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0" r:id="rId3"/>
    <p:sldId id="289" r:id="rId4"/>
    <p:sldId id="286" r:id="rId5"/>
    <p:sldId id="268" r:id="rId6"/>
    <p:sldId id="266" r:id="rId7"/>
    <p:sldId id="258" r:id="rId8"/>
    <p:sldId id="257" r:id="rId9"/>
    <p:sldId id="261" r:id="rId10"/>
    <p:sldId id="269" r:id="rId11"/>
    <p:sldId id="262" r:id="rId12"/>
    <p:sldId id="263" r:id="rId13"/>
    <p:sldId id="264" r:id="rId14"/>
    <p:sldId id="265" r:id="rId15"/>
    <p:sldId id="259" r:id="rId16"/>
    <p:sldId id="279" r:id="rId17"/>
    <p:sldId id="284" r:id="rId18"/>
    <p:sldId id="280" r:id="rId19"/>
    <p:sldId id="282" r:id="rId20"/>
    <p:sldId id="277" r:id="rId21"/>
    <p:sldId id="274" r:id="rId22"/>
    <p:sldId id="260" r:id="rId23"/>
    <p:sldId id="270" r:id="rId24"/>
    <p:sldId id="271" r:id="rId25"/>
    <p:sldId id="283" r:id="rId2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808" autoAdjust="0"/>
  </p:normalViewPr>
  <p:slideViewPr>
    <p:cSldViewPr snapToGrid="0" showGuides="1">
      <p:cViewPr varScale="1">
        <p:scale>
          <a:sx n="64" d="100"/>
          <a:sy n="64" d="100"/>
        </p:scale>
        <p:origin x="480" y="5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638BE-D13F-4EB9-8C6D-958E5993773E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93281-CA9A-4BBE-810E-4541B455871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590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3281-CA9A-4BBE-810E-4541B4558716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634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3281-CA9A-4BBE-810E-4541B4558716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8847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3281-CA9A-4BBE-810E-4541B4558716}" type="slidenum">
              <a:rPr lang="et-EE" smtClean="0"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9230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3281-CA9A-4BBE-810E-4541B4558716}" type="slidenum">
              <a:rPr lang="et-EE" smtClean="0"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63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3022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3003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050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6551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690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134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0796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0075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2382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9588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9641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19965-9A19-4057-BF32-5AE6A06610C7}" type="datetimeFigureOut">
              <a:rPr lang="et-EE" smtClean="0"/>
              <a:t>04.09.2017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E24E7-0507-4B51-9235-6CD87694DB2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8479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1"/>
          <p:cNvSpPr txBox="1">
            <a:spLocks/>
          </p:cNvSpPr>
          <p:nvPr/>
        </p:nvSpPr>
        <p:spPr>
          <a:xfrm>
            <a:off x="1524000" y="219917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b="1" i="1" dirty="0">
                <a:solidFill>
                  <a:srgbClr val="00B050"/>
                </a:solidFill>
              </a:rPr>
              <a:t>NGG0120</a:t>
            </a:r>
            <a:r>
              <a:rPr lang="et-EE" b="1" i="1" dirty="0"/>
              <a:t>/</a:t>
            </a:r>
            <a:r>
              <a:rPr lang="en-GB" b="1" i="1" dirty="0">
                <a:solidFill>
                  <a:srgbClr val="FF0000"/>
                </a:solidFill>
              </a:rPr>
              <a:t>AKG0223</a:t>
            </a:r>
            <a:r>
              <a:rPr lang="et-EE" b="1" i="1" dirty="0"/>
              <a:t> </a:t>
            </a:r>
            <a:r>
              <a:rPr lang="et-EE" b="1" dirty="0"/>
              <a:t>HÜDROGEOLOOGIA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Alapealkiri 2"/>
          <p:cNvSpPr txBox="1">
            <a:spLocks/>
          </p:cNvSpPr>
          <p:nvPr/>
        </p:nvSpPr>
        <p:spPr>
          <a:xfrm>
            <a:off x="1524000" y="458677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/>
              <a:t>Kursuse ülesehitus</a:t>
            </a:r>
          </a:p>
          <a:p>
            <a:r>
              <a:rPr lang="et-EE"/>
              <a:t>Joonas Pärn ja Valle Raidla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8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157985" y="2524145"/>
            <a:ext cx="79851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et-EE" dirty="0" err="1"/>
              <a:t>Paikneb</a:t>
            </a:r>
            <a:r>
              <a:rPr lang="en-US" altLang="et-EE" dirty="0"/>
              <a:t> </a:t>
            </a:r>
            <a:r>
              <a:rPr lang="en-US" altLang="et-EE" dirty="0" err="1"/>
              <a:t>litosfääris</a:t>
            </a:r>
            <a:endParaRPr lang="en-US" altLang="et-EE" dirty="0"/>
          </a:p>
          <a:p>
            <a:pPr>
              <a:spcBef>
                <a:spcPct val="200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et-EE" dirty="0" err="1" smtClean="0"/>
              <a:t>Migreerumisvõimeline</a:t>
            </a:r>
            <a:endParaRPr lang="en-US" altLang="et-EE" dirty="0"/>
          </a:p>
          <a:p>
            <a:pPr>
              <a:spcBef>
                <a:spcPct val="200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et-EE" dirty="0" err="1" smtClean="0"/>
              <a:t>Osaleb</a:t>
            </a:r>
            <a:r>
              <a:rPr lang="en-US" altLang="et-EE" dirty="0" smtClean="0"/>
              <a:t> </a:t>
            </a:r>
            <a:r>
              <a:rPr lang="en-US" altLang="et-EE" dirty="0" err="1"/>
              <a:t>geokeemilistes</a:t>
            </a:r>
            <a:r>
              <a:rPr lang="en-US" altLang="et-EE" dirty="0"/>
              <a:t> </a:t>
            </a:r>
            <a:r>
              <a:rPr lang="en-US" altLang="et-EE" dirty="0" err="1"/>
              <a:t>protsessides</a:t>
            </a:r>
            <a:endParaRPr lang="en-US" altLang="et-EE" dirty="0"/>
          </a:p>
        </p:txBody>
      </p:sp>
      <p:sp>
        <p:nvSpPr>
          <p:cNvPr id="3" name="TextBox 2"/>
          <p:cNvSpPr txBox="1"/>
          <p:nvPr/>
        </p:nvSpPr>
        <p:spPr>
          <a:xfrm>
            <a:off x="2157985" y="1749659"/>
            <a:ext cx="406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Põhjavesi V. Raidla nägemuses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2291" y="4284071"/>
            <a:ext cx="8266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Pinnavesi - jõed, järved.</a:t>
            </a:r>
          </a:p>
          <a:p>
            <a:r>
              <a:rPr lang="et-EE" dirty="0"/>
              <a:t>Pinnasevesi </a:t>
            </a:r>
            <a:r>
              <a:rPr lang="et-EE" dirty="0" smtClean="0"/>
              <a:t>– vesi mis asub vegetatiivselt väga aktiivses keskkonnas (muld), kus ilmnevad </a:t>
            </a:r>
            <a:r>
              <a:rPr lang="et-EE" dirty="0"/>
              <a:t>selged  </a:t>
            </a:r>
            <a:r>
              <a:rPr lang="et-EE" dirty="0" smtClean="0"/>
              <a:t>sesoonsed bioloogilisest tegevusest tulenevad muutused.</a:t>
            </a:r>
            <a:endParaRPr lang="et-EE" dirty="0"/>
          </a:p>
          <a:p>
            <a:endParaRPr lang="et-EE" dirty="0" smtClean="0"/>
          </a:p>
          <a:p>
            <a:r>
              <a:rPr lang="et-EE" dirty="0" smtClean="0"/>
              <a:t>Veel üks näide põhjavee </a:t>
            </a:r>
            <a:r>
              <a:rPr lang="et-EE" dirty="0" err="1" smtClean="0"/>
              <a:t>defineeritavusest</a:t>
            </a:r>
            <a:endParaRPr lang="et-EE" dirty="0" smtClean="0"/>
          </a:p>
          <a:p>
            <a:r>
              <a:rPr lang="et-EE" dirty="0" smtClean="0"/>
              <a:t>Põhjavesi </a:t>
            </a:r>
            <a:r>
              <a:rPr lang="et-EE" dirty="0"/>
              <a:t>– kahe vettpidava kihi vahel asuv vesi, kus ei ilmne selgeid sesoonseid muutusi</a:t>
            </a:r>
            <a:r>
              <a:rPr lang="et-EE" dirty="0" smtClean="0"/>
              <a:t>. Aga talv ja külmunud pinnas.</a:t>
            </a:r>
            <a:endParaRPr lang="et-EE" dirty="0"/>
          </a:p>
        </p:txBody>
      </p:sp>
      <p:sp>
        <p:nvSpPr>
          <p:cNvPr id="5" name="TextBox 4"/>
          <p:cNvSpPr txBox="1"/>
          <p:nvPr/>
        </p:nvSpPr>
        <p:spPr>
          <a:xfrm>
            <a:off x="2192291" y="1093863"/>
            <a:ext cx="668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smtClean="0"/>
              <a:t>Põhjavee definitsioon sõltub probleemist/objektist</a:t>
            </a: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22197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825" y="2395728"/>
            <a:ext cx="7443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Põhjavee geneesist lähtuvalt kolme tüüpi:</a:t>
            </a:r>
          </a:p>
          <a:p>
            <a:pPr marL="342900" indent="-342900">
              <a:buAutoNum type="alphaLcParenR"/>
            </a:pPr>
            <a:r>
              <a:rPr lang="et-EE" sz="2800" b="1" dirty="0" err="1"/>
              <a:t>infiltratsiooniline</a:t>
            </a:r>
            <a:r>
              <a:rPr lang="et-EE" sz="2800" b="1" dirty="0"/>
              <a:t> põhjavesi</a:t>
            </a:r>
          </a:p>
          <a:p>
            <a:pPr marL="342900" indent="-342900">
              <a:buAutoNum type="alphaLcParenR"/>
            </a:pPr>
            <a:r>
              <a:rPr lang="et-EE" sz="2800" b="1" dirty="0" err="1"/>
              <a:t>sedimentatsiooniline</a:t>
            </a:r>
            <a:r>
              <a:rPr lang="et-EE" sz="2800" b="1" dirty="0"/>
              <a:t> põhjavesi</a:t>
            </a:r>
          </a:p>
          <a:p>
            <a:pPr marL="342900" indent="-342900">
              <a:buAutoNum type="alphaLcParenR"/>
            </a:pPr>
            <a:r>
              <a:rPr lang="et-EE" sz="2800" b="1" dirty="0" err="1"/>
              <a:t>juveniilne</a:t>
            </a:r>
            <a:r>
              <a:rPr lang="et-EE" sz="2800" b="1" dirty="0"/>
              <a:t> põhjavesi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2420" y="990921"/>
            <a:ext cx="4765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/>
              <a:t>Põhjavee </a:t>
            </a:r>
            <a:r>
              <a:rPr lang="et-EE" sz="3200" b="1" dirty="0" smtClean="0"/>
              <a:t>liigid tekke alusel</a:t>
            </a:r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250373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40" y="1399032"/>
            <a:ext cx="816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err="1"/>
              <a:t>Infiltratsiooniline</a:t>
            </a:r>
            <a:r>
              <a:rPr lang="et-EE" b="1" dirty="0"/>
              <a:t> põhjavesi </a:t>
            </a:r>
            <a:r>
              <a:rPr lang="et-EE" dirty="0"/>
              <a:t>tekib sademete vee imbumisel (kas otse või veekogude vahendusel) maapinda.  Inimesele kõige olulisem põhjavee tüüp.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84" y="2385060"/>
            <a:ext cx="4588764" cy="389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5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7905" y="1216152"/>
            <a:ext cx="962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err="1"/>
              <a:t>Sedimentatsiooniline</a:t>
            </a:r>
            <a:r>
              <a:rPr lang="et-EE" b="1" dirty="0"/>
              <a:t> põhjavesi </a:t>
            </a:r>
            <a:r>
              <a:rPr lang="et-EE" dirty="0"/>
              <a:t>on moodustunud veekogude setetes mattudes nooremate setete alla</a:t>
            </a:r>
          </a:p>
          <a:p>
            <a:r>
              <a:rPr lang="et-EE" dirty="0"/>
              <a:t>Sageli soolased (endine merevesi</a:t>
            </a:r>
            <a:r>
              <a:rPr lang="et-EE" dirty="0" smtClean="0"/>
              <a:t>) ning seega tarbeveena väheväärtuslik.</a:t>
            </a:r>
            <a:endParaRPr lang="et-EE" dirty="0"/>
          </a:p>
          <a:p>
            <a:r>
              <a:rPr lang="et-EE" dirty="0"/>
              <a:t>Modifitseeruvad läbi segunemise ja sette </a:t>
            </a:r>
            <a:r>
              <a:rPr lang="et-EE" dirty="0" err="1"/>
              <a:t>diageneesi</a:t>
            </a:r>
            <a:r>
              <a:rPr lang="et-EE" dirty="0"/>
              <a:t> (tihenemisel ja mattumisel kasvab rõhk ja temperatuur ning lisaks vee-kivimi </a:t>
            </a:r>
            <a:r>
              <a:rPr lang="et-EE" dirty="0" err="1"/>
              <a:t>vastasmõju</a:t>
            </a:r>
            <a:r>
              <a:rPr lang="et-EE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0069" y="2711554"/>
            <a:ext cx="445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t-EE" dirty="0" err="1"/>
              <a:t>süngeneetiline</a:t>
            </a:r>
            <a:r>
              <a:rPr lang="et-EE" dirty="0"/>
              <a:t>-kujuneb koos setetega</a:t>
            </a:r>
          </a:p>
          <a:p>
            <a:pPr marL="342900" indent="-342900">
              <a:buAutoNum type="alphaLcParenR"/>
            </a:pPr>
            <a:r>
              <a:rPr lang="et-EE" dirty="0" err="1"/>
              <a:t>Epigeneetiline</a:t>
            </a:r>
            <a:r>
              <a:rPr lang="et-EE" dirty="0"/>
              <a:t>- segunemise tulemusena kujunenud põhjavesi (merevee sissetung)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13" y="4144774"/>
            <a:ext cx="4762500" cy="217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58117" y="4078266"/>
            <a:ext cx="2478024" cy="234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7" y="2497913"/>
            <a:ext cx="3231457" cy="38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6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5920" y="1600200"/>
            <a:ext cx="7882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err="1"/>
              <a:t>Juveniilne</a:t>
            </a:r>
            <a:r>
              <a:rPr lang="et-EE" b="1" dirty="0"/>
              <a:t> põhjavesi </a:t>
            </a:r>
            <a:r>
              <a:rPr lang="et-EE" dirty="0"/>
              <a:t>tekib endogeensete protsesside (</a:t>
            </a:r>
            <a:r>
              <a:rPr lang="et-EE" dirty="0" err="1"/>
              <a:t>magmatism</a:t>
            </a:r>
            <a:r>
              <a:rPr lang="et-EE" dirty="0"/>
              <a:t>) tagajärjel.</a:t>
            </a:r>
          </a:p>
          <a:p>
            <a:endParaRPr lang="et-EE" dirty="0"/>
          </a:p>
          <a:p>
            <a:r>
              <a:rPr lang="et-EE" dirty="0"/>
              <a:t>Hulk vett satub </a:t>
            </a:r>
            <a:r>
              <a:rPr lang="et-EE" dirty="0" err="1"/>
              <a:t>subduktsiooni</a:t>
            </a:r>
            <a:r>
              <a:rPr lang="et-EE" dirty="0"/>
              <a:t> vööndites maakoorde, kus</a:t>
            </a:r>
          </a:p>
          <a:p>
            <a:r>
              <a:rPr lang="et-EE" dirty="0"/>
              <a:t> veemolekul temperatuuri tõustes laguneb O ja H.  </a:t>
            </a:r>
          </a:p>
          <a:p>
            <a:endParaRPr lang="et-EE" dirty="0"/>
          </a:p>
          <a:p>
            <a:r>
              <a:rPr lang="et-EE" dirty="0"/>
              <a:t>Gaaside jahtumisel saavad O ja H ühineda veemolekuliks. </a:t>
            </a:r>
          </a:p>
          <a:p>
            <a:r>
              <a:rPr lang="et-EE" dirty="0"/>
              <a:t>Algselt aur ning edasisel jahtumisel vedelik.</a:t>
            </a:r>
          </a:p>
          <a:p>
            <a:endParaRPr lang="et-EE" dirty="0"/>
          </a:p>
          <a:p>
            <a:r>
              <a:rPr lang="et-EE" dirty="0"/>
              <a:t>Lokaalne ja põhjavee moodustumisel marginaalse</a:t>
            </a:r>
          </a:p>
          <a:p>
            <a:r>
              <a:rPr lang="et-EE" dirty="0"/>
              <a:t>Osakaaluga </a:t>
            </a:r>
            <a:r>
              <a:rPr lang="et-EE" dirty="0" smtClean="0"/>
              <a:t>vähem </a:t>
            </a:r>
            <a:r>
              <a:rPr lang="et-EE" dirty="0"/>
              <a:t>kui 1</a:t>
            </a:r>
            <a:r>
              <a:rPr lang="et-EE" dirty="0" smtClean="0"/>
              <a:t>%.</a:t>
            </a:r>
          </a:p>
          <a:p>
            <a:endParaRPr lang="et-EE" dirty="0"/>
          </a:p>
          <a:p>
            <a:r>
              <a:rPr lang="et-EE" dirty="0" smtClean="0"/>
              <a:t>Maagistumine.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1962081"/>
            <a:ext cx="3135439" cy="45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73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59" y="966680"/>
            <a:ext cx="5225314" cy="326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76479" y="5512001"/>
            <a:ext cx="54476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dirty="0"/>
              <a:t>Põhjavesi moodustab üldisest veeringest natuke alla 1%.</a:t>
            </a:r>
            <a:endParaRPr lang="en-US" altLang="et-EE" dirty="0"/>
          </a:p>
        </p:txBody>
      </p:sp>
      <p:sp>
        <p:nvSpPr>
          <p:cNvPr id="2" name="Oval 1"/>
          <p:cNvSpPr/>
          <p:nvPr/>
        </p:nvSpPr>
        <p:spPr>
          <a:xfrm>
            <a:off x="4482485" y="1164800"/>
            <a:ext cx="1673351" cy="234426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TextBox 2"/>
          <p:cNvSpPr txBox="1"/>
          <p:nvPr/>
        </p:nvSpPr>
        <p:spPr>
          <a:xfrm>
            <a:off x="5506614" y="1875268"/>
            <a:ext cx="99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/>
              <a:t>80 %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946" y="513587"/>
            <a:ext cx="3482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/>
              <a:t>Veeringe ja veebilanss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479" y="4842694"/>
            <a:ext cx="91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Ligi </a:t>
            </a:r>
            <a:r>
              <a:rPr lang="et-EE" dirty="0"/>
              <a:t>20% sademetest jõuab suurde veeringlusse.</a:t>
            </a:r>
          </a:p>
        </p:txBody>
      </p:sp>
      <p:pic>
        <p:nvPicPr>
          <p:cNvPr id="9" name="Picture 2" descr="C:\Principles Environmental Geochemistry\Textbook Files\9. Cont Envir\Fig9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69" y="1630597"/>
            <a:ext cx="5605669" cy="23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27912" y="3292131"/>
            <a:ext cx="74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/>
              <a:t>1</a:t>
            </a:r>
            <a:r>
              <a:rPr lang="et-EE" sz="2400" b="1" dirty="0" smtClean="0"/>
              <a:t> </a:t>
            </a:r>
            <a:r>
              <a:rPr lang="et-EE" sz="2400" b="1" dirty="0"/>
              <a:t>%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208456" y="4196363"/>
            <a:ext cx="5462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t-EE" sz="1200" b="1" dirty="0"/>
              <a:t>Figure 9-1.</a:t>
            </a:r>
            <a:r>
              <a:rPr lang="en-US" altLang="et-EE" sz="1200" dirty="0"/>
              <a:t> Schematic representation of the hydrologic cycle. Numbers in parentheses are the volume of water (10</a:t>
            </a:r>
            <a:r>
              <a:rPr lang="en-US" altLang="et-EE" sz="1200" baseline="30000" dirty="0"/>
              <a:t>6</a:t>
            </a:r>
            <a:r>
              <a:rPr lang="en-US" altLang="et-EE" sz="1200" dirty="0"/>
              <a:t> km</a:t>
            </a:r>
            <a:r>
              <a:rPr lang="en-US" altLang="et-EE" sz="1200" baseline="30000" dirty="0"/>
              <a:t>3</a:t>
            </a:r>
            <a:r>
              <a:rPr lang="en-US" altLang="et-EE" sz="1200" dirty="0"/>
              <a:t>) in each reservoir. </a:t>
            </a:r>
            <a:endParaRPr lang="en-US" altLang="et-EE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60754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4521" y="2120050"/>
            <a:ext cx="798271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/>
              <a:t>Infiltreerumist </a:t>
            </a:r>
            <a:r>
              <a:rPr lang="et-EE" sz="2000" b="1" dirty="0"/>
              <a:t>kontrollivad </a:t>
            </a:r>
            <a:r>
              <a:rPr lang="et-EE" sz="2000" b="1" dirty="0" smtClean="0"/>
              <a:t>tegurid</a:t>
            </a:r>
            <a:endParaRPr lang="et-EE" sz="2000" b="1" dirty="0"/>
          </a:p>
          <a:p>
            <a:endParaRPr lang="et-E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/>
              <a:t>Sademete </a:t>
            </a:r>
            <a:r>
              <a:rPr lang="et-EE" sz="2000" dirty="0" smtClean="0"/>
              <a:t>hulk ja sesoone jaotus (vihma/põua perioodid)</a:t>
            </a: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/>
              <a:t>Temperatuur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/>
              <a:t>Pinnase </a:t>
            </a:r>
            <a:r>
              <a:rPr lang="et-EE" sz="2000" dirty="0"/>
              <a:t>niiskus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/>
              <a:t>Nõlva </a:t>
            </a:r>
            <a:r>
              <a:rPr lang="et-EE" sz="2000" dirty="0" smtClean="0"/>
              <a:t>kalle. </a:t>
            </a:r>
            <a:r>
              <a:rPr lang="et-EE" sz="2000" dirty="0"/>
              <a:t>Mida suurem on kalle seda parem on pindmine äravool.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/>
              <a:t>Pinnase veejuhtivus ehk pinnase tüüp (liiv, savi…)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/>
              <a:t>Taimestik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/>
          </a:p>
          <a:p>
            <a:endParaRPr lang="et-E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13027" y="1508974"/>
            <a:ext cx="1020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/>
              <a:t>Infiltreeruv vesi (põhjavesi)= Sademete hulk - äravool (jõed) - aurustunud vesi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6369" y="713232"/>
            <a:ext cx="221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dirty="0"/>
              <a:t>Veebilanss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589" y="3707431"/>
            <a:ext cx="3826558" cy="30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89" y="2685239"/>
            <a:ext cx="8399986" cy="3258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5295" y="757989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smtClean="0"/>
              <a:t>Nõlva kalle</a:t>
            </a:r>
            <a:endParaRPr lang="et-EE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22489" y="1528011"/>
            <a:ext cx="886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(Põhja)vesi vajab liikumiseks (rõhu)gradienti – kallet. Kalle kontrollib äravoolu ja seeläbi ka pinnase niiskust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7993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2730020"/>
            <a:ext cx="4721352" cy="3541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5726" y="634365"/>
            <a:ext cx="286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/>
              <a:t>Pinnasetüüp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264" y="1228975"/>
            <a:ext cx="8650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Mida suuremad osakesed seda suuremad on ka poorid pinnases. Väikese diameetriga poorid hakkavad toimima kui kapillaarid.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56" y="1638720"/>
            <a:ext cx="3035808" cy="24286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264408" y="3429000"/>
            <a:ext cx="3118104" cy="17465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68" y="4151376"/>
            <a:ext cx="3608832" cy="270662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665726" y="5343525"/>
            <a:ext cx="3874770" cy="384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9264" y="2078313"/>
            <a:ext cx="552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Kapillaarjõud </a:t>
            </a:r>
            <a:r>
              <a:rPr lang="et-EE" dirty="0"/>
              <a:t>tõstavad poorides olevat vett suurema veesisaldusega kihist väiksema veesisaldusega kihti </a:t>
            </a:r>
          </a:p>
        </p:txBody>
      </p:sp>
    </p:spTree>
    <p:extLst>
      <p:ext uri="{BB962C8B-B14F-4D97-AF65-F5344CB8AC3E}">
        <p14:creationId xmlns:p14="http://schemas.microsoft.com/office/powerpoint/2010/main" val="349154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94" y="3429000"/>
            <a:ext cx="6226951" cy="308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48" y="3429000"/>
            <a:ext cx="3767137" cy="2724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9976" y="859536"/>
            <a:ext cx="246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>
                <a:latin typeface="Arial" panose="020B0604020202020204" pitchFamily="34" charset="0"/>
                <a:cs typeface="Arial" panose="020B0604020202020204" pitchFamily="34" charset="0"/>
              </a:rPr>
              <a:t>Veejuhtivus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5126" y="2036545"/>
            <a:ext cx="1047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2400" dirty="0"/>
              <a:t>Liivakivide veejuhtivus on tunduvalt parem kui savidel kuigi veemahtuvus võib viimasel olla suurem.</a:t>
            </a:r>
          </a:p>
        </p:txBody>
      </p:sp>
    </p:spTree>
    <p:extLst>
      <p:ext uri="{BB962C8B-B14F-4D97-AF65-F5344CB8AC3E}">
        <p14:creationId xmlns:p14="http://schemas.microsoft.com/office/powerpoint/2010/main" val="298502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883" y="343487"/>
            <a:ext cx="4277749" cy="61710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28402" y="589547"/>
            <a:ext cx="160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 smtClean="0"/>
              <a:t>Kirjandus</a:t>
            </a:r>
            <a:endParaRPr lang="et-EE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82843" y="1305341"/>
            <a:ext cx="752616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K. Ojaste. </a:t>
            </a:r>
            <a:r>
              <a:rPr lang="et-EE" dirty="0" err="1" smtClean="0"/>
              <a:t>Hüdrogeoloogia</a:t>
            </a:r>
            <a:r>
              <a:rPr lang="et-EE" dirty="0" smtClean="0"/>
              <a:t>. 1974</a:t>
            </a:r>
          </a:p>
          <a:p>
            <a:endParaRPr lang="et-EE" dirty="0"/>
          </a:p>
          <a:p>
            <a:r>
              <a:rPr lang="et-EE" dirty="0" smtClean="0"/>
              <a:t>E. </a:t>
            </a:r>
            <a:r>
              <a:rPr lang="et-EE" dirty="0" err="1" smtClean="0"/>
              <a:t>Tseban</a:t>
            </a:r>
            <a:r>
              <a:rPr lang="et-EE" dirty="0" smtClean="0"/>
              <a:t>. Eesti NSV põhjavesi ja selle kasutamine. 1975</a:t>
            </a:r>
          </a:p>
          <a:p>
            <a:endParaRPr lang="et-EE" dirty="0"/>
          </a:p>
          <a:p>
            <a:r>
              <a:rPr lang="et-EE" dirty="0" smtClean="0"/>
              <a:t>Põhjavee </a:t>
            </a:r>
            <a:r>
              <a:rPr lang="et-EE" dirty="0" err="1" smtClean="0"/>
              <a:t>kasutamisesest</a:t>
            </a:r>
            <a:r>
              <a:rPr lang="et-EE" dirty="0" smtClean="0"/>
              <a:t> ja kaitsest Eesti NSV-s. 1978</a:t>
            </a:r>
          </a:p>
          <a:p>
            <a:endParaRPr lang="et-EE" dirty="0"/>
          </a:p>
          <a:p>
            <a:r>
              <a:rPr lang="et-EE" dirty="0" smtClean="0"/>
              <a:t>Põhjavee seisund. EGK. 1993 kuni ….</a:t>
            </a:r>
          </a:p>
          <a:p>
            <a:endParaRPr lang="et-EE" dirty="0"/>
          </a:p>
          <a:p>
            <a:r>
              <a:rPr lang="et-EE" b="1" dirty="0" smtClean="0"/>
              <a:t>Eesti. Loodus. L </a:t>
            </a:r>
            <a:r>
              <a:rPr lang="et-EE" b="1" dirty="0" err="1" smtClean="0"/>
              <a:t>Vallner</a:t>
            </a:r>
            <a:r>
              <a:rPr lang="et-EE" b="1" dirty="0" smtClean="0"/>
              <a:t>, V. Karise. 1995</a:t>
            </a:r>
          </a:p>
          <a:p>
            <a:endParaRPr lang="et-EE" dirty="0" smtClean="0"/>
          </a:p>
          <a:p>
            <a:r>
              <a:rPr lang="et-EE" dirty="0" err="1" smtClean="0"/>
              <a:t>Geology</a:t>
            </a:r>
            <a:r>
              <a:rPr lang="et-EE" dirty="0" smtClean="0"/>
              <a:t> and mineral </a:t>
            </a:r>
            <a:r>
              <a:rPr lang="et-EE" dirty="0" err="1" smtClean="0"/>
              <a:t>resources</a:t>
            </a:r>
            <a:r>
              <a:rPr lang="et-EE" dirty="0" smtClean="0"/>
              <a:t> of Estonia. V. Karise, L. </a:t>
            </a:r>
            <a:r>
              <a:rPr lang="et-EE" dirty="0" err="1" smtClean="0"/>
              <a:t>Vallner</a:t>
            </a:r>
            <a:r>
              <a:rPr lang="et-EE" dirty="0" smtClean="0"/>
              <a:t>, R. </a:t>
            </a:r>
            <a:r>
              <a:rPr lang="et-EE" dirty="0" err="1" smtClean="0"/>
              <a:t>Perens</a:t>
            </a:r>
            <a:r>
              <a:rPr lang="et-EE" dirty="0" smtClean="0"/>
              <a:t>. 1997 </a:t>
            </a:r>
          </a:p>
          <a:p>
            <a:endParaRPr lang="et-EE" dirty="0" smtClean="0"/>
          </a:p>
          <a:p>
            <a:r>
              <a:rPr lang="et-EE" dirty="0" smtClean="0"/>
              <a:t>E. Sepp. Tallinna vesi eile, täna, homme. 2002</a:t>
            </a:r>
          </a:p>
          <a:p>
            <a:endParaRPr lang="et-EE" b="1" dirty="0"/>
          </a:p>
          <a:p>
            <a:r>
              <a:rPr lang="et-EE" b="1" dirty="0" smtClean="0"/>
              <a:t>Eesti põhjavee kasutamine ja kaitse 2004</a:t>
            </a:r>
          </a:p>
          <a:p>
            <a:endParaRPr lang="et-EE" dirty="0"/>
          </a:p>
          <a:p>
            <a:r>
              <a:rPr lang="et-EE" dirty="0" smtClean="0"/>
              <a:t>Tallinn Geoloogia. R. </a:t>
            </a:r>
            <a:r>
              <a:rPr lang="et-EE" dirty="0" err="1" smtClean="0"/>
              <a:t>Perens</a:t>
            </a:r>
            <a:r>
              <a:rPr lang="et-EE" dirty="0" smtClean="0"/>
              <a:t>, A. </a:t>
            </a:r>
            <a:r>
              <a:rPr lang="et-EE" dirty="0" err="1" smtClean="0"/>
              <a:t>Marandi</a:t>
            </a:r>
            <a:r>
              <a:rPr lang="et-EE" dirty="0" smtClean="0"/>
              <a:t>. 2010</a:t>
            </a:r>
          </a:p>
          <a:p>
            <a:endParaRPr lang="et-EE" dirty="0"/>
          </a:p>
          <a:p>
            <a:r>
              <a:rPr lang="et-EE" b="1" dirty="0" err="1" smtClean="0"/>
              <a:t>Üldmaateadus</a:t>
            </a:r>
            <a:r>
              <a:rPr lang="et-EE" b="1" dirty="0" smtClean="0"/>
              <a:t>. Enn </a:t>
            </a:r>
            <a:r>
              <a:rPr lang="et-EE" b="1" dirty="0" err="1" smtClean="0"/>
              <a:t>Karro</a:t>
            </a:r>
            <a:r>
              <a:rPr lang="et-EE" b="1" dirty="0" smtClean="0"/>
              <a:t>. 2014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853128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2" y="2739413"/>
            <a:ext cx="2533136" cy="3543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19" y="3368040"/>
            <a:ext cx="4035552" cy="2694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54" y="2928557"/>
            <a:ext cx="4492833" cy="3408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4259" y="630936"/>
            <a:ext cx="4561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Külmund pinnas ja pinnase niiskus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3584" y="1454342"/>
            <a:ext cx="9402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/>
              <a:t>Pinnase külmumisel pooriruum sulgub. Külmumisprotsessid ei oma olulist rolli kui pinnas on kuiv.</a:t>
            </a:r>
          </a:p>
          <a:p>
            <a:r>
              <a:rPr lang="et-EE" sz="2000" dirty="0"/>
              <a:t>Kui pinnast läbivad sügavad lõhed (karst) mille kaudu pinnasevesi saab infiltreeruda külmumata pinnaseni toimub oluline infiltreerumine ka külmunud pinnase korral</a:t>
            </a:r>
          </a:p>
        </p:txBody>
      </p:sp>
    </p:spTree>
    <p:extLst>
      <p:ext uri="{BB962C8B-B14F-4D97-AF65-F5344CB8AC3E}">
        <p14:creationId xmlns:p14="http://schemas.microsoft.com/office/powerpoint/2010/main" val="312983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13" y="2935985"/>
            <a:ext cx="7096125" cy="340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5" y="2865386"/>
            <a:ext cx="4200663" cy="3480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" y="1528478"/>
            <a:ext cx="10981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/>
              <a:t>Aurustunud vesi= füüsiline aurustumine (</a:t>
            </a:r>
            <a:r>
              <a:rPr lang="et-EE" sz="2000" b="1" dirty="0" err="1"/>
              <a:t>evaporastioon</a:t>
            </a:r>
            <a:r>
              <a:rPr lang="et-EE" sz="2000" b="1" dirty="0"/>
              <a:t>)+ aurustumine läbi taimestiku (</a:t>
            </a:r>
            <a:r>
              <a:rPr lang="et-EE" sz="2000" b="1" dirty="0" err="1"/>
              <a:t>transpiratsioon</a:t>
            </a:r>
            <a:r>
              <a:rPr lang="et-EE" sz="2000" b="1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4226052" y="868680"/>
            <a:ext cx="373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 err="1"/>
              <a:t>Evapotranspiratsioon</a:t>
            </a:r>
            <a:endParaRPr lang="et-EE" sz="28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3900" y="2100946"/>
            <a:ext cx="10770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ohumaalt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eriti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metsamaalt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aurumine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suurem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kui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põldudelt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Seepärast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põhjavee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toitumisel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suur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oluline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osa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põllumaadel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ja seal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moodustunud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põhjavee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kvaliteedil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(nitraadid, fosfaadid)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84621" y="5534526"/>
            <a:ext cx="0" cy="9504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753853" y="5546558"/>
            <a:ext cx="24063" cy="1022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7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33856" y="1625976"/>
            <a:ext cx="90769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Eesti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alale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langevatest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sademetest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läheb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põhjavee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toiteks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keskmiselt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70 mm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aastas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ehk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10%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kogu sademete hulgast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014984" y="3566374"/>
            <a:ext cx="35295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Kõige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intensiivsem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põhjavee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toitumine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Pandivere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kõrgustikul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ulatudes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200–300 mm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aastas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väikseim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põhjavee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toitumine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Lääne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Eestis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Võrtsjärve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ja</a:t>
            </a:r>
            <a:r>
              <a:rPr lang="et-EE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Peipsi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madalikul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rabaaladel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jäädes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seal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vahemikku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 0–50 mm </a:t>
            </a:r>
            <a:r>
              <a:rPr lang="en-US" altLang="et-EE" dirty="0" err="1">
                <a:latin typeface="Arial" panose="020B0604020202020204" pitchFamily="34" charset="0"/>
                <a:cs typeface="Arial" panose="020B0604020202020204" pitchFamily="34" charset="0"/>
              </a:rPr>
              <a:t>aastas</a:t>
            </a:r>
            <a:r>
              <a:rPr lang="en-US" altLang="et-E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82" y="2404872"/>
            <a:ext cx="5768076" cy="385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6024" y="807874"/>
            <a:ext cx="6379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/>
              <a:t>Bilanss ja sademete infiltreerumine Eestis</a:t>
            </a:r>
          </a:p>
        </p:txBody>
      </p:sp>
    </p:spTree>
    <p:extLst>
      <p:ext uri="{BB962C8B-B14F-4D97-AF65-F5344CB8AC3E}">
        <p14:creationId xmlns:p14="http://schemas.microsoft.com/office/powerpoint/2010/main" val="2002045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67" y="1167866"/>
            <a:ext cx="4281330" cy="5200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70" y="1034096"/>
            <a:ext cx="4812530" cy="3218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3470" y="5321808"/>
            <a:ext cx="532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Kõige suurem infiltreerumine karstialadel ja kõrgustikel</a:t>
            </a:r>
          </a:p>
        </p:txBody>
      </p:sp>
    </p:spTree>
    <p:extLst>
      <p:ext uri="{BB962C8B-B14F-4D97-AF65-F5344CB8AC3E}">
        <p14:creationId xmlns:p14="http://schemas.microsoft.com/office/powerpoint/2010/main" val="220395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9" y="2625803"/>
            <a:ext cx="5940004" cy="286938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47491" y="2169534"/>
            <a:ext cx="31688" cy="34270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9307" y="1979472"/>
            <a:ext cx="76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Külm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4564" y="1946952"/>
            <a:ext cx="88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Soe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9304" y="836997"/>
            <a:ext cx="9329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Isotoopandmestik näitab, et peamiselt toituvad Eesti pindmised põhjaveed talvistest sademetest.</a:t>
            </a:r>
          </a:p>
          <a:p>
            <a:endParaRPr lang="et-EE" dirty="0"/>
          </a:p>
          <a:p>
            <a:r>
              <a:rPr lang="et-EE" dirty="0"/>
              <a:t>Põhjuseks võib olla vegetatsiooni efekt. Ohtralt metsa ning valged ööd.</a:t>
            </a:r>
          </a:p>
        </p:txBody>
      </p:sp>
      <p:pic>
        <p:nvPicPr>
          <p:cNvPr id="8" name="Pil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07385"/>
            <a:ext cx="5715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l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50" y="1808393"/>
            <a:ext cx="3286880" cy="13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29"/>
          <p:cNvSpPr>
            <a:spLocks noChangeArrowheads="1"/>
          </p:cNvSpPr>
          <p:nvPr/>
        </p:nvSpPr>
        <p:spPr bwMode="auto">
          <a:xfrm>
            <a:off x="9920502" y="2270117"/>
            <a:ext cx="1053365" cy="61566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12" name="Text Box 1030"/>
          <p:cNvSpPr txBox="1">
            <a:spLocks noChangeArrowheads="1"/>
          </p:cNvSpPr>
          <p:nvPr/>
        </p:nvSpPr>
        <p:spPr bwMode="auto">
          <a:xfrm>
            <a:off x="6365875" y="5880686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sz="2400" b="1"/>
              <a:t>0</a:t>
            </a:r>
            <a:endParaRPr lang="en-US" altLang="et-EE" sz="2400" b="1"/>
          </a:p>
        </p:txBody>
      </p:sp>
      <p:sp>
        <p:nvSpPr>
          <p:cNvPr id="13" name="Text Box 1031"/>
          <p:cNvSpPr txBox="1">
            <a:spLocks noChangeArrowheads="1"/>
          </p:cNvSpPr>
          <p:nvPr/>
        </p:nvSpPr>
        <p:spPr bwMode="auto">
          <a:xfrm>
            <a:off x="9021763" y="3553411"/>
            <a:ext cx="590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sz="2400" b="1"/>
              <a:t>-20</a:t>
            </a:r>
            <a:endParaRPr lang="en-US" altLang="et-EE" sz="2400" b="1"/>
          </a:p>
        </p:txBody>
      </p:sp>
      <p:sp>
        <p:nvSpPr>
          <p:cNvPr id="14" name="Rectangle 1032"/>
          <p:cNvSpPr>
            <a:spLocks noChangeArrowheads="1"/>
          </p:cNvSpPr>
          <p:nvPr/>
        </p:nvSpPr>
        <p:spPr bwMode="auto">
          <a:xfrm>
            <a:off x="7624763" y="4467811"/>
            <a:ext cx="590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sz="2400" b="1"/>
              <a:t>-10</a:t>
            </a:r>
            <a:endParaRPr lang="en-US" altLang="et-EE" sz="2400" b="1"/>
          </a:p>
        </p:txBody>
      </p:sp>
      <p:sp>
        <p:nvSpPr>
          <p:cNvPr id="15" name="Rectangle 1033"/>
          <p:cNvSpPr>
            <a:spLocks noChangeArrowheads="1"/>
          </p:cNvSpPr>
          <p:nvPr/>
        </p:nvSpPr>
        <p:spPr bwMode="auto">
          <a:xfrm>
            <a:off x="10850563" y="3104148"/>
            <a:ext cx="590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sz="2400" b="1"/>
              <a:t>-40</a:t>
            </a:r>
            <a:endParaRPr lang="en-US" altLang="et-EE" sz="2400" b="1"/>
          </a:p>
        </p:txBody>
      </p:sp>
    </p:spTree>
    <p:extLst>
      <p:ext uri="{BB962C8B-B14F-4D97-AF65-F5344CB8AC3E}">
        <p14:creationId xmlns:p14="http://schemas.microsoft.com/office/powerpoint/2010/main" val="2962732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67" y="1167866"/>
            <a:ext cx="4281330" cy="5200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89" y="1167866"/>
            <a:ext cx="4812530" cy="3218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889" y="5226999"/>
            <a:ext cx="412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Karstialadel on põhjaveed enam „talvised“ kui jõgede lähikonnas.</a:t>
            </a:r>
          </a:p>
        </p:txBody>
      </p:sp>
    </p:spTree>
    <p:extLst>
      <p:ext uri="{BB962C8B-B14F-4D97-AF65-F5344CB8AC3E}">
        <p14:creationId xmlns:p14="http://schemas.microsoft.com/office/powerpoint/2010/main" val="2553823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8" y="562717"/>
            <a:ext cx="4199022" cy="5732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556" y="562716"/>
            <a:ext cx="4462717" cy="56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2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Loeng: Veeringe </a:t>
            </a:r>
            <a:r>
              <a:rPr lang="et-E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looduses ja põhjavesi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Sissejuhatus ja kursuse korralduse tutvustus</a:t>
            </a:r>
          </a:p>
          <a:p>
            <a:r>
              <a:rPr lang="et-EE" dirty="0"/>
              <a:t>Põhjavesi globaalses veeringes</a:t>
            </a:r>
          </a:p>
          <a:p>
            <a:r>
              <a:rPr lang="et-EE" dirty="0" err="1"/>
              <a:t>Hüdrogeoloogia</a:t>
            </a:r>
            <a:r>
              <a:rPr lang="et-EE" dirty="0"/>
              <a:t> mõiste ja uurimisvaldkonnad</a:t>
            </a:r>
          </a:p>
          <a:p>
            <a:r>
              <a:rPr lang="et-EE" dirty="0"/>
              <a:t>Põhjavee infiltreerumine</a:t>
            </a:r>
          </a:p>
          <a:p>
            <a:r>
              <a:rPr lang="et-EE" dirty="0"/>
              <a:t>Põhjavee bilanss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311900"/>
            <a:ext cx="286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LEKTOR: Valle Raidla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6283" y="6308079"/>
            <a:ext cx="380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RÜHM: </a:t>
            </a:r>
            <a:r>
              <a:rPr lang="et-EE" sz="2400" b="1" dirty="0">
                <a:solidFill>
                  <a:srgbClr val="00B050"/>
                </a:solidFill>
              </a:rPr>
              <a:t>NGG0120/AKG0223  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322A-D35D-4EEE-B612-D8A8011CB3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0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81684" y="2420112"/>
            <a:ext cx="962863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t-EE" sz="2400" dirty="0" err="1">
                <a:latin typeface="Times-Roman" charset="0"/>
              </a:rPr>
              <a:t>Hüdrogeoloogia</a:t>
            </a:r>
            <a:r>
              <a:rPr lang="en-US" altLang="et-EE" sz="2400" dirty="0">
                <a:latin typeface="Times-Roman" charset="0"/>
              </a:rPr>
              <a:t> on </a:t>
            </a:r>
            <a:r>
              <a:rPr lang="en-US" altLang="et-EE" sz="2400" dirty="0" err="1">
                <a:latin typeface="Times-Roman" charset="0"/>
              </a:rPr>
              <a:t>teadus</a:t>
            </a:r>
            <a:r>
              <a:rPr lang="en-US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põhjaveest</a:t>
            </a:r>
            <a:r>
              <a:rPr lang="en-US" altLang="et-EE" sz="2400" dirty="0">
                <a:latin typeface="Times-Roman" charset="0"/>
              </a:rPr>
              <a:t> ja </a:t>
            </a:r>
            <a:r>
              <a:rPr lang="en-US" altLang="et-EE" sz="2400" dirty="0" err="1">
                <a:latin typeface="Times-Roman" charset="0"/>
              </a:rPr>
              <a:t>veekihtidest</a:t>
            </a:r>
            <a:r>
              <a:rPr lang="en-US" altLang="et-EE" sz="2400" dirty="0">
                <a:latin typeface="Times-Roman" charset="0"/>
              </a:rPr>
              <a:t>, </a:t>
            </a:r>
            <a:r>
              <a:rPr lang="et-EE" altLang="et-EE" sz="2400" dirty="0">
                <a:latin typeface="Times-Roman" charset="0"/>
              </a:rPr>
              <a:t>n</a:t>
            </a:r>
            <a:r>
              <a:rPr lang="en-US" altLang="et-EE" sz="2400" dirty="0" err="1">
                <a:latin typeface="Times-Roman" charset="0"/>
              </a:rPr>
              <a:t>ende</a:t>
            </a:r>
            <a:r>
              <a:rPr lang="en-US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säästlikust</a:t>
            </a:r>
            <a:r>
              <a:rPr lang="et-EE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kasutamisest</a:t>
            </a:r>
            <a:r>
              <a:rPr lang="en-US" altLang="et-EE" sz="2400" dirty="0">
                <a:latin typeface="Times-Roman" charset="0"/>
              </a:rPr>
              <a:t> ja </a:t>
            </a:r>
            <a:r>
              <a:rPr lang="en-US" altLang="et-EE" sz="2400" dirty="0" err="1">
                <a:latin typeface="Times-Roman" charset="0"/>
              </a:rPr>
              <a:t>kaitsest</a:t>
            </a:r>
            <a:r>
              <a:rPr lang="et-EE" altLang="et-EE" sz="2400" dirty="0">
                <a:latin typeface="Times-Roman" charset="0"/>
              </a:rPr>
              <a:t>.</a:t>
            </a:r>
            <a:r>
              <a:rPr lang="en-US" altLang="et-EE" sz="2400" dirty="0">
                <a:latin typeface="Times-Roman" charset="0"/>
              </a:rPr>
              <a:t> </a:t>
            </a:r>
            <a:endParaRPr lang="et-EE" altLang="et-EE" sz="2400" dirty="0">
              <a:latin typeface="Times-Roman" charset="0"/>
            </a:endParaRPr>
          </a:p>
          <a:p>
            <a:pPr algn="just"/>
            <a:endParaRPr lang="et-EE" altLang="et-EE" sz="2400" dirty="0">
              <a:latin typeface="Times-Roman" charset="0"/>
            </a:endParaRPr>
          </a:p>
          <a:p>
            <a:pPr algn="just"/>
            <a:r>
              <a:rPr lang="et-EE" altLang="et-EE" sz="2400" dirty="0" err="1">
                <a:latin typeface="Times-Roman" charset="0"/>
              </a:rPr>
              <a:t>Hüdrogeoloogia</a:t>
            </a:r>
            <a:r>
              <a:rPr lang="et-EE" altLang="et-EE" sz="2400" dirty="0">
                <a:latin typeface="Times-Roman" charset="0"/>
              </a:rPr>
              <a:t> on geoloogia haru mis uurib põhjavee kujunemist levikut, liikumise seaduspärasusi, füüsikalisi omadusi, keemilist koostist, kasutamist ja kaitset ning vee ja kivimi vastastikust mõju.</a:t>
            </a:r>
          </a:p>
          <a:p>
            <a:pPr algn="just"/>
            <a:endParaRPr lang="et-EE" altLang="et-EE" sz="2400" dirty="0">
              <a:latin typeface="Times-Roman" charset="0"/>
            </a:endParaRPr>
          </a:p>
          <a:p>
            <a:pPr algn="just"/>
            <a:r>
              <a:rPr lang="et-EE" altLang="et-EE" sz="2400" dirty="0">
                <a:latin typeface="Times-Roman" charset="0"/>
              </a:rPr>
              <a:t>E</a:t>
            </a:r>
            <a:r>
              <a:rPr lang="en-US" altLang="et-EE" sz="2400" dirty="0" err="1">
                <a:latin typeface="Times-Roman" charset="0"/>
              </a:rPr>
              <a:t>eldab</a:t>
            </a:r>
            <a:r>
              <a:rPr lang="et-EE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teadmisi</a:t>
            </a:r>
            <a:r>
              <a:rPr lang="en-US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mitmes</a:t>
            </a:r>
            <a:r>
              <a:rPr lang="en-US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valdkonnas</a:t>
            </a:r>
            <a:r>
              <a:rPr lang="en-US" altLang="et-EE" sz="2400" dirty="0">
                <a:latin typeface="Times-Roman" charset="0"/>
              </a:rPr>
              <a:t>, </a:t>
            </a:r>
            <a:r>
              <a:rPr lang="en-US" altLang="et-EE" sz="2400" dirty="0" err="1">
                <a:latin typeface="Times-Roman" charset="0"/>
              </a:rPr>
              <a:t>nagu</a:t>
            </a:r>
            <a:r>
              <a:rPr lang="en-US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geoloogia</a:t>
            </a:r>
            <a:r>
              <a:rPr lang="en-US" altLang="et-EE" sz="2400" dirty="0">
                <a:latin typeface="Times-Roman" charset="0"/>
              </a:rPr>
              <a:t>,</a:t>
            </a:r>
            <a:r>
              <a:rPr lang="et-EE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hüdroloogia</a:t>
            </a:r>
            <a:r>
              <a:rPr lang="en-US" altLang="et-EE" sz="2400" dirty="0">
                <a:latin typeface="Times-Roman" charset="0"/>
              </a:rPr>
              <a:t>, </a:t>
            </a:r>
            <a:r>
              <a:rPr lang="en-US" altLang="et-EE" sz="2400" dirty="0" err="1">
                <a:latin typeface="Times-Roman" charset="0"/>
              </a:rPr>
              <a:t>füüsika</a:t>
            </a:r>
            <a:r>
              <a:rPr lang="en-US" altLang="et-EE" sz="2400" dirty="0">
                <a:latin typeface="Times-Roman" charset="0"/>
              </a:rPr>
              <a:t>, </a:t>
            </a:r>
            <a:r>
              <a:rPr lang="en-US" altLang="et-EE" sz="2400" dirty="0" err="1">
                <a:latin typeface="Times-Roman" charset="0"/>
              </a:rPr>
              <a:t>keemia</a:t>
            </a:r>
            <a:r>
              <a:rPr lang="en-US" altLang="et-EE" sz="2400" dirty="0">
                <a:latin typeface="Times-Roman" charset="0"/>
              </a:rPr>
              <a:t>, </a:t>
            </a:r>
            <a:r>
              <a:rPr lang="en-US" altLang="et-EE" sz="2400" dirty="0" err="1">
                <a:latin typeface="Times-Roman" charset="0"/>
              </a:rPr>
              <a:t>mikrobioloogia</a:t>
            </a:r>
            <a:r>
              <a:rPr lang="en-US" altLang="et-EE" sz="2400" dirty="0">
                <a:latin typeface="Times-Roman" charset="0"/>
              </a:rPr>
              <a:t>,</a:t>
            </a:r>
            <a:r>
              <a:rPr lang="et-EE" altLang="et-EE" sz="2400" dirty="0">
                <a:latin typeface="Times-Roman" charset="0"/>
              </a:rPr>
              <a:t> </a:t>
            </a:r>
            <a:r>
              <a:rPr lang="en-US" altLang="et-EE" sz="2400" dirty="0" err="1">
                <a:latin typeface="Times-Roman" charset="0"/>
              </a:rPr>
              <a:t>matemaatika</a:t>
            </a:r>
            <a:r>
              <a:rPr lang="en-US" altLang="et-EE" sz="2400" dirty="0">
                <a:latin typeface="Times-Roman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6292" y="978408"/>
            <a:ext cx="3719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/>
              <a:t>HÜDROGEOLOOGIA?</a:t>
            </a: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107781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62" y="1949343"/>
            <a:ext cx="2359634" cy="15710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0119" y="5630102"/>
            <a:ext cx="1009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dirty="0"/>
              <a:t>Tallinna veetarbest moodustab põhjavesi vaid 10% (Nõmme, Pirita, Merivälja, Kakumäe). Traditsiooniliselt saadakse enamik oma joogiveest Ülemiste järvest. Samas olemas piisav hulk puurkaeve et varustada </a:t>
            </a:r>
            <a:r>
              <a:rPr lang="et-EE" dirty="0" err="1"/>
              <a:t>Tallinnat</a:t>
            </a:r>
            <a:r>
              <a:rPr lang="et-EE" dirty="0"/>
              <a:t> ka põhjaveega. Tallinna lähiümbruses pärineb enamik joogiveest just põhjaveest.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0120" y="1560498"/>
            <a:ext cx="1009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dirty="0"/>
              <a:t>Selleks, et põhjavett mõistlikult ja jätkusuutlikult kasutada, on vaja teada, kui palju ja </a:t>
            </a:r>
            <a:r>
              <a:rPr lang="et-EE" u="sng" dirty="0"/>
              <a:t>millise kvaliteediga </a:t>
            </a:r>
            <a:r>
              <a:rPr lang="et-EE" dirty="0"/>
              <a:t>see maapinnas on esindatud. </a:t>
            </a:r>
            <a:r>
              <a:rPr lang="et-EE" b="1" dirty="0"/>
              <a:t>Ruhnu.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0118" y="4983771"/>
            <a:ext cx="740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Eesti seadusandluses on põhjavesi defineeritud kui loodusvara </a:t>
            </a:r>
            <a:r>
              <a:rPr lang="et-EE" dirty="0" smtClean="0"/>
              <a:t>(taastuv) aga </a:t>
            </a:r>
            <a:r>
              <a:rPr lang="et-EE" dirty="0"/>
              <a:t>mitte kui maavara.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9418" y="819352"/>
            <a:ext cx="461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err="1"/>
              <a:t>Hüdrogeoloogia</a:t>
            </a:r>
            <a:r>
              <a:rPr lang="et-EE" sz="2400" b="1" dirty="0"/>
              <a:t>, kellele ja milleks?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0117" y="2206829"/>
            <a:ext cx="90629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Põhjavesi on olnud aastatuhandeid äärmiselt oluline ressurss nii joogi- </a:t>
            </a:r>
          </a:p>
          <a:p>
            <a:r>
              <a:rPr lang="et-EE" dirty="0"/>
              <a:t>kui </a:t>
            </a:r>
            <a:r>
              <a:rPr lang="et-EE" dirty="0" smtClean="0"/>
              <a:t>tööstusveena.</a:t>
            </a:r>
            <a:endParaRPr lang="et-EE" dirty="0"/>
          </a:p>
          <a:p>
            <a:endParaRPr lang="et-EE" b="1" dirty="0"/>
          </a:p>
          <a:p>
            <a:r>
              <a:rPr lang="et-EE" b="1" dirty="0"/>
              <a:t>Negatiivse poole pealt: </a:t>
            </a:r>
          </a:p>
          <a:p>
            <a:r>
              <a:rPr lang="et-EE" dirty="0"/>
              <a:t>soodustab soostumist (</a:t>
            </a:r>
            <a:r>
              <a:rPr lang="et-EE" dirty="0" smtClean="0"/>
              <a:t>põllumajanduses, </a:t>
            </a:r>
            <a:r>
              <a:rPr lang="et-EE" dirty="0" err="1" smtClean="0"/>
              <a:t>Valaste</a:t>
            </a:r>
            <a:r>
              <a:rPr lang="et-EE" dirty="0" smtClean="0"/>
              <a:t>), </a:t>
            </a:r>
            <a:endParaRPr lang="et-EE" dirty="0"/>
          </a:p>
          <a:p>
            <a:r>
              <a:rPr lang="et-EE" dirty="0"/>
              <a:t>ehitiste rajamisel võib põhjustada pinnase vajumist (vesiliivad, karst),</a:t>
            </a:r>
          </a:p>
          <a:p>
            <a:r>
              <a:rPr lang="et-EE" dirty="0"/>
              <a:t>kaevandustes takistab kaevandamist tungides kaevanduskäikudesse.</a:t>
            </a:r>
          </a:p>
          <a:p>
            <a:endParaRPr lang="et-EE" dirty="0"/>
          </a:p>
          <a:p>
            <a:r>
              <a:rPr lang="et-EE" dirty="0"/>
              <a:t>Samas on põhjaveel oluline osa </a:t>
            </a:r>
            <a:r>
              <a:rPr lang="et-EE" dirty="0" err="1"/>
              <a:t>geokeemilistes</a:t>
            </a:r>
            <a:r>
              <a:rPr lang="et-EE" dirty="0"/>
              <a:t> protsessides sh. ka maagistumisel.</a:t>
            </a:r>
          </a:p>
          <a:p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41" y="3673903"/>
            <a:ext cx="2345456" cy="17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0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567878" y="1225745"/>
            <a:ext cx="79406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t-EE" dirty="0" err="1">
                <a:latin typeface="Times-Roman" charset="0"/>
              </a:rPr>
              <a:t>Eesti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hüdrogeoloogiline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uurimine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algas</a:t>
            </a:r>
            <a:r>
              <a:rPr lang="en-US" altLang="et-EE" dirty="0">
                <a:latin typeface="Times-Roman" charset="0"/>
              </a:rPr>
              <a:t> 19. </a:t>
            </a:r>
            <a:r>
              <a:rPr lang="en-US" altLang="et-EE" dirty="0" err="1">
                <a:latin typeface="Times-Roman" charset="0"/>
              </a:rPr>
              <a:t>sajandi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keskpaigas</a:t>
            </a:r>
            <a:r>
              <a:rPr lang="en-US" altLang="et-EE" dirty="0">
                <a:latin typeface="Times-Roman" charset="0"/>
              </a:rPr>
              <a:t>. </a:t>
            </a:r>
            <a:r>
              <a:rPr lang="et-EE" altLang="et-EE" dirty="0">
                <a:latin typeface="Times-Roman" charset="0"/>
              </a:rPr>
              <a:t>Koplis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puuriti</a:t>
            </a:r>
            <a:r>
              <a:rPr lang="et-EE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endise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rannapatarei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juurde</a:t>
            </a:r>
            <a:r>
              <a:rPr lang="en-US" altLang="et-EE" dirty="0">
                <a:latin typeface="Times-Roman" charset="0"/>
              </a:rPr>
              <a:t> 1842–1845 </a:t>
            </a:r>
            <a:r>
              <a:rPr lang="et-EE" altLang="et-EE" dirty="0">
                <a:latin typeface="Times-Roman" charset="0"/>
              </a:rPr>
              <a:t>e</a:t>
            </a:r>
            <a:r>
              <a:rPr lang="en-US" altLang="et-EE" dirty="0" err="1">
                <a:latin typeface="Times-Roman" charset="0"/>
              </a:rPr>
              <a:t>simene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süvapuurkaev</a:t>
            </a:r>
            <a:r>
              <a:rPr lang="en-US" altLang="et-EE" dirty="0">
                <a:latin typeface="Times-Roman" charset="0"/>
              </a:rPr>
              <a:t> (91,5 m), </a:t>
            </a:r>
            <a:r>
              <a:rPr lang="en-US" altLang="et-EE" dirty="0" err="1">
                <a:latin typeface="Times-Roman" charset="0"/>
              </a:rPr>
              <a:t>millega</a:t>
            </a:r>
            <a:r>
              <a:rPr lang="et-EE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avastati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sinisavi</a:t>
            </a:r>
            <a:r>
              <a:rPr lang="en-US" altLang="et-EE" dirty="0">
                <a:latin typeface="Times-Roman" charset="0"/>
              </a:rPr>
              <a:t> all </a:t>
            </a:r>
            <a:r>
              <a:rPr lang="en-US" altLang="et-EE" dirty="0" err="1">
                <a:latin typeface="Times-Roman" charset="0"/>
              </a:rPr>
              <a:t>liivakivis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suures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koguses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survelist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põhjavett</a:t>
            </a:r>
            <a:r>
              <a:rPr lang="en-US" altLang="et-EE" dirty="0">
                <a:latin typeface="Times-Roman" charset="0"/>
              </a:rPr>
              <a:t>. </a:t>
            </a:r>
            <a:r>
              <a:rPr lang="en-US" altLang="et-EE" dirty="0" err="1">
                <a:latin typeface="Times-Roman" charset="0"/>
              </a:rPr>
              <a:t>Tartus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rajati</a:t>
            </a:r>
            <a:r>
              <a:rPr lang="en-US" altLang="et-EE" dirty="0">
                <a:latin typeface="Times-Roman" charset="0"/>
              </a:rPr>
              <a:t> 1908.–</a:t>
            </a:r>
            <a:r>
              <a:rPr lang="et-EE" altLang="et-EE" dirty="0">
                <a:latin typeface="Times-Roman" charset="0"/>
              </a:rPr>
              <a:t>1</a:t>
            </a:r>
            <a:r>
              <a:rPr lang="en-US" altLang="et-EE" dirty="0">
                <a:latin typeface="Times-Roman" charset="0"/>
              </a:rPr>
              <a:t>909. a </a:t>
            </a:r>
            <a:r>
              <a:rPr lang="en-US" altLang="et-EE" dirty="0" err="1">
                <a:latin typeface="Times-Roman" charset="0"/>
              </a:rPr>
              <a:t>Meltsiveski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tiikide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lähedusse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puurkaevud</a:t>
            </a:r>
            <a:r>
              <a:rPr lang="en-US" altLang="et-EE" dirty="0">
                <a:latin typeface="Times-Roman" charset="0"/>
              </a:rPr>
              <a:t> – </a:t>
            </a:r>
            <a:r>
              <a:rPr lang="en-US" altLang="et-EE" dirty="0" err="1">
                <a:latin typeface="Times-Roman" charset="0"/>
              </a:rPr>
              <a:t>neist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kaks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töötavad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tänapäevani</a:t>
            </a:r>
            <a:r>
              <a:rPr lang="en-US" altLang="et-EE" dirty="0">
                <a:latin typeface="Times-Roman" charset="0"/>
              </a:rPr>
              <a:t>.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67879" y="3272249"/>
            <a:ext cx="79406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t-EE" altLang="et-EE" dirty="0"/>
              <a:t>Nõukaajal tegeldi </a:t>
            </a:r>
            <a:r>
              <a:rPr lang="et-EE" altLang="et-EE" dirty="0" err="1"/>
              <a:t>hüdrogeoloogiaga</a:t>
            </a:r>
            <a:r>
              <a:rPr lang="et-EE" altLang="et-EE" dirty="0"/>
              <a:t> Geoloogia valitsuses (Viktor </a:t>
            </a:r>
            <a:r>
              <a:rPr lang="et-EE" altLang="et-EE" dirty="0" err="1"/>
              <a:t>Tseban</a:t>
            </a:r>
            <a:r>
              <a:rPr lang="et-EE" altLang="et-EE" dirty="0"/>
              <a:t>, Rein </a:t>
            </a:r>
            <a:r>
              <a:rPr lang="et-EE" altLang="et-EE" dirty="0" err="1"/>
              <a:t>Perens</a:t>
            </a:r>
            <a:r>
              <a:rPr lang="et-EE" altLang="et-EE" dirty="0"/>
              <a:t>, Lehte ja Leonid Savitski) ja TA Geoloogia Instituudis (Leo Vallner, Vello Karise). Viimases likvideeriti </a:t>
            </a:r>
            <a:r>
              <a:rPr lang="et-EE" altLang="et-EE" dirty="0" err="1"/>
              <a:t>hüdrogeoloogia</a:t>
            </a:r>
            <a:r>
              <a:rPr lang="et-EE" altLang="et-EE" dirty="0"/>
              <a:t> osakond 90. algul. Eesti Geoloogiakeskuses tegevus jätkub.</a:t>
            </a:r>
            <a:endParaRPr lang="en-US" altLang="et-EE" dirty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613917" y="4728918"/>
            <a:ext cx="78946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t-EE" altLang="et-EE" dirty="0"/>
              <a:t>Hetkel veel Tartu Ülikoolis (Argo Jõeleht; Enn </a:t>
            </a:r>
            <a:r>
              <a:rPr lang="et-EE" altLang="et-EE" dirty="0" err="1"/>
              <a:t>Karro</a:t>
            </a:r>
            <a:r>
              <a:rPr lang="et-EE" altLang="et-EE" dirty="0"/>
              <a:t>), TTÜ Geoloogia Instituudis, </a:t>
            </a:r>
            <a:r>
              <a:rPr lang="en-US" altLang="et-EE" dirty="0" err="1"/>
              <a:t>Eesti</a:t>
            </a:r>
            <a:r>
              <a:rPr lang="en-US" altLang="et-EE" dirty="0"/>
              <a:t> </a:t>
            </a:r>
            <a:r>
              <a:rPr lang="en-US" altLang="et-EE" dirty="0" err="1"/>
              <a:t>Keskkonnauuringute</a:t>
            </a:r>
            <a:r>
              <a:rPr lang="et-EE" altLang="et-EE" dirty="0"/>
              <a:t>k</a:t>
            </a:r>
            <a:r>
              <a:rPr lang="en-US" altLang="et-EE" dirty="0" err="1"/>
              <a:t>eskus</a:t>
            </a:r>
            <a:r>
              <a:rPr lang="et-EE" altLang="et-EE" dirty="0"/>
              <a:t> (KUK).</a:t>
            </a:r>
            <a:endParaRPr lang="en-US" altLang="et-EE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567880" y="5631589"/>
            <a:ext cx="59463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dirty="0"/>
              <a:t>Eraettevõtlus: </a:t>
            </a:r>
            <a:r>
              <a:rPr lang="et-EE" altLang="et-EE" dirty="0" err="1"/>
              <a:t>Maves</a:t>
            </a:r>
            <a:r>
              <a:rPr lang="et-EE" altLang="et-EE" dirty="0"/>
              <a:t> ja Maatark, </a:t>
            </a:r>
            <a:r>
              <a:rPr lang="et-EE" altLang="et-EE" dirty="0" err="1"/>
              <a:t>Steiger</a:t>
            </a:r>
            <a:r>
              <a:rPr lang="et-EE" altLang="et-EE" dirty="0"/>
              <a:t>, </a:t>
            </a:r>
            <a:r>
              <a:rPr lang="et-EE" altLang="et-EE" dirty="0" err="1"/>
              <a:t>Hendrikson</a:t>
            </a:r>
            <a:r>
              <a:rPr lang="et-EE" altLang="et-EE" dirty="0"/>
              <a:t>, </a:t>
            </a:r>
            <a:r>
              <a:rPr lang="et-EE" altLang="et-EE" dirty="0" err="1"/>
              <a:t>Schöttli</a:t>
            </a:r>
            <a:endParaRPr lang="en-US" altLang="et-EE" dirty="0"/>
          </a:p>
        </p:txBody>
      </p:sp>
      <p:sp>
        <p:nvSpPr>
          <p:cNvPr id="2" name="TextBox 1"/>
          <p:cNvSpPr txBox="1"/>
          <p:nvPr/>
        </p:nvSpPr>
        <p:spPr>
          <a:xfrm>
            <a:off x="1613917" y="2831243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Artusr</a:t>
            </a:r>
            <a:r>
              <a:rPr lang="et-EE" dirty="0"/>
              <a:t> </a:t>
            </a:r>
            <a:r>
              <a:rPr lang="et-EE" dirty="0" err="1"/>
              <a:t>Verte</a:t>
            </a:r>
            <a:r>
              <a:rPr lang="et-EE" dirty="0"/>
              <a:t> (1901-1978) defineeris Eesti põhjaveekihid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5077" y="702525"/>
            <a:ext cx="3486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err="1"/>
              <a:t>Hüdrogeoloogia</a:t>
            </a:r>
            <a:r>
              <a:rPr lang="et-EE" sz="2800" b="1" dirty="0"/>
              <a:t> Eestis</a:t>
            </a:r>
          </a:p>
        </p:txBody>
      </p:sp>
    </p:spTree>
    <p:extLst>
      <p:ext uri="{BB962C8B-B14F-4D97-AF65-F5344CB8AC3E}">
        <p14:creationId xmlns:p14="http://schemas.microsoft.com/office/powerpoint/2010/main" val="140010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208452" y="837844"/>
            <a:ext cx="962863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t-EE" sz="2400" dirty="0"/>
              <a:t>Kõik maakoores leiduv vesi on põhjavesi.</a:t>
            </a:r>
          </a:p>
          <a:p>
            <a:pPr algn="just"/>
            <a:endParaRPr lang="et-EE" altLang="et-EE" sz="2400" dirty="0"/>
          </a:p>
          <a:p>
            <a:pPr algn="just"/>
            <a:r>
              <a:rPr lang="en-US" altLang="et-EE" sz="2400" dirty="0" err="1"/>
              <a:t>Põhjave</a:t>
            </a:r>
            <a:r>
              <a:rPr lang="et-EE" altLang="et-EE" sz="2400" dirty="0"/>
              <a:t>e (</a:t>
            </a:r>
            <a:r>
              <a:rPr lang="et-EE" altLang="et-EE" sz="2400" dirty="0" err="1"/>
              <a:t>groundwater</a:t>
            </a:r>
            <a:r>
              <a:rPr lang="et-EE" altLang="et-EE" sz="2400" dirty="0"/>
              <a:t>) all mõistekase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maakoore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ülaosa</a:t>
            </a:r>
            <a:r>
              <a:rPr lang="en-US" altLang="et-EE" sz="2400" dirty="0"/>
              <a:t> </a:t>
            </a:r>
            <a:r>
              <a:rPr lang="en-US" altLang="et-EE" sz="2400" dirty="0" err="1"/>
              <a:t>kivimite</a:t>
            </a:r>
            <a:r>
              <a:rPr lang="en-US" altLang="et-EE" sz="2400" dirty="0"/>
              <a:t> ja </a:t>
            </a:r>
            <a:r>
              <a:rPr lang="en-US" altLang="et-EE" sz="2400" dirty="0" err="1"/>
              <a:t>setete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poorides</a:t>
            </a:r>
            <a:r>
              <a:rPr lang="en-US" altLang="et-EE" sz="2400" dirty="0"/>
              <a:t> ja </a:t>
            </a:r>
            <a:r>
              <a:rPr lang="en-US" altLang="et-EE" sz="2400" dirty="0" err="1"/>
              <a:t>lõhedes</a:t>
            </a:r>
            <a:r>
              <a:rPr lang="et-EE" altLang="et-EE" sz="2400" dirty="0"/>
              <a:t> </a:t>
            </a:r>
            <a:r>
              <a:rPr lang="en-US" altLang="et-EE" sz="2400" dirty="0" err="1"/>
              <a:t>olevat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vett</a:t>
            </a:r>
            <a:r>
              <a:rPr lang="en-US" altLang="et-EE" sz="2400" dirty="0"/>
              <a:t>, </a:t>
            </a:r>
            <a:r>
              <a:rPr lang="en-US" altLang="et-EE" sz="2400" dirty="0" err="1"/>
              <a:t>mis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võib</a:t>
            </a:r>
            <a:r>
              <a:rPr lang="en-US" altLang="et-EE" sz="2400" dirty="0"/>
              <a:t> </a:t>
            </a:r>
            <a:r>
              <a:rPr lang="en-US" altLang="et-EE" sz="2400" dirty="0" err="1"/>
              <a:t>liikuda</a:t>
            </a:r>
            <a:r>
              <a:rPr lang="en-US" altLang="et-EE" sz="2400" dirty="0"/>
              <a:t> </a:t>
            </a:r>
            <a:r>
              <a:rPr lang="en-US" altLang="et-EE" sz="2400" dirty="0" err="1"/>
              <a:t>raskusjõu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või</a:t>
            </a:r>
            <a:r>
              <a:rPr lang="en-US" altLang="et-EE" sz="2400" dirty="0"/>
              <a:t> </a:t>
            </a:r>
            <a:r>
              <a:rPr lang="en-US" altLang="et-EE" sz="2400" dirty="0" err="1"/>
              <a:t>rõhu</a:t>
            </a:r>
            <a:r>
              <a:rPr lang="en-US" altLang="et-EE" sz="2400" dirty="0"/>
              <a:t> </a:t>
            </a:r>
            <a:r>
              <a:rPr lang="en-US" altLang="et-EE" sz="2400" dirty="0" err="1"/>
              <a:t>toimel</a:t>
            </a:r>
            <a:r>
              <a:rPr lang="et-EE" altLang="et-EE" sz="2400" dirty="0"/>
              <a:t>.</a:t>
            </a:r>
            <a:r>
              <a:rPr lang="en-US" altLang="et-EE" sz="2400" dirty="0"/>
              <a:t> </a:t>
            </a:r>
            <a:endParaRPr lang="et-EE" altLang="et-EE" sz="2400" dirty="0"/>
          </a:p>
          <a:p>
            <a:pPr algn="just"/>
            <a:endParaRPr lang="et-EE" altLang="et-EE" sz="2400" dirty="0"/>
          </a:p>
          <a:p>
            <a:pPr algn="just"/>
            <a:r>
              <a:rPr lang="et-EE" altLang="et-EE" sz="2400" dirty="0"/>
              <a:t>Põhjavesi on </a:t>
            </a:r>
            <a:r>
              <a:rPr lang="en-US" altLang="et-EE" sz="2400" dirty="0" err="1"/>
              <a:t>küllastusvööndis</a:t>
            </a:r>
            <a:r>
              <a:rPr lang="en-US" altLang="et-EE" sz="2400" dirty="0"/>
              <a:t> </a:t>
            </a:r>
            <a:r>
              <a:rPr lang="en-US" altLang="et-EE" sz="2400" dirty="0" err="1"/>
              <a:t>raskusjõu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või</a:t>
            </a:r>
            <a:r>
              <a:rPr lang="en-US" altLang="et-EE" sz="2400" dirty="0"/>
              <a:t> </a:t>
            </a:r>
            <a:r>
              <a:rPr lang="en-US" altLang="et-EE" sz="2400" dirty="0" err="1"/>
              <a:t>hüdraulilise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rõhu</a:t>
            </a:r>
            <a:r>
              <a:rPr lang="en-US" altLang="et-EE" sz="2400" dirty="0"/>
              <a:t> </a:t>
            </a:r>
            <a:r>
              <a:rPr lang="en-US" altLang="et-EE" sz="2400" dirty="0" err="1"/>
              <a:t>toimel</a:t>
            </a:r>
            <a:r>
              <a:rPr lang="en-US" altLang="et-EE" sz="2400" dirty="0"/>
              <a:t> </a:t>
            </a:r>
            <a:r>
              <a:rPr lang="en-US" altLang="et-EE" sz="2400" dirty="0" err="1"/>
              <a:t>pinnase</a:t>
            </a:r>
            <a:r>
              <a:rPr lang="et-EE" altLang="et-EE" sz="2400" dirty="0"/>
              <a:t> p</a:t>
            </a:r>
            <a:r>
              <a:rPr lang="en-US" altLang="et-EE" sz="2400" dirty="0" err="1"/>
              <a:t>oorides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või</a:t>
            </a:r>
            <a:r>
              <a:rPr lang="en-US" altLang="et-EE" sz="2400" dirty="0"/>
              <a:t> </a:t>
            </a:r>
            <a:r>
              <a:rPr lang="en-US" altLang="et-EE" sz="2400" dirty="0" err="1"/>
              <a:t>lõhedes</a:t>
            </a:r>
            <a:r>
              <a:rPr lang="en-US" altLang="et-EE" sz="2400" dirty="0"/>
              <a:t> </a:t>
            </a:r>
            <a:r>
              <a:rPr lang="en-US" altLang="et-EE" sz="2400" dirty="0" err="1"/>
              <a:t>liikumisvõimeline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vesi</a:t>
            </a:r>
            <a:r>
              <a:rPr lang="et-EE" altLang="et-EE" sz="2400" dirty="0"/>
              <a:t>.</a:t>
            </a:r>
          </a:p>
          <a:p>
            <a:pPr algn="just"/>
            <a:endParaRPr lang="et-EE" altLang="et-EE" sz="2400" dirty="0"/>
          </a:p>
          <a:p>
            <a:pPr algn="just"/>
            <a:r>
              <a:rPr lang="en-US" altLang="et-EE" sz="2400" dirty="0" err="1"/>
              <a:t>Põhjavesi</a:t>
            </a:r>
            <a:r>
              <a:rPr lang="en-US" altLang="et-EE" sz="2400" dirty="0"/>
              <a:t> on </a:t>
            </a:r>
            <a:r>
              <a:rPr lang="en-US" altLang="et-EE" sz="2400" dirty="0" err="1"/>
              <a:t>maakoore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ülemise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osa</a:t>
            </a:r>
            <a:r>
              <a:rPr lang="en-US" altLang="et-EE" sz="2400" dirty="0"/>
              <a:t> </a:t>
            </a:r>
            <a:r>
              <a:rPr lang="en-US" altLang="et-EE" sz="2400" dirty="0" err="1"/>
              <a:t>kivimite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pooride</a:t>
            </a:r>
            <a:r>
              <a:rPr lang="en-US" altLang="et-EE" sz="2400" dirty="0"/>
              <a:t> ja </a:t>
            </a:r>
            <a:r>
              <a:rPr lang="en-US" altLang="et-EE" sz="2400" dirty="0" err="1"/>
              <a:t>lõhedes</a:t>
            </a:r>
            <a:r>
              <a:rPr lang="en-US" altLang="et-EE" sz="2400" dirty="0"/>
              <a:t> </a:t>
            </a:r>
            <a:r>
              <a:rPr lang="en-US" altLang="et-EE" sz="2400" dirty="0" err="1"/>
              <a:t>olev</a:t>
            </a:r>
            <a:r>
              <a:rPr lang="en-US" altLang="et-EE" sz="2400" dirty="0"/>
              <a:t> </a:t>
            </a:r>
            <a:r>
              <a:rPr lang="en-US" altLang="et-EE" sz="2400" dirty="0" err="1"/>
              <a:t>vesi</a:t>
            </a:r>
            <a:r>
              <a:rPr lang="en-US" altLang="et-EE" sz="2400" dirty="0"/>
              <a:t>, </a:t>
            </a:r>
            <a:r>
              <a:rPr lang="en-US" altLang="et-EE" sz="2400" dirty="0" err="1"/>
              <a:t>mis</a:t>
            </a:r>
            <a:r>
              <a:rPr lang="en-US" altLang="et-EE" sz="2400" dirty="0"/>
              <a:t> </a:t>
            </a:r>
            <a:r>
              <a:rPr lang="en-US" altLang="et-EE" sz="2400" dirty="0" err="1"/>
              <a:t>liigub</a:t>
            </a:r>
            <a:r>
              <a:rPr lang="en-US" altLang="et-EE" sz="2400" dirty="0"/>
              <a:t> </a:t>
            </a:r>
            <a:r>
              <a:rPr lang="en-US" altLang="et-EE" sz="2400" dirty="0" err="1"/>
              <a:t>raskusjõu</a:t>
            </a:r>
            <a:r>
              <a:rPr lang="en-US" altLang="et-EE" sz="2400" dirty="0"/>
              <a:t> </a:t>
            </a:r>
            <a:r>
              <a:rPr lang="en-US" altLang="et-EE" sz="2400" dirty="0" err="1"/>
              <a:t>toimel</a:t>
            </a:r>
            <a:r>
              <a:rPr lang="en-US" altLang="et-EE" sz="2400" dirty="0"/>
              <a:t> </a:t>
            </a:r>
            <a:r>
              <a:rPr lang="en-US" altLang="et-EE" sz="2400" dirty="0" err="1"/>
              <a:t>ning</a:t>
            </a:r>
            <a:r>
              <a:rPr lang="en-US" altLang="et-EE" sz="2400" dirty="0"/>
              <a:t> </a:t>
            </a:r>
            <a:r>
              <a:rPr lang="en-US" altLang="et-EE" sz="2400" dirty="0" err="1"/>
              <a:t>rõhu</a:t>
            </a:r>
            <a:r>
              <a:rPr lang="en-US" altLang="et-EE" sz="2400" dirty="0"/>
              <a:t> </a:t>
            </a:r>
            <a:r>
              <a:rPr lang="en-US" altLang="et-EE" sz="2400" dirty="0" err="1"/>
              <a:t>alanemise</a:t>
            </a:r>
            <a:r>
              <a:rPr lang="en-US" altLang="et-EE" sz="2400" dirty="0"/>
              <a:t> </a:t>
            </a:r>
            <a:r>
              <a:rPr lang="en-US" altLang="et-EE" sz="2400" dirty="0" err="1"/>
              <a:t>suunas</a:t>
            </a:r>
            <a:r>
              <a:rPr lang="en-US" altLang="et-EE" sz="2400" dirty="0"/>
              <a:t>.</a:t>
            </a:r>
          </a:p>
          <a:p>
            <a:pPr algn="just"/>
            <a:endParaRPr lang="en-US" altLang="et-EE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020511" y="314624"/>
            <a:ext cx="1763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/>
              <a:t>Põhjavesi?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5" y="4776537"/>
            <a:ext cx="5107885" cy="208146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76" y="4776538"/>
            <a:ext cx="4297342" cy="18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29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963" y="1655064"/>
            <a:ext cx="97200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2400" dirty="0"/>
              <a:t>Vesi võib pinnases ringelda (poorides, lõhedes), võib olla molekulaarjõudude poolt absorbtsioonpindale seotud (kivimile, juurtele), võib olla seotud mineraalide koostisse (kips - CaSO</a:t>
            </a:r>
            <a:r>
              <a:rPr lang="et-EE" sz="2000" dirty="0"/>
              <a:t>4</a:t>
            </a:r>
            <a:r>
              <a:rPr lang="et-EE" sz="2400" dirty="0"/>
              <a:t> x 2H</a:t>
            </a:r>
            <a:r>
              <a:rPr lang="et-EE" sz="2000" dirty="0"/>
              <a:t>2</a:t>
            </a:r>
            <a:r>
              <a:rPr lang="et-EE" sz="2400" dirty="0"/>
              <a:t>O) ehk olla keemiliselt seotud, võib olla seotud kapilaarides (kapilaarvesi).</a:t>
            </a:r>
          </a:p>
          <a:p>
            <a:endParaRPr lang="et-EE" sz="2400" dirty="0"/>
          </a:p>
          <a:p>
            <a:r>
              <a:rPr lang="et-EE" sz="2400" dirty="0"/>
              <a:t>Oletuslikult kuni 40% maakoores olevast veest on seotud (savides).</a:t>
            </a:r>
          </a:p>
          <a:p>
            <a:endParaRPr lang="et-EE" sz="2400" dirty="0"/>
          </a:p>
          <a:p>
            <a:pPr algn="just"/>
            <a:r>
              <a:rPr lang="et-EE" sz="2400" dirty="0"/>
              <a:t>Vesi esineb pinnases gaasilises, vedelas või tahkes olekus ning võib ühest olekust teise üle minna moodustades (</a:t>
            </a:r>
            <a:r>
              <a:rPr lang="et-EE" sz="2400" dirty="0" err="1"/>
              <a:t>termo</a:t>
            </a:r>
            <a:r>
              <a:rPr lang="et-EE" sz="2400" dirty="0"/>
              <a:t>)dünaamiliselt tasakaalus oleva süsteemi. </a:t>
            </a:r>
          </a:p>
          <a:p>
            <a:endParaRPr lang="et-EE" sz="2400" dirty="0"/>
          </a:p>
          <a:p>
            <a:r>
              <a:rPr lang="et-EE" sz="2400" dirty="0"/>
              <a:t>Kas igikelts on põhjavesi?</a:t>
            </a:r>
          </a:p>
          <a:p>
            <a:endParaRPr lang="et-EE" dirty="0"/>
          </a:p>
        </p:txBody>
      </p:sp>
      <p:sp>
        <p:nvSpPr>
          <p:cNvPr id="5" name="TextBox 4"/>
          <p:cNvSpPr txBox="1"/>
          <p:nvPr/>
        </p:nvSpPr>
        <p:spPr>
          <a:xfrm>
            <a:off x="4754880" y="747856"/>
            <a:ext cx="1763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/>
              <a:t>Põhjavesi?</a:t>
            </a:r>
          </a:p>
        </p:txBody>
      </p:sp>
    </p:spTree>
    <p:extLst>
      <p:ext uri="{BB962C8B-B14F-4D97-AF65-F5344CB8AC3E}">
        <p14:creationId xmlns:p14="http://schemas.microsoft.com/office/powerpoint/2010/main" val="2449113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1222</Words>
  <Application>Microsoft Office PowerPoint</Application>
  <PresentationFormat>Widescreen</PresentationFormat>
  <Paragraphs>159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Times-Roman</vt:lpstr>
      <vt:lpstr>Wingdings</vt:lpstr>
      <vt:lpstr>Office Theme</vt:lpstr>
      <vt:lpstr>PowerPoint Presentation</vt:lpstr>
      <vt:lpstr>PowerPoint Presentation</vt:lpstr>
      <vt:lpstr>PowerPoint Presentation</vt:lpstr>
      <vt:lpstr>1. Loeng: Veeringe looduses ja põhjavesi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Valle Raidla</dc:creator>
  <cp:lastModifiedBy>Valle Raidla</cp:lastModifiedBy>
  <cp:revision>78</cp:revision>
  <dcterms:created xsi:type="dcterms:W3CDTF">2017-08-25T12:09:19Z</dcterms:created>
  <dcterms:modified xsi:type="dcterms:W3CDTF">2017-09-04T11:32:34Z</dcterms:modified>
</cp:coreProperties>
</file>