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75" r:id="rId13"/>
    <p:sldId id="267" r:id="rId14"/>
    <p:sldId id="272" r:id="rId15"/>
    <p:sldId id="273" r:id="rId16"/>
    <p:sldId id="269" r:id="rId17"/>
    <p:sldId id="270" r:id="rId18"/>
    <p:sldId id="271" r:id="rId19"/>
    <p:sldId id="279" r:id="rId20"/>
    <p:sldId id="280" r:id="rId21"/>
    <p:sldId id="268" r:id="rId22"/>
    <p:sldId id="277" r:id="rId23"/>
    <p:sldId id="278" r:id="rId24"/>
    <p:sldId id="276" r:id="rId25"/>
    <p:sldId id="274" r:id="rId26"/>
    <p:sldId id="281" r:id="rId27"/>
    <p:sldId id="283"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221" autoAdjust="0"/>
  </p:normalViewPr>
  <p:slideViewPr>
    <p:cSldViewPr snapToGrid="0">
      <p:cViewPr varScale="1">
        <p:scale>
          <a:sx n="65" d="100"/>
          <a:sy n="65" d="100"/>
        </p:scale>
        <p:origin x="135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8A051-ADB9-4EF1-8B97-4BC041E7F4D2}" type="datetimeFigureOut">
              <a:rPr lang="en-US" smtClean="0"/>
              <a:t>10/16/2017</a:t>
            </a:fld>
            <a:endParaRPr lang="en-US"/>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51EA2-4ABC-4151-ADA7-4B227DC75C9A}" type="slidenum">
              <a:rPr lang="en-US" smtClean="0"/>
              <a:t>‹#›</a:t>
            </a:fld>
            <a:endParaRPr lang="en-US"/>
          </a:p>
        </p:txBody>
      </p:sp>
    </p:spTree>
    <p:extLst>
      <p:ext uri="{BB962C8B-B14F-4D97-AF65-F5344CB8AC3E}">
        <p14:creationId xmlns:p14="http://schemas.microsoft.com/office/powerpoint/2010/main" val="343217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Eelmise loengu kokkuvõte (keemiline </a:t>
            </a:r>
            <a:r>
              <a:rPr lang="et-EE" dirty="0" err="1"/>
              <a:t>hüdrogeoloogia</a:t>
            </a:r>
            <a:r>
              <a:rPr lang="et-EE" dirty="0"/>
              <a:t> – vesi kui universaalne lahusti, põhikomponendid ja jälgelemendid, veetüübid, kontsentratsiooniühikud, massitoimeseadus, segunemine);</a:t>
            </a:r>
          </a:p>
          <a:p>
            <a:pPr marL="171450" indent="-171450">
              <a:buFont typeface="Arial" panose="020B0604020202020204" pitchFamily="34" charset="0"/>
              <a:buChar char="•"/>
            </a:pPr>
            <a:r>
              <a:rPr lang="et-EE" dirty="0"/>
              <a:t>Täna läheme siit edasi ja anname segunemise füüsikalise seletuse. Samuti räägime ainete kontsentratsioonide muutustest, mis toimuvad põhjavee liikumise mõjul ehk lahustunud ainete transpordist.</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1</a:t>
            </a:fld>
            <a:endParaRPr lang="en-US"/>
          </a:p>
        </p:txBody>
      </p:sp>
    </p:spTree>
    <p:extLst>
      <p:ext uri="{BB962C8B-B14F-4D97-AF65-F5344CB8AC3E}">
        <p14:creationId xmlns:p14="http://schemas.microsoft.com/office/powerpoint/2010/main" val="4763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(vasakpoolne joonis) Saasteainete voo levik </a:t>
            </a:r>
            <a:r>
              <a:rPr lang="et-EE" dirty="0" err="1"/>
              <a:t>advektsiooni</a:t>
            </a:r>
            <a:r>
              <a:rPr lang="et-EE" dirty="0"/>
              <a:t> ja dispersiooni toimel pealt vaates</a:t>
            </a:r>
          </a:p>
          <a:p>
            <a:pPr marL="0" indent="0">
              <a:buFont typeface="Arial" panose="020B0604020202020204" pitchFamily="34" charset="0"/>
              <a:buNone/>
            </a:pPr>
            <a:r>
              <a:rPr lang="et-EE" dirty="0"/>
              <a:t>-must kast (saasteainete levik vaid </a:t>
            </a:r>
            <a:r>
              <a:rPr lang="et-EE" dirty="0" err="1"/>
              <a:t>advektsiooni</a:t>
            </a:r>
            <a:r>
              <a:rPr lang="et-EE" dirty="0"/>
              <a:t> teel</a:t>
            </a:r>
          </a:p>
          <a:p>
            <a:pPr marL="0" indent="0">
              <a:buFont typeface="Arial" panose="020B0604020202020204" pitchFamily="34" charset="0"/>
              <a:buNone/>
            </a:pPr>
            <a:r>
              <a:rPr lang="et-EE" dirty="0"/>
              <a:t>-ristidispersioon (</a:t>
            </a:r>
            <a:r>
              <a:rPr lang="el-GR" dirty="0"/>
              <a:t>α</a:t>
            </a:r>
            <a:r>
              <a:rPr lang="et-EE" baseline="-25000" dirty="0"/>
              <a:t>T</a:t>
            </a:r>
            <a:r>
              <a:rPr lang="et-EE" baseline="0" dirty="0"/>
              <a:t>)</a:t>
            </a:r>
            <a:r>
              <a:rPr lang="et-EE" dirty="0"/>
              <a:t> ja </a:t>
            </a:r>
            <a:r>
              <a:rPr lang="et-EE" dirty="0" err="1"/>
              <a:t>pikidispersioon</a:t>
            </a:r>
            <a:r>
              <a:rPr lang="et-EE" dirty="0"/>
              <a:t> (</a:t>
            </a:r>
            <a:r>
              <a:rPr lang="el-GR" dirty="0"/>
              <a:t>α</a:t>
            </a:r>
            <a:r>
              <a:rPr lang="et-EE" baseline="-25000" dirty="0"/>
              <a:t>L</a:t>
            </a:r>
            <a:r>
              <a:rPr lang="et-EE" baseline="0" dirty="0"/>
              <a:t>). Üldjuhul on dispersioon põhjavee voolusuunas alati tugevam kui sellele ristuvates suundades - </a:t>
            </a:r>
            <a:r>
              <a:rPr lang="el-GR" dirty="0"/>
              <a:t>α</a:t>
            </a:r>
            <a:r>
              <a:rPr lang="et-EE" baseline="-25000" dirty="0"/>
              <a:t>T</a:t>
            </a:r>
            <a:r>
              <a:rPr lang="et-EE" baseline="0" dirty="0"/>
              <a:t> ja </a:t>
            </a:r>
            <a:r>
              <a:rPr lang="el-GR" dirty="0"/>
              <a:t>α</a:t>
            </a:r>
            <a:r>
              <a:rPr lang="et-EE" baseline="-25000" dirty="0"/>
              <a:t>L</a:t>
            </a:r>
            <a:r>
              <a:rPr lang="et-EE" baseline="0" dirty="0"/>
              <a:t> omavaheline suhe on üldjuhul vahemikus 1/13 – 1/5 (0.08-0.02).</a:t>
            </a:r>
            <a:endParaRPr lang="et-EE" dirty="0"/>
          </a:p>
          <a:p>
            <a:pPr marL="171450" indent="-171450">
              <a:buFont typeface="Arial" panose="020B0604020202020204" pitchFamily="34" charset="0"/>
              <a:buChar char="•"/>
            </a:pPr>
            <a:r>
              <a:rPr lang="et-EE" dirty="0"/>
              <a:t>(parempoolne joonis) Märgistusaine voo levik ristlõikes</a:t>
            </a:r>
          </a:p>
          <a:p>
            <a:pPr marL="171450" indent="-171450">
              <a:buFont typeface="Arial" panose="020B0604020202020204" pitchFamily="34" charset="0"/>
              <a:buChar char="•"/>
            </a:pPr>
            <a:r>
              <a:rPr lang="et-EE" dirty="0" err="1"/>
              <a:t>Danel</a:t>
            </a:r>
            <a:r>
              <a:rPr lang="et-EE" dirty="0"/>
              <a:t> avastas 1953. aastal, et veele lisatud värvaine </a:t>
            </a:r>
            <a:r>
              <a:rPr lang="et-EE" dirty="0" err="1"/>
              <a:t>dispergeerus</a:t>
            </a:r>
            <a:r>
              <a:rPr lang="et-EE" dirty="0"/>
              <a:t> homogeenses ja isotroopses keskkonnas oma allikast koonusekujuliselt (nurk 6°).</a:t>
            </a:r>
          </a:p>
          <a:p>
            <a:pPr marL="171450" indent="-171450">
              <a:buFont typeface="Arial" panose="020B0604020202020204" pitchFamily="34" charset="0"/>
              <a:buChar char="•"/>
            </a:pPr>
            <a:r>
              <a:rPr lang="fi-FI" sz="1200" b="0" i="0" u="none" strike="noStrike" kern="1200" baseline="0" dirty="0" err="1">
                <a:solidFill>
                  <a:schemeClr val="tx1"/>
                </a:solidFill>
                <a:latin typeface="+mn-lt"/>
                <a:ea typeface="+mn-ea"/>
                <a:cs typeface="+mn-cs"/>
              </a:rPr>
              <a:t>Välitingimustes</a:t>
            </a:r>
            <a:r>
              <a:rPr lang="fi-FI" sz="1200" b="0" i="0" u="none" strike="noStrike" kern="1200" baseline="0" dirty="0">
                <a:solidFill>
                  <a:schemeClr val="tx1"/>
                </a:solidFill>
                <a:latin typeface="+mn-lt"/>
                <a:ea typeface="+mn-ea"/>
                <a:cs typeface="+mn-cs"/>
              </a:rPr>
              <a:t> on dispersiooni </a:t>
            </a:r>
            <a:r>
              <a:rPr lang="fi-FI" sz="1200" b="0" i="0" u="none" strike="noStrike" kern="1200" baseline="0" dirty="0" err="1">
                <a:solidFill>
                  <a:schemeClr val="tx1"/>
                </a:solidFill>
                <a:latin typeface="+mn-lt"/>
                <a:ea typeface="+mn-ea"/>
                <a:cs typeface="+mn-cs"/>
              </a:rPr>
              <a:t>raske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hinnata</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sest</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reoainete</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liikumiskiirus</a:t>
            </a:r>
            <a:r>
              <a:rPr lang="en-US" sz="1200" b="0" i="0" u="none" strike="noStrike" kern="1200" baseline="0" dirty="0">
                <a:solidFill>
                  <a:schemeClr val="tx1"/>
                </a:solidFill>
                <a:latin typeface="+mn-lt"/>
                <a:ea typeface="+mn-ea"/>
                <a:cs typeface="+mn-cs"/>
              </a:rPr>
              <a:t> ja -</a:t>
            </a:r>
            <a:r>
              <a:rPr lang="en-US" sz="1200" b="0" i="0" u="none" strike="noStrike" kern="1200" baseline="0" dirty="0" err="1">
                <a:solidFill>
                  <a:schemeClr val="tx1"/>
                </a:solidFill>
                <a:latin typeface="+mn-lt"/>
                <a:ea typeface="+mn-ea"/>
                <a:cs typeface="+mn-cs"/>
              </a:rPr>
              <a:t>suund</a:t>
            </a:r>
            <a:r>
              <a:rPr lang="en-US" sz="1200" b="0" i="0" u="none" strike="noStrike" kern="1200" baseline="0" dirty="0">
                <a:solidFill>
                  <a:schemeClr val="tx1"/>
                </a:solidFill>
                <a:latin typeface="+mn-lt"/>
                <a:ea typeface="+mn-ea"/>
                <a:cs typeface="+mn-cs"/>
              </a:rPr>
              <a:t> on </a:t>
            </a:r>
            <a:r>
              <a:rPr lang="en-US" sz="1200" b="0" i="0" u="none" strike="noStrike" kern="1200" baseline="0" dirty="0" err="1">
                <a:solidFill>
                  <a:schemeClr val="tx1"/>
                </a:solidFill>
                <a:latin typeface="+mn-lt"/>
                <a:ea typeface="+mn-ea"/>
                <a:cs typeface="+mn-cs"/>
              </a:rPr>
              <a:t>mõjutatud</a:t>
            </a:r>
            <a:r>
              <a:rPr lang="en-US" sz="1200" b="0" i="0" u="none" strike="noStrike" kern="1200" baseline="0" dirty="0">
                <a:solidFill>
                  <a:schemeClr val="tx1"/>
                </a:solidFill>
                <a:latin typeface="+mn-lt"/>
                <a:ea typeface="+mn-ea"/>
                <a:cs typeface="+mn-cs"/>
              </a:rPr>
              <a:t> ka </a:t>
            </a:r>
            <a:r>
              <a:rPr lang="en-US" sz="1200" b="0" i="0" u="none" strike="noStrike" kern="1200" baseline="0" dirty="0" err="1">
                <a:solidFill>
                  <a:schemeClr val="tx1"/>
                </a:solidFill>
                <a:latin typeface="+mn-lt"/>
                <a:ea typeface="+mn-ea"/>
                <a:cs typeface="+mn-cs"/>
              </a:rPr>
              <a:t>geoloogilise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läbilõike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iseärasustest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kihilisus</a:t>
            </a:r>
            <a:r>
              <a:rPr lang="en-US" sz="1200" b="0" i="0" u="none" strike="noStrike" kern="1200" baseline="0" dirty="0">
                <a:solidFill>
                  <a:schemeClr val="tx1"/>
                </a:solidFill>
                <a:latin typeface="+mn-lt"/>
                <a:ea typeface="+mn-ea"/>
                <a:cs typeface="+mn-cs"/>
              </a:rPr>
              <a:t>,</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lõhelisus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ioonvahetusest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adsoptsioonist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bioloogilistest</a:t>
            </a:r>
            <a:r>
              <a:rPr lang="en-US" sz="1200" b="0" i="0" u="none" strike="noStrike" kern="1200" baseline="0" dirty="0">
                <a:solidFill>
                  <a:schemeClr val="tx1"/>
                </a:solidFill>
                <a:latin typeface="+mn-lt"/>
                <a:ea typeface="+mn-ea"/>
                <a:cs typeface="+mn-cs"/>
              </a:rPr>
              <a:t> ja </a:t>
            </a:r>
            <a:r>
              <a:rPr lang="en-US" sz="1200" b="0" i="0" u="none" strike="noStrike" kern="1200" baseline="0" dirty="0" err="1">
                <a:solidFill>
                  <a:schemeClr val="tx1"/>
                </a:solidFill>
                <a:latin typeface="+mn-lt"/>
                <a:ea typeface="+mn-ea"/>
                <a:cs typeface="+mn-cs"/>
              </a:rPr>
              <a:t>keemilistest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protsessidest</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pinnases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Kivimite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kihilisus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litoloogiline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heterogeensus</a:t>
            </a:r>
            <a:r>
              <a:rPr lang="en-US" sz="1200" b="0" i="0" u="none" strike="noStrike" kern="1200" baseline="0" dirty="0">
                <a:solidFill>
                  <a:schemeClr val="tx1"/>
                </a:solidFill>
                <a:latin typeface="+mn-lt"/>
                <a:ea typeface="+mn-ea"/>
                <a:cs typeface="+mn-cs"/>
              </a:rPr>
              <a:t> ja </a:t>
            </a:r>
            <a:r>
              <a:rPr lang="en-US" sz="1200" b="0" i="0" u="none" strike="noStrike" kern="1200" baseline="0" dirty="0" err="1">
                <a:solidFill>
                  <a:schemeClr val="tx1"/>
                </a:solidFill>
                <a:latin typeface="+mn-lt"/>
                <a:ea typeface="+mn-ea"/>
                <a:cs typeface="+mn-cs"/>
              </a:rPr>
              <a:t>mitmed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muud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veekihtide</a:t>
            </a:r>
            <a:r>
              <a:rPr lang="et-EE"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ja </a:t>
            </a:r>
            <a:r>
              <a:rPr lang="en-US" sz="1200" b="0" i="0" u="none" strike="noStrike" kern="1200" baseline="0" dirty="0" err="1">
                <a:solidFill>
                  <a:schemeClr val="tx1"/>
                </a:solidFill>
                <a:latin typeface="+mn-lt"/>
                <a:ea typeface="+mn-ea"/>
                <a:cs typeface="+mn-cs"/>
              </a:rPr>
              <a:t>veepidemete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iseärasused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põhjustavad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hoopis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suuremat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dispersiooni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kui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mõõtis</a:t>
            </a:r>
            <a:r>
              <a:rPr lang="et-EE"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Danel</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homogeenses</a:t>
            </a:r>
            <a:r>
              <a:rPr lang="fi-FI" sz="1200" b="0" i="0" u="none" strike="noStrike" kern="1200" baseline="0" dirty="0">
                <a:solidFill>
                  <a:schemeClr val="tx1"/>
                </a:solidFill>
                <a:latin typeface="+mn-lt"/>
                <a:ea typeface="+mn-ea"/>
                <a:cs typeface="+mn-cs"/>
              </a:rPr>
              <a:t> ja </a:t>
            </a:r>
            <a:r>
              <a:rPr lang="fi-FI" sz="1200" b="0" i="0" u="none" strike="noStrike" kern="1200" baseline="0" dirty="0" err="1">
                <a:solidFill>
                  <a:schemeClr val="tx1"/>
                </a:solidFill>
                <a:latin typeface="+mn-lt"/>
                <a:ea typeface="+mn-ea"/>
                <a:cs typeface="+mn-cs"/>
              </a:rPr>
              <a:t>isotroopses</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keskkonnas</a:t>
            </a:r>
            <a:r>
              <a:rPr lang="fi-FI" sz="1200" b="0" i="0" u="none" strike="noStrike" kern="1200" baseline="0" dirty="0">
                <a:solidFill>
                  <a:schemeClr val="tx1"/>
                </a:solidFill>
                <a:latin typeface="+mn-lt"/>
                <a:ea typeface="+mn-ea"/>
                <a:cs typeface="+mn-cs"/>
              </a:rPr>
              <a:t>.</a:t>
            </a:r>
            <a:r>
              <a:rPr lang="et-EE" dirty="0"/>
              <a:t> </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11</a:t>
            </a:fld>
            <a:endParaRPr lang="en-US"/>
          </a:p>
        </p:txBody>
      </p:sp>
    </p:spTree>
    <p:extLst>
      <p:ext uri="{BB962C8B-B14F-4D97-AF65-F5344CB8AC3E}">
        <p14:creationId xmlns:p14="http://schemas.microsoft.com/office/powerpoint/2010/main" val="778138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Joonis kujutab dispersiooni isotroopses poorses keskkonnas. (a) ainete voo leviku muutus ajas pideva allika korral ja (b) ühekordse allika korral. Lahustunud ainete voo hajumine on tingitud </a:t>
            </a:r>
            <a:r>
              <a:rPr lang="et-EE" dirty="0" err="1"/>
              <a:t>hüdrodünaamilisest</a:t>
            </a:r>
            <a:r>
              <a:rPr lang="et-EE" dirty="0"/>
              <a:t> dispersioonist ja selle edasikandumine ruumis </a:t>
            </a:r>
            <a:r>
              <a:rPr lang="et-EE" dirty="0" err="1"/>
              <a:t>advektsioonist</a:t>
            </a:r>
            <a:r>
              <a:rPr lang="et-EE" dirty="0"/>
              <a:t>.</a:t>
            </a:r>
          </a:p>
          <a:p>
            <a:pPr marL="171450" indent="-171450">
              <a:buFont typeface="Arial" panose="020B0604020202020204" pitchFamily="34" charset="0"/>
              <a:buChar char="•"/>
            </a:pPr>
            <a:r>
              <a:rPr lang="et-EE" dirty="0"/>
              <a:t>NB! Pange tähele, et veekihti infiltreeruv aine mass ajas ei muutu, aga tänu dispersioonile levib see aja jooksul suuremal ruumalal. </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12</a:t>
            </a:fld>
            <a:endParaRPr lang="en-US"/>
          </a:p>
        </p:txBody>
      </p:sp>
    </p:spTree>
    <p:extLst>
      <p:ext uri="{BB962C8B-B14F-4D97-AF65-F5344CB8AC3E}">
        <p14:creationId xmlns:p14="http://schemas.microsoft.com/office/powerpoint/2010/main" val="1855652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Joonis turbulentsi kohta!</a:t>
            </a:r>
          </a:p>
          <a:p>
            <a:pPr marL="171450" indent="-171450">
              <a:buFont typeface="Arial" panose="020B0604020202020204" pitchFamily="34" charset="0"/>
              <a:buChar char="•"/>
            </a:pPr>
            <a:r>
              <a:rPr lang="en-US" sz="1200" b="0" i="0" u="none" strike="noStrike" kern="1200" baseline="0" dirty="0" err="1">
                <a:solidFill>
                  <a:schemeClr val="tx1"/>
                </a:solidFill>
                <a:latin typeface="+mn-lt"/>
                <a:ea typeface="+mn-ea"/>
                <a:cs typeface="+mn-cs"/>
              </a:rPr>
              <a:t>Laminaarse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voolamise</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korral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veeosakesed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jälgivad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liikumisel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kindlaid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voolujooni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mis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omavahel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lõiku</a:t>
            </a:r>
            <a:r>
              <a:rPr lang="en-US" sz="1200" b="0" i="0" u="none" strike="noStrike" kern="1200" baseline="0" dirty="0">
                <a:solidFill>
                  <a:schemeClr val="tx1"/>
                </a:solidFill>
                <a:latin typeface="+mn-lt"/>
                <a:ea typeface="+mn-ea"/>
                <a:cs typeface="+mn-cs"/>
              </a:rPr>
              <a:t>.</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Turbulentsel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voolamisel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liiguvad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veeosakesed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ebakorrapäraselt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mille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tulemuseks</a:t>
            </a:r>
            <a:r>
              <a:rPr lang="en-US" sz="1200" b="0" i="0" u="none" strike="noStrike" kern="1200" baseline="0" dirty="0">
                <a:solidFill>
                  <a:schemeClr val="tx1"/>
                </a:solidFill>
                <a:latin typeface="+mn-lt"/>
                <a:ea typeface="+mn-ea"/>
                <a:cs typeface="+mn-cs"/>
              </a:rPr>
              <a:t> on</a:t>
            </a:r>
            <a:r>
              <a:rPr lang="et-EE"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vee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keeriseline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voolamine</a:t>
            </a:r>
            <a:r>
              <a:rPr lang="fi-FI" sz="1200" b="0" i="0" u="none" strike="noStrike" kern="1200" baseline="0" dirty="0">
                <a:solidFill>
                  <a:schemeClr val="tx1"/>
                </a:solidFill>
                <a:latin typeface="+mn-lt"/>
                <a:ea typeface="+mn-ea"/>
                <a:cs typeface="+mn-cs"/>
              </a:rPr>
              <a:t> ja </a:t>
            </a:r>
            <a:r>
              <a:rPr lang="fi-FI" sz="1200" b="0" i="0" u="none" strike="noStrike" kern="1200" baseline="0" dirty="0" err="1">
                <a:solidFill>
                  <a:schemeClr val="tx1"/>
                </a:solidFill>
                <a:latin typeface="+mn-lt"/>
                <a:ea typeface="+mn-ea"/>
                <a:cs typeface="+mn-cs"/>
              </a:rPr>
              <a:t>intensiivne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segunemine</a:t>
            </a:r>
            <a:r>
              <a:rPr lang="et-EE"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13</a:t>
            </a:fld>
            <a:endParaRPr lang="en-US"/>
          </a:p>
        </p:txBody>
      </p:sp>
    </p:spTree>
    <p:extLst>
      <p:ext uri="{BB962C8B-B14F-4D97-AF65-F5344CB8AC3E}">
        <p14:creationId xmlns:p14="http://schemas.microsoft.com/office/powerpoint/2010/main" val="1597154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err="1"/>
              <a:t>Dispersiivsuste</a:t>
            </a:r>
            <a:r>
              <a:rPr lang="et-EE" dirty="0"/>
              <a:t> </a:t>
            </a:r>
            <a:r>
              <a:rPr lang="el-GR" dirty="0"/>
              <a:t>α</a:t>
            </a:r>
            <a:r>
              <a:rPr lang="et-EE" baseline="-25000" dirty="0"/>
              <a:t>T</a:t>
            </a:r>
            <a:r>
              <a:rPr lang="et-EE" baseline="0" dirty="0"/>
              <a:t> ja </a:t>
            </a:r>
            <a:r>
              <a:rPr lang="el-GR" dirty="0"/>
              <a:t>α</a:t>
            </a:r>
            <a:r>
              <a:rPr lang="et-EE" baseline="-25000" dirty="0"/>
              <a:t>L</a:t>
            </a:r>
            <a:r>
              <a:rPr lang="et-EE" baseline="0" dirty="0"/>
              <a:t> ühikuks on kas mm või m.</a:t>
            </a:r>
          </a:p>
          <a:p>
            <a:pPr marL="171450" indent="-171450">
              <a:buFont typeface="Arial" panose="020B0604020202020204" pitchFamily="34" charset="0"/>
              <a:buChar char="•"/>
            </a:pPr>
            <a:r>
              <a:rPr lang="et-EE" baseline="0" dirty="0"/>
              <a:t>Mida suuremad on </a:t>
            </a:r>
            <a:r>
              <a:rPr lang="et-EE" baseline="0" dirty="0" err="1"/>
              <a:t>dispersiivsuse</a:t>
            </a:r>
            <a:r>
              <a:rPr lang="et-EE" baseline="0" dirty="0"/>
              <a:t> väärtused seda laiemal alal levib lahustunud aine vooga ja seda ulatuslikum on segunemine ja kontsentratsiooni </a:t>
            </a:r>
            <a:r>
              <a:rPr lang="et-EE" baseline="0" dirty="0" err="1"/>
              <a:t>lahjendumine</a:t>
            </a:r>
            <a:r>
              <a:rPr lang="et-EE" baseline="0" dirty="0"/>
              <a:t>.</a:t>
            </a:r>
          </a:p>
          <a:p>
            <a:pPr marL="171450" indent="-171450">
              <a:buFont typeface="Arial" panose="020B0604020202020204" pitchFamily="34" charset="0"/>
              <a:buChar char="•"/>
            </a:pPr>
            <a:r>
              <a:rPr lang="et-EE" baseline="0" dirty="0"/>
              <a:t>Laborikatsed ja välieksperimendid on näidanud, et </a:t>
            </a:r>
            <a:r>
              <a:rPr lang="et-EE" baseline="0" dirty="0" err="1"/>
              <a:t>dispersiivsuse</a:t>
            </a:r>
            <a:r>
              <a:rPr lang="et-EE" baseline="0" dirty="0"/>
              <a:t> väärtused sõltuvad mõõtkavast. Laboris on </a:t>
            </a:r>
            <a:r>
              <a:rPr lang="et-EE" baseline="0" dirty="0" err="1"/>
              <a:t>pikidispersiooni</a:t>
            </a:r>
            <a:r>
              <a:rPr lang="et-EE" baseline="0" dirty="0"/>
              <a:t> väärtuseks mõõdetud 0.1 – 10 mm, samal ajal kui trasseerimiskatsed välitingimustes on andnud </a:t>
            </a:r>
            <a:r>
              <a:rPr lang="et-EE" baseline="0" dirty="0" err="1"/>
              <a:t>pikidispersiivsuse</a:t>
            </a:r>
            <a:r>
              <a:rPr lang="et-EE" baseline="0" dirty="0"/>
              <a:t> väärtuseks vahemiku mõnest meetrist kuni 100 meetrini. Viimased katseid mõjutab eriti veekihtide heterogeensus. </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14</a:t>
            </a:fld>
            <a:endParaRPr lang="en-US"/>
          </a:p>
        </p:txBody>
      </p:sp>
    </p:spTree>
    <p:extLst>
      <p:ext uri="{BB962C8B-B14F-4D97-AF65-F5344CB8AC3E}">
        <p14:creationId xmlns:p14="http://schemas.microsoft.com/office/powerpoint/2010/main" val="2103017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Näited mehhaanilisest dispersioonist</a:t>
            </a:r>
          </a:p>
          <a:p>
            <a:pPr marL="171450" indent="-171450">
              <a:buFont typeface="Arial" panose="020B0604020202020204" pitchFamily="34" charset="0"/>
              <a:buChar char="•"/>
            </a:pPr>
            <a:r>
              <a:rPr lang="et-EE" dirty="0"/>
              <a:t>(vasakpoolne) Bromiidi suhteline kontsentratsioon </a:t>
            </a:r>
            <a:r>
              <a:rPr lang="et-EE" dirty="0" err="1"/>
              <a:t>traseerimiskatsel</a:t>
            </a:r>
            <a:r>
              <a:rPr lang="et-EE" dirty="0"/>
              <a:t> </a:t>
            </a:r>
            <a:r>
              <a:rPr lang="et-EE" dirty="0" err="1"/>
              <a:t>Cape</a:t>
            </a:r>
            <a:r>
              <a:rPr lang="et-EE" dirty="0"/>
              <a:t> </a:t>
            </a:r>
            <a:r>
              <a:rPr lang="et-EE" dirty="0" err="1"/>
              <a:t>Codis</a:t>
            </a:r>
            <a:r>
              <a:rPr lang="et-EE" dirty="0"/>
              <a:t> liivast ja kruusast koosnevas veekihis, Massachusettsis – dispersiooniprotsessid muudavad bromiidi voo väljavenitatuks.</a:t>
            </a:r>
          </a:p>
          <a:p>
            <a:pPr marL="171450" indent="-171450">
              <a:buFont typeface="Arial" panose="020B0604020202020204" pitchFamily="34" charset="0"/>
              <a:buChar char="•"/>
            </a:pPr>
            <a:r>
              <a:rPr lang="et-EE" dirty="0"/>
              <a:t>(parempoolne) Konservatiivse (</a:t>
            </a:r>
            <a:r>
              <a:rPr lang="et-EE" dirty="0" err="1"/>
              <a:t>väherekatiivse</a:t>
            </a:r>
            <a:r>
              <a:rPr lang="et-EE" dirty="0"/>
              <a:t>) sulfaadi transport võrrelduna kolme orgaanilise aine transpordiga 322 päeva kestnud </a:t>
            </a:r>
            <a:r>
              <a:rPr lang="et-EE" dirty="0" err="1"/>
              <a:t>traseerimiskatsel</a:t>
            </a:r>
            <a:r>
              <a:rPr lang="et-EE" dirty="0"/>
              <a:t> vabapinnalises liivast koosnevas põhjaveekihis Kanadas Ontarios. Kontuurjoonte väärtused on antud joonise all nurgas, kusjuures madalaim väärtus tähistab voo välimist kontuuri. </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15</a:t>
            </a:fld>
            <a:endParaRPr lang="en-US"/>
          </a:p>
        </p:txBody>
      </p:sp>
    </p:spTree>
    <p:extLst>
      <p:ext uri="{BB962C8B-B14F-4D97-AF65-F5344CB8AC3E}">
        <p14:creationId xmlns:p14="http://schemas.microsoft.com/office/powerpoint/2010/main" val="2581946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Difusiooniprotsessi käivitavaks jõuks on ioonide ja molekulaarsete ainete kineetilisest aktiivsusest.</a:t>
            </a:r>
          </a:p>
          <a:p>
            <a:pPr marL="171450" indent="-171450">
              <a:buFont typeface="Arial" panose="020B0604020202020204" pitchFamily="34" charset="0"/>
              <a:buChar char="•"/>
            </a:pPr>
            <a:r>
              <a:rPr lang="et-EE" dirty="0"/>
              <a:t>Väga aeglase põhjavee liikumiskiiruse juures muutuvad dispersiooni koefitsiendid piki- ja ristisuunas peaaegu võrdseks. NB! Aeglase põhjavee liikumise korral kontrollibki difusioon ainete liikumist ristidispersioonil, vaid suuremate kiiruste juures muutub olulisemaks mehaanilise dispersiooni komponent. </a:t>
            </a:r>
          </a:p>
          <a:p>
            <a:pPr marL="171450" indent="-171450">
              <a:buFont typeface="Arial" panose="020B0604020202020204" pitchFamily="34" charset="0"/>
              <a:buChar char="•"/>
            </a:pPr>
            <a:r>
              <a:rPr lang="et-EE" dirty="0"/>
              <a:t>Difusioon on väga oluline protsess ka lõhelistes kivimites, mille poorsus on väga väike. Liikumiskiirus lõhedes on tihti oluliselt suurem kui poorses keskkonnas, samas on </a:t>
            </a:r>
            <a:r>
              <a:rPr lang="et-EE" dirty="0" err="1"/>
              <a:t>lõhedevahelisel</a:t>
            </a:r>
            <a:r>
              <a:rPr lang="et-EE" dirty="0"/>
              <a:t> alal põhjavee liikumine väga aeglane. Siin muutuvad oluliseks difusiooniprotsessid. </a:t>
            </a:r>
          </a:p>
          <a:p>
            <a:pPr marL="171450" indent="-171450">
              <a:buFont typeface="Arial" panose="020B0604020202020204" pitchFamily="34" charset="0"/>
              <a:buChar char="•"/>
            </a:pPr>
            <a:r>
              <a:rPr lang="et-EE" dirty="0"/>
              <a:t>Difusioon lakkab vaid olukorras, kus </a:t>
            </a:r>
            <a:r>
              <a:rPr lang="et-EE" dirty="0" err="1"/>
              <a:t>kontsentrasioonigradiente</a:t>
            </a:r>
            <a:r>
              <a:rPr lang="et-EE" dirty="0"/>
              <a:t> ei ole.</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16</a:t>
            </a:fld>
            <a:endParaRPr lang="en-US"/>
          </a:p>
        </p:txBody>
      </p:sp>
    </p:spTree>
    <p:extLst>
      <p:ext uri="{BB962C8B-B14F-4D97-AF65-F5344CB8AC3E}">
        <p14:creationId xmlns:p14="http://schemas.microsoft.com/office/powerpoint/2010/main" val="175228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err="1"/>
              <a:t>Ficki</a:t>
            </a:r>
            <a:r>
              <a:rPr lang="et-EE" dirty="0"/>
              <a:t> teine seadus seob difundeeruva aine kontsentratsiooni muutustega ajas ja ruumis.</a:t>
            </a:r>
          </a:p>
          <a:p>
            <a:pPr marL="171450" indent="-171450">
              <a:buFont typeface="Arial" panose="020B0604020202020204" pitchFamily="34" charset="0"/>
              <a:buChar char="•"/>
            </a:pPr>
            <a:r>
              <a:rPr lang="et-EE" dirty="0" err="1"/>
              <a:t>dC</a:t>
            </a:r>
            <a:r>
              <a:rPr lang="et-EE" dirty="0"/>
              <a:t>/dx – kontsentratsioonigradient x-telje suunas. Miinusmärk tuleb sellest, et ained liiguvad kõrgema kontsentratsiooniga aladelt madalama kontsentratsiooniga aladele (vrdl. hüdrauliline gradient)</a:t>
            </a:r>
          </a:p>
          <a:p>
            <a:pPr marL="171450" indent="-171450">
              <a:buFont typeface="Arial" panose="020B0604020202020204" pitchFamily="34" charset="0"/>
              <a:buChar char="•"/>
            </a:pPr>
            <a:r>
              <a:rPr lang="et-EE" dirty="0"/>
              <a:t>NB! </a:t>
            </a:r>
            <a:r>
              <a:rPr lang="et-EE" dirty="0" err="1"/>
              <a:t>Difusioonikoefitsendi</a:t>
            </a:r>
            <a:r>
              <a:rPr lang="et-EE" dirty="0"/>
              <a:t> väärtusi tegelikus lahuses mõjutavad nii ioonide liikumistee pikkus (tavaliselt pikem kui veel) ja </a:t>
            </a:r>
            <a:r>
              <a:rPr lang="et-EE" dirty="0" err="1"/>
              <a:t>vastasmõju</a:t>
            </a:r>
            <a:r>
              <a:rPr lang="et-EE" dirty="0"/>
              <a:t> kivimiga (</a:t>
            </a:r>
            <a:r>
              <a:rPr lang="et-EE" dirty="0" err="1"/>
              <a:t>sorptsioon</a:t>
            </a:r>
            <a:r>
              <a:rPr lang="et-EE" dirty="0"/>
              <a:t> ehk reaktsioonid kivimi pindadega)</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17</a:t>
            </a:fld>
            <a:endParaRPr lang="en-US"/>
          </a:p>
        </p:txBody>
      </p:sp>
    </p:spTree>
    <p:extLst>
      <p:ext uri="{BB962C8B-B14F-4D97-AF65-F5344CB8AC3E}">
        <p14:creationId xmlns:p14="http://schemas.microsoft.com/office/powerpoint/2010/main" val="935266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ärkmete kohatäide 2"/>
              <p:cNvSpPr>
                <a:spLocks noGrp="1"/>
              </p:cNvSpPr>
              <p:nvPr>
                <p:ph type="body" idx="1"/>
              </p:nvPr>
            </p:nvSpPr>
            <p:spPr/>
            <p:txBody>
              <a:bodyPr/>
              <a:lstStyle/>
              <a:p>
                <a:pPr marL="171450" indent="-171450">
                  <a:buFont typeface="Arial" panose="020B0604020202020204" pitchFamily="34" charset="0"/>
                  <a:buChar char="•"/>
                </a:pPr>
                <a14:m>
                  <m:oMath xmlns:m="http://schemas.openxmlformats.org/officeDocument/2006/math">
                    <m:r>
                      <a:rPr lang="et-EE" b="0" i="1" smtClean="0">
                        <a:latin typeface="Cambria Math" panose="02040503050406030204" pitchFamily="18" charset="0"/>
                      </a:rPr>
                      <m:t>𝐷</m:t>
                    </m:r>
                    <m:f>
                      <m:fPr>
                        <m:ctrlPr>
                          <a:rPr lang="et-EE" i="1">
                            <a:latin typeface="Cambria Math" panose="02040503050406030204" pitchFamily="18" charset="0"/>
                          </a:rPr>
                        </m:ctrlPr>
                      </m:fPr>
                      <m:num>
                        <m:sSup>
                          <m:sSupPr>
                            <m:ctrlPr>
                              <a:rPr lang="et-EE" i="1">
                                <a:latin typeface="Cambria Math" panose="02040503050406030204" pitchFamily="18" charset="0"/>
                              </a:rPr>
                            </m:ctrlPr>
                          </m:sSupPr>
                          <m:e>
                            <m:r>
                              <a:rPr lang="et-EE" i="1">
                                <a:latin typeface="Cambria Math" panose="02040503050406030204" pitchFamily="18" charset="0"/>
                                <a:ea typeface="Cambria Math" panose="02040503050406030204" pitchFamily="18" charset="0"/>
                              </a:rPr>
                              <m:t>𝜕</m:t>
                            </m:r>
                          </m:e>
                          <m:sup>
                            <m:r>
                              <a:rPr lang="et-EE" i="1">
                                <a:latin typeface="Cambria Math" panose="02040503050406030204" pitchFamily="18" charset="0"/>
                              </a:rPr>
                              <m:t>2</m:t>
                            </m:r>
                          </m:sup>
                        </m:sSup>
                        <m:r>
                          <a:rPr lang="et-EE" i="1">
                            <a:latin typeface="Cambria Math" panose="02040503050406030204" pitchFamily="18" charset="0"/>
                          </a:rPr>
                          <m:t>𝐶</m:t>
                        </m:r>
                      </m:num>
                      <m:den>
                        <m:sSup>
                          <m:sSupPr>
                            <m:ctrlPr>
                              <a:rPr lang="et-EE" i="1">
                                <a:latin typeface="Cambria Math" panose="02040503050406030204" pitchFamily="18" charset="0"/>
                              </a:rPr>
                            </m:ctrlPr>
                          </m:sSupPr>
                          <m:e>
                            <m:r>
                              <a:rPr lang="et-EE" i="1">
                                <a:latin typeface="Cambria Math" panose="02040503050406030204" pitchFamily="18" charset="0"/>
                              </a:rPr>
                              <m:t>𝑥</m:t>
                            </m:r>
                          </m:e>
                          <m:sup>
                            <m:r>
                              <a:rPr lang="et-EE" i="1">
                                <a:latin typeface="Cambria Math" panose="02040503050406030204" pitchFamily="18" charset="0"/>
                              </a:rPr>
                              <m:t>2</m:t>
                            </m:r>
                          </m:sup>
                        </m:sSup>
                      </m:den>
                    </m:f>
                  </m:oMath>
                </a14:m>
                <a:r>
                  <a:rPr lang="et-EE" dirty="0"/>
                  <a:t> - tähistab </a:t>
                </a:r>
                <a:r>
                  <a:rPr lang="et-EE" dirty="0" err="1"/>
                  <a:t>hüdrodünaamilist</a:t>
                </a:r>
                <a:r>
                  <a:rPr lang="et-EE" dirty="0"/>
                  <a:t> dispersiooni. Teine tuletis on võetud sellepärast, et kontsentratsioonid x-telje</a:t>
                </a:r>
                <a:r>
                  <a:rPr lang="et-EE" baseline="0" dirty="0"/>
                  <a:t> suunas </a:t>
                </a:r>
                <a14:m>
                  <m:oMath xmlns:m="http://schemas.openxmlformats.org/officeDocument/2006/math">
                    <m:f>
                      <m:fPr>
                        <m:ctrlPr>
                          <a:rPr lang="et-EE" i="1" smtClean="0">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𝐶</m:t>
                        </m:r>
                      </m:num>
                      <m:den>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𝑥</m:t>
                        </m:r>
                      </m:den>
                    </m:f>
                  </m:oMath>
                </a14:m>
                <a:r>
                  <a:rPr lang="et-EE" dirty="0"/>
                  <a:t> on nüüd ise ajas muutuvad,</a:t>
                </a:r>
                <a:r>
                  <a:rPr lang="et-EE" baseline="0" dirty="0"/>
                  <a:t> sest </a:t>
                </a:r>
                <a:r>
                  <a:rPr lang="et-EE" baseline="0" dirty="0" err="1"/>
                  <a:t>hüdrodünaamiline</a:t>
                </a:r>
                <a:r>
                  <a:rPr lang="et-EE" baseline="0" dirty="0"/>
                  <a:t> dispersioon põhjustab segunemist </a:t>
                </a:r>
                <a14:m>
                  <m:oMath xmlns:m="http://schemas.openxmlformats.org/officeDocument/2006/math">
                    <m:f>
                      <m:fPr>
                        <m:ctrlPr>
                          <a:rPr lang="et-EE" i="1" smtClean="0">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num>
                      <m:den>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𝑥</m:t>
                        </m:r>
                      </m:den>
                    </m:f>
                    <m:r>
                      <a:rPr lang="et-EE" b="0" i="1" smtClean="0">
                        <a:latin typeface="Cambria Math" panose="02040503050406030204" pitchFamily="18" charset="0"/>
                        <a:ea typeface="Cambria Math" panose="02040503050406030204" pitchFamily="18" charset="0"/>
                      </a:rPr>
                      <m:t>(</m:t>
                    </m:r>
                    <m:f>
                      <m:fPr>
                        <m:ctrlPr>
                          <a:rPr lang="et-EE" i="1" smtClean="0">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𝐶</m:t>
                        </m:r>
                      </m:num>
                      <m:den>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𝑥</m:t>
                        </m:r>
                      </m:den>
                    </m:f>
                    <m:r>
                      <a:rPr lang="et-EE" b="0" i="1" smtClean="0">
                        <a:latin typeface="Cambria Math" panose="02040503050406030204" pitchFamily="18" charset="0"/>
                        <a:ea typeface="Cambria Math" panose="02040503050406030204" pitchFamily="18" charset="0"/>
                      </a:rPr>
                      <m:t>)</m:t>
                    </m:r>
                  </m:oMath>
                </a14:m>
                <a:r>
                  <a:rPr lang="et-EE" dirty="0"/>
                  <a:t>. Vrdl kiirus ja kiirendus</a:t>
                </a:r>
              </a:p>
              <a:p>
                <a:pPr marL="171450" indent="-171450">
                  <a:buFont typeface="Arial" panose="020B0604020202020204" pitchFamily="34" charset="0"/>
                  <a:buChar char="•"/>
                </a:pPr>
                <a:r>
                  <a:rPr lang="et-EE" dirty="0"/>
                  <a:t>Võrrand kehtib rangelt võttes vähereaktiivsete lahustunud ainete transpordil homogeenses ja isotroopses veekihis muutumatus seisundis (</a:t>
                </a:r>
                <a:r>
                  <a:rPr lang="et-EE" i="1" dirty="0" err="1"/>
                  <a:t>steady-state</a:t>
                </a:r>
                <a:r>
                  <a:rPr lang="et-EE" dirty="0"/>
                  <a:t>).</a:t>
                </a:r>
                <a:endParaRPr lang="en-US" dirty="0"/>
              </a:p>
            </p:txBody>
          </p:sp>
        </mc:Choice>
        <mc:Fallback xmlns="">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b="0" i="0">
                    <a:latin typeface="Cambria Math" panose="02040503050406030204" pitchFamily="18" charset="0"/>
                  </a:rPr>
                  <a:t>𝐷</a:t>
                </a:r>
                <a:r>
                  <a:rPr lang="et-EE" i="0">
                    <a:latin typeface="Cambria Math" panose="02040503050406030204" pitchFamily="18" charset="0"/>
                  </a:rPr>
                  <a:t> (</a:t>
                </a:r>
                <a:r>
                  <a:rPr lang="et-EE" i="0">
                    <a:latin typeface="Cambria Math" panose="02040503050406030204" pitchFamily="18" charset="0"/>
                    <a:ea typeface="Cambria Math" panose="02040503050406030204" pitchFamily="18" charset="0"/>
                  </a:rPr>
                  <a:t>𝜕^</a:t>
                </a:r>
                <a:r>
                  <a:rPr lang="et-EE" i="0">
                    <a:latin typeface="Cambria Math" panose="02040503050406030204" pitchFamily="18" charset="0"/>
                  </a:rPr>
                  <a:t>2 𝐶)/𝑥^2 </a:t>
                </a:r>
                <a:r>
                  <a:rPr lang="et-EE" dirty="0"/>
                  <a:t> - tähistab </a:t>
                </a:r>
                <a:r>
                  <a:rPr lang="et-EE" dirty="0" err="1"/>
                  <a:t>hüdrodünaamilist</a:t>
                </a:r>
                <a:r>
                  <a:rPr lang="et-EE" dirty="0"/>
                  <a:t> dispersiooni. Teine tuletis on võetud sellepärast, et kontsentratsioonid x-telje</a:t>
                </a:r>
                <a:r>
                  <a:rPr lang="et-EE" baseline="0" dirty="0"/>
                  <a:t> suunas </a:t>
                </a:r>
                <a:r>
                  <a:rPr lang="et-EE" i="0">
                    <a:latin typeface="Cambria Math" panose="02040503050406030204" pitchFamily="18" charset="0"/>
                    <a:ea typeface="Cambria Math" panose="02040503050406030204" pitchFamily="18" charset="0"/>
                  </a:rPr>
                  <a:t>𝜕𝐶/𝜕𝑥</a:t>
                </a:r>
                <a:r>
                  <a:rPr lang="et-EE" dirty="0"/>
                  <a:t> on nüüd ise ajas muutuvad,</a:t>
                </a:r>
                <a:r>
                  <a:rPr lang="et-EE" baseline="0" dirty="0"/>
                  <a:t> sest </a:t>
                </a:r>
                <a:r>
                  <a:rPr lang="et-EE" baseline="0" dirty="0" err="1"/>
                  <a:t>hüdrodünaamiline</a:t>
                </a:r>
                <a:r>
                  <a:rPr lang="et-EE" baseline="0" dirty="0"/>
                  <a:t> dispersioon põhjustab segunemist </a:t>
                </a:r>
                <a:r>
                  <a:rPr lang="et-EE" i="0">
                    <a:latin typeface="Cambria Math" panose="02040503050406030204" pitchFamily="18" charset="0"/>
                    <a:ea typeface="Cambria Math" panose="02040503050406030204" pitchFamily="18" charset="0"/>
                  </a:rPr>
                  <a:t>𝜕/𝜕𝑥</a:t>
                </a:r>
                <a:r>
                  <a:rPr lang="et-EE" b="0" i="0">
                    <a:latin typeface="Cambria Math" panose="02040503050406030204" pitchFamily="18" charset="0"/>
                    <a:ea typeface="Cambria Math" panose="02040503050406030204" pitchFamily="18" charset="0"/>
                  </a:rPr>
                  <a:t>(</a:t>
                </a:r>
                <a:r>
                  <a:rPr lang="et-EE" i="0">
                    <a:latin typeface="Cambria Math" panose="02040503050406030204" pitchFamily="18" charset="0"/>
                    <a:ea typeface="Cambria Math" panose="02040503050406030204" pitchFamily="18" charset="0"/>
                  </a:rPr>
                  <a:t>𝜕𝐶/𝜕𝑥</a:t>
                </a:r>
                <a:r>
                  <a:rPr lang="et-EE" b="0" i="0">
                    <a:latin typeface="Cambria Math" panose="02040503050406030204" pitchFamily="18" charset="0"/>
                    <a:ea typeface="Cambria Math" panose="02040503050406030204" pitchFamily="18" charset="0"/>
                  </a:rPr>
                  <a:t>)</a:t>
                </a:r>
                <a:r>
                  <a:rPr lang="et-EE" dirty="0"/>
                  <a:t>.</a:t>
                </a:r>
                <a:endParaRPr lang="en-US" dirty="0"/>
              </a:p>
            </p:txBody>
          </p:sp>
        </mc:Fallback>
      </mc:AlternateContent>
      <p:sp>
        <p:nvSpPr>
          <p:cNvPr id="4" name="Slaidinumbri kohatäide 3"/>
          <p:cNvSpPr>
            <a:spLocks noGrp="1"/>
          </p:cNvSpPr>
          <p:nvPr>
            <p:ph type="sldNum" sz="quarter" idx="10"/>
          </p:nvPr>
        </p:nvSpPr>
        <p:spPr/>
        <p:txBody>
          <a:bodyPr/>
          <a:lstStyle/>
          <a:p>
            <a:fld id="{A7951EA2-4ABC-4151-ADA7-4B227DC75C9A}" type="slidenum">
              <a:rPr lang="en-US" smtClean="0"/>
              <a:t>18</a:t>
            </a:fld>
            <a:endParaRPr lang="en-US"/>
          </a:p>
        </p:txBody>
      </p:sp>
    </p:spTree>
    <p:extLst>
      <p:ext uri="{BB962C8B-B14F-4D97-AF65-F5344CB8AC3E}">
        <p14:creationId xmlns:p14="http://schemas.microsoft.com/office/powerpoint/2010/main" val="100064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Massi tasakaal. Mingis ajaühikus meid uuritavas ruumiosas aine mass ei muutu – sissevool = väljavooluga</a:t>
            </a:r>
          </a:p>
          <a:p>
            <a:pPr marL="171450" indent="-171450">
              <a:buFont typeface="Arial" panose="020B0604020202020204" pitchFamily="34" charset="0"/>
              <a:buChar char="•"/>
            </a:pPr>
            <a:r>
              <a:rPr lang="et-EE" dirty="0"/>
              <a:t>D – teist järku </a:t>
            </a:r>
            <a:r>
              <a:rPr lang="et-EE" dirty="0" err="1"/>
              <a:t>hüdrodünaamilise</a:t>
            </a:r>
            <a:r>
              <a:rPr lang="et-EE" dirty="0"/>
              <a:t> dispersiooni tensor</a:t>
            </a:r>
          </a:p>
          <a:p>
            <a:pPr marL="171450" indent="-171450">
              <a:buFont typeface="Arial" panose="020B0604020202020204" pitchFamily="34" charset="0"/>
              <a:buChar char="•"/>
            </a:pPr>
            <a:r>
              <a:rPr lang="et-EE" dirty="0"/>
              <a:t>C – aine kontsentratsioon põhjaveekihis</a:t>
            </a:r>
          </a:p>
          <a:p>
            <a:pPr marL="171450" indent="-171450">
              <a:buFont typeface="Arial" panose="020B0604020202020204" pitchFamily="34" charset="0"/>
              <a:buChar char="•"/>
            </a:pPr>
            <a:r>
              <a:rPr lang="et-EE" dirty="0"/>
              <a:t>C’ – aine kontsentratsioon sissevoolavas/väljapumbatavas vees</a:t>
            </a:r>
          </a:p>
          <a:p>
            <a:pPr marL="171450" indent="-171450">
              <a:buFont typeface="Arial" panose="020B0604020202020204" pitchFamily="34" charset="0"/>
              <a:buChar char="•"/>
            </a:pPr>
            <a:r>
              <a:rPr lang="et-EE" dirty="0"/>
              <a:t>R – sissevoolava/väljapumbatava vee hulk</a:t>
            </a:r>
          </a:p>
          <a:p>
            <a:pPr marL="171450" indent="-171450">
              <a:buFont typeface="Arial" panose="020B0604020202020204" pitchFamily="34" charset="0"/>
              <a:buChar char="•"/>
            </a:pPr>
            <a:r>
              <a:rPr lang="et-EE" dirty="0"/>
              <a:t>v – põhjavee tegelik liikumiskiirus</a:t>
            </a:r>
          </a:p>
          <a:p>
            <a:pPr marL="171450" indent="-171450">
              <a:buFont typeface="Arial" panose="020B0604020202020204" pitchFamily="34" charset="0"/>
              <a:buChar char="•"/>
            </a:pPr>
            <a:r>
              <a:rPr lang="et-EE" dirty="0"/>
              <a:t>n – põhjaveekihi efektiivpoorsus</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19</a:t>
            </a:fld>
            <a:endParaRPr lang="en-US"/>
          </a:p>
        </p:txBody>
      </p:sp>
    </p:spTree>
    <p:extLst>
      <p:ext uri="{BB962C8B-B14F-4D97-AF65-F5344CB8AC3E}">
        <p14:creationId xmlns:p14="http://schemas.microsoft.com/office/powerpoint/2010/main" val="617949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r – kontsentratsiooni muutused, mis on põhjustatud keemilistest reaktsioonidest.</a:t>
            </a:r>
          </a:p>
          <a:p>
            <a:pPr marL="171450" indent="-171450">
              <a:buFont typeface="Arial" panose="020B0604020202020204" pitchFamily="34" charset="0"/>
              <a:buChar char="•"/>
            </a:pPr>
            <a:r>
              <a:rPr lang="et-EE" dirty="0" err="1"/>
              <a:t>Sorptsiooniprotsesse</a:t>
            </a:r>
            <a:r>
              <a:rPr lang="et-EE" dirty="0"/>
              <a:t> loetakse enamasti piisavalt kiireks võrreldes põhjavee liikumiskiirusega, et ainete kontsentratsioonile oma mõju avaldada.</a:t>
            </a:r>
          </a:p>
          <a:p>
            <a:pPr marL="171450" indent="-171450">
              <a:buFont typeface="Arial" panose="020B0604020202020204" pitchFamily="34" charset="0"/>
              <a:buChar char="•"/>
            </a:pPr>
            <a:r>
              <a:rPr lang="et-EE" dirty="0"/>
              <a:t>Näide vähereaktiivsest ioonist – kloriid. </a:t>
            </a:r>
          </a:p>
        </p:txBody>
      </p:sp>
      <p:sp>
        <p:nvSpPr>
          <p:cNvPr id="4" name="Slaidinumbri kohatäide 3"/>
          <p:cNvSpPr>
            <a:spLocks noGrp="1"/>
          </p:cNvSpPr>
          <p:nvPr>
            <p:ph type="sldNum" sz="quarter" idx="10"/>
          </p:nvPr>
        </p:nvSpPr>
        <p:spPr/>
        <p:txBody>
          <a:bodyPr/>
          <a:lstStyle/>
          <a:p>
            <a:fld id="{A7951EA2-4ABC-4151-ADA7-4B227DC75C9A}" type="slidenum">
              <a:rPr lang="en-US" smtClean="0"/>
              <a:t>21</a:t>
            </a:fld>
            <a:endParaRPr lang="en-US"/>
          </a:p>
        </p:txBody>
      </p:sp>
    </p:spTree>
    <p:extLst>
      <p:ext uri="{BB962C8B-B14F-4D97-AF65-F5344CB8AC3E}">
        <p14:creationId xmlns:p14="http://schemas.microsoft.com/office/powerpoint/2010/main" val="112580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err="1"/>
              <a:t>Advektsiooni</a:t>
            </a:r>
            <a:r>
              <a:rPr lang="et-EE" dirty="0"/>
              <a:t> nimetatakse vahel ka </a:t>
            </a:r>
            <a:r>
              <a:rPr lang="et-EE" dirty="0" err="1"/>
              <a:t>konvektsiooniks</a:t>
            </a:r>
            <a:r>
              <a:rPr lang="et-EE" dirty="0"/>
              <a:t>.</a:t>
            </a:r>
          </a:p>
          <a:p>
            <a:r>
              <a:rPr lang="et-EE" dirty="0"/>
              <a:t>NB! Vaatame lihtsuse mõttes võrrandit 1-dimensionaalsena</a:t>
            </a:r>
          </a:p>
          <a:p>
            <a:pPr marL="171450" indent="-171450">
              <a:buFont typeface="Arial" panose="020B0604020202020204" pitchFamily="34" charset="0"/>
              <a:buChar char="•"/>
            </a:pPr>
            <a:r>
              <a:rPr lang="et-EE" dirty="0" err="1"/>
              <a:t>Advektsioon</a:t>
            </a:r>
            <a:r>
              <a:rPr lang="et-EE" dirty="0"/>
              <a:t> on nö. „makroskoopilise tasandi“ nähtus. Põhiline seda mõjutav parameeter on põhjavee keskmine liikumiskiirus.</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3</a:t>
            </a:fld>
            <a:endParaRPr lang="en-US"/>
          </a:p>
        </p:txBody>
      </p:sp>
    </p:spTree>
    <p:extLst>
      <p:ext uri="{BB962C8B-B14F-4D97-AF65-F5344CB8AC3E}">
        <p14:creationId xmlns:p14="http://schemas.microsoft.com/office/powerpoint/2010/main" val="3838752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Joonis – konservatiivse ja </a:t>
            </a:r>
            <a:r>
              <a:rPr lang="et-EE" dirty="0" err="1"/>
              <a:t>adsorptsioonist</a:t>
            </a:r>
            <a:r>
              <a:rPr lang="et-EE" dirty="0"/>
              <a:t> mõjutatud aine liikumise erinevused proovikolonnis</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22</a:t>
            </a:fld>
            <a:endParaRPr lang="en-US"/>
          </a:p>
        </p:txBody>
      </p:sp>
    </p:spTree>
    <p:extLst>
      <p:ext uri="{BB962C8B-B14F-4D97-AF65-F5344CB8AC3E}">
        <p14:creationId xmlns:p14="http://schemas.microsoft.com/office/powerpoint/2010/main" val="1044762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Kõiki K</a:t>
            </a:r>
            <a:r>
              <a:rPr lang="et-EE" baseline="-25000" dirty="0"/>
              <a:t>d</a:t>
            </a:r>
            <a:r>
              <a:rPr lang="et-EE" dirty="0"/>
              <a:t> väärtusi mõjutada võivaid tingimusi on laboris väga raske kontrollida!</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23</a:t>
            </a:fld>
            <a:endParaRPr lang="en-US"/>
          </a:p>
        </p:txBody>
      </p:sp>
    </p:spTree>
    <p:extLst>
      <p:ext uri="{BB962C8B-B14F-4D97-AF65-F5344CB8AC3E}">
        <p14:creationId xmlns:p14="http://schemas.microsoft.com/office/powerpoint/2010/main" val="1672856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i="1" dirty="0"/>
              <a:t>Hüdrofoobne = vees halvasti lahustuv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dirty="0"/>
              <a:t>NAPL – </a:t>
            </a:r>
            <a:r>
              <a:rPr lang="et-EE" i="1" dirty="0"/>
              <a:t>mitteveelised vedelikud?</a:t>
            </a:r>
            <a:endParaRPr lang="en-US" i="1" dirty="0"/>
          </a:p>
        </p:txBody>
      </p:sp>
      <p:sp>
        <p:nvSpPr>
          <p:cNvPr id="4" name="Slaidinumbri kohatäide 3"/>
          <p:cNvSpPr>
            <a:spLocks noGrp="1"/>
          </p:cNvSpPr>
          <p:nvPr>
            <p:ph type="sldNum" sz="quarter" idx="10"/>
          </p:nvPr>
        </p:nvSpPr>
        <p:spPr/>
        <p:txBody>
          <a:bodyPr/>
          <a:lstStyle/>
          <a:p>
            <a:fld id="{A7951EA2-4ABC-4151-ADA7-4B227DC75C9A}" type="slidenum">
              <a:rPr lang="en-US" smtClean="0"/>
              <a:t>24</a:t>
            </a:fld>
            <a:endParaRPr lang="en-US"/>
          </a:p>
        </p:txBody>
      </p:sp>
    </p:spTree>
    <p:extLst>
      <p:ext uri="{BB962C8B-B14F-4D97-AF65-F5344CB8AC3E}">
        <p14:creationId xmlns:p14="http://schemas.microsoft.com/office/powerpoint/2010/main" val="4145019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(vasakpoolne) Vedeliku märgamisomaduste võrdlus liivas, mida täidab (a) vesi ja (b) õli. Kahe erinevate omadustega vedeliku koosesinemisel iseloomustatakse nende märgamisvõimet (</a:t>
            </a:r>
            <a:r>
              <a:rPr lang="et-EE" dirty="0" err="1"/>
              <a:t>wettability</a:t>
            </a:r>
            <a:r>
              <a:rPr lang="et-EE" dirty="0"/>
              <a:t>) sellega, kui kergesti on nad tahke faasi poolt enda külge tõmmatavad. Kui vedelik A on paremini tahke faasi külge seotud kui vedelik B, siis nimetatakse A-d B suhtes märgavaks vedelikuks. Vesi on alati NAPL-</a:t>
            </a:r>
            <a:r>
              <a:rPr lang="et-EE" dirty="0" err="1"/>
              <a:t>idega</a:t>
            </a:r>
            <a:r>
              <a:rPr lang="et-EE" dirty="0"/>
              <a:t> võrreldes märgavaks vedelikuks. Nt. Kui veega täidetud pooriruumi satub õli (JOONIS A), siis jääb vesi õli suhtes eelistatult pooriruumi täitma. </a:t>
            </a:r>
          </a:p>
          <a:p>
            <a:pPr marL="171450" indent="-171450">
              <a:buFont typeface="Arial" panose="020B0604020202020204" pitchFamily="34" charset="0"/>
              <a:buChar char="•"/>
            </a:pPr>
            <a:r>
              <a:rPr lang="et-EE" dirty="0"/>
              <a:t>(parempoolne) Orgaaniliste saasteainete käitumine põhjavees. (a) D(</a:t>
            </a:r>
            <a:r>
              <a:rPr lang="et-EE" dirty="0" err="1"/>
              <a:t>dense</a:t>
            </a:r>
            <a:r>
              <a:rPr lang="et-EE" dirty="0"/>
              <a:t>)-NAPL (nt. kloori sisaldavad süsivesikutest lahustid nagu TCE, PCE, TCA), mille tihedus on veest suurem vajub veekihi põhja. Selle edasist transporti hakkab kontrollima veekihi põhja kallakus, samal ajal kui vesi liigub põhjavee liikumise suunas. Pane tähele, et saasteainest jääb maha nn. „saba“, mis püsib seni kuni </a:t>
            </a:r>
            <a:r>
              <a:rPr lang="et-EE" dirty="0" err="1"/>
              <a:t>DNAPLi</a:t>
            </a:r>
            <a:r>
              <a:rPr lang="et-EE" dirty="0"/>
              <a:t> </a:t>
            </a:r>
            <a:r>
              <a:rPr lang="et-EE" dirty="0" err="1"/>
              <a:t>kall</a:t>
            </a:r>
            <a:r>
              <a:rPr lang="et-EE" dirty="0"/>
              <a:t> ületab vee rõhu pooriruumis. (b) L(</a:t>
            </a:r>
            <a:r>
              <a:rPr lang="et-EE" dirty="0" err="1"/>
              <a:t>light</a:t>
            </a:r>
            <a:r>
              <a:rPr lang="et-EE" dirty="0"/>
              <a:t>)-NAPL (nt. õlid, bensiin), mille tihedus on veest väiksem jääb põhjaveetaseme peale ujuma. Sellistes tingimustes on saasteainete levik kontrollitud põhjaveetaseme kallakusest ehk hüdraulilisest gradiendist – saasteained liiguvad põhjavee liikumise suunas. Lisaks vabaneb bensiinist põhjaveekihti palju teisi orgaanilisi saasteaineid nagu benseeni, </a:t>
            </a:r>
            <a:r>
              <a:rPr lang="et-EE" dirty="0" err="1"/>
              <a:t>tolueeni</a:t>
            </a:r>
            <a:r>
              <a:rPr lang="et-EE" dirty="0"/>
              <a:t> jne. Nt. endine NSVLi armee sõjaväe-lennuväli Tapal.</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25</a:t>
            </a:fld>
            <a:endParaRPr lang="en-US"/>
          </a:p>
        </p:txBody>
      </p:sp>
    </p:spTree>
    <p:extLst>
      <p:ext uri="{BB962C8B-B14F-4D97-AF65-F5344CB8AC3E}">
        <p14:creationId xmlns:p14="http://schemas.microsoft.com/office/powerpoint/2010/main" val="3003826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Massi-toime seadus – kui saadusi on rohkem kui tasakaaluolekus kulgeb reaktsioon vasakule, kui lähteaineid on rohkem kui tasakaaluolekuks vaja, kulgeb reaktsioon paremale. </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26</a:t>
            </a:fld>
            <a:endParaRPr lang="en-US"/>
          </a:p>
        </p:txBody>
      </p:sp>
    </p:spTree>
    <p:extLst>
      <p:ext uri="{BB962C8B-B14F-4D97-AF65-F5344CB8AC3E}">
        <p14:creationId xmlns:p14="http://schemas.microsoft.com/office/powerpoint/2010/main" val="43940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Kui süsteemi häirida (nt. mõned saadustest eemaldada), muutub ka tasakaaluolek. Häirituse alla lähevad ka temperatuuri ja rõhu muutused.</a:t>
            </a:r>
          </a:p>
          <a:p>
            <a:pPr marL="171450" indent="-171450">
              <a:buFont typeface="Arial" panose="020B0604020202020204" pitchFamily="34" charset="0"/>
              <a:buChar char="•"/>
            </a:pPr>
            <a:r>
              <a:rPr lang="et-EE" dirty="0" err="1"/>
              <a:t>Termodünaamilisest</a:t>
            </a:r>
            <a:r>
              <a:rPr lang="et-EE" dirty="0"/>
              <a:t> vaatepunktist on tasakaaluolek maksimaalse stabiilsusega seisund, mille poole suletud (</a:t>
            </a:r>
            <a:r>
              <a:rPr lang="et-EE" dirty="0" err="1"/>
              <a:t>füsiokeemiline</a:t>
            </a:r>
            <a:r>
              <a:rPr lang="et-EE" dirty="0"/>
              <a:t>) süsteem liigub ühesuunaliselt. </a:t>
            </a:r>
          </a:p>
          <a:p>
            <a:pPr marL="171450" indent="-171450">
              <a:buFont typeface="Arial" panose="020B0604020202020204" pitchFamily="34" charset="0"/>
              <a:buChar char="•"/>
            </a:pPr>
            <a:r>
              <a:rPr lang="et-EE" dirty="0"/>
              <a:t>Joonis kirjeldab graafiliselt stabiilsuse ja ebapüsivuse ideid võttes näiteks keemilise energia asemel mehaanilise energia. Positsioon 3 on kõige stabiilsem olek, mille ristkülik võib saavutada. Selles asendis on selle gravitatsioonist tulenev potentsiaalne energia kõige väiksem ja kui seda asendit veidi muuta, liigub süsteem iseenesest samasse olekusse tagasi. Positsioon 2 kirjeldab nn. </a:t>
            </a:r>
            <a:r>
              <a:rPr lang="et-EE" dirty="0" err="1"/>
              <a:t>metastabiilset</a:t>
            </a:r>
            <a:r>
              <a:rPr lang="et-EE" dirty="0"/>
              <a:t> olukorda. Ka see ristkülik on tasakaaluolekus, aga see tasakaal püsib vaid väikeste häirituste korral. Kuna selle asendi energia ei ole kõigist võimalikest minimaalseim, siis suure häirituse korral liigub süsteem sellest olekust edasi kõige stabiilsemasse olekusse (positsioon 3). Positsioon 2 kirjeldab nn. „ebastabiilset tasakaalu“. Juba väga väikesed muutused põhjustavad selle liikumise uude asendisse. </a:t>
            </a:r>
          </a:p>
          <a:p>
            <a:pPr marL="0" indent="0">
              <a:buFont typeface="Arial" panose="020B0604020202020204" pitchFamily="34" charset="0"/>
              <a:buNone/>
            </a:pPr>
            <a:r>
              <a:rPr lang="et-EE" dirty="0"/>
              <a:t>Alumine joonis kirjeldab seda sama energia/entroopia suhtelise muutuse graafikuga. </a:t>
            </a:r>
          </a:p>
          <a:p>
            <a:pPr marL="171450" indent="-171450">
              <a:buFont typeface="Arial" panose="020B0604020202020204" pitchFamily="34" charset="0"/>
              <a:buChar char="•"/>
            </a:pPr>
            <a:r>
              <a:rPr lang="et-EE" dirty="0"/>
              <a:t>Kui meid huvitav keemiline süsteem on suletud ja kindla rõhu ning temperatuuri keskkonnas, iseloomustab selle reaktsiooni muutustele energia funktsioon, mis on tuntud kui </a:t>
            </a:r>
            <a:r>
              <a:rPr lang="et-EE" dirty="0" err="1"/>
              <a:t>Gibbsi</a:t>
            </a:r>
            <a:r>
              <a:rPr lang="et-EE" dirty="0"/>
              <a:t> vabaenergia (</a:t>
            </a:r>
            <a:r>
              <a:rPr lang="et-EE" dirty="0" err="1"/>
              <a:t>Willard</a:t>
            </a:r>
            <a:r>
              <a:rPr lang="et-EE" dirty="0"/>
              <a:t> </a:t>
            </a:r>
            <a:r>
              <a:rPr lang="et-EE" dirty="0" err="1"/>
              <a:t>Gibbs</a:t>
            </a:r>
            <a:r>
              <a:rPr lang="et-EE" dirty="0"/>
              <a:t>). Süsteemi olek muutub </a:t>
            </a:r>
            <a:r>
              <a:rPr lang="et-EE" dirty="0" err="1"/>
              <a:t>Gibbsi</a:t>
            </a:r>
            <a:r>
              <a:rPr lang="et-EE" dirty="0"/>
              <a:t> vabaenergia vähenemise suunas. Tasakaaluolek on mingi keemilise süsteemi kõige väiksema </a:t>
            </a:r>
            <a:r>
              <a:rPr lang="et-EE" dirty="0" err="1"/>
              <a:t>Gibbsi</a:t>
            </a:r>
            <a:r>
              <a:rPr lang="et-EE" dirty="0"/>
              <a:t> vabaenergiaga olek suletud süstemis ja kindlal temperatuuril ning rõhul. Looduslikud protsessid kulgevad alati tasakaaluoleku suunas ja mitte kunagi sellest eemale. </a:t>
            </a:r>
            <a:r>
              <a:rPr lang="et-EE" dirty="0" err="1"/>
              <a:t>Gibbsi</a:t>
            </a:r>
            <a:r>
              <a:rPr lang="et-EE" dirty="0"/>
              <a:t> vabaenergia muut määrab ära ka mingi keemilise süsteemi tasakaalukonstandi K väärtuse.</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27</a:t>
            </a:fld>
            <a:endParaRPr lang="en-US"/>
          </a:p>
        </p:txBody>
      </p:sp>
    </p:spTree>
    <p:extLst>
      <p:ext uri="{BB962C8B-B14F-4D97-AF65-F5344CB8AC3E}">
        <p14:creationId xmlns:p14="http://schemas.microsoft.com/office/powerpoint/2010/main" val="633564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Joonis tahvlile!</a:t>
            </a:r>
          </a:p>
          <a:p>
            <a:pPr marL="171450" indent="-171450">
              <a:buFont typeface="Arial" panose="020B0604020202020204" pitchFamily="34" charset="0"/>
              <a:buChar char="•"/>
            </a:pPr>
            <a:r>
              <a:rPr lang="et-EE" dirty="0"/>
              <a:t>Kui v</a:t>
            </a:r>
            <a:r>
              <a:rPr lang="et-EE" baseline="-25000" dirty="0"/>
              <a:t>t</a:t>
            </a:r>
            <a:r>
              <a:rPr lang="et-EE" dirty="0"/>
              <a:t> &gt; reaktsioonikiirus – reaktsiooni saadused kantakse põhjavee poolt ära kiiremini, kui tasakaaluoleku saavutamiseks aega kulub. Uus asemele tulev vesi on aga taas antud mineraali suhtes </a:t>
            </a:r>
            <a:r>
              <a:rPr lang="et-EE" dirty="0" err="1"/>
              <a:t>mitte-tasakaalulises</a:t>
            </a:r>
            <a:r>
              <a:rPr lang="et-EE" dirty="0"/>
              <a:t> olekus. Sellises olukorras ei saa tasakaalu tekkida. Nt. Suured põhjavee liikumiskiirused karstialadel.</a:t>
            </a:r>
          </a:p>
          <a:p>
            <a:pPr marL="171450" indent="-171450">
              <a:buFont typeface="Arial" panose="020B0604020202020204" pitchFamily="34" charset="0"/>
              <a:buChar char="•"/>
            </a:pPr>
            <a:r>
              <a:rPr lang="et-EE" dirty="0"/>
              <a:t>Joonis tavalisemate põhjavees esinevate keemiliste reaktsioonide poolestusajad. Homogeensed reaktsioonid (reaktsioonid, mis toimuvad samas faasis; nt. lahustunud aine-lahustunud aine; tahke faas omavahel); heterogeensed reaktsioonid (erinevate faaside vahel). Kõik reaktsioonid, mille poolestusaeg jääb päevadesse võib lugeda </a:t>
            </a:r>
            <a:r>
              <a:rPr lang="et-EE" dirty="0" err="1"/>
              <a:t>tasakaalulisteks</a:t>
            </a:r>
            <a:r>
              <a:rPr lang="et-EE" dirty="0"/>
              <a:t> (homogeensed reaktsioonid). Mineraalide lahustumine (</a:t>
            </a:r>
            <a:r>
              <a:rPr lang="et-EE" i="1" dirty="0"/>
              <a:t>mineral-</a:t>
            </a:r>
            <a:r>
              <a:rPr lang="et-EE" i="1" dirty="0" err="1"/>
              <a:t>water</a:t>
            </a:r>
            <a:r>
              <a:rPr lang="et-EE" i="1" dirty="0"/>
              <a:t> </a:t>
            </a:r>
            <a:r>
              <a:rPr lang="et-EE" i="1" dirty="0" err="1"/>
              <a:t>equilibria</a:t>
            </a:r>
            <a:r>
              <a:rPr lang="et-EE" dirty="0"/>
              <a:t>) </a:t>
            </a:r>
            <a:r>
              <a:rPr lang="et-EE" dirty="0" err="1"/>
              <a:t>tasakaaluline</a:t>
            </a:r>
            <a:r>
              <a:rPr lang="et-EE" dirty="0"/>
              <a:t> kuni kineetiline protsess (heterogeenne reaktsioon). Nt. karbonaadid, soolad – </a:t>
            </a:r>
            <a:r>
              <a:rPr lang="et-EE" dirty="0" err="1"/>
              <a:t>tasakaaluline</a:t>
            </a:r>
            <a:r>
              <a:rPr lang="et-EE" dirty="0"/>
              <a:t> protsess; silikaadid (kvarts) rohkem kineetiline protsess. Aga sõltub voolusüsteemist!!!</a:t>
            </a:r>
          </a:p>
          <a:p>
            <a:pPr marL="171450" indent="-171450">
              <a:buFont typeface="Arial" panose="020B0604020202020204" pitchFamily="34" charset="0"/>
              <a:buChar char="•"/>
            </a:pPr>
            <a:r>
              <a:rPr lang="et-EE" dirty="0"/>
              <a:t>NB! Võrdle reaktsioonide poolestusaega põhjavee keskmise liikumiskiirusega (umbes 0.1 – 1 m/d).</a:t>
            </a:r>
          </a:p>
        </p:txBody>
      </p:sp>
      <p:sp>
        <p:nvSpPr>
          <p:cNvPr id="4" name="Slaidinumbri kohatäide 3"/>
          <p:cNvSpPr>
            <a:spLocks noGrp="1"/>
          </p:cNvSpPr>
          <p:nvPr>
            <p:ph type="sldNum" sz="quarter" idx="10"/>
          </p:nvPr>
        </p:nvSpPr>
        <p:spPr/>
        <p:txBody>
          <a:bodyPr/>
          <a:lstStyle/>
          <a:p>
            <a:fld id="{A7951EA2-4ABC-4151-ADA7-4B227DC75C9A}" type="slidenum">
              <a:rPr lang="en-US" smtClean="0"/>
              <a:t>28</a:t>
            </a:fld>
            <a:endParaRPr lang="en-US"/>
          </a:p>
        </p:txBody>
      </p:sp>
    </p:spTree>
    <p:extLst>
      <p:ext uri="{BB962C8B-B14F-4D97-AF65-F5344CB8AC3E}">
        <p14:creationId xmlns:p14="http://schemas.microsoft.com/office/powerpoint/2010/main" val="3874996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b="1" dirty="0"/>
              <a:t>(vasakpoolne joonis)</a:t>
            </a:r>
            <a:r>
              <a:rPr lang="et-EE" dirty="0"/>
              <a:t> Enne eksperimendi algus voolab poorse materjaliga täidetud proovikolonnis (all) puhas vesi kontsentratsiooniga C=0 vastavalt kolonnis olevale hüdraulilisele gradiendile. Ühel hetkel lisatakse kolonni sissevoolavale veele </a:t>
            </a:r>
            <a:r>
              <a:rPr lang="et-EE" dirty="0" err="1"/>
              <a:t>trasserit</a:t>
            </a:r>
            <a:r>
              <a:rPr lang="et-EE" dirty="0"/>
              <a:t> kontsentratsiooniga C</a:t>
            </a:r>
            <a:r>
              <a:rPr lang="et-EE" baseline="-25000" dirty="0"/>
              <a:t>0</a:t>
            </a:r>
            <a:r>
              <a:rPr lang="et-EE" baseline="0" dirty="0"/>
              <a:t>=1. Kolonni sissevoolava vee suhteline kontsentratsioon C/C</a:t>
            </a:r>
            <a:r>
              <a:rPr lang="et-EE" baseline="-25000" dirty="0"/>
              <a:t>0</a:t>
            </a:r>
            <a:r>
              <a:rPr lang="et-EE" baseline="0" dirty="0"/>
              <a:t> muutub seega järsku 0-st 1-ni (nn. „</a:t>
            </a:r>
            <a:r>
              <a:rPr lang="et-EE" baseline="0" dirty="0" err="1"/>
              <a:t>loading</a:t>
            </a:r>
            <a:r>
              <a:rPr lang="et-EE" baseline="0" dirty="0"/>
              <a:t> </a:t>
            </a:r>
            <a:r>
              <a:rPr lang="et-EE" baseline="0" dirty="0" err="1"/>
              <a:t>function</a:t>
            </a:r>
            <a:r>
              <a:rPr lang="et-EE" baseline="0" dirty="0"/>
              <a:t>“). </a:t>
            </a:r>
            <a:r>
              <a:rPr lang="et-EE" baseline="0" dirty="0" err="1"/>
              <a:t>Trasserit</a:t>
            </a:r>
            <a:r>
              <a:rPr lang="et-EE" baseline="0" dirty="0"/>
              <a:t> transporditakse kolonnis koos veega.</a:t>
            </a:r>
          </a:p>
          <a:p>
            <a:pPr marL="171450" indent="-171450">
              <a:buFont typeface="Arial" panose="020B0604020202020204" pitchFamily="34" charset="0"/>
              <a:buChar char="•"/>
            </a:pPr>
            <a:r>
              <a:rPr lang="et-EE" b="1" baseline="0" dirty="0"/>
              <a:t>(parempoolne joonis)</a:t>
            </a:r>
            <a:r>
              <a:rPr lang="et-EE" baseline="0" dirty="0"/>
              <a:t> Kui </a:t>
            </a:r>
            <a:r>
              <a:rPr lang="et-EE" baseline="0" dirty="0" err="1"/>
              <a:t>trasserit</a:t>
            </a:r>
            <a:r>
              <a:rPr lang="et-EE" baseline="0" dirty="0"/>
              <a:t> transporditaks vaid </a:t>
            </a:r>
            <a:r>
              <a:rPr lang="et-EE" baseline="0" dirty="0" err="1"/>
              <a:t>advektsiooni</a:t>
            </a:r>
            <a:r>
              <a:rPr lang="et-EE" baseline="0" dirty="0"/>
              <a:t> teel, siis ilmuks see kolonni väljavoolus ühe hetkega maksimaalsel kontsentratsioonil C/C</a:t>
            </a:r>
            <a:r>
              <a:rPr lang="et-EE" baseline="-25000" dirty="0"/>
              <a:t>0</a:t>
            </a:r>
            <a:r>
              <a:rPr lang="et-EE" baseline="0" dirty="0"/>
              <a:t>=1. Seega oleks kolonni suudmes jälgitav järsk kontsentratsiooni muutus 0st 1ni. </a:t>
            </a:r>
            <a:r>
              <a:rPr lang="et-EE" b="1" baseline="0" dirty="0"/>
              <a:t>Tegelikult toimub kontsentratsiooni muutus kolonni suudmes järk-järgult (vt. „</a:t>
            </a:r>
            <a:r>
              <a:rPr lang="et-EE" b="1" baseline="0" dirty="0" err="1"/>
              <a:t>breakthrough</a:t>
            </a:r>
            <a:r>
              <a:rPr lang="et-EE" b="1" baseline="0" dirty="0"/>
              <a:t> </a:t>
            </a:r>
            <a:r>
              <a:rPr lang="et-EE" b="1" baseline="0" dirty="0" err="1"/>
              <a:t>curve</a:t>
            </a:r>
            <a:r>
              <a:rPr lang="et-EE" b="1" baseline="0" dirty="0"/>
              <a:t>“). Seda põhjustab </a:t>
            </a:r>
            <a:r>
              <a:rPr lang="et-EE" b="1" baseline="0" dirty="0" err="1"/>
              <a:t>hüdrodünaamiline</a:t>
            </a:r>
            <a:r>
              <a:rPr lang="et-EE" b="1" baseline="0" dirty="0"/>
              <a:t> dispersioon</a:t>
            </a:r>
            <a:r>
              <a:rPr lang="et-EE" baseline="0" dirty="0"/>
              <a:t>. </a:t>
            </a:r>
          </a:p>
          <a:p>
            <a:pPr marL="171450" indent="-171450">
              <a:buFont typeface="Arial" panose="020B0604020202020204" pitchFamily="34" charset="0"/>
              <a:buChar char="•"/>
            </a:pPr>
            <a:r>
              <a:rPr lang="et-EE" baseline="0" dirty="0"/>
              <a:t>Dispersiooni korral „</a:t>
            </a:r>
            <a:r>
              <a:rPr lang="et-EE" baseline="0" dirty="0" err="1"/>
              <a:t>loading</a:t>
            </a:r>
            <a:r>
              <a:rPr lang="et-EE" baseline="0" dirty="0"/>
              <a:t> </a:t>
            </a:r>
            <a:r>
              <a:rPr lang="et-EE" baseline="0" dirty="0" err="1"/>
              <a:t>function</a:t>
            </a:r>
            <a:r>
              <a:rPr lang="et-EE" baseline="0" dirty="0"/>
              <a:t>“ </a:t>
            </a:r>
            <a:r>
              <a:rPr lang="et-EE" baseline="0" dirty="0">
                <a:latin typeface="Calibri" panose="020F0502020204030204" pitchFamily="34" charset="0"/>
                <a:cs typeface="Calibri" panose="020F0502020204030204" pitchFamily="34" charset="0"/>
              </a:rPr>
              <a:t>≠ „</a:t>
            </a:r>
            <a:r>
              <a:rPr lang="et-EE" baseline="0" dirty="0" err="1">
                <a:latin typeface="Calibri" panose="020F0502020204030204" pitchFamily="34" charset="0"/>
                <a:cs typeface="Calibri" panose="020F0502020204030204" pitchFamily="34" charset="0"/>
              </a:rPr>
              <a:t>breakthrough</a:t>
            </a:r>
            <a:r>
              <a:rPr lang="et-EE" baseline="0" dirty="0">
                <a:latin typeface="Calibri" panose="020F0502020204030204" pitchFamily="34" charset="0"/>
                <a:cs typeface="Calibri" panose="020F0502020204030204" pitchFamily="34" charset="0"/>
              </a:rPr>
              <a:t> </a:t>
            </a:r>
            <a:r>
              <a:rPr lang="et-EE" baseline="0" dirty="0" err="1">
                <a:latin typeface="Calibri" panose="020F0502020204030204" pitchFamily="34" charset="0"/>
                <a:cs typeface="Calibri" panose="020F0502020204030204" pitchFamily="34" charset="0"/>
              </a:rPr>
              <a:t>curve</a:t>
            </a:r>
            <a:r>
              <a:rPr lang="et-EE" baseline="0" dirty="0">
                <a:latin typeface="Calibri" panose="020F0502020204030204" pitchFamily="34" charset="0"/>
                <a:cs typeface="Calibri" panose="020F0502020204030204" pitchFamily="34" charset="0"/>
              </a:rPr>
              <a:t>“</a:t>
            </a:r>
            <a:endParaRPr lang="et-EE" baseline="0" dirty="0"/>
          </a:p>
          <a:p>
            <a:pPr marL="171450" indent="-171450">
              <a:buFont typeface="Arial" panose="020B0604020202020204" pitchFamily="34" charset="0"/>
              <a:buChar char="•"/>
            </a:pPr>
            <a:endParaRPr lang="et-EE" dirty="0"/>
          </a:p>
          <a:p>
            <a:pPr marL="171450" indent="-171450">
              <a:buFont typeface="Arial" panose="020B0604020202020204" pitchFamily="34" charset="0"/>
              <a:buChar char="•"/>
            </a:pP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4</a:t>
            </a:fld>
            <a:endParaRPr lang="en-US"/>
          </a:p>
        </p:txBody>
      </p:sp>
    </p:spTree>
    <p:extLst>
      <p:ext uri="{BB962C8B-B14F-4D97-AF65-F5344CB8AC3E}">
        <p14:creationId xmlns:p14="http://schemas.microsoft.com/office/powerpoint/2010/main" val="376094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Joonis. </a:t>
            </a:r>
            <a:r>
              <a:rPr lang="et-EE" dirty="0" err="1"/>
              <a:t>Hüdrodünaamilise</a:t>
            </a:r>
            <a:r>
              <a:rPr lang="et-EE" dirty="0"/>
              <a:t> dispersiooni areng proovikolonnis vaadelduna kolmel erineval ajahetkel. Pange tähele ajas laienevat segunemisfronti kahe veetüübi vahel!</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5</a:t>
            </a:fld>
            <a:endParaRPr lang="en-US"/>
          </a:p>
        </p:txBody>
      </p:sp>
    </p:spTree>
    <p:extLst>
      <p:ext uri="{BB962C8B-B14F-4D97-AF65-F5344CB8AC3E}">
        <p14:creationId xmlns:p14="http://schemas.microsoft.com/office/powerpoint/2010/main" val="179177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Mis põhjustab lahustunud aine sellise käitumise poorses keskkonnas?</a:t>
            </a:r>
          </a:p>
          <a:p>
            <a:pPr marL="171450" indent="-171450">
              <a:buFont typeface="Arial" panose="020B0604020202020204" pitchFamily="34" charset="0"/>
              <a:buChar char="•"/>
            </a:pPr>
            <a:r>
              <a:rPr lang="et-EE" dirty="0"/>
              <a:t>Esmalt keskendume mehhaanilisele dispersioonile ja seejärel difusioonile.</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6</a:t>
            </a:fld>
            <a:endParaRPr lang="en-US"/>
          </a:p>
        </p:txBody>
      </p:sp>
    </p:spTree>
    <p:extLst>
      <p:ext uri="{BB962C8B-B14F-4D97-AF65-F5344CB8AC3E}">
        <p14:creationId xmlns:p14="http://schemas.microsoft.com/office/powerpoint/2010/main" val="193140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Mehaaniline dispersioon ehk erinevate voolutrajektooride segunemine.</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7</a:t>
            </a:fld>
            <a:endParaRPr lang="en-US"/>
          </a:p>
        </p:txBody>
      </p:sp>
    </p:spTree>
    <p:extLst>
      <p:ext uri="{BB962C8B-B14F-4D97-AF65-F5344CB8AC3E}">
        <p14:creationId xmlns:p14="http://schemas.microsoft.com/office/powerpoint/2010/main" val="277085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Mehhaaniline dispersioon - </a:t>
            </a:r>
            <a:r>
              <a:rPr lang="en-US" sz="1200" b="0" i="0" u="none" strike="noStrike" kern="1200" baseline="0" dirty="0" err="1">
                <a:solidFill>
                  <a:schemeClr val="tx1"/>
                </a:solidFill>
                <a:latin typeface="+mn-lt"/>
                <a:ea typeface="+mn-ea"/>
                <a:cs typeface="+mn-cs"/>
              </a:rPr>
              <a:t>Laminaarse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voolamise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korral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poorses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keskkonnas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koonduvad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voolujooned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kitsamates</a:t>
            </a:r>
            <a:r>
              <a:rPr lang="et-EE"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teradevahelistes</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tühemikes</a:t>
            </a:r>
            <a:r>
              <a:rPr lang="fi-FI" sz="1200" b="0" i="0" u="none" strike="noStrike" kern="1200" baseline="0" dirty="0">
                <a:solidFill>
                  <a:schemeClr val="tx1"/>
                </a:solidFill>
                <a:latin typeface="+mn-lt"/>
                <a:ea typeface="+mn-ea"/>
                <a:cs typeface="+mn-cs"/>
              </a:rPr>
              <a:t> ja </a:t>
            </a:r>
            <a:r>
              <a:rPr lang="fi-FI" sz="1200" b="0" i="0" u="none" strike="noStrike" kern="1200" baseline="0" dirty="0" err="1">
                <a:solidFill>
                  <a:schemeClr val="tx1"/>
                </a:solidFill>
                <a:latin typeface="+mn-lt"/>
                <a:ea typeface="+mn-ea"/>
                <a:cs typeface="+mn-cs"/>
              </a:rPr>
              <a:t>hargnevad</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laiemates</a:t>
            </a:r>
            <a:r>
              <a:rPr lang="et-EE" sz="1200" b="0" i="0" u="none" strike="noStrike" kern="1200" baseline="0" dirty="0">
                <a:solidFill>
                  <a:schemeClr val="tx1"/>
                </a:solidFill>
                <a:latin typeface="+mn-lt"/>
                <a:ea typeface="+mn-ea"/>
                <a:cs typeface="+mn-cs"/>
              </a:rPr>
              <a:t>:</a:t>
            </a:r>
            <a:endParaRPr lang="et-EE" dirty="0"/>
          </a:p>
          <a:p>
            <a:pPr marL="171450" indent="-171450">
              <a:buFont typeface="Arial" panose="020B0604020202020204" pitchFamily="34" charset="0"/>
              <a:buChar char="•"/>
            </a:pPr>
            <a:r>
              <a:rPr lang="et-EE" dirty="0"/>
              <a:t>(vasakpoolne joonis) Põhjavee liikumiskiiruse erinevused pooriruumi sees. Hõõrdumisel on suurem mõju pooride äärtes ja suuremad liikumiskiirused iseloomustavad pooriruumi keskosa;</a:t>
            </a:r>
          </a:p>
          <a:p>
            <a:pPr marL="171450" indent="-171450">
              <a:buFont typeface="Arial" panose="020B0604020202020204" pitchFamily="34" charset="0"/>
              <a:buChar char="•"/>
            </a:pPr>
            <a:r>
              <a:rPr lang="et-EE" dirty="0"/>
              <a:t>(keskmine joonis) Pooriruumi arhitektuuri mõju veeosakeste voolutrajektoorile. </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8</a:t>
            </a:fld>
            <a:endParaRPr lang="en-US"/>
          </a:p>
        </p:txBody>
      </p:sp>
    </p:spTree>
    <p:extLst>
      <p:ext uri="{BB962C8B-B14F-4D97-AF65-F5344CB8AC3E}">
        <p14:creationId xmlns:p14="http://schemas.microsoft.com/office/powerpoint/2010/main" val="499560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Veekihi heterogeensus makroskoopilisel tasandil – veekihtide heterogeensus. Veeosakesed ei liigu enam ümber üksikute terade nagu mikroskoopilisel tasandil vaid ümber halvema veejuhtivusega setete ja läätsede.</a:t>
            </a:r>
          </a:p>
          <a:p>
            <a:pPr marL="171450" indent="-171450">
              <a:buFont typeface="Arial" panose="020B0604020202020204" pitchFamily="34" charset="0"/>
              <a:buChar char="•"/>
            </a:pPr>
            <a:r>
              <a:rPr lang="et-EE" dirty="0"/>
              <a:t>Tegelikult saame me nii laboris kui looduses jälgida mehhaanilist dispersiooni makrotasandil. Me eeldame, et see on põhjustatud mikrotasandil toimuvatest protsessidest.</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9</a:t>
            </a:fld>
            <a:endParaRPr lang="en-US"/>
          </a:p>
        </p:txBody>
      </p:sp>
    </p:spTree>
    <p:extLst>
      <p:ext uri="{BB962C8B-B14F-4D97-AF65-F5344CB8AC3E}">
        <p14:creationId xmlns:p14="http://schemas.microsoft.com/office/powerpoint/2010/main" val="54090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t>Võrdetegureid </a:t>
            </a:r>
            <a:r>
              <a:rPr lang="el-GR" dirty="0"/>
              <a:t>α</a:t>
            </a:r>
            <a:r>
              <a:rPr lang="et-EE" baseline="-25000" dirty="0"/>
              <a:t>L</a:t>
            </a:r>
            <a:r>
              <a:rPr lang="et-EE" baseline="0" dirty="0"/>
              <a:t> ja </a:t>
            </a:r>
            <a:r>
              <a:rPr lang="el-GR" dirty="0"/>
              <a:t>α</a:t>
            </a:r>
            <a:r>
              <a:rPr lang="et-EE" baseline="-25000" dirty="0"/>
              <a:t>T</a:t>
            </a:r>
            <a:r>
              <a:rPr lang="et-EE" baseline="0" dirty="0"/>
              <a:t> nimetatakse </a:t>
            </a:r>
            <a:r>
              <a:rPr lang="et-EE" baseline="0" dirty="0" err="1"/>
              <a:t>dispersiivsuseks</a:t>
            </a:r>
            <a:r>
              <a:rPr lang="et-EE" baseline="0" dirty="0"/>
              <a:t> ja nad iseloomustavad teatud kindlat poorset keskkonda (erinevate veekihtide puhul erinev). </a:t>
            </a:r>
            <a:endParaRPr lang="en-US" dirty="0"/>
          </a:p>
        </p:txBody>
      </p:sp>
      <p:sp>
        <p:nvSpPr>
          <p:cNvPr id="4" name="Slaidinumbri kohatäide 3"/>
          <p:cNvSpPr>
            <a:spLocks noGrp="1"/>
          </p:cNvSpPr>
          <p:nvPr>
            <p:ph type="sldNum" sz="quarter" idx="10"/>
          </p:nvPr>
        </p:nvSpPr>
        <p:spPr/>
        <p:txBody>
          <a:bodyPr/>
          <a:lstStyle/>
          <a:p>
            <a:fld id="{A7951EA2-4ABC-4151-ADA7-4B227DC75C9A}" type="slidenum">
              <a:rPr lang="en-US" smtClean="0"/>
              <a:t>10</a:t>
            </a:fld>
            <a:endParaRPr lang="en-US"/>
          </a:p>
        </p:txBody>
      </p:sp>
    </p:spTree>
    <p:extLst>
      <p:ext uri="{BB962C8B-B14F-4D97-AF65-F5344CB8AC3E}">
        <p14:creationId xmlns:p14="http://schemas.microsoft.com/office/powerpoint/2010/main" val="3105153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C389A2B-6408-4BD1-9A00-1BF6F3366FDC}"/>
              </a:ext>
            </a:extLst>
          </p:cNvPr>
          <p:cNvSpPr>
            <a:spLocks noGrp="1"/>
          </p:cNvSpPr>
          <p:nvPr>
            <p:ph type="ctrTitle"/>
          </p:nvPr>
        </p:nvSpPr>
        <p:spPr>
          <a:xfrm>
            <a:off x="1524000" y="1122363"/>
            <a:ext cx="9144000" cy="2387600"/>
          </a:xfrm>
        </p:spPr>
        <p:txBody>
          <a:bodyPr anchor="b"/>
          <a:lstStyle>
            <a:lvl1pPr algn="ctr">
              <a:defRPr sz="6000"/>
            </a:lvl1pPr>
          </a:lstStyle>
          <a:p>
            <a:r>
              <a:rPr lang="et-EE"/>
              <a:t>Klõpsake juhteksemplari pealkirja laadi redigeerimiseks</a:t>
            </a:r>
            <a:endParaRPr lang="en-US"/>
          </a:p>
        </p:txBody>
      </p:sp>
      <p:sp>
        <p:nvSpPr>
          <p:cNvPr id="3" name="Alapealkiri 2">
            <a:extLst>
              <a:ext uri="{FF2B5EF4-FFF2-40B4-BE49-F238E27FC236}">
                <a16:creationId xmlns:a16="http://schemas.microsoft.com/office/drawing/2014/main" id="{6842BB26-606E-4F38-9119-318A4E92FD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endParaRPr lang="en-US"/>
          </a:p>
        </p:txBody>
      </p:sp>
      <p:sp>
        <p:nvSpPr>
          <p:cNvPr id="4" name="Kuupäeva kohatäide 3">
            <a:extLst>
              <a:ext uri="{FF2B5EF4-FFF2-40B4-BE49-F238E27FC236}">
                <a16:creationId xmlns:a16="http://schemas.microsoft.com/office/drawing/2014/main" id="{9B002275-F83B-4708-81C5-78206156485F}"/>
              </a:ext>
            </a:extLst>
          </p:cNvPr>
          <p:cNvSpPr>
            <a:spLocks noGrp="1"/>
          </p:cNvSpPr>
          <p:nvPr>
            <p:ph type="dt" sz="half" idx="10"/>
          </p:nvPr>
        </p:nvSpPr>
        <p:spPr/>
        <p:txBody>
          <a:bodyPr/>
          <a:lstStyle/>
          <a:p>
            <a:fld id="{6A223B85-527D-46E8-9D50-C98C30E093D2}" type="datetime1">
              <a:rPr lang="en-US" smtClean="0"/>
              <a:t>10/16/2017</a:t>
            </a:fld>
            <a:endParaRPr lang="en-US"/>
          </a:p>
        </p:txBody>
      </p:sp>
      <p:sp>
        <p:nvSpPr>
          <p:cNvPr id="5" name="Jaluse kohatäide 4">
            <a:extLst>
              <a:ext uri="{FF2B5EF4-FFF2-40B4-BE49-F238E27FC236}">
                <a16:creationId xmlns:a16="http://schemas.microsoft.com/office/drawing/2014/main" id="{944AFC92-86F5-4764-84BB-7CC21C2C617B}"/>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58148234-3252-4AFE-99CC-539BB11247FE}"/>
              </a:ext>
            </a:extLst>
          </p:cNvPr>
          <p:cNvSpPr>
            <a:spLocks noGrp="1"/>
          </p:cNvSpPr>
          <p:nvPr>
            <p:ph type="sldNum" sz="quarter" idx="12"/>
          </p:nvPr>
        </p:nvSpPr>
        <p:spPr/>
        <p:txBody>
          <a:bodyPr/>
          <a:lstStyle/>
          <a:p>
            <a:fld id="{3A0E5F1F-0139-41C5-A9B7-FB06C3F29D20}" type="slidenum">
              <a:rPr lang="en-US" smtClean="0"/>
              <a:t>‹#›</a:t>
            </a:fld>
            <a:endParaRPr lang="en-US"/>
          </a:p>
        </p:txBody>
      </p:sp>
    </p:spTree>
    <p:extLst>
      <p:ext uri="{BB962C8B-B14F-4D97-AF65-F5344CB8AC3E}">
        <p14:creationId xmlns:p14="http://schemas.microsoft.com/office/powerpoint/2010/main" val="341403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85F685B-5534-494C-B4EA-C607AB867923}"/>
              </a:ext>
            </a:extLst>
          </p:cNvPr>
          <p:cNvSpPr>
            <a:spLocks noGrp="1"/>
          </p:cNvSpPr>
          <p:nvPr>
            <p:ph type="title"/>
          </p:nvPr>
        </p:nvSpPr>
        <p:spPr/>
        <p:txBody>
          <a:bodyPr/>
          <a:lstStyle/>
          <a:p>
            <a:r>
              <a:rPr lang="et-EE"/>
              <a:t>Klõpsake juhteksemplari pealkirja laadi redigeerimiseks</a:t>
            </a:r>
            <a:endParaRPr lang="en-US"/>
          </a:p>
        </p:txBody>
      </p:sp>
      <p:sp>
        <p:nvSpPr>
          <p:cNvPr id="3" name="Vertikaalteksti kohatäide 2">
            <a:extLst>
              <a:ext uri="{FF2B5EF4-FFF2-40B4-BE49-F238E27FC236}">
                <a16:creationId xmlns:a16="http://schemas.microsoft.com/office/drawing/2014/main" id="{AA9E511A-5FCE-412C-9EAE-0312EFF7EE7B}"/>
              </a:ext>
            </a:extLst>
          </p:cNvPr>
          <p:cNvSpPr>
            <a:spLocks noGrp="1"/>
          </p:cNvSpPr>
          <p:nvPr>
            <p:ph type="body" orient="vert" idx="1"/>
          </p:nvPr>
        </p:nvSpPr>
        <p:spPr/>
        <p:txBody>
          <a:bodyPr vert="eaVert"/>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2F92A123-43BF-4FC6-B575-44AA91C72191}"/>
              </a:ext>
            </a:extLst>
          </p:cNvPr>
          <p:cNvSpPr>
            <a:spLocks noGrp="1"/>
          </p:cNvSpPr>
          <p:nvPr>
            <p:ph type="dt" sz="half" idx="10"/>
          </p:nvPr>
        </p:nvSpPr>
        <p:spPr/>
        <p:txBody>
          <a:bodyPr/>
          <a:lstStyle/>
          <a:p>
            <a:fld id="{961E040B-F46C-49E9-8989-95089FF157A7}" type="datetime1">
              <a:rPr lang="en-US" smtClean="0"/>
              <a:t>10/16/2017</a:t>
            </a:fld>
            <a:endParaRPr lang="en-US"/>
          </a:p>
        </p:txBody>
      </p:sp>
      <p:sp>
        <p:nvSpPr>
          <p:cNvPr id="5" name="Jaluse kohatäide 4">
            <a:extLst>
              <a:ext uri="{FF2B5EF4-FFF2-40B4-BE49-F238E27FC236}">
                <a16:creationId xmlns:a16="http://schemas.microsoft.com/office/drawing/2014/main" id="{631662A0-6D75-4E44-88FA-5350350E9431}"/>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F0EF788D-D494-4DFB-AFAE-AD28402F8C5D}"/>
              </a:ext>
            </a:extLst>
          </p:cNvPr>
          <p:cNvSpPr>
            <a:spLocks noGrp="1"/>
          </p:cNvSpPr>
          <p:nvPr>
            <p:ph type="sldNum" sz="quarter" idx="12"/>
          </p:nvPr>
        </p:nvSpPr>
        <p:spPr/>
        <p:txBody>
          <a:bodyPr/>
          <a:lstStyle/>
          <a:p>
            <a:fld id="{3A0E5F1F-0139-41C5-A9B7-FB06C3F29D20}" type="slidenum">
              <a:rPr lang="en-US" smtClean="0"/>
              <a:t>‹#›</a:t>
            </a:fld>
            <a:endParaRPr lang="en-US"/>
          </a:p>
        </p:txBody>
      </p:sp>
    </p:spTree>
    <p:extLst>
      <p:ext uri="{BB962C8B-B14F-4D97-AF65-F5344CB8AC3E}">
        <p14:creationId xmlns:p14="http://schemas.microsoft.com/office/powerpoint/2010/main" val="3478203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49B4D42D-9893-44F5-89A3-60BDB5A06B01}"/>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endParaRPr lang="en-US"/>
          </a:p>
        </p:txBody>
      </p:sp>
      <p:sp>
        <p:nvSpPr>
          <p:cNvPr id="3" name="Vertikaalteksti kohatäide 2">
            <a:extLst>
              <a:ext uri="{FF2B5EF4-FFF2-40B4-BE49-F238E27FC236}">
                <a16:creationId xmlns:a16="http://schemas.microsoft.com/office/drawing/2014/main" id="{FDD560C9-2102-4E70-97CC-528D98D9A377}"/>
              </a:ext>
            </a:extLst>
          </p:cNvPr>
          <p:cNvSpPr>
            <a:spLocks noGrp="1"/>
          </p:cNvSpPr>
          <p:nvPr>
            <p:ph type="body" orient="vert" idx="1"/>
          </p:nvPr>
        </p:nvSpPr>
        <p:spPr>
          <a:xfrm>
            <a:off x="838200" y="365125"/>
            <a:ext cx="7734300" cy="5811838"/>
          </a:xfrm>
        </p:spPr>
        <p:txBody>
          <a:bodyPr vert="eaVert"/>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556CA52C-7AFF-4517-AB74-98F9255C2408}"/>
              </a:ext>
            </a:extLst>
          </p:cNvPr>
          <p:cNvSpPr>
            <a:spLocks noGrp="1"/>
          </p:cNvSpPr>
          <p:nvPr>
            <p:ph type="dt" sz="half" idx="10"/>
          </p:nvPr>
        </p:nvSpPr>
        <p:spPr/>
        <p:txBody>
          <a:bodyPr/>
          <a:lstStyle/>
          <a:p>
            <a:fld id="{465EF2E8-FFB3-4E51-A21B-E2845FF5C272}" type="datetime1">
              <a:rPr lang="en-US" smtClean="0"/>
              <a:t>10/16/2017</a:t>
            </a:fld>
            <a:endParaRPr lang="en-US"/>
          </a:p>
        </p:txBody>
      </p:sp>
      <p:sp>
        <p:nvSpPr>
          <p:cNvPr id="5" name="Jaluse kohatäide 4">
            <a:extLst>
              <a:ext uri="{FF2B5EF4-FFF2-40B4-BE49-F238E27FC236}">
                <a16:creationId xmlns:a16="http://schemas.microsoft.com/office/drawing/2014/main" id="{59DA6321-9298-4A01-97E4-F176509A82B7}"/>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350675A9-5547-48E0-906C-F2D8F697F44D}"/>
              </a:ext>
            </a:extLst>
          </p:cNvPr>
          <p:cNvSpPr>
            <a:spLocks noGrp="1"/>
          </p:cNvSpPr>
          <p:nvPr>
            <p:ph type="sldNum" sz="quarter" idx="12"/>
          </p:nvPr>
        </p:nvSpPr>
        <p:spPr/>
        <p:txBody>
          <a:bodyPr/>
          <a:lstStyle/>
          <a:p>
            <a:fld id="{3A0E5F1F-0139-41C5-A9B7-FB06C3F29D20}" type="slidenum">
              <a:rPr lang="en-US" smtClean="0"/>
              <a:t>‹#›</a:t>
            </a:fld>
            <a:endParaRPr lang="en-US"/>
          </a:p>
        </p:txBody>
      </p:sp>
    </p:spTree>
    <p:extLst>
      <p:ext uri="{BB962C8B-B14F-4D97-AF65-F5344CB8AC3E}">
        <p14:creationId xmlns:p14="http://schemas.microsoft.com/office/powerpoint/2010/main" val="410412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C5A0F59-C460-4C27-BDFF-E0798D812432}"/>
              </a:ext>
            </a:extLst>
          </p:cNvPr>
          <p:cNvSpPr>
            <a:spLocks noGrp="1"/>
          </p:cNvSpPr>
          <p:nvPr>
            <p:ph type="title"/>
          </p:nvPr>
        </p:nvSpPr>
        <p:spPr/>
        <p:txBody>
          <a:body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C220B0FC-60A2-4491-AFD9-9FF49DDAD153}"/>
              </a:ext>
            </a:extLst>
          </p:cNvPr>
          <p:cNvSpPr>
            <a:spLocks noGrp="1"/>
          </p:cNvSpPr>
          <p:nvPr>
            <p:ph idx="1"/>
          </p:nvPr>
        </p:nvSpPr>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455CB7EF-B924-410B-B920-55D52E8139E6}"/>
              </a:ext>
            </a:extLst>
          </p:cNvPr>
          <p:cNvSpPr>
            <a:spLocks noGrp="1"/>
          </p:cNvSpPr>
          <p:nvPr>
            <p:ph type="dt" sz="half" idx="10"/>
          </p:nvPr>
        </p:nvSpPr>
        <p:spPr/>
        <p:txBody>
          <a:bodyPr/>
          <a:lstStyle/>
          <a:p>
            <a:fld id="{F62AEBD9-694C-4900-A32E-06E12D2EBD36}" type="datetime1">
              <a:rPr lang="en-US" smtClean="0"/>
              <a:t>10/16/2017</a:t>
            </a:fld>
            <a:endParaRPr lang="en-US"/>
          </a:p>
        </p:txBody>
      </p:sp>
      <p:sp>
        <p:nvSpPr>
          <p:cNvPr id="5" name="Jaluse kohatäide 4">
            <a:extLst>
              <a:ext uri="{FF2B5EF4-FFF2-40B4-BE49-F238E27FC236}">
                <a16:creationId xmlns:a16="http://schemas.microsoft.com/office/drawing/2014/main" id="{C01778B3-000B-4B5C-8902-92ED0CE64DA8}"/>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F09F9527-F080-4962-96D0-62EF44789E35}"/>
              </a:ext>
            </a:extLst>
          </p:cNvPr>
          <p:cNvSpPr>
            <a:spLocks noGrp="1"/>
          </p:cNvSpPr>
          <p:nvPr>
            <p:ph type="sldNum" sz="quarter" idx="12"/>
          </p:nvPr>
        </p:nvSpPr>
        <p:spPr/>
        <p:txBody>
          <a:bodyPr/>
          <a:lstStyle/>
          <a:p>
            <a:fld id="{3A0E5F1F-0139-41C5-A9B7-FB06C3F29D20}" type="slidenum">
              <a:rPr lang="en-US" smtClean="0"/>
              <a:t>‹#›</a:t>
            </a:fld>
            <a:endParaRPr lang="en-US"/>
          </a:p>
        </p:txBody>
      </p:sp>
    </p:spTree>
    <p:extLst>
      <p:ext uri="{BB962C8B-B14F-4D97-AF65-F5344CB8AC3E}">
        <p14:creationId xmlns:p14="http://schemas.microsoft.com/office/powerpoint/2010/main" val="171422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6136A8E-FAE6-4A31-9A1C-A5AC5DA2DAB6}"/>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3A156059-0BBE-4ABF-856E-65680F1039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Redigeerige juhteksemplari tekstilaade</a:t>
            </a:r>
          </a:p>
        </p:txBody>
      </p:sp>
      <p:sp>
        <p:nvSpPr>
          <p:cNvPr id="4" name="Kuupäeva kohatäide 3">
            <a:extLst>
              <a:ext uri="{FF2B5EF4-FFF2-40B4-BE49-F238E27FC236}">
                <a16:creationId xmlns:a16="http://schemas.microsoft.com/office/drawing/2014/main" id="{8201239B-CEEA-4B46-A345-3D21EE05F563}"/>
              </a:ext>
            </a:extLst>
          </p:cNvPr>
          <p:cNvSpPr>
            <a:spLocks noGrp="1"/>
          </p:cNvSpPr>
          <p:nvPr>
            <p:ph type="dt" sz="half" idx="10"/>
          </p:nvPr>
        </p:nvSpPr>
        <p:spPr/>
        <p:txBody>
          <a:bodyPr/>
          <a:lstStyle/>
          <a:p>
            <a:fld id="{8955EA9C-15A6-42E9-8275-E881290A15A2}" type="datetime1">
              <a:rPr lang="en-US" smtClean="0"/>
              <a:t>10/16/2017</a:t>
            </a:fld>
            <a:endParaRPr lang="en-US"/>
          </a:p>
        </p:txBody>
      </p:sp>
      <p:sp>
        <p:nvSpPr>
          <p:cNvPr id="5" name="Jaluse kohatäide 4">
            <a:extLst>
              <a:ext uri="{FF2B5EF4-FFF2-40B4-BE49-F238E27FC236}">
                <a16:creationId xmlns:a16="http://schemas.microsoft.com/office/drawing/2014/main" id="{3770DC85-BE49-4016-9FD3-2E0B94C70DDD}"/>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2CB4974F-8C0B-47B0-A9E5-00EC446329F1}"/>
              </a:ext>
            </a:extLst>
          </p:cNvPr>
          <p:cNvSpPr>
            <a:spLocks noGrp="1"/>
          </p:cNvSpPr>
          <p:nvPr>
            <p:ph type="sldNum" sz="quarter" idx="12"/>
          </p:nvPr>
        </p:nvSpPr>
        <p:spPr/>
        <p:txBody>
          <a:bodyPr/>
          <a:lstStyle/>
          <a:p>
            <a:fld id="{3A0E5F1F-0139-41C5-A9B7-FB06C3F29D20}" type="slidenum">
              <a:rPr lang="en-US" smtClean="0"/>
              <a:t>‹#›</a:t>
            </a:fld>
            <a:endParaRPr lang="en-US"/>
          </a:p>
        </p:txBody>
      </p:sp>
    </p:spTree>
    <p:extLst>
      <p:ext uri="{BB962C8B-B14F-4D97-AF65-F5344CB8AC3E}">
        <p14:creationId xmlns:p14="http://schemas.microsoft.com/office/powerpoint/2010/main" val="157383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048AC68-90E2-4B6F-A78C-EA611DF75144}"/>
              </a:ext>
            </a:extLst>
          </p:cNvPr>
          <p:cNvSpPr>
            <a:spLocks noGrp="1"/>
          </p:cNvSpPr>
          <p:nvPr>
            <p:ph type="title"/>
          </p:nvPr>
        </p:nvSpPr>
        <p:spPr/>
        <p:txBody>
          <a:body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6BF61D28-AD7D-4E2D-8B38-9347B931441E}"/>
              </a:ext>
            </a:extLst>
          </p:cNvPr>
          <p:cNvSpPr>
            <a:spLocks noGrp="1"/>
          </p:cNvSpPr>
          <p:nvPr>
            <p:ph sz="half" idx="1"/>
          </p:nvPr>
        </p:nvSpPr>
        <p:spPr>
          <a:xfrm>
            <a:off x="838200" y="1825625"/>
            <a:ext cx="5181600" cy="4351338"/>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Sisu kohatäide 3">
            <a:extLst>
              <a:ext uri="{FF2B5EF4-FFF2-40B4-BE49-F238E27FC236}">
                <a16:creationId xmlns:a16="http://schemas.microsoft.com/office/drawing/2014/main" id="{97018F71-BF16-4205-97B0-5D8A91835F02}"/>
              </a:ext>
            </a:extLst>
          </p:cNvPr>
          <p:cNvSpPr>
            <a:spLocks noGrp="1"/>
          </p:cNvSpPr>
          <p:nvPr>
            <p:ph sz="half" idx="2"/>
          </p:nvPr>
        </p:nvSpPr>
        <p:spPr>
          <a:xfrm>
            <a:off x="6172200" y="1825625"/>
            <a:ext cx="5181600" cy="4351338"/>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Kuupäeva kohatäide 4">
            <a:extLst>
              <a:ext uri="{FF2B5EF4-FFF2-40B4-BE49-F238E27FC236}">
                <a16:creationId xmlns:a16="http://schemas.microsoft.com/office/drawing/2014/main" id="{BBB9A5E7-34E1-4A6B-A411-9E5C855A71F0}"/>
              </a:ext>
            </a:extLst>
          </p:cNvPr>
          <p:cNvSpPr>
            <a:spLocks noGrp="1"/>
          </p:cNvSpPr>
          <p:nvPr>
            <p:ph type="dt" sz="half" idx="10"/>
          </p:nvPr>
        </p:nvSpPr>
        <p:spPr/>
        <p:txBody>
          <a:bodyPr/>
          <a:lstStyle/>
          <a:p>
            <a:fld id="{F202C16E-A6CB-4C0B-8899-E54E5AE26A19}" type="datetime1">
              <a:rPr lang="en-US" smtClean="0"/>
              <a:t>10/16/2017</a:t>
            </a:fld>
            <a:endParaRPr lang="en-US"/>
          </a:p>
        </p:txBody>
      </p:sp>
      <p:sp>
        <p:nvSpPr>
          <p:cNvPr id="6" name="Jaluse kohatäide 5">
            <a:extLst>
              <a:ext uri="{FF2B5EF4-FFF2-40B4-BE49-F238E27FC236}">
                <a16:creationId xmlns:a16="http://schemas.microsoft.com/office/drawing/2014/main" id="{4E3CB458-8317-4CB2-8FD8-FD5BF52AD9A3}"/>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6E2E617D-3429-4BE5-B837-AEC0069B7370}"/>
              </a:ext>
            </a:extLst>
          </p:cNvPr>
          <p:cNvSpPr>
            <a:spLocks noGrp="1"/>
          </p:cNvSpPr>
          <p:nvPr>
            <p:ph type="sldNum" sz="quarter" idx="12"/>
          </p:nvPr>
        </p:nvSpPr>
        <p:spPr/>
        <p:txBody>
          <a:bodyPr/>
          <a:lstStyle/>
          <a:p>
            <a:fld id="{3A0E5F1F-0139-41C5-A9B7-FB06C3F29D20}" type="slidenum">
              <a:rPr lang="en-US" smtClean="0"/>
              <a:t>‹#›</a:t>
            </a:fld>
            <a:endParaRPr lang="en-US"/>
          </a:p>
        </p:txBody>
      </p:sp>
    </p:spTree>
    <p:extLst>
      <p:ext uri="{BB962C8B-B14F-4D97-AF65-F5344CB8AC3E}">
        <p14:creationId xmlns:p14="http://schemas.microsoft.com/office/powerpoint/2010/main" val="177662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1485E87-DD47-4E8C-8312-2C97ABEF8DBE}"/>
              </a:ext>
            </a:extLst>
          </p:cNvPr>
          <p:cNvSpPr>
            <a:spLocks noGrp="1"/>
          </p:cNvSpPr>
          <p:nvPr>
            <p:ph type="title"/>
          </p:nvPr>
        </p:nvSpPr>
        <p:spPr>
          <a:xfrm>
            <a:off x="839788" y="365125"/>
            <a:ext cx="10515600" cy="1325563"/>
          </a:xfrm>
        </p:spPr>
        <p:txBody>
          <a:body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F81F4A6B-682E-4628-B772-3FB95A55E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Redigeerige juhteksemplari tekstilaade</a:t>
            </a:r>
          </a:p>
        </p:txBody>
      </p:sp>
      <p:sp>
        <p:nvSpPr>
          <p:cNvPr id="4" name="Sisu kohatäide 3">
            <a:extLst>
              <a:ext uri="{FF2B5EF4-FFF2-40B4-BE49-F238E27FC236}">
                <a16:creationId xmlns:a16="http://schemas.microsoft.com/office/drawing/2014/main" id="{8331B433-6918-4F2D-832F-A3F92B3D9DF9}"/>
              </a:ext>
            </a:extLst>
          </p:cNvPr>
          <p:cNvSpPr>
            <a:spLocks noGrp="1"/>
          </p:cNvSpPr>
          <p:nvPr>
            <p:ph sz="half" idx="2"/>
          </p:nvPr>
        </p:nvSpPr>
        <p:spPr>
          <a:xfrm>
            <a:off x="839788" y="2505075"/>
            <a:ext cx="5157787" cy="3684588"/>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Teksti kohatäide 4">
            <a:extLst>
              <a:ext uri="{FF2B5EF4-FFF2-40B4-BE49-F238E27FC236}">
                <a16:creationId xmlns:a16="http://schemas.microsoft.com/office/drawing/2014/main" id="{06ADEDD1-C0A5-47AB-A54C-CA98596177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Redigeerige juhteksemplari tekstilaade</a:t>
            </a:r>
          </a:p>
        </p:txBody>
      </p:sp>
      <p:sp>
        <p:nvSpPr>
          <p:cNvPr id="6" name="Sisu kohatäide 5">
            <a:extLst>
              <a:ext uri="{FF2B5EF4-FFF2-40B4-BE49-F238E27FC236}">
                <a16:creationId xmlns:a16="http://schemas.microsoft.com/office/drawing/2014/main" id="{D126BCBC-BF2B-400D-A38A-110897AA203D}"/>
              </a:ext>
            </a:extLst>
          </p:cNvPr>
          <p:cNvSpPr>
            <a:spLocks noGrp="1"/>
          </p:cNvSpPr>
          <p:nvPr>
            <p:ph sz="quarter" idx="4"/>
          </p:nvPr>
        </p:nvSpPr>
        <p:spPr>
          <a:xfrm>
            <a:off x="6172200" y="2505075"/>
            <a:ext cx="5183188" cy="3684588"/>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a:extLst>
              <a:ext uri="{FF2B5EF4-FFF2-40B4-BE49-F238E27FC236}">
                <a16:creationId xmlns:a16="http://schemas.microsoft.com/office/drawing/2014/main" id="{A484CB06-AE28-405E-8458-ED0203D3E4BB}"/>
              </a:ext>
            </a:extLst>
          </p:cNvPr>
          <p:cNvSpPr>
            <a:spLocks noGrp="1"/>
          </p:cNvSpPr>
          <p:nvPr>
            <p:ph type="dt" sz="half" idx="10"/>
          </p:nvPr>
        </p:nvSpPr>
        <p:spPr/>
        <p:txBody>
          <a:bodyPr/>
          <a:lstStyle/>
          <a:p>
            <a:fld id="{BBF5DE4D-6141-450E-8083-6CC2A042D845}" type="datetime1">
              <a:rPr lang="en-US" smtClean="0"/>
              <a:t>10/16/2017</a:t>
            </a:fld>
            <a:endParaRPr lang="en-US"/>
          </a:p>
        </p:txBody>
      </p:sp>
      <p:sp>
        <p:nvSpPr>
          <p:cNvPr id="8" name="Jaluse kohatäide 7">
            <a:extLst>
              <a:ext uri="{FF2B5EF4-FFF2-40B4-BE49-F238E27FC236}">
                <a16:creationId xmlns:a16="http://schemas.microsoft.com/office/drawing/2014/main" id="{99D4A90C-7CA9-4263-9828-F5534CA4ACC2}"/>
              </a:ext>
            </a:extLst>
          </p:cNvPr>
          <p:cNvSpPr>
            <a:spLocks noGrp="1"/>
          </p:cNvSpPr>
          <p:nvPr>
            <p:ph type="ftr" sz="quarter" idx="11"/>
          </p:nvPr>
        </p:nvSpPr>
        <p:spPr/>
        <p:txBody>
          <a:bodyPr/>
          <a:lstStyle/>
          <a:p>
            <a:endParaRPr lang="en-US"/>
          </a:p>
        </p:txBody>
      </p:sp>
      <p:sp>
        <p:nvSpPr>
          <p:cNvPr id="9" name="Slaidinumbri kohatäide 8">
            <a:extLst>
              <a:ext uri="{FF2B5EF4-FFF2-40B4-BE49-F238E27FC236}">
                <a16:creationId xmlns:a16="http://schemas.microsoft.com/office/drawing/2014/main" id="{1A628B3F-3D3F-4E78-9A5C-DC14740BA203}"/>
              </a:ext>
            </a:extLst>
          </p:cNvPr>
          <p:cNvSpPr>
            <a:spLocks noGrp="1"/>
          </p:cNvSpPr>
          <p:nvPr>
            <p:ph type="sldNum" sz="quarter" idx="12"/>
          </p:nvPr>
        </p:nvSpPr>
        <p:spPr/>
        <p:txBody>
          <a:bodyPr/>
          <a:lstStyle/>
          <a:p>
            <a:fld id="{3A0E5F1F-0139-41C5-A9B7-FB06C3F29D20}" type="slidenum">
              <a:rPr lang="en-US" smtClean="0"/>
              <a:t>‹#›</a:t>
            </a:fld>
            <a:endParaRPr lang="en-US"/>
          </a:p>
        </p:txBody>
      </p:sp>
    </p:spTree>
    <p:extLst>
      <p:ext uri="{BB962C8B-B14F-4D97-AF65-F5344CB8AC3E}">
        <p14:creationId xmlns:p14="http://schemas.microsoft.com/office/powerpoint/2010/main" val="3875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FB23BE6-AC4B-4B49-89B3-B4DF3DA0A530}"/>
              </a:ext>
            </a:extLst>
          </p:cNvPr>
          <p:cNvSpPr>
            <a:spLocks noGrp="1"/>
          </p:cNvSpPr>
          <p:nvPr>
            <p:ph type="title"/>
          </p:nvPr>
        </p:nvSpPr>
        <p:spPr/>
        <p:txBody>
          <a:bodyPr/>
          <a:lstStyle/>
          <a:p>
            <a:r>
              <a:rPr lang="et-EE"/>
              <a:t>Klõpsake juhteksemplari pealkirja laadi redigeerimiseks</a:t>
            </a:r>
            <a:endParaRPr lang="en-US"/>
          </a:p>
        </p:txBody>
      </p:sp>
      <p:sp>
        <p:nvSpPr>
          <p:cNvPr id="3" name="Kuupäeva kohatäide 2">
            <a:extLst>
              <a:ext uri="{FF2B5EF4-FFF2-40B4-BE49-F238E27FC236}">
                <a16:creationId xmlns:a16="http://schemas.microsoft.com/office/drawing/2014/main" id="{12F9E954-099C-46E7-A503-FE9B699C4D75}"/>
              </a:ext>
            </a:extLst>
          </p:cNvPr>
          <p:cNvSpPr>
            <a:spLocks noGrp="1"/>
          </p:cNvSpPr>
          <p:nvPr>
            <p:ph type="dt" sz="half" idx="10"/>
          </p:nvPr>
        </p:nvSpPr>
        <p:spPr/>
        <p:txBody>
          <a:bodyPr/>
          <a:lstStyle/>
          <a:p>
            <a:fld id="{F773065F-6656-4D59-A764-A31572D2D71A}" type="datetime1">
              <a:rPr lang="en-US" smtClean="0"/>
              <a:t>10/16/2017</a:t>
            </a:fld>
            <a:endParaRPr lang="en-US"/>
          </a:p>
        </p:txBody>
      </p:sp>
      <p:sp>
        <p:nvSpPr>
          <p:cNvPr id="4" name="Jaluse kohatäide 3">
            <a:extLst>
              <a:ext uri="{FF2B5EF4-FFF2-40B4-BE49-F238E27FC236}">
                <a16:creationId xmlns:a16="http://schemas.microsoft.com/office/drawing/2014/main" id="{8CC815EC-DB94-4DD7-A083-5E1C84454337}"/>
              </a:ext>
            </a:extLst>
          </p:cNvPr>
          <p:cNvSpPr>
            <a:spLocks noGrp="1"/>
          </p:cNvSpPr>
          <p:nvPr>
            <p:ph type="ftr" sz="quarter" idx="11"/>
          </p:nvPr>
        </p:nvSpPr>
        <p:spPr/>
        <p:txBody>
          <a:bodyPr/>
          <a:lstStyle/>
          <a:p>
            <a:endParaRPr lang="en-US"/>
          </a:p>
        </p:txBody>
      </p:sp>
      <p:sp>
        <p:nvSpPr>
          <p:cNvPr id="5" name="Slaidinumbri kohatäide 4">
            <a:extLst>
              <a:ext uri="{FF2B5EF4-FFF2-40B4-BE49-F238E27FC236}">
                <a16:creationId xmlns:a16="http://schemas.microsoft.com/office/drawing/2014/main" id="{A8D71FC3-1A21-4C65-9258-7C974BA80EFC}"/>
              </a:ext>
            </a:extLst>
          </p:cNvPr>
          <p:cNvSpPr>
            <a:spLocks noGrp="1"/>
          </p:cNvSpPr>
          <p:nvPr>
            <p:ph type="sldNum" sz="quarter" idx="12"/>
          </p:nvPr>
        </p:nvSpPr>
        <p:spPr/>
        <p:txBody>
          <a:bodyPr/>
          <a:lstStyle/>
          <a:p>
            <a:fld id="{3A0E5F1F-0139-41C5-A9B7-FB06C3F29D20}" type="slidenum">
              <a:rPr lang="en-US" smtClean="0"/>
              <a:t>‹#›</a:t>
            </a:fld>
            <a:endParaRPr lang="en-US"/>
          </a:p>
        </p:txBody>
      </p:sp>
    </p:spTree>
    <p:extLst>
      <p:ext uri="{BB962C8B-B14F-4D97-AF65-F5344CB8AC3E}">
        <p14:creationId xmlns:p14="http://schemas.microsoft.com/office/powerpoint/2010/main" val="104588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BB1301C8-BD3B-47F0-92C8-448C2D300E4C}"/>
              </a:ext>
            </a:extLst>
          </p:cNvPr>
          <p:cNvSpPr>
            <a:spLocks noGrp="1"/>
          </p:cNvSpPr>
          <p:nvPr>
            <p:ph type="dt" sz="half" idx="10"/>
          </p:nvPr>
        </p:nvSpPr>
        <p:spPr/>
        <p:txBody>
          <a:bodyPr/>
          <a:lstStyle/>
          <a:p>
            <a:fld id="{4D83EB9D-3F90-4F56-A2B5-6FE6EF29DFCE}" type="datetime1">
              <a:rPr lang="en-US" smtClean="0"/>
              <a:t>10/16/2017</a:t>
            </a:fld>
            <a:endParaRPr lang="en-US"/>
          </a:p>
        </p:txBody>
      </p:sp>
      <p:sp>
        <p:nvSpPr>
          <p:cNvPr id="3" name="Jaluse kohatäide 2">
            <a:extLst>
              <a:ext uri="{FF2B5EF4-FFF2-40B4-BE49-F238E27FC236}">
                <a16:creationId xmlns:a16="http://schemas.microsoft.com/office/drawing/2014/main" id="{4C07D61E-5878-49AB-8D17-D8DFE88BB327}"/>
              </a:ext>
            </a:extLst>
          </p:cNvPr>
          <p:cNvSpPr>
            <a:spLocks noGrp="1"/>
          </p:cNvSpPr>
          <p:nvPr>
            <p:ph type="ftr" sz="quarter" idx="11"/>
          </p:nvPr>
        </p:nvSpPr>
        <p:spPr/>
        <p:txBody>
          <a:bodyPr/>
          <a:lstStyle/>
          <a:p>
            <a:endParaRPr lang="en-US"/>
          </a:p>
        </p:txBody>
      </p:sp>
      <p:sp>
        <p:nvSpPr>
          <p:cNvPr id="4" name="Slaidinumbri kohatäide 3">
            <a:extLst>
              <a:ext uri="{FF2B5EF4-FFF2-40B4-BE49-F238E27FC236}">
                <a16:creationId xmlns:a16="http://schemas.microsoft.com/office/drawing/2014/main" id="{00BD92D6-7FCC-44B0-9A0B-96AFFC6B108C}"/>
              </a:ext>
            </a:extLst>
          </p:cNvPr>
          <p:cNvSpPr>
            <a:spLocks noGrp="1"/>
          </p:cNvSpPr>
          <p:nvPr>
            <p:ph type="sldNum" sz="quarter" idx="12"/>
          </p:nvPr>
        </p:nvSpPr>
        <p:spPr/>
        <p:txBody>
          <a:bodyPr/>
          <a:lstStyle/>
          <a:p>
            <a:fld id="{3A0E5F1F-0139-41C5-A9B7-FB06C3F29D20}" type="slidenum">
              <a:rPr lang="en-US" smtClean="0"/>
              <a:t>‹#›</a:t>
            </a:fld>
            <a:endParaRPr lang="en-US"/>
          </a:p>
        </p:txBody>
      </p:sp>
    </p:spTree>
    <p:extLst>
      <p:ext uri="{BB962C8B-B14F-4D97-AF65-F5344CB8AC3E}">
        <p14:creationId xmlns:p14="http://schemas.microsoft.com/office/powerpoint/2010/main" val="44088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E63EB1D-6878-4A92-A072-FE46160DFFAD}"/>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2933FCFD-DFDF-4F0B-BB44-501C86CC0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a:extLst>
              <a:ext uri="{FF2B5EF4-FFF2-40B4-BE49-F238E27FC236}">
                <a16:creationId xmlns:a16="http://schemas.microsoft.com/office/drawing/2014/main" id="{4C3654F4-BCAE-41CC-9646-F9CBF4C62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Redigeerige juhteksemplari tekstilaade</a:t>
            </a:r>
          </a:p>
        </p:txBody>
      </p:sp>
      <p:sp>
        <p:nvSpPr>
          <p:cNvPr id="5" name="Kuupäeva kohatäide 4">
            <a:extLst>
              <a:ext uri="{FF2B5EF4-FFF2-40B4-BE49-F238E27FC236}">
                <a16:creationId xmlns:a16="http://schemas.microsoft.com/office/drawing/2014/main" id="{6262D5F3-451D-4B16-932F-1183C0033DA6}"/>
              </a:ext>
            </a:extLst>
          </p:cNvPr>
          <p:cNvSpPr>
            <a:spLocks noGrp="1"/>
          </p:cNvSpPr>
          <p:nvPr>
            <p:ph type="dt" sz="half" idx="10"/>
          </p:nvPr>
        </p:nvSpPr>
        <p:spPr/>
        <p:txBody>
          <a:bodyPr/>
          <a:lstStyle/>
          <a:p>
            <a:fld id="{12FE509C-A311-4408-BACC-6D5C7DAE2F85}" type="datetime1">
              <a:rPr lang="en-US" smtClean="0"/>
              <a:t>10/16/2017</a:t>
            </a:fld>
            <a:endParaRPr lang="en-US"/>
          </a:p>
        </p:txBody>
      </p:sp>
      <p:sp>
        <p:nvSpPr>
          <p:cNvPr id="6" name="Jaluse kohatäide 5">
            <a:extLst>
              <a:ext uri="{FF2B5EF4-FFF2-40B4-BE49-F238E27FC236}">
                <a16:creationId xmlns:a16="http://schemas.microsoft.com/office/drawing/2014/main" id="{BB2BA5B1-FA07-445E-B3C6-35A2A1CB3474}"/>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4112ABDD-C5DC-4CEE-BDB8-91A7F2F4FA7A}"/>
              </a:ext>
            </a:extLst>
          </p:cNvPr>
          <p:cNvSpPr>
            <a:spLocks noGrp="1"/>
          </p:cNvSpPr>
          <p:nvPr>
            <p:ph type="sldNum" sz="quarter" idx="12"/>
          </p:nvPr>
        </p:nvSpPr>
        <p:spPr/>
        <p:txBody>
          <a:bodyPr/>
          <a:lstStyle/>
          <a:p>
            <a:fld id="{3A0E5F1F-0139-41C5-A9B7-FB06C3F29D20}" type="slidenum">
              <a:rPr lang="en-US" smtClean="0"/>
              <a:t>‹#›</a:t>
            </a:fld>
            <a:endParaRPr lang="en-US"/>
          </a:p>
        </p:txBody>
      </p:sp>
    </p:spTree>
    <p:extLst>
      <p:ext uri="{BB962C8B-B14F-4D97-AF65-F5344CB8AC3E}">
        <p14:creationId xmlns:p14="http://schemas.microsoft.com/office/powerpoint/2010/main" val="129664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EA54CE5-3A53-4A98-AB19-1507D5D0611E}"/>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Pildi kohatäide 2">
            <a:extLst>
              <a:ext uri="{FF2B5EF4-FFF2-40B4-BE49-F238E27FC236}">
                <a16:creationId xmlns:a16="http://schemas.microsoft.com/office/drawing/2014/main" id="{4D6DD9C2-BDC0-4BF6-B562-226FCE16C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 kohatäide 3">
            <a:extLst>
              <a:ext uri="{FF2B5EF4-FFF2-40B4-BE49-F238E27FC236}">
                <a16:creationId xmlns:a16="http://schemas.microsoft.com/office/drawing/2014/main" id="{D2459883-9AD4-42E4-A783-D9529FC60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Redigeerige juhteksemplari tekstilaade</a:t>
            </a:r>
          </a:p>
        </p:txBody>
      </p:sp>
      <p:sp>
        <p:nvSpPr>
          <p:cNvPr id="5" name="Kuupäeva kohatäide 4">
            <a:extLst>
              <a:ext uri="{FF2B5EF4-FFF2-40B4-BE49-F238E27FC236}">
                <a16:creationId xmlns:a16="http://schemas.microsoft.com/office/drawing/2014/main" id="{2AF57252-3CE5-45B0-9A9A-24DF519FC021}"/>
              </a:ext>
            </a:extLst>
          </p:cNvPr>
          <p:cNvSpPr>
            <a:spLocks noGrp="1"/>
          </p:cNvSpPr>
          <p:nvPr>
            <p:ph type="dt" sz="half" idx="10"/>
          </p:nvPr>
        </p:nvSpPr>
        <p:spPr/>
        <p:txBody>
          <a:bodyPr/>
          <a:lstStyle/>
          <a:p>
            <a:fld id="{9E236688-521D-4C32-A6B5-678BB790A497}" type="datetime1">
              <a:rPr lang="en-US" smtClean="0"/>
              <a:t>10/16/2017</a:t>
            </a:fld>
            <a:endParaRPr lang="en-US"/>
          </a:p>
        </p:txBody>
      </p:sp>
      <p:sp>
        <p:nvSpPr>
          <p:cNvPr id="6" name="Jaluse kohatäide 5">
            <a:extLst>
              <a:ext uri="{FF2B5EF4-FFF2-40B4-BE49-F238E27FC236}">
                <a16:creationId xmlns:a16="http://schemas.microsoft.com/office/drawing/2014/main" id="{C994A67A-25BF-4C4C-8663-E49613CD4965}"/>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F301EBC8-F694-4624-8D42-D9C2F4048FAE}"/>
              </a:ext>
            </a:extLst>
          </p:cNvPr>
          <p:cNvSpPr>
            <a:spLocks noGrp="1"/>
          </p:cNvSpPr>
          <p:nvPr>
            <p:ph type="sldNum" sz="quarter" idx="12"/>
          </p:nvPr>
        </p:nvSpPr>
        <p:spPr/>
        <p:txBody>
          <a:bodyPr/>
          <a:lstStyle/>
          <a:p>
            <a:fld id="{3A0E5F1F-0139-41C5-A9B7-FB06C3F29D20}" type="slidenum">
              <a:rPr lang="en-US" smtClean="0"/>
              <a:t>‹#›</a:t>
            </a:fld>
            <a:endParaRPr lang="en-US"/>
          </a:p>
        </p:txBody>
      </p:sp>
    </p:spTree>
    <p:extLst>
      <p:ext uri="{BB962C8B-B14F-4D97-AF65-F5344CB8AC3E}">
        <p14:creationId xmlns:p14="http://schemas.microsoft.com/office/powerpoint/2010/main" val="1234479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0A255F56-1A9F-4603-8824-F29935071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386C5106-2969-41AC-92E0-E582D5CDBB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187C596B-C52C-4B5E-A987-E73C90B10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A2751-0206-482E-8FA6-B10ED3B097AA}" type="datetime1">
              <a:rPr lang="en-US" smtClean="0"/>
              <a:t>10/16/2017</a:t>
            </a:fld>
            <a:endParaRPr lang="en-US"/>
          </a:p>
        </p:txBody>
      </p:sp>
      <p:sp>
        <p:nvSpPr>
          <p:cNvPr id="5" name="Jaluse kohatäide 4">
            <a:extLst>
              <a:ext uri="{FF2B5EF4-FFF2-40B4-BE49-F238E27FC236}">
                <a16:creationId xmlns:a16="http://schemas.microsoft.com/office/drawing/2014/main" id="{FF593C62-3CEE-4D38-B819-E67F06E8D5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inumbri kohatäide 5">
            <a:extLst>
              <a:ext uri="{FF2B5EF4-FFF2-40B4-BE49-F238E27FC236}">
                <a16:creationId xmlns:a16="http://schemas.microsoft.com/office/drawing/2014/main" id="{70FE593A-16C9-4615-A525-7CF6F0BC91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E5F1F-0139-41C5-A9B7-FB06C3F29D20}" type="slidenum">
              <a:rPr lang="en-US" smtClean="0"/>
              <a:t>‹#›</a:t>
            </a:fld>
            <a:endParaRPr lang="en-US"/>
          </a:p>
        </p:txBody>
      </p:sp>
    </p:spTree>
    <p:extLst>
      <p:ext uri="{BB962C8B-B14F-4D97-AF65-F5344CB8AC3E}">
        <p14:creationId xmlns:p14="http://schemas.microsoft.com/office/powerpoint/2010/main" val="4053327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6381BEF-B5CC-4AD3-9929-DD3C23303CCE}"/>
              </a:ext>
            </a:extLst>
          </p:cNvPr>
          <p:cNvSpPr>
            <a:spLocks noGrp="1"/>
          </p:cNvSpPr>
          <p:nvPr>
            <p:ph type="ctrTitle"/>
          </p:nvPr>
        </p:nvSpPr>
        <p:spPr/>
        <p:txBody>
          <a:bodyPr>
            <a:normAutofit fontScale="90000"/>
          </a:bodyPr>
          <a:lstStyle/>
          <a:p>
            <a:r>
              <a:rPr lang="et-EE" b="1" dirty="0">
                <a:effectLst>
                  <a:outerShdw blurRad="38100" dist="38100" dir="2700000" algn="tl">
                    <a:srgbClr val="000000">
                      <a:alpha val="43137"/>
                    </a:srgbClr>
                  </a:outerShdw>
                </a:effectLst>
              </a:rPr>
              <a:t>6. Loeng. Transpordiprotsessid põhjavees</a:t>
            </a:r>
            <a:endParaRPr lang="en-US" b="1" dirty="0">
              <a:effectLst>
                <a:outerShdw blurRad="38100" dist="38100" dir="2700000" algn="tl">
                  <a:srgbClr val="000000">
                    <a:alpha val="43137"/>
                  </a:srgbClr>
                </a:outerShdw>
              </a:effectLst>
            </a:endParaRPr>
          </a:p>
        </p:txBody>
      </p:sp>
      <p:sp>
        <p:nvSpPr>
          <p:cNvPr id="3" name="Alapealkiri 2">
            <a:extLst>
              <a:ext uri="{FF2B5EF4-FFF2-40B4-BE49-F238E27FC236}">
                <a16:creationId xmlns:a16="http://schemas.microsoft.com/office/drawing/2014/main" id="{95AC6BF5-6713-4418-B8B5-CBA5A33AA647}"/>
              </a:ext>
            </a:extLst>
          </p:cNvPr>
          <p:cNvSpPr>
            <a:spLocks noGrp="1"/>
          </p:cNvSpPr>
          <p:nvPr>
            <p:ph type="subTitle" idx="1"/>
          </p:nvPr>
        </p:nvSpPr>
        <p:spPr/>
        <p:txBody>
          <a:bodyPr/>
          <a:lstStyle/>
          <a:p>
            <a:r>
              <a:rPr lang="et-EE" i="1" dirty="0"/>
              <a:t>Joonas Pärn</a:t>
            </a:r>
          </a:p>
          <a:p>
            <a:r>
              <a:rPr lang="et-EE" i="1" dirty="0"/>
              <a:t>09.10.2017</a:t>
            </a:r>
            <a:endParaRPr lang="en-US" i="1" dirty="0"/>
          </a:p>
        </p:txBody>
      </p:sp>
      <p:sp>
        <p:nvSpPr>
          <p:cNvPr id="4" name="Slaidinumbri kohatäide 3">
            <a:extLst>
              <a:ext uri="{FF2B5EF4-FFF2-40B4-BE49-F238E27FC236}">
                <a16:creationId xmlns:a16="http://schemas.microsoft.com/office/drawing/2014/main" id="{583520D9-FC80-4584-BAE7-93389322556B}"/>
              </a:ext>
            </a:extLst>
          </p:cNvPr>
          <p:cNvSpPr>
            <a:spLocks noGrp="1"/>
          </p:cNvSpPr>
          <p:nvPr>
            <p:ph type="sldNum" sz="quarter" idx="12"/>
          </p:nvPr>
        </p:nvSpPr>
        <p:spPr/>
        <p:txBody>
          <a:bodyPr/>
          <a:lstStyle/>
          <a:p>
            <a:fld id="{3A0E5F1F-0139-41C5-A9B7-FB06C3F29D20}" type="slidenum">
              <a:rPr lang="en-US" smtClean="0"/>
              <a:t>1</a:t>
            </a:fld>
            <a:endParaRPr lang="en-US"/>
          </a:p>
        </p:txBody>
      </p:sp>
    </p:spTree>
    <p:extLst>
      <p:ext uri="{BB962C8B-B14F-4D97-AF65-F5344CB8AC3E}">
        <p14:creationId xmlns:p14="http://schemas.microsoft.com/office/powerpoint/2010/main" val="3022907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3BF40C6-4C55-4652-B918-A350BBDF8D58}"/>
              </a:ext>
            </a:extLst>
          </p:cNvPr>
          <p:cNvSpPr>
            <a:spLocks noGrp="1"/>
          </p:cNvSpPr>
          <p:nvPr>
            <p:ph type="title"/>
          </p:nvPr>
        </p:nvSpPr>
        <p:spPr/>
        <p:txBody>
          <a:bodyPr/>
          <a:lstStyle/>
          <a:p>
            <a:r>
              <a:rPr lang="et-EE" b="1" dirty="0"/>
              <a:t>Mehaaniline dispersioon</a:t>
            </a:r>
            <a:endParaRPr lang="en-US" b="1" dirty="0"/>
          </a:p>
        </p:txBody>
      </p:sp>
      <p:sp>
        <p:nvSpPr>
          <p:cNvPr id="3" name="Sisu kohatäide 2">
            <a:extLst>
              <a:ext uri="{FF2B5EF4-FFF2-40B4-BE49-F238E27FC236}">
                <a16:creationId xmlns:a16="http://schemas.microsoft.com/office/drawing/2014/main" id="{30FB000A-5407-4144-A0A2-7EDF87CED9A9}"/>
              </a:ext>
            </a:extLst>
          </p:cNvPr>
          <p:cNvSpPr>
            <a:spLocks noGrp="1"/>
          </p:cNvSpPr>
          <p:nvPr>
            <p:ph idx="1"/>
          </p:nvPr>
        </p:nvSpPr>
        <p:spPr/>
        <p:txBody>
          <a:bodyPr>
            <a:normAutofit fontScale="77500" lnSpcReduction="20000"/>
          </a:bodyPr>
          <a:lstStyle/>
          <a:p>
            <a:pPr algn="just"/>
            <a:r>
              <a:rPr lang="et-EE" dirty="0"/>
              <a:t>Dispersiooni mõju ainete transpordile põhjavees avaldub nii põhjavee liikumise suunas, kui ka sellega risti.</a:t>
            </a:r>
          </a:p>
          <a:p>
            <a:pPr algn="just"/>
            <a:r>
              <a:rPr lang="et-EE" dirty="0"/>
              <a:t>Tulemuseks on see, et ainete transport punktallikast on looduses jälgitav voo või koonlana (</a:t>
            </a:r>
            <a:r>
              <a:rPr lang="et-EE" i="1" dirty="0" err="1"/>
              <a:t>plume</a:t>
            </a:r>
            <a:r>
              <a:rPr lang="et-EE" dirty="0"/>
              <a:t>).</a:t>
            </a:r>
          </a:p>
          <a:p>
            <a:pPr algn="just"/>
            <a:r>
              <a:rPr lang="et-EE" dirty="0"/>
              <a:t>Põhjavee voolamise suunalist dispersiooni komponenti nimetatakse </a:t>
            </a:r>
            <a:r>
              <a:rPr lang="et-EE" b="1" dirty="0" err="1"/>
              <a:t>pikidispersiooniks</a:t>
            </a:r>
            <a:r>
              <a:rPr lang="et-EE" dirty="0"/>
              <a:t> (</a:t>
            </a:r>
            <a:r>
              <a:rPr lang="el-GR" dirty="0"/>
              <a:t>α</a:t>
            </a:r>
            <a:r>
              <a:rPr lang="et-EE" baseline="-25000" dirty="0"/>
              <a:t>L</a:t>
            </a:r>
            <a:r>
              <a:rPr lang="et-EE" dirty="0"/>
              <a:t>; </a:t>
            </a:r>
            <a:r>
              <a:rPr lang="et-EE" i="1" dirty="0" err="1"/>
              <a:t>longitudinal</a:t>
            </a:r>
            <a:r>
              <a:rPr lang="et-EE" i="1" dirty="0"/>
              <a:t> </a:t>
            </a:r>
            <a:r>
              <a:rPr lang="et-EE" i="1" dirty="0" err="1"/>
              <a:t>dispersion</a:t>
            </a:r>
            <a:r>
              <a:rPr lang="et-EE" dirty="0"/>
              <a:t>) – hõõrdumisest põhjustatud veeosakeste erinev liikumiskiirus pooriruumi läbilõikes.</a:t>
            </a:r>
          </a:p>
          <a:p>
            <a:pPr algn="just"/>
            <a:r>
              <a:rPr lang="et-EE" dirty="0"/>
              <a:t>Põhjavee voolusuunaga risti olevat dispersiooni komponenti nimetatakse </a:t>
            </a:r>
            <a:r>
              <a:rPr lang="et-EE" b="1" dirty="0"/>
              <a:t>ristidispersiooniks</a:t>
            </a:r>
            <a:r>
              <a:rPr lang="et-EE" dirty="0"/>
              <a:t> (</a:t>
            </a:r>
            <a:r>
              <a:rPr lang="el-GR" dirty="0"/>
              <a:t>α</a:t>
            </a:r>
            <a:r>
              <a:rPr lang="et-EE" baseline="-25000" dirty="0"/>
              <a:t>T</a:t>
            </a:r>
            <a:r>
              <a:rPr lang="et-EE" dirty="0"/>
              <a:t>; </a:t>
            </a:r>
            <a:r>
              <a:rPr lang="et-EE" i="1" dirty="0" err="1"/>
              <a:t>transverse</a:t>
            </a:r>
            <a:r>
              <a:rPr lang="et-EE" i="1" dirty="0"/>
              <a:t> </a:t>
            </a:r>
            <a:r>
              <a:rPr lang="et-EE" i="1" dirty="0" err="1"/>
              <a:t>dispersion</a:t>
            </a:r>
            <a:r>
              <a:rPr lang="et-EE" dirty="0"/>
              <a:t>) – voolujoonte hajumine; voolujooned koonduvad kitsamates tühimikes ja hargnevad laiemates.</a:t>
            </a:r>
          </a:p>
          <a:p>
            <a:pPr algn="just"/>
            <a:r>
              <a:rPr lang="et-EE" dirty="0"/>
              <a:t>Tavaliselt on </a:t>
            </a:r>
            <a:r>
              <a:rPr lang="et-EE" dirty="0" err="1"/>
              <a:t>pikidispersiooni</a:t>
            </a:r>
            <a:r>
              <a:rPr lang="et-EE" dirty="0"/>
              <a:t> komponent palju olulisem kui ristidispersiooni komponent.</a:t>
            </a:r>
          </a:p>
          <a:p>
            <a:pPr algn="just"/>
            <a:r>
              <a:rPr lang="et-EE" dirty="0"/>
              <a:t>Võrdetegureid </a:t>
            </a:r>
            <a:r>
              <a:rPr lang="el-GR" dirty="0"/>
              <a:t>α</a:t>
            </a:r>
            <a:r>
              <a:rPr lang="et-EE" baseline="-25000" dirty="0"/>
              <a:t>L</a:t>
            </a:r>
            <a:r>
              <a:rPr lang="et-EE" dirty="0"/>
              <a:t> ja </a:t>
            </a:r>
            <a:r>
              <a:rPr lang="el-GR" dirty="0"/>
              <a:t>α</a:t>
            </a:r>
            <a:r>
              <a:rPr lang="et-EE" baseline="-25000" dirty="0"/>
              <a:t>T</a:t>
            </a:r>
            <a:r>
              <a:rPr lang="et-EE" dirty="0"/>
              <a:t> nimetatakse </a:t>
            </a:r>
            <a:r>
              <a:rPr lang="et-EE" b="1" dirty="0" err="1"/>
              <a:t>dispersiivsusteks</a:t>
            </a:r>
            <a:r>
              <a:rPr lang="et-EE" b="1" dirty="0"/>
              <a:t> </a:t>
            </a:r>
            <a:r>
              <a:rPr lang="et-EE" dirty="0"/>
              <a:t>(</a:t>
            </a:r>
            <a:r>
              <a:rPr lang="et-EE" i="1" dirty="0" err="1"/>
              <a:t>dispersivity</a:t>
            </a:r>
            <a:r>
              <a:rPr lang="et-EE" dirty="0"/>
              <a:t>) ja nad iseloomustavad teatud kindlat poorset keskkonda (erinevate veekihtide puhul erinev). </a:t>
            </a:r>
            <a:endParaRPr lang="en-US" dirty="0"/>
          </a:p>
          <a:p>
            <a:pPr marL="0" indent="0" algn="just">
              <a:buNone/>
            </a:pPr>
            <a:endParaRPr lang="en-US" dirty="0"/>
          </a:p>
        </p:txBody>
      </p:sp>
      <p:sp>
        <p:nvSpPr>
          <p:cNvPr id="4" name="Slaidinumbri kohatäide 3">
            <a:extLst>
              <a:ext uri="{FF2B5EF4-FFF2-40B4-BE49-F238E27FC236}">
                <a16:creationId xmlns:a16="http://schemas.microsoft.com/office/drawing/2014/main" id="{1240E1C8-19B1-469C-B81E-F5CCCDEA175A}"/>
              </a:ext>
            </a:extLst>
          </p:cNvPr>
          <p:cNvSpPr>
            <a:spLocks noGrp="1"/>
          </p:cNvSpPr>
          <p:nvPr>
            <p:ph type="sldNum" sz="quarter" idx="12"/>
          </p:nvPr>
        </p:nvSpPr>
        <p:spPr/>
        <p:txBody>
          <a:bodyPr/>
          <a:lstStyle/>
          <a:p>
            <a:fld id="{3A0E5F1F-0139-41C5-A9B7-FB06C3F29D20}" type="slidenum">
              <a:rPr lang="en-US" smtClean="0"/>
              <a:t>10</a:t>
            </a:fld>
            <a:endParaRPr lang="en-US"/>
          </a:p>
        </p:txBody>
      </p:sp>
    </p:spTree>
    <p:extLst>
      <p:ext uri="{BB962C8B-B14F-4D97-AF65-F5344CB8AC3E}">
        <p14:creationId xmlns:p14="http://schemas.microsoft.com/office/powerpoint/2010/main" val="159852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ADB9745-69DE-48DA-9D15-162896ABDC47}"/>
              </a:ext>
            </a:extLst>
          </p:cNvPr>
          <p:cNvSpPr>
            <a:spLocks noGrp="1"/>
          </p:cNvSpPr>
          <p:nvPr>
            <p:ph type="title"/>
          </p:nvPr>
        </p:nvSpPr>
        <p:spPr/>
        <p:txBody>
          <a:bodyPr/>
          <a:lstStyle/>
          <a:p>
            <a:r>
              <a:rPr lang="et-EE" b="1" dirty="0"/>
              <a:t>Mehaaniline dispersioon</a:t>
            </a:r>
            <a:endParaRPr lang="en-US" b="1" dirty="0"/>
          </a:p>
        </p:txBody>
      </p:sp>
      <p:sp>
        <p:nvSpPr>
          <p:cNvPr id="4" name="Slaidinumbri kohatäide 3">
            <a:extLst>
              <a:ext uri="{FF2B5EF4-FFF2-40B4-BE49-F238E27FC236}">
                <a16:creationId xmlns:a16="http://schemas.microsoft.com/office/drawing/2014/main" id="{D7F5B8FF-7EB8-4C00-9576-4A54B5523CEB}"/>
              </a:ext>
            </a:extLst>
          </p:cNvPr>
          <p:cNvSpPr>
            <a:spLocks noGrp="1"/>
          </p:cNvSpPr>
          <p:nvPr>
            <p:ph type="sldNum" sz="quarter" idx="12"/>
          </p:nvPr>
        </p:nvSpPr>
        <p:spPr/>
        <p:txBody>
          <a:bodyPr/>
          <a:lstStyle/>
          <a:p>
            <a:fld id="{3A0E5F1F-0139-41C5-A9B7-FB06C3F29D20}" type="slidenum">
              <a:rPr lang="en-US" smtClean="0"/>
              <a:t>11</a:t>
            </a:fld>
            <a:endParaRPr lang="en-US"/>
          </a:p>
        </p:txBody>
      </p:sp>
      <p:pic>
        <p:nvPicPr>
          <p:cNvPr id="5" name="Pilt 4">
            <a:extLst>
              <a:ext uri="{FF2B5EF4-FFF2-40B4-BE49-F238E27FC236}">
                <a16:creationId xmlns:a16="http://schemas.microsoft.com/office/drawing/2014/main" id="{9C779EB0-5C1C-4F77-AA78-FB09D0206A08}"/>
              </a:ext>
            </a:extLst>
          </p:cNvPr>
          <p:cNvPicPr>
            <a:picLocks noChangeAspect="1"/>
          </p:cNvPicPr>
          <p:nvPr/>
        </p:nvPicPr>
        <p:blipFill>
          <a:blip r:embed="rId3"/>
          <a:stretch>
            <a:fillRect/>
          </a:stretch>
        </p:blipFill>
        <p:spPr>
          <a:xfrm>
            <a:off x="165385" y="1690689"/>
            <a:ext cx="5332579" cy="4135680"/>
          </a:xfrm>
          <a:prstGeom prst="rect">
            <a:avLst/>
          </a:prstGeom>
        </p:spPr>
      </p:pic>
      <p:sp>
        <p:nvSpPr>
          <p:cNvPr id="6" name="TextBox 5">
            <a:extLst>
              <a:ext uri="{FF2B5EF4-FFF2-40B4-BE49-F238E27FC236}">
                <a16:creationId xmlns:a16="http://schemas.microsoft.com/office/drawing/2014/main" id="{1EB0D3D4-312E-4E60-A321-47AD562C9DFB}"/>
              </a:ext>
            </a:extLst>
          </p:cNvPr>
          <p:cNvSpPr txBox="1"/>
          <p:nvPr/>
        </p:nvSpPr>
        <p:spPr>
          <a:xfrm>
            <a:off x="1019908" y="6036353"/>
            <a:ext cx="2828338" cy="369332"/>
          </a:xfrm>
          <a:prstGeom prst="rect">
            <a:avLst/>
          </a:prstGeom>
          <a:noFill/>
        </p:spPr>
        <p:txBody>
          <a:bodyPr wrap="none" rtlCol="0">
            <a:spAutoFit/>
          </a:bodyPr>
          <a:lstStyle/>
          <a:p>
            <a:r>
              <a:rPr lang="et-EE" dirty="0" err="1"/>
              <a:t>Domenico</a:t>
            </a:r>
            <a:r>
              <a:rPr lang="et-EE" dirty="0"/>
              <a:t> &amp; </a:t>
            </a:r>
            <a:r>
              <a:rPr lang="et-EE" dirty="0" err="1"/>
              <a:t>Schwartz</a:t>
            </a:r>
            <a:r>
              <a:rPr lang="et-EE" dirty="0"/>
              <a:t>, 1990</a:t>
            </a:r>
            <a:endParaRPr lang="en-US" dirty="0"/>
          </a:p>
        </p:txBody>
      </p:sp>
      <p:pic>
        <p:nvPicPr>
          <p:cNvPr id="7" name="Pilt 6">
            <a:extLst>
              <a:ext uri="{FF2B5EF4-FFF2-40B4-BE49-F238E27FC236}">
                <a16:creationId xmlns:a16="http://schemas.microsoft.com/office/drawing/2014/main" id="{944649E9-0BB4-4205-9775-8884F0526F47}"/>
              </a:ext>
            </a:extLst>
          </p:cNvPr>
          <p:cNvPicPr>
            <a:picLocks noChangeAspect="1"/>
          </p:cNvPicPr>
          <p:nvPr/>
        </p:nvPicPr>
        <p:blipFill>
          <a:blip r:embed="rId4"/>
          <a:stretch>
            <a:fillRect/>
          </a:stretch>
        </p:blipFill>
        <p:spPr>
          <a:xfrm>
            <a:off x="5785045" y="1951865"/>
            <a:ext cx="5830547" cy="2709685"/>
          </a:xfrm>
          <a:prstGeom prst="rect">
            <a:avLst/>
          </a:prstGeom>
        </p:spPr>
      </p:pic>
      <p:sp>
        <p:nvSpPr>
          <p:cNvPr id="8" name="TextBox 7">
            <a:extLst>
              <a:ext uri="{FF2B5EF4-FFF2-40B4-BE49-F238E27FC236}">
                <a16:creationId xmlns:a16="http://schemas.microsoft.com/office/drawing/2014/main" id="{4DC66C2D-32A0-448E-82DA-ED80E770E160}"/>
              </a:ext>
            </a:extLst>
          </p:cNvPr>
          <p:cNvSpPr txBox="1"/>
          <p:nvPr/>
        </p:nvSpPr>
        <p:spPr>
          <a:xfrm>
            <a:off x="7491046" y="4922727"/>
            <a:ext cx="2249205" cy="369332"/>
          </a:xfrm>
          <a:prstGeom prst="rect">
            <a:avLst/>
          </a:prstGeom>
          <a:noFill/>
        </p:spPr>
        <p:txBody>
          <a:bodyPr wrap="none" rtlCol="0">
            <a:spAutoFit/>
          </a:bodyPr>
          <a:lstStyle/>
          <a:p>
            <a:r>
              <a:rPr lang="et-EE" dirty="0" err="1"/>
              <a:t>Freeze</a:t>
            </a:r>
            <a:r>
              <a:rPr lang="et-EE" dirty="0"/>
              <a:t> &amp; Cherry, 1979</a:t>
            </a:r>
            <a:endParaRPr lang="en-US" dirty="0"/>
          </a:p>
        </p:txBody>
      </p:sp>
      <p:sp>
        <p:nvSpPr>
          <p:cNvPr id="9" name="Ristkülik 8">
            <a:extLst>
              <a:ext uri="{FF2B5EF4-FFF2-40B4-BE49-F238E27FC236}">
                <a16:creationId xmlns:a16="http://schemas.microsoft.com/office/drawing/2014/main" id="{8CC23D55-251B-48D1-8887-783657867BEB}"/>
              </a:ext>
            </a:extLst>
          </p:cNvPr>
          <p:cNvSpPr/>
          <p:nvPr/>
        </p:nvSpPr>
        <p:spPr>
          <a:xfrm rot="744820">
            <a:off x="2095156" y="3230131"/>
            <a:ext cx="429049" cy="14016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irge noolkonnektor 10">
            <a:extLst>
              <a:ext uri="{FF2B5EF4-FFF2-40B4-BE49-F238E27FC236}">
                <a16:creationId xmlns:a16="http://schemas.microsoft.com/office/drawing/2014/main" id="{A2AF4DAC-D310-4294-B904-F7D62EC0CBB7}"/>
              </a:ext>
            </a:extLst>
          </p:cNvPr>
          <p:cNvCxnSpPr/>
          <p:nvPr/>
        </p:nvCxnSpPr>
        <p:spPr>
          <a:xfrm flipH="1">
            <a:off x="2180492" y="3036277"/>
            <a:ext cx="316523" cy="1430215"/>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598C7096-35F9-4BC4-945B-7968258DBE48}"/>
              </a:ext>
            </a:extLst>
          </p:cNvPr>
          <p:cNvSpPr txBox="1"/>
          <p:nvPr/>
        </p:nvSpPr>
        <p:spPr>
          <a:xfrm>
            <a:off x="2334806" y="3496919"/>
            <a:ext cx="497252" cy="523220"/>
          </a:xfrm>
          <a:prstGeom prst="rect">
            <a:avLst/>
          </a:prstGeom>
          <a:noFill/>
        </p:spPr>
        <p:txBody>
          <a:bodyPr wrap="none" rtlCol="0">
            <a:spAutoFit/>
          </a:bodyPr>
          <a:lstStyle/>
          <a:p>
            <a:r>
              <a:rPr lang="el-GR" sz="2800" b="1" dirty="0">
                <a:solidFill>
                  <a:srgbClr val="FF0000"/>
                </a:solidFill>
              </a:rPr>
              <a:t>α</a:t>
            </a:r>
            <a:r>
              <a:rPr lang="et-EE" sz="2800" b="1" baseline="-25000" dirty="0">
                <a:solidFill>
                  <a:srgbClr val="FF0000"/>
                </a:solidFill>
              </a:rPr>
              <a:t>L</a:t>
            </a:r>
            <a:endParaRPr lang="en-US" sz="2800" b="1" dirty="0">
              <a:solidFill>
                <a:srgbClr val="FF0000"/>
              </a:solidFill>
            </a:endParaRPr>
          </a:p>
        </p:txBody>
      </p:sp>
      <p:cxnSp>
        <p:nvCxnSpPr>
          <p:cNvPr id="14" name="Sirge noolkonnektor 13">
            <a:extLst>
              <a:ext uri="{FF2B5EF4-FFF2-40B4-BE49-F238E27FC236}">
                <a16:creationId xmlns:a16="http://schemas.microsoft.com/office/drawing/2014/main" id="{8B5F92BC-2A7A-4FEC-B64B-18446940C32C}"/>
              </a:ext>
            </a:extLst>
          </p:cNvPr>
          <p:cNvCxnSpPr>
            <a:cxnSpLocks/>
          </p:cNvCxnSpPr>
          <p:nvPr/>
        </p:nvCxnSpPr>
        <p:spPr>
          <a:xfrm>
            <a:off x="1787303" y="4154109"/>
            <a:ext cx="882546" cy="16254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3D7427B-5D39-402C-9DD4-A9A7E39901DB}"/>
              </a:ext>
            </a:extLst>
          </p:cNvPr>
          <p:cNvSpPr txBox="1"/>
          <p:nvPr/>
        </p:nvSpPr>
        <p:spPr>
          <a:xfrm>
            <a:off x="1396159" y="3892499"/>
            <a:ext cx="514885" cy="523220"/>
          </a:xfrm>
          <a:prstGeom prst="rect">
            <a:avLst/>
          </a:prstGeom>
          <a:noFill/>
        </p:spPr>
        <p:txBody>
          <a:bodyPr wrap="none" rtlCol="0">
            <a:spAutoFit/>
          </a:bodyPr>
          <a:lstStyle/>
          <a:p>
            <a:r>
              <a:rPr lang="el-GR" sz="2800" b="1" dirty="0">
                <a:solidFill>
                  <a:srgbClr val="FF0000"/>
                </a:solidFill>
              </a:rPr>
              <a:t>α</a:t>
            </a:r>
            <a:r>
              <a:rPr lang="et-EE" sz="2800" b="1" baseline="-25000" dirty="0">
                <a:solidFill>
                  <a:srgbClr val="FF0000"/>
                </a:solidFill>
              </a:rPr>
              <a:t>T</a:t>
            </a:r>
            <a:endParaRPr lang="en-US" sz="2800" b="1" dirty="0">
              <a:solidFill>
                <a:srgbClr val="FF0000"/>
              </a:solidFill>
            </a:endParaRPr>
          </a:p>
        </p:txBody>
      </p:sp>
    </p:spTree>
    <p:extLst>
      <p:ext uri="{BB962C8B-B14F-4D97-AF65-F5344CB8AC3E}">
        <p14:creationId xmlns:p14="http://schemas.microsoft.com/office/powerpoint/2010/main" val="109141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9" grpId="1" animBg="1"/>
      <p:bldP spid="12"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868E985-F1BC-47B6-A8D4-49B2BD82FFA1}"/>
              </a:ext>
            </a:extLst>
          </p:cNvPr>
          <p:cNvSpPr>
            <a:spLocks noGrp="1"/>
          </p:cNvSpPr>
          <p:nvPr>
            <p:ph type="title"/>
          </p:nvPr>
        </p:nvSpPr>
        <p:spPr/>
        <p:txBody>
          <a:bodyPr/>
          <a:lstStyle/>
          <a:p>
            <a:r>
              <a:rPr lang="et-EE" b="1" dirty="0"/>
              <a:t>Mehaaniline dispersioon</a:t>
            </a:r>
            <a:endParaRPr lang="en-US" b="1" dirty="0"/>
          </a:p>
        </p:txBody>
      </p:sp>
      <p:sp>
        <p:nvSpPr>
          <p:cNvPr id="4" name="Slaidinumbri kohatäide 3">
            <a:extLst>
              <a:ext uri="{FF2B5EF4-FFF2-40B4-BE49-F238E27FC236}">
                <a16:creationId xmlns:a16="http://schemas.microsoft.com/office/drawing/2014/main" id="{FFD85821-1B05-45E8-B729-057A9B526672}"/>
              </a:ext>
            </a:extLst>
          </p:cNvPr>
          <p:cNvSpPr>
            <a:spLocks noGrp="1"/>
          </p:cNvSpPr>
          <p:nvPr>
            <p:ph type="sldNum" sz="quarter" idx="12"/>
          </p:nvPr>
        </p:nvSpPr>
        <p:spPr/>
        <p:txBody>
          <a:bodyPr/>
          <a:lstStyle/>
          <a:p>
            <a:fld id="{3A0E5F1F-0139-41C5-A9B7-FB06C3F29D20}" type="slidenum">
              <a:rPr lang="en-US" smtClean="0"/>
              <a:t>12</a:t>
            </a:fld>
            <a:endParaRPr lang="en-US"/>
          </a:p>
        </p:txBody>
      </p:sp>
      <p:pic>
        <p:nvPicPr>
          <p:cNvPr id="5" name="Pilt 4">
            <a:extLst>
              <a:ext uri="{FF2B5EF4-FFF2-40B4-BE49-F238E27FC236}">
                <a16:creationId xmlns:a16="http://schemas.microsoft.com/office/drawing/2014/main" id="{4A30F136-C6A8-43EA-8553-3DA991704B0B}"/>
              </a:ext>
            </a:extLst>
          </p:cNvPr>
          <p:cNvPicPr>
            <a:picLocks noChangeAspect="1"/>
          </p:cNvPicPr>
          <p:nvPr/>
        </p:nvPicPr>
        <p:blipFill>
          <a:blip r:embed="rId3"/>
          <a:stretch>
            <a:fillRect/>
          </a:stretch>
        </p:blipFill>
        <p:spPr>
          <a:xfrm>
            <a:off x="3386999" y="1996722"/>
            <a:ext cx="5418001" cy="3802401"/>
          </a:xfrm>
          <a:prstGeom prst="rect">
            <a:avLst/>
          </a:prstGeom>
        </p:spPr>
      </p:pic>
      <p:sp>
        <p:nvSpPr>
          <p:cNvPr id="6" name="TextBox 5">
            <a:extLst>
              <a:ext uri="{FF2B5EF4-FFF2-40B4-BE49-F238E27FC236}">
                <a16:creationId xmlns:a16="http://schemas.microsoft.com/office/drawing/2014/main" id="{5582AD90-DF7C-42C7-A1CB-4FAB9B3EDC61}"/>
              </a:ext>
            </a:extLst>
          </p:cNvPr>
          <p:cNvSpPr txBox="1"/>
          <p:nvPr/>
        </p:nvSpPr>
        <p:spPr>
          <a:xfrm>
            <a:off x="9176691" y="6352143"/>
            <a:ext cx="1611018" cy="369332"/>
          </a:xfrm>
          <a:prstGeom prst="rect">
            <a:avLst/>
          </a:prstGeom>
          <a:noFill/>
        </p:spPr>
        <p:txBody>
          <a:bodyPr wrap="none" rtlCol="0">
            <a:spAutoFit/>
          </a:bodyPr>
          <a:lstStyle/>
          <a:p>
            <a:r>
              <a:rPr lang="et-EE" dirty="0" err="1"/>
              <a:t>Hiscock</a:t>
            </a:r>
            <a:r>
              <a:rPr lang="et-EE" dirty="0"/>
              <a:t>, (2005)</a:t>
            </a:r>
            <a:endParaRPr lang="en-US" dirty="0"/>
          </a:p>
        </p:txBody>
      </p:sp>
    </p:spTree>
    <p:extLst>
      <p:ext uri="{BB962C8B-B14F-4D97-AF65-F5344CB8AC3E}">
        <p14:creationId xmlns:p14="http://schemas.microsoft.com/office/powerpoint/2010/main" val="262458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75C5A92-4EF8-4900-8B45-6BC511588CCC}"/>
              </a:ext>
            </a:extLst>
          </p:cNvPr>
          <p:cNvSpPr>
            <a:spLocks noGrp="1"/>
          </p:cNvSpPr>
          <p:nvPr>
            <p:ph type="title"/>
          </p:nvPr>
        </p:nvSpPr>
        <p:spPr/>
        <p:txBody>
          <a:bodyPr/>
          <a:lstStyle/>
          <a:p>
            <a:r>
              <a:rPr lang="et-EE" b="1" dirty="0"/>
              <a:t>Mehhaaniline dispersioon</a:t>
            </a:r>
            <a:endParaRPr lang="en-US" b="1" dirty="0"/>
          </a:p>
        </p:txBody>
      </p:sp>
      <p:sp>
        <p:nvSpPr>
          <p:cNvPr id="3" name="Sisu kohatäide 2">
            <a:extLst>
              <a:ext uri="{FF2B5EF4-FFF2-40B4-BE49-F238E27FC236}">
                <a16:creationId xmlns:a16="http://schemas.microsoft.com/office/drawing/2014/main" id="{03825906-E0C3-4610-A57A-A7292E480ACC}"/>
              </a:ext>
            </a:extLst>
          </p:cNvPr>
          <p:cNvSpPr>
            <a:spLocks noGrp="1"/>
          </p:cNvSpPr>
          <p:nvPr>
            <p:ph idx="1"/>
          </p:nvPr>
        </p:nvSpPr>
        <p:spPr/>
        <p:txBody>
          <a:bodyPr/>
          <a:lstStyle/>
          <a:p>
            <a:pPr algn="just"/>
            <a:r>
              <a:rPr lang="et-EE" dirty="0"/>
              <a:t>Mehaaniline dispersioon on analoogne turbulentsiga pinnaveekogudes, kus toimub erinevate voolujoonte segunemine.</a:t>
            </a:r>
          </a:p>
          <a:p>
            <a:pPr algn="just"/>
            <a:r>
              <a:rPr lang="et-EE" dirty="0"/>
              <a:t>Samuti on omavahel tihedalt seotud põhjavee keskmine liikumiskiirus ja </a:t>
            </a:r>
            <a:r>
              <a:rPr lang="et-EE" dirty="0" err="1"/>
              <a:t>pikidispersioon</a:t>
            </a:r>
            <a:r>
              <a:rPr lang="et-EE" dirty="0"/>
              <a:t>. </a:t>
            </a:r>
          </a:p>
          <a:p>
            <a:pPr algn="just"/>
            <a:r>
              <a:rPr lang="et-EE" dirty="0" err="1"/>
              <a:t>Pikidispersioon</a:t>
            </a:r>
            <a:r>
              <a:rPr lang="et-EE" dirty="0"/>
              <a:t> on tingitud sellest, et teatud osade veeosakeste ja nende poolt kantavate lahustunud ainete transport on kiirem kui vee keskmine liikumiskiirus ja teiste osakeste ning ainete liikumine on sellest aeglasem.</a:t>
            </a:r>
          </a:p>
          <a:p>
            <a:pPr algn="just"/>
            <a:r>
              <a:rPr lang="et-EE" dirty="0"/>
              <a:t>Tulemuseks on lahustunud ainete väljavenitatus vee voolamise suunas ja kontsentratsiooni langus selle allikast eemaldudes.</a:t>
            </a:r>
            <a:endParaRPr lang="en-US" dirty="0"/>
          </a:p>
        </p:txBody>
      </p:sp>
      <p:sp>
        <p:nvSpPr>
          <p:cNvPr id="4" name="Slaidinumbri kohatäide 3">
            <a:extLst>
              <a:ext uri="{FF2B5EF4-FFF2-40B4-BE49-F238E27FC236}">
                <a16:creationId xmlns:a16="http://schemas.microsoft.com/office/drawing/2014/main" id="{B51E32E5-0D8C-4A88-8DC7-5D4ECA08549E}"/>
              </a:ext>
            </a:extLst>
          </p:cNvPr>
          <p:cNvSpPr>
            <a:spLocks noGrp="1"/>
          </p:cNvSpPr>
          <p:nvPr>
            <p:ph type="sldNum" sz="quarter" idx="12"/>
          </p:nvPr>
        </p:nvSpPr>
        <p:spPr/>
        <p:txBody>
          <a:bodyPr/>
          <a:lstStyle/>
          <a:p>
            <a:fld id="{3A0E5F1F-0139-41C5-A9B7-FB06C3F29D20}" type="slidenum">
              <a:rPr lang="en-US" smtClean="0"/>
              <a:t>13</a:t>
            </a:fld>
            <a:endParaRPr lang="en-US"/>
          </a:p>
        </p:txBody>
      </p:sp>
    </p:spTree>
    <p:extLst>
      <p:ext uri="{BB962C8B-B14F-4D97-AF65-F5344CB8AC3E}">
        <p14:creationId xmlns:p14="http://schemas.microsoft.com/office/powerpoint/2010/main" val="121176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75C5A92-4EF8-4900-8B45-6BC511588CCC}"/>
              </a:ext>
            </a:extLst>
          </p:cNvPr>
          <p:cNvSpPr>
            <a:spLocks noGrp="1"/>
          </p:cNvSpPr>
          <p:nvPr>
            <p:ph type="title"/>
          </p:nvPr>
        </p:nvSpPr>
        <p:spPr/>
        <p:txBody>
          <a:bodyPr/>
          <a:lstStyle/>
          <a:p>
            <a:r>
              <a:rPr lang="et-EE" b="1" dirty="0"/>
              <a:t>Mehhaaniline dispersioon</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03825906-E0C3-4610-A57A-A7292E480ACC}"/>
                  </a:ext>
                </a:extLst>
              </p:cNvPr>
              <p:cNvSpPr>
                <a:spLocks noGrp="1"/>
              </p:cNvSpPr>
              <p:nvPr>
                <p:ph idx="1"/>
              </p:nvPr>
            </p:nvSpPr>
            <p:spPr>
              <a:xfrm>
                <a:off x="838200" y="1825624"/>
                <a:ext cx="10515600" cy="4797913"/>
              </a:xfrm>
            </p:spPr>
            <p:txBody>
              <a:bodyPr>
                <a:normAutofit/>
              </a:bodyPr>
              <a:lstStyle/>
              <a:p>
                <a:pPr algn="just"/>
                <a:r>
                  <a:rPr lang="et-EE" dirty="0"/>
                  <a:t>Mehaanilise dispersiooni mõju põhjavee liikumisele risti ja piki suunas on võimalik hinnata risti- ja </a:t>
                </a:r>
                <a:r>
                  <a:rPr lang="et-EE" dirty="0" err="1"/>
                  <a:t>pikidispersiooni</a:t>
                </a:r>
                <a:r>
                  <a:rPr lang="et-EE" dirty="0"/>
                  <a:t> koefitsientide (</a:t>
                </a:r>
                <a:r>
                  <a:rPr lang="et-EE" dirty="0" err="1"/>
                  <a:t>dispersiivsuste</a:t>
                </a:r>
                <a:r>
                  <a:rPr lang="et-EE" dirty="0"/>
                  <a:t>) korrutamisel põhjavee tegeliku liikumiskiirusega.</a:t>
                </a:r>
              </a:p>
              <a:p>
                <a:pPr algn="just"/>
                <a:r>
                  <a:rPr lang="et-EE" b="1" dirty="0"/>
                  <a:t>Mehhaaniline dispersioon põhjavee liikumise suunas</a:t>
                </a:r>
                <a:r>
                  <a:rPr lang="et-EE" dirty="0"/>
                  <a:t>:</a:t>
                </a:r>
              </a:p>
              <a:p>
                <a:pPr marL="0" indent="0" algn="just">
                  <a:buNone/>
                </a:pPr>
                <a14:m>
                  <m:oMathPara xmlns:m="http://schemas.openxmlformats.org/officeDocument/2006/math">
                    <m:oMathParaPr>
                      <m:jc m:val="centerGroup"/>
                    </m:oMathParaPr>
                    <m:oMath xmlns:m="http://schemas.openxmlformats.org/officeDocument/2006/math">
                      <m:sSubSup>
                        <m:sSubSupPr>
                          <m:ctrlPr>
                            <a:rPr lang="et-EE" b="0" i="1" smtClean="0">
                              <a:latin typeface="Cambria Math" panose="02040503050406030204" pitchFamily="18" charset="0"/>
                            </a:rPr>
                          </m:ctrlPr>
                        </m:sSubSupPr>
                        <m:e>
                          <m:r>
                            <a:rPr lang="et-EE" b="0" i="1" smtClean="0">
                              <a:latin typeface="Cambria Math" panose="02040503050406030204" pitchFamily="18" charset="0"/>
                            </a:rPr>
                            <m:t>𝐷</m:t>
                          </m:r>
                        </m:e>
                        <m:sub>
                          <m:r>
                            <a:rPr lang="et-EE" b="0" i="1" smtClean="0">
                              <a:latin typeface="Cambria Math" panose="02040503050406030204" pitchFamily="18" charset="0"/>
                            </a:rPr>
                            <m:t>𝐿</m:t>
                          </m:r>
                        </m:sub>
                        <m:sup>
                          <m:r>
                            <a:rPr lang="et-EE" b="0" i="1" smtClean="0">
                              <a:latin typeface="Cambria Math" panose="02040503050406030204" pitchFamily="18" charset="0"/>
                            </a:rPr>
                            <m:t>′</m:t>
                          </m:r>
                        </m:sup>
                      </m:sSubSup>
                      <m:r>
                        <a:rPr lang="et-EE" b="0" i="1" smtClean="0">
                          <a:latin typeface="Cambria Math" panose="02040503050406030204" pitchFamily="18" charset="0"/>
                        </a:rPr>
                        <m:t>=</m:t>
                      </m:r>
                      <m:sSub>
                        <m:sSubPr>
                          <m:ctrlPr>
                            <a:rPr lang="et-EE" b="0" i="1" smtClean="0">
                              <a:latin typeface="Cambria Math" panose="02040503050406030204" pitchFamily="18" charset="0"/>
                            </a:rPr>
                          </m:ctrlPr>
                        </m:sSubPr>
                        <m:e>
                          <m:r>
                            <a:rPr lang="et-EE" b="0" i="1" smtClean="0">
                              <a:latin typeface="Cambria Math" panose="02040503050406030204" pitchFamily="18" charset="0"/>
                              <a:ea typeface="Cambria Math" panose="02040503050406030204" pitchFamily="18" charset="0"/>
                            </a:rPr>
                            <m:t>𝛼</m:t>
                          </m:r>
                        </m:e>
                        <m:sub>
                          <m:r>
                            <a:rPr lang="et-EE" b="0" i="1" smtClean="0">
                              <a:latin typeface="Cambria Math" panose="02040503050406030204" pitchFamily="18" charset="0"/>
                            </a:rPr>
                            <m:t>𝐿</m:t>
                          </m:r>
                        </m:sub>
                      </m:sSub>
                      <m:r>
                        <a:rPr lang="et-EE" b="0" i="1" smtClean="0">
                          <a:latin typeface="Cambria Math" panose="02040503050406030204" pitchFamily="18" charset="0"/>
                          <a:ea typeface="Cambria Math" panose="02040503050406030204" pitchFamily="18" charset="0"/>
                        </a:rPr>
                        <m:t>∙</m:t>
                      </m:r>
                      <m:sSub>
                        <m:sSubPr>
                          <m:ctrlPr>
                            <a:rPr lang="et-EE" b="0" i="1" smtClean="0">
                              <a:latin typeface="Cambria Math" panose="02040503050406030204" pitchFamily="18" charset="0"/>
                              <a:ea typeface="Cambria Math" panose="02040503050406030204" pitchFamily="18" charset="0"/>
                            </a:rPr>
                          </m:ctrlPr>
                        </m:sSubPr>
                        <m:e>
                          <m:r>
                            <a:rPr lang="et-EE" b="0" i="1" smtClean="0">
                              <a:latin typeface="Cambria Math" panose="02040503050406030204" pitchFamily="18" charset="0"/>
                              <a:ea typeface="Cambria Math" panose="02040503050406030204" pitchFamily="18" charset="0"/>
                            </a:rPr>
                            <m:t>𝑣</m:t>
                          </m:r>
                        </m:e>
                        <m:sub>
                          <m:r>
                            <a:rPr lang="et-EE" b="0" i="1" smtClean="0">
                              <a:latin typeface="Cambria Math" panose="02040503050406030204" pitchFamily="18" charset="0"/>
                              <a:ea typeface="Cambria Math" panose="02040503050406030204" pitchFamily="18" charset="0"/>
                            </a:rPr>
                            <m:t>𝑡</m:t>
                          </m:r>
                        </m:sub>
                      </m:sSub>
                    </m:oMath>
                  </m:oMathPara>
                </a14:m>
                <a:endParaRPr lang="et-EE" dirty="0"/>
              </a:p>
              <a:p>
                <a:pPr algn="just"/>
                <a:r>
                  <a:rPr lang="et-EE" b="1" dirty="0"/>
                  <a:t>Mehhaaniline dispersioon põhjavee liikumise suunaga risti</a:t>
                </a:r>
                <a:r>
                  <a:rPr lang="et-EE" dirty="0"/>
                  <a:t>:</a:t>
                </a:r>
              </a:p>
              <a:p>
                <a:pPr marL="0" indent="0" algn="just">
                  <a:buNone/>
                </a:pPr>
                <a14:m>
                  <m:oMathPara xmlns:m="http://schemas.openxmlformats.org/officeDocument/2006/math">
                    <m:oMathParaPr>
                      <m:jc m:val="centerGroup"/>
                    </m:oMathParaPr>
                    <m:oMath xmlns:m="http://schemas.openxmlformats.org/officeDocument/2006/math">
                      <m:sSubSup>
                        <m:sSubSupPr>
                          <m:ctrlPr>
                            <a:rPr lang="et-EE" i="1">
                              <a:latin typeface="Cambria Math" panose="02040503050406030204" pitchFamily="18" charset="0"/>
                            </a:rPr>
                          </m:ctrlPr>
                        </m:sSubSupPr>
                        <m:e>
                          <m:r>
                            <a:rPr lang="et-EE" i="1">
                              <a:latin typeface="Cambria Math" panose="02040503050406030204" pitchFamily="18" charset="0"/>
                            </a:rPr>
                            <m:t>𝐷</m:t>
                          </m:r>
                        </m:e>
                        <m:sub>
                          <m:r>
                            <a:rPr lang="et-EE" b="0" i="1" smtClean="0">
                              <a:latin typeface="Cambria Math" panose="02040503050406030204" pitchFamily="18" charset="0"/>
                            </a:rPr>
                            <m:t>𝑇</m:t>
                          </m:r>
                        </m:sub>
                        <m:sup>
                          <m:r>
                            <a:rPr lang="et-EE" i="1">
                              <a:latin typeface="Cambria Math" panose="02040503050406030204" pitchFamily="18" charset="0"/>
                            </a:rPr>
                            <m:t>′</m:t>
                          </m:r>
                        </m:sup>
                      </m:sSubSup>
                      <m:r>
                        <a:rPr lang="et-EE" i="1">
                          <a:latin typeface="Cambria Math" panose="02040503050406030204" pitchFamily="18" charset="0"/>
                        </a:rPr>
                        <m:t>=</m:t>
                      </m:r>
                      <m:sSub>
                        <m:sSubPr>
                          <m:ctrlPr>
                            <a:rPr lang="et-EE" i="1">
                              <a:latin typeface="Cambria Math" panose="02040503050406030204" pitchFamily="18" charset="0"/>
                            </a:rPr>
                          </m:ctrlPr>
                        </m:sSubPr>
                        <m:e>
                          <m:r>
                            <a:rPr lang="et-EE" i="1">
                              <a:latin typeface="Cambria Math" panose="02040503050406030204" pitchFamily="18" charset="0"/>
                              <a:ea typeface="Cambria Math" panose="02040503050406030204" pitchFamily="18" charset="0"/>
                            </a:rPr>
                            <m:t>𝛼</m:t>
                          </m:r>
                        </m:e>
                        <m:sub>
                          <m:r>
                            <a:rPr lang="et-EE" b="0" i="1" smtClean="0">
                              <a:latin typeface="Cambria Math" panose="02040503050406030204" pitchFamily="18" charset="0"/>
                              <a:ea typeface="Cambria Math" panose="02040503050406030204" pitchFamily="18" charset="0"/>
                            </a:rPr>
                            <m:t>𝑇</m:t>
                          </m:r>
                        </m:sub>
                      </m:sSub>
                      <m:r>
                        <a:rPr lang="et-EE" i="1">
                          <a:latin typeface="Cambria Math" panose="02040503050406030204" pitchFamily="18" charset="0"/>
                          <a:ea typeface="Cambria Math" panose="02040503050406030204" pitchFamily="18" charset="0"/>
                        </a:rPr>
                        <m:t>∙</m:t>
                      </m:r>
                      <m:sSub>
                        <m:sSubPr>
                          <m:ctrlPr>
                            <a:rPr lang="et-EE" i="1">
                              <a:latin typeface="Cambria Math" panose="02040503050406030204" pitchFamily="18" charset="0"/>
                              <a:ea typeface="Cambria Math" panose="02040503050406030204" pitchFamily="18" charset="0"/>
                            </a:rPr>
                          </m:ctrlPr>
                        </m:sSubPr>
                        <m:e>
                          <m:r>
                            <a:rPr lang="et-EE" i="1">
                              <a:latin typeface="Cambria Math" panose="02040503050406030204" pitchFamily="18" charset="0"/>
                              <a:ea typeface="Cambria Math" panose="02040503050406030204" pitchFamily="18" charset="0"/>
                            </a:rPr>
                            <m:t>𝑣</m:t>
                          </m:r>
                        </m:e>
                        <m:sub>
                          <m:r>
                            <a:rPr lang="et-EE" i="1">
                              <a:latin typeface="Cambria Math" panose="02040503050406030204" pitchFamily="18" charset="0"/>
                              <a:ea typeface="Cambria Math" panose="02040503050406030204" pitchFamily="18" charset="0"/>
                            </a:rPr>
                            <m:t>𝑡</m:t>
                          </m:r>
                        </m:sub>
                      </m:sSub>
                    </m:oMath>
                  </m:oMathPara>
                </a14:m>
                <a:endParaRPr lang="et-EE" dirty="0"/>
              </a:p>
              <a:p>
                <a:pPr algn="just"/>
                <a:r>
                  <a:rPr lang="et-EE" b="1" dirty="0"/>
                  <a:t>Mehaanilise dispersiooni koefitsient on nende kahe komponendi summa</a:t>
                </a:r>
                <a:r>
                  <a:rPr lang="et-EE" dirty="0"/>
                  <a:t>:</a:t>
                </a:r>
              </a:p>
              <a:p>
                <a:pPr marL="0" indent="0" algn="just">
                  <a:buNone/>
                </a:pPr>
                <a14:m>
                  <m:oMathPara xmlns:m="http://schemas.openxmlformats.org/officeDocument/2006/math">
                    <m:oMathParaPr>
                      <m:jc m:val="centerGroup"/>
                    </m:oMathParaPr>
                    <m:oMath xmlns:m="http://schemas.openxmlformats.org/officeDocument/2006/math">
                      <m:sSup>
                        <m:sSupPr>
                          <m:ctrlPr>
                            <a:rPr lang="et-EE" i="1" smtClean="0">
                              <a:latin typeface="Cambria Math" panose="02040503050406030204" pitchFamily="18" charset="0"/>
                            </a:rPr>
                          </m:ctrlPr>
                        </m:sSupPr>
                        <m:e>
                          <m:r>
                            <a:rPr lang="et-EE" b="0" i="1" smtClean="0">
                              <a:latin typeface="Cambria Math" panose="02040503050406030204" pitchFamily="18" charset="0"/>
                            </a:rPr>
                            <m:t>𝐷</m:t>
                          </m:r>
                        </m:e>
                        <m:sup>
                          <m:r>
                            <a:rPr lang="et-EE" b="0" i="1" smtClean="0">
                              <a:latin typeface="Cambria Math" panose="02040503050406030204" pitchFamily="18" charset="0"/>
                            </a:rPr>
                            <m:t>′</m:t>
                          </m:r>
                        </m:sup>
                      </m:sSup>
                      <m:r>
                        <a:rPr lang="et-EE" b="0" i="1" smtClean="0">
                          <a:latin typeface="Cambria Math" panose="02040503050406030204" pitchFamily="18" charset="0"/>
                        </a:rPr>
                        <m:t>=</m:t>
                      </m:r>
                      <m:sSubSup>
                        <m:sSubSupPr>
                          <m:ctrlPr>
                            <a:rPr lang="et-EE" i="1">
                              <a:latin typeface="Cambria Math" panose="02040503050406030204" pitchFamily="18" charset="0"/>
                            </a:rPr>
                          </m:ctrlPr>
                        </m:sSubSupPr>
                        <m:e>
                          <m:r>
                            <a:rPr lang="et-EE" i="1">
                              <a:latin typeface="Cambria Math" panose="02040503050406030204" pitchFamily="18" charset="0"/>
                            </a:rPr>
                            <m:t>𝐷</m:t>
                          </m:r>
                        </m:e>
                        <m:sub>
                          <m:r>
                            <a:rPr lang="et-EE" i="1">
                              <a:latin typeface="Cambria Math" panose="02040503050406030204" pitchFamily="18" charset="0"/>
                            </a:rPr>
                            <m:t>𝐿</m:t>
                          </m:r>
                        </m:sub>
                        <m:sup>
                          <m:r>
                            <a:rPr lang="et-EE" i="1">
                              <a:latin typeface="Cambria Math" panose="02040503050406030204" pitchFamily="18" charset="0"/>
                            </a:rPr>
                            <m:t>′</m:t>
                          </m:r>
                        </m:sup>
                      </m:sSubSup>
                      <m:r>
                        <a:rPr lang="et-EE" b="0" i="1" smtClean="0">
                          <a:latin typeface="Cambria Math" panose="02040503050406030204" pitchFamily="18" charset="0"/>
                        </a:rPr>
                        <m:t>+</m:t>
                      </m:r>
                      <m:sSubSup>
                        <m:sSubSupPr>
                          <m:ctrlPr>
                            <a:rPr lang="et-EE" i="1">
                              <a:latin typeface="Cambria Math" panose="02040503050406030204" pitchFamily="18" charset="0"/>
                            </a:rPr>
                          </m:ctrlPr>
                        </m:sSubSupPr>
                        <m:e>
                          <m:r>
                            <a:rPr lang="et-EE" i="1">
                              <a:latin typeface="Cambria Math" panose="02040503050406030204" pitchFamily="18" charset="0"/>
                            </a:rPr>
                            <m:t>𝐷</m:t>
                          </m:r>
                        </m:e>
                        <m:sub>
                          <m:r>
                            <a:rPr lang="et-EE" i="1">
                              <a:latin typeface="Cambria Math" panose="02040503050406030204" pitchFamily="18" charset="0"/>
                            </a:rPr>
                            <m:t>𝑇</m:t>
                          </m:r>
                        </m:sub>
                        <m:sup>
                          <m:r>
                            <a:rPr lang="et-EE" i="1">
                              <a:latin typeface="Cambria Math" panose="02040503050406030204" pitchFamily="18" charset="0"/>
                            </a:rPr>
                            <m:t>′</m:t>
                          </m:r>
                        </m:sup>
                      </m:sSubSup>
                    </m:oMath>
                  </m:oMathPara>
                </a14:m>
                <a:endParaRPr lang="et-EE" dirty="0"/>
              </a:p>
              <a:p>
                <a:pPr algn="just"/>
                <a:endParaRPr lang="en-US" dirty="0"/>
              </a:p>
            </p:txBody>
          </p:sp>
        </mc:Choice>
        <mc:Fallback xmlns="">
          <p:sp>
            <p:nvSpPr>
              <p:cNvPr id="3" name="Sisu kohatäide 2">
                <a:extLst>
                  <a:ext uri="{FF2B5EF4-FFF2-40B4-BE49-F238E27FC236}">
                    <a16:creationId xmlns:a16="http://schemas.microsoft.com/office/drawing/2014/main" id="{03825906-E0C3-4610-A57A-A7292E480ACC}"/>
                  </a:ext>
                </a:extLst>
              </p:cNvPr>
              <p:cNvSpPr>
                <a:spLocks noGrp="1" noRot="1" noChangeAspect="1" noMove="1" noResize="1" noEditPoints="1" noAdjustHandles="1" noChangeArrowheads="1" noChangeShapeType="1" noTextEdit="1"/>
              </p:cNvSpPr>
              <p:nvPr>
                <p:ph idx="1"/>
              </p:nvPr>
            </p:nvSpPr>
            <p:spPr>
              <a:xfrm>
                <a:off x="838200" y="1825624"/>
                <a:ext cx="10515600" cy="4797913"/>
              </a:xfrm>
              <a:blipFill>
                <a:blip r:embed="rId3"/>
                <a:stretch>
                  <a:fillRect l="-1043" t="-2030" r="-1159"/>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B51E32E5-0D8C-4A88-8DC7-5D4ECA08549E}"/>
              </a:ext>
            </a:extLst>
          </p:cNvPr>
          <p:cNvSpPr>
            <a:spLocks noGrp="1"/>
          </p:cNvSpPr>
          <p:nvPr>
            <p:ph type="sldNum" sz="quarter" idx="12"/>
          </p:nvPr>
        </p:nvSpPr>
        <p:spPr/>
        <p:txBody>
          <a:bodyPr/>
          <a:lstStyle/>
          <a:p>
            <a:fld id="{3A0E5F1F-0139-41C5-A9B7-FB06C3F29D20}" type="slidenum">
              <a:rPr lang="en-US" smtClean="0"/>
              <a:t>14</a:t>
            </a:fld>
            <a:endParaRPr lang="en-US"/>
          </a:p>
        </p:txBody>
      </p:sp>
    </p:spTree>
    <p:extLst>
      <p:ext uri="{BB962C8B-B14F-4D97-AF65-F5344CB8AC3E}">
        <p14:creationId xmlns:p14="http://schemas.microsoft.com/office/powerpoint/2010/main" val="278293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A5B43D2-93CD-4179-A145-B6D8CB20234C}"/>
              </a:ext>
            </a:extLst>
          </p:cNvPr>
          <p:cNvSpPr>
            <a:spLocks noGrp="1"/>
          </p:cNvSpPr>
          <p:nvPr>
            <p:ph type="title"/>
          </p:nvPr>
        </p:nvSpPr>
        <p:spPr>
          <a:xfrm>
            <a:off x="838200" y="-23156"/>
            <a:ext cx="10515600" cy="1325563"/>
          </a:xfrm>
        </p:spPr>
        <p:txBody>
          <a:bodyPr/>
          <a:lstStyle/>
          <a:p>
            <a:r>
              <a:rPr lang="et-EE" b="1" dirty="0"/>
              <a:t>Mehaaniline dispersioon</a:t>
            </a:r>
            <a:endParaRPr lang="en-US" b="1" dirty="0"/>
          </a:p>
        </p:txBody>
      </p:sp>
      <p:sp>
        <p:nvSpPr>
          <p:cNvPr id="4" name="Slaidinumbri kohatäide 3">
            <a:extLst>
              <a:ext uri="{FF2B5EF4-FFF2-40B4-BE49-F238E27FC236}">
                <a16:creationId xmlns:a16="http://schemas.microsoft.com/office/drawing/2014/main" id="{5A05A962-1A7A-45D3-A333-150FFDED50C3}"/>
              </a:ext>
            </a:extLst>
          </p:cNvPr>
          <p:cNvSpPr>
            <a:spLocks noGrp="1"/>
          </p:cNvSpPr>
          <p:nvPr>
            <p:ph type="sldNum" sz="quarter" idx="12"/>
          </p:nvPr>
        </p:nvSpPr>
        <p:spPr/>
        <p:txBody>
          <a:bodyPr/>
          <a:lstStyle/>
          <a:p>
            <a:fld id="{3A0E5F1F-0139-41C5-A9B7-FB06C3F29D20}" type="slidenum">
              <a:rPr lang="en-US" smtClean="0"/>
              <a:t>15</a:t>
            </a:fld>
            <a:endParaRPr lang="en-US"/>
          </a:p>
        </p:txBody>
      </p:sp>
      <p:pic>
        <p:nvPicPr>
          <p:cNvPr id="5" name="Pilt 4">
            <a:extLst>
              <a:ext uri="{FF2B5EF4-FFF2-40B4-BE49-F238E27FC236}">
                <a16:creationId xmlns:a16="http://schemas.microsoft.com/office/drawing/2014/main" id="{B5C44C6A-C0E4-4C8D-8489-28816B60E215}"/>
              </a:ext>
            </a:extLst>
          </p:cNvPr>
          <p:cNvPicPr>
            <a:picLocks noChangeAspect="1"/>
          </p:cNvPicPr>
          <p:nvPr/>
        </p:nvPicPr>
        <p:blipFill>
          <a:blip r:embed="rId3"/>
          <a:stretch>
            <a:fillRect/>
          </a:stretch>
        </p:blipFill>
        <p:spPr>
          <a:xfrm>
            <a:off x="451338" y="937282"/>
            <a:ext cx="2941200" cy="5419068"/>
          </a:xfrm>
          <a:prstGeom prst="rect">
            <a:avLst/>
          </a:prstGeom>
        </p:spPr>
      </p:pic>
      <p:pic>
        <p:nvPicPr>
          <p:cNvPr id="6" name="Pilt 5">
            <a:extLst>
              <a:ext uri="{FF2B5EF4-FFF2-40B4-BE49-F238E27FC236}">
                <a16:creationId xmlns:a16="http://schemas.microsoft.com/office/drawing/2014/main" id="{8BB99BC2-D814-459A-806F-795C782F7340}"/>
              </a:ext>
            </a:extLst>
          </p:cNvPr>
          <p:cNvPicPr>
            <a:picLocks noChangeAspect="1"/>
          </p:cNvPicPr>
          <p:nvPr/>
        </p:nvPicPr>
        <p:blipFill>
          <a:blip r:embed="rId4"/>
          <a:stretch>
            <a:fillRect/>
          </a:stretch>
        </p:blipFill>
        <p:spPr>
          <a:xfrm>
            <a:off x="4358468" y="1089249"/>
            <a:ext cx="7507801" cy="5115134"/>
          </a:xfrm>
          <a:prstGeom prst="rect">
            <a:avLst/>
          </a:prstGeom>
        </p:spPr>
      </p:pic>
      <p:sp>
        <p:nvSpPr>
          <p:cNvPr id="7" name="TextBox 6">
            <a:extLst>
              <a:ext uri="{FF2B5EF4-FFF2-40B4-BE49-F238E27FC236}">
                <a16:creationId xmlns:a16="http://schemas.microsoft.com/office/drawing/2014/main" id="{81DBCCE4-032A-44B5-A8A9-1CDDB22A58CB}"/>
              </a:ext>
            </a:extLst>
          </p:cNvPr>
          <p:cNvSpPr txBox="1"/>
          <p:nvPr/>
        </p:nvSpPr>
        <p:spPr>
          <a:xfrm>
            <a:off x="9366739" y="6356350"/>
            <a:ext cx="1611018" cy="369332"/>
          </a:xfrm>
          <a:prstGeom prst="rect">
            <a:avLst/>
          </a:prstGeom>
          <a:noFill/>
        </p:spPr>
        <p:txBody>
          <a:bodyPr wrap="none" rtlCol="0">
            <a:spAutoFit/>
          </a:bodyPr>
          <a:lstStyle/>
          <a:p>
            <a:r>
              <a:rPr lang="et-EE" dirty="0" err="1"/>
              <a:t>Hiscock</a:t>
            </a:r>
            <a:r>
              <a:rPr lang="et-EE" dirty="0"/>
              <a:t>, (2005)</a:t>
            </a:r>
            <a:endParaRPr lang="en-US" dirty="0"/>
          </a:p>
        </p:txBody>
      </p:sp>
    </p:spTree>
    <p:extLst>
      <p:ext uri="{BB962C8B-B14F-4D97-AF65-F5344CB8AC3E}">
        <p14:creationId xmlns:p14="http://schemas.microsoft.com/office/powerpoint/2010/main" val="3799620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06DDA9A-8A29-4F62-A367-14CE511C70F1}"/>
              </a:ext>
            </a:extLst>
          </p:cNvPr>
          <p:cNvSpPr>
            <a:spLocks noGrp="1"/>
          </p:cNvSpPr>
          <p:nvPr>
            <p:ph type="title"/>
          </p:nvPr>
        </p:nvSpPr>
        <p:spPr>
          <a:xfrm>
            <a:off x="838200" y="0"/>
            <a:ext cx="10515600" cy="1325563"/>
          </a:xfrm>
        </p:spPr>
        <p:txBody>
          <a:bodyPr/>
          <a:lstStyle/>
          <a:p>
            <a:r>
              <a:rPr lang="et-EE" b="1" dirty="0"/>
              <a:t>Molekulaarne difusioon</a:t>
            </a:r>
            <a:endParaRPr lang="en-US" b="1" dirty="0"/>
          </a:p>
        </p:txBody>
      </p:sp>
      <p:sp>
        <p:nvSpPr>
          <p:cNvPr id="3" name="Sisu kohatäide 2">
            <a:extLst>
              <a:ext uri="{FF2B5EF4-FFF2-40B4-BE49-F238E27FC236}">
                <a16:creationId xmlns:a16="http://schemas.microsoft.com/office/drawing/2014/main" id="{735511B9-CD74-4E25-8F32-4291E76A3995}"/>
              </a:ext>
            </a:extLst>
          </p:cNvPr>
          <p:cNvSpPr>
            <a:spLocks noGrp="1"/>
          </p:cNvSpPr>
          <p:nvPr>
            <p:ph idx="1"/>
          </p:nvPr>
        </p:nvSpPr>
        <p:spPr>
          <a:xfrm>
            <a:off x="838200" y="1325563"/>
            <a:ext cx="10515600" cy="5395912"/>
          </a:xfrm>
        </p:spPr>
        <p:txBody>
          <a:bodyPr>
            <a:normAutofit lnSpcReduction="10000"/>
          </a:bodyPr>
          <a:lstStyle/>
          <a:p>
            <a:pPr algn="just"/>
            <a:r>
              <a:rPr lang="et-EE" dirty="0"/>
              <a:t>Hea veejuhtivusega kihtides määravad põhjavee poolt kantavate ainete transpordi ära </a:t>
            </a:r>
            <a:r>
              <a:rPr lang="et-EE" dirty="0" err="1"/>
              <a:t>advektsioon</a:t>
            </a:r>
            <a:r>
              <a:rPr lang="et-EE" dirty="0"/>
              <a:t> ja mehhaaniline dispersioon.</a:t>
            </a:r>
          </a:p>
          <a:p>
            <a:pPr algn="just"/>
            <a:r>
              <a:rPr lang="et-EE" dirty="0"/>
              <a:t>Kihtides, mille veejuhtivus on halb ja vee liikumiskiirus väga aeglane (väike K ja </a:t>
            </a:r>
            <a:r>
              <a:rPr lang="et-EE" i="1" dirty="0"/>
              <a:t>∆h/∆l</a:t>
            </a:r>
            <a:r>
              <a:rPr lang="et-EE" dirty="0"/>
              <a:t>), muutub ainete transpordil oluliseks ka </a:t>
            </a:r>
            <a:r>
              <a:rPr lang="et-EE" dirty="0" err="1"/>
              <a:t>hüdrodünaamilise</a:t>
            </a:r>
            <a:r>
              <a:rPr lang="et-EE" dirty="0"/>
              <a:t> dispersiooni teine komponent </a:t>
            </a:r>
            <a:r>
              <a:rPr lang="et-EE" b="1" dirty="0"/>
              <a:t>molekulaarne difusioon</a:t>
            </a:r>
            <a:r>
              <a:rPr lang="et-EE" dirty="0"/>
              <a:t>.</a:t>
            </a:r>
          </a:p>
          <a:p>
            <a:pPr algn="just"/>
            <a:r>
              <a:rPr lang="et-EE" b="1" dirty="0"/>
              <a:t>Molekulaarne difusioon </a:t>
            </a:r>
            <a:r>
              <a:rPr lang="et-EE" dirty="0"/>
              <a:t>on põhjavees lahustunud ainete transpordiprotsess, kus põhjavees lahustunud ained liiguvad mööda kontsentratsioonigradienti kõrgema kontsentratsiooniga piirkondadest madalama kontsentratsiooniga piirkondadesse.  </a:t>
            </a:r>
          </a:p>
          <a:p>
            <a:pPr algn="just"/>
            <a:r>
              <a:rPr lang="et-EE" b="1" dirty="0">
                <a:solidFill>
                  <a:srgbClr val="FF0000"/>
                </a:solidFill>
              </a:rPr>
              <a:t>NB!</a:t>
            </a:r>
            <a:r>
              <a:rPr lang="et-EE" dirty="0"/>
              <a:t> Molekulaarne difusioon saab toimuda ka olukorras, kus põhjavee liikumist ei toimu, erinevalt mehhaanilisest dispersioonist, mille eelduseks on </a:t>
            </a:r>
            <a:r>
              <a:rPr lang="et-EE" dirty="0" err="1"/>
              <a:t>advektiivse</a:t>
            </a:r>
            <a:r>
              <a:rPr lang="et-EE" dirty="0"/>
              <a:t> transpordi olemasolu.</a:t>
            </a:r>
            <a:endParaRPr lang="en-US" dirty="0"/>
          </a:p>
        </p:txBody>
      </p:sp>
      <p:sp>
        <p:nvSpPr>
          <p:cNvPr id="4" name="Slaidinumbri kohatäide 3">
            <a:extLst>
              <a:ext uri="{FF2B5EF4-FFF2-40B4-BE49-F238E27FC236}">
                <a16:creationId xmlns:a16="http://schemas.microsoft.com/office/drawing/2014/main" id="{0A078EAF-A5BB-41E2-90FF-1D70854F4CD0}"/>
              </a:ext>
            </a:extLst>
          </p:cNvPr>
          <p:cNvSpPr>
            <a:spLocks noGrp="1"/>
          </p:cNvSpPr>
          <p:nvPr>
            <p:ph type="sldNum" sz="quarter" idx="12"/>
          </p:nvPr>
        </p:nvSpPr>
        <p:spPr/>
        <p:txBody>
          <a:bodyPr/>
          <a:lstStyle/>
          <a:p>
            <a:fld id="{3A0E5F1F-0139-41C5-A9B7-FB06C3F29D20}" type="slidenum">
              <a:rPr lang="en-US" smtClean="0"/>
              <a:t>16</a:t>
            </a:fld>
            <a:endParaRPr lang="en-US"/>
          </a:p>
        </p:txBody>
      </p:sp>
    </p:spTree>
    <p:extLst>
      <p:ext uri="{BB962C8B-B14F-4D97-AF65-F5344CB8AC3E}">
        <p14:creationId xmlns:p14="http://schemas.microsoft.com/office/powerpoint/2010/main" val="84549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DE42DCA-3098-4D5B-A24D-90A7090D9B68}"/>
              </a:ext>
            </a:extLst>
          </p:cNvPr>
          <p:cNvSpPr>
            <a:spLocks noGrp="1"/>
          </p:cNvSpPr>
          <p:nvPr>
            <p:ph type="title"/>
          </p:nvPr>
        </p:nvSpPr>
        <p:spPr/>
        <p:txBody>
          <a:bodyPr/>
          <a:lstStyle/>
          <a:p>
            <a:r>
              <a:rPr lang="et-EE" b="1" dirty="0"/>
              <a:t>Molekulaarne difusioon</a:t>
            </a:r>
            <a:endParaRPr lang="en-US" b="1" dirty="0"/>
          </a:p>
        </p:txBody>
      </p:sp>
      <mc:AlternateContent xmlns:mc="http://schemas.openxmlformats.org/markup-compatibility/2006">
        <mc:Choice xmlns:a14="http://schemas.microsoft.com/office/drawing/2010/main" Requires="a14">
          <p:sp>
            <p:nvSpPr>
              <p:cNvPr id="3" name="Sisu kohatäide 2">
                <a:extLst>
                  <a:ext uri="{FF2B5EF4-FFF2-40B4-BE49-F238E27FC236}">
                    <a16:creationId xmlns:a16="http://schemas.microsoft.com/office/drawing/2014/main" id="{85D637B6-8C40-413A-AE76-3CC7C5EC06C0}"/>
                  </a:ext>
                </a:extLst>
              </p:cNvPr>
              <p:cNvSpPr>
                <a:spLocks noGrp="1"/>
              </p:cNvSpPr>
              <p:nvPr>
                <p:ph idx="1"/>
              </p:nvPr>
            </p:nvSpPr>
            <p:spPr/>
            <p:txBody>
              <a:bodyPr>
                <a:normAutofit fontScale="62500" lnSpcReduction="20000"/>
              </a:bodyPr>
              <a:lstStyle/>
              <a:p>
                <a:r>
                  <a:rPr lang="et-EE" dirty="0"/>
                  <a:t>Molekulaarset difusiooni kirjeldab </a:t>
                </a:r>
                <a:r>
                  <a:rPr lang="et-EE" dirty="0" err="1"/>
                  <a:t>Ficki</a:t>
                </a:r>
                <a:r>
                  <a:rPr lang="et-EE" dirty="0"/>
                  <a:t> teooria.</a:t>
                </a:r>
              </a:p>
              <a:p>
                <a:r>
                  <a:rPr lang="et-EE" b="1" dirty="0" err="1"/>
                  <a:t>Fick’i</a:t>
                </a:r>
                <a:r>
                  <a:rPr lang="et-EE" b="1" dirty="0"/>
                  <a:t> teine seadus </a:t>
                </a:r>
                <a:r>
                  <a:rPr lang="et-EE" dirty="0"/>
                  <a:t>kirjeldab lahustunud aine kontsentratsiooni muutust ajas ja selle 1-dimensiooniline kuju on:</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𝐶</m:t>
                          </m:r>
                        </m:num>
                        <m:den>
                          <m:r>
                            <a:rPr lang="en-US"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𝑡</m:t>
                          </m:r>
                        </m:den>
                      </m:f>
                      <m:r>
                        <a:rPr lang="et-EE" b="0" i="1" smtClean="0">
                          <a:latin typeface="Cambria Math" panose="02040503050406030204" pitchFamily="18" charset="0"/>
                        </a:rPr>
                        <m:t>=−</m:t>
                      </m:r>
                      <m:sSup>
                        <m:sSupPr>
                          <m:ctrlPr>
                            <a:rPr lang="et-EE" b="0" i="1" smtClean="0">
                              <a:latin typeface="Cambria Math" panose="02040503050406030204" pitchFamily="18" charset="0"/>
                            </a:rPr>
                          </m:ctrlPr>
                        </m:sSupPr>
                        <m:e>
                          <m:r>
                            <a:rPr lang="et-EE" b="0" i="1" smtClean="0">
                              <a:latin typeface="Cambria Math" panose="02040503050406030204" pitchFamily="18" charset="0"/>
                            </a:rPr>
                            <m:t>𝐷</m:t>
                          </m:r>
                        </m:e>
                        <m:sup>
                          <m:r>
                            <a:rPr lang="et-EE" b="0" i="1" smtClean="0">
                              <a:latin typeface="Cambria Math" panose="02040503050406030204" pitchFamily="18" charset="0"/>
                            </a:rPr>
                            <m:t>∗</m:t>
                          </m:r>
                        </m:sup>
                      </m:sSup>
                      <m:f>
                        <m:fPr>
                          <m:ctrlPr>
                            <a:rPr lang="et-EE" b="0" i="1" smtClean="0">
                              <a:latin typeface="Cambria Math" panose="02040503050406030204" pitchFamily="18" charset="0"/>
                            </a:rPr>
                          </m:ctrlPr>
                        </m:fPr>
                        <m:num>
                          <m:sSup>
                            <m:sSupPr>
                              <m:ctrlPr>
                                <a:rPr lang="et-EE" b="0" i="1" smtClean="0">
                                  <a:latin typeface="Cambria Math" panose="02040503050406030204" pitchFamily="18" charset="0"/>
                                </a:rPr>
                              </m:ctrlPr>
                            </m:sSupPr>
                            <m:e>
                              <m:r>
                                <a:rPr lang="et-EE" b="0" i="1" smtClean="0">
                                  <a:latin typeface="Cambria Math" panose="02040503050406030204" pitchFamily="18" charset="0"/>
                                  <a:ea typeface="Cambria Math" panose="02040503050406030204" pitchFamily="18" charset="0"/>
                                </a:rPr>
                                <m:t>𝜕</m:t>
                              </m:r>
                            </m:e>
                            <m:sup>
                              <m:r>
                                <a:rPr lang="et-EE" b="0" i="1" smtClean="0">
                                  <a:latin typeface="Cambria Math" panose="02040503050406030204" pitchFamily="18" charset="0"/>
                                </a:rPr>
                                <m:t>2</m:t>
                              </m:r>
                            </m:sup>
                          </m:sSup>
                          <m:r>
                            <a:rPr lang="et-EE" b="0" i="1" smtClean="0">
                              <a:latin typeface="Cambria Math" panose="02040503050406030204" pitchFamily="18" charset="0"/>
                            </a:rPr>
                            <m:t>𝐶</m:t>
                          </m:r>
                        </m:num>
                        <m:den>
                          <m:sSup>
                            <m:sSupPr>
                              <m:ctrlPr>
                                <a:rPr lang="et-EE" b="0" i="1" smtClean="0">
                                  <a:latin typeface="Cambria Math" panose="02040503050406030204" pitchFamily="18" charset="0"/>
                                </a:rPr>
                              </m:ctrlPr>
                            </m:sSupPr>
                            <m:e>
                              <m:r>
                                <a:rPr lang="et-EE" b="0" i="1" smtClean="0">
                                  <a:latin typeface="Cambria Math" panose="02040503050406030204" pitchFamily="18" charset="0"/>
                                </a:rPr>
                                <m:t>𝑥</m:t>
                              </m:r>
                            </m:e>
                            <m:sup>
                              <m:r>
                                <a:rPr lang="et-EE" b="0" i="1" smtClean="0">
                                  <a:latin typeface="Cambria Math" panose="02040503050406030204" pitchFamily="18" charset="0"/>
                                </a:rPr>
                                <m:t>2</m:t>
                              </m:r>
                            </m:sup>
                          </m:sSup>
                        </m:den>
                      </m:f>
                    </m:oMath>
                  </m:oMathPara>
                </a14:m>
                <a:endParaRPr lang="et-EE" dirty="0"/>
              </a:p>
              <a:p>
                <a:pPr marL="0" indent="0">
                  <a:buNone/>
                </a:pPr>
                <a:r>
                  <a:rPr lang="et-EE" dirty="0"/>
                  <a:t>kus,</a:t>
                </a:r>
              </a:p>
              <a:p>
                <a:pPr marL="0" indent="0" algn="just">
                  <a:buNone/>
                </a:pPr>
                <a:r>
                  <a:rPr lang="et-EE" dirty="0"/>
                  <a:t>C on lahustunud aine kontsentratsioon</a:t>
                </a:r>
                <a:r>
                  <a:rPr lang="et-EE" i="1" dirty="0">
                    <a:latin typeface="Cambria Math" panose="02040503050406030204" pitchFamily="18" charset="0"/>
                  </a:rPr>
                  <a:t>;</a:t>
                </a:r>
              </a:p>
              <a:p>
                <a:pPr marL="0" indent="0" algn="just">
                  <a:buNone/>
                </a:pPr>
                <a14:m>
                  <m:oMath xmlns:m="http://schemas.openxmlformats.org/officeDocument/2006/math">
                    <m:sSup>
                      <m:sSupPr>
                        <m:ctrlPr>
                          <a:rPr lang="et-EE" i="1">
                            <a:latin typeface="Cambria Math" panose="02040503050406030204" pitchFamily="18" charset="0"/>
                          </a:rPr>
                        </m:ctrlPr>
                      </m:sSupPr>
                      <m:e>
                        <m:r>
                          <a:rPr lang="et-EE" i="1">
                            <a:latin typeface="Cambria Math" panose="02040503050406030204" pitchFamily="18" charset="0"/>
                          </a:rPr>
                          <m:t>𝐷</m:t>
                        </m:r>
                      </m:e>
                      <m:sup>
                        <m:r>
                          <a:rPr lang="et-EE" i="1">
                            <a:latin typeface="Cambria Math" panose="02040503050406030204" pitchFamily="18" charset="0"/>
                          </a:rPr>
                          <m:t>∗</m:t>
                        </m:r>
                      </m:sup>
                    </m:sSup>
                  </m:oMath>
                </a14:m>
                <a:r>
                  <a:rPr lang="et-EE" dirty="0"/>
                  <a:t> on mingi lahustunud aine molekulaarse difusiooni koefitsient poorses keskkonnas, mille ühik on m</a:t>
                </a:r>
                <a:r>
                  <a:rPr lang="et-EE" baseline="30000" dirty="0"/>
                  <a:t>2</a:t>
                </a:r>
                <a:r>
                  <a:rPr lang="et-EE" dirty="0"/>
                  <a:t>·s</a:t>
                </a:r>
                <a:r>
                  <a:rPr lang="et-EE" baseline="30000" dirty="0">
                    <a:latin typeface="Calibri" panose="020F0502020204030204" pitchFamily="34" charset="0"/>
                    <a:cs typeface="Calibri" panose="020F0502020204030204" pitchFamily="34" charset="0"/>
                  </a:rPr>
                  <a:t>−1</a:t>
                </a:r>
                <a:r>
                  <a:rPr lang="et-EE" dirty="0">
                    <a:latin typeface="Calibri" panose="020F0502020204030204" pitchFamily="34" charset="0"/>
                    <a:cs typeface="Calibri" panose="020F0502020204030204" pitchFamily="34" charset="0"/>
                  </a:rPr>
                  <a:t>. </a:t>
                </a:r>
              </a:p>
              <a:p>
                <a:pPr algn="just"/>
                <a:r>
                  <a:rPr lang="et-EE" dirty="0">
                    <a:latin typeface="Calibri" panose="020F0502020204030204" pitchFamily="34" charset="0"/>
                    <a:cs typeface="Calibri" panose="020F0502020204030204" pitchFamily="34" charset="0"/>
                  </a:rPr>
                  <a:t>Difusioon on väga aeglane protsess. Erinevate elektrolüütide (Na</a:t>
                </a:r>
                <a:r>
                  <a:rPr lang="et-EE" baseline="30000" dirty="0">
                    <a:latin typeface="Calibri" panose="020F0502020204030204" pitchFamily="34" charset="0"/>
                    <a:cs typeface="Calibri" panose="020F0502020204030204" pitchFamily="34" charset="0"/>
                  </a:rPr>
                  <a:t>+</a:t>
                </a:r>
                <a:r>
                  <a:rPr lang="et-EE" dirty="0">
                    <a:latin typeface="Calibri" panose="020F0502020204030204" pitchFamily="34" charset="0"/>
                    <a:cs typeface="Calibri" panose="020F0502020204030204" pitchFamily="34" charset="0"/>
                  </a:rPr>
                  <a:t>, K</a:t>
                </a:r>
                <a:r>
                  <a:rPr lang="et-EE" baseline="30000" dirty="0">
                    <a:latin typeface="Calibri" panose="020F0502020204030204" pitchFamily="34" charset="0"/>
                    <a:cs typeface="Calibri" panose="020F0502020204030204" pitchFamily="34" charset="0"/>
                  </a:rPr>
                  <a:t>+</a:t>
                </a:r>
                <a:r>
                  <a:rPr lang="et-EE" dirty="0">
                    <a:latin typeface="Calibri" panose="020F0502020204030204" pitchFamily="34" charset="0"/>
                    <a:cs typeface="Calibri" panose="020F0502020204030204" pitchFamily="34" charset="0"/>
                  </a:rPr>
                  <a:t>, Mg</a:t>
                </a:r>
                <a:r>
                  <a:rPr lang="et-EE" baseline="30000" dirty="0">
                    <a:latin typeface="Calibri" panose="020F0502020204030204" pitchFamily="34" charset="0"/>
                    <a:cs typeface="Calibri" panose="020F0502020204030204" pitchFamily="34" charset="0"/>
                  </a:rPr>
                  <a:t>2+</a:t>
                </a:r>
                <a:r>
                  <a:rPr lang="et-EE" dirty="0">
                    <a:latin typeface="Calibri" panose="020F0502020204030204" pitchFamily="34" charset="0"/>
                    <a:cs typeface="Calibri" panose="020F0502020204030204" pitchFamily="34" charset="0"/>
                  </a:rPr>
                  <a:t>, Ca</a:t>
                </a:r>
                <a:r>
                  <a:rPr lang="et-EE" baseline="30000" dirty="0">
                    <a:latin typeface="Calibri" panose="020F0502020204030204" pitchFamily="34" charset="0"/>
                    <a:cs typeface="Calibri" panose="020F0502020204030204" pitchFamily="34" charset="0"/>
                  </a:rPr>
                  <a:t>2+</a:t>
                </a:r>
                <a:r>
                  <a:rPr lang="et-EE" dirty="0">
                    <a:latin typeface="Calibri" panose="020F0502020204030204" pitchFamily="34" charset="0"/>
                    <a:cs typeface="Calibri" panose="020F0502020204030204" pitchFamily="34" charset="0"/>
                  </a:rPr>
                  <a:t>, </a:t>
                </a:r>
                <a:r>
                  <a:rPr lang="et-EE" dirty="0" err="1">
                    <a:latin typeface="Calibri" panose="020F0502020204030204" pitchFamily="34" charset="0"/>
                    <a:cs typeface="Calibri" panose="020F0502020204030204" pitchFamily="34" charset="0"/>
                  </a:rPr>
                  <a:t>Cl</a:t>
                </a:r>
                <a:r>
                  <a:rPr lang="et-EE" baseline="30000" dirty="0">
                    <a:latin typeface="Calibri" panose="020F0502020204030204" pitchFamily="34" charset="0"/>
                    <a:cs typeface="Calibri" panose="020F0502020204030204" pitchFamily="34" charset="0"/>
                  </a:rPr>
                  <a:t>−</a:t>
                </a:r>
                <a:r>
                  <a:rPr lang="et-EE" dirty="0">
                    <a:latin typeface="Calibri" panose="020F0502020204030204" pitchFamily="34" charset="0"/>
                    <a:cs typeface="Calibri" panose="020F0502020204030204" pitchFamily="34" charset="0"/>
                  </a:rPr>
                  <a:t>, HCO</a:t>
                </a:r>
                <a:r>
                  <a:rPr lang="et-EE" baseline="-25000" dirty="0">
                    <a:latin typeface="Calibri" panose="020F0502020204030204" pitchFamily="34" charset="0"/>
                    <a:cs typeface="Calibri" panose="020F0502020204030204" pitchFamily="34" charset="0"/>
                  </a:rPr>
                  <a:t>3</a:t>
                </a:r>
                <a:r>
                  <a:rPr lang="et-EE" baseline="30000" dirty="0">
                    <a:latin typeface="Calibri" panose="020F0502020204030204" pitchFamily="34" charset="0"/>
                    <a:cs typeface="Calibri" panose="020F0502020204030204" pitchFamily="34" charset="0"/>
                  </a:rPr>
                  <a:t>−</a:t>
                </a:r>
                <a:r>
                  <a:rPr lang="et-EE" dirty="0">
                    <a:latin typeface="Calibri" panose="020F0502020204030204" pitchFamily="34" charset="0"/>
                    <a:cs typeface="Calibri" panose="020F0502020204030204" pitchFamily="34" charset="0"/>
                  </a:rPr>
                  <a:t>, SO</a:t>
                </a:r>
                <a:r>
                  <a:rPr lang="et-EE" baseline="-25000" dirty="0">
                    <a:latin typeface="Calibri" panose="020F0502020204030204" pitchFamily="34" charset="0"/>
                    <a:cs typeface="Calibri" panose="020F0502020204030204" pitchFamily="34" charset="0"/>
                  </a:rPr>
                  <a:t>4</a:t>
                </a:r>
                <a:r>
                  <a:rPr lang="et-EE" baseline="30000" dirty="0">
                    <a:latin typeface="Calibri" panose="020F0502020204030204" pitchFamily="34" charset="0"/>
                    <a:cs typeface="Calibri" panose="020F0502020204030204" pitchFamily="34" charset="0"/>
                  </a:rPr>
                  <a:t>2−</a:t>
                </a:r>
                <a:r>
                  <a:rPr lang="et-EE" dirty="0">
                    <a:latin typeface="Calibri" panose="020F0502020204030204" pitchFamily="34" charset="0"/>
                    <a:cs typeface="Calibri" panose="020F0502020204030204" pitchFamily="34" charset="0"/>
                  </a:rPr>
                  <a:t>) difusioonikoefitsientide väärtused jäävad vahemikku 1 x 10</a:t>
                </a:r>
                <a:r>
                  <a:rPr lang="et-EE" baseline="30000" dirty="0">
                    <a:latin typeface="Calibri" panose="020F0502020204030204" pitchFamily="34" charset="0"/>
                    <a:cs typeface="Calibri" panose="020F0502020204030204" pitchFamily="34" charset="0"/>
                  </a:rPr>
                  <a:t>−9</a:t>
                </a:r>
                <a:r>
                  <a:rPr lang="et-EE" dirty="0">
                    <a:latin typeface="Calibri" panose="020F0502020204030204" pitchFamily="34" charset="0"/>
                    <a:cs typeface="Calibri" panose="020F0502020204030204" pitchFamily="34" charset="0"/>
                  </a:rPr>
                  <a:t> kuni x 10</a:t>
                </a:r>
                <a:r>
                  <a:rPr lang="et-EE" baseline="30000" dirty="0">
                    <a:latin typeface="Calibri" panose="020F0502020204030204" pitchFamily="34" charset="0"/>
                    <a:cs typeface="Calibri" panose="020F0502020204030204" pitchFamily="34" charset="0"/>
                  </a:rPr>
                  <a:t>−9 </a:t>
                </a:r>
                <a:r>
                  <a:rPr lang="et-EE" dirty="0">
                    <a:latin typeface="Calibri" panose="020F0502020204030204" pitchFamily="34" charset="0"/>
                    <a:cs typeface="Calibri" panose="020F0502020204030204" pitchFamily="34" charset="0"/>
                  </a:rPr>
                  <a:t>m</a:t>
                </a:r>
                <a:r>
                  <a:rPr lang="et-EE" baseline="30000" dirty="0">
                    <a:latin typeface="Calibri" panose="020F0502020204030204" pitchFamily="34" charset="0"/>
                    <a:cs typeface="Calibri" panose="020F0502020204030204" pitchFamily="34" charset="0"/>
                  </a:rPr>
                  <a:t>2</a:t>
                </a:r>
                <a:r>
                  <a:rPr lang="et-EE" dirty="0">
                    <a:latin typeface="Calibri" panose="020F0502020204030204" pitchFamily="34" charset="0"/>
                    <a:cs typeface="Calibri" panose="020F0502020204030204" pitchFamily="34" charset="0"/>
                  </a:rPr>
                  <a:t>/s (25°C). Difusioonikoefitsiendid sõltuvad temperatuurist olles 5°C juures umbes 50% väiksemad.</a:t>
                </a:r>
              </a:p>
              <a:p>
                <a:pPr algn="just"/>
                <a:r>
                  <a:rPr lang="et-EE" i="1" dirty="0">
                    <a:latin typeface="Calibri" panose="020F0502020204030204" pitchFamily="34" charset="0"/>
                    <a:cs typeface="Calibri" panose="020F0502020204030204" pitchFamily="34" charset="0"/>
                  </a:rPr>
                  <a:t>Näiteks kui mingi lahustunud aine suhteline kontsentratsioonierinevus kahe veemassi vahel on 0.01 (1%) liigub aine 10000 aasta jooksul vaid umbes 25 meetrit</a:t>
                </a:r>
                <a:r>
                  <a:rPr lang="et-EE" dirty="0">
                    <a:latin typeface="Calibri" panose="020F0502020204030204" pitchFamily="34" charset="0"/>
                    <a:cs typeface="Calibri" panose="020F0502020204030204" pitchFamily="34" charset="0"/>
                  </a:rPr>
                  <a:t>. </a:t>
                </a:r>
              </a:p>
              <a:p>
                <a:pPr algn="just"/>
                <a:r>
                  <a:rPr lang="et-EE" dirty="0">
                    <a:latin typeface="Calibri" panose="020F0502020204030204" pitchFamily="34" charset="0"/>
                    <a:cs typeface="Calibri" panose="020F0502020204030204" pitchFamily="34" charset="0"/>
                  </a:rPr>
                  <a:t>Piisava aja jooksul võivad ained difusiooni mõjul siiski liikuda märkimisväärselt ja seda isegi väikese veejuhtivusega veekihtides.</a:t>
                </a:r>
                <a:endParaRPr lang="en-US" dirty="0"/>
              </a:p>
            </p:txBody>
          </p:sp>
        </mc:Choice>
        <mc:Fallback>
          <p:sp>
            <p:nvSpPr>
              <p:cNvPr id="3" name="Sisu kohatäide 2">
                <a:extLst>
                  <a:ext uri="{FF2B5EF4-FFF2-40B4-BE49-F238E27FC236}">
                    <a16:creationId xmlns:a16="http://schemas.microsoft.com/office/drawing/2014/main" id="{85D637B6-8C40-413A-AE76-3CC7C5EC06C0}"/>
                  </a:ext>
                </a:extLst>
              </p:cNvPr>
              <p:cNvSpPr>
                <a:spLocks noGrp="1" noRot="1" noChangeAspect="1" noMove="1" noResize="1" noEditPoints="1" noAdjustHandles="1" noChangeArrowheads="1" noChangeShapeType="1" noTextEdit="1"/>
              </p:cNvSpPr>
              <p:nvPr>
                <p:ph idx="1"/>
              </p:nvPr>
            </p:nvSpPr>
            <p:spPr>
              <a:blipFill>
                <a:blip r:embed="rId3"/>
                <a:stretch>
                  <a:fillRect l="-522" t="-2241" r="-464"/>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0844ADF7-9C67-4E7B-9A8A-F2D41FD00F86}"/>
              </a:ext>
            </a:extLst>
          </p:cNvPr>
          <p:cNvSpPr>
            <a:spLocks noGrp="1"/>
          </p:cNvSpPr>
          <p:nvPr>
            <p:ph type="sldNum" sz="quarter" idx="12"/>
          </p:nvPr>
        </p:nvSpPr>
        <p:spPr/>
        <p:txBody>
          <a:bodyPr/>
          <a:lstStyle/>
          <a:p>
            <a:fld id="{3A0E5F1F-0139-41C5-A9B7-FB06C3F29D20}" type="slidenum">
              <a:rPr lang="en-US" smtClean="0"/>
              <a:t>17</a:t>
            </a:fld>
            <a:endParaRPr lang="en-US"/>
          </a:p>
        </p:txBody>
      </p:sp>
      <p:pic>
        <p:nvPicPr>
          <p:cNvPr id="5" name="Pilt 4">
            <a:extLst>
              <a:ext uri="{FF2B5EF4-FFF2-40B4-BE49-F238E27FC236}">
                <a16:creationId xmlns:a16="http://schemas.microsoft.com/office/drawing/2014/main" id="{58C50E7D-7100-4643-AC55-91F69E5ACB6A}"/>
              </a:ext>
            </a:extLst>
          </p:cNvPr>
          <p:cNvPicPr>
            <a:picLocks noChangeAspect="1"/>
          </p:cNvPicPr>
          <p:nvPr/>
        </p:nvPicPr>
        <p:blipFill>
          <a:blip r:embed="rId4"/>
          <a:stretch>
            <a:fillRect/>
          </a:stretch>
        </p:blipFill>
        <p:spPr>
          <a:xfrm>
            <a:off x="9812215" y="0"/>
            <a:ext cx="2379784" cy="2108621"/>
          </a:xfrm>
          <a:prstGeom prst="rect">
            <a:avLst/>
          </a:prstGeom>
        </p:spPr>
      </p:pic>
    </p:spTree>
    <p:extLst>
      <p:ext uri="{BB962C8B-B14F-4D97-AF65-F5344CB8AC3E}">
        <p14:creationId xmlns:p14="http://schemas.microsoft.com/office/powerpoint/2010/main" val="115986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2943545-0642-42E5-B36A-DA1C14FACA3B}"/>
              </a:ext>
            </a:extLst>
          </p:cNvPr>
          <p:cNvSpPr>
            <a:spLocks noGrp="1"/>
          </p:cNvSpPr>
          <p:nvPr>
            <p:ph type="title"/>
          </p:nvPr>
        </p:nvSpPr>
        <p:spPr/>
        <p:txBody>
          <a:bodyPr/>
          <a:lstStyle/>
          <a:p>
            <a:r>
              <a:rPr lang="et-EE" b="1" dirty="0"/>
              <a:t>Transpordiprotsessid põhjavees</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49E9227A-6D70-4B99-B591-3B58B63181A5}"/>
                  </a:ext>
                </a:extLst>
              </p:cNvPr>
              <p:cNvSpPr>
                <a:spLocks noGrp="1"/>
              </p:cNvSpPr>
              <p:nvPr>
                <p:ph idx="1"/>
              </p:nvPr>
            </p:nvSpPr>
            <p:spPr/>
            <p:txBody>
              <a:bodyPr/>
              <a:lstStyle/>
              <a:p>
                <a:r>
                  <a:rPr lang="et-EE" dirty="0"/>
                  <a:t>Advektsiooni ja molekulaarse dispersiooni koosmõju lahustunud ainete transpordile põhjavees võib kokku võtta järgmise 1-dimensionaalse võrrandiga:</a:t>
                </a:r>
              </a:p>
              <a:p>
                <a:pPr marL="0" indent="0" algn="ctr">
                  <a:buNone/>
                </a:pPr>
                <a14:m>
                  <m:oMath xmlns:m="http://schemas.openxmlformats.org/officeDocument/2006/math">
                    <m:f>
                      <m:fPr>
                        <m:ctrlPr>
                          <a:rPr lang="et-EE" i="1">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𝐶</m:t>
                        </m:r>
                      </m:num>
                      <m:den>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𝑡</m:t>
                        </m:r>
                      </m:den>
                    </m:f>
                    <m:r>
                      <a:rPr lang="et-EE" i="1">
                        <a:latin typeface="Cambria Math" panose="02040503050406030204" pitchFamily="18" charset="0"/>
                      </a:rPr>
                      <m:t>=</m:t>
                    </m:r>
                    <m:r>
                      <a:rPr lang="et-EE" b="0" i="1" smtClean="0">
                        <a:latin typeface="Cambria Math" panose="02040503050406030204" pitchFamily="18" charset="0"/>
                      </a:rPr>
                      <m:t>𝐷</m:t>
                    </m:r>
                    <m:f>
                      <m:fPr>
                        <m:ctrlPr>
                          <a:rPr lang="et-EE" i="1">
                            <a:latin typeface="Cambria Math" panose="02040503050406030204" pitchFamily="18" charset="0"/>
                          </a:rPr>
                        </m:ctrlPr>
                      </m:fPr>
                      <m:num>
                        <m:sSup>
                          <m:sSupPr>
                            <m:ctrlPr>
                              <a:rPr lang="et-EE" i="1">
                                <a:latin typeface="Cambria Math" panose="02040503050406030204" pitchFamily="18" charset="0"/>
                              </a:rPr>
                            </m:ctrlPr>
                          </m:sSupPr>
                          <m:e>
                            <m:r>
                              <a:rPr lang="et-EE" i="1">
                                <a:latin typeface="Cambria Math" panose="02040503050406030204" pitchFamily="18" charset="0"/>
                                <a:ea typeface="Cambria Math" panose="02040503050406030204" pitchFamily="18" charset="0"/>
                              </a:rPr>
                              <m:t>𝜕</m:t>
                            </m:r>
                          </m:e>
                          <m:sup>
                            <m:r>
                              <a:rPr lang="et-EE" i="1">
                                <a:latin typeface="Cambria Math" panose="02040503050406030204" pitchFamily="18" charset="0"/>
                              </a:rPr>
                              <m:t>2</m:t>
                            </m:r>
                          </m:sup>
                        </m:sSup>
                        <m:r>
                          <a:rPr lang="et-EE" i="1">
                            <a:latin typeface="Cambria Math" panose="02040503050406030204" pitchFamily="18" charset="0"/>
                          </a:rPr>
                          <m:t>𝐶</m:t>
                        </m:r>
                      </m:num>
                      <m:den>
                        <m:sSup>
                          <m:sSupPr>
                            <m:ctrlPr>
                              <a:rPr lang="et-EE" i="1">
                                <a:latin typeface="Cambria Math" panose="02040503050406030204" pitchFamily="18" charset="0"/>
                              </a:rPr>
                            </m:ctrlPr>
                          </m:sSupPr>
                          <m:e>
                            <m:r>
                              <a:rPr lang="et-EE" i="1">
                                <a:latin typeface="Cambria Math" panose="02040503050406030204" pitchFamily="18" charset="0"/>
                              </a:rPr>
                              <m:t>𝑥</m:t>
                            </m:r>
                          </m:e>
                          <m:sup>
                            <m:r>
                              <a:rPr lang="et-EE" i="1">
                                <a:latin typeface="Cambria Math" panose="02040503050406030204" pitchFamily="18" charset="0"/>
                              </a:rPr>
                              <m:t>2</m:t>
                            </m:r>
                          </m:sup>
                        </m:sSup>
                      </m:den>
                    </m:f>
                    <m:r>
                      <a:rPr lang="et-EE" i="1">
                        <a:latin typeface="Cambria Math" panose="02040503050406030204" pitchFamily="18" charset="0"/>
                      </a:rPr>
                      <m:t>−</m:t>
                    </m:r>
                    <m:sSub>
                      <m:sSubPr>
                        <m:ctrlPr>
                          <a:rPr lang="et-EE" i="1">
                            <a:latin typeface="Cambria Math" panose="02040503050406030204" pitchFamily="18" charset="0"/>
                          </a:rPr>
                        </m:ctrlPr>
                      </m:sSubPr>
                      <m:e>
                        <m:r>
                          <a:rPr lang="et-EE" i="1">
                            <a:latin typeface="Cambria Math" panose="02040503050406030204" pitchFamily="18" charset="0"/>
                          </a:rPr>
                          <m:t>𝑣</m:t>
                        </m:r>
                      </m:e>
                      <m:sub>
                        <m:r>
                          <a:rPr lang="et-EE" i="1">
                            <a:latin typeface="Cambria Math" panose="02040503050406030204" pitchFamily="18" charset="0"/>
                          </a:rPr>
                          <m:t>𝑡</m:t>
                        </m:r>
                        <m:r>
                          <a:rPr lang="et-EE" i="1">
                            <a:latin typeface="Cambria Math" panose="02040503050406030204" pitchFamily="18" charset="0"/>
                          </a:rPr>
                          <m:t>,</m:t>
                        </m:r>
                        <m:r>
                          <a:rPr lang="et-EE" i="1">
                            <a:latin typeface="Cambria Math" panose="02040503050406030204" pitchFamily="18" charset="0"/>
                          </a:rPr>
                          <m:t>𝑥</m:t>
                        </m:r>
                      </m:sub>
                    </m:sSub>
                    <m:f>
                      <m:fPr>
                        <m:ctrlPr>
                          <a:rPr lang="et-EE" i="1">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𝐶</m:t>
                        </m:r>
                      </m:num>
                      <m:den>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𝑥</m:t>
                        </m:r>
                      </m:den>
                    </m:f>
                  </m:oMath>
                </a14:m>
                <a:r>
                  <a:rPr lang="et-EE" dirty="0"/>
                  <a:t>,</a:t>
                </a:r>
              </a:p>
              <a:p>
                <a:pPr marL="0" indent="0">
                  <a:buNone/>
                </a:pPr>
                <a:r>
                  <a:rPr lang="et-EE" dirty="0"/>
                  <a:t>kus koefitsient D tähistab </a:t>
                </a:r>
                <a:r>
                  <a:rPr lang="et-EE" dirty="0" err="1"/>
                  <a:t>hüdrodünaamilise</a:t>
                </a:r>
                <a:r>
                  <a:rPr lang="et-EE" dirty="0"/>
                  <a:t> dispersiooni mõlema komponendi (mehaaniline dispersioon ja difusioon) koosmõju:</a:t>
                </a:r>
              </a:p>
              <a:p>
                <a:pPr marL="0" indent="0">
                  <a:buNone/>
                </a:pPr>
                <a14:m>
                  <m:oMathPara xmlns:m="http://schemas.openxmlformats.org/officeDocument/2006/math">
                    <m:oMathParaPr>
                      <m:jc m:val="centerGroup"/>
                    </m:oMathParaPr>
                    <m:oMath xmlns:m="http://schemas.openxmlformats.org/officeDocument/2006/math">
                      <m:r>
                        <a:rPr lang="et-EE" b="0" i="1" smtClean="0">
                          <a:latin typeface="Cambria Math" panose="02040503050406030204" pitchFamily="18" charset="0"/>
                        </a:rPr>
                        <m:t>𝐷</m:t>
                      </m:r>
                      <m:r>
                        <a:rPr lang="et-EE" b="0" i="1" smtClean="0">
                          <a:latin typeface="Cambria Math" panose="02040503050406030204" pitchFamily="18" charset="0"/>
                        </a:rPr>
                        <m:t>=</m:t>
                      </m:r>
                      <m:sSup>
                        <m:sSupPr>
                          <m:ctrlPr>
                            <a:rPr lang="et-EE" b="0" i="1" smtClean="0">
                              <a:latin typeface="Cambria Math" panose="02040503050406030204" pitchFamily="18" charset="0"/>
                            </a:rPr>
                          </m:ctrlPr>
                        </m:sSupPr>
                        <m:e>
                          <m:r>
                            <a:rPr lang="et-EE" b="0" i="1" smtClean="0">
                              <a:latin typeface="Cambria Math" panose="02040503050406030204" pitchFamily="18" charset="0"/>
                            </a:rPr>
                            <m:t>𝐷</m:t>
                          </m:r>
                        </m:e>
                        <m:sup>
                          <m:r>
                            <a:rPr lang="et-EE" b="0" i="1" smtClean="0">
                              <a:latin typeface="Cambria Math" panose="02040503050406030204" pitchFamily="18" charset="0"/>
                            </a:rPr>
                            <m:t>′</m:t>
                          </m:r>
                        </m:sup>
                      </m:sSup>
                      <m:r>
                        <a:rPr lang="et-EE" b="0" i="1" smtClean="0">
                          <a:latin typeface="Cambria Math" panose="02040503050406030204" pitchFamily="18" charset="0"/>
                        </a:rPr>
                        <m:t>+</m:t>
                      </m:r>
                      <m:sSup>
                        <m:sSupPr>
                          <m:ctrlPr>
                            <a:rPr lang="et-EE" b="0" i="1" smtClean="0">
                              <a:latin typeface="Cambria Math" panose="02040503050406030204" pitchFamily="18" charset="0"/>
                            </a:rPr>
                          </m:ctrlPr>
                        </m:sSupPr>
                        <m:e>
                          <m:r>
                            <a:rPr lang="et-EE" b="0" i="1" smtClean="0">
                              <a:latin typeface="Cambria Math" panose="02040503050406030204" pitchFamily="18" charset="0"/>
                            </a:rPr>
                            <m:t>𝐷</m:t>
                          </m:r>
                        </m:e>
                        <m:sup>
                          <m:r>
                            <a:rPr lang="et-EE" b="0" i="1" smtClean="0">
                              <a:latin typeface="Cambria Math" panose="02040503050406030204" pitchFamily="18" charset="0"/>
                            </a:rPr>
                            <m:t>∗</m:t>
                          </m:r>
                        </m:sup>
                      </m:sSup>
                    </m:oMath>
                  </m:oMathPara>
                </a14:m>
                <a:endParaRPr lang="en-US" dirty="0"/>
              </a:p>
            </p:txBody>
          </p:sp>
        </mc:Choice>
        <mc:Fallback xmlns="">
          <p:sp>
            <p:nvSpPr>
              <p:cNvPr id="3" name="Sisu kohatäide 2">
                <a:extLst>
                  <a:ext uri="{FF2B5EF4-FFF2-40B4-BE49-F238E27FC236}">
                    <a16:creationId xmlns:a16="http://schemas.microsoft.com/office/drawing/2014/main" id="{49E9227A-6D70-4B99-B591-3B58B63181A5}"/>
                  </a:ext>
                </a:extLst>
              </p:cNvPr>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F5A67FAF-3E39-4C1F-9880-279124169736}"/>
              </a:ext>
            </a:extLst>
          </p:cNvPr>
          <p:cNvSpPr>
            <a:spLocks noGrp="1"/>
          </p:cNvSpPr>
          <p:nvPr>
            <p:ph type="sldNum" sz="quarter" idx="12"/>
          </p:nvPr>
        </p:nvSpPr>
        <p:spPr/>
        <p:txBody>
          <a:bodyPr/>
          <a:lstStyle/>
          <a:p>
            <a:fld id="{3A0E5F1F-0139-41C5-A9B7-FB06C3F29D20}" type="slidenum">
              <a:rPr lang="en-US" smtClean="0"/>
              <a:t>18</a:t>
            </a:fld>
            <a:endParaRPr lang="en-US"/>
          </a:p>
        </p:txBody>
      </p:sp>
    </p:spTree>
    <p:extLst>
      <p:ext uri="{BB962C8B-B14F-4D97-AF65-F5344CB8AC3E}">
        <p14:creationId xmlns:p14="http://schemas.microsoft.com/office/powerpoint/2010/main" val="4057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stkülik 4">
            <a:extLst>
              <a:ext uri="{FF2B5EF4-FFF2-40B4-BE49-F238E27FC236}">
                <a16:creationId xmlns:a16="http://schemas.microsoft.com/office/drawing/2014/main" id="{1CD757D3-3229-48CC-9713-F7E1A88BA04E}"/>
              </a:ext>
            </a:extLst>
          </p:cNvPr>
          <p:cNvSpPr/>
          <p:nvPr/>
        </p:nvSpPr>
        <p:spPr>
          <a:xfrm>
            <a:off x="3892062" y="3563815"/>
            <a:ext cx="4853353" cy="1934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stkülik 10">
            <a:extLst>
              <a:ext uri="{FF2B5EF4-FFF2-40B4-BE49-F238E27FC236}">
                <a16:creationId xmlns:a16="http://schemas.microsoft.com/office/drawing/2014/main" id="{9EDD0CED-A664-4883-85E7-6F5BA223215F}"/>
              </a:ext>
            </a:extLst>
          </p:cNvPr>
          <p:cNvSpPr/>
          <p:nvPr/>
        </p:nvSpPr>
        <p:spPr>
          <a:xfrm>
            <a:off x="3798278" y="5498123"/>
            <a:ext cx="3270738" cy="67993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stkülik 15">
            <a:extLst>
              <a:ext uri="{FF2B5EF4-FFF2-40B4-BE49-F238E27FC236}">
                <a16:creationId xmlns:a16="http://schemas.microsoft.com/office/drawing/2014/main" id="{FCF9BDA7-1149-4422-9BBC-48611244BF15}"/>
              </a:ext>
            </a:extLst>
          </p:cNvPr>
          <p:cNvSpPr/>
          <p:nvPr/>
        </p:nvSpPr>
        <p:spPr>
          <a:xfrm>
            <a:off x="7069016" y="5498123"/>
            <a:ext cx="1676399" cy="67884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B9506FAF-34B0-4B9E-A0BD-A583F1DF0708}"/>
                  </a:ext>
                </a:extLst>
              </p:cNvPr>
              <p:cNvSpPr>
                <a:spLocks noGrp="1"/>
              </p:cNvSpPr>
              <p:nvPr>
                <p:ph idx="1"/>
              </p:nvPr>
            </p:nvSpPr>
            <p:spPr/>
            <p:txBody>
              <a:bodyPr>
                <a:normAutofit fontScale="92500" lnSpcReduction="10000"/>
              </a:bodyPr>
              <a:lstStyle/>
              <a:p>
                <a:r>
                  <a:rPr lang="et-EE" dirty="0"/>
                  <a:t>Lahustunud ainete transpordi (</a:t>
                </a:r>
                <a:r>
                  <a:rPr lang="et-EE" i="1" dirty="0" err="1"/>
                  <a:t>solute</a:t>
                </a:r>
                <a:r>
                  <a:rPr lang="et-EE" i="1" dirty="0"/>
                  <a:t> transport</a:t>
                </a:r>
                <a:r>
                  <a:rPr lang="et-EE" dirty="0"/>
                  <a:t>) (kolme-</a:t>
                </a:r>
                <a:r>
                  <a:rPr lang="et-EE" dirty="0" err="1"/>
                  <a:t>dimensionaalne</a:t>
                </a:r>
                <a:r>
                  <a:rPr lang="et-EE" dirty="0"/>
                  <a:t>) võrrand põhineb põhjavee liikumise võrranditele, mille abil määratakse põhjavee liikumise kiirus. Lahustunud ainete transpordi võrrandis lisandub sellele massi-tasakaalu tingimus. </a:t>
                </a:r>
              </a:p>
              <a:p>
                <a:r>
                  <a:rPr lang="et-EE" dirty="0"/>
                  <a:t>Lahustunud ainete transport </a:t>
                </a:r>
                <a:r>
                  <a:rPr lang="et-EE" dirty="0" err="1"/>
                  <a:t>Konikowi</a:t>
                </a:r>
                <a:r>
                  <a:rPr lang="et-EE" dirty="0"/>
                  <a:t> ja </a:t>
                </a:r>
                <a:r>
                  <a:rPr lang="et-EE" dirty="0" err="1"/>
                  <a:t>Grove</a:t>
                </a:r>
                <a:r>
                  <a:rPr lang="et-EE" dirty="0"/>
                  <a:t> (1977) järgi:</a:t>
                </a:r>
              </a:p>
              <a:p>
                <a:pPr marL="0" indent="0" algn="ctr">
                  <a:buNone/>
                </a:pP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𝐶</m:t>
                        </m:r>
                      </m:num>
                      <m:den>
                        <m:r>
                          <a:rPr lang="en-US"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𝑡</m:t>
                        </m:r>
                      </m:den>
                    </m:f>
                    <m:r>
                      <a:rPr lang="et-EE" b="0" i="1" smtClean="0">
                        <a:latin typeface="Cambria Math" panose="02040503050406030204" pitchFamily="18" charset="0"/>
                      </a:rPr>
                      <m:t>=</m:t>
                    </m:r>
                    <m:f>
                      <m:fPr>
                        <m:ctrlPr>
                          <a:rPr lang="et-EE" b="0" i="1" smtClean="0">
                            <a:latin typeface="Cambria Math" panose="02040503050406030204" pitchFamily="18" charset="0"/>
                          </a:rPr>
                        </m:ctrlPr>
                      </m:fPr>
                      <m:num>
                        <m:r>
                          <a:rPr lang="et-EE" b="0" i="1" smtClean="0">
                            <a:latin typeface="Cambria Math" panose="02040503050406030204" pitchFamily="18" charset="0"/>
                            <a:ea typeface="Cambria Math" panose="02040503050406030204" pitchFamily="18" charset="0"/>
                          </a:rPr>
                          <m:t>𝜕</m:t>
                        </m:r>
                      </m:num>
                      <m:den>
                        <m:r>
                          <a:rPr lang="et-EE" b="0"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𝑥</m:t>
                        </m:r>
                      </m:den>
                    </m:f>
                    <m:d>
                      <m:dPr>
                        <m:ctrlPr>
                          <a:rPr lang="et-EE" b="0" i="1" smtClean="0">
                            <a:latin typeface="Cambria Math" panose="02040503050406030204" pitchFamily="18" charset="0"/>
                          </a:rPr>
                        </m:ctrlPr>
                      </m:dPr>
                      <m:e>
                        <m:sSub>
                          <m:sSubPr>
                            <m:ctrlPr>
                              <a:rPr lang="et-EE" b="0" i="1" smtClean="0">
                                <a:latin typeface="Cambria Math" panose="02040503050406030204" pitchFamily="18" charset="0"/>
                              </a:rPr>
                            </m:ctrlPr>
                          </m:sSubPr>
                          <m:e>
                            <m:r>
                              <a:rPr lang="et-EE" b="0" i="1" smtClean="0">
                                <a:latin typeface="Cambria Math" panose="02040503050406030204" pitchFamily="18" charset="0"/>
                              </a:rPr>
                              <m:t>𝐷</m:t>
                            </m:r>
                          </m:e>
                          <m:sub>
                            <m:r>
                              <a:rPr lang="et-EE" b="0" i="1" smtClean="0">
                                <a:latin typeface="Cambria Math" panose="02040503050406030204" pitchFamily="18" charset="0"/>
                              </a:rPr>
                              <m:t>𝑥</m:t>
                            </m:r>
                          </m:sub>
                        </m:sSub>
                        <m:f>
                          <m:fPr>
                            <m:ctrlPr>
                              <a:rPr lang="et-EE" b="0" i="1" smtClean="0">
                                <a:latin typeface="Cambria Math" panose="02040503050406030204" pitchFamily="18" charset="0"/>
                              </a:rPr>
                            </m:ctrlPr>
                          </m:fPr>
                          <m:num>
                            <m:r>
                              <a:rPr lang="et-EE" b="0"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𝐶</m:t>
                            </m:r>
                          </m:num>
                          <m:den>
                            <m:r>
                              <a:rPr lang="et-EE" b="0"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𝑥</m:t>
                            </m:r>
                          </m:den>
                        </m:f>
                        <m:r>
                          <a:rPr lang="et-EE" b="0" i="1" smtClean="0">
                            <a:latin typeface="Cambria Math" panose="02040503050406030204" pitchFamily="18" charset="0"/>
                          </a:rPr>
                          <m:t>+</m:t>
                        </m:r>
                        <m:sSub>
                          <m:sSubPr>
                            <m:ctrlPr>
                              <a:rPr lang="et-EE" b="0" i="1" smtClean="0">
                                <a:latin typeface="Cambria Math" panose="02040503050406030204" pitchFamily="18" charset="0"/>
                              </a:rPr>
                            </m:ctrlPr>
                          </m:sSubPr>
                          <m:e>
                            <m:r>
                              <a:rPr lang="et-EE" b="0" i="1" smtClean="0">
                                <a:latin typeface="Cambria Math" panose="02040503050406030204" pitchFamily="18" charset="0"/>
                              </a:rPr>
                              <m:t>𝐷</m:t>
                            </m:r>
                          </m:e>
                          <m:sub>
                            <m:r>
                              <a:rPr lang="et-EE" b="0" i="1" smtClean="0">
                                <a:latin typeface="Cambria Math" panose="02040503050406030204" pitchFamily="18" charset="0"/>
                              </a:rPr>
                              <m:t>𝑥𝑦</m:t>
                            </m:r>
                          </m:sub>
                        </m:sSub>
                        <m:f>
                          <m:fPr>
                            <m:ctrlPr>
                              <a:rPr lang="et-EE" b="0" i="1" smtClean="0">
                                <a:latin typeface="Cambria Math" panose="02040503050406030204" pitchFamily="18" charset="0"/>
                              </a:rPr>
                            </m:ctrlPr>
                          </m:fPr>
                          <m:num>
                            <m:r>
                              <a:rPr lang="et-EE" b="0"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𝐶</m:t>
                            </m:r>
                          </m:num>
                          <m:den>
                            <m:r>
                              <a:rPr lang="et-EE" b="0"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𝑦</m:t>
                            </m:r>
                          </m:den>
                        </m:f>
                        <m:r>
                          <a:rPr lang="et-EE" b="0" i="1" smtClean="0">
                            <a:latin typeface="Cambria Math" panose="02040503050406030204" pitchFamily="18" charset="0"/>
                          </a:rPr>
                          <m:t>+</m:t>
                        </m:r>
                        <m:sSub>
                          <m:sSubPr>
                            <m:ctrlPr>
                              <a:rPr lang="et-EE" b="0" i="1" smtClean="0">
                                <a:latin typeface="Cambria Math" panose="02040503050406030204" pitchFamily="18" charset="0"/>
                              </a:rPr>
                            </m:ctrlPr>
                          </m:sSubPr>
                          <m:e>
                            <m:r>
                              <a:rPr lang="et-EE" b="0" i="1" smtClean="0">
                                <a:latin typeface="Cambria Math" panose="02040503050406030204" pitchFamily="18" charset="0"/>
                              </a:rPr>
                              <m:t>𝐷</m:t>
                            </m:r>
                          </m:e>
                          <m:sub>
                            <m:r>
                              <a:rPr lang="et-EE" b="0" i="1" smtClean="0">
                                <a:latin typeface="Cambria Math" panose="02040503050406030204" pitchFamily="18" charset="0"/>
                              </a:rPr>
                              <m:t>𝑥𝑧</m:t>
                            </m:r>
                          </m:sub>
                        </m:sSub>
                        <m:f>
                          <m:fPr>
                            <m:ctrlPr>
                              <a:rPr lang="et-EE" b="0" i="1" smtClean="0">
                                <a:latin typeface="Cambria Math" panose="02040503050406030204" pitchFamily="18" charset="0"/>
                              </a:rPr>
                            </m:ctrlPr>
                          </m:fPr>
                          <m:num>
                            <m:r>
                              <a:rPr lang="et-EE" b="0"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𝐶</m:t>
                            </m:r>
                          </m:num>
                          <m:den>
                            <m:r>
                              <a:rPr lang="et-EE" b="0"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𝑧</m:t>
                            </m:r>
                          </m:den>
                        </m:f>
                      </m:e>
                    </m:d>
                    <m:r>
                      <a:rPr lang="et-EE" b="0" i="1" smtClean="0">
                        <a:latin typeface="Cambria Math" panose="02040503050406030204" pitchFamily="18" charset="0"/>
                      </a:rPr>
                      <m:t>+</m:t>
                    </m:r>
                  </m:oMath>
                </a14:m>
                <a:r>
                  <a:rPr lang="et-EE" dirty="0"/>
                  <a:t> </a:t>
                </a:r>
              </a:p>
              <a:p>
                <a:pPr marL="0" indent="0" algn="ctr">
                  <a:buNone/>
                </a:pPr>
                <a14:m>
                  <m:oMath xmlns:m="http://schemas.openxmlformats.org/officeDocument/2006/math">
                    <m:f>
                      <m:fPr>
                        <m:ctrlPr>
                          <a:rPr lang="et-EE" i="1">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num>
                      <m:den>
                        <m:r>
                          <a:rPr lang="et-EE" i="1">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𝑦</m:t>
                        </m:r>
                      </m:den>
                    </m:f>
                    <m:d>
                      <m:dPr>
                        <m:ctrlPr>
                          <a:rPr lang="et-EE" i="1">
                            <a:latin typeface="Cambria Math" panose="02040503050406030204" pitchFamily="18" charset="0"/>
                          </a:rPr>
                        </m:ctrlPr>
                      </m:dPr>
                      <m:e>
                        <m:sSub>
                          <m:sSubPr>
                            <m:ctrlPr>
                              <a:rPr lang="et-EE" i="1">
                                <a:latin typeface="Cambria Math" panose="02040503050406030204" pitchFamily="18" charset="0"/>
                              </a:rPr>
                            </m:ctrlPr>
                          </m:sSubPr>
                          <m:e>
                            <m:r>
                              <a:rPr lang="et-EE" i="1">
                                <a:latin typeface="Cambria Math" panose="02040503050406030204" pitchFamily="18" charset="0"/>
                              </a:rPr>
                              <m:t>𝐷</m:t>
                            </m:r>
                          </m:e>
                          <m:sub>
                            <m:r>
                              <a:rPr lang="et-EE" b="0" i="1" smtClean="0">
                                <a:latin typeface="Cambria Math" panose="02040503050406030204" pitchFamily="18" charset="0"/>
                              </a:rPr>
                              <m:t>𝑦</m:t>
                            </m:r>
                            <m:r>
                              <a:rPr lang="et-EE" i="1">
                                <a:latin typeface="Cambria Math" panose="02040503050406030204" pitchFamily="18" charset="0"/>
                              </a:rPr>
                              <m:t>𝑥</m:t>
                            </m:r>
                          </m:sub>
                        </m:sSub>
                        <m:f>
                          <m:fPr>
                            <m:ctrlPr>
                              <a:rPr lang="et-EE" i="1">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𝐶</m:t>
                            </m:r>
                          </m:num>
                          <m:den>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𝑥</m:t>
                            </m:r>
                          </m:den>
                        </m:f>
                        <m:r>
                          <a:rPr lang="et-EE" i="1">
                            <a:latin typeface="Cambria Math" panose="02040503050406030204" pitchFamily="18" charset="0"/>
                          </a:rPr>
                          <m:t>+</m:t>
                        </m:r>
                        <m:sSub>
                          <m:sSubPr>
                            <m:ctrlPr>
                              <a:rPr lang="et-EE" i="1">
                                <a:latin typeface="Cambria Math" panose="02040503050406030204" pitchFamily="18" charset="0"/>
                              </a:rPr>
                            </m:ctrlPr>
                          </m:sSubPr>
                          <m:e>
                            <m:r>
                              <a:rPr lang="et-EE" i="1">
                                <a:latin typeface="Cambria Math" panose="02040503050406030204" pitchFamily="18" charset="0"/>
                              </a:rPr>
                              <m:t>𝐷</m:t>
                            </m:r>
                          </m:e>
                          <m:sub>
                            <m:r>
                              <a:rPr lang="et-EE" b="0" i="1" smtClean="0">
                                <a:latin typeface="Cambria Math" panose="02040503050406030204" pitchFamily="18" charset="0"/>
                              </a:rPr>
                              <m:t>𝑦</m:t>
                            </m:r>
                            <m:r>
                              <a:rPr lang="et-EE" i="1">
                                <a:latin typeface="Cambria Math" panose="02040503050406030204" pitchFamily="18" charset="0"/>
                              </a:rPr>
                              <m:t>𝑦</m:t>
                            </m:r>
                          </m:sub>
                        </m:sSub>
                        <m:f>
                          <m:fPr>
                            <m:ctrlPr>
                              <a:rPr lang="et-EE" i="1">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𝐶</m:t>
                            </m:r>
                          </m:num>
                          <m:den>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𝑦</m:t>
                            </m:r>
                          </m:den>
                        </m:f>
                        <m:r>
                          <a:rPr lang="et-EE" i="1">
                            <a:latin typeface="Cambria Math" panose="02040503050406030204" pitchFamily="18" charset="0"/>
                          </a:rPr>
                          <m:t>+</m:t>
                        </m:r>
                        <m:sSub>
                          <m:sSubPr>
                            <m:ctrlPr>
                              <a:rPr lang="et-EE" i="1">
                                <a:latin typeface="Cambria Math" panose="02040503050406030204" pitchFamily="18" charset="0"/>
                              </a:rPr>
                            </m:ctrlPr>
                          </m:sSubPr>
                          <m:e>
                            <m:r>
                              <a:rPr lang="et-EE" i="1">
                                <a:latin typeface="Cambria Math" panose="02040503050406030204" pitchFamily="18" charset="0"/>
                              </a:rPr>
                              <m:t>𝐷</m:t>
                            </m:r>
                          </m:e>
                          <m:sub>
                            <m:r>
                              <a:rPr lang="et-EE" b="0" i="1" smtClean="0">
                                <a:latin typeface="Cambria Math" panose="02040503050406030204" pitchFamily="18" charset="0"/>
                              </a:rPr>
                              <m:t>𝑦</m:t>
                            </m:r>
                            <m:r>
                              <a:rPr lang="et-EE" i="1">
                                <a:latin typeface="Cambria Math" panose="02040503050406030204" pitchFamily="18" charset="0"/>
                              </a:rPr>
                              <m:t>𝑧</m:t>
                            </m:r>
                          </m:sub>
                        </m:sSub>
                        <m:f>
                          <m:fPr>
                            <m:ctrlPr>
                              <a:rPr lang="et-EE" i="1">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𝐶</m:t>
                            </m:r>
                          </m:num>
                          <m:den>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𝑧</m:t>
                            </m:r>
                          </m:den>
                        </m:f>
                      </m:e>
                    </m:d>
                  </m:oMath>
                </a14:m>
                <a:r>
                  <a:rPr lang="et-EE" dirty="0"/>
                  <a:t>+</a:t>
                </a:r>
              </a:p>
              <a:p>
                <a:pPr marL="0" indent="0" algn="ctr">
                  <a:buNone/>
                </a:pPr>
                <a:r>
                  <a:rPr lang="et-EE" dirty="0"/>
                  <a:t> </a:t>
                </a:r>
                <a14:m>
                  <m:oMath xmlns:m="http://schemas.openxmlformats.org/officeDocument/2006/math">
                    <m:f>
                      <m:fPr>
                        <m:ctrlPr>
                          <a:rPr lang="et-EE" i="1">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num>
                      <m:den>
                        <m:r>
                          <a:rPr lang="et-EE" i="1">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𝑧</m:t>
                        </m:r>
                      </m:den>
                    </m:f>
                    <m:d>
                      <m:dPr>
                        <m:ctrlPr>
                          <a:rPr lang="et-EE" i="1">
                            <a:latin typeface="Cambria Math" panose="02040503050406030204" pitchFamily="18" charset="0"/>
                          </a:rPr>
                        </m:ctrlPr>
                      </m:dPr>
                      <m:e>
                        <m:sSub>
                          <m:sSubPr>
                            <m:ctrlPr>
                              <a:rPr lang="et-EE" i="1">
                                <a:latin typeface="Cambria Math" panose="02040503050406030204" pitchFamily="18" charset="0"/>
                              </a:rPr>
                            </m:ctrlPr>
                          </m:sSubPr>
                          <m:e>
                            <m:r>
                              <a:rPr lang="et-EE" i="1">
                                <a:latin typeface="Cambria Math" panose="02040503050406030204" pitchFamily="18" charset="0"/>
                              </a:rPr>
                              <m:t>𝐷</m:t>
                            </m:r>
                          </m:e>
                          <m:sub>
                            <m:r>
                              <a:rPr lang="et-EE" b="0" i="1" smtClean="0">
                                <a:latin typeface="Cambria Math" panose="02040503050406030204" pitchFamily="18" charset="0"/>
                              </a:rPr>
                              <m:t>𝑧</m:t>
                            </m:r>
                            <m:r>
                              <a:rPr lang="et-EE" i="1">
                                <a:latin typeface="Cambria Math" panose="02040503050406030204" pitchFamily="18" charset="0"/>
                              </a:rPr>
                              <m:t>𝑥</m:t>
                            </m:r>
                          </m:sub>
                        </m:sSub>
                        <m:f>
                          <m:fPr>
                            <m:ctrlPr>
                              <a:rPr lang="et-EE" i="1">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𝐶</m:t>
                            </m:r>
                          </m:num>
                          <m:den>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𝑥</m:t>
                            </m:r>
                          </m:den>
                        </m:f>
                        <m:r>
                          <a:rPr lang="et-EE" i="1">
                            <a:latin typeface="Cambria Math" panose="02040503050406030204" pitchFamily="18" charset="0"/>
                          </a:rPr>
                          <m:t>+</m:t>
                        </m:r>
                        <m:sSub>
                          <m:sSubPr>
                            <m:ctrlPr>
                              <a:rPr lang="et-EE" i="1">
                                <a:latin typeface="Cambria Math" panose="02040503050406030204" pitchFamily="18" charset="0"/>
                              </a:rPr>
                            </m:ctrlPr>
                          </m:sSubPr>
                          <m:e>
                            <m:r>
                              <a:rPr lang="et-EE" i="1">
                                <a:latin typeface="Cambria Math" panose="02040503050406030204" pitchFamily="18" charset="0"/>
                              </a:rPr>
                              <m:t>𝐷</m:t>
                            </m:r>
                          </m:e>
                          <m:sub>
                            <m:r>
                              <a:rPr lang="et-EE" b="0" i="1" smtClean="0">
                                <a:latin typeface="Cambria Math" panose="02040503050406030204" pitchFamily="18" charset="0"/>
                              </a:rPr>
                              <m:t>𝑧</m:t>
                            </m:r>
                            <m:r>
                              <a:rPr lang="et-EE" i="1">
                                <a:latin typeface="Cambria Math" panose="02040503050406030204" pitchFamily="18" charset="0"/>
                              </a:rPr>
                              <m:t>𝑦</m:t>
                            </m:r>
                          </m:sub>
                        </m:sSub>
                        <m:f>
                          <m:fPr>
                            <m:ctrlPr>
                              <a:rPr lang="et-EE" i="1">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𝐶</m:t>
                            </m:r>
                          </m:num>
                          <m:den>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𝑦</m:t>
                            </m:r>
                          </m:den>
                        </m:f>
                        <m:r>
                          <a:rPr lang="et-EE" i="1">
                            <a:latin typeface="Cambria Math" panose="02040503050406030204" pitchFamily="18" charset="0"/>
                          </a:rPr>
                          <m:t>+</m:t>
                        </m:r>
                        <m:sSub>
                          <m:sSubPr>
                            <m:ctrlPr>
                              <a:rPr lang="et-EE" i="1">
                                <a:latin typeface="Cambria Math" panose="02040503050406030204" pitchFamily="18" charset="0"/>
                              </a:rPr>
                            </m:ctrlPr>
                          </m:sSubPr>
                          <m:e>
                            <m:r>
                              <a:rPr lang="et-EE" i="1">
                                <a:latin typeface="Cambria Math" panose="02040503050406030204" pitchFamily="18" charset="0"/>
                              </a:rPr>
                              <m:t>𝐷</m:t>
                            </m:r>
                          </m:e>
                          <m:sub>
                            <m:r>
                              <a:rPr lang="et-EE" b="0" i="1" smtClean="0">
                                <a:latin typeface="Cambria Math" panose="02040503050406030204" pitchFamily="18" charset="0"/>
                              </a:rPr>
                              <m:t>𝑧</m:t>
                            </m:r>
                            <m:r>
                              <a:rPr lang="et-EE" i="1">
                                <a:latin typeface="Cambria Math" panose="02040503050406030204" pitchFamily="18" charset="0"/>
                              </a:rPr>
                              <m:t>𝑧</m:t>
                            </m:r>
                          </m:sub>
                        </m:sSub>
                        <m:f>
                          <m:fPr>
                            <m:ctrlPr>
                              <a:rPr lang="et-EE" i="1">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𝐶</m:t>
                            </m:r>
                          </m:num>
                          <m:den>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𝑧</m:t>
                            </m:r>
                          </m:den>
                        </m:f>
                      </m:e>
                    </m:d>
                    <m:r>
                      <a:rPr lang="et-EE" b="0" i="0" smtClean="0">
                        <a:latin typeface="Cambria Math" panose="02040503050406030204" pitchFamily="18" charset="0"/>
                        <a:ea typeface="Cambria Math" panose="02040503050406030204" pitchFamily="18" charset="0"/>
                      </a:rPr>
                      <m:t>−</m:t>
                    </m:r>
                  </m:oMath>
                </a14:m>
                <a:endParaRPr lang="et-EE" b="0" dirty="0">
                  <a:ea typeface="Cambria Math" panose="02040503050406030204" pitchFamily="18" charset="0"/>
                </a:endParaRPr>
              </a:p>
              <a:p>
                <a:pPr marL="0" indent="0" algn="ctr">
                  <a:buNone/>
                </a:pPr>
                <a:r>
                  <a:rPr lang="et-EE" dirty="0"/>
                  <a:t> </a:t>
                </a:r>
                <a14:m>
                  <m:oMath xmlns:m="http://schemas.openxmlformats.org/officeDocument/2006/math">
                    <m:f>
                      <m:fPr>
                        <m:ctrlPr>
                          <a:rPr lang="et-EE" i="1">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num>
                      <m:den>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𝑥</m:t>
                        </m:r>
                      </m:den>
                    </m:f>
                    <m:r>
                      <m:rPr>
                        <m:sty m:val="p"/>
                      </m:rPr>
                      <a:rPr lang="et-EE" b="0" i="0" smtClean="0">
                        <a:latin typeface="Cambria Math" panose="02040503050406030204" pitchFamily="18" charset="0"/>
                        <a:ea typeface="Cambria Math" panose="02040503050406030204" pitchFamily="18" charset="0"/>
                      </a:rPr>
                      <m:t>C</m:t>
                    </m:r>
                    <m:sSub>
                      <m:sSubPr>
                        <m:ctrlPr>
                          <a:rPr lang="et-EE" b="0" i="1" smtClean="0">
                            <a:latin typeface="Cambria Math" panose="02040503050406030204" pitchFamily="18" charset="0"/>
                            <a:ea typeface="Cambria Math" panose="02040503050406030204" pitchFamily="18" charset="0"/>
                          </a:rPr>
                        </m:ctrlPr>
                      </m:sSubPr>
                      <m:e>
                        <m:r>
                          <a:rPr lang="et-EE" b="0" i="1" smtClean="0">
                            <a:latin typeface="Cambria Math" panose="02040503050406030204" pitchFamily="18" charset="0"/>
                            <a:ea typeface="Cambria Math" panose="02040503050406030204" pitchFamily="18" charset="0"/>
                          </a:rPr>
                          <m:t>𝑣</m:t>
                        </m:r>
                      </m:e>
                      <m:sub>
                        <m:r>
                          <a:rPr lang="et-EE" b="0" i="1" smtClean="0">
                            <a:latin typeface="Cambria Math" panose="02040503050406030204" pitchFamily="18" charset="0"/>
                            <a:ea typeface="Cambria Math" panose="02040503050406030204" pitchFamily="18" charset="0"/>
                          </a:rPr>
                          <m:t>𝑥</m:t>
                        </m:r>
                      </m:sub>
                    </m:sSub>
                    <m:r>
                      <a:rPr lang="et-EE" b="0" i="1" smtClean="0">
                        <a:latin typeface="Cambria Math" panose="02040503050406030204" pitchFamily="18" charset="0"/>
                        <a:ea typeface="Cambria Math" panose="02040503050406030204" pitchFamily="18" charset="0"/>
                      </a:rPr>
                      <m:t>+</m:t>
                    </m:r>
                  </m:oMath>
                </a14:m>
                <a:r>
                  <a:rPr lang="et-EE" dirty="0"/>
                  <a:t> </a:t>
                </a:r>
                <a14:m>
                  <m:oMath xmlns:m="http://schemas.openxmlformats.org/officeDocument/2006/math">
                    <m:f>
                      <m:fPr>
                        <m:ctrlPr>
                          <a:rPr lang="et-EE" i="1">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num>
                      <m:den>
                        <m:r>
                          <a:rPr lang="et-EE" i="1">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𝑦</m:t>
                        </m:r>
                      </m:den>
                    </m:f>
                    <m:r>
                      <m:rPr>
                        <m:sty m:val="p"/>
                      </m:rPr>
                      <a:rPr lang="et-EE">
                        <a:latin typeface="Cambria Math" panose="02040503050406030204" pitchFamily="18" charset="0"/>
                        <a:ea typeface="Cambria Math" panose="02040503050406030204" pitchFamily="18" charset="0"/>
                      </a:rPr>
                      <m:t>C</m:t>
                    </m:r>
                    <m:sSub>
                      <m:sSubPr>
                        <m:ctrlPr>
                          <a:rPr lang="et-EE" i="1">
                            <a:latin typeface="Cambria Math" panose="02040503050406030204" pitchFamily="18" charset="0"/>
                            <a:ea typeface="Cambria Math" panose="02040503050406030204" pitchFamily="18" charset="0"/>
                          </a:rPr>
                        </m:ctrlPr>
                      </m:sSubPr>
                      <m:e>
                        <m:r>
                          <a:rPr lang="et-EE" i="1">
                            <a:latin typeface="Cambria Math" panose="02040503050406030204" pitchFamily="18" charset="0"/>
                            <a:ea typeface="Cambria Math" panose="02040503050406030204" pitchFamily="18" charset="0"/>
                          </a:rPr>
                          <m:t>𝑣</m:t>
                        </m:r>
                      </m:e>
                      <m:sub>
                        <m:r>
                          <a:rPr lang="et-EE" b="0" i="1" smtClean="0">
                            <a:latin typeface="Cambria Math" panose="02040503050406030204" pitchFamily="18" charset="0"/>
                            <a:ea typeface="Cambria Math" panose="02040503050406030204" pitchFamily="18" charset="0"/>
                          </a:rPr>
                          <m:t>𝑦</m:t>
                        </m:r>
                      </m:sub>
                    </m:sSub>
                  </m:oMath>
                </a14:m>
                <a:r>
                  <a:rPr lang="et-EE" dirty="0"/>
                  <a:t>+ </a:t>
                </a:r>
                <a14:m>
                  <m:oMath xmlns:m="http://schemas.openxmlformats.org/officeDocument/2006/math">
                    <m:f>
                      <m:fPr>
                        <m:ctrlPr>
                          <a:rPr lang="et-EE" i="1">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num>
                      <m:den>
                        <m:r>
                          <a:rPr lang="et-EE" i="1">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𝑧</m:t>
                        </m:r>
                      </m:den>
                    </m:f>
                    <m:r>
                      <m:rPr>
                        <m:sty m:val="p"/>
                      </m:rPr>
                      <a:rPr lang="et-EE">
                        <a:latin typeface="Cambria Math" panose="02040503050406030204" pitchFamily="18" charset="0"/>
                        <a:ea typeface="Cambria Math" panose="02040503050406030204" pitchFamily="18" charset="0"/>
                      </a:rPr>
                      <m:t>C</m:t>
                    </m:r>
                    <m:sSub>
                      <m:sSubPr>
                        <m:ctrlPr>
                          <a:rPr lang="et-EE" i="1">
                            <a:latin typeface="Cambria Math" panose="02040503050406030204" pitchFamily="18" charset="0"/>
                            <a:ea typeface="Cambria Math" panose="02040503050406030204" pitchFamily="18" charset="0"/>
                          </a:rPr>
                        </m:ctrlPr>
                      </m:sSubPr>
                      <m:e>
                        <m:r>
                          <a:rPr lang="et-EE" i="1">
                            <a:latin typeface="Cambria Math" panose="02040503050406030204" pitchFamily="18" charset="0"/>
                            <a:ea typeface="Cambria Math" panose="02040503050406030204" pitchFamily="18" charset="0"/>
                          </a:rPr>
                          <m:t>𝑣</m:t>
                        </m:r>
                      </m:e>
                      <m:sub>
                        <m:r>
                          <a:rPr lang="et-EE" b="0" i="1" smtClean="0">
                            <a:latin typeface="Cambria Math" panose="02040503050406030204" pitchFamily="18" charset="0"/>
                            <a:ea typeface="Cambria Math" panose="02040503050406030204" pitchFamily="18" charset="0"/>
                          </a:rPr>
                          <m:t>𝑧</m:t>
                        </m:r>
                      </m:sub>
                    </m:sSub>
                    <m:r>
                      <a:rPr lang="et-EE" b="0" i="0" smtClean="0">
                        <a:latin typeface="Cambria Math" panose="02040503050406030204" pitchFamily="18" charset="0"/>
                        <a:ea typeface="Cambria Math" panose="02040503050406030204" pitchFamily="18" charset="0"/>
                      </a:rPr>
                      <m:t>+</m:t>
                    </m:r>
                    <m:f>
                      <m:fPr>
                        <m:ctrlPr>
                          <a:rPr lang="et-EE" b="0" i="1" smtClean="0">
                            <a:latin typeface="Cambria Math" panose="02040503050406030204" pitchFamily="18" charset="0"/>
                            <a:ea typeface="Cambria Math" panose="02040503050406030204" pitchFamily="18" charset="0"/>
                          </a:rPr>
                        </m:ctrlPr>
                      </m:fPr>
                      <m:num>
                        <m:d>
                          <m:dPr>
                            <m:ctrlPr>
                              <a:rPr lang="et-EE" b="0" i="1" smtClean="0">
                                <a:latin typeface="Cambria Math" panose="02040503050406030204" pitchFamily="18" charset="0"/>
                                <a:ea typeface="Cambria Math" panose="02040503050406030204" pitchFamily="18" charset="0"/>
                              </a:rPr>
                            </m:ctrlPr>
                          </m:dPr>
                          <m:e>
                            <m:sSup>
                              <m:sSupPr>
                                <m:ctrlPr>
                                  <a:rPr lang="et-EE" b="0" i="1" smtClean="0">
                                    <a:latin typeface="Cambria Math" panose="02040503050406030204" pitchFamily="18" charset="0"/>
                                    <a:ea typeface="Cambria Math" panose="02040503050406030204" pitchFamily="18" charset="0"/>
                                  </a:rPr>
                                </m:ctrlPr>
                              </m:sSupPr>
                              <m:e>
                                <m:r>
                                  <a:rPr lang="et-EE" b="0" i="1" smtClean="0">
                                    <a:latin typeface="Cambria Math" panose="02040503050406030204" pitchFamily="18" charset="0"/>
                                    <a:ea typeface="Cambria Math" panose="02040503050406030204" pitchFamily="18" charset="0"/>
                                  </a:rPr>
                                  <m:t>𝐶</m:t>
                                </m:r>
                              </m:e>
                              <m:sup>
                                <m:r>
                                  <a:rPr lang="et-EE" b="0" i="1" smtClean="0">
                                    <a:latin typeface="Cambria Math" panose="02040503050406030204" pitchFamily="18" charset="0"/>
                                    <a:ea typeface="Cambria Math" panose="02040503050406030204" pitchFamily="18" charset="0"/>
                                  </a:rPr>
                                  <m:t>′</m:t>
                                </m:r>
                              </m:sup>
                            </m:sSup>
                            <m:r>
                              <a:rPr lang="et-EE" b="0"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𝐶</m:t>
                            </m:r>
                          </m:e>
                        </m:d>
                        <m:r>
                          <a:rPr lang="et-EE" b="0" i="1" smtClean="0">
                            <a:latin typeface="Cambria Math" panose="02040503050406030204" pitchFamily="18" charset="0"/>
                            <a:ea typeface="Cambria Math" panose="02040503050406030204" pitchFamily="18" charset="0"/>
                          </a:rPr>
                          <m:t>𝑅</m:t>
                        </m:r>
                      </m:num>
                      <m:den>
                        <m:r>
                          <a:rPr lang="et-EE" b="0" i="1" smtClean="0">
                            <a:latin typeface="Cambria Math" panose="02040503050406030204" pitchFamily="18" charset="0"/>
                            <a:ea typeface="Cambria Math" panose="02040503050406030204" pitchFamily="18" charset="0"/>
                          </a:rPr>
                          <m:t>𝑛</m:t>
                        </m:r>
                      </m:den>
                    </m:f>
                  </m:oMath>
                </a14:m>
                <a:endParaRPr lang="en-US" dirty="0"/>
              </a:p>
            </p:txBody>
          </p:sp>
        </mc:Choice>
        <mc:Fallback xmlns="">
          <p:sp>
            <p:nvSpPr>
              <p:cNvPr id="3" name="Sisu kohatäide 2">
                <a:extLst>
                  <a:ext uri="{FF2B5EF4-FFF2-40B4-BE49-F238E27FC236}">
                    <a16:creationId xmlns:a16="http://schemas.microsoft.com/office/drawing/2014/main" id="{B9506FAF-34B0-4B9E-A0BD-A583F1DF0708}"/>
                  </a:ext>
                </a:extLst>
              </p:cNvPr>
              <p:cNvSpPr>
                <a:spLocks noGrp="1" noRot="1" noChangeAspect="1" noMove="1" noResize="1" noEditPoints="1" noAdjustHandles="1" noChangeArrowheads="1" noChangeShapeType="1" noTextEdit="1"/>
              </p:cNvSpPr>
              <p:nvPr>
                <p:ph idx="1"/>
              </p:nvPr>
            </p:nvSpPr>
            <p:spPr>
              <a:blipFill>
                <a:blip r:embed="rId3"/>
                <a:stretch>
                  <a:fillRect l="-928" t="-2801" b="-1261"/>
                </a:stretch>
              </a:blipFill>
            </p:spPr>
            <p:txBody>
              <a:bodyPr/>
              <a:lstStyle/>
              <a:p>
                <a:r>
                  <a:rPr lang="en-US">
                    <a:noFill/>
                  </a:rPr>
                  <a:t> </a:t>
                </a:r>
              </a:p>
            </p:txBody>
          </p:sp>
        </mc:Fallback>
      </mc:AlternateContent>
      <p:sp>
        <p:nvSpPr>
          <p:cNvPr id="2" name="Pealkiri 1">
            <a:extLst>
              <a:ext uri="{FF2B5EF4-FFF2-40B4-BE49-F238E27FC236}">
                <a16:creationId xmlns:a16="http://schemas.microsoft.com/office/drawing/2014/main" id="{0CA9E194-6137-4705-BEB8-9C178D4EB28B}"/>
              </a:ext>
            </a:extLst>
          </p:cNvPr>
          <p:cNvSpPr>
            <a:spLocks noGrp="1"/>
          </p:cNvSpPr>
          <p:nvPr>
            <p:ph type="title"/>
          </p:nvPr>
        </p:nvSpPr>
        <p:spPr/>
        <p:txBody>
          <a:bodyPr/>
          <a:lstStyle/>
          <a:p>
            <a:r>
              <a:rPr lang="et-EE" b="1" dirty="0"/>
              <a:t>Lahustunud ainete transpordi võrrand</a:t>
            </a:r>
            <a:endParaRPr lang="en-US" b="1" dirty="0"/>
          </a:p>
        </p:txBody>
      </p:sp>
      <p:sp>
        <p:nvSpPr>
          <p:cNvPr id="4" name="Slaidinumbri kohatäide 3">
            <a:extLst>
              <a:ext uri="{FF2B5EF4-FFF2-40B4-BE49-F238E27FC236}">
                <a16:creationId xmlns:a16="http://schemas.microsoft.com/office/drawing/2014/main" id="{4E556FBB-CAB1-48D1-B585-0901AFB39EBF}"/>
              </a:ext>
            </a:extLst>
          </p:cNvPr>
          <p:cNvSpPr>
            <a:spLocks noGrp="1"/>
          </p:cNvSpPr>
          <p:nvPr>
            <p:ph type="sldNum" sz="quarter" idx="12"/>
          </p:nvPr>
        </p:nvSpPr>
        <p:spPr/>
        <p:txBody>
          <a:bodyPr/>
          <a:lstStyle/>
          <a:p>
            <a:fld id="{3A0E5F1F-0139-41C5-A9B7-FB06C3F29D20}" type="slidenum">
              <a:rPr lang="en-US" smtClean="0"/>
              <a:t>19</a:t>
            </a:fld>
            <a:endParaRPr lang="en-US"/>
          </a:p>
        </p:txBody>
      </p:sp>
      <p:cxnSp>
        <p:nvCxnSpPr>
          <p:cNvPr id="7" name="Sirge noolkonnektor 6">
            <a:extLst>
              <a:ext uri="{FF2B5EF4-FFF2-40B4-BE49-F238E27FC236}">
                <a16:creationId xmlns:a16="http://schemas.microsoft.com/office/drawing/2014/main" id="{442EE57B-315C-42F9-90DF-4F7719BE858E}"/>
              </a:ext>
            </a:extLst>
          </p:cNvPr>
          <p:cNvCxnSpPr>
            <a:cxnSpLocks/>
          </p:cNvCxnSpPr>
          <p:nvPr/>
        </p:nvCxnSpPr>
        <p:spPr>
          <a:xfrm flipH="1">
            <a:off x="8839200" y="4431323"/>
            <a:ext cx="773723" cy="4374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50DCAF6-5E44-494A-9740-60AC02203839}"/>
              </a:ext>
            </a:extLst>
          </p:cNvPr>
          <p:cNvSpPr txBox="1"/>
          <p:nvPr/>
        </p:nvSpPr>
        <p:spPr>
          <a:xfrm>
            <a:off x="9381401" y="4040689"/>
            <a:ext cx="1972399" cy="646331"/>
          </a:xfrm>
          <a:prstGeom prst="rect">
            <a:avLst/>
          </a:prstGeom>
          <a:noFill/>
        </p:spPr>
        <p:txBody>
          <a:bodyPr wrap="none" rtlCol="0">
            <a:spAutoFit/>
          </a:bodyPr>
          <a:lstStyle/>
          <a:p>
            <a:pPr algn="ctr"/>
            <a:r>
              <a:rPr lang="et-EE" b="1" i="1" dirty="0" err="1">
                <a:solidFill>
                  <a:srgbClr val="0070C0"/>
                </a:solidFill>
              </a:rPr>
              <a:t>Hüdrodünaamiline</a:t>
            </a:r>
            <a:endParaRPr lang="et-EE" b="1" i="1" dirty="0">
              <a:solidFill>
                <a:srgbClr val="0070C0"/>
              </a:solidFill>
            </a:endParaRPr>
          </a:p>
          <a:p>
            <a:pPr algn="ctr"/>
            <a:r>
              <a:rPr lang="et-EE" b="1" i="1" dirty="0">
                <a:solidFill>
                  <a:srgbClr val="0070C0"/>
                </a:solidFill>
              </a:rPr>
              <a:t>dispersioon</a:t>
            </a:r>
            <a:endParaRPr lang="en-US" b="1" i="1" dirty="0">
              <a:solidFill>
                <a:srgbClr val="0070C0"/>
              </a:solidFill>
            </a:endParaRPr>
          </a:p>
        </p:txBody>
      </p:sp>
      <p:cxnSp>
        <p:nvCxnSpPr>
          <p:cNvPr id="12" name="Sirge noolkonnektor 11">
            <a:extLst>
              <a:ext uri="{FF2B5EF4-FFF2-40B4-BE49-F238E27FC236}">
                <a16:creationId xmlns:a16="http://schemas.microsoft.com/office/drawing/2014/main" id="{A3462D05-7BE8-4C20-8DE0-F3F2B43AEAA3}"/>
              </a:ext>
            </a:extLst>
          </p:cNvPr>
          <p:cNvCxnSpPr>
            <a:cxnSpLocks/>
          </p:cNvCxnSpPr>
          <p:nvPr/>
        </p:nvCxnSpPr>
        <p:spPr>
          <a:xfrm flipV="1">
            <a:off x="5433647" y="6235716"/>
            <a:ext cx="527538" cy="2412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9EC301F-F410-4A78-9777-BC7A84D2F22F}"/>
              </a:ext>
            </a:extLst>
          </p:cNvPr>
          <p:cNvSpPr txBox="1"/>
          <p:nvPr/>
        </p:nvSpPr>
        <p:spPr>
          <a:xfrm>
            <a:off x="3985846" y="6331717"/>
            <a:ext cx="1535723" cy="369332"/>
          </a:xfrm>
          <a:prstGeom prst="rect">
            <a:avLst/>
          </a:prstGeom>
          <a:noFill/>
        </p:spPr>
        <p:txBody>
          <a:bodyPr wrap="square" rtlCol="0">
            <a:spAutoFit/>
          </a:bodyPr>
          <a:lstStyle/>
          <a:p>
            <a:pPr algn="ctr"/>
            <a:r>
              <a:rPr lang="et-EE" b="1" i="1" dirty="0" err="1">
                <a:solidFill>
                  <a:srgbClr val="FF0000"/>
                </a:solidFill>
              </a:rPr>
              <a:t>Advektsioon</a:t>
            </a:r>
            <a:endParaRPr lang="en-US" b="1" i="1" dirty="0">
              <a:solidFill>
                <a:srgbClr val="FF0000"/>
              </a:solidFill>
            </a:endParaRPr>
          </a:p>
        </p:txBody>
      </p:sp>
      <p:cxnSp>
        <p:nvCxnSpPr>
          <p:cNvPr id="17" name="Sirge noolkonnektor 16">
            <a:extLst>
              <a:ext uri="{FF2B5EF4-FFF2-40B4-BE49-F238E27FC236}">
                <a16:creationId xmlns:a16="http://schemas.microsoft.com/office/drawing/2014/main" id="{7E88218A-F3B3-4E24-905F-B38B25AF6C91}"/>
              </a:ext>
            </a:extLst>
          </p:cNvPr>
          <p:cNvCxnSpPr>
            <a:cxnSpLocks/>
          </p:cNvCxnSpPr>
          <p:nvPr/>
        </p:nvCxnSpPr>
        <p:spPr>
          <a:xfrm flipH="1" flipV="1">
            <a:off x="8839200" y="5929887"/>
            <a:ext cx="691661" cy="165084"/>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DDBD68F-95EF-4843-8963-E486B57080F1}"/>
              </a:ext>
            </a:extLst>
          </p:cNvPr>
          <p:cNvSpPr txBox="1"/>
          <p:nvPr/>
        </p:nvSpPr>
        <p:spPr>
          <a:xfrm>
            <a:off x="9530861" y="5871272"/>
            <a:ext cx="2485292" cy="646331"/>
          </a:xfrm>
          <a:prstGeom prst="rect">
            <a:avLst/>
          </a:prstGeom>
          <a:noFill/>
        </p:spPr>
        <p:txBody>
          <a:bodyPr wrap="square" rtlCol="0">
            <a:spAutoFit/>
          </a:bodyPr>
          <a:lstStyle/>
          <a:p>
            <a:pPr algn="ctr"/>
            <a:r>
              <a:rPr lang="et-EE" b="1" i="1" dirty="0">
                <a:solidFill>
                  <a:schemeClr val="accent4"/>
                </a:solidFill>
              </a:rPr>
              <a:t>Infiltreeruv/pumbatav vesi</a:t>
            </a:r>
            <a:endParaRPr lang="en-US" b="1" i="1" dirty="0">
              <a:solidFill>
                <a:schemeClr val="accent4"/>
              </a:solidFill>
            </a:endParaRPr>
          </a:p>
        </p:txBody>
      </p:sp>
    </p:spTree>
    <p:extLst>
      <p:ext uri="{BB962C8B-B14F-4D97-AF65-F5344CB8AC3E}">
        <p14:creationId xmlns:p14="http://schemas.microsoft.com/office/powerpoint/2010/main" val="7309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6" grpId="0" animBg="1"/>
      <p:bldP spid="3" grpId="0" build="p"/>
      <p:bldP spid="10" grpId="0"/>
      <p:bldP spid="15"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71A9467-7CDB-460D-8BDE-107ED3F6C1BB}"/>
              </a:ext>
            </a:extLst>
          </p:cNvPr>
          <p:cNvSpPr>
            <a:spLocks noGrp="1"/>
          </p:cNvSpPr>
          <p:nvPr>
            <p:ph type="title"/>
          </p:nvPr>
        </p:nvSpPr>
        <p:spPr/>
        <p:txBody>
          <a:bodyPr/>
          <a:lstStyle/>
          <a:p>
            <a:r>
              <a:rPr lang="et-EE" b="1" dirty="0"/>
              <a:t>Transpordiprotsessid põhjavees</a:t>
            </a:r>
            <a:endParaRPr lang="en-US" b="1" dirty="0"/>
          </a:p>
        </p:txBody>
      </p:sp>
      <p:sp>
        <p:nvSpPr>
          <p:cNvPr id="3" name="Sisu kohatäide 2">
            <a:extLst>
              <a:ext uri="{FF2B5EF4-FFF2-40B4-BE49-F238E27FC236}">
                <a16:creationId xmlns:a16="http://schemas.microsoft.com/office/drawing/2014/main" id="{DAE50D6F-C57C-4378-A682-58F81C9906E6}"/>
              </a:ext>
            </a:extLst>
          </p:cNvPr>
          <p:cNvSpPr>
            <a:spLocks noGrp="1"/>
          </p:cNvSpPr>
          <p:nvPr>
            <p:ph idx="1"/>
          </p:nvPr>
        </p:nvSpPr>
        <p:spPr/>
        <p:txBody>
          <a:bodyPr>
            <a:normAutofit fontScale="92500" lnSpcReduction="10000"/>
          </a:bodyPr>
          <a:lstStyle/>
          <a:p>
            <a:pPr algn="just"/>
            <a:r>
              <a:rPr lang="et-EE" dirty="0"/>
              <a:t>Põhjaveekihi oluliste omaduste juurde kuulub selle võime transportida põhjavees lahustunud aineid (</a:t>
            </a:r>
            <a:r>
              <a:rPr lang="et-EE" i="1" dirty="0" err="1"/>
              <a:t>solutes</a:t>
            </a:r>
            <a:r>
              <a:rPr lang="et-EE" dirty="0"/>
              <a:t>).</a:t>
            </a:r>
          </a:p>
          <a:p>
            <a:pPr algn="just"/>
            <a:r>
              <a:rPr lang="et-EE" dirty="0"/>
              <a:t>Need lahustunud ained võivad olla põhjavees looduslikult esinevad ioonid, saasteained või tehislikud märgistusained (</a:t>
            </a:r>
            <a:r>
              <a:rPr lang="et-EE" i="1" dirty="0" err="1"/>
              <a:t>tracers</a:t>
            </a:r>
            <a:r>
              <a:rPr lang="et-EE" dirty="0"/>
              <a:t>). </a:t>
            </a:r>
          </a:p>
          <a:p>
            <a:pPr algn="just"/>
            <a:r>
              <a:rPr lang="et-EE" dirty="0"/>
              <a:t>Keskkond (sete, kivim), milles põhjavesi voolab, ei mõjuta ainult selles voolava vee liikumise kiirust (K ja T) ning selles ladestunud vee hulka (V), vaid määrab ära ka põhjavee poolt kantavate ainete levikuulatuse ja mõjutab nende kontsentratsioone.</a:t>
            </a:r>
          </a:p>
          <a:p>
            <a:pPr algn="just"/>
            <a:r>
              <a:rPr lang="et-EE" b="1" dirty="0"/>
              <a:t>Põhjavees võib eristada kahte põhilist transpordiprotsessi</a:t>
            </a:r>
            <a:r>
              <a:rPr lang="et-EE" dirty="0"/>
              <a:t>:</a:t>
            </a:r>
          </a:p>
          <a:p>
            <a:pPr algn="just">
              <a:buFont typeface="Wingdings" panose="05000000000000000000" pitchFamily="2" charset="2"/>
              <a:buChar char="v"/>
            </a:pPr>
            <a:r>
              <a:rPr lang="et-EE" dirty="0" err="1"/>
              <a:t>Advektsioon</a:t>
            </a:r>
            <a:r>
              <a:rPr lang="et-EE" dirty="0"/>
              <a:t>;</a:t>
            </a:r>
          </a:p>
          <a:p>
            <a:pPr algn="just">
              <a:buFont typeface="Wingdings" panose="05000000000000000000" pitchFamily="2" charset="2"/>
              <a:buChar char="v"/>
            </a:pPr>
            <a:r>
              <a:rPr lang="et-EE" dirty="0" err="1"/>
              <a:t>Hüdrodünaamiline</a:t>
            </a:r>
            <a:r>
              <a:rPr lang="et-EE" dirty="0"/>
              <a:t> dispersioon</a:t>
            </a:r>
          </a:p>
          <a:p>
            <a:endParaRPr lang="et-EE" dirty="0"/>
          </a:p>
        </p:txBody>
      </p:sp>
      <p:sp>
        <p:nvSpPr>
          <p:cNvPr id="4" name="Slaidinumbri kohatäide 3">
            <a:extLst>
              <a:ext uri="{FF2B5EF4-FFF2-40B4-BE49-F238E27FC236}">
                <a16:creationId xmlns:a16="http://schemas.microsoft.com/office/drawing/2014/main" id="{4EA6040F-9AF6-423E-8D3C-2E4973D30BEF}"/>
              </a:ext>
            </a:extLst>
          </p:cNvPr>
          <p:cNvSpPr>
            <a:spLocks noGrp="1"/>
          </p:cNvSpPr>
          <p:nvPr>
            <p:ph type="sldNum" sz="quarter" idx="12"/>
          </p:nvPr>
        </p:nvSpPr>
        <p:spPr/>
        <p:txBody>
          <a:bodyPr/>
          <a:lstStyle/>
          <a:p>
            <a:fld id="{3A0E5F1F-0139-41C5-A9B7-FB06C3F29D20}" type="slidenum">
              <a:rPr lang="en-US" smtClean="0"/>
              <a:t>2</a:t>
            </a:fld>
            <a:endParaRPr lang="en-US"/>
          </a:p>
        </p:txBody>
      </p:sp>
    </p:spTree>
    <p:extLst>
      <p:ext uri="{BB962C8B-B14F-4D97-AF65-F5344CB8AC3E}">
        <p14:creationId xmlns:p14="http://schemas.microsoft.com/office/powerpoint/2010/main" val="30870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F8445E4-36ED-4A31-84FA-21E7F184FF95}"/>
              </a:ext>
            </a:extLst>
          </p:cNvPr>
          <p:cNvSpPr>
            <a:spLocks noGrp="1"/>
          </p:cNvSpPr>
          <p:nvPr>
            <p:ph type="title"/>
          </p:nvPr>
        </p:nvSpPr>
        <p:spPr/>
        <p:txBody>
          <a:bodyPr/>
          <a:lstStyle/>
          <a:p>
            <a:r>
              <a:rPr lang="et-EE" b="1" dirty="0"/>
              <a:t>Lahustunud ainete transpordi võrrand</a:t>
            </a:r>
            <a:endParaRPr lang="en-US" b="1" dirty="0"/>
          </a:p>
        </p:txBody>
      </p:sp>
      <p:sp>
        <p:nvSpPr>
          <p:cNvPr id="3" name="Sisu kohatäide 2">
            <a:extLst>
              <a:ext uri="{FF2B5EF4-FFF2-40B4-BE49-F238E27FC236}">
                <a16:creationId xmlns:a16="http://schemas.microsoft.com/office/drawing/2014/main" id="{A248FD21-84EC-4BFA-8422-DF5883303B62}"/>
              </a:ext>
            </a:extLst>
          </p:cNvPr>
          <p:cNvSpPr>
            <a:spLocks noGrp="1"/>
          </p:cNvSpPr>
          <p:nvPr>
            <p:ph idx="1"/>
          </p:nvPr>
        </p:nvSpPr>
        <p:spPr/>
        <p:txBody>
          <a:bodyPr/>
          <a:lstStyle/>
          <a:p>
            <a:pPr algn="just"/>
            <a:r>
              <a:rPr lang="et-EE" dirty="0"/>
              <a:t>Esitatud võrrand on teatud ulatuses lihtsustus, sest ei arvesta suure arvu keemiliste reaktsioonidega, mis lahustunud ainete kontsentratsiooni võivad mõjutada.</a:t>
            </a:r>
          </a:p>
          <a:p>
            <a:pPr algn="just"/>
            <a:r>
              <a:rPr lang="et-EE" dirty="0"/>
              <a:t>Lihtsamas lähenduses kasutatakse keemiliste reaktsioonide modelleerimiseks transpordi võrrandites jaotuskoefitsienti K</a:t>
            </a:r>
            <a:r>
              <a:rPr lang="et-EE" baseline="-25000" dirty="0"/>
              <a:t>d</a:t>
            </a:r>
            <a:r>
              <a:rPr lang="et-EE" dirty="0"/>
              <a:t>. Suured K</a:t>
            </a:r>
            <a:r>
              <a:rPr lang="et-EE" baseline="-25000" dirty="0"/>
              <a:t>d</a:t>
            </a:r>
            <a:r>
              <a:rPr lang="et-EE" dirty="0"/>
              <a:t> väärtused viitavad uuritava aine tugevale pidurdus-efektile </a:t>
            </a:r>
            <a:r>
              <a:rPr lang="et-EE" dirty="0" err="1"/>
              <a:t>advektiivse</a:t>
            </a:r>
            <a:r>
              <a:rPr lang="et-EE" dirty="0"/>
              <a:t> põhjavee liikumise suhtes, mida põhjustavad keemilised reaktsioonid.</a:t>
            </a:r>
          </a:p>
          <a:p>
            <a:pPr algn="just"/>
            <a:r>
              <a:rPr lang="et-EE" dirty="0"/>
              <a:t>Tuntumaid lahustunud ainete transpordi modelleerimiseks kasutatavaid koode on MOCDENS3D, mis kuulub MODFLOW paketti.</a:t>
            </a:r>
            <a:endParaRPr lang="en-US" dirty="0"/>
          </a:p>
        </p:txBody>
      </p:sp>
      <p:sp>
        <p:nvSpPr>
          <p:cNvPr id="4" name="Slaidinumbri kohatäide 3">
            <a:extLst>
              <a:ext uri="{FF2B5EF4-FFF2-40B4-BE49-F238E27FC236}">
                <a16:creationId xmlns:a16="http://schemas.microsoft.com/office/drawing/2014/main" id="{890BEF3D-08BA-4AB0-A04C-6086AC6DB9A5}"/>
              </a:ext>
            </a:extLst>
          </p:cNvPr>
          <p:cNvSpPr>
            <a:spLocks noGrp="1"/>
          </p:cNvSpPr>
          <p:nvPr>
            <p:ph type="sldNum" sz="quarter" idx="12"/>
          </p:nvPr>
        </p:nvSpPr>
        <p:spPr/>
        <p:txBody>
          <a:bodyPr/>
          <a:lstStyle/>
          <a:p>
            <a:fld id="{3A0E5F1F-0139-41C5-A9B7-FB06C3F29D20}" type="slidenum">
              <a:rPr lang="en-US" smtClean="0"/>
              <a:t>20</a:t>
            </a:fld>
            <a:endParaRPr lang="en-US"/>
          </a:p>
        </p:txBody>
      </p:sp>
    </p:spTree>
    <p:extLst>
      <p:ext uri="{BB962C8B-B14F-4D97-AF65-F5344CB8AC3E}">
        <p14:creationId xmlns:p14="http://schemas.microsoft.com/office/powerpoint/2010/main" val="2737181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D9B0282-3F54-4EC9-AF74-A0450C9419C4}"/>
              </a:ext>
            </a:extLst>
          </p:cNvPr>
          <p:cNvSpPr>
            <a:spLocks noGrp="1"/>
          </p:cNvSpPr>
          <p:nvPr>
            <p:ph type="title"/>
          </p:nvPr>
        </p:nvSpPr>
        <p:spPr/>
        <p:txBody>
          <a:bodyPr/>
          <a:lstStyle/>
          <a:p>
            <a:r>
              <a:rPr lang="et-EE" b="1" dirty="0"/>
              <a:t>Keemiliselt reaktiivsed ained</a:t>
            </a:r>
            <a:endParaRPr lang="en-US" b="1" dirty="0"/>
          </a:p>
        </p:txBody>
      </p:sp>
      <mc:AlternateContent xmlns:mc="http://schemas.openxmlformats.org/markup-compatibility/2006">
        <mc:Choice xmlns:a14="http://schemas.microsoft.com/office/drawing/2010/main" Requires="a14">
          <p:sp>
            <p:nvSpPr>
              <p:cNvPr id="3" name="Sisu kohatäide 2">
                <a:extLst>
                  <a:ext uri="{FF2B5EF4-FFF2-40B4-BE49-F238E27FC236}">
                    <a16:creationId xmlns:a16="http://schemas.microsoft.com/office/drawing/2014/main" id="{DC725B3A-C1E0-44EE-B4CE-52F55CFDFE5B}"/>
                  </a:ext>
                </a:extLst>
              </p:cNvPr>
              <p:cNvSpPr>
                <a:spLocks noGrp="1"/>
              </p:cNvSpPr>
              <p:nvPr>
                <p:ph idx="1"/>
              </p:nvPr>
            </p:nvSpPr>
            <p:spPr/>
            <p:txBody>
              <a:bodyPr>
                <a:normAutofit fontScale="70000" lnSpcReduction="20000"/>
              </a:bodyPr>
              <a:lstStyle/>
              <a:p>
                <a:r>
                  <a:rPr lang="et-EE" dirty="0"/>
                  <a:t>Vähereaktiivsete (</a:t>
                </a:r>
                <a:r>
                  <a:rPr lang="et-EE" i="1" dirty="0"/>
                  <a:t>non-</a:t>
                </a:r>
                <a:r>
                  <a:rPr lang="et-EE" i="1" dirty="0" err="1"/>
                  <a:t>reactive</a:t>
                </a:r>
                <a:r>
                  <a:rPr lang="et-EE" dirty="0"/>
                  <a:t>) ainete transport ja tekkiva voo kuju on määratud </a:t>
                </a:r>
                <a:r>
                  <a:rPr lang="et-EE" dirty="0" err="1"/>
                  <a:t>advektsiooni</a:t>
                </a:r>
                <a:r>
                  <a:rPr lang="et-EE" dirty="0"/>
                  <a:t> ja </a:t>
                </a:r>
                <a:r>
                  <a:rPr lang="et-EE" dirty="0" err="1"/>
                  <a:t>hüdrodünaamilise</a:t>
                </a:r>
                <a:r>
                  <a:rPr lang="et-EE" dirty="0"/>
                  <a:t> dispersiooni poolt.</a:t>
                </a:r>
              </a:p>
              <a:p>
                <a:r>
                  <a:rPr lang="et-EE" dirty="0"/>
                  <a:t>Keemiliselt reaktiivsed ained käituvad paljuski sarnaselt vähereaktiivsetele ainetele, kuid nende kontsentratsioon võib muutuda ka põhjaveekihis toimuvate keemiliste reaktsioonide tõttu (</a:t>
                </a:r>
                <a:r>
                  <a:rPr lang="et-EE" b="1" i="1" dirty="0"/>
                  <a:t>r</a:t>
                </a:r>
                <a:r>
                  <a:rPr lang="et-EE" dirty="0"/>
                  <a:t>; nt. väljasettimine, </a:t>
                </a:r>
                <a:r>
                  <a:rPr lang="et-EE" dirty="0" err="1"/>
                  <a:t>sorptsioon</a:t>
                </a:r>
                <a:r>
                  <a:rPr lang="et-EE" dirty="0"/>
                  <a:t>, bakterite poolt </a:t>
                </a:r>
                <a:r>
                  <a:rPr lang="et-EE" dirty="0" err="1"/>
                  <a:t>katalüseeritud</a:t>
                </a:r>
                <a:r>
                  <a:rPr lang="et-EE" dirty="0"/>
                  <a:t> </a:t>
                </a:r>
                <a:r>
                  <a:rPr lang="et-EE" dirty="0" err="1"/>
                  <a:t>redoksreaktsioonid</a:t>
                </a:r>
                <a:r>
                  <a:rPr lang="et-EE" dirty="0"/>
                  <a:t>, radioaktiivne lagunemine jne.).</a:t>
                </a:r>
              </a:p>
              <a:p>
                <a:pPr marL="0" indent="0">
                  <a:buNone/>
                </a:pPr>
                <a14:m>
                  <m:oMathPara xmlns:m="http://schemas.openxmlformats.org/officeDocument/2006/math">
                    <m:oMathParaPr>
                      <m:jc m:val="centerGroup"/>
                    </m:oMathParaPr>
                    <m:oMath xmlns:m="http://schemas.openxmlformats.org/officeDocument/2006/math">
                      <m:f>
                        <m:fPr>
                          <m:ctrlPr>
                            <a:rPr lang="et-EE" i="1">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𝐶</m:t>
                          </m:r>
                        </m:num>
                        <m:den>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𝑡</m:t>
                          </m:r>
                        </m:den>
                      </m:f>
                      <m:r>
                        <a:rPr lang="et-EE" i="1">
                          <a:latin typeface="Cambria Math" panose="02040503050406030204" pitchFamily="18" charset="0"/>
                        </a:rPr>
                        <m:t>=</m:t>
                      </m:r>
                      <m:r>
                        <a:rPr lang="et-EE" i="1">
                          <a:latin typeface="Cambria Math" panose="02040503050406030204" pitchFamily="18" charset="0"/>
                        </a:rPr>
                        <m:t>𝐷</m:t>
                      </m:r>
                      <m:f>
                        <m:fPr>
                          <m:ctrlPr>
                            <a:rPr lang="et-EE" i="1">
                              <a:latin typeface="Cambria Math" panose="02040503050406030204" pitchFamily="18" charset="0"/>
                            </a:rPr>
                          </m:ctrlPr>
                        </m:fPr>
                        <m:num>
                          <m:sSup>
                            <m:sSupPr>
                              <m:ctrlPr>
                                <a:rPr lang="et-EE" i="1">
                                  <a:latin typeface="Cambria Math" panose="02040503050406030204" pitchFamily="18" charset="0"/>
                                </a:rPr>
                              </m:ctrlPr>
                            </m:sSupPr>
                            <m:e>
                              <m:r>
                                <a:rPr lang="et-EE" i="1">
                                  <a:latin typeface="Cambria Math" panose="02040503050406030204" pitchFamily="18" charset="0"/>
                                  <a:ea typeface="Cambria Math" panose="02040503050406030204" pitchFamily="18" charset="0"/>
                                </a:rPr>
                                <m:t>𝜕</m:t>
                              </m:r>
                            </m:e>
                            <m:sup>
                              <m:r>
                                <a:rPr lang="et-EE" i="1">
                                  <a:latin typeface="Cambria Math" panose="02040503050406030204" pitchFamily="18" charset="0"/>
                                </a:rPr>
                                <m:t>2</m:t>
                              </m:r>
                            </m:sup>
                          </m:sSup>
                          <m:r>
                            <a:rPr lang="et-EE" i="1">
                              <a:latin typeface="Cambria Math" panose="02040503050406030204" pitchFamily="18" charset="0"/>
                            </a:rPr>
                            <m:t>𝐶</m:t>
                          </m:r>
                        </m:num>
                        <m:den>
                          <m:sSup>
                            <m:sSupPr>
                              <m:ctrlPr>
                                <a:rPr lang="et-EE" i="1">
                                  <a:latin typeface="Cambria Math" panose="02040503050406030204" pitchFamily="18" charset="0"/>
                                </a:rPr>
                              </m:ctrlPr>
                            </m:sSupPr>
                            <m:e>
                              <m:r>
                                <a:rPr lang="et-EE" i="1">
                                  <a:latin typeface="Cambria Math" panose="02040503050406030204" pitchFamily="18" charset="0"/>
                                </a:rPr>
                                <m:t>𝑥</m:t>
                              </m:r>
                            </m:e>
                            <m:sup>
                              <m:r>
                                <a:rPr lang="et-EE" i="1">
                                  <a:latin typeface="Cambria Math" panose="02040503050406030204" pitchFamily="18" charset="0"/>
                                </a:rPr>
                                <m:t>2</m:t>
                              </m:r>
                            </m:sup>
                          </m:sSup>
                        </m:den>
                      </m:f>
                      <m:r>
                        <a:rPr lang="et-EE" i="1">
                          <a:latin typeface="Cambria Math" panose="02040503050406030204" pitchFamily="18" charset="0"/>
                        </a:rPr>
                        <m:t>−</m:t>
                      </m:r>
                      <m:sSub>
                        <m:sSubPr>
                          <m:ctrlPr>
                            <a:rPr lang="et-EE" i="1">
                              <a:latin typeface="Cambria Math" panose="02040503050406030204" pitchFamily="18" charset="0"/>
                            </a:rPr>
                          </m:ctrlPr>
                        </m:sSubPr>
                        <m:e>
                          <m:r>
                            <a:rPr lang="et-EE" i="1">
                              <a:latin typeface="Cambria Math" panose="02040503050406030204" pitchFamily="18" charset="0"/>
                            </a:rPr>
                            <m:t>𝑣</m:t>
                          </m:r>
                        </m:e>
                        <m:sub>
                          <m:r>
                            <a:rPr lang="et-EE" i="1">
                              <a:latin typeface="Cambria Math" panose="02040503050406030204" pitchFamily="18" charset="0"/>
                            </a:rPr>
                            <m:t>𝑡</m:t>
                          </m:r>
                          <m:r>
                            <a:rPr lang="et-EE" i="1">
                              <a:latin typeface="Cambria Math" panose="02040503050406030204" pitchFamily="18" charset="0"/>
                            </a:rPr>
                            <m:t>,</m:t>
                          </m:r>
                          <m:r>
                            <a:rPr lang="et-EE" i="1">
                              <a:latin typeface="Cambria Math" panose="02040503050406030204" pitchFamily="18" charset="0"/>
                            </a:rPr>
                            <m:t>𝑥</m:t>
                          </m:r>
                        </m:sub>
                      </m:sSub>
                      <m:f>
                        <m:fPr>
                          <m:ctrlPr>
                            <a:rPr lang="et-EE" i="1">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𝐶</m:t>
                          </m:r>
                        </m:num>
                        <m:den>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𝑥</m:t>
                          </m:r>
                        </m:den>
                      </m:f>
                      <m:r>
                        <a:rPr lang="et-EE" i="1" smtClean="0">
                          <a:latin typeface="Cambria Math" panose="02040503050406030204" pitchFamily="18" charset="0"/>
                          <a:ea typeface="Cambria Math" panose="02040503050406030204" pitchFamily="18" charset="0"/>
                        </a:rPr>
                        <m:t>±</m:t>
                      </m:r>
                      <m:r>
                        <a:rPr lang="et-EE" b="1" i="1" smtClean="0">
                          <a:latin typeface="Cambria Math" panose="02040503050406030204" pitchFamily="18" charset="0"/>
                          <a:ea typeface="Cambria Math" panose="02040503050406030204" pitchFamily="18" charset="0"/>
                        </a:rPr>
                        <m:t>𝒓</m:t>
                      </m:r>
                    </m:oMath>
                  </m:oMathPara>
                </a14:m>
                <a:endParaRPr lang="et-EE" b="1" dirty="0"/>
              </a:p>
              <a:p>
                <a:r>
                  <a:rPr lang="et-EE" dirty="0"/>
                  <a:t>Enim käsitletud protsess selles nimekirjas on </a:t>
                </a:r>
                <a:r>
                  <a:rPr lang="et-EE" b="1" dirty="0" err="1"/>
                  <a:t>sorptsioon</a:t>
                </a:r>
                <a:r>
                  <a:rPr lang="et-EE" dirty="0"/>
                  <a:t>.</a:t>
                </a:r>
              </a:p>
              <a:p>
                <a:r>
                  <a:rPr lang="et-EE" dirty="0" err="1"/>
                  <a:t>Sorptsiooniprotsessid</a:t>
                </a:r>
                <a:r>
                  <a:rPr lang="et-EE" dirty="0"/>
                  <a:t> nagu </a:t>
                </a:r>
                <a:r>
                  <a:rPr lang="et-EE" i="1" dirty="0" err="1"/>
                  <a:t>adsorptsioon</a:t>
                </a:r>
                <a:r>
                  <a:rPr lang="et-EE" dirty="0"/>
                  <a:t> (aine sidumine tahke faasi pinnale), </a:t>
                </a:r>
                <a:r>
                  <a:rPr lang="et-EE" i="1" dirty="0" err="1"/>
                  <a:t>absorptsioon</a:t>
                </a:r>
                <a:r>
                  <a:rPr lang="et-EE" dirty="0"/>
                  <a:t> (aine seondumine tahke faasi struktuuri) ja lahustunud aine jagunemine tahke ja vedel faasi vahel lahjendavad või pärsivad lahustunud ainete transporti põhjavees.</a:t>
                </a:r>
              </a:p>
              <a:p>
                <a:r>
                  <a:rPr lang="et-EE" dirty="0"/>
                  <a:t>See on eriti oluline orgaaniliste hüdrofoobsete ainete puhul, aga mängib rolli ka katioonide transpordi juures (nt. katioonvahetus – tahke faasi pinnal olevate katioonide vahetamine vees olevate katioonide vastu).</a:t>
                </a:r>
              </a:p>
            </p:txBody>
          </p:sp>
        </mc:Choice>
        <mc:Fallback>
          <p:sp>
            <p:nvSpPr>
              <p:cNvPr id="3" name="Sisu kohatäide 2">
                <a:extLst>
                  <a:ext uri="{FF2B5EF4-FFF2-40B4-BE49-F238E27FC236}">
                    <a16:creationId xmlns:a16="http://schemas.microsoft.com/office/drawing/2014/main" id="{DC725B3A-C1E0-44EE-B4CE-52F55CFDFE5B}"/>
                  </a:ext>
                </a:extLst>
              </p:cNvPr>
              <p:cNvSpPr>
                <a:spLocks noGrp="1" noRot="1" noChangeAspect="1" noMove="1" noResize="1" noEditPoints="1" noAdjustHandles="1" noChangeArrowheads="1" noChangeShapeType="1" noTextEdit="1"/>
              </p:cNvSpPr>
              <p:nvPr>
                <p:ph idx="1"/>
              </p:nvPr>
            </p:nvSpPr>
            <p:spPr>
              <a:blipFill>
                <a:blip r:embed="rId3"/>
                <a:stretch>
                  <a:fillRect l="-522" t="-2521"/>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79F56DA0-79B9-44C0-BFC2-648B7C2E391C}"/>
              </a:ext>
            </a:extLst>
          </p:cNvPr>
          <p:cNvSpPr>
            <a:spLocks noGrp="1"/>
          </p:cNvSpPr>
          <p:nvPr>
            <p:ph type="sldNum" sz="quarter" idx="12"/>
          </p:nvPr>
        </p:nvSpPr>
        <p:spPr/>
        <p:txBody>
          <a:bodyPr/>
          <a:lstStyle/>
          <a:p>
            <a:fld id="{3A0E5F1F-0139-41C5-A9B7-FB06C3F29D20}" type="slidenum">
              <a:rPr lang="en-US" smtClean="0"/>
              <a:t>21</a:t>
            </a:fld>
            <a:endParaRPr lang="en-US"/>
          </a:p>
        </p:txBody>
      </p:sp>
    </p:spTree>
    <p:extLst>
      <p:ext uri="{BB962C8B-B14F-4D97-AF65-F5344CB8AC3E}">
        <p14:creationId xmlns:p14="http://schemas.microsoft.com/office/powerpoint/2010/main" val="206297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4D4F9A3-3EE7-4291-98C0-8B843791E2DA}"/>
              </a:ext>
            </a:extLst>
          </p:cNvPr>
          <p:cNvSpPr>
            <a:spLocks noGrp="1"/>
          </p:cNvSpPr>
          <p:nvPr>
            <p:ph type="title"/>
          </p:nvPr>
        </p:nvSpPr>
        <p:spPr/>
        <p:txBody>
          <a:bodyPr/>
          <a:lstStyle/>
          <a:p>
            <a:r>
              <a:rPr lang="et-EE" b="1" dirty="0"/>
              <a:t>Keemiliselt reaktiivsed ained</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85E56E34-AA5B-4070-8030-23C52EE6AC87}"/>
                  </a:ext>
                </a:extLst>
              </p:cNvPr>
              <p:cNvSpPr>
                <a:spLocks noGrp="1"/>
              </p:cNvSpPr>
              <p:nvPr>
                <p:ph idx="1"/>
              </p:nvPr>
            </p:nvSpPr>
            <p:spPr/>
            <p:txBody>
              <a:bodyPr>
                <a:normAutofit fontScale="62500" lnSpcReduction="20000"/>
              </a:bodyPr>
              <a:lstStyle/>
              <a:p>
                <a:r>
                  <a:rPr lang="et-EE" dirty="0"/>
                  <a:t>Lahustunud ainete </a:t>
                </a:r>
                <a:r>
                  <a:rPr lang="et-EE" dirty="0" err="1"/>
                  <a:t>lahjendumist</a:t>
                </a:r>
                <a:r>
                  <a:rPr lang="et-EE" dirty="0"/>
                  <a:t> </a:t>
                </a:r>
                <a:r>
                  <a:rPr lang="et-EE" dirty="0" err="1"/>
                  <a:t>sorptsiooni</a:t>
                </a:r>
                <a:r>
                  <a:rPr lang="et-EE" dirty="0"/>
                  <a:t> mõjul kirjeldab nn. </a:t>
                </a:r>
                <a:r>
                  <a:rPr lang="et-EE" b="1" dirty="0"/>
                  <a:t>„pidurdus-koefitsient“</a:t>
                </a:r>
                <a:r>
                  <a:rPr lang="et-EE" dirty="0"/>
                  <a:t> (</a:t>
                </a:r>
                <a:r>
                  <a:rPr lang="et-EE" i="1" dirty="0" err="1"/>
                  <a:t>retardation</a:t>
                </a:r>
                <a:r>
                  <a:rPr lang="et-EE" i="1" dirty="0"/>
                  <a:t> </a:t>
                </a:r>
                <a:r>
                  <a:rPr lang="et-EE" i="1" dirty="0" err="1"/>
                  <a:t>factor</a:t>
                </a:r>
                <a:r>
                  <a:rPr lang="et-EE" dirty="0"/>
                  <a:t>) </a:t>
                </a:r>
                <a:r>
                  <a:rPr lang="et-EE" dirty="0" err="1"/>
                  <a:t>R</a:t>
                </a:r>
                <a:r>
                  <a:rPr lang="et-EE" baseline="-25000" dirty="0" err="1"/>
                  <a:t>d</a:t>
                </a:r>
                <a:r>
                  <a:rPr lang="et-EE" dirty="0"/>
                  <a:t>:</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t-EE" b="0" i="1" smtClean="0">
                              <a:latin typeface="Cambria Math" panose="02040503050406030204" pitchFamily="18" charset="0"/>
                            </a:rPr>
                            <m:t>𝑅</m:t>
                          </m:r>
                        </m:e>
                        <m:sub>
                          <m:r>
                            <a:rPr lang="et-EE" b="0" i="1" smtClean="0">
                              <a:latin typeface="Cambria Math" panose="02040503050406030204" pitchFamily="18" charset="0"/>
                            </a:rPr>
                            <m:t>𝑑</m:t>
                          </m:r>
                        </m:sub>
                      </m:sSub>
                      <m:r>
                        <a:rPr lang="et-EE" b="0" i="1" smtClean="0">
                          <a:latin typeface="Cambria Math" panose="02040503050406030204" pitchFamily="18" charset="0"/>
                        </a:rPr>
                        <m:t>=1+</m:t>
                      </m:r>
                      <m:sSub>
                        <m:sSubPr>
                          <m:ctrlPr>
                            <a:rPr lang="et-EE" b="0" i="1" smtClean="0">
                              <a:latin typeface="Cambria Math" panose="02040503050406030204" pitchFamily="18" charset="0"/>
                            </a:rPr>
                          </m:ctrlPr>
                        </m:sSubPr>
                        <m:e>
                          <m:r>
                            <a:rPr lang="et-EE" b="0" i="1" smtClean="0">
                              <a:latin typeface="Cambria Math" panose="02040503050406030204" pitchFamily="18" charset="0"/>
                            </a:rPr>
                            <m:t>𝐾</m:t>
                          </m:r>
                        </m:e>
                        <m:sub>
                          <m:r>
                            <a:rPr lang="et-EE" b="0" i="1" smtClean="0">
                              <a:latin typeface="Cambria Math" panose="02040503050406030204" pitchFamily="18" charset="0"/>
                            </a:rPr>
                            <m:t>𝑑</m:t>
                          </m:r>
                        </m:sub>
                      </m:sSub>
                      <m:f>
                        <m:fPr>
                          <m:ctrlPr>
                            <a:rPr lang="et-EE" b="0" i="1" smtClean="0">
                              <a:latin typeface="Cambria Math" panose="02040503050406030204" pitchFamily="18" charset="0"/>
                            </a:rPr>
                          </m:ctrlPr>
                        </m:fPr>
                        <m:num>
                          <m:sSub>
                            <m:sSubPr>
                              <m:ctrlPr>
                                <a:rPr lang="et-EE" b="0" i="1" smtClean="0">
                                  <a:latin typeface="Cambria Math" panose="02040503050406030204" pitchFamily="18" charset="0"/>
                                </a:rPr>
                              </m:ctrlPr>
                            </m:sSubPr>
                            <m:e>
                              <m:r>
                                <a:rPr lang="et-EE" b="0" i="1" smtClean="0">
                                  <a:latin typeface="Cambria Math" panose="02040503050406030204" pitchFamily="18" charset="0"/>
                                  <a:ea typeface="Cambria Math" panose="02040503050406030204" pitchFamily="18" charset="0"/>
                                </a:rPr>
                                <m:t>𝜌</m:t>
                              </m:r>
                            </m:e>
                            <m:sub>
                              <m:r>
                                <a:rPr lang="et-EE" b="0" i="1" smtClean="0">
                                  <a:latin typeface="Cambria Math" panose="02040503050406030204" pitchFamily="18" charset="0"/>
                                </a:rPr>
                                <m:t>𝑏</m:t>
                              </m:r>
                            </m:sub>
                          </m:sSub>
                        </m:num>
                        <m:den>
                          <m:r>
                            <a:rPr lang="et-EE" b="0" i="1" smtClean="0">
                              <a:latin typeface="Cambria Math" panose="02040503050406030204" pitchFamily="18" charset="0"/>
                            </a:rPr>
                            <m:t>𝑛</m:t>
                          </m:r>
                        </m:den>
                      </m:f>
                    </m:oMath>
                  </m:oMathPara>
                </a14:m>
                <a:endParaRPr lang="et-EE" dirty="0"/>
              </a:p>
              <a:p>
                <a:pPr marL="0" indent="0">
                  <a:buNone/>
                </a:pPr>
                <a:r>
                  <a:rPr lang="et-EE" dirty="0"/>
                  <a:t>kus K</a:t>
                </a:r>
                <a:r>
                  <a:rPr lang="et-EE" baseline="-25000" dirty="0"/>
                  <a:t>d</a:t>
                </a:r>
                <a:r>
                  <a:rPr lang="et-EE" dirty="0"/>
                  <a:t> on </a:t>
                </a:r>
                <a:r>
                  <a:rPr lang="et-EE" dirty="0" err="1"/>
                  <a:t>jaotuskoefitsent</a:t>
                </a:r>
                <a:r>
                  <a:rPr lang="et-EE" dirty="0"/>
                  <a:t> (</a:t>
                </a:r>
                <a:r>
                  <a:rPr lang="et-EE" dirty="0" err="1"/>
                  <a:t>mL</a:t>
                </a:r>
                <a:r>
                  <a:rPr lang="et-EE" dirty="0"/>
                  <a:t>/g), </a:t>
                </a:r>
                <a14:m>
                  <m:oMath xmlns:m="http://schemas.openxmlformats.org/officeDocument/2006/math">
                    <m:sSub>
                      <m:sSubPr>
                        <m:ctrlPr>
                          <a:rPr lang="et-EE" i="1">
                            <a:latin typeface="Cambria Math" panose="02040503050406030204" pitchFamily="18" charset="0"/>
                          </a:rPr>
                        </m:ctrlPr>
                      </m:sSubPr>
                      <m:e>
                        <m:r>
                          <a:rPr lang="et-EE" i="1">
                            <a:latin typeface="Cambria Math" panose="02040503050406030204" pitchFamily="18" charset="0"/>
                            <a:ea typeface="Cambria Math" panose="02040503050406030204" pitchFamily="18" charset="0"/>
                          </a:rPr>
                          <m:t>𝜌</m:t>
                        </m:r>
                      </m:e>
                      <m:sub>
                        <m:r>
                          <a:rPr lang="et-EE" i="1">
                            <a:latin typeface="Cambria Math" panose="02040503050406030204" pitchFamily="18" charset="0"/>
                          </a:rPr>
                          <m:t>𝑏</m:t>
                        </m:r>
                      </m:sub>
                    </m:sSub>
                  </m:oMath>
                </a14:m>
                <a:r>
                  <a:rPr lang="et-EE" dirty="0"/>
                  <a:t> on tahke faasi tihedus ja n poorsus.</a:t>
                </a:r>
              </a:p>
              <a:p>
                <a:r>
                  <a:rPr lang="et-EE" dirty="0" err="1"/>
                  <a:t>R</a:t>
                </a:r>
                <a:r>
                  <a:rPr lang="et-EE" baseline="-25000" dirty="0" err="1"/>
                  <a:t>d</a:t>
                </a:r>
                <a:r>
                  <a:rPr lang="et-EE" dirty="0"/>
                  <a:t> iseloomustab keemiliselt reaktiivsete ainete aeglustatud transporti võrreldes põhjavee </a:t>
                </a:r>
                <a:r>
                  <a:rPr lang="et-EE" dirty="0" err="1"/>
                  <a:t>advektiivse</a:t>
                </a:r>
                <a:r>
                  <a:rPr lang="et-EE" dirty="0"/>
                  <a:t> voolamisega.</a:t>
                </a:r>
              </a:p>
              <a:p>
                <a:r>
                  <a:rPr lang="et-EE" dirty="0"/>
                  <a:t>Sellest lähtuvalt võib </a:t>
                </a:r>
                <a:r>
                  <a:rPr lang="et-EE" dirty="0" err="1"/>
                  <a:t>R</a:t>
                </a:r>
                <a:r>
                  <a:rPr lang="et-EE" baseline="-25000" dirty="0" err="1"/>
                  <a:t>d</a:t>
                </a:r>
                <a:r>
                  <a:rPr lang="et-EE" dirty="0"/>
                  <a:t> vaadelda ka järgmiselt:</a:t>
                </a:r>
              </a:p>
              <a:p>
                <a:pPr marL="0" indent="0" algn="ctr">
                  <a:buNone/>
                </a:pPr>
                <a14:m>
                  <m:oMathPara xmlns:m="http://schemas.openxmlformats.org/officeDocument/2006/math">
                    <m:oMathParaPr>
                      <m:jc m:val="centerGroup"/>
                    </m:oMathParaPr>
                    <m:oMath xmlns:m="http://schemas.openxmlformats.org/officeDocument/2006/math">
                      <m:sSub>
                        <m:sSubPr>
                          <m:ctrlPr>
                            <a:rPr lang="et-EE" i="1" smtClean="0">
                              <a:latin typeface="Cambria Math" panose="02040503050406030204" pitchFamily="18" charset="0"/>
                            </a:rPr>
                          </m:ctrlPr>
                        </m:sSubPr>
                        <m:e>
                          <m:r>
                            <a:rPr lang="et-EE" b="0" i="1" smtClean="0">
                              <a:latin typeface="Cambria Math" panose="02040503050406030204" pitchFamily="18" charset="0"/>
                            </a:rPr>
                            <m:t>𝑅</m:t>
                          </m:r>
                        </m:e>
                        <m:sub>
                          <m:r>
                            <a:rPr lang="et-EE" b="0" i="1" smtClean="0">
                              <a:latin typeface="Cambria Math" panose="02040503050406030204" pitchFamily="18" charset="0"/>
                            </a:rPr>
                            <m:t>𝑑</m:t>
                          </m:r>
                        </m:sub>
                      </m:sSub>
                      <m:r>
                        <a:rPr lang="et-EE" b="0" i="1" smtClean="0">
                          <a:latin typeface="Cambria Math" panose="02040503050406030204" pitchFamily="18" charset="0"/>
                        </a:rPr>
                        <m:t>=</m:t>
                      </m:r>
                      <m:f>
                        <m:fPr>
                          <m:ctrlPr>
                            <a:rPr lang="et-EE" b="0" i="1" smtClean="0">
                              <a:latin typeface="Cambria Math" panose="02040503050406030204" pitchFamily="18" charset="0"/>
                            </a:rPr>
                          </m:ctrlPr>
                        </m:fPr>
                        <m:num>
                          <m:sSub>
                            <m:sSubPr>
                              <m:ctrlPr>
                                <a:rPr lang="et-EE" b="0" i="1" smtClean="0">
                                  <a:latin typeface="Cambria Math" panose="02040503050406030204" pitchFamily="18" charset="0"/>
                                </a:rPr>
                              </m:ctrlPr>
                            </m:sSubPr>
                            <m:e>
                              <m:r>
                                <a:rPr lang="et-EE" b="0" i="1" smtClean="0">
                                  <a:latin typeface="Cambria Math" panose="02040503050406030204" pitchFamily="18" charset="0"/>
                                </a:rPr>
                                <m:t>𝑣</m:t>
                              </m:r>
                            </m:e>
                            <m:sub>
                              <m:r>
                                <a:rPr lang="et-EE" b="0" i="1" smtClean="0">
                                  <a:latin typeface="Cambria Math" panose="02040503050406030204" pitchFamily="18" charset="0"/>
                                </a:rPr>
                                <m:t>𝑤</m:t>
                              </m:r>
                            </m:sub>
                          </m:sSub>
                        </m:num>
                        <m:den>
                          <m:sSub>
                            <m:sSubPr>
                              <m:ctrlPr>
                                <a:rPr lang="et-EE" b="0" i="1" smtClean="0">
                                  <a:latin typeface="Cambria Math" panose="02040503050406030204" pitchFamily="18" charset="0"/>
                                </a:rPr>
                              </m:ctrlPr>
                            </m:sSubPr>
                            <m:e>
                              <m:r>
                                <a:rPr lang="et-EE" b="0" i="1" smtClean="0">
                                  <a:latin typeface="Cambria Math" panose="02040503050406030204" pitchFamily="18" charset="0"/>
                                </a:rPr>
                                <m:t>𝑣</m:t>
                              </m:r>
                            </m:e>
                            <m:sub>
                              <m:r>
                                <a:rPr lang="et-EE" b="0" i="1" smtClean="0">
                                  <a:latin typeface="Cambria Math" panose="02040503050406030204" pitchFamily="18" charset="0"/>
                                </a:rPr>
                                <m:t>𝑐</m:t>
                              </m:r>
                            </m:sub>
                          </m:sSub>
                        </m:den>
                      </m:f>
                      <m:r>
                        <a:rPr lang="et-EE" b="0" i="1" smtClean="0">
                          <a:latin typeface="Cambria Math" panose="02040503050406030204" pitchFamily="18" charset="0"/>
                        </a:rPr>
                        <m:t>=</m:t>
                      </m:r>
                      <m:f>
                        <m:fPr>
                          <m:ctrlPr>
                            <a:rPr lang="et-EE" b="0" i="1" smtClean="0">
                              <a:latin typeface="Cambria Math" panose="02040503050406030204" pitchFamily="18" charset="0"/>
                            </a:rPr>
                          </m:ctrlPr>
                        </m:fPr>
                        <m:num>
                          <m:sSub>
                            <m:sSubPr>
                              <m:ctrlPr>
                                <a:rPr lang="et-EE" b="0" i="1" smtClean="0">
                                  <a:latin typeface="Cambria Math" panose="02040503050406030204" pitchFamily="18" charset="0"/>
                                </a:rPr>
                              </m:ctrlPr>
                            </m:sSubPr>
                            <m:e>
                              <m:r>
                                <a:rPr lang="et-EE" b="0" i="1" smtClean="0">
                                  <a:latin typeface="Cambria Math" panose="02040503050406030204" pitchFamily="18" charset="0"/>
                                </a:rPr>
                                <m:t>𝑙</m:t>
                              </m:r>
                            </m:e>
                            <m:sub>
                              <m:r>
                                <a:rPr lang="et-EE" b="0" i="1" smtClean="0">
                                  <a:latin typeface="Cambria Math" panose="02040503050406030204" pitchFamily="18" charset="0"/>
                                </a:rPr>
                                <m:t>𝑤</m:t>
                              </m:r>
                            </m:sub>
                          </m:sSub>
                        </m:num>
                        <m:den>
                          <m:sSub>
                            <m:sSubPr>
                              <m:ctrlPr>
                                <a:rPr lang="et-EE" b="0" i="1" smtClean="0">
                                  <a:latin typeface="Cambria Math" panose="02040503050406030204" pitchFamily="18" charset="0"/>
                                </a:rPr>
                              </m:ctrlPr>
                            </m:sSubPr>
                            <m:e>
                              <m:r>
                                <a:rPr lang="et-EE" b="0" i="1" smtClean="0">
                                  <a:latin typeface="Cambria Math" panose="02040503050406030204" pitchFamily="18" charset="0"/>
                                </a:rPr>
                                <m:t>𝑙</m:t>
                              </m:r>
                            </m:e>
                            <m:sub>
                              <m:r>
                                <a:rPr lang="et-EE" b="0" i="1" smtClean="0">
                                  <a:latin typeface="Cambria Math" panose="02040503050406030204" pitchFamily="18" charset="0"/>
                                </a:rPr>
                                <m:t>𝑐</m:t>
                              </m:r>
                            </m:sub>
                          </m:sSub>
                        </m:den>
                      </m:f>
                      <m:r>
                        <a:rPr lang="et-EE" b="0" i="1" smtClean="0">
                          <a:latin typeface="Cambria Math" panose="02040503050406030204" pitchFamily="18" charset="0"/>
                        </a:rPr>
                        <m:t>=</m:t>
                      </m:r>
                      <m:f>
                        <m:fPr>
                          <m:ctrlPr>
                            <a:rPr lang="et-EE" b="0" i="1" smtClean="0">
                              <a:latin typeface="Cambria Math" panose="02040503050406030204" pitchFamily="18" charset="0"/>
                            </a:rPr>
                          </m:ctrlPr>
                        </m:fPr>
                        <m:num>
                          <m:sSub>
                            <m:sSubPr>
                              <m:ctrlPr>
                                <a:rPr lang="et-EE" b="0" i="1" smtClean="0">
                                  <a:latin typeface="Cambria Math" panose="02040503050406030204" pitchFamily="18" charset="0"/>
                                </a:rPr>
                              </m:ctrlPr>
                            </m:sSubPr>
                            <m:e>
                              <m:r>
                                <a:rPr lang="et-EE" b="0" i="1" smtClean="0">
                                  <a:latin typeface="Cambria Math" panose="02040503050406030204" pitchFamily="18" charset="0"/>
                                </a:rPr>
                                <m:t>𝑡</m:t>
                              </m:r>
                            </m:e>
                            <m:sub>
                              <m:r>
                                <a:rPr lang="et-EE" b="0" i="1" smtClean="0">
                                  <a:latin typeface="Cambria Math" panose="02040503050406030204" pitchFamily="18" charset="0"/>
                                </a:rPr>
                                <m:t>𝑐</m:t>
                              </m:r>
                            </m:sub>
                          </m:sSub>
                        </m:num>
                        <m:den>
                          <m:sSub>
                            <m:sSubPr>
                              <m:ctrlPr>
                                <a:rPr lang="et-EE" b="0" i="1" smtClean="0">
                                  <a:latin typeface="Cambria Math" panose="02040503050406030204" pitchFamily="18" charset="0"/>
                                </a:rPr>
                              </m:ctrlPr>
                            </m:sSubPr>
                            <m:e>
                              <m:r>
                                <a:rPr lang="et-EE" b="0" i="1" smtClean="0">
                                  <a:latin typeface="Cambria Math" panose="02040503050406030204" pitchFamily="18" charset="0"/>
                                </a:rPr>
                                <m:t>𝑡</m:t>
                              </m:r>
                            </m:e>
                            <m:sub>
                              <m:r>
                                <a:rPr lang="et-EE" b="0" i="1" smtClean="0">
                                  <a:latin typeface="Cambria Math" panose="02040503050406030204" pitchFamily="18" charset="0"/>
                                </a:rPr>
                                <m:t>𝑤</m:t>
                              </m:r>
                            </m:sub>
                          </m:sSub>
                        </m:den>
                      </m:f>
                    </m:oMath>
                  </m:oMathPara>
                </a14:m>
                <a:endParaRPr lang="et-EE" dirty="0"/>
              </a:p>
              <a:p>
                <a:pPr marL="0" indent="0" algn="just">
                  <a:buNone/>
                </a:pPr>
                <a:r>
                  <a:rPr lang="et-EE" dirty="0"/>
                  <a:t>kus all-indeksid w ja c tähistavad vastavalt vett ja selles lahustunud ainet ning v, l ja t põhjavee liikumise kiirust, liikumistee pikkust ja selleks kuluvat aega. </a:t>
                </a:r>
              </a:p>
              <a:p>
                <a:pPr algn="just"/>
                <a:r>
                  <a:rPr lang="et-EE" dirty="0"/>
                  <a:t>Põhjavee voolamist sobib tihti iseloomustama mõni konservatiivne ioon (nt. kloriid), mille leviku suhtes keemiliselt reaktiivsete ainete leviku pidurdumist hinnata.</a:t>
                </a:r>
              </a:p>
              <a:p>
                <a:pPr algn="just"/>
                <a:r>
                  <a:rPr lang="et-EE" dirty="0"/>
                  <a:t>Kui kahe aine levikukiirused on samad, siis </a:t>
                </a:r>
                <a:r>
                  <a:rPr lang="et-EE" dirty="0" err="1"/>
                  <a:t>R</a:t>
                </a:r>
                <a:r>
                  <a:rPr lang="et-EE" baseline="-25000" dirty="0" err="1"/>
                  <a:t>d</a:t>
                </a:r>
                <a:r>
                  <a:rPr lang="et-EE" dirty="0"/>
                  <a:t>=1 ja K</a:t>
                </a:r>
                <a:r>
                  <a:rPr lang="et-EE" baseline="-25000" dirty="0"/>
                  <a:t>d</a:t>
                </a:r>
                <a:r>
                  <a:rPr lang="et-EE" dirty="0"/>
                  <a:t>=0 ning uuritav aine pinnase- või setteosakestega ei reageeri.</a:t>
                </a:r>
                <a:endParaRPr lang="en-US" dirty="0"/>
              </a:p>
            </p:txBody>
          </p:sp>
        </mc:Choice>
        <mc:Fallback xmlns="">
          <p:sp>
            <p:nvSpPr>
              <p:cNvPr id="3" name="Sisu kohatäide 2">
                <a:extLst>
                  <a:ext uri="{FF2B5EF4-FFF2-40B4-BE49-F238E27FC236}">
                    <a16:creationId xmlns:a16="http://schemas.microsoft.com/office/drawing/2014/main" id="{85E56E34-AA5B-4070-8030-23C52EE6AC87}"/>
                  </a:ext>
                </a:extLst>
              </p:cNvPr>
              <p:cNvSpPr>
                <a:spLocks noGrp="1" noRot="1" noChangeAspect="1" noMove="1" noResize="1" noEditPoints="1" noAdjustHandles="1" noChangeArrowheads="1" noChangeShapeType="1" noTextEdit="1"/>
              </p:cNvSpPr>
              <p:nvPr>
                <p:ph idx="1"/>
              </p:nvPr>
            </p:nvSpPr>
            <p:spPr>
              <a:blipFill>
                <a:blip r:embed="rId3"/>
                <a:stretch>
                  <a:fillRect l="-522" t="-2241" r="-464"/>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6BF4BE5C-0665-471C-AE39-E684051985BF}"/>
              </a:ext>
            </a:extLst>
          </p:cNvPr>
          <p:cNvSpPr>
            <a:spLocks noGrp="1"/>
          </p:cNvSpPr>
          <p:nvPr>
            <p:ph type="sldNum" sz="quarter" idx="12"/>
          </p:nvPr>
        </p:nvSpPr>
        <p:spPr/>
        <p:txBody>
          <a:bodyPr/>
          <a:lstStyle/>
          <a:p>
            <a:fld id="{3A0E5F1F-0139-41C5-A9B7-FB06C3F29D20}" type="slidenum">
              <a:rPr lang="en-US" smtClean="0"/>
              <a:t>22</a:t>
            </a:fld>
            <a:endParaRPr lang="en-US"/>
          </a:p>
        </p:txBody>
      </p:sp>
      <p:pic>
        <p:nvPicPr>
          <p:cNvPr id="5" name="Pilt 4">
            <a:extLst>
              <a:ext uri="{FF2B5EF4-FFF2-40B4-BE49-F238E27FC236}">
                <a16:creationId xmlns:a16="http://schemas.microsoft.com/office/drawing/2014/main" id="{4B3E1C38-A713-4EE5-80BE-B7E9E551D816}"/>
              </a:ext>
            </a:extLst>
          </p:cNvPr>
          <p:cNvPicPr>
            <a:picLocks noChangeAspect="1"/>
          </p:cNvPicPr>
          <p:nvPr/>
        </p:nvPicPr>
        <p:blipFill>
          <a:blip r:embed="rId4"/>
          <a:stretch>
            <a:fillRect/>
          </a:stretch>
        </p:blipFill>
        <p:spPr>
          <a:xfrm>
            <a:off x="8237908" y="185738"/>
            <a:ext cx="3954092" cy="1354188"/>
          </a:xfrm>
          <a:prstGeom prst="rect">
            <a:avLst/>
          </a:prstGeom>
        </p:spPr>
      </p:pic>
    </p:spTree>
    <p:extLst>
      <p:ext uri="{BB962C8B-B14F-4D97-AF65-F5344CB8AC3E}">
        <p14:creationId xmlns:p14="http://schemas.microsoft.com/office/powerpoint/2010/main" val="89048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2274231-A9F8-4D5F-938E-C9B56A9BBB26}"/>
              </a:ext>
            </a:extLst>
          </p:cNvPr>
          <p:cNvSpPr>
            <a:spLocks noGrp="1"/>
          </p:cNvSpPr>
          <p:nvPr>
            <p:ph type="title"/>
          </p:nvPr>
        </p:nvSpPr>
        <p:spPr/>
        <p:txBody>
          <a:bodyPr/>
          <a:lstStyle/>
          <a:p>
            <a:r>
              <a:rPr lang="et-EE" b="1" dirty="0"/>
              <a:t>Keemiliselt reaktiivsed ained</a:t>
            </a:r>
            <a:endParaRPr lang="en-US" b="1" dirty="0"/>
          </a:p>
        </p:txBody>
      </p:sp>
      <mc:AlternateContent xmlns:mc="http://schemas.openxmlformats.org/markup-compatibility/2006">
        <mc:Choice xmlns:a14="http://schemas.microsoft.com/office/drawing/2010/main" Requires="a14">
          <p:sp>
            <p:nvSpPr>
              <p:cNvPr id="3" name="Sisu kohatäide 2">
                <a:extLst>
                  <a:ext uri="{FF2B5EF4-FFF2-40B4-BE49-F238E27FC236}">
                    <a16:creationId xmlns:a16="http://schemas.microsoft.com/office/drawing/2014/main" id="{438D0FE8-6AF3-4100-8DEC-614A09228486}"/>
                  </a:ext>
                </a:extLst>
              </p:cNvPr>
              <p:cNvSpPr>
                <a:spLocks noGrp="1"/>
              </p:cNvSpPr>
              <p:nvPr>
                <p:ph idx="1"/>
              </p:nvPr>
            </p:nvSpPr>
            <p:spPr>
              <a:xfrm>
                <a:off x="838200" y="1860794"/>
                <a:ext cx="10515600" cy="4351338"/>
              </a:xfrm>
            </p:spPr>
            <p:txBody>
              <a:bodyPr>
                <a:normAutofit fontScale="77500" lnSpcReduction="20000"/>
              </a:bodyPr>
              <a:lstStyle/>
              <a:p>
                <a:r>
                  <a:rPr lang="et-EE" dirty="0"/>
                  <a:t>Jaotuskoefitsent K</a:t>
                </a:r>
                <a:r>
                  <a:rPr lang="et-EE" baseline="-25000" dirty="0"/>
                  <a:t>d</a:t>
                </a:r>
                <a:r>
                  <a:rPr lang="et-EE" dirty="0"/>
                  <a:t> iseloomustab algselt lahustunud olekus olnud aine sidumist (ehk </a:t>
                </a:r>
                <a:r>
                  <a:rPr lang="et-EE" dirty="0" err="1"/>
                  <a:t>sorptsiooni</a:t>
                </a:r>
                <a:r>
                  <a:rPr lang="et-EE" dirty="0"/>
                  <a:t>) tahke faasi külge.</a:t>
                </a:r>
              </a:p>
              <a:p>
                <a:r>
                  <a:rPr lang="et-EE" dirty="0"/>
                  <a:t>K</a:t>
                </a:r>
                <a:r>
                  <a:rPr lang="et-EE" baseline="-25000" dirty="0"/>
                  <a:t>d</a:t>
                </a:r>
                <a:r>
                  <a:rPr lang="et-EE" dirty="0"/>
                  <a:t> väljendab tahke faasi külge seotud kemikaali massi (S) selle vedelas faasis oleva kontsentratsiooni (C) kohta:</a:t>
                </a:r>
              </a:p>
              <a:p>
                <a:pPr marL="0" indent="0">
                  <a:buNone/>
                </a:pPr>
                <a14:m>
                  <m:oMathPara xmlns:m="http://schemas.openxmlformats.org/officeDocument/2006/math">
                    <m:oMathParaPr>
                      <m:jc m:val="centerGroup"/>
                    </m:oMathParaPr>
                    <m:oMath xmlns:m="http://schemas.openxmlformats.org/officeDocument/2006/math">
                      <m:sSub>
                        <m:sSubPr>
                          <m:ctrlPr>
                            <a:rPr lang="et-EE" i="1" smtClean="0">
                              <a:latin typeface="Cambria Math" panose="02040503050406030204" pitchFamily="18" charset="0"/>
                            </a:rPr>
                          </m:ctrlPr>
                        </m:sSubPr>
                        <m:e>
                          <m:r>
                            <a:rPr lang="et-EE" b="0" i="1" smtClean="0">
                              <a:latin typeface="Cambria Math" panose="02040503050406030204" pitchFamily="18" charset="0"/>
                            </a:rPr>
                            <m:t>𝐾</m:t>
                          </m:r>
                        </m:e>
                        <m:sub>
                          <m:r>
                            <a:rPr lang="et-EE" b="0" i="1" smtClean="0">
                              <a:latin typeface="Cambria Math" panose="02040503050406030204" pitchFamily="18" charset="0"/>
                            </a:rPr>
                            <m:t>𝑑</m:t>
                          </m:r>
                        </m:sub>
                      </m:sSub>
                      <m:r>
                        <a:rPr lang="et-EE" b="0" i="1" smtClean="0">
                          <a:latin typeface="Cambria Math" panose="02040503050406030204" pitchFamily="18" charset="0"/>
                        </a:rPr>
                        <m:t>=</m:t>
                      </m:r>
                      <m:f>
                        <m:fPr>
                          <m:ctrlPr>
                            <a:rPr lang="et-EE" b="0" i="1" smtClean="0">
                              <a:latin typeface="Cambria Math" panose="02040503050406030204" pitchFamily="18" charset="0"/>
                            </a:rPr>
                          </m:ctrlPr>
                        </m:fPr>
                        <m:num>
                          <m:r>
                            <a:rPr lang="et-EE" b="0" i="1" smtClean="0">
                              <a:latin typeface="Cambria Math" panose="02040503050406030204" pitchFamily="18" charset="0"/>
                            </a:rPr>
                            <m:t>𝑆</m:t>
                          </m:r>
                        </m:num>
                        <m:den>
                          <m:r>
                            <a:rPr lang="et-EE" b="0" i="1" smtClean="0">
                              <a:latin typeface="Cambria Math" panose="02040503050406030204" pitchFamily="18" charset="0"/>
                            </a:rPr>
                            <m:t>𝐶</m:t>
                          </m:r>
                        </m:den>
                      </m:f>
                    </m:oMath>
                  </m:oMathPara>
                </a14:m>
                <a:endParaRPr lang="et-EE" dirty="0"/>
              </a:p>
              <a:p>
                <a:r>
                  <a:rPr lang="et-EE" dirty="0"/>
                  <a:t>K</a:t>
                </a:r>
                <a:r>
                  <a:rPr lang="et-EE" baseline="-25000" dirty="0"/>
                  <a:t>d</a:t>
                </a:r>
                <a:r>
                  <a:rPr lang="et-EE" dirty="0"/>
                  <a:t> väärtused erinevate ainete kohta on empiirilised ja määratakse laboratoorselt nn. „portskatsetega“ (</a:t>
                </a:r>
                <a:r>
                  <a:rPr lang="et-EE" i="1" dirty="0" err="1"/>
                  <a:t>batch</a:t>
                </a:r>
                <a:r>
                  <a:rPr lang="et-EE" i="1" dirty="0"/>
                  <a:t> test</a:t>
                </a:r>
                <a:r>
                  <a:rPr lang="et-EE" dirty="0"/>
                  <a:t>) mingil kindlal temperatuuril. </a:t>
                </a:r>
              </a:p>
              <a:p>
                <a:r>
                  <a:rPr lang="et-EE" dirty="0"/>
                  <a:t>K</a:t>
                </a:r>
                <a:r>
                  <a:rPr lang="et-EE" baseline="-25000" dirty="0"/>
                  <a:t>d</a:t>
                </a:r>
                <a:r>
                  <a:rPr lang="et-EE" dirty="0"/>
                  <a:t> ei ole konstant, vaid muutub koos kivimi mineraloogilise koostise, terasuuruse ja eripinna muutustega.</a:t>
                </a:r>
              </a:p>
              <a:p>
                <a:r>
                  <a:rPr lang="et-EE" dirty="0"/>
                  <a:t>Samuti on K</a:t>
                </a:r>
                <a:r>
                  <a:rPr lang="et-EE" baseline="-25000" dirty="0"/>
                  <a:t>d</a:t>
                </a:r>
                <a:r>
                  <a:rPr lang="et-EE" dirty="0"/>
                  <a:t> väärtused väga tundlikud eksperimendi ajal valitsevate tingimuste suhtes (nt. temperatuur, rõhk, </a:t>
                </a:r>
                <a:r>
                  <a:rPr lang="et-EE" dirty="0" err="1"/>
                  <a:t>pH</a:t>
                </a:r>
                <a:r>
                  <a:rPr lang="et-EE" dirty="0"/>
                  <a:t>, Eh, ioonide väljasettimine).</a:t>
                </a:r>
              </a:p>
              <a:p>
                <a:pPr algn="just"/>
                <a:r>
                  <a:rPr lang="et-EE" b="1" dirty="0"/>
                  <a:t>NB! </a:t>
                </a:r>
                <a:r>
                  <a:rPr lang="et-EE" dirty="0"/>
                  <a:t>Kuigi võrdetegurit K</a:t>
                </a:r>
                <a:r>
                  <a:rPr lang="et-EE" baseline="-25000" dirty="0"/>
                  <a:t>d</a:t>
                </a:r>
                <a:r>
                  <a:rPr lang="et-EE" dirty="0"/>
                  <a:t> on lihtne kasutada vees lahustunud ainete transpordi modelleerimisel ei saa eeldada, et üks väärtus suudab kirjeldada kõiki protsesse, mis võivad mõjutavad ainete </a:t>
                </a:r>
                <a:r>
                  <a:rPr lang="et-EE" dirty="0" err="1"/>
                  <a:t>sorptsiooni</a:t>
                </a:r>
                <a:r>
                  <a:rPr lang="et-EE" dirty="0"/>
                  <a:t> poorses keskkonnas!</a:t>
                </a:r>
                <a:endParaRPr lang="en-US" dirty="0"/>
              </a:p>
            </p:txBody>
          </p:sp>
        </mc:Choice>
        <mc:Fallback>
          <p:sp>
            <p:nvSpPr>
              <p:cNvPr id="3" name="Sisu kohatäide 2">
                <a:extLst>
                  <a:ext uri="{FF2B5EF4-FFF2-40B4-BE49-F238E27FC236}">
                    <a16:creationId xmlns:a16="http://schemas.microsoft.com/office/drawing/2014/main" id="{438D0FE8-6AF3-4100-8DEC-614A09228486}"/>
                  </a:ext>
                </a:extLst>
              </p:cNvPr>
              <p:cNvSpPr>
                <a:spLocks noGrp="1" noRot="1" noChangeAspect="1" noMove="1" noResize="1" noEditPoints="1" noAdjustHandles="1" noChangeArrowheads="1" noChangeShapeType="1" noTextEdit="1"/>
              </p:cNvSpPr>
              <p:nvPr>
                <p:ph idx="1"/>
              </p:nvPr>
            </p:nvSpPr>
            <p:spPr>
              <a:xfrm>
                <a:off x="838200" y="1860794"/>
                <a:ext cx="10515600" cy="4351338"/>
              </a:xfrm>
              <a:blipFill>
                <a:blip r:embed="rId3"/>
                <a:stretch>
                  <a:fillRect l="-696" t="-2941" r="-696" b="-3081"/>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DD784BF6-7A28-47A5-AA62-EDDB736D4A22}"/>
              </a:ext>
            </a:extLst>
          </p:cNvPr>
          <p:cNvSpPr>
            <a:spLocks noGrp="1"/>
          </p:cNvSpPr>
          <p:nvPr>
            <p:ph type="sldNum" sz="quarter" idx="12"/>
          </p:nvPr>
        </p:nvSpPr>
        <p:spPr/>
        <p:txBody>
          <a:bodyPr/>
          <a:lstStyle/>
          <a:p>
            <a:fld id="{3A0E5F1F-0139-41C5-A9B7-FB06C3F29D20}" type="slidenum">
              <a:rPr lang="en-US" smtClean="0"/>
              <a:t>23</a:t>
            </a:fld>
            <a:endParaRPr lang="en-US"/>
          </a:p>
        </p:txBody>
      </p:sp>
    </p:spTree>
    <p:extLst>
      <p:ext uri="{BB962C8B-B14F-4D97-AF65-F5344CB8AC3E}">
        <p14:creationId xmlns:p14="http://schemas.microsoft.com/office/powerpoint/2010/main" val="1946635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D9B0282-3F54-4EC9-AF74-A0450C9419C4}"/>
              </a:ext>
            </a:extLst>
          </p:cNvPr>
          <p:cNvSpPr>
            <a:spLocks noGrp="1"/>
          </p:cNvSpPr>
          <p:nvPr>
            <p:ph type="title"/>
          </p:nvPr>
        </p:nvSpPr>
        <p:spPr/>
        <p:txBody>
          <a:bodyPr/>
          <a:lstStyle/>
          <a:p>
            <a:r>
              <a:rPr lang="et-EE" b="1" dirty="0"/>
              <a:t>Transpordiprotsessid põhjavees</a:t>
            </a:r>
            <a:endParaRPr lang="en-US" b="1" dirty="0"/>
          </a:p>
        </p:txBody>
      </p:sp>
      <p:sp>
        <p:nvSpPr>
          <p:cNvPr id="3" name="Sisu kohatäide 2">
            <a:extLst>
              <a:ext uri="{FF2B5EF4-FFF2-40B4-BE49-F238E27FC236}">
                <a16:creationId xmlns:a16="http://schemas.microsoft.com/office/drawing/2014/main" id="{DC725B3A-C1E0-44EE-B4CE-52F55CFDFE5B}"/>
              </a:ext>
            </a:extLst>
          </p:cNvPr>
          <p:cNvSpPr>
            <a:spLocks noGrp="1"/>
          </p:cNvSpPr>
          <p:nvPr>
            <p:ph idx="1"/>
          </p:nvPr>
        </p:nvSpPr>
        <p:spPr/>
        <p:txBody>
          <a:bodyPr>
            <a:normAutofit/>
          </a:bodyPr>
          <a:lstStyle/>
          <a:p>
            <a:r>
              <a:rPr lang="et-EE" dirty="0"/>
              <a:t>Erilise liigi (saaste)aineid moodustavad orgaanilised nn. </a:t>
            </a:r>
            <a:r>
              <a:rPr lang="et-EE" dirty="0" err="1"/>
              <a:t>NAPL-id</a:t>
            </a:r>
            <a:r>
              <a:rPr lang="et-EE" dirty="0"/>
              <a:t> (</a:t>
            </a:r>
            <a:r>
              <a:rPr lang="et-EE" i="1" dirty="0"/>
              <a:t>non-</a:t>
            </a:r>
            <a:r>
              <a:rPr lang="et-EE" i="1" dirty="0" err="1"/>
              <a:t>aqueous</a:t>
            </a:r>
            <a:r>
              <a:rPr lang="et-EE" i="1" dirty="0"/>
              <a:t> </a:t>
            </a:r>
            <a:r>
              <a:rPr lang="et-EE" i="1" dirty="0" err="1"/>
              <a:t>phase</a:t>
            </a:r>
            <a:r>
              <a:rPr lang="et-EE" i="1" dirty="0"/>
              <a:t> </a:t>
            </a:r>
            <a:r>
              <a:rPr lang="et-EE" i="1" dirty="0" err="1"/>
              <a:t>liquids</a:t>
            </a:r>
            <a:r>
              <a:rPr lang="et-EE" dirty="0"/>
              <a:t>) nagu õlid, bensiin ja petrooleum, mis ei segune veega või teevad seda väga halvasti. Nende transpordi juures tuleb arvestada nii (põhja)veega segunenud kui ka segunemata osaga.</a:t>
            </a:r>
          </a:p>
          <a:p>
            <a:r>
              <a:rPr lang="et-EE" dirty="0"/>
              <a:t>NAPL-</a:t>
            </a:r>
            <a:r>
              <a:rPr lang="et-EE" dirty="0" err="1"/>
              <a:t>ide</a:t>
            </a:r>
            <a:r>
              <a:rPr lang="et-EE" dirty="0"/>
              <a:t> esinemine toob kaasa nn. mitme-faasilise voolamise, kus vesi, NAPL ja õhk (aeratsioonivöös) võistlevad olemasoleva pooriruumi pärast.</a:t>
            </a:r>
          </a:p>
          <a:p>
            <a:r>
              <a:rPr lang="et-EE" dirty="0" err="1"/>
              <a:t>NAPL-id</a:t>
            </a:r>
            <a:r>
              <a:rPr lang="et-EE" dirty="0"/>
              <a:t> on hüdrofoobsed ja seotakse eelistatult pinnases esineva orgaanilise aine külge.</a:t>
            </a:r>
          </a:p>
          <a:p>
            <a:endParaRPr lang="en-US" dirty="0"/>
          </a:p>
        </p:txBody>
      </p:sp>
      <p:sp>
        <p:nvSpPr>
          <p:cNvPr id="4" name="Slaidinumbri kohatäide 3">
            <a:extLst>
              <a:ext uri="{FF2B5EF4-FFF2-40B4-BE49-F238E27FC236}">
                <a16:creationId xmlns:a16="http://schemas.microsoft.com/office/drawing/2014/main" id="{79F56DA0-79B9-44C0-BFC2-648B7C2E391C}"/>
              </a:ext>
            </a:extLst>
          </p:cNvPr>
          <p:cNvSpPr>
            <a:spLocks noGrp="1"/>
          </p:cNvSpPr>
          <p:nvPr>
            <p:ph type="sldNum" sz="quarter" idx="12"/>
          </p:nvPr>
        </p:nvSpPr>
        <p:spPr/>
        <p:txBody>
          <a:bodyPr/>
          <a:lstStyle/>
          <a:p>
            <a:fld id="{3A0E5F1F-0139-41C5-A9B7-FB06C3F29D20}" type="slidenum">
              <a:rPr lang="en-US" smtClean="0"/>
              <a:t>24</a:t>
            </a:fld>
            <a:endParaRPr lang="en-US"/>
          </a:p>
        </p:txBody>
      </p:sp>
    </p:spTree>
    <p:extLst>
      <p:ext uri="{BB962C8B-B14F-4D97-AF65-F5344CB8AC3E}">
        <p14:creationId xmlns:p14="http://schemas.microsoft.com/office/powerpoint/2010/main" val="38974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07E4032-F3AC-4D49-9618-4A9514E2D9A5}"/>
              </a:ext>
            </a:extLst>
          </p:cNvPr>
          <p:cNvSpPr>
            <a:spLocks noGrp="1"/>
          </p:cNvSpPr>
          <p:nvPr>
            <p:ph type="title"/>
          </p:nvPr>
        </p:nvSpPr>
        <p:spPr/>
        <p:txBody>
          <a:bodyPr/>
          <a:lstStyle/>
          <a:p>
            <a:r>
              <a:rPr lang="et-EE" b="1" dirty="0"/>
              <a:t>NAPL</a:t>
            </a:r>
            <a:endParaRPr lang="en-US" b="1" dirty="0"/>
          </a:p>
        </p:txBody>
      </p:sp>
      <p:sp>
        <p:nvSpPr>
          <p:cNvPr id="4" name="Slaidinumbri kohatäide 3">
            <a:extLst>
              <a:ext uri="{FF2B5EF4-FFF2-40B4-BE49-F238E27FC236}">
                <a16:creationId xmlns:a16="http://schemas.microsoft.com/office/drawing/2014/main" id="{66579957-9827-4B52-BAFB-5B916692B2BA}"/>
              </a:ext>
            </a:extLst>
          </p:cNvPr>
          <p:cNvSpPr>
            <a:spLocks noGrp="1"/>
          </p:cNvSpPr>
          <p:nvPr>
            <p:ph type="sldNum" sz="quarter" idx="12"/>
          </p:nvPr>
        </p:nvSpPr>
        <p:spPr/>
        <p:txBody>
          <a:bodyPr/>
          <a:lstStyle/>
          <a:p>
            <a:fld id="{3A0E5F1F-0139-41C5-A9B7-FB06C3F29D20}" type="slidenum">
              <a:rPr lang="en-US" smtClean="0"/>
              <a:t>25</a:t>
            </a:fld>
            <a:endParaRPr lang="en-US"/>
          </a:p>
        </p:txBody>
      </p:sp>
      <p:pic>
        <p:nvPicPr>
          <p:cNvPr id="5" name="Pilt 4">
            <a:extLst>
              <a:ext uri="{FF2B5EF4-FFF2-40B4-BE49-F238E27FC236}">
                <a16:creationId xmlns:a16="http://schemas.microsoft.com/office/drawing/2014/main" id="{5C6DF509-4A77-40AC-BCFC-86A7E8BA5805}"/>
              </a:ext>
            </a:extLst>
          </p:cNvPr>
          <p:cNvPicPr>
            <a:picLocks noChangeAspect="1"/>
          </p:cNvPicPr>
          <p:nvPr/>
        </p:nvPicPr>
        <p:blipFill>
          <a:blip r:embed="rId3"/>
          <a:stretch>
            <a:fillRect/>
          </a:stretch>
        </p:blipFill>
        <p:spPr>
          <a:xfrm>
            <a:off x="838200" y="1308874"/>
            <a:ext cx="3792600" cy="5412601"/>
          </a:xfrm>
          <a:prstGeom prst="rect">
            <a:avLst/>
          </a:prstGeom>
        </p:spPr>
      </p:pic>
      <p:pic>
        <p:nvPicPr>
          <p:cNvPr id="6" name="Pilt 5">
            <a:extLst>
              <a:ext uri="{FF2B5EF4-FFF2-40B4-BE49-F238E27FC236}">
                <a16:creationId xmlns:a16="http://schemas.microsoft.com/office/drawing/2014/main" id="{A70C7287-317D-48EE-8112-56B781EE41DA}"/>
              </a:ext>
            </a:extLst>
          </p:cNvPr>
          <p:cNvPicPr>
            <a:picLocks noChangeAspect="1"/>
          </p:cNvPicPr>
          <p:nvPr/>
        </p:nvPicPr>
        <p:blipFill>
          <a:blip r:embed="rId4"/>
          <a:stretch>
            <a:fillRect/>
          </a:stretch>
        </p:blipFill>
        <p:spPr>
          <a:xfrm>
            <a:off x="4713303" y="1561735"/>
            <a:ext cx="7314207" cy="4529870"/>
          </a:xfrm>
          <a:prstGeom prst="rect">
            <a:avLst/>
          </a:prstGeom>
        </p:spPr>
      </p:pic>
      <p:sp>
        <p:nvSpPr>
          <p:cNvPr id="7" name="TextBox 6">
            <a:extLst>
              <a:ext uri="{FF2B5EF4-FFF2-40B4-BE49-F238E27FC236}">
                <a16:creationId xmlns:a16="http://schemas.microsoft.com/office/drawing/2014/main" id="{4E45B04B-6F22-4AE4-946C-BF7CB4534A81}"/>
              </a:ext>
            </a:extLst>
          </p:cNvPr>
          <p:cNvSpPr txBox="1"/>
          <p:nvPr/>
        </p:nvSpPr>
        <p:spPr>
          <a:xfrm>
            <a:off x="9460523" y="6356350"/>
            <a:ext cx="1611018" cy="369332"/>
          </a:xfrm>
          <a:prstGeom prst="rect">
            <a:avLst/>
          </a:prstGeom>
          <a:noFill/>
        </p:spPr>
        <p:txBody>
          <a:bodyPr wrap="none" rtlCol="0">
            <a:spAutoFit/>
          </a:bodyPr>
          <a:lstStyle/>
          <a:p>
            <a:r>
              <a:rPr lang="et-EE" dirty="0" err="1"/>
              <a:t>Hiscock</a:t>
            </a:r>
            <a:r>
              <a:rPr lang="et-EE" dirty="0"/>
              <a:t>, (2005)</a:t>
            </a:r>
            <a:endParaRPr lang="en-US" dirty="0"/>
          </a:p>
        </p:txBody>
      </p:sp>
    </p:spTree>
    <p:extLst>
      <p:ext uri="{BB962C8B-B14F-4D97-AF65-F5344CB8AC3E}">
        <p14:creationId xmlns:p14="http://schemas.microsoft.com/office/powerpoint/2010/main" val="2107895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B708466-F054-4C54-B000-0D1510E06A8E}"/>
              </a:ext>
            </a:extLst>
          </p:cNvPr>
          <p:cNvSpPr>
            <a:spLocks noGrp="1"/>
          </p:cNvSpPr>
          <p:nvPr>
            <p:ph type="title"/>
          </p:nvPr>
        </p:nvSpPr>
        <p:spPr/>
        <p:txBody>
          <a:bodyPr/>
          <a:lstStyle/>
          <a:p>
            <a:r>
              <a:rPr lang="et-EE" b="1" dirty="0"/>
              <a:t>Reaktsioonid põhjavees ja põhjavee liikumine</a:t>
            </a:r>
            <a:endParaRPr lang="en-US" b="1" dirty="0"/>
          </a:p>
        </p:txBody>
      </p:sp>
      <p:sp>
        <p:nvSpPr>
          <p:cNvPr id="3" name="Sisu kohatäide 2">
            <a:extLst>
              <a:ext uri="{FF2B5EF4-FFF2-40B4-BE49-F238E27FC236}">
                <a16:creationId xmlns:a16="http://schemas.microsoft.com/office/drawing/2014/main" id="{FE032928-0469-4DE5-93D7-51FBE62BA159}"/>
              </a:ext>
            </a:extLst>
          </p:cNvPr>
          <p:cNvSpPr>
            <a:spLocks noGrp="1"/>
          </p:cNvSpPr>
          <p:nvPr>
            <p:ph idx="1"/>
          </p:nvPr>
        </p:nvSpPr>
        <p:spPr/>
        <p:txBody>
          <a:bodyPr>
            <a:normAutofit fontScale="85000" lnSpcReduction="20000"/>
          </a:bodyPr>
          <a:lstStyle/>
          <a:p>
            <a:pPr algn="just"/>
            <a:r>
              <a:rPr lang="et-EE" dirty="0"/>
              <a:t>Enamik põhjavees toimuvaid keemilisi reaktsioone püüdleb tasakaaluseisundi poole. Energia reaktsiooni toimumiseks on olemas seni kuni tasakaaluolukorda ei ole saavutatud. Tasakaal saavutatakse siis kui nii lähteained kui saadused on saavutanud oma </a:t>
            </a:r>
            <a:r>
              <a:rPr lang="et-EE" dirty="0" err="1"/>
              <a:t>tasakaalulise</a:t>
            </a:r>
            <a:r>
              <a:rPr lang="et-EE" dirty="0"/>
              <a:t> aktiivsused.</a:t>
            </a:r>
          </a:p>
          <a:p>
            <a:pPr algn="just"/>
            <a:r>
              <a:rPr lang="et-EE" b="1" dirty="0"/>
              <a:t>Põhjavees toimuvad reaktsioonid võib oma olemuselt jagada kaheks</a:t>
            </a:r>
            <a:r>
              <a:rPr lang="et-EE" dirty="0"/>
              <a:t>:</a:t>
            </a:r>
          </a:p>
          <a:p>
            <a:pPr marL="514350" indent="-514350" algn="just">
              <a:buFont typeface="+mj-lt"/>
              <a:buAutoNum type="arabicPeriod"/>
            </a:pPr>
            <a:r>
              <a:rPr lang="et-EE" b="1" i="1" dirty="0" err="1"/>
              <a:t>Tasakaalulised</a:t>
            </a:r>
            <a:r>
              <a:rPr lang="et-EE" b="1" i="1" dirty="0"/>
              <a:t> reaktsioonid </a:t>
            </a:r>
            <a:r>
              <a:rPr lang="et-EE" dirty="0"/>
              <a:t>(</a:t>
            </a:r>
            <a:r>
              <a:rPr lang="et-EE" i="1" dirty="0" err="1"/>
              <a:t>equilibrium</a:t>
            </a:r>
            <a:r>
              <a:rPr lang="et-EE" i="1" dirty="0"/>
              <a:t> </a:t>
            </a:r>
            <a:r>
              <a:rPr lang="et-EE" i="1" dirty="0" err="1"/>
              <a:t>reactions</a:t>
            </a:r>
            <a:r>
              <a:rPr lang="et-EE" dirty="0"/>
              <a:t>) – reaktsioonid, mis on jõudnud (dünaamilise) tasakaalu olekusse (. Kehtib massitoimeseadus;</a:t>
            </a:r>
          </a:p>
          <a:p>
            <a:pPr marL="514350" indent="-514350" algn="just">
              <a:buFont typeface="+mj-lt"/>
              <a:buAutoNum type="arabicPeriod"/>
            </a:pPr>
            <a:r>
              <a:rPr lang="et-EE" b="1" i="1" dirty="0"/>
              <a:t>Kineetilised reaktsioonid </a:t>
            </a:r>
            <a:r>
              <a:rPr lang="et-EE" dirty="0"/>
              <a:t>(</a:t>
            </a:r>
            <a:r>
              <a:rPr lang="et-EE" i="1" dirty="0" err="1"/>
              <a:t>kinetic</a:t>
            </a:r>
            <a:r>
              <a:rPr lang="et-EE" i="1" dirty="0"/>
              <a:t> </a:t>
            </a:r>
            <a:r>
              <a:rPr lang="et-EE" i="1" dirty="0" err="1"/>
              <a:t>reactions</a:t>
            </a:r>
            <a:r>
              <a:rPr lang="et-EE" dirty="0"/>
              <a:t>) – reaktsioonid, mis pole jõudnud tasakaaluolekusse. </a:t>
            </a:r>
            <a:r>
              <a:rPr lang="et-EE" b="1" i="1" dirty="0"/>
              <a:t>NB!</a:t>
            </a:r>
            <a:r>
              <a:rPr lang="et-EE" dirty="0"/>
              <a:t> Siia hulka kuuluvad ka reaktsioonid, mis kulgevad ainult ühes suunas (nt. orgaanilise aine oksüdeerumine, radioaktiivne lagunemine).</a:t>
            </a:r>
          </a:p>
          <a:p>
            <a:pPr algn="just"/>
            <a:r>
              <a:rPr lang="et-EE" dirty="0"/>
              <a:t>Millist tüüpi reaktsiooniga on tegu sõltub sellest, milline on selle reaktsiooni kiirus võrreldes põhjavee liikumiskiirusega. Viimastest sõltuvad ainete transpordiprotsessid, mis samuti lahustunud ainete kontsentratsioone mõjutavad.</a:t>
            </a:r>
            <a:endParaRPr lang="en-US" dirty="0"/>
          </a:p>
        </p:txBody>
      </p:sp>
      <p:sp>
        <p:nvSpPr>
          <p:cNvPr id="4" name="Slaidinumbri kohatäide 3">
            <a:extLst>
              <a:ext uri="{FF2B5EF4-FFF2-40B4-BE49-F238E27FC236}">
                <a16:creationId xmlns:a16="http://schemas.microsoft.com/office/drawing/2014/main" id="{E14C1796-320A-455C-94CF-E6D8E38083AC}"/>
              </a:ext>
            </a:extLst>
          </p:cNvPr>
          <p:cNvSpPr>
            <a:spLocks noGrp="1"/>
          </p:cNvSpPr>
          <p:nvPr>
            <p:ph type="sldNum" sz="quarter" idx="12"/>
          </p:nvPr>
        </p:nvSpPr>
        <p:spPr/>
        <p:txBody>
          <a:bodyPr/>
          <a:lstStyle/>
          <a:p>
            <a:fld id="{3A0E5F1F-0139-41C5-A9B7-FB06C3F29D20}" type="slidenum">
              <a:rPr lang="en-US" smtClean="0"/>
              <a:t>26</a:t>
            </a:fld>
            <a:endParaRPr lang="en-US"/>
          </a:p>
        </p:txBody>
      </p:sp>
    </p:spTree>
    <p:extLst>
      <p:ext uri="{BB962C8B-B14F-4D97-AF65-F5344CB8AC3E}">
        <p14:creationId xmlns:p14="http://schemas.microsoft.com/office/powerpoint/2010/main" val="240035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B6E9C06-8587-43F6-9A52-9A7356C5F117}"/>
              </a:ext>
            </a:extLst>
          </p:cNvPr>
          <p:cNvSpPr>
            <a:spLocks noGrp="1"/>
          </p:cNvSpPr>
          <p:nvPr>
            <p:ph type="title"/>
          </p:nvPr>
        </p:nvSpPr>
        <p:spPr>
          <a:xfrm>
            <a:off x="838200" y="0"/>
            <a:ext cx="10515600" cy="1325563"/>
          </a:xfrm>
        </p:spPr>
        <p:txBody>
          <a:bodyPr/>
          <a:lstStyle/>
          <a:p>
            <a:r>
              <a:rPr lang="et-EE" b="1" dirty="0"/>
              <a:t>Reaktsioonid põhjavees ja põhjavee liikumine</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50E36D2F-AAD4-4985-9537-F9EEE170B0F5}"/>
                  </a:ext>
                </a:extLst>
              </p:cNvPr>
              <p:cNvSpPr>
                <a:spLocks noGrp="1"/>
              </p:cNvSpPr>
              <p:nvPr>
                <p:ph idx="1"/>
              </p:nvPr>
            </p:nvSpPr>
            <p:spPr>
              <a:xfrm>
                <a:off x="838200" y="1325563"/>
                <a:ext cx="10515600" cy="4351338"/>
              </a:xfrm>
            </p:spPr>
            <p:txBody>
              <a:bodyPr/>
              <a:lstStyle/>
              <a:p>
                <a:pPr algn="just"/>
                <a:r>
                  <a:rPr lang="et-EE" dirty="0"/>
                  <a:t>Massi-toime seadus ei ütle midagi reaktsiooni toimumise kiiruse kohta. See on vaid tasakaaluoleku kirjeldus (nt. kaltsiidi lahustumine)</a:t>
                </a:r>
              </a:p>
              <a:p>
                <a:pPr marL="0" indent="0" algn="just">
                  <a:buNone/>
                </a:pPr>
                <a14:m>
                  <m:oMathPara xmlns:m="http://schemas.openxmlformats.org/officeDocument/2006/math">
                    <m:oMathParaPr>
                      <m:jc m:val="centerGroup"/>
                    </m:oMathParaPr>
                    <m:oMath xmlns:m="http://schemas.openxmlformats.org/officeDocument/2006/math">
                      <m:sSub>
                        <m:sSubPr>
                          <m:ctrlPr>
                            <a:rPr lang="et-EE" i="1" smtClean="0">
                              <a:latin typeface="Cambria Math" panose="02040503050406030204" pitchFamily="18" charset="0"/>
                            </a:rPr>
                          </m:ctrlPr>
                        </m:sSubPr>
                        <m:e>
                          <m:r>
                            <a:rPr lang="et-EE" b="0" i="1" smtClean="0">
                              <a:latin typeface="Cambria Math" panose="02040503050406030204" pitchFamily="18" charset="0"/>
                            </a:rPr>
                            <m:t>𝐶𝑎𝐶𝑂</m:t>
                          </m:r>
                        </m:e>
                        <m:sub>
                          <m:r>
                            <a:rPr lang="et-EE" b="0" i="1" smtClean="0">
                              <a:latin typeface="Cambria Math" panose="02040503050406030204" pitchFamily="18" charset="0"/>
                            </a:rPr>
                            <m:t>3</m:t>
                          </m:r>
                        </m:sub>
                      </m:sSub>
                      <m:r>
                        <a:rPr lang="et-EE" i="1" smtClean="0">
                          <a:latin typeface="Cambria Math" panose="02040503050406030204" pitchFamily="18" charset="0"/>
                          <a:ea typeface="Cambria Math" panose="02040503050406030204" pitchFamily="18" charset="0"/>
                        </a:rPr>
                        <m:t>↔</m:t>
                      </m:r>
                      <m:sSup>
                        <m:sSupPr>
                          <m:ctrlPr>
                            <a:rPr lang="et-EE" i="1" smtClean="0">
                              <a:latin typeface="Cambria Math" panose="02040503050406030204" pitchFamily="18" charset="0"/>
                              <a:ea typeface="Cambria Math" panose="02040503050406030204" pitchFamily="18" charset="0"/>
                            </a:rPr>
                          </m:ctrlPr>
                        </m:sSupPr>
                        <m:e>
                          <m:r>
                            <a:rPr lang="et-EE" b="0" i="1" smtClean="0">
                              <a:latin typeface="Cambria Math" panose="02040503050406030204" pitchFamily="18" charset="0"/>
                              <a:ea typeface="Cambria Math" panose="02040503050406030204" pitchFamily="18" charset="0"/>
                            </a:rPr>
                            <m:t>𝐶𝑎</m:t>
                          </m:r>
                        </m:e>
                        <m:sup>
                          <m:r>
                            <a:rPr lang="et-EE" b="0" i="1" smtClean="0">
                              <a:latin typeface="Cambria Math" panose="02040503050406030204" pitchFamily="18" charset="0"/>
                              <a:ea typeface="Cambria Math" panose="02040503050406030204" pitchFamily="18" charset="0"/>
                            </a:rPr>
                            <m:t>2+</m:t>
                          </m:r>
                        </m:sup>
                      </m:sSup>
                      <m:r>
                        <a:rPr lang="et-EE" b="0" i="1" smtClean="0">
                          <a:latin typeface="Cambria Math" panose="02040503050406030204" pitchFamily="18" charset="0"/>
                          <a:ea typeface="Cambria Math" panose="02040503050406030204" pitchFamily="18" charset="0"/>
                        </a:rPr>
                        <m:t>+</m:t>
                      </m:r>
                      <m:sSubSup>
                        <m:sSubSupPr>
                          <m:ctrlPr>
                            <a:rPr lang="et-EE" b="0" i="1" smtClean="0">
                              <a:latin typeface="Cambria Math" panose="02040503050406030204" pitchFamily="18" charset="0"/>
                              <a:ea typeface="Cambria Math" panose="02040503050406030204" pitchFamily="18" charset="0"/>
                            </a:rPr>
                          </m:ctrlPr>
                        </m:sSubSupPr>
                        <m:e>
                          <m:r>
                            <a:rPr lang="et-EE" b="0" i="1" smtClean="0">
                              <a:latin typeface="Cambria Math" panose="02040503050406030204" pitchFamily="18" charset="0"/>
                              <a:ea typeface="Cambria Math" panose="02040503050406030204" pitchFamily="18" charset="0"/>
                            </a:rPr>
                            <m:t>𝐶𝑂</m:t>
                          </m:r>
                        </m:e>
                        <m:sub>
                          <m:r>
                            <a:rPr lang="et-EE" b="0" i="1" smtClean="0">
                              <a:latin typeface="Cambria Math" panose="02040503050406030204" pitchFamily="18" charset="0"/>
                              <a:ea typeface="Cambria Math" panose="02040503050406030204" pitchFamily="18" charset="0"/>
                            </a:rPr>
                            <m:t>3</m:t>
                          </m:r>
                        </m:sub>
                        <m:sup>
                          <m:r>
                            <a:rPr lang="et-EE" b="0" i="1" smtClean="0">
                              <a:latin typeface="Cambria Math" panose="02040503050406030204" pitchFamily="18" charset="0"/>
                              <a:ea typeface="Cambria Math" panose="02040503050406030204" pitchFamily="18" charset="0"/>
                            </a:rPr>
                            <m:t>2−</m:t>
                          </m:r>
                        </m:sup>
                      </m:sSubSup>
                    </m:oMath>
                  </m:oMathPara>
                </a14:m>
                <a:endParaRPr lang="et-EE" dirty="0"/>
              </a:p>
              <a:p>
                <a:pPr marL="0" indent="0" algn="just">
                  <a:buNone/>
                </a:pPr>
                <a14:m>
                  <m:oMathPara xmlns:m="http://schemas.openxmlformats.org/officeDocument/2006/math">
                    <m:oMathParaPr>
                      <m:jc m:val="centerGroup"/>
                    </m:oMathParaPr>
                    <m:oMath xmlns:m="http://schemas.openxmlformats.org/officeDocument/2006/math">
                      <m:sSubSup>
                        <m:sSubSupPr>
                          <m:ctrlPr>
                            <a:rPr lang="et-EE" i="1" smtClean="0">
                              <a:latin typeface="Cambria Math" panose="02040503050406030204" pitchFamily="18" charset="0"/>
                            </a:rPr>
                          </m:ctrlPr>
                        </m:sSubSupPr>
                        <m:e>
                          <m:r>
                            <a:rPr lang="et-EE" b="0" i="1" smtClean="0">
                              <a:latin typeface="Cambria Math" panose="02040503050406030204" pitchFamily="18" charset="0"/>
                            </a:rPr>
                            <m:t>𝐶𝑂</m:t>
                          </m:r>
                        </m:e>
                        <m:sub>
                          <m:r>
                            <a:rPr lang="et-EE" b="0" i="1" smtClean="0">
                              <a:latin typeface="Cambria Math" panose="02040503050406030204" pitchFamily="18" charset="0"/>
                            </a:rPr>
                            <m:t>3</m:t>
                          </m:r>
                        </m:sub>
                        <m:sup>
                          <m:r>
                            <a:rPr lang="et-EE" b="0" i="1" smtClean="0">
                              <a:latin typeface="Cambria Math" panose="02040503050406030204" pitchFamily="18" charset="0"/>
                            </a:rPr>
                            <m:t>2−</m:t>
                          </m:r>
                        </m:sup>
                      </m:sSubSup>
                      <m:r>
                        <a:rPr lang="et-EE" b="0" i="1" smtClean="0">
                          <a:latin typeface="Cambria Math" panose="02040503050406030204" pitchFamily="18" charset="0"/>
                        </a:rPr>
                        <m:t>+</m:t>
                      </m:r>
                      <m:sSup>
                        <m:sSupPr>
                          <m:ctrlPr>
                            <a:rPr lang="et-EE" b="0" i="1" smtClean="0">
                              <a:latin typeface="Cambria Math" panose="02040503050406030204" pitchFamily="18" charset="0"/>
                            </a:rPr>
                          </m:ctrlPr>
                        </m:sSupPr>
                        <m:e>
                          <m:r>
                            <a:rPr lang="et-EE" b="0" i="1" smtClean="0">
                              <a:latin typeface="Cambria Math" panose="02040503050406030204" pitchFamily="18" charset="0"/>
                            </a:rPr>
                            <m:t>𝐻</m:t>
                          </m:r>
                        </m:e>
                        <m:sup>
                          <m:r>
                            <a:rPr lang="et-EE" b="0" i="1" smtClean="0">
                              <a:latin typeface="Cambria Math" panose="02040503050406030204" pitchFamily="18" charset="0"/>
                            </a:rPr>
                            <m:t>+</m:t>
                          </m:r>
                        </m:sup>
                      </m:sSup>
                      <m:r>
                        <a:rPr lang="et-EE" b="0" i="1" smtClean="0">
                          <a:latin typeface="Cambria Math" panose="02040503050406030204" pitchFamily="18" charset="0"/>
                          <a:ea typeface="Cambria Math" panose="02040503050406030204" pitchFamily="18" charset="0"/>
                        </a:rPr>
                        <m:t>↔</m:t>
                      </m:r>
                      <m:sSubSup>
                        <m:sSubSupPr>
                          <m:ctrlPr>
                            <a:rPr lang="et-EE" b="0" i="1" smtClean="0">
                              <a:latin typeface="Cambria Math" panose="02040503050406030204" pitchFamily="18" charset="0"/>
                              <a:ea typeface="Cambria Math" panose="02040503050406030204" pitchFamily="18" charset="0"/>
                            </a:rPr>
                          </m:ctrlPr>
                        </m:sSubSupPr>
                        <m:e>
                          <m:r>
                            <a:rPr lang="et-EE" b="0" i="1" smtClean="0">
                              <a:latin typeface="Cambria Math" panose="02040503050406030204" pitchFamily="18" charset="0"/>
                              <a:ea typeface="Cambria Math" panose="02040503050406030204" pitchFamily="18" charset="0"/>
                            </a:rPr>
                            <m:t>𝐻𝐶𝑂</m:t>
                          </m:r>
                        </m:e>
                        <m:sub>
                          <m:r>
                            <a:rPr lang="et-EE" b="0" i="1" smtClean="0">
                              <a:latin typeface="Cambria Math" panose="02040503050406030204" pitchFamily="18" charset="0"/>
                              <a:ea typeface="Cambria Math" panose="02040503050406030204" pitchFamily="18" charset="0"/>
                            </a:rPr>
                            <m:t>3</m:t>
                          </m:r>
                        </m:sub>
                        <m:sup>
                          <m:r>
                            <a:rPr lang="et-EE" b="0" i="1" smtClean="0">
                              <a:latin typeface="Cambria Math" panose="02040503050406030204" pitchFamily="18" charset="0"/>
                              <a:ea typeface="Cambria Math" panose="02040503050406030204" pitchFamily="18" charset="0"/>
                            </a:rPr>
                            <m:t>−</m:t>
                          </m:r>
                        </m:sup>
                      </m:sSubSup>
                    </m:oMath>
                  </m:oMathPara>
                </a14:m>
                <a:endParaRPr lang="et-EE" dirty="0"/>
              </a:p>
              <a:p>
                <a:pPr marL="0" indent="0" algn="just">
                  <a:buNone/>
                </a:pPr>
                <a:endParaRPr lang="et-EE" dirty="0"/>
              </a:p>
            </p:txBody>
          </p:sp>
        </mc:Choice>
        <mc:Fallback xmlns="">
          <p:sp>
            <p:nvSpPr>
              <p:cNvPr id="3" name="Sisu kohatäide 2">
                <a:extLst>
                  <a:ext uri="{FF2B5EF4-FFF2-40B4-BE49-F238E27FC236}">
                    <a16:creationId xmlns:a16="http://schemas.microsoft.com/office/drawing/2014/main" id="{50E36D2F-AAD4-4985-9537-F9EEE170B0F5}"/>
                  </a:ext>
                </a:extLst>
              </p:cNvPr>
              <p:cNvSpPr>
                <a:spLocks noGrp="1" noRot="1" noChangeAspect="1" noMove="1" noResize="1" noEditPoints="1" noAdjustHandles="1" noChangeArrowheads="1" noChangeShapeType="1" noTextEdit="1"/>
              </p:cNvSpPr>
              <p:nvPr>
                <p:ph idx="1"/>
              </p:nvPr>
            </p:nvSpPr>
            <p:spPr>
              <a:xfrm>
                <a:off x="838200" y="1325563"/>
                <a:ext cx="10515600" cy="4351338"/>
              </a:xfrm>
              <a:blipFill>
                <a:blip r:embed="rId3"/>
                <a:stretch>
                  <a:fillRect l="-1043" t="-2241" r="-1159"/>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ED3D4F70-6A56-43BC-87F8-2BC8D540FE02}"/>
              </a:ext>
            </a:extLst>
          </p:cNvPr>
          <p:cNvSpPr>
            <a:spLocks noGrp="1"/>
          </p:cNvSpPr>
          <p:nvPr>
            <p:ph type="sldNum" sz="quarter" idx="12"/>
          </p:nvPr>
        </p:nvSpPr>
        <p:spPr/>
        <p:txBody>
          <a:bodyPr/>
          <a:lstStyle/>
          <a:p>
            <a:fld id="{3A0E5F1F-0139-41C5-A9B7-FB06C3F29D20}" type="slidenum">
              <a:rPr lang="en-US" smtClean="0"/>
              <a:t>27</a:t>
            </a:fld>
            <a:endParaRPr lang="en-US"/>
          </a:p>
        </p:txBody>
      </p:sp>
      <p:pic>
        <p:nvPicPr>
          <p:cNvPr id="5" name="Pilt 4">
            <a:extLst>
              <a:ext uri="{FF2B5EF4-FFF2-40B4-BE49-F238E27FC236}">
                <a16:creationId xmlns:a16="http://schemas.microsoft.com/office/drawing/2014/main" id="{2E69D1C2-F71B-4428-9171-91D5094B3E16}"/>
              </a:ext>
            </a:extLst>
          </p:cNvPr>
          <p:cNvPicPr>
            <a:picLocks noChangeAspect="1"/>
          </p:cNvPicPr>
          <p:nvPr/>
        </p:nvPicPr>
        <p:blipFill>
          <a:blip r:embed="rId4"/>
          <a:stretch>
            <a:fillRect/>
          </a:stretch>
        </p:blipFill>
        <p:spPr>
          <a:xfrm>
            <a:off x="3889430" y="3090852"/>
            <a:ext cx="4413139" cy="3630623"/>
          </a:xfrm>
          <a:prstGeom prst="rect">
            <a:avLst/>
          </a:prstGeom>
        </p:spPr>
      </p:pic>
      <p:sp>
        <p:nvSpPr>
          <p:cNvPr id="6" name="TextBox 5">
            <a:extLst>
              <a:ext uri="{FF2B5EF4-FFF2-40B4-BE49-F238E27FC236}">
                <a16:creationId xmlns:a16="http://schemas.microsoft.com/office/drawing/2014/main" id="{A838893C-9A9E-47C6-9076-9BDD6277ECD6}"/>
              </a:ext>
            </a:extLst>
          </p:cNvPr>
          <p:cNvSpPr txBox="1"/>
          <p:nvPr/>
        </p:nvSpPr>
        <p:spPr>
          <a:xfrm>
            <a:off x="8963529" y="5987018"/>
            <a:ext cx="2390270" cy="369332"/>
          </a:xfrm>
          <a:prstGeom prst="rect">
            <a:avLst/>
          </a:prstGeom>
          <a:noFill/>
        </p:spPr>
        <p:txBody>
          <a:bodyPr wrap="none" rtlCol="0">
            <a:spAutoFit/>
          </a:bodyPr>
          <a:lstStyle/>
          <a:p>
            <a:r>
              <a:rPr lang="et-EE" dirty="0" err="1"/>
              <a:t>Freeze</a:t>
            </a:r>
            <a:r>
              <a:rPr lang="et-EE" dirty="0"/>
              <a:t> &amp; Cherry, (1979)</a:t>
            </a:r>
            <a:endParaRPr lang="en-US" dirty="0"/>
          </a:p>
        </p:txBody>
      </p:sp>
    </p:spTree>
    <p:extLst>
      <p:ext uri="{BB962C8B-B14F-4D97-AF65-F5344CB8AC3E}">
        <p14:creationId xmlns:p14="http://schemas.microsoft.com/office/powerpoint/2010/main" val="31927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D4B9477-639B-4C13-809D-3570E5DF24AB}"/>
              </a:ext>
            </a:extLst>
          </p:cNvPr>
          <p:cNvSpPr>
            <a:spLocks noGrp="1"/>
          </p:cNvSpPr>
          <p:nvPr>
            <p:ph type="title"/>
          </p:nvPr>
        </p:nvSpPr>
        <p:spPr>
          <a:xfrm>
            <a:off x="838200" y="0"/>
            <a:ext cx="10515600" cy="1325563"/>
          </a:xfrm>
        </p:spPr>
        <p:txBody>
          <a:bodyPr/>
          <a:lstStyle/>
          <a:p>
            <a:r>
              <a:rPr lang="et-EE" b="1" dirty="0"/>
              <a:t>Reaktsioonid põhjavees ja põhjavee liikumine</a:t>
            </a:r>
            <a:endParaRPr lang="en-US" b="1" dirty="0"/>
          </a:p>
        </p:txBody>
      </p:sp>
      <p:sp>
        <p:nvSpPr>
          <p:cNvPr id="3" name="Sisu kohatäide 2">
            <a:extLst>
              <a:ext uri="{FF2B5EF4-FFF2-40B4-BE49-F238E27FC236}">
                <a16:creationId xmlns:a16="http://schemas.microsoft.com/office/drawing/2014/main" id="{7633F038-9B81-4798-AFEB-E32A1F327E67}"/>
              </a:ext>
            </a:extLst>
          </p:cNvPr>
          <p:cNvSpPr>
            <a:spLocks noGrp="1"/>
          </p:cNvSpPr>
          <p:nvPr>
            <p:ph idx="1"/>
          </p:nvPr>
        </p:nvSpPr>
        <p:spPr>
          <a:xfrm>
            <a:off x="838199" y="1017005"/>
            <a:ext cx="10515600" cy="5704469"/>
          </a:xfrm>
        </p:spPr>
        <p:txBody>
          <a:bodyPr>
            <a:normAutofit fontScale="92500" lnSpcReduction="10000"/>
          </a:bodyPr>
          <a:lstStyle/>
          <a:p>
            <a:pPr algn="just"/>
            <a:r>
              <a:rPr lang="et-EE" b="1" dirty="0" err="1"/>
              <a:t>Tasakaalulised</a:t>
            </a:r>
            <a:r>
              <a:rPr lang="et-EE" b="1" dirty="0"/>
              <a:t> reaktsioonid on kiiremad kui aine transporti mõjutavad protsessid. Kineetilised reaktsioonid on aga võrreldes transpordiprotsessidega aeglasemad</a:t>
            </a:r>
            <a:r>
              <a:rPr lang="et-EE" dirty="0"/>
              <a:t>.</a:t>
            </a:r>
          </a:p>
          <a:p>
            <a:pPr algn="just">
              <a:buFont typeface="Wingdings" panose="05000000000000000000" pitchFamily="2" charset="2"/>
              <a:buChar char="v"/>
            </a:pPr>
            <a:r>
              <a:rPr lang="et-EE" dirty="0"/>
              <a:t>Kui v</a:t>
            </a:r>
            <a:r>
              <a:rPr lang="et-EE" baseline="-25000" dirty="0"/>
              <a:t>t</a:t>
            </a:r>
            <a:r>
              <a:rPr lang="et-EE" dirty="0"/>
              <a:t> &lt; reaktsioonikiirus – </a:t>
            </a:r>
            <a:r>
              <a:rPr lang="et-EE" dirty="0" err="1"/>
              <a:t>tasakaaluline</a:t>
            </a:r>
            <a:r>
              <a:rPr lang="et-EE" dirty="0"/>
              <a:t> reaktsioon;</a:t>
            </a:r>
          </a:p>
          <a:p>
            <a:pPr algn="just">
              <a:buFont typeface="Wingdings" panose="05000000000000000000" pitchFamily="2" charset="2"/>
              <a:buChar char="v"/>
            </a:pPr>
            <a:r>
              <a:rPr lang="et-EE" dirty="0"/>
              <a:t>Kui v</a:t>
            </a:r>
            <a:r>
              <a:rPr lang="et-EE" baseline="-25000" dirty="0"/>
              <a:t>t</a:t>
            </a:r>
            <a:r>
              <a:rPr lang="et-EE" dirty="0"/>
              <a:t> &gt; reaktsioonikiirus – kineetiline reaktsioon.</a:t>
            </a:r>
          </a:p>
          <a:p>
            <a:pPr algn="just">
              <a:buFont typeface="Wingdings" panose="05000000000000000000" pitchFamily="2" charset="2"/>
              <a:buChar char="v"/>
            </a:pPr>
            <a:endParaRPr lang="et-EE" dirty="0"/>
          </a:p>
          <a:p>
            <a:pPr algn="just">
              <a:buFont typeface="Wingdings" panose="05000000000000000000" pitchFamily="2" charset="2"/>
              <a:buChar char="v"/>
            </a:pPr>
            <a:endParaRPr lang="et-EE" dirty="0"/>
          </a:p>
          <a:p>
            <a:pPr algn="just">
              <a:buFont typeface="Wingdings" panose="05000000000000000000" pitchFamily="2" charset="2"/>
              <a:buChar char="v"/>
            </a:pPr>
            <a:endParaRPr lang="et-EE" dirty="0"/>
          </a:p>
          <a:p>
            <a:pPr algn="just">
              <a:buFont typeface="Wingdings" panose="05000000000000000000" pitchFamily="2" charset="2"/>
              <a:buChar char="v"/>
            </a:pPr>
            <a:endParaRPr lang="et-EE" dirty="0"/>
          </a:p>
          <a:p>
            <a:pPr marL="0" indent="0" algn="just">
              <a:buNone/>
            </a:pPr>
            <a:endParaRPr lang="et-EE" dirty="0"/>
          </a:p>
          <a:p>
            <a:pPr algn="just"/>
            <a:r>
              <a:rPr lang="et-EE" dirty="0"/>
              <a:t>Valdav osa põhjavees toimuvatest reaktsioonidest on kiiremad kui põhjavee keskmine liikumiskiirus. Seepärast ongi nn. </a:t>
            </a:r>
            <a:r>
              <a:rPr lang="et-EE" dirty="0" err="1"/>
              <a:t>tasakaaluline</a:t>
            </a:r>
            <a:r>
              <a:rPr lang="et-EE" dirty="0"/>
              <a:t> lähenemine (massi-toime seadus) põhjavee keemia uurimisel nii laialt levinud.</a:t>
            </a:r>
            <a:endParaRPr lang="en-US" dirty="0"/>
          </a:p>
        </p:txBody>
      </p:sp>
      <p:sp>
        <p:nvSpPr>
          <p:cNvPr id="4" name="Slaidinumbri kohatäide 3">
            <a:extLst>
              <a:ext uri="{FF2B5EF4-FFF2-40B4-BE49-F238E27FC236}">
                <a16:creationId xmlns:a16="http://schemas.microsoft.com/office/drawing/2014/main" id="{B06B0096-EEE9-4BEE-8349-867A0F584A4B}"/>
              </a:ext>
            </a:extLst>
          </p:cNvPr>
          <p:cNvSpPr>
            <a:spLocks noGrp="1"/>
          </p:cNvSpPr>
          <p:nvPr>
            <p:ph type="sldNum" sz="quarter" idx="12"/>
          </p:nvPr>
        </p:nvSpPr>
        <p:spPr/>
        <p:txBody>
          <a:bodyPr/>
          <a:lstStyle/>
          <a:p>
            <a:fld id="{3A0E5F1F-0139-41C5-A9B7-FB06C3F29D20}" type="slidenum">
              <a:rPr lang="en-US" smtClean="0"/>
              <a:t>28</a:t>
            </a:fld>
            <a:endParaRPr lang="en-US"/>
          </a:p>
        </p:txBody>
      </p:sp>
      <p:pic>
        <p:nvPicPr>
          <p:cNvPr id="5" name="Pilt 4">
            <a:extLst>
              <a:ext uri="{FF2B5EF4-FFF2-40B4-BE49-F238E27FC236}">
                <a16:creationId xmlns:a16="http://schemas.microsoft.com/office/drawing/2014/main" id="{47934B90-C4B3-4238-8B62-FE34C930FD49}"/>
              </a:ext>
            </a:extLst>
          </p:cNvPr>
          <p:cNvPicPr>
            <a:picLocks noChangeAspect="1"/>
          </p:cNvPicPr>
          <p:nvPr/>
        </p:nvPicPr>
        <p:blipFill>
          <a:blip r:embed="rId3"/>
          <a:stretch>
            <a:fillRect/>
          </a:stretch>
        </p:blipFill>
        <p:spPr>
          <a:xfrm>
            <a:off x="3866984" y="3035513"/>
            <a:ext cx="4458029" cy="1976011"/>
          </a:xfrm>
          <a:prstGeom prst="rect">
            <a:avLst/>
          </a:prstGeom>
        </p:spPr>
      </p:pic>
    </p:spTree>
    <p:extLst>
      <p:ext uri="{BB962C8B-B14F-4D97-AF65-F5344CB8AC3E}">
        <p14:creationId xmlns:p14="http://schemas.microsoft.com/office/powerpoint/2010/main" val="36776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4BA499D-C9C2-4BFF-B72B-2AFBDB1D7354}"/>
              </a:ext>
            </a:extLst>
          </p:cNvPr>
          <p:cNvSpPr>
            <a:spLocks noGrp="1"/>
          </p:cNvSpPr>
          <p:nvPr>
            <p:ph type="title"/>
          </p:nvPr>
        </p:nvSpPr>
        <p:spPr>
          <a:xfrm>
            <a:off x="838200" y="1"/>
            <a:ext cx="10515600" cy="798786"/>
          </a:xfrm>
        </p:spPr>
        <p:txBody>
          <a:bodyPr/>
          <a:lstStyle/>
          <a:p>
            <a:r>
              <a:rPr lang="et-EE" b="1" dirty="0" err="1"/>
              <a:t>Advektsioon</a:t>
            </a:r>
            <a:endParaRPr lang="en-US" b="1" dirty="0"/>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041F5600-BC42-4603-A1FB-D427A417A3D7}"/>
                  </a:ext>
                </a:extLst>
              </p:cNvPr>
              <p:cNvSpPr>
                <a:spLocks noGrp="1"/>
              </p:cNvSpPr>
              <p:nvPr>
                <p:ph idx="1"/>
              </p:nvPr>
            </p:nvSpPr>
            <p:spPr>
              <a:xfrm>
                <a:off x="838200" y="798786"/>
                <a:ext cx="10515600" cy="5865249"/>
              </a:xfrm>
            </p:spPr>
            <p:txBody>
              <a:bodyPr>
                <a:normAutofit fontScale="92500" lnSpcReduction="10000"/>
              </a:bodyPr>
              <a:lstStyle/>
              <a:p>
                <a:pPr algn="just"/>
                <a:r>
                  <a:rPr lang="et-EE" b="1" dirty="0">
                    <a:solidFill>
                      <a:srgbClr val="0070C0"/>
                    </a:solidFill>
                  </a:rPr>
                  <a:t>Advektsiooniks</a:t>
                </a:r>
                <a:r>
                  <a:rPr lang="et-EE" b="1" dirty="0"/>
                  <a:t> nimetatakse ainete transporti põhjavees, mis toimub koos põhjavee enda voolamisega. </a:t>
                </a:r>
              </a:p>
              <a:p>
                <a:pPr algn="just">
                  <a:lnSpc>
                    <a:spcPct val="120000"/>
                  </a:lnSpc>
                </a:pPr>
                <a:r>
                  <a:rPr lang="et-EE" dirty="0"/>
                  <a:t>Transport toimub põhjavee voolusuunas ja selle keskmise lineaarse liikumiskiirusega (</a:t>
                </a:r>
                <a14:m>
                  <m:oMath xmlns:m="http://schemas.openxmlformats.org/officeDocument/2006/math">
                    <m:f>
                      <m:fPr>
                        <m:ctrlPr>
                          <a:rPr lang="et-EE" i="1" smtClean="0">
                            <a:latin typeface="Cambria Math" panose="02040503050406030204" pitchFamily="18" charset="0"/>
                          </a:rPr>
                        </m:ctrlPr>
                      </m:fPr>
                      <m:num>
                        <m:sSub>
                          <m:sSubPr>
                            <m:ctrlPr>
                              <a:rPr lang="et-EE" i="1" smtClean="0">
                                <a:latin typeface="Cambria Math" panose="02040503050406030204" pitchFamily="18" charset="0"/>
                              </a:rPr>
                            </m:ctrlPr>
                          </m:sSubPr>
                          <m:e>
                            <m:r>
                              <a:rPr lang="et-EE" b="0" i="1" smtClean="0">
                                <a:latin typeface="Cambria Math" panose="02040503050406030204" pitchFamily="18" charset="0"/>
                              </a:rPr>
                              <m:t>𝑣</m:t>
                            </m:r>
                          </m:e>
                          <m:sub>
                            <m:r>
                              <a:rPr lang="et-EE" b="0" i="1" smtClean="0">
                                <a:latin typeface="Cambria Math" panose="02040503050406030204" pitchFamily="18" charset="0"/>
                              </a:rPr>
                              <m:t>𝐷𝑎𝑟𝑐𝑦</m:t>
                            </m:r>
                          </m:sub>
                        </m:sSub>
                      </m:num>
                      <m:den>
                        <m:sSub>
                          <m:sSubPr>
                            <m:ctrlPr>
                              <a:rPr lang="et-EE" i="1" smtClean="0">
                                <a:latin typeface="Cambria Math" panose="02040503050406030204" pitchFamily="18" charset="0"/>
                              </a:rPr>
                            </m:ctrlPr>
                          </m:sSubPr>
                          <m:e>
                            <m:r>
                              <a:rPr lang="et-EE" b="0" i="1" smtClean="0">
                                <a:latin typeface="Cambria Math" panose="02040503050406030204" pitchFamily="18" charset="0"/>
                              </a:rPr>
                              <m:t>𝑛</m:t>
                            </m:r>
                          </m:e>
                          <m:sub>
                            <m:r>
                              <a:rPr lang="et-EE" b="0" i="1" smtClean="0">
                                <a:latin typeface="Cambria Math" panose="02040503050406030204" pitchFamily="18" charset="0"/>
                              </a:rPr>
                              <m:t>𝑒</m:t>
                            </m:r>
                          </m:sub>
                        </m:sSub>
                      </m:den>
                    </m:f>
                  </m:oMath>
                </a14:m>
                <a:r>
                  <a:rPr lang="et-EE" dirty="0"/>
                  <a:t>).</a:t>
                </a:r>
              </a:p>
              <a:p>
                <a:pPr algn="just"/>
                <a:r>
                  <a:rPr lang="et-EE" dirty="0" err="1"/>
                  <a:t>Advektsioonist</a:t>
                </a:r>
                <a:r>
                  <a:rPr lang="et-EE" dirty="0"/>
                  <a:t> on mõjutatud eelkõige inertsed ja vähereaktiivsed ained.</a:t>
                </a:r>
              </a:p>
              <a:p>
                <a:pPr algn="just"/>
                <a:r>
                  <a:rPr lang="et-EE" dirty="0"/>
                  <a:t>Enamasti on </a:t>
                </a:r>
                <a:r>
                  <a:rPr lang="et-EE" dirty="0" err="1"/>
                  <a:t>advektsioon</a:t>
                </a:r>
                <a:r>
                  <a:rPr lang="et-EE" dirty="0"/>
                  <a:t> kõige tähtsam ainete transporti mõjutav komponent põhjavees. Seega peab põhjavee keemilise koostise uurimisel oluline teada põhjavee liikumise seaduspärasusi!</a:t>
                </a:r>
              </a:p>
              <a:p>
                <a:pPr algn="just"/>
                <a:r>
                  <a:rPr lang="et-EE" dirty="0"/>
                  <a:t>Kui ainete transport põhjavees vaid </a:t>
                </a:r>
                <a:r>
                  <a:rPr lang="et-EE" dirty="0" err="1"/>
                  <a:t>advektsiooni</a:t>
                </a:r>
                <a:r>
                  <a:rPr lang="et-EE" dirty="0"/>
                  <a:t> toimel on kirjeldatav võrrandiga:</a:t>
                </a:r>
              </a:p>
              <a:p>
                <a:pPr marL="0" indent="0" algn="ctr">
                  <a:buNone/>
                </a:pPr>
                <a14:m>
                  <m:oMath xmlns:m="http://schemas.openxmlformats.org/officeDocument/2006/math">
                    <m:f>
                      <m:fPr>
                        <m:ctrlPr>
                          <a:rPr lang="et-EE" i="1" smtClean="0">
                            <a:latin typeface="Cambria Math" panose="02040503050406030204" pitchFamily="18" charset="0"/>
                          </a:rPr>
                        </m:ctrlPr>
                      </m:fPr>
                      <m:num>
                        <m:r>
                          <a:rPr lang="et-EE"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𝐶</m:t>
                        </m:r>
                      </m:num>
                      <m:den>
                        <m:r>
                          <a:rPr lang="et-EE"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𝑡</m:t>
                        </m:r>
                      </m:den>
                    </m:f>
                    <m:r>
                      <a:rPr lang="et-EE" b="0" i="1" smtClean="0">
                        <a:latin typeface="Cambria Math" panose="02040503050406030204" pitchFamily="18" charset="0"/>
                      </a:rPr>
                      <m:t>=−</m:t>
                    </m:r>
                    <m:sSub>
                      <m:sSubPr>
                        <m:ctrlPr>
                          <a:rPr lang="et-EE" b="0" i="1" smtClean="0">
                            <a:latin typeface="Cambria Math" panose="02040503050406030204" pitchFamily="18" charset="0"/>
                          </a:rPr>
                        </m:ctrlPr>
                      </m:sSubPr>
                      <m:e>
                        <m:r>
                          <a:rPr lang="et-EE" b="0" i="1" smtClean="0">
                            <a:latin typeface="Cambria Math" panose="02040503050406030204" pitchFamily="18" charset="0"/>
                          </a:rPr>
                          <m:t>𝑣</m:t>
                        </m:r>
                      </m:e>
                      <m:sub>
                        <m:r>
                          <a:rPr lang="et-EE" b="0" i="1" smtClean="0">
                            <a:latin typeface="Cambria Math" panose="02040503050406030204" pitchFamily="18" charset="0"/>
                          </a:rPr>
                          <m:t>𝑡</m:t>
                        </m:r>
                        <m:r>
                          <a:rPr lang="et-EE" b="0" i="1" smtClean="0">
                            <a:latin typeface="Cambria Math" panose="02040503050406030204" pitchFamily="18" charset="0"/>
                          </a:rPr>
                          <m:t>,</m:t>
                        </m:r>
                        <m:r>
                          <a:rPr lang="et-EE" b="0" i="1" smtClean="0">
                            <a:latin typeface="Cambria Math" panose="02040503050406030204" pitchFamily="18" charset="0"/>
                          </a:rPr>
                          <m:t>𝑥</m:t>
                        </m:r>
                      </m:sub>
                    </m:sSub>
                    <m:f>
                      <m:fPr>
                        <m:ctrlPr>
                          <a:rPr lang="et-EE" b="0" i="1" smtClean="0">
                            <a:latin typeface="Cambria Math" panose="02040503050406030204" pitchFamily="18" charset="0"/>
                          </a:rPr>
                        </m:ctrlPr>
                      </m:fPr>
                      <m:num>
                        <m:r>
                          <a:rPr lang="et-EE" b="0"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𝐶</m:t>
                        </m:r>
                      </m:num>
                      <m:den>
                        <m:r>
                          <a:rPr lang="et-EE" b="0" i="1" smtClean="0">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𝑥</m:t>
                        </m:r>
                      </m:den>
                    </m:f>
                  </m:oMath>
                </a14:m>
                <a:r>
                  <a:rPr lang="et-EE" dirty="0"/>
                  <a:t>,</a:t>
                </a:r>
              </a:p>
              <a:p>
                <a:pPr marL="0" indent="0" algn="just">
                  <a:buNone/>
                </a:pPr>
                <a:r>
                  <a:rPr lang="et-EE" dirty="0"/>
                  <a:t>kus </a:t>
                </a:r>
                <a14:m>
                  <m:oMath xmlns:m="http://schemas.openxmlformats.org/officeDocument/2006/math">
                    <m:f>
                      <m:fPr>
                        <m:ctrlPr>
                          <a:rPr lang="et-EE" i="1">
                            <a:latin typeface="Cambria Math" panose="02040503050406030204" pitchFamily="18" charset="0"/>
                          </a:rPr>
                        </m:ctrlPr>
                      </m:fPr>
                      <m:num>
                        <m:r>
                          <a:rPr lang="et-EE" i="1">
                            <a:latin typeface="Cambria Math" panose="02040503050406030204" pitchFamily="18" charset="0"/>
                            <a:ea typeface="Cambria Math" panose="02040503050406030204" pitchFamily="18" charset="0"/>
                          </a:rPr>
                          <m:t>𝜕</m:t>
                        </m:r>
                        <m:r>
                          <a:rPr lang="et-EE" i="1">
                            <a:latin typeface="Cambria Math" panose="02040503050406030204" pitchFamily="18" charset="0"/>
                            <a:ea typeface="Cambria Math" panose="02040503050406030204" pitchFamily="18" charset="0"/>
                          </a:rPr>
                          <m:t>𝐶</m:t>
                        </m:r>
                      </m:num>
                      <m:den>
                        <m:r>
                          <a:rPr lang="et-EE" i="1">
                            <a:latin typeface="Cambria Math" panose="02040503050406030204" pitchFamily="18" charset="0"/>
                            <a:ea typeface="Cambria Math" panose="02040503050406030204" pitchFamily="18" charset="0"/>
                          </a:rPr>
                          <m:t>𝜕</m:t>
                        </m:r>
                        <m:r>
                          <a:rPr lang="et-EE" b="0" i="1" smtClean="0">
                            <a:latin typeface="Cambria Math" panose="02040503050406030204" pitchFamily="18" charset="0"/>
                            <a:ea typeface="Cambria Math" panose="02040503050406030204" pitchFamily="18" charset="0"/>
                          </a:rPr>
                          <m:t>𝑥</m:t>
                        </m:r>
                      </m:den>
                    </m:f>
                  </m:oMath>
                </a14:m>
                <a:r>
                  <a:rPr lang="et-EE" dirty="0"/>
                  <a:t> iseloomustab x-telje suunalisi kontsentratsioonimuutusi, mis lähevad läbi vaatluspunktist, teatud aja ∂t jooksul.</a:t>
                </a:r>
              </a:p>
              <a:p>
                <a:endParaRPr lang="et-EE" dirty="0"/>
              </a:p>
              <a:p>
                <a:endParaRPr lang="en-US" dirty="0"/>
              </a:p>
            </p:txBody>
          </p:sp>
        </mc:Choice>
        <mc:Fallback xmlns="">
          <p:sp>
            <p:nvSpPr>
              <p:cNvPr id="3" name="Sisu kohatäide 2">
                <a:extLst>
                  <a:ext uri="{FF2B5EF4-FFF2-40B4-BE49-F238E27FC236}">
                    <a16:creationId xmlns:a16="http://schemas.microsoft.com/office/drawing/2014/main" id="{041F5600-BC42-4603-A1FB-D427A417A3D7}"/>
                  </a:ext>
                </a:extLst>
              </p:cNvPr>
              <p:cNvSpPr>
                <a:spLocks noGrp="1" noRot="1" noChangeAspect="1" noMove="1" noResize="1" noEditPoints="1" noAdjustHandles="1" noChangeArrowheads="1" noChangeShapeType="1" noTextEdit="1"/>
              </p:cNvSpPr>
              <p:nvPr>
                <p:ph idx="1"/>
              </p:nvPr>
            </p:nvSpPr>
            <p:spPr>
              <a:xfrm>
                <a:off x="838200" y="798786"/>
                <a:ext cx="10515600" cy="5865249"/>
              </a:xfrm>
              <a:blipFill>
                <a:blip r:embed="rId3"/>
                <a:stretch>
                  <a:fillRect l="-1043" t="-2079" r="-986" b="-728"/>
                </a:stretch>
              </a:blipFill>
            </p:spPr>
            <p:txBody>
              <a:bodyPr/>
              <a:lstStyle/>
              <a:p>
                <a:r>
                  <a:rPr lang="en-US">
                    <a:noFill/>
                  </a:rPr>
                  <a:t> </a:t>
                </a:r>
              </a:p>
            </p:txBody>
          </p:sp>
        </mc:Fallback>
      </mc:AlternateContent>
      <p:sp>
        <p:nvSpPr>
          <p:cNvPr id="4" name="Slaidinumbri kohatäide 3">
            <a:extLst>
              <a:ext uri="{FF2B5EF4-FFF2-40B4-BE49-F238E27FC236}">
                <a16:creationId xmlns:a16="http://schemas.microsoft.com/office/drawing/2014/main" id="{A7ACF9CA-EBB5-416C-BA58-0382CCEE03D4}"/>
              </a:ext>
            </a:extLst>
          </p:cNvPr>
          <p:cNvSpPr>
            <a:spLocks noGrp="1"/>
          </p:cNvSpPr>
          <p:nvPr>
            <p:ph type="sldNum" sz="quarter" idx="12"/>
          </p:nvPr>
        </p:nvSpPr>
        <p:spPr/>
        <p:txBody>
          <a:bodyPr/>
          <a:lstStyle/>
          <a:p>
            <a:fld id="{3A0E5F1F-0139-41C5-A9B7-FB06C3F29D20}" type="slidenum">
              <a:rPr lang="en-US" smtClean="0"/>
              <a:t>3</a:t>
            </a:fld>
            <a:endParaRPr lang="en-US"/>
          </a:p>
        </p:txBody>
      </p:sp>
    </p:spTree>
    <p:extLst>
      <p:ext uri="{BB962C8B-B14F-4D97-AF65-F5344CB8AC3E}">
        <p14:creationId xmlns:p14="http://schemas.microsoft.com/office/powerpoint/2010/main" val="23283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937198B-E000-49F2-9677-B2CB0DD30601}"/>
              </a:ext>
            </a:extLst>
          </p:cNvPr>
          <p:cNvSpPr>
            <a:spLocks noGrp="1"/>
          </p:cNvSpPr>
          <p:nvPr>
            <p:ph type="title"/>
          </p:nvPr>
        </p:nvSpPr>
        <p:spPr>
          <a:xfrm>
            <a:off x="838200" y="0"/>
            <a:ext cx="10515600" cy="1325563"/>
          </a:xfrm>
        </p:spPr>
        <p:txBody>
          <a:bodyPr/>
          <a:lstStyle/>
          <a:p>
            <a:r>
              <a:rPr lang="et-EE" b="1" dirty="0" err="1"/>
              <a:t>Hüdrodünaamiline</a:t>
            </a:r>
            <a:r>
              <a:rPr lang="et-EE" b="1" dirty="0"/>
              <a:t> dispersioon</a:t>
            </a:r>
            <a:endParaRPr lang="en-US" b="1" dirty="0"/>
          </a:p>
        </p:txBody>
      </p:sp>
      <p:sp>
        <p:nvSpPr>
          <p:cNvPr id="3" name="Sisu kohatäide 2">
            <a:extLst>
              <a:ext uri="{FF2B5EF4-FFF2-40B4-BE49-F238E27FC236}">
                <a16:creationId xmlns:a16="http://schemas.microsoft.com/office/drawing/2014/main" id="{E570CE90-E2F0-42BF-A26B-DE708BF3AB28}"/>
              </a:ext>
            </a:extLst>
          </p:cNvPr>
          <p:cNvSpPr>
            <a:spLocks noGrp="1"/>
          </p:cNvSpPr>
          <p:nvPr>
            <p:ph idx="1"/>
          </p:nvPr>
        </p:nvSpPr>
        <p:spPr>
          <a:xfrm>
            <a:off x="838200" y="1325563"/>
            <a:ext cx="10515600" cy="1852651"/>
          </a:xfrm>
        </p:spPr>
        <p:txBody>
          <a:bodyPr>
            <a:normAutofit fontScale="70000" lnSpcReduction="20000"/>
          </a:bodyPr>
          <a:lstStyle/>
          <a:p>
            <a:r>
              <a:rPr lang="et-EE" dirty="0"/>
              <a:t>Põhjavee poolt kantavate ainete lähem uurimine aga näitab, et lahustunud ained hälbivad põhjavee oodatava liikumise trajektoorilt.</a:t>
            </a:r>
          </a:p>
          <a:p>
            <a:r>
              <a:rPr lang="et-EE" dirty="0"/>
              <a:t>Lahustunud ainete selline käitumine toob kaasa nende </a:t>
            </a:r>
            <a:r>
              <a:rPr lang="et-EE" dirty="0" err="1"/>
              <a:t>lahjendumise</a:t>
            </a:r>
            <a:r>
              <a:rPr lang="et-EE" dirty="0"/>
              <a:t> ehk kontsentratsiooni languse.</a:t>
            </a:r>
          </a:p>
          <a:p>
            <a:r>
              <a:rPr lang="et-EE" dirty="0"/>
              <a:t>Selle </a:t>
            </a:r>
            <a:r>
              <a:rPr lang="et-EE" dirty="0" err="1"/>
              <a:t>lahjendumise</a:t>
            </a:r>
            <a:r>
              <a:rPr lang="et-EE" dirty="0"/>
              <a:t> mõju illustreerib lihtne katse proovikolonnis:</a:t>
            </a:r>
          </a:p>
          <a:p>
            <a:pPr marL="0" indent="0">
              <a:buNone/>
            </a:pPr>
            <a:r>
              <a:rPr lang="et-EE" dirty="0"/>
              <a:t> </a:t>
            </a:r>
            <a:endParaRPr lang="en-US" dirty="0"/>
          </a:p>
        </p:txBody>
      </p:sp>
      <p:sp>
        <p:nvSpPr>
          <p:cNvPr id="4" name="Slaidinumbri kohatäide 3">
            <a:extLst>
              <a:ext uri="{FF2B5EF4-FFF2-40B4-BE49-F238E27FC236}">
                <a16:creationId xmlns:a16="http://schemas.microsoft.com/office/drawing/2014/main" id="{35ABACA8-7CCF-4C38-A95D-1582C2F32ACF}"/>
              </a:ext>
            </a:extLst>
          </p:cNvPr>
          <p:cNvSpPr>
            <a:spLocks noGrp="1"/>
          </p:cNvSpPr>
          <p:nvPr>
            <p:ph type="sldNum" sz="quarter" idx="12"/>
          </p:nvPr>
        </p:nvSpPr>
        <p:spPr/>
        <p:txBody>
          <a:bodyPr/>
          <a:lstStyle/>
          <a:p>
            <a:fld id="{3A0E5F1F-0139-41C5-A9B7-FB06C3F29D20}" type="slidenum">
              <a:rPr lang="en-US" smtClean="0"/>
              <a:t>4</a:t>
            </a:fld>
            <a:endParaRPr lang="en-US"/>
          </a:p>
        </p:txBody>
      </p:sp>
      <p:pic>
        <p:nvPicPr>
          <p:cNvPr id="5" name="Pilt 4">
            <a:extLst>
              <a:ext uri="{FF2B5EF4-FFF2-40B4-BE49-F238E27FC236}">
                <a16:creationId xmlns:a16="http://schemas.microsoft.com/office/drawing/2014/main" id="{CDBCDB6E-B721-4CBE-B4A8-1E696A4A20B6}"/>
              </a:ext>
            </a:extLst>
          </p:cNvPr>
          <p:cNvPicPr>
            <a:picLocks noChangeAspect="1"/>
          </p:cNvPicPr>
          <p:nvPr/>
        </p:nvPicPr>
        <p:blipFill>
          <a:blip r:embed="rId3"/>
          <a:stretch>
            <a:fillRect/>
          </a:stretch>
        </p:blipFill>
        <p:spPr>
          <a:xfrm>
            <a:off x="838200" y="3348021"/>
            <a:ext cx="3508800" cy="1713667"/>
          </a:xfrm>
          <a:prstGeom prst="rect">
            <a:avLst/>
          </a:prstGeom>
        </p:spPr>
      </p:pic>
      <p:sp>
        <p:nvSpPr>
          <p:cNvPr id="6" name="TextBox 5">
            <a:extLst>
              <a:ext uri="{FF2B5EF4-FFF2-40B4-BE49-F238E27FC236}">
                <a16:creationId xmlns:a16="http://schemas.microsoft.com/office/drawing/2014/main" id="{2E0666F1-45C8-4D2C-ABCF-2B1BA090E3F9}"/>
              </a:ext>
            </a:extLst>
          </p:cNvPr>
          <p:cNvSpPr txBox="1"/>
          <p:nvPr/>
        </p:nvSpPr>
        <p:spPr>
          <a:xfrm>
            <a:off x="1279722" y="4800616"/>
            <a:ext cx="2989344" cy="369332"/>
          </a:xfrm>
          <a:prstGeom prst="rect">
            <a:avLst/>
          </a:prstGeom>
          <a:noFill/>
        </p:spPr>
        <p:txBody>
          <a:bodyPr wrap="none" rtlCol="0">
            <a:spAutoFit/>
          </a:bodyPr>
          <a:lstStyle/>
          <a:p>
            <a:r>
              <a:rPr lang="et-EE" b="1" i="1" dirty="0"/>
              <a:t>Sissevool - „</a:t>
            </a:r>
            <a:r>
              <a:rPr lang="et-EE" b="1" i="1" dirty="0" err="1"/>
              <a:t>loading</a:t>
            </a:r>
            <a:r>
              <a:rPr lang="et-EE" b="1" i="1" dirty="0"/>
              <a:t> </a:t>
            </a:r>
            <a:r>
              <a:rPr lang="et-EE" b="1" i="1" dirty="0" err="1"/>
              <a:t>function</a:t>
            </a:r>
            <a:r>
              <a:rPr lang="et-EE" b="1" i="1" dirty="0"/>
              <a:t>“</a:t>
            </a:r>
            <a:endParaRPr lang="en-US" b="1" i="1" dirty="0"/>
          </a:p>
        </p:txBody>
      </p:sp>
      <p:pic>
        <p:nvPicPr>
          <p:cNvPr id="7" name="Pilt 6">
            <a:extLst>
              <a:ext uri="{FF2B5EF4-FFF2-40B4-BE49-F238E27FC236}">
                <a16:creationId xmlns:a16="http://schemas.microsoft.com/office/drawing/2014/main" id="{B8A6CB74-F78E-4A6E-B7D4-595DEE7245B3}"/>
              </a:ext>
            </a:extLst>
          </p:cNvPr>
          <p:cNvPicPr>
            <a:picLocks noChangeAspect="1"/>
          </p:cNvPicPr>
          <p:nvPr/>
        </p:nvPicPr>
        <p:blipFill>
          <a:blip r:embed="rId4"/>
          <a:stretch>
            <a:fillRect/>
          </a:stretch>
        </p:blipFill>
        <p:spPr>
          <a:xfrm>
            <a:off x="6005700" y="3208987"/>
            <a:ext cx="3689400" cy="1991734"/>
          </a:xfrm>
          <a:prstGeom prst="rect">
            <a:avLst/>
          </a:prstGeom>
        </p:spPr>
      </p:pic>
      <p:sp>
        <p:nvSpPr>
          <p:cNvPr id="8" name="TextBox 7">
            <a:extLst>
              <a:ext uri="{FF2B5EF4-FFF2-40B4-BE49-F238E27FC236}">
                <a16:creationId xmlns:a16="http://schemas.microsoft.com/office/drawing/2014/main" id="{B8C83D38-C931-43FA-B765-817514CC17DF}"/>
              </a:ext>
            </a:extLst>
          </p:cNvPr>
          <p:cNvSpPr txBox="1"/>
          <p:nvPr/>
        </p:nvSpPr>
        <p:spPr>
          <a:xfrm>
            <a:off x="6152691" y="4842978"/>
            <a:ext cx="3395417" cy="369332"/>
          </a:xfrm>
          <a:prstGeom prst="rect">
            <a:avLst/>
          </a:prstGeom>
          <a:noFill/>
        </p:spPr>
        <p:txBody>
          <a:bodyPr wrap="none" rtlCol="0">
            <a:spAutoFit/>
          </a:bodyPr>
          <a:lstStyle/>
          <a:p>
            <a:r>
              <a:rPr lang="et-EE" b="1" i="1" dirty="0"/>
              <a:t>Väljavool – „</a:t>
            </a:r>
            <a:r>
              <a:rPr lang="et-EE" b="1" i="1" dirty="0" err="1"/>
              <a:t>breakthrough</a:t>
            </a:r>
            <a:r>
              <a:rPr lang="et-EE" b="1" i="1" dirty="0"/>
              <a:t> </a:t>
            </a:r>
            <a:r>
              <a:rPr lang="et-EE" b="1" i="1" dirty="0" err="1"/>
              <a:t>curve</a:t>
            </a:r>
            <a:r>
              <a:rPr lang="et-EE" b="1" i="1" dirty="0"/>
              <a:t>“</a:t>
            </a:r>
            <a:endParaRPr lang="en-US" b="1" i="1" dirty="0"/>
          </a:p>
        </p:txBody>
      </p:sp>
      <p:pic>
        <p:nvPicPr>
          <p:cNvPr id="9" name="Pilt 8">
            <a:extLst>
              <a:ext uri="{FF2B5EF4-FFF2-40B4-BE49-F238E27FC236}">
                <a16:creationId xmlns:a16="http://schemas.microsoft.com/office/drawing/2014/main" id="{CC8E0CD8-A13A-4AEC-99C7-D642C378CDA4}"/>
              </a:ext>
            </a:extLst>
          </p:cNvPr>
          <p:cNvPicPr>
            <a:picLocks noChangeAspect="1"/>
          </p:cNvPicPr>
          <p:nvPr/>
        </p:nvPicPr>
        <p:blipFill>
          <a:blip r:embed="rId5"/>
          <a:stretch>
            <a:fillRect/>
          </a:stretch>
        </p:blipFill>
        <p:spPr>
          <a:xfrm>
            <a:off x="2160599" y="5178536"/>
            <a:ext cx="6450001" cy="1403267"/>
          </a:xfrm>
          <a:prstGeom prst="rect">
            <a:avLst/>
          </a:prstGeom>
        </p:spPr>
      </p:pic>
      <p:sp>
        <p:nvSpPr>
          <p:cNvPr id="10" name="TextBox 9">
            <a:extLst>
              <a:ext uri="{FF2B5EF4-FFF2-40B4-BE49-F238E27FC236}">
                <a16:creationId xmlns:a16="http://schemas.microsoft.com/office/drawing/2014/main" id="{FE784BC7-2249-4455-B105-AA40DF1B3D80}"/>
              </a:ext>
            </a:extLst>
          </p:cNvPr>
          <p:cNvSpPr txBox="1"/>
          <p:nvPr/>
        </p:nvSpPr>
        <p:spPr>
          <a:xfrm>
            <a:off x="8088923" y="6212471"/>
            <a:ext cx="2828338" cy="369332"/>
          </a:xfrm>
          <a:prstGeom prst="rect">
            <a:avLst/>
          </a:prstGeom>
          <a:noFill/>
        </p:spPr>
        <p:txBody>
          <a:bodyPr wrap="none" rtlCol="0">
            <a:spAutoFit/>
          </a:bodyPr>
          <a:lstStyle/>
          <a:p>
            <a:r>
              <a:rPr lang="et-EE" dirty="0" err="1"/>
              <a:t>Domenico</a:t>
            </a:r>
            <a:r>
              <a:rPr lang="et-EE" dirty="0"/>
              <a:t> &amp; </a:t>
            </a:r>
            <a:r>
              <a:rPr lang="et-EE" dirty="0" err="1"/>
              <a:t>Schwartz</a:t>
            </a:r>
            <a:r>
              <a:rPr lang="et-EE" dirty="0"/>
              <a:t>, 1990</a:t>
            </a:r>
            <a:endParaRPr lang="en-US" dirty="0"/>
          </a:p>
        </p:txBody>
      </p:sp>
    </p:spTree>
    <p:extLst>
      <p:ext uri="{BB962C8B-B14F-4D97-AF65-F5344CB8AC3E}">
        <p14:creationId xmlns:p14="http://schemas.microsoft.com/office/powerpoint/2010/main" val="423346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F8621E0-4A60-4622-A0DC-20911F8AA0FF}"/>
              </a:ext>
            </a:extLst>
          </p:cNvPr>
          <p:cNvSpPr>
            <a:spLocks noGrp="1"/>
          </p:cNvSpPr>
          <p:nvPr>
            <p:ph type="title"/>
          </p:nvPr>
        </p:nvSpPr>
        <p:spPr>
          <a:xfrm>
            <a:off x="838199" y="0"/>
            <a:ext cx="10515600" cy="1325563"/>
          </a:xfrm>
        </p:spPr>
        <p:txBody>
          <a:bodyPr/>
          <a:lstStyle/>
          <a:p>
            <a:r>
              <a:rPr lang="et-EE" b="1" dirty="0" err="1"/>
              <a:t>Hüdrodünaamiline</a:t>
            </a:r>
            <a:r>
              <a:rPr lang="et-EE" b="1" dirty="0"/>
              <a:t> dispersioon</a:t>
            </a:r>
            <a:endParaRPr lang="en-US" b="1" dirty="0"/>
          </a:p>
        </p:txBody>
      </p:sp>
      <p:sp>
        <p:nvSpPr>
          <p:cNvPr id="3" name="Sisu kohatäide 2">
            <a:extLst>
              <a:ext uri="{FF2B5EF4-FFF2-40B4-BE49-F238E27FC236}">
                <a16:creationId xmlns:a16="http://schemas.microsoft.com/office/drawing/2014/main" id="{F7A209AD-C77E-4663-85A4-142FE2A06195}"/>
              </a:ext>
            </a:extLst>
          </p:cNvPr>
          <p:cNvSpPr>
            <a:spLocks noGrp="1"/>
          </p:cNvSpPr>
          <p:nvPr>
            <p:ph idx="1"/>
          </p:nvPr>
        </p:nvSpPr>
        <p:spPr>
          <a:xfrm>
            <a:off x="781776" y="1146266"/>
            <a:ext cx="10515600" cy="1315580"/>
          </a:xfrm>
        </p:spPr>
        <p:txBody>
          <a:bodyPr>
            <a:normAutofit fontScale="85000" lnSpcReduction="20000"/>
          </a:bodyPr>
          <a:lstStyle/>
          <a:p>
            <a:r>
              <a:rPr lang="et-EE" dirty="0"/>
              <a:t>Järkjärguline kontsentratsiooni muutus proovikolonnis toimub kahe erineva kontsentratsiooniga vee (C=0 vs C/C</a:t>
            </a:r>
            <a:r>
              <a:rPr lang="et-EE" baseline="-25000" dirty="0"/>
              <a:t>0</a:t>
            </a:r>
            <a:r>
              <a:rPr lang="et-EE" dirty="0"/>
              <a:t>=1) segunemisel </a:t>
            </a:r>
            <a:r>
              <a:rPr lang="et-EE" dirty="0" err="1"/>
              <a:t>hüdrodünaamilise</a:t>
            </a:r>
            <a:r>
              <a:rPr lang="et-EE" dirty="0"/>
              <a:t> dispersiooni tõttu.</a:t>
            </a:r>
          </a:p>
          <a:p>
            <a:r>
              <a:rPr lang="et-EE" dirty="0"/>
              <a:t>Segunemisfront kahe veetüübi vahel laieneb ajas.</a:t>
            </a:r>
            <a:endParaRPr lang="en-US" dirty="0"/>
          </a:p>
        </p:txBody>
      </p:sp>
      <p:sp>
        <p:nvSpPr>
          <p:cNvPr id="4" name="Slaidinumbri kohatäide 3">
            <a:extLst>
              <a:ext uri="{FF2B5EF4-FFF2-40B4-BE49-F238E27FC236}">
                <a16:creationId xmlns:a16="http://schemas.microsoft.com/office/drawing/2014/main" id="{4C728446-CF0F-426A-8D68-ED162E7917AB}"/>
              </a:ext>
            </a:extLst>
          </p:cNvPr>
          <p:cNvSpPr>
            <a:spLocks noGrp="1"/>
          </p:cNvSpPr>
          <p:nvPr>
            <p:ph type="sldNum" sz="quarter" idx="12"/>
          </p:nvPr>
        </p:nvSpPr>
        <p:spPr/>
        <p:txBody>
          <a:bodyPr/>
          <a:lstStyle/>
          <a:p>
            <a:fld id="{3A0E5F1F-0139-41C5-A9B7-FB06C3F29D20}" type="slidenum">
              <a:rPr lang="en-US" smtClean="0"/>
              <a:t>5</a:t>
            </a:fld>
            <a:endParaRPr lang="en-US"/>
          </a:p>
        </p:txBody>
      </p:sp>
      <p:pic>
        <p:nvPicPr>
          <p:cNvPr id="5" name="Pilt 4">
            <a:extLst>
              <a:ext uri="{FF2B5EF4-FFF2-40B4-BE49-F238E27FC236}">
                <a16:creationId xmlns:a16="http://schemas.microsoft.com/office/drawing/2014/main" id="{61BF85B3-E291-45DA-ABEA-61541E656267}"/>
              </a:ext>
            </a:extLst>
          </p:cNvPr>
          <p:cNvPicPr>
            <a:picLocks noChangeAspect="1"/>
          </p:cNvPicPr>
          <p:nvPr/>
        </p:nvPicPr>
        <p:blipFill>
          <a:blip r:embed="rId3"/>
          <a:stretch>
            <a:fillRect/>
          </a:stretch>
        </p:blipFill>
        <p:spPr>
          <a:xfrm>
            <a:off x="3247293" y="2377016"/>
            <a:ext cx="5596291" cy="4480984"/>
          </a:xfrm>
          <a:prstGeom prst="rect">
            <a:avLst/>
          </a:prstGeom>
        </p:spPr>
      </p:pic>
      <p:sp>
        <p:nvSpPr>
          <p:cNvPr id="6" name="TextBox 5">
            <a:extLst>
              <a:ext uri="{FF2B5EF4-FFF2-40B4-BE49-F238E27FC236}">
                <a16:creationId xmlns:a16="http://schemas.microsoft.com/office/drawing/2014/main" id="{DF53E377-582B-4EB2-A680-1D80A5AEDDE6}"/>
              </a:ext>
            </a:extLst>
          </p:cNvPr>
          <p:cNvSpPr txBox="1"/>
          <p:nvPr/>
        </p:nvSpPr>
        <p:spPr>
          <a:xfrm>
            <a:off x="8124093" y="6352143"/>
            <a:ext cx="2828338" cy="369332"/>
          </a:xfrm>
          <a:prstGeom prst="rect">
            <a:avLst/>
          </a:prstGeom>
          <a:noFill/>
        </p:spPr>
        <p:txBody>
          <a:bodyPr wrap="none" rtlCol="0">
            <a:spAutoFit/>
          </a:bodyPr>
          <a:lstStyle/>
          <a:p>
            <a:r>
              <a:rPr lang="et-EE" dirty="0" err="1"/>
              <a:t>Domenico</a:t>
            </a:r>
            <a:r>
              <a:rPr lang="et-EE" dirty="0"/>
              <a:t> &amp; </a:t>
            </a:r>
            <a:r>
              <a:rPr lang="et-EE" dirty="0" err="1"/>
              <a:t>Schwartz</a:t>
            </a:r>
            <a:r>
              <a:rPr lang="et-EE" dirty="0"/>
              <a:t>, 1990</a:t>
            </a:r>
            <a:endParaRPr lang="en-US" dirty="0"/>
          </a:p>
        </p:txBody>
      </p:sp>
    </p:spTree>
    <p:extLst>
      <p:ext uri="{BB962C8B-B14F-4D97-AF65-F5344CB8AC3E}">
        <p14:creationId xmlns:p14="http://schemas.microsoft.com/office/powerpoint/2010/main" val="225459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DEEAD9F-66E7-4156-99D0-06289FC2F1FA}"/>
              </a:ext>
            </a:extLst>
          </p:cNvPr>
          <p:cNvSpPr>
            <a:spLocks noGrp="1"/>
          </p:cNvSpPr>
          <p:nvPr>
            <p:ph type="title"/>
          </p:nvPr>
        </p:nvSpPr>
        <p:spPr/>
        <p:txBody>
          <a:bodyPr/>
          <a:lstStyle/>
          <a:p>
            <a:r>
              <a:rPr lang="et-EE" b="1" dirty="0" err="1"/>
              <a:t>Hüdrodünaamiline</a:t>
            </a:r>
            <a:r>
              <a:rPr lang="et-EE" b="1" dirty="0"/>
              <a:t> dispersioon</a:t>
            </a:r>
            <a:endParaRPr lang="en-US" b="1" dirty="0"/>
          </a:p>
        </p:txBody>
      </p:sp>
      <p:sp>
        <p:nvSpPr>
          <p:cNvPr id="3" name="Sisu kohatäide 2">
            <a:extLst>
              <a:ext uri="{FF2B5EF4-FFF2-40B4-BE49-F238E27FC236}">
                <a16:creationId xmlns:a16="http://schemas.microsoft.com/office/drawing/2014/main" id="{8A211103-07F7-4A26-B9CF-5DDB96D62A1B}"/>
              </a:ext>
            </a:extLst>
          </p:cNvPr>
          <p:cNvSpPr>
            <a:spLocks noGrp="1"/>
          </p:cNvSpPr>
          <p:nvPr>
            <p:ph idx="1"/>
          </p:nvPr>
        </p:nvSpPr>
        <p:spPr/>
        <p:txBody>
          <a:bodyPr/>
          <a:lstStyle/>
          <a:p>
            <a:r>
              <a:rPr lang="et-EE" b="1" dirty="0" err="1">
                <a:solidFill>
                  <a:srgbClr val="0070C0"/>
                </a:solidFill>
              </a:rPr>
              <a:t>Hüdrodünaamiline</a:t>
            </a:r>
            <a:r>
              <a:rPr lang="et-EE" b="1" dirty="0">
                <a:solidFill>
                  <a:srgbClr val="0070C0"/>
                </a:solidFill>
              </a:rPr>
              <a:t> dispersioon </a:t>
            </a:r>
            <a:r>
              <a:rPr lang="et-EE" b="1" dirty="0"/>
              <a:t>on kahe protsessi koosmõju</a:t>
            </a:r>
            <a:r>
              <a:rPr lang="et-EE" dirty="0"/>
              <a:t>:</a:t>
            </a:r>
          </a:p>
          <a:p>
            <a:pPr>
              <a:buFont typeface="Wingdings" panose="05000000000000000000" pitchFamily="2" charset="2"/>
              <a:buChar char="v"/>
            </a:pPr>
            <a:r>
              <a:rPr lang="et-EE" dirty="0"/>
              <a:t> </a:t>
            </a:r>
            <a:r>
              <a:rPr lang="et-EE" b="1" i="1" dirty="0"/>
              <a:t>Mehhaaniline dispersioon </a:t>
            </a:r>
            <a:r>
              <a:rPr lang="et-EE" dirty="0"/>
              <a:t>– mehaaniline segunemine, mis on tingitud veeosakeste liikumiskiiruste erinevustest. Segunemist põhjustavad erinevused voolusüsteemides (erinev K) ja poorses keskkonnas (pooride mõju vee liikumisele)</a:t>
            </a:r>
          </a:p>
          <a:p>
            <a:pPr>
              <a:buFont typeface="Wingdings" panose="05000000000000000000" pitchFamily="2" charset="2"/>
              <a:buChar char="v"/>
            </a:pPr>
            <a:r>
              <a:rPr lang="et-EE" dirty="0"/>
              <a:t> </a:t>
            </a:r>
            <a:r>
              <a:rPr lang="et-EE" b="1" i="1" dirty="0"/>
              <a:t>Molekulaarne difusioon</a:t>
            </a:r>
            <a:r>
              <a:rPr lang="et-EE" dirty="0"/>
              <a:t> – lahustunud ainete liikumine mööda kontsentratsioonigradienti. Muutub oluliseks vaid väga väikese põhjavee liikumiskiiruse korral.</a:t>
            </a:r>
          </a:p>
          <a:p>
            <a:pPr marL="0" indent="0">
              <a:buNone/>
            </a:pPr>
            <a:endParaRPr lang="et-EE" dirty="0"/>
          </a:p>
        </p:txBody>
      </p:sp>
      <p:sp>
        <p:nvSpPr>
          <p:cNvPr id="4" name="Slaidinumbri kohatäide 3">
            <a:extLst>
              <a:ext uri="{FF2B5EF4-FFF2-40B4-BE49-F238E27FC236}">
                <a16:creationId xmlns:a16="http://schemas.microsoft.com/office/drawing/2014/main" id="{9B8269A6-453B-4062-BC71-D74AD7957703}"/>
              </a:ext>
            </a:extLst>
          </p:cNvPr>
          <p:cNvSpPr>
            <a:spLocks noGrp="1"/>
          </p:cNvSpPr>
          <p:nvPr>
            <p:ph type="sldNum" sz="quarter" idx="12"/>
          </p:nvPr>
        </p:nvSpPr>
        <p:spPr/>
        <p:txBody>
          <a:bodyPr/>
          <a:lstStyle/>
          <a:p>
            <a:fld id="{3A0E5F1F-0139-41C5-A9B7-FB06C3F29D20}" type="slidenum">
              <a:rPr lang="en-US" smtClean="0"/>
              <a:t>6</a:t>
            </a:fld>
            <a:endParaRPr lang="en-US"/>
          </a:p>
        </p:txBody>
      </p:sp>
    </p:spTree>
    <p:extLst>
      <p:ext uri="{BB962C8B-B14F-4D97-AF65-F5344CB8AC3E}">
        <p14:creationId xmlns:p14="http://schemas.microsoft.com/office/powerpoint/2010/main" val="3453340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A08B389-409A-4E06-A3CA-5B83C4A37EFC}"/>
              </a:ext>
            </a:extLst>
          </p:cNvPr>
          <p:cNvSpPr>
            <a:spLocks noGrp="1"/>
          </p:cNvSpPr>
          <p:nvPr>
            <p:ph type="title"/>
          </p:nvPr>
        </p:nvSpPr>
        <p:spPr/>
        <p:txBody>
          <a:bodyPr/>
          <a:lstStyle/>
          <a:p>
            <a:r>
              <a:rPr lang="et-EE" b="1" dirty="0"/>
              <a:t>Mehhaaniline dispersioon</a:t>
            </a:r>
            <a:endParaRPr lang="en-US" b="1" dirty="0"/>
          </a:p>
        </p:txBody>
      </p:sp>
      <p:sp>
        <p:nvSpPr>
          <p:cNvPr id="3" name="Sisu kohatäide 2">
            <a:extLst>
              <a:ext uri="{FF2B5EF4-FFF2-40B4-BE49-F238E27FC236}">
                <a16:creationId xmlns:a16="http://schemas.microsoft.com/office/drawing/2014/main" id="{7A987FCF-0396-412D-ABC5-CB3D3A6E9A29}"/>
              </a:ext>
            </a:extLst>
          </p:cNvPr>
          <p:cNvSpPr>
            <a:spLocks noGrp="1"/>
          </p:cNvSpPr>
          <p:nvPr>
            <p:ph idx="1"/>
          </p:nvPr>
        </p:nvSpPr>
        <p:spPr/>
        <p:txBody>
          <a:bodyPr/>
          <a:lstStyle/>
          <a:p>
            <a:r>
              <a:rPr lang="et-EE" b="1" dirty="0"/>
              <a:t>Mehhaaniline dispersioon </a:t>
            </a:r>
            <a:r>
              <a:rPr lang="et-EE" dirty="0"/>
              <a:t>ehk </a:t>
            </a:r>
            <a:r>
              <a:rPr lang="et-EE" i="1" dirty="0"/>
              <a:t>segunemine</a:t>
            </a:r>
            <a:r>
              <a:rPr lang="et-EE" dirty="0"/>
              <a:t> on tingitud erinevustest põhjaveeosakeste liikumises.</a:t>
            </a:r>
          </a:p>
          <a:p>
            <a:r>
              <a:rPr lang="et-EE" dirty="0"/>
              <a:t>Mehaaniline dispersioon väljendub nii mikroskoopilisel kui ka makroskoopilisel tasandil. </a:t>
            </a:r>
          </a:p>
          <a:p>
            <a:r>
              <a:rPr lang="et-EE" b="1" dirty="0"/>
              <a:t>Mikroskoopilisel tasandil </a:t>
            </a:r>
            <a:r>
              <a:rPr lang="et-EE" dirty="0"/>
              <a:t>põhjustavad mehhaanilist dispersiooni (1) veeosakeste kiiruste erinevused pooriruumi sees; (2) erinevused pooriruumi mõõtmetes ja sellest tingitud erinevused veeosakeste liikumise trajektoorides ja (3) vee liikumistee käänulisus (</a:t>
            </a:r>
            <a:r>
              <a:rPr lang="et-EE" i="1" dirty="0" err="1"/>
              <a:t>tortuosity</a:t>
            </a:r>
            <a:r>
              <a:rPr lang="et-EE" dirty="0"/>
              <a:t>), mis põhjustab voolutrajektooride hargnemist ja läbipõimumist.</a:t>
            </a:r>
            <a:endParaRPr lang="en-US" dirty="0"/>
          </a:p>
        </p:txBody>
      </p:sp>
      <p:sp>
        <p:nvSpPr>
          <p:cNvPr id="4" name="Slaidinumbri kohatäide 3">
            <a:extLst>
              <a:ext uri="{FF2B5EF4-FFF2-40B4-BE49-F238E27FC236}">
                <a16:creationId xmlns:a16="http://schemas.microsoft.com/office/drawing/2014/main" id="{1D636A24-0099-4453-BCF7-D172A27C16FA}"/>
              </a:ext>
            </a:extLst>
          </p:cNvPr>
          <p:cNvSpPr>
            <a:spLocks noGrp="1"/>
          </p:cNvSpPr>
          <p:nvPr>
            <p:ph type="sldNum" sz="quarter" idx="12"/>
          </p:nvPr>
        </p:nvSpPr>
        <p:spPr/>
        <p:txBody>
          <a:bodyPr/>
          <a:lstStyle/>
          <a:p>
            <a:fld id="{3A0E5F1F-0139-41C5-A9B7-FB06C3F29D20}" type="slidenum">
              <a:rPr lang="en-US" smtClean="0"/>
              <a:t>7</a:t>
            </a:fld>
            <a:endParaRPr lang="en-US"/>
          </a:p>
        </p:txBody>
      </p:sp>
    </p:spTree>
    <p:extLst>
      <p:ext uri="{BB962C8B-B14F-4D97-AF65-F5344CB8AC3E}">
        <p14:creationId xmlns:p14="http://schemas.microsoft.com/office/powerpoint/2010/main" val="248715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FEC67D8-D818-43FB-9F23-A6EA164B4021}"/>
              </a:ext>
            </a:extLst>
          </p:cNvPr>
          <p:cNvSpPr>
            <a:spLocks noGrp="1"/>
          </p:cNvSpPr>
          <p:nvPr>
            <p:ph type="title"/>
          </p:nvPr>
        </p:nvSpPr>
        <p:spPr/>
        <p:txBody>
          <a:bodyPr/>
          <a:lstStyle/>
          <a:p>
            <a:r>
              <a:rPr lang="et-EE" b="1" dirty="0"/>
              <a:t>Mehaaniline dispersioon</a:t>
            </a:r>
            <a:endParaRPr lang="en-US" b="1" dirty="0"/>
          </a:p>
        </p:txBody>
      </p:sp>
      <p:sp>
        <p:nvSpPr>
          <p:cNvPr id="4" name="Slaidinumbri kohatäide 3">
            <a:extLst>
              <a:ext uri="{FF2B5EF4-FFF2-40B4-BE49-F238E27FC236}">
                <a16:creationId xmlns:a16="http://schemas.microsoft.com/office/drawing/2014/main" id="{7467CAA9-0010-459F-8D5E-1AD9381DF725}"/>
              </a:ext>
            </a:extLst>
          </p:cNvPr>
          <p:cNvSpPr>
            <a:spLocks noGrp="1"/>
          </p:cNvSpPr>
          <p:nvPr>
            <p:ph type="sldNum" sz="quarter" idx="12"/>
          </p:nvPr>
        </p:nvSpPr>
        <p:spPr/>
        <p:txBody>
          <a:bodyPr/>
          <a:lstStyle/>
          <a:p>
            <a:fld id="{3A0E5F1F-0139-41C5-A9B7-FB06C3F29D20}" type="slidenum">
              <a:rPr lang="en-US" smtClean="0"/>
              <a:t>8</a:t>
            </a:fld>
            <a:endParaRPr lang="en-US"/>
          </a:p>
        </p:txBody>
      </p:sp>
      <p:pic>
        <p:nvPicPr>
          <p:cNvPr id="5" name="Pilt 4">
            <a:extLst>
              <a:ext uri="{FF2B5EF4-FFF2-40B4-BE49-F238E27FC236}">
                <a16:creationId xmlns:a16="http://schemas.microsoft.com/office/drawing/2014/main" id="{B8B05EEC-81ED-45BD-A018-9D2786EC2E19}"/>
              </a:ext>
            </a:extLst>
          </p:cNvPr>
          <p:cNvPicPr>
            <a:picLocks noChangeAspect="1"/>
          </p:cNvPicPr>
          <p:nvPr/>
        </p:nvPicPr>
        <p:blipFill>
          <a:blip r:embed="rId3"/>
          <a:stretch>
            <a:fillRect/>
          </a:stretch>
        </p:blipFill>
        <p:spPr>
          <a:xfrm>
            <a:off x="2459073" y="2176761"/>
            <a:ext cx="7273853" cy="2711762"/>
          </a:xfrm>
          <a:prstGeom prst="rect">
            <a:avLst/>
          </a:prstGeom>
        </p:spPr>
      </p:pic>
      <p:sp>
        <p:nvSpPr>
          <p:cNvPr id="6" name="TextBox 5">
            <a:extLst>
              <a:ext uri="{FF2B5EF4-FFF2-40B4-BE49-F238E27FC236}">
                <a16:creationId xmlns:a16="http://schemas.microsoft.com/office/drawing/2014/main" id="{6012EB63-8BDA-4E5F-BC34-78E780125D00}"/>
              </a:ext>
            </a:extLst>
          </p:cNvPr>
          <p:cNvSpPr txBox="1"/>
          <p:nvPr/>
        </p:nvSpPr>
        <p:spPr>
          <a:xfrm>
            <a:off x="7485997" y="5189930"/>
            <a:ext cx="2249205" cy="369332"/>
          </a:xfrm>
          <a:prstGeom prst="rect">
            <a:avLst/>
          </a:prstGeom>
          <a:noFill/>
        </p:spPr>
        <p:txBody>
          <a:bodyPr wrap="none" rtlCol="0">
            <a:spAutoFit/>
          </a:bodyPr>
          <a:lstStyle/>
          <a:p>
            <a:r>
              <a:rPr lang="et-EE" dirty="0" err="1"/>
              <a:t>Freeze</a:t>
            </a:r>
            <a:r>
              <a:rPr lang="et-EE" dirty="0"/>
              <a:t> &amp; Cherry, 1979</a:t>
            </a:r>
            <a:endParaRPr lang="en-US" dirty="0"/>
          </a:p>
        </p:txBody>
      </p:sp>
    </p:spTree>
    <p:extLst>
      <p:ext uri="{BB962C8B-B14F-4D97-AF65-F5344CB8AC3E}">
        <p14:creationId xmlns:p14="http://schemas.microsoft.com/office/powerpoint/2010/main" val="315628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454C89E-490F-4AE3-9065-AB415E0E7ED2}"/>
              </a:ext>
            </a:extLst>
          </p:cNvPr>
          <p:cNvSpPr>
            <a:spLocks noGrp="1"/>
          </p:cNvSpPr>
          <p:nvPr>
            <p:ph type="title"/>
          </p:nvPr>
        </p:nvSpPr>
        <p:spPr>
          <a:xfrm>
            <a:off x="838200" y="0"/>
            <a:ext cx="10515600" cy="1325563"/>
          </a:xfrm>
        </p:spPr>
        <p:txBody>
          <a:bodyPr/>
          <a:lstStyle/>
          <a:p>
            <a:r>
              <a:rPr lang="et-EE" b="1" dirty="0"/>
              <a:t>Mehhaaniline dispersioon</a:t>
            </a:r>
            <a:endParaRPr lang="en-US" b="1" dirty="0"/>
          </a:p>
        </p:txBody>
      </p:sp>
      <p:sp>
        <p:nvSpPr>
          <p:cNvPr id="3" name="Sisu kohatäide 2">
            <a:extLst>
              <a:ext uri="{FF2B5EF4-FFF2-40B4-BE49-F238E27FC236}">
                <a16:creationId xmlns:a16="http://schemas.microsoft.com/office/drawing/2014/main" id="{31826666-0022-4CFD-99E6-F960AAB3597F}"/>
              </a:ext>
            </a:extLst>
          </p:cNvPr>
          <p:cNvSpPr>
            <a:spLocks noGrp="1"/>
          </p:cNvSpPr>
          <p:nvPr>
            <p:ph idx="1"/>
          </p:nvPr>
        </p:nvSpPr>
        <p:spPr>
          <a:xfrm>
            <a:off x="838200" y="1469838"/>
            <a:ext cx="10515600" cy="4351338"/>
          </a:xfrm>
        </p:spPr>
        <p:txBody>
          <a:bodyPr/>
          <a:lstStyle/>
          <a:p>
            <a:r>
              <a:rPr lang="et-EE" b="1" dirty="0"/>
              <a:t>Makroskoopilisel tasandil </a:t>
            </a:r>
            <a:r>
              <a:rPr lang="et-EE" dirty="0"/>
              <a:t>põhjustab mehaanilist dispersiooni (segunemist) veekihtide heterogeensus.</a:t>
            </a:r>
            <a:endParaRPr lang="en-US" dirty="0"/>
          </a:p>
        </p:txBody>
      </p:sp>
      <p:sp>
        <p:nvSpPr>
          <p:cNvPr id="4" name="Slaidinumbri kohatäide 3">
            <a:extLst>
              <a:ext uri="{FF2B5EF4-FFF2-40B4-BE49-F238E27FC236}">
                <a16:creationId xmlns:a16="http://schemas.microsoft.com/office/drawing/2014/main" id="{2CF5C1D3-3C4C-4012-8D3C-3457E19E4094}"/>
              </a:ext>
            </a:extLst>
          </p:cNvPr>
          <p:cNvSpPr>
            <a:spLocks noGrp="1"/>
          </p:cNvSpPr>
          <p:nvPr>
            <p:ph type="sldNum" sz="quarter" idx="12"/>
          </p:nvPr>
        </p:nvSpPr>
        <p:spPr/>
        <p:txBody>
          <a:bodyPr/>
          <a:lstStyle/>
          <a:p>
            <a:fld id="{3A0E5F1F-0139-41C5-A9B7-FB06C3F29D20}" type="slidenum">
              <a:rPr lang="en-US" smtClean="0"/>
              <a:t>9</a:t>
            </a:fld>
            <a:endParaRPr lang="en-US"/>
          </a:p>
        </p:txBody>
      </p:sp>
      <p:pic>
        <p:nvPicPr>
          <p:cNvPr id="5" name="Pilt 4">
            <a:extLst>
              <a:ext uri="{FF2B5EF4-FFF2-40B4-BE49-F238E27FC236}">
                <a16:creationId xmlns:a16="http://schemas.microsoft.com/office/drawing/2014/main" id="{C2A10611-7FB4-447C-81E1-E6004B54DB9B}"/>
              </a:ext>
            </a:extLst>
          </p:cNvPr>
          <p:cNvPicPr>
            <a:picLocks noChangeAspect="1"/>
          </p:cNvPicPr>
          <p:nvPr/>
        </p:nvPicPr>
        <p:blipFill>
          <a:blip r:embed="rId3"/>
          <a:stretch>
            <a:fillRect/>
          </a:stretch>
        </p:blipFill>
        <p:spPr>
          <a:xfrm>
            <a:off x="2508738" y="2395912"/>
            <a:ext cx="7007215" cy="4143000"/>
          </a:xfrm>
          <a:prstGeom prst="rect">
            <a:avLst/>
          </a:prstGeom>
        </p:spPr>
      </p:pic>
      <p:sp>
        <p:nvSpPr>
          <p:cNvPr id="6" name="TextBox 5">
            <a:extLst>
              <a:ext uri="{FF2B5EF4-FFF2-40B4-BE49-F238E27FC236}">
                <a16:creationId xmlns:a16="http://schemas.microsoft.com/office/drawing/2014/main" id="{0F166E2F-5A76-4FCE-83A0-36BD3F3E5EA5}"/>
              </a:ext>
            </a:extLst>
          </p:cNvPr>
          <p:cNvSpPr txBox="1"/>
          <p:nvPr/>
        </p:nvSpPr>
        <p:spPr>
          <a:xfrm>
            <a:off x="8101784" y="6169580"/>
            <a:ext cx="2828338" cy="369332"/>
          </a:xfrm>
          <a:prstGeom prst="rect">
            <a:avLst/>
          </a:prstGeom>
          <a:noFill/>
        </p:spPr>
        <p:txBody>
          <a:bodyPr wrap="none" rtlCol="0">
            <a:spAutoFit/>
          </a:bodyPr>
          <a:lstStyle/>
          <a:p>
            <a:r>
              <a:rPr lang="et-EE" dirty="0" err="1"/>
              <a:t>Domenico</a:t>
            </a:r>
            <a:r>
              <a:rPr lang="et-EE" dirty="0"/>
              <a:t> &amp; </a:t>
            </a:r>
            <a:r>
              <a:rPr lang="et-EE" dirty="0" err="1"/>
              <a:t>Schwartz</a:t>
            </a:r>
            <a:r>
              <a:rPr lang="et-EE" dirty="0"/>
              <a:t>, 1990</a:t>
            </a:r>
            <a:endParaRPr lang="en-US" dirty="0"/>
          </a:p>
        </p:txBody>
      </p:sp>
    </p:spTree>
    <p:extLst>
      <p:ext uri="{BB962C8B-B14F-4D97-AF65-F5344CB8AC3E}">
        <p14:creationId xmlns:p14="http://schemas.microsoft.com/office/powerpoint/2010/main" val="2599920371"/>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3770</Words>
  <Application>Microsoft Office PowerPoint</Application>
  <PresentationFormat>Laiekraan</PresentationFormat>
  <Paragraphs>282</Paragraphs>
  <Slides>28</Slides>
  <Notes>26</Notes>
  <HiddenSlides>0</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28</vt:i4>
      </vt:variant>
    </vt:vector>
  </HeadingPairs>
  <TitlesOfParts>
    <vt:vector size="34" baseType="lpstr">
      <vt:lpstr>Arial</vt:lpstr>
      <vt:lpstr>Calibri</vt:lpstr>
      <vt:lpstr>Calibri Light</vt:lpstr>
      <vt:lpstr>Cambria Math</vt:lpstr>
      <vt:lpstr>Wingdings</vt:lpstr>
      <vt:lpstr>Office'i kujundus</vt:lpstr>
      <vt:lpstr>6. Loeng. Transpordiprotsessid põhjavees</vt:lpstr>
      <vt:lpstr>Transpordiprotsessid põhjavees</vt:lpstr>
      <vt:lpstr>Advektsioon</vt:lpstr>
      <vt:lpstr>Hüdrodünaamiline dispersioon</vt:lpstr>
      <vt:lpstr>Hüdrodünaamiline dispersioon</vt:lpstr>
      <vt:lpstr>Hüdrodünaamiline dispersioon</vt:lpstr>
      <vt:lpstr>Mehhaaniline dispersioon</vt:lpstr>
      <vt:lpstr>Mehaaniline dispersioon</vt:lpstr>
      <vt:lpstr>Mehhaaniline dispersioon</vt:lpstr>
      <vt:lpstr>Mehaaniline dispersioon</vt:lpstr>
      <vt:lpstr>Mehaaniline dispersioon</vt:lpstr>
      <vt:lpstr>Mehaaniline dispersioon</vt:lpstr>
      <vt:lpstr>Mehhaaniline dispersioon</vt:lpstr>
      <vt:lpstr>Mehhaaniline dispersioon</vt:lpstr>
      <vt:lpstr>Mehaaniline dispersioon</vt:lpstr>
      <vt:lpstr>Molekulaarne difusioon</vt:lpstr>
      <vt:lpstr>Molekulaarne difusioon</vt:lpstr>
      <vt:lpstr>Transpordiprotsessid põhjavees</vt:lpstr>
      <vt:lpstr>Lahustunud ainete transpordi võrrand</vt:lpstr>
      <vt:lpstr>Lahustunud ainete transpordi võrrand</vt:lpstr>
      <vt:lpstr>Keemiliselt reaktiivsed ained</vt:lpstr>
      <vt:lpstr>Keemiliselt reaktiivsed ained</vt:lpstr>
      <vt:lpstr>Keemiliselt reaktiivsed ained</vt:lpstr>
      <vt:lpstr>Transpordiprotsessid põhjavees</vt:lpstr>
      <vt:lpstr>NAPL</vt:lpstr>
      <vt:lpstr>Reaktsioonid põhjavees ja põhjavee liikumine</vt:lpstr>
      <vt:lpstr>Reaktsioonid põhjavees ja põhjavee liikumine</vt:lpstr>
      <vt:lpstr>Reaktsioonid põhjavees ja põhjavee liikumine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Loeng. Transpordiprotsessid põhjavees</dc:title>
  <dc:creator>Joonas Pärn</dc:creator>
  <cp:lastModifiedBy>Joonas Pärn</cp:lastModifiedBy>
  <cp:revision>164</cp:revision>
  <dcterms:created xsi:type="dcterms:W3CDTF">2017-10-02T07:10:57Z</dcterms:created>
  <dcterms:modified xsi:type="dcterms:W3CDTF">2017-10-16T07:22:25Z</dcterms:modified>
</cp:coreProperties>
</file>