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4" r:id="rId3"/>
    <p:sldId id="257" r:id="rId4"/>
    <p:sldId id="259" r:id="rId5"/>
    <p:sldId id="258" r:id="rId6"/>
    <p:sldId id="260" r:id="rId7"/>
    <p:sldId id="265" r:id="rId8"/>
    <p:sldId id="272" r:id="rId9"/>
    <p:sldId id="273" r:id="rId10"/>
    <p:sldId id="261" r:id="rId11"/>
    <p:sldId id="262" r:id="rId12"/>
    <p:sldId id="263" r:id="rId13"/>
    <p:sldId id="275" r:id="rId14"/>
    <p:sldId id="264" r:id="rId15"/>
    <p:sldId id="277" r:id="rId16"/>
    <p:sldId id="278" r:id="rId17"/>
    <p:sldId id="266" r:id="rId18"/>
    <p:sldId id="279" r:id="rId19"/>
    <p:sldId id="268" r:id="rId20"/>
    <p:sldId id="276" r:id="rId21"/>
    <p:sldId id="280" r:id="rId22"/>
    <p:sldId id="270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5" autoAdjust="0"/>
    <p:restoredTop sz="56195" autoAdjust="0"/>
  </p:normalViewPr>
  <p:slideViewPr>
    <p:cSldViewPr snapToGrid="0">
      <p:cViewPr varScale="1">
        <p:scale>
          <a:sx n="48" d="100"/>
          <a:sy n="48" d="100"/>
        </p:scale>
        <p:origin x="198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F0054-872B-498C-9160-16DB9D29260F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0EDBD-64C1-4771-BEE6-4BD425BB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3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Saastunud joogivee tõttu sureb aastas umbes 502000 inimest </a:t>
            </a:r>
            <a:r>
              <a:rPr lang="et-EE" dirty="0" err="1"/>
              <a:t>diarröasse</a:t>
            </a:r>
            <a:r>
              <a:rPr lang="et-EE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Kuigi joogivett võib saada ka pinnaveekogudest, on põhjavesi selle allikana tihti eelistatud (eriti arengumaades), sest vajab vähem puhastamist ja on tihti parema bakterioloogilise kvaliteediga.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(Tabel) WHO soovitatud maksimaalne lubatud kontsentratsioon põhjavee koostisosadele koos nende osakaal päevasest toitainete hulgast.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Osakaal päevasest toitainete hulgast – nt. Na puhul tühine, sest enamik tarbitavast Na saame söögisoolast (</a:t>
            </a:r>
            <a:r>
              <a:rPr lang="et-EE" dirty="0" err="1"/>
              <a:t>NaCl</a:t>
            </a:r>
            <a:r>
              <a:rPr lang="et-EE" dirty="0"/>
              <a:t>). Fluoriidi ja arseeni puhul on aga joogiveest saadav kogus märkimisväärne ja nende ainete liigne tarbimine on tõsine oht miljonite inimeste tervisele üle maailma.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Fluoriid – luustiku deformatsioon ehk fluoroos;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 err="1"/>
              <a:t>As</a:t>
            </a:r>
            <a:r>
              <a:rPr lang="et-EE" dirty="0"/>
              <a:t> – kõrged kontsentratsioonid kuivas kliimas ja </a:t>
            </a:r>
            <a:r>
              <a:rPr lang="et-EE" dirty="0" err="1"/>
              <a:t>alluviaalsetes</a:t>
            </a:r>
            <a:r>
              <a:rPr lang="et-EE" dirty="0"/>
              <a:t> settebasseinides, kus redutseeruvates tingimustes esinevad suured Fe(II) kontsentratsioonid. Lisaks seostub happeliste kaevandusvete ja sulfiidsete mineraalidega. Kaasnevad nahahaigused, nahavähk ja maksahaigused. Bangladeshis elavad 20-70 miljonit inimest piirkonnas, kus põhjavees esinevad suured </a:t>
            </a:r>
            <a:r>
              <a:rPr lang="et-EE" dirty="0" err="1"/>
              <a:t>As</a:t>
            </a:r>
            <a:r>
              <a:rPr lang="et-EE" dirty="0"/>
              <a:t> kontsentratsioonid ja on suur </a:t>
            </a:r>
            <a:r>
              <a:rPr lang="et-EE" dirty="0" err="1"/>
              <a:t>As</a:t>
            </a:r>
            <a:r>
              <a:rPr lang="et-EE" dirty="0"/>
              <a:t> mürgistuse oht. Tegu on ilmselt suurima mürgistusega inimkonna ajaloos.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0EDBD-64C1-4771-BEE6-4BD425BB15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30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b="1" dirty="0"/>
              <a:t>Teoreetiline mudel </a:t>
            </a:r>
            <a:r>
              <a:rPr lang="et-EE" b="1" dirty="0" err="1"/>
              <a:t>redoksprotsesside</a:t>
            </a:r>
            <a:r>
              <a:rPr lang="et-EE" b="1" dirty="0"/>
              <a:t> üleminekust vastavalt Eh</a:t>
            </a:r>
            <a:r>
              <a:rPr lang="et-EE" b="1" baseline="0" dirty="0"/>
              <a:t> ja </a:t>
            </a:r>
            <a:r>
              <a:rPr lang="et-EE" b="1" baseline="0" dirty="0" err="1"/>
              <a:t>pE</a:t>
            </a:r>
            <a:r>
              <a:rPr lang="et-EE" b="1" baseline="0" dirty="0"/>
              <a:t> väärtustele. Eh mõõtmisel välitööde käigus esineb mitmeid praktilisi kitsaskohti (hapnikuvaba keskkonna tagamine – proovivõturakk; elektroodide iseärasused), mistõttu saadud tulemused on pigem kvaliteetse iseloomuga. Erinevate </a:t>
            </a:r>
            <a:r>
              <a:rPr lang="et-EE" b="1" baseline="0" dirty="0" err="1"/>
              <a:t>redokstsoonide</a:t>
            </a:r>
            <a:r>
              <a:rPr lang="et-EE" b="1" baseline="0" dirty="0"/>
              <a:t> eristamiseks on mitmed autorid soovitanud vaadata </a:t>
            </a:r>
            <a:r>
              <a:rPr lang="et-EE" b="1" baseline="0" dirty="0" err="1"/>
              <a:t>redokstundlike</a:t>
            </a:r>
            <a:r>
              <a:rPr lang="et-EE" b="1" baseline="0" dirty="0"/>
              <a:t> elementide kontsentratsioone ja nende omavahelist suhet.</a:t>
            </a:r>
            <a:endParaRPr lang="en-US" b="1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2F35B-04F3-4CDE-8CEC-DDF871230A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7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Pandivere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Adavere-Põltsamaa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nitraaditundlik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ala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kogupindalaga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3250 km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jaguneb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Pandivere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(2382 km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Adavere-Põltsamaa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(667 km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nitraaditundlikuks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piirkonnaks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Nende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vahele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jääb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Endla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soostiku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ala (201 km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</a:t>
            </a:r>
            <a:endParaRPr lang="et-E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Põldude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väetamisest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tingitud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nitraatiooni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sisaldused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nitraaditundliku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kaevuvees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ulatusid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sotsialistliku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suurtootmise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perioodi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lõpul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Pandiveres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piirkonniti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60 mg/l,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Põltsamaa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ümbruses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100 mg/l. </a:t>
            </a:r>
            <a:endParaRPr lang="et-E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Pandivere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piirkonnas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vastanud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sotsialismiperioodi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lõpul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lämmastikühendite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sisalduse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tõttu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joogivee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nõuetele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20%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üksiktarbijate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kaevudest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käesoleval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ajal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kuni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10%.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Adavere-Põltsamaa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piirkonnas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vastavad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numbrid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60% ja 20%. </a:t>
            </a:r>
            <a:endParaRPr lang="et-E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Väetistega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antud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nitraatlämmastik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hästi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liikuv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hästi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omastatav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taimede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poolt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ning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mullast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hästi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väljapestav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Ammooniumlämmastikku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võivad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savimineraalid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mõnel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määral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fikseerida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ja see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jääb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mullas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fikseerununa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mullaorganismide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poolt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kasutatavaks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Seetõttu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tuleb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silmas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pidada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kasutatav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lämmastikukogus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orgaaniliste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mineraalväe</a:t>
            </a:r>
            <a:r>
              <a:rPr lang="et-E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antav) vastaks võimalikult taim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poolt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äratarvitatavale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kogusele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sest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pärast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vegetatsiooniperioodi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lõppu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jäänud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nitraatioonid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leostuvad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Mullast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nõrgveega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väljaleostuvast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nitraatlämmastikust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jõuab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põhjavette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kantakse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pinnavette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denitrifitseerub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muutub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gaasiliseks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lämmastikuks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nõrgvee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liikumisteel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põhjavette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jõudnud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lämmastikust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denitrifitseerub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anaeroobses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põhjavees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lendub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Põhjavette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allesjäänud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nitraatlämmastik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kantakse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allikate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kaudu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lõpuks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pinnavette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Sobivate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agrotehniliste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võtete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kasutamine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tasakaalustatud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väetamine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aitab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vähendada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lämmastikukadusid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veekeskkonda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0EDBD-64C1-4771-BEE6-4BD425BB15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12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Fluoriidi vaegus põhjustab aga kaariest 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hamba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kõvakudede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emaili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hambaluu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juuretsemendi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kroonilise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kuluga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haigus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tagajärjel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tekib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hambasse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defekt</a:t>
            </a:r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Optimaalne fluoriidi doos inimese jaoks moodustab aga kitsa </a:t>
            </a:r>
            <a:r>
              <a:rPr lang="et-E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konsentratsioonivahemiku</a:t>
            </a:r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u 1mg/L (</a:t>
            </a:r>
            <a:r>
              <a:rPr lang="et-E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Edmunds</a:t>
            </a:r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t-E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Smeadly</a:t>
            </a:r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2005).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Estim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tes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 well established, but more than 200 million people worldwide are thought to be drinking water with fluoride in excess of the 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guideline value. This includes 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 70 million in India, 45 million people in China 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about 5 million in Mexico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(</a:t>
            </a:r>
            <a:r>
              <a:rPr lang="et-E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Edmunds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</a:t>
            </a:r>
            <a:r>
              <a:rPr lang="et-E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Smeadly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2005)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Fluorine is more abundant in the Earth’s C</a:t>
            </a:r>
            <a:r>
              <a:rPr lang="et-EE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rust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</a:t>
            </a:r>
            <a:r>
              <a:rPr lang="et-EE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(625 mg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kg) compared to its sister halogen element chlorine (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 mg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kg). Chloride is h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ghly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mobile in the aqueous environment and most is found in the oceans. By contrast, fluorine is mostly retained in minerals. 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t-E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Edmunds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</a:t>
            </a:r>
            <a:r>
              <a:rPr lang="et-E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Smeadly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2005).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Tihti esineb F koos </a:t>
            </a:r>
            <a:r>
              <a:rPr lang="et-EE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B-ga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hüdrotermaalsetes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fluidides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Tardkivimite leostumisel vabaneb fluoriid ühena esimestest. Fluoriidilisand suurendab apatiidi lahustuvust.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Võib olla </a:t>
            </a:r>
            <a:r>
              <a:rPr lang="et-EE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sorbeerunud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 savide pinnale ja esineda </a:t>
            </a:r>
            <a:r>
              <a:rPr lang="et-EE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fluoroapatiidina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t-EE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frankoliidina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lubjakivides; Eesti biogeense tekkega fosforiit.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Fluoriiti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(CaF</a:t>
            </a:r>
            <a:r>
              <a:rPr lang="et-EE" sz="1200" b="0" i="0" u="none" strike="noStrike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esineb autogeensel kujul vähe. </a:t>
            </a:r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0EDBD-64C1-4771-BEE6-4BD425BB15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26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Skemaatiline joonis fluoriidi allikatest põhjavees.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Fluoriidi esinemine põhjavees on tihedalt seotud selle sisaldusega mineraalides ja kivimites. Fluoriidi kontsentratsioone põhjavees kontrollib peamiselt selle väikseima </a:t>
            </a:r>
            <a:r>
              <a:rPr lang="et-EE" dirty="0" err="1"/>
              <a:t>lahustuvusega</a:t>
            </a:r>
            <a:r>
              <a:rPr lang="et-EE" dirty="0"/>
              <a:t> mineraal fluoriidi (CaF</a:t>
            </a:r>
            <a:r>
              <a:rPr lang="et-EE" baseline="-25000" dirty="0"/>
              <a:t>2</a:t>
            </a:r>
            <a:r>
              <a:rPr lang="et-EE" dirty="0"/>
              <a:t>) lahustuvus.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Seos </a:t>
            </a:r>
            <a:r>
              <a:rPr lang="et-EE" dirty="0" err="1"/>
              <a:t>fluoriitiga</a:t>
            </a:r>
            <a:r>
              <a:rPr lang="et-EE" dirty="0"/>
              <a:t> on oluline, sest sellest tulenevalt on fluoriidi kontsentratsioonid pöördvõrdeliselt seotud kaltsiumi kontsentratsioonidega.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Seega soodustab kõrgete fluoriidi kontsentratsioonide tekkimist just Ca väike kontsentratsioon lahuses.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Sellised tingimused esinevad aladel, kus domineerivad leeliselised tardkivimid ning Na-HCO3 tüüpi vetes, mida on mõjutanud katioonvahetus.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Suuremad fluoriidi kontsentratsioonid saavad välja areneda vanemates vetes.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Nairobi piirkond Keenias – noor vulkaaniline aktiivsus ning aluselised </a:t>
            </a:r>
            <a:r>
              <a:rPr lang="et-EE" dirty="0" err="1"/>
              <a:t>püroklastilised</a:t>
            </a:r>
            <a:r>
              <a:rPr lang="et-EE" dirty="0"/>
              <a:t> kivimid ja </a:t>
            </a:r>
            <a:r>
              <a:rPr lang="et-EE" dirty="0" err="1"/>
              <a:t>tuffid</a:t>
            </a:r>
            <a:r>
              <a:rPr lang="et-EE" dirty="0"/>
              <a:t> aluspõhjas; fluoriidi kontsentratsioonid kuni 10 mg/L.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0EDBD-64C1-4771-BEE6-4BD425BB15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83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Kõrgemad fluoriidi kontsentratsioonid Eestis Siluri-Ordoviitsiumi põhjaveekompleksi lääneosas (kuni 6 mg/L) ja Ordoviitsiumi-Kambriumi põhjaveekompleksi loodeosas </a:t>
            </a:r>
            <a:r>
              <a:rPr lang="et-EE" dirty="0" err="1"/>
              <a:t>paleovetes</a:t>
            </a:r>
            <a:r>
              <a:rPr lang="et-EE" dirty="0"/>
              <a:t> (kuni 3 mg/L).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S-O: kõrge fluoriid seotud leostumisega lubjakivi savikamatest osadest, Na-HCO</a:t>
            </a:r>
            <a:r>
              <a:rPr lang="et-EE" baseline="-25000" dirty="0"/>
              <a:t>3</a:t>
            </a:r>
            <a:r>
              <a:rPr lang="et-EE" dirty="0"/>
              <a:t> veetüüp ja võimalik kaltsiidi väljasettimine aluselise </a:t>
            </a:r>
            <a:r>
              <a:rPr lang="et-EE" dirty="0" err="1"/>
              <a:t>pH</a:t>
            </a:r>
            <a:r>
              <a:rPr lang="et-EE" dirty="0"/>
              <a:t> juures. (Karro &amp; </a:t>
            </a:r>
            <a:r>
              <a:rPr lang="et-EE" dirty="0" err="1"/>
              <a:t>Uppin</a:t>
            </a:r>
            <a:r>
              <a:rPr lang="et-EE" dirty="0"/>
              <a:t>, 2013).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O-Cm: Kallavere kihistu </a:t>
            </a:r>
            <a:r>
              <a:rPr lang="et-EE" dirty="0" err="1"/>
              <a:t>fluoroapatiidi</a:t>
            </a:r>
            <a:r>
              <a:rPr lang="et-EE" dirty="0"/>
              <a:t> lagunemine + katioonvahetus.</a:t>
            </a:r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0EDBD-64C1-4771-BEE6-4BD425BB15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79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Raua </a:t>
            </a:r>
            <a:r>
              <a:rPr lang="et-EE" dirty="0" err="1"/>
              <a:t>pH</a:t>
            </a:r>
            <a:r>
              <a:rPr lang="et-EE" dirty="0"/>
              <a:t>-Eh diagramm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Fe(II) on raua lahustunud vormiks põhjavett iseloomustavas </a:t>
            </a:r>
            <a:r>
              <a:rPr lang="et-EE" dirty="0" err="1"/>
              <a:t>pH</a:t>
            </a:r>
            <a:r>
              <a:rPr lang="et-EE" dirty="0"/>
              <a:t> vahemikus (enamasti 6,5-8,5), sest Fe(III) on nendel tingimustel lahustumatu.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Anaeroobse põhjavee tarbimisel vees olev Fe(II) oksüdeeritakse Fe(III)-</a:t>
            </a:r>
            <a:r>
              <a:rPr lang="et-EE" dirty="0" err="1"/>
              <a:t>ks</a:t>
            </a:r>
            <a:r>
              <a:rPr lang="et-EE" dirty="0"/>
              <a:t> ja viimane settib välja Fe-</a:t>
            </a:r>
            <a:r>
              <a:rPr lang="et-EE" dirty="0" err="1"/>
              <a:t>oksühüdroksiidina</a:t>
            </a:r>
            <a:r>
              <a:rPr lang="et-EE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Fe(II) kontsentratsioonid võivad kasvada kuni 10 </a:t>
            </a:r>
            <a:r>
              <a:rPr lang="et-EE" dirty="0" err="1"/>
              <a:t>mg/L</a:t>
            </a:r>
            <a:r>
              <a:rPr lang="et-EE" dirty="0"/>
              <a:t> (seda ka Eestis). Kõrgemad Fe kontsnetratsioonid on omased Lõuna-Eesti Devoni põhjaveekompleksidele ning kohati ka Siluri-Ordoviitsiumi ja Ordoviitsiumi-Kambriumi põhjaveekompleksidele.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t-E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0EDBD-64C1-4771-BEE6-4BD425BB15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92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Kambriumi-Vendi põhjaveekihi eripärad (</a:t>
            </a:r>
            <a:r>
              <a:rPr lang="et-EE" dirty="0">
                <a:latin typeface="Arial Narrow" panose="020B0606020202030204" pitchFamily="34" charset="0"/>
              </a:rPr>
              <a:t>Metaan (kuni ~50 </a:t>
            </a:r>
            <a:r>
              <a:rPr lang="et-EE" dirty="0" err="1">
                <a:latin typeface="Arial Narrow" panose="020B0606020202030204" pitchFamily="34" charset="0"/>
              </a:rPr>
              <a:t>vol</a:t>
            </a:r>
            <a:r>
              <a:rPr lang="et-EE" dirty="0">
                <a:latin typeface="Arial Narrow" panose="020B0606020202030204" pitchFamily="34" charset="0"/>
              </a:rPr>
              <a:t>%; suur </a:t>
            </a:r>
            <a:r>
              <a:rPr lang="et-EE" baseline="30000" dirty="0">
                <a:latin typeface="Arial Narrow" panose="020B0606020202030204" pitchFamily="34" charset="0"/>
              </a:rPr>
              <a:t>226</a:t>
            </a:r>
            <a:r>
              <a:rPr lang="et-EE" dirty="0">
                <a:latin typeface="Arial Narrow" panose="020B0606020202030204" pitchFamily="34" charset="0"/>
              </a:rPr>
              <a:t>Ra ja </a:t>
            </a:r>
            <a:r>
              <a:rPr lang="et-EE" baseline="30000" dirty="0">
                <a:latin typeface="Arial Narrow" panose="020B0606020202030204" pitchFamily="34" charset="0"/>
              </a:rPr>
              <a:t>228</a:t>
            </a:r>
            <a:r>
              <a:rPr lang="et-EE" dirty="0">
                <a:latin typeface="Arial Narrow" panose="020B0606020202030204" pitchFamily="34" charset="0"/>
              </a:rPr>
              <a:t>Ra kontsentratsioon)</a:t>
            </a:r>
            <a:endParaRPr lang="et-EE" dirty="0"/>
          </a:p>
          <a:p>
            <a:r>
              <a:rPr lang="et-EE" dirty="0"/>
              <a:t>Lahustunud gaaside sisaldus – metaan Virumaal</a:t>
            </a:r>
          </a:p>
          <a:p>
            <a:r>
              <a:rPr lang="et-EE" dirty="0"/>
              <a:t>Kontakt </a:t>
            </a:r>
            <a:r>
              <a:rPr lang="et-EE" dirty="0" err="1"/>
              <a:t>Kristalliinikumiga</a:t>
            </a:r>
            <a:r>
              <a:rPr lang="et-EE" dirty="0"/>
              <a:t> – soolsus, U ja </a:t>
            </a:r>
            <a:r>
              <a:rPr lang="et-EE" dirty="0" err="1"/>
              <a:t>Ra</a:t>
            </a:r>
            <a:r>
              <a:rPr lang="et-EE" dirty="0"/>
              <a:t>; efektiivdoos kipub kasvama koos veetarbega</a:t>
            </a:r>
          </a:p>
          <a:p>
            <a:r>
              <a:rPr lang="et-EE" dirty="0"/>
              <a:t>Suursoo et </a:t>
            </a:r>
            <a:r>
              <a:rPr lang="et-EE" dirty="0" err="1"/>
              <a:t>al</a:t>
            </a:r>
            <a:r>
              <a:rPr lang="et-EE" dirty="0"/>
              <a:t>., 2017 - </a:t>
            </a:r>
            <a:r>
              <a:rPr lang="en-US" i="1" dirty="0"/>
              <a:t>Intensive groundwater uptake from the Cm\V aquifer system may</a:t>
            </a:r>
            <a:r>
              <a:rPr lang="et-EE" i="1" dirty="0"/>
              <a:t> </a:t>
            </a:r>
            <a:r>
              <a:rPr lang="en-US" i="1" dirty="0"/>
              <a:t>lead to water inflow</a:t>
            </a:r>
            <a:r>
              <a:rPr lang="et-EE" i="1" dirty="0"/>
              <a:t> </a:t>
            </a:r>
            <a:r>
              <a:rPr lang="en-US" i="1" dirty="0"/>
              <a:t>either from</a:t>
            </a:r>
            <a:r>
              <a:rPr lang="et-EE" i="1" dirty="0"/>
              <a:t> </a:t>
            </a:r>
            <a:r>
              <a:rPr lang="en-US" i="1" dirty="0"/>
              <a:t>the sea, through ancient buried valleys or from</a:t>
            </a:r>
            <a:r>
              <a:rPr lang="et-EE" i="1" dirty="0"/>
              <a:t> </a:t>
            </a:r>
            <a:r>
              <a:rPr lang="en-US" i="1" dirty="0"/>
              <a:t>the under-laying crystalline basement</a:t>
            </a:r>
            <a:r>
              <a:rPr lang="et-EE" i="1" dirty="0"/>
              <a:t> </a:t>
            </a:r>
            <a:r>
              <a:rPr lang="en-US" i="1" dirty="0"/>
              <a:t>rock which is rich in natural radionuclides. Changes in the geochemical conditions in the aquifer may in</a:t>
            </a:r>
            <a:r>
              <a:rPr lang="et-EE" i="1" dirty="0"/>
              <a:t> </a:t>
            </a:r>
            <a:r>
              <a:rPr lang="en-US" i="1" dirty="0"/>
              <a:t>turn bring about desorption of Ra from sediment surface</a:t>
            </a:r>
            <a:r>
              <a:rPr lang="en-US" dirty="0"/>
              <a:t>.</a:t>
            </a:r>
            <a:endParaRPr lang="et-EE" dirty="0"/>
          </a:p>
          <a:p>
            <a:r>
              <a:rPr lang="et-EE" b="1" dirty="0"/>
              <a:t>Kuigi vee tarbimine Viimsi poolsaarel (Metsavahi veehaare) on kaugel lubatud veetarbest, muutused juba toimuvad.</a:t>
            </a:r>
            <a:endParaRPr lang="en-US" b="1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1CB7E-AC2D-4CA0-86B3-2727703C8CFE}" type="slidenum">
              <a:rPr lang="et-EE" smtClean="0"/>
              <a:t>19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36958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Allikas: </a:t>
            </a:r>
            <a:r>
              <a:rPr lang="et-EE" dirty="0" err="1"/>
              <a:t>Perens</a:t>
            </a:r>
            <a:r>
              <a:rPr lang="et-EE" dirty="0"/>
              <a:t> &amp; Truu, 2010; </a:t>
            </a:r>
            <a:r>
              <a:rPr lang="et-EE" dirty="0" err="1"/>
              <a:t>Perens</a:t>
            </a:r>
            <a:r>
              <a:rPr lang="et-EE" dirty="0"/>
              <a:t>, 2001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Inimtegevuse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mõju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põhjaveele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ning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antropogeense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reostuse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intensiivsus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iseloom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sõltuvad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suurel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määral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põhjavee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kaitstusest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Viimase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all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mõistetakse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käesolevas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aruandes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maapinnalt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esimese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aluspõhjalise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veekihi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kaetust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vettpidavate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või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nõrgalt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vett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läbilaskvate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setetega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takistavad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reostusainete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sattumist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maapinnalt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põhjavette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t-E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Looduslikud tegurid -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oluli</a:t>
            </a:r>
            <a:r>
              <a:rPr lang="et-E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nii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setete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paksus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litoloogiline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koostis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ja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filtratsiooniomadused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kui ka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aeratsioonivööndi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sorbeerimisvõime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Tehnogeensed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tegurid –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infiltratsiooniväljakute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rajamine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ja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väetiste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kasutamine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põllumajanduses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0EDBD-64C1-4771-BEE6-4BD425BB155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168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b="1" dirty="0"/>
              <a:t>PÕHJAVEE KAITSTUSE KAART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b="1" dirty="0"/>
              <a:t>EESTI KVATERNAARISETETE KAART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Varasemate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kaardistamistoode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puurkaevude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andmebaasi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õ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hjal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koostati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2001.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aastal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Geoloogiakeskuses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Eesti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õ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hjavee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kaitstuse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ü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levaatekaart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t-E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õõ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tkavas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1:400 000</a:t>
            </a:r>
            <a:endParaRPr lang="et-E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Kaardi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koostamisel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ning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põhjavee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seisundi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põhjavee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loodusliku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kaitstuse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hindamisel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põhiliseks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aluseks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olnud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kompleksse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geoloogilis-hüdrogeoloogilise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kaardistamise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materjalid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0EDBD-64C1-4771-BEE6-4BD425BB155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23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b="1" dirty="0"/>
              <a:t>PÕHJAVEE KAITSTUSE KAART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b="1" dirty="0"/>
              <a:t>EESTI KVATERNAARISETETE KAART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Varasemate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kaardistamistoode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puurkaevude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andmebaasi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õ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hjal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koostati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2001.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aastal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Geoloogiakeskuses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Eesti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õ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hjavee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kaitstuse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ü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levaatekaart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t-E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õõ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tkavas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1:400 000</a:t>
            </a:r>
            <a:endParaRPr lang="et-E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Kaardi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koostamisel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ning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põhjavee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seisundi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põhjavee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loodusliku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kaitstuse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hindamisel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põhiliseks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aluseks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olnud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kompleksse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geoloogilis-hüdrogeoloogilise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kaardistamise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materjalid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0EDBD-64C1-4771-BEE6-4BD425BB15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32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Lubatud piirsisaldus on hüdroloogias aine sisaldus vees, mille ületamise korral vesi loetakse reostatuks.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Ohtlike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ainete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põhjavee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kvaliteedipiirväärtust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edaspidi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põhjavee</a:t>
            </a:r>
            <a:r>
              <a:rPr lang="en-US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kvaliteedi</a:t>
            </a:r>
            <a:r>
              <a:rPr lang="en-US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piirväärtus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väljendatakse</a:t>
            </a:r>
            <a:r>
              <a:rPr lang="et-E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piirarvu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ja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künnisarvu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kaudu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ning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esitatakse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mikrogrammides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põhjavee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mahuühiku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kohta</a:t>
            </a:r>
            <a:r>
              <a:rPr lang="et-E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err="1"/>
              <a:t>Ohtlike</a:t>
            </a:r>
            <a:r>
              <a:rPr lang="en-US" b="1" dirty="0"/>
              <a:t> </a:t>
            </a:r>
            <a:r>
              <a:rPr lang="en-US" b="1" dirty="0" err="1"/>
              <a:t>aineterühma</a:t>
            </a:r>
            <a:r>
              <a:rPr lang="en-US" b="1" dirty="0"/>
              <a:t> </a:t>
            </a:r>
            <a:r>
              <a:rPr lang="en-US" b="1" dirty="0" err="1"/>
              <a:t>kuuluvate</a:t>
            </a:r>
            <a:r>
              <a:rPr lang="en-US" b="1" dirty="0"/>
              <a:t> </a:t>
            </a:r>
            <a:r>
              <a:rPr lang="en-US" b="1" dirty="0" err="1"/>
              <a:t>ainete</a:t>
            </a:r>
            <a:r>
              <a:rPr lang="en-US" b="1" dirty="0"/>
              <a:t> </a:t>
            </a:r>
            <a:r>
              <a:rPr lang="en-US" b="1" dirty="0" err="1"/>
              <a:t>piirarv</a:t>
            </a:r>
            <a:r>
              <a:rPr lang="en-US" b="1" dirty="0"/>
              <a:t> on </a:t>
            </a:r>
            <a:r>
              <a:rPr lang="en-US" b="1" dirty="0" err="1"/>
              <a:t>selle</a:t>
            </a:r>
            <a:r>
              <a:rPr lang="en-US" b="1" dirty="0"/>
              <a:t> </a:t>
            </a:r>
            <a:r>
              <a:rPr lang="en-US" b="1" dirty="0" err="1"/>
              <a:t>rühma</a:t>
            </a:r>
            <a:r>
              <a:rPr lang="en-US" b="1" dirty="0"/>
              <a:t> </a:t>
            </a:r>
            <a:r>
              <a:rPr lang="en-US" b="1" dirty="0" err="1"/>
              <a:t>üksikute</a:t>
            </a:r>
            <a:r>
              <a:rPr lang="en-US" b="1" dirty="0"/>
              <a:t> </a:t>
            </a:r>
            <a:r>
              <a:rPr lang="en-US" b="1" dirty="0" err="1"/>
              <a:t>ainete</a:t>
            </a:r>
            <a:r>
              <a:rPr lang="en-US" b="1" dirty="0"/>
              <a:t> </a:t>
            </a:r>
            <a:r>
              <a:rPr lang="en-US" b="1" dirty="0" err="1"/>
              <a:t>ühendite</a:t>
            </a:r>
            <a:r>
              <a:rPr lang="en-US" b="1" dirty="0"/>
              <a:t> </a:t>
            </a:r>
            <a:r>
              <a:rPr lang="en-US" b="1" dirty="0" err="1"/>
              <a:t>summaarne</a:t>
            </a:r>
            <a:r>
              <a:rPr lang="et-EE" b="1" dirty="0"/>
              <a:t> </a:t>
            </a:r>
            <a:r>
              <a:rPr lang="en-US" b="1" dirty="0" err="1"/>
              <a:t>maksimaalne</a:t>
            </a:r>
            <a:r>
              <a:rPr lang="en-US" b="1" dirty="0"/>
              <a:t> </a:t>
            </a:r>
            <a:r>
              <a:rPr lang="en-US" b="1" dirty="0" err="1"/>
              <a:t>sisaldus</a:t>
            </a:r>
            <a:r>
              <a:rPr lang="en-US" b="1" dirty="0"/>
              <a:t> </a:t>
            </a:r>
            <a:r>
              <a:rPr lang="en-US" b="1" dirty="0" err="1"/>
              <a:t>põhjavees</a:t>
            </a:r>
            <a:r>
              <a:rPr lang="en-US" b="1" dirty="0"/>
              <a:t>.</a:t>
            </a:r>
            <a:endParaRPr lang="et-EE" b="1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0EDBD-64C1-4771-BEE6-4BD425BB15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52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JOOGIVEE KVALITEEDI NÕUDED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Määrus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kehtestab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joogivee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kvaliteedi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ja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kontrollinõuded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ning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joogivee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proovide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analüüsimeetodid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eesmärgiga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kaitsta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inimese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tervist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joogivee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saastumise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kahjulike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mõjude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eest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Määruse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nõuded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laiene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looduslikule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mineraalveele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b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veele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ravim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Ravimiseaduse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mõistes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b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isiklikule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veevärgile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kust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võetakse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vett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m</a:t>
            </a:r>
            <a:r>
              <a:rPr lang="en-US" sz="1200" b="1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ööpäevas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või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kasutab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vähem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kui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inimest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välja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arvatud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juhul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kui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joogiveega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varustamine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ettevõtja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majandustegevusest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või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avalik-õiguslikust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tegevusest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b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joogiveele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nähtud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üksnes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tehniliseks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vajaduseks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nagu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autopesuvesi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seadmete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jahutusvesi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tuletõrjevesi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ja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muuks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otstarbeks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puhul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joogivee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kvaliteet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asjassepuutuvate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tarbijate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tervist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mingil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viisil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otseselt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kaudselt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mõjuta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t-EE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Joogivett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loetakse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tervislikuks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ja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puhtaks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kui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see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ei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sisalda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mikroorganisme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parasiite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ega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tahes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aineid</a:t>
            </a:r>
            <a:r>
              <a:rPr lang="et-E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sellisel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arvul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ega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sellises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koguses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kujutab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potentsiaalset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ohtu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inimeste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tervisele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ning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mikrobioloogilised</a:t>
            </a:r>
            <a:r>
              <a:rPr lang="et-E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keemilised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kvaliteedinäitajad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ei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ületa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§-des 4 ja 5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esitatud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piirsisaldusi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t-EE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Järgnevad peatükid kontrollinõuete, analüüsimeetodite ja rakendussätete kohta.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 err="1">
                <a:solidFill>
                  <a:srgbClr val="202020"/>
                </a:solidFill>
              </a:rPr>
              <a:t>Kambriumi-vendi</a:t>
            </a:r>
            <a:r>
              <a:rPr lang="en-US" sz="1200" b="1" dirty="0">
                <a:solidFill>
                  <a:srgbClr val="202020"/>
                </a:solidFill>
              </a:rPr>
              <a:t>, </a:t>
            </a:r>
            <a:r>
              <a:rPr lang="en-US" sz="1200" b="1" dirty="0" err="1">
                <a:solidFill>
                  <a:srgbClr val="202020"/>
                </a:solidFill>
              </a:rPr>
              <a:t>ordoviitsiumi-kambriumi</a:t>
            </a:r>
            <a:r>
              <a:rPr lang="en-US" sz="1200" b="1" dirty="0">
                <a:solidFill>
                  <a:srgbClr val="202020"/>
                </a:solidFill>
              </a:rPr>
              <a:t> </a:t>
            </a:r>
            <a:r>
              <a:rPr lang="en-US" sz="1200" b="1" dirty="0" err="1">
                <a:solidFill>
                  <a:srgbClr val="202020"/>
                </a:solidFill>
              </a:rPr>
              <a:t>või</a:t>
            </a:r>
            <a:r>
              <a:rPr lang="en-US" sz="1200" b="1" dirty="0">
                <a:solidFill>
                  <a:srgbClr val="202020"/>
                </a:solidFill>
              </a:rPr>
              <a:t> </a:t>
            </a:r>
            <a:r>
              <a:rPr lang="en-US" sz="1200" b="1" dirty="0" err="1">
                <a:solidFill>
                  <a:srgbClr val="202020"/>
                </a:solidFill>
              </a:rPr>
              <a:t>ordoviitsiumi</a:t>
            </a:r>
            <a:r>
              <a:rPr lang="en-US" sz="1200" b="1" dirty="0">
                <a:solidFill>
                  <a:srgbClr val="202020"/>
                </a:solidFill>
              </a:rPr>
              <a:t> </a:t>
            </a:r>
            <a:r>
              <a:rPr lang="en-US" sz="1200" b="1" dirty="0" err="1">
                <a:solidFill>
                  <a:srgbClr val="202020"/>
                </a:solidFill>
              </a:rPr>
              <a:t>veekihist</a:t>
            </a:r>
            <a:r>
              <a:rPr lang="en-US" sz="1200" b="1" dirty="0">
                <a:solidFill>
                  <a:srgbClr val="202020"/>
                </a:solidFill>
              </a:rPr>
              <a:t> </a:t>
            </a:r>
            <a:r>
              <a:rPr lang="en-US" sz="1200" b="1" dirty="0" err="1">
                <a:solidFill>
                  <a:srgbClr val="202020"/>
                </a:solidFill>
              </a:rPr>
              <a:t>pärineva</a:t>
            </a:r>
            <a:r>
              <a:rPr lang="en-US" sz="1200" b="1" dirty="0">
                <a:solidFill>
                  <a:srgbClr val="202020"/>
                </a:solidFill>
              </a:rPr>
              <a:t> </a:t>
            </a:r>
            <a:r>
              <a:rPr lang="en-US" sz="1200" b="1" dirty="0" err="1">
                <a:solidFill>
                  <a:srgbClr val="202020"/>
                </a:solidFill>
              </a:rPr>
              <a:t>joogivee</a:t>
            </a:r>
            <a:r>
              <a:rPr lang="en-US" sz="1200" b="1" dirty="0">
                <a:solidFill>
                  <a:srgbClr val="202020"/>
                </a:solidFill>
              </a:rPr>
              <a:t> ja </a:t>
            </a:r>
            <a:r>
              <a:rPr lang="en-US" sz="1200" b="1" dirty="0" err="1">
                <a:solidFill>
                  <a:srgbClr val="202020"/>
                </a:solidFill>
              </a:rPr>
              <a:t>nende</a:t>
            </a:r>
            <a:r>
              <a:rPr lang="en-US" sz="1200" b="1" dirty="0">
                <a:solidFill>
                  <a:srgbClr val="202020"/>
                </a:solidFill>
              </a:rPr>
              <a:t> </a:t>
            </a:r>
            <a:r>
              <a:rPr lang="en-US" sz="1200" b="1" dirty="0" err="1">
                <a:solidFill>
                  <a:srgbClr val="202020"/>
                </a:solidFill>
              </a:rPr>
              <a:t>kihtide</a:t>
            </a:r>
            <a:r>
              <a:rPr lang="en-US" sz="1200" b="1" dirty="0">
                <a:solidFill>
                  <a:srgbClr val="202020"/>
                </a:solidFill>
              </a:rPr>
              <a:t> </a:t>
            </a:r>
            <a:r>
              <a:rPr lang="en-US" sz="1200" b="1" dirty="0" err="1">
                <a:solidFill>
                  <a:srgbClr val="202020"/>
                </a:solidFill>
              </a:rPr>
              <a:t>veega</a:t>
            </a:r>
            <a:r>
              <a:rPr lang="en-US" sz="1200" b="1" dirty="0">
                <a:solidFill>
                  <a:srgbClr val="202020"/>
                </a:solidFill>
              </a:rPr>
              <a:t> </a:t>
            </a:r>
            <a:r>
              <a:rPr lang="en-US" sz="1200" b="1" dirty="0" err="1">
                <a:solidFill>
                  <a:srgbClr val="202020"/>
                </a:solidFill>
              </a:rPr>
              <a:t>segatud</a:t>
            </a:r>
            <a:r>
              <a:rPr lang="en-US" sz="1200" b="1" dirty="0">
                <a:solidFill>
                  <a:srgbClr val="202020"/>
                </a:solidFill>
              </a:rPr>
              <a:t> </a:t>
            </a:r>
            <a:r>
              <a:rPr lang="en-US" sz="1200" b="1" dirty="0" err="1">
                <a:solidFill>
                  <a:srgbClr val="202020"/>
                </a:solidFill>
              </a:rPr>
              <a:t>muust</a:t>
            </a:r>
            <a:r>
              <a:rPr lang="en-US" sz="1200" b="1" dirty="0">
                <a:solidFill>
                  <a:srgbClr val="202020"/>
                </a:solidFill>
              </a:rPr>
              <a:t> </a:t>
            </a:r>
            <a:r>
              <a:rPr lang="en-US" sz="1200" b="1" dirty="0" err="1">
                <a:solidFill>
                  <a:srgbClr val="202020"/>
                </a:solidFill>
              </a:rPr>
              <a:t>veekihist</a:t>
            </a:r>
            <a:r>
              <a:rPr lang="en-US" sz="1200" b="1" dirty="0">
                <a:solidFill>
                  <a:srgbClr val="202020"/>
                </a:solidFill>
              </a:rPr>
              <a:t> </a:t>
            </a:r>
            <a:r>
              <a:rPr lang="en-US" sz="1200" b="1" dirty="0" err="1">
                <a:solidFill>
                  <a:srgbClr val="202020"/>
                </a:solidFill>
              </a:rPr>
              <a:t>pärineva</a:t>
            </a:r>
            <a:r>
              <a:rPr lang="en-US" sz="1200" b="1" dirty="0">
                <a:solidFill>
                  <a:srgbClr val="202020"/>
                </a:solidFill>
              </a:rPr>
              <a:t> </a:t>
            </a:r>
            <a:r>
              <a:rPr lang="en-US" sz="1200" b="1" dirty="0" err="1">
                <a:solidFill>
                  <a:srgbClr val="202020"/>
                </a:solidFill>
              </a:rPr>
              <a:t>joogivee</a:t>
            </a:r>
            <a:r>
              <a:rPr lang="en-US" sz="1200" b="1" dirty="0">
                <a:solidFill>
                  <a:srgbClr val="202020"/>
                </a:solidFill>
              </a:rPr>
              <a:t> </a:t>
            </a:r>
            <a:r>
              <a:rPr lang="en-US" sz="1200" b="1" dirty="0" err="1">
                <a:solidFill>
                  <a:srgbClr val="202020"/>
                </a:solidFill>
              </a:rPr>
              <a:t>korral</a:t>
            </a:r>
            <a:r>
              <a:rPr lang="en-US" sz="1200" b="1" dirty="0">
                <a:solidFill>
                  <a:srgbClr val="202020"/>
                </a:solidFill>
              </a:rPr>
              <a:t> </a:t>
            </a:r>
            <a:r>
              <a:rPr lang="en-US" sz="1200" b="1" dirty="0" err="1">
                <a:solidFill>
                  <a:srgbClr val="202020"/>
                </a:solidFill>
              </a:rPr>
              <a:t>määrab</a:t>
            </a:r>
            <a:r>
              <a:rPr lang="en-US" sz="1200" b="1" dirty="0">
                <a:solidFill>
                  <a:srgbClr val="202020"/>
                </a:solidFill>
              </a:rPr>
              <a:t> </a:t>
            </a:r>
            <a:r>
              <a:rPr lang="en-US" sz="1200" b="1" dirty="0" err="1">
                <a:solidFill>
                  <a:srgbClr val="202020"/>
                </a:solidFill>
              </a:rPr>
              <a:t>joogivee</a:t>
            </a:r>
            <a:r>
              <a:rPr lang="en-US" sz="1200" b="1" dirty="0">
                <a:solidFill>
                  <a:srgbClr val="202020"/>
                </a:solidFill>
              </a:rPr>
              <a:t> </a:t>
            </a:r>
            <a:r>
              <a:rPr lang="en-US" sz="1200" b="1" dirty="0" err="1">
                <a:solidFill>
                  <a:srgbClr val="202020"/>
                </a:solidFill>
              </a:rPr>
              <a:t>käitleja</a:t>
            </a:r>
            <a:r>
              <a:rPr lang="en-US" sz="1200" b="1" dirty="0">
                <a:solidFill>
                  <a:srgbClr val="202020"/>
                </a:solidFill>
              </a:rPr>
              <a:t> </a:t>
            </a:r>
            <a:r>
              <a:rPr lang="en-US" sz="1200" b="1" dirty="0" err="1">
                <a:solidFill>
                  <a:srgbClr val="202020"/>
                </a:solidFill>
              </a:rPr>
              <a:t>joogivees</a:t>
            </a:r>
            <a:r>
              <a:rPr lang="en-US" sz="1200" b="1" dirty="0">
                <a:solidFill>
                  <a:srgbClr val="202020"/>
                </a:solidFill>
              </a:rPr>
              <a:t> </a:t>
            </a:r>
            <a:r>
              <a:rPr lang="en-US" sz="1200" b="1" dirty="0" err="1">
                <a:solidFill>
                  <a:srgbClr val="202020"/>
                </a:solidFill>
              </a:rPr>
              <a:t>raadiumi</a:t>
            </a:r>
            <a:r>
              <a:rPr lang="en-US" sz="1200" b="1" dirty="0">
                <a:solidFill>
                  <a:srgbClr val="202020"/>
                </a:solidFill>
              </a:rPr>
              <a:t> </a:t>
            </a:r>
            <a:r>
              <a:rPr lang="en-US" sz="1200" b="1" dirty="0" err="1">
                <a:solidFill>
                  <a:srgbClr val="202020"/>
                </a:solidFill>
              </a:rPr>
              <a:t>isotoopide</a:t>
            </a:r>
            <a:r>
              <a:rPr lang="en-US" sz="1200" b="1" dirty="0">
                <a:solidFill>
                  <a:srgbClr val="202020"/>
                </a:solidFill>
              </a:rPr>
              <a:t> Ra-226 ja Ra-228 </a:t>
            </a:r>
            <a:r>
              <a:rPr lang="en-US" sz="1200" b="1" dirty="0" err="1">
                <a:solidFill>
                  <a:srgbClr val="202020"/>
                </a:solidFill>
              </a:rPr>
              <a:t>kontsentratsiooni</a:t>
            </a:r>
            <a:r>
              <a:rPr lang="et-EE" sz="1200" b="1" dirty="0">
                <a:solidFill>
                  <a:srgbClr val="202020"/>
                </a:solidFill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err="1"/>
              <a:t>Sotsiaalministri</a:t>
            </a:r>
            <a:r>
              <a:rPr lang="en-US" b="1" dirty="0"/>
              <a:t> </a:t>
            </a:r>
            <a:r>
              <a:rPr lang="en-US" b="1" dirty="0" err="1"/>
              <a:t>määrusega</a:t>
            </a:r>
            <a:r>
              <a:rPr lang="en-US" b="1" dirty="0"/>
              <a:t> </a:t>
            </a:r>
            <a:r>
              <a:rPr lang="en-US" b="1" dirty="0" err="1"/>
              <a:t>lubatud</a:t>
            </a:r>
            <a:r>
              <a:rPr lang="en-US" b="1" dirty="0"/>
              <a:t> </a:t>
            </a:r>
            <a:r>
              <a:rPr lang="en-US" b="1" dirty="0" err="1"/>
              <a:t>efektiivdoosi</a:t>
            </a:r>
            <a:r>
              <a:rPr lang="en-US" b="1" dirty="0"/>
              <a:t> </a:t>
            </a:r>
            <a:r>
              <a:rPr lang="en-US" b="1" dirty="0" err="1"/>
              <a:t>piirnorm</a:t>
            </a:r>
            <a:r>
              <a:rPr lang="en-US" b="1" dirty="0"/>
              <a:t> on 0,1 mSv/</a:t>
            </a:r>
            <a:r>
              <a:rPr lang="en-US" b="1" dirty="0" err="1"/>
              <a:t>aastas</a:t>
            </a:r>
            <a:r>
              <a:rPr lang="et-EE" b="1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1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0EDBD-64C1-4771-BEE6-4BD425BB15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97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b="1" dirty="0"/>
              <a:t>OHTLIKE AINETE PÕHJAVEE KVALITEEDI PIIRVÄÄRTUSED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Määruse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eesmärk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kehtestada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ohtlike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ainete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kvaliteedi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piirväärtused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põhjavees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põhjavee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reostuse</a:t>
            </a:r>
            <a:r>
              <a:rPr lang="et-E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tuvastamiseks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reostuse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ulatuse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hindamiseks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ja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põhjavee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seisundi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parandamise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meetmete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kavandamiseks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t-EE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Lisaks veel: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POLÜTSÜKLILISED AROMAATSED SÜSIVESINIKUD (PAH)</a:t>
            </a:r>
            <a:r>
              <a:rPr lang="et-E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(nt. </a:t>
            </a:r>
            <a:r>
              <a:rPr lang="et-EE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antratseen</a:t>
            </a:r>
            <a:r>
              <a:rPr lang="et-E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naftaleen),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KLOORITUD ALIFAATSED SÜSIVESINIKUD</a:t>
            </a:r>
            <a:r>
              <a:rPr lang="et-E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(nt. kloroform),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KLOORITUD AROMAATSED SÜSIVESINIKUD</a:t>
            </a:r>
            <a:r>
              <a:rPr lang="et-E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AMIINID, TAIMEKAITSEVAHENDID (s.h. DDT). </a:t>
            </a:r>
            <a:endParaRPr lang="en-US" b="1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0EDBD-64C1-4771-BEE6-4BD425BB15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03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Määrusega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kehtestatakse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nõuded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looduslikule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mineraalveele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selle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tunnustamisele ja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käitlemisele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Allikaveele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mida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kasutatakse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joogiks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kohaldatakse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«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Veeseaduse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alusel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kehtestatud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joogivee</a:t>
            </a:r>
            <a:r>
              <a:rPr lang="et-E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kvaliteedinõudeid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ning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käesoleva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määrusega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kehtestatud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erinõudeid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allikavee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töötlemisele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veevõtuseadmetele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t-E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märgistamisele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ja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mikrobioloogilistele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nõuetele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Määrust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kohaldata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looduslikule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mineraalveele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ravim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«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Ravimiseaduse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</a:t>
            </a:r>
            <a:r>
              <a:rPr lang="fi-FI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tähenduses</a:t>
            </a:r>
            <a:r>
              <a:rPr lang="fi-FI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mida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kasutatakse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ravieesmärgil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termaal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või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mineraalveebasseinis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või</a:t>
            </a:r>
            <a:endParaRPr lang="en-US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n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3) mida eksporditakse kolmandatesse riikidesse.</a:t>
            </a:r>
            <a:endParaRPr lang="et-EE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err="1"/>
              <a:t>Looduslik</a:t>
            </a:r>
            <a:r>
              <a:rPr lang="en-US" b="1" dirty="0"/>
              <a:t> </a:t>
            </a:r>
            <a:r>
              <a:rPr lang="en-US" b="1" dirty="0" err="1"/>
              <a:t>mineraalvesi</a:t>
            </a:r>
            <a:r>
              <a:rPr lang="en-US" b="1" dirty="0"/>
              <a:t> </a:t>
            </a:r>
            <a:r>
              <a:rPr lang="en-US" b="1" dirty="0" err="1"/>
              <a:t>käesoleva</a:t>
            </a:r>
            <a:r>
              <a:rPr lang="en-US" b="1" dirty="0"/>
              <a:t> </a:t>
            </a:r>
            <a:r>
              <a:rPr lang="en-US" b="1" dirty="0" err="1"/>
              <a:t>määruse</a:t>
            </a:r>
            <a:r>
              <a:rPr lang="en-US" b="1" dirty="0"/>
              <a:t> </a:t>
            </a:r>
            <a:r>
              <a:rPr lang="en-US" b="1" dirty="0" err="1"/>
              <a:t>tähenduses</a:t>
            </a:r>
            <a:r>
              <a:rPr lang="en-US" b="1" dirty="0"/>
              <a:t> on </a:t>
            </a:r>
            <a:r>
              <a:rPr lang="en-US" b="1" dirty="0" err="1"/>
              <a:t>joogiks</a:t>
            </a:r>
            <a:r>
              <a:rPr lang="en-US" b="1" dirty="0"/>
              <a:t> </a:t>
            </a:r>
            <a:r>
              <a:rPr lang="en-US" b="1" dirty="0" err="1"/>
              <a:t>kasutatav</a:t>
            </a:r>
            <a:r>
              <a:rPr lang="en-US" b="1" dirty="0"/>
              <a:t> </a:t>
            </a:r>
            <a:r>
              <a:rPr lang="en-US" b="1" dirty="0" err="1"/>
              <a:t>mikrobioloogiliselt</a:t>
            </a:r>
            <a:r>
              <a:rPr lang="en-US" b="1" dirty="0"/>
              <a:t> </a:t>
            </a:r>
            <a:r>
              <a:rPr lang="en-US" b="1" dirty="0" err="1"/>
              <a:t>tervisele</a:t>
            </a:r>
            <a:r>
              <a:rPr lang="et-EE" b="1" dirty="0"/>
              <a:t> </a:t>
            </a:r>
            <a:r>
              <a:rPr lang="en-US" b="1" dirty="0" err="1"/>
              <a:t>kasulik</a:t>
            </a:r>
            <a:r>
              <a:rPr lang="en-US" b="1" dirty="0"/>
              <a:t> </a:t>
            </a:r>
            <a:r>
              <a:rPr lang="en-US" b="1" dirty="0" err="1"/>
              <a:t>vesi</a:t>
            </a:r>
            <a:r>
              <a:rPr lang="en-US" b="1" dirty="0"/>
              <a:t>, </a:t>
            </a:r>
            <a:r>
              <a:rPr lang="en-US" b="1" dirty="0" err="1"/>
              <a:t>mis</a:t>
            </a:r>
            <a:r>
              <a:rPr lang="en-US" b="1" dirty="0"/>
              <a:t> on </a:t>
            </a:r>
            <a:r>
              <a:rPr lang="en-US" b="1" dirty="0" err="1"/>
              <a:t>pärit</a:t>
            </a:r>
            <a:r>
              <a:rPr lang="en-US" b="1" dirty="0"/>
              <a:t> </a:t>
            </a:r>
            <a:r>
              <a:rPr lang="en-US" b="1" dirty="0" err="1"/>
              <a:t>põhjaveekihist</a:t>
            </a:r>
            <a:r>
              <a:rPr lang="en-US" b="1" dirty="0"/>
              <a:t> ja </a:t>
            </a:r>
            <a:r>
              <a:rPr lang="en-US" b="1" dirty="0" err="1"/>
              <a:t>mis</a:t>
            </a:r>
            <a:r>
              <a:rPr lang="en-US" b="1" dirty="0"/>
              <a:t> </a:t>
            </a:r>
            <a:r>
              <a:rPr lang="en-US" b="1" dirty="0" err="1"/>
              <a:t>väljub</a:t>
            </a:r>
            <a:r>
              <a:rPr lang="en-US" b="1" dirty="0"/>
              <a:t> </a:t>
            </a:r>
            <a:r>
              <a:rPr lang="en-US" b="1" dirty="0" err="1"/>
              <a:t>saastumise</a:t>
            </a:r>
            <a:r>
              <a:rPr lang="en-US" b="1" dirty="0"/>
              <a:t> </a:t>
            </a:r>
            <a:r>
              <a:rPr lang="en-US" b="1" dirty="0" err="1"/>
              <a:t>eest</a:t>
            </a:r>
            <a:r>
              <a:rPr lang="en-US" b="1" dirty="0"/>
              <a:t> </a:t>
            </a:r>
            <a:r>
              <a:rPr lang="en-US" b="1" dirty="0" err="1"/>
              <a:t>kaitstud</a:t>
            </a:r>
            <a:r>
              <a:rPr lang="en-US" b="1" dirty="0"/>
              <a:t> </a:t>
            </a:r>
            <a:r>
              <a:rPr lang="en-US" b="1" dirty="0" err="1"/>
              <a:t>allikast</a:t>
            </a:r>
            <a:r>
              <a:rPr lang="en-US" b="1" dirty="0"/>
              <a:t>, </a:t>
            </a:r>
            <a:r>
              <a:rPr lang="en-US" b="1" dirty="0" err="1"/>
              <a:t>millest</a:t>
            </a:r>
            <a:r>
              <a:rPr lang="en-US" b="1" dirty="0"/>
              <a:t> </a:t>
            </a:r>
            <a:r>
              <a:rPr lang="en-US" b="1" dirty="0" err="1"/>
              <a:t>võetakse</a:t>
            </a:r>
            <a:r>
              <a:rPr lang="en-US" b="1" dirty="0"/>
              <a:t> </a:t>
            </a:r>
            <a:r>
              <a:rPr lang="en-US" b="1" dirty="0" err="1"/>
              <a:t>vett</a:t>
            </a:r>
            <a:r>
              <a:rPr lang="en-US" b="1" dirty="0"/>
              <a:t> </a:t>
            </a:r>
            <a:r>
              <a:rPr lang="en-US" b="1" dirty="0" err="1"/>
              <a:t>ühe</a:t>
            </a:r>
            <a:r>
              <a:rPr lang="et-EE" b="1" dirty="0"/>
              <a:t> </a:t>
            </a:r>
            <a:r>
              <a:rPr lang="en-US" b="1" dirty="0" err="1"/>
              <a:t>või</a:t>
            </a:r>
            <a:r>
              <a:rPr lang="en-US" b="1" dirty="0"/>
              <a:t> </a:t>
            </a:r>
            <a:r>
              <a:rPr lang="en-US" b="1" dirty="0" err="1"/>
              <a:t>mitme</a:t>
            </a:r>
            <a:r>
              <a:rPr lang="en-US" b="1" dirty="0"/>
              <a:t> </a:t>
            </a:r>
            <a:r>
              <a:rPr lang="en-US" b="1" dirty="0" err="1"/>
              <a:t>loodusliku</a:t>
            </a:r>
            <a:r>
              <a:rPr lang="en-US" b="1" dirty="0"/>
              <a:t> </a:t>
            </a:r>
            <a:r>
              <a:rPr lang="en-US" b="1" dirty="0" err="1"/>
              <a:t>või</a:t>
            </a:r>
            <a:r>
              <a:rPr lang="en-US" b="1" dirty="0"/>
              <a:t> </a:t>
            </a:r>
            <a:r>
              <a:rPr lang="en-US" b="1" dirty="0" err="1"/>
              <a:t>kunstlikult</a:t>
            </a:r>
            <a:r>
              <a:rPr lang="en-US" b="1" dirty="0"/>
              <a:t> </a:t>
            </a:r>
            <a:r>
              <a:rPr lang="en-US" b="1" dirty="0" err="1"/>
              <a:t>kasutatavaks</a:t>
            </a:r>
            <a:r>
              <a:rPr lang="en-US" b="1" dirty="0"/>
              <a:t> </a:t>
            </a:r>
            <a:r>
              <a:rPr lang="en-US" b="1" dirty="0" err="1"/>
              <a:t>muudetud</a:t>
            </a:r>
            <a:r>
              <a:rPr lang="en-US" b="1" dirty="0"/>
              <a:t> </a:t>
            </a:r>
            <a:r>
              <a:rPr lang="en-US" b="1" dirty="0" err="1"/>
              <a:t>veevõtukoha</a:t>
            </a:r>
            <a:r>
              <a:rPr lang="en-US" b="1" dirty="0"/>
              <a:t> </a:t>
            </a:r>
            <a:r>
              <a:rPr lang="en-US" b="1" dirty="0" err="1"/>
              <a:t>kaudu</a:t>
            </a:r>
            <a:r>
              <a:rPr lang="en-US" b="1" dirty="0"/>
              <a:t>.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0EDBD-64C1-4771-BEE6-4BD425BB15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31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Groundwater quality evolves rapidly as it passes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 the subsurface pathways within the soil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 unsaturated zone and thence to the saturated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zone of the aquifer. Atmospheric inputs have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important influence and in many shallow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groundwaters may represent a major proportion of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solutes, these also acting as tracers of origin.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Thus, chloride, which may be regarded as effectively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inert, with the other halogen elements, can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used to follow the input composition; in coastal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regions the maritime influence of Na and Mg as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well as Cl, may be easily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recognised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At the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 day, atmospheric pollution may also contribute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groundwater loading for species such as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SO2 and NH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(as well as some Cl)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compared with the pre-industrial era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t-E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Edmunds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et-E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., 2003)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 is the geological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diversity that provides the main influence on water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quality. The mineral assemblage of the host rock,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relative abundance of individual minerals, solubility,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crystallinity and purity are primary controls.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geological map provides a starting point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indicating areas of hard and soft water, corresponding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areas underlain by carbonate and noncarbonate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rocks. However, minor amounts of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minerals which dissolve rapidly, such as calcite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(in veins or as a cement), may dominate the water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quality even in some silicate-dominated lithologies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such as granites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(</a:t>
            </a:r>
            <a:r>
              <a:rPr lang="et-E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Edmunds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et-E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., 2003)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Loodusliku kontsentratsiooni defineerimiseks on vajalik ka põhjavee vanuse hindamine (ehk teadmine sellest, millal mingi </a:t>
            </a:r>
            <a:r>
              <a:rPr lang="et-E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põhjaveeressurs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kujunenud).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Baseline studies must take account of geological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complexity and trends in chemistry taking place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 recent geological timescales as well as the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much shorter duration of human impacts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(</a:t>
            </a:r>
            <a:r>
              <a:rPr lang="et-E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Edmunds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et-E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., 2003)</a:t>
            </a:r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0EDBD-64C1-4771-BEE6-4BD425BB15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88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Salpeetreid tarvitatakse mineraalväetistena, ka </a:t>
            </a:r>
            <a:r>
              <a:rPr lang="et-EE" dirty="0" err="1"/>
              <a:t>lõhkesegudes</a:t>
            </a:r>
            <a:r>
              <a:rPr lang="et-EE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Kaaliumsalpeeter või ka lihtsalt salpeeter on kaaliumnitraat KNO3.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Tšiili salpeeter on naatriumnitraat NaNO3.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Norra salpeeter on kaltsiumnitraat Ca(NO3)2.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Ammooniumsalpeeter on ammooniumnitraat NH4NO3.</a:t>
            </a:r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0EDBD-64C1-4771-BEE6-4BD425BB15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49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 err="1"/>
              <a:t>Denitrifikatsiooni</a:t>
            </a:r>
            <a:r>
              <a:rPr lang="et-EE" dirty="0"/>
              <a:t> </a:t>
            </a:r>
            <a:r>
              <a:rPr lang="et-EE" dirty="0" err="1"/>
              <a:t>vaheteapkis</a:t>
            </a:r>
            <a:r>
              <a:rPr lang="et-EE" dirty="0"/>
              <a:t> olevad nitritid ja </a:t>
            </a:r>
            <a:r>
              <a:rPr lang="et-EE" dirty="0" err="1"/>
              <a:t>dilämmastikoksiid</a:t>
            </a:r>
            <a:r>
              <a:rPr lang="et-EE" dirty="0"/>
              <a:t> esinevad põhjavees enamasti väikestes kontsentratsioonides ja on tõendiks aktiivse </a:t>
            </a:r>
            <a:r>
              <a:rPr lang="et-EE" dirty="0" err="1"/>
              <a:t>denitrifikatsiooni</a:t>
            </a:r>
            <a:r>
              <a:rPr lang="et-EE" dirty="0"/>
              <a:t> toimumisest.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 err="1"/>
              <a:t>Denitrifikatsioon</a:t>
            </a:r>
            <a:r>
              <a:rPr lang="et-EE" dirty="0"/>
              <a:t> on pöördumatu protsess, mille saaduseks on N</a:t>
            </a:r>
            <a:r>
              <a:rPr lang="et-EE" baseline="-25000" dirty="0"/>
              <a:t>2</a:t>
            </a:r>
            <a:r>
              <a:rPr lang="et-EE" dirty="0"/>
              <a:t>, kuigi väga redutseeruvates tingimustes moodustub NH</a:t>
            </a:r>
            <a:r>
              <a:rPr lang="et-EE" baseline="-25000" dirty="0"/>
              <a:t>4</a:t>
            </a:r>
            <a:r>
              <a:rPr lang="et-EE" baseline="30000" dirty="0"/>
              <a:t>+</a:t>
            </a:r>
            <a:r>
              <a:rPr lang="et-EE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Nitraadi redutseerumisel võib elektrondoonoriks peale orgaanilise aine olla veel püriidi redutseerumine. </a:t>
            </a:r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0EDBD-64C1-4771-BEE6-4BD425BB15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713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Anorgaaniliste </a:t>
            </a:r>
            <a:r>
              <a:rPr lang="et-EE" dirty="0" err="1"/>
              <a:t>lämamstikuühendite</a:t>
            </a:r>
            <a:r>
              <a:rPr lang="et-EE" dirty="0"/>
              <a:t> </a:t>
            </a:r>
            <a:r>
              <a:rPr lang="et-EE" dirty="0" err="1"/>
              <a:t>pH</a:t>
            </a:r>
            <a:r>
              <a:rPr lang="et-EE" dirty="0"/>
              <a:t>-Eh diagramm – nitraadid stabiilsed ainult aeroobsetes tingimustes.</a:t>
            </a:r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0EDBD-64C1-4771-BEE6-4BD425BB15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94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6C86DB6-83B3-4D21-AA99-D11CCDEEA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187D6947-683E-4048-9CC1-DA0D81B8A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juhteksemplari alapealkirja laadi redigeerimiseks</a:t>
            </a:r>
            <a:endParaRPr lang="en-US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3D6EE5F9-E851-40C6-A754-BA80861B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7E5DA-259F-4ED4-BBC9-2CB3EFFE1FC3}" type="datetime1">
              <a:rPr lang="en-US" smtClean="0"/>
              <a:t>12/15/2017</a:t>
            </a:fld>
            <a:endParaRPr lang="en-US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2B3E888A-698A-413B-96BB-A22A3F005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30B0E726-C62C-480D-8344-D8CB3495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8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3B38A39-305B-40EE-B9AE-06B650B5A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357FC0A7-7EBD-47CE-8DA9-76CAB849B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4DE31742-F009-4479-9287-C8E789587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2286-9417-4D8F-9DC8-353A2A295BE6}" type="datetime1">
              <a:rPr lang="en-US" smtClean="0"/>
              <a:t>12/15/2017</a:t>
            </a:fld>
            <a:endParaRPr lang="en-US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BA7AAD9A-6BE7-4408-9329-409B526DC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D0AC7E70-0F0F-4A50-A1B6-A13A1EEBD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86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>
            <a:extLst>
              <a:ext uri="{FF2B5EF4-FFF2-40B4-BE49-F238E27FC236}">
                <a16:creationId xmlns:a16="http://schemas.microsoft.com/office/drawing/2014/main" id="{8D68B7F6-DB11-48D6-9280-603347F976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4A58F774-6A1D-4439-B4B4-E69E0527B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3ACE40EE-44E7-45DA-8DF1-7BC1D8B04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EE06-95DB-4731-A5D5-016C4B1375B0}" type="datetime1">
              <a:rPr lang="en-US" smtClean="0"/>
              <a:t>12/15/2017</a:t>
            </a:fld>
            <a:endParaRPr lang="en-US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94E868E8-B1DB-40DF-9F56-FDF338A3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161FCD7A-F268-4CC2-9850-A0AE2DD2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93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A4F87DA-66A9-4B60-A38C-6144124F4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AE26AF9B-35AA-4C49-8144-14A5AA702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C7542119-2569-4B69-BC05-80BD6B4B5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8D50-4343-48C4-A918-1EA08103A30B}" type="datetime1">
              <a:rPr lang="en-US" smtClean="0"/>
              <a:t>12/15/2017</a:t>
            </a:fld>
            <a:endParaRPr lang="en-US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15917FDE-C341-4528-BE31-DAD4DB7B8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DCB02148-CA77-4DFE-8024-B5E87265C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8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110E9F4-7B5E-47B7-B1A5-54C727453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6FBC1F2-6806-4489-A2E3-DEAD75D0C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CDC781E4-5E0F-4CEE-824A-6FBEF7371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BA60A-A5F7-483F-99FF-3D9C9A66E827}" type="datetime1">
              <a:rPr lang="en-US" smtClean="0"/>
              <a:t>12/15/2017</a:t>
            </a:fld>
            <a:endParaRPr lang="en-US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96EF260E-10C6-4B07-952A-D8A11E684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55189AC9-7CF3-4228-B40D-8183C3893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12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8CDD21E-2C11-43CB-8C29-DB099223A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A625ABF-C487-42C6-92A8-A41A7DBEDC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C0DC77F8-ADCB-4A81-BC75-7AA0CEA88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0D8604E6-8760-4C81-AC9C-2DD3809EB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8158-FC69-4EDD-86AE-54BCE1278AD9}" type="datetime1">
              <a:rPr lang="en-US" smtClean="0"/>
              <a:t>12/15/2017</a:t>
            </a:fld>
            <a:endParaRPr lang="en-US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929DBEDB-4F50-40EA-BD2F-2DE4581D9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965486F8-F71C-46D4-8525-489598847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96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65C8C02-5D1A-4C68-92BE-E495BCC7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C569067-6CD8-4136-AAD2-C7BA6ADA5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E182937A-5000-4694-B03A-26D84E26D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8BD86DBF-C524-42A5-B6C5-8A43741A2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F950BAAA-3A02-4DFD-B1DE-37252AB165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7" name="Kuupäeva kohatäide 6">
            <a:extLst>
              <a:ext uri="{FF2B5EF4-FFF2-40B4-BE49-F238E27FC236}">
                <a16:creationId xmlns:a16="http://schemas.microsoft.com/office/drawing/2014/main" id="{0B77AA4E-A00D-4DA6-B566-37F6C513C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71DF-A125-48C9-82BB-45035DDC9E5E}" type="datetime1">
              <a:rPr lang="en-US" smtClean="0"/>
              <a:t>12/15/2017</a:t>
            </a:fld>
            <a:endParaRPr lang="en-US"/>
          </a:p>
        </p:txBody>
      </p:sp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6A1B0391-12BA-448B-BC2B-E7AB3D405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idinumbri kohatäide 8">
            <a:extLst>
              <a:ext uri="{FF2B5EF4-FFF2-40B4-BE49-F238E27FC236}">
                <a16:creationId xmlns:a16="http://schemas.microsoft.com/office/drawing/2014/main" id="{DE77A267-87C9-4046-8CCC-DF1C3A08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52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314FD93-2B11-41E1-B6B8-13AB77331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4B9A76AC-29EF-4395-9AF6-80856E2A0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547A-000A-4A0A-A973-A0BE37D7FEEC}" type="datetime1">
              <a:rPr lang="en-US" smtClean="0"/>
              <a:t>12/15/2017</a:t>
            </a:fld>
            <a:endParaRPr lang="en-US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1C8CC573-D117-4521-AB30-DF2655EA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3254A0B7-EEB7-4DDC-994B-BBFFC0646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22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DD7D3F6D-2C96-46B0-88A7-BF29ECD2D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74B5B-975B-4436-A37D-A5BE75FFEEA9}" type="datetime1">
              <a:rPr lang="en-US" smtClean="0"/>
              <a:t>12/15/2017</a:t>
            </a:fld>
            <a:endParaRPr lang="en-US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EDCBE15E-3E5C-47CB-914A-8B61C39E1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950CE6BC-A322-49D3-B4C3-D840B768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11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82893AF-91A5-4134-8A97-24A42E646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19B7C538-490B-493E-B494-013C61C7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89DF4A77-5EFE-4334-B587-23E1B4EF1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88839760-7F8D-496D-8806-9604A71CF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CA9F7-7EF0-4AF8-9223-07212008D8F7}" type="datetime1">
              <a:rPr lang="en-US" smtClean="0"/>
              <a:t>12/15/2017</a:t>
            </a:fld>
            <a:endParaRPr lang="en-US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B5850E2E-1F3B-4017-A6BE-E353E0FC5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9EC0CC2F-7DAD-4C2C-9A4B-8B9A680F9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51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19CB27-FFED-498F-8BB3-93F1D349C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Pildi kohatäide 2">
            <a:extLst>
              <a:ext uri="{FF2B5EF4-FFF2-40B4-BE49-F238E27FC236}">
                <a16:creationId xmlns:a16="http://schemas.microsoft.com/office/drawing/2014/main" id="{BDDCD3CC-D34D-469C-A2CF-287EF617D5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BD653F39-89E8-4550-9A0F-71FB2243C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579E7CA0-28F2-44D8-89DA-0D33D711F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DFA6-1797-4341-B12C-F9F54209DD5C}" type="datetime1">
              <a:rPr lang="en-US" smtClean="0"/>
              <a:t>12/15/2017</a:t>
            </a:fld>
            <a:endParaRPr lang="en-US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D77C08E3-291E-4477-BC22-584140E85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2D80B30F-D1F1-4945-8FAE-FB230F20E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7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>
            <a:extLst>
              <a:ext uri="{FF2B5EF4-FFF2-40B4-BE49-F238E27FC236}">
                <a16:creationId xmlns:a16="http://schemas.microsoft.com/office/drawing/2014/main" id="{7F015E8A-6B5C-4A05-A669-23C0D0B9B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F984F9F7-E69D-4B33-B48A-10026DEAB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80AAE7D8-88CE-4086-AF8A-4B32783CA9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443D5-9312-45B8-9CE0-26E5365DB151}" type="datetime1">
              <a:rPr lang="en-US" smtClean="0"/>
              <a:t>12/15/2017</a:t>
            </a:fld>
            <a:endParaRPr lang="en-US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D59845FA-D002-4D43-8943-3E38BBA9F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3979FE62-7699-433B-BA0A-D8621E42CD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84140-12CC-450E-8CF8-667B4E9FF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7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igiteataja.ee/akt/12709201700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iigiteataja.ee/akt/13252120" TargetMode="External"/><Relationship Id="rId4" Type="http://schemas.openxmlformats.org/officeDocument/2006/relationships/hyperlink" Target="https://www.riigiteataja.ee/akt/1334901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F290A27-E0C4-45A9-B916-4FC379F075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Põhjavee reostus ja põhjavee kvaliteedi hindamine</a:t>
            </a:r>
            <a:endParaRPr lang="en-US" dirty="0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83116FC3-503B-471C-A159-C4B75D6F7D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/>
              <a:t>Joonas Pärn</a:t>
            </a:r>
          </a:p>
          <a:p>
            <a:r>
              <a:rPr lang="et-EE" dirty="0"/>
              <a:t>11.12.2017</a:t>
            </a:r>
            <a:endParaRPr lang="en-US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3AD3A4BC-0934-47A1-AE2D-CA87BE52D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32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alkiri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 err="1"/>
              <a:t>Nitraatid</a:t>
            </a:r>
            <a:r>
              <a:rPr lang="et-EE" b="1" dirty="0"/>
              <a:t> põhjavees</a:t>
            </a:r>
          </a:p>
        </p:txBody>
      </p:sp>
      <p:sp>
        <p:nvSpPr>
          <p:cNvPr id="3" name="Slaidinumbri kohatäide 2">
            <a:extLst>
              <a:ext uri="{FF2B5EF4-FFF2-40B4-BE49-F238E27FC236}">
                <a16:creationId xmlns:a16="http://schemas.microsoft.com/office/drawing/2014/main" id="{0DA2D254-1362-4110-98CD-4AD5CECAB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10</a:t>
            </a:fld>
            <a:endParaRPr lang="en-US"/>
          </a:p>
        </p:txBody>
      </p:sp>
      <p:pic>
        <p:nvPicPr>
          <p:cNvPr id="7" name="Sisu kohatäide 6">
            <a:extLst>
              <a:ext uri="{FF2B5EF4-FFF2-40B4-BE49-F238E27FC236}">
                <a16:creationId xmlns:a16="http://schemas.microsoft.com/office/drawing/2014/main" id="{4FC4FB99-91A2-41E8-A2A3-450B6BCB6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96681" y="1690688"/>
            <a:ext cx="4598638" cy="4694443"/>
          </a:xfrm>
          <a:prstGeom prst="rect">
            <a:avLst/>
          </a:prstGeom>
        </p:spPr>
      </p:pic>
      <p:sp>
        <p:nvSpPr>
          <p:cNvPr id="8" name="Ristkülik 7">
            <a:extLst>
              <a:ext uri="{FF2B5EF4-FFF2-40B4-BE49-F238E27FC236}">
                <a16:creationId xmlns:a16="http://schemas.microsoft.com/office/drawing/2014/main" id="{391AF54B-82E3-4DA0-B040-6224BC6E7BE7}"/>
              </a:ext>
            </a:extLst>
          </p:cNvPr>
          <p:cNvSpPr/>
          <p:nvPr/>
        </p:nvSpPr>
        <p:spPr>
          <a:xfrm>
            <a:off x="4890637" y="6385131"/>
            <a:ext cx="24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home.hiroshima-u.ac.jp</a:t>
            </a:r>
          </a:p>
        </p:txBody>
      </p:sp>
    </p:spTree>
    <p:extLst>
      <p:ext uri="{BB962C8B-B14F-4D97-AF65-F5344CB8AC3E}">
        <p14:creationId xmlns:p14="http://schemas.microsoft.com/office/powerpoint/2010/main" val="3110616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l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267" y="803286"/>
            <a:ext cx="3934318" cy="5228570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585" y="908720"/>
            <a:ext cx="5109344" cy="4731356"/>
          </a:xfrm>
          <a:prstGeom prst="rect">
            <a:avLst/>
          </a:prstGeom>
        </p:spPr>
      </p:pic>
      <p:sp>
        <p:nvSpPr>
          <p:cNvPr id="2" name="Slaidinumbri kohatäide 1">
            <a:extLst>
              <a:ext uri="{FF2B5EF4-FFF2-40B4-BE49-F238E27FC236}">
                <a16:creationId xmlns:a16="http://schemas.microsoft.com/office/drawing/2014/main" id="{902214B8-4772-4F34-8BAB-0385CFB6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4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alkiri 3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algn="ctr"/>
            <a:r>
              <a:rPr lang="et-EE" b="1" dirty="0"/>
              <a:t>Lämmastiku stabiilsed isotoobid (</a:t>
            </a:r>
            <a:r>
              <a:rPr lang="el-GR" b="1" dirty="0"/>
              <a:t>δ</a:t>
            </a:r>
            <a:r>
              <a:rPr lang="et-EE" b="1" baseline="30000" dirty="0"/>
              <a:t>15</a:t>
            </a:r>
            <a:r>
              <a:rPr lang="et-EE" b="1" dirty="0"/>
              <a:t>N)</a:t>
            </a:r>
          </a:p>
        </p:txBody>
      </p:sp>
      <p:pic>
        <p:nvPicPr>
          <p:cNvPr id="8" name="Pil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5" y="1556792"/>
            <a:ext cx="6956871" cy="46805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3513" y="6319981"/>
            <a:ext cx="213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/>
              <a:t>Clark and </a:t>
            </a:r>
            <a:r>
              <a:rPr lang="et-EE" b="1" dirty="0" err="1"/>
              <a:t>Fritz</a:t>
            </a:r>
            <a:r>
              <a:rPr lang="et-EE" b="1" dirty="0"/>
              <a:t>, 1997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27947" y="3378539"/>
            <a:ext cx="1381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200" b="1" dirty="0">
                <a:solidFill>
                  <a:srgbClr val="FF0000"/>
                </a:solidFill>
              </a:rPr>
              <a:t>lämmastikväetised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8857" y="2937149"/>
            <a:ext cx="1579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200" b="1" dirty="0">
                <a:solidFill>
                  <a:srgbClr val="FF0000"/>
                </a:solidFill>
              </a:rPr>
              <a:t>sõnnik/heitveepaagid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1465" y="3574818"/>
            <a:ext cx="1600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200" b="1" dirty="0">
                <a:solidFill>
                  <a:srgbClr val="FF0000"/>
                </a:solidFill>
              </a:rPr>
              <a:t>orgaaniline lämmastik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2391" y="1199977"/>
            <a:ext cx="2228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b="1" dirty="0"/>
              <a:t>Lämmastiku allikad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751544" y="1215366"/>
            <a:ext cx="3447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 err="1"/>
              <a:t>Nitrifikatsioon</a:t>
            </a:r>
            <a:r>
              <a:rPr lang="et-EE" b="1" dirty="0"/>
              <a:t> vs </a:t>
            </a:r>
            <a:r>
              <a:rPr lang="et-EE" b="1" dirty="0" err="1"/>
              <a:t>denitrifikatsioon</a:t>
            </a:r>
            <a:endParaRPr lang="en-US" b="1" dirty="0"/>
          </a:p>
        </p:txBody>
      </p:sp>
      <p:pic>
        <p:nvPicPr>
          <p:cNvPr id="16" name="Pilt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294" y="2406430"/>
            <a:ext cx="4525064" cy="2952328"/>
          </a:xfrm>
          <a:prstGeom prst="rect">
            <a:avLst/>
          </a:prstGeom>
        </p:spPr>
      </p:pic>
      <p:sp>
        <p:nvSpPr>
          <p:cNvPr id="2" name="Slaidinumbri kohatäide 1">
            <a:extLst>
              <a:ext uri="{FF2B5EF4-FFF2-40B4-BE49-F238E27FC236}">
                <a16:creationId xmlns:a16="http://schemas.microsoft.com/office/drawing/2014/main" id="{3F37A6EE-B0A4-4A13-9738-63D1E3470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38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alkiri 5">
            <a:extLst>
              <a:ext uri="{FF2B5EF4-FFF2-40B4-BE49-F238E27FC236}">
                <a16:creationId xmlns:a16="http://schemas.microsoft.com/office/drawing/2014/main" id="{DCD0C5B7-A6B2-47A0-B093-DCD2DC85D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80533"/>
          </a:xfrm>
        </p:spPr>
        <p:txBody>
          <a:bodyPr>
            <a:normAutofit fontScale="90000"/>
          </a:bodyPr>
          <a:lstStyle/>
          <a:p>
            <a:r>
              <a:rPr lang="et-EE" b="1" dirty="0"/>
              <a:t>Pandivere ja Põltsamaa-Adavere nitraaditundlik ala</a:t>
            </a:r>
            <a:endParaRPr lang="en-US" b="1" dirty="0"/>
          </a:p>
        </p:txBody>
      </p:sp>
      <p:sp>
        <p:nvSpPr>
          <p:cNvPr id="7" name="Sisu kohatäide 6">
            <a:extLst>
              <a:ext uri="{FF2B5EF4-FFF2-40B4-BE49-F238E27FC236}">
                <a16:creationId xmlns:a16="http://schemas.microsoft.com/office/drawing/2014/main" id="{3D58C063-584C-492D-AF24-864F273D1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0533"/>
            <a:ext cx="10515600" cy="188975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t-EE" sz="2900" dirty="0"/>
              <a:t>Eesti põhjavee suurimad nitraatide sisaldused on seotud suurem intensiivse põllumajandusega ja kaitsmata põhjaveega Siluri-Ordoviitsiumi põhjaveekompleksis Pandivere ja Adavere–Põltsamaa nitraaditundlikel aladel.</a:t>
            </a:r>
          </a:p>
          <a:p>
            <a:pPr algn="just"/>
            <a:r>
              <a:rPr lang="en-US" sz="2900" dirty="0" err="1"/>
              <a:t>Nitraaditundlikuks</a:t>
            </a:r>
            <a:r>
              <a:rPr lang="en-US" sz="2900" dirty="0"/>
              <a:t> </a:t>
            </a:r>
            <a:r>
              <a:rPr lang="en-US" sz="2900" dirty="0" err="1"/>
              <a:t>loetakse</a:t>
            </a:r>
            <a:r>
              <a:rPr lang="en-US" sz="2900" dirty="0"/>
              <a:t> ala, </a:t>
            </a:r>
            <a:r>
              <a:rPr lang="en-US" sz="2900" dirty="0" err="1"/>
              <a:t>kus</a:t>
            </a:r>
            <a:r>
              <a:rPr lang="en-US" sz="2900" dirty="0"/>
              <a:t> </a:t>
            </a:r>
            <a:r>
              <a:rPr lang="en-US" sz="2900" dirty="0" err="1"/>
              <a:t>põllumajanduslik</a:t>
            </a:r>
            <a:r>
              <a:rPr lang="en-US" sz="2900" dirty="0"/>
              <a:t> </a:t>
            </a:r>
            <a:r>
              <a:rPr lang="en-US" sz="2900" dirty="0" err="1"/>
              <a:t>tegevus</a:t>
            </a:r>
            <a:r>
              <a:rPr lang="en-US" sz="2900" dirty="0"/>
              <a:t> on </a:t>
            </a:r>
            <a:r>
              <a:rPr lang="en-US" sz="2900" dirty="0" err="1"/>
              <a:t>põhjustanud</a:t>
            </a:r>
            <a:r>
              <a:rPr lang="en-US" sz="2900" dirty="0"/>
              <a:t> </a:t>
            </a:r>
            <a:r>
              <a:rPr lang="en-US" sz="2900" dirty="0" err="1"/>
              <a:t>või</a:t>
            </a:r>
            <a:r>
              <a:rPr lang="en-US" sz="2900" dirty="0"/>
              <a:t> </a:t>
            </a:r>
            <a:r>
              <a:rPr lang="en-US" sz="2900" dirty="0" err="1"/>
              <a:t>võib</a:t>
            </a:r>
            <a:r>
              <a:rPr lang="en-US" sz="2900" dirty="0"/>
              <a:t> </a:t>
            </a:r>
            <a:r>
              <a:rPr lang="en-US" sz="2900" dirty="0" err="1"/>
              <a:t>põhjustada</a:t>
            </a:r>
            <a:r>
              <a:rPr lang="en-US" sz="2900" dirty="0"/>
              <a:t> </a:t>
            </a:r>
            <a:r>
              <a:rPr lang="en-US" sz="2900" dirty="0" err="1"/>
              <a:t>nitraatioonisisalduse</a:t>
            </a:r>
            <a:r>
              <a:rPr lang="en-US" sz="2900" dirty="0"/>
              <a:t> </a:t>
            </a:r>
            <a:r>
              <a:rPr lang="en-US" sz="2900" dirty="0" err="1"/>
              <a:t>põhjavees</a:t>
            </a:r>
            <a:r>
              <a:rPr lang="en-US" sz="2900" dirty="0"/>
              <a:t> </a:t>
            </a:r>
            <a:r>
              <a:rPr lang="en-US" sz="2900" dirty="0" err="1"/>
              <a:t>üle</a:t>
            </a:r>
            <a:r>
              <a:rPr lang="en-US" sz="2900" dirty="0"/>
              <a:t> 50 mg/l </a:t>
            </a:r>
            <a:r>
              <a:rPr lang="en-US" sz="2900" dirty="0" err="1"/>
              <a:t>või</a:t>
            </a:r>
            <a:r>
              <a:rPr lang="en-US" sz="2900" dirty="0"/>
              <a:t> </a:t>
            </a:r>
            <a:r>
              <a:rPr lang="en-US" sz="2900" dirty="0" err="1"/>
              <a:t>mille</a:t>
            </a:r>
            <a:r>
              <a:rPr lang="en-US" sz="2900" dirty="0"/>
              <a:t> </a:t>
            </a:r>
            <a:r>
              <a:rPr lang="en-US" sz="2900" dirty="0" err="1"/>
              <a:t>pinnaveekogud</a:t>
            </a:r>
            <a:r>
              <a:rPr lang="en-US" sz="2900" dirty="0"/>
              <a:t> on </a:t>
            </a:r>
            <a:r>
              <a:rPr lang="en-US" sz="2900" dirty="0" err="1"/>
              <a:t>põllumajanduslikust</a:t>
            </a:r>
            <a:r>
              <a:rPr lang="en-US" sz="2900" dirty="0"/>
              <a:t> </a:t>
            </a:r>
            <a:r>
              <a:rPr lang="en-US" sz="2900" dirty="0" err="1"/>
              <a:t>tegevusest</a:t>
            </a:r>
            <a:r>
              <a:rPr lang="en-US" sz="2900" dirty="0"/>
              <a:t> </a:t>
            </a:r>
            <a:r>
              <a:rPr lang="en-US" sz="2900" dirty="0" err="1"/>
              <a:t>tingituna</a:t>
            </a:r>
            <a:r>
              <a:rPr lang="en-US" sz="2900" dirty="0"/>
              <a:t> </a:t>
            </a:r>
            <a:r>
              <a:rPr lang="en-US" sz="2900" dirty="0" err="1"/>
              <a:t>eutrofeerunud</a:t>
            </a:r>
            <a:r>
              <a:rPr lang="en-US" sz="2900" dirty="0"/>
              <a:t> </a:t>
            </a:r>
            <a:r>
              <a:rPr lang="en-US" sz="2900" dirty="0" err="1"/>
              <a:t>või</a:t>
            </a:r>
            <a:r>
              <a:rPr lang="en-US" sz="2900" dirty="0"/>
              <a:t> </a:t>
            </a:r>
            <a:r>
              <a:rPr lang="en-US" sz="2900" dirty="0" err="1"/>
              <a:t>eutrofeerumisohus</a:t>
            </a:r>
            <a:r>
              <a:rPr lang="en-US" sz="2900" dirty="0"/>
              <a:t>. </a:t>
            </a:r>
            <a:r>
              <a:rPr lang="en-US" sz="2900" dirty="0" err="1"/>
              <a:t>Nitraaditundlikud</a:t>
            </a:r>
            <a:r>
              <a:rPr lang="en-US" sz="2900" dirty="0"/>
              <a:t> </a:t>
            </a:r>
            <a:r>
              <a:rPr lang="en-US" sz="2900" dirty="0" err="1"/>
              <a:t>alad</a:t>
            </a:r>
            <a:r>
              <a:rPr lang="en-US" sz="2900" dirty="0"/>
              <a:t> </a:t>
            </a:r>
            <a:r>
              <a:rPr lang="en-US" sz="2900" dirty="0" err="1"/>
              <a:t>määratakse</a:t>
            </a:r>
            <a:r>
              <a:rPr lang="en-US" sz="2900" dirty="0"/>
              <a:t> </a:t>
            </a:r>
            <a:r>
              <a:rPr lang="en-US" sz="2900" dirty="0" err="1"/>
              <a:t>intensiivse</a:t>
            </a:r>
            <a:r>
              <a:rPr lang="en-US" sz="2900" dirty="0"/>
              <a:t> </a:t>
            </a:r>
            <a:r>
              <a:rPr lang="en-US" sz="2900" dirty="0" err="1"/>
              <a:t>põllumajandustootmisega</a:t>
            </a:r>
            <a:r>
              <a:rPr lang="en-US" sz="2900" dirty="0"/>
              <a:t> </a:t>
            </a:r>
            <a:r>
              <a:rPr lang="en-US" sz="2900" dirty="0" err="1"/>
              <a:t>piirkondade</a:t>
            </a:r>
            <a:r>
              <a:rPr lang="en-US" sz="2900" dirty="0"/>
              <a:t> </a:t>
            </a:r>
            <a:r>
              <a:rPr lang="en-US" sz="2900" dirty="0" err="1"/>
              <a:t>põhja</a:t>
            </a:r>
            <a:r>
              <a:rPr lang="en-US" sz="2900" dirty="0"/>
              <a:t>- ja </a:t>
            </a:r>
            <a:r>
              <a:rPr lang="en-US" sz="2900" dirty="0" err="1"/>
              <a:t>pinnavee</a:t>
            </a:r>
            <a:r>
              <a:rPr lang="en-US" sz="2900" dirty="0"/>
              <a:t> </a:t>
            </a:r>
            <a:r>
              <a:rPr lang="en-US" sz="2900" dirty="0" err="1"/>
              <a:t>kaitseks</a:t>
            </a:r>
            <a:r>
              <a:rPr lang="et-EE" sz="2900" dirty="0"/>
              <a:t>.</a:t>
            </a:r>
            <a:endParaRPr lang="en-US" sz="2900" dirty="0"/>
          </a:p>
          <a:p>
            <a:pPr algn="just"/>
            <a:endParaRPr lang="et-EE" sz="2400" dirty="0"/>
          </a:p>
          <a:p>
            <a:pPr algn="just"/>
            <a:endParaRPr lang="en-US" dirty="0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7CE8B787-2395-42B4-A50F-C71F19FD4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6770"/>
            <a:ext cx="2743200" cy="365125"/>
          </a:xfrm>
        </p:spPr>
        <p:txBody>
          <a:bodyPr/>
          <a:lstStyle/>
          <a:p>
            <a:fld id="{03184140-12CC-450E-8CF8-667B4E9FF7A9}" type="slidenum">
              <a:rPr lang="en-US" smtClean="0"/>
              <a:t>13</a:t>
            </a:fld>
            <a:endParaRPr lang="en-US"/>
          </a:p>
        </p:txBody>
      </p:sp>
      <p:pic>
        <p:nvPicPr>
          <p:cNvPr id="8" name="Pilt 7">
            <a:extLst>
              <a:ext uri="{FF2B5EF4-FFF2-40B4-BE49-F238E27FC236}">
                <a16:creationId xmlns:a16="http://schemas.microsoft.com/office/drawing/2014/main" id="{DB60F788-BE2B-4FC7-94F4-9DEDD9260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44" y="2590805"/>
            <a:ext cx="2922711" cy="4014654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EBB233FE-2697-4CE0-ADD4-4D6172A78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655" y="2590805"/>
            <a:ext cx="5079537" cy="4014653"/>
          </a:xfrm>
          <a:prstGeom prst="rect">
            <a:avLst/>
          </a:prstGeom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A3DE906A-1648-42BB-AD9F-C9372C9D1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192" y="2955929"/>
            <a:ext cx="3935864" cy="32870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96DDCD-BE8A-4FD7-AE22-88E368747A01}"/>
              </a:ext>
            </a:extLst>
          </p:cNvPr>
          <p:cNvSpPr txBox="1"/>
          <p:nvPr/>
        </p:nvSpPr>
        <p:spPr>
          <a:xfrm>
            <a:off x="4902215" y="6470261"/>
            <a:ext cx="137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Maves,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164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alkiri 4">
            <a:extLst>
              <a:ext uri="{FF2B5EF4-FFF2-40B4-BE49-F238E27FC236}">
                <a16:creationId xmlns:a16="http://schemas.microsoft.com/office/drawing/2014/main" id="{99B74592-2A73-4C5A-BAA5-13E32654B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Fluoriid põhjavees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isu kohatäide 5">
                <a:extLst>
                  <a:ext uri="{FF2B5EF4-FFF2-40B4-BE49-F238E27FC236}">
                    <a16:creationId xmlns:a16="http://schemas.microsoft.com/office/drawing/2014/main" id="{9D8DA51C-6AAA-4B1C-B49C-4B1243277C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algn="just"/>
                <a:r>
                  <a:rPr lang="et-EE" b="1" i="1" dirty="0"/>
                  <a:t>Fluoroos</a:t>
                </a:r>
                <a:r>
                  <a:rPr lang="et-EE" dirty="0"/>
                  <a:t> - </a:t>
                </a:r>
                <a:r>
                  <a:rPr lang="en-US" dirty="0" err="1"/>
                  <a:t>hambaemaili</a:t>
                </a:r>
                <a:r>
                  <a:rPr lang="en-US" dirty="0"/>
                  <a:t> ja </a:t>
                </a:r>
                <a:r>
                  <a:rPr lang="en-US" dirty="0" err="1"/>
                  <a:t>hambaluu</a:t>
                </a:r>
                <a:r>
                  <a:rPr lang="en-US" dirty="0"/>
                  <a:t> </a:t>
                </a:r>
                <a:r>
                  <a:rPr lang="en-US" dirty="0" err="1"/>
                  <a:t>haigus</a:t>
                </a:r>
                <a:r>
                  <a:rPr lang="en-US" dirty="0"/>
                  <a:t>, </a:t>
                </a:r>
                <a:r>
                  <a:rPr lang="en-US" dirty="0" err="1"/>
                  <a:t>mis</a:t>
                </a:r>
                <a:r>
                  <a:rPr lang="en-US" dirty="0"/>
                  <a:t> </a:t>
                </a:r>
                <a:r>
                  <a:rPr lang="en-US" dirty="0" err="1"/>
                  <a:t>kujuneb</a:t>
                </a:r>
                <a:r>
                  <a:rPr lang="en-US" dirty="0"/>
                  <a:t> </a:t>
                </a:r>
                <a:r>
                  <a:rPr lang="en-US" dirty="0" err="1"/>
                  <a:t>hammaste</a:t>
                </a:r>
                <a:r>
                  <a:rPr lang="en-US" dirty="0"/>
                  <a:t> </a:t>
                </a:r>
                <a:r>
                  <a:rPr lang="et-EE" dirty="0"/>
                  <a:t>kui </a:t>
                </a:r>
                <a:r>
                  <a:rPr lang="en-US" dirty="0" err="1"/>
                  <a:t>fluoriide</a:t>
                </a:r>
                <a:r>
                  <a:rPr lang="en-US" dirty="0"/>
                  <a:t> on </a:t>
                </a:r>
                <a:r>
                  <a:rPr lang="en-US" dirty="0" err="1"/>
                  <a:t>joogivees</a:t>
                </a:r>
                <a:r>
                  <a:rPr lang="en-US" dirty="0"/>
                  <a:t> </a:t>
                </a:r>
                <a:r>
                  <a:rPr lang="en-US" dirty="0" err="1"/>
                  <a:t>üle</a:t>
                </a:r>
                <a:r>
                  <a:rPr lang="en-US" dirty="0"/>
                  <a:t> 1,5 mg/l. </a:t>
                </a:r>
                <a:r>
                  <a:rPr lang="en-US" dirty="0" err="1"/>
                  <a:t>Tavaliselt</a:t>
                </a:r>
                <a:r>
                  <a:rPr lang="en-US" dirty="0"/>
                  <a:t> </a:t>
                </a:r>
                <a:r>
                  <a:rPr lang="en-US" dirty="0" err="1"/>
                  <a:t>haigestuvad</a:t>
                </a:r>
                <a:r>
                  <a:rPr lang="en-US" dirty="0"/>
                  <a:t> </a:t>
                </a:r>
                <a:r>
                  <a:rPr lang="en-US" dirty="0" err="1"/>
                  <a:t>jäävhambad</a:t>
                </a:r>
                <a:r>
                  <a:rPr lang="en-US" dirty="0"/>
                  <a:t>. </a:t>
                </a:r>
                <a:r>
                  <a:rPr lang="en-US" dirty="0" err="1"/>
                  <a:t>Fluoroosi</a:t>
                </a:r>
                <a:r>
                  <a:rPr lang="en-US" dirty="0"/>
                  <a:t> </a:t>
                </a:r>
                <a:r>
                  <a:rPr lang="en-US" dirty="0" err="1"/>
                  <a:t>puhul</a:t>
                </a:r>
                <a:r>
                  <a:rPr lang="en-US" dirty="0"/>
                  <a:t> on </a:t>
                </a:r>
                <a:r>
                  <a:rPr lang="en-US" dirty="0" err="1"/>
                  <a:t>lõikehammaste</a:t>
                </a:r>
                <a:r>
                  <a:rPr lang="en-US" dirty="0"/>
                  <a:t> </a:t>
                </a:r>
                <a:r>
                  <a:rPr lang="en-US" dirty="0" err="1"/>
                  <a:t>eesmistel</a:t>
                </a:r>
                <a:r>
                  <a:rPr lang="en-US" dirty="0"/>
                  <a:t> </a:t>
                </a:r>
                <a:r>
                  <a:rPr lang="en-US" dirty="0" err="1"/>
                  <a:t>pindadel</a:t>
                </a:r>
                <a:r>
                  <a:rPr lang="en-US" dirty="0"/>
                  <a:t> ja </a:t>
                </a:r>
                <a:r>
                  <a:rPr lang="en-US" dirty="0" err="1"/>
                  <a:t>purihammaste</a:t>
                </a:r>
                <a:r>
                  <a:rPr lang="en-US" dirty="0"/>
                  <a:t> </a:t>
                </a:r>
                <a:r>
                  <a:rPr lang="en-US" dirty="0" err="1"/>
                  <a:t>köprudel</a:t>
                </a:r>
                <a:r>
                  <a:rPr lang="en-US" dirty="0"/>
                  <a:t> </a:t>
                </a:r>
                <a:r>
                  <a:rPr lang="en-US" dirty="0" err="1"/>
                  <a:t>näha</a:t>
                </a:r>
                <a:r>
                  <a:rPr lang="en-US" dirty="0"/>
                  <a:t> </a:t>
                </a:r>
                <a:r>
                  <a:rPr lang="en-US" dirty="0" err="1"/>
                  <a:t>valgeid</a:t>
                </a:r>
                <a:r>
                  <a:rPr lang="en-US" dirty="0"/>
                  <a:t> </a:t>
                </a:r>
                <a:r>
                  <a:rPr lang="en-US" dirty="0" err="1"/>
                  <a:t>laike</a:t>
                </a:r>
                <a:r>
                  <a:rPr lang="en-US" dirty="0"/>
                  <a:t> </a:t>
                </a:r>
                <a:r>
                  <a:rPr lang="en-US" dirty="0" err="1"/>
                  <a:t>või</a:t>
                </a:r>
                <a:r>
                  <a:rPr lang="en-US" dirty="0"/>
                  <a:t> </a:t>
                </a:r>
                <a:r>
                  <a:rPr lang="en-US" dirty="0" err="1"/>
                  <a:t>triipe</a:t>
                </a:r>
                <a:r>
                  <a:rPr lang="en-US" dirty="0"/>
                  <a:t>, </a:t>
                </a:r>
                <a:r>
                  <a:rPr lang="en-US" dirty="0" err="1"/>
                  <a:t>millele</a:t>
                </a:r>
                <a:r>
                  <a:rPr lang="en-US" dirty="0"/>
                  <a:t> </a:t>
                </a:r>
                <a:r>
                  <a:rPr lang="en-US" dirty="0" err="1"/>
                  <a:t>mõnikord</a:t>
                </a:r>
                <a:r>
                  <a:rPr lang="en-US" dirty="0"/>
                  <a:t> </a:t>
                </a:r>
                <a:r>
                  <a:rPr lang="en-US" dirty="0" err="1"/>
                  <a:t>lisanduvad</a:t>
                </a:r>
                <a:r>
                  <a:rPr lang="en-US" dirty="0"/>
                  <a:t> </a:t>
                </a:r>
                <a:r>
                  <a:rPr lang="en-US" dirty="0" err="1"/>
                  <a:t>pigmenteerunud</a:t>
                </a:r>
                <a:r>
                  <a:rPr lang="en-US" dirty="0"/>
                  <a:t> </a:t>
                </a:r>
                <a:r>
                  <a:rPr lang="en-US" dirty="0" err="1"/>
                  <a:t>täpid</a:t>
                </a:r>
                <a:r>
                  <a:rPr lang="en-US" dirty="0"/>
                  <a:t>.</a:t>
                </a:r>
                <a:r>
                  <a:rPr lang="et-EE" dirty="0"/>
                  <a:t> (</a:t>
                </a:r>
                <a:r>
                  <a:rPr lang="et-EE" i="1" dirty="0"/>
                  <a:t>Haiguste ABC</a:t>
                </a:r>
                <a:r>
                  <a:rPr lang="et-EE" dirty="0"/>
                  <a:t>)</a:t>
                </a:r>
              </a:p>
              <a:p>
                <a:pPr algn="just"/>
                <a:r>
                  <a:rPr lang="et-EE" dirty="0"/>
                  <a:t>Tõsine probleem Ida-Aafrika </a:t>
                </a:r>
                <a:r>
                  <a:rPr lang="et-EE" dirty="0" err="1"/>
                  <a:t>riftivööndis</a:t>
                </a:r>
                <a:r>
                  <a:rPr lang="et-EE" dirty="0"/>
                  <a:t> (Etioopia ja Keenia – tardkivimitega seotud F</a:t>
                </a:r>
                <a:r>
                  <a:rPr lang="et-EE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−</a:t>
                </a:r>
                <a:r>
                  <a:rPr lang="et-EE" dirty="0"/>
                  <a:t>), Lääne-Aafrikas ja Hiinas (soolad ja </a:t>
                </a:r>
                <a:r>
                  <a:rPr lang="et-EE" dirty="0" err="1"/>
                  <a:t>settelised</a:t>
                </a:r>
                <a:r>
                  <a:rPr lang="et-EE" dirty="0"/>
                  <a:t> F</a:t>
                </a:r>
                <a:r>
                  <a:rPr lang="et-EE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−</a:t>
                </a:r>
                <a:r>
                  <a:rPr lang="et-E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sisaldavad mineraalid). </a:t>
                </a:r>
              </a:p>
              <a:p>
                <a:pPr algn="just"/>
                <a:r>
                  <a:rPr lang="et-EE" dirty="0"/>
                  <a:t>F</a:t>
                </a:r>
                <a:r>
                  <a:rPr lang="et-EE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− </a:t>
                </a:r>
                <a:r>
                  <a:rPr lang="et-EE" dirty="0">
                    <a:latin typeface="Calibri" panose="020F0502020204030204" pitchFamily="34" charset="0"/>
                    <a:cs typeface="Calibri" panose="020F0502020204030204" pitchFamily="34" charset="0"/>
                  </a:rPr>
                  <a:t>on OH</a:t>
                </a:r>
                <a:r>
                  <a:rPr lang="et-EE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−</a:t>
                </a:r>
                <a:r>
                  <a:rPr lang="et-E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sarnase hüdraulilise raadiusega ja asendab tihti </a:t>
                </a:r>
                <a:r>
                  <a:rPr lang="et-EE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hüdroksüülrühma</a:t>
                </a:r>
                <a:r>
                  <a:rPr lang="et-E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hilise tekkega vulkaanilise päritoluga mineraalides (nt. </a:t>
                </a:r>
                <a:r>
                  <a:rPr lang="et-EE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biotiit</a:t>
                </a:r>
                <a:r>
                  <a:rPr lang="et-E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ja amfibool).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t-EE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𝐾</m:t>
                          </m:r>
                        </m:e>
                        <m:sub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t-EE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𝑀𝑔</m:t>
                          </m:r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𝐹𝑒</m:t>
                          </m:r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e>
                        <m:sub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t-EE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𝐹𝑒</m:t>
                          </m:r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𝐴𝑙</m:t>
                          </m:r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e>
                        <m:sub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t-EE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t-EE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t-EE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𝑆𝑖</m:t>
                              </m:r>
                            </m:e>
                            <m:sub>
                              <m:r>
                                <a:rPr lang="et-EE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6</m:t>
                              </m:r>
                            </m:sub>
                          </m:sSub>
                          <m:sSub>
                            <m:sSubPr>
                              <m:ctrlPr>
                                <a:rPr lang="et-EE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t-EE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𝐴𝑙</m:t>
                              </m:r>
                            </m:e>
                            <m:sub>
                              <m:r>
                                <a:rPr lang="et-EE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t-EE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t-EE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t-EE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20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t-EE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t-EE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t-EE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𝑂𝐻</m:t>
                              </m:r>
                            </m:e>
                            <m:sup>
                              <m:r>
                                <a:rPr lang="et-EE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e>
                        <m:sub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t-EE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t-EE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𝑭</m:t>
                          </m:r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𝐶𝑙</m:t>
                          </m:r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e>
                        <m:sub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r>
                        <a:rPr lang="et-EE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(</m:t>
                      </m:r>
                      <m:r>
                        <a:rPr lang="et-EE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𝑏𝑖𝑜𝑡𝑖𝑖𝑡</m:t>
                      </m:r>
                      <m:r>
                        <a:rPr lang="et-EE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t-EE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et-EE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Suuremad </a:t>
                </a:r>
                <a:r>
                  <a:rPr lang="et-EE" dirty="0"/>
                  <a:t>F</a:t>
                </a:r>
                <a:r>
                  <a:rPr lang="et-EE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−</a:t>
                </a:r>
                <a:r>
                  <a:rPr lang="et-E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kontsentratsioonid iseloomustavad </a:t>
                </a:r>
                <a:r>
                  <a:rPr lang="et-EE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leeliseliseid</a:t>
                </a:r>
                <a:r>
                  <a:rPr lang="et-E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tardkivimeid, mineraliseerunud maagisooni ja biogeokeemilistest reaktsioonidest mõjutatud settekivimeid (nt. </a:t>
                </a:r>
                <a:r>
                  <a:rPr lang="et-EE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apatiit</a:t>
                </a:r>
                <a:r>
                  <a:rPr lang="et-EE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t-EE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fluoroapatiit</a:t>
                </a:r>
                <a:r>
                  <a:rPr lang="et-EE" dirty="0">
                    <a:latin typeface="Calibri" panose="020F0502020204030204" pitchFamily="34" charset="0"/>
                    <a:cs typeface="Calibri" panose="020F0502020204030204" pitchFamily="34" charset="0"/>
                  </a:rPr>
                  <a:t>).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t-EE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𝐶𝑎</m:t>
                          </m:r>
                        </m:e>
                        <m:sub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𝐶𝑙</m:t>
                          </m:r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t-EE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𝑭</m:t>
                          </m:r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𝑂𝐻</m:t>
                          </m:r>
                        </m:e>
                      </m:d>
                      <m:sSub>
                        <m:sSubPr>
                          <m:ctrlPr>
                            <a:rPr lang="et-EE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𝑃𝑂</m:t>
                          </m:r>
                        </m:e>
                        <m:sub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t-EE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e>
                        <m:sub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  <m:r>
                        <a:rPr lang="et-EE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t-EE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𝑎𝑝𝑎𝑡𝑖𝑖𝑡</m:t>
                          </m:r>
                        </m:e>
                      </m:d>
                    </m:oMath>
                  </m:oMathPara>
                </a14:m>
                <a:endParaRPr lang="et-EE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 algn="just">
                  <a:buNone/>
                </a:pPr>
                <a:endParaRPr lang="et-EE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endParaRPr lang="en-US" dirty="0"/>
              </a:p>
            </p:txBody>
          </p:sp>
        </mc:Choice>
        <mc:Fallback xmlns="">
          <p:sp>
            <p:nvSpPr>
              <p:cNvPr id="6" name="Sisu kohatäide 5">
                <a:extLst>
                  <a:ext uri="{FF2B5EF4-FFF2-40B4-BE49-F238E27FC236}">
                    <a16:creationId xmlns:a16="http://schemas.microsoft.com/office/drawing/2014/main" id="{9D8DA51C-6AAA-4B1C-B49C-4B1243277C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12" t="-2661" r="-870" b="-1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F69AB3E8-0B2D-4636-B48A-D17C3A886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4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E4F0E36-B7D9-44C5-8C55-E862BC45F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71677"/>
          </a:xfrm>
        </p:spPr>
        <p:txBody>
          <a:bodyPr/>
          <a:lstStyle/>
          <a:p>
            <a:r>
              <a:rPr lang="et-EE" b="1" dirty="0"/>
              <a:t>Fluoriid põhjavees</a:t>
            </a:r>
            <a:endParaRPr lang="en-US" b="1" dirty="0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A857A087-FAD5-4202-BA9F-F5D9B2860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6090" y="1784869"/>
            <a:ext cx="6704778" cy="4754043"/>
          </a:xfrm>
          <a:prstGeom prst="rect">
            <a:avLst/>
          </a:prstGeom>
        </p:spPr>
      </p:pic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1989FEFA-E534-412B-9D51-2ECB0F971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CE7478-8322-4B98-99D8-391064AEE8BB}"/>
              </a:ext>
            </a:extLst>
          </p:cNvPr>
          <p:cNvSpPr txBox="1"/>
          <p:nvPr/>
        </p:nvSpPr>
        <p:spPr>
          <a:xfrm>
            <a:off x="2193868" y="6488668"/>
            <a:ext cx="294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err="1"/>
              <a:t>Edmunds</a:t>
            </a:r>
            <a:r>
              <a:rPr lang="et-EE" dirty="0"/>
              <a:t> &amp; </a:t>
            </a:r>
            <a:r>
              <a:rPr lang="et-EE" dirty="0" err="1"/>
              <a:t>Smeadly</a:t>
            </a:r>
            <a:r>
              <a:rPr lang="et-EE" dirty="0"/>
              <a:t>, 2005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413050-79E1-4617-86B1-072669D733EB}"/>
              </a:ext>
            </a:extLst>
          </p:cNvPr>
          <p:cNvSpPr txBox="1"/>
          <p:nvPr/>
        </p:nvSpPr>
        <p:spPr>
          <a:xfrm>
            <a:off x="7772400" y="6291830"/>
            <a:ext cx="336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400" b="1" dirty="0"/>
              <a:t>F</a:t>
            </a:r>
            <a:r>
              <a:rPr lang="et-EE" sz="1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et-EE" sz="1400" b="1" dirty="0">
                <a:latin typeface="Calibri" panose="020F0502020204030204" pitchFamily="34" charset="0"/>
                <a:cs typeface="Calibri" panose="020F0502020204030204" pitchFamily="34" charset="0"/>
              </a:rPr>
              <a:t> Keenia Nairobi piirkonna põhjavees (</a:t>
            </a:r>
            <a:r>
              <a:rPr lang="et-EE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Coetsiers</a:t>
            </a:r>
            <a:r>
              <a:rPr lang="et-EE" sz="1400" b="1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t-EE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t-EE" sz="1400" b="1" dirty="0">
                <a:latin typeface="Calibri" panose="020F0502020204030204" pitchFamily="34" charset="0"/>
                <a:cs typeface="Calibri" panose="020F0502020204030204" pitchFamily="34" charset="0"/>
              </a:rPr>
              <a:t>., 2008: 1237 - 1239)</a:t>
            </a:r>
            <a:endParaRPr lang="en-US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E544798-450E-49B2-B024-F89999AFB4FD}"/>
                  </a:ext>
                </a:extLst>
              </p:cNvPr>
              <p:cNvSpPr txBox="1"/>
              <p:nvPr/>
            </p:nvSpPr>
            <p:spPr>
              <a:xfrm>
                <a:off x="1382597" y="911821"/>
                <a:ext cx="4571764" cy="695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t-EE" b="1" i="1" smtClean="0">
                              <a:latin typeface="Cambria Math" panose="02040503050406030204" pitchFamily="18" charset="0"/>
                            </a:rPr>
                            <m:t>𝑪𝒂𝑭</m:t>
                          </m:r>
                        </m:e>
                        <m:sub>
                          <m:r>
                            <a:rPr lang="et-EE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t-EE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t-EE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t-EE" b="1" i="1" smtClean="0">
                              <a:latin typeface="Cambria Math" panose="02040503050406030204" pitchFamily="18" charset="0"/>
                            </a:rPr>
                            <m:t>𝑪𝒂</m:t>
                          </m:r>
                        </m:e>
                        <m:sup>
                          <m:r>
                            <a:rPr lang="et-EE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t-EE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t-EE" b="1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t-EE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t-EE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t-EE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p>
                          <m:r>
                            <a:rPr lang="et-EE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t-EE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t-EE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t-EE" b="1" i="1" smtClean="0">
                              <a:latin typeface="Cambria Math" panose="02040503050406030204" pitchFamily="18" charset="0"/>
                            </a:rPr>
                            <m:t>𝒇𝒍𝒖𝒐𝒓𝒊𝒕𝒆</m:t>
                          </m:r>
                        </m:sub>
                      </m:sSub>
                      <m:r>
                        <a:rPr lang="et-EE" b="1" i="1" smtClean="0">
                          <a:latin typeface="Cambria Math" panose="02040503050406030204" pitchFamily="18" charset="0"/>
                        </a:rPr>
                        <m:t>=(</m:t>
                      </m:r>
                      <m:sSup>
                        <m:sSupPr>
                          <m:ctrlPr>
                            <a:rPr lang="et-EE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t-EE" b="1" i="1" smtClean="0">
                              <a:latin typeface="Cambria Math" panose="02040503050406030204" pitchFamily="18" charset="0"/>
                            </a:rPr>
                            <m:t>𝑪𝒂</m:t>
                          </m:r>
                        </m:e>
                        <m:sup>
                          <m:r>
                            <a:rPr lang="et-EE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t-EE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t-EE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t-E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∙(</m:t>
                      </m:r>
                      <m:sSup>
                        <m:sSupPr>
                          <m:ctrlPr>
                            <a:rPr lang="et-E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t-EE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t-EE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p>
                              <m:r>
                                <a:rPr lang="et-EE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t-E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t-E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t-E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t-E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t-E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t-E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t-E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  <m:r>
                            <a:rPr lang="et-E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t-E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𝟓𝟕</m:t>
                          </m:r>
                        </m:sup>
                      </m:sSup>
                      <m:r>
                        <a:rPr lang="et-E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t-E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𝟐𝟓</m:t>
                      </m:r>
                      <m:r>
                        <a:rPr lang="et-E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t-E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E544798-450E-49B2-B024-F89999AFB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597" y="911821"/>
                <a:ext cx="4571764" cy="695447"/>
              </a:xfrm>
              <a:prstGeom prst="rect">
                <a:avLst/>
              </a:prstGeom>
              <a:blipFill>
                <a:blip r:embed="rId4"/>
                <a:stretch>
                  <a:fillRect b="-4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lt 7">
            <a:extLst>
              <a:ext uri="{FF2B5EF4-FFF2-40B4-BE49-F238E27FC236}">
                <a16:creationId xmlns:a16="http://schemas.microsoft.com/office/drawing/2014/main" id="{59F323FC-E920-4877-8E3D-DF7E0B17E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1000" y="42950"/>
            <a:ext cx="3302400" cy="3226867"/>
          </a:xfrm>
          <a:prstGeom prst="rect">
            <a:avLst/>
          </a:prstGeom>
        </p:spPr>
      </p:pic>
      <p:sp>
        <p:nvSpPr>
          <p:cNvPr id="9" name="Ristkülik 8">
            <a:extLst>
              <a:ext uri="{FF2B5EF4-FFF2-40B4-BE49-F238E27FC236}">
                <a16:creationId xmlns:a16="http://schemas.microsoft.com/office/drawing/2014/main" id="{A2624EE7-A019-41FE-A90F-0C2FDBA6A2DB}"/>
              </a:ext>
            </a:extLst>
          </p:cNvPr>
          <p:cNvSpPr/>
          <p:nvPr/>
        </p:nvSpPr>
        <p:spPr>
          <a:xfrm>
            <a:off x="6934200" y="3312767"/>
            <a:ext cx="5257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t-EE" sz="1600" b="1" i="1" dirty="0"/>
              <a:t>„</a:t>
            </a:r>
            <a:r>
              <a:rPr lang="en-US" sz="1600" b="1" i="1" dirty="0"/>
              <a:t>The F</a:t>
            </a:r>
            <a:r>
              <a:rPr lang="en-US" sz="1600" b="1" i="1" baseline="30000" dirty="0"/>
              <a:t>-</a:t>
            </a:r>
            <a:r>
              <a:rPr lang="en-US" sz="1600" b="1" i="1" dirty="0"/>
              <a:t> concentration increases along the direction of</a:t>
            </a:r>
            <a:r>
              <a:rPr lang="et-EE" sz="1600" b="1" i="1" dirty="0"/>
              <a:t> </a:t>
            </a:r>
            <a:r>
              <a:rPr lang="en-US" sz="1600" b="1" i="1" dirty="0"/>
              <a:t>groundwater flow. </a:t>
            </a:r>
            <a:r>
              <a:rPr lang="en-US" sz="1600" b="1" i="1" dirty="0">
                <a:solidFill>
                  <a:srgbClr val="0070C0"/>
                </a:solidFill>
              </a:rPr>
              <a:t>High fluoride concentrations</a:t>
            </a:r>
            <a:r>
              <a:rPr lang="et-EE" sz="1600" b="1" i="1" dirty="0">
                <a:solidFill>
                  <a:srgbClr val="0070C0"/>
                </a:solidFill>
              </a:rPr>
              <a:t> </a:t>
            </a:r>
            <a:r>
              <a:rPr lang="en-US" sz="1600" b="1" i="1" dirty="0">
                <a:solidFill>
                  <a:srgbClr val="0070C0"/>
                </a:solidFill>
              </a:rPr>
              <a:t>are linked to high sodium contents and pH, and low Ca</a:t>
            </a:r>
            <a:r>
              <a:rPr lang="en-US" sz="1600" b="1" i="1" baseline="30000" dirty="0">
                <a:solidFill>
                  <a:srgbClr val="0070C0"/>
                </a:solidFill>
              </a:rPr>
              <a:t>2+ </a:t>
            </a:r>
            <a:r>
              <a:rPr lang="en-US" sz="1600" b="1" i="1" dirty="0">
                <a:solidFill>
                  <a:srgbClr val="0070C0"/>
                </a:solidFill>
              </a:rPr>
              <a:t>concentrations</a:t>
            </a:r>
            <a:r>
              <a:rPr lang="en-US" sz="1600" b="1" i="1" dirty="0"/>
              <a:t>. </a:t>
            </a:r>
            <a:r>
              <a:rPr lang="en-US" sz="1600" b="1" i="1" dirty="0">
                <a:solidFill>
                  <a:schemeClr val="accent6"/>
                </a:solidFill>
              </a:rPr>
              <a:t>The weathering of Na</a:t>
            </a:r>
            <a:r>
              <a:rPr lang="et-EE" sz="1600" b="1" i="1" dirty="0">
                <a:solidFill>
                  <a:schemeClr val="accent6"/>
                </a:solidFill>
              </a:rPr>
              <a:t>-</a:t>
            </a:r>
            <a:r>
              <a:rPr lang="en-US" sz="1600" b="1" i="1" dirty="0">
                <a:solidFill>
                  <a:schemeClr val="accent6"/>
                </a:solidFill>
              </a:rPr>
              <a:t>rich</a:t>
            </a:r>
            <a:r>
              <a:rPr lang="et-EE" sz="1600" b="1" i="1" dirty="0">
                <a:solidFill>
                  <a:schemeClr val="accent6"/>
                </a:solidFill>
              </a:rPr>
              <a:t> </a:t>
            </a:r>
            <a:r>
              <a:rPr lang="en-US" sz="1600" b="1" i="1" dirty="0"/>
              <a:t>volcanic rocks increases pH which in turn triggers the dissolution of CO</a:t>
            </a:r>
            <a:r>
              <a:rPr lang="en-US" sz="1600" b="1" i="1" baseline="-25000" dirty="0"/>
              <a:t>2</a:t>
            </a:r>
            <a:r>
              <a:rPr lang="en-US" sz="1600" b="1" i="1" dirty="0"/>
              <a:t>. </a:t>
            </a: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</a:rPr>
              <a:t>The consequent</a:t>
            </a:r>
            <a:r>
              <a:rPr lang="et-EE" sz="16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</a:rPr>
              <a:t>increase in HCO</a:t>
            </a:r>
            <a:r>
              <a:rPr lang="en-US" sz="1600" b="1" i="1" baseline="-25000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sz="1600" b="1" i="1" baseline="30000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</a:rPr>
              <a:t> and CO</a:t>
            </a:r>
            <a:r>
              <a:rPr lang="en-US" sz="1600" b="1" i="1" baseline="-25000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sz="1600" b="1" i="1" baseline="30000" dirty="0">
                <a:solidFill>
                  <a:schemeClr val="accent2">
                    <a:lumMod val="75000"/>
                  </a:schemeClr>
                </a:solidFill>
              </a:rPr>
              <a:t>2-</a:t>
            </a: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</a:rPr>
              <a:t> causes oversaturation in the groundwater compared to calcite</a:t>
            </a:r>
            <a:r>
              <a:rPr lang="en-US" sz="1600" b="1" i="1" dirty="0"/>
              <a:t>, leading</a:t>
            </a:r>
            <a:r>
              <a:rPr lang="et-EE" sz="1600" b="1" i="1" dirty="0"/>
              <a:t> </a:t>
            </a:r>
            <a:r>
              <a:rPr lang="en-US" sz="1600" b="1" i="1" dirty="0"/>
              <a:t>to the precipitation of this mineral. </a:t>
            </a:r>
            <a:r>
              <a:rPr lang="en-US" sz="1600" b="1" i="1" dirty="0">
                <a:solidFill>
                  <a:schemeClr val="accent4"/>
                </a:solidFill>
              </a:rPr>
              <a:t>This precipitation lowers the Ca</a:t>
            </a:r>
            <a:r>
              <a:rPr lang="en-US" sz="1600" b="1" i="1" baseline="30000" dirty="0">
                <a:solidFill>
                  <a:schemeClr val="accent4"/>
                </a:solidFill>
              </a:rPr>
              <a:t>2+ </a:t>
            </a:r>
            <a:r>
              <a:rPr lang="en-US" sz="1600" b="1" i="1" dirty="0">
                <a:solidFill>
                  <a:schemeClr val="accent4"/>
                </a:solidFill>
              </a:rPr>
              <a:t>concentration </a:t>
            </a:r>
            <a:r>
              <a:rPr lang="en-US" sz="1600" b="1" i="1" dirty="0"/>
              <a:t>in solution and</a:t>
            </a:r>
            <a:r>
              <a:rPr lang="et-EE" sz="1600" b="1" i="1" dirty="0"/>
              <a:t> </a:t>
            </a:r>
            <a:r>
              <a:rPr lang="en-US" sz="1600" b="1" i="1" dirty="0"/>
              <a:t>leads to a </a:t>
            </a:r>
            <a:r>
              <a:rPr lang="en-US" sz="1600" b="1" i="1" dirty="0">
                <a:solidFill>
                  <a:srgbClr val="FF0000"/>
                </a:solidFill>
              </a:rPr>
              <a:t>sub-saturation for fluorite in the system</a:t>
            </a:r>
            <a:r>
              <a:rPr lang="en-US" sz="1600" b="1" i="1" dirty="0"/>
              <a:t>. As a result, fluorite will dissolve and an</a:t>
            </a:r>
            <a:r>
              <a:rPr lang="et-EE" sz="1600" b="1" i="1" dirty="0"/>
              <a:t> </a:t>
            </a:r>
            <a:r>
              <a:rPr lang="en-US" sz="1600" b="1" i="1" dirty="0"/>
              <a:t>increase in F- concentration is observed.</a:t>
            </a:r>
            <a:r>
              <a:rPr lang="et-EE" sz="1600" b="1" i="1" dirty="0"/>
              <a:t>“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366674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6E891F9-8303-4CF5-A2CF-3BB308035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7289"/>
          </a:xfrm>
        </p:spPr>
        <p:txBody>
          <a:bodyPr/>
          <a:lstStyle/>
          <a:p>
            <a:r>
              <a:rPr lang="et-EE" b="1" dirty="0"/>
              <a:t>Fluoriid Eesti põhjavees</a:t>
            </a:r>
            <a:endParaRPr lang="en-US" b="1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D520A1D9-31DC-49F0-8763-43A6EC86E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16</a:t>
            </a:fld>
            <a:endParaRPr lang="en-US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1236A746-026D-43DA-9056-74D9098E2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77" y="1027289"/>
            <a:ext cx="6862801" cy="3362667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8750A2A3-6B6D-4B6A-873A-528100F8B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348" y="4228362"/>
            <a:ext cx="2919003" cy="2560728"/>
          </a:xfrm>
          <a:prstGeom prst="rect">
            <a:avLst/>
          </a:prstGeom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E90B2C80-3946-47B4-9382-6C3C39CEB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667" y="0"/>
            <a:ext cx="2286045" cy="2290113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75ED9212-792C-4327-AF2A-FE63DA5E7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437" y="2290113"/>
            <a:ext cx="2284510" cy="2284510"/>
          </a:xfrm>
          <a:prstGeom prst="rect">
            <a:avLst/>
          </a:prstGeom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F84187CF-6DAD-4740-B836-3A5C90CB82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4437" y="4574623"/>
            <a:ext cx="2284510" cy="22845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F0BDE3-FAB5-423A-B3B0-4921A025D661}"/>
              </a:ext>
            </a:extLst>
          </p:cNvPr>
          <p:cNvSpPr txBox="1"/>
          <p:nvPr/>
        </p:nvSpPr>
        <p:spPr>
          <a:xfrm>
            <a:off x="10216023" y="3368654"/>
            <a:ext cx="1975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/>
              <a:t>O-Cm põhjaveekompleks</a:t>
            </a:r>
            <a:endParaRPr lang="en-US" b="1" dirty="0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D68051B9-C9FF-49E4-9DF9-70223388CD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3035" y="22692"/>
            <a:ext cx="4479575" cy="56941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5A47A3-E176-4631-A10A-CC87A7C1E63C}"/>
              </a:ext>
            </a:extLst>
          </p:cNvPr>
          <p:cNvSpPr txBox="1"/>
          <p:nvPr/>
        </p:nvSpPr>
        <p:spPr>
          <a:xfrm>
            <a:off x="7857822" y="5798145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/>
              <a:t>Kallavere kihistu </a:t>
            </a:r>
            <a:r>
              <a:rPr lang="et-EE" b="1" dirty="0" err="1"/>
              <a:t>brahhiopoodide</a:t>
            </a:r>
            <a:r>
              <a:rPr lang="et-EE" b="1" dirty="0"/>
              <a:t> karbipoomete (fosforiit) keskmine koostis (</a:t>
            </a:r>
            <a:r>
              <a:rPr lang="et-EE" b="1" dirty="0" err="1"/>
              <a:t>Raudsep</a:t>
            </a:r>
            <a:r>
              <a:rPr lang="et-EE" b="1" dirty="0"/>
              <a:t>, 1997).</a:t>
            </a:r>
            <a:endParaRPr lang="en-US" b="1" dirty="0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73E2FFB3-C46D-49F8-B321-93AFDEC50C36}"/>
              </a:ext>
            </a:extLst>
          </p:cNvPr>
          <p:cNvSpPr/>
          <p:nvPr/>
        </p:nvSpPr>
        <p:spPr>
          <a:xfrm>
            <a:off x="7523035" y="4124024"/>
            <a:ext cx="4420188" cy="4438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lt 13">
            <a:extLst>
              <a:ext uri="{FF2B5EF4-FFF2-40B4-BE49-F238E27FC236}">
                <a16:creationId xmlns:a16="http://schemas.microsoft.com/office/drawing/2014/main" id="{DEAAA585-A0CE-4EAF-8DB1-393DC1F497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6868" y="4389957"/>
            <a:ext cx="2681334" cy="2445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A1EA53-9D8F-483F-89C6-9144B430E040}"/>
              </a:ext>
            </a:extLst>
          </p:cNvPr>
          <p:cNvSpPr txBox="1"/>
          <p:nvPr/>
        </p:nvSpPr>
        <p:spPr>
          <a:xfrm>
            <a:off x="3353222" y="4205290"/>
            <a:ext cx="2097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Karro &amp; </a:t>
            </a:r>
            <a:r>
              <a:rPr lang="et-EE" dirty="0" err="1"/>
              <a:t>Uppin</a:t>
            </a:r>
            <a:r>
              <a:rPr lang="et-EE" dirty="0"/>
              <a:t>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78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CAE304C-978F-4666-A452-7953DEDB1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t-EE" b="1" dirty="0"/>
              <a:t>Raud põhjavees</a:t>
            </a:r>
            <a:endParaRPr lang="en-US" b="1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09F21076-6B8C-43E3-AD24-6D3056CD2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833145"/>
          </a:xfrm>
        </p:spPr>
        <p:txBody>
          <a:bodyPr>
            <a:normAutofit lnSpcReduction="10000"/>
          </a:bodyPr>
          <a:lstStyle/>
          <a:p>
            <a:pPr algn="just"/>
            <a:r>
              <a:rPr lang="et-EE" dirty="0"/>
              <a:t>Fe</a:t>
            </a:r>
            <a:r>
              <a:rPr lang="et-EE" baseline="30000" dirty="0"/>
              <a:t>2+ </a:t>
            </a:r>
            <a:r>
              <a:rPr lang="et-EE" dirty="0"/>
              <a:t>on põhjavees levinud ioon anaeroobsetes tingimustes.</a:t>
            </a:r>
          </a:p>
          <a:p>
            <a:pPr algn="just"/>
            <a:r>
              <a:rPr lang="et-EE" dirty="0"/>
              <a:t>Selle allikateks võib olla kivimis esineva püriidi oksüdatsioon, Fe</a:t>
            </a:r>
            <a:r>
              <a:rPr lang="et-EE" baseline="30000" dirty="0"/>
              <a:t>2+ </a:t>
            </a:r>
            <a:r>
              <a:rPr lang="et-EE" dirty="0"/>
              <a:t>sisaldavate mineraalide lahustumine (nt. sideriit, amfibool, </a:t>
            </a:r>
            <a:r>
              <a:rPr lang="et-EE" dirty="0" err="1"/>
              <a:t>pürkoseen</a:t>
            </a:r>
            <a:r>
              <a:rPr lang="et-EE" dirty="0"/>
              <a:t>) ja raua oksiidide ning hüdroksiidide lahutumine (nt. </a:t>
            </a:r>
            <a:r>
              <a:rPr lang="et-EE" dirty="0" err="1"/>
              <a:t>götiit</a:t>
            </a:r>
            <a:r>
              <a:rPr lang="et-EE" dirty="0"/>
              <a:t>, </a:t>
            </a:r>
            <a:r>
              <a:rPr lang="et-EE" dirty="0" err="1"/>
              <a:t>lepidokrokiit</a:t>
            </a:r>
            <a:r>
              <a:rPr lang="et-EE" dirty="0"/>
              <a:t>, </a:t>
            </a:r>
            <a:r>
              <a:rPr lang="et-EE" dirty="0" err="1"/>
              <a:t>hmeatiit</a:t>
            </a:r>
            <a:r>
              <a:rPr lang="et-EE" dirty="0"/>
              <a:t>). </a:t>
            </a:r>
          </a:p>
          <a:p>
            <a:pPr algn="just"/>
            <a:r>
              <a:rPr lang="et-EE" dirty="0"/>
              <a:t>Raud joogivees ei ole tervisele kahjulik ning on teatud kontsentratsioonides tervisele isegi kasulik. WHO järgi on veel kontsentratsioonid 1–3 </a:t>
            </a:r>
            <a:r>
              <a:rPr lang="et-EE" dirty="0" err="1"/>
              <a:t>mg/L</a:t>
            </a:r>
            <a:r>
              <a:rPr lang="et-EE" dirty="0"/>
              <a:t> tervisele ohutud.</a:t>
            </a:r>
          </a:p>
          <a:p>
            <a:pPr algn="just"/>
            <a:r>
              <a:rPr lang="et-EE" dirty="0"/>
              <a:t>Tekkiv Fe-</a:t>
            </a:r>
            <a:r>
              <a:rPr lang="et-EE" dirty="0" err="1"/>
              <a:t>oksühüdroksiid</a:t>
            </a:r>
            <a:r>
              <a:rPr lang="et-EE" dirty="0"/>
              <a:t> võib aga ummistada veetorustikud, määrida riideid ja sanitaarrajatisi (&gt; 0,3 mg/L). Madalates kaevudes võivad esineda ka ebameeldivad limased setted, mis tekivad Fe</a:t>
            </a:r>
            <a:r>
              <a:rPr lang="et-EE" baseline="30000" dirty="0"/>
              <a:t>2+</a:t>
            </a:r>
            <a:r>
              <a:rPr lang="et-EE" dirty="0"/>
              <a:t> oksüdeerivate bakterite toimel.</a:t>
            </a:r>
          </a:p>
          <a:p>
            <a:pPr algn="just"/>
            <a:endParaRPr lang="et-EE" dirty="0"/>
          </a:p>
          <a:p>
            <a:pPr algn="just"/>
            <a:endParaRPr lang="en-US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FA9AD838-5DE1-43A1-B17E-2E7CB8419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4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EA89642-A35E-4E41-AC8B-9C47126BE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Raud põhjavees</a:t>
            </a:r>
            <a:endParaRPr lang="en-US" b="1" dirty="0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4A31F6E9-0A2D-446E-923A-66923CBA0F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0895" y="1466343"/>
            <a:ext cx="4776944" cy="48900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isu kohatäide 5">
                <a:extLst>
                  <a:ext uri="{FF2B5EF4-FFF2-40B4-BE49-F238E27FC236}">
                    <a16:creationId xmlns:a16="http://schemas.microsoft.com/office/drawing/2014/main" id="{BC6E9A13-C805-48E5-8822-ED7540A8E3A9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662311" y="1466343"/>
                <a:ext cx="7529689" cy="4697390"/>
              </a:xfrm>
            </p:spPr>
            <p:txBody>
              <a:bodyPr>
                <a:no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t-EE" b="1" dirty="0"/>
                  <a:t>Peamine raua allikas põhjavees on Fe(II)-oksiidide ja oksühüdroksiidide redutseerumine orgaanilise aine oksüdatsioonil</a:t>
                </a:r>
                <a:r>
                  <a:rPr lang="et-EE" dirty="0"/>
                  <a:t>:</a:t>
                </a:r>
              </a:p>
              <a:p>
                <a:pPr marL="0" indent="0" algn="just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𝐶𝐻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𝐹𝑒𝑂𝑂𝐻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𝐹𝑒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𝐻𝐶𝑂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dirty="0"/>
              </a:p>
              <a:p>
                <a:pPr algn="just"/>
                <a:r>
                  <a:rPr lang="et-EE" dirty="0"/>
                  <a:t>Protsessi toimumiseks on vaja seda </a:t>
                </a:r>
                <a:r>
                  <a:rPr lang="et-EE" dirty="0" err="1"/>
                  <a:t>katalüseerivaid</a:t>
                </a:r>
                <a:r>
                  <a:rPr lang="et-EE" dirty="0"/>
                  <a:t> baktereid.</a:t>
                </a:r>
              </a:p>
              <a:p>
                <a:pPr algn="just"/>
                <a:r>
                  <a:rPr lang="et-EE" dirty="0"/>
                  <a:t>Protsessi kontrollib orgaanilise aine reaktiivsus ning raua oksiidide/hüdroksiidide lahustuvus (</a:t>
                </a:r>
                <a:r>
                  <a:rPr lang="et-EE" dirty="0" err="1"/>
                  <a:t>lepidokrokiit</a:t>
                </a:r>
                <a:r>
                  <a:rPr lang="et-EE" dirty="0"/>
                  <a:t> → </a:t>
                </a:r>
                <a:r>
                  <a:rPr lang="et-EE" dirty="0" err="1"/>
                  <a:t>götiit</a:t>
                </a:r>
                <a:r>
                  <a:rPr lang="et-EE" dirty="0"/>
                  <a:t> → </a:t>
                </a:r>
                <a:r>
                  <a:rPr lang="et-EE" dirty="0" err="1"/>
                  <a:t>hematiit</a:t>
                </a:r>
                <a:r>
                  <a:rPr lang="et-EE" dirty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6" name="Sisu kohatäide 5">
                <a:extLst>
                  <a:ext uri="{FF2B5EF4-FFF2-40B4-BE49-F238E27FC236}">
                    <a16:creationId xmlns:a16="http://schemas.microsoft.com/office/drawing/2014/main" id="{BC6E9A13-C805-48E5-8822-ED7540A8E3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62311" y="1466343"/>
                <a:ext cx="7529689" cy="4697390"/>
              </a:xfrm>
              <a:blipFill>
                <a:blip r:embed="rId4"/>
                <a:stretch>
                  <a:fillRect l="-1457" t="-2208" r="-1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9D7BCF33-BFFB-4ABC-9DF3-99C129A58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26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15D71C5-5A47-446C-A915-F89B0DCF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Soolase vee sissetung ja vee liigne tarbimine</a:t>
            </a:r>
            <a:endParaRPr lang="en-US" b="1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7E49E70B-8C5E-4F86-A57A-161AE3391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Viimsi poolsaar – merevee sissetung?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B0FAA3E7-26CE-481D-A30D-BC712203D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065" y="2439932"/>
            <a:ext cx="9441869" cy="36567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9C68C7-5EEC-4026-BA76-21E481A97FB2}"/>
              </a:ext>
            </a:extLst>
          </p:cNvPr>
          <p:cNvSpPr txBox="1"/>
          <p:nvPr/>
        </p:nvSpPr>
        <p:spPr>
          <a:xfrm>
            <a:off x="5075719" y="6096706"/>
            <a:ext cx="2040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Suursoo et </a:t>
            </a:r>
            <a:r>
              <a:rPr lang="et-EE" dirty="0" err="1"/>
              <a:t>al</a:t>
            </a:r>
            <a:r>
              <a:rPr lang="et-EE" dirty="0"/>
              <a:t>., 2017</a:t>
            </a:r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0BC93439-FC8F-4AA9-BA87-F219DCB6A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26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A7CD193-220E-408D-A6F7-8146D4079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t-EE" b="1" dirty="0"/>
              <a:t>Põhjavee kvaliteedi hindamine</a:t>
            </a:r>
            <a:endParaRPr lang="en-US" b="1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B5D74A7-911D-40DA-BD35-EC69E2CB3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1745015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t-EE" dirty="0"/>
              <a:t>Puhta joogivee olemasolu on selle sajandi üks põletavamaid globaalseid probleeme.</a:t>
            </a:r>
          </a:p>
          <a:p>
            <a:pPr algn="just"/>
            <a:r>
              <a:rPr lang="et-EE" dirty="0"/>
              <a:t>Umbes 2 miljardit inimest peab kasutama saastunud joogivett.</a:t>
            </a:r>
          </a:p>
          <a:p>
            <a:pPr algn="just"/>
            <a:r>
              <a:rPr lang="et-EE" dirty="0"/>
              <a:t>Arvatakse, et 2025. aastaks elab pool maailma elanikkonnast veepuudusega piirkondades (</a:t>
            </a:r>
            <a:r>
              <a:rPr lang="et-EE" i="1" dirty="0" err="1"/>
              <a:t>water-stressed</a:t>
            </a:r>
            <a:r>
              <a:rPr lang="et-EE" i="1" dirty="0"/>
              <a:t> </a:t>
            </a:r>
            <a:r>
              <a:rPr lang="et-EE" i="1" dirty="0" err="1"/>
              <a:t>areas</a:t>
            </a:r>
            <a:r>
              <a:rPr lang="et-EE" dirty="0"/>
              <a:t>).</a:t>
            </a:r>
          </a:p>
          <a:p>
            <a:pPr algn="just"/>
            <a:r>
              <a:rPr lang="et-EE" dirty="0"/>
              <a:t>Saastunud vesi võib levitada raskeid haigusi nagu </a:t>
            </a:r>
            <a:r>
              <a:rPr lang="et-EE" dirty="0" err="1"/>
              <a:t>diarröa</a:t>
            </a:r>
            <a:r>
              <a:rPr lang="et-EE" dirty="0"/>
              <a:t> (kõhulahtisus), koolera, düsenteeria, tüüfus ja lastehalvatus.</a:t>
            </a:r>
          </a:p>
          <a:p>
            <a:pPr algn="just"/>
            <a:endParaRPr lang="en-US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C33C07AF-CA6E-42E4-83A4-57789A0C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2</a:t>
            </a:fld>
            <a:endParaRPr lang="en-US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A9DBA1B9-BFA3-43B0-A3EB-177713A13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151" y="2788688"/>
            <a:ext cx="5733697" cy="4069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09500F-F46E-49BA-BC5C-6A3F4EB76707}"/>
              </a:ext>
            </a:extLst>
          </p:cNvPr>
          <p:cNvSpPr txBox="1"/>
          <p:nvPr/>
        </p:nvSpPr>
        <p:spPr>
          <a:xfrm>
            <a:off x="9087555" y="4638678"/>
            <a:ext cx="2585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err="1"/>
              <a:t>Appelo</a:t>
            </a:r>
            <a:r>
              <a:rPr lang="et-EE" dirty="0"/>
              <a:t> and </a:t>
            </a:r>
            <a:r>
              <a:rPr lang="et-EE" dirty="0" err="1"/>
              <a:t>Postma</a:t>
            </a:r>
            <a:r>
              <a:rPr lang="et-EE" dirty="0"/>
              <a:t>,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11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82822EA-2EF4-4F5E-8303-F1CF473ED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Põhjavee kaitstus Eestis</a:t>
            </a:r>
            <a:endParaRPr lang="en-US" b="1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3BF25BB-4E6D-4326-839F-8E9C1246B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30726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n-US" sz="3400" b="1" dirty="0" err="1"/>
              <a:t>Põhjavee</a:t>
            </a:r>
            <a:r>
              <a:rPr lang="et-EE" sz="3400" b="1" dirty="0"/>
              <a:t> (reostus)</a:t>
            </a:r>
            <a:r>
              <a:rPr lang="en-US" sz="3400" b="1" dirty="0" err="1"/>
              <a:t>kaitstus</a:t>
            </a:r>
            <a:r>
              <a:rPr lang="et-EE" sz="3400" b="1" dirty="0"/>
              <a:t> </a:t>
            </a:r>
            <a:r>
              <a:rPr lang="et-EE" sz="3400" dirty="0"/>
              <a:t>(</a:t>
            </a:r>
            <a:r>
              <a:rPr lang="et-EE" sz="3400" i="1" dirty="0" err="1"/>
              <a:t>groundwater</a:t>
            </a:r>
            <a:r>
              <a:rPr lang="et-EE" sz="3400" i="1" dirty="0"/>
              <a:t> </a:t>
            </a:r>
            <a:r>
              <a:rPr lang="et-EE" sz="3400" i="1" dirty="0" err="1"/>
              <a:t>vulnerability</a:t>
            </a:r>
            <a:r>
              <a:rPr lang="et-EE" sz="3400" dirty="0"/>
              <a:t>) - </a:t>
            </a:r>
            <a:r>
              <a:rPr lang="en-US" sz="3400" dirty="0" err="1"/>
              <a:t>veekihi</a:t>
            </a:r>
            <a:r>
              <a:rPr lang="en-US" sz="3400" dirty="0"/>
              <a:t> </a:t>
            </a:r>
            <a:r>
              <a:rPr lang="en-US" sz="3400" dirty="0" err="1"/>
              <a:t>kaetus</a:t>
            </a:r>
            <a:r>
              <a:rPr lang="en-US" sz="3400" dirty="0"/>
              <a:t> </a:t>
            </a:r>
            <a:r>
              <a:rPr lang="en-US" sz="3400" dirty="0" err="1"/>
              <a:t>nõrgalt</a:t>
            </a:r>
            <a:r>
              <a:rPr lang="et-EE" sz="3400" dirty="0"/>
              <a:t> </a:t>
            </a:r>
            <a:r>
              <a:rPr lang="en-US" sz="3400" dirty="0" err="1"/>
              <a:t>vett</a:t>
            </a:r>
            <a:r>
              <a:rPr lang="en-US" sz="3400" dirty="0"/>
              <a:t> </a:t>
            </a:r>
            <a:r>
              <a:rPr lang="en-US" sz="3400" dirty="0" err="1"/>
              <a:t>läbi</a:t>
            </a:r>
            <a:r>
              <a:rPr lang="en-US" sz="3400" dirty="0"/>
              <a:t> </a:t>
            </a:r>
            <a:r>
              <a:rPr lang="en-US" sz="3400" dirty="0" err="1"/>
              <a:t>laskva</a:t>
            </a:r>
            <a:r>
              <a:rPr lang="en-US" sz="3400" dirty="0"/>
              <a:t> </a:t>
            </a:r>
            <a:r>
              <a:rPr lang="en-US" sz="3400" dirty="0" err="1"/>
              <a:t>kihiga</a:t>
            </a:r>
            <a:r>
              <a:rPr lang="en-US" sz="3400" dirty="0"/>
              <a:t>,</a:t>
            </a:r>
            <a:r>
              <a:rPr lang="et-EE" sz="3400" dirty="0"/>
              <a:t> </a:t>
            </a:r>
            <a:r>
              <a:rPr lang="en-US" sz="3400" dirty="0" err="1"/>
              <a:t>mis</a:t>
            </a:r>
            <a:r>
              <a:rPr lang="en-US" sz="3400" dirty="0"/>
              <a:t> </a:t>
            </a:r>
            <a:r>
              <a:rPr lang="en-US" sz="3400" dirty="0" err="1"/>
              <a:t>takistab</a:t>
            </a:r>
            <a:r>
              <a:rPr lang="en-US" sz="3400" dirty="0"/>
              <a:t> </a:t>
            </a:r>
            <a:r>
              <a:rPr lang="en-US" sz="3400" dirty="0" err="1"/>
              <a:t>maapinna</a:t>
            </a:r>
            <a:r>
              <a:rPr lang="et-EE" sz="3400" dirty="0" err="1"/>
              <a:t>lt</a:t>
            </a:r>
            <a:r>
              <a:rPr lang="et-EE" sz="3400" dirty="0"/>
              <a:t> pärinevate saasteainete imbumist põhjavette.</a:t>
            </a:r>
          </a:p>
          <a:p>
            <a:pPr algn="just"/>
            <a:r>
              <a:rPr lang="en-US" sz="3400" dirty="0" err="1"/>
              <a:t>Põhjavee</a:t>
            </a:r>
            <a:r>
              <a:rPr lang="en-US" sz="3400" dirty="0"/>
              <a:t> </a:t>
            </a:r>
            <a:r>
              <a:rPr lang="en-US" sz="3400" dirty="0" err="1"/>
              <a:t>kaitstus</a:t>
            </a:r>
            <a:r>
              <a:rPr lang="en-US" sz="3400" dirty="0"/>
              <a:t> </a:t>
            </a:r>
            <a:r>
              <a:rPr lang="en-US" sz="3400" dirty="0" err="1"/>
              <a:t>sõltub</a:t>
            </a:r>
            <a:r>
              <a:rPr lang="en-US" sz="3400" dirty="0"/>
              <a:t> </a:t>
            </a:r>
            <a:r>
              <a:rPr lang="en-US" sz="3400" dirty="0" err="1"/>
              <a:t>paljudest</a:t>
            </a:r>
            <a:r>
              <a:rPr lang="et-EE" sz="3400" dirty="0"/>
              <a:t> </a:t>
            </a:r>
            <a:r>
              <a:rPr lang="en-US" sz="3400" dirty="0" err="1"/>
              <a:t>teguritest</a:t>
            </a:r>
            <a:r>
              <a:rPr lang="en-US" sz="3400" dirty="0"/>
              <a:t>, </a:t>
            </a:r>
            <a:r>
              <a:rPr lang="et-EE" sz="3400" dirty="0"/>
              <a:t>mille</a:t>
            </a:r>
            <a:r>
              <a:rPr lang="en-US" sz="3400" dirty="0"/>
              <a:t> </a:t>
            </a:r>
            <a:r>
              <a:rPr lang="en-US" sz="3400" dirty="0" err="1"/>
              <a:t>võib</a:t>
            </a:r>
            <a:r>
              <a:rPr lang="en-US" sz="3400" dirty="0"/>
              <a:t> </a:t>
            </a:r>
            <a:r>
              <a:rPr lang="en-US" sz="3400" dirty="0" err="1"/>
              <a:t>jagada</a:t>
            </a:r>
            <a:r>
              <a:rPr lang="en-US" sz="3400" dirty="0"/>
              <a:t> </a:t>
            </a:r>
            <a:r>
              <a:rPr lang="en-US" sz="3400" dirty="0" err="1"/>
              <a:t>kolme</a:t>
            </a:r>
            <a:r>
              <a:rPr lang="en-US" sz="3400" dirty="0"/>
              <a:t> </a:t>
            </a:r>
            <a:r>
              <a:rPr lang="en-US" sz="3400" dirty="0" err="1"/>
              <a:t>gruppi</a:t>
            </a:r>
            <a:r>
              <a:rPr lang="et-EE" sz="3400" dirty="0"/>
              <a:t> (</a:t>
            </a:r>
            <a:r>
              <a:rPr lang="et-EE" sz="3400" dirty="0" err="1"/>
              <a:t>Perens</a:t>
            </a:r>
            <a:r>
              <a:rPr lang="et-EE" sz="3400" dirty="0"/>
              <a:t>, 2001):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400" dirty="0" err="1"/>
              <a:t>Looduslikud</a:t>
            </a:r>
            <a:r>
              <a:rPr lang="et-EE" sz="3400" dirty="0"/>
              <a:t> - </a:t>
            </a:r>
            <a:r>
              <a:rPr lang="en-US" sz="3400" dirty="0" err="1"/>
              <a:t>vettpidavate</a:t>
            </a:r>
            <a:r>
              <a:rPr lang="en-US" sz="3400" dirty="0"/>
              <a:t> </a:t>
            </a:r>
            <a:r>
              <a:rPr lang="en-US" sz="3400" dirty="0" err="1"/>
              <a:t>või</a:t>
            </a:r>
            <a:r>
              <a:rPr lang="en-US" sz="3400" dirty="0"/>
              <a:t> </a:t>
            </a:r>
            <a:r>
              <a:rPr lang="en-US" sz="3400" dirty="0" err="1"/>
              <a:t>nõrgalt</a:t>
            </a:r>
            <a:r>
              <a:rPr lang="en-US" sz="3400" dirty="0"/>
              <a:t> </a:t>
            </a:r>
            <a:r>
              <a:rPr lang="en-US" sz="3400" dirty="0" err="1"/>
              <a:t>vett</a:t>
            </a:r>
            <a:r>
              <a:rPr lang="en-US" sz="3400" dirty="0"/>
              <a:t> </a:t>
            </a:r>
            <a:r>
              <a:rPr lang="en-US" sz="3400" dirty="0" err="1"/>
              <a:t>läbilaskvate</a:t>
            </a:r>
            <a:r>
              <a:rPr lang="en-US" sz="3400" dirty="0"/>
              <a:t> </a:t>
            </a:r>
            <a:r>
              <a:rPr lang="en-US" sz="3400" dirty="0" err="1"/>
              <a:t>setete</a:t>
            </a:r>
            <a:r>
              <a:rPr lang="en-US" sz="3400" dirty="0"/>
              <a:t> </a:t>
            </a:r>
            <a:r>
              <a:rPr lang="en-US" sz="3400" dirty="0" err="1"/>
              <a:t>esinem</a:t>
            </a:r>
            <a:r>
              <a:rPr lang="et-EE" sz="3400" dirty="0"/>
              <a:t>ine </a:t>
            </a:r>
            <a:r>
              <a:rPr lang="en-US" sz="3400" dirty="0" err="1"/>
              <a:t>hüdrogeoloogilises</a:t>
            </a:r>
            <a:r>
              <a:rPr lang="en-US" sz="3400" dirty="0"/>
              <a:t> </a:t>
            </a:r>
            <a:r>
              <a:rPr lang="en-US" sz="3400" dirty="0" err="1"/>
              <a:t>läbilõikes</a:t>
            </a:r>
            <a:r>
              <a:rPr lang="et-EE" sz="3400" dirty="0"/>
              <a:t>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400" dirty="0" err="1"/>
              <a:t>Tehnogeensed</a:t>
            </a:r>
            <a:r>
              <a:rPr lang="et-EE" sz="3400" dirty="0"/>
              <a:t> - </a:t>
            </a:r>
            <a:r>
              <a:rPr lang="fi-FI" sz="3400" dirty="0" err="1"/>
              <a:t>reostusallikate</a:t>
            </a:r>
            <a:r>
              <a:rPr lang="fi-FI" sz="3400" dirty="0"/>
              <a:t> </a:t>
            </a:r>
            <a:r>
              <a:rPr lang="fi-FI" sz="3400" dirty="0" err="1"/>
              <a:t>esinemine</a:t>
            </a:r>
            <a:r>
              <a:rPr lang="et-EE" sz="3400" dirty="0"/>
              <a:t> </a:t>
            </a:r>
            <a:r>
              <a:rPr lang="fi-FI" sz="3400" dirty="0" err="1"/>
              <a:t>maapinnal</a:t>
            </a:r>
            <a:r>
              <a:rPr lang="fi-FI" sz="3400" dirty="0"/>
              <a:t> ja </a:t>
            </a:r>
            <a:r>
              <a:rPr lang="fi-FI" sz="3400" dirty="0" err="1"/>
              <a:t>reoaine</a:t>
            </a:r>
            <a:r>
              <a:rPr lang="fi-FI" sz="3400" dirty="0"/>
              <a:t> </a:t>
            </a:r>
            <a:r>
              <a:rPr lang="fi-FI" sz="3400" dirty="0" err="1"/>
              <a:t>sattumise</a:t>
            </a:r>
            <a:r>
              <a:rPr lang="fi-FI" sz="3400" dirty="0"/>
              <a:t> viis </a:t>
            </a:r>
            <a:r>
              <a:rPr lang="fi-FI" sz="3400" dirty="0" err="1"/>
              <a:t>põhjavette</a:t>
            </a:r>
            <a:r>
              <a:rPr lang="et-EE" sz="3400" dirty="0"/>
              <a:t>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t-EE" sz="3400" dirty="0"/>
              <a:t>F</a:t>
            </a:r>
            <a:r>
              <a:rPr lang="en-US" sz="3400" dirty="0" err="1"/>
              <a:t>üüsikalis-keemilised</a:t>
            </a:r>
            <a:r>
              <a:rPr lang="et-EE" sz="3400" dirty="0"/>
              <a:t> - </a:t>
            </a:r>
            <a:r>
              <a:rPr lang="en-US" sz="3400" dirty="0" err="1"/>
              <a:t>saasteainete</a:t>
            </a:r>
            <a:r>
              <a:rPr lang="en-US" sz="3400" dirty="0"/>
              <a:t> ja </a:t>
            </a:r>
            <a:r>
              <a:rPr lang="en-US" sz="3400" dirty="0" err="1"/>
              <a:t>saastekomponentide</a:t>
            </a:r>
            <a:r>
              <a:rPr lang="et-EE" sz="3400" dirty="0"/>
              <a:t> </a:t>
            </a:r>
            <a:r>
              <a:rPr lang="en-US" sz="3400" dirty="0" err="1"/>
              <a:t>spetsiifilised</a:t>
            </a:r>
            <a:r>
              <a:rPr lang="en-US" sz="3400" dirty="0"/>
              <a:t> </a:t>
            </a:r>
            <a:r>
              <a:rPr lang="en-US" sz="3400" dirty="0" err="1"/>
              <a:t>omadused</a:t>
            </a:r>
            <a:r>
              <a:rPr lang="en-US" sz="3400" dirty="0"/>
              <a:t>, </a:t>
            </a:r>
            <a:r>
              <a:rPr lang="en-US" sz="3400" dirty="0" err="1"/>
              <a:t>nende</a:t>
            </a:r>
            <a:r>
              <a:rPr lang="en-US" sz="3400" dirty="0"/>
              <a:t> </a:t>
            </a:r>
            <a:r>
              <a:rPr lang="en-US" sz="3400" dirty="0" err="1"/>
              <a:t>migratsioonivõime</a:t>
            </a:r>
            <a:r>
              <a:rPr lang="en-US" sz="3400" dirty="0"/>
              <a:t>, </a:t>
            </a:r>
            <a:r>
              <a:rPr lang="en-US" sz="3400" dirty="0" err="1"/>
              <a:t>sorbeeritavus</a:t>
            </a:r>
            <a:r>
              <a:rPr lang="et-EE" sz="3400" dirty="0"/>
              <a:t>;</a:t>
            </a:r>
            <a:r>
              <a:rPr lang="en-US" sz="3400" dirty="0"/>
              <a:t> </a:t>
            </a:r>
            <a:r>
              <a:rPr lang="en-US" sz="3400" dirty="0" err="1"/>
              <a:t>saasteainete</a:t>
            </a:r>
            <a:r>
              <a:rPr lang="en-US" sz="3400" dirty="0"/>
              <a:t> </a:t>
            </a:r>
            <a:r>
              <a:rPr lang="en-US" sz="3400" dirty="0" err="1"/>
              <a:t>ning</a:t>
            </a:r>
            <a:r>
              <a:rPr lang="en-US" sz="3400" dirty="0"/>
              <a:t> </a:t>
            </a:r>
            <a:r>
              <a:rPr lang="en-US" sz="3400" dirty="0" err="1"/>
              <a:t>kivimi</a:t>
            </a:r>
            <a:r>
              <a:rPr lang="en-US" sz="3400" dirty="0"/>
              <a:t> ja </a:t>
            </a:r>
            <a:r>
              <a:rPr lang="en-US" sz="3400" dirty="0" err="1"/>
              <a:t>vee</a:t>
            </a:r>
            <a:r>
              <a:rPr lang="et-EE" sz="3400" dirty="0"/>
              <a:t> </a:t>
            </a:r>
            <a:r>
              <a:rPr lang="en-US" sz="3400" dirty="0" err="1"/>
              <a:t>vastastikune</a:t>
            </a:r>
            <a:r>
              <a:rPr lang="en-US" sz="3400" dirty="0"/>
              <a:t> </a:t>
            </a:r>
            <a:r>
              <a:rPr lang="en-US" sz="3400" dirty="0" err="1"/>
              <a:t>toime</a:t>
            </a:r>
            <a:endParaRPr lang="et-EE" sz="3400" dirty="0"/>
          </a:p>
          <a:p>
            <a:pPr algn="just"/>
            <a:r>
              <a:rPr lang="en-US" sz="3400" dirty="0" err="1"/>
              <a:t>Reostuse</a:t>
            </a:r>
            <a:r>
              <a:rPr lang="et-EE" sz="3400" dirty="0"/>
              <a:t> </a:t>
            </a:r>
            <a:r>
              <a:rPr lang="en-US" sz="3400" dirty="0" err="1"/>
              <a:t>levimiskiiruse</a:t>
            </a:r>
            <a:r>
              <a:rPr lang="en-US" sz="3400" dirty="0"/>
              <a:t> j</a:t>
            </a:r>
            <a:r>
              <a:rPr lang="et-EE" sz="3400" dirty="0"/>
              <a:t>ä</a:t>
            </a:r>
            <a:r>
              <a:rPr lang="en-US" sz="3400" dirty="0" err="1"/>
              <a:t>rgi</a:t>
            </a:r>
            <a:r>
              <a:rPr lang="et-EE" sz="3400" dirty="0"/>
              <a:t> </a:t>
            </a:r>
            <a:r>
              <a:rPr lang="en-US" sz="3400" dirty="0" err="1"/>
              <a:t>maapinnalt</a:t>
            </a:r>
            <a:r>
              <a:rPr lang="en-US" sz="3400" dirty="0"/>
              <a:t> p</a:t>
            </a:r>
            <a:r>
              <a:rPr lang="et-EE" sz="3400" dirty="0"/>
              <a:t>õ</a:t>
            </a:r>
            <a:r>
              <a:rPr lang="en-US" sz="3400" dirty="0" err="1"/>
              <a:t>hjavette</a:t>
            </a:r>
            <a:r>
              <a:rPr lang="et-EE" sz="3400" dirty="0"/>
              <a:t> </a:t>
            </a:r>
            <a:r>
              <a:rPr lang="en-US" sz="3400" dirty="0"/>
              <a:t>on v</a:t>
            </a:r>
            <a:r>
              <a:rPr lang="et-EE" sz="3400" dirty="0"/>
              <a:t>õ</a:t>
            </a:r>
            <a:r>
              <a:rPr lang="en-US" sz="3400" dirty="0" err="1"/>
              <a:t>imalik</a:t>
            </a:r>
            <a:r>
              <a:rPr lang="en-US" sz="3400" dirty="0"/>
              <a:t> </a:t>
            </a:r>
            <a:r>
              <a:rPr lang="en-US" sz="3400" dirty="0" err="1"/>
              <a:t>eristada</a:t>
            </a:r>
            <a:r>
              <a:rPr lang="et-EE" sz="3400" dirty="0"/>
              <a:t> erineva loodusliku </a:t>
            </a:r>
            <a:r>
              <a:rPr lang="et-EE" sz="3400" dirty="0" err="1"/>
              <a:t>kaitsusega</a:t>
            </a:r>
            <a:r>
              <a:rPr lang="et-EE" sz="3400" dirty="0"/>
              <a:t> piirkondi ja nende ruumilist levikut ka kaardistada.</a:t>
            </a:r>
          </a:p>
          <a:p>
            <a:pPr algn="just"/>
            <a:r>
              <a:rPr lang="et-EE" sz="3400" b="1" dirty="0"/>
              <a:t>Kaartidel on eristatud kaitstud, suhteliselt kaitstud (vähe reostusohtlikud), keskmiselt kaitstud (mõõdukalt reostusohtlikud), nõrgalt kaitstud (reostusohtlikud) ja kaitsmata alad (väga reostusohtlikud).</a:t>
            </a:r>
          </a:p>
          <a:p>
            <a:pPr marL="0" indent="0" algn="just">
              <a:buNone/>
            </a:pPr>
            <a:endParaRPr lang="et-EE" dirty="0"/>
          </a:p>
          <a:p>
            <a:pPr algn="just"/>
            <a:endParaRPr lang="et-EE" dirty="0"/>
          </a:p>
          <a:p>
            <a:pPr algn="just"/>
            <a:endParaRPr lang="en-US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6A160FA2-5037-41F7-BEE1-E4C69C7D9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7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48E302F-10B2-4CAB-AAD5-B8FC892E4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t-EE" b="1" dirty="0"/>
              <a:t>Põhjavee kaitstus Eestis</a:t>
            </a:r>
            <a:endParaRPr lang="en-US" b="1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A57E6F9C-5556-4CA2-B00F-4E677B293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4"/>
            <a:ext cx="10515600" cy="53959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t-EE" b="1" dirty="0"/>
              <a:t>1. Kaitsmata alad </a:t>
            </a:r>
            <a:r>
              <a:rPr lang="et-EE" dirty="0"/>
              <a:t>- Põhjavesi on kaitsmata nii orgaaniliste kui mineraalsete reoainete suhtes, pinnakatte paksus kuni 2 m. </a:t>
            </a:r>
            <a:r>
              <a:rPr lang="et-EE" dirty="0" err="1"/>
              <a:t>Suuremõõtkavalisel</a:t>
            </a:r>
            <a:r>
              <a:rPr lang="et-EE" dirty="0"/>
              <a:t> geoloogilisel kaardistamisel on kaitsmata alad jagatud enamasti kaheks allüksuseks:</a:t>
            </a:r>
          </a:p>
          <a:p>
            <a:pPr marL="0" indent="0">
              <a:buNone/>
            </a:pPr>
            <a:r>
              <a:rPr lang="et-EE" dirty="0"/>
              <a:t>1) alvarid;</a:t>
            </a:r>
          </a:p>
          <a:p>
            <a:pPr marL="0" indent="0">
              <a:buNone/>
            </a:pPr>
            <a:r>
              <a:rPr lang="et-EE" dirty="0"/>
              <a:t>2) piirkonnad, kus moreeni paksus on 1-2 m;</a:t>
            </a:r>
          </a:p>
          <a:p>
            <a:pPr marL="0" indent="0">
              <a:buNone/>
            </a:pPr>
            <a:r>
              <a:rPr lang="et-EE" dirty="0"/>
              <a:t>S</a:t>
            </a:r>
            <a:r>
              <a:rPr lang="en-US" dirty="0" err="1"/>
              <a:t>aasteainete</a:t>
            </a:r>
            <a:r>
              <a:rPr lang="en-US" dirty="0"/>
              <a:t> </a:t>
            </a:r>
            <a:r>
              <a:rPr lang="en-US" dirty="0" err="1"/>
              <a:t>infiltratsiooniaeg</a:t>
            </a:r>
            <a:r>
              <a:rPr lang="en-US" dirty="0"/>
              <a:t> </a:t>
            </a:r>
            <a:r>
              <a:rPr lang="et-EE" dirty="0"/>
              <a:t>orienteeruvalt </a:t>
            </a:r>
            <a:r>
              <a:rPr lang="en-US" dirty="0" err="1"/>
              <a:t>kuni</a:t>
            </a:r>
            <a:r>
              <a:rPr lang="en-US" dirty="0"/>
              <a:t> 30 </a:t>
            </a:r>
            <a:r>
              <a:rPr lang="en-US" dirty="0" err="1"/>
              <a:t>ööpäeva</a:t>
            </a:r>
            <a:r>
              <a:rPr lang="et-EE" dirty="0"/>
              <a:t>.</a:t>
            </a:r>
          </a:p>
          <a:p>
            <a:pPr marL="0" indent="0">
              <a:buNone/>
            </a:pPr>
            <a:r>
              <a:rPr lang="et-EE" b="1" dirty="0"/>
              <a:t>2. Nõrgalt kaitstud alad</a:t>
            </a:r>
            <a:r>
              <a:rPr lang="et-EE" dirty="0"/>
              <a:t> - </a:t>
            </a:r>
            <a:r>
              <a:rPr lang="fi-FI" dirty="0" err="1"/>
              <a:t>Saviliivpinnakatte</a:t>
            </a:r>
            <a:r>
              <a:rPr lang="fi-FI" dirty="0"/>
              <a:t> </a:t>
            </a:r>
            <a:r>
              <a:rPr lang="fi-FI" dirty="0" err="1"/>
              <a:t>paksus</a:t>
            </a:r>
            <a:r>
              <a:rPr lang="fi-FI" dirty="0"/>
              <a:t> on </a:t>
            </a:r>
            <a:r>
              <a:rPr lang="fi-FI" dirty="0" err="1"/>
              <a:t>valdavalt</a:t>
            </a:r>
            <a:r>
              <a:rPr lang="fi-FI" dirty="0"/>
              <a:t> 2-10 m </a:t>
            </a:r>
            <a:r>
              <a:rPr lang="fi-FI" dirty="0" err="1"/>
              <a:t>või</a:t>
            </a:r>
            <a:r>
              <a:rPr lang="fi-FI" dirty="0"/>
              <a:t> </a:t>
            </a:r>
            <a:r>
              <a:rPr lang="fi-FI" dirty="0" err="1"/>
              <a:t>savipinnase</a:t>
            </a:r>
            <a:r>
              <a:rPr lang="fi-FI" dirty="0"/>
              <a:t> (savi, </a:t>
            </a:r>
            <a:r>
              <a:rPr lang="fi-FI" dirty="0" err="1"/>
              <a:t>liivsavi</a:t>
            </a:r>
            <a:r>
              <a:rPr lang="fi-FI" dirty="0"/>
              <a:t>) </a:t>
            </a:r>
            <a:r>
              <a:rPr lang="fi-FI" dirty="0" err="1"/>
              <a:t>paksus</a:t>
            </a:r>
            <a:r>
              <a:rPr lang="fi-FI" dirty="0"/>
              <a:t> </a:t>
            </a:r>
            <a:r>
              <a:rPr lang="fi-FI" dirty="0" err="1"/>
              <a:t>kuni</a:t>
            </a:r>
            <a:r>
              <a:rPr lang="et-EE" dirty="0"/>
              <a:t> </a:t>
            </a:r>
            <a:r>
              <a:rPr lang="en-US" dirty="0"/>
              <a:t>2 m. </a:t>
            </a:r>
            <a:r>
              <a:rPr lang="en-US" dirty="0" err="1"/>
              <a:t>Reoainete</a:t>
            </a:r>
            <a:r>
              <a:rPr lang="en-US" dirty="0"/>
              <a:t> </a:t>
            </a:r>
            <a:r>
              <a:rPr lang="en-US" dirty="0" err="1"/>
              <a:t>infiltreerumise</a:t>
            </a:r>
            <a:r>
              <a:rPr lang="en-US" dirty="0"/>
              <a:t> </a:t>
            </a:r>
            <a:r>
              <a:rPr lang="en-US" dirty="0" err="1"/>
              <a:t>aeg</a:t>
            </a:r>
            <a:r>
              <a:rPr lang="en-US" dirty="0"/>
              <a:t> on </a:t>
            </a:r>
            <a:r>
              <a:rPr lang="en-US" dirty="0" err="1"/>
              <a:t>arvutuslikult</a:t>
            </a:r>
            <a:r>
              <a:rPr lang="en-US" dirty="0"/>
              <a:t> 50-200 </a:t>
            </a:r>
            <a:r>
              <a:rPr lang="en-US" dirty="0" err="1"/>
              <a:t>ööpäeva</a:t>
            </a:r>
            <a:r>
              <a:rPr lang="en-US" dirty="0"/>
              <a:t>. Ka need </a:t>
            </a:r>
            <a:r>
              <a:rPr lang="en-US" dirty="0" err="1"/>
              <a:t>alad</a:t>
            </a:r>
            <a:r>
              <a:rPr lang="en-US" dirty="0"/>
              <a:t> on </a:t>
            </a:r>
            <a:r>
              <a:rPr lang="en-US" dirty="0" err="1"/>
              <a:t>suurema</a:t>
            </a:r>
            <a:r>
              <a:rPr lang="et-EE" dirty="0"/>
              <a:t> </a:t>
            </a:r>
            <a:r>
              <a:rPr lang="en-US" dirty="0" err="1"/>
              <a:t>mõõtkava</a:t>
            </a:r>
            <a:r>
              <a:rPr lang="en-US" dirty="0"/>
              <a:t> </a:t>
            </a:r>
            <a:r>
              <a:rPr lang="en-US" dirty="0" err="1"/>
              <a:t>puhul</a:t>
            </a:r>
            <a:r>
              <a:rPr lang="en-US" dirty="0"/>
              <a:t> </a:t>
            </a:r>
            <a:r>
              <a:rPr lang="en-US" dirty="0" err="1"/>
              <a:t>otstarbekas</a:t>
            </a:r>
            <a:r>
              <a:rPr lang="en-US" dirty="0"/>
              <a:t> </a:t>
            </a:r>
            <a:r>
              <a:rPr lang="en-US" dirty="0" err="1"/>
              <a:t>jagada</a:t>
            </a:r>
            <a:r>
              <a:rPr lang="en-US" dirty="0"/>
              <a:t> </a:t>
            </a:r>
            <a:r>
              <a:rPr lang="en-US" dirty="0" err="1"/>
              <a:t>alarajoonideks</a:t>
            </a:r>
            <a:r>
              <a:rPr lang="en-US" dirty="0"/>
              <a:t> </a:t>
            </a:r>
            <a:r>
              <a:rPr lang="en-US" dirty="0" err="1"/>
              <a:t>moreeni</a:t>
            </a:r>
            <a:r>
              <a:rPr lang="en-US" dirty="0"/>
              <a:t> </a:t>
            </a:r>
            <a:r>
              <a:rPr lang="en-US" dirty="0" err="1"/>
              <a:t>paksusega</a:t>
            </a:r>
            <a:r>
              <a:rPr lang="en-US" dirty="0"/>
              <a:t> 2-5 m ja 5-10 m.</a:t>
            </a:r>
            <a:endParaRPr lang="et-EE" dirty="0"/>
          </a:p>
          <a:p>
            <a:pPr marL="0" indent="0">
              <a:buNone/>
            </a:pPr>
            <a:r>
              <a:rPr lang="et-EE" b="1" dirty="0"/>
              <a:t>3. Keskmiselt kaitstud alad </a:t>
            </a:r>
            <a:r>
              <a:rPr lang="et-EE" dirty="0"/>
              <a:t>- Saviliivmoreenist pinnakatte paksus on valdavalt 10-20 m; savi või liivsavi paksus 2-5 m. Reoainete arvutuslik infiltratsiooniaeg on 200-400 ööpäeva. Survelise põhjavee esinemise korral jääb survepind püsivalt maapinna lähedale.</a:t>
            </a:r>
          </a:p>
          <a:p>
            <a:pPr marL="0" indent="0">
              <a:buNone/>
            </a:pPr>
            <a:r>
              <a:rPr lang="et-EE" b="1" dirty="0"/>
              <a:t>4. Suhteliselt kaitstud alad </a:t>
            </a:r>
            <a:r>
              <a:rPr lang="et-EE" dirty="0"/>
              <a:t>- </a:t>
            </a:r>
            <a:r>
              <a:rPr lang="fi-FI" dirty="0" err="1"/>
              <a:t>Valdavalt</a:t>
            </a:r>
            <a:r>
              <a:rPr lang="fi-FI" dirty="0"/>
              <a:t> </a:t>
            </a:r>
            <a:r>
              <a:rPr lang="fi-FI" dirty="0" err="1"/>
              <a:t>saviliivmoreenist</a:t>
            </a:r>
            <a:r>
              <a:rPr lang="fi-FI" dirty="0"/>
              <a:t> </a:t>
            </a:r>
            <a:r>
              <a:rPr lang="fi-FI" dirty="0" err="1"/>
              <a:t>pinnakatte</a:t>
            </a:r>
            <a:r>
              <a:rPr lang="fi-FI" dirty="0"/>
              <a:t> </a:t>
            </a:r>
            <a:r>
              <a:rPr lang="fi-FI" dirty="0" err="1"/>
              <a:t>paksus</a:t>
            </a:r>
            <a:r>
              <a:rPr lang="fi-FI" dirty="0"/>
              <a:t> on 20-50 m; savi </a:t>
            </a:r>
            <a:r>
              <a:rPr lang="fi-FI" dirty="0" err="1"/>
              <a:t>või</a:t>
            </a:r>
            <a:r>
              <a:rPr lang="fi-FI" dirty="0"/>
              <a:t> </a:t>
            </a:r>
            <a:r>
              <a:rPr lang="fi-FI" dirty="0" err="1"/>
              <a:t>liivsavi</a:t>
            </a:r>
            <a:r>
              <a:rPr lang="fi-FI" dirty="0"/>
              <a:t> </a:t>
            </a:r>
            <a:r>
              <a:rPr lang="fi-FI" dirty="0" err="1"/>
              <a:t>paksus</a:t>
            </a:r>
            <a:r>
              <a:rPr lang="fi-FI" dirty="0"/>
              <a:t> 5-10 m;</a:t>
            </a:r>
            <a:r>
              <a:rPr lang="et-EE" dirty="0"/>
              <a:t> </a:t>
            </a:r>
            <a:r>
              <a:rPr lang="en-US" dirty="0" err="1"/>
              <a:t>reoaine</a:t>
            </a:r>
            <a:r>
              <a:rPr lang="en-US" dirty="0"/>
              <a:t> </a:t>
            </a:r>
            <a:r>
              <a:rPr lang="en-US" dirty="0" err="1"/>
              <a:t>arvutuslik</a:t>
            </a:r>
            <a:r>
              <a:rPr lang="en-US" dirty="0"/>
              <a:t> </a:t>
            </a:r>
            <a:r>
              <a:rPr lang="en-US" dirty="0" err="1"/>
              <a:t>infiltratsiooniaeg</a:t>
            </a:r>
            <a:r>
              <a:rPr lang="en-US" dirty="0"/>
              <a:t> 100-1000 </a:t>
            </a:r>
            <a:r>
              <a:rPr lang="en-US" dirty="0" err="1"/>
              <a:t>ööpäeva</a:t>
            </a:r>
            <a:r>
              <a:rPr lang="en-US" dirty="0"/>
              <a:t>. </a:t>
            </a:r>
            <a:r>
              <a:rPr lang="en-US" dirty="0" err="1"/>
              <a:t>Survelise</a:t>
            </a:r>
            <a:r>
              <a:rPr lang="en-US" dirty="0"/>
              <a:t> </a:t>
            </a:r>
            <a:r>
              <a:rPr lang="en-US" dirty="0" err="1"/>
              <a:t>põhjavee</a:t>
            </a:r>
            <a:r>
              <a:rPr lang="en-US" dirty="0"/>
              <a:t> </a:t>
            </a:r>
            <a:r>
              <a:rPr lang="en-US" dirty="0" err="1"/>
              <a:t>survepind</a:t>
            </a:r>
            <a:r>
              <a:rPr lang="en-US" dirty="0"/>
              <a:t> on </a:t>
            </a:r>
            <a:r>
              <a:rPr lang="en-US" dirty="0" err="1"/>
              <a:t>üle</a:t>
            </a:r>
            <a:r>
              <a:rPr lang="et-EE" dirty="0"/>
              <a:t> </a:t>
            </a:r>
            <a:r>
              <a:rPr lang="en-US" dirty="0" err="1"/>
              <a:t>maapinna</a:t>
            </a:r>
            <a:r>
              <a:rPr lang="en-US" dirty="0"/>
              <a:t> (</a:t>
            </a:r>
            <a:r>
              <a:rPr lang="en-US" dirty="0" err="1"/>
              <a:t>põhjavee</a:t>
            </a:r>
            <a:r>
              <a:rPr lang="en-US" dirty="0"/>
              <a:t> </a:t>
            </a:r>
            <a:r>
              <a:rPr lang="en-US" dirty="0" err="1"/>
              <a:t>ülevoolu</a:t>
            </a:r>
            <a:r>
              <a:rPr lang="en-US" dirty="0"/>
              <a:t> </a:t>
            </a:r>
            <a:r>
              <a:rPr lang="en-US" dirty="0" err="1"/>
              <a:t>piirkond</a:t>
            </a:r>
            <a:r>
              <a:rPr lang="en-US" dirty="0"/>
              <a:t>). </a:t>
            </a:r>
            <a:r>
              <a:rPr lang="en-US" dirty="0" err="1"/>
              <a:t>Tulenevalt</a:t>
            </a:r>
            <a:r>
              <a:rPr lang="en-US" dirty="0"/>
              <a:t> </a:t>
            </a:r>
            <a:r>
              <a:rPr lang="en-US" dirty="0" err="1"/>
              <a:t>reljeefi</a:t>
            </a:r>
            <a:r>
              <a:rPr lang="en-US" dirty="0"/>
              <a:t> </a:t>
            </a:r>
            <a:r>
              <a:rPr lang="en-US" dirty="0" err="1"/>
              <a:t>muutlikkusest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pruugi</a:t>
            </a:r>
            <a:r>
              <a:rPr lang="en-US" dirty="0"/>
              <a:t> </a:t>
            </a:r>
            <a:r>
              <a:rPr lang="en-US" dirty="0" err="1"/>
              <a:t>siiski</a:t>
            </a:r>
            <a:r>
              <a:rPr lang="en-US" dirty="0"/>
              <a:t> </a:t>
            </a:r>
            <a:r>
              <a:rPr lang="en-US" dirty="0" err="1"/>
              <a:t>kaardil</a:t>
            </a:r>
            <a:r>
              <a:rPr lang="et-EE" dirty="0"/>
              <a:t> </a:t>
            </a:r>
            <a:r>
              <a:rPr lang="en-US" dirty="0" err="1"/>
              <a:t>kujutatud</a:t>
            </a:r>
            <a:r>
              <a:rPr lang="en-US" dirty="0"/>
              <a:t> </a:t>
            </a:r>
            <a:r>
              <a:rPr lang="en-US" dirty="0" err="1"/>
              <a:t>põhjavee</a:t>
            </a:r>
            <a:r>
              <a:rPr lang="en-US" dirty="0"/>
              <a:t> </a:t>
            </a:r>
            <a:r>
              <a:rPr lang="en-US" dirty="0" err="1"/>
              <a:t>võimaliku</a:t>
            </a:r>
            <a:r>
              <a:rPr lang="en-US" dirty="0"/>
              <a:t> </a:t>
            </a:r>
            <a:r>
              <a:rPr lang="en-US" dirty="0" err="1"/>
              <a:t>ülevoolu</a:t>
            </a:r>
            <a:r>
              <a:rPr lang="en-US" dirty="0"/>
              <a:t> </a:t>
            </a:r>
            <a:r>
              <a:rPr lang="en-US" dirty="0" err="1"/>
              <a:t>piirkond</a:t>
            </a:r>
            <a:r>
              <a:rPr lang="en-US" dirty="0"/>
              <a:t> </a:t>
            </a:r>
            <a:r>
              <a:rPr lang="en-US" dirty="0" err="1"/>
              <a:t>kattuda</a:t>
            </a:r>
            <a:r>
              <a:rPr lang="en-US" dirty="0"/>
              <a:t> </a:t>
            </a:r>
            <a:r>
              <a:rPr lang="en-US" dirty="0" err="1"/>
              <a:t>suhteliselt</a:t>
            </a:r>
            <a:r>
              <a:rPr lang="en-US" dirty="0"/>
              <a:t> </a:t>
            </a:r>
            <a:r>
              <a:rPr lang="en-US" dirty="0" err="1"/>
              <a:t>kaitstud</a:t>
            </a:r>
            <a:r>
              <a:rPr lang="en-US" dirty="0"/>
              <a:t> ala </a:t>
            </a:r>
            <a:r>
              <a:rPr lang="en-US" dirty="0" err="1"/>
              <a:t>piiridega</a:t>
            </a:r>
            <a:r>
              <a:rPr lang="en-US" dirty="0"/>
              <a:t>.</a:t>
            </a:r>
            <a:endParaRPr lang="et-EE" dirty="0"/>
          </a:p>
          <a:p>
            <a:pPr marL="0" indent="0">
              <a:buNone/>
            </a:pPr>
            <a:r>
              <a:rPr lang="et-EE" b="1" dirty="0"/>
              <a:t>5. Kaitstud alad </a:t>
            </a:r>
            <a:r>
              <a:rPr lang="et-EE" dirty="0"/>
              <a:t>- Valdavalt saviliivmoreenist pinnakatte paksus on üle 50 m või savikihi paksus vähemalt 10 m. Reoainete arvutuslik infiltratsiooniaeg </a:t>
            </a:r>
            <a:r>
              <a:rPr lang="et-EE" dirty="0" err="1"/>
              <a:t>aluspõhjalisse</a:t>
            </a:r>
            <a:r>
              <a:rPr lang="et-EE" dirty="0"/>
              <a:t> veekihti on rohkem kui 1000 ööpäeva.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24B09261-F9A0-4C51-8332-EC3F451E5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0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E878FDF8-B810-471F-87C2-8A8BC0025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975" y="1516062"/>
            <a:ext cx="6441011" cy="3825875"/>
          </a:xfrm>
          <a:prstGeom prst="rect">
            <a:avLst/>
          </a:prstGeom>
        </p:spPr>
      </p:pic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5CB2A053-6052-4E1D-A728-906C6016B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22</a:t>
            </a:fld>
            <a:endParaRPr lang="en-US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0F780754-4A80-4907-961D-6A1F1C78C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75266" y="2597477"/>
            <a:ext cx="2863352" cy="4161272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E4EFDB8E-82B2-4960-BAE2-F995D33FF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27097" y="-382765"/>
            <a:ext cx="2959687" cy="416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22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5CB2A053-6052-4E1D-A728-906C6016B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23</a:t>
            </a:fld>
            <a:endParaRPr lang="en-US"/>
          </a:p>
        </p:txBody>
      </p:sp>
      <p:pic>
        <p:nvPicPr>
          <p:cNvPr id="6" name="Pilt 5">
            <a:extLst>
              <a:ext uri="{FF2B5EF4-FFF2-40B4-BE49-F238E27FC236}">
                <a16:creationId xmlns:a16="http://schemas.microsoft.com/office/drawing/2014/main" id="{F28C14B0-65FA-429A-A930-BABDBA129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55" y="681037"/>
            <a:ext cx="5815560" cy="3292475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7C30B0BD-4C2D-4BCC-9A3F-FC6CA1FCD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55" y="4405459"/>
            <a:ext cx="2658112" cy="2271551"/>
          </a:xfrm>
          <a:prstGeom prst="rect">
            <a:avLst/>
          </a:prstGeom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49B3546A-D554-4E87-8255-EC50F22E5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118" y="4405621"/>
            <a:ext cx="2295149" cy="2271389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353C60C9-B449-4C92-B68B-BF404DBEB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461" y="3520891"/>
            <a:ext cx="2302434" cy="3156119"/>
          </a:xfrm>
          <a:prstGeom prst="rect">
            <a:avLst/>
          </a:prstGeom>
        </p:spPr>
      </p:pic>
      <p:pic>
        <p:nvPicPr>
          <p:cNvPr id="12" name="Pilt 11">
            <a:extLst>
              <a:ext uri="{FF2B5EF4-FFF2-40B4-BE49-F238E27FC236}">
                <a16:creationId xmlns:a16="http://schemas.microsoft.com/office/drawing/2014/main" id="{75A2330C-E967-4122-8980-EA8F387D38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0511" y="3520891"/>
            <a:ext cx="2012632" cy="3216892"/>
          </a:xfrm>
          <a:prstGeom prst="rect">
            <a:avLst/>
          </a:prstGeom>
        </p:spPr>
      </p:pic>
      <p:pic>
        <p:nvPicPr>
          <p:cNvPr id="13" name="Pilt 12">
            <a:extLst>
              <a:ext uri="{FF2B5EF4-FFF2-40B4-BE49-F238E27FC236}">
                <a16:creationId xmlns:a16="http://schemas.microsoft.com/office/drawing/2014/main" id="{189BFE6E-DD62-4517-8E97-503904B027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3143" y="3520891"/>
            <a:ext cx="1910394" cy="1175748"/>
          </a:xfrm>
          <a:prstGeom prst="rect">
            <a:avLst/>
          </a:prstGeom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104F18CB-51ED-43BE-9108-B92D2D5FBA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9120" y="12802"/>
            <a:ext cx="5435414" cy="350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69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F2B5172-619D-4C16-923D-7964A9468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t-EE" b="1" dirty="0"/>
              <a:t>Põhjavee kvaliteedi hindamine Eestis</a:t>
            </a:r>
            <a:endParaRPr lang="en-US" b="1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7323ABB2-1730-448F-B733-849297F5E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47708"/>
          </a:xfrm>
        </p:spPr>
        <p:txBody>
          <a:bodyPr>
            <a:normAutofit fontScale="77500" lnSpcReduction="20000"/>
          </a:bodyPr>
          <a:lstStyle/>
          <a:p>
            <a:r>
              <a:rPr lang="et-EE" b="1" dirty="0"/>
              <a:t>Joogivee kvaliteedinõuded - </a:t>
            </a:r>
            <a:r>
              <a:rPr lang="nn-NO" b="1" dirty="0"/>
              <a:t>RT I 2001, 100, 1369</a:t>
            </a:r>
            <a:r>
              <a:rPr lang="et-EE" b="1" dirty="0"/>
              <a:t>.</a:t>
            </a:r>
            <a:r>
              <a:rPr lang="et-EE" dirty="0"/>
              <a:t> </a:t>
            </a:r>
            <a:r>
              <a:rPr lang="et-EE" dirty="0">
                <a:hlinkClick r:id="rId3"/>
              </a:rPr>
              <a:t>https://www.riigiteataja.ee/akt/127092017002</a:t>
            </a:r>
            <a:endParaRPr lang="et-EE" dirty="0"/>
          </a:p>
          <a:p>
            <a:r>
              <a:rPr lang="et-EE" dirty="0"/>
              <a:t>Ohtlike ainete põhjavee kvaliteedi piirväärtused - RT I 2010, 57, 374. </a:t>
            </a:r>
            <a:r>
              <a:rPr lang="et-EE" u="sng" dirty="0">
                <a:hlinkClick r:id="rId4"/>
              </a:rPr>
              <a:t>https://www.riigiteataja.ee/akt/13349010</a:t>
            </a:r>
            <a:endParaRPr lang="et-EE" dirty="0"/>
          </a:p>
          <a:p>
            <a:r>
              <a:rPr lang="et-EE" dirty="0"/>
              <a:t>Tervisekaitsenõuded mineraalveele - RTL 2004, 90, 1412. </a:t>
            </a:r>
            <a:r>
              <a:rPr lang="et-EE" dirty="0">
                <a:hlinkClick r:id="rId5"/>
              </a:rPr>
              <a:t>https://www.riigiteataja.ee/akt/13252120</a:t>
            </a:r>
            <a:endParaRPr lang="et-EE" dirty="0"/>
          </a:p>
          <a:p>
            <a:pPr algn="just"/>
            <a:r>
              <a:rPr lang="et-EE" b="1" dirty="0"/>
              <a:t>Piirsisaldus</a:t>
            </a:r>
            <a:r>
              <a:rPr lang="et-EE" dirty="0"/>
              <a:t> - </a:t>
            </a:r>
            <a:r>
              <a:rPr lang="en-US" dirty="0" err="1"/>
              <a:t>künnissisaldus</a:t>
            </a:r>
            <a:r>
              <a:rPr lang="en-US" dirty="0"/>
              <a:t> </a:t>
            </a:r>
            <a:r>
              <a:rPr lang="en-US" dirty="0" err="1"/>
              <a:t>ehk</a:t>
            </a:r>
            <a:r>
              <a:rPr lang="en-US" dirty="0"/>
              <a:t> </a:t>
            </a:r>
            <a:r>
              <a:rPr lang="en-US" dirty="0" err="1"/>
              <a:t>lubatud</a:t>
            </a:r>
            <a:r>
              <a:rPr lang="en-US" dirty="0"/>
              <a:t> </a:t>
            </a:r>
            <a:r>
              <a:rPr lang="en-US" dirty="0" err="1"/>
              <a:t>piirkontsentratsioon</a:t>
            </a:r>
            <a:r>
              <a:rPr lang="en-US" dirty="0"/>
              <a:t> (</a:t>
            </a:r>
            <a:r>
              <a:rPr lang="en-US" dirty="0" err="1"/>
              <a:t>lühendatult</a:t>
            </a:r>
            <a:r>
              <a:rPr lang="en-US" dirty="0"/>
              <a:t> LPK) on </a:t>
            </a:r>
            <a:r>
              <a:rPr lang="en-US" dirty="0" err="1"/>
              <a:t>mingi</a:t>
            </a:r>
            <a:r>
              <a:rPr lang="en-US" dirty="0"/>
              <a:t> </a:t>
            </a:r>
            <a:r>
              <a:rPr lang="en-US" dirty="0" err="1"/>
              <a:t>teguri</a:t>
            </a:r>
            <a:r>
              <a:rPr lang="en-US" dirty="0"/>
              <a:t>, </a:t>
            </a:r>
            <a:r>
              <a:rPr lang="en-US" dirty="0" err="1"/>
              <a:t>aine</a:t>
            </a:r>
            <a:r>
              <a:rPr lang="en-US" dirty="0"/>
              <a:t> </a:t>
            </a:r>
            <a:r>
              <a:rPr lang="en-US" dirty="0" err="1"/>
              <a:t>lubatud</a:t>
            </a:r>
            <a:r>
              <a:rPr lang="en-US" dirty="0"/>
              <a:t> (</a:t>
            </a:r>
            <a:r>
              <a:rPr lang="en-US" dirty="0" err="1"/>
              <a:t>tavaliselt</a:t>
            </a:r>
            <a:r>
              <a:rPr lang="en-US" dirty="0"/>
              <a:t> </a:t>
            </a:r>
            <a:r>
              <a:rPr lang="en-US" dirty="0" err="1"/>
              <a:t>seadusega</a:t>
            </a:r>
            <a:r>
              <a:rPr lang="en-US" dirty="0"/>
              <a:t> </a:t>
            </a:r>
            <a:r>
              <a:rPr lang="en-US" dirty="0" err="1"/>
              <a:t>määratud</a:t>
            </a:r>
            <a:r>
              <a:rPr lang="en-US" dirty="0"/>
              <a:t>) </a:t>
            </a:r>
            <a:r>
              <a:rPr lang="en-US" dirty="0" err="1"/>
              <a:t>sisaldus</a:t>
            </a:r>
            <a:r>
              <a:rPr lang="en-US" dirty="0"/>
              <a:t> </a:t>
            </a:r>
            <a:r>
              <a:rPr lang="en-US" dirty="0" err="1"/>
              <a:t>mingis</a:t>
            </a:r>
            <a:r>
              <a:rPr lang="en-US" dirty="0"/>
              <a:t> </a:t>
            </a:r>
            <a:r>
              <a:rPr lang="en-US" dirty="0" err="1"/>
              <a:t>keskkonnas</a:t>
            </a:r>
            <a:r>
              <a:rPr lang="et-EE" dirty="0"/>
              <a:t>.</a:t>
            </a:r>
          </a:p>
          <a:p>
            <a:pPr algn="just"/>
            <a:r>
              <a:rPr lang="et-EE" b="1" dirty="0"/>
              <a:t>Indikaator - </a:t>
            </a:r>
            <a:r>
              <a:rPr lang="et-EE" dirty="0"/>
              <a:t>joogivee mikrobioloogilised kvaliteedinäitaja, keemilised kvaliteedinäitaja ning organoleptilisi omadusi mõjutav, üldist reostust iseloomustav näitaja ja radioloogiline näitaja.</a:t>
            </a:r>
          </a:p>
          <a:p>
            <a:pPr algn="just"/>
            <a:r>
              <a:rPr lang="et-EE" b="1" dirty="0"/>
              <a:t>Piirarv</a:t>
            </a:r>
            <a:r>
              <a:rPr lang="et-EE" dirty="0"/>
              <a:t> - </a:t>
            </a:r>
            <a:r>
              <a:rPr lang="en-US" dirty="0" err="1"/>
              <a:t>näitab</a:t>
            </a:r>
            <a:r>
              <a:rPr lang="en-US" dirty="0"/>
              <a:t> </a:t>
            </a:r>
            <a:r>
              <a:rPr lang="en-US" dirty="0" err="1"/>
              <a:t>ohtliku</a:t>
            </a:r>
            <a:r>
              <a:rPr lang="en-US" dirty="0"/>
              <a:t> </a:t>
            </a:r>
            <a:r>
              <a:rPr lang="en-US" dirty="0" err="1"/>
              <a:t>aine</a:t>
            </a:r>
            <a:r>
              <a:rPr lang="en-US" dirty="0"/>
              <a:t> </a:t>
            </a:r>
            <a:r>
              <a:rPr lang="en-US" dirty="0" err="1"/>
              <a:t>sellist</a:t>
            </a:r>
            <a:r>
              <a:rPr lang="en-US" dirty="0"/>
              <a:t> </a:t>
            </a:r>
            <a:r>
              <a:rPr lang="en-US" dirty="0" err="1"/>
              <a:t>sisaldust</a:t>
            </a:r>
            <a:r>
              <a:rPr lang="en-US" dirty="0"/>
              <a:t> </a:t>
            </a:r>
            <a:r>
              <a:rPr lang="en-US" dirty="0" err="1"/>
              <a:t>põhjavees</a:t>
            </a:r>
            <a:r>
              <a:rPr lang="en-US" dirty="0"/>
              <a:t>, </a:t>
            </a:r>
            <a:r>
              <a:rPr lang="en-US" dirty="0" err="1"/>
              <a:t>millest</a:t>
            </a:r>
            <a:r>
              <a:rPr lang="en-US" dirty="0"/>
              <a:t> </a:t>
            </a:r>
            <a:r>
              <a:rPr lang="en-US" dirty="0" err="1"/>
              <a:t>suurema</a:t>
            </a:r>
            <a:r>
              <a:rPr lang="en-US" dirty="0"/>
              <a:t> </a:t>
            </a:r>
            <a:r>
              <a:rPr lang="en-US" dirty="0" err="1"/>
              <a:t>väärtuse</a:t>
            </a:r>
            <a:r>
              <a:rPr lang="en-US" dirty="0"/>
              <a:t> </a:t>
            </a:r>
            <a:r>
              <a:rPr lang="en-US" dirty="0" err="1"/>
              <a:t>korral</a:t>
            </a:r>
            <a:r>
              <a:rPr lang="en-US" dirty="0"/>
              <a:t> </a:t>
            </a:r>
            <a:r>
              <a:rPr lang="en-US" dirty="0" err="1"/>
              <a:t>loetakse</a:t>
            </a:r>
            <a:r>
              <a:rPr lang="en-US" dirty="0"/>
              <a:t> </a:t>
            </a:r>
            <a:r>
              <a:rPr lang="en-US" dirty="0" err="1"/>
              <a:t>põhjavesi</a:t>
            </a:r>
            <a:r>
              <a:rPr lang="et-EE" dirty="0"/>
              <a:t> </a:t>
            </a:r>
            <a:r>
              <a:rPr lang="en-US" dirty="0" err="1"/>
              <a:t>reostunuks</a:t>
            </a:r>
            <a:r>
              <a:rPr lang="en-US" dirty="0"/>
              <a:t> ja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rakendada</a:t>
            </a:r>
            <a:r>
              <a:rPr lang="en-US" dirty="0"/>
              <a:t> </a:t>
            </a:r>
            <a:r>
              <a:rPr lang="en-US" dirty="0" err="1"/>
              <a:t>meetmeid</a:t>
            </a:r>
            <a:r>
              <a:rPr lang="en-US" dirty="0"/>
              <a:t> </a:t>
            </a:r>
            <a:r>
              <a:rPr lang="en-US" dirty="0" err="1"/>
              <a:t>reostuse</a:t>
            </a:r>
            <a:r>
              <a:rPr lang="en-US" dirty="0"/>
              <a:t> </a:t>
            </a:r>
            <a:r>
              <a:rPr lang="en-US" dirty="0" err="1"/>
              <a:t>likvideerimiseks</a:t>
            </a:r>
            <a:r>
              <a:rPr lang="en-US" dirty="0"/>
              <a:t> ja </a:t>
            </a:r>
            <a:r>
              <a:rPr lang="en-US" dirty="0" err="1"/>
              <a:t>põhjavee</a:t>
            </a:r>
            <a:r>
              <a:rPr lang="en-US" dirty="0"/>
              <a:t> </a:t>
            </a:r>
            <a:r>
              <a:rPr lang="en-US" dirty="0" err="1"/>
              <a:t>kvaliteedi</a:t>
            </a:r>
            <a:r>
              <a:rPr lang="en-US" dirty="0"/>
              <a:t> </a:t>
            </a:r>
            <a:r>
              <a:rPr lang="en-US" dirty="0" err="1"/>
              <a:t>parandamiseks</a:t>
            </a:r>
            <a:r>
              <a:rPr lang="en-US" dirty="0"/>
              <a:t>.</a:t>
            </a:r>
            <a:r>
              <a:rPr lang="et-EE" dirty="0"/>
              <a:t> </a:t>
            </a:r>
          </a:p>
          <a:p>
            <a:pPr algn="just"/>
            <a:r>
              <a:rPr lang="et-EE" b="1" dirty="0"/>
              <a:t>Künnisarv - </a:t>
            </a:r>
            <a:r>
              <a:rPr lang="et-EE" dirty="0"/>
              <a:t>näitab ohtliku aine sellist sisaldust põhjavees, millega võrdse või millest väiksema väärtuse korral loetakse piirkonna põhjavee kvaliteet heaks. </a:t>
            </a:r>
            <a:endParaRPr lang="en-US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75DB4BDC-A561-466E-98B5-190719100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11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>
            <a:extLst>
              <a:ext uri="{FF2B5EF4-FFF2-40B4-BE49-F238E27FC236}">
                <a16:creationId xmlns:a16="http://schemas.microsoft.com/office/drawing/2014/main" id="{2DA88617-826C-4D67-980B-F676DA45E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99" y="135467"/>
            <a:ext cx="5257810" cy="2156101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0DF77E30-FEF8-4D70-A17C-0861187D8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719" y="272619"/>
            <a:ext cx="5356793" cy="5050091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A9F8236A-36B8-4117-AA36-5C80E0808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99" y="2291568"/>
            <a:ext cx="5442512" cy="4421501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65908DAB-39DB-44DD-8F3F-4529A1003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366950"/>
            <a:ext cx="5727601" cy="989400"/>
          </a:xfrm>
          <a:prstGeom prst="rect">
            <a:avLst/>
          </a:prstGeom>
        </p:spPr>
      </p:pic>
      <p:sp>
        <p:nvSpPr>
          <p:cNvPr id="8" name="Ristkülik 7">
            <a:extLst>
              <a:ext uri="{FF2B5EF4-FFF2-40B4-BE49-F238E27FC236}">
                <a16:creationId xmlns:a16="http://schemas.microsoft.com/office/drawing/2014/main" id="{5CD9A1B0-A61A-45FE-A5AC-E4DC07699191}"/>
              </a:ext>
            </a:extLst>
          </p:cNvPr>
          <p:cNvSpPr/>
          <p:nvPr/>
        </p:nvSpPr>
        <p:spPr>
          <a:xfrm>
            <a:off x="213599" y="4425091"/>
            <a:ext cx="5257810" cy="1919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stkülik 8">
            <a:extLst>
              <a:ext uri="{FF2B5EF4-FFF2-40B4-BE49-F238E27FC236}">
                <a16:creationId xmlns:a16="http://schemas.microsoft.com/office/drawing/2014/main" id="{0699E8D0-5816-4212-AD0A-8D5B87B4F6CD}"/>
              </a:ext>
            </a:extLst>
          </p:cNvPr>
          <p:cNvSpPr/>
          <p:nvPr/>
        </p:nvSpPr>
        <p:spPr>
          <a:xfrm>
            <a:off x="6219921" y="2854109"/>
            <a:ext cx="5257810" cy="1919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stkülik 9">
            <a:extLst>
              <a:ext uri="{FF2B5EF4-FFF2-40B4-BE49-F238E27FC236}">
                <a16:creationId xmlns:a16="http://schemas.microsoft.com/office/drawing/2014/main" id="{7BB00E6E-EDE5-4F57-A01C-74CD18109C85}"/>
              </a:ext>
            </a:extLst>
          </p:cNvPr>
          <p:cNvSpPr/>
          <p:nvPr/>
        </p:nvSpPr>
        <p:spPr>
          <a:xfrm>
            <a:off x="6225564" y="2261441"/>
            <a:ext cx="5257810" cy="1919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aidinumbri kohatäide 10">
            <a:extLst>
              <a:ext uri="{FF2B5EF4-FFF2-40B4-BE49-F238E27FC236}">
                <a16:creationId xmlns:a16="http://schemas.microsoft.com/office/drawing/2014/main" id="{A1B54E84-F9C9-4B3F-A727-2E35FE6C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4</a:t>
            </a:fld>
            <a:endParaRPr lang="en-US"/>
          </a:p>
        </p:txBody>
      </p:sp>
      <p:sp>
        <p:nvSpPr>
          <p:cNvPr id="13" name="Ristkülik 12">
            <a:extLst>
              <a:ext uri="{FF2B5EF4-FFF2-40B4-BE49-F238E27FC236}">
                <a16:creationId xmlns:a16="http://schemas.microsoft.com/office/drawing/2014/main" id="{C252879F-B1B1-49B0-8C14-753493159C01}"/>
              </a:ext>
            </a:extLst>
          </p:cNvPr>
          <p:cNvSpPr/>
          <p:nvPr/>
        </p:nvSpPr>
        <p:spPr>
          <a:xfrm>
            <a:off x="6049144" y="6277303"/>
            <a:ext cx="50038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58810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lt 5">
            <a:extLst>
              <a:ext uri="{FF2B5EF4-FFF2-40B4-BE49-F238E27FC236}">
                <a16:creationId xmlns:a16="http://schemas.microsoft.com/office/drawing/2014/main" id="{D15E8279-3F4F-41C8-A422-5B4EB52F3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64" y="1095023"/>
            <a:ext cx="5830801" cy="1843000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020D6F61-5856-411E-903C-2848FF50B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58" y="2938023"/>
            <a:ext cx="6114601" cy="2483200"/>
          </a:xfrm>
          <a:prstGeom prst="rect">
            <a:avLst/>
          </a:prstGeom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ED50020C-2E83-4BC9-8C86-3D1CFB0D9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121" y="677333"/>
            <a:ext cx="5082601" cy="5257401"/>
          </a:xfrm>
          <a:prstGeom prst="rect">
            <a:avLst/>
          </a:prstGeom>
        </p:spPr>
      </p:pic>
      <p:sp>
        <p:nvSpPr>
          <p:cNvPr id="9" name="Slaidinumbri kohatäide 8">
            <a:extLst>
              <a:ext uri="{FF2B5EF4-FFF2-40B4-BE49-F238E27FC236}">
                <a16:creationId xmlns:a16="http://schemas.microsoft.com/office/drawing/2014/main" id="{44188507-4BC7-42DC-9D42-EAC08476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52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E1C539B-2854-4D7D-88FF-86CFE520E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Tervisekaitsenõuded mineraalveele</a:t>
            </a:r>
            <a:endParaRPr lang="en-US" b="1" dirty="0"/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B07B6D56-60E5-4C04-9796-7870F9B9A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3089" y="1543402"/>
            <a:ext cx="5814516" cy="5117042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04926B16-DE40-4DC1-8F06-F8508C247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199" y="2173410"/>
            <a:ext cx="5830801" cy="3369134"/>
          </a:xfrm>
          <a:prstGeom prst="rect">
            <a:avLst/>
          </a:prstGeom>
        </p:spPr>
      </p:pic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73A2B2A4-4CD4-4F85-A270-241602959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29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BB83289-ED85-4391-B036-18F95BBEE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t-EE" b="1" dirty="0"/>
              <a:t>Antropogeenne vs looduslik reostus</a:t>
            </a:r>
            <a:endParaRPr lang="en-US" b="1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383FF83-5DFD-4AF2-84AA-F776E3F38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3689"/>
            <a:ext cx="10515600" cy="528778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i="1" dirty="0"/>
              <a:t>Knowledge of the </a:t>
            </a:r>
            <a:r>
              <a:rPr lang="en-US" b="1" i="1" dirty="0">
                <a:solidFill>
                  <a:srgbClr val="0070C0"/>
                </a:solidFill>
              </a:rPr>
              <a:t>natural baseline quality of groundwaters</a:t>
            </a:r>
            <a:r>
              <a:rPr lang="en-US" i="1" dirty="0"/>
              <a:t> is an essential prerequisite for understanding pollution</a:t>
            </a:r>
            <a:r>
              <a:rPr lang="et-EE" i="1" dirty="0"/>
              <a:t> </a:t>
            </a:r>
            <a:r>
              <a:rPr lang="en-US" i="1" dirty="0"/>
              <a:t>and for imposing regulatory limits. The natural baseline of groundwaters may show a range of concentrations</a:t>
            </a:r>
            <a:r>
              <a:rPr lang="et-EE" i="1" dirty="0"/>
              <a:t> </a:t>
            </a:r>
            <a:r>
              <a:rPr lang="en-US" i="1" dirty="0"/>
              <a:t>depending on aquifer mineralogy, facies changes, flow paths and residence time</a:t>
            </a:r>
            <a:r>
              <a:rPr lang="en-US" dirty="0"/>
              <a:t>.</a:t>
            </a:r>
            <a:r>
              <a:rPr lang="et-EE" dirty="0"/>
              <a:t> (</a:t>
            </a:r>
            <a:r>
              <a:rPr lang="et-EE" dirty="0" err="1"/>
              <a:t>Edmunds</a:t>
            </a:r>
            <a:r>
              <a:rPr lang="et-EE" dirty="0"/>
              <a:t> jt., 2003)</a:t>
            </a:r>
          </a:p>
          <a:p>
            <a:pPr algn="just"/>
            <a:r>
              <a:rPr lang="et-EE" dirty="0"/>
              <a:t>Teatud põhjavee koostisosad, mida peetakse saasteaineteks või põhjavee reostuse indikaatoriks, leostuvad kivimitest tegelikult looduslikel tingimustel (nt. F</a:t>
            </a:r>
            <a:r>
              <a:rPr lang="et-EE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, Fe</a:t>
            </a:r>
            <a:r>
              <a:rPr lang="et-EE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2+</a:t>
            </a:r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, NH</a:t>
            </a:r>
            <a:r>
              <a:rPr lang="et-EE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4+</a:t>
            </a:r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, K</a:t>
            </a:r>
            <a:r>
              <a:rPr lang="et-EE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 algn="just"/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Kehtestatud joogivee norme ületavad väärtused mõne põhjavee koostisosa suhtes võivad kujuneda puhtalt looduslike protsesside käigus.</a:t>
            </a:r>
          </a:p>
          <a:p>
            <a:pPr algn="just"/>
            <a:r>
              <a:rPr lang="et-EE" dirty="0" err="1">
                <a:latin typeface="Calibri" panose="020F0502020204030204" pitchFamily="34" charset="0"/>
                <a:cs typeface="Calibri" panose="020F0502020204030204" pitchFamily="34" charset="0"/>
              </a:rPr>
              <a:t>Põhjaveeressurside</a:t>
            </a:r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 paremaks majandamiseks on vaja tunda protsesse, mis mõjutavad põhjavee keemilise koostise kujunemist ning põhjaveekihti moodustavate kivimite mineraloogilist koostist. Oluline on kirjeldada põhjavee nn. „looduslikku“ </a:t>
            </a:r>
            <a:r>
              <a:rPr lang="et-EE" dirty="0" err="1">
                <a:latin typeface="Calibri" panose="020F0502020204030204" pitchFamily="34" charset="0"/>
                <a:cs typeface="Calibri" panose="020F0502020204030204" pitchFamily="34" charset="0"/>
              </a:rPr>
              <a:t>inimmõjust</a:t>
            </a:r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 sõltumatut keemilist koostist. Seda aluseks võttes on võimalik hinnata antropogeensetest allikatest pärit saasteainete mõju uuritavale põhjaveele. </a:t>
            </a:r>
          </a:p>
          <a:p>
            <a:pPr algn="just"/>
            <a:r>
              <a:rPr lang="et-EE" b="1" dirty="0">
                <a:latin typeface="Calibri" panose="020F0502020204030204" pitchFamily="34" charset="0"/>
                <a:cs typeface="Calibri" panose="020F0502020204030204" pitchFamily="34" charset="0"/>
              </a:rPr>
              <a:t>Mingi iooni looduslik kontsentratsioo</a:t>
            </a:r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n (</a:t>
            </a:r>
            <a:r>
              <a:rPr lang="et-EE" i="1" dirty="0" err="1">
                <a:latin typeface="Calibri" panose="020F0502020204030204" pitchFamily="34" charset="0"/>
                <a:cs typeface="Calibri" panose="020F0502020204030204" pitchFamily="34" charset="0"/>
              </a:rPr>
              <a:t>baseline</a:t>
            </a:r>
            <a:r>
              <a:rPr lang="et-EE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t-EE" i="1" dirty="0" err="1">
                <a:latin typeface="Calibri" panose="020F0502020204030204" pitchFamily="34" charset="0"/>
                <a:cs typeface="Calibri" panose="020F0502020204030204" pitchFamily="34" charset="0"/>
              </a:rPr>
              <a:t>concentration</a:t>
            </a:r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) – mingi </a:t>
            </a:r>
            <a:r>
              <a:rPr lang="et-EE" dirty="0" err="1">
                <a:latin typeface="Calibri" panose="020F0502020204030204" pitchFamily="34" charset="0"/>
                <a:cs typeface="Calibri" panose="020F0502020204030204" pitchFamily="34" charset="0"/>
              </a:rPr>
              <a:t>lahsutunud</a:t>
            </a:r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 elemendi, ioonid või keemilise ühendi kontsentratsioon, mis pärineb looduslike geoloogilistest, bioloogilistest või atmosfäärsest allikast. (</a:t>
            </a:r>
            <a:r>
              <a:rPr lang="et-EE" dirty="0" err="1">
                <a:latin typeface="Calibri" panose="020F0502020204030204" pitchFamily="34" charset="0"/>
                <a:cs typeface="Calibri" panose="020F0502020204030204" pitchFamily="34" charset="0"/>
              </a:rPr>
              <a:t>Edmunds</a:t>
            </a:r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 jt., 2003)</a:t>
            </a:r>
          </a:p>
          <a:p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Eestis on regionaalsel skaalal välja toodud järgmised probleemsed näitajad, mille trende peaks pidevalt järgima: K</a:t>
            </a:r>
            <a:r>
              <a:rPr lang="fi-FI" dirty="0" err="1"/>
              <a:t>ambriumi</a:t>
            </a:r>
            <a:r>
              <a:rPr lang="fi-FI" dirty="0"/>
              <a:t>–</a:t>
            </a:r>
            <a:r>
              <a:rPr lang="et-EE" dirty="0"/>
              <a:t>V</a:t>
            </a:r>
            <a:r>
              <a:rPr lang="fi-FI" dirty="0" err="1"/>
              <a:t>endi</a:t>
            </a:r>
            <a:r>
              <a:rPr lang="et-EE" dirty="0"/>
              <a:t> </a:t>
            </a:r>
            <a:r>
              <a:rPr lang="fi-FI" dirty="0"/>
              <a:t>ja L</a:t>
            </a:r>
            <a:r>
              <a:rPr lang="et-EE" dirty="0" err="1"/>
              <a:t>ää</a:t>
            </a:r>
            <a:r>
              <a:rPr lang="fi-FI" dirty="0" err="1"/>
              <a:t>nesaarte</a:t>
            </a:r>
            <a:r>
              <a:rPr lang="et-EE" dirty="0"/>
              <a:t> </a:t>
            </a:r>
            <a:r>
              <a:rPr lang="en-US" dirty="0"/>
              <a:t>p</a:t>
            </a:r>
            <a:r>
              <a:rPr lang="et-EE" dirty="0"/>
              <a:t>õ</a:t>
            </a:r>
            <a:r>
              <a:rPr lang="en-US" dirty="0" err="1"/>
              <a:t>hjaveekogumite</a:t>
            </a:r>
            <a:r>
              <a:rPr lang="en-US" dirty="0"/>
              <a:t> </a:t>
            </a:r>
            <a:r>
              <a:rPr lang="en-US" dirty="0" err="1"/>
              <a:t>vee</a:t>
            </a:r>
            <a:r>
              <a:rPr lang="en-US" dirty="0"/>
              <a:t> </a:t>
            </a:r>
            <a:r>
              <a:rPr lang="en-US" dirty="0" err="1"/>
              <a:t>kloriidi</a:t>
            </a:r>
            <a:r>
              <a:rPr lang="et-EE" dirty="0"/>
              <a:t> </a:t>
            </a:r>
            <a:r>
              <a:rPr lang="en-US" dirty="0" err="1"/>
              <a:t>sisaldus</a:t>
            </a:r>
            <a:r>
              <a:rPr lang="en-US" dirty="0"/>
              <a:t>,</a:t>
            </a:r>
            <a:r>
              <a:rPr lang="et-EE" dirty="0"/>
              <a:t> </a:t>
            </a:r>
            <a:r>
              <a:rPr lang="en-US" dirty="0"/>
              <a:t>Ida-</a:t>
            </a:r>
            <a:r>
              <a:rPr lang="en-US" dirty="0" err="1"/>
              <a:t>Virumaa</a:t>
            </a:r>
            <a:r>
              <a:rPr lang="en-US" dirty="0"/>
              <a:t> p</a:t>
            </a:r>
            <a:r>
              <a:rPr lang="et-EE" dirty="0"/>
              <a:t>õ</a:t>
            </a:r>
            <a:r>
              <a:rPr lang="en-US" dirty="0" err="1"/>
              <a:t>levkivibasseini</a:t>
            </a:r>
            <a:r>
              <a:rPr lang="en-US" dirty="0"/>
              <a:t> p</a:t>
            </a:r>
            <a:r>
              <a:rPr lang="et-EE" dirty="0"/>
              <a:t>õ</a:t>
            </a:r>
            <a:r>
              <a:rPr lang="en-US" dirty="0" err="1"/>
              <a:t>hjaveekogumi</a:t>
            </a:r>
            <a:r>
              <a:rPr lang="et-EE" dirty="0"/>
              <a:t> </a:t>
            </a:r>
            <a:r>
              <a:rPr lang="en-US" dirty="0" err="1"/>
              <a:t>vee</a:t>
            </a:r>
            <a:r>
              <a:rPr lang="en-US" dirty="0"/>
              <a:t> </a:t>
            </a:r>
            <a:r>
              <a:rPr lang="en-US" dirty="0" err="1"/>
              <a:t>sulfaatide</a:t>
            </a:r>
            <a:r>
              <a:rPr lang="en-US" dirty="0"/>
              <a:t> </a:t>
            </a:r>
            <a:r>
              <a:rPr lang="et-EE" dirty="0"/>
              <a:t>sisaldus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maapinnal</a:t>
            </a:r>
            <a:r>
              <a:rPr lang="et-EE" dirty="0"/>
              <a:t>ä</a:t>
            </a:r>
            <a:r>
              <a:rPr lang="en-US" dirty="0" err="1"/>
              <a:t>hedaste</a:t>
            </a:r>
            <a:r>
              <a:rPr lang="et-EE" dirty="0"/>
              <a:t> </a:t>
            </a:r>
            <a:r>
              <a:rPr lang="en-US" dirty="0"/>
              <a:t>p</a:t>
            </a:r>
            <a:r>
              <a:rPr lang="et-EE" dirty="0"/>
              <a:t>õ</a:t>
            </a:r>
            <a:r>
              <a:rPr lang="en-US" dirty="0" err="1"/>
              <a:t>hjaveekogumite</a:t>
            </a:r>
            <a:r>
              <a:rPr lang="en-US" dirty="0"/>
              <a:t>, </a:t>
            </a:r>
            <a:r>
              <a:rPr lang="en-US" dirty="0" err="1"/>
              <a:t>eriti</a:t>
            </a:r>
            <a:r>
              <a:rPr lang="et-EE" dirty="0"/>
              <a:t> S</a:t>
            </a:r>
            <a:r>
              <a:rPr lang="en-US" dirty="0" err="1"/>
              <a:t>iluri</a:t>
            </a:r>
            <a:r>
              <a:rPr lang="en-US" dirty="0"/>
              <a:t>–</a:t>
            </a:r>
            <a:r>
              <a:rPr lang="et-EE" dirty="0"/>
              <a:t>O</a:t>
            </a:r>
            <a:r>
              <a:rPr lang="en-US" dirty="0" err="1"/>
              <a:t>rdoviitsiumi</a:t>
            </a:r>
            <a:r>
              <a:rPr lang="en-US" dirty="0"/>
              <a:t> </a:t>
            </a:r>
            <a:r>
              <a:rPr lang="et-EE" dirty="0"/>
              <a:t>ü</a:t>
            </a:r>
            <a:r>
              <a:rPr lang="en-US" dirty="0" err="1"/>
              <a:t>hendatud</a:t>
            </a:r>
            <a:r>
              <a:rPr lang="en-US" dirty="0"/>
              <a:t> </a:t>
            </a:r>
            <a:r>
              <a:rPr lang="en-US" dirty="0" err="1"/>
              <a:t>pohjaveekogumi</a:t>
            </a:r>
            <a:r>
              <a:rPr lang="et-EE" dirty="0"/>
              <a:t> </a:t>
            </a:r>
            <a:r>
              <a:rPr lang="en-US" dirty="0" err="1"/>
              <a:t>nitraatide</a:t>
            </a:r>
            <a:r>
              <a:rPr lang="et-EE" dirty="0"/>
              <a:t> </a:t>
            </a:r>
            <a:r>
              <a:rPr lang="en-US" dirty="0" err="1"/>
              <a:t>sisaldus</a:t>
            </a:r>
            <a:r>
              <a:rPr lang="et-EE" dirty="0"/>
              <a:t>. (</a:t>
            </a:r>
            <a:r>
              <a:rPr lang="et-EE" dirty="0" err="1"/>
              <a:t>Perens</a:t>
            </a:r>
            <a:r>
              <a:rPr lang="et-EE" dirty="0"/>
              <a:t> &amp; Truu, 2010)</a:t>
            </a:r>
            <a:endParaRPr lang="et-E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t-EE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9001882F-F1EF-4C9D-B206-DDC7EC8D0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8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61054C3-C28D-4F9D-B32E-3555DB2F4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Nitraadid põhjavees</a:t>
            </a:r>
            <a:endParaRPr lang="en-US" b="1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B853511-71E7-467F-88F9-5F1E53313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et-EE" dirty="0"/>
              <a:t>Põhjavees leiduvate nitraatide peamised allikad on antropogeensed – lämmastikväetised, sõnnik, (vähemal määral orgaaniliselt seotud lämmastik mullas).</a:t>
            </a:r>
          </a:p>
          <a:p>
            <a:pPr algn="just"/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Nitraati sisaldavad anorgaanilised mineraalid on haruldased </a:t>
            </a:r>
            <a:r>
              <a:rPr lang="et-EE" dirty="0"/>
              <a:t>–</a:t>
            </a:r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 leelis-, leelismuldmetalli või ammooniumnitraat (nt Tšiili salpeeter NaNO</a:t>
            </a:r>
            <a:r>
              <a:rPr lang="et-EE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endParaRPr lang="et-EE" dirty="0"/>
          </a:p>
          <a:p>
            <a:pPr algn="just"/>
            <a:r>
              <a:rPr lang="et-EE" dirty="0"/>
              <a:t>Kõrgeid NO</a:t>
            </a:r>
            <a:r>
              <a:rPr lang="et-EE" baseline="-25000" dirty="0"/>
              <a:t>3</a:t>
            </a:r>
            <a:r>
              <a:rPr lang="et-EE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 kontsentratsioone loetakse tervisele ohtlikuks, sest need võivad põhjustada </a:t>
            </a:r>
            <a:r>
              <a:rPr lang="et-EE" dirty="0" err="1">
                <a:latin typeface="Calibri" panose="020F0502020204030204" pitchFamily="34" charset="0"/>
                <a:cs typeface="Calibri" panose="020F0502020204030204" pitchFamily="34" charset="0"/>
              </a:rPr>
              <a:t>methemoglobineemiat</a:t>
            </a:r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 ehk </a:t>
            </a:r>
            <a:r>
              <a:rPr lang="et-EE" dirty="0" err="1">
                <a:latin typeface="Calibri" panose="020F0502020204030204" pitchFamily="34" charset="0"/>
                <a:cs typeface="Calibri" panose="020F0502020204030204" pitchFamily="34" charset="0"/>
              </a:rPr>
              <a:t>sinitõbe</a:t>
            </a:r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 (nn. </a:t>
            </a:r>
            <a:r>
              <a:rPr lang="et-EE" i="1" dirty="0" err="1">
                <a:latin typeface="Calibri" panose="020F0502020204030204" pitchFamily="34" charset="0"/>
                <a:cs typeface="Calibri" panose="020F0502020204030204" pitchFamily="34" charset="0"/>
              </a:rPr>
              <a:t>blue</a:t>
            </a:r>
            <a:r>
              <a:rPr lang="et-EE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t-EE" i="1" dirty="0" err="1">
                <a:latin typeface="Calibri" panose="020F0502020204030204" pitchFamily="34" charset="0"/>
                <a:cs typeface="Calibri" panose="020F0502020204030204" pitchFamily="34" charset="0"/>
              </a:rPr>
              <a:t>baby</a:t>
            </a:r>
            <a:r>
              <a:rPr lang="et-EE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t-EE" i="1" dirty="0" err="1">
                <a:latin typeface="Calibri" panose="020F0502020204030204" pitchFamily="34" charset="0"/>
                <a:cs typeface="Calibri" panose="020F0502020204030204" pitchFamily="34" charset="0"/>
              </a:rPr>
              <a:t>syndrome</a:t>
            </a:r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) - haigusseisundit, mille korral on veres liiga palju hemoglobiini ebanormaalset vormi </a:t>
            </a:r>
            <a:r>
              <a:rPr lang="et-EE" dirty="0" err="1">
                <a:latin typeface="Calibri" panose="020F0502020204030204" pitchFamily="34" charset="0"/>
                <a:cs typeface="Calibri" panose="020F0502020204030204" pitchFamily="34" charset="0"/>
              </a:rPr>
              <a:t>methemoglobiini</a:t>
            </a:r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, mis ei ole võimeline vajalikul tasemel hapnikku transportima. Organismis tekib hapnikuvaegus. Nitraadid redutseeruvad seedetraktis nitrititeks ja verre imendudes moodustavad </a:t>
            </a:r>
            <a:r>
              <a:rPr lang="et-EE" dirty="0" err="1">
                <a:latin typeface="Calibri" panose="020F0502020204030204" pitchFamily="34" charset="0"/>
                <a:cs typeface="Calibri" panose="020F0502020204030204" pitchFamily="34" charset="0"/>
              </a:rPr>
              <a:t>methemoglobiini</a:t>
            </a:r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t-EE" dirty="0">
                <a:latin typeface="Calibri" panose="020F0502020204030204" pitchFamily="34" charset="0"/>
                <a:cs typeface="Calibri" panose="020F0502020204030204" pitchFamily="34" charset="0"/>
              </a:rPr>
              <a:t>Nitraatide lubatud kontsentratsiooniks joogivees loetakse rahvusvaheliselt 50 mg/L, kuid eelistatult võiksid kontsentratsioonid jääda alla 25 mg/L.</a:t>
            </a:r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02B0E18F-C235-461F-B894-BF9889CED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4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7EDC849-FD6A-4254-A613-19E54B47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7289"/>
          </a:xfrm>
        </p:spPr>
        <p:txBody>
          <a:bodyPr/>
          <a:lstStyle/>
          <a:p>
            <a:r>
              <a:rPr lang="et-EE" b="1" dirty="0"/>
              <a:t>Nitraadid põhjavees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isu kohatäide 2">
                <a:extLst>
                  <a:ext uri="{FF2B5EF4-FFF2-40B4-BE49-F238E27FC236}">
                    <a16:creationId xmlns:a16="http://schemas.microsoft.com/office/drawing/2014/main" id="{16170866-FAE5-4A06-92D3-5DC9ED162B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27289"/>
                <a:ext cx="10515600" cy="5694186"/>
              </a:xfrm>
            </p:spPr>
            <p:txBody>
              <a:bodyPr>
                <a:normAutofit fontScale="55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t-EE" sz="2900" dirty="0"/>
                  <a:t>Nitraat ei moodusta keemiliste reaktsioonide käigus kergesti väljasettivaid mineraale, ega absorbeeru tahke faasi pindadele.</a:t>
                </a:r>
              </a:p>
              <a:p>
                <a:pPr>
                  <a:lnSpc>
                    <a:spcPct val="120000"/>
                  </a:lnSpc>
                </a:pPr>
                <a:r>
                  <a:rPr lang="et-EE" sz="2900" dirty="0"/>
                  <a:t>Ainus võimalus nitraadi kontsentratsioonide vähenemiseks põhjavees on selle redutseerumine:</a:t>
                </a:r>
              </a:p>
              <a:p>
                <a:pPr marL="0" indent="0">
                  <a:lnSpc>
                    <a:spcPct val="17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9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𝑁𝑂</m:t>
                          </m:r>
                        </m:e>
                        <m:sub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GB" sz="29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9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sz="29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9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sz="2900" i="1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9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900" i="1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t-EE" sz="2900" dirty="0"/>
              </a:p>
              <a:p>
                <a:pPr>
                  <a:lnSpc>
                    <a:spcPct val="170000"/>
                  </a:lnSpc>
                </a:pPr>
                <a:r>
                  <a:rPr lang="et-EE" sz="2900" dirty="0"/>
                  <a:t>Enamlevinud nitraadi redutseerumisprotsess on bakterite poolt </a:t>
                </a:r>
                <a:r>
                  <a:rPr lang="et-EE" sz="2900" dirty="0" err="1"/>
                  <a:t>katalüseeritud</a:t>
                </a:r>
                <a:r>
                  <a:rPr lang="et-EE" sz="2900" dirty="0"/>
                  <a:t> </a:t>
                </a:r>
                <a:r>
                  <a:rPr lang="et-EE" sz="2900" b="1" dirty="0" err="1"/>
                  <a:t>denitrifikatsioon</a:t>
                </a:r>
                <a:r>
                  <a:rPr lang="et-EE" sz="2900" dirty="0"/>
                  <a:t> orgaanilise aine oksüdatsioonil:</a:t>
                </a:r>
              </a:p>
              <a:p>
                <a:pPr marL="0" indent="0">
                  <a:lnSpc>
                    <a:spcPct val="17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9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𝑁𝑂</m:t>
                          </m:r>
                        </m:e>
                        <m:sub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GB" sz="2900" i="1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sz="29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𝑁𝑂</m:t>
                          </m:r>
                        </m:e>
                        <m:sub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GB" sz="2900" i="1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𝑁𝑂</m:t>
                          </m:r>
                        </m:e>
                        <m:sub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𝑒𝑛𝑠</m:t>
                          </m:r>
                          <m:r>
                            <a:rPr lang="et-EE" sz="2900" b="0" i="1" smtClean="0">
                              <a:latin typeface="Cambria Math" panose="02040503050406030204" pitchFamily="18" charset="0"/>
                            </a:rPr>
                            <m:t>üü</m:t>
                          </m:r>
                          <m:r>
                            <a:rPr lang="et-EE" sz="2900" b="0" i="1" smtClean="0">
                              <a:latin typeface="Cambria Math" panose="02040503050406030204" pitchFamily="18" charset="0"/>
                            </a:rPr>
                            <m:t>𝑚𝑖</m:t>
                          </m:r>
                          <m:r>
                            <a:rPr lang="et-EE" sz="29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t-EE" sz="2900" b="0" i="1" smtClean="0">
                              <a:latin typeface="Cambria Math" panose="02040503050406030204" pitchFamily="18" charset="0"/>
                            </a:rPr>
                            <m:t>𝑘𝑜𝑚𝑝𝑙𝑒𝑘𝑠𝑖</m:t>
                          </m:r>
                          <m:r>
                            <a:rPr lang="et-EE" sz="29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t-EE" sz="2900" b="0" i="1" smtClean="0">
                              <a:latin typeface="Cambria Math" panose="02040503050406030204" pitchFamily="18" charset="0"/>
                            </a:rPr>
                            <m:t>𝑜𝑠𝑎𝑛𝑎</m:t>
                          </m:r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2900" i="1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𝑔𝑎𝑠</m:t>
                          </m:r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2900" i="1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𝑔𝑎𝑠</m:t>
                          </m:r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t-EE" sz="2900" dirty="0"/>
              </a:p>
              <a:p>
                <a:pPr marL="0" indent="0">
                  <a:lnSpc>
                    <a:spcPct val="17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9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𝑁𝑂</m:t>
                          </m:r>
                        </m:e>
                        <m:sub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GB" sz="29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𝐶𝐻</m:t>
                          </m:r>
                        </m:e>
                        <m:sub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900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GB" sz="2900" i="1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9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9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𝐻𝐶𝑂</m:t>
                          </m:r>
                        </m:e>
                        <m:sub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GB" sz="29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𝐶𝑂</m:t>
                          </m:r>
                        </m:e>
                        <m:sub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sz="29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9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900" i="1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t-EE" sz="2900" dirty="0"/>
              </a:p>
              <a:p>
                <a:pPr>
                  <a:lnSpc>
                    <a:spcPct val="120000"/>
                  </a:lnSpc>
                </a:pPr>
                <a:r>
                  <a:rPr lang="et-EE" sz="2900" b="1" dirty="0">
                    <a:cs typeface="Arial" panose="020B0604020202020204" pitchFamily="34" charset="0"/>
                  </a:rPr>
                  <a:t>Nitraatide stabiilsust põhjaveesüsteemi erinevates osades saab hinnata uurides erinevate </a:t>
                </a:r>
                <a:r>
                  <a:rPr lang="et-EE" sz="2900" b="1" dirty="0" err="1">
                    <a:cs typeface="Arial" panose="020B0604020202020204" pitchFamily="34" charset="0"/>
                  </a:rPr>
                  <a:t>redokstsoonide</a:t>
                </a:r>
                <a:r>
                  <a:rPr lang="et-EE" sz="2900" b="1" dirty="0">
                    <a:cs typeface="Arial" panose="020B0604020202020204" pitchFamily="34" charset="0"/>
                  </a:rPr>
                  <a:t> paiknemist, mille indikaatoriteks on </a:t>
                </a:r>
                <a:r>
                  <a:rPr lang="et-EE" sz="2900" b="1" dirty="0" err="1">
                    <a:cs typeface="Arial" panose="020B0604020202020204" pitchFamily="34" charset="0"/>
                  </a:rPr>
                  <a:t>redoksreaktsioonide</a:t>
                </a:r>
                <a:r>
                  <a:rPr lang="et-EE" sz="2900" b="1" dirty="0">
                    <a:cs typeface="Arial" panose="020B0604020202020204" pitchFamily="34" charset="0"/>
                  </a:rPr>
                  <a:t> osas tundlikud ühendid (O</a:t>
                </a:r>
                <a:r>
                  <a:rPr lang="et-EE" sz="2900" b="1" baseline="-25000" dirty="0">
                    <a:cs typeface="Arial" panose="020B0604020202020204" pitchFamily="34" charset="0"/>
                  </a:rPr>
                  <a:t>2</a:t>
                </a:r>
                <a:r>
                  <a:rPr lang="et-EE" sz="2900" b="1" dirty="0">
                    <a:cs typeface="Arial" panose="020B0604020202020204" pitchFamily="34" charset="0"/>
                  </a:rPr>
                  <a:t>(</a:t>
                </a:r>
                <a:r>
                  <a:rPr lang="et-EE" sz="2900" b="1" dirty="0" err="1">
                    <a:cs typeface="Arial" panose="020B0604020202020204" pitchFamily="34" charset="0"/>
                  </a:rPr>
                  <a:t>aq</a:t>
                </a:r>
                <a:r>
                  <a:rPr lang="et-EE" sz="2900" b="1" dirty="0">
                    <a:cs typeface="Arial" panose="020B0604020202020204" pitchFamily="34" charset="0"/>
                  </a:rPr>
                  <a:t>), NO</a:t>
                </a:r>
                <a:r>
                  <a:rPr lang="et-EE" sz="2900" b="1" baseline="-25000" dirty="0">
                    <a:cs typeface="Arial" panose="020B0604020202020204" pitchFamily="34" charset="0"/>
                  </a:rPr>
                  <a:t>3</a:t>
                </a:r>
                <a:r>
                  <a:rPr lang="et-EE" sz="2900" b="1" baseline="30000" dirty="0">
                    <a:cs typeface="Arial" panose="020B0604020202020204" pitchFamily="34" charset="0"/>
                  </a:rPr>
                  <a:t>−</a:t>
                </a:r>
                <a:r>
                  <a:rPr lang="et-EE" sz="2900" b="1" dirty="0">
                    <a:cs typeface="Arial" panose="020B0604020202020204" pitchFamily="34" charset="0"/>
                  </a:rPr>
                  <a:t>, Mn</a:t>
                </a:r>
                <a:r>
                  <a:rPr lang="et-EE" sz="2900" b="1" baseline="30000" dirty="0">
                    <a:cs typeface="Arial" panose="020B0604020202020204" pitchFamily="34" charset="0"/>
                  </a:rPr>
                  <a:t>2+</a:t>
                </a:r>
                <a:r>
                  <a:rPr lang="et-EE" sz="2900" b="1" dirty="0">
                    <a:cs typeface="Arial" panose="020B0604020202020204" pitchFamily="34" charset="0"/>
                  </a:rPr>
                  <a:t>, Fe</a:t>
                </a:r>
                <a:r>
                  <a:rPr lang="et-EE" sz="2900" b="1" baseline="30000" dirty="0">
                    <a:cs typeface="Arial" panose="020B0604020202020204" pitchFamily="34" charset="0"/>
                  </a:rPr>
                  <a:t>2+</a:t>
                </a:r>
                <a:r>
                  <a:rPr lang="et-EE" sz="2900" b="1" dirty="0">
                    <a:cs typeface="Arial" panose="020B0604020202020204" pitchFamily="34" charset="0"/>
                  </a:rPr>
                  <a:t>, SO</a:t>
                </a:r>
                <a:r>
                  <a:rPr lang="et-EE" sz="2900" b="1" baseline="-25000" dirty="0">
                    <a:cs typeface="Arial" panose="020B0604020202020204" pitchFamily="34" charset="0"/>
                  </a:rPr>
                  <a:t>4</a:t>
                </a:r>
                <a:r>
                  <a:rPr lang="et-EE" sz="2900" b="1" baseline="30000" dirty="0">
                    <a:cs typeface="Arial" panose="020B0604020202020204" pitchFamily="34" charset="0"/>
                  </a:rPr>
                  <a:t>2−</a:t>
                </a:r>
                <a:r>
                  <a:rPr lang="et-EE" sz="2900" b="1" dirty="0">
                    <a:cs typeface="Arial" panose="020B0604020202020204" pitchFamily="34" charset="0"/>
                  </a:rPr>
                  <a:t>, CH</a:t>
                </a:r>
                <a:r>
                  <a:rPr lang="et-EE" sz="2900" b="1" baseline="-25000" dirty="0">
                    <a:cs typeface="Arial" panose="020B0604020202020204" pitchFamily="34" charset="0"/>
                  </a:rPr>
                  <a:t>4</a:t>
                </a:r>
                <a:r>
                  <a:rPr lang="et-EE" sz="2900" b="1" dirty="0">
                    <a:cs typeface="Arial" panose="020B0604020202020204" pitchFamily="34" charset="0"/>
                  </a:rPr>
                  <a:t>)</a:t>
                </a:r>
                <a:r>
                  <a:rPr lang="et-EE" sz="2900" dirty="0"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20000"/>
                  </a:lnSpc>
                  <a:buFont typeface="Wingdings" panose="05000000000000000000" pitchFamily="2" charset="2"/>
                  <a:buChar char="Ø"/>
                </a:pPr>
                <a:r>
                  <a:rPr lang="et-EE" sz="2900" dirty="0">
                    <a:cs typeface="Arial" panose="020B0604020202020204" pitchFamily="34" charset="0"/>
                  </a:rPr>
                  <a:t>Nitraadid saavad põhjavees esineda ja sinna akumuleeruda, vaid aeroobsetes tingimustes;</a:t>
                </a:r>
              </a:p>
              <a:p>
                <a:pPr>
                  <a:lnSpc>
                    <a:spcPct val="120000"/>
                  </a:lnSpc>
                  <a:buFont typeface="Wingdings" panose="05000000000000000000" pitchFamily="2" charset="2"/>
                  <a:buChar char="Ø"/>
                </a:pPr>
                <a:r>
                  <a:rPr lang="et-EE" sz="2900" dirty="0">
                    <a:cs typeface="Arial" panose="020B0604020202020204" pitchFamily="34" charset="0"/>
                  </a:rPr>
                  <a:t>Anaeroobsetes tingimustes toimub nitraatide redutseerumine N</a:t>
                </a:r>
                <a:r>
                  <a:rPr lang="et-EE" sz="2900" baseline="-25000" dirty="0">
                    <a:cs typeface="Arial" panose="020B0604020202020204" pitchFamily="34" charset="0"/>
                  </a:rPr>
                  <a:t>2</a:t>
                </a:r>
                <a:r>
                  <a:rPr lang="et-EE" sz="2900" dirty="0">
                    <a:cs typeface="Arial" panose="020B0604020202020204" pitchFamily="34" charset="0"/>
                  </a:rPr>
                  <a:t>-ks orgaanilise aine või püriidi oksüdeerumise tulemusena;</a:t>
                </a:r>
              </a:p>
              <a:p>
                <a:pPr>
                  <a:lnSpc>
                    <a:spcPct val="120000"/>
                  </a:lnSpc>
                </a:pPr>
                <a:r>
                  <a:rPr lang="et-EE" sz="2900" dirty="0">
                    <a:cs typeface="Arial" panose="020B0604020202020204" pitchFamily="34" charset="0"/>
                  </a:rPr>
                  <a:t>Nitraadi kõrgendatud sisalduste levik põhjaveekihis sõltub </a:t>
                </a:r>
                <a:r>
                  <a:rPr lang="et-EE" sz="2900" b="1" i="1" dirty="0">
                    <a:cs typeface="Arial" panose="020B0604020202020204" pitchFamily="34" charset="0"/>
                  </a:rPr>
                  <a:t>sinna jõudvast nitraatide kontsentratsioonist</a:t>
                </a:r>
                <a:r>
                  <a:rPr lang="et-EE" sz="2900" dirty="0">
                    <a:cs typeface="Arial" panose="020B0604020202020204" pitchFamily="34" charset="0"/>
                  </a:rPr>
                  <a:t>,  </a:t>
                </a:r>
                <a:r>
                  <a:rPr lang="et-EE" sz="2900" b="1" i="1" dirty="0">
                    <a:cs typeface="Arial" panose="020B0604020202020204" pitchFamily="34" charset="0"/>
                  </a:rPr>
                  <a:t>põhjavee liikumisest </a:t>
                </a:r>
                <a:r>
                  <a:rPr lang="et-EE" sz="2900" dirty="0">
                    <a:cs typeface="Arial" panose="020B0604020202020204" pitchFamily="34" charset="0"/>
                  </a:rPr>
                  <a:t>(nitraadi transpordist põhjaveekihis) ning </a:t>
                </a:r>
                <a:r>
                  <a:rPr lang="et-EE" sz="2900" b="1" i="1" dirty="0">
                    <a:cs typeface="Arial" panose="020B0604020202020204" pitchFamily="34" charset="0"/>
                  </a:rPr>
                  <a:t>põhjaveekihis toimuvatest keemilistest reaktsioonidest </a:t>
                </a:r>
                <a:r>
                  <a:rPr lang="et-EE" sz="2900" dirty="0">
                    <a:cs typeface="Arial" panose="020B0604020202020204" pitchFamily="34" charset="0"/>
                  </a:rPr>
                  <a:t>(nt. maapõues oleva orgaanilise aine stabiilsusest ehk reageerimisvõimest).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Sisu kohatäide 2">
                <a:extLst>
                  <a:ext uri="{FF2B5EF4-FFF2-40B4-BE49-F238E27FC236}">
                    <a16:creationId xmlns:a16="http://schemas.microsoft.com/office/drawing/2014/main" id="{16170866-FAE5-4A06-92D3-5DC9ED162B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27289"/>
                <a:ext cx="10515600" cy="5694186"/>
              </a:xfrm>
              <a:blipFill>
                <a:blip r:embed="rId3"/>
                <a:stretch>
                  <a:fillRect l="-232" t="-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EA4ADFAA-3CB4-4D57-90C7-09B2356F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84140-12CC-450E-8CF8-667B4E9FF7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6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3584</Words>
  <Application>Microsoft Office PowerPoint</Application>
  <PresentationFormat>Laiekraan</PresentationFormat>
  <Paragraphs>228</Paragraphs>
  <Slides>23</Slides>
  <Notes>19</Notes>
  <HiddenSlides>0</HiddenSlides>
  <MMClips>0</MMClips>
  <ScaleCrop>false</ScaleCrop>
  <HeadingPairs>
    <vt:vector size="6" baseType="variant">
      <vt:variant>
        <vt:lpstr>Kasutatud fondid</vt:lpstr>
      </vt:variant>
      <vt:variant>
        <vt:i4>6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23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Cambria Math</vt:lpstr>
      <vt:lpstr>Wingdings</vt:lpstr>
      <vt:lpstr>Office'i kujundus</vt:lpstr>
      <vt:lpstr>Põhjavee reostus ja põhjavee kvaliteedi hindamine</vt:lpstr>
      <vt:lpstr>Põhjavee kvaliteedi hindamine</vt:lpstr>
      <vt:lpstr>Põhjavee kvaliteedi hindamine Eestis</vt:lpstr>
      <vt:lpstr>PowerPointi esitlus</vt:lpstr>
      <vt:lpstr>PowerPointi esitlus</vt:lpstr>
      <vt:lpstr>Tervisekaitsenõuded mineraalveele</vt:lpstr>
      <vt:lpstr>Antropogeenne vs looduslik reostus</vt:lpstr>
      <vt:lpstr>Nitraadid põhjavees</vt:lpstr>
      <vt:lpstr>Nitraadid põhjavees</vt:lpstr>
      <vt:lpstr>Nitraatid põhjavees</vt:lpstr>
      <vt:lpstr>PowerPointi esitlus</vt:lpstr>
      <vt:lpstr>Lämmastiku stabiilsed isotoobid (δ15N)</vt:lpstr>
      <vt:lpstr>Pandivere ja Põltsamaa-Adavere nitraaditundlik ala</vt:lpstr>
      <vt:lpstr>Fluoriid põhjavees</vt:lpstr>
      <vt:lpstr>Fluoriid põhjavees</vt:lpstr>
      <vt:lpstr>Fluoriid Eesti põhjavees</vt:lpstr>
      <vt:lpstr>Raud põhjavees</vt:lpstr>
      <vt:lpstr>Raud põhjavees</vt:lpstr>
      <vt:lpstr>Soolase vee sissetung ja vee liigne tarbimine</vt:lpstr>
      <vt:lpstr>Põhjavee kaitstus Eestis</vt:lpstr>
      <vt:lpstr>Põhjavee kaitstus Eestis</vt:lpstr>
      <vt:lpstr>PowerPointi esitlus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Põhjavee reostus ja põhjavee kvaliteedi hindamine</dc:title>
  <dc:creator>Joonas Pärn</dc:creator>
  <cp:lastModifiedBy>Joonas Pärn</cp:lastModifiedBy>
  <cp:revision>97</cp:revision>
  <dcterms:created xsi:type="dcterms:W3CDTF">2017-12-08T14:21:29Z</dcterms:created>
  <dcterms:modified xsi:type="dcterms:W3CDTF">2017-12-15T09:26:39Z</dcterms:modified>
</cp:coreProperties>
</file>