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53"/>
  </p:notesMasterIdLst>
  <p:sldIdLst>
    <p:sldId id="343" r:id="rId2"/>
    <p:sldId id="350" r:id="rId3"/>
    <p:sldId id="258" r:id="rId4"/>
    <p:sldId id="309" r:id="rId5"/>
    <p:sldId id="335" r:id="rId6"/>
    <p:sldId id="269" r:id="rId7"/>
    <p:sldId id="344" r:id="rId8"/>
    <p:sldId id="337" r:id="rId9"/>
    <p:sldId id="345" r:id="rId10"/>
    <p:sldId id="346" r:id="rId11"/>
    <p:sldId id="364" r:id="rId12"/>
    <p:sldId id="307" r:id="rId13"/>
    <p:sldId id="348" r:id="rId14"/>
    <p:sldId id="312" r:id="rId15"/>
    <p:sldId id="354" r:id="rId16"/>
    <p:sldId id="361" r:id="rId17"/>
    <p:sldId id="362" r:id="rId18"/>
    <p:sldId id="316" r:id="rId19"/>
    <p:sldId id="363" r:id="rId20"/>
    <p:sldId id="323" r:id="rId21"/>
    <p:sldId id="325" r:id="rId22"/>
    <p:sldId id="355" r:id="rId23"/>
    <p:sldId id="356" r:id="rId24"/>
    <p:sldId id="318" r:id="rId25"/>
    <p:sldId id="317" r:id="rId26"/>
    <p:sldId id="303" r:id="rId27"/>
    <p:sldId id="293" r:id="rId28"/>
    <p:sldId id="275" r:id="rId29"/>
    <p:sldId id="313" r:id="rId30"/>
    <p:sldId id="326" r:id="rId31"/>
    <p:sldId id="314" r:id="rId32"/>
    <p:sldId id="310" r:id="rId33"/>
    <p:sldId id="327" r:id="rId34"/>
    <p:sldId id="311" r:id="rId35"/>
    <p:sldId id="276" r:id="rId36"/>
    <p:sldId id="315" r:id="rId37"/>
    <p:sldId id="301" r:id="rId38"/>
    <p:sldId id="352" r:id="rId39"/>
    <p:sldId id="300" r:id="rId40"/>
    <p:sldId id="347" r:id="rId41"/>
    <p:sldId id="349" r:id="rId42"/>
    <p:sldId id="281" r:id="rId43"/>
    <p:sldId id="357" r:id="rId44"/>
    <p:sldId id="358" r:id="rId45"/>
    <p:sldId id="296" r:id="rId46"/>
    <p:sldId id="360" r:id="rId47"/>
    <p:sldId id="359" r:id="rId48"/>
    <p:sldId id="282" r:id="rId49"/>
    <p:sldId id="328" r:id="rId50"/>
    <p:sldId id="353" r:id="rId51"/>
    <p:sldId id="305" r:id="rId52"/>
  </p:sldIdLst>
  <p:sldSz cx="9720263" cy="6480175"/>
  <p:notesSz cx="7559675" cy="10691813"/>
  <p:defaultTextStyle>
    <a:defPPr>
      <a:defRPr lang="en-GB"/>
    </a:defPPr>
    <a:lvl1pPr algn="l" defTabSz="449263" rtl="0" eaLnBrk="0" fontAlgn="base" hangingPunct="0">
      <a:spcBef>
        <a:spcPct val="0"/>
      </a:spcBef>
      <a:spcAft>
        <a:spcPct val="0"/>
      </a:spcAft>
      <a:defRPr kern="1200">
        <a:solidFill>
          <a:schemeClr val="tx1"/>
        </a:solidFill>
        <a:latin typeface="Arial" panose="020B0604020202020204" pitchFamily="34" charset="0"/>
        <a:ea typeface="Arial Unicode MS" pitchFamily="34" charset="-128"/>
        <a:cs typeface="+mn-cs"/>
      </a:defRPr>
    </a:lvl1pPr>
    <a:lvl2pPr marL="742950" indent="-285750" algn="l" defTabSz="449263" rtl="0" eaLnBrk="0" fontAlgn="base" hangingPunct="0">
      <a:spcBef>
        <a:spcPct val="0"/>
      </a:spcBef>
      <a:spcAft>
        <a:spcPct val="0"/>
      </a:spcAft>
      <a:defRPr kern="1200">
        <a:solidFill>
          <a:schemeClr val="tx1"/>
        </a:solidFill>
        <a:latin typeface="Arial" panose="020B0604020202020204" pitchFamily="34" charset="0"/>
        <a:ea typeface="Arial Unicode MS" pitchFamily="34" charset="-128"/>
        <a:cs typeface="+mn-cs"/>
      </a:defRPr>
    </a:lvl2pPr>
    <a:lvl3pPr marL="1143000" indent="-228600" algn="l" defTabSz="449263" rtl="0" eaLnBrk="0" fontAlgn="base" hangingPunct="0">
      <a:spcBef>
        <a:spcPct val="0"/>
      </a:spcBef>
      <a:spcAft>
        <a:spcPct val="0"/>
      </a:spcAft>
      <a:defRPr kern="1200">
        <a:solidFill>
          <a:schemeClr val="tx1"/>
        </a:solidFill>
        <a:latin typeface="Arial" panose="020B0604020202020204" pitchFamily="34" charset="0"/>
        <a:ea typeface="Arial Unicode MS" pitchFamily="34" charset="-128"/>
        <a:cs typeface="+mn-cs"/>
      </a:defRPr>
    </a:lvl3pPr>
    <a:lvl4pPr marL="1600200" indent="-228600" algn="l" defTabSz="449263" rtl="0" eaLnBrk="0" fontAlgn="base" hangingPunct="0">
      <a:spcBef>
        <a:spcPct val="0"/>
      </a:spcBef>
      <a:spcAft>
        <a:spcPct val="0"/>
      </a:spcAft>
      <a:defRPr kern="1200">
        <a:solidFill>
          <a:schemeClr val="tx1"/>
        </a:solidFill>
        <a:latin typeface="Arial" panose="020B0604020202020204" pitchFamily="34" charset="0"/>
        <a:ea typeface="Arial Unicode MS" pitchFamily="34" charset="-128"/>
        <a:cs typeface="+mn-cs"/>
      </a:defRPr>
    </a:lvl4pPr>
    <a:lvl5pPr marL="2057400" indent="-228600" algn="l" defTabSz="449263" rtl="0" eaLnBrk="0" fontAlgn="base" hangingPunct="0">
      <a:spcBef>
        <a:spcPct val="0"/>
      </a:spcBef>
      <a:spcAft>
        <a:spcPct val="0"/>
      </a:spcAft>
      <a:defRPr kern="1200">
        <a:solidFill>
          <a:schemeClr val="tx1"/>
        </a:solidFill>
        <a:latin typeface="Arial" panose="020B0604020202020204" pitchFamily="34" charset="0"/>
        <a:ea typeface="Arial Unicode MS"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Arial Unicode MS"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Arial Unicode MS"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Arial Unicode MS"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Arial Unicode MS" pitchFamily="34" charset="-128"/>
        <a:cs typeface="+mn-cs"/>
      </a:defRPr>
    </a:lvl9pPr>
  </p:defaultTextStyle>
  <p:extLst>
    <p:ext uri="{EFAFB233-063F-42B5-8137-9DF3F51BA10A}">
      <p15:sldGuideLst xmlns:p15="http://schemas.microsoft.com/office/powerpoint/2012/main">
        <p15:guide id="1" orient="horz" pos="3901"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3300"/>
    <a:srgbClr val="0000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0" autoAdjust="0"/>
    <p:restoredTop sz="96433" autoAdjust="0"/>
  </p:normalViewPr>
  <p:slideViewPr>
    <p:cSldViewPr showGuides="1">
      <p:cViewPr varScale="1">
        <p:scale>
          <a:sx n="89" d="100"/>
          <a:sy n="89" d="100"/>
        </p:scale>
        <p:origin x="850" y="77"/>
      </p:cViewPr>
      <p:guideLst>
        <p:guide orient="horz" pos="3901"/>
        <p:guide pos="2880"/>
      </p:guideLst>
    </p:cSldViewPr>
  </p:slideViewPr>
  <p:outlineViewPr>
    <p:cViewPr varScale="1">
      <p:scale>
        <a:sx n="170" d="200"/>
        <a:sy n="170" d="200"/>
      </p:scale>
      <p:origin x="-780" y="-84"/>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18.xml"/><Relationship Id="rId7" Type="http://schemas.openxmlformats.org/officeDocument/2006/relationships/slide" Target="slides/slide34.xml"/><Relationship Id="rId2" Type="http://schemas.openxmlformats.org/officeDocument/2006/relationships/slide" Target="slides/slide12.xml"/><Relationship Id="rId1" Type="http://schemas.openxmlformats.org/officeDocument/2006/relationships/slide" Target="slides/slide3.xml"/><Relationship Id="rId6" Type="http://schemas.openxmlformats.org/officeDocument/2006/relationships/slide" Target="slides/slide21.xml"/><Relationship Id="rId5" Type="http://schemas.openxmlformats.org/officeDocument/2006/relationships/slide" Target="slides/slide20.xml"/><Relationship Id="rId4" Type="http://schemas.openxmlformats.org/officeDocument/2006/relationships/slide" Target="slides/slide19.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122809%20omar%20Dissertation%20folder\122809%20runoff%20calculation\all%20runoff%20calculations.xls"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2" tx1="lt1" bg2="dk1" tx2="lt2" accent1="accent1" accent2="accent2" accent3="accent3" accent4="accent4" accent5="accent5" accent6="accent6" hlink="hlink" folHlink="folHlink"/>
  <c:chart>
    <c:autoTitleDeleted val="0"/>
    <c:plotArea>
      <c:layout>
        <c:manualLayout>
          <c:layoutTarget val="inner"/>
          <c:xMode val="edge"/>
          <c:yMode val="edge"/>
          <c:x val="0.17830609212481441"/>
          <c:y val="3.2482598607888644E-2"/>
          <c:w val="0.79791976225854466"/>
          <c:h val="0.78654292343387544"/>
        </c:manualLayout>
      </c:layout>
      <c:lineChart>
        <c:grouping val="standard"/>
        <c:varyColors val="0"/>
        <c:ser>
          <c:idx val="0"/>
          <c:order val="0"/>
          <c:tx>
            <c:strRef>
              <c:f>Sheet5!$F$4</c:f>
              <c:strCache>
                <c:ptCount val="1"/>
                <c:pt idx="0">
                  <c:v>Runoff, ppm</c:v>
                </c:pt>
              </c:strCache>
            </c:strRef>
          </c:tx>
          <c:spPr>
            <a:ln w="50800">
              <a:solidFill>
                <a:srgbClr val="FFFF00"/>
              </a:solidFill>
            </a:ln>
          </c:spPr>
          <c:marker>
            <c:symbol val="circle"/>
            <c:size val="7"/>
            <c:spPr>
              <a:solidFill>
                <a:srgbClr val="FFFF00"/>
              </a:solidFill>
              <a:ln w="50800">
                <a:solidFill>
                  <a:srgbClr val="FFFF00"/>
                </a:solidFill>
              </a:ln>
            </c:spPr>
          </c:marker>
          <c:cat>
            <c:strRef>
              <c:f>Sheet5!$E$5:$E$13</c:f>
              <c:strCache>
                <c:ptCount val="9"/>
                <c:pt idx="0">
                  <c:v>Ca</c:v>
                </c:pt>
                <c:pt idx="1">
                  <c:v>Mg</c:v>
                </c:pt>
                <c:pt idx="2">
                  <c:v>K</c:v>
                </c:pt>
                <c:pt idx="3">
                  <c:v>Si</c:v>
                </c:pt>
                <c:pt idx="4">
                  <c:v>Na</c:v>
                </c:pt>
                <c:pt idx="5">
                  <c:v>Cl</c:v>
                </c:pt>
                <c:pt idx="6">
                  <c:v>F</c:v>
                </c:pt>
                <c:pt idx="7">
                  <c:v>SO4</c:v>
                </c:pt>
                <c:pt idx="8">
                  <c:v>HCO3</c:v>
                </c:pt>
              </c:strCache>
            </c:strRef>
          </c:cat>
          <c:val>
            <c:numRef>
              <c:f>Sheet5!$F$5:$F$13</c:f>
              <c:numCache>
                <c:formatCode>0.0000</c:formatCode>
                <c:ptCount val="9"/>
                <c:pt idx="0">
                  <c:v>12.511111109999998</c:v>
                </c:pt>
                <c:pt idx="1">
                  <c:v>2.0777777780000029</c:v>
                </c:pt>
                <c:pt idx="2">
                  <c:v>3.3611111</c:v>
                </c:pt>
                <c:pt idx="3">
                  <c:v>20.399999999999999</c:v>
                </c:pt>
                <c:pt idx="4">
                  <c:v>7.5444444399999959</c:v>
                </c:pt>
                <c:pt idx="5">
                  <c:v>3.0888888999999997</c:v>
                </c:pt>
                <c:pt idx="6">
                  <c:v>0.44444440000000013</c:v>
                </c:pt>
                <c:pt idx="7">
                  <c:v>2.861111111</c:v>
                </c:pt>
                <c:pt idx="8" formatCode="General">
                  <c:v>45.666000000000011</c:v>
                </c:pt>
              </c:numCache>
            </c:numRef>
          </c:val>
          <c:smooth val="0"/>
          <c:extLst>
            <c:ext xmlns:c16="http://schemas.microsoft.com/office/drawing/2014/chart" uri="{C3380CC4-5D6E-409C-BE32-E72D297353CC}">
              <c16:uniqueId val="{00000000-21E9-45A3-8421-3B5EFF7F5285}"/>
            </c:ext>
          </c:extLst>
        </c:ser>
        <c:ser>
          <c:idx val="1"/>
          <c:order val="1"/>
          <c:tx>
            <c:v>Rainfall, ppm. Klaus Stetzenbach, 1992</c:v>
          </c:tx>
          <c:spPr>
            <a:ln w="50800">
              <a:solidFill>
                <a:srgbClr val="FF0000"/>
              </a:solidFill>
            </a:ln>
          </c:spPr>
          <c:marker>
            <c:symbol val="square"/>
            <c:size val="7"/>
            <c:spPr>
              <a:solidFill>
                <a:srgbClr val="FF0000"/>
              </a:solidFill>
              <a:ln w="50800">
                <a:solidFill>
                  <a:srgbClr val="FF0000"/>
                </a:solidFill>
              </a:ln>
            </c:spPr>
          </c:marker>
          <c:cat>
            <c:strRef>
              <c:f>Sheet5!$E$5:$E$13</c:f>
              <c:strCache>
                <c:ptCount val="9"/>
                <c:pt idx="0">
                  <c:v>Ca</c:v>
                </c:pt>
                <c:pt idx="1">
                  <c:v>Mg</c:v>
                </c:pt>
                <c:pt idx="2">
                  <c:v>K</c:v>
                </c:pt>
                <c:pt idx="3">
                  <c:v>Si</c:v>
                </c:pt>
                <c:pt idx="4">
                  <c:v>Na</c:v>
                </c:pt>
                <c:pt idx="5">
                  <c:v>Cl</c:v>
                </c:pt>
                <c:pt idx="6">
                  <c:v>F</c:v>
                </c:pt>
                <c:pt idx="7">
                  <c:v>SO4</c:v>
                </c:pt>
                <c:pt idx="8">
                  <c:v>HCO3</c:v>
                </c:pt>
              </c:strCache>
            </c:strRef>
          </c:cat>
          <c:val>
            <c:numRef>
              <c:f>Sheet5!$G$5:$G$13</c:f>
              <c:numCache>
                <c:formatCode>General</c:formatCode>
                <c:ptCount val="9"/>
                <c:pt idx="0">
                  <c:v>0.22275000000000006</c:v>
                </c:pt>
                <c:pt idx="1">
                  <c:v>2.3000000000000007E-2</c:v>
                </c:pt>
                <c:pt idx="2">
                  <c:v>4.6000000000000013E-2</c:v>
                </c:pt>
                <c:pt idx="3">
                  <c:v>1.5535000000000013E-3</c:v>
                </c:pt>
                <c:pt idx="4">
                  <c:v>0.126</c:v>
                </c:pt>
                <c:pt idx="5">
                  <c:v>0.25724999999999998</c:v>
                </c:pt>
                <c:pt idx="6">
                  <c:v>6.9000000000000075E-2</c:v>
                </c:pt>
                <c:pt idx="7">
                  <c:v>0.65450000000000053</c:v>
                </c:pt>
                <c:pt idx="8">
                  <c:v>1.22</c:v>
                </c:pt>
              </c:numCache>
            </c:numRef>
          </c:val>
          <c:smooth val="0"/>
          <c:extLst>
            <c:ext xmlns:c16="http://schemas.microsoft.com/office/drawing/2014/chart" uri="{C3380CC4-5D6E-409C-BE32-E72D297353CC}">
              <c16:uniqueId val="{00000001-21E9-45A3-8421-3B5EFF7F5285}"/>
            </c:ext>
          </c:extLst>
        </c:ser>
        <c:ser>
          <c:idx val="2"/>
          <c:order val="2"/>
          <c:tx>
            <c:v>Groundwater, ppm. Woocay &amp; Walton 2008</c:v>
          </c:tx>
          <c:spPr>
            <a:ln w="50800" cmpd="sng">
              <a:solidFill>
                <a:srgbClr val="002060"/>
              </a:solidFill>
            </a:ln>
          </c:spPr>
          <c:marker>
            <c:symbol val="triangle"/>
            <c:size val="7"/>
            <c:spPr>
              <a:solidFill>
                <a:srgbClr val="002060"/>
              </a:solidFill>
              <a:ln w="50800">
                <a:solidFill>
                  <a:srgbClr val="002060"/>
                </a:solidFill>
              </a:ln>
            </c:spPr>
          </c:marker>
          <c:cat>
            <c:strRef>
              <c:f>Sheet5!$E$5:$E$13</c:f>
              <c:strCache>
                <c:ptCount val="9"/>
                <c:pt idx="0">
                  <c:v>Ca</c:v>
                </c:pt>
                <c:pt idx="1">
                  <c:v>Mg</c:v>
                </c:pt>
                <c:pt idx="2">
                  <c:v>K</c:v>
                </c:pt>
                <c:pt idx="3">
                  <c:v>Si</c:v>
                </c:pt>
                <c:pt idx="4">
                  <c:v>Na</c:v>
                </c:pt>
                <c:pt idx="5">
                  <c:v>Cl</c:v>
                </c:pt>
                <c:pt idx="6">
                  <c:v>F</c:v>
                </c:pt>
                <c:pt idx="7">
                  <c:v>SO4</c:v>
                </c:pt>
                <c:pt idx="8">
                  <c:v>HCO3</c:v>
                </c:pt>
              </c:strCache>
            </c:strRef>
          </c:cat>
          <c:val>
            <c:numRef>
              <c:f>Sheet5!$H$5:$H$13</c:f>
              <c:numCache>
                <c:formatCode>General</c:formatCode>
                <c:ptCount val="9"/>
                <c:pt idx="0">
                  <c:v>25.451000000000001</c:v>
                </c:pt>
                <c:pt idx="1">
                  <c:v>8.0090000000000003</c:v>
                </c:pt>
                <c:pt idx="2">
                  <c:v>7.6369999999999996</c:v>
                </c:pt>
                <c:pt idx="3">
                  <c:v>56.453999999999994</c:v>
                </c:pt>
                <c:pt idx="4">
                  <c:v>81.771999999999991</c:v>
                </c:pt>
                <c:pt idx="5">
                  <c:v>15.974</c:v>
                </c:pt>
                <c:pt idx="6">
                  <c:v>2.0840000000000001</c:v>
                </c:pt>
                <c:pt idx="7">
                  <c:v>68.328999999999979</c:v>
                </c:pt>
                <c:pt idx="8">
                  <c:v>217.512</c:v>
                </c:pt>
              </c:numCache>
            </c:numRef>
          </c:val>
          <c:smooth val="0"/>
          <c:extLst>
            <c:ext xmlns:c16="http://schemas.microsoft.com/office/drawing/2014/chart" uri="{C3380CC4-5D6E-409C-BE32-E72D297353CC}">
              <c16:uniqueId val="{00000002-21E9-45A3-8421-3B5EFF7F5285}"/>
            </c:ext>
          </c:extLst>
        </c:ser>
        <c:dLbls>
          <c:showLegendKey val="0"/>
          <c:showVal val="0"/>
          <c:showCatName val="0"/>
          <c:showSerName val="0"/>
          <c:showPercent val="0"/>
          <c:showBubbleSize val="0"/>
        </c:dLbls>
        <c:dropLines>
          <c:spPr>
            <a:ln w="0">
              <a:solidFill>
                <a:srgbClr val="063DE8">
                  <a:alpha val="0"/>
                </a:srgbClr>
              </a:solidFill>
            </a:ln>
          </c:spPr>
        </c:dropLines>
        <c:marker val="1"/>
        <c:smooth val="0"/>
        <c:axId val="571064280"/>
        <c:axId val="393775784"/>
      </c:lineChart>
      <c:catAx>
        <c:axId val="571064280"/>
        <c:scaling>
          <c:orientation val="minMax"/>
        </c:scaling>
        <c:delete val="0"/>
        <c:axPos val="b"/>
        <c:title>
          <c:tx>
            <c:rich>
              <a:bodyPr/>
              <a:lstStyle/>
              <a:p>
                <a:pPr>
                  <a:defRPr sz="2000" b="1" i="0" baseline="0">
                    <a:solidFill>
                      <a:srgbClr val="FFC000"/>
                    </a:solidFill>
                    <a:latin typeface="+mn-lt"/>
                    <a:cs typeface="Times New Roman" pitchFamily="18" charset="0"/>
                  </a:defRPr>
                </a:pPr>
                <a:r>
                  <a:rPr lang="en-US" sz="2000" b="1" i="0" baseline="0" dirty="0">
                    <a:solidFill>
                      <a:srgbClr val="FFC000"/>
                    </a:solidFill>
                    <a:latin typeface="+mn-lt"/>
                    <a:cs typeface="Times New Roman" pitchFamily="18" charset="0"/>
                  </a:rPr>
                  <a:t>Major anions and </a:t>
                </a:r>
                <a:r>
                  <a:rPr lang="en-US" sz="2000" b="1" i="0" baseline="0" dirty="0" err="1">
                    <a:solidFill>
                      <a:srgbClr val="FFC000"/>
                    </a:solidFill>
                    <a:latin typeface="+mn-lt"/>
                    <a:cs typeface="Times New Roman" pitchFamily="18" charset="0"/>
                  </a:rPr>
                  <a:t>cations</a:t>
                </a:r>
                <a:endParaRPr lang="en-US" sz="2000" b="1" i="0" baseline="0" dirty="0">
                  <a:solidFill>
                    <a:srgbClr val="FFC000"/>
                  </a:solidFill>
                  <a:latin typeface="+mn-lt"/>
                  <a:cs typeface="Times New Roman" pitchFamily="18" charset="0"/>
                </a:endParaRPr>
              </a:p>
            </c:rich>
          </c:tx>
          <c:layout>
            <c:manualLayout>
              <c:xMode val="edge"/>
              <c:yMode val="edge"/>
              <c:x val="0.20313298666898591"/>
              <c:y val="0.91298706295235788"/>
            </c:manualLayout>
          </c:layout>
          <c:overlay val="0"/>
        </c:title>
        <c:numFmt formatCode="General" sourceLinked="1"/>
        <c:majorTickMark val="none"/>
        <c:minorTickMark val="none"/>
        <c:tickLblPos val="low"/>
        <c:txPr>
          <a:bodyPr/>
          <a:lstStyle/>
          <a:p>
            <a:pPr>
              <a:defRPr sz="2000" baseline="0">
                <a:solidFill>
                  <a:schemeClr val="tx1"/>
                </a:solidFill>
                <a:latin typeface="Arial" pitchFamily="34" charset="0"/>
                <a:cs typeface="Times New Roman" pitchFamily="18" charset="0"/>
              </a:defRPr>
            </a:pPr>
            <a:endParaRPr lang="et-EE"/>
          </a:p>
        </c:txPr>
        <c:crossAx val="393775784"/>
        <c:crosses val="autoZero"/>
        <c:auto val="1"/>
        <c:lblAlgn val="ctr"/>
        <c:lblOffset val="100"/>
        <c:noMultiLvlLbl val="0"/>
      </c:catAx>
      <c:valAx>
        <c:axId val="393775784"/>
        <c:scaling>
          <c:logBase val="10"/>
          <c:orientation val="minMax"/>
        </c:scaling>
        <c:delete val="0"/>
        <c:axPos val="l"/>
        <c:majorGridlines>
          <c:spPr>
            <a:ln w="0">
              <a:solidFill>
                <a:srgbClr val="052FB7">
                  <a:alpha val="0"/>
                </a:srgbClr>
              </a:solidFill>
            </a:ln>
          </c:spPr>
        </c:majorGridlines>
        <c:title>
          <c:tx>
            <c:rich>
              <a:bodyPr/>
              <a:lstStyle/>
              <a:p>
                <a:pPr>
                  <a:defRPr sz="2000" b="1" i="0" baseline="0">
                    <a:solidFill>
                      <a:srgbClr val="FFC000"/>
                    </a:solidFill>
                    <a:latin typeface="+mn-lt"/>
                    <a:cs typeface="Times New Roman" pitchFamily="18" charset="0"/>
                  </a:defRPr>
                </a:pPr>
                <a:r>
                  <a:rPr lang="en-US" sz="1800" b="1" i="0" baseline="0" dirty="0">
                    <a:solidFill>
                      <a:srgbClr val="FFC000"/>
                    </a:solidFill>
                    <a:latin typeface="+mn-lt"/>
                    <a:cs typeface="Times New Roman" pitchFamily="18" charset="0"/>
                  </a:rPr>
                  <a:t>Concentration (</a:t>
                </a:r>
                <a:r>
                  <a:rPr lang="en-US" sz="1800" b="1" i="0" baseline="0" dirty="0" err="1">
                    <a:solidFill>
                      <a:srgbClr val="FFC000"/>
                    </a:solidFill>
                    <a:latin typeface="+mn-lt"/>
                    <a:cs typeface="Times New Roman" pitchFamily="18" charset="0"/>
                  </a:rPr>
                  <a:t>meq</a:t>
                </a:r>
                <a:r>
                  <a:rPr lang="en-US" sz="1800" b="1" i="0" baseline="0" dirty="0">
                    <a:solidFill>
                      <a:srgbClr val="FFC000"/>
                    </a:solidFill>
                    <a:latin typeface="+mn-lt"/>
                    <a:cs typeface="Times New Roman" pitchFamily="18" charset="0"/>
                  </a:rPr>
                  <a:t>/l) </a:t>
                </a:r>
              </a:p>
            </c:rich>
          </c:tx>
          <c:layout>
            <c:manualLayout>
              <c:xMode val="edge"/>
              <c:yMode val="edge"/>
              <c:x val="0"/>
              <c:y val="0.19479909287300279"/>
            </c:manualLayout>
          </c:layout>
          <c:overlay val="0"/>
        </c:title>
        <c:numFmt formatCode="0.0000" sourceLinked="1"/>
        <c:majorTickMark val="out"/>
        <c:minorTickMark val="none"/>
        <c:tickLblPos val="nextTo"/>
        <c:txPr>
          <a:bodyPr/>
          <a:lstStyle/>
          <a:p>
            <a:pPr>
              <a:defRPr sz="1600" baseline="0">
                <a:latin typeface="Arial" pitchFamily="34" charset="0"/>
              </a:defRPr>
            </a:pPr>
            <a:endParaRPr lang="et-EE"/>
          </a:p>
        </c:txPr>
        <c:crossAx val="571064280"/>
        <c:crosses val="autoZero"/>
        <c:crossBetween val="between"/>
      </c:valAx>
      <c:spPr>
        <a:noFill/>
      </c:spPr>
    </c:plotArea>
    <c:plotVisOnly val="1"/>
    <c:dispBlanksAs val="gap"/>
    <c:showDLblsOverMax val="0"/>
  </c:chart>
  <c:spPr>
    <a:ln w="25400">
      <a:solidFill>
        <a:srgbClr val="052FB7"/>
      </a:solidFill>
    </a:ln>
  </c:sp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drawing1.xml><?xml version="1.0" encoding="utf-8"?>
<c:userShapes xmlns:c="http://schemas.openxmlformats.org/drawingml/2006/chart">
  <cdr:relSizeAnchor xmlns:cdr="http://schemas.openxmlformats.org/drawingml/2006/chartDrawing">
    <cdr:from>
      <cdr:x>0.3477</cdr:x>
      <cdr:y>0.07657</cdr:y>
    </cdr:from>
    <cdr:to>
      <cdr:x>0.4636</cdr:x>
      <cdr:y>0.13921</cdr:y>
    </cdr:to>
    <cdr:sp macro="" textlink="">
      <cdr:nvSpPr>
        <cdr:cNvPr id="2" name="TextBox 1"/>
        <cdr:cNvSpPr txBox="1"/>
      </cdr:nvSpPr>
      <cdr:spPr>
        <a:xfrm xmlns:a="http://schemas.openxmlformats.org/drawingml/2006/main" flipV="1">
          <a:off x="2228850" y="314324"/>
          <a:ext cx="742950" cy="257175"/>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endParaRPr lang="en-US"/>
        </a:p>
      </cdr:txBody>
    </cdr:sp>
  </cdr:relSizeAnchor>
  <cdr:relSizeAnchor xmlns:cdr="http://schemas.openxmlformats.org/drawingml/2006/chartDrawing">
    <cdr:from>
      <cdr:x>0.44334</cdr:x>
      <cdr:y>0.0649</cdr:y>
    </cdr:from>
    <cdr:to>
      <cdr:x>0.81584</cdr:x>
      <cdr:y>0.1505</cdr:y>
    </cdr:to>
    <cdr:sp macro="" textlink="">
      <cdr:nvSpPr>
        <cdr:cNvPr id="3" name="TextBox 2"/>
        <cdr:cNvSpPr txBox="1"/>
      </cdr:nvSpPr>
      <cdr:spPr>
        <a:xfrm xmlns:a="http://schemas.openxmlformats.org/drawingml/2006/main">
          <a:off x="2228719" y="246303"/>
          <a:ext cx="1872580" cy="324829"/>
        </a:xfrm>
        <a:prstGeom xmlns:a="http://schemas.openxmlformats.org/drawingml/2006/main" prst="rect">
          <a:avLst/>
        </a:prstGeom>
      </cdr:spPr>
      <cdr:txBody>
        <a:bodyPr xmlns:a="http://schemas.openxmlformats.org/drawingml/2006/main" vertOverflow="clip" wrap="square" rtlCol="1"/>
        <a:lstStyle xmlns:a="http://schemas.openxmlformats.org/drawingml/2006/main"/>
        <a:p xmlns:a="http://schemas.openxmlformats.org/drawingml/2006/main">
          <a:pPr algn="ctr"/>
          <a:r>
            <a:rPr lang="en-US" sz="2000" b="1" dirty="0">
              <a:solidFill>
                <a:srgbClr val="002060"/>
              </a:solidFill>
            </a:rPr>
            <a:t>Groundwater</a:t>
          </a:r>
          <a:endParaRPr lang="ar-JO" sz="2000" b="1" dirty="0">
            <a:solidFill>
              <a:srgbClr val="002060"/>
            </a:solidFill>
          </a:endParaRPr>
        </a:p>
      </cdr:txBody>
    </cdr:sp>
  </cdr:relSizeAnchor>
  <cdr:relSizeAnchor xmlns:cdr="http://schemas.openxmlformats.org/drawingml/2006/chartDrawing">
    <cdr:from>
      <cdr:x>0.43948</cdr:x>
      <cdr:y>0.30495</cdr:y>
    </cdr:from>
    <cdr:to>
      <cdr:x>0.6906</cdr:x>
      <cdr:y>0.36527</cdr:y>
    </cdr:to>
    <cdr:sp macro="" textlink="">
      <cdr:nvSpPr>
        <cdr:cNvPr id="4" name="TextBox 1"/>
        <cdr:cNvSpPr txBox="1"/>
      </cdr:nvSpPr>
      <cdr:spPr>
        <a:xfrm xmlns:a="http://schemas.openxmlformats.org/drawingml/2006/main">
          <a:off x="2304256" y="1157251"/>
          <a:ext cx="1316650" cy="228905"/>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000" b="1" dirty="0">
              <a:solidFill>
                <a:srgbClr val="FFFF00"/>
              </a:solidFill>
              <a:latin typeface="+mn-lt"/>
            </a:rPr>
            <a:t>Surface</a:t>
          </a:r>
          <a:r>
            <a:rPr lang="en-US" sz="2000" b="1" dirty="0">
              <a:solidFill>
                <a:srgbClr val="FFC000"/>
              </a:solidFill>
              <a:latin typeface="+mn-lt"/>
            </a:rPr>
            <a:t> </a:t>
          </a:r>
          <a:r>
            <a:rPr lang="en-US" sz="2000" b="1" dirty="0">
              <a:solidFill>
                <a:srgbClr val="FFFF00"/>
              </a:solidFill>
              <a:latin typeface="+mn-lt"/>
            </a:rPr>
            <a:t>Runoff</a:t>
          </a:r>
          <a:endParaRPr lang="ar-JO" sz="2000" b="1" dirty="0">
            <a:solidFill>
              <a:srgbClr val="FFFF00"/>
            </a:solidFill>
            <a:latin typeface="+mn-lt"/>
          </a:endParaRPr>
        </a:p>
      </cdr:txBody>
    </cdr:sp>
  </cdr:relSizeAnchor>
  <cdr:relSizeAnchor xmlns:cdr="http://schemas.openxmlformats.org/drawingml/2006/chartDrawing">
    <cdr:from>
      <cdr:x>0.57166</cdr:x>
      <cdr:y>0.58958</cdr:y>
    </cdr:from>
    <cdr:to>
      <cdr:x>0.91159</cdr:x>
      <cdr:y>0.6499</cdr:y>
    </cdr:to>
    <cdr:sp macro="" textlink="">
      <cdr:nvSpPr>
        <cdr:cNvPr id="5" name="TextBox 1"/>
        <cdr:cNvSpPr txBox="1"/>
      </cdr:nvSpPr>
      <cdr:spPr>
        <a:xfrm xmlns:a="http://schemas.openxmlformats.org/drawingml/2006/main">
          <a:off x="2997288" y="2237371"/>
          <a:ext cx="1782291" cy="228905"/>
        </a:xfrm>
        <a:prstGeom xmlns:a="http://schemas.openxmlformats.org/drawingml/2006/main" prst="rect">
          <a:avLst/>
        </a:prstGeom>
      </cdr:spPr>
      <cdr:txBody>
        <a:bodyPr xmlns:a="http://schemas.openxmlformats.org/drawingml/2006/main" wrap="square" rtlCol="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ctr"/>
          <a:r>
            <a:rPr lang="en-US" sz="2000" b="1" dirty="0">
              <a:solidFill>
                <a:srgbClr val="FF0000"/>
              </a:solidFill>
              <a:latin typeface="+mn-lt"/>
            </a:rPr>
            <a:t>Precipitation</a:t>
          </a:r>
          <a:endParaRPr lang="ar-JO" sz="2000" b="1" dirty="0">
            <a:solidFill>
              <a:srgbClr val="FF0000"/>
            </a:solidFill>
            <a:latin typeface="+mn-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Rot="1" noChangeAspect="1" noChangeArrowheads="1"/>
          </p:cNvSpPr>
          <p:nvPr>
            <p:ph type="sldImg"/>
          </p:nvPr>
        </p:nvSpPr>
        <p:spPr bwMode="auto">
          <a:xfrm>
            <a:off x="773113" y="812800"/>
            <a:ext cx="601027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t-EE" noProof="0"/>
          </a:p>
        </p:txBody>
      </p:sp>
      <p:sp>
        <p:nvSpPr>
          <p:cNvPr id="2051"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mn-ea"/>
                <a:cs typeface="Lucida Sans Unicode" panose="020B0602030504020204" pitchFamily="34" charset="0"/>
              </a:defRPr>
            </a:lvl1pPr>
          </a:lstStyle>
          <a:p>
            <a:pPr>
              <a:defRPr/>
            </a:pPr>
            <a:endParaRPr lang="en-US" altLang="et-EE"/>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mn-ea"/>
                <a:cs typeface="Lucida Sans Unicode" panose="020B0602030504020204" pitchFamily="34" charset="0"/>
              </a:defRPr>
            </a:lvl1pPr>
          </a:lstStyle>
          <a:p>
            <a:pPr>
              <a:defRPr/>
            </a:pPr>
            <a:endParaRPr lang="en-US" altLang="et-EE"/>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mn-ea"/>
                <a:cs typeface="Lucida Sans Unicode" panose="020B0602030504020204" pitchFamily="34" charset="0"/>
              </a:defRPr>
            </a:lvl1pPr>
          </a:lstStyle>
          <a:p>
            <a:pPr>
              <a:defRPr/>
            </a:pPr>
            <a:endParaRPr lang="en-US" altLang="et-EE"/>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ea typeface="+mn-ea"/>
                <a:cs typeface="Lucida Sans Unicode" panose="020B0602030504020204" pitchFamily="34" charset="0"/>
              </a:defRPr>
            </a:lvl1pPr>
          </a:lstStyle>
          <a:p>
            <a:pPr>
              <a:defRPr/>
            </a:pPr>
            <a:fld id="{9545EBBF-9F6D-4631-857A-964C91EFF59D}" type="slidenum">
              <a:rPr lang="en-US" altLang="et-EE"/>
              <a:pPr>
                <a:defRPr/>
              </a:pPr>
              <a:t>‹#›</a:t>
            </a:fld>
            <a:endParaRPr lang="en-US" altLang="et-EE"/>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03B8CBC3-079E-4A12-8312-84719D2A6DFF}" type="slidenum">
              <a:rPr lang="en-US" altLang="et-EE" sz="1400" smtClean="0">
                <a:ea typeface="Arial Unicode MS" pitchFamily="34" charset="-128"/>
              </a:rPr>
              <a:pPr>
                <a:spcBef>
                  <a:spcPct val="0"/>
                </a:spcBef>
              </a:pPr>
              <a:t>3</a:t>
            </a:fld>
            <a:endParaRPr lang="en-US" altLang="et-EE" sz="1400">
              <a:ea typeface="Arial Unicode MS" pitchFamily="34" charset="-128"/>
            </a:endParaRPr>
          </a:p>
        </p:txBody>
      </p:sp>
      <p:sp>
        <p:nvSpPr>
          <p:cNvPr id="7171" name="Rectangle 1"/>
          <p:cNvSpPr>
            <a:spLocks noGrp="1" noRot="1" noChangeAspect="1" noChangeArrowheads="1" noTextEdit="1"/>
          </p:cNvSpPr>
          <p:nvPr>
            <p:ph type="sldImg"/>
          </p:nvPr>
        </p:nvSpPr>
        <p:spPr>
          <a:xfrm>
            <a:off x="773113" y="812800"/>
            <a:ext cx="601186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p:cNvSpPr>
            <a:spLocks noGrp="1" noChangeArrowheads="1"/>
          </p:cNvSpPr>
          <p:nvPr>
            <p:ph type="body" idx="1"/>
          </p:nvPr>
        </p:nvSpPr>
        <p:spPr>
          <a:xfrm>
            <a:off x="755650" y="5078413"/>
            <a:ext cx="6048375" cy="4721225"/>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t-E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aidi pildi kohatäide 1"/>
          <p:cNvSpPr>
            <a:spLocks noGrp="1" noRot="1" noChangeAspect="1" noTextEdit="1"/>
          </p:cNvSpPr>
          <p:nvPr>
            <p:ph type="sldImg"/>
          </p:nvPr>
        </p:nvSpPr>
        <p:spPr/>
      </p:sp>
      <p:sp>
        <p:nvSpPr>
          <p:cNvPr id="25603" name="Märkmete kohatäide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t-EE" altLang="et-EE"/>
          </a:p>
        </p:txBody>
      </p:sp>
      <p:sp>
        <p:nvSpPr>
          <p:cNvPr id="25604" name="Slaidinumbri kohatäide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B41220C7-D85F-4595-9CA2-394AA4309E57}" type="slidenum">
              <a:rPr lang="en-US" altLang="et-EE" sz="1400" smtClean="0">
                <a:ea typeface="Arial Unicode MS" pitchFamily="34" charset="-128"/>
              </a:rPr>
              <a:pPr>
                <a:spcBef>
                  <a:spcPct val="0"/>
                </a:spcBef>
              </a:pPr>
              <a:t>18</a:t>
            </a:fld>
            <a:endParaRPr lang="en-US" altLang="et-EE" sz="1400">
              <a:ea typeface="Arial Unicode MS"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idi pildi kohatäide 1"/>
          <p:cNvSpPr>
            <a:spLocks noGrp="1" noRot="1" noChangeAspect="1" noTextEdit="1"/>
          </p:cNvSpPr>
          <p:nvPr>
            <p:ph type="sldImg"/>
          </p:nvPr>
        </p:nvSpPr>
        <p:spPr/>
      </p:sp>
      <p:sp>
        <p:nvSpPr>
          <p:cNvPr id="27651" name="Märkmete kohatäide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t-EE" altLang="et-EE" smtClean="0"/>
          </a:p>
        </p:txBody>
      </p:sp>
      <p:sp>
        <p:nvSpPr>
          <p:cNvPr id="27652" name="Slaidinumbri kohatäide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781B5A46-A616-48BD-8F84-97B2F8A49D23}" type="slidenum">
              <a:rPr lang="en-US" altLang="et-EE" sz="1400" smtClean="0">
                <a:ea typeface="Arial Unicode MS" pitchFamily="34" charset="-128"/>
              </a:rPr>
              <a:pPr>
                <a:spcBef>
                  <a:spcPct val="0"/>
                </a:spcBef>
              </a:pPr>
              <a:t>19</a:t>
            </a:fld>
            <a:endParaRPr lang="en-US" altLang="et-EE" sz="1400" smtClean="0">
              <a:ea typeface="Arial Unicode MS" pitchFamily="34" charset="-128"/>
            </a:endParaRPr>
          </a:p>
        </p:txBody>
      </p:sp>
    </p:spTree>
    <p:extLst>
      <p:ext uri="{BB962C8B-B14F-4D97-AF65-F5344CB8AC3E}">
        <p14:creationId xmlns:p14="http://schemas.microsoft.com/office/powerpoint/2010/main" val="3737615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aidi pildi kohatäide 1"/>
          <p:cNvSpPr>
            <a:spLocks noGrp="1" noRot="1" noChangeAspect="1" noTextEdit="1"/>
          </p:cNvSpPr>
          <p:nvPr>
            <p:ph type="sldImg"/>
          </p:nvPr>
        </p:nvSpPr>
        <p:spPr/>
      </p:sp>
      <p:sp>
        <p:nvSpPr>
          <p:cNvPr id="27651" name="Märkmete kohatäide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t-EE" altLang="et-EE"/>
          </a:p>
        </p:txBody>
      </p:sp>
      <p:sp>
        <p:nvSpPr>
          <p:cNvPr id="27652" name="Slaidinumbri kohatäide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781B5A46-A616-48BD-8F84-97B2F8A49D23}" type="slidenum">
              <a:rPr lang="en-US" altLang="et-EE" sz="1400" smtClean="0">
                <a:ea typeface="Arial Unicode MS" pitchFamily="34" charset="-128"/>
              </a:rPr>
              <a:pPr>
                <a:spcBef>
                  <a:spcPct val="0"/>
                </a:spcBef>
              </a:pPr>
              <a:t>20</a:t>
            </a:fld>
            <a:endParaRPr lang="en-US" altLang="et-EE" sz="1400">
              <a:ea typeface="Arial Unicode MS"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aidi pildi kohatäide 1"/>
          <p:cNvSpPr>
            <a:spLocks noGrp="1" noRot="1" noChangeAspect="1" noTextEdit="1"/>
          </p:cNvSpPr>
          <p:nvPr>
            <p:ph type="sldImg"/>
          </p:nvPr>
        </p:nvSpPr>
        <p:spPr/>
      </p:sp>
      <p:sp>
        <p:nvSpPr>
          <p:cNvPr id="29699" name="Märkmete kohatäide 2"/>
          <p:cNvSpPr>
            <a:spLocks noGrp="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endParaRPr lang="et-EE" altLang="et-EE"/>
          </a:p>
        </p:txBody>
      </p:sp>
      <p:sp>
        <p:nvSpPr>
          <p:cNvPr id="29700" name="Slaidinumbri kohatäide 3"/>
          <p:cNvSpPr>
            <a:spLocks noGrp="1"/>
          </p:cNvSpPr>
          <p:nvPr>
            <p:ph type="sldNum" sz="quarter"/>
          </p:nvPr>
        </p:nvSpPr>
        <p:spPr>
          <a:noFill/>
        </p:spPr>
        <p:txBody>
          <a:bodyPr/>
          <a:lstStyle>
            <a:lvl1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pPr>
            <a:fld id="{9A456CE5-8757-4FA9-8FC0-4B597BB8CC9B}" type="slidenum">
              <a:rPr lang="en-US" altLang="et-EE" sz="1400" smtClean="0">
                <a:ea typeface="Arial Unicode MS" pitchFamily="34" charset="-128"/>
              </a:rPr>
              <a:pPr>
                <a:spcBef>
                  <a:spcPct val="0"/>
                </a:spcBef>
              </a:pPr>
              <a:t>21</a:t>
            </a:fld>
            <a:endParaRPr lang="en-US" altLang="et-EE" sz="1400">
              <a:ea typeface="Arial Unicode MS"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aidi pildi kohatäide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Märkmete kohatäid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t-EE" altLang="et-EE"/>
              <a:t>Mõistatuse lahend saabus koos isotoopmetoodite levikuga Eestisse. Nimelt selgus et see põhjavesi erineb oluliselt tänapäevastest sademetest ning viitab et see vesi pärineb ajast kui eestis domineerisid märksa madalamad temperatuurid kui tänapäeval.</a:t>
            </a:r>
          </a:p>
          <a:p>
            <a:pPr>
              <a:spcBef>
                <a:spcPct val="0"/>
              </a:spcBef>
            </a:pPr>
            <a:r>
              <a:rPr lang="et-EE" altLang="et-EE"/>
              <a:t>Nagu mendeleejevi tabelist teada on hapniku aatommass 16 kuid esineb ka hapniku aatomeid mille aatommass on 17 ja 18 (vastavalt siis 1 või 2 lisa neutronit). Need raskemad hapniku aatomid on stabiilsed ja nii on erinevate hapniku aatomite (16, 17 ja 18) suhe suures plaanis muutumatu. Keemiliselt käituvad nad identselt kuid füüsikalistes protsessides saavad aatomite massierinevused määravaks. Nagu füüsika seadustele kohane kipuvad raskemad asjad eelistatvalt alla kukkuma kui kergemad. Veemolekulidega on sama lugu.  Vee aurustumisel eelistavad aurufaasi minna kergemad O isotoobid ning aurufaasist väljuda, ehk vihmana allasadad, raskemad isotoobid. Seega ajajooksul muutub kergema hapniku isotoobi osakaal veeaurus (pilvedes) üha suuremaks. Et seda muutust mitte kirjeldada koletupikkade murdarvudega on rakendust leidnud meie tavapärasele termomeetrile sarnane süsteem kus nö nullpunkitks (mis C skaalas on vee külmumine) on valitud süvamere keskmine 16O ja 18O suhe. Nii on ekvaatori lähedal, kus on rohkel värskelt auranud vett, sademete 16O/18O suhe 0 lähedane (+4 kuni –2) kuid poolustel kus aurumine väike ja enamik sademeid on importitud ulatub see –40. Eestis on jääb aasta keskmine sademte hapniku isotoopsuhe –10,5 lähedusse kuid Cm-V vetes registreeritud, –18 kuni –23 , vastab juba Gröönima tänapäevastele sademetele</a:t>
            </a:r>
          </a:p>
          <a:p>
            <a:pPr>
              <a:spcBef>
                <a:spcPct val="0"/>
              </a:spcBef>
            </a:pPr>
            <a:endParaRPr lang="et-EE" altLang="et-EE"/>
          </a:p>
          <a:p>
            <a:pPr>
              <a:spcBef>
                <a:spcPct val="0"/>
              </a:spcBef>
            </a:pPr>
            <a:endParaRPr lang="et-EE" altLang="et-EE"/>
          </a:p>
          <a:p>
            <a:pPr>
              <a:spcBef>
                <a:spcPct val="0"/>
              </a:spcBef>
            </a:pPr>
            <a:r>
              <a:rPr lang="et-EE" altLang="et-EE"/>
              <a:t>Veelgi erilisemaks osutus seda põhjavett moodustavate veemolekulide isotoopkoostis.</a:t>
            </a:r>
          </a:p>
          <a:p>
            <a:pPr>
              <a:spcBef>
                <a:spcPct val="0"/>
              </a:spcBef>
            </a:pPr>
            <a:r>
              <a:rPr lang="et-EE" altLang="et-EE"/>
              <a:t>Isotoopteooria 2 minutiga. Erineva päritoluga veed eristuvad üksteisest veemolekule moodustavate aatomite (isotoop)koostise poolest. Erinevused on küll väga väikesed, aga siiski tänapäevaste mõõteseadmetega täiesti määratavad. Paljud meist on keemia tunnis õppinud ja teavad peast, et vett poodustava hapniku aatommass on 16 ja vesiniku oma 1 – seega on vee molekulmassmass 18 aatommassi ühikut. Loodus on aga alati veidi keerulisem, kui ta inimese ideedes kajastub ning tuleb välja, et tõesti 99,5% hapniku molekulidest Maal on aatommassiga 16. Selle järelejäänud 0,5% seest leiame aga hulga aatomeid, mida võib elemendina küll endiselt hapnikuks nimetada (keemiliselt on need nn „tavalise“ hapnikuga väga sarnased), kuid nende aatommass on suurem. Põhjus: nende tuumas on rohkem neutraalseid osakesi ehk neutroneid. Selliseid aatomite teisendeid nimetatakse ISOTOOPIDEKS. Kõige laiemalt levinud hapniku isotoop hapnik-16 järel on hapnik-18. Sarnane lugu on ka vesinikuga: vesiniku enamlevinud teisendiks on vesinik-2 e tuntuma nimega deuteerium. Hapnik-18/deuteerium käituvad keemiliselt ja füüsikaliselt nagu ühed endast lugupidavad hapniku ja vesiniku aatomid ikka, aga tänu oma suuremale aatommassile on neil üks häda – nad on aeglased/laisad ja jäävad kogu aeg maha. Kuidas on see kõik seotud liustikutekkelise põhjaveega? Mandriliustike kasv toimub sademete akumuleerumise arvel. Sademed moodustuvad ookeaniveest selle auramise tulemusena. Hapnik-18 aurustumiseks on vaja rohkem energiat ja seega on raskemate hapniku/vesiniku molekulide sisaldus moodustuvas veeaurus kohe ookeanivee omast väiksem. Mida kaugemale õhumass atmosfääris rändab seda „kergemaks“ muutub selle isotoopkoostis – raskemad aatomid sajavad sellest eelisjärjekorras välja, sest nende aurufaasis hoidmiseks on vaja rohkem energiat. Kõige selle tulemusena on kaugle pooluste ümber paiknevate suurte mandriliustike jää oma isotoopkoostiselt väga kerge – seda näeme me ka tänapäevaste analoogide Gröönimaa ja Antarktika näitel. NB! Erinevate vete isotoopkoostist mõõdetaksegi kokkuleppeliselt ookeanivee suhtes ja erinevusi väljendatakse promillides.</a:t>
            </a:r>
          </a:p>
        </p:txBody>
      </p:sp>
      <p:sp>
        <p:nvSpPr>
          <p:cNvPr id="23555" name="Slaidinumbri kohatä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fld id="{A35C78C0-F780-463A-B76A-DF89026430CF}" type="slidenum">
              <a:rPr lang="et-EE" altLang="et-EE"/>
              <a:pPr/>
              <a:t>46</a:t>
            </a:fld>
            <a:endParaRPr lang="et-EE" altLang="et-EE"/>
          </a:p>
        </p:txBody>
      </p:sp>
    </p:spTree>
    <p:extLst>
      <p:ext uri="{BB962C8B-B14F-4D97-AF65-F5344CB8AC3E}">
        <p14:creationId xmlns:p14="http://schemas.microsoft.com/office/powerpoint/2010/main" val="4029871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p:cNvSpPr>
            <a:spLocks noGrp="1"/>
          </p:cNvSpPr>
          <p:nvPr>
            <p:ph type="ctrTitle"/>
          </p:nvPr>
        </p:nvSpPr>
        <p:spPr>
          <a:xfrm>
            <a:off x="1214440" y="1060450"/>
            <a:ext cx="7291387" cy="2255838"/>
          </a:xfrm>
        </p:spPr>
        <p:txBody>
          <a:bodyPr anchor="b"/>
          <a:lstStyle>
            <a:lvl1pPr algn="ctr">
              <a:defRPr sz="5999"/>
            </a:lvl1pPr>
          </a:lstStyle>
          <a:p>
            <a:r>
              <a:rPr lang="et-EE"/>
              <a:t>Muutke pealkirja laadi</a:t>
            </a:r>
          </a:p>
        </p:txBody>
      </p:sp>
      <p:sp>
        <p:nvSpPr>
          <p:cNvPr id="3" name="Alapealkiri 2"/>
          <p:cNvSpPr>
            <a:spLocks noGrp="1"/>
          </p:cNvSpPr>
          <p:nvPr>
            <p:ph type="subTitle" idx="1"/>
          </p:nvPr>
        </p:nvSpPr>
        <p:spPr>
          <a:xfrm>
            <a:off x="1214440" y="3403604"/>
            <a:ext cx="7291387" cy="1565275"/>
          </a:xfrm>
        </p:spPr>
        <p:txBody>
          <a:bodyPr/>
          <a:lstStyle>
            <a:lvl1pPr marL="0" indent="0" algn="ctr">
              <a:buNone/>
              <a:defRPr sz="2399"/>
            </a:lvl1pPr>
            <a:lvl2pPr marL="457165" indent="0" algn="ctr">
              <a:buNone/>
              <a:defRPr sz="2000"/>
            </a:lvl2pPr>
            <a:lvl3pPr marL="914330" indent="0" algn="ctr">
              <a:buNone/>
              <a:defRPr sz="1800"/>
            </a:lvl3pPr>
            <a:lvl4pPr marL="1371495" indent="0" algn="ctr">
              <a:buNone/>
              <a:defRPr sz="1600"/>
            </a:lvl4pPr>
            <a:lvl5pPr marL="1828660" indent="0" algn="ctr">
              <a:buNone/>
              <a:defRPr sz="1600"/>
            </a:lvl5pPr>
            <a:lvl6pPr marL="2285825" indent="0" algn="ctr">
              <a:buNone/>
              <a:defRPr sz="1600"/>
            </a:lvl6pPr>
            <a:lvl7pPr marL="2742990" indent="0" algn="ctr">
              <a:buNone/>
              <a:defRPr sz="1600"/>
            </a:lvl7pPr>
            <a:lvl8pPr marL="3200156" indent="0" algn="ctr">
              <a:buNone/>
              <a:defRPr sz="1600"/>
            </a:lvl8pPr>
            <a:lvl9pPr marL="3657321" indent="0" algn="ctr">
              <a:buNone/>
              <a:defRPr sz="1600"/>
            </a:lvl9pPr>
          </a:lstStyle>
          <a:p>
            <a:r>
              <a:rPr lang="et-EE"/>
              <a:t>Klõpsake laadi muutmiseks</a:t>
            </a:r>
          </a:p>
        </p:txBody>
      </p:sp>
      <p:sp>
        <p:nvSpPr>
          <p:cNvPr id="4" name="Rectangle 3"/>
          <p:cNvSpPr>
            <a:spLocks noGrp="1" noChangeArrowheads="1"/>
          </p:cNvSpPr>
          <p:nvPr>
            <p:ph type="dt" idx="10"/>
          </p:nvPr>
        </p:nvSpPr>
        <p:spPr>
          <a:ln/>
        </p:spPr>
        <p:txBody>
          <a:bodyPr/>
          <a:lstStyle>
            <a:lvl1pPr>
              <a:defRPr/>
            </a:lvl1pPr>
          </a:lstStyle>
          <a:p>
            <a:pPr>
              <a:defRPr/>
            </a:pPr>
            <a:endParaRPr lang="en-US" altLang="et-EE"/>
          </a:p>
        </p:txBody>
      </p:sp>
      <p:sp>
        <p:nvSpPr>
          <p:cNvPr id="5" name="Rectangle 4"/>
          <p:cNvSpPr>
            <a:spLocks noGrp="1" noChangeArrowheads="1"/>
          </p:cNvSpPr>
          <p:nvPr>
            <p:ph type="ftr" idx="11"/>
          </p:nvPr>
        </p:nvSpPr>
        <p:spPr>
          <a:ln/>
        </p:spPr>
        <p:txBody>
          <a:bodyPr/>
          <a:lstStyle>
            <a:lvl1pPr>
              <a:defRPr/>
            </a:lvl1pPr>
          </a:lstStyle>
          <a:p>
            <a:pPr>
              <a:defRPr/>
            </a:pPr>
            <a:endParaRPr lang="en-US" altLang="et-EE"/>
          </a:p>
        </p:txBody>
      </p:sp>
      <p:sp>
        <p:nvSpPr>
          <p:cNvPr id="6" name="Rectangle 5"/>
          <p:cNvSpPr>
            <a:spLocks noGrp="1" noChangeArrowheads="1"/>
          </p:cNvSpPr>
          <p:nvPr>
            <p:ph type="sldNum" idx="12"/>
          </p:nvPr>
        </p:nvSpPr>
        <p:spPr>
          <a:ln/>
        </p:spPr>
        <p:txBody>
          <a:bodyPr/>
          <a:lstStyle>
            <a:lvl1pPr>
              <a:defRPr/>
            </a:lvl1pPr>
          </a:lstStyle>
          <a:p>
            <a:pPr>
              <a:defRPr/>
            </a:pPr>
            <a:fld id="{331C2212-1056-4FEE-AE88-CF0DB91A5273}" type="slidenum">
              <a:rPr lang="en-US" altLang="et-EE"/>
              <a:pPr>
                <a:defRPr/>
              </a:pPr>
              <a:t>‹#›</a:t>
            </a:fld>
            <a:endParaRPr lang="en-US" altLang="et-EE"/>
          </a:p>
        </p:txBody>
      </p:sp>
    </p:spTree>
    <p:extLst>
      <p:ext uri="{BB962C8B-B14F-4D97-AF65-F5344CB8AC3E}">
        <p14:creationId xmlns:p14="http://schemas.microsoft.com/office/powerpoint/2010/main" val="138895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Vertikaalteksti kohatäide 2"/>
          <p:cNvSpPr>
            <a:spLocks noGrp="1"/>
          </p:cNvSpPr>
          <p:nvPr>
            <p:ph type="body" orient="vert" idx="1"/>
          </p:nvPr>
        </p:nvSpPr>
        <p:spPr/>
        <p:txBody>
          <a:bodyPr vert="eaVert"/>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Rectangle 3"/>
          <p:cNvSpPr>
            <a:spLocks noGrp="1" noChangeArrowheads="1"/>
          </p:cNvSpPr>
          <p:nvPr>
            <p:ph type="dt" idx="10"/>
          </p:nvPr>
        </p:nvSpPr>
        <p:spPr>
          <a:ln/>
        </p:spPr>
        <p:txBody>
          <a:bodyPr/>
          <a:lstStyle>
            <a:lvl1pPr>
              <a:defRPr/>
            </a:lvl1pPr>
          </a:lstStyle>
          <a:p>
            <a:pPr>
              <a:defRPr/>
            </a:pPr>
            <a:endParaRPr lang="en-US" altLang="et-EE"/>
          </a:p>
        </p:txBody>
      </p:sp>
      <p:sp>
        <p:nvSpPr>
          <p:cNvPr id="5" name="Rectangle 4"/>
          <p:cNvSpPr>
            <a:spLocks noGrp="1" noChangeArrowheads="1"/>
          </p:cNvSpPr>
          <p:nvPr>
            <p:ph type="ftr" idx="11"/>
          </p:nvPr>
        </p:nvSpPr>
        <p:spPr>
          <a:ln/>
        </p:spPr>
        <p:txBody>
          <a:bodyPr/>
          <a:lstStyle>
            <a:lvl1pPr>
              <a:defRPr/>
            </a:lvl1pPr>
          </a:lstStyle>
          <a:p>
            <a:pPr>
              <a:defRPr/>
            </a:pPr>
            <a:endParaRPr lang="en-US" altLang="et-EE"/>
          </a:p>
        </p:txBody>
      </p:sp>
      <p:sp>
        <p:nvSpPr>
          <p:cNvPr id="6" name="Rectangle 5"/>
          <p:cNvSpPr>
            <a:spLocks noGrp="1" noChangeArrowheads="1"/>
          </p:cNvSpPr>
          <p:nvPr>
            <p:ph type="sldNum" idx="12"/>
          </p:nvPr>
        </p:nvSpPr>
        <p:spPr>
          <a:ln/>
        </p:spPr>
        <p:txBody>
          <a:bodyPr/>
          <a:lstStyle>
            <a:lvl1pPr>
              <a:defRPr/>
            </a:lvl1pPr>
          </a:lstStyle>
          <a:p>
            <a:pPr>
              <a:defRPr/>
            </a:pPr>
            <a:fld id="{8FC2AEE6-D6F0-4E13-B4D8-7EAF9D76C2F6}" type="slidenum">
              <a:rPr lang="en-US" altLang="et-EE"/>
              <a:pPr>
                <a:defRPr/>
              </a:pPr>
              <a:t>‹#›</a:t>
            </a:fld>
            <a:endParaRPr lang="en-US" altLang="et-EE"/>
          </a:p>
        </p:txBody>
      </p:sp>
    </p:spTree>
    <p:extLst>
      <p:ext uri="{BB962C8B-B14F-4D97-AF65-F5344CB8AC3E}">
        <p14:creationId xmlns:p14="http://schemas.microsoft.com/office/powerpoint/2010/main" val="3564861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6856415" y="617542"/>
            <a:ext cx="1995487" cy="4935537"/>
          </a:xfrm>
        </p:spPr>
        <p:txBody>
          <a:bodyPr vert="eaVert"/>
          <a:lstStyle/>
          <a:p>
            <a:r>
              <a:rPr lang="et-EE"/>
              <a:t>Muutke pealkirja laadi</a:t>
            </a:r>
          </a:p>
        </p:txBody>
      </p:sp>
      <p:sp>
        <p:nvSpPr>
          <p:cNvPr id="3" name="Vertikaalteksti kohatäide 2"/>
          <p:cNvSpPr>
            <a:spLocks noGrp="1"/>
          </p:cNvSpPr>
          <p:nvPr>
            <p:ph type="body" orient="vert" idx="1"/>
          </p:nvPr>
        </p:nvSpPr>
        <p:spPr>
          <a:xfrm>
            <a:off x="868363" y="617542"/>
            <a:ext cx="5835650" cy="4935537"/>
          </a:xfrm>
        </p:spPr>
        <p:txBody>
          <a:bodyPr vert="eaVert"/>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Rectangle 3"/>
          <p:cNvSpPr>
            <a:spLocks noGrp="1" noChangeArrowheads="1"/>
          </p:cNvSpPr>
          <p:nvPr>
            <p:ph type="dt" idx="10"/>
          </p:nvPr>
        </p:nvSpPr>
        <p:spPr>
          <a:ln/>
        </p:spPr>
        <p:txBody>
          <a:bodyPr/>
          <a:lstStyle>
            <a:lvl1pPr>
              <a:defRPr/>
            </a:lvl1pPr>
          </a:lstStyle>
          <a:p>
            <a:pPr>
              <a:defRPr/>
            </a:pPr>
            <a:endParaRPr lang="en-US" altLang="et-EE"/>
          </a:p>
        </p:txBody>
      </p:sp>
      <p:sp>
        <p:nvSpPr>
          <p:cNvPr id="5" name="Rectangle 4"/>
          <p:cNvSpPr>
            <a:spLocks noGrp="1" noChangeArrowheads="1"/>
          </p:cNvSpPr>
          <p:nvPr>
            <p:ph type="ftr" idx="11"/>
          </p:nvPr>
        </p:nvSpPr>
        <p:spPr>
          <a:ln/>
        </p:spPr>
        <p:txBody>
          <a:bodyPr/>
          <a:lstStyle>
            <a:lvl1pPr>
              <a:defRPr/>
            </a:lvl1pPr>
          </a:lstStyle>
          <a:p>
            <a:pPr>
              <a:defRPr/>
            </a:pPr>
            <a:endParaRPr lang="en-US" altLang="et-EE"/>
          </a:p>
        </p:txBody>
      </p:sp>
      <p:sp>
        <p:nvSpPr>
          <p:cNvPr id="6" name="Rectangle 5"/>
          <p:cNvSpPr>
            <a:spLocks noGrp="1" noChangeArrowheads="1"/>
          </p:cNvSpPr>
          <p:nvPr>
            <p:ph type="sldNum" idx="12"/>
          </p:nvPr>
        </p:nvSpPr>
        <p:spPr>
          <a:ln/>
        </p:spPr>
        <p:txBody>
          <a:bodyPr/>
          <a:lstStyle>
            <a:lvl1pPr>
              <a:defRPr/>
            </a:lvl1pPr>
          </a:lstStyle>
          <a:p>
            <a:pPr>
              <a:defRPr/>
            </a:pPr>
            <a:fld id="{497A31EC-F5C8-497D-A1AD-FF6D5C5F12C8}" type="slidenum">
              <a:rPr lang="en-US" altLang="et-EE"/>
              <a:pPr>
                <a:defRPr/>
              </a:pPr>
              <a:t>‹#›</a:t>
            </a:fld>
            <a:endParaRPr lang="en-US" altLang="et-EE"/>
          </a:p>
        </p:txBody>
      </p:sp>
    </p:spTree>
    <p:extLst>
      <p:ext uri="{BB962C8B-B14F-4D97-AF65-F5344CB8AC3E}">
        <p14:creationId xmlns:p14="http://schemas.microsoft.com/office/powerpoint/2010/main" val="22682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ohandatud paigutus">
    <p:spTree>
      <p:nvGrpSpPr>
        <p:cNvPr id="1" name=""/>
        <p:cNvGrpSpPr/>
        <p:nvPr/>
      </p:nvGrpSpPr>
      <p:grpSpPr>
        <a:xfrm>
          <a:off x="0" y="0"/>
          <a:ext cx="0" cy="0"/>
          <a:chOff x="0" y="0"/>
          <a:chExt cx="0" cy="0"/>
        </a:xfrm>
      </p:grpSpPr>
      <p:sp>
        <p:nvSpPr>
          <p:cNvPr id="2" name="Pealkiri 1"/>
          <p:cNvSpPr>
            <a:spLocks noGrp="1"/>
          </p:cNvSpPr>
          <p:nvPr>
            <p:ph type="title"/>
          </p:nvPr>
        </p:nvSpPr>
        <p:spPr>
          <a:xfrm>
            <a:off x="868365" y="617542"/>
            <a:ext cx="7983537" cy="923925"/>
          </a:xfrm>
        </p:spPr>
        <p:txBody>
          <a:bodyPr/>
          <a:lstStyle/>
          <a:p>
            <a:r>
              <a:rPr lang="et-EE"/>
              <a:t>Muutke pealkirja laadi</a:t>
            </a:r>
          </a:p>
        </p:txBody>
      </p:sp>
      <p:sp>
        <p:nvSpPr>
          <p:cNvPr id="3" name="Rectangle 3"/>
          <p:cNvSpPr>
            <a:spLocks noGrp="1" noChangeArrowheads="1"/>
          </p:cNvSpPr>
          <p:nvPr>
            <p:ph type="dt" idx="10"/>
          </p:nvPr>
        </p:nvSpPr>
        <p:spPr>
          <a:ln/>
        </p:spPr>
        <p:txBody>
          <a:bodyPr/>
          <a:lstStyle>
            <a:lvl1pPr>
              <a:defRPr/>
            </a:lvl1pPr>
          </a:lstStyle>
          <a:p>
            <a:pPr>
              <a:defRPr/>
            </a:pPr>
            <a:endParaRPr lang="en-US" altLang="et-EE"/>
          </a:p>
        </p:txBody>
      </p:sp>
      <p:sp>
        <p:nvSpPr>
          <p:cNvPr id="4" name="Rectangle 4"/>
          <p:cNvSpPr>
            <a:spLocks noGrp="1" noChangeArrowheads="1"/>
          </p:cNvSpPr>
          <p:nvPr>
            <p:ph type="ftr" idx="11"/>
          </p:nvPr>
        </p:nvSpPr>
        <p:spPr>
          <a:ln/>
        </p:spPr>
        <p:txBody>
          <a:bodyPr/>
          <a:lstStyle>
            <a:lvl1pPr>
              <a:defRPr/>
            </a:lvl1pPr>
          </a:lstStyle>
          <a:p>
            <a:pPr>
              <a:defRPr/>
            </a:pPr>
            <a:endParaRPr lang="en-US" altLang="et-EE"/>
          </a:p>
        </p:txBody>
      </p:sp>
      <p:sp>
        <p:nvSpPr>
          <p:cNvPr id="5" name="Rectangle 5"/>
          <p:cNvSpPr>
            <a:spLocks noGrp="1" noChangeArrowheads="1"/>
          </p:cNvSpPr>
          <p:nvPr>
            <p:ph type="sldNum" idx="12"/>
          </p:nvPr>
        </p:nvSpPr>
        <p:spPr>
          <a:ln/>
        </p:spPr>
        <p:txBody>
          <a:bodyPr/>
          <a:lstStyle>
            <a:lvl1pPr>
              <a:defRPr/>
            </a:lvl1pPr>
          </a:lstStyle>
          <a:p>
            <a:pPr>
              <a:defRPr/>
            </a:pPr>
            <a:fld id="{E974E414-EE6E-42A1-9039-270325D2F96F}" type="slidenum">
              <a:rPr lang="en-US" altLang="et-EE"/>
              <a:pPr>
                <a:defRPr/>
              </a:pPr>
              <a:t>‹#›</a:t>
            </a:fld>
            <a:endParaRPr lang="en-US" altLang="et-EE"/>
          </a:p>
        </p:txBody>
      </p:sp>
    </p:spTree>
    <p:extLst>
      <p:ext uri="{BB962C8B-B14F-4D97-AF65-F5344CB8AC3E}">
        <p14:creationId xmlns:p14="http://schemas.microsoft.com/office/powerpoint/2010/main" val="661007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Sisu">
    <p:spTree>
      <p:nvGrpSpPr>
        <p:cNvPr id="1" name=""/>
        <p:cNvGrpSpPr/>
        <p:nvPr/>
      </p:nvGrpSpPr>
      <p:grpSpPr>
        <a:xfrm>
          <a:off x="0" y="0"/>
          <a:ext cx="0" cy="0"/>
          <a:chOff x="0" y="0"/>
          <a:chExt cx="0" cy="0"/>
        </a:xfrm>
      </p:grpSpPr>
      <p:sp>
        <p:nvSpPr>
          <p:cNvPr id="2" name="Sisu kohatäide 1"/>
          <p:cNvSpPr>
            <a:spLocks noGrp="1"/>
          </p:cNvSpPr>
          <p:nvPr>
            <p:ph/>
          </p:nvPr>
        </p:nvSpPr>
        <p:spPr>
          <a:xfrm>
            <a:off x="868365" y="617542"/>
            <a:ext cx="7983537" cy="4935537"/>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3" name="Rectangle 3"/>
          <p:cNvSpPr>
            <a:spLocks noGrp="1" noChangeArrowheads="1"/>
          </p:cNvSpPr>
          <p:nvPr>
            <p:ph type="dt" idx="10"/>
          </p:nvPr>
        </p:nvSpPr>
        <p:spPr>
          <a:ln/>
        </p:spPr>
        <p:txBody>
          <a:bodyPr/>
          <a:lstStyle>
            <a:lvl1pPr>
              <a:defRPr/>
            </a:lvl1pPr>
          </a:lstStyle>
          <a:p>
            <a:pPr>
              <a:defRPr/>
            </a:pPr>
            <a:endParaRPr lang="en-US" altLang="et-EE"/>
          </a:p>
        </p:txBody>
      </p:sp>
      <p:sp>
        <p:nvSpPr>
          <p:cNvPr id="4" name="Rectangle 4"/>
          <p:cNvSpPr>
            <a:spLocks noGrp="1" noChangeArrowheads="1"/>
          </p:cNvSpPr>
          <p:nvPr>
            <p:ph type="ftr" idx="11"/>
          </p:nvPr>
        </p:nvSpPr>
        <p:spPr>
          <a:ln/>
        </p:spPr>
        <p:txBody>
          <a:bodyPr/>
          <a:lstStyle>
            <a:lvl1pPr>
              <a:defRPr/>
            </a:lvl1pPr>
          </a:lstStyle>
          <a:p>
            <a:pPr>
              <a:defRPr/>
            </a:pPr>
            <a:endParaRPr lang="en-US" altLang="et-EE"/>
          </a:p>
        </p:txBody>
      </p:sp>
      <p:sp>
        <p:nvSpPr>
          <p:cNvPr id="5" name="Rectangle 5"/>
          <p:cNvSpPr>
            <a:spLocks noGrp="1" noChangeArrowheads="1"/>
          </p:cNvSpPr>
          <p:nvPr>
            <p:ph type="sldNum" idx="12"/>
          </p:nvPr>
        </p:nvSpPr>
        <p:spPr>
          <a:ln/>
        </p:spPr>
        <p:txBody>
          <a:bodyPr/>
          <a:lstStyle>
            <a:lvl1pPr>
              <a:defRPr/>
            </a:lvl1pPr>
          </a:lstStyle>
          <a:p>
            <a:pPr>
              <a:defRPr/>
            </a:pPr>
            <a:fld id="{9A734711-4930-4078-8686-355F574375C7}" type="slidenum">
              <a:rPr lang="en-US" altLang="et-EE"/>
              <a:pPr>
                <a:defRPr/>
              </a:pPr>
              <a:t>‹#›</a:t>
            </a:fld>
            <a:endParaRPr lang="en-US" altLang="et-EE"/>
          </a:p>
        </p:txBody>
      </p:sp>
    </p:spTree>
    <p:extLst>
      <p:ext uri="{BB962C8B-B14F-4D97-AF65-F5344CB8AC3E}">
        <p14:creationId xmlns:p14="http://schemas.microsoft.com/office/powerpoint/2010/main" val="347907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Sisu kohatäide 2"/>
          <p:cNvSpPr>
            <a:spLocks noGrp="1"/>
          </p:cNvSpPr>
          <p:nvPr>
            <p:ph idx="1"/>
          </p:nvPr>
        </p:nvSpPr>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Rectangle 3"/>
          <p:cNvSpPr>
            <a:spLocks noGrp="1" noChangeArrowheads="1"/>
          </p:cNvSpPr>
          <p:nvPr>
            <p:ph type="dt" idx="10"/>
          </p:nvPr>
        </p:nvSpPr>
        <p:spPr>
          <a:ln/>
        </p:spPr>
        <p:txBody>
          <a:bodyPr/>
          <a:lstStyle>
            <a:lvl1pPr>
              <a:defRPr/>
            </a:lvl1pPr>
          </a:lstStyle>
          <a:p>
            <a:pPr>
              <a:defRPr/>
            </a:pPr>
            <a:endParaRPr lang="en-US" altLang="et-EE"/>
          </a:p>
        </p:txBody>
      </p:sp>
      <p:sp>
        <p:nvSpPr>
          <p:cNvPr id="5" name="Rectangle 4"/>
          <p:cNvSpPr>
            <a:spLocks noGrp="1" noChangeArrowheads="1"/>
          </p:cNvSpPr>
          <p:nvPr>
            <p:ph type="ftr" idx="11"/>
          </p:nvPr>
        </p:nvSpPr>
        <p:spPr>
          <a:ln/>
        </p:spPr>
        <p:txBody>
          <a:bodyPr/>
          <a:lstStyle>
            <a:lvl1pPr>
              <a:defRPr/>
            </a:lvl1pPr>
          </a:lstStyle>
          <a:p>
            <a:pPr>
              <a:defRPr/>
            </a:pPr>
            <a:endParaRPr lang="en-US" altLang="et-EE"/>
          </a:p>
        </p:txBody>
      </p:sp>
      <p:sp>
        <p:nvSpPr>
          <p:cNvPr id="6" name="Rectangle 5"/>
          <p:cNvSpPr>
            <a:spLocks noGrp="1" noChangeArrowheads="1"/>
          </p:cNvSpPr>
          <p:nvPr>
            <p:ph type="sldNum" idx="12"/>
          </p:nvPr>
        </p:nvSpPr>
        <p:spPr>
          <a:ln/>
        </p:spPr>
        <p:txBody>
          <a:bodyPr/>
          <a:lstStyle>
            <a:lvl1pPr>
              <a:defRPr/>
            </a:lvl1pPr>
          </a:lstStyle>
          <a:p>
            <a:pPr>
              <a:defRPr/>
            </a:pPr>
            <a:fld id="{C7473CD8-5F23-4256-B591-5B98F311A014}" type="slidenum">
              <a:rPr lang="en-US" altLang="et-EE"/>
              <a:pPr>
                <a:defRPr/>
              </a:pPr>
              <a:t>‹#›</a:t>
            </a:fld>
            <a:endParaRPr lang="en-US" altLang="et-EE"/>
          </a:p>
        </p:txBody>
      </p:sp>
    </p:spTree>
    <p:extLst>
      <p:ext uri="{BB962C8B-B14F-4D97-AF65-F5344CB8AC3E}">
        <p14:creationId xmlns:p14="http://schemas.microsoft.com/office/powerpoint/2010/main" val="413674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663575" y="1616079"/>
            <a:ext cx="8383588" cy="2695575"/>
          </a:xfrm>
        </p:spPr>
        <p:txBody>
          <a:bodyPr anchor="b"/>
          <a:lstStyle>
            <a:lvl1pPr>
              <a:defRPr sz="5999"/>
            </a:lvl1pPr>
          </a:lstStyle>
          <a:p>
            <a:r>
              <a:rPr lang="et-EE"/>
              <a:t>Muutke pealkirja laadi</a:t>
            </a:r>
          </a:p>
        </p:txBody>
      </p:sp>
      <p:sp>
        <p:nvSpPr>
          <p:cNvPr id="3" name="Teksti kohatäide 2"/>
          <p:cNvSpPr>
            <a:spLocks noGrp="1"/>
          </p:cNvSpPr>
          <p:nvPr>
            <p:ph type="body" idx="1"/>
          </p:nvPr>
        </p:nvSpPr>
        <p:spPr>
          <a:xfrm>
            <a:off x="663575" y="4337050"/>
            <a:ext cx="8383588" cy="1417638"/>
          </a:xfrm>
        </p:spPr>
        <p:txBody>
          <a:bodyPr/>
          <a:lstStyle>
            <a:lvl1pPr marL="0" indent="0">
              <a:buNone/>
              <a:defRPr sz="2399"/>
            </a:lvl1pPr>
            <a:lvl2pPr marL="457165" indent="0">
              <a:buNone/>
              <a:defRPr sz="2000"/>
            </a:lvl2pPr>
            <a:lvl3pPr marL="914330" indent="0">
              <a:buNone/>
              <a:defRPr sz="1800"/>
            </a:lvl3pPr>
            <a:lvl4pPr marL="1371495" indent="0">
              <a:buNone/>
              <a:defRPr sz="1600"/>
            </a:lvl4pPr>
            <a:lvl5pPr marL="1828660" indent="0">
              <a:buNone/>
              <a:defRPr sz="1600"/>
            </a:lvl5pPr>
            <a:lvl6pPr marL="2285825" indent="0">
              <a:buNone/>
              <a:defRPr sz="1600"/>
            </a:lvl6pPr>
            <a:lvl7pPr marL="2742990" indent="0">
              <a:buNone/>
              <a:defRPr sz="1600"/>
            </a:lvl7pPr>
            <a:lvl8pPr marL="3200156" indent="0">
              <a:buNone/>
              <a:defRPr sz="1600"/>
            </a:lvl8pPr>
            <a:lvl9pPr marL="3657321" indent="0">
              <a:buNone/>
              <a:defRPr sz="1600"/>
            </a:lvl9pPr>
          </a:lstStyle>
          <a:p>
            <a:pPr lvl="0"/>
            <a:r>
              <a:rPr lang="et-EE"/>
              <a:t>Muutke teksti laade</a:t>
            </a:r>
          </a:p>
        </p:txBody>
      </p:sp>
      <p:sp>
        <p:nvSpPr>
          <p:cNvPr id="4" name="Rectangle 3"/>
          <p:cNvSpPr>
            <a:spLocks noGrp="1" noChangeArrowheads="1"/>
          </p:cNvSpPr>
          <p:nvPr>
            <p:ph type="dt" idx="10"/>
          </p:nvPr>
        </p:nvSpPr>
        <p:spPr>
          <a:ln/>
        </p:spPr>
        <p:txBody>
          <a:bodyPr/>
          <a:lstStyle>
            <a:lvl1pPr>
              <a:defRPr/>
            </a:lvl1pPr>
          </a:lstStyle>
          <a:p>
            <a:pPr>
              <a:defRPr/>
            </a:pPr>
            <a:endParaRPr lang="en-US" altLang="et-EE"/>
          </a:p>
        </p:txBody>
      </p:sp>
      <p:sp>
        <p:nvSpPr>
          <p:cNvPr id="5" name="Rectangle 4"/>
          <p:cNvSpPr>
            <a:spLocks noGrp="1" noChangeArrowheads="1"/>
          </p:cNvSpPr>
          <p:nvPr>
            <p:ph type="ftr" idx="11"/>
          </p:nvPr>
        </p:nvSpPr>
        <p:spPr>
          <a:ln/>
        </p:spPr>
        <p:txBody>
          <a:bodyPr/>
          <a:lstStyle>
            <a:lvl1pPr>
              <a:defRPr/>
            </a:lvl1pPr>
          </a:lstStyle>
          <a:p>
            <a:pPr>
              <a:defRPr/>
            </a:pPr>
            <a:endParaRPr lang="en-US" altLang="et-EE"/>
          </a:p>
        </p:txBody>
      </p:sp>
      <p:sp>
        <p:nvSpPr>
          <p:cNvPr id="6" name="Rectangle 5"/>
          <p:cNvSpPr>
            <a:spLocks noGrp="1" noChangeArrowheads="1"/>
          </p:cNvSpPr>
          <p:nvPr>
            <p:ph type="sldNum" idx="12"/>
          </p:nvPr>
        </p:nvSpPr>
        <p:spPr>
          <a:ln/>
        </p:spPr>
        <p:txBody>
          <a:bodyPr/>
          <a:lstStyle>
            <a:lvl1pPr>
              <a:defRPr/>
            </a:lvl1pPr>
          </a:lstStyle>
          <a:p>
            <a:pPr>
              <a:defRPr/>
            </a:pPr>
            <a:fld id="{66239CF2-495E-408D-8BA0-46215DD45616}" type="slidenum">
              <a:rPr lang="en-US" altLang="et-EE"/>
              <a:pPr>
                <a:defRPr/>
              </a:pPr>
              <a:t>‹#›</a:t>
            </a:fld>
            <a:endParaRPr lang="en-US" altLang="et-EE"/>
          </a:p>
        </p:txBody>
      </p:sp>
    </p:spTree>
    <p:extLst>
      <p:ext uri="{BB962C8B-B14F-4D97-AF65-F5344CB8AC3E}">
        <p14:creationId xmlns:p14="http://schemas.microsoft.com/office/powerpoint/2010/main" val="125828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Sisu kohatäide 2"/>
          <p:cNvSpPr>
            <a:spLocks noGrp="1"/>
          </p:cNvSpPr>
          <p:nvPr>
            <p:ph sz="half" idx="1"/>
          </p:nvPr>
        </p:nvSpPr>
        <p:spPr>
          <a:xfrm>
            <a:off x="868365" y="1697038"/>
            <a:ext cx="3914775" cy="3856037"/>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Sisu kohatäide 3"/>
          <p:cNvSpPr>
            <a:spLocks noGrp="1"/>
          </p:cNvSpPr>
          <p:nvPr>
            <p:ph sz="half" idx="2"/>
          </p:nvPr>
        </p:nvSpPr>
        <p:spPr>
          <a:xfrm>
            <a:off x="4935539" y="1697038"/>
            <a:ext cx="3916362" cy="3856037"/>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5" name="Rectangle 3"/>
          <p:cNvSpPr>
            <a:spLocks noGrp="1" noChangeArrowheads="1"/>
          </p:cNvSpPr>
          <p:nvPr>
            <p:ph type="dt" idx="10"/>
          </p:nvPr>
        </p:nvSpPr>
        <p:spPr>
          <a:ln/>
        </p:spPr>
        <p:txBody>
          <a:bodyPr/>
          <a:lstStyle>
            <a:lvl1pPr>
              <a:defRPr/>
            </a:lvl1pPr>
          </a:lstStyle>
          <a:p>
            <a:pPr>
              <a:defRPr/>
            </a:pPr>
            <a:endParaRPr lang="en-US" altLang="et-EE"/>
          </a:p>
        </p:txBody>
      </p:sp>
      <p:sp>
        <p:nvSpPr>
          <p:cNvPr id="6" name="Rectangle 4"/>
          <p:cNvSpPr>
            <a:spLocks noGrp="1" noChangeArrowheads="1"/>
          </p:cNvSpPr>
          <p:nvPr>
            <p:ph type="ftr" idx="11"/>
          </p:nvPr>
        </p:nvSpPr>
        <p:spPr>
          <a:ln/>
        </p:spPr>
        <p:txBody>
          <a:bodyPr/>
          <a:lstStyle>
            <a:lvl1pPr>
              <a:defRPr/>
            </a:lvl1pPr>
          </a:lstStyle>
          <a:p>
            <a:pPr>
              <a:defRPr/>
            </a:pPr>
            <a:endParaRPr lang="en-US" altLang="et-EE"/>
          </a:p>
        </p:txBody>
      </p:sp>
      <p:sp>
        <p:nvSpPr>
          <p:cNvPr id="7" name="Rectangle 5"/>
          <p:cNvSpPr>
            <a:spLocks noGrp="1" noChangeArrowheads="1"/>
          </p:cNvSpPr>
          <p:nvPr>
            <p:ph type="sldNum" idx="12"/>
          </p:nvPr>
        </p:nvSpPr>
        <p:spPr>
          <a:ln/>
        </p:spPr>
        <p:txBody>
          <a:bodyPr/>
          <a:lstStyle>
            <a:lvl1pPr>
              <a:defRPr/>
            </a:lvl1pPr>
          </a:lstStyle>
          <a:p>
            <a:pPr>
              <a:defRPr/>
            </a:pPr>
            <a:fld id="{E3E648E2-39AF-40C4-A377-EBEC2A472E48}" type="slidenum">
              <a:rPr lang="en-US" altLang="et-EE"/>
              <a:pPr>
                <a:defRPr/>
              </a:pPr>
              <a:t>‹#›</a:t>
            </a:fld>
            <a:endParaRPr lang="en-US" altLang="et-EE"/>
          </a:p>
        </p:txBody>
      </p:sp>
    </p:spTree>
    <p:extLst>
      <p:ext uri="{BB962C8B-B14F-4D97-AF65-F5344CB8AC3E}">
        <p14:creationId xmlns:p14="http://schemas.microsoft.com/office/powerpoint/2010/main" val="3135355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669925" y="344489"/>
            <a:ext cx="8383588" cy="1252537"/>
          </a:xfrm>
        </p:spPr>
        <p:txBody>
          <a:bodyPr/>
          <a:lstStyle/>
          <a:p>
            <a:r>
              <a:rPr lang="et-EE"/>
              <a:t>Muutke pealkirja laadi</a:t>
            </a:r>
          </a:p>
        </p:txBody>
      </p:sp>
      <p:sp>
        <p:nvSpPr>
          <p:cNvPr id="3" name="Teksti kohatäide 2"/>
          <p:cNvSpPr>
            <a:spLocks noGrp="1"/>
          </p:cNvSpPr>
          <p:nvPr>
            <p:ph type="body" idx="1"/>
          </p:nvPr>
        </p:nvSpPr>
        <p:spPr>
          <a:xfrm>
            <a:off x="669927" y="1589088"/>
            <a:ext cx="4111625" cy="777875"/>
          </a:xfrm>
        </p:spPr>
        <p:txBody>
          <a:bodyPr anchor="b"/>
          <a:lstStyle>
            <a:lvl1pPr marL="0" indent="0">
              <a:buNone/>
              <a:defRPr sz="2399" b="1"/>
            </a:lvl1pPr>
            <a:lvl2pPr marL="457165" indent="0">
              <a:buNone/>
              <a:defRPr sz="2000" b="1"/>
            </a:lvl2pPr>
            <a:lvl3pPr marL="914330" indent="0">
              <a:buNone/>
              <a:defRPr sz="1800" b="1"/>
            </a:lvl3pPr>
            <a:lvl4pPr marL="1371495" indent="0">
              <a:buNone/>
              <a:defRPr sz="1600" b="1"/>
            </a:lvl4pPr>
            <a:lvl5pPr marL="1828660" indent="0">
              <a:buNone/>
              <a:defRPr sz="1600" b="1"/>
            </a:lvl5pPr>
            <a:lvl6pPr marL="2285825" indent="0">
              <a:buNone/>
              <a:defRPr sz="1600" b="1"/>
            </a:lvl6pPr>
            <a:lvl7pPr marL="2742990" indent="0">
              <a:buNone/>
              <a:defRPr sz="1600" b="1"/>
            </a:lvl7pPr>
            <a:lvl8pPr marL="3200156" indent="0">
              <a:buNone/>
              <a:defRPr sz="1600" b="1"/>
            </a:lvl8pPr>
            <a:lvl9pPr marL="3657321" indent="0">
              <a:buNone/>
              <a:defRPr sz="1600" b="1"/>
            </a:lvl9pPr>
          </a:lstStyle>
          <a:p>
            <a:pPr lvl="0"/>
            <a:r>
              <a:rPr lang="et-EE"/>
              <a:t>Muutke teksti laade</a:t>
            </a:r>
          </a:p>
        </p:txBody>
      </p:sp>
      <p:sp>
        <p:nvSpPr>
          <p:cNvPr id="4" name="Sisu kohatäide 3"/>
          <p:cNvSpPr>
            <a:spLocks noGrp="1"/>
          </p:cNvSpPr>
          <p:nvPr>
            <p:ph sz="half" idx="2"/>
          </p:nvPr>
        </p:nvSpPr>
        <p:spPr>
          <a:xfrm>
            <a:off x="669927" y="2366963"/>
            <a:ext cx="4111625" cy="3481387"/>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5" name="Teksti kohatäide 4"/>
          <p:cNvSpPr>
            <a:spLocks noGrp="1"/>
          </p:cNvSpPr>
          <p:nvPr>
            <p:ph type="body" sz="quarter" idx="3"/>
          </p:nvPr>
        </p:nvSpPr>
        <p:spPr>
          <a:xfrm>
            <a:off x="4921252" y="1589088"/>
            <a:ext cx="4132263" cy="777875"/>
          </a:xfrm>
        </p:spPr>
        <p:txBody>
          <a:bodyPr anchor="b"/>
          <a:lstStyle>
            <a:lvl1pPr marL="0" indent="0">
              <a:buNone/>
              <a:defRPr sz="2399" b="1"/>
            </a:lvl1pPr>
            <a:lvl2pPr marL="457165" indent="0">
              <a:buNone/>
              <a:defRPr sz="2000" b="1"/>
            </a:lvl2pPr>
            <a:lvl3pPr marL="914330" indent="0">
              <a:buNone/>
              <a:defRPr sz="1800" b="1"/>
            </a:lvl3pPr>
            <a:lvl4pPr marL="1371495" indent="0">
              <a:buNone/>
              <a:defRPr sz="1600" b="1"/>
            </a:lvl4pPr>
            <a:lvl5pPr marL="1828660" indent="0">
              <a:buNone/>
              <a:defRPr sz="1600" b="1"/>
            </a:lvl5pPr>
            <a:lvl6pPr marL="2285825" indent="0">
              <a:buNone/>
              <a:defRPr sz="1600" b="1"/>
            </a:lvl6pPr>
            <a:lvl7pPr marL="2742990" indent="0">
              <a:buNone/>
              <a:defRPr sz="1600" b="1"/>
            </a:lvl7pPr>
            <a:lvl8pPr marL="3200156" indent="0">
              <a:buNone/>
              <a:defRPr sz="1600" b="1"/>
            </a:lvl8pPr>
            <a:lvl9pPr marL="3657321" indent="0">
              <a:buNone/>
              <a:defRPr sz="1600" b="1"/>
            </a:lvl9pPr>
          </a:lstStyle>
          <a:p>
            <a:pPr lvl="0"/>
            <a:r>
              <a:rPr lang="et-EE"/>
              <a:t>Muutke teksti laade</a:t>
            </a:r>
          </a:p>
        </p:txBody>
      </p:sp>
      <p:sp>
        <p:nvSpPr>
          <p:cNvPr id="6" name="Sisu kohatäide 5"/>
          <p:cNvSpPr>
            <a:spLocks noGrp="1"/>
          </p:cNvSpPr>
          <p:nvPr>
            <p:ph sz="quarter" idx="4"/>
          </p:nvPr>
        </p:nvSpPr>
        <p:spPr>
          <a:xfrm>
            <a:off x="4921252" y="2366963"/>
            <a:ext cx="4132263" cy="3481387"/>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7" name="Rectangle 3"/>
          <p:cNvSpPr>
            <a:spLocks noGrp="1" noChangeArrowheads="1"/>
          </p:cNvSpPr>
          <p:nvPr>
            <p:ph type="dt" idx="10"/>
          </p:nvPr>
        </p:nvSpPr>
        <p:spPr>
          <a:ln/>
        </p:spPr>
        <p:txBody>
          <a:bodyPr/>
          <a:lstStyle>
            <a:lvl1pPr>
              <a:defRPr/>
            </a:lvl1pPr>
          </a:lstStyle>
          <a:p>
            <a:pPr>
              <a:defRPr/>
            </a:pPr>
            <a:endParaRPr lang="en-US" altLang="et-EE"/>
          </a:p>
        </p:txBody>
      </p:sp>
      <p:sp>
        <p:nvSpPr>
          <p:cNvPr id="8" name="Rectangle 4"/>
          <p:cNvSpPr>
            <a:spLocks noGrp="1" noChangeArrowheads="1"/>
          </p:cNvSpPr>
          <p:nvPr>
            <p:ph type="ftr" idx="11"/>
          </p:nvPr>
        </p:nvSpPr>
        <p:spPr>
          <a:ln/>
        </p:spPr>
        <p:txBody>
          <a:bodyPr/>
          <a:lstStyle>
            <a:lvl1pPr>
              <a:defRPr/>
            </a:lvl1pPr>
          </a:lstStyle>
          <a:p>
            <a:pPr>
              <a:defRPr/>
            </a:pPr>
            <a:endParaRPr lang="en-US" altLang="et-EE"/>
          </a:p>
        </p:txBody>
      </p:sp>
      <p:sp>
        <p:nvSpPr>
          <p:cNvPr id="9" name="Rectangle 5"/>
          <p:cNvSpPr>
            <a:spLocks noGrp="1" noChangeArrowheads="1"/>
          </p:cNvSpPr>
          <p:nvPr>
            <p:ph type="sldNum" idx="12"/>
          </p:nvPr>
        </p:nvSpPr>
        <p:spPr>
          <a:ln/>
        </p:spPr>
        <p:txBody>
          <a:bodyPr/>
          <a:lstStyle>
            <a:lvl1pPr>
              <a:defRPr/>
            </a:lvl1pPr>
          </a:lstStyle>
          <a:p>
            <a:pPr>
              <a:defRPr/>
            </a:pPr>
            <a:fld id="{925CBE46-0CBC-451D-B732-09B20B9ED01C}" type="slidenum">
              <a:rPr lang="en-US" altLang="et-EE"/>
              <a:pPr>
                <a:defRPr/>
              </a:pPr>
              <a:t>‹#›</a:t>
            </a:fld>
            <a:endParaRPr lang="en-US" altLang="et-EE"/>
          </a:p>
        </p:txBody>
      </p:sp>
    </p:spTree>
    <p:extLst>
      <p:ext uri="{BB962C8B-B14F-4D97-AF65-F5344CB8AC3E}">
        <p14:creationId xmlns:p14="http://schemas.microsoft.com/office/powerpoint/2010/main" val="2371043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Rectangle 3"/>
          <p:cNvSpPr>
            <a:spLocks noGrp="1" noChangeArrowheads="1"/>
          </p:cNvSpPr>
          <p:nvPr>
            <p:ph type="dt" idx="10"/>
          </p:nvPr>
        </p:nvSpPr>
        <p:spPr>
          <a:ln/>
        </p:spPr>
        <p:txBody>
          <a:bodyPr/>
          <a:lstStyle>
            <a:lvl1pPr>
              <a:defRPr/>
            </a:lvl1pPr>
          </a:lstStyle>
          <a:p>
            <a:pPr>
              <a:defRPr/>
            </a:pPr>
            <a:endParaRPr lang="en-US" altLang="et-EE"/>
          </a:p>
        </p:txBody>
      </p:sp>
      <p:sp>
        <p:nvSpPr>
          <p:cNvPr id="4" name="Rectangle 4"/>
          <p:cNvSpPr>
            <a:spLocks noGrp="1" noChangeArrowheads="1"/>
          </p:cNvSpPr>
          <p:nvPr>
            <p:ph type="ftr" idx="11"/>
          </p:nvPr>
        </p:nvSpPr>
        <p:spPr>
          <a:ln/>
        </p:spPr>
        <p:txBody>
          <a:bodyPr/>
          <a:lstStyle>
            <a:lvl1pPr>
              <a:defRPr/>
            </a:lvl1pPr>
          </a:lstStyle>
          <a:p>
            <a:pPr>
              <a:defRPr/>
            </a:pPr>
            <a:endParaRPr lang="en-US" altLang="et-EE"/>
          </a:p>
        </p:txBody>
      </p:sp>
      <p:sp>
        <p:nvSpPr>
          <p:cNvPr id="5" name="Rectangle 5"/>
          <p:cNvSpPr>
            <a:spLocks noGrp="1" noChangeArrowheads="1"/>
          </p:cNvSpPr>
          <p:nvPr>
            <p:ph type="sldNum" idx="12"/>
          </p:nvPr>
        </p:nvSpPr>
        <p:spPr>
          <a:ln/>
        </p:spPr>
        <p:txBody>
          <a:bodyPr/>
          <a:lstStyle>
            <a:lvl1pPr>
              <a:defRPr/>
            </a:lvl1pPr>
          </a:lstStyle>
          <a:p>
            <a:pPr>
              <a:defRPr/>
            </a:pPr>
            <a:fld id="{1C279146-D366-41A2-9D7B-132FC6673CD5}" type="slidenum">
              <a:rPr lang="en-US" altLang="et-EE"/>
              <a:pPr>
                <a:defRPr/>
              </a:pPr>
              <a:t>‹#›</a:t>
            </a:fld>
            <a:endParaRPr lang="en-US" altLang="et-EE"/>
          </a:p>
        </p:txBody>
      </p:sp>
    </p:spTree>
    <p:extLst>
      <p:ext uri="{BB962C8B-B14F-4D97-AF65-F5344CB8AC3E}">
        <p14:creationId xmlns:p14="http://schemas.microsoft.com/office/powerpoint/2010/main" val="2572573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et-EE"/>
          </a:p>
        </p:txBody>
      </p:sp>
      <p:sp>
        <p:nvSpPr>
          <p:cNvPr id="3" name="Rectangle 4"/>
          <p:cNvSpPr>
            <a:spLocks noGrp="1" noChangeArrowheads="1"/>
          </p:cNvSpPr>
          <p:nvPr>
            <p:ph type="ftr" idx="11"/>
          </p:nvPr>
        </p:nvSpPr>
        <p:spPr>
          <a:ln/>
        </p:spPr>
        <p:txBody>
          <a:bodyPr/>
          <a:lstStyle>
            <a:lvl1pPr>
              <a:defRPr/>
            </a:lvl1pPr>
          </a:lstStyle>
          <a:p>
            <a:pPr>
              <a:defRPr/>
            </a:pPr>
            <a:endParaRPr lang="en-US" altLang="et-EE"/>
          </a:p>
        </p:txBody>
      </p:sp>
      <p:sp>
        <p:nvSpPr>
          <p:cNvPr id="4" name="Rectangle 5"/>
          <p:cNvSpPr>
            <a:spLocks noGrp="1" noChangeArrowheads="1"/>
          </p:cNvSpPr>
          <p:nvPr>
            <p:ph type="sldNum" idx="12"/>
          </p:nvPr>
        </p:nvSpPr>
        <p:spPr>
          <a:ln/>
        </p:spPr>
        <p:txBody>
          <a:bodyPr/>
          <a:lstStyle>
            <a:lvl1pPr>
              <a:defRPr/>
            </a:lvl1pPr>
          </a:lstStyle>
          <a:p>
            <a:pPr>
              <a:defRPr/>
            </a:pPr>
            <a:fld id="{7F523080-8C06-40C7-A438-A0AD3E1B621F}" type="slidenum">
              <a:rPr lang="en-US" altLang="et-EE"/>
              <a:pPr>
                <a:defRPr/>
              </a:pPr>
              <a:t>‹#›</a:t>
            </a:fld>
            <a:endParaRPr lang="en-US" altLang="et-EE"/>
          </a:p>
        </p:txBody>
      </p:sp>
    </p:spTree>
    <p:extLst>
      <p:ext uri="{BB962C8B-B14F-4D97-AF65-F5344CB8AC3E}">
        <p14:creationId xmlns:p14="http://schemas.microsoft.com/office/powerpoint/2010/main" val="1447349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669926" y="431800"/>
            <a:ext cx="3135313" cy="1512888"/>
          </a:xfrm>
        </p:spPr>
        <p:txBody>
          <a:bodyPr anchor="b"/>
          <a:lstStyle>
            <a:lvl1pPr>
              <a:defRPr sz="3199"/>
            </a:lvl1pPr>
          </a:lstStyle>
          <a:p>
            <a:r>
              <a:rPr lang="et-EE"/>
              <a:t>Muutke pealkirja laadi</a:t>
            </a:r>
          </a:p>
        </p:txBody>
      </p:sp>
      <p:sp>
        <p:nvSpPr>
          <p:cNvPr id="3" name="Sisu kohatäide 2"/>
          <p:cNvSpPr>
            <a:spLocks noGrp="1"/>
          </p:cNvSpPr>
          <p:nvPr>
            <p:ph idx="1"/>
          </p:nvPr>
        </p:nvSpPr>
        <p:spPr>
          <a:xfrm>
            <a:off x="4132263" y="933450"/>
            <a:ext cx="4921250" cy="4605338"/>
          </a:xfrm>
        </p:spPr>
        <p:txBody>
          <a:bodyPr/>
          <a:lstStyle>
            <a:lvl1pPr>
              <a:defRPr sz="3199"/>
            </a:lvl1pPr>
            <a:lvl2pPr>
              <a:defRPr sz="2800"/>
            </a:lvl2pPr>
            <a:lvl3pPr>
              <a:defRPr sz="2399"/>
            </a:lvl3pPr>
            <a:lvl4pPr>
              <a:defRPr sz="2000"/>
            </a:lvl4pPr>
            <a:lvl5pPr>
              <a:defRPr sz="2000"/>
            </a:lvl5pPr>
            <a:lvl6pPr>
              <a:defRPr sz="2000"/>
            </a:lvl6pPr>
            <a:lvl7pPr>
              <a:defRPr sz="2000"/>
            </a:lvl7pPr>
            <a:lvl8pPr>
              <a:defRPr sz="2000"/>
            </a:lvl8pPr>
            <a:lvl9pPr>
              <a:defRPr sz="20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Teksti kohatäide 3"/>
          <p:cNvSpPr>
            <a:spLocks noGrp="1"/>
          </p:cNvSpPr>
          <p:nvPr>
            <p:ph type="body" sz="half" idx="2"/>
          </p:nvPr>
        </p:nvSpPr>
        <p:spPr>
          <a:xfrm>
            <a:off x="669926" y="1944688"/>
            <a:ext cx="3135313" cy="3600450"/>
          </a:xfrm>
        </p:spPr>
        <p:txBody>
          <a:bodyPr/>
          <a:lstStyle>
            <a:lvl1pPr marL="0" indent="0">
              <a:buNone/>
              <a:defRPr sz="1600"/>
            </a:lvl1pPr>
            <a:lvl2pPr marL="457165" indent="0">
              <a:buNone/>
              <a:defRPr sz="1399"/>
            </a:lvl2pPr>
            <a:lvl3pPr marL="914330" indent="0">
              <a:buNone/>
              <a:defRPr sz="1200"/>
            </a:lvl3pPr>
            <a:lvl4pPr marL="1371495" indent="0">
              <a:buNone/>
              <a:defRPr sz="1000"/>
            </a:lvl4pPr>
            <a:lvl5pPr marL="1828660" indent="0">
              <a:buNone/>
              <a:defRPr sz="1000"/>
            </a:lvl5pPr>
            <a:lvl6pPr marL="2285825" indent="0">
              <a:buNone/>
              <a:defRPr sz="1000"/>
            </a:lvl6pPr>
            <a:lvl7pPr marL="2742990" indent="0">
              <a:buNone/>
              <a:defRPr sz="1000"/>
            </a:lvl7pPr>
            <a:lvl8pPr marL="3200156" indent="0">
              <a:buNone/>
              <a:defRPr sz="1000"/>
            </a:lvl8pPr>
            <a:lvl9pPr marL="3657321" indent="0">
              <a:buNone/>
              <a:defRPr sz="1000"/>
            </a:lvl9pPr>
          </a:lstStyle>
          <a:p>
            <a:pPr lvl="0"/>
            <a:r>
              <a:rPr lang="et-EE"/>
              <a:t>Muutke teksti laade</a:t>
            </a:r>
          </a:p>
        </p:txBody>
      </p:sp>
      <p:sp>
        <p:nvSpPr>
          <p:cNvPr id="5" name="Rectangle 3"/>
          <p:cNvSpPr>
            <a:spLocks noGrp="1" noChangeArrowheads="1"/>
          </p:cNvSpPr>
          <p:nvPr>
            <p:ph type="dt" idx="10"/>
          </p:nvPr>
        </p:nvSpPr>
        <p:spPr>
          <a:ln/>
        </p:spPr>
        <p:txBody>
          <a:bodyPr/>
          <a:lstStyle>
            <a:lvl1pPr>
              <a:defRPr/>
            </a:lvl1pPr>
          </a:lstStyle>
          <a:p>
            <a:pPr>
              <a:defRPr/>
            </a:pPr>
            <a:endParaRPr lang="en-US" altLang="et-EE"/>
          </a:p>
        </p:txBody>
      </p:sp>
      <p:sp>
        <p:nvSpPr>
          <p:cNvPr id="6" name="Rectangle 4"/>
          <p:cNvSpPr>
            <a:spLocks noGrp="1" noChangeArrowheads="1"/>
          </p:cNvSpPr>
          <p:nvPr>
            <p:ph type="ftr" idx="11"/>
          </p:nvPr>
        </p:nvSpPr>
        <p:spPr>
          <a:ln/>
        </p:spPr>
        <p:txBody>
          <a:bodyPr/>
          <a:lstStyle>
            <a:lvl1pPr>
              <a:defRPr/>
            </a:lvl1pPr>
          </a:lstStyle>
          <a:p>
            <a:pPr>
              <a:defRPr/>
            </a:pPr>
            <a:endParaRPr lang="en-US" altLang="et-EE"/>
          </a:p>
        </p:txBody>
      </p:sp>
      <p:sp>
        <p:nvSpPr>
          <p:cNvPr id="7" name="Rectangle 5"/>
          <p:cNvSpPr>
            <a:spLocks noGrp="1" noChangeArrowheads="1"/>
          </p:cNvSpPr>
          <p:nvPr>
            <p:ph type="sldNum" idx="12"/>
          </p:nvPr>
        </p:nvSpPr>
        <p:spPr>
          <a:ln/>
        </p:spPr>
        <p:txBody>
          <a:bodyPr/>
          <a:lstStyle>
            <a:lvl1pPr>
              <a:defRPr/>
            </a:lvl1pPr>
          </a:lstStyle>
          <a:p>
            <a:pPr>
              <a:defRPr/>
            </a:pPr>
            <a:fld id="{11193694-CDC0-4126-8DD6-DF1A6B8DBCBA}" type="slidenum">
              <a:rPr lang="en-US" altLang="et-EE"/>
              <a:pPr>
                <a:defRPr/>
              </a:pPr>
              <a:t>‹#›</a:t>
            </a:fld>
            <a:endParaRPr lang="en-US" altLang="et-EE"/>
          </a:p>
        </p:txBody>
      </p:sp>
    </p:spTree>
    <p:extLst>
      <p:ext uri="{BB962C8B-B14F-4D97-AF65-F5344CB8AC3E}">
        <p14:creationId xmlns:p14="http://schemas.microsoft.com/office/powerpoint/2010/main" val="950492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669926" y="431800"/>
            <a:ext cx="3135313" cy="1512888"/>
          </a:xfrm>
        </p:spPr>
        <p:txBody>
          <a:bodyPr anchor="b"/>
          <a:lstStyle>
            <a:lvl1pPr>
              <a:defRPr sz="3199"/>
            </a:lvl1pPr>
          </a:lstStyle>
          <a:p>
            <a:r>
              <a:rPr lang="et-EE"/>
              <a:t>Muutke pealkirja laadi</a:t>
            </a:r>
          </a:p>
        </p:txBody>
      </p:sp>
      <p:sp>
        <p:nvSpPr>
          <p:cNvPr id="3" name="Pildi kohatäide 2"/>
          <p:cNvSpPr>
            <a:spLocks noGrp="1"/>
          </p:cNvSpPr>
          <p:nvPr>
            <p:ph type="pic" idx="1"/>
          </p:nvPr>
        </p:nvSpPr>
        <p:spPr>
          <a:xfrm>
            <a:off x="4132263" y="933450"/>
            <a:ext cx="4921250" cy="4605338"/>
          </a:xfrm>
        </p:spPr>
        <p:txBody>
          <a:bodyPr/>
          <a:lstStyle>
            <a:lvl1pPr marL="0" indent="0">
              <a:buNone/>
              <a:defRPr sz="3199"/>
            </a:lvl1pPr>
            <a:lvl2pPr marL="457165" indent="0">
              <a:buNone/>
              <a:defRPr sz="2800"/>
            </a:lvl2pPr>
            <a:lvl3pPr marL="914330" indent="0">
              <a:buNone/>
              <a:defRPr sz="2399"/>
            </a:lvl3pPr>
            <a:lvl4pPr marL="1371495" indent="0">
              <a:buNone/>
              <a:defRPr sz="2000"/>
            </a:lvl4pPr>
            <a:lvl5pPr marL="1828660" indent="0">
              <a:buNone/>
              <a:defRPr sz="2000"/>
            </a:lvl5pPr>
            <a:lvl6pPr marL="2285825" indent="0">
              <a:buNone/>
              <a:defRPr sz="2000"/>
            </a:lvl6pPr>
            <a:lvl7pPr marL="2742990" indent="0">
              <a:buNone/>
              <a:defRPr sz="2000"/>
            </a:lvl7pPr>
            <a:lvl8pPr marL="3200156" indent="0">
              <a:buNone/>
              <a:defRPr sz="2000"/>
            </a:lvl8pPr>
            <a:lvl9pPr marL="3657321" indent="0">
              <a:buNone/>
              <a:defRPr sz="2000"/>
            </a:lvl9pPr>
          </a:lstStyle>
          <a:p>
            <a:pPr lvl="0"/>
            <a:endParaRPr lang="et-EE" noProof="0"/>
          </a:p>
        </p:txBody>
      </p:sp>
      <p:sp>
        <p:nvSpPr>
          <p:cNvPr id="4" name="Teksti kohatäide 3"/>
          <p:cNvSpPr>
            <a:spLocks noGrp="1"/>
          </p:cNvSpPr>
          <p:nvPr>
            <p:ph type="body" sz="half" idx="2"/>
          </p:nvPr>
        </p:nvSpPr>
        <p:spPr>
          <a:xfrm>
            <a:off x="669926" y="1944688"/>
            <a:ext cx="3135313" cy="3600450"/>
          </a:xfrm>
        </p:spPr>
        <p:txBody>
          <a:bodyPr/>
          <a:lstStyle>
            <a:lvl1pPr marL="0" indent="0">
              <a:buNone/>
              <a:defRPr sz="1600"/>
            </a:lvl1pPr>
            <a:lvl2pPr marL="457165" indent="0">
              <a:buNone/>
              <a:defRPr sz="1399"/>
            </a:lvl2pPr>
            <a:lvl3pPr marL="914330" indent="0">
              <a:buNone/>
              <a:defRPr sz="1200"/>
            </a:lvl3pPr>
            <a:lvl4pPr marL="1371495" indent="0">
              <a:buNone/>
              <a:defRPr sz="1000"/>
            </a:lvl4pPr>
            <a:lvl5pPr marL="1828660" indent="0">
              <a:buNone/>
              <a:defRPr sz="1000"/>
            </a:lvl5pPr>
            <a:lvl6pPr marL="2285825" indent="0">
              <a:buNone/>
              <a:defRPr sz="1000"/>
            </a:lvl6pPr>
            <a:lvl7pPr marL="2742990" indent="0">
              <a:buNone/>
              <a:defRPr sz="1000"/>
            </a:lvl7pPr>
            <a:lvl8pPr marL="3200156" indent="0">
              <a:buNone/>
              <a:defRPr sz="1000"/>
            </a:lvl8pPr>
            <a:lvl9pPr marL="3657321" indent="0">
              <a:buNone/>
              <a:defRPr sz="1000"/>
            </a:lvl9pPr>
          </a:lstStyle>
          <a:p>
            <a:pPr lvl="0"/>
            <a:r>
              <a:rPr lang="et-EE"/>
              <a:t>Muutke teksti laade</a:t>
            </a:r>
          </a:p>
        </p:txBody>
      </p:sp>
      <p:sp>
        <p:nvSpPr>
          <p:cNvPr id="5" name="Rectangle 3"/>
          <p:cNvSpPr>
            <a:spLocks noGrp="1" noChangeArrowheads="1"/>
          </p:cNvSpPr>
          <p:nvPr>
            <p:ph type="dt" idx="10"/>
          </p:nvPr>
        </p:nvSpPr>
        <p:spPr>
          <a:ln/>
        </p:spPr>
        <p:txBody>
          <a:bodyPr/>
          <a:lstStyle>
            <a:lvl1pPr>
              <a:defRPr/>
            </a:lvl1pPr>
          </a:lstStyle>
          <a:p>
            <a:pPr>
              <a:defRPr/>
            </a:pPr>
            <a:endParaRPr lang="en-US" altLang="et-EE"/>
          </a:p>
        </p:txBody>
      </p:sp>
      <p:sp>
        <p:nvSpPr>
          <p:cNvPr id="6" name="Rectangle 4"/>
          <p:cNvSpPr>
            <a:spLocks noGrp="1" noChangeArrowheads="1"/>
          </p:cNvSpPr>
          <p:nvPr>
            <p:ph type="ftr" idx="11"/>
          </p:nvPr>
        </p:nvSpPr>
        <p:spPr>
          <a:ln/>
        </p:spPr>
        <p:txBody>
          <a:bodyPr/>
          <a:lstStyle>
            <a:lvl1pPr>
              <a:defRPr/>
            </a:lvl1pPr>
          </a:lstStyle>
          <a:p>
            <a:pPr>
              <a:defRPr/>
            </a:pPr>
            <a:endParaRPr lang="en-US" altLang="et-EE"/>
          </a:p>
        </p:txBody>
      </p:sp>
      <p:sp>
        <p:nvSpPr>
          <p:cNvPr id="7" name="Rectangle 5"/>
          <p:cNvSpPr>
            <a:spLocks noGrp="1" noChangeArrowheads="1"/>
          </p:cNvSpPr>
          <p:nvPr>
            <p:ph type="sldNum" idx="12"/>
          </p:nvPr>
        </p:nvSpPr>
        <p:spPr>
          <a:ln/>
        </p:spPr>
        <p:txBody>
          <a:bodyPr/>
          <a:lstStyle>
            <a:lvl1pPr>
              <a:defRPr/>
            </a:lvl1pPr>
          </a:lstStyle>
          <a:p>
            <a:pPr>
              <a:defRPr/>
            </a:pPr>
            <a:fld id="{3BA571BF-CE33-441F-8449-9BB93CE81484}" type="slidenum">
              <a:rPr lang="en-US" altLang="et-EE"/>
              <a:pPr>
                <a:defRPr/>
              </a:pPr>
              <a:t>‹#›</a:t>
            </a:fld>
            <a:endParaRPr lang="en-US" altLang="et-EE"/>
          </a:p>
        </p:txBody>
      </p:sp>
    </p:spTree>
    <p:extLst>
      <p:ext uri="{BB962C8B-B14F-4D97-AF65-F5344CB8AC3E}">
        <p14:creationId xmlns:p14="http://schemas.microsoft.com/office/powerpoint/2010/main" val="1483627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868363" y="617538"/>
            <a:ext cx="7983537"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t-EE"/>
              <a:t>Click to edit the title text format</a:t>
            </a:r>
          </a:p>
        </p:txBody>
      </p:sp>
      <p:sp>
        <p:nvSpPr>
          <p:cNvPr id="1027" name="Rectangle 2"/>
          <p:cNvSpPr>
            <a:spLocks noGrp="1" noChangeArrowheads="1"/>
          </p:cNvSpPr>
          <p:nvPr>
            <p:ph type="body" idx="1"/>
          </p:nvPr>
        </p:nvSpPr>
        <p:spPr bwMode="auto">
          <a:xfrm>
            <a:off x="868363" y="1697038"/>
            <a:ext cx="7983537" cy="3856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altLang="et-EE"/>
              <a:t>Click to edit the outline text format</a:t>
            </a:r>
          </a:p>
          <a:p>
            <a:pPr lvl="1"/>
            <a:r>
              <a:rPr lang="en-GB" altLang="et-EE"/>
              <a:t>Second Outline Level</a:t>
            </a:r>
          </a:p>
          <a:p>
            <a:pPr lvl="2"/>
            <a:r>
              <a:rPr lang="en-GB" altLang="et-EE"/>
              <a:t>Third Outline Level</a:t>
            </a:r>
          </a:p>
          <a:p>
            <a:pPr lvl="3"/>
            <a:r>
              <a:rPr lang="en-GB" altLang="et-EE"/>
              <a:t>Fourth Outline Level</a:t>
            </a:r>
          </a:p>
          <a:p>
            <a:pPr lvl="4"/>
            <a:r>
              <a:rPr lang="en-GB" altLang="et-EE"/>
              <a:t>Fifth Outline Level</a:t>
            </a:r>
          </a:p>
          <a:p>
            <a:pPr lvl="4"/>
            <a:r>
              <a:rPr lang="en-GB" altLang="et-EE"/>
              <a:t>Sixth Outline Level</a:t>
            </a:r>
          </a:p>
          <a:p>
            <a:pPr lvl="4"/>
            <a:r>
              <a:rPr lang="en-GB" altLang="et-EE"/>
              <a:t>Seventh Outline Level</a:t>
            </a:r>
          </a:p>
          <a:p>
            <a:pPr lvl="4"/>
            <a:r>
              <a:rPr lang="en-GB" altLang="et-EE"/>
              <a:t>Eighth Outline Level</a:t>
            </a:r>
          </a:p>
          <a:p>
            <a:pPr lvl="4"/>
            <a:r>
              <a:rPr lang="en-GB" altLang="et-EE"/>
              <a:t>Ninth Outline Level</a:t>
            </a:r>
          </a:p>
        </p:txBody>
      </p:sp>
      <p:sp>
        <p:nvSpPr>
          <p:cNvPr id="2" name="Rectangle 3"/>
          <p:cNvSpPr>
            <a:spLocks noGrp="1" noChangeArrowheads="1"/>
          </p:cNvSpPr>
          <p:nvPr>
            <p:ph type="dt"/>
          </p:nvPr>
        </p:nvSpPr>
        <p:spPr bwMode="auto">
          <a:xfrm>
            <a:off x="485775" y="5903913"/>
            <a:ext cx="2262188"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845" algn="l"/>
                <a:tab pos="1447689" algn="l"/>
                <a:tab pos="2171534" algn="l"/>
              </a:tabLst>
              <a:defRPr sz="1399">
                <a:solidFill>
                  <a:srgbClr val="000000"/>
                </a:solidFill>
                <a:latin typeface="Times New Roman" panose="02020603050405020304" pitchFamily="18" charset="0"/>
                <a:ea typeface="+mn-ea"/>
                <a:cs typeface="Lucida Sans Unicode" panose="020B0602030504020204" pitchFamily="34" charset="0"/>
              </a:defRPr>
            </a:lvl1pPr>
          </a:lstStyle>
          <a:p>
            <a:pPr>
              <a:defRPr/>
            </a:pPr>
            <a:endParaRPr lang="en-US" altLang="et-EE"/>
          </a:p>
        </p:txBody>
      </p:sp>
      <p:sp>
        <p:nvSpPr>
          <p:cNvPr id="1028" name="Rectangle 4"/>
          <p:cNvSpPr>
            <a:spLocks noGrp="1" noChangeArrowheads="1"/>
          </p:cNvSpPr>
          <p:nvPr>
            <p:ph type="ftr"/>
          </p:nvPr>
        </p:nvSpPr>
        <p:spPr bwMode="auto">
          <a:xfrm>
            <a:off x="3324225" y="5903913"/>
            <a:ext cx="3079750"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a:lnSpc>
                <a:spcPct val="95000"/>
              </a:lnSpc>
              <a:buClr>
                <a:srgbClr val="000000"/>
              </a:buClr>
              <a:buSzPct val="100000"/>
              <a:buFont typeface="Times New Roman" panose="02020603050405020304" pitchFamily="18" charset="0"/>
              <a:buNone/>
              <a:tabLst>
                <a:tab pos="723845" algn="l"/>
                <a:tab pos="1447689" algn="l"/>
                <a:tab pos="2171534" algn="l"/>
                <a:tab pos="2895379" algn="l"/>
              </a:tabLst>
              <a:defRPr sz="1399">
                <a:solidFill>
                  <a:srgbClr val="000000"/>
                </a:solidFill>
                <a:latin typeface="Times New Roman" panose="02020603050405020304" pitchFamily="18" charset="0"/>
                <a:ea typeface="+mn-ea"/>
                <a:cs typeface="Lucida Sans Unicode" panose="020B0602030504020204" pitchFamily="34" charset="0"/>
              </a:defRPr>
            </a:lvl1pPr>
          </a:lstStyle>
          <a:p>
            <a:pPr>
              <a:defRPr/>
            </a:pPr>
            <a:endParaRPr lang="en-US" altLang="et-EE"/>
          </a:p>
        </p:txBody>
      </p:sp>
      <p:sp>
        <p:nvSpPr>
          <p:cNvPr id="1029" name="Rectangle 5"/>
          <p:cNvSpPr>
            <a:spLocks noGrp="1" noChangeArrowheads="1"/>
          </p:cNvSpPr>
          <p:nvPr>
            <p:ph type="sldNum"/>
          </p:nvPr>
        </p:nvSpPr>
        <p:spPr bwMode="auto">
          <a:xfrm>
            <a:off x="6969125" y="5903913"/>
            <a:ext cx="2262188"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845" algn="l"/>
                <a:tab pos="1447689" algn="l"/>
                <a:tab pos="2171534" algn="l"/>
              </a:tabLst>
              <a:defRPr sz="1399">
                <a:solidFill>
                  <a:srgbClr val="000000"/>
                </a:solidFill>
                <a:latin typeface="Times New Roman" panose="02020603050405020304" pitchFamily="18" charset="0"/>
                <a:ea typeface="+mn-ea"/>
                <a:cs typeface="Lucida Sans Unicode" panose="020B0602030504020204" pitchFamily="34" charset="0"/>
              </a:defRPr>
            </a:lvl1pPr>
          </a:lstStyle>
          <a:p>
            <a:pPr>
              <a:defRPr/>
            </a:pPr>
            <a:fld id="{5999A9FE-ADC5-46A6-BDD2-033AAA765926}" type="slidenum">
              <a:rPr lang="en-US" altLang="et-EE"/>
              <a:pPr>
                <a:defRPr/>
              </a:pPr>
              <a:t>‹#›</a:t>
            </a:fld>
            <a:endParaRPr lang="en-US" altLang="et-E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300" kern="1200">
          <a:solidFill>
            <a:srgbClr val="000000"/>
          </a:solidFill>
          <a:latin typeface="+mj-lt"/>
          <a:ea typeface="+mj-ea"/>
          <a:cs typeface="+mj-cs"/>
        </a:defRPr>
      </a:lvl1pPr>
      <a:lvl2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3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3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3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3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408" indent="-228583" algn="ctr" defTabSz="449229" rtl="0" fontAlgn="base" hangingPunct="0">
        <a:lnSpc>
          <a:spcPct val="93000"/>
        </a:lnSpc>
        <a:spcBef>
          <a:spcPct val="0"/>
        </a:spcBef>
        <a:spcAft>
          <a:spcPct val="0"/>
        </a:spcAft>
        <a:buClr>
          <a:srgbClr val="000000"/>
        </a:buClr>
        <a:buSzPct val="100000"/>
        <a:buFont typeface="Times New Roman" panose="02020603050405020304" pitchFamily="18" charset="0"/>
        <a:defRPr sz="4399">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573" indent="-228583" algn="ctr" defTabSz="449229" rtl="0" fontAlgn="base" hangingPunct="0">
        <a:lnSpc>
          <a:spcPct val="93000"/>
        </a:lnSpc>
        <a:spcBef>
          <a:spcPct val="0"/>
        </a:spcBef>
        <a:spcAft>
          <a:spcPct val="0"/>
        </a:spcAft>
        <a:buClr>
          <a:srgbClr val="000000"/>
        </a:buClr>
        <a:buSzPct val="100000"/>
        <a:buFont typeface="Times New Roman" panose="02020603050405020304" pitchFamily="18" charset="0"/>
        <a:defRPr sz="4399">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8738" indent="-228583" algn="ctr" defTabSz="449229" rtl="0" fontAlgn="base" hangingPunct="0">
        <a:lnSpc>
          <a:spcPct val="93000"/>
        </a:lnSpc>
        <a:spcBef>
          <a:spcPct val="0"/>
        </a:spcBef>
        <a:spcAft>
          <a:spcPct val="0"/>
        </a:spcAft>
        <a:buClr>
          <a:srgbClr val="000000"/>
        </a:buClr>
        <a:buSzPct val="100000"/>
        <a:buFont typeface="Times New Roman" panose="02020603050405020304" pitchFamily="18" charset="0"/>
        <a:defRPr sz="4399">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5903" indent="-228583" algn="ctr" defTabSz="449229" rtl="0" fontAlgn="base" hangingPunct="0">
        <a:lnSpc>
          <a:spcPct val="93000"/>
        </a:lnSpc>
        <a:spcBef>
          <a:spcPct val="0"/>
        </a:spcBef>
        <a:spcAft>
          <a:spcPct val="0"/>
        </a:spcAft>
        <a:buClr>
          <a:srgbClr val="000000"/>
        </a:buClr>
        <a:buSzPct val="100000"/>
        <a:buFont typeface="Times New Roman" panose="02020603050405020304" pitchFamily="18" charset="0"/>
        <a:defRPr sz="4399">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p:titleStyle>
    <p:bodyStyle>
      <a:lvl1pPr marL="341313" indent="-341313" algn="l" defTabSz="447675" rtl="0" eaLnBrk="0" fontAlgn="base" hangingPunct="0">
        <a:lnSpc>
          <a:spcPct val="93000"/>
        </a:lnSpc>
        <a:spcBef>
          <a:spcPct val="0"/>
        </a:spcBef>
        <a:spcAft>
          <a:spcPts val="1413"/>
        </a:spcAft>
        <a:buClr>
          <a:srgbClr val="000000"/>
        </a:buClr>
        <a:buSzPct val="100000"/>
        <a:buFont typeface="Times New Roman" panose="02020603050405020304" pitchFamily="18" charset="0"/>
        <a:defRPr sz="3100" kern="1200">
          <a:solidFill>
            <a:srgbClr val="000000"/>
          </a:solidFill>
          <a:latin typeface="+mn-lt"/>
          <a:ea typeface="+mn-ea"/>
          <a:cs typeface="+mn-cs"/>
        </a:defRPr>
      </a:lvl1pPr>
      <a:lvl2pPr marL="741363" indent="-284163" algn="l" defTabSz="447675" rtl="0" eaLnBrk="0" fontAlgn="base" hangingPunct="0">
        <a:lnSpc>
          <a:spcPct val="93000"/>
        </a:lnSpc>
        <a:spcBef>
          <a:spcPct val="0"/>
        </a:spcBef>
        <a:spcAft>
          <a:spcPts val="1138"/>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1413" indent="-227013" algn="l" defTabSz="447675" rtl="0" eaLnBrk="0" fontAlgn="base" hangingPunct="0">
        <a:lnSpc>
          <a:spcPct val="93000"/>
        </a:lnSpc>
        <a:spcBef>
          <a:spcPct val="0"/>
        </a:spcBef>
        <a:spcAft>
          <a:spcPts val="850"/>
        </a:spcAft>
        <a:buClr>
          <a:srgbClr val="000000"/>
        </a:buClr>
        <a:buSzPct val="100000"/>
        <a:buFont typeface="Times New Roman" panose="02020603050405020304" pitchFamily="18" charset="0"/>
        <a:defRPr sz="2300" kern="1200">
          <a:solidFill>
            <a:srgbClr val="000000"/>
          </a:solidFill>
          <a:latin typeface="+mn-lt"/>
          <a:ea typeface="+mn-ea"/>
          <a:cs typeface="+mn-cs"/>
        </a:defRPr>
      </a:lvl3pPr>
      <a:lvl4pPr marL="1598613" indent="-227013" algn="l" defTabSz="447675" rtl="0" eaLnBrk="0" fontAlgn="base" hangingPunct="0">
        <a:lnSpc>
          <a:spcPct val="93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5813" indent="-227013" algn="l" defTabSz="447675" rtl="0" eaLnBrk="0" fontAlgn="base" hangingPunct="0">
        <a:lnSpc>
          <a:spcPct val="93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408" indent="-228583" algn="l" defTabSz="914330"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73" indent="-228583" algn="l" defTabSz="914330"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738" indent="-228583" algn="l" defTabSz="914330"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903" indent="-228583" algn="l" defTabSz="914330"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330" rtl="0" eaLnBrk="1" latinLnBrk="0" hangingPunct="1">
        <a:defRPr sz="1800" kern="1200">
          <a:solidFill>
            <a:schemeClr val="tx1"/>
          </a:solidFill>
          <a:latin typeface="+mn-lt"/>
          <a:ea typeface="+mn-ea"/>
          <a:cs typeface="+mn-cs"/>
        </a:defRPr>
      </a:lvl1pPr>
      <a:lvl2pPr marL="457165" algn="l" defTabSz="914330" rtl="0" eaLnBrk="1" latinLnBrk="0" hangingPunct="1">
        <a:defRPr sz="1800" kern="1200">
          <a:solidFill>
            <a:schemeClr val="tx1"/>
          </a:solidFill>
          <a:latin typeface="+mn-lt"/>
          <a:ea typeface="+mn-ea"/>
          <a:cs typeface="+mn-cs"/>
        </a:defRPr>
      </a:lvl2pPr>
      <a:lvl3pPr marL="914330" algn="l" defTabSz="914330" rtl="0" eaLnBrk="1" latinLnBrk="0" hangingPunct="1">
        <a:defRPr sz="1800" kern="1200">
          <a:solidFill>
            <a:schemeClr val="tx1"/>
          </a:solidFill>
          <a:latin typeface="+mn-lt"/>
          <a:ea typeface="+mn-ea"/>
          <a:cs typeface="+mn-cs"/>
        </a:defRPr>
      </a:lvl3pPr>
      <a:lvl4pPr marL="1371495" algn="l" defTabSz="914330" rtl="0" eaLnBrk="1" latinLnBrk="0" hangingPunct="1">
        <a:defRPr sz="1800" kern="1200">
          <a:solidFill>
            <a:schemeClr val="tx1"/>
          </a:solidFill>
          <a:latin typeface="+mn-lt"/>
          <a:ea typeface="+mn-ea"/>
          <a:cs typeface="+mn-cs"/>
        </a:defRPr>
      </a:lvl4pPr>
      <a:lvl5pPr marL="1828660" algn="l" defTabSz="914330" rtl="0" eaLnBrk="1" latinLnBrk="0" hangingPunct="1">
        <a:defRPr sz="1800" kern="1200">
          <a:solidFill>
            <a:schemeClr val="tx1"/>
          </a:solidFill>
          <a:latin typeface="+mn-lt"/>
          <a:ea typeface="+mn-ea"/>
          <a:cs typeface="+mn-cs"/>
        </a:defRPr>
      </a:lvl5pPr>
      <a:lvl6pPr marL="2285825" algn="l" defTabSz="914330" rtl="0" eaLnBrk="1" latinLnBrk="0" hangingPunct="1">
        <a:defRPr sz="1800" kern="1200">
          <a:solidFill>
            <a:schemeClr val="tx1"/>
          </a:solidFill>
          <a:latin typeface="+mn-lt"/>
          <a:ea typeface="+mn-ea"/>
          <a:cs typeface="+mn-cs"/>
        </a:defRPr>
      </a:lvl6pPr>
      <a:lvl7pPr marL="2742990" algn="l" defTabSz="914330" rtl="0" eaLnBrk="1" latinLnBrk="0" hangingPunct="1">
        <a:defRPr sz="1800" kern="1200">
          <a:solidFill>
            <a:schemeClr val="tx1"/>
          </a:solidFill>
          <a:latin typeface="+mn-lt"/>
          <a:ea typeface="+mn-ea"/>
          <a:cs typeface="+mn-cs"/>
        </a:defRPr>
      </a:lvl7pPr>
      <a:lvl8pPr marL="3200156" algn="l" defTabSz="914330" rtl="0" eaLnBrk="1" latinLnBrk="0" hangingPunct="1">
        <a:defRPr sz="1800" kern="1200">
          <a:solidFill>
            <a:schemeClr val="tx1"/>
          </a:solidFill>
          <a:latin typeface="+mn-lt"/>
          <a:ea typeface="+mn-ea"/>
          <a:cs typeface="+mn-cs"/>
        </a:defRPr>
      </a:lvl8pPr>
      <a:lvl9pPr marL="3657321" algn="l" defTabSz="91433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13.xml"/><Relationship Id="rId4" Type="http://schemas.openxmlformats.org/officeDocument/2006/relationships/image" Target="../media/image44.jpeg"/></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pPr>
              <a:defRPr/>
            </a:pPr>
            <a:r>
              <a:rPr lang="et-EE" b="1" dirty="0">
                <a:effectLst>
                  <a:outerShdw blurRad="38100" dist="38100" dir="2700000" algn="tl">
                    <a:srgbClr val="000000">
                      <a:alpha val="43137"/>
                    </a:srgbClr>
                  </a:outerShdw>
                </a:effectLst>
              </a:rPr>
              <a:t>5. Loeng: Põhjavee keemiline koostis. Segunemine </a:t>
            </a:r>
            <a:endParaRPr lang="en-US" b="1" dirty="0">
              <a:effectLst>
                <a:outerShdw blurRad="38100" dist="38100" dir="2700000" algn="tl">
                  <a:srgbClr val="000000">
                    <a:alpha val="43137"/>
                  </a:srgbClr>
                </a:outerShdw>
              </a:effectLst>
            </a:endParaRPr>
          </a:p>
        </p:txBody>
      </p:sp>
      <p:sp>
        <p:nvSpPr>
          <p:cNvPr id="3" name="Sisu kohatäide 2"/>
          <p:cNvSpPr>
            <a:spLocks noGrp="1"/>
          </p:cNvSpPr>
          <p:nvPr>
            <p:ph idx="1"/>
          </p:nvPr>
        </p:nvSpPr>
        <p:spPr/>
        <p:txBody>
          <a:bodyPr>
            <a:normAutofit fontScale="62500" lnSpcReduction="20000"/>
          </a:bodyPr>
          <a:lstStyle/>
          <a:p>
            <a:pPr>
              <a:defRPr/>
            </a:pPr>
            <a:r>
              <a:rPr lang="et-EE" dirty="0"/>
              <a:t>Vee keemilised omadused</a:t>
            </a:r>
          </a:p>
          <a:p>
            <a:pPr>
              <a:defRPr/>
            </a:pPr>
            <a:r>
              <a:rPr lang="et-EE" dirty="0"/>
              <a:t>Põhjavee keemiline koostis (põhikomponendid ja põhjavee keemilise tüübi määramine)</a:t>
            </a:r>
          </a:p>
          <a:p>
            <a:pPr>
              <a:defRPr/>
            </a:pPr>
            <a:r>
              <a:rPr lang="et-EE" dirty="0"/>
              <a:t>Kontsentratsiooniühikud ja teisendamine</a:t>
            </a:r>
          </a:p>
          <a:p>
            <a:pPr>
              <a:defRPr/>
            </a:pPr>
            <a:r>
              <a:rPr lang="et-EE" dirty="0"/>
              <a:t>Põhjavee keemilise koostise kvaliteedi hindamine: laengutasakaal</a:t>
            </a:r>
          </a:p>
          <a:p>
            <a:pPr>
              <a:defRPr/>
            </a:pPr>
            <a:r>
              <a:rPr lang="et-EE" b="1" dirty="0"/>
              <a:t>Põhjavee keemilist koostist mõjutavad tegurid:</a:t>
            </a:r>
          </a:p>
          <a:p>
            <a:pPr marL="410091" indent="-410091">
              <a:buFont typeface="Times New Roman" panose="02020603050405020304" pitchFamily="18" charset="0"/>
              <a:buAutoNum type="arabicPeriod"/>
              <a:defRPr/>
            </a:pPr>
            <a:r>
              <a:rPr lang="et-EE" dirty="0"/>
              <a:t>Segunemine</a:t>
            </a:r>
          </a:p>
          <a:p>
            <a:pPr>
              <a:buFont typeface="Wingdings" panose="05000000000000000000" pitchFamily="2" charset="2"/>
              <a:buChar char="Ø"/>
              <a:defRPr/>
            </a:pPr>
            <a:r>
              <a:rPr lang="et-EE" dirty="0"/>
              <a:t>Segunevad põhjaveetüübid (infiltreeruv vesi, põhjaveekihis olev põhjavesi, mineraalvesi, merevesi);</a:t>
            </a:r>
          </a:p>
          <a:p>
            <a:pPr>
              <a:buFont typeface="Wingdings" panose="05000000000000000000" pitchFamily="2" charset="2"/>
              <a:buChar char="Ø"/>
              <a:defRPr/>
            </a:pPr>
            <a:r>
              <a:rPr lang="et-EE" dirty="0"/>
              <a:t>Kahe põhjavee segunemisel tekkiva segu keemilise koostise määramine ja selleks kasutatavad meetodid.</a:t>
            </a:r>
            <a:endParaRPr lang="en-US" dirty="0"/>
          </a:p>
        </p:txBody>
      </p:sp>
      <p:sp>
        <p:nvSpPr>
          <p:cNvPr id="4" name="Slaidinumbri kohatäide 3"/>
          <p:cNvSpPr>
            <a:spLocks noGrp="1"/>
          </p:cNvSpPr>
          <p:nvPr>
            <p:ph type="sldNum" sz="quarter" idx="12"/>
          </p:nvPr>
        </p:nvSpPr>
        <p:spPr/>
        <p:txBody>
          <a:bodyPr/>
          <a:lstStyle/>
          <a:p>
            <a:pPr>
              <a:defRPr/>
            </a:pPr>
            <a:fld id="{20F054EE-9B29-4F21-AFE6-94EB7D7E896B}" type="slidenum">
              <a:rPr lang="en-US" smtClean="0"/>
              <a:pPr>
                <a:defRPr/>
              </a:pPr>
              <a:t>1</a:t>
            </a:fld>
            <a:endParaRPr lang="en-US"/>
          </a:p>
        </p:txBody>
      </p:sp>
      <p:sp>
        <p:nvSpPr>
          <p:cNvPr id="5" name="TextBox 4"/>
          <p:cNvSpPr txBox="1"/>
          <p:nvPr/>
        </p:nvSpPr>
        <p:spPr>
          <a:xfrm>
            <a:off x="668338" y="5538788"/>
            <a:ext cx="2779712" cy="387350"/>
          </a:xfrm>
          <a:prstGeom prst="rect">
            <a:avLst/>
          </a:prstGeom>
          <a:noFill/>
        </p:spPr>
        <p:txBody>
          <a:bodyPr wrap="none">
            <a:spAutoFit/>
          </a:bodyPr>
          <a:lstStyle/>
          <a:p>
            <a:pPr>
              <a:defRPr/>
            </a:pPr>
            <a:r>
              <a:rPr lang="et-EE" sz="1914" b="1" dirty="0"/>
              <a:t>LEKTOR: Valle Raidla </a:t>
            </a:r>
            <a:endParaRPr lang="en-US" sz="1914" b="1" dirty="0"/>
          </a:p>
        </p:txBody>
      </p:sp>
      <p:sp>
        <p:nvSpPr>
          <p:cNvPr id="6" name="TextBox 5"/>
          <p:cNvSpPr txBox="1"/>
          <p:nvPr/>
        </p:nvSpPr>
        <p:spPr>
          <a:xfrm>
            <a:off x="6016625" y="5535613"/>
            <a:ext cx="3476625" cy="387350"/>
          </a:xfrm>
          <a:prstGeom prst="rect">
            <a:avLst/>
          </a:prstGeom>
          <a:noFill/>
        </p:spPr>
        <p:txBody>
          <a:bodyPr wrap="none">
            <a:spAutoFit/>
          </a:bodyPr>
          <a:lstStyle/>
          <a:p>
            <a:pPr>
              <a:defRPr/>
            </a:pPr>
            <a:r>
              <a:rPr lang="et-EE" sz="1914" b="1" dirty="0"/>
              <a:t>RÜHM: </a:t>
            </a:r>
            <a:r>
              <a:rPr lang="et-EE" sz="1914" b="1" dirty="0">
                <a:solidFill>
                  <a:srgbClr val="00B050"/>
                </a:solidFill>
              </a:rPr>
              <a:t>NGG0120/AKG0223  </a:t>
            </a:r>
            <a:endParaRPr lang="en-US" sz="1914" b="1" dirty="0">
              <a:solidFill>
                <a:srgbClr val="00B05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739" y="1583903"/>
            <a:ext cx="7344816" cy="646331"/>
          </a:xfrm>
          <a:prstGeom prst="rect">
            <a:avLst/>
          </a:prstGeom>
          <a:noFill/>
        </p:spPr>
        <p:txBody>
          <a:bodyPr wrap="square" rtlCol="0">
            <a:spAutoFit/>
          </a:bodyPr>
          <a:lstStyle/>
          <a:p>
            <a:r>
              <a:rPr lang="en-US" altLang="et-EE" b="1" i="1" dirty="0">
                <a:latin typeface="Times New Roman" panose="02020603050405020304" pitchFamily="18" charset="0"/>
                <a:cs typeface="Times New Roman" panose="02020603050405020304" pitchFamily="18" charset="0"/>
              </a:rPr>
              <a:t>Ca</a:t>
            </a:r>
            <a:r>
              <a:rPr lang="en-US" altLang="et-EE" b="1" i="1" baseline="30000" dirty="0">
                <a:latin typeface="Times New Roman" panose="02020603050405020304" pitchFamily="18" charset="0"/>
                <a:cs typeface="Times New Roman" panose="02020603050405020304" pitchFamily="18" charset="0"/>
              </a:rPr>
              <a:t>2+</a:t>
            </a:r>
            <a:r>
              <a:rPr lang="en-US" altLang="et-EE" b="1" i="1" dirty="0">
                <a:latin typeface="Times New Roman" panose="02020603050405020304" pitchFamily="18" charset="0"/>
                <a:cs typeface="Times New Roman" panose="02020603050405020304" pitchFamily="18" charset="0"/>
              </a:rPr>
              <a:t>, </a:t>
            </a:r>
            <a:r>
              <a:rPr lang="et-EE" altLang="et-EE" b="1" i="1" dirty="0">
                <a:latin typeface="Times New Roman" panose="02020603050405020304" pitchFamily="18" charset="0"/>
                <a:cs typeface="Times New Roman" panose="02020603050405020304" pitchFamily="18" charset="0"/>
              </a:rPr>
              <a:t>Mg</a:t>
            </a:r>
            <a:r>
              <a:rPr lang="et-EE" altLang="et-EE" b="1" i="1" baseline="30000" dirty="0">
                <a:latin typeface="Times New Roman" panose="02020603050405020304" pitchFamily="18" charset="0"/>
                <a:cs typeface="Times New Roman" panose="02020603050405020304" pitchFamily="18" charset="0"/>
              </a:rPr>
              <a:t>2+</a:t>
            </a:r>
            <a:r>
              <a:rPr lang="et-EE" altLang="et-EE" b="1" i="1" dirty="0">
                <a:latin typeface="Times New Roman" panose="02020603050405020304" pitchFamily="18" charset="0"/>
                <a:cs typeface="Times New Roman" panose="02020603050405020304" pitchFamily="18" charset="0"/>
              </a:rPr>
              <a:t>, </a:t>
            </a:r>
            <a:r>
              <a:rPr lang="en-US" altLang="et-EE" b="1" i="1" dirty="0">
                <a:latin typeface="Times New Roman" panose="02020603050405020304" pitchFamily="18" charset="0"/>
                <a:cs typeface="Times New Roman" panose="02020603050405020304" pitchFamily="18" charset="0"/>
              </a:rPr>
              <a:t>HCO</a:t>
            </a:r>
            <a:r>
              <a:rPr lang="en-US" altLang="et-EE" b="1" i="1" baseline="-25000" dirty="0">
                <a:latin typeface="Times New Roman" panose="02020603050405020304" pitchFamily="18" charset="0"/>
                <a:cs typeface="Times New Roman" panose="02020603050405020304" pitchFamily="18" charset="0"/>
              </a:rPr>
              <a:t>3</a:t>
            </a:r>
            <a:r>
              <a:rPr lang="en-US" altLang="et-EE" b="1" i="1" baseline="30000" dirty="0">
                <a:latin typeface="Times New Roman" panose="02020603050405020304" pitchFamily="18" charset="0"/>
                <a:cs typeface="Times New Roman" panose="02020603050405020304" pitchFamily="18" charset="0"/>
              </a:rPr>
              <a:t>- </a:t>
            </a:r>
            <a:r>
              <a:rPr lang="et-EE" dirty="0"/>
              <a:t>- peamiselt karbonaatsete kivimite mis sisaldavad kaltsiiti ja/või dolomiiti lahustumisest</a:t>
            </a:r>
          </a:p>
        </p:txBody>
      </p:sp>
      <p:sp>
        <p:nvSpPr>
          <p:cNvPr id="3" name="TextBox 2"/>
          <p:cNvSpPr txBox="1"/>
          <p:nvPr/>
        </p:nvSpPr>
        <p:spPr>
          <a:xfrm>
            <a:off x="1318926" y="2447999"/>
            <a:ext cx="7200800" cy="923330"/>
          </a:xfrm>
          <a:prstGeom prst="rect">
            <a:avLst/>
          </a:prstGeom>
          <a:noFill/>
        </p:spPr>
        <p:txBody>
          <a:bodyPr wrap="square" rtlCol="0">
            <a:spAutoFit/>
          </a:bodyPr>
          <a:lstStyle/>
          <a:p>
            <a:r>
              <a:rPr lang="et-EE" altLang="et-EE" b="1" i="1" dirty="0">
                <a:latin typeface="Times New Roman" panose="02020603050405020304" pitchFamily="18" charset="0"/>
                <a:cs typeface="Times New Roman" panose="02020603050405020304" pitchFamily="18" charset="0"/>
              </a:rPr>
              <a:t>Na</a:t>
            </a:r>
            <a:r>
              <a:rPr lang="et-EE" altLang="et-EE" b="1" i="1" baseline="30000" dirty="0">
                <a:latin typeface="Times New Roman" panose="02020603050405020304" pitchFamily="18" charset="0"/>
                <a:cs typeface="Times New Roman" panose="02020603050405020304" pitchFamily="18" charset="0"/>
              </a:rPr>
              <a:t>+</a:t>
            </a:r>
            <a:r>
              <a:rPr lang="et-EE" altLang="et-EE" b="1" i="1" dirty="0">
                <a:latin typeface="Times New Roman" panose="02020603050405020304" pitchFamily="18" charset="0"/>
                <a:cs typeface="Times New Roman" panose="02020603050405020304" pitchFamily="18" charset="0"/>
              </a:rPr>
              <a:t>, </a:t>
            </a:r>
            <a:r>
              <a:rPr lang="en-US" altLang="et-EE" b="1" i="1" dirty="0">
                <a:latin typeface="Times New Roman" panose="02020603050405020304" pitchFamily="18" charset="0"/>
                <a:cs typeface="Times New Roman" panose="02020603050405020304" pitchFamily="18" charset="0"/>
              </a:rPr>
              <a:t>Cl</a:t>
            </a:r>
            <a:r>
              <a:rPr lang="en-US" altLang="et-EE" b="1" i="1" baseline="30000" dirty="0">
                <a:latin typeface="Times New Roman" panose="02020603050405020304" pitchFamily="18" charset="0"/>
                <a:cs typeface="Times New Roman" panose="02020603050405020304" pitchFamily="18" charset="0"/>
              </a:rPr>
              <a:t>-</a:t>
            </a:r>
            <a:r>
              <a:rPr lang="et-EE" dirty="0"/>
              <a:t>– merevee (sh reliktse) segunemisest mageda veega, </a:t>
            </a:r>
            <a:r>
              <a:rPr lang="et-EE" dirty="0" err="1"/>
              <a:t>kerglahustuvate</a:t>
            </a:r>
            <a:r>
              <a:rPr lang="et-EE" dirty="0"/>
              <a:t> mineraalide (</a:t>
            </a:r>
            <a:r>
              <a:rPr lang="et-EE" dirty="0" err="1"/>
              <a:t>haliit</a:t>
            </a:r>
            <a:r>
              <a:rPr lang="et-EE" dirty="0"/>
              <a:t>) lahustumisel ja orgaaniliste ühendite lagunemisel (</a:t>
            </a:r>
            <a:r>
              <a:rPr lang="et-EE" dirty="0" err="1"/>
              <a:t>biohallogeenid</a:t>
            </a:r>
            <a:r>
              <a:rPr lang="et-EE" dirty="0"/>
              <a:t>).</a:t>
            </a:r>
          </a:p>
        </p:txBody>
      </p:sp>
      <p:sp>
        <p:nvSpPr>
          <p:cNvPr id="4" name="TextBox 3"/>
          <p:cNvSpPr txBox="1"/>
          <p:nvPr/>
        </p:nvSpPr>
        <p:spPr>
          <a:xfrm>
            <a:off x="1331739" y="3600127"/>
            <a:ext cx="6192688" cy="369332"/>
          </a:xfrm>
          <a:prstGeom prst="rect">
            <a:avLst/>
          </a:prstGeom>
          <a:noFill/>
        </p:spPr>
        <p:txBody>
          <a:bodyPr wrap="square" rtlCol="0">
            <a:spAutoFit/>
          </a:bodyPr>
          <a:lstStyle/>
          <a:p>
            <a:r>
              <a:rPr lang="et-EE" altLang="et-EE" b="1" i="1" dirty="0">
                <a:latin typeface="Times New Roman" panose="02020603050405020304" pitchFamily="18" charset="0"/>
                <a:cs typeface="Times New Roman" panose="02020603050405020304" pitchFamily="18" charset="0"/>
              </a:rPr>
              <a:t>Na</a:t>
            </a:r>
            <a:r>
              <a:rPr lang="et-EE" altLang="et-EE" b="1" i="1" baseline="30000" dirty="0">
                <a:latin typeface="Times New Roman" panose="02020603050405020304" pitchFamily="18" charset="0"/>
                <a:cs typeface="Times New Roman" panose="02020603050405020304" pitchFamily="18" charset="0"/>
              </a:rPr>
              <a:t>+</a:t>
            </a:r>
            <a:r>
              <a:rPr lang="et-EE" altLang="et-EE" b="1" i="1" dirty="0">
                <a:latin typeface="Times New Roman" panose="02020603050405020304" pitchFamily="18" charset="0"/>
                <a:cs typeface="Times New Roman" panose="02020603050405020304" pitchFamily="18" charset="0"/>
              </a:rPr>
              <a:t>, </a:t>
            </a:r>
            <a:r>
              <a:rPr lang="en-US" altLang="et-EE" b="1" i="1" dirty="0">
                <a:latin typeface="Times New Roman" panose="02020603050405020304" pitchFamily="18" charset="0"/>
                <a:cs typeface="Times New Roman" panose="02020603050405020304" pitchFamily="18" charset="0"/>
              </a:rPr>
              <a:t>K</a:t>
            </a:r>
            <a:r>
              <a:rPr lang="en-US" altLang="et-EE" b="1" i="1" baseline="30000" dirty="0">
                <a:latin typeface="Times New Roman" panose="02020603050405020304" pitchFamily="18" charset="0"/>
                <a:cs typeface="Times New Roman" panose="02020603050405020304" pitchFamily="18" charset="0"/>
              </a:rPr>
              <a:t>+ </a:t>
            </a:r>
            <a:r>
              <a:rPr lang="et-EE" dirty="0"/>
              <a:t>- päevakivide lahustumisest</a:t>
            </a:r>
          </a:p>
        </p:txBody>
      </p:sp>
      <p:sp>
        <p:nvSpPr>
          <p:cNvPr id="5" name="TextBox 4"/>
          <p:cNvSpPr txBox="1"/>
          <p:nvPr/>
        </p:nvSpPr>
        <p:spPr>
          <a:xfrm>
            <a:off x="1335638" y="4445639"/>
            <a:ext cx="7344816" cy="369332"/>
          </a:xfrm>
          <a:prstGeom prst="rect">
            <a:avLst/>
          </a:prstGeom>
          <a:noFill/>
        </p:spPr>
        <p:txBody>
          <a:bodyPr wrap="square" rtlCol="0">
            <a:spAutoFit/>
          </a:bodyPr>
          <a:lstStyle/>
          <a:p>
            <a:r>
              <a:rPr lang="et-EE" altLang="et-EE" b="1" i="1" dirty="0">
                <a:latin typeface="Times New Roman" panose="02020603050405020304" pitchFamily="18" charset="0"/>
                <a:cs typeface="Times New Roman" panose="02020603050405020304" pitchFamily="18" charset="0"/>
              </a:rPr>
              <a:t>SO</a:t>
            </a:r>
            <a:r>
              <a:rPr lang="et-EE" altLang="et-EE" b="1" i="1" baseline="-25000" dirty="0">
                <a:latin typeface="Times New Roman" panose="02020603050405020304" pitchFamily="18" charset="0"/>
                <a:cs typeface="Times New Roman" panose="02020603050405020304" pitchFamily="18" charset="0"/>
              </a:rPr>
              <a:t>4</a:t>
            </a:r>
            <a:r>
              <a:rPr lang="et-EE" altLang="et-EE" b="1" i="1" baseline="30000" dirty="0">
                <a:latin typeface="Times New Roman" panose="02020603050405020304" pitchFamily="18" charset="0"/>
                <a:cs typeface="Times New Roman" panose="02020603050405020304" pitchFamily="18" charset="0"/>
              </a:rPr>
              <a:t>2-</a:t>
            </a:r>
            <a:r>
              <a:rPr lang="et-EE" dirty="0"/>
              <a:t> – Kipsi või anhüdriidi lahustumisest või </a:t>
            </a:r>
            <a:r>
              <a:rPr lang="et-EE" dirty="0" err="1"/>
              <a:t>püriide</a:t>
            </a:r>
            <a:r>
              <a:rPr lang="et-EE" dirty="0"/>
              <a:t> oksüdeerimisest</a:t>
            </a:r>
          </a:p>
        </p:txBody>
      </p:sp>
      <p:sp>
        <p:nvSpPr>
          <p:cNvPr id="6" name="Rectangle 2"/>
          <p:cNvSpPr txBox="1">
            <a:spLocks noChangeArrowheads="1"/>
          </p:cNvSpPr>
          <p:nvPr/>
        </p:nvSpPr>
        <p:spPr>
          <a:xfrm>
            <a:off x="868363" y="617538"/>
            <a:ext cx="7983537" cy="923925"/>
          </a:xfrm>
          <a:prstGeom prst="rect">
            <a:avLst/>
          </a:prstGeom>
        </p:spPr>
        <p:txBody>
          <a:bodyPr/>
          <a:lstStyle>
            <a:lvl1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300" kern="1200">
                <a:solidFill>
                  <a:srgbClr val="000000"/>
                </a:solidFill>
                <a:latin typeface="+mj-lt"/>
                <a:ea typeface="+mj-ea"/>
                <a:cs typeface="+mj-cs"/>
              </a:defRPr>
            </a:lvl1pPr>
            <a:lvl2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3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3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3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3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408" indent="-228583" algn="ctr" defTabSz="449229" rtl="0" fontAlgn="base" hangingPunct="0">
              <a:lnSpc>
                <a:spcPct val="93000"/>
              </a:lnSpc>
              <a:spcBef>
                <a:spcPct val="0"/>
              </a:spcBef>
              <a:spcAft>
                <a:spcPct val="0"/>
              </a:spcAft>
              <a:buClr>
                <a:srgbClr val="000000"/>
              </a:buClr>
              <a:buSzPct val="100000"/>
              <a:buFont typeface="Times New Roman" panose="02020603050405020304" pitchFamily="18" charset="0"/>
              <a:defRPr sz="4399">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573" indent="-228583" algn="ctr" defTabSz="449229" rtl="0" fontAlgn="base" hangingPunct="0">
              <a:lnSpc>
                <a:spcPct val="93000"/>
              </a:lnSpc>
              <a:spcBef>
                <a:spcPct val="0"/>
              </a:spcBef>
              <a:spcAft>
                <a:spcPct val="0"/>
              </a:spcAft>
              <a:buClr>
                <a:srgbClr val="000000"/>
              </a:buClr>
              <a:buSzPct val="100000"/>
              <a:buFont typeface="Times New Roman" panose="02020603050405020304" pitchFamily="18" charset="0"/>
              <a:defRPr sz="4399">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8738" indent="-228583" algn="ctr" defTabSz="449229" rtl="0" fontAlgn="base" hangingPunct="0">
              <a:lnSpc>
                <a:spcPct val="93000"/>
              </a:lnSpc>
              <a:spcBef>
                <a:spcPct val="0"/>
              </a:spcBef>
              <a:spcAft>
                <a:spcPct val="0"/>
              </a:spcAft>
              <a:buClr>
                <a:srgbClr val="000000"/>
              </a:buClr>
              <a:buSzPct val="100000"/>
              <a:buFont typeface="Times New Roman" panose="02020603050405020304" pitchFamily="18" charset="0"/>
              <a:defRPr sz="4399">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5903" indent="-228583" algn="ctr" defTabSz="449229" rtl="0" fontAlgn="base" hangingPunct="0">
              <a:lnSpc>
                <a:spcPct val="93000"/>
              </a:lnSpc>
              <a:spcBef>
                <a:spcPct val="0"/>
              </a:spcBef>
              <a:spcAft>
                <a:spcPct val="0"/>
              </a:spcAft>
              <a:buClr>
                <a:srgbClr val="000000"/>
              </a:buClr>
              <a:buSzPct val="100000"/>
              <a:buFont typeface="Times New Roman" panose="02020603050405020304" pitchFamily="18" charset="0"/>
              <a:defRPr sz="4399">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49229" eaLnBrk="1">
              <a:defRPr/>
            </a:pPr>
            <a:r>
              <a:rPr lang="et-EE" altLang="et-EE" sz="4399"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Makrokomponendid</a:t>
            </a:r>
            <a:endParaRPr lang="en-US" altLang="et-EE"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0309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5796235" y="4063791"/>
            <a:ext cx="2621230" cy="971783"/>
          </a:xfrm>
          <a:prstGeom prst="rect">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pPr>
            <a:endParaRPr kumimoji="0" lang="et-EE" sz="1800" b="0" i="0" u="none" strike="noStrike" cap="none" normalizeH="0" baseline="0" smtClean="0">
              <a:ln>
                <a:noFill/>
              </a:ln>
              <a:effectLst/>
              <a:latin typeface="Arial" panose="020B0604020202020204" pitchFamily="34" charset="0"/>
              <a:cs typeface="Lucida Sans Unicode" panose="020B0602030504020204" pitchFamily="34" charset="0"/>
            </a:endParaRPr>
          </a:p>
        </p:txBody>
      </p:sp>
      <p:sp>
        <p:nvSpPr>
          <p:cNvPr id="2" name="TextBox 1"/>
          <p:cNvSpPr txBox="1"/>
          <p:nvPr/>
        </p:nvSpPr>
        <p:spPr>
          <a:xfrm>
            <a:off x="2555875" y="791815"/>
            <a:ext cx="4217821" cy="461665"/>
          </a:xfrm>
          <a:prstGeom prst="rect">
            <a:avLst/>
          </a:prstGeom>
          <a:noFill/>
        </p:spPr>
        <p:txBody>
          <a:bodyPr wrap="none" rtlCol="0">
            <a:spAutoFit/>
          </a:bodyPr>
          <a:lstStyle/>
          <a:p>
            <a:r>
              <a:rPr lang="et-EE" sz="2400" b="1" dirty="0" smtClean="0"/>
              <a:t>Põhjavee keemilised tüübid</a:t>
            </a:r>
            <a:endParaRPr lang="et-EE" sz="2400" b="1" dirty="0"/>
          </a:p>
        </p:txBody>
      </p:sp>
      <p:sp>
        <p:nvSpPr>
          <p:cNvPr id="3" name="TextBox 2"/>
          <p:cNvSpPr txBox="1"/>
          <p:nvPr/>
        </p:nvSpPr>
        <p:spPr>
          <a:xfrm>
            <a:off x="1305683" y="1583659"/>
            <a:ext cx="7291692" cy="646331"/>
          </a:xfrm>
          <a:prstGeom prst="rect">
            <a:avLst/>
          </a:prstGeom>
          <a:noFill/>
        </p:spPr>
        <p:txBody>
          <a:bodyPr wrap="square" rtlCol="0">
            <a:spAutoFit/>
          </a:bodyPr>
          <a:lstStyle/>
          <a:p>
            <a:r>
              <a:rPr lang="et-EE" b="1" dirty="0" smtClean="0"/>
              <a:t>Ca-HCO</a:t>
            </a:r>
            <a:r>
              <a:rPr lang="et-EE" b="1" baseline="-25000" dirty="0" smtClean="0"/>
              <a:t>3</a:t>
            </a:r>
            <a:r>
              <a:rPr lang="et-EE" dirty="0" smtClean="0"/>
              <a:t> tüüpi – väga noored, karbonaatide lahustumisest mõjutatud veed</a:t>
            </a:r>
            <a:endParaRPr lang="et-EE" dirty="0"/>
          </a:p>
        </p:txBody>
      </p:sp>
      <p:sp>
        <p:nvSpPr>
          <p:cNvPr id="4" name="TextBox 3"/>
          <p:cNvSpPr txBox="1"/>
          <p:nvPr/>
        </p:nvSpPr>
        <p:spPr>
          <a:xfrm>
            <a:off x="1303787" y="2269286"/>
            <a:ext cx="4095993" cy="369332"/>
          </a:xfrm>
          <a:prstGeom prst="rect">
            <a:avLst/>
          </a:prstGeom>
          <a:noFill/>
        </p:spPr>
        <p:txBody>
          <a:bodyPr wrap="none" rtlCol="0">
            <a:spAutoFit/>
          </a:bodyPr>
          <a:lstStyle/>
          <a:p>
            <a:r>
              <a:rPr lang="et-EE" b="1" dirty="0" smtClean="0"/>
              <a:t>Na-</a:t>
            </a:r>
            <a:r>
              <a:rPr lang="et-EE" b="1" dirty="0" err="1" smtClean="0"/>
              <a:t>Cl</a:t>
            </a:r>
            <a:r>
              <a:rPr lang="et-EE" dirty="0" smtClean="0"/>
              <a:t> tüüpi – reliktsed merelised veed</a:t>
            </a:r>
            <a:endParaRPr lang="et-EE" dirty="0"/>
          </a:p>
        </p:txBody>
      </p:sp>
      <p:sp>
        <p:nvSpPr>
          <p:cNvPr id="5" name="TextBox 4"/>
          <p:cNvSpPr txBox="1"/>
          <p:nvPr/>
        </p:nvSpPr>
        <p:spPr>
          <a:xfrm>
            <a:off x="1303787" y="2677914"/>
            <a:ext cx="6335389" cy="369332"/>
          </a:xfrm>
          <a:prstGeom prst="rect">
            <a:avLst/>
          </a:prstGeom>
          <a:noFill/>
        </p:spPr>
        <p:txBody>
          <a:bodyPr wrap="none" rtlCol="0">
            <a:spAutoFit/>
          </a:bodyPr>
          <a:lstStyle/>
          <a:p>
            <a:r>
              <a:rPr lang="et-EE" b="1" dirty="0" smtClean="0"/>
              <a:t>Ca-SO</a:t>
            </a:r>
            <a:r>
              <a:rPr lang="et-EE" b="1" baseline="-25000" dirty="0" smtClean="0"/>
              <a:t>4</a:t>
            </a:r>
            <a:r>
              <a:rPr lang="et-EE" dirty="0" smtClean="0"/>
              <a:t> tüüpi – kipsi või püriiti ja karbonaati sisaldavad veed</a:t>
            </a:r>
            <a:endParaRPr lang="et-EE" dirty="0"/>
          </a:p>
        </p:txBody>
      </p:sp>
      <p:sp>
        <p:nvSpPr>
          <p:cNvPr id="6" name="TextBox 5"/>
          <p:cNvSpPr txBox="1"/>
          <p:nvPr/>
        </p:nvSpPr>
        <p:spPr>
          <a:xfrm>
            <a:off x="1303787" y="3086542"/>
            <a:ext cx="7249532" cy="646331"/>
          </a:xfrm>
          <a:prstGeom prst="rect">
            <a:avLst/>
          </a:prstGeom>
          <a:noFill/>
        </p:spPr>
        <p:txBody>
          <a:bodyPr wrap="square" rtlCol="0">
            <a:spAutoFit/>
          </a:bodyPr>
          <a:lstStyle/>
          <a:p>
            <a:r>
              <a:rPr lang="et-EE" b="1" dirty="0" smtClean="0"/>
              <a:t>Na-HCO</a:t>
            </a:r>
            <a:r>
              <a:rPr lang="et-EE" b="1" baseline="-25000" dirty="0" smtClean="0"/>
              <a:t>3</a:t>
            </a:r>
            <a:r>
              <a:rPr lang="et-EE" baseline="-25000" dirty="0" smtClean="0"/>
              <a:t> </a:t>
            </a:r>
            <a:r>
              <a:rPr lang="et-EE" dirty="0" smtClean="0"/>
              <a:t>tüüpi – vanad, savikast pinnasest, katioon vahetusest mõjutatud veed</a:t>
            </a:r>
            <a:endParaRPr lang="et-EE" baseline="-25000" dirty="0"/>
          </a:p>
        </p:txBody>
      </p:sp>
      <p:sp>
        <p:nvSpPr>
          <p:cNvPr id="7" name="TextBox 6"/>
          <p:cNvSpPr txBox="1"/>
          <p:nvPr/>
        </p:nvSpPr>
        <p:spPr>
          <a:xfrm>
            <a:off x="1303787" y="3772169"/>
            <a:ext cx="1697901" cy="369332"/>
          </a:xfrm>
          <a:prstGeom prst="rect">
            <a:avLst/>
          </a:prstGeom>
          <a:noFill/>
        </p:spPr>
        <p:txBody>
          <a:bodyPr wrap="none" rtlCol="0">
            <a:spAutoFit/>
          </a:bodyPr>
          <a:lstStyle/>
          <a:p>
            <a:r>
              <a:rPr lang="et-EE" b="1" dirty="0" err="1" smtClean="0"/>
              <a:t>Kurlovi</a:t>
            </a:r>
            <a:r>
              <a:rPr lang="et-EE" b="1" dirty="0" smtClean="0"/>
              <a:t> valem</a:t>
            </a:r>
            <a:endParaRPr lang="et-EE" b="1" dirty="0"/>
          </a:p>
        </p:txBody>
      </p:sp>
      <mc:AlternateContent xmlns:mc="http://schemas.openxmlformats.org/markup-compatibility/2006">
        <mc:Choice xmlns:a14="http://schemas.microsoft.com/office/drawing/2010/main" Requires="a14">
          <p:sp>
            <p:nvSpPr>
              <p:cNvPr id="8" name="TextBox 7"/>
              <p:cNvSpPr txBox="1"/>
              <p:nvPr/>
            </p:nvSpPr>
            <p:spPr>
              <a:xfrm>
                <a:off x="1331307" y="4320207"/>
                <a:ext cx="2773516" cy="66691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t-EE" b="0" i="1" smtClean="0">
                          <a:latin typeface="Cambria Math" panose="02040503050406030204" pitchFamily="18" charset="0"/>
                        </a:rPr>
                        <m:t>𝑀</m:t>
                      </m:r>
                      <m:r>
                        <a:rPr lang="et-EE" b="0" i="1" smtClean="0">
                          <a:latin typeface="Cambria Math" panose="02040503050406030204" pitchFamily="18" charset="0"/>
                        </a:rPr>
                        <m:t>0,7=</m:t>
                      </m:r>
                      <m:f>
                        <m:fPr>
                          <m:ctrlPr>
                            <a:rPr lang="et-EE" b="0" i="1" smtClean="0">
                              <a:latin typeface="Cambria Math" panose="02040503050406030204" pitchFamily="18" charset="0"/>
                            </a:rPr>
                          </m:ctrlPr>
                        </m:fPr>
                        <m:num>
                          <m:r>
                            <a:rPr lang="et-EE" b="0" i="1" smtClean="0">
                              <a:latin typeface="Cambria Math" panose="02040503050406030204" pitchFamily="18" charset="0"/>
                            </a:rPr>
                            <m:t>𝐶𝑙</m:t>
                          </m:r>
                          <m:r>
                            <a:rPr lang="et-EE" b="0" i="1" smtClean="0">
                              <a:latin typeface="Cambria Math" panose="02040503050406030204" pitchFamily="18" charset="0"/>
                            </a:rPr>
                            <m:t>75 </m:t>
                          </m:r>
                          <m:r>
                            <a:rPr lang="et-EE" b="0" i="1" smtClean="0">
                              <a:latin typeface="Cambria Math" panose="02040503050406030204" pitchFamily="18" charset="0"/>
                            </a:rPr>
                            <m:t>𝐻𝐶𝑂</m:t>
                          </m:r>
                          <m:r>
                            <a:rPr lang="et-EE" b="0" i="1" baseline="-25000" smtClean="0">
                              <a:latin typeface="Cambria Math" panose="02040503050406030204" pitchFamily="18" charset="0"/>
                            </a:rPr>
                            <m:t>3</m:t>
                          </m:r>
                          <m:r>
                            <a:rPr lang="et-EE" b="0" i="1" smtClean="0">
                              <a:latin typeface="Cambria Math" panose="02040503050406030204" pitchFamily="18" charset="0"/>
                            </a:rPr>
                            <m:t>25</m:t>
                          </m:r>
                        </m:num>
                        <m:den>
                          <m:r>
                            <a:rPr lang="et-EE" b="0" i="1" smtClean="0">
                              <a:latin typeface="Cambria Math" panose="02040503050406030204" pitchFamily="18" charset="0"/>
                            </a:rPr>
                            <m:t>𝑁𝑎</m:t>
                          </m:r>
                          <m:r>
                            <a:rPr lang="et-EE" b="0" i="1" smtClean="0">
                              <a:latin typeface="Cambria Math" panose="02040503050406030204" pitchFamily="18" charset="0"/>
                            </a:rPr>
                            <m:t>63</m:t>
                          </m:r>
                          <m:r>
                            <a:rPr lang="et-EE" b="0" i="1" smtClean="0">
                              <a:latin typeface="Cambria Math" panose="02040503050406030204" pitchFamily="18" charset="0"/>
                            </a:rPr>
                            <m:t>𝐶𝑎</m:t>
                          </m:r>
                          <m:r>
                            <a:rPr lang="et-EE" b="0" i="1" smtClean="0">
                              <a:latin typeface="Cambria Math" panose="02040503050406030204" pitchFamily="18" charset="0"/>
                            </a:rPr>
                            <m:t>23</m:t>
                          </m:r>
                          <m:r>
                            <a:rPr lang="et-EE" b="0" i="1" smtClean="0">
                              <a:latin typeface="Cambria Math" panose="02040503050406030204" pitchFamily="18" charset="0"/>
                            </a:rPr>
                            <m:t>𝑀𝑔</m:t>
                          </m:r>
                          <m:r>
                            <a:rPr lang="et-EE" b="0" i="1" smtClean="0">
                              <a:latin typeface="Cambria Math" panose="02040503050406030204" pitchFamily="18" charset="0"/>
                            </a:rPr>
                            <m:t>13</m:t>
                          </m:r>
                        </m:den>
                      </m:f>
                    </m:oMath>
                  </m:oMathPara>
                </a14:m>
                <a:endParaRPr lang="et-EE" dirty="0"/>
              </a:p>
            </p:txBody>
          </p:sp>
        </mc:Choice>
        <mc:Fallback>
          <p:sp>
            <p:nvSpPr>
              <p:cNvPr id="8" name="TextBox 7"/>
              <p:cNvSpPr txBox="1">
                <a:spLocks noRot="1" noChangeAspect="1" noMove="1" noResize="1" noEditPoints="1" noAdjustHandles="1" noChangeArrowheads="1" noChangeShapeType="1" noTextEdit="1"/>
              </p:cNvSpPr>
              <p:nvPr/>
            </p:nvSpPr>
            <p:spPr>
              <a:xfrm>
                <a:off x="1331307" y="4320207"/>
                <a:ext cx="2773516" cy="666914"/>
              </a:xfrm>
              <a:prstGeom prst="rect">
                <a:avLst/>
              </a:prstGeom>
              <a:blipFill>
                <a:blip r:embed="rId2"/>
                <a:stretch>
                  <a:fillRect/>
                </a:stretch>
              </a:blipFill>
            </p:spPr>
            <p:txBody>
              <a:bodyPr/>
              <a:lstStyle/>
              <a:p>
                <a:r>
                  <a:rPr lang="et-EE">
                    <a:noFill/>
                  </a:rPr>
                  <a:t> </a:t>
                </a:r>
              </a:p>
            </p:txBody>
          </p:sp>
        </mc:Fallback>
      </mc:AlternateContent>
      <p:sp>
        <p:nvSpPr>
          <p:cNvPr id="9" name="TextBox 8"/>
          <p:cNvSpPr txBox="1"/>
          <p:nvPr/>
        </p:nvSpPr>
        <p:spPr>
          <a:xfrm>
            <a:off x="5796235" y="4063791"/>
            <a:ext cx="2621230" cy="923330"/>
          </a:xfrm>
          <a:prstGeom prst="rect">
            <a:avLst/>
          </a:prstGeom>
          <a:noFill/>
        </p:spPr>
        <p:txBody>
          <a:bodyPr wrap="none" rtlCol="0">
            <a:spAutoFit/>
          </a:bodyPr>
          <a:lstStyle/>
          <a:p>
            <a:r>
              <a:rPr lang="et-EE" dirty="0" err="1" smtClean="0"/>
              <a:t>Üldmineraalsus</a:t>
            </a:r>
            <a:r>
              <a:rPr lang="et-EE" dirty="0" smtClean="0"/>
              <a:t>- 0,7 g/L</a:t>
            </a:r>
          </a:p>
          <a:p>
            <a:r>
              <a:rPr lang="et-EE" dirty="0" smtClean="0"/>
              <a:t>Temp – 44 C</a:t>
            </a:r>
          </a:p>
          <a:p>
            <a:r>
              <a:rPr lang="et-EE" dirty="0" err="1" smtClean="0"/>
              <a:t>Br</a:t>
            </a:r>
            <a:r>
              <a:rPr lang="et-EE" dirty="0" smtClean="0"/>
              <a:t>- 0,05 </a:t>
            </a:r>
            <a:r>
              <a:rPr lang="et-EE" dirty="0" err="1" smtClean="0"/>
              <a:t>mg/L</a:t>
            </a:r>
            <a:endParaRPr lang="et-EE" dirty="0"/>
          </a:p>
        </p:txBody>
      </p:sp>
      <p:sp>
        <p:nvSpPr>
          <p:cNvPr id="10" name="TextBox 9"/>
          <p:cNvSpPr txBox="1"/>
          <p:nvPr/>
        </p:nvSpPr>
        <p:spPr>
          <a:xfrm>
            <a:off x="3962849" y="4457796"/>
            <a:ext cx="1580561" cy="369332"/>
          </a:xfrm>
          <a:prstGeom prst="rect">
            <a:avLst/>
          </a:prstGeom>
          <a:noFill/>
        </p:spPr>
        <p:txBody>
          <a:bodyPr wrap="none" rtlCol="0">
            <a:spAutoFit/>
          </a:bodyPr>
          <a:lstStyle/>
          <a:p>
            <a:r>
              <a:rPr lang="et-EE" dirty="0" err="1" smtClean="0"/>
              <a:t>Br</a:t>
            </a:r>
            <a:r>
              <a:rPr lang="et-EE" dirty="0" smtClean="0"/>
              <a:t>=0,05; T 44</a:t>
            </a:r>
            <a:endParaRPr lang="et-EE" dirty="0"/>
          </a:p>
        </p:txBody>
      </p:sp>
    </p:spTree>
    <p:extLst>
      <p:ext uri="{BB962C8B-B14F-4D97-AF65-F5344CB8AC3E}">
        <p14:creationId xmlns:p14="http://schemas.microsoft.com/office/powerpoint/2010/main" val="2591048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defTabSz="449229" eaLnBrk="1">
              <a:defRPr/>
            </a:pPr>
            <a:r>
              <a:rPr lang="et-EE" altLang="et-EE"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Mikrokomponendid</a:t>
            </a:r>
            <a:endParaRPr lang="en-US" altLang="et-EE"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4515" name="Rectangle 3"/>
          <p:cNvSpPr>
            <a:spLocks noGrp="1" noChangeArrowheads="1"/>
          </p:cNvSpPr>
          <p:nvPr>
            <p:ph type="body" idx="1"/>
          </p:nvPr>
        </p:nvSpPr>
        <p:spPr/>
        <p:txBody>
          <a:bodyPr/>
          <a:lstStyle/>
          <a:p>
            <a:pPr marL="342874" indent="-342874" defTabSz="449229" eaLnBrk="1">
              <a:defRPr/>
            </a:pPr>
            <a:r>
              <a:rPr lang="et-EE" altLang="et-EE" sz="2399" b="1" dirty="0">
                <a:latin typeface="Times New Roman" panose="02020603050405020304" pitchFamily="18" charset="0"/>
                <a:cs typeface="Times New Roman" panose="02020603050405020304" pitchFamily="18" charset="0"/>
              </a:rPr>
              <a:t>Ioonid mille </a:t>
            </a:r>
            <a:r>
              <a:rPr lang="et-EE" altLang="et-EE" sz="2399" b="1" dirty="0" err="1">
                <a:latin typeface="Times New Roman" panose="02020603050405020304" pitchFamily="18" charset="0"/>
                <a:cs typeface="Times New Roman" panose="02020603050405020304" pitchFamily="18" charset="0"/>
              </a:rPr>
              <a:t>konsentratsioonid</a:t>
            </a:r>
            <a:r>
              <a:rPr lang="et-EE" altLang="et-EE" sz="2399" b="1" dirty="0">
                <a:latin typeface="Times New Roman" panose="02020603050405020304" pitchFamily="18" charset="0"/>
                <a:cs typeface="Times New Roman" panose="02020603050405020304" pitchFamily="18" charset="0"/>
              </a:rPr>
              <a:t> vees jäävad enamasti suurusjärgu võrra madalamaks makrokomponentide sisaldustest. Aga mitte alati. (</a:t>
            </a:r>
            <a:r>
              <a:rPr lang="et-EE" altLang="et-EE" sz="2399" b="1" dirty="0" err="1">
                <a:solidFill>
                  <a:schemeClr val="tx1"/>
                </a:solidFill>
                <a:latin typeface="Times New Roman" panose="02020603050405020304" pitchFamily="18" charset="0"/>
                <a:cs typeface="Times New Roman" panose="02020603050405020304" pitchFamily="18" charset="0"/>
              </a:rPr>
              <a:t>Ba</a:t>
            </a:r>
            <a:r>
              <a:rPr lang="et-EE" altLang="et-EE" sz="2399" b="1" dirty="0">
                <a:solidFill>
                  <a:schemeClr val="tx1"/>
                </a:solidFill>
                <a:latin typeface="Times New Roman" panose="02020603050405020304" pitchFamily="18" charset="0"/>
                <a:cs typeface="Times New Roman" panose="02020603050405020304" pitchFamily="18" charset="0"/>
              </a:rPr>
              <a:t>, F, </a:t>
            </a:r>
            <a:r>
              <a:rPr lang="et-EE" altLang="et-EE" sz="2399" b="1" dirty="0" err="1">
                <a:solidFill>
                  <a:schemeClr val="tx1"/>
                </a:solidFill>
                <a:latin typeface="Times New Roman" panose="02020603050405020304" pitchFamily="18" charset="0"/>
                <a:cs typeface="Times New Roman" panose="02020603050405020304" pitchFamily="18" charset="0"/>
              </a:rPr>
              <a:t>Mn</a:t>
            </a:r>
            <a:r>
              <a:rPr lang="et-EE" altLang="et-EE" sz="2399" b="1" dirty="0">
                <a:solidFill>
                  <a:schemeClr val="tx1"/>
                </a:solidFill>
                <a:latin typeface="Times New Roman" panose="02020603050405020304" pitchFamily="18" charset="0"/>
                <a:cs typeface="Times New Roman" panose="02020603050405020304" pitchFamily="18" charset="0"/>
              </a:rPr>
              <a:t>, </a:t>
            </a:r>
            <a:r>
              <a:rPr lang="et-EE" altLang="et-EE" sz="2399" b="1" dirty="0" err="1">
                <a:solidFill>
                  <a:schemeClr val="tx1"/>
                </a:solidFill>
                <a:latin typeface="Times New Roman" panose="02020603050405020304" pitchFamily="18" charset="0"/>
                <a:cs typeface="Times New Roman" panose="02020603050405020304" pitchFamily="18" charset="0"/>
              </a:rPr>
              <a:t>Mo</a:t>
            </a:r>
            <a:r>
              <a:rPr lang="et-EE" altLang="et-EE" sz="2399" b="1" dirty="0">
                <a:solidFill>
                  <a:schemeClr val="tx1"/>
                </a:solidFill>
                <a:latin typeface="Times New Roman" panose="02020603050405020304" pitchFamily="18" charset="0"/>
                <a:cs typeface="Times New Roman" panose="02020603050405020304" pitchFamily="18" charset="0"/>
              </a:rPr>
              <a:t>, </a:t>
            </a:r>
            <a:r>
              <a:rPr lang="et-EE" altLang="et-EE" sz="2399" b="1" dirty="0" err="1">
                <a:solidFill>
                  <a:schemeClr val="tx1"/>
                </a:solidFill>
                <a:latin typeface="Times New Roman" panose="02020603050405020304" pitchFamily="18" charset="0"/>
                <a:cs typeface="Times New Roman" panose="02020603050405020304" pitchFamily="18" charset="0"/>
              </a:rPr>
              <a:t>Ni</a:t>
            </a:r>
            <a:r>
              <a:rPr lang="et-EE" altLang="et-EE" sz="2399" b="1" dirty="0">
                <a:solidFill>
                  <a:schemeClr val="tx1"/>
                </a:solidFill>
                <a:latin typeface="Times New Roman" panose="02020603050405020304" pitchFamily="18" charset="0"/>
                <a:cs typeface="Times New Roman" panose="02020603050405020304" pitchFamily="18" charset="0"/>
              </a:rPr>
              <a:t>)</a:t>
            </a:r>
            <a:endParaRPr lang="et-EE" altLang="et-EE" sz="2399" b="1" dirty="0">
              <a:latin typeface="Times New Roman" panose="02020603050405020304" pitchFamily="18" charset="0"/>
              <a:cs typeface="Times New Roman" panose="02020603050405020304" pitchFamily="18" charset="0"/>
            </a:endParaRPr>
          </a:p>
          <a:p>
            <a:pPr marL="342874" indent="-342874" defTabSz="449229" eaLnBrk="1">
              <a:defRPr/>
            </a:pPr>
            <a:r>
              <a:rPr lang="et-EE" altLang="et-EE" sz="2399" b="1" dirty="0">
                <a:latin typeface="Times New Roman" panose="02020603050405020304" pitchFamily="18" charset="0"/>
                <a:cs typeface="Times New Roman" panose="02020603050405020304" pitchFamily="18" charset="0"/>
              </a:rPr>
              <a:t>Omavad enamasti regionaalset tähendust. Nt. </a:t>
            </a:r>
            <a:r>
              <a:rPr lang="et-EE" altLang="et-EE" sz="2399" b="1" dirty="0" err="1">
                <a:latin typeface="Times New Roman" panose="02020603050405020304" pitchFamily="18" charset="0"/>
                <a:cs typeface="Times New Roman" panose="02020603050405020304" pitchFamily="18" charset="0"/>
              </a:rPr>
              <a:t>As</a:t>
            </a:r>
            <a:r>
              <a:rPr lang="et-EE" altLang="et-EE" sz="2399" b="1" dirty="0">
                <a:latin typeface="Times New Roman" panose="02020603050405020304" pitchFamily="18" charset="0"/>
                <a:cs typeface="Times New Roman" panose="02020603050405020304" pitchFamily="18" charset="0"/>
              </a:rPr>
              <a:t> kaevandusvetes.</a:t>
            </a:r>
            <a:endParaRPr lang="en-US" altLang="et-EE" sz="2399" b="1" dirty="0">
              <a:latin typeface="Times New Roman" panose="02020603050405020304" pitchFamily="18" charset="0"/>
              <a:cs typeface="Times New Roman" panose="02020603050405020304" pitchFamily="18" charset="0"/>
            </a:endParaRPr>
          </a:p>
        </p:txBody>
      </p:sp>
      <p:pic>
        <p:nvPicPr>
          <p:cNvPr id="225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889375"/>
            <a:ext cx="5029200" cy="18034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3675" y="3455988"/>
            <a:ext cx="4267200" cy="285273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2616" y="1165647"/>
            <a:ext cx="6764993" cy="461665"/>
          </a:xfrm>
          <a:prstGeom prst="rect">
            <a:avLst/>
          </a:prstGeom>
          <a:noFill/>
        </p:spPr>
        <p:txBody>
          <a:bodyPr wrap="none" rtlCol="0">
            <a:spAutoFit/>
          </a:bodyPr>
          <a:lstStyle/>
          <a:p>
            <a:r>
              <a:rPr lang="et-EE" sz="2400" b="1" dirty="0"/>
              <a:t>Keemiliste komponentide kontsentratsioonid</a:t>
            </a:r>
          </a:p>
        </p:txBody>
      </p:sp>
      <p:sp>
        <p:nvSpPr>
          <p:cNvPr id="3" name="TextBox 2"/>
          <p:cNvSpPr txBox="1"/>
          <p:nvPr/>
        </p:nvSpPr>
        <p:spPr>
          <a:xfrm>
            <a:off x="1475755" y="1943943"/>
            <a:ext cx="5698996" cy="369332"/>
          </a:xfrm>
          <a:prstGeom prst="rect">
            <a:avLst/>
          </a:prstGeom>
          <a:noFill/>
        </p:spPr>
        <p:txBody>
          <a:bodyPr wrap="none" rtlCol="0">
            <a:spAutoFit/>
          </a:bodyPr>
          <a:lstStyle/>
          <a:p>
            <a:r>
              <a:rPr lang="et-EE" dirty="0"/>
              <a:t>Väljendatakse nii massiühikutes kui ka ekvivalentides.</a:t>
            </a:r>
          </a:p>
        </p:txBody>
      </p:sp>
      <p:sp>
        <p:nvSpPr>
          <p:cNvPr id="4" name="TextBox 3"/>
          <p:cNvSpPr txBox="1"/>
          <p:nvPr/>
        </p:nvSpPr>
        <p:spPr>
          <a:xfrm>
            <a:off x="1482616" y="2472497"/>
            <a:ext cx="6624736" cy="646331"/>
          </a:xfrm>
          <a:prstGeom prst="rect">
            <a:avLst/>
          </a:prstGeom>
          <a:noFill/>
        </p:spPr>
        <p:txBody>
          <a:bodyPr wrap="square" rtlCol="0">
            <a:spAutoFit/>
          </a:bodyPr>
          <a:lstStyle/>
          <a:p>
            <a:r>
              <a:rPr lang="et-EE" dirty="0"/>
              <a:t>Massiühikutes. Ioonide sisaldust vees väljendatakse komponendi massi ja ruumala jagatisena (mg/L, </a:t>
            </a:r>
            <a:r>
              <a:rPr lang="et-EE" dirty="0" err="1"/>
              <a:t>ppm</a:t>
            </a:r>
            <a:r>
              <a:rPr lang="et-EE" dirty="0"/>
              <a:t>, </a:t>
            </a:r>
            <a:r>
              <a:rPr lang="et-EE" dirty="0" err="1"/>
              <a:t>ppb</a:t>
            </a:r>
            <a:r>
              <a:rPr lang="et-EE" dirty="0"/>
              <a:t>)</a:t>
            </a:r>
          </a:p>
        </p:txBody>
      </p:sp>
      <p:sp>
        <p:nvSpPr>
          <p:cNvPr id="5" name="TextBox 4"/>
          <p:cNvSpPr txBox="1"/>
          <p:nvPr/>
        </p:nvSpPr>
        <p:spPr>
          <a:xfrm>
            <a:off x="1475755" y="3167099"/>
            <a:ext cx="6552728" cy="646331"/>
          </a:xfrm>
          <a:prstGeom prst="rect">
            <a:avLst/>
          </a:prstGeom>
          <a:noFill/>
        </p:spPr>
        <p:txBody>
          <a:bodyPr wrap="square" rtlCol="0">
            <a:spAutoFit/>
          </a:bodyPr>
          <a:lstStyle/>
          <a:p>
            <a:r>
              <a:rPr lang="et-EE" dirty="0"/>
              <a:t>Ekvivalentidena. </a:t>
            </a:r>
            <a:r>
              <a:rPr lang="et-EE" dirty="0" err="1"/>
              <a:t>Molekuaarkontsentratsioon</a:t>
            </a:r>
            <a:r>
              <a:rPr lang="et-EE" dirty="0"/>
              <a:t> (mool/L) normeerida iooni laengu (valentsiga) suhtes.</a:t>
            </a:r>
          </a:p>
        </p:txBody>
      </p:sp>
      <mc:AlternateContent xmlns:mc="http://schemas.openxmlformats.org/markup-compatibility/2006" xmlns:a14="http://schemas.microsoft.com/office/drawing/2010/main">
        <mc:Choice Requires="a14">
          <p:sp>
            <p:nvSpPr>
              <p:cNvPr id="6" name="TextBox 5"/>
              <p:cNvSpPr txBox="1"/>
              <p:nvPr/>
            </p:nvSpPr>
            <p:spPr>
              <a:xfrm>
                <a:off x="2051819" y="3813430"/>
                <a:ext cx="4872808" cy="7531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t-EE" b="0" i="1" smtClean="0">
                          <a:latin typeface="Cambria Math" panose="02040503050406030204" pitchFamily="18" charset="0"/>
                        </a:rPr>
                        <m:t>𝑚𝑔</m:t>
                      </m:r>
                      <m:r>
                        <a:rPr lang="et-EE" b="0" i="1" smtClean="0">
                          <a:latin typeface="Cambria Math" panose="02040503050406030204" pitchFamily="18" charset="0"/>
                        </a:rPr>
                        <m:t>−</m:t>
                      </m:r>
                      <m:f>
                        <m:fPr>
                          <m:ctrlPr>
                            <a:rPr lang="et-EE" b="0" i="1" smtClean="0">
                              <a:latin typeface="Cambria Math" panose="02040503050406030204" pitchFamily="18" charset="0"/>
                            </a:rPr>
                          </m:ctrlPr>
                        </m:fPr>
                        <m:num>
                          <m:r>
                            <a:rPr lang="et-EE" b="0" i="1" smtClean="0">
                              <a:latin typeface="Cambria Math" panose="02040503050406030204" pitchFamily="18" charset="0"/>
                            </a:rPr>
                            <m:t>𝑒𝑘𝑣</m:t>
                          </m:r>
                        </m:num>
                        <m:den>
                          <m:r>
                            <a:rPr lang="et-EE" b="0" i="1" smtClean="0">
                              <a:latin typeface="Cambria Math" panose="02040503050406030204" pitchFamily="18" charset="0"/>
                            </a:rPr>
                            <m:t>𝑙</m:t>
                          </m:r>
                        </m:den>
                      </m:f>
                      <m:r>
                        <a:rPr lang="et-EE" b="0" i="1" smtClean="0">
                          <a:latin typeface="Cambria Math" panose="02040503050406030204" pitchFamily="18" charset="0"/>
                        </a:rPr>
                        <m:t>=</m:t>
                      </m:r>
                      <m:f>
                        <m:fPr>
                          <m:ctrlPr>
                            <a:rPr lang="et-EE" b="0" i="1" smtClean="0">
                              <a:latin typeface="Cambria Math" panose="02040503050406030204" pitchFamily="18" charset="0"/>
                            </a:rPr>
                          </m:ctrlPr>
                        </m:fPr>
                        <m:num>
                          <m:r>
                            <a:rPr lang="et-EE" b="0" i="1" smtClean="0">
                              <a:latin typeface="Cambria Math" panose="02040503050406030204" pitchFamily="18" charset="0"/>
                            </a:rPr>
                            <m:t>𝑘𝑜𝑛𝑡𝑠𝑒𝑛𝑡𝑟𝑎𝑡𝑠𝑖𝑜𝑜𝑛</m:t>
                          </m:r>
                          <m:r>
                            <a:rPr lang="et-EE" b="0" i="1" smtClean="0">
                              <a:latin typeface="Cambria Math" panose="02040503050406030204" pitchFamily="18" charset="0"/>
                            </a:rPr>
                            <m:t>(</m:t>
                          </m:r>
                          <m:f>
                            <m:fPr>
                              <m:ctrlPr>
                                <a:rPr lang="et-EE" b="0" i="1" smtClean="0">
                                  <a:latin typeface="Cambria Math" panose="02040503050406030204" pitchFamily="18" charset="0"/>
                                </a:rPr>
                              </m:ctrlPr>
                            </m:fPr>
                            <m:num>
                              <m:r>
                                <a:rPr lang="et-EE" b="0" i="1" smtClean="0">
                                  <a:latin typeface="Cambria Math" panose="02040503050406030204" pitchFamily="18" charset="0"/>
                                </a:rPr>
                                <m:t>𝑚𝑔</m:t>
                              </m:r>
                            </m:num>
                            <m:den>
                              <m:r>
                                <a:rPr lang="et-EE" b="0" i="1" smtClean="0">
                                  <a:latin typeface="Cambria Math" panose="02040503050406030204" pitchFamily="18" charset="0"/>
                                </a:rPr>
                                <m:t>𝑙</m:t>
                              </m:r>
                            </m:den>
                          </m:f>
                          <m:r>
                            <a:rPr lang="et-EE" b="0" i="1" smtClean="0">
                              <a:latin typeface="Cambria Math" panose="02040503050406030204" pitchFamily="18" charset="0"/>
                            </a:rPr>
                            <m:t>)</m:t>
                          </m:r>
                        </m:num>
                        <m:den>
                          <m:r>
                            <a:rPr lang="et-EE" b="0" i="1" smtClean="0">
                              <a:latin typeface="Cambria Math" panose="02040503050406030204" pitchFamily="18" charset="0"/>
                            </a:rPr>
                            <m:t>𝑎𝑎𝑡𝑜𝑚𝑚𝑎𝑠𝑠</m:t>
                          </m:r>
                        </m:den>
                      </m:f>
                      <m:r>
                        <a:rPr lang="et-EE" b="0" i="1" smtClean="0">
                          <a:latin typeface="Cambria Math" panose="02040503050406030204" pitchFamily="18" charset="0"/>
                        </a:rPr>
                        <m:t>∗</m:t>
                      </m:r>
                      <m:r>
                        <a:rPr lang="et-EE" b="0" i="1" smtClean="0">
                          <a:latin typeface="Cambria Math" panose="02040503050406030204" pitchFamily="18" charset="0"/>
                        </a:rPr>
                        <m:t>𝑣𝑎𝑙𝑒𝑛𝑡𝑠</m:t>
                      </m:r>
                    </m:oMath>
                  </m:oMathPara>
                </a14:m>
                <a:endParaRPr lang="et-EE" dirty="0"/>
              </a:p>
            </p:txBody>
          </p:sp>
        </mc:Choice>
        <mc:Fallback xmlns="">
          <p:sp>
            <p:nvSpPr>
              <p:cNvPr id="6" name="TextBox 5"/>
              <p:cNvSpPr txBox="1">
                <a:spLocks noRot="1" noChangeAspect="1" noMove="1" noResize="1" noEditPoints="1" noAdjustHandles="1" noChangeArrowheads="1" noChangeShapeType="1" noTextEdit="1"/>
              </p:cNvSpPr>
              <p:nvPr/>
            </p:nvSpPr>
            <p:spPr>
              <a:xfrm>
                <a:off x="2051819" y="3813430"/>
                <a:ext cx="4872808" cy="753155"/>
              </a:xfrm>
              <a:prstGeom prst="rect">
                <a:avLst/>
              </a:prstGeom>
              <a:blipFill>
                <a:blip r:embed="rId2"/>
                <a:stretch>
                  <a:fillRect/>
                </a:stretch>
              </a:blipFill>
            </p:spPr>
            <p:txBody>
              <a:bodyPr/>
              <a:lstStyle/>
              <a:p>
                <a:r>
                  <a:rPr lang="et-EE">
                    <a:noFill/>
                  </a:rPr>
                  <a:t> </a:t>
                </a:r>
              </a:p>
            </p:txBody>
          </p:sp>
        </mc:Fallback>
      </mc:AlternateContent>
      <p:sp>
        <p:nvSpPr>
          <p:cNvPr id="7" name="TextBox 6"/>
          <p:cNvSpPr txBox="1"/>
          <p:nvPr/>
        </p:nvSpPr>
        <p:spPr>
          <a:xfrm>
            <a:off x="2123827" y="4667254"/>
            <a:ext cx="4551246" cy="369332"/>
          </a:xfrm>
          <a:prstGeom prst="rect">
            <a:avLst/>
          </a:prstGeom>
          <a:noFill/>
        </p:spPr>
        <p:txBody>
          <a:bodyPr wrap="none" rtlCol="0">
            <a:spAutoFit/>
          </a:bodyPr>
          <a:lstStyle/>
          <a:p>
            <a:r>
              <a:rPr lang="et-EE" dirty="0"/>
              <a:t>Na</a:t>
            </a:r>
            <a:r>
              <a:rPr lang="et-EE" baseline="30000" dirty="0"/>
              <a:t>+</a:t>
            </a:r>
            <a:r>
              <a:rPr lang="et-EE" dirty="0"/>
              <a:t>=1,2 mg/L=0,052 </a:t>
            </a:r>
            <a:r>
              <a:rPr lang="et-EE" dirty="0" err="1"/>
              <a:t>mmol</a:t>
            </a:r>
            <a:r>
              <a:rPr lang="et-EE" dirty="0"/>
              <a:t>/L=0,052 </a:t>
            </a:r>
            <a:r>
              <a:rPr lang="et-EE" dirty="0" err="1"/>
              <a:t>meq</a:t>
            </a:r>
            <a:r>
              <a:rPr lang="et-EE" dirty="0"/>
              <a:t>/L</a:t>
            </a:r>
          </a:p>
        </p:txBody>
      </p:sp>
      <p:sp>
        <p:nvSpPr>
          <p:cNvPr id="8" name="TextBox 7"/>
          <p:cNvSpPr txBox="1"/>
          <p:nvPr/>
        </p:nvSpPr>
        <p:spPr>
          <a:xfrm>
            <a:off x="1934158" y="5184231"/>
            <a:ext cx="4990469" cy="369332"/>
          </a:xfrm>
          <a:prstGeom prst="rect">
            <a:avLst/>
          </a:prstGeom>
          <a:noFill/>
        </p:spPr>
        <p:txBody>
          <a:bodyPr wrap="none" rtlCol="0">
            <a:spAutoFit/>
          </a:bodyPr>
          <a:lstStyle/>
          <a:p>
            <a:r>
              <a:rPr lang="et-EE" dirty="0"/>
              <a:t>SO</a:t>
            </a:r>
            <a:r>
              <a:rPr lang="et-EE" baseline="-25000" dirty="0"/>
              <a:t>4</a:t>
            </a:r>
            <a:r>
              <a:rPr lang="et-EE" baseline="30000" dirty="0"/>
              <a:t>2-</a:t>
            </a:r>
            <a:r>
              <a:rPr lang="et-EE" dirty="0"/>
              <a:t>=0,6 mg/L=0,0006mmol/L=-0,0012 </a:t>
            </a:r>
            <a:r>
              <a:rPr lang="et-EE" dirty="0" err="1"/>
              <a:t>meq</a:t>
            </a:r>
            <a:r>
              <a:rPr lang="et-EE" dirty="0"/>
              <a:t>/L</a:t>
            </a:r>
            <a:endParaRPr lang="et-EE" baseline="-25000" dirty="0"/>
          </a:p>
        </p:txBody>
      </p:sp>
    </p:spTree>
    <p:extLst>
      <p:ext uri="{BB962C8B-B14F-4D97-AF65-F5344CB8AC3E}">
        <p14:creationId xmlns:p14="http://schemas.microsoft.com/office/powerpoint/2010/main" val="4052297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defTabSz="449229" eaLnBrk="1">
              <a:defRPr/>
            </a:pPr>
            <a:r>
              <a:rPr lang="et-EE" altLang="et-EE"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Keemilise analüüsi kvaliteet</a:t>
            </a:r>
            <a:endParaRPr lang="en-US" altLang="et-EE"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23555" name="Object 2"/>
          <p:cNvGraphicFramePr>
            <a:graphicFrameLocks noGrp="1" noChangeAspect="1"/>
          </p:cNvGraphicFramePr>
          <p:nvPr>
            <p:ph type="body" idx="1"/>
            <p:extLst>
              <p:ext uri="{D42A27DB-BD31-4B8C-83A1-F6EECF244321}">
                <p14:modId xmlns:p14="http://schemas.microsoft.com/office/powerpoint/2010/main" val="2473990698"/>
              </p:ext>
            </p:extLst>
          </p:nvPr>
        </p:nvGraphicFramePr>
        <p:xfrm>
          <a:off x="1746250" y="1905000"/>
          <a:ext cx="4770065" cy="1384123"/>
        </p:xfrm>
        <a:graphic>
          <a:graphicData uri="http://schemas.openxmlformats.org/presentationml/2006/ole">
            <mc:AlternateContent xmlns:mc="http://schemas.openxmlformats.org/markup-compatibility/2006">
              <mc:Choice xmlns:v="urn:schemas-microsoft-com:vml" Requires="v">
                <p:oleObj spid="_x0000_s23594" name="Equation" r:id="rId3" imgW="1663700" imgH="482600" progId="Equation.3">
                  <p:embed/>
                </p:oleObj>
              </mc:Choice>
              <mc:Fallback>
                <p:oleObj name="Equation" r:id="rId3" imgW="1663700" imgH="4826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250" y="1905000"/>
                        <a:ext cx="4770065" cy="1384123"/>
                      </a:xfrm>
                      <a:prstGeom prst="rect">
                        <a:avLst/>
                      </a:prstGeom>
                      <a:noFill/>
                      <a:ln>
                        <a:noFill/>
                      </a:ln>
                      <a:effectLst/>
                      <a:extLst/>
                    </p:spPr>
                  </p:pic>
                </p:oleObj>
              </mc:Fallback>
            </mc:AlternateContent>
          </a:graphicData>
        </a:graphic>
      </p:graphicFrame>
      <p:sp>
        <p:nvSpPr>
          <p:cNvPr id="69637" name="Text Box 5"/>
          <p:cNvSpPr txBox="1">
            <a:spLocks noChangeArrowheads="1"/>
          </p:cNvSpPr>
          <p:nvPr/>
        </p:nvSpPr>
        <p:spPr bwMode="auto">
          <a:xfrm>
            <a:off x="1431925" y="4191000"/>
            <a:ext cx="6574236" cy="134677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1" eaLnBrk="1" hangingPunct="1">
              <a:lnSpc>
                <a:spcPct val="90000"/>
              </a:lnSpc>
              <a:defRPr/>
            </a:pPr>
            <a:r>
              <a:rPr lang="et-EE" altLang="et-EE" sz="2399" dirty="0">
                <a:ea typeface="+mn-ea"/>
                <a:cs typeface="Lucida Sans Unicode" panose="020B0602030504020204" pitchFamily="34" charset="0"/>
              </a:rPr>
              <a:t>Aitab hinnata analüüsi kvaliteeti</a:t>
            </a:r>
            <a:r>
              <a:rPr lang="en-US" altLang="et-EE" sz="2399" dirty="0">
                <a:ea typeface="+mn-ea"/>
                <a:cs typeface="Lucida Sans Unicode" panose="020B0602030504020204" pitchFamily="34" charset="0"/>
              </a:rPr>
              <a:t> (</a:t>
            </a:r>
            <a:r>
              <a:rPr lang="et-EE" altLang="et-EE" sz="2399" dirty="0">
                <a:ea typeface="+mn-ea"/>
                <a:cs typeface="Lucida Sans Unicode" panose="020B0602030504020204" pitchFamily="34" charset="0"/>
              </a:rPr>
              <a:t>suurem kui</a:t>
            </a:r>
            <a:r>
              <a:rPr lang="en-US" altLang="et-EE" sz="2399" dirty="0">
                <a:ea typeface="+mn-ea"/>
                <a:cs typeface="Lucida Sans Unicode" panose="020B0602030504020204" pitchFamily="34" charset="0"/>
              </a:rPr>
              <a:t> 5% </a:t>
            </a:r>
            <a:r>
              <a:rPr lang="et-EE" altLang="et-EE" sz="2399" dirty="0">
                <a:ea typeface="+mn-ea"/>
                <a:cs typeface="Lucida Sans Unicode" panose="020B0602030504020204" pitchFamily="34" charset="0"/>
              </a:rPr>
              <a:t>ei ole hea</a:t>
            </a:r>
            <a:r>
              <a:rPr lang="en-US" altLang="et-EE" sz="2399" dirty="0">
                <a:ea typeface="+mn-ea"/>
                <a:cs typeface="Lucida Sans Unicode" panose="020B0602030504020204" pitchFamily="34" charset="0"/>
              </a:rPr>
              <a:t>, </a:t>
            </a:r>
            <a:r>
              <a:rPr lang="et-EE" altLang="et-EE" sz="2399" dirty="0">
                <a:ea typeface="+mn-ea"/>
                <a:cs typeface="Lucida Sans Unicode" panose="020B0602030504020204" pitchFamily="34" charset="0"/>
              </a:rPr>
              <a:t>suurem kui </a:t>
            </a:r>
            <a:r>
              <a:rPr lang="en-US" altLang="et-EE" sz="2399" dirty="0">
                <a:ea typeface="+mn-ea"/>
                <a:cs typeface="Lucida Sans Unicode" panose="020B0602030504020204" pitchFamily="34" charset="0"/>
              </a:rPr>
              <a:t>10% </a:t>
            </a:r>
            <a:r>
              <a:rPr lang="et-EE" altLang="et-EE" sz="2399" dirty="0">
                <a:ea typeface="+mn-ea"/>
                <a:cs typeface="Lucida Sans Unicode" panose="020B0602030504020204" pitchFamily="34" charset="0"/>
              </a:rPr>
              <a:t>on rämps</a:t>
            </a:r>
            <a:r>
              <a:rPr lang="en-US" altLang="et-EE" sz="2399" dirty="0">
                <a:ea typeface="+mn-ea"/>
                <a:cs typeface="Lucida Sans Unicode" panose="020B0602030504020204" pitchFamily="34" charset="0"/>
              </a:rPr>
              <a:t>)</a:t>
            </a:r>
          </a:p>
          <a:p>
            <a:pPr eaLnBrk="1">
              <a:lnSpc>
                <a:spcPct val="93000"/>
              </a:lnSpc>
              <a:buClr>
                <a:srgbClr val="000000"/>
              </a:buClr>
              <a:buSzPct val="100000"/>
              <a:buFont typeface="Times New Roman" panose="02020603050405020304" pitchFamily="18" charset="0"/>
              <a:buNone/>
              <a:defRPr/>
            </a:pPr>
            <a:endParaRPr lang="en-US" altLang="et-EE" dirty="0">
              <a:ea typeface="+mn-ea"/>
              <a:cs typeface="Lucida Sans Unicode" panose="020B0602030504020204" pitchFamily="34" charset="0"/>
            </a:endParaRPr>
          </a:p>
        </p:txBody>
      </p:sp>
      <p:sp>
        <p:nvSpPr>
          <p:cNvPr id="23557" name="Text Box 6"/>
          <p:cNvSpPr txBox="1">
            <a:spLocks noChangeArrowheads="1"/>
          </p:cNvSpPr>
          <p:nvPr/>
        </p:nvSpPr>
        <p:spPr bwMode="auto">
          <a:xfrm>
            <a:off x="1431925" y="3594100"/>
            <a:ext cx="6574236" cy="4930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t-EE" altLang="et-EE" sz="2800" dirty="0"/>
              <a:t>Laengu tasakaal (</a:t>
            </a:r>
            <a:r>
              <a:rPr lang="en-US" altLang="et-EE" sz="2000" dirty="0"/>
              <a:t>Charge Balance Error </a:t>
            </a:r>
            <a:r>
              <a:rPr lang="et-EE" altLang="et-EE" sz="2000" dirty="0"/>
              <a:t>-</a:t>
            </a:r>
            <a:r>
              <a:rPr lang="en-US" altLang="et-EE" sz="2800" dirty="0"/>
              <a:t>CBE)</a:t>
            </a:r>
          </a:p>
        </p:txBody>
      </p:sp>
      <p:sp>
        <p:nvSpPr>
          <p:cNvPr id="2" name="TextBox 1"/>
          <p:cNvSpPr txBox="1"/>
          <p:nvPr/>
        </p:nvSpPr>
        <p:spPr>
          <a:xfrm>
            <a:off x="6660331" y="2231975"/>
            <a:ext cx="1438214" cy="584775"/>
          </a:xfrm>
          <a:prstGeom prst="rect">
            <a:avLst/>
          </a:prstGeom>
          <a:noFill/>
        </p:spPr>
        <p:txBody>
          <a:bodyPr wrap="none" rtlCol="0">
            <a:spAutoFit/>
          </a:bodyPr>
          <a:lstStyle/>
          <a:p>
            <a:r>
              <a:rPr lang="et-EE" sz="3200" dirty="0"/>
              <a:t>x100%</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779" y="1439887"/>
            <a:ext cx="4938531" cy="1477328"/>
          </a:xfrm>
          <a:prstGeom prst="rect">
            <a:avLst/>
          </a:prstGeom>
          <a:noFill/>
        </p:spPr>
        <p:txBody>
          <a:bodyPr wrap="none" rtlCol="0">
            <a:spAutoFit/>
          </a:bodyPr>
          <a:lstStyle/>
          <a:p>
            <a:r>
              <a:rPr lang="et-EE" dirty="0"/>
              <a:t>Ca2+= 42,5 mg/L= 1,06 </a:t>
            </a:r>
            <a:r>
              <a:rPr lang="et-EE" dirty="0" err="1"/>
              <a:t>mmol</a:t>
            </a:r>
            <a:r>
              <a:rPr lang="et-EE" dirty="0"/>
              <a:t>/L= 2,12 </a:t>
            </a:r>
            <a:r>
              <a:rPr lang="et-EE" dirty="0" err="1"/>
              <a:t>meq</a:t>
            </a:r>
            <a:r>
              <a:rPr lang="et-EE" dirty="0"/>
              <a:t>/L</a:t>
            </a:r>
          </a:p>
          <a:p>
            <a:r>
              <a:rPr lang="et-EE" dirty="0"/>
              <a:t>Mg2+= 3,21= 0,13 </a:t>
            </a:r>
            <a:r>
              <a:rPr lang="et-EE" dirty="0" err="1"/>
              <a:t>mmol</a:t>
            </a:r>
            <a:r>
              <a:rPr lang="et-EE" dirty="0"/>
              <a:t>/L= 0,26 </a:t>
            </a:r>
            <a:r>
              <a:rPr lang="et-EE" dirty="0" err="1"/>
              <a:t>meq</a:t>
            </a:r>
            <a:r>
              <a:rPr lang="et-EE" dirty="0"/>
              <a:t>/L</a:t>
            </a:r>
          </a:p>
          <a:p>
            <a:r>
              <a:rPr lang="et-EE" dirty="0"/>
              <a:t>Na+= 13,7 = 0,6 </a:t>
            </a:r>
            <a:r>
              <a:rPr lang="et-EE" dirty="0" err="1"/>
              <a:t>mmol</a:t>
            </a:r>
            <a:r>
              <a:rPr lang="et-EE" dirty="0"/>
              <a:t>/L= 0,6 </a:t>
            </a:r>
            <a:r>
              <a:rPr lang="et-EE" dirty="0" err="1"/>
              <a:t>meq</a:t>
            </a:r>
            <a:r>
              <a:rPr lang="et-EE" dirty="0"/>
              <a:t>/L</a:t>
            </a:r>
          </a:p>
          <a:p>
            <a:r>
              <a:rPr lang="et-EE" dirty="0"/>
              <a:t>K+= 1,18= 0,03 </a:t>
            </a:r>
            <a:r>
              <a:rPr lang="et-EE" dirty="0" err="1"/>
              <a:t>mmol</a:t>
            </a:r>
            <a:r>
              <a:rPr lang="et-EE" dirty="0"/>
              <a:t>/L= 0,03 </a:t>
            </a:r>
            <a:r>
              <a:rPr lang="et-EE" dirty="0" err="1"/>
              <a:t>meq</a:t>
            </a:r>
            <a:r>
              <a:rPr lang="et-EE" dirty="0"/>
              <a:t>/L</a:t>
            </a:r>
          </a:p>
          <a:p>
            <a:r>
              <a:rPr lang="et-EE" dirty="0"/>
              <a:t>								∑=+3.01</a:t>
            </a:r>
          </a:p>
        </p:txBody>
      </p:sp>
      <p:sp>
        <p:nvSpPr>
          <p:cNvPr id="3" name="TextBox 2"/>
          <p:cNvSpPr txBox="1"/>
          <p:nvPr/>
        </p:nvSpPr>
        <p:spPr>
          <a:xfrm>
            <a:off x="1691779" y="3096071"/>
            <a:ext cx="4782078" cy="1477328"/>
          </a:xfrm>
          <a:prstGeom prst="rect">
            <a:avLst/>
          </a:prstGeom>
          <a:noFill/>
        </p:spPr>
        <p:txBody>
          <a:bodyPr wrap="none" rtlCol="0">
            <a:spAutoFit/>
          </a:bodyPr>
          <a:lstStyle/>
          <a:p>
            <a:r>
              <a:rPr lang="et-EE" dirty="0" err="1"/>
              <a:t>Cl</a:t>
            </a:r>
            <a:r>
              <a:rPr lang="et-EE" dirty="0"/>
              <a:t>-= 31,2 mg/L= 0,88 </a:t>
            </a:r>
            <a:r>
              <a:rPr lang="et-EE" dirty="0" err="1"/>
              <a:t>mol</a:t>
            </a:r>
            <a:r>
              <a:rPr lang="et-EE" dirty="0"/>
              <a:t>/L= -0,88 </a:t>
            </a:r>
            <a:r>
              <a:rPr lang="et-EE" dirty="0" err="1"/>
              <a:t>meq</a:t>
            </a:r>
            <a:r>
              <a:rPr lang="et-EE" dirty="0"/>
              <a:t>/L</a:t>
            </a:r>
          </a:p>
          <a:p>
            <a:r>
              <a:rPr lang="et-EE" dirty="0"/>
              <a:t>SO</a:t>
            </a:r>
            <a:r>
              <a:rPr lang="et-EE" baseline="-25000" dirty="0"/>
              <a:t>4</a:t>
            </a:r>
            <a:r>
              <a:rPr lang="et-EE" dirty="0"/>
              <a:t>2-= 39 mg/L= 0,41 mg/L= -0,82 </a:t>
            </a:r>
            <a:r>
              <a:rPr lang="et-EE" dirty="0" err="1"/>
              <a:t>meq</a:t>
            </a:r>
            <a:r>
              <a:rPr lang="et-EE" dirty="0"/>
              <a:t>/L</a:t>
            </a:r>
          </a:p>
          <a:p>
            <a:r>
              <a:rPr lang="et-EE" dirty="0"/>
              <a:t>HCO3-= 79,9 mg/L= 1,31 mg/L= -1,31 </a:t>
            </a:r>
            <a:r>
              <a:rPr lang="et-EE" dirty="0" err="1"/>
              <a:t>meq</a:t>
            </a:r>
            <a:r>
              <a:rPr lang="et-EE" dirty="0"/>
              <a:t>/L</a:t>
            </a:r>
          </a:p>
          <a:p>
            <a:r>
              <a:rPr lang="et-EE" dirty="0"/>
              <a:t>NO</a:t>
            </a:r>
            <a:r>
              <a:rPr lang="et-EE" baseline="-25000" dirty="0"/>
              <a:t>3</a:t>
            </a:r>
            <a:r>
              <a:rPr lang="et-EE" dirty="0"/>
              <a:t>-= 1,3 mg/L= 0,02 mg/L= -0,02 </a:t>
            </a:r>
            <a:r>
              <a:rPr lang="et-EE" dirty="0" err="1"/>
              <a:t>meq</a:t>
            </a:r>
            <a:r>
              <a:rPr lang="et-EE" dirty="0"/>
              <a:t>/L</a:t>
            </a:r>
          </a:p>
          <a:p>
            <a:r>
              <a:rPr lang="et-EE" dirty="0"/>
              <a:t>								 ∑=-3.03</a:t>
            </a:r>
          </a:p>
        </p:txBody>
      </p:sp>
      <p:sp>
        <p:nvSpPr>
          <p:cNvPr id="4" name="TextBox 3"/>
          <p:cNvSpPr txBox="1"/>
          <p:nvPr/>
        </p:nvSpPr>
        <p:spPr>
          <a:xfrm>
            <a:off x="1691779" y="4896271"/>
            <a:ext cx="4705134" cy="369332"/>
          </a:xfrm>
          <a:prstGeom prst="rect">
            <a:avLst/>
          </a:prstGeom>
          <a:noFill/>
        </p:spPr>
        <p:txBody>
          <a:bodyPr wrap="none" rtlCol="0">
            <a:spAutoFit/>
          </a:bodyPr>
          <a:lstStyle/>
          <a:p>
            <a:r>
              <a:rPr lang="et-EE" dirty="0"/>
              <a:t>CBE=(3,01+-3,03)/(3,01—3,03)x100= </a:t>
            </a:r>
            <a:r>
              <a:rPr lang="et-EE" b="1" dirty="0"/>
              <a:t>-0,3%</a:t>
            </a:r>
          </a:p>
        </p:txBody>
      </p:sp>
      <p:graphicFrame>
        <p:nvGraphicFramePr>
          <p:cNvPr id="5" name="Object 2"/>
          <p:cNvGraphicFramePr>
            <a:graphicFrameLocks noChangeAspect="1"/>
          </p:cNvGraphicFramePr>
          <p:nvPr>
            <p:extLst>
              <p:ext uri="{D42A27DB-BD31-4B8C-83A1-F6EECF244321}">
                <p14:modId xmlns:p14="http://schemas.microsoft.com/office/powerpoint/2010/main" val="269423585"/>
              </p:ext>
            </p:extLst>
          </p:nvPr>
        </p:nvGraphicFramePr>
        <p:xfrm>
          <a:off x="6731895" y="2928589"/>
          <a:ext cx="1817984" cy="527522"/>
        </p:xfrm>
        <a:graphic>
          <a:graphicData uri="http://schemas.openxmlformats.org/presentationml/2006/ole">
            <mc:AlternateContent xmlns:mc="http://schemas.openxmlformats.org/markup-compatibility/2006">
              <mc:Choice xmlns:v="urn:schemas-microsoft-com:vml" Requires="v">
                <p:oleObj spid="_x0000_s24601" name="Equation" r:id="rId3" imgW="1663700" imgH="482600" progId="Equation.3">
                  <p:embed/>
                </p:oleObj>
              </mc:Choice>
              <mc:Fallback>
                <p:oleObj name="Equation" r:id="rId3" imgW="1663700" imgH="482600" progId="Equation.3">
                  <p:embed/>
                  <p:pic>
                    <p:nvPicPr>
                      <p:cNvPr id="23555"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1895" y="2928589"/>
                        <a:ext cx="1817984" cy="527522"/>
                      </a:xfrm>
                      <a:prstGeom prst="rect">
                        <a:avLst/>
                      </a:prstGeom>
                      <a:noFill/>
                      <a:ln>
                        <a:noFill/>
                      </a:ln>
                      <a:effectLst/>
                      <a:extLst/>
                    </p:spPr>
                  </p:pic>
                </p:oleObj>
              </mc:Fallback>
            </mc:AlternateContent>
          </a:graphicData>
        </a:graphic>
      </p:graphicFrame>
      <p:sp>
        <p:nvSpPr>
          <p:cNvPr id="6" name="TextBox 5"/>
          <p:cNvSpPr txBox="1"/>
          <p:nvPr/>
        </p:nvSpPr>
        <p:spPr>
          <a:xfrm>
            <a:off x="8460531" y="3021517"/>
            <a:ext cx="516488" cy="276999"/>
          </a:xfrm>
          <a:prstGeom prst="rect">
            <a:avLst/>
          </a:prstGeom>
          <a:noFill/>
        </p:spPr>
        <p:txBody>
          <a:bodyPr wrap="none" rtlCol="0">
            <a:spAutoFit/>
          </a:bodyPr>
          <a:lstStyle/>
          <a:p>
            <a:r>
              <a:rPr lang="et-EE" sz="1200" dirty="0"/>
              <a:t>x100</a:t>
            </a:r>
          </a:p>
        </p:txBody>
      </p:sp>
    </p:spTree>
    <p:extLst>
      <p:ext uri="{BB962C8B-B14F-4D97-AF65-F5344CB8AC3E}">
        <p14:creationId xmlns:p14="http://schemas.microsoft.com/office/powerpoint/2010/main" val="4141861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a:extLst>
              <a:ext uri="{FF2B5EF4-FFF2-40B4-BE49-F238E27FC236}">
                <a16:creationId xmlns:a16="http://schemas.microsoft.com/office/drawing/2014/main" id="{7E81FED9-0E21-4C87-B550-35A9FEA0A1CC}"/>
              </a:ext>
            </a:extLst>
          </p:cNvPr>
          <p:cNvSpPr>
            <a:spLocks noGrp="1"/>
          </p:cNvSpPr>
          <p:nvPr>
            <p:ph type="title"/>
          </p:nvPr>
        </p:nvSpPr>
        <p:spPr>
          <a:xfrm>
            <a:off x="668268" y="506263"/>
            <a:ext cx="8383726" cy="553050"/>
          </a:xfrm>
        </p:spPr>
        <p:txBody>
          <a:bodyPr>
            <a:normAutofit fontScale="90000"/>
          </a:bodyPr>
          <a:lstStyle/>
          <a:p>
            <a:r>
              <a:rPr lang="et-EE" b="1" dirty="0">
                <a:effectLst>
                  <a:outerShdw blurRad="38100" dist="38100" dir="2700000" algn="tl">
                    <a:srgbClr val="000000">
                      <a:alpha val="43137"/>
                    </a:srgbClr>
                  </a:outerShdw>
                </a:effectLst>
              </a:rPr>
              <a:t>Ülesanne</a:t>
            </a:r>
            <a:endParaRPr lang="en-US" b="1" dirty="0">
              <a:effectLst>
                <a:outerShdw blurRad="38100" dist="38100" dir="2700000" algn="tl">
                  <a:srgbClr val="000000">
                    <a:alpha val="43137"/>
                  </a:srgbClr>
                </a:outerShdw>
              </a:effectLst>
            </a:endParaRPr>
          </a:p>
        </p:txBody>
      </p:sp>
      <p:sp>
        <p:nvSpPr>
          <p:cNvPr id="5" name="Sisu kohatäide 4">
            <a:extLst>
              <a:ext uri="{FF2B5EF4-FFF2-40B4-BE49-F238E27FC236}">
                <a16:creationId xmlns:a16="http://schemas.microsoft.com/office/drawing/2014/main" id="{BE1C233C-B0D1-4353-9D97-7ED6B11BBBCA}"/>
              </a:ext>
            </a:extLst>
          </p:cNvPr>
          <p:cNvSpPr>
            <a:spLocks noGrp="1"/>
          </p:cNvSpPr>
          <p:nvPr>
            <p:ph idx="1"/>
          </p:nvPr>
        </p:nvSpPr>
        <p:spPr>
          <a:xfrm>
            <a:off x="668268" y="1059313"/>
            <a:ext cx="8383726" cy="2468806"/>
          </a:xfrm>
        </p:spPr>
        <p:txBody>
          <a:bodyPr>
            <a:normAutofit fontScale="92500" lnSpcReduction="20000"/>
          </a:bodyPr>
          <a:lstStyle/>
          <a:p>
            <a:r>
              <a:rPr lang="en-US" sz="2400" i="1" dirty="0" err="1"/>
              <a:t>Allpool</a:t>
            </a:r>
            <a:r>
              <a:rPr lang="en-US" sz="2400" i="1" dirty="0"/>
              <a:t> on </a:t>
            </a:r>
            <a:r>
              <a:rPr lang="en-US" sz="2400" i="1" dirty="0" err="1"/>
              <a:t>esitatud</a:t>
            </a:r>
            <a:r>
              <a:rPr lang="en-US" sz="2400" i="1" dirty="0"/>
              <a:t> </a:t>
            </a:r>
            <a:r>
              <a:rPr lang="en-US" sz="2400" i="1" dirty="0" err="1"/>
              <a:t>põhjavee</a:t>
            </a:r>
            <a:r>
              <a:rPr lang="en-US" sz="2400" i="1" dirty="0"/>
              <a:t> </a:t>
            </a:r>
            <a:r>
              <a:rPr lang="en-US" sz="2400" i="1" dirty="0" err="1"/>
              <a:t>analüüsi</a:t>
            </a:r>
            <a:r>
              <a:rPr lang="en-US" sz="2400" i="1" dirty="0"/>
              <a:t> </a:t>
            </a:r>
            <a:r>
              <a:rPr lang="en-US" sz="2400" i="1" dirty="0" err="1"/>
              <a:t>tulemused</a:t>
            </a:r>
            <a:r>
              <a:rPr lang="en-US" sz="2400" i="1" dirty="0"/>
              <a:t> </a:t>
            </a:r>
            <a:r>
              <a:rPr lang="en-US" sz="2400" i="1" dirty="0" err="1"/>
              <a:t>Ordoviitsiumi</a:t>
            </a:r>
            <a:r>
              <a:rPr lang="en-US" sz="2400" i="1" dirty="0"/>
              <a:t> </a:t>
            </a:r>
            <a:r>
              <a:rPr lang="en-US" sz="2400" i="1" dirty="0" err="1"/>
              <a:t>põhjaveekihti</a:t>
            </a:r>
            <a:r>
              <a:rPr lang="en-US" sz="2400" i="1" dirty="0"/>
              <a:t> </a:t>
            </a:r>
            <a:r>
              <a:rPr lang="en-US" sz="2400" i="1" dirty="0" err="1"/>
              <a:t>avanevas</a:t>
            </a:r>
            <a:r>
              <a:rPr lang="en-US" sz="2400" i="1" dirty="0"/>
              <a:t> </a:t>
            </a:r>
            <a:r>
              <a:rPr lang="en-US" sz="2400" i="1" dirty="0" err="1"/>
              <a:t>puurkaevus</a:t>
            </a:r>
            <a:r>
              <a:rPr lang="en-US" sz="2400" i="1" dirty="0"/>
              <a:t> </a:t>
            </a:r>
            <a:r>
              <a:rPr lang="et-EE" sz="2400" i="1" dirty="0"/>
              <a:t>Keila linnas</a:t>
            </a:r>
            <a:r>
              <a:rPr lang="en-US" sz="2400" i="1" dirty="0"/>
              <a:t>, </a:t>
            </a:r>
            <a:r>
              <a:rPr lang="et-EE" sz="2400" i="1" dirty="0"/>
              <a:t>Harjumaal</a:t>
            </a:r>
            <a:r>
              <a:rPr lang="en-US" sz="2400" i="1" dirty="0"/>
              <a:t>. </a:t>
            </a:r>
            <a:r>
              <a:rPr lang="en-US" sz="2400" i="1" dirty="0" err="1"/>
              <a:t>Kõik</a:t>
            </a:r>
            <a:r>
              <a:rPr lang="en-US" sz="2400" i="1" dirty="0"/>
              <a:t> </a:t>
            </a:r>
            <a:r>
              <a:rPr lang="en-US" sz="2400" i="1" dirty="0" err="1"/>
              <a:t>ioonide</a:t>
            </a:r>
            <a:r>
              <a:rPr lang="en-US" sz="2400" i="1" dirty="0"/>
              <a:t> </a:t>
            </a:r>
            <a:r>
              <a:rPr lang="en-US" sz="2400" i="1" dirty="0" err="1"/>
              <a:t>kontsentratsioonid</a:t>
            </a:r>
            <a:r>
              <a:rPr lang="en-US" sz="2400" i="1" dirty="0"/>
              <a:t> on </a:t>
            </a:r>
            <a:r>
              <a:rPr lang="en-US" sz="2400" i="1" dirty="0" err="1"/>
              <a:t>antud</a:t>
            </a:r>
            <a:r>
              <a:rPr lang="en-US" sz="2400" i="1" dirty="0"/>
              <a:t> </a:t>
            </a:r>
            <a:r>
              <a:rPr lang="en-US" sz="2400" i="1" dirty="0" err="1"/>
              <a:t>ühikutes</a:t>
            </a:r>
            <a:r>
              <a:rPr lang="en-US" sz="2400" i="1" dirty="0"/>
              <a:t> mg/L. </a:t>
            </a:r>
            <a:endParaRPr lang="en-US" sz="2400" dirty="0"/>
          </a:p>
          <a:p>
            <a:r>
              <a:rPr lang="en-US" sz="2400" b="1" dirty="0"/>
              <a:t>a) </a:t>
            </a:r>
            <a:r>
              <a:rPr lang="en-US" sz="2400" b="1" dirty="0" err="1"/>
              <a:t>Arvuta</a:t>
            </a:r>
            <a:r>
              <a:rPr lang="en-US" sz="2400" b="1" dirty="0"/>
              <a:t> </a:t>
            </a:r>
            <a:r>
              <a:rPr lang="en-US" sz="2400" b="1" dirty="0" err="1"/>
              <a:t>põhjavee</a:t>
            </a:r>
            <a:r>
              <a:rPr lang="en-US" sz="2400" b="1" dirty="0"/>
              <a:t> </a:t>
            </a:r>
            <a:r>
              <a:rPr lang="en-US" sz="2400" b="1" dirty="0" err="1"/>
              <a:t>lahustunud</a:t>
            </a:r>
            <a:r>
              <a:rPr lang="en-US" sz="2400" b="1" dirty="0"/>
              <a:t> </a:t>
            </a:r>
            <a:r>
              <a:rPr lang="en-US" sz="2400" b="1" dirty="0" err="1"/>
              <a:t>ainete</a:t>
            </a:r>
            <a:r>
              <a:rPr lang="en-US" sz="2400" b="1" dirty="0"/>
              <a:t> </a:t>
            </a:r>
            <a:r>
              <a:rPr lang="en-US" sz="2400" b="1" dirty="0" err="1"/>
              <a:t>sisaldus</a:t>
            </a:r>
            <a:r>
              <a:rPr lang="en-US" sz="2400" b="1" dirty="0"/>
              <a:t> (TDS) </a:t>
            </a:r>
            <a:r>
              <a:rPr lang="en-US" sz="2400" b="1" dirty="0" err="1"/>
              <a:t>ühikutes</a:t>
            </a:r>
            <a:r>
              <a:rPr lang="en-US" sz="2400" b="1" dirty="0"/>
              <a:t> mg/L ja </a:t>
            </a:r>
            <a:r>
              <a:rPr lang="en-US" sz="2400" b="1" dirty="0" err="1"/>
              <a:t>mmol</a:t>
            </a:r>
            <a:r>
              <a:rPr lang="en-US" sz="2400" b="1" dirty="0"/>
              <a:t>/L! </a:t>
            </a:r>
            <a:endParaRPr lang="en-US" sz="2400" dirty="0"/>
          </a:p>
          <a:p>
            <a:r>
              <a:rPr lang="en-US" sz="2400" b="1" dirty="0"/>
              <a:t>b) </a:t>
            </a:r>
            <a:r>
              <a:rPr lang="en-US" sz="2400" b="1" dirty="0" err="1"/>
              <a:t>Arvuta</a:t>
            </a:r>
            <a:r>
              <a:rPr lang="en-US" sz="2400" b="1" dirty="0"/>
              <a:t> </a:t>
            </a:r>
            <a:r>
              <a:rPr lang="en-US" sz="2400" b="1" dirty="0" err="1"/>
              <a:t>põhjaveeanalüüsi</a:t>
            </a:r>
            <a:r>
              <a:rPr lang="en-US" sz="2400" b="1" dirty="0"/>
              <a:t> </a:t>
            </a:r>
            <a:r>
              <a:rPr lang="en-US" sz="2400" b="1" dirty="0" err="1"/>
              <a:t>laengutasakaal</a:t>
            </a:r>
            <a:r>
              <a:rPr lang="en-US" sz="2400" b="1" dirty="0"/>
              <a:t>. </a:t>
            </a:r>
            <a:r>
              <a:rPr lang="en-US" sz="2400" b="1" dirty="0" err="1"/>
              <a:t>Kuidas</a:t>
            </a:r>
            <a:r>
              <a:rPr lang="en-US" sz="2400" b="1" dirty="0"/>
              <a:t> </a:t>
            </a:r>
            <a:r>
              <a:rPr lang="en-US" sz="2400" b="1" dirty="0" err="1"/>
              <a:t>hindad</a:t>
            </a:r>
            <a:r>
              <a:rPr lang="en-US" sz="2400" b="1" dirty="0"/>
              <a:t> </a:t>
            </a:r>
            <a:r>
              <a:rPr lang="en-US" sz="2400" b="1" dirty="0" err="1"/>
              <a:t>antud</a:t>
            </a:r>
            <a:r>
              <a:rPr lang="en-US" sz="2400" b="1" dirty="0"/>
              <a:t> </a:t>
            </a:r>
            <a:r>
              <a:rPr lang="en-US" sz="2400" b="1" dirty="0" err="1"/>
              <a:t>analüüsi</a:t>
            </a:r>
            <a:r>
              <a:rPr lang="en-US" sz="2400" b="1" dirty="0"/>
              <a:t> </a:t>
            </a:r>
            <a:r>
              <a:rPr lang="en-US" sz="2400" b="1" dirty="0" err="1"/>
              <a:t>kvaliteeti</a:t>
            </a:r>
            <a:r>
              <a:rPr lang="en-US" sz="2400" b="1" dirty="0"/>
              <a:t>? </a:t>
            </a:r>
            <a:endParaRPr lang="en-US" sz="2400" dirty="0"/>
          </a:p>
          <a:p>
            <a:pPr marL="0" indent="0"/>
            <a:endParaRPr lang="en-US" dirty="0"/>
          </a:p>
        </p:txBody>
      </p:sp>
      <p:graphicFrame>
        <p:nvGraphicFramePr>
          <p:cNvPr id="2" name="Tabel 1">
            <a:extLst>
              <a:ext uri="{FF2B5EF4-FFF2-40B4-BE49-F238E27FC236}">
                <a16:creationId xmlns:a16="http://schemas.microsoft.com/office/drawing/2014/main" id="{BB8C3394-8CCE-4CC9-823F-B77BE52936B2}"/>
              </a:ext>
            </a:extLst>
          </p:cNvPr>
          <p:cNvGraphicFramePr>
            <a:graphicFrameLocks noGrp="1"/>
          </p:cNvGraphicFramePr>
          <p:nvPr>
            <p:extLst>
              <p:ext uri="{D42A27DB-BD31-4B8C-83A1-F6EECF244321}">
                <p14:modId xmlns:p14="http://schemas.microsoft.com/office/powerpoint/2010/main" val="2863813376"/>
              </p:ext>
            </p:extLst>
          </p:nvPr>
        </p:nvGraphicFramePr>
        <p:xfrm>
          <a:off x="3491979" y="3168079"/>
          <a:ext cx="2369316" cy="2539000"/>
        </p:xfrm>
        <a:graphic>
          <a:graphicData uri="http://schemas.openxmlformats.org/drawingml/2006/table">
            <a:tbl>
              <a:tblPr firstRow="1" firstCol="1" bandRow="1">
                <a:tableStyleId>{5C22544A-7EE6-4342-B048-85BDC9FD1C3A}</a:tableStyleId>
              </a:tblPr>
              <a:tblGrid>
                <a:gridCol w="1184658">
                  <a:extLst>
                    <a:ext uri="{9D8B030D-6E8A-4147-A177-3AD203B41FA5}">
                      <a16:colId xmlns:a16="http://schemas.microsoft.com/office/drawing/2014/main" val="3854960500"/>
                    </a:ext>
                  </a:extLst>
                </a:gridCol>
                <a:gridCol w="1184658">
                  <a:extLst>
                    <a:ext uri="{9D8B030D-6E8A-4147-A177-3AD203B41FA5}">
                      <a16:colId xmlns:a16="http://schemas.microsoft.com/office/drawing/2014/main" val="3129056408"/>
                    </a:ext>
                  </a:extLst>
                </a:gridCol>
              </a:tblGrid>
              <a:tr h="253900">
                <a:tc>
                  <a:txBody>
                    <a:bodyPr/>
                    <a:lstStyle/>
                    <a:p>
                      <a:pPr algn="just">
                        <a:lnSpc>
                          <a:spcPct val="107000"/>
                        </a:lnSpc>
                        <a:spcAft>
                          <a:spcPts val="0"/>
                        </a:spcAft>
                      </a:pPr>
                      <a:r>
                        <a:rPr lang="et-EE" sz="1100">
                          <a:effectLst/>
                        </a:rPr>
                        <a:t>pH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676" marR="54676" marT="0" marB="0"/>
                </a:tc>
                <a:tc>
                  <a:txBody>
                    <a:bodyPr/>
                    <a:lstStyle/>
                    <a:p>
                      <a:pPr algn="just">
                        <a:lnSpc>
                          <a:spcPct val="107000"/>
                        </a:lnSpc>
                        <a:spcAft>
                          <a:spcPts val="0"/>
                        </a:spcAft>
                      </a:pPr>
                      <a:r>
                        <a:rPr lang="et-EE" sz="1100" dirty="0">
                          <a:effectLst/>
                          <a:latin typeface="Calibri" panose="020F0502020204030204" pitchFamily="34" charset="0"/>
                          <a:ea typeface="Calibri" panose="020F0502020204030204" pitchFamily="34" charset="0"/>
                          <a:cs typeface="Times New Roman" panose="02020603050405020304" pitchFamily="18" charset="0"/>
                        </a:rPr>
                        <a:t>6.9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676" marR="54676" marT="0" marB="0"/>
                </a:tc>
                <a:extLst>
                  <a:ext uri="{0D108BD9-81ED-4DB2-BD59-A6C34878D82A}">
                    <a16:rowId xmlns:a16="http://schemas.microsoft.com/office/drawing/2014/main" val="451277216"/>
                  </a:ext>
                </a:extLst>
              </a:tr>
              <a:tr h="253900">
                <a:tc>
                  <a:txBody>
                    <a:bodyPr/>
                    <a:lstStyle/>
                    <a:p>
                      <a:pPr algn="just">
                        <a:lnSpc>
                          <a:spcPct val="107000"/>
                        </a:lnSpc>
                        <a:spcAft>
                          <a:spcPts val="0"/>
                        </a:spcAft>
                      </a:pPr>
                      <a:r>
                        <a:rPr lang="et-EE" sz="1100">
                          <a:effectLst/>
                        </a:rPr>
                        <a:t>Ca</a:t>
                      </a:r>
                      <a:r>
                        <a:rPr lang="et-EE" sz="1100" baseline="30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676" marR="54676" marT="0" marB="0"/>
                </a:tc>
                <a:tc>
                  <a:txBody>
                    <a:bodyPr/>
                    <a:lstStyle/>
                    <a:p>
                      <a:pPr algn="just">
                        <a:lnSpc>
                          <a:spcPct val="107000"/>
                        </a:lnSpc>
                        <a:spcAft>
                          <a:spcPts val="0"/>
                        </a:spcAft>
                      </a:pPr>
                      <a:r>
                        <a:rPr lang="et-EE" sz="1100" dirty="0">
                          <a:effectLst/>
                          <a:latin typeface="Calibri" panose="020F0502020204030204" pitchFamily="34" charset="0"/>
                          <a:ea typeface="Calibri" panose="020F0502020204030204" pitchFamily="34" charset="0"/>
                          <a:cs typeface="Times New Roman" panose="02020603050405020304" pitchFamily="18" charset="0"/>
                        </a:rPr>
                        <a:t>75.8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676" marR="54676" marT="0" marB="0"/>
                </a:tc>
                <a:extLst>
                  <a:ext uri="{0D108BD9-81ED-4DB2-BD59-A6C34878D82A}">
                    <a16:rowId xmlns:a16="http://schemas.microsoft.com/office/drawing/2014/main" val="1906968232"/>
                  </a:ext>
                </a:extLst>
              </a:tr>
              <a:tr h="253900">
                <a:tc>
                  <a:txBody>
                    <a:bodyPr/>
                    <a:lstStyle/>
                    <a:p>
                      <a:pPr algn="just">
                        <a:lnSpc>
                          <a:spcPct val="107000"/>
                        </a:lnSpc>
                        <a:spcAft>
                          <a:spcPts val="0"/>
                        </a:spcAft>
                      </a:pPr>
                      <a:r>
                        <a:rPr lang="et-EE" sz="1100">
                          <a:effectLst/>
                        </a:rPr>
                        <a:t>Mg</a:t>
                      </a:r>
                      <a:r>
                        <a:rPr lang="et-EE" sz="1100" baseline="30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676" marR="54676" marT="0" marB="0"/>
                </a:tc>
                <a:tc>
                  <a:txBody>
                    <a:bodyPr/>
                    <a:lstStyle/>
                    <a:p>
                      <a:pPr algn="just">
                        <a:lnSpc>
                          <a:spcPct val="107000"/>
                        </a:lnSpc>
                        <a:spcAft>
                          <a:spcPts val="0"/>
                        </a:spcAft>
                      </a:pPr>
                      <a:r>
                        <a:rPr lang="et-EE" sz="1100" dirty="0">
                          <a:effectLst/>
                          <a:latin typeface="Calibri" panose="020F0502020204030204" pitchFamily="34" charset="0"/>
                          <a:ea typeface="Calibri" panose="020F0502020204030204" pitchFamily="34" charset="0"/>
                          <a:cs typeface="Times New Roman" panose="02020603050405020304" pitchFamily="18" charset="0"/>
                        </a:rPr>
                        <a:t>26.0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676" marR="54676" marT="0" marB="0"/>
                </a:tc>
                <a:extLst>
                  <a:ext uri="{0D108BD9-81ED-4DB2-BD59-A6C34878D82A}">
                    <a16:rowId xmlns:a16="http://schemas.microsoft.com/office/drawing/2014/main" val="3152155505"/>
                  </a:ext>
                </a:extLst>
              </a:tr>
              <a:tr h="253900">
                <a:tc>
                  <a:txBody>
                    <a:bodyPr/>
                    <a:lstStyle/>
                    <a:p>
                      <a:pPr algn="just">
                        <a:lnSpc>
                          <a:spcPct val="107000"/>
                        </a:lnSpc>
                        <a:spcAft>
                          <a:spcPts val="0"/>
                        </a:spcAft>
                      </a:pPr>
                      <a:r>
                        <a:rPr lang="et-EE" sz="1100">
                          <a:effectLst/>
                        </a:rPr>
                        <a:t>K</a:t>
                      </a:r>
                      <a:r>
                        <a:rPr lang="et-EE" sz="11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676" marR="54676" marT="0" marB="0"/>
                </a:tc>
                <a:tc>
                  <a:txBody>
                    <a:bodyPr/>
                    <a:lstStyle/>
                    <a:p>
                      <a:pPr algn="just">
                        <a:lnSpc>
                          <a:spcPct val="107000"/>
                        </a:lnSpc>
                        <a:spcAft>
                          <a:spcPts val="0"/>
                        </a:spcAft>
                      </a:pPr>
                      <a:r>
                        <a:rPr lang="et-EE" sz="1100" dirty="0">
                          <a:effectLst/>
                          <a:latin typeface="Calibri" panose="020F0502020204030204" pitchFamily="34" charset="0"/>
                          <a:ea typeface="Calibri" panose="020F0502020204030204" pitchFamily="34" charset="0"/>
                          <a:cs typeface="Times New Roman" panose="02020603050405020304" pitchFamily="18" charset="0"/>
                        </a:rPr>
                        <a:t>7.2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676" marR="54676" marT="0" marB="0"/>
                </a:tc>
                <a:extLst>
                  <a:ext uri="{0D108BD9-81ED-4DB2-BD59-A6C34878D82A}">
                    <a16:rowId xmlns:a16="http://schemas.microsoft.com/office/drawing/2014/main" val="1778119427"/>
                  </a:ext>
                </a:extLst>
              </a:tr>
              <a:tr h="253900">
                <a:tc>
                  <a:txBody>
                    <a:bodyPr/>
                    <a:lstStyle/>
                    <a:p>
                      <a:pPr algn="just">
                        <a:lnSpc>
                          <a:spcPct val="107000"/>
                        </a:lnSpc>
                        <a:spcAft>
                          <a:spcPts val="0"/>
                        </a:spcAft>
                      </a:pPr>
                      <a:r>
                        <a:rPr lang="et-EE" sz="1100">
                          <a:effectLst/>
                        </a:rPr>
                        <a:t>Na</a:t>
                      </a:r>
                      <a:r>
                        <a:rPr lang="et-EE" sz="11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676" marR="54676" marT="0" marB="0"/>
                </a:tc>
                <a:tc>
                  <a:txBody>
                    <a:bodyPr/>
                    <a:lstStyle/>
                    <a:p>
                      <a:pPr algn="just">
                        <a:lnSpc>
                          <a:spcPct val="107000"/>
                        </a:lnSpc>
                        <a:spcAft>
                          <a:spcPts val="0"/>
                        </a:spcAft>
                      </a:pPr>
                      <a:r>
                        <a:rPr lang="et-EE" sz="1100" dirty="0">
                          <a:effectLst/>
                          <a:latin typeface="Calibri" panose="020F0502020204030204" pitchFamily="34" charset="0"/>
                          <a:ea typeface="Calibri" panose="020F0502020204030204" pitchFamily="34" charset="0"/>
                          <a:cs typeface="Times New Roman" panose="02020603050405020304" pitchFamily="18" charset="0"/>
                        </a:rPr>
                        <a:t>8.0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676" marR="54676" marT="0" marB="0"/>
                </a:tc>
                <a:extLst>
                  <a:ext uri="{0D108BD9-81ED-4DB2-BD59-A6C34878D82A}">
                    <a16:rowId xmlns:a16="http://schemas.microsoft.com/office/drawing/2014/main" val="1136418045"/>
                  </a:ext>
                </a:extLst>
              </a:tr>
              <a:tr h="253900">
                <a:tc>
                  <a:txBody>
                    <a:bodyPr/>
                    <a:lstStyle/>
                    <a:p>
                      <a:pPr algn="just">
                        <a:lnSpc>
                          <a:spcPct val="107000"/>
                        </a:lnSpc>
                        <a:spcAft>
                          <a:spcPts val="0"/>
                        </a:spcAft>
                      </a:pPr>
                      <a:r>
                        <a:rPr lang="et-EE" sz="1100">
                          <a:effectLst/>
                        </a:rPr>
                        <a:t>HCO</a:t>
                      </a:r>
                      <a:r>
                        <a:rPr lang="et-EE" sz="1100" baseline="-25000">
                          <a:effectLst/>
                        </a:rPr>
                        <a:t>3</a:t>
                      </a:r>
                      <a:r>
                        <a:rPr lang="et-EE" sz="11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676" marR="54676" marT="0" marB="0"/>
                </a:tc>
                <a:tc>
                  <a:txBody>
                    <a:bodyPr/>
                    <a:lstStyle/>
                    <a:p>
                      <a:pPr algn="just">
                        <a:lnSpc>
                          <a:spcPct val="107000"/>
                        </a:lnSpc>
                        <a:spcAft>
                          <a:spcPts val="0"/>
                        </a:spcAft>
                      </a:pPr>
                      <a:r>
                        <a:rPr lang="et-EE" sz="1100" dirty="0">
                          <a:effectLst/>
                          <a:latin typeface="Calibri" panose="020F0502020204030204" pitchFamily="34" charset="0"/>
                          <a:ea typeface="Calibri" panose="020F0502020204030204" pitchFamily="34" charset="0"/>
                          <a:cs typeface="Times New Roman" panose="02020603050405020304" pitchFamily="18" charset="0"/>
                        </a:rPr>
                        <a:t>366.1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676" marR="54676" marT="0" marB="0"/>
                </a:tc>
                <a:extLst>
                  <a:ext uri="{0D108BD9-81ED-4DB2-BD59-A6C34878D82A}">
                    <a16:rowId xmlns:a16="http://schemas.microsoft.com/office/drawing/2014/main" val="1496310303"/>
                  </a:ext>
                </a:extLst>
              </a:tr>
              <a:tr h="253900">
                <a:tc>
                  <a:txBody>
                    <a:bodyPr/>
                    <a:lstStyle/>
                    <a:p>
                      <a:pPr algn="just">
                        <a:lnSpc>
                          <a:spcPct val="107000"/>
                        </a:lnSpc>
                        <a:spcAft>
                          <a:spcPts val="0"/>
                        </a:spcAft>
                      </a:pPr>
                      <a:r>
                        <a:rPr lang="et-EE" sz="1100">
                          <a:effectLst/>
                        </a:rPr>
                        <a:t>Cl</a:t>
                      </a:r>
                      <a:r>
                        <a:rPr lang="et-EE" sz="11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676" marR="54676" marT="0" marB="0"/>
                </a:tc>
                <a:tc>
                  <a:txBody>
                    <a:bodyPr/>
                    <a:lstStyle/>
                    <a:p>
                      <a:pPr algn="just">
                        <a:lnSpc>
                          <a:spcPct val="107000"/>
                        </a:lnSpc>
                        <a:spcAft>
                          <a:spcPts val="0"/>
                        </a:spcAft>
                      </a:pPr>
                      <a:r>
                        <a:rPr lang="et-EE" sz="1100" dirty="0">
                          <a:effectLst/>
                          <a:latin typeface="Calibri" panose="020F0502020204030204" pitchFamily="34" charset="0"/>
                          <a:ea typeface="Calibri" panose="020F0502020204030204" pitchFamily="34" charset="0"/>
                          <a:cs typeface="Times New Roman" panose="02020603050405020304" pitchFamily="18" charset="0"/>
                        </a:rPr>
                        <a:t>11.7</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676" marR="54676" marT="0" marB="0"/>
                </a:tc>
                <a:extLst>
                  <a:ext uri="{0D108BD9-81ED-4DB2-BD59-A6C34878D82A}">
                    <a16:rowId xmlns:a16="http://schemas.microsoft.com/office/drawing/2014/main" val="1423204189"/>
                  </a:ext>
                </a:extLst>
              </a:tr>
              <a:tr h="253900">
                <a:tc>
                  <a:txBody>
                    <a:bodyPr/>
                    <a:lstStyle/>
                    <a:p>
                      <a:pPr algn="just">
                        <a:lnSpc>
                          <a:spcPct val="107000"/>
                        </a:lnSpc>
                        <a:spcAft>
                          <a:spcPts val="0"/>
                        </a:spcAft>
                      </a:pPr>
                      <a:r>
                        <a:rPr lang="et-EE" sz="1100">
                          <a:effectLst/>
                        </a:rPr>
                        <a:t>SO</a:t>
                      </a:r>
                      <a:r>
                        <a:rPr lang="et-EE" sz="1100" baseline="-25000">
                          <a:effectLst/>
                        </a:rPr>
                        <a:t>4</a:t>
                      </a:r>
                      <a:r>
                        <a:rPr lang="et-EE" sz="1100" baseline="30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676" marR="54676" marT="0" marB="0"/>
                </a:tc>
                <a:tc>
                  <a:txBody>
                    <a:bodyPr/>
                    <a:lstStyle/>
                    <a:p>
                      <a:pPr algn="just">
                        <a:lnSpc>
                          <a:spcPct val="107000"/>
                        </a:lnSpc>
                        <a:spcAft>
                          <a:spcPts val="0"/>
                        </a:spcAft>
                      </a:pPr>
                      <a:r>
                        <a:rPr lang="et-EE" sz="1100" dirty="0">
                          <a:effectLst/>
                          <a:latin typeface="Calibri" panose="020F0502020204030204" pitchFamily="34" charset="0"/>
                          <a:ea typeface="Calibri" panose="020F0502020204030204" pitchFamily="34" charset="0"/>
                          <a:cs typeface="Times New Roman" panose="02020603050405020304" pitchFamily="18" charset="0"/>
                        </a:rPr>
                        <a:t>30.0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676" marR="54676" marT="0" marB="0"/>
                </a:tc>
                <a:extLst>
                  <a:ext uri="{0D108BD9-81ED-4DB2-BD59-A6C34878D82A}">
                    <a16:rowId xmlns:a16="http://schemas.microsoft.com/office/drawing/2014/main" val="873063486"/>
                  </a:ext>
                </a:extLst>
              </a:tr>
              <a:tr h="253900">
                <a:tc>
                  <a:txBody>
                    <a:bodyPr/>
                    <a:lstStyle/>
                    <a:p>
                      <a:pPr algn="just">
                        <a:lnSpc>
                          <a:spcPct val="107000"/>
                        </a:lnSpc>
                        <a:spcAft>
                          <a:spcPts val="0"/>
                        </a:spcAft>
                      </a:pPr>
                      <a:r>
                        <a:rPr lang="et-EE" sz="1100">
                          <a:effectLst/>
                        </a:rPr>
                        <a:t>Fe</a:t>
                      </a:r>
                      <a:r>
                        <a:rPr lang="et-EE" sz="1100" baseline="30000">
                          <a:effectLst/>
                        </a:rPr>
                        <a:t>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676" marR="54676" marT="0" marB="0"/>
                </a:tc>
                <a:tc>
                  <a:txBody>
                    <a:bodyPr/>
                    <a:lstStyle/>
                    <a:p>
                      <a:pPr algn="just">
                        <a:lnSpc>
                          <a:spcPct val="107000"/>
                        </a:lnSpc>
                        <a:spcAft>
                          <a:spcPts val="0"/>
                        </a:spcAft>
                      </a:pPr>
                      <a:r>
                        <a:rPr lang="et-EE" sz="1100" dirty="0">
                          <a:effectLst/>
                          <a:latin typeface="Calibri" panose="020F0502020204030204" pitchFamily="34" charset="0"/>
                          <a:ea typeface="Calibri" panose="020F0502020204030204" pitchFamily="34" charset="0"/>
                          <a:cs typeface="Times New Roman" panose="02020603050405020304" pitchFamily="18" charset="0"/>
                        </a:rPr>
                        <a:t>0.43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676" marR="54676" marT="0" marB="0"/>
                </a:tc>
                <a:extLst>
                  <a:ext uri="{0D108BD9-81ED-4DB2-BD59-A6C34878D82A}">
                    <a16:rowId xmlns:a16="http://schemas.microsoft.com/office/drawing/2014/main" val="917825379"/>
                  </a:ext>
                </a:extLst>
              </a:tr>
              <a:tr h="253900">
                <a:tc>
                  <a:txBody>
                    <a:bodyPr/>
                    <a:lstStyle/>
                    <a:p>
                      <a:pPr algn="just">
                        <a:lnSpc>
                          <a:spcPct val="107000"/>
                        </a:lnSpc>
                        <a:spcAft>
                          <a:spcPts val="0"/>
                        </a:spcAft>
                      </a:pPr>
                      <a:r>
                        <a:rPr lang="et-EE" sz="1100">
                          <a:effectLst/>
                        </a:rPr>
                        <a:t>NO</a:t>
                      </a:r>
                      <a:r>
                        <a:rPr lang="et-EE" sz="1100" baseline="-25000">
                          <a:effectLst/>
                        </a:rPr>
                        <a:t>3</a:t>
                      </a:r>
                      <a:r>
                        <a:rPr lang="et-EE" sz="11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54676" marR="54676" marT="0" marB="0"/>
                </a:tc>
                <a:tc>
                  <a:txBody>
                    <a:bodyPr/>
                    <a:lstStyle/>
                    <a:p>
                      <a:pPr algn="just">
                        <a:lnSpc>
                          <a:spcPct val="107000"/>
                        </a:lnSpc>
                        <a:spcAft>
                          <a:spcPts val="0"/>
                        </a:spcAft>
                      </a:pPr>
                      <a:r>
                        <a:rPr lang="et-EE" sz="1100" dirty="0">
                          <a:effectLst/>
                        </a:rPr>
                        <a:t>&lt;0.4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676" marR="54676" marT="0" marB="0"/>
                </a:tc>
                <a:extLst>
                  <a:ext uri="{0D108BD9-81ED-4DB2-BD59-A6C34878D82A}">
                    <a16:rowId xmlns:a16="http://schemas.microsoft.com/office/drawing/2014/main" val="21380524"/>
                  </a:ext>
                </a:extLst>
              </a:tr>
            </a:tbl>
          </a:graphicData>
        </a:graphic>
      </p:graphicFrame>
    </p:spTree>
    <p:extLst>
      <p:ext uri="{BB962C8B-B14F-4D97-AF65-F5344CB8AC3E}">
        <p14:creationId xmlns:p14="http://schemas.microsoft.com/office/powerpoint/2010/main" val="1107946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lt 4">
            <a:extLst>
              <a:ext uri="{FF2B5EF4-FFF2-40B4-BE49-F238E27FC236}">
                <a16:creationId xmlns:a16="http://schemas.microsoft.com/office/drawing/2014/main" id="{60FB6C0A-91FA-4E70-8EAE-FAED3F971072}"/>
              </a:ext>
            </a:extLst>
          </p:cNvPr>
          <p:cNvPicPr>
            <a:picLocks noChangeAspect="1"/>
          </p:cNvPicPr>
          <p:nvPr/>
        </p:nvPicPr>
        <p:blipFill>
          <a:blip r:embed="rId2"/>
          <a:stretch>
            <a:fillRect/>
          </a:stretch>
        </p:blipFill>
        <p:spPr>
          <a:xfrm>
            <a:off x="1366912" y="768255"/>
            <a:ext cx="6986439" cy="4943665"/>
          </a:xfrm>
          <a:prstGeom prst="rect">
            <a:avLst/>
          </a:prstGeom>
        </p:spPr>
      </p:pic>
    </p:spTree>
    <p:extLst>
      <p:ext uri="{BB962C8B-B14F-4D97-AF65-F5344CB8AC3E}">
        <p14:creationId xmlns:p14="http://schemas.microsoft.com/office/powerpoint/2010/main" val="4092609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868362" y="863823"/>
            <a:ext cx="7983537" cy="923925"/>
          </a:xfrm>
        </p:spPr>
        <p:txBody>
          <a:bodyPr/>
          <a:lstStyle/>
          <a:p>
            <a:pPr defTabSz="449229" eaLnBrk="1">
              <a:defRPr/>
            </a:pPr>
            <a:r>
              <a:rPr lang="et-EE" altLang="et-EE" sz="4400" b="1" dirty="0"/>
              <a:t>Massitoimeseadus</a:t>
            </a:r>
            <a:br>
              <a:rPr lang="et-EE" altLang="et-EE" sz="4400" b="1" dirty="0"/>
            </a:br>
            <a:endParaRPr lang="en-US" altLang="et-EE"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4579" name="Sisu kohatäide 1"/>
          <p:cNvSpPr>
            <a:spLocks noGrp="1"/>
          </p:cNvSpPr>
          <p:nvPr>
            <p:ph idx="1"/>
          </p:nvPr>
        </p:nvSpPr>
        <p:spPr>
          <a:xfrm>
            <a:off x="1136055" y="1552725"/>
            <a:ext cx="7448152" cy="3856037"/>
          </a:xfrm>
        </p:spPr>
        <p:txBody>
          <a:bodyPr/>
          <a:lstStyle/>
          <a:p>
            <a:pPr marL="285750" indent="-285750" algn="just" eaLnBrk="1">
              <a:buFont typeface="Arial" panose="020B0604020202020204" pitchFamily="34" charset="0"/>
              <a:buChar char="•"/>
            </a:pPr>
            <a:r>
              <a:rPr lang="et-EE" altLang="et-EE" sz="2400" dirty="0">
                <a:latin typeface="Times New Roman" panose="02020603050405020304" pitchFamily="18" charset="0"/>
                <a:cs typeface="Times New Roman" panose="02020603050405020304" pitchFamily="18" charset="0"/>
              </a:rPr>
              <a:t>Keemilised reaktsioonid jõuavad dünaamilisse tasakaalu, milles </a:t>
            </a:r>
            <a:r>
              <a:rPr lang="et-EE" altLang="et-EE" sz="2400" dirty="0" err="1">
                <a:latin typeface="Times New Roman" panose="02020603050405020304" pitchFamily="18" charset="0"/>
                <a:cs typeface="Times New Roman" panose="02020603050405020304" pitchFamily="18" charset="0"/>
              </a:rPr>
              <a:t>pärisuunaline</a:t>
            </a:r>
            <a:r>
              <a:rPr lang="et-EE" altLang="et-EE" sz="2400" dirty="0">
                <a:latin typeface="Times New Roman" panose="02020603050405020304" pitchFamily="18" charset="0"/>
                <a:cs typeface="Times New Roman" panose="02020603050405020304" pitchFamily="18" charset="0"/>
              </a:rPr>
              <a:t> ja </a:t>
            </a:r>
            <a:r>
              <a:rPr lang="et-EE" altLang="et-EE" sz="2400" dirty="0" err="1">
                <a:latin typeface="Times New Roman" panose="02020603050405020304" pitchFamily="18" charset="0"/>
                <a:cs typeface="Times New Roman" panose="02020603050405020304" pitchFamily="18" charset="0"/>
              </a:rPr>
              <a:t>pöördreaktsioon</a:t>
            </a:r>
            <a:r>
              <a:rPr lang="et-EE" altLang="et-EE" sz="2400" dirty="0">
                <a:latin typeface="Times New Roman" panose="02020603050405020304" pitchFamily="18" charset="0"/>
                <a:cs typeface="Times New Roman" panose="02020603050405020304" pitchFamily="18" charset="0"/>
              </a:rPr>
              <a:t> toimuvad võrdse kiirusega ja koostis on muutumatu.</a:t>
            </a:r>
          </a:p>
          <a:p>
            <a:pPr marL="285750" indent="-285750" algn="just" eaLnBrk="1">
              <a:buFont typeface="Arial" panose="020B0604020202020204" pitchFamily="34" charset="0"/>
              <a:buChar char="•"/>
            </a:pPr>
            <a:r>
              <a:rPr lang="et-EE" altLang="et-EE" sz="2400" dirty="0">
                <a:latin typeface="Times New Roman" panose="02020603050405020304" pitchFamily="18" charset="0"/>
                <a:cs typeface="Times New Roman" panose="02020603050405020304" pitchFamily="18" charset="0"/>
              </a:rPr>
              <a:t>Reageerivate ainete kontsentratsioonid tasakaaluolekus sõltuvad nii temperatuurist kui ka reaktsioonisegu koostisest, kuid kontsentratsioonide korrutis on kindlal temperatuuril jääv (massitoimeseadus; </a:t>
            </a:r>
            <a:r>
              <a:rPr lang="et-EE" altLang="et-EE" sz="2400" i="1" dirty="0" err="1">
                <a:latin typeface="Times New Roman" panose="02020603050405020304" pitchFamily="18" charset="0"/>
                <a:cs typeface="Times New Roman" panose="02020603050405020304" pitchFamily="18" charset="0"/>
              </a:rPr>
              <a:t>Law</a:t>
            </a:r>
            <a:r>
              <a:rPr lang="et-EE" altLang="et-EE" sz="2400" i="1" dirty="0">
                <a:latin typeface="Times New Roman" panose="02020603050405020304" pitchFamily="18" charset="0"/>
                <a:cs typeface="Times New Roman" panose="02020603050405020304" pitchFamily="18" charset="0"/>
              </a:rPr>
              <a:t> of Mass </a:t>
            </a:r>
            <a:r>
              <a:rPr lang="et-EE" altLang="et-EE" sz="2400" i="1" dirty="0" err="1">
                <a:latin typeface="Times New Roman" panose="02020603050405020304" pitchFamily="18" charset="0"/>
                <a:cs typeface="Times New Roman" panose="02020603050405020304" pitchFamily="18" charset="0"/>
              </a:rPr>
              <a:t>Action</a:t>
            </a:r>
            <a:r>
              <a:rPr lang="et-EE" altLang="et-EE" sz="2400" dirty="0">
                <a:latin typeface="Times New Roman" panose="02020603050405020304" pitchFamily="18" charset="0"/>
                <a:cs typeface="Times New Roman" panose="02020603050405020304" pitchFamily="18" charset="0"/>
              </a:rPr>
              <a:t>).</a:t>
            </a:r>
          </a:p>
          <a:p>
            <a:pPr marL="285750" indent="-285750" algn="just" eaLnBrk="1">
              <a:buFont typeface="Arial" panose="020B0604020202020204" pitchFamily="34" charset="0"/>
              <a:buChar char="•"/>
            </a:pPr>
            <a:r>
              <a:rPr lang="et-EE" altLang="et-EE" sz="2400" dirty="0">
                <a:latin typeface="Times New Roman" panose="02020603050405020304" pitchFamily="18" charset="0"/>
                <a:cs typeface="Times New Roman" panose="02020603050405020304" pitchFamily="18" charset="0"/>
              </a:rPr>
              <a:t>Massitoimeseaduse kohaselt saab reaktsioonisegu koostist tasakaaluolekus väljendada tasakaalukonstandi K abil.</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868363" y="617538"/>
            <a:ext cx="7983537" cy="822349"/>
          </a:xfrm>
        </p:spPr>
        <p:txBody>
          <a:bodyPr/>
          <a:lstStyle/>
          <a:p>
            <a:pPr defTabSz="449229" eaLnBrk="1">
              <a:defRPr/>
            </a:pPr>
            <a:r>
              <a:rPr lang="et-EE" altLang="et-EE" sz="2800" b="1" dirty="0" smtClean="0"/>
              <a:t>Massitoimeseadus</a:t>
            </a:r>
            <a:br>
              <a:rPr lang="et-EE" altLang="et-EE" sz="2800" b="1" dirty="0" smtClean="0"/>
            </a:br>
            <a:r>
              <a:rPr lang="et-EE" altLang="et-EE" sz="1800" b="1" dirty="0" err="1" smtClean="0"/>
              <a:t>Law</a:t>
            </a:r>
            <a:r>
              <a:rPr lang="et-EE" altLang="et-EE" sz="1800" b="1" dirty="0" smtClean="0"/>
              <a:t> of mass </a:t>
            </a:r>
            <a:r>
              <a:rPr lang="et-EE" altLang="et-EE" sz="1800" b="1" dirty="0" err="1" smtClean="0"/>
              <a:t>action</a:t>
            </a:r>
            <a:endParaRPr lang="en-US" altLang="et-EE" sz="1800" b="1" dirty="0" smtClean="0"/>
          </a:p>
        </p:txBody>
      </p:sp>
      <p:pic>
        <p:nvPicPr>
          <p:cNvPr id="266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971" y="4435975"/>
            <a:ext cx="2446337" cy="11906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37043" y="1799927"/>
            <a:ext cx="6527450" cy="2862322"/>
          </a:xfrm>
          <a:prstGeom prst="rect">
            <a:avLst/>
          </a:prstGeom>
          <a:noFill/>
        </p:spPr>
        <p:txBody>
          <a:bodyPr wrap="square" rtlCol="0">
            <a:spAutoFit/>
          </a:bodyPr>
          <a:lstStyle/>
          <a:p>
            <a:r>
              <a:rPr lang="et-EE" altLang="et-EE" dirty="0">
                <a:latin typeface="Times New Roman" panose="02020603050405020304" pitchFamily="18" charset="0"/>
                <a:cs typeface="Times New Roman" panose="02020603050405020304" pitchFamily="18" charset="0"/>
              </a:rPr>
              <a:t>Le </a:t>
            </a:r>
            <a:r>
              <a:rPr lang="et-EE" altLang="et-EE" dirty="0" err="1">
                <a:latin typeface="Times New Roman" panose="02020603050405020304" pitchFamily="18" charset="0"/>
                <a:cs typeface="Times New Roman" panose="02020603050405020304" pitchFamily="18" charset="0"/>
              </a:rPr>
              <a:t>Chatelier</a:t>
            </a:r>
            <a:r>
              <a:rPr lang="et-EE" altLang="et-EE" dirty="0">
                <a:latin typeface="Times New Roman" panose="02020603050405020304" pitchFamily="18" charset="0"/>
                <a:cs typeface="Times New Roman" panose="02020603050405020304" pitchFamily="18" charset="0"/>
              </a:rPr>
              <a:t> printsiip - </a:t>
            </a:r>
            <a:r>
              <a:rPr lang="et-EE" altLang="et-EE" i="1" dirty="0">
                <a:latin typeface="Times New Roman" panose="02020603050405020304" pitchFamily="18" charset="0"/>
                <a:cs typeface="Times New Roman" panose="02020603050405020304" pitchFamily="18" charset="0"/>
              </a:rPr>
              <a:t>kui dünaamilises tasakaalus olevat süsteemi mõjutada, siis püüab süsteem kohaneda, viies muutuse mõju miinimumini.</a:t>
            </a:r>
          </a:p>
          <a:p>
            <a:endParaRPr lang="et-EE" dirty="0" smtClean="0"/>
          </a:p>
          <a:p>
            <a:r>
              <a:rPr lang="et-EE" dirty="0" smtClean="0"/>
              <a:t>Ütleb, </a:t>
            </a:r>
            <a:r>
              <a:rPr lang="et-EE" dirty="0" smtClean="0"/>
              <a:t>et keemilised lahused suunduvad teatavale tasakaalule kus reaktsioon toimub mõlemas suunas ja sarnases mahus</a:t>
            </a:r>
          </a:p>
          <a:p>
            <a:endParaRPr lang="et-EE" dirty="0" smtClean="0"/>
          </a:p>
          <a:p>
            <a:pPr algn="ctr"/>
            <a:r>
              <a:rPr lang="et-EE" dirty="0" smtClean="0"/>
              <a:t>A+B        C+D</a:t>
            </a:r>
          </a:p>
          <a:p>
            <a:pPr algn="ctr"/>
            <a:r>
              <a:rPr lang="et-EE" dirty="0" err="1" smtClean="0"/>
              <a:t>aA+bB</a:t>
            </a:r>
            <a:r>
              <a:rPr lang="et-EE" dirty="0" smtClean="0"/>
              <a:t>        </a:t>
            </a:r>
            <a:r>
              <a:rPr lang="et-EE" dirty="0" err="1" smtClean="0"/>
              <a:t>cC+dD</a:t>
            </a:r>
            <a:endParaRPr lang="et-EE" dirty="0"/>
          </a:p>
          <a:p>
            <a:pPr algn="ctr"/>
            <a:endParaRPr lang="et-EE" dirty="0"/>
          </a:p>
        </p:txBody>
      </p:sp>
      <p:cxnSp>
        <p:nvCxnSpPr>
          <p:cNvPr id="6" name="Straight Arrow Connector 5"/>
          <p:cNvCxnSpPr/>
          <p:nvPr/>
        </p:nvCxnSpPr>
        <p:spPr bwMode="auto">
          <a:xfrm>
            <a:off x="4355976" y="3888159"/>
            <a:ext cx="432048" cy="0"/>
          </a:xfrm>
          <a:prstGeom prst="straightConnector1">
            <a:avLst/>
          </a:prstGeom>
          <a:solidFill>
            <a:srgbClr val="00B8FF"/>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a:off x="4358367" y="4176191"/>
            <a:ext cx="432048" cy="0"/>
          </a:xfrm>
          <a:prstGeom prst="straightConnector1">
            <a:avLst/>
          </a:prstGeom>
          <a:solidFill>
            <a:srgbClr val="00B8FF"/>
          </a:solidFill>
          <a:ln w="9525" cap="flat" cmpd="sng" algn="ctr">
            <a:solidFill>
              <a:schemeClr val="tx1"/>
            </a:solidFill>
            <a:prstDash val="solid"/>
            <a:round/>
            <a:headEnd type="triangle"/>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311592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5755" y="935831"/>
            <a:ext cx="6768752" cy="3416320"/>
          </a:xfrm>
          <a:prstGeom prst="rect">
            <a:avLst/>
          </a:prstGeom>
          <a:noFill/>
        </p:spPr>
        <p:txBody>
          <a:bodyPr wrap="square" rtlCol="0">
            <a:spAutoFit/>
          </a:bodyPr>
          <a:lstStyle/>
          <a:p>
            <a:r>
              <a:rPr lang="et-EE" b="1" dirty="0"/>
              <a:t>Põhjavee keemilise koostise kujunemine on kontrollitud järgmistest </a:t>
            </a:r>
            <a:r>
              <a:rPr lang="et-EE" b="1" dirty="0" smtClean="0"/>
              <a:t>teguritest:</a:t>
            </a:r>
            <a:endParaRPr lang="et-EE" b="1" dirty="0"/>
          </a:p>
          <a:p>
            <a:endParaRPr lang="et-EE" dirty="0"/>
          </a:p>
          <a:p>
            <a:pPr marL="285750" indent="-285750">
              <a:buFont typeface="Arial" panose="020B0604020202020204" pitchFamily="34" charset="0"/>
              <a:buChar char="•"/>
            </a:pPr>
            <a:r>
              <a:rPr lang="et-EE" dirty="0"/>
              <a:t>Atmosfäärsed- sademete hulk, </a:t>
            </a:r>
            <a:r>
              <a:rPr lang="et-EE" dirty="0" err="1"/>
              <a:t>evapotranspiratsioon</a:t>
            </a:r>
            <a:r>
              <a:rPr lang="et-EE" dirty="0"/>
              <a:t>, aerosoolide sissekanne.</a:t>
            </a:r>
          </a:p>
          <a:p>
            <a:pPr marL="285750" indent="-285750">
              <a:buFont typeface="Arial" panose="020B0604020202020204" pitchFamily="34" charset="0"/>
              <a:buChar char="•"/>
            </a:pPr>
            <a:endParaRPr lang="et-EE" dirty="0"/>
          </a:p>
          <a:p>
            <a:pPr marL="285750" indent="-285750">
              <a:buFont typeface="Arial" panose="020B0604020202020204" pitchFamily="34" charset="0"/>
              <a:buChar char="•"/>
            </a:pPr>
            <a:r>
              <a:rPr lang="et-EE" dirty="0"/>
              <a:t>Geoloogilised- sette ja kivimi mineraalne koostis, veekihi struktuur ja tekstuur.</a:t>
            </a:r>
          </a:p>
          <a:p>
            <a:pPr marL="285750" indent="-285750">
              <a:buFont typeface="Arial" panose="020B0604020202020204" pitchFamily="34" charset="0"/>
              <a:buChar char="•"/>
            </a:pPr>
            <a:endParaRPr lang="et-EE" dirty="0"/>
          </a:p>
          <a:p>
            <a:pPr marL="285750" indent="-285750">
              <a:buFont typeface="Arial" panose="020B0604020202020204" pitchFamily="34" charset="0"/>
              <a:buChar char="•"/>
            </a:pPr>
            <a:r>
              <a:rPr lang="et-EE" dirty="0"/>
              <a:t>Merelised- kivimitesse </a:t>
            </a:r>
            <a:r>
              <a:rPr lang="et-EE" dirty="0" err="1"/>
              <a:t>lõksustunud</a:t>
            </a:r>
            <a:r>
              <a:rPr lang="et-EE" dirty="0"/>
              <a:t> merevesi ning tänapäevase merevee sissetung.</a:t>
            </a:r>
          </a:p>
          <a:p>
            <a:pPr marL="285750" indent="-285750">
              <a:buFont typeface="Arial" panose="020B0604020202020204" pitchFamily="34" charset="0"/>
              <a:buChar char="•"/>
            </a:pPr>
            <a:endParaRPr lang="et-EE" dirty="0"/>
          </a:p>
        </p:txBody>
      </p:sp>
    </p:spTree>
    <p:extLst>
      <p:ext uri="{BB962C8B-B14F-4D97-AF65-F5344CB8AC3E}">
        <p14:creationId xmlns:p14="http://schemas.microsoft.com/office/powerpoint/2010/main" val="3581806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868363" y="617538"/>
            <a:ext cx="7983537" cy="534317"/>
          </a:xfrm>
        </p:spPr>
        <p:txBody>
          <a:bodyPr/>
          <a:lstStyle/>
          <a:p>
            <a:pPr defTabSz="449229" eaLnBrk="1">
              <a:defRPr/>
            </a:pPr>
            <a:r>
              <a:rPr lang="et-EE" altLang="et-EE" sz="2800" b="1" dirty="0"/>
              <a:t>Massitoime seadus</a:t>
            </a:r>
            <a:endParaRPr lang="en-US" altLang="et-EE" sz="2800" b="1" dirty="0"/>
          </a:p>
        </p:txBody>
      </p:sp>
      <p:sp>
        <p:nvSpPr>
          <p:cNvPr id="26627" name="Text Box 4"/>
          <p:cNvSpPr txBox="1">
            <a:spLocks noChangeArrowheads="1"/>
          </p:cNvSpPr>
          <p:nvPr/>
        </p:nvSpPr>
        <p:spPr bwMode="auto">
          <a:xfrm>
            <a:off x="914400" y="1676400"/>
            <a:ext cx="7239000" cy="283154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FontTx/>
              <a:buChar char="•"/>
            </a:pPr>
            <a:r>
              <a:rPr kumimoji="1" lang="et-EE" altLang="et-EE" sz="2000" dirty="0"/>
              <a:t>Põhjavett vaadeldakse kui osaliselt tasakaalustatud süsteemi kus mõned reaktsioonid ei ole jõudnud tasakaalu.</a:t>
            </a:r>
            <a:endParaRPr kumimoji="1" lang="en-US" altLang="et-EE" sz="2000" dirty="0"/>
          </a:p>
          <a:p>
            <a:pPr>
              <a:lnSpc>
                <a:spcPct val="90000"/>
              </a:lnSpc>
              <a:spcBef>
                <a:spcPct val="20000"/>
              </a:spcBef>
              <a:buFontTx/>
              <a:buChar char="•"/>
            </a:pPr>
            <a:r>
              <a:rPr kumimoji="1" lang="et-EE" altLang="et-EE" sz="2000" dirty="0"/>
              <a:t>Sellised mittetasakaalulised reaktsioonid väljenduvad mingi mineraali lahustumise või settimis protsessina</a:t>
            </a:r>
            <a:r>
              <a:rPr kumimoji="1" lang="en-US" altLang="et-EE" sz="2000" dirty="0"/>
              <a:t>.</a:t>
            </a:r>
          </a:p>
          <a:p>
            <a:pPr>
              <a:lnSpc>
                <a:spcPct val="90000"/>
              </a:lnSpc>
              <a:spcBef>
                <a:spcPct val="20000"/>
              </a:spcBef>
              <a:buFontTx/>
              <a:buChar char="•"/>
            </a:pPr>
            <a:r>
              <a:rPr lang="et-EE" sz="2000" dirty="0"/>
              <a:t>Süsteemi </a:t>
            </a:r>
            <a:r>
              <a:rPr lang="et-EE" sz="2000" dirty="0" err="1"/>
              <a:t>tasakaalulisust</a:t>
            </a:r>
            <a:r>
              <a:rPr lang="et-EE" sz="2000" dirty="0"/>
              <a:t> saab tuvastada, jälgides ioontugevuse produkti (IAP) ja tasakaalukontandi (K) suhet, kus</a:t>
            </a:r>
          </a:p>
          <a:p>
            <a:pPr>
              <a:lnSpc>
                <a:spcPct val="90000"/>
              </a:lnSpc>
              <a:spcBef>
                <a:spcPct val="20000"/>
              </a:spcBef>
            </a:pPr>
            <a:r>
              <a:rPr kumimoji="1" lang="en-US" altLang="et-EE" sz="2000" dirty="0"/>
              <a:t> IAP =</a:t>
            </a:r>
            <a:r>
              <a:rPr kumimoji="1" lang="en-US" altLang="et-EE" sz="2000" baseline="30000" dirty="0"/>
              <a:t> </a:t>
            </a:r>
            <a:r>
              <a:rPr kumimoji="1" lang="en-US" altLang="et-EE" sz="2000" dirty="0"/>
              <a:t>[C]</a:t>
            </a:r>
            <a:r>
              <a:rPr kumimoji="1" lang="en-US" altLang="et-EE" sz="2000" baseline="30000" dirty="0"/>
              <a:t>c</a:t>
            </a:r>
            <a:r>
              <a:rPr kumimoji="1" lang="en-US" altLang="et-EE" sz="2000" dirty="0"/>
              <a:t>[D]</a:t>
            </a:r>
            <a:r>
              <a:rPr kumimoji="1" lang="en-US" altLang="et-EE" sz="2000" baseline="30000" dirty="0"/>
              <a:t>d </a:t>
            </a:r>
            <a:r>
              <a:rPr kumimoji="1" lang="en-US" altLang="et-EE" sz="2000" dirty="0"/>
              <a:t>= </a:t>
            </a:r>
            <a:r>
              <a:rPr kumimoji="1" lang="en-US" altLang="et-EE" sz="2000" dirty="0" err="1"/>
              <a:t>pr</a:t>
            </a:r>
            <a:r>
              <a:rPr kumimoji="1" lang="et-EE" altLang="et-EE" sz="2000" dirty="0" err="1"/>
              <a:t>odukt</a:t>
            </a:r>
            <a:endParaRPr kumimoji="1" lang="en-US" altLang="et-EE" sz="2000" dirty="0"/>
          </a:p>
          <a:p>
            <a:pPr>
              <a:lnSpc>
                <a:spcPct val="90000"/>
              </a:lnSpc>
              <a:spcBef>
                <a:spcPct val="20000"/>
              </a:spcBef>
            </a:pPr>
            <a:r>
              <a:rPr kumimoji="1" lang="en-US" altLang="et-EE" sz="2000" dirty="0"/>
              <a:t>           [A]</a:t>
            </a:r>
            <a:r>
              <a:rPr kumimoji="1" lang="en-US" altLang="et-EE" sz="2000" baseline="30000" dirty="0"/>
              <a:t>a</a:t>
            </a:r>
            <a:r>
              <a:rPr kumimoji="1" lang="en-US" altLang="et-EE" sz="2000" dirty="0"/>
              <a:t>[B]</a:t>
            </a:r>
            <a:r>
              <a:rPr kumimoji="1" lang="en-US" altLang="et-EE" sz="2000" baseline="30000" dirty="0"/>
              <a:t>b</a:t>
            </a:r>
            <a:r>
              <a:rPr kumimoji="1" lang="en-US" altLang="et-EE" sz="2000" dirty="0"/>
              <a:t>   rea</a:t>
            </a:r>
            <a:r>
              <a:rPr kumimoji="1" lang="et-EE" altLang="et-EE" sz="2000" dirty="0" err="1"/>
              <a:t>gent</a:t>
            </a:r>
            <a:endParaRPr kumimoji="1" lang="en-US" altLang="et-EE"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u kohatäide 1"/>
          <p:cNvSpPr>
            <a:spLocks noGrp="1"/>
          </p:cNvSpPr>
          <p:nvPr>
            <p:ph idx="1"/>
          </p:nvPr>
        </p:nvSpPr>
        <p:spPr/>
        <p:txBody>
          <a:bodyPr/>
          <a:lstStyle/>
          <a:p>
            <a:pPr marL="285750" indent="-285750" algn="just" defTabSz="449229" eaLnBrk="1">
              <a:buFont typeface="Arial" panose="020B0604020202020204" pitchFamily="34" charset="0"/>
              <a:buChar char="•"/>
              <a:defRPr/>
            </a:pPr>
            <a:r>
              <a:rPr lang="et-EE" sz="2000" dirty="0">
                <a:latin typeface="Times New Roman" panose="02020603050405020304" pitchFamily="18" charset="0"/>
                <a:cs typeface="Times New Roman" panose="02020603050405020304" pitchFamily="18" charset="0"/>
              </a:rPr>
              <a:t>Massitoimeseaduse rakendamisel kasutatakse erinevate reaktsioonis osalevate ainete kontsentratsioonide asemel nende aktiivsusi.</a:t>
            </a:r>
          </a:p>
          <a:p>
            <a:pPr marL="285750" indent="-285750" algn="just" defTabSz="449229" eaLnBrk="1">
              <a:buFont typeface="Arial" panose="020B0604020202020204" pitchFamily="34" charset="0"/>
              <a:buChar char="•"/>
              <a:defRPr/>
            </a:pPr>
            <a:r>
              <a:rPr lang="et-EE" sz="2000" dirty="0">
                <a:latin typeface="Times New Roman" panose="02020603050405020304" pitchFamily="18" charset="0"/>
                <a:cs typeface="Times New Roman" panose="02020603050405020304" pitchFamily="18" charset="0"/>
              </a:rPr>
              <a:t>Aktiivsus on ioonide nn. „efektiivne kontsentratsioon“ mingil ajahetkel, mis arvestab teiste lahuses olevate ioonide mõju antud reaktsioonis osalevatele ioonidele.</a:t>
            </a:r>
          </a:p>
          <a:p>
            <a:pPr marL="285750" indent="-285750" algn="just" defTabSz="449229" eaLnBrk="1">
              <a:buFont typeface="Arial" panose="020B0604020202020204" pitchFamily="34" charset="0"/>
              <a:buChar char="•"/>
              <a:defRPr/>
            </a:pPr>
            <a:r>
              <a:rPr lang="et-EE" sz="2000" dirty="0">
                <a:latin typeface="Times New Roman" panose="02020603050405020304" pitchFamily="18" charset="0"/>
                <a:cs typeface="Times New Roman" panose="02020603050405020304" pitchFamily="18" charset="0"/>
              </a:rPr>
              <a:t>Aine aktiivsus on seotud selle kontsentratsiooniga </a:t>
            </a:r>
            <a:r>
              <a:rPr lang="et-EE" sz="2000" dirty="0" err="1">
                <a:latin typeface="Times New Roman" panose="02020603050405020304" pitchFamily="18" charset="0"/>
                <a:cs typeface="Times New Roman" panose="02020603050405020304" pitchFamily="18" charset="0"/>
              </a:rPr>
              <a:t>aktiivsuskoefitsendi</a:t>
            </a:r>
            <a:r>
              <a:rPr lang="et-EE" sz="2000" dirty="0">
                <a:latin typeface="Times New Roman" panose="02020603050405020304" pitchFamily="18" charset="0"/>
                <a:cs typeface="Times New Roman" panose="02020603050405020304" pitchFamily="18" charset="0"/>
              </a:rPr>
              <a:t> kaudu:</a:t>
            </a:r>
          </a:p>
          <a:p>
            <a:pPr marL="0" indent="0" algn="ctr" defTabSz="449229" eaLnBrk="1">
              <a:defRPr/>
            </a:pPr>
            <a:r>
              <a:rPr lang="et-EE" sz="2000" dirty="0">
                <a:latin typeface="Times New Roman" panose="02020603050405020304" pitchFamily="18" charset="0"/>
                <a:cs typeface="Times New Roman" panose="02020603050405020304" pitchFamily="18" charset="0"/>
              </a:rPr>
              <a:t> a = </a:t>
            </a:r>
            <a:r>
              <a:rPr lang="el-GR" sz="2000" dirty="0">
                <a:latin typeface="Times New Roman" panose="02020603050405020304" pitchFamily="18" charset="0"/>
                <a:cs typeface="Times New Roman" panose="02020603050405020304" pitchFamily="18" charset="0"/>
              </a:rPr>
              <a:t>γ</a:t>
            </a:r>
            <a:r>
              <a:rPr lang="et-EE" sz="2000" dirty="0">
                <a:latin typeface="Times New Roman" panose="02020603050405020304" pitchFamily="18" charset="0"/>
                <a:cs typeface="Times New Roman" panose="02020603050405020304" pitchFamily="18" charset="0"/>
              </a:rPr>
              <a:t>c</a:t>
            </a:r>
          </a:p>
          <a:p>
            <a:pPr marL="342900" indent="-342900" algn="just" defTabSz="449229" eaLnBrk="1">
              <a:buFont typeface="Arial" panose="020B0604020202020204" pitchFamily="34" charset="0"/>
              <a:buChar char="•"/>
              <a:defRPr/>
            </a:pPr>
            <a:r>
              <a:rPr lang="et-EE" sz="2000" dirty="0">
                <a:latin typeface="Times New Roman" panose="02020603050405020304" pitchFamily="18" charset="0"/>
                <a:cs typeface="Times New Roman" panose="02020603050405020304" pitchFamily="18" charset="0"/>
              </a:rPr>
              <a:t>Enamikul juhtudel on ainete aktiivsused nende kontsentratsioonidest väiksemad, mis näitab, et kõigi teiste lahuses olevate ioonide mõjul (laeng, polaarsus) väheneb kindlate ioonide võime reaktsioonidest osa võtta.</a:t>
            </a:r>
          </a:p>
          <a:p>
            <a:pPr marL="342900" indent="-342900" algn="just" defTabSz="449229" eaLnBrk="1">
              <a:buFont typeface="Arial" panose="020B0604020202020204" pitchFamily="34" charset="0"/>
              <a:buChar char="•"/>
              <a:defRPr/>
            </a:pPr>
            <a:endParaRPr lang="et-EE" sz="20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endParaRPr lang="et-EE"/>
          </a:p>
        </p:txBody>
      </p:sp>
      <p:sp>
        <p:nvSpPr>
          <p:cNvPr id="5" name="Rectangle 2"/>
          <p:cNvSpPr txBox="1">
            <a:spLocks noChangeArrowheads="1"/>
          </p:cNvSpPr>
          <p:nvPr/>
        </p:nvSpPr>
        <p:spPr bwMode="auto">
          <a:xfrm>
            <a:off x="868363" y="617538"/>
            <a:ext cx="7983537"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300" kern="1200">
                <a:solidFill>
                  <a:srgbClr val="000000"/>
                </a:solidFill>
                <a:latin typeface="+mj-lt"/>
                <a:ea typeface="+mj-ea"/>
                <a:cs typeface="+mj-cs"/>
              </a:defRPr>
            </a:lvl1pPr>
            <a:lvl2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3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3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3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3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408" indent="-228583" algn="ctr" defTabSz="449229" rtl="0" fontAlgn="base" hangingPunct="0">
              <a:lnSpc>
                <a:spcPct val="93000"/>
              </a:lnSpc>
              <a:spcBef>
                <a:spcPct val="0"/>
              </a:spcBef>
              <a:spcAft>
                <a:spcPct val="0"/>
              </a:spcAft>
              <a:buClr>
                <a:srgbClr val="000000"/>
              </a:buClr>
              <a:buSzPct val="100000"/>
              <a:buFont typeface="Times New Roman" panose="02020603050405020304" pitchFamily="18" charset="0"/>
              <a:defRPr sz="4399">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573" indent="-228583" algn="ctr" defTabSz="449229" rtl="0" fontAlgn="base" hangingPunct="0">
              <a:lnSpc>
                <a:spcPct val="93000"/>
              </a:lnSpc>
              <a:spcBef>
                <a:spcPct val="0"/>
              </a:spcBef>
              <a:spcAft>
                <a:spcPct val="0"/>
              </a:spcAft>
              <a:buClr>
                <a:srgbClr val="000000"/>
              </a:buClr>
              <a:buSzPct val="100000"/>
              <a:buFont typeface="Times New Roman" panose="02020603050405020304" pitchFamily="18" charset="0"/>
              <a:defRPr sz="4399">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8738" indent="-228583" algn="ctr" defTabSz="449229" rtl="0" fontAlgn="base" hangingPunct="0">
              <a:lnSpc>
                <a:spcPct val="93000"/>
              </a:lnSpc>
              <a:spcBef>
                <a:spcPct val="0"/>
              </a:spcBef>
              <a:spcAft>
                <a:spcPct val="0"/>
              </a:spcAft>
              <a:buClr>
                <a:srgbClr val="000000"/>
              </a:buClr>
              <a:buSzPct val="100000"/>
              <a:buFont typeface="Times New Roman" panose="02020603050405020304" pitchFamily="18" charset="0"/>
              <a:defRPr sz="4399">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5903" indent="-228583" algn="ctr" defTabSz="449229" rtl="0" fontAlgn="base" hangingPunct="0">
              <a:lnSpc>
                <a:spcPct val="93000"/>
              </a:lnSpc>
              <a:spcBef>
                <a:spcPct val="0"/>
              </a:spcBef>
              <a:spcAft>
                <a:spcPct val="0"/>
              </a:spcAft>
              <a:buClr>
                <a:srgbClr val="000000"/>
              </a:buClr>
              <a:buSzPct val="100000"/>
              <a:buFont typeface="Times New Roman" panose="02020603050405020304" pitchFamily="18" charset="0"/>
              <a:defRPr sz="4399">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49229" eaLnBrk="1">
              <a:defRPr/>
            </a:pPr>
            <a:r>
              <a:rPr lang="et-EE" altLang="et-EE" sz="2800" b="1"/>
              <a:t>Massitoime seadus</a:t>
            </a:r>
            <a:endParaRPr lang="en-US" altLang="et-EE" sz="28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5915" y="3096071"/>
            <a:ext cx="2991525" cy="369332"/>
          </a:xfrm>
          <a:prstGeom prst="rect">
            <a:avLst/>
          </a:prstGeom>
          <a:noFill/>
        </p:spPr>
        <p:txBody>
          <a:bodyPr wrap="none" rtlCol="0">
            <a:spAutoFit/>
          </a:bodyPr>
          <a:lstStyle/>
          <a:p>
            <a:r>
              <a:rPr lang="et-EE" dirty="0"/>
              <a:t>SO</a:t>
            </a:r>
            <a:r>
              <a:rPr lang="et-EE" baseline="-25000" dirty="0"/>
              <a:t>4</a:t>
            </a:r>
            <a:r>
              <a:rPr lang="et-EE" baseline="30000" dirty="0"/>
              <a:t>2-</a:t>
            </a:r>
            <a:r>
              <a:rPr lang="et-EE" dirty="0"/>
              <a:t> + CaF</a:t>
            </a:r>
            <a:r>
              <a:rPr lang="et-EE" baseline="-25000" dirty="0"/>
              <a:t>2</a:t>
            </a:r>
            <a:r>
              <a:rPr lang="et-EE" dirty="0"/>
              <a:t>↔CaSO</a:t>
            </a:r>
            <a:r>
              <a:rPr lang="et-EE" baseline="-25000" dirty="0"/>
              <a:t>4</a:t>
            </a:r>
            <a:r>
              <a:rPr lang="et-EE" dirty="0"/>
              <a:t>+2F</a:t>
            </a:r>
            <a:r>
              <a:rPr lang="et-EE" baseline="30000" dirty="0"/>
              <a:t>-</a:t>
            </a:r>
          </a:p>
        </p:txBody>
      </p:sp>
      <mc:AlternateContent xmlns:mc="http://schemas.openxmlformats.org/markup-compatibility/2006" xmlns:a14="http://schemas.microsoft.com/office/drawing/2010/main">
        <mc:Choice Requires="a14">
          <p:sp>
            <p:nvSpPr>
              <p:cNvPr id="4" name="TextBox 3"/>
              <p:cNvSpPr txBox="1"/>
              <p:nvPr/>
            </p:nvSpPr>
            <p:spPr>
              <a:xfrm>
                <a:off x="827683" y="4248199"/>
                <a:ext cx="8232446" cy="369332"/>
              </a:xfrm>
              <a:prstGeom prst="rect">
                <a:avLst/>
              </a:prstGeom>
              <a:noFill/>
            </p:spPr>
            <p:txBody>
              <a:bodyPr wrap="none" rtlCol="0">
                <a:spAutoFit/>
              </a:bodyPr>
              <a:lstStyle/>
              <a:p>
                <a14:m>
                  <m:oMath xmlns:m="http://schemas.openxmlformats.org/officeDocument/2006/math">
                    <m:r>
                      <a:rPr lang="et-EE" b="0" i="1" smtClean="0">
                        <a:latin typeface="Cambria Math" panose="02040503050406030204" pitchFamily="18" charset="0"/>
                      </a:rPr>
                      <m:t>𝐾</m:t>
                    </m:r>
                    <m:r>
                      <a:rPr lang="et-EE" b="0" i="1" smtClean="0">
                        <a:latin typeface="Cambria Math" panose="02040503050406030204" pitchFamily="18" charset="0"/>
                      </a:rPr>
                      <m:t>=</m:t>
                    </m:r>
                    <m:d>
                      <m:dPr>
                        <m:begChr m:val="["/>
                        <m:endChr m:val="]"/>
                        <m:ctrlPr>
                          <a:rPr lang="et-EE" b="0" i="1" smtClean="0">
                            <a:latin typeface="Cambria Math" panose="02040503050406030204" pitchFamily="18" charset="0"/>
                          </a:rPr>
                        </m:ctrlPr>
                      </m:dPr>
                      <m:e>
                        <m:r>
                          <a:rPr lang="et-EE" b="0" i="1" smtClean="0">
                            <a:latin typeface="Cambria Math" panose="02040503050406030204" pitchFamily="18" charset="0"/>
                          </a:rPr>
                          <m:t>𝐹</m:t>
                        </m:r>
                        <m:r>
                          <a:rPr lang="et-EE" b="0" i="1" baseline="30000" smtClean="0">
                            <a:latin typeface="Cambria Math" panose="02040503050406030204" pitchFamily="18" charset="0"/>
                          </a:rPr>
                          <m:t>−</m:t>
                        </m:r>
                      </m:e>
                    </m:d>
                    <m:r>
                      <a:rPr lang="et-EE" b="0" i="1" baseline="30000" smtClean="0">
                        <a:latin typeface="Cambria Math" panose="02040503050406030204" pitchFamily="18" charset="0"/>
                      </a:rPr>
                      <m:t>2</m:t>
                    </m:r>
                    <m:r>
                      <a:rPr lang="et-EE" b="0" i="1" smtClean="0">
                        <a:latin typeface="Cambria Math" panose="02040503050406030204" pitchFamily="18" charset="0"/>
                      </a:rPr>
                      <m:t>/</m:t>
                    </m:r>
                  </m:oMath>
                </a14:m>
                <a:r>
                  <a:rPr lang="et-EE" dirty="0"/>
                  <a:t>[SO</a:t>
                </a:r>
                <a:r>
                  <a:rPr lang="et-EE" baseline="-25000" dirty="0"/>
                  <a:t>4</a:t>
                </a:r>
                <a:r>
                  <a:rPr lang="et-EE" baseline="30000" dirty="0"/>
                  <a:t>2-</a:t>
                </a:r>
                <a:r>
                  <a:rPr lang="et-EE" dirty="0"/>
                  <a:t>]=[Ca</a:t>
                </a:r>
                <a:r>
                  <a:rPr lang="et-EE" baseline="30000" dirty="0"/>
                  <a:t>2+</a:t>
                </a:r>
                <a:r>
                  <a:rPr lang="et-EE" dirty="0"/>
                  <a:t>][</a:t>
                </a:r>
                <a14:m>
                  <m:oMath xmlns:m="http://schemas.openxmlformats.org/officeDocument/2006/math">
                    <m:r>
                      <a:rPr lang="et-EE" i="1">
                        <a:latin typeface="Cambria Math" panose="02040503050406030204" pitchFamily="18" charset="0"/>
                      </a:rPr>
                      <m:t>𝐹</m:t>
                    </m:r>
                    <m:r>
                      <a:rPr lang="et-EE" i="1" baseline="30000">
                        <a:latin typeface="Cambria Math" panose="02040503050406030204" pitchFamily="18" charset="0"/>
                      </a:rPr>
                      <m:t>−</m:t>
                    </m:r>
                    <m:r>
                      <a:rPr lang="et-EE" b="0" i="1" smtClean="0">
                        <a:latin typeface="Cambria Math" panose="02040503050406030204" pitchFamily="18" charset="0"/>
                      </a:rPr>
                      <m:t>]</m:t>
                    </m:r>
                    <m:r>
                      <a:rPr lang="et-EE" i="1" baseline="30000">
                        <a:latin typeface="Cambria Math" panose="02040503050406030204" pitchFamily="18" charset="0"/>
                      </a:rPr>
                      <m:t>2</m:t>
                    </m:r>
                    <m:r>
                      <a:rPr lang="et-EE" i="1">
                        <a:latin typeface="Cambria Math" panose="02040503050406030204" pitchFamily="18" charset="0"/>
                      </a:rPr>
                      <m:t>/</m:t>
                    </m:r>
                  </m:oMath>
                </a14:m>
                <a:r>
                  <a:rPr lang="et-EE" dirty="0"/>
                  <a:t>[Ca</a:t>
                </a:r>
                <a:r>
                  <a:rPr lang="et-EE" baseline="30000" dirty="0"/>
                  <a:t>2+</a:t>
                </a:r>
                <a:r>
                  <a:rPr lang="et-EE" dirty="0"/>
                  <a:t>][SO</a:t>
                </a:r>
                <a:r>
                  <a:rPr lang="et-EE" baseline="-25000" dirty="0"/>
                  <a:t>4</a:t>
                </a:r>
                <a:r>
                  <a:rPr lang="et-EE" baseline="30000" dirty="0"/>
                  <a:t>2-</a:t>
                </a:r>
                <a:r>
                  <a:rPr lang="et-EE" dirty="0"/>
                  <a:t>]=</a:t>
                </a:r>
                <a:r>
                  <a:rPr lang="et-EE" dirty="0" err="1"/>
                  <a:t>K</a:t>
                </a:r>
                <a:r>
                  <a:rPr lang="et-EE" baseline="-25000" dirty="0" err="1"/>
                  <a:t>fluoriid</a:t>
                </a:r>
                <a:r>
                  <a:rPr lang="et-EE" baseline="-25000" dirty="0"/>
                  <a:t> </a:t>
                </a:r>
                <a:r>
                  <a:rPr lang="et-EE" dirty="0"/>
                  <a:t>/ </a:t>
                </a:r>
                <a:r>
                  <a:rPr lang="et-EE" dirty="0" err="1"/>
                  <a:t>K</a:t>
                </a:r>
                <a:r>
                  <a:rPr lang="et-EE" baseline="-25000" dirty="0" err="1"/>
                  <a:t>kips</a:t>
                </a:r>
                <a:r>
                  <a:rPr lang="et-EE" dirty="0"/>
                  <a:t>=10</a:t>
                </a:r>
                <a:r>
                  <a:rPr lang="et-EE" baseline="30000" dirty="0"/>
                  <a:t>-10,57</a:t>
                </a:r>
                <a:r>
                  <a:rPr lang="et-EE" dirty="0"/>
                  <a:t> /10</a:t>
                </a:r>
                <a:r>
                  <a:rPr lang="et-EE" baseline="30000" dirty="0"/>
                  <a:t>-4,6</a:t>
                </a:r>
                <a:r>
                  <a:rPr lang="et-EE" dirty="0"/>
                  <a:t>=10</a:t>
                </a:r>
                <a:r>
                  <a:rPr lang="et-EE" baseline="30000" dirty="0"/>
                  <a:t>-5,97</a:t>
                </a:r>
                <a:endParaRPr lang="et-EE" baseline="-25000" dirty="0"/>
              </a:p>
            </p:txBody>
          </p:sp>
        </mc:Choice>
        <mc:Fallback xmlns="">
          <p:sp>
            <p:nvSpPr>
              <p:cNvPr id="4" name="TextBox 3"/>
              <p:cNvSpPr txBox="1">
                <a:spLocks noRot="1" noChangeAspect="1" noMove="1" noResize="1" noEditPoints="1" noAdjustHandles="1" noChangeArrowheads="1" noChangeShapeType="1" noTextEdit="1"/>
              </p:cNvSpPr>
              <p:nvPr/>
            </p:nvSpPr>
            <p:spPr>
              <a:xfrm>
                <a:off x="827683" y="4248199"/>
                <a:ext cx="8232446" cy="369332"/>
              </a:xfrm>
              <a:prstGeom prst="rect">
                <a:avLst/>
              </a:prstGeom>
              <a:blipFill>
                <a:blip r:embed="rId2"/>
                <a:stretch>
                  <a:fillRect t="-10000" b="-26667"/>
                </a:stretch>
              </a:blipFill>
            </p:spPr>
            <p:txBody>
              <a:bodyPr/>
              <a:lstStyle/>
              <a:p>
                <a:r>
                  <a:rPr lang="et-EE">
                    <a:noFill/>
                  </a:rPr>
                  <a:t> </a:t>
                </a:r>
              </a:p>
            </p:txBody>
          </p:sp>
        </mc:Fallback>
      </mc:AlternateContent>
      <p:sp>
        <p:nvSpPr>
          <p:cNvPr id="5" name="TextBox 4"/>
          <p:cNvSpPr txBox="1"/>
          <p:nvPr/>
        </p:nvSpPr>
        <p:spPr>
          <a:xfrm>
            <a:off x="3563987" y="3672135"/>
            <a:ext cx="1646605" cy="369332"/>
          </a:xfrm>
          <a:prstGeom prst="rect">
            <a:avLst/>
          </a:prstGeom>
          <a:noFill/>
        </p:spPr>
        <p:txBody>
          <a:bodyPr wrap="none" rtlCol="0">
            <a:spAutoFit/>
          </a:bodyPr>
          <a:lstStyle/>
          <a:p>
            <a:r>
              <a:rPr lang="et-EE" dirty="0" err="1"/>
              <a:t>Fluoriit</a:t>
            </a:r>
            <a:r>
              <a:rPr lang="et-EE" dirty="0"/>
              <a:t> ↔ kips</a:t>
            </a:r>
          </a:p>
        </p:txBody>
      </p:sp>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508" y="1295871"/>
            <a:ext cx="2446337" cy="11906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921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827" y="1799927"/>
            <a:ext cx="4156907" cy="369332"/>
          </a:xfrm>
          <a:prstGeom prst="rect">
            <a:avLst/>
          </a:prstGeom>
          <a:noFill/>
        </p:spPr>
        <p:txBody>
          <a:bodyPr wrap="none" rtlCol="0">
            <a:spAutoFit/>
          </a:bodyPr>
          <a:lstStyle/>
          <a:p>
            <a:r>
              <a:rPr lang="et-EE" dirty="0"/>
              <a:t>CaSO</a:t>
            </a:r>
            <a:r>
              <a:rPr lang="et-EE" baseline="-25000" dirty="0"/>
              <a:t>4</a:t>
            </a:r>
            <a:r>
              <a:rPr lang="et-EE" baseline="30000" dirty="0"/>
              <a:t>2-</a:t>
            </a:r>
            <a:r>
              <a:rPr lang="et-EE" dirty="0"/>
              <a:t> x 2H</a:t>
            </a:r>
            <a:r>
              <a:rPr lang="et-EE" baseline="-25000" dirty="0"/>
              <a:t>2</a:t>
            </a:r>
            <a:r>
              <a:rPr lang="et-EE" dirty="0"/>
              <a:t>O↔Ca</a:t>
            </a:r>
            <a:r>
              <a:rPr lang="et-EE" baseline="30000" dirty="0"/>
              <a:t>2+ </a:t>
            </a:r>
            <a:r>
              <a:rPr lang="et-EE" dirty="0"/>
              <a:t>+ SO</a:t>
            </a:r>
            <a:r>
              <a:rPr lang="et-EE" baseline="-25000" dirty="0"/>
              <a:t>4</a:t>
            </a:r>
            <a:r>
              <a:rPr lang="et-EE" baseline="30000" dirty="0"/>
              <a:t>2-</a:t>
            </a:r>
            <a:r>
              <a:rPr lang="et-EE" dirty="0"/>
              <a:t> + 2H</a:t>
            </a:r>
            <a:r>
              <a:rPr lang="et-EE" baseline="-25000" dirty="0"/>
              <a:t>2</a:t>
            </a:r>
            <a:r>
              <a:rPr lang="et-EE" dirty="0"/>
              <a:t>O</a:t>
            </a:r>
          </a:p>
        </p:txBody>
      </p:sp>
      <mc:AlternateContent xmlns:mc="http://schemas.openxmlformats.org/markup-compatibility/2006" xmlns:a14="http://schemas.microsoft.com/office/drawing/2010/main">
        <mc:Choice Requires="a14">
          <p:sp>
            <p:nvSpPr>
              <p:cNvPr id="3" name="TextBox 2"/>
              <p:cNvSpPr txBox="1"/>
              <p:nvPr/>
            </p:nvSpPr>
            <p:spPr>
              <a:xfrm>
                <a:off x="2124377" y="2592015"/>
                <a:ext cx="3636380" cy="67018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t-EE" b="0" i="1" smtClean="0">
                          <a:latin typeface="Cambria Math" panose="02040503050406030204" pitchFamily="18" charset="0"/>
                        </a:rPr>
                        <m:t>𝐾</m:t>
                      </m:r>
                      <m:r>
                        <a:rPr lang="et-EE" b="0" i="1" smtClean="0">
                          <a:latin typeface="Cambria Math" panose="02040503050406030204" pitchFamily="18" charset="0"/>
                        </a:rPr>
                        <m:t>=</m:t>
                      </m:r>
                      <m:f>
                        <m:fPr>
                          <m:ctrlPr>
                            <a:rPr lang="et-EE" b="0" i="1" smtClean="0">
                              <a:latin typeface="Cambria Math" panose="02040503050406030204" pitchFamily="18" charset="0"/>
                            </a:rPr>
                          </m:ctrlPr>
                        </m:fPr>
                        <m:num>
                          <m:d>
                            <m:dPr>
                              <m:begChr m:val="["/>
                              <m:endChr m:val="]"/>
                              <m:ctrlPr>
                                <a:rPr lang="et-EE" b="0" i="1" smtClean="0">
                                  <a:latin typeface="Cambria Math" panose="02040503050406030204" pitchFamily="18" charset="0"/>
                                </a:rPr>
                              </m:ctrlPr>
                            </m:dPr>
                            <m:e>
                              <m:r>
                                <a:rPr lang="et-EE" b="0" i="1" smtClean="0">
                                  <a:latin typeface="Cambria Math" panose="02040503050406030204" pitchFamily="18" charset="0"/>
                                </a:rPr>
                                <m:t>𝐶𝑎</m:t>
                              </m:r>
                              <m:r>
                                <a:rPr lang="et-EE" b="0" i="1" baseline="30000" smtClean="0">
                                  <a:latin typeface="Cambria Math" panose="02040503050406030204" pitchFamily="18" charset="0"/>
                                </a:rPr>
                                <m:t>2+</m:t>
                              </m:r>
                            </m:e>
                          </m:d>
                          <m:d>
                            <m:dPr>
                              <m:begChr m:val="["/>
                              <m:endChr m:val="]"/>
                              <m:ctrlPr>
                                <a:rPr lang="et-EE" b="0" i="1" smtClean="0">
                                  <a:latin typeface="Cambria Math" panose="02040503050406030204" pitchFamily="18" charset="0"/>
                                </a:rPr>
                              </m:ctrlPr>
                            </m:dPr>
                            <m:e>
                              <m:r>
                                <a:rPr lang="et-EE" b="0" i="1" smtClean="0">
                                  <a:latin typeface="Cambria Math" panose="02040503050406030204" pitchFamily="18" charset="0"/>
                                </a:rPr>
                                <m:t>𝑆𝑂</m:t>
                              </m:r>
                              <m:r>
                                <a:rPr lang="et-EE" b="0" i="1" baseline="-25000" smtClean="0">
                                  <a:latin typeface="Cambria Math" panose="02040503050406030204" pitchFamily="18" charset="0"/>
                                </a:rPr>
                                <m:t>4</m:t>
                              </m:r>
                              <m:r>
                                <a:rPr lang="et-EE" b="0" i="1" baseline="30000" smtClean="0">
                                  <a:latin typeface="Cambria Math" panose="02040503050406030204" pitchFamily="18" charset="0"/>
                                </a:rPr>
                                <m:t>2−</m:t>
                              </m:r>
                            </m:e>
                          </m:d>
                          <m:d>
                            <m:dPr>
                              <m:begChr m:val="["/>
                              <m:endChr m:val="]"/>
                              <m:ctrlPr>
                                <a:rPr lang="et-EE" b="0" i="1" smtClean="0">
                                  <a:latin typeface="Cambria Math" panose="02040503050406030204" pitchFamily="18" charset="0"/>
                                </a:rPr>
                              </m:ctrlPr>
                            </m:dPr>
                            <m:e>
                              <m:r>
                                <a:rPr lang="et-EE" b="0" i="1" smtClean="0">
                                  <a:latin typeface="Cambria Math" panose="02040503050406030204" pitchFamily="18" charset="0"/>
                                </a:rPr>
                                <m:t>𝐻</m:t>
                              </m:r>
                              <m:r>
                                <a:rPr lang="et-EE" b="0" i="1" baseline="-25000" smtClean="0">
                                  <a:latin typeface="Cambria Math" panose="02040503050406030204" pitchFamily="18" charset="0"/>
                                </a:rPr>
                                <m:t>2</m:t>
                              </m:r>
                              <m:r>
                                <a:rPr lang="et-EE" b="0" i="1" smtClean="0">
                                  <a:latin typeface="Cambria Math" panose="02040503050406030204" pitchFamily="18" charset="0"/>
                                </a:rPr>
                                <m:t>𝑂</m:t>
                              </m:r>
                            </m:e>
                          </m:d>
                          <m:r>
                            <a:rPr lang="et-EE" b="0" i="1" baseline="30000" smtClean="0">
                              <a:latin typeface="Cambria Math" panose="02040503050406030204" pitchFamily="18" charset="0"/>
                            </a:rPr>
                            <m:t>2</m:t>
                          </m:r>
                        </m:num>
                        <m:den>
                          <m:d>
                            <m:dPr>
                              <m:begChr m:val="["/>
                              <m:endChr m:val="]"/>
                              <m:ctrlPr>
                                <a:rPr lang="et-EE" b="0" i="1" smtClean="0">
                                  <a:latin typeface="Cambria Math" panose="02040503050406030204" pitchFamily="18" charset="0"/>
                                </a:rPr>
                              </m:ctrlPr>
                            </m:dPr>
                            <m:e>
                              <m:r>
                                <a:rPr lang="et-EE" b="0" i="1" smtClean="0">
                                  <a:latin typeface="Cambria Math" panose="02040503050406030204" pitchFamily="18" charset="0"/>
                                </a:rPr>
                                <m:t>𝐶𝑎𝑆𝑂</m:t>
                              </m:r>
                              <m:r>
                                <a:rPr lang="et-EE" b="0" i="1" baseline="-25000" smtClean="0">
                                  <a:latin typeface="Cambria Math" panose="02040503050406030204" pitchFamily="18" charset="0"/>
                                </a:rPr>
                                <m:t>4</m:t>
                              </m:r>
                              <m:r>
                                <a:rPr lang="et-EE" b="0" i="1" smtClean="0">
                                  <a:latin typeface="Cambria Math" panose="02040503050406030204" pitchFamily="18" charset="0"/>
                                </a:rPr>
                                <m:t>𝑥</m:t>
                              </m:r>
                              <m:r>
                                <a:rPr lang="et-EE" b="0" i="1" smtClean="0">
                                  <a:latin typeface="Cambria Math" panose="02040503050406030204" pitchFamily="18" charset="0"/>
                                </a:rPr>
                                <m:t>2</m:t>
                              </m:r>
                              <m:r>
                                <a:rPr lang="et-EE" b="0" i="1" smtClean="0">
                                  <a:latin typeface="Cambria Math" panose="02040503050406030204" pitchFamily="18" charset="0"/>
                                </a:rPr>
                                <m:t>𝐻</m:t>
                              </m:r>
                              <m:r>
                                <a:rPr lang="et-EE" b="0" i="1" baseline="-25000" smtClean="0">
                                  <a:latin typeface="Cambria Math" panose="02040503050406030204" pitchFamily="18" charset="0"/>
                                </a:rPr>
                                <m:t>2</m:t>
                              </m:r>
                              <m:r>
                                <a:rPr lang="et-EE" b="0" i="1" smtClean="0">
                                  <a:latin typeface="Cambria Math" panose="02040503050406030204" pitchFamily="18" charset="0"/>
                                </a:rPr>
                                <m:t>𝑂</m:t>
                              </m:r>
                            </m:e>
                          </m:d>
                        </m:den>
                      </m:f>
                      <m:r>
                        <a:rPr lang="et-EE" b="0" i="1" smtClean="0">
                          <a:latin typeface="Cambria Math" panose="02040503050406030204" pitchFamily="18" charset="0"/>
                        </a:rPr>
                        <m:t>=10</m:t>
                      </m:r>
                      <m:r>
                        <m:rPr>
                          <m:nor/>
                        </m:rPr>
                        <a:rPr lang="et-EE" baseline="30000" dirty="0"/>
                        <m:t>−4,6</m:t>
                      </m:r>
                    </m:oMath>
                  </m:oMathPara>
                </a14:m>
                <a:endParaRPr lang="et-EE" baseline="30000" dirty="0"/>
              </a:p>
            </p:txBody>
          </p:sp>
        </mc:Choice>
        <mc:Fallback xmlns="">
          <p:sp>
            <p:nvSpPr>
              <p:cNvPr id="3" name="TextBox 2"/>
              <p:cNvSpPr txBox="1">
                <a:spLocks noRot="1" noChangeAspect="1" noMove="1" noResize="1" noEditPoints="1" noAdjustHandles="1" noChangeArrowheads="1" noChangeShapeType="1" noTextEdit="1"/>
              </p:cNvSpPr>
              <p:nvPr/>
            </p:nvSpPr>
            <p:spPr>
              <a:xfrm>
                <a:off x="2124377" y="2592015"/>
                <a:ext cx="3636380" cy="670183"/>
              </a:xfrm>
              <a:prstGeom prst="rect">
                <a:avLst/>
              </a:prstGeom>
              <a:blipFill>
                <a:blip r:embed="rId2"/>
                <a:stretch>
                  <a:fillRect/>
                </a:stretch>
              </a:blipFill>
            </p:spPr>
            <p:txBody>
              <a:bodyPr/>
              <a:lstStyle/>
              <a:p>
                <a:r>
                  <a:rPr lang="en-US">
                    <a:noFill/>
                  </a:rPr>
                  <a:t> </a:t>
                </a:r>
              </a:p>
            </p:txBody>
          </p:sp>
        </mc:Fallback>
      </mc:AlternateContent>
      <p:sp>
        <p:nvSpPr>
          <p:cNvPr id="4" name="TextBox 3"/>
          <p:cNvSpPr txBox="1"/>
          <p:nvPr/>
        </p:nvSpPr>
        <p:spPr>
          <a:xfrm>
            <a:off x="2123827" y="3500288"/>
            <a:ext cx="2473754" cy="369332"/>
          </a:xfrm>
          <a:prstGeom prst="rect">
            <a:avLst/>
          </a:prstGeom>
          <a:noFill/>
        </p:spPr>
        <p:txBody>
          <a:bodyPr wrap="none" rtlCol="0">
            <a:spAutoFit/>
          </a:bodyPr>
          <a:lstStyle/>
          <a:p>
            <a:r>
              <a:rPr lang="et-EE" dirty="0"/>
              <a:t>K=[Ca </a:t>
            </a:r>
            <a:r>
              <a:rPr lang="et-EE" baseline="30000" dirty="0"/>
              <a:t>2+</a:t>
            </a:r>
            <a:r>
              <a:rPr lang="et-EE" dirty="0"/>
              <a:t>][SO</a:t>
            </a:r>
            <a:r>
              <a:rPr lang="et-EE" baseline="-25000" dirty="0"/>
              <a:t>4</a:t>
            </a:r>
            <a:r>
              <a:rPr lang="et-EE" baseline="30000" dirty="0"/>
              <a:t>2-</a:t>
            </a:r>
            <a:r>
              <a:rPr lang="et-EE" dirty="0"/>
              <a:t>]=10</a:t>
            </a:r>
            <a:r>
              <a:rPr lang="et-EE" baseline="30000" dirty="0"/>
              <a:t>-4,6</a:t>
            </a:r>
          </a:p>
        </p:txBody>
      </p:sp>
      <p:sp>
        <p:nvSpPr>
          <p:cNvPr id="5" name="TextBox 4"/>
          <p:cNvSpPr txBox="1"/>
          <p:nvPr/>
        </p:nvSpPr>
        <p:spPr>
          <a:xfrm>
            <a:off x="5916248" y="3493136"/>
            <a:ext cx="1032655" cy="369332"/>
          </a:xfrm>
          <a:prstGeom prst="rect">
            <a:avLst/>
          </a:prstGeom>
          <a:noFill/>
        </p:spPr>
        <p:txBody>
          <a:bodyPr wrap="none" rtlCol="0">
            <a:spAutoFit/>
          </a:bodyPr>
          <a:lstStyle/>
          <a:p>
            <a:r>
              <a:rPr lang="et-EE" dirty="0"/>
              <a:t>T=25</a:t>
            </a:r>
            <a:r>
              <a:rPr lang="et-EE" baseline="30000" dirty="0"/>
              <a:t>o</a:t>
            </a:r>
            <a:r>
              <a:rPr lang="et-EE" dirty="0"/>
              <a:t> C</a:t>
            </a:r>
          </a:p>
        </p:txBody>
      </p:sp>
      <p:sp>
        <p:nvSpPr>
          <p:cNvPr id="7" name="TextBox 6"/>
          <p:cNvSpPr txBox="1"/>
          <p:nvPr/>
        </p:nvSpPr>
        <p:spPr>
          <a:xfrm>
            <a:off x="2123827" y="4189237"/>
            <a:ext cx="4198585" cy="369332"/>
          </a:xfrm>
          <a:prstGeom prst="rect">
            <a:avLst/>
          </a:prstGeom>
          <a:noFill/>
        </p:spPr>
        <p:txBody>
          <a:bodyPr wrap="none" rtlCol="0">
            <a:spAutoFit/>
          </a:bodyPr>
          <a:lstStyle/>
          <a:p>
            <a:r>
              <a:rPr lang="et-EE" dirty="0" err="1"/>
              <a:t>K</a:t>
            </a:r>
            <a:r>
              <a:rPr lang="et-EE" baseline="-25000" dirty="0" err="1"/>
              <a:t>kips</a:t>
            </a:r>
            <a:r>
              <a:rPr lang="et-EE" dirty="0"/>
              <a:t>=(</a:t>
            </a:r>
            <a:r>
              <a:rPr lang="et-EE" dirty="0" smtClean="0"/>
              <a:t>aCa</a:t>
            </a:r>
            <a:r>
              <a:rPr lang="et-EE" baseline="30000" dirty="0" smtClean="0"/>
              <a:t>2+ </a:t>
            </a:r>
            <a:r>
              <a:rPr lang="et-EE" dirty="0" err="1" smtClean="0"/>
              <a:t>mCa</a:t>
            </a:r>
            <a:r>
              <a:rPr lang="et-EE" dirty="0" smtClean="0"/>
              <a:t> </a:t>
            </a:r>
            <a:r>
              <a:rPr lang="et-EE" baseline="30000" dirty="0"/>
              <a:t>2+</a:t>
            </a:r>
            <a:r>
              <a:rPr lang="et-EE" dirty="0"/>
              <a:t>)(aSO</a:t>
            </a:r>
            <a:r>
              <a:rPr lang="et-EE" baseline="-25000" dirty="0"/>
              <a:t>4</a:t>
            </a:r>
            <a:r>
              <a:rPr lang="et-EE" baseline="30000" dirty="0"/>
              <a:t>2-</a:t>
            </a:r>
            <a:r>
              <a:rPr lang="et-EE" dirty="0"/>
              <a:t> mSO</a:t>
            </a:r>
            <a:r>
              <a:rPr lang="et-EE" baseline="-25000" dirty="0"/>
              <a:t>4</a:t>
            </a:r>
            <a:r>
              <a:rPr lang="et-EE" baseline="30000" dirty="0"/>
              <a:t>2-</a:t>
            </a:r>
            <a:r>
              <a:rPr lang="et-EE" dirty="0"/>
              <a:t>)=x</a:t>
            </a:r>
            <a:endParaRPr lang="et-EE" baseline="30000" dirty="0"/>
          </a:p>
        </p:txBody>
      </p:sp>
    </p:spTree>
    <p:extLst>
      <p:ext uri="{BB962C8B-B14F-4D97-AF65-F5344CB8AC3E}">
        <p14:creationId xmlns:p14="http://schemas.microsoft.com/office/powerpoint/2010/main" val="1046685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1027"/>
          <p:cNvSpPr txBox="1">
            <a:spLocks noChangeArrowheads="1"/>
          </p:cNvSpPr>
          <p:nvPr/>
        </p:nvSpPr>
        <p:spPr bwMode="auto">
          <a:xfrm>
            <a:off x="974725" y="1692275"/>
            <a:ext cx="7635875" cy="344017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Tx/>
              <a:buChar char="•"/>
              <a:defRPr/>
            </a:pPr>
            <a:r>
              <a:rPr kumimoji="1" lang="et-EE" altLang="et-EE" sz="3199" dirty="0">
                <a:ea typeface="+mn-ea"/>
                <a:cs typeface="Lucida Sans Unicode" panose="020B0602030504020204" pitchFamily="34" charset="0"/>
              </a:rPr>
              <a:t>Küllastus indeks (</a:t>
            </a:r>
            <a:r>
              <a:rPr kumimoji="1" lang="et-EE" altLang="et-EE" sz="3199" dirty="0" err="1">
                <a:ea typeface="+mn-ea"/>
                <a:cs typeface="Lucida Sans Unicode" panose="020B0602030504020204" pitchFamily="34" charset="0"/>
              </a:rPr>
              <a:t>saturation</a:t>
            </a:r>
            <a:r>
              <a:rPr kumimoji="1" lang="et-EE" altLang="et-EE" sz="3199" dirty="0">
                <a:ea typeface="+mn-ea"/>
                <a:cs typeface="Lucida Sans Unicode" panose="020B0602030504020204" pitchFamily="34" charset="0"/>
              </a:rPr>
              <a:t> </a:t>
            </a:r>
            <a:r>
              <a:rPr kumimoji="1" lang="et-EE" altLang="et-EE" sz="3199" dirty="0" err="1">
                <a:ea typeface="+mn-ea"/>
                <a:cs typeface="Lucida Sans Unicode" panose="020B0602030504020204" pitchFamily="34" charset="0"/>
              </a:rPr>
              <a:t>index</a:t>
            </a:r>
            <a:r>
              <a:rPr kumimoji="1" lang="et-EE" altLang="et-EE" sz="3199" dirty="0">
                <a:ea typeface="+mn-ea"/>
                <a:cs typeface="Lucida Sans Unicode" panose="020B0602030504020204" pitchFamily="34" charset="0"/>
              </a:rPr>
              <a:t>) on defineeritud kui</a:t>
            </a:r>
            <a:r>
              <a:rPr kumimoji="1" lang="en-US" altLang="et-EE" sz="3199" dirty="0">
                <a:ea typeface="+mn-ea"/>
                <a:cs typeface="Lucida Sans Unicode" panose="020B0602030504020204" pitchFamily="34" charset="0"/>
              </a:rPr>
              <a:t>:</a:t>
            </a:r>
          </a:p>
          <a:p>
            <a:pPr>
              <a:spcBef>
                <a:spcPct val="20000"/>
              </a:spcBef>
              <a:defRPr/>
            </a:pPr>
            <a:r>
              <a:rPr kumimoji="1" lang="en-US" altLang="et-EE" sz="3199" dirty="0">
                <a:ea typeface="+mn-ea"/>
                <a:cs typeface="Lucida Sans Unicode" panose="020B0602030504020204" pitchFamily="34" charset="0"/>
              </a:rPr>
              <a:t>SI = log(IAP/K)</a:t>
            </a:r>
          </a:p>
          <a:p>
            <a:pPr>
              <a:spcBef>
                <a:spcPct val="20000"/>
              </a:spcBef>
              <a:buFontTx/>
              <a:buChar char="•"/>
              <a:defRPr/>
            </a:pPr>
            <a:r>
              <a:rPr kumimoji="1" lang="et-EE" altLang="et-EE" sz="3199" dirty="0">
                <a:ea typeface="+mn-ea"/>
                <a:cs typeface="Lucida Sans Unicode" panose="020B0602030504020204" pitchFamily="34" charset="0"/>
              </a:rPr>
              <a:t> Kui </a:t>
            </a:r>
            <a:r>
              <a:rPr kumimoji="1" lang="en-US" altLang="et-EE" sz="3199" dirty="0">
                <a:ea typeface="+mn-ea"/>
                <a:cs typeface="Lucida Sans Unicode" panose="020B0602030504020204" pitchFamily="34" charset="0"/>
              </a:rPr>
              <a:t>SI = 0</a:t>
            </a:r>
            <a:r>
              <a:rPr kumimoji="1" lang="et-EE" altLang="et-EE" sz="3199" dirty="0">
                <a:ea typeface="+mn-ea"/>
                <a:cs typeface="Lucida Sans Unicode" panose="020B0602030504020204" pitchFamily="34" charset="0"/>
              </a:rPr>
              <a:t> on lahus tasakaalus</a:t>
            </a:r>
            <a:endParaRPr kumimoji="1" lang="en-US" altLang="et-EE" sz="3199" dirty="0">
              <a:ea typeface="+mn-ea"/>
              <a:cs typeface="Lucida Sans Unicode" panose="020B0602030504020204" pitchFamily="34" charset="0"/>
            </a:endParaRPr>
          </a:p>
          <a:p>
            <a:pPr>
              <a:spcBef>
                <a:spcPct val="20000"/>
              </a:spcBef>
              <a:buFontTx/>
              <a:buChar char="•"/>
              <a:defRPr/>
            </a:pPr>
            <a:r>
              <a:rPr kumimoji="1" lang="en-US" altLang="et-EE" sz="3199" dirty="0">
                <a:ea typeface="+mn-ea"/>
                <a:cs typeface="Lucida Sans Unicode" panose="020B0602030504020204" pitchFamily="34" charset="0"/>
              </a:rPr>
              <a:t>SI &lt; 0</a:t>
            </a:r>
            <a:r>
              <a:rPr kumimoji="1" lang="et-EE" altLang="et-EE" sz="3199" dirty="0">
                <a:ea typeface="+mn-ea"/>
                <a:cs typeface="Lucida Sans Unicode" panose="020B0602030504020204" pitchFamily="34" charset="0"/>
              </a:rPr>
              <a:t> alaküllastunud</a:t>
            </a:r>
            <a:endParaRPr kumimoji="1" lang="en-US" altLang="et-EE" sz="3199" dirty="0">
              <a:ea typeface="+mn-ea"/>
              <a:cs typeface="Lucida Sans Unicode" panose="020B0602030504020204" pitchFamily="34" charset="0"/>
            </a:endParaRPr>
          </a:p>
          <a:p>
            <a:pPr>
              <a:spcBef>
                <a:spcPct val="20000"/>
              </a:spcBef>
              <a:buFontTx/>
              <a:buChar char="•"/>
              <a:defRPr/>
            </a:pPr>
            <a:r>
              <a:rPr kumimoji="1" lang="en-US" altLang="et-EE" sz="3199" dirty="0">
                <a:ea typeface="+mn-ea"/>
                <a:cs typeface="Lucida Sans Unicode" panose="020B0602030504020204" pitchFamily="34" charset="0"/>
              </a:rPr>
              <a:t>SI &gt; 0</a:t>
            </a:r>
            <a:r>
              <a:rPr kumimoji="1" lang="et-EE" altLang="et-EE" sz="3199" dirty="0">
                <a:ea typeface="+mn-ea"/>
                <a:cs typeface="Lucida Sans Unicode" panose="020B0602030504020204" pitchFamily="34" charset="0"/>
              </a:rPr>
              <a:t> </a:t>
            </a:r>
            <a:r>
              <a:rPr kumimoji="1" lang="et-EE" altLang="et-EE" sz="3199" dirty="0" err="1">
                <a:ea typeface="+mn-ea"/>
                <a:cs typeface="Lucida Sans Unicode" panose="020B0602030504020204" pitchFamily="34" charset="0"/>
              </a:rPr>
              <a:t>üleküllastunud</a:t>
            </a:r>
            <a:endParaRPr kumimoji="1" lang="en-US" altLang="et-EE" sz="3199" dirty="0">
              <a:ea typeface="+mn-ea"/>
              <a:cs typeface="Lucida Sans Unicode" panose="020B0602030504020204" pitchFamily="34" charset="0"/>
            </a:endParaRPr>
          </a:p>
        </p:txBody>
      </p:sp>
      <p:sp>
        <p:nvSpPr>
          <p:cNvPr id="2" name="Title 1"/>
          <p:cNvSpPr>
            <a:spLocks noGrp="1"/>
          </p:cNvSpPr>
          <p:nvPr>
            <p:ph type="title"/>
          </p:nvPr>
        </p:nvSpPr>
        <p:spPr/>
        <p:txBody>
          <a:bodyPr/>
          <a:lstStyle/>
          <a:p>
            <a:endParaRPr lang="et-EE"/>
          </a:p>
        </p:txBody>
      </p:sp>
      <p:sp>
        <p:nvSpPr>
          <p:cNvPr id="5" name="Rectangle 2"/>
          <p:cNvSpPr txBox="1">
            <a:spLocks noChangeArrowheads="1"/>
          </p:cNvSpPr>
          <p:nvPr/>
        </p:nvSpPr>
        <p:spPr bwMode="auto">
          <a:xfrm>
            <a:off x="868363" y="617538"/>
            <a:ext cx="7983537" cy="966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300" kern="1200">
                <a:solidFill>
                  <a:srgbClr val="000000"/>
                </a:solidFill>
                <a:latin typeface="+mj-lt"/>
                <a:ea typeface="+mj-ea"/>
                <a:cs typeface="+mj-cs"/>
              </a:defRPr>
            </a:lvl1pPr>
            <a:lvl2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3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3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3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3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408" indent="-228583" algn="ctr" defTabSz="449229" rtl="0" fontAlgn="base" hangingPunct="0">
              <a:lnSpc>
                <a:spcPct val="93000"/>
              </a:lnSpc>
              <a:spcBef>
                <a:spcPct val="0"/>
              </a:spcBef>
              <a:spcAft>
                <a:spcPct val="0"/>
              </a:spcAft>
              <a:buClr>
                <a:srgbClr val="000000"/>
              </a:buClr>
              <a:buSzPct val="100000"/>
              <a:buFont typeface="Times New Roman" panose="02020603050405020304" pitchFamily="18" charset="0"/>
              <a:defRPr sz="4399">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573" indent="-228583" algn="ctr" defTabSz="449229" rtl="0" fontAlgn="base" hangingPunct="0">
              <a:lnSpc>
                <a:spcPct val="93000"/>
              </a:lnSpc>
              <a:spcBef>
                <a:spcPct val="0"/>
              </a:spcBef>
              <a:spcAft>
                <a:spcPct val="0"/>
              </a:spcAft>
              <a:buClr>
                <a:srgbClr val="000000"/>
              </a:buClr>
              <a:buSzPct val="100000"/>
              <a:buFont typeface="Times New Roman" panose="02020603050405020304" pitchFamily="18" charset="0"/>
              <a:defRPr sz="4399">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8738" indent="-228583" algn="ctr" defTabSz="449229" rtl="0" fontAlgn="base" hangingPunct="0">
              <a:lnSpc>
                <a:spcPct val="93000"/>
              </a:lnSpc>
              <a:spcBef>
                <a:spcPct val="0"/>
              </a:spcBef>
              <a:spcAft>
                <a:spcPct val="0"/>
              </a:spcAft>
              <a:buClr>
                <a:srgbClr val="000000"/>
              </a:buClr>
              <a:buSzPct val="100000"/>
              <a:buFont typeface="Times New Roman" panose="02020603050405020304" pitchFamily="18" charset="0"/>
              <a:defRPr sz="4399">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5903" indent="-228583" algn="ctr" defTabSz="449229" rtl="0" fontAlgn="base" hangingPunct="0">
              <a:lnSpc>
                <a:spcPct val="93000"/>
              </a:lnSpc>
              <a:spcBef>
                <a:spcPct val="0"/>
              </a:spcBef>
              <a:spcAft>
                <a:spcPct val="0"/>
              </a:spcAft>
              <a:buClr>
                <a:srgbClr val="000000"/>
              </a:buClr>
              <a:buSzPct val="100000"/>
              <a:buFont typeface="Times New Roman" panose="02020603050405020304" pitchFamily="18" charset="0"/>
              <a:defRPr sz="4399">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49229" eaLnBrk="1">
              <a:defRPr/>
            </a:pPr>
            <a:r>
              <a:rPr lang="et-EE" altLang="et-EE" sz="2800" b="1"/>
              <a:t>Massitoime seadus</a:t>
            </a:r>
            <a:endParaRPr lang="en-US" altLang="et-EE" sz="2800" b="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Text Box 3"/>
          <p:cNvSpPr txBox="1">
            <a:spLocks noChangeArrowheads="1"/>
          </p:cNvSpPr>
          <p:nvPr/>
        </p:nvSpPr>
        <p:spPr bwMode="auto">
          <a:xfrm>
            <a:off x="783431" y="2159967"/>
            <a:ext cx="8153400" cy="230755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defRPr/>
            </a:pPr>
            <a:r>
              <a:rPr kumimoji="1" lang="en-US" altLang="et-EE" sz="2399" dirty="0" err="1">
                <a:ea typeface="+mn-ea"/>
                <a:cs typeface="Lucida Sans Unicode" panose="020B0602030504020204" pitchFamily="34" charset="0"/>
              </a:rPr>
              <a:t>aA</a:t>
            </a:r>
            <a:r>
              <a:rPr kumimoji="1" lang="en-US" altLang="et-EE" sz="2399" dirty="0">
                <a:ea typeface="+mn-ea"/>
                <a:cs typeface="Lucida Sans Unicode" panose="020B0602030504020204" pitchFamily="34" charset="0"/>
              </a:rPr>
              <a:t> + </a:t>
            </a:r>
            <a:r>
              <a:rPr kumimoji="1" lang="en-US" altLang="et-EE" sz="2399" dirty="0" err="1">
                <a:ea typeface="+mn-ea"/>
                <a:cs typeface="Lucida Sans Unicode" panose="020B0602030504020204" pitchFamily="34" charset="0"/>
              </a:rPr>
              <a:t>bB</a:t>
            </a:r>
            <a:r>
              <a:rPr kumimoji="1" lang="en-US" altLang="et-EE" sz="2399" dirty="0">
                <a:ea typeface="+mn-ea"/>
                <a:cs typeface="Lucida Sans Unicode" panose="020B0602030504020204" pitchFamily="34" charset="0"/>
              </a:rPr>
              <a:t> = </a:t>
            </a:r>
            <a:r>
              <a:rPr kumimoji="1" lang="en-US" altLang="et-EE" sz="2399" dirty="0" err="1">
                <a:ea typeface="+mn-ea"/>
                <a:cs typeface="Lucida Sans Unicode" panose="020B0602030504020204" pitchFamily="34" charset="0"/>
              </a:rPr>
              <a:t>cC</a:t>
            </a:r>
            <a:r>
              <a:rPr kumimoji="1" lang="en-US" altLang="et-EE" sz="2399" dirty="0">
                <a:ea typeface="+mn-ea"/>
                <a:cs typeface="Lucida Sans Unicode" panose="020B0602030504020204" pitchFamily="34" charset="0"/>
              </a:rPr>
              <a:t> + </a:t>
            </a:r>
            <a:r>
              <a:rPr kumimoji="1" lang="en-US" altLang="et-EE" sz="2399" dirty="0" err="1">
                <a:ea typeface="+mn-ea"/>
                <a:cs typeface="Lucida Sans Unicode" panose="020B0602030504020204" pitchFamily="34" charset="0"/>
              </a:rPr>
              <a:t>dD</a:t>
            </a:r>
            <a:endParaRPr kumimoji="1" lang="en-US" altLang="et-EE" sz="2399" dirty="0">
              <a:ea typeface="+mn-ea"/>
              <a:cs typeface="Lucida Sans Unicode" panose="020B0602030504020204" pitchFamily="34" charset="0"/>
            </a:endParaRPr>
          </a:p>
          <a:p>
            <a:pPr>
              <a:lnSpc>
                <a:spcPct val="90000"/>
              </a:lnSpc>
              <a:spcBef>
                <a:spcPct val="20000"/>
              </a:spcBef>
              <a:buFontTx/>
              <a:buChar char="•"/>
              <a:defRPr/>
            </a:pPr>
            <a:r>
              <a:rPr kumimoji="1" lang="en-US" altLang="et-EE" sz="2399" dirty="0">
                <a:ea typeface="+mn-ea"/>
                <a:cs typeface="Lucida Sans Unicode" panose="020B0602030504020204" pitchFamily="34" charset="0"/>
              </a:rPr>
              <a:t> IAP&lt;K (IAP/K&lt;1) </a:t>
            </a:r>
            <a:r>
              <a:rPr kumimoji="1" lang="et-EE" altLang="et-EE" sz="2399" dirty="0">
                <a:ea typeface="+mn-ea"/>
                <a:cs typeface="Lucida Sans Unicode" panose="020B0602030504020204" pitchFamily="34" charset="0"/>
              </a:rPr>
              <a:t>reaktsioon kulgeb vasakult paremale, süsteem on alaküllastunud ja toimub lahustumine</a:t>
            </a:r>
            <a:r>
              <a:rPr kumimoji="1" lang="en-US" altLang="et-EE" sz="2399" dirty="0">
                <a:ea typeface="+mn-ea"/>
                <a:cs typeface="Lucida Sans Unicode" panose="020B0602030504020204" pitchFamily="34" charset="0"/>
              </a:rPr>
              <a:t>.</a:t>
            </a:r>
          </a:p>
          <a:p>
            <a:pPr>
              <a:lnSpc>
                <a:spcPct val="90000"/>
              </a:lnSpc>
              <a:spcBef>
                <a:spcPct val="20000"/>
              </a:spcBef>
              <a:buFontTx/>
              <a:buChar char="•"/>
              <a:defRPr/>
            </a:pPr>
            <a:r>
              <a:rPr kumimoji="1" lang="et-EE" altLang="et-EE" sz="2399" dirty="0">
                <a:ea typeface="+mn-ea"/>
                <a:cs typeface="Lucida Sans Unicode" panose="020B0602030504020204" pitchFamily="34" charset="0"/>
              </a:rPr>
              <a:t> </a:t>
            </a:r>
            <a:r>
              <a:rPr kumimoji="1" lang="en-US" altLang="et-EE" sz="2399" dirty="0">
                <a:ea typeface="+mn-ea"/>
                <a:cs typeface="Lucida Sans Unicode" panose="020B0602030504020204" pitchFamily="34" charset="0"/>
              </a:rPr>
              <a:t>IAP&gt;K (IAP/K&gt;1) </a:t>
            </a:r>
            <a:r>
              <a:rPr kumimoji="1" lang="et-EE" altLang="et-EE" sz="2399" dirty="0">
                <a:ea typeface="+mn-ea"/>
                <a:cs typeface="Lucida Sans Unicode" panose="020B0602030504020204" pitchFamily="34" charset="0"/>
              </a:rPr>
              <a:t>reaktsioon kulgeb paremalt vasakule, süsteem </a:t>
            </a:r>
            <a:r>
              <a:rPr kumimoji="1" lang="et-EE" altLang="et-EE" sz="2399" dirty="0" err="1">
                <a:ea typeface="+mn-ea"/>
                <a:cs typeface="Lucida Sans Unicode" panose="020B0602030504020204" pitchFamily="34" charset="0"/>
              </a:rPr>
              <a:t>üleküllastunud</a:t>
            </a:r>
            <a:r>
              <a:rPr kumimoji="1" lang="et-EE" altLang="et-EE" sz="2399" dirty="0">
                <a:ea typeface="+mn-ea"/>
                <a:cs typeface="Lucida Sans Unicode" panose="020B0602030504020204" pitchFamily="34" charset="0"/>
              </a:rPr>
              <a:t> ja toimub settimine</a:t>
            </a:r>
            <a:r>
              <a:rPr kumimoji="1" lang="en-US" altLang="et-EE" sz="2399" dirty="0">
                <a:ea typeface="+mn-ea"/>
                <a:cs typeface="Lucida Sans Unicode" panose="020B0602030504020204" pitchFamily="34" charset="0"/>
              </a:rPr>
              <a:t>.</a:t>
            </a:r>
          </a:p>
          <a:p>
            <a:pPr>
              <a:lnSpc>
                <a:spcPct val="90000"/>
              </a:lnSpc>
              <a:spcBef>
                <a:spcPct val="20000"/>
              </a:spcBef>
              <a:defRPr/>
            </a:pPr>
            <a:endParaRPr kumimoji="1" lang="en-US" altLang="et-EE" sz="2399" dirty="0">
              <a:ea typeface="+mn-ea"/>
              <a:cs typeface="Lucida Sans Unicode" panose="020B0602030504020204" pitchFamily="34" charset="0"/>
            </a:endParaRPr>
          </a:p>
        </p:txBody>
      </p:sp>
      <p:sp>
        <p:nvSpPr>
          <p:cNvPr id="2" name="Title 1"/>
          <p:cNvSpPr>
            <a:spLocks noGrp="1"/>
          </p:cNvSpPr>
          <p:nvPr>
            <p:ph type="title"/>
          </p:nvPr>
        </p:nvSpPr>
        <p:spPr/>
        <p:txBody>
          <a:bodyPr/>
          <a:lstStyle/>
          <a:p>
            <a:endParaRPr lang="et-EE"/>
          </a:p>
        </p:txBody>
      </p:sp>
      <p:sp>
        <p:nvSpPr>
          <p:cNvPr id="5" name="Rectangle 2"/>
          <p:cNvSpPr txBox="1">
            <a:spLocks noChangeArrowheads="1"/>
          </p:cNvSpPr>
          <p:nvPr/>
        </p:nvSpPr>
        <p:spPr bwMode="auto">
          <a:xfrm>
            <a:off x="868363" y="617538"/>
            <a:ext cx="7983537" cy="966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300" kern="1200">
                <a:solidFill>
                  <a:srgbClr val="000000"/>
                </a:solidFill>
                <a:latin typeface="+mj-lt"/>
                <a:ea typeface="+mj-ea"/>
                <a:cs typeface="+mj-cs"/>
              </a:defRPr>
            </a:lvl1pPr>
            <a:lvl2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3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2pPr>
            <a:lvl3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3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3pPr>
            <a:lvl4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3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4pPr>
            <a:lvl5pPr algn="ctr" defTabSz="447675" rtl="0" eaLnBrk="0" fontAlgn="base" hangingPunct="0">
              <a:lnSpc>
                <a:spcPct val="93000"/>
              </a:lnSpc>
              <a:spcBef>
                <a:spcPct val="0"/>
              </a:spcBef>
              <a:spcAft>
                <a:spcPct val="0"/>
              </a:spcAft>
              <a:buClr>
                <a:srgbClr val="000000"/>
              </a:buClr>
              <a:buSzPct val="100000"/>
              <a:buFont typeface="Times New Roman" panose="02020603050405020304" pitchFamily="18" charset="0"/>
              <a:defRPr sz="4300">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5pPr>
            <a:lvl6pPr marL="2514408" indent="-228583" algn="ctr" defTabSz="449229" rtl="0" fontAlgn="base" hangingPunct="0">
              <a:lnSpc>
                <a:spcPct val="93000"/>
              </a:lnSpc>
              <a:spcBef>
                <a:spcPct val="0"/>
              </a:spcBef>
              <a:spcAft>
                <a:spcPct val="0"/>
              </a:spcAft>
              <a:buClr>
                <a:srgbClr val="000000"/>
              </a:buClr>
              <a:buSzPct val="100000"/>
              <a:buFont typeface="Times New Roman" panose="02020603050405020304" pitchFamily="18" charset="0"/>
              <a:defRPr sz="4399">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6pPr>
            <a:lvl7pPr marL="2971573" indent="-228583" algn="ctr" defTabSz="449229" rtl="0" fontAlgn="base" hangingPunct="0">
              <a:lnSpc>
                <a:spcPct val="93000"/>
              </a:lnSpc>
              <a:spcBef>
                <a:spcPct val="0"/>
              </a:spcBef>
              <a:spcAft>
                <a:spcPct val="0"/>
              </a:spcAft>
              <a:buClr>
                <a:srgbClr val="000000"/>
              </a:buClr>
              <a:buSzPct val="100000"/>
              <a:buFont typeface="Times New Roman" panose="02020603050405020304" pitchFamily="18" charset="0"/>
              <a:defRPr sz="4399">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7pPr>
            <a:lvl8pPr marL="3428738" indent="-228583" algn="ctr" defTabSz="449229" rtl="0" fontAlgn="base" hangingPunct="0">
              <a:lnSpc>
                <a:spcPct val="93000"/>
              </a:lnSpc>
              <a:spcBef>
                <a:spcPct val="0"/>
              </a:spcBef>
              <a:spcAft>
                <a:spcPct val="0"/>
              </a:spcAft>
              <a:buClr>
                <a:srgbClr val="000000"/>
              </a:buClr>
              <a:buSzPct val="100000"/>
              <a:buFont typeface="Times New Roman" panose="02020603050405020304" pitchFamily="18" charset="0"/>
              <a:defRPr sz="4399">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8pPr>
            <a:lvl9pPr marL="3885903" indent="-228583" algn="ctr" defTabSz="449229" rtl="0" fontAlgn="base" hangingPunct="0">
              <a:lnSpc>
                <a:spcPct val="93000"/>
              </a:lnSpc>
              <a:spcBef>
                <a:spcPct val="0"/>
              </a:spcBef>
              <a:spcAft>
                <a:spcPct val="0"/>
              </a:spcAft>
              <a:buClr>
                <a:srgbClr val="000000"/>
              </a:buClr>
              <a:buSzPct val="100000"/>
              <a:buFont typeface="Times New Roman" panose="02020603050405020304" pitchFamily="18" charset="0"/>
              <a:defRPr sz="4399">
                <a:solidFill>
                  <a:srgbClr val="000000"/>
                </a:solidFill>
                <a:latin typeface="Arial" panose="020B0604020202020204" pitchFamily="34" charset="0"/>
                <a:ea typeface="Arial Unicode MS" panose="020B0604020202020204" pitchFamily="34" charset="-128"/>
                <a:cs typeface="Arial Unicode MS" panose="020B0604020202020204" pitchFamily="34" charset="-128"/>
              </a:defRPr>
            </a:lvl9pPr>
          </a:lstStyle>
          <a:p>
            <a:pPr defTabSz="449229" eaLnBrk="1">
              <a:defRPr/>
            </a:pPr>
            <a:r>
              <a:rPr lang="et-EE" altLang="et-EE" sz="2800" b="1"/>
              <a:t>Massitoime seadus</a:t>
            </a:r>
            <a:endParaRPr lang="en-US" altLang="et-EE" sz="28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609600"/>
            <a:ext cx="6448425" cy="49847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20" name="Text Box 1028"/>
          <p:cNvSpPr txBox="1">
            <a:spLocks noChangeArrowheads="1"/>
          </p:cNvSpPr>
          <p:nvPr/>
        </p:nvSpPr>
        <p:spPr bwMode="auto">
          <a:xfrm>
            <a:off x="1403350" y="115888"/>
            <a:ext cx="7162800" cy="49371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a:lnSpc>
                <a:spcPct val="93000"/>
              </a:lnSpc>
              <a:spcBef>
                <a:spcPct val="50000"/>
              </a:spcBef>
              <a:buClr>
                <a:srgbClr val="000000"/>
              </a:buClr>
              <a:buSzPct val="100000"/>
              <a:buFont typeface="Times New Roman" panose="02020603050405020304" pitchFamily="18" charset="0"/>
              <a:buNone/>
              <a:defRPr/>
            </a:pPr>
            <a:r>
              <a:rPr lang="et-EE" altLang="et-EE" sz="2800" b="1" dirty="0" err="1">
                <a:solidFill>
                  <a:srgbClr val="FFFF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Saana</a:t>
            </a:r>
            <a:r>
              <a:rPr lang="et-EE" altLang="et-EE" sz="2800" b="1" dirty="0">
                <a:solidFill>
                  <a:srgbClr val="FFFF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järve valgala tasakaalu suunduv vesi</a:t>
            </a:r>
            <a:endParaRPr lang="en-GB" altLang="et-EE" sz="2800" b="1" dirty="0">
              <a:solidFill>
                <a:srgbClr val="FFFF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54276" name="Text Box 1029"/>
          <p:cNvSpPr txBox="1">
            <a:spLocks noChangeArrowheads="1"/>
          </p:cNvSpPr>
          <p:nvPr/>
        </p:nvSpPr>
        <p:spPr bwMode="auto">
          <a:xfrm>
            <a:off x="838200" y="838200"/>
            <a:ext cx="2209800" cy="8651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a:lnSpc>
                <a:spcPct val="93000"/>
              </a:lnSpc>
              <a:spcBef>
                <a:spcPct val="50000"/>
              </a:spcBef>
              <a:buClr>
                <a:srgbClr val="000000"/>
              </a:buClr>
              <a:buSzPct val="100000"/>
              <a:buFont typeface="Times New Roman" panose="02020603050405020304" pitchFamily="18" charset="0"/>
              <a:buNone/>
            </a:pPr>
            <a:r>
              <a:rPr lang="et-EE" altLang="et-EE"/>
              <a:t>Vesi on olnud kontaktis pinnasega max 2 nädalat.</a:t>
            </a:r>
            <a:endParaRPr lang="en-GB" altLang="et-EE"/>
          </a:p>
        </p:txBody>
      </p:sp>
      <p:sp>
        <p:nvSpPr>
          <p:cNvPr id="54277" name="Text Box 1030"/>
          <p:cNvSpPr txBox="1">
            <a:spLocks noChangeArrowheads="1"/>
          </p:cNvSpPr>
          <p:nvPr/>
        </p:nvSpPr>
        <p:spPr bwMode="auto">
          <a:xfrm>
            <a:off x="838200" y="2286000"/>
            <a:ext cx="1371600" cy="608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a:lnSpc>
                <a:spcPct val="93000"/>
              </a:lnSpc>
              <a:spcBef>
                <a:spcPct val="50000"/>
              </a:spcBef>
              <a:buClr>
                <a:srgbClr val="000000"/>
              </a:buClr>
              <a:buSzPct val="100000"/>
              <a:buFont typeface="Times New Roman" panose="02020603050405020304" pitchFamily="18" charset="0"/>
              <a:buNone/>
            </a:pPr>
            <a:r>
              <a:rPr lang="et-EE" altLang="et-EE"/>
              <a:t>Dolomiiti limiteeritult</a:t>
            </a:r>
            <a:endParaRPr lang="en-GB" altLang="et-EE"/>
          </a:p>
        </p:txBody>
      </p:sp>
      <p:sp>
        <p:nvSpPr>
          <p:cNvPr id="54278" name="Text Box 1031"/>
          <p:cNvSpPr txBox="1">
            <a:spLocks noChangeArrowheads="1"/>
          </p:cNvSpPr>
          <p:nvPr/>
        </p:nvSpPr>
        <p:spPr bwMode="auto">
          <a:xfrm>
            <a:off x="914400" y="3276600"/>
            <a:ext cx="1524000" cy="608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a:lnSpc>
                <a:spcPct val="93000"/>
              </a:lnSpc>
              <a:spcBef>
                <a:spcPct val="50000"/>
              </a:spcBef>
              <a:buClr>
                <a:srgbClr val="000000"/>
              </a:buClr>
              <a:buSzPct val="100000"/>
              <a:buFont typeface="Times New Roman" panose="02020603050405020304" pitchFamily="18" charset="0"/>
              <a:buNone/>
            </a:pPr>
            <a:r>
              <a:rPr lang="et-EE" altLang="et-EE"/>
              <a:t>CO</a:t>
            </a:r>
            <a:r>
              <a:rPr lang="et-EE" altLang="et-EE" baseline="-25000"/>
              <a:t>2</a:t>
            </a:r>
            <a:r>
              <a:rPr lang="et-EE" altLang="et-EE"/>
              <a:t> osarõhk madal</a:t>
            </a:r>
            <a:endParaRPr lang="en-GB" altLang="et-EE" baseline="-25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0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609600"/>
            <a:ext cx="5715000" cy="51054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7" name="Text Box 2053"/>
          <p:cNvSpPr txBox="1">
            <a:spLocks noChangeArrowheads="1"/>
          </p:cNvSpPr>
          <p:nvPr/>
        </p:nvSpPr>
        <p:spPr bwMode="auto">
          <a:xfrm>
            <a:off x="2411859" y="27781"/>
            <a:ext cx="5616575" cy="5508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a:lnSpc>
                <a:spcPct val="93000"/>
              </a:lnSpc>
              <a:spcBef>
                <a:spcPct val="50000"/>
              </a:spcBef>
              <a:buClr>
                <a:srgbClr val="000000"/>
              </a:buClr>
              <a:buSzPct val="100000"/>
              <a:buFont typeface="Times New Roman" panose="02020603050405020304" pitchFamily="18" charset="0"/>
              <a:buNone/>
              <a:defRPr/>
            </a:pPr>
            <a:r>
              <a:rPr lang="et-EE" altLang="et-EE" sz="3199" b="1" dirty="0">
                <a:solidFill>
                  <a:srgbClr val="FFFF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Tasakaal: Cm-V põhjavesi</a:t>
            </a:r>
            <a:endParaRPr lang="en-GB" altLang="et-EE" sz="3199" b="1" dirty="0">
              <a:solidFill>
                <a:srgbClr val="FFFF00"/>
              </a:solidFill>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55300" name="Text Box 2054"/>
          <p:cNvSpPr txBox="1">
            <a:spLocks noChangeArrowheads="1"/>
          </p:cNvSpPr>
          <p:nvPr/>
        </p:nvSpPr>
        <p:spPr bwMode="auto">
          <a:xfrm>
            <a:off x="762000" y="685800"/>
            <a:ext cx="2133600" cy="8651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a:lnSpc>
                <a:spcPct val="93000"/>
              </a:lnSpc>
              <a:spcBef>
                <a:spcPct val="50000"/>
              </a:spcBef>
              <a:buClr>
                <a:srgbClr val="000000"/>
              </a:buClr>
              <a:buSzPct val="100000"/>
              <a:buFont typeface="Times New Roman" panose="02020603050405020304" pitchFamily="18" charset="0"/>
              <a:buNone/>
            </a:pPr>
            <a:r>
              <a:rPr lang="et-EE" altLang="et-EE"/>
              <a:t>Olnud kontaktis kivimiga enam kui 10000 aastat</a:t>
            </a:r>
            <a:endParaRPr lang="en-GB" altLang="et-EE"/>
          </a:p>
        </p:txBody>
      </p:sp>
      <p:sp>
        <p:nvSpPr>
          <p:cNvPr id="55301" name="Text Box 2055"/>
          <p:cNvSpPr txBox="1">
            <a:spLocks noChangeArrowheads="1"/>
          </p:cNvSpPr>
          <p:nvPr/>
        </p:nvSpPr>
        <p:spPr bwMode="auto">
          <a:xfrm>
            <a:off x="762000" y="1981200"/>
            <a:ext cx="2209800" cy="608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a:lnSpc>
                <a:spcPct val="93000"/>
              </a:lnSpc>
              <a:spcBef>
                <a:spcPct val="50000"/>
              </a:spcBef>
              <a:buClr>
                <a:srgbClr val="000000"/>
              </a:buClr>
              <a:buSzPct val="100000"/>
              <a:buFont typeface="Times New Roman" panose="02020603050405020304" pitchFamily="18" charset="0"/>
              <a:buNone/>
            </a:pPr>
            <a:r>
              <a:rPr lang="et-EE" altLang="et-EE"/>
              <a:t>Dolomiidi esindatus mõõdukas</a:t>
            </a:r>
            <a:endParaRPr lang="en-GB" altLang="et-EE"/>
          </a:p>
        </p:txBody>
      </p:sp>
      <p:sp>
        <p:nvSpPr>
          <p:cNvPr id="55302" name="Text Box 2056"/>
          <p:cNvSpPr txBox="1">
            <a:spLocks noChangeArrowheads="1"/>
          </p:cNvSpPr>
          <p:nvPr/>
        </p:nvSpPr>
        <p:spPr bwMode="auto">
          <a:xfrm>
            <a:off x="838200" y="2895600"/>
            <a:ext cx="2209800" cy="608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a:lnSpc>
                <a:spcPct val="93000"/>
              </a:lnSpc>
              <a:spcBef>
                <a:spcPct val="50000"/>
              </a:spcBef>
              <a:buClr>
                <a:srgbClr val="000000"/>
              </a:buClr>
              <a:buSzPct val="100000"/>
              <a:buFont typeface="Times New Roman" panose="02020603050405020304" pitchFamily="18" charset="0"/>
              <a:buNone/>
            </a:pPr>
            <a:r>
              <a:rPr lang="et-EE" altLang="et-EE"/>
              <a:t>Süsteem osaliselt avatud</a:t>
            </a:r>
            <a:endParaRPr lang="en-GB" altLang="et-EE"/>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050"/>
          <p:cNvSpPr>
            <a:spLocks noGrp="1" noChangeArrowheads="1"/>
          </p:cNvSpPr>
          <p:nvPr>
            <p:ph type="title"/>
          </p:nvPr>
        </p:nvSpPr>
        <p:spPr/>
        <p:txBody>
          <a:bodyPr/>
          <a:lstStyle/>
          <a:p>
            <a:pPr defTabSz="449229" eaLnBrk="1">
              <a:defRPr/>
            </a:pPr>
            <a:r>
              <a:rPr lang="et-EE" altLang="et-EE" sz="2800" b="1" dirty="0">
                <a:effectLst>
                  <a:outerShdw blurRad="38100" dist="38100" dir="2700000" algn="tl">
                    <a:srgbClr val="000000">
                      <a:alpha val="43137"/>
                    </a:srgbClr>
                  </a:outerShdw>
                </a:effectLst>
                <a:latin typeface="Times New Roman" panose="02020603050405020304" pitchFamily="18" charset="0"/>
              </a:rPr>
              <a:t>Tasakaalustumine lahusega (veega) äärmiselt aeglane (Cm-V)</a:t>
            </a:r>
            <a:endParaRPr lang="en-US" altLang="et-EE" sz="2800" b="1" dirty="0">
              <a:effectLst>
                <a:outerShdw blurRad="38100" dist="38100" dir="2700000" algn="tl">
                  <a:srgbClr val="000000">
                    <a:alpha val="43137"/>
                  </a:srgbClr>
                </a:outerShdw>
              </a:effectLst>
              <a:latin typeface="Times New Roman" panose="02020603050405020304" pitchFamily="18" charset="0"/>
            </a:endParaRPr>
          </a:p>
        </p:txBody>
      </p:sp>
      <p:pic>
        <p:nvPicPr>
          <p:cNvPr id="58371" name="Picture 205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36825" y="1566863"/>
            <a:ext cx="4648200" cy="43561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0"/>
          <p:cNvSpPr>
            <a:spLocks noChangeArrowheads="1"/>
          </p:cNvSpPr>
          <p:nvPr/>
        </p:nvSpPr>
        <p:spPr bwMode="auto">
          <a:xfrm>
            <a:off x="971550" y="1655763"/>
            <a:ext cx="5245100" cy="3810000"/>
          </a:xfrm>
          <a:prstGeom prst="rect">
            <a:avLst/>
          </a:prstGeom>
          <a:solidFill>
            <a:srgbClr val="00B8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t-EE" altLang="et-EE"/>
          </a:p>
        </p:txBody>
      </p:sp>
      <p:sp>
        <p:nvSpPr>
          <p:cNvPr id="70658" name="Rectangle 2"/>
          <p:cNvSpPr>
            <a:spLocks noGrp="1" noChangeArrowheads="1"/>
          </p:cNvSpPr>
          <p:nvPr>
            <p:ph type="title"/>
          </p:nvPr>
        </p:nvSpPr>
        <p:spPr/>
        <p:txBody>
          <a:bodyPr/>
          <a:lstStyle/>
          <a:p>
            <a:pPr defTabSz="449229" eaLnBrk="1">
              <a:defRPr/>
            </a:pPr>
            <a:r>
              <a:rPr lang="et-EE" altLang="et-EE" sz="43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Schoelleri</a:t>
            </a:r>
            <a:r>
              <a:rPr lang="et-EE" altLang="et-EE"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diagramm</a:t>
            </a:r>
            <a:endParaRPr lang="en-US" altLang="et-EE"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4820" name="Picture 2" descr="D:\Tuesday Lect\aqqaschoellerb.jpg"/>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6300788" y="2160588"/>
            <a:ext cx="3284537" cy="2371725"/>
          </a:xfrm>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9" name="Chart 8"/>
          <p:cNvGraphicFramePr>
            <a:graphicFrameLocks/>
          </p:cNvGraphicFramePr>
          <p:nvPr/>
        </p:nvGraphicFramePr>
        <p:xfrm>
          <a:off x="971699" y="1650788"/>
          <a:ext cx="5243112" cy="379483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868363" y="454025"/>
            <a:ext cx="7985125" cy="1250950"/>
          </a:xfrm>
        </p:spPr>
        <p:txBody>
          <a:bodyPr tIns="38808"/>
          <a:lstStyle/>
          <a:p>
            <a:pPr defTabSz="449229" eaLnBrk="1">
              <a:tabLst>
                <a:tab pos="723845" algn="l"/>
                <a:tab pos="1447689" algn="l"/>
                <a:tab pos="2171534" algn="l"/>
                <a:tab pos="2895379" algn="l"/>
                <a:tab pos="3619224" algn="l"/>
                <a:tab pos="4343068" algn="l"/>
                <a:tab pos="5066913" algn="l"/>
                <a:tab pos="5790758" algn="l"/>
                <a:tab pos="6514602" algn="l"/>
                <a:tab pos="7238447" algn="l"/>
                <a:tab pos="7962292" algn="l"/>
              </a:tabLst>
              <a:defRPr/>
            </a:pPr>
            <a:r>
              <a:rPr lang="et-EE" altLang="et-EE" sz="3600" b="1" dirty="0" err="1">
                <a:effectLst>
                  <a:outerShdw blurRad="38100" dist="38100" dir="2700000" algn="tl">
                    <a:srgbClr val="000000">
                      <a:alpha val="43137"/>
                    </a:srgbClr>
                  </a:outerShdw>
                </a:effectLst>
                <a:latin typeface="Times New Roman" panose="02020603050405020304" pitchFamily="18" charset="0"/>
              </a:rPr>
              <a:t>Hüdrogeokeemilisi</a:t>
            </a:r>
            <a:r>
              <a:rPr lang="et-EE" altLang="et-EE" sz="3600" b="1" dirty="0">
                <a:effectLst>
                  <a:outerShdw blurRad="38100" dist="38100" dir="2700000" algn="tl">
                    <a:srgbClr val="000000">
                      <a:alpha val="43137"/>
                    </a:srgbClr>
                  </a:outerShdw>
                </a:effectLst>
                <a:latin typeface="Times New Roman" panose="02020603050405020304" pitchFamily="18" charset="0"/>
              </a:rPr>
              <a:t> protsesse mõjutavad tegurid</a:t>
            </a:r>
          </a:p>
        </p:txBody>
      </p:sp>
      <p:sp>
        <p:nvSpPr>
          <p:cNvPr id="5122" name="Rectangle 2"/>
          <p:cNvSpPr>
            <a:spLocks noGrp="1" noChangeArrowheads="1"/>
          </p:cNvSpPr>
          <p:nvPr>
            <p:ph type="body" idx="1"/>
          </p:nvPr>
        </p:nvSpPr>
        <p:spPr>
          <a:xfrm>
            <a:off x="868363" y="1697038"/>
            <a:ext cx="7985125" cy="3767137"/>
          </a:xfrm>
        </p:spPr>
        <p:txBody>
          <a:bodyPr/>
          <a:lstStyle/>
          <a:p>
            <a:pPr marL="431767" indent="-323825" defTabSz="449229" eaLnBrk="1">
              <a:buSzPct val="45000"/>
              <a:buFont typeface="Wingdings" panose="05000000000000000000" pitchFamily="2" charset="2"/>
              <a:buChar char=""/>
              <a:tabLst>
                <a:tab pos="723845" algn="l"/>
                <a:tab pos="1447689" algn="l"/>
                <a:tab pos="2171534" algn="l"/>
                <a:tab pos="2895379" algn="l"/>
                <a:tab pos="3619224" algn="l"/>
                <a:tab pos="4343068" algn="l"/>
                <a:tab pos="5066913" algn="l"/>
                <a:tab pos="5790758" algn="l"/>
                <a:tab pos="6514602" algn="l"/>
                <a:tab pos="7238447" algn="l"/>
                <a:tab pos="7962292" algn="l"/>
              </a:tabLst>
              <a:defRPr/>
            </a:pPr>
            <a:r>
              <a:rPr lang="et-EE" altLang="et-EE" sz="3199">
                <a:latin typeface="Times New Roman" panose="02020603050405020304" pitchFamily="18" charset="0"/>
              </a:rPr>
              <a:t>Temperatuur</a:t>
            </a:r>
          </a:p>
          <a:p>
            <a:pPr marL="431767" indent="-323825" defTabSz="449229" eaLnBrk="1">
              <a:buSzPct val="45000"/>
              <a:buFont typeface="Wingdings" panose="05000000000000000000" pitchFamily="2" charset="2"/>
              <a:buChar char=""/>
              <a:tabLst>
                <a:tab pos="723845" algn="l"/>
                <a:tab pos="1447689" algn="l"/>
                <a:tab pos="2171534" algn="l"/>
                <a:tab pos="2895379" algn="l"/>
                <a:tab pos="3619224" algn="l"/>
                <a:tab pos="4343068" algn="l"/>
                <a:tab pos="5066913" algn="l"/>
                <a:tab pos="5790758" algn="l"/>
                <a:tab pos="6514602" algn="l"/>
                <a:tab pos="7238447" algn="l"/>
                <a:tab pos="7962292" algn="l"/>
              </a:tabLst>
              <a:defRPr/>
            </a:pPr>
            <a:r>
              <a:rPr lang="et-EE" altLang="et-EE" sz="3199">
                <a:latin typeface="Times New Roman" panose="02020603050405020304" pitchFamily="18" charset="0"/>
              </a:rPr>
              <a:t>Rõhk (peamiselt gaasidel)</a:t>
            </a:r>
          </a:p>
          <a:p>
            <a:pPr marL="431767" indent="-323825" defTabSz="449229" eaLnBrk="1">
              <a:buSzPct val="45000"/>
              <a:buFont typeface="Wingdings" panose="05000000000000000000" pitchFamily="2" charset="2"/>
              <a:buChar char=""/>
              <a:tabLst>
                <a:tab pos="723845" algn="l"/>
                <a:tab pos="1447689" algn="l"/>
                <a:tab pos="2171534" algn="l"/>
                <a:tab pos="2895379" algn="l"/>
                <a:tab pos="3619224" algn="l"/>
                <a:tab pos="4343068" algn="l"/>
                <a:tab pos="5066913" algn="l"/>
                <a:tab pos="5790758" algn="l"/>
                <a:tab pos="6514602" algn="l"/>
                <a:tab pos="7238447" algn="l"/>
                <a:tab pos="7962292" algn="l"/>
              </a:tabLst>
              <a:defRPr/>
            </a:pPr>
            <a:r>
              <a:rPr lang="et-EE" altLang="et-EE" sz="3199">
                <a:latin typeface="Times New Roman" panose="02020603050405020304" pitchFamily="18" charset="0"/>
              </a:rPr>
              <a:t>pH</a:t>
            </a:r>
          </a:p>
          <a:p>
            <a:pPr marL="431767" indent="-323825" defTabSz="449229" eaLnBrk="1">
              <a:buSzPct val="45000"/>
              <a:buFont typeface="Wingdings" panose="05000000000000000000" pitchFamily="2" charset="2"/>
              <a:buChar char=""/>
              <a:tabLst>
                <a:tab pos="723845" algn="l"/>
                <a:tab pos="1447689" algn="l"/>
                <a:tab pos="2171534" algn="l"/>
                <a:tab pos="2895379" algn="l"/>
                <a:tab pos="3619224" algn="l"/>
                <a:tab pos="4343068" algn="l"/>
                <a:tab pos="5066913" algn="l"/>
                <a:tab pos="5790758" algn="l"/>
                <a:tab pos="6514602" algn="l"/>
                <a:tab pos="7238447" algn="l"/>
                <a:tab pos="7962292" algn="l"/>
              </a:tabLst>
              <a:defRPr/>
            </a:pPr>
            <a:r>
              <a:rPr lang="et-EE" altLang="et-EE" sz="3199">
                <a:latin typeface="Times New Roman" panose="02020603050405020304" pitchFamily="18" charset="0"/>
              </a:rPr>
              <a:t>Reaktsiooni pind</a:t>
            </a:r>
          </a:p>
          <a:p>
            <a:pPr marL="431767" indent="-323825" defTabSz="449229" eaLnBrk="1">
              <a:buSzPct val="45000"/>
              <a:buFont typeface="Wingdings" panose="05000000000000000000" pitchFamily="2" charset="2"/>
              <a:buChar char=""/>
              <a:tabLst>
                <a:tab pos="723845" algn="l"/>
                <a:tab pos="1447689" algn="l"/>
                <a:tab pos="2171534" algn="l"/>
                <a:tab pos="2895379" algn="l"/>
                <a:tab pos="3619224" algn="l"/>
                <a:tab pos="4343068" algn="l"/>
                <a:tab pos="5066913" algn="l"/>
                <a:tab pos="5790758" algn="l"/>
                <a:tab pos="6514602" algn="l"/>
                <a:tab pos="7238447" algn="l"/>
                <a:tab pos="7962292" algn="l"/>
              </a:tabLst>
              <a:defRPr/>
            </a:pPr>
            <a:r>
              <a:rPr lang="et-EE" altLang="et-EE" sz="3199">
                <a:latin typeface="Times New Roman" panose="02020603050405020304" pitchFamily="18" charset="0"/>
              </a:rPr>
              <a:t>Konsentratsioonid lahuses (aktiivsus)</a:t>
            </a:r>
          </a:p>
          <a:p>
            <a:pPr marL="431767" indent="-323825" defTabSz="449229" eaLnBrk="1">
              <a:buSzPct val="45000"/>
              <a:buFont typeface="Wingdings" panose="05000000000000000000" pitchFamily="2" charset="2"/>
              <a:buChar char=""/>
              <a:tabLst>
                <a:tab pos="723845" algn="l"/>
                <a:tab pos="1447689" algn="l"/>
                <a:tab pos="2171534" algn="l"/>
                <a:tab pos="2895379" algn="l"/>
                <a:tab pos="3619224" algn="l"/>
                <a:tab pos="4343068" algn="l"/>
                <a:tab pos="5066913" algn="l"/>
                <a:tab pos="5790758" algn="l"/>
                <a:tab pos="6514602" algn="l"/>
                <a:tab pos="7238447" algn="l"/>
                <a:tab pos="7962292" algn="l"/>
              </a:tabLst>
              <a:defRPr/>
            </a:pPr>
            <a:r>
              <a:rPr lang="et-EE" altLang="et-EE" sz="3199">
                <a:latin typeface="Times New Roman" panose="02020603050405020304" pitchFamily="18" charset="0"/>
              </a:rPr>
              <a:t>Migreerumiskiirus (aeg)</a:t>
            </a:r>
          </a:p>
        </p:txBody>
      </p:sp>
      <p:graphicFrame>
        <p:nvGraphicFramePr>
          <p:cNvPr id="6148" name="Object 3"/>
          <p:cNvGraphicFramePr>
            <a:graphicFrameLocks noChangeAspect="1"/>
          </p:cNvGraphicFramePr>
          <p:nvPr/>
        </p:nvGraphicFramePr>
        <p:xfrm>
          <a:off x="4495800" y="3052763"/>
          <a:ext cx="719138" cy="360362"/>
        </p:xfrm>
        <a:graphic>
          <a:graphicData uri="http://schemas.openxmlformats.org/presentationml/2006/ole">
            <mc:AlternateContent xmlns:mc="http://schemas.openxmlformats.org/markup-compatibility/2006">
              <mc:Choice xmlns:v="urn:schemas-microsoft-com:vml" Requires="v">
                <p:oleObj spid="_x0000_s6183" r:id="rId4" imgW="719640" imgH="359640" progId="">
                  <p:embed/>
                </p:oleObj>
              </mc:Choice>
              <mc:Fallback>
                <p:oleObj r:id="rId4" imgW="719640" imgH="359640"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052763"/>
                        <a:ext cx="719138" cy="3603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26"/>
          <p:cNvSpPr>
            <a:spLocks noGrp="1" noChangeArrowheads="1"/>
          </p:cNvSpPr>
          <p:nvPr>
            <p:ph type="title"/>
          </p:nvPr>
        </p:nvSpPr>
        <p:spPr/>
        <p:txBody>
          <a:bodyPr/>
          <a:lstStyle/>
          <a:p>
            <a:pPr defTabSz="449229" eaLnBrk="1">
              <a:defRPr/>
            </a:pPr>
            <a:r>
              <a:rPr lang="et-EE" altLang="et-EE" sz="43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Schoelleri</a:t>
            </a:r>
            <a:r>
              <a:rPr lang="et-EE" altLang="et-EE"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diagramm</a:t>
            </a:r>
            <a:endParaRPr lang="en-US" altLang="et-EE" sz="4399" dirty="0"/>
          </a:p>
        </p:txBody>
      </p:sp>
      <p:pic>
        <p:nvPicPr>
          <p:cNvPr id="35843" name="Pilt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2088" y="1541463"/>
            <a:ext cx="4256087"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Box 2"/>
          <p:cNvSpPr txBox="1">
            <a:spLocks noChangeArrowheads="1"/>
          </p:cNvSpPr>
          <p:nvPr/>
        </p:nvSpPr>
        <p:spPr bwMode="auto">
          <a:xfrm>
            <a:off x="3389313" y="5184775"/>
            <a:ext cx="29416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t-EE" altLang="et-EE"/>
              <a:t>Herczeg &amp; Edmunds, 2000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1026"/>
          <p:cNvSpPr>
            <a:spLocks noGrp="1" noChangeArrowheads="1"/>
          </p:cNvSpPr>
          <p:nvPr>
            <p:ph type="title"/>
          </p:nvPr>
        </p:nvSpPr>
        <p:spPr/>
        <p:txBody>
          <a:bodyPr/>
          <a:lstStyle/>
          <a:p>
            <a:pPr defTabSz="449229" eaLnBrk="1">
              <a:defRPr/>
            </a:pPr>
            <a:r>
              <a:rPr lang="et-EE" altLang="et-EE" sz="43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Collins’i</a:t>
            </a:r>
            <a:r>
              <a:rPr lang="et-EE" altLang="et-EE"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t-EE" altLang="et-EE" sz="43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diasgramm</a:t>
            </a:r>
            <a:endParaRPr lang="en-US" altLang="et-EE"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1683" name="Rectangle 1027"/>
          <p:cNvSpPr>
            <a:spLocks noGrp="1" noChangeArrowheads="1"/>
          </p:cNvSpPr>
          <p:nvPr>
            <p:ph type="body" idx="1"/>
          </p:nvPr>
        </p:nvSpPr>
        <p:spPr/>
        <p:txBody>
          <a:bodyPr/>
          <a:lstStyle/>
          <a:p>
            <a:pPr marL="342874" indent="-342874" defTabSz="449229" eaLnBrk="1">
              <a:defRPr/>
            </a:pPr>
            <a:endParaRPr lang="en-US" altLang="et-EE" sz="3199"/>
          </a:p>
        </p:txBody>
      </p:sp>
      <p:pic>
        <p:nvPicPr>
          <p:cNvPr id="36868"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752600"/>
            <a:ext cx="7239000" cy="3716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l" defTabSz="449229" eaLnBrk="1">
              <a:defRPr/>
            </a:pPr>
            <a:r>
              <a:rPr lang="et-EE" altLang="et-EE" sz="43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Stiffi</a:t>
            </a:r>
            <a:r>
              <a:rPr lang="et-EE" altLang="et-EE"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diagramm</a:t>
            </a:r>
            <a:endParaRPr lang="en-US" altLang="et-EE"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7891"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876800" y="609600"/>
            <a:ext cx="4040188" cy="385603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3489325"/>
            <a:ext cx="6264275" cy="2293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026"/>
          <p:cNvSpPr>
            <a:spLocks noGrp="1" noChangeArrowheads="1"/>
          </p:cNvSpPr>
          <p:nvPr>
            <p:ph type="title"/>
          </p:nvPr>
        </p:nvSpPr>
        <p:spPr/>
        <p:txBody>
          <a:bodyPr/>
          <a:lstStyle/>
          <a:p>
            <a:pPr defTabSz="449229" eaLnBrk="1">
              <a:defRPr/>
            </a:pPr>
            <a:r>
              <a:rPr lang="et-EE" altLang="et-EE" sz="43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Stiffi</a:t>
            </a:r>
            <a:r>
              <a:rPr lang="et-EE" altLang="et-EE"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diagramm</a:t>
            </a:r>
            <a:endParaRPr lang="en-US" altLang="et-EE" sz="4399" dirty="0"/>
          </a:p>
        </p:txBody>
      </p:sp>
      <p:sp>
        <p:nvSpPr>
          <p:cNvPr id="38915" name="TextBox 2"/>
          <p:cNvSpPr txBox="1">
            <a:spLocks noChangeArrowheads="1"/>
          </p:cNvSpPr>
          <p:nvPr/>
        </p:nvSpPr>
        <p:spPr bwMode="auto">
          <a:xfrm>
            <a:off x="3543300" y="5184775"/>
            <a:ext cx="2633663"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t-EE" altLang="et-EE"/>
              <a:t>Montcoudiol et al., 2014</a:t>
            </a:r>
          </a:p>
        </p:txBody>
      </p:sp>
      <p:pic>
        <p:nvPicPr>
          <p:cNvPr id="38916" name="Pilt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22675" y="1563688"/>
            <a:ext cx="2474913" cy="353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1026"/>
          <p:cNvSpPr>
            <a:spLocks noGrp="1" noChangeArrowheads="1"/>
          </p:cNvSpPr>
          <p:nvPr>
            <p:ph type="title"/>
          </p:nvPr>
        </p:nvSpPr>
        <p:spPr/>
        <p:txBody>
          <a:bodyPr/>
          <a:lstStyle/>
          <a:p>
            <a:pPr defTabSz="449229" eaLnBrk="1">
              <a:defRPr/>
            </a:pPr>
            <a:r>
              <a:rPr lang="et-EE" altLang="et-EE" sz="43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Gibbsi</a:t>
            </a:r>
            <a:r>
              <a:rPr lang="et-EE" altLang="et-EE"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diagramm</a:t>
            </a:r>
            <a:endParaRPr lang="en-US" altLang="et-EE"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39939" name="Picture 1030" descr="C:\Principles Environmental Geochemistry\Textbook Files\9. Cont Envir\Fig9-8a.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35100"/>
            <a:ext cx="3171825" cy="504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Picture 10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1450975"/>
            <a:ext cx="3121025"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1" name="Picture 1032"/>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6426200" y="1447800"/>
            <a:ext cx="3294063" cy="487997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55650" y="195263"/>
            <a:ext cx="7983538" cy="923925"/>
          </a:xfrm>
        </p:spPr>
        <p:txBody>
          <a:bodyPr/>
          <a:lstStyle/>
          <a:p>
            <a:pPr defTabSz="449229" eaLnBrk="1">
              <a:defRPr/>
            </a:pPr>
            <a:r>
              <a:rPr lang="et-EE" altLang="et-EE" sz="4399" b="1" dirty="0" err="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Piperi</a:t>
            </a:r>
            <a:r>
              <a:rPr lang="et-EE" altLang="et-EE" sz="4399"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diagramm</a:t>
            </a:r>
            <a:endParaRPr lang="en-US" altLang="et-EE" sz="4399"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0963"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63" y="1152525"/>
            <a:ext cx="4967287" cy="4440238"/>
          </a:xfr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1563" y="1152525"/>
            <a:ext cx="4838700" cy="4440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defTabSz="449229" eaLnBrk="1">
              <a:defRPr/>
            </a:pPr>
            <a:endParaRPr lang="en-US" altLang="et-EE" sz="4399"/>
          </a:p>
        </p:txBody>
      </p:sp>
      <p:sp>
        <p:nvSpPr>
          <p:cNvPr id="72707" name="Rectangle 3"/>
          <p:cNvSpPr>
            <a:spLocks noGrp="1" noChangeArrowheads="1"/>
          </p:cNvSpPr>
          <p:nvPr>
            <p:ph idx="1"/>
          </p:nvPr>
        </p:nvSpPr>
        <p:spPr/>
        <p:txBody>
          <a:bodyPr/>
          <a:lstStyle/>
          <a:p>
            <a:pPr marL="342874" indent="-342874" defTabSz="449229" eaLnBrk="1">
              <a:defRPr/>
            </a:pPr>
            <a:endParaRPr lang="en-US" altLang="et-EE" sz="3199"/>
          </a:p>
        </p:txBody>
      </p:sp>
      <p:pic>
        <p:nvPicPr>
          <p:cNvPr id="419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3825" y="576263"/>
            <a:ext cx="6934200" cy="517366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ChangeArrowheads="1"/>
          </p:cNvSpPr>
          <p:nvPr>
            <p:ph type="title"/>
          </p:nvPr>
        </p:nvSpPr>
        <p:spPr/>
        <p:txBody>
          <a:bodyPr/>
          <a:lstStyle/>
          <a:p>
            <a:pPr defTabSz="449229" eaLnBrk="1">
              <a:defRPr/>
            </a:pPr>
            <a:endParaRPr lang="en-US" altLang="et-EE" sz="4399"/>
          </a:p>
        </p:txBody>
      </p:sp>
      <p:pic>
        <p:nvPicPr>
          <p:cNvPr id="45059" name="Picture 102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47800" y="363538"/>
            <a:ext cx="7010400" cy="5656262"/>
          </a:xfr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sz="2400" b="1" dirty="0" err="1"/>
              <a:t>Durovi</a:t>
            </a:r>
            <a:r>
              <a:rPr lang="et-EE" sz="2400" b="1" dirty="0"/>
              <a:t> diagramm</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0653" y="1439888"/>
            <a:ext cx="5847789" cy="4204146"/>
          </a:xfrm>
        </p:spPr>
      </p:pic>
    </p:spTree>
    <p:extLst>
      <p:ext uri="{BB962C8B-B14F-4D97-AF65-F5344CB8AC3E}">
        <p14:creationId xmlns:p14="http://schemas.microsoft.com/office/powerpoint/2010/main" val="36026785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defTabSz="449229" eaLnBrk="1">
              <a:defRPr/>
            </a:pPr>
            <a:endParaRPr lang="en-US" altLang="et-EE" sz="4399"/>
          </a:p>
        </p:txBody>
      </p:sp>
      <p:pic>
        <p:nvPicPr>
          <p:cNvPr id="46083"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0"/>
            <a:ext cx="6477000" cy="6480175"/>
          </a:xfrm>
        </p:spPr>
      </p:pic>
      <p:sp>
        <p:nvSpPr>
          <p:cNvPr id="46084" name="Line 5"/>
          <p:cNvSpPr>
            <a:spLocks noChangeShapeType="1"/>
          </p:cNvSpPr>
          <p:nvPr/>
        </p:nvSpPr>
        <p:spPr bwMode="auto">
          <a:xfrm flipV="1">
            <a:off x="5029200" y="2743200"/>
            <a:ext cx="1447800" cy="533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t-EE"/>
          </a:p>
        </p:txBody>
      </p:sp>
      <p:sp>
        <p:nvSpPr>
          <p:cNvPr id="46085" name="Text Box 6"/>
          <p:cNvSpPr txBox="1">
            <a:spLocks noChangeArrowheads="1"/>
          </p:cNvSpPr>
          <p:nvPr/>
        </p:nvSpPr>
        <p:spPr bwMode="auto">
          <a:xfrm>
            <a:off x="1885950" y="3995738"/>
            <a:ext cx="3929063" cy="3492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t-EE" altLang="et-EE" b="1">
                <a:solidFill>
                  <a:srgbClr val="FF3300"/>
                </a:solidFill>
              </a:rPr>
              <a:t>Orgaanika oksüdeerimine üle SO4</a:t>
            </a:r>
          </a:p>
        </p:txBody>
      </p:sp>
      <p:sp>
        <p:nvSpPr>
          <p:cNvPr id="46086" name="Line 7"/>
          <p:cNvSpPr>
            <a:spLocks noChangeShapeType="1"/>
          </p:cNvSpPr>
          <p:nvPr/>
        </p:nvSpPr>
        <p:spPr bwMode="auto">
          <a:xfrm>
            <a:off x="5257800" y="533400"/>
            <a:ext cx="1066800" cy="1371600"/>
          </a:xfrm>
          <a:prstGeom prst="line">
            <a:avLst/>
          </a:prstGeom>
          <a:noFill/>
          <a:ln w="571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t-EE"/>
          </a:p>
        </p:txBody>
      </p:sp>
      <p:sp>
        <p:nvSpPr>
          <p:cNvPr id="46087" name="Text Box 8"/>
          <p:cNvSpPr txBox="1">
            <a:spLocks noChangeArrowheads="1"/>
          </p:cNvSpPr>
          <p:nvPr/>
        </p:nvSpPr>
        <p:spPr bwMode="auto">
          <a:xfrm>
            <a:off x="5943600" y="685800"/>
            <a:ext cx="2095500" cy="6080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t-EE" altLang="et-EE" b="1">
                <a:solidFill>
                  <a:srgbClr val="FF3300"/>
                </a:solidFill>
              </a:rPr>
              <a:t>Segunemine </a:t>
            </a:r>
          </a:p>
          <a:p>
            <a:pPr eaLnBrk="1">
              <a:lnSpc>
                <a:spcPct val="93000"/>
              </a:lnSpc>
              <a:buClr>
                <a:srgbClr val="000000"/>
              </a:buClr>
              <a:buSzPct val="100000"/>
              <a:buFont typeface="Times New Roman" panose="02020603050405020304" pitchFamily="18" charset="0"/>
              <a:buNone/>
            </a:pPr>
            <a:r>
              <a:rPr lang="et-EE" altLang="et-EE" b="1">
                <a:solidFill>
                  <a:srgbClr val="FF3300"/>
                </a:solidFill>
              </a:rPr>
              <a:t>soolasema veega</a:t>
            </a:r>
            <a:endParaRPr lang="en-US" altLang="et-EE" b="1">
              <a:solidFill>
                <a:srgbClr val="FF3300"/>
              </a:solidFill>
            </a:endParaRPr>
          </a:p>
        </p:txBody>
      </p:sp>
      <p:sp>
        <p:nvSpPr>
          <p:cNvPr id="46088" name="Line 10"/>
          <p:cNvSpPr>
            <a:spLocks noChangeShapeType="1"/>
          </p:cNvSpPr>
          <p:nvPr/>
        </p:nvSpPr>
        <p:spPr bwMode="auto">
          <a:xfrm flipV="1">
            <a:off x="3276600" y="3352800"/>
            <a:ext cx="1447800" cy="533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t-EE"/>
          </a:p>
        </p:txBody>
      </p:sp>
      <p:sp>
        <p:nvSpPr>
          <p:cNvPr id="46089" name="Text Box 11"/>
          <p:cNvSpPr txBox="1">
            <a:spLocks noChangeArrowheads="1"/>
          </p:cNvSpPr>
          <p:nvPr/>
        </p:nvSpPr>
        <p:spPr bwMode="auto">
          <a:xfrm>
            <a:off x="5257800" y="3200400"/>
            <a:ext cx="2659063" cy="34925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t-EE" altLang="et-EE" b="1">
                <a:solidFill>
                  <a:srgbClr val="FF3300"/>
                </a:solidFill>
              </a:rPr>
              <a:t>Dolomiidi lahustumine</a:t>
            </a:r>
            <a:endParaRPr lang="en-US" altLang="et-EE" b="1">
              <a:solidFill>
                <a:srgbClr val="FF33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26"/>
          <p:cNvSpPr>
            <a:spLocks noGrp="1" noChangeArrowheads="1"/>
          </p:cNvSpPr>
          <p:nvPr>
            <p:ph type="title"/>
          </p:nvPr>
        </p:nvSpPr>
        <p:spPr>
          <a:xfrm>
            <a:off x="838200" y="381000"/>
            <a:ext cx="7983538" cy="923925"/>
          </a:xfrm>
        </p:spPr>
        <p:txBody>
          <a:bodyPr/>
          <a:lstStyle/>
          <a:p>
            <a:pPr defTabSz="449229" eaLnBrk="1">
              <a:defRPr/>
            </a:pPr>
            <a:r>
              <a:rPr lang="et-EE" altLang="et-EE"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Põhiparameetrid</a:t>
            </a:r>
            <a:endParaRPr lang="en-US" altLang="et-EE"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6563" name="Rectangle 1027"/>
          <p:cNvSpPr>
            <a:spLocks noGrp="1" noChangeArrowheads="1"/>
          </p:cNvSpPr>
          <p:nvPr>
            <p:ph type="body" idx="1"/>
          </p:nvPr>
        </p:nvSpPr>
        <p:spPr>
          <a:xfrm>
            <a:off x="868363" y="1143000"/>
            <a:ext cx="7983537" cy="3856038"/>
          </a:xfrm>
        </p:spPr>
        <p:txBody>
          <a:bodyPr/>
          <a:lstStyle/>
          <a:p>
            <a:pPr algn="just" eaLnBrk="1" hangingPunct="1">
              <a:lnSpc>
                <a:spcPct val="100000"/>
              </a:lnSpc>
              <a:spcAft>
                <a:spcPct val="0"/>
              </a:spcAft>
              <a:buClrTx/>
              <a:buSzTx/>
              <a:buFontTx/>
              <a:buChar char="•"/>
            </a:pPr>
            <a:r>
              <a:rPr lang="et-EE" altLang="et-EE" sz="2000" b="1" dirty="0" err="1">
                <a:solidFill>
                  <a:schemeClr val="tx1"/>
                </a:solidFill>
                <a:latin typeface="Times New Roman" panose="02020603050405020304" pitchFamily="18" charset="0"/>
              </a:rPr>
              <a:t>pH</a:t>
            </a:r>
            <a:r>
              <a:rPr lang="et-EE" altLang="et-EE" sz="2000" dirty="0">
                <a:solidFill>
                  <a:schemeClr val="tx1"/>
                </a:solidFill>
                <a:latin typeface="Times New Roman" panose="02020603050405020304" pitchFamily="18" charset="0"/>
              </a:rPr>
              <a:t> - sõltuv esmalt pinnase aeratsioonist ja vegetatiivsest aktiivsusest. Hilisema vee </a:t>
            </a:r>
            <a:r>
              <a:rPr lang="et-EE" altLang="et-EE" sz="2000" dirty="0" err="1">
                <a:solidFill>
                  <a:schemeClr val="tx1"/>
                </a:solidFill>
                <a:latin typeface="Times New Roman" panose="02020603050405020304" pitchFamily="18" charset="0"/>
              </a:rPr>
              <a:t>pH</a:t>
            </a:r>
            <a:r>
              <a:rPr lang="et-EE" altLang="et-EE" sz="2000" dirty="0">
                <a:solidFill>
                  <a:schemeClr val="tx1"/>
                </a:solidFill>
                <a:latin typeface="Times New Roman" panose="02020603050405020304" pitchFamily="18" charset="0"/>
              </a:rPr>
              <a:t> määrab kivimi </a:t>
            </a:r>
            <a:r>
              <a:rPr lang="et-EE" altLang="et-EE" sz="2000" dirty="0" err="1">
                <a:solidFill>
                  <a:schemeClr val="tx1"/>
                </a:solidFill>
                <a:latin typeface="Times New Roman" panose="02020603050405020304" pitchFamily="18" charset="0"/>
              </a:rPr>
              <a:t>puhverdusvõime</a:t>
            </a:r>
            <a:r>
              <a:rPr lang="et-EE" altLang="et-EE" sz="2000" dirty="0">
                <a:solidFill>
                  <a:schemeClr val="tx1"/>
                </a:solidFill>
                <a:latin typeface="Times New Roman" panose="02020603050405020304" pitchFamily="18" charset="0"/>
              </a:rPr>
              <a:t>.</a:t>
            </a:r>
          </a:p>
          <a:p>
            <a:pPr algn="just" eaLnBrk="1" hangingPunct="1">
              <a:lnSpc>
                <a:spcPct val="100000"/>
              </a:lnSpc>
              <a:spcAft>
                <a:spcPct val="0"/>
              </a:spcAft>
              <a:buClrTx/>
              <a:buSzTx/>
              <a:buFontTx/>
              <a:buChar char="•"/>
            </a:pPr>
            <a:r>
              <a:rPr lang="et-EE" altLang="et-EE" sz="2000" b="1" dirty="0">
                <a:solidFill>
                  <a:schemeClr val="tx1"/>
                </a:solidFill>
                <a:latin typeface="Times New Roman" panose="02020603050405020304" pitchFamily="18" charset="0"/>
              </a:rPr>
              <a:t>Temperatuur</a:t>
            </a:r>
            <a:r>
              <a:rPr lang="et-EE" altLang="et-EE" sz="2000" dirty="0">
                <a:solidFill>
                  <a:schemeClr val="tx1"/>
                </a:solidFill>
                <a:latin typeface="Times New Roman" panose="02020603050405020304" pitchFamily="18" charset="0"/>
              </a:rPr>
              <a:t> - </a:t>
            </a:r>
            <a:r>
              <a:rPr lang="en-US" altLang="et-EE" sz="2000" dirty="0" err="1">
                <a:solidFill>
                  <a:schemeClr val="tx1"/>
                </a:solidFill>
                <a:latin typeface="Times New Roman" panose="02020603050405020304" pitchFamily="18" charset="0"/>
              </a:rPr>
              <a:t>Maakoore</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ülemises</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kihis</a:t>
            </a:r>
            <a:r>
              <a:rPr lang="en-US" altLang="et-EE" sz="2000" dirty="0">
                <a:solidFill>
                  <a:schemeClr val="tx1"/>
                </a:solidFill>
                <a:latin typeface="Times New Roman" panose="02020603050405020304" pitchFamily="18" charset="0"/>
              </a:rPr>
              <a:t> (10–30 m) </a:t>
            </a:r>
            <a:r>
              <a:rPr lang="en-US" altLang="et-EE" sz="2000" dirty="0" err="1">
                <a:solidFill>
                  <a:schemeClr val="tx1"/>
                </a:solidFill>
                <a:latin typeface="Times New Roman" panose="02020603050405020304" pitchFamily="18" charset="0"/>
              </a:rPr>
              <a:t>sõltub</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vee</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temperatuur</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õhutemperatuuri</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kõikumisest</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Sügavuse</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suunas</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liikudes</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hakkab</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kivimite</a:t>
            </a:r>
            <a:r>
              <a:rPr lang="en-US" altLang="et-EE" sz="2000" dirty="0">
                <a:solidFill>
                  <a:schemeClr val="tx1"/>
                </a:solidFill>
                <a:latin typeface="Times New Roman" panose="02020603050405020304" pitchFamily="18" charset="0"/>
              </a:rPr>
              <a:t> ja </a:t>
            </a:r>
            <a:r>
              <a:rPr lang="en-US" altLang="et-EE" sz="2000" dirty="0" err="1">
                <a:solidFill>
                  <a:schemeClr val="tx1"/>
                </a:solidFill>
                <a:latin typeface="Times New Roman" panose="02020603050405020304" pitchFamily="18" charset="0"/>
              </a:rPr>
              <a:t>põhjavee</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temperatuur</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suurenema</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umbes</a:t>
            </a:r>
            <a:r>
              <a:rPr lang="en-US" altLang="et-EE" sz="2000" dirty="0">
                <a:solidFill>
                  <a:schemeClr val="tx1"/>
                </a:solidFill>
                <a:latin typeface="Times New Roman" panose="02020603050405020304" pitchFamily="18" charset="0"/>
              </a:rPr>
              <a:t> 3 ºC 100 m </a:t>
            </a:r>
            <a:r>
              <a:rPr lang="en-US" altLang="et-EE" sz="2000" dirty="0" err="1">
                <a:solidFill>
                  <a:schemeClr val="tx1"/>
                </a:solidFill>
                <a:latin typeface="Times New Roman" panose="02020603050405020304" pitchFamily="18" charset="0"/>
              </a:rPr>
              <a:t>kohta</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geotermiline</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astme</a:t>
            </a:r>
            <a:r>
              <a:rPr lang="en-US" altLang="et-EE" sz="2000" dirty="0">
                <a:solidFill>
                  <a:schemeClr val="tx1"/>
                </a:solidFill>
                <a:latin typeface="Times New Roman" panose="02020603050405020304" pitchFamily="18" charset="0"/>
              </a:rPr>
              <a:t>/gradient).</a:t>
            </a:r>
            <a:endParaRPr lang="et-EE" altLang="et-EE" sz="2000" dirty="0">
              <a:solidFill>
                <a:schemeClr val="tx1"/>
              </a:solidFill>
              <a:latin typeface="Times New Roman" panose="02020603050405020304" pitchFamily="18" charset="0"/>
            </a:endParaRPr>
          </a:p>
          <a:p>
            <a:pPr algn="just" eaLnBrk="1" hangingPunct="1">
              <a:lnSpc>
                <a:spcPct val="100000"/>
              </a:lnSpc>
              <a:spcAft>
                <a:spcPct val="0"/>
              </a:spcAft>
              <a:buClrTx/>
              <a:buSzTx/>
              <a:buFontTx/>
              <a:buChar char="•"/>
            </a:pPr>
            <a:r>
              <a:rPr lang="en-US" altLang="et-EE" sz="2000" b="1" dirty="0" err="1">
                <a:solidFill>
                  <a:schemeClr val="tx1"/>
                </a:solidFill>
                <a:latin typeface="Times New Roman" panose="02020603050405020304" pitchFamily="18" charset="0"/>
              </a:rPr>
              <a:t>Vees</a:t>
            </a:r>
            <a:r>
              <a:rPr lang="en-US" altLang="et-EE" sz="2000" b="1" dirty="0">
                <a:solidFill>
                  <a:schemeClr val="tx1"/>
                </a:solidFill>
                <a:latin typeface="Times New Roman" panose="02020603050405020304" pitchFamily="18" charset="0"/>
              </a:rPr>
              <a:t> </a:t>
            </a:r>
            <a:r>
              <a:rPr lang="en-US" altLang="et-EE" sz="2000" b="1" dirty="0" err="1">
                <a:solidFill>
                  <a:schemeClr val="tx1"/>
                </a:solidFill>
                <a:latin typeface="Times New Roman" panose="02020603050405020304" pitchFamily="18" charset="0"/>
              </a:rPr>
              <a:t>lahustunud</a:t>
            </a:r>
            <a:r>
              <a:rPr lang="en-US" altLang="et-EE" sz="2000" b="1" dirty="0">
                <a:solidFill>
                  <a:schemeClr val="tx1"/>
                </a:solidFill>
                <a:latin typeface="Times New Roman" panose="02020603050405020304" pitchFamily="18" charset="0"/>
              </a:rPr>
              <a:t> </a:t>
            </a:r>
            <a:r>
              <a:rPr lang="en-US" altLang="et-EE" sz="2000" b="1" dirty="0" err="1">
                <a:solidFill>
                  <a:schemeClr val="tx1"/>
                </a:solidFill>
                <a:latin typeface="Times New Roman" panose="02020603050405020304" pitchFamily="18" charset="0"/>
              </a:rPr>
              <a:t>mineraalainete</a:t>
            </a:r>
            <a:r>
              <a:rPr lang="en-US" altLang="et-EE" sz="2000" b="1" dirty="0">
                <a:solidFill>
                  <a:schemeClr val="tx1"/>
                </a:solidFill>
                <a:latin typeface="Times New Roman" panose="02020603050405020304" pitchFamily="18" charset="0"/>
              </a:rPr>
              <a:t> hulk</a:t>
            </a:r>
            <a:r>
              <a:rPr lang="et-EE" altLang="et-EE" sz="2000" b="1" dirty="0">
                <a:solidFill>
                  <a:schemeClr val="tx1"/>
                </a:solidFill>
                <a:latin typeface="Times New Roman" panose="02020603050405020304" pitchFamily="18" charset="0"/>
              </a:rPr>
              <a:t> (TDS e </a:t>
            </a:r>
            <a:r>
              <a:rPr lang="et-EE" altLang="et-EE" sz="2000" b="1" i="1" dirty="0" err="1">
                <a:solidFill>
                  <a:schemeClr val="tx1"/>
                </a:solidFill>
                <a:latin typeface="Times New Roman" panose="02020603050405020304" pitchFamily="18" charset="0"/>
              </a:rPr>
              <a:t>total</a:t>
            </a:r>
            <a:r>
              <a:rPr lang="et-EE" altLang="et-EE" sz="2000" b="1" i="1" dirty="0">
                <a:solidFill>
                  <a:schemeClr val="tx1"/>
                </a:solidFill>
                <a:latin typeface="Times New Roman" panose="02020603050405020304" pitchFamily="18" charset="0"/>
              </a:rPr>
              <a:t> </a:t>
            </a:r>
            <a:r>
              <a:rPr lang="et-EE" altLang="et-EE" sz="2000" b="1" i="1" dirty="0" err="1">
                <a:solidFill>
                  <a:schemeClr val="tx1"/>
                </a:solidFill>
                <a:latin typeface="Times New Roman" panose="02020603050405020304" pitchFamily="18" charset="0"/>
              </a:rPr>
              <a:t>dissolved</a:t>
            </a:r>
            <a:r>
              <a:rPr lang="et-EE" altLang="et-EE" sz="2000" b="1" i="1" dirty="0">
                <a:solidFill>
                  <a:schemeClr val="tx1"/>
                </a:solidFill>
                <a:latin typeface="Times New Roman" panose="02020603050405020304" pitchFamily="18" charset="0"/>
              </a:rPr>
              <a:t> </a:t>
            </a:r>
            <a:r>
              <a:rPr lang="et-EE" altLang="et-EE" sz="2000" b="1" i="1" dirty="0" err="1">
                <a:solidFill>
                  <a:schemeClr val="tx1"/>
                </a:solidFill>
                <a:latin typeface="Times New Roman" panose="02020603050405020304" pitchFamily="18" charset="0"/>
              </a:rPr>
              <a:t>solids</a:t>
            </a:r>
            <a:r>
              <a:rPr lang="et-EE" altLang="et-EE" sz="2000" b="1" dirty="0">
                <a:solidFill>
                  <a:schemeClr val="tx1"/>
                </a:solidFill>
                <a:latin typeface="Times New Roman" panose="02020603050405020304" pitchFamily="18" charset="0"/>
              </a:rPr>
              <a:t>)</a:t>
            </a:r>
            <a:r>
              <a:rPr lang="et-EE" altLang="et-EE" sz="2000" dirty="0">
                <a:solidFill>
                  <a:schemeClr val="tx1"/>
                </a:solidFill>
                <a:latin typeface="Times New Roman" panose="02020603050405020304" pitchFamily="18" charset="0"/>
              </a:rPr>
              <a:t> - </a:t>
            </a:r>
            <a:r>
              <a:rPr lang="en-US" altLang="et-EE" sz="2000" dirty="0" err="1">
                <a:solidFill>
                  <a:schemeClr val="tx1"/>
                </a:solidFill>
                <a:latin typeface="Times New Roman" panose="02020603050405020304" pitchFamily="18" charset="0"/>
              </a:rPr>
              <a:t>väljendatakse</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kas</a:t>
            </a:r>
            <a:r>
              <a:rPr lang="en-US" altLang="et-EE" sz="2000" dirty="0">
                <a:solidFill>
                  <a:schemeClr val="tx1"/>
                </a:solidFill>
                <a:latin typeface="Times New Roman" panose="02020603050405020304" pitchFamily="18" charset="0"/>
              </a:rPr>
              <a:t> mg/l </a:t>
            </a:r>
            <a:r>
              <a:rPr lang="en-US" altLang="et-EE" sz="2000" dirty="0" err="1">
                <a:solidFill>
                  <a:schemeClr val="tx1"/>
                </a:solidFill>
                <a:latin typeface="Times New Roman" panose="02020603050405020304" pitchFamily="18" charset="0"/>
              </a:rPr>
              <a:t>või</a:t>
            </a:r>
            <a:r>
              <a:rPr lang="en-US" altLang="et-EE" sz="2000" dirty="0">
                <a:solidFill>
                  <a:schemeClr val="tx1"/>
                </a:solidFill>
                <a:latin typeface="Times New Roman" panose="02020603050405020304" pitchFamily="18" charset="0"/>
              </a:rPr>
              <a:t> g/l. Kuna </a:t>
            </a:r>
            <a:r>
              <a:rPr lang="en-US" altLang="et-EE" sz="2000" dirty="0" err="1">
                <a:solidFill>
                  <a:schemeClr val="tx1"/>
                </a:solidFill>
                <a:latin typeface="Times New Roman" panose="02020603050405020304" pitchFamily="18" charset="0"/>
              </a:rPr>
              <a:t>tihti</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määratakse</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vee</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soolsust</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läbi</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elektrijuhtivuse</a:t>
            </a:r>
            <a:r>
              <a:rPr lang="et-EE" altLang="et-EE" sz="2000" dirty="0">
                <a:solidFill>
                  <a:schemeClr val="tx1"/>
                </a:solidFill>
                <a:latin typeface="Times New Roman" panose="02020603050405020304" pitchFamily="18" charset="0"/>
              </a:rPr>
              <a:t> (EC)</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siis</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ka</a:t>
            </a:r>
            <a:r>
              <a:rPr lang="en-US" altLang="et-EE" sz="2000" dirty="0">
                <a:solidFill>
                  <a:schemeClr val="tx1"/>
                </a:solidFill>
                <a:latin typeface="Times New Roman" panose="02020603050405020304" pitchFamily="18" charset="0"/>
              </a:rPr>
              <a:t> S/cm</a:t>
            </a:r>
            <a:r>
              <a:rPr lang="et-EE" altLang="et-EE" sz="2000" dirty="0">
                <a:solidFill>
                  <a:schemeClr val="tx1"/>
                </a:solidFill>
                <a:latin typeface="Times New Roman" panose="02020603050405020304" pitchFamily="18" charset="0"/>
              </a:rPr>
              <a:t>.</a:t>
            </a:r>
          </a:p>
          <a:p>
            <a:pPr algn="just" eaLnBrk="1" hangingPunct="1">
              <a:lnSpc>
                <a:spcPct val="100000"/>
              </a:lnSpc>
              <a:spcAft>
                <a:spcPct val="0"/>
              </a:spcAft>
              <a:buClrTx/>
              <a:buSzTx/>
              <a:buFontTx/>
              <a:buChar char="•"/>
            </a:pPr>
            <a:r>
              <a:rPr lang="et-EE" altLang="et-EE" sz="2000" b="1" dirty="0" err="1">
                <a:solidFill>
                  <a:schemeClr val="tx1"/>
                </a:solidFill>
                <a:latin typeface="Times New Roman" panose="02020603050405020304" pitchFamily="18" charset="0"/>
              </a:rPr>
              <a:t>Redokspotensiaal</a:t>
            </a:r>
            <a:r>
              <a:rPr lang="et-EE" altLang="et-EE" sz="2000" b="1" dirty="0">
                <a:solidFill>
                  <a:schemeClr val="tx1"/>
                </a:solidFill>
                <a:latin typeface="Times New Roman" panose="02020603050405020304" pitchFamily="18" charset="0"/>
              </a:rPr>
              <a:t> (Eh)</a:t>
            </a:r>
            <a:r>
              <a:rPr lang="et-EE" altLang="et-EE" sz="2000" dirty="0">
                <a:solidFill>
                  <a:schemeClr val="tx1"/>
                </a:solidFill>
                <a:latin typeface="Times New Roman" panose="02020603050405020304" pitchFamily="18" charset="0"/>
              </a:rPr>
              <a:t> - </a:t>
            </a:r>
            <a:r>
              <a:rPr lang="en-US" altLang="et-EE" sz="2000" dirty="0" err="1">
                <a:solidFill>
                  <a:schemeClr val="tx1"/>
                </a:solidFill>
                <a:latin typeface="Times New Roman" panose="02020603050405020304" pitchFamily="18" charset="0"/>
              </a:rPr>
              <a:t>iseloomustab</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süsteemi</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võimet</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vahetada</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elektrone</a:t>
            </a:r>
            <a:r>
              <a:rPr lang="et-EE" altLang="et-EE" sz="2000" dirty="0">
                <a:solidFill>
                  <a:schemeClr val="tx1"/>
                </a:solidFill>
                <a:latin typeface="Times New Roman" panose="02020603050405020304" pitchFamily="18" charset="0"/>
              </a:rPr>
              <a:t>.</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Redutseerivate</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tingimuste</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juures</a:t>
            </a:r>
            <a:r>
              <a:rPr lang="en-US" altLang="et-EE" sz="2000" dirty="0">
                <a:solidFill>
                  <a:schemeClr val="tx1"/>
                </a:solidFill>
                <a:latin typeface="Times New Roman" panose="02020603050405020304" pitchFamily="18" charset="0"/>
              </a:rPr>
              <a:t> on Eh </a:t>
            </a:r>
            <a:r>
              <a:rPr lang="en-US" altLang="et-EE" sz="2000" dirty="0" err="1">
                <a:solidFill>
                  <a:schemeClr val="tx1"/>
                </a:solidFill>
                <a:latin typeface="Times New Roman" panose="02020603050405020304" pitchFamily="18" charset="0"/>
              </a:rPr>
              <a:t>madal</a:t>
            </a:r>
            <a:r>
              <a:rPr lang="en-US" altLang="et-EE" sz="2000" dirty="0">
                <a:solidFill>
                  <a:schemeClr val="tx1"/>
                </a:solidFill>
                <a:latin typeface="Times New Roman" panose="02020603050405020304" pitchFamily="18" charset="0"/>
              </a:rPr>
              <a:t> (–300 </a:t>
            </a:r>
            <a:r>
              <a:rPr lang="en-US" altLang="et-EE" sz="2000" dirty="0" err="1">
                <a:solidFill>
                  <a:schemeClr val="tx1"/>
                </a:solidFill>
                <a:latin typeface="Times New Roman" panose="02020603050405020304" pitchFamily="18" charset="0"/>
              </a:rPr>
              <a:t>kuni</a:t>
            </a:r>
            <a:r>
              <a:rPr lang="en-US" altLang="et-EE" sz="2000" dirty="0">
                <a:solidFill>
                  <a:schemeClr val="tx1"/>
                </a:solidFill>
                <a:latin typeface="Times New Roman" panose="02020603050405020304" pitchFamily="18" charset="0"/>
              </a:rPr>
              <a:t> –100 mV) ja </a:t>
            </a:r>
            <a:r>
              <a:rPr lang="en-US" altLang="et-EE" sz="2000" dirty="0" err="1">
                <a:solidFill>
                  <a:schemeClr val="tx1"/>
                </a:solidFill>
                <a:latin typeface="Times New Roman" panose="02020603050405020304" pitchFamily="18" charset="0"/>
              </a:rPr>
              <a:t>oksüdeerivate</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tingimuste</a:t>
            </a:r>
            <a:r>
              <a:rPr lang="et-EE" altLang="et-EE" sz="2000" dirty="0">
                <a:solidFill>
                  <a:schemeClr val="tx1"/>
                </a:solidFill>
                <a:latin typeface="Times New Roman" panose="02020603050405020304" pitchFamily="18" charset="0"/>
              </a:rPr>
              <a:t>l</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kõrge</a:t>
            </a:r>
            <a:r>
              <a:rPr lang="en-US" altLang="et-EE" sz="2000" dirty="0">
                <a:solidFill>
                  <a:schemeClr val="tx1"/>
                </a:solidFill>
                <a:latin typeface="Times New Roman" panose="02020603050405020304" pitchFamily="18" charset="0"/>
              </a:rPr>
              <a:t> (300 </a:t>
            </a:r>
            <a:r>
              <a:rPr lang="en-US" altLang="et-EE" sz="2000" dirty="0" err="1">
                <a:solidFill>
                  <a:schemeClr val="tx1"/>
                </a:solidFill>
                <a:latin typeface="Times New Roman" panose="02020603050405020304" pitchFamily="18" charset="0"/>
              </a:rPr>
              <a:t>kuni</a:t>
            </a:r>
            <a:r>
              <a:rPr lang="en-US" altLang="et-EE" sz="2000" dirty="0">
                <a:solidFill>
                  <a:schemeClr val="tx1"/>
                </a:solidFill>
                <a:latin typeface="Times New Roman" panose="02020603050405020304" pitchFamily="18" charset="0"/>
              </a:rPr>
              <a:t> 600 mV). </a:t>
            </a:r>
            <a:r>
              <a:rPr lang="en-US" altLang="et-EE" sz="2000" dirty="0" err="1">
                <a:solidFill>
                  <a:schemeClr val="tx1"/>
                </a:solidFill>
                <a:latin typeface="Times New Roman" panose="02020603050405020304" pitchFamily="18" charset="0"/>
              </a:rPr>
              <a:t>Vee</a:t>
            </a:r>
            <a:r>
              <a:rPr lang="en-US" altLang="et-EE" sz="2000" dirty="0">
                <a:solidFill>
                  <a:schemeClr val="tx1"/>
                </a:solidFill>
                <a:latin typeface="Times New Roman" panose="02020603050405020304" pitchFamily="18" charset="0"/>
              </a:rPr>
              <a:t> </a:t>
            </a:r>
            <a:r>
              <a:rPr lang="et-EE" altLang="et-EE" sz="2000" dirty="0">
                <a:solidFill>
                  <a:schemeClr val="tx1"/>
                </a:solidFill>
                <a:latin typeface="Times New Roman" panose="02020603050405020304" pitchFamily="18" charset="0"/>
              </a:rPr>
              <a:t>Eh</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määravad</a:t>
            </a:r>
            <a:r>
              <a:rPr lang="en-US" altLang="et-EE" sz="2000" dirty="0">
                <a:solidFill>
                  <a:schemeClr val="tx1"/>
                </a:solidFill>
                <a:latin typeface="Times New Roman" panose="02020603050405020304" pitchFamily="18" charset="0"/>
              </a:rPr>
              <a:t> </a:t>
            </a:r>
            <a:r>
              <a:rPr lang="en-US" altLang="et-EE" sz="2000" dirty="0" err="1">
                <a:solidFill>
                  <a:schemeClr val="tx1"/>
                </a:solidFill>
                <a:latin typeface="Times New Roman" panose="02020603050405020304" pitchFamily="18" charset="0"/>
              </a:rPr>
              <a:t>hapnikusisaldus</a:t>
            </a:r>
            <a:r>
              <a:rPr lang="en-US" altLang="et-EE" sz="2000" dirty="0">
                <a:solidFill>
                  <a:schemeClr val="tx1"/>
                </a:solidFill>
                <a:latin typeface="Times New Roman" panose="02020603050405020304" pitchFamily="18" charset="0"/>
              </a:rPr>
              <a:t> ja pH:</a:t>
            </a:r>
          </a:p>
          <a:p>
            <a:pPr eaLnBrk="1" hangingPunct="1">
              <a:lnSpc>
                <a:spcPct val="100000"/>
              </a:lnSpc>
              <a:spcAft>
                <a:spcPct val="0"/>
              </a:spcAft>
              <a:buClrTx/>
              <a:buSzTx/>
              <a:buFontTx/>
              <a:buNone/>
            </a:pPr>
            <a:endParaRPr lang="en-US" altLang="et-EE" sz="2000" dirty="0">
              <a:solidFill>
                <a:schemeClr val="tx1"/>
              </a:solidFill>
              <a:latin typeface="Times New Roman" panose="02020603050405020304" pitchFamily="18" charset="0"/>
            </a:endParaRPr>
          </a:p>
        </p:txBody>
      </p:sp>
      <p:pic>
        <p:nvPicPr>
          <p:cNvPr id="66568" name="Picture 10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819" y="5112295"/>
            <a:ext cx="6315522" cy="5445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5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5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65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65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98629" y="625825"/>
            <a:ext cx="2146742" cy="369332"/>
          </a:xfrm>
          <a:prstGeom prst="rect">
            <a:avLst/>
          </a:prstGeom>
          <a:noFill/>
        </p:spPr>
        <p:txBody>
          <a:bodyPr wrap="none" rtlCol="0">
            <a:spAutoFit/>
          </a:bodyPr>
          <a:lstStyle/>
          <a:p>
            <a:r>
              <a:rPr lang="et-EE" b="1" dirty="0"/>
              <a:t>Gaasid põhjavees</a:t>
            </a:r>
          </a:p>
        </p:txBody>
      </p:sp>
      <p:sp>
        <p:nvSpPr>
          <p:cNvPr id="3" name="TextBox 2"/>
          <p:cNvSpPr txBox="1"/>
          <p:nvPr/>
        </p:nvSpPr>
        <p:spPr>
          <a:xfrm>
            <a:off x="1171108" y="2592015"/>
            <a:ext cx="6942926" cy="1477328"/>
          </a:xfrm>
          <a:prstGeom prst="rect">
            <a:avLst/>
          </a:prstGeom>
          <a:noFill/>
        </p:spPr>
        <p:txBody>
          <a:bodyPr wrap="none" rtlCol="0">
            <a:spAutoFit/>
          </a:bodyPr>
          <a:lstStyle/>
          <a:p>
            <a:r>
              <a:rPr lang="et-EE" dirty="0"/>
              <a:t>O</a:t>
            </a:r>
            <a:r>
              <a:rPr lang="et-EE" baseline="-25000" dirty="0"/>
              <a:t>2</a:t>
            </a:r>
            <a:r>
              <a:rPr lang="et-EE" dirty="0"/>
              <a:t>, N</a:t>
            </a:r>
            <a:r>
              <a:rPr lang="et-EE" baseline="-25000" dirty="0"/>
              <a:t>2</a:t>
            </a:r>
            <a:r>
              <a:rPr lang="et-EE" dirty="0"/>
              <a:t>, CO</a:t>
            </a:r>
            <a:r>
              <a:rPr lang="et-EE" baseline="-25000" dirty="0"/>
              <a:t>2</a:t>
            </a:r>
            <a:r>
              <a:rPr lang="et-EE" dirty="0"/>
              <a:t>, metaan, H</a:t>
            </a:r>
            <a:r>
              <a:rPr lang="et-EE" baseline="-25000" dirty="0"/>
              <a:t>2</a:t>
            </a:r>
            <a:r>
              <a:rPr lang="et-EE" dirty="0"/>
              <a:t>S, </a:t>
            </a:r>
            <a:r>
              <a:rPr lang="et-EE" dirty="0" err="1"/>
              <a:t>väärisgaasid</a:t>
            </a:r>
            <a:r>
              <a:rPr lang="et-EE" dirty="0"/>
              <a:t> (</a:t>
            </a:r>
            <a:r>
              <a:rPr lang="et-EE" dirty="0" err="1"/>
              <a:t>He</a:t>
            </a:r>
            <a:r>
              <a:rPr lang="et-EE" dirty="0"/>
              <a:t>, </a:t>
            </a:r>
            <a:r>
              <a:rPr lang="et-EE" dirty="0" err="1"/>
              <a:t>Rn</a:t>
            </a:r>
            <a:r>
              <a:rPr lang="et-EE" dirty="0"/>
              <a:t>, </a:t>
            </a:r>
            <a:r>
              <a:rPr lang="et-EE" dirty="0" err="1"/>
              <a:t>Ne</a:t>
            </a:r>
            <a:r>
              <a:rPr lang="et-EE" dirty="0"/>
              <a:t>, </a:t>
            </a:r>
            <a:r>
              <a:rPr lang="et-EE" dirty="0" err="1"/>
              <a:t>Ar</a:t>
            </a:r>
            <a:r>
              <a:rPr lang="et-EE" dirty="0"/>
              <a:t>, Kr, </a:t>
            </a:r>
            <a:r>
              <a:rPr lang="et-EE" dirty="0" err="1"/>
              <a:t>Xe</a:t>
            </a:r>
            <a:r>
              <a:rPr lang="et-EE" dirty="0"/>
              <a:t>)</a:t>
            </a:r>
          </a:p>
          <a:p>
            <a:endParaRPr lang="et-EE" dirty="0"/>
          </a:p>
          <a:p>
            <a:r>
              <a:rPr lang="et-EE" dirty="0"/>
              <a:t>Kas lahustunud olekus või eraldi faasina (mull).</a:t>
            </a:r>
          </a:p>
          <a:p>
            <a:endParaRPr lang="et-EE" dirty="0"/>
          </a:p>
          <a:p>
            <a:r>
              <a:rPr lang="et-EE" dirty="0"/>
              <a:t>Gaaside sisaldus sõltub temperatuurist, osarõhust, </a:t>
            </a:r>
            <a:r>
              <a:rPr lang="et-EE" dirty="0" err="1"/>
              <a:t>pH</a:t>
            </a:r>
            <a:r>
              <a:rPr lang="et-EE" dirty="0"/>
              <a:t>, soolsusest.</a:t>
            </a:r>
          </a:p>
        </p:txBody>
      </p:sp>
      <p:sp>
        <p:nvSpPr>
          <p:cNvPr id="4" name="TextBox 3"/>
          <p:cNvSpPr txBox="1"/>
          <p:nvPr/>
        </p:nvSpPr>
        <p:spPr>
          <a:xfrm>
            <a:off x="1171108" y="4320207"/>
            <a:ext cx="6480720" cy="646331"/>
          </a:xfrm>
          <a:prstGeom prst="rect">
            <a:avLst/>
          </a:prstGeom>
          <a:noFill/>
        </p:spPr>
        <p:txBody>
          <a:bodyPr wrap="square" rtlCol="0">
            <a:spAutoFit/>
          </a:bodyPr>
          <a:lstStyle/>
          <a:p>
            <a:r>
              <a:rPr lang="et-EE" dirty="0"/>
              <a:t>Gaasid satuvad vette kas infiltreerumisel (</a:t>
            </a:r>
            <a:r>
              <a:rPr lang="et-EE" dirty="0" err="1"/>
              <a:t>väärisgaasid</a:t>
            </a:r>
            <a:r>
              <a:rPr lang="et-EE" dirty="0"/>
              <a:t>, N</a:t>
            </a:r>
            <a:r>
              <a:rPr lang="et-EE" baseline="-25000" dirty="0"/>
              <a:t>2</a:t>
            </a:r>
            <a:r>
              <a:rPr lang="et-EE" dirty="0"/>
              <a:t>, O</a:t>
            </a:r>
            <a:r>
              <a:rPr lang="et-EE" baseline="-25000" dirty="0"/>
              <a:t>2</a:t>
            </a:r>
            <a:r>
              <a:rPr lang="et-EE" dirty="0"/>
              <a:t>), läbi elutegevus protsesside (N</a:t>
            </a:r>
            <a:r>
              <a:rPr lang="et-EE" baseline="-25000" dirty="0"/>
              <a:t>2</a:t>
            </a:r>
            <a:r>
              <a:rPr lang="et-EE" dirty="0"/>
              <a:t>, CO</a:t>
            </a:r>
            <a:r>
              <a:rPr lang="et-EE" baseline="-25000" dirty="0"/>
              <a:t>2</a:t>
            </a:r>
            <a:r>
              <a:rPr lang="et-EE" dirty="0"/>
              <a:t>, H</a:t>
            </a:r>
            <a:r>
              <a:rPr lang="et-EE" baseline="-25000" dirty="0"/>
              <a:t>2</a:t>
            </a:r>
            <a:r>
              <a:rPr lang="et-EE" dirty="0"/>
              <a:t>S, metaan)</a:t>
            </a:r>
          </a:p>
        </p:txBody>
      </p:sp>
      <p:sp>
        <p:nvSpPr>
          <p:cNvPr id="5" name="TextBox 4"/>
          <p:cNvSpPr txBox="1"/>
          <p:nvPr/>
        </p:nvSpPr>
        <p:spPr>
          <a:xfrm>
            <a:off x="1171108" y="5040287"/>
            <a:ext cx="3570273" cy="369332"/>
          </a:xfrm>
          <a:prstGeom prst="rect">
            <a:avLst/>
          </a:prstGeom>
          <a:noFill/>
        </p:spPr>
        <p:txBody>
          <a:bodyPr wrap="none" rtlCol="0">
            <a:spAutoFit/>
          </a:bodyPr>
          <a:lstStyle/>
          <a:p>
            <a:r>
              <a:rPr lang="et-EE" dirty="0"/>
              <a:t>Tektoonilised protsessid (</a:t>
            </a:r>
            <a:r>
              <a:rPr lang="et-EE" dirty="0" err="1"/>
              <a:t>He</a:t>
            </a:r>
            <a:r>
              <a:rPr lang="et-EE" dirty="0"/>
              <a:t>, H</a:t>
            </a:r>
            <a:r>
              <a:rPr lang="et-EE" baseline="-25000" dirty="0"/>
              <a:t>2</a:t>
            </a:r>
            <a:r>
              <a:rPr lang="et-EE" dirty="0"/>
              <a:t>)</a:t>
            </a:r>
          </a:p>
        </p:txBody>
      </p:sp>
      <p:sp>
        <p:nvSpPr>
          <p:cNvPr id="6" name="TextBox 5"/>
          <p:cNvSpPr txBox="1"/>
          <p:nvPr/>
        </p:nvSpPr>
        <p:spPr>
          <a:xfrm>
            <a:off x="1172022" y="1590913"/>
            <a:ext cx="7056784" cy="646331"/>
          </a:xfrm>
          <a:prstGeom prst="rect">
            <a:avLst/>
          </a:prstGeom>
          <a:noFill/>
        </p:spPr>
        <p:txBody>
          <a:bodyPr wrap="square" rtlCol="0">
            <a:spAutoFit/>
          </a:bodyPr>
          <a:lstStyle/>
          <a:p>
            <a:r>
              <a:rPr lang="et-EE" dirty="0" smtClean="0"/>
              <a:t>Henry seadus. Gaaside </a:t>
            </a:r>
            <a:r>
              <a:rPr lang="et-EE" dirty="0" err="1" smtClean="0"/>
              <a:t>lahustuvus</a:t>
            </a:r>
            <a:r>
              <a:rPr lang="et-EE" dirty="0" smtClean="0"/>
              <a:t> vedelikes sõltub temperatuurist  ja antud gaasi osarõhust vedeliku kohal.</a:t>
            </a:r>
          </a:p>
        </p:txBody>
      </p:sp>
    </p:spTree>
    <p:extLst>
      <p:ext uri="{BB962C8B-B14F-4D97-AF65-F5344CB8AC3E}">
        <p14:creationId xmlns:p14="http://schemas.microsoft.com/office/powerpoint/2010/main" val="39333779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1871935"/>
            <a:ext cx="7488832" cy="1200329"/>
          </a:xfrm>
          <a:prstGeom prst="rect">
            <a:avLst/>
          </a:prstGeom>
        </p:spPr>
        <p:txBody>
          <a:bodyPr wrap="square">
            <a:spAutoFit/>
          </a:bodyPr>
          <a:lstStyle/>
          <a:p>
            <a:pPr marL="742893" lvl="1" indent="-285728" defTabSz="449229" eaLnBrk="1">
              <a:defRPr/>
            </a:pPr>
            <a:r>
              <a:rPr lang="et-EE" altLang="et-EE" b="1" dirty="0">
                <a:latin typeface="Times New Roman" panose="02020603050405020304" pitchFamily="18" charset="0"/>
                <a:cs typeface="Times New Roman" panose="02020603050405020304" pitchFamily="18" charset="0"/>
              </a:rPr>
              <a:t>Orgaanilised komponendid mis elektriliselt neutraalsed (DOC – </a:t>
            </a:r>
            <a:r>
              <a:rPr lang="et-EE" altLang="et-EE" b="1" i="1" dirty="0" err="1">
                <a:latin typeface="Times New Roman" panose="02020603050405020304" pitchFamily="18" charset="0"/>
                <a:cs typeface="Times New Roman" panose="02020603050405020304" pitchFamily="18" charset="0"/>
              </a:rPr>
              <a:t>dissolved</a:t>
            </a:r>
            <a:r>
              <a:rPr lang="et-EE" altLang="et-EE" b="1" i="1" dirty="0">
                <a:latin typeface="Times New Roman" panose="02020603050405020304" pitchFamily="18" charset="0"/>
                <a:cs typeface="Times New Roman" panose="02020603050405020304" pitchFamily="18" charset="0"/>
              </a:rPr>
              <a:t> </a:t>
            </a:r>
            <a:r>
              <a:rPr lang="et-EE" altLang="et-EE" b="1" i="1" dirty="0" err="1">
                <a:latin typeface="Times New Roman" panose="02020603050405020304" pitchFamily="18" charset="0"/>
                <a:cs typeface="Times New Roman" panose="02020603050405020304" pitchFamily="18" charset="0"/>
              </a:rPr>
              <a:t>organic</a:t>
            </a:r>
            <a:r>
              <a:rPr lang="et-EE" altLang="et-EE" b="1" i="1" dirty="0">
                <a:latin typeface="Times New Roman" panose="02020603050405020304" pitchFamily="18" charset="0"/>
                <a:cs typeface="Times New Roman" panose="02020603050405020304" pitchFamily="18" charset="0"/>
              </a:rPr>
              <a:t> </a:t>
            </a:r>
            <a:r>
              <a:rPr lang="et-EE" altLang="et-EE" b="1" i="1" dirty="0" err="1">
                <a:latin typeface="Times New Roman" panose="02020603050405020304" pitchFamily="18" charset="0"/>
                <a:cs typeface="Times New Roman" panose="02020603050405020304" pitchFamily="18" charset="0"/>
              </a:rPr>
              <a:t>carbon</a:t>
            </a:r>
            <a:r>
              <a:rPr lang="et-EE" altLang="et-EE" b="1" dirty="0">
                <a:latin typeface="Times New Roman" panose="02020603050405020304" pitchFamily="18" charset="0"/>
                <a:cs typeface="Times New Roman" panose="02020603050405020304" pitchFamily="18" charset="0"/>
              </a:rPr>
              <a:t>);</a:t>
            </a:r>
          </a:p>
          <a:p>
            <a:pPr marL="742893" lvl="1" indent="-285728" defTabSz="449229" eaLnBrk="1">
              <a:defRPr/>
            </a:pPr>
            <a:r>
              <a:rPr lang="et-EE" altLang="et-EE" b="1" dirty="0">
                <a:latin typeface="Times New Roman" panose="02020603050405020304" pitchFamily="18" charset="0"/>
                <a:cs typeface="Times New Roman" panose="02020603050405020304" pitchFamily="18" charset="0"/>
              </a:rPr>
              <a:t>Nii taimsed (soovesi) kui loomsed (virts)</a:t>
            </a:r>
          </a:p>
          <a:p>
            <a:pPr marL="742893" lvl="1" indent="-285728" defTabSz="449229" eaLnBrk="1">
              <a:defRPr/>
            </a:pPr>
            <a:r>
              <a:rPr lang="et-EE" altLang="et-EE" b="1" dirty="0">
                <a:latin typeface="Times New Roman" panose="02020603050405020304" pitchFamily="18" charset="0"/>
                <a:cs typeface="Times New Roman" panose="02020603050405020304" pitchFamily="18" charset="0"/>
              </a:rPr>
              <a:t>Reovetes hapnikutarbena (nt BHT või PHT).</a:t>
            </a:r>
            <a:endParaRPr lang="en-US" altLang="et-EE"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3708003" y="1079847"/>
            <a:ext cx="1497526" cy="461665"/>
          </a:xfrm>
          <a:prstGeom prst="rect">
            <a:avLst/>
          </a:prstGeom>
          <a:noFill/>
        </p:spPr>
        <p:txBody>
          <a:bodyPr wrap="none" rtlCol="0">
            <a:spAutoFit/>
          </a:bodyPr>
          <a:lstStyle/>
          <a:p>
            <a:r>
              <a:rPr lang="et-EE" sz="2400" b="1" dirty="0"/>
              <a:t>Kolloidid</a:t>
            </a:r>
          </a:p>
        </p:txBody>
      </p:sp>
      <p:sp>
        <p:nvSpPr>
          <p:cNvPr id="4" name="TextBox 3"/>
          <p:cNvSpPr txBox="1"/>
          <p:nvPr/>
        </p:nvSpPr>
        <p:spPr>
          <a:xfrm>
            <a:off x="1403747" y="3600127"/>
            <a:ext cx="6480720" cy="923330"/>
          </a:xfrm>
          <a:prstGeom prst="rect">
            <a:avLst/>
          </a:prstGeom>
          <a:noFill/>
        </p:spPr>
        <p:txBody>
          <a:bodyPr wrap="square" rtlCol="0">
            <a:spAutoFit/>
          </a:bodyPr>
          <a:lstStyle/>
          <a:p>
            <a:r>
              <a:rPr lang="et-EE" b="1" dirty="0"/>
              <a:t>Fe ja Al hüdroksiidid (Fe(OH)</a:t>
            </a:r>
            <a:r>
              <a:rPr lang="et-EE" b="1" baseline="-25000" dirty="0"/>
              <a:t>3</a:t>
            </a:r>
            <a:r>
              <a:rPr lang="et-EE" b="1" dirty="0"/>
              <a:t> ja Al(OH)3), SiO2. Tekivad silikaatide porsumisel. Sisaldused põhjavees pole enamasti kuigi suured.</a:t>
            </a:r>
          </a:p>
        </p:txBody>
      </p:sp>
    </p:spTree>
    <p:extLst>
      <p:ext uri="{BB962C8B-B14F-4D97-AF65-F5344CB8AC3E}">
        <p14:creationId xmlns:p14="http://schemas.microsoft.com/office/powerpoint/2010/main" val="21939832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p:txBody>
          <a:bodyPr/>
          <a:lstStyle/>
          <a:p>
            <a:pPr algn="l" defTabSz="449229" eaLnBrk="1">
              <a:defRPr/>
            </a:pPr>
            <a:r>
              <a:rPr lang="et-EE" altLang="et-EE"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Segunemine,</a:t>
            </a:r>
            <a:br>
              <a:rPr lang="et-EE" altLang="et-EE"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t-EE" altLang="et-EE"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merevee sissetung</a:t>
            </a:r>
            <a:endParaRPr lang="en-US" altLang="et-EE"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9875" name="Picture 103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83138" y="0"/>
            <a:ext cx="4527550" cy="6480175"/>
          </a:xfrm>
          <a:noFill/>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877" name="Text Box 1037"/>
          <p:cNvSpPr txBox="1">
            <a:spLocks noChangeArrowheads="1"/>
          </p:cNvSpPr>
          <p:nvPr/>
        </p:nvSpPr>
        <p:spPr bwMode="auto">
          <a:xfrm>
            <a:off x="868363" y="1627554"/>
            <a:ext cx="3905250" cy="434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a:lnSpc>
                <a:spcPct val="93000"/>
              </a:lnSpc>
              <a:buClr>
                <a:srgbClr val="000000"/>
              </a:buClr>
              <a:buSzPct val="100000"/>
              <a:buFont typeface="Times New Roman" panose="02020603050405020304" pitchFamily="18" charset="0"/>
              <a:buNone/>
              <a:defRPr/>
            </a:pPr>
            <a:r>
              <a:rPr lang="et-EE" altLang="et-EE" sz="2399" b="1" dirty="0">
                <a:latin typeface="Times New Roman" panose="02020603050405020304" pitchFamily="18" charset="0"/>
                <a:ea typeface="+mn-ea"/>
                <a:cs typeface="Times New Roman" panose="02020603050405020304" pitchFamily="18" charset="0"/>
              </a:rPr>
              <a:t>Kahtlustati Kopli poolsaarel</a:t>
            </a:r>
          </a:p>
        </p:txBody>
      </p:sp>
      <p:sp>
        <p:nvSpPr>
          <p:cNvPr id="36878" name="Text Box 1038"/>
          <p:cNvSpPr txBox="1">
            <a:spLocks noChangeArrowheads="1"/>
          </p:cNvSpPr>
          <p:nvPr/>
        </p:nvSpPr>
        <p:spPr bwMode="auto">
          <a:xfrm>
            <a:off x="868363" y="3823656"/>
            <a:ext cx="3563668" cy="4356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a:lnSpc>
                <a:spcPct val="93000"/>
              </a:lnSpc>
              <a:buClr>
                <a:srgbClr val="000000"/>
              </a:buClr>
              <a:buSzPct val="100000"/>
              <a:buFont typeface="Times New Roman" panose="02020603050405020304" pitchFamily="18" charset="0"/>
              <a:buNone/>
              <a:defRPr/>
            </a:pPr>
            <a:r>
              <a:rPr lang="et-EE" altLang="et-EE" sz="2399" b="1" dirty="0">
                <a:latin typeface="Times New Roman" panose="02020603050405020304" pitchFamily="18" charset="0"/>
                <a:ea typeface="+mn-ea"/>
                <a:cs typeface="Times New Roman" panose="02020603050405020304" pitchFamily="18" charset="0"/>
              </a:rPr>
              <a:t>Kahtlus Viimsi poolsaarel</a:t>
            </a:r>
            <a:endParaRPr lang="en-US" altLang="et-EE" sz="2399" b="1" dirty="0">
              <a:latin typeface="Times New Roman" panose="02020603050405020304" pitchFamily="18" charset="0"/>
              <a:ea typeface="+mn-ea"/>
              <a:cs typeface="Times New Roman" panose="02020603050405020304" pitchFamily="18" charset="0"/>
            </a:endParaRPr>
          </a:p>
        </p:txBody>
      </p:sp>
      <p:sp>
        <p:nvSpPr>
          <p:cNvPr id="9" name="Text Box 1039"/>
          <p:cNvSpPr txBox="1">
            <a:spLocks noChangeArrowheads="1"/>
          </p:cNvSpPr>
          <p:nvPr/>
        </p:nvSpPr>
        <p:spPr bwMode="auto">
          <a:xfrm>
            <a:off x="868363" y="4464223"/>
            <a:ext cx="3621088" cy="11223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a:lnSpc>
                <a:spcPct val="93000"/>
              </a:lnSpc>
              <a:buClr>
                <a:srgbClr val="000000"/>
              </a:buClr>
              <a:buSzPct val="100000"/>
              <a:buFont typeface="Times New Roman" panose="02020603050405020304" pitchFamily="18" charset="0"/>
              <a:buNone/>
              <a:defRPr/>
            </a:pPr>
            <a:r>
              <a:rPr lang="et-EE" altLang="et-EE" sz="2399" b="1" dirty="0">
                <a:latin typeface="Times New Roman" panose="02020603050405020304" pitchFamily="18" charset="0"/>
                <a:ea typeface="+mn-ea"/>
                <a:cs typeface="Times New Roman" panose="02020603050405020304" pitchFamily="18" charset="0"/>
              </a:rPr>
              <a:t>Täheldatav S-O põhjavee-</a:t>
            </a:r>
          </a:p>
          <a:p>
            <a:pPr eaLnBrk="1">
              <a:lnSpc>
                <a:spcPct val="93000"/>
              </a:lnSpc>
              <a:buClr>
                <a:srgbClr val="000000"/>
              </a:buClr>
              <a:buSzPct val="100000"/>
              <a:buFont typeface="Times New Roman" panose="02020603050405020304" pitchFamily="18" charset="0"/>
              <a:buNone/>
              <a:defRPr/>
            </a:pPr>
            <a:r>
              <a:rPr lang="et-EE" altLang="et-EE" sz="2399" b="1" dirty="0">
                <a:latin typeface="Times New Roman" panose="02020603050405020304" pitchFamily="18" charset="0"/>
                <a:ea typeface="+mn-ea"/>
                <a:cs typeface="Times New Roman" panose="02020603050405020304" pitchFamily="18" charset="0"/>
              </a:rPr>
              <a:t>kompleksis Lääne-Eestis</a:t>
            </a:r>
          </a:p>
          <a:p>
            <a:pPr eaLnBrk="1">
              <a:lnSpc>
                <a:spcPct val="93000"/>
              </a:lnSpc>
              <a:buClr>
                <a:srgbClr val="000000"/>
              </a:buClr>
              <a:buSzPct val="100000"/>
              <a:buFont typeface="Times New Roman" panose="02020603050405020304" pitchFamily="18" charset="0"/>
              <a:buNone/>
              <a:defRPr/>
            </a:pPr>
            <a:r>
              <a:rPr lang="et-EE" altLang="et-EE" sz="2399" b="1" dirty="0">
                <a:latin typeface="Times New Roman" panose="02020603050405020304" pitchFamily="18" charset="0"/>
                <a:ea typeface="+mn-ea"/>
                <a:cs typeface="Times New Roman" panose="02020603050405020304" pitchFamily="18" charset="0"/>
              </a:rPr>
              <a:t>ja saartel</a:t>
            </a:r>
            <a:endParaRPr lang="en-US" altLang="et-EE" sz="2399" b="1" dirty="0">
              <a:latin typeface="Times New Roman" panose="02020603050405020304" pitchFamily="18" charset="0"/>
              <a:ea typeface="+mn-ea"/>
              <a:cs typeface="Times New Roman" panose="02020603050405020304" pitchFamily="18" charset="0"/>
            </a:endParaRPr>
          </a:p>
        </p:txBody>
      </p:sp>
      <p:pic>
        <p:nvPicPr>
          <p:cNvPr id="8" name="Pilt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560" y="2081530"/>
            <a:ext cx="1977355" cy="1736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43388" y="3156431"/>
            <a:ext cx="7429111" cy="2531928"/>
          </a:xfrm>
          <a:prstGeom prst="rect">
            <a:avLst/>
          </a:prstGeom>
        </p:spPr>
      </p:pic>
      <p:sp>
        <p:nvSpPr>
          <p:cNvPr id="3" name="TextBox 2"/>
          <p:cNvSpPr txBox="1"/>
          <p:nvPr/>
        </p:nvSpPr>
        <p:spPr>
          <a:xfrm>
            <a:off x="1619771" y="1214571"/>
            <a:ext cx="3104376" cy="369332"/>
          </a:xfrm>
          <a:prstGeom prst="rect">
            <a:avLst/>
          </a:prstGeom>
          <a:noFill/>
        </p:spPr>
        <p:txBody>
          <a:bodyPr wrap="none" rtlCol="0">
            <a:spAutoFit/>
          </a:bodyPr>
          <a:lstStyle/>
          <a:p>
            <a:r>
              <a:rPr lang="et-EE" b="1" dirty="0"/>
              <a:t>Viimsi Metsavahi veehaare</a:t>
            </a:r>
          </a:p>
        </p:txBody>
      </p:sp>
      <p:pic>
        <p:nvPicPr>
          <p:cNvPr id="4" name="Picture 3"/>
          <p:cNvPicPr>
            <a:picLocks noChangeAspect="1"/>
          </p:cNvPicPr>
          <p:nvPr/>
        </p:nvPicPr>
        <p:blipFill>
          <a:blip r:embed="rId3"/>
          <a:stretch>
            <a:fillRect/>
          </a:stretch>
        </p:blipFill>
        <p:spPr>
          <a:xfrm>
            <a:off x="6084267" y="575791"/>
            <a:ext cx="2841300" cy="2981367"/>
          </a:xfrm>
          <a:prstGeom prst="rect">
            <a:avLst/>
          </a:prstGeom>
        </p:spPr>
      </p:pic>
    </p:spTree>
    <p:extLst>
      <p:ext uri="{BB962C8B-B14F-4D97-AF65-F5344CB8AC3E}">
        <p14:creationId xmlns:p14="http://schemas.microsoft.com/office/powerpoint/2010/main" val="27996811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691779" y="2375991"/>
            <a:ext cx="6523189" cy="2232248"/>
          </a:xfrm>
          <a:prstGeom prst="rect">
            <a:avLst/>
          </a:prstGeom>
        </p:spPr>
      </p:pic>
      <p:cxnSp>
        <p:nvCxnSpPr>
          <p:cNvPr id="4" name="Straight Connector 3"/>
          <p:cNvCxnSpPr/>
          <p:nvPr/>
        </p:nvCxnSpPr>
        <p:spPr bwMode="auto">
          <a:xfrm>
            <a:off x="1691780" y="2664023"/>
            <a:ext cx="6264696" cy="0"/>
          </a:xfrm>
          <a:prstGeom prst="line">
            <a:avLst/>
          </a:prstGeom>
          <a:solidFill>
            <a:srgbClr val="00B8FF"/>
          </a:solidFill>
          <a:ln w="952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p:cNvSpPr/>
          <p:nvPr/>
        </p:nvSpPr>
        <p:spPr>
          <a:xfrm>
            <a:off x="2915915" y="2952056"/>
            <a:ext cx="3172663" cy="369332"/>
          </a:xfrm>
          <a:prstGeom prst="rect">
            <a:avLst/>
          </a:prstGeom>
        </p:spPr>
        <p:txBody>
          <a:bodyPr wrap="none">
            <a:spAutoFit/>
          </a:bodyPr>
          <a:lstStyle/>
          <a:p>
            <a:r>
              <a:rPr lang="et-EE" b="1" dirty="0" err="1"/>
              <a:t>infiltratsiooniline</a:t>
            </a:r>
            <a:r>
              <a:rPr lang="et-EE" b="1" dirty="0"/>
              <a:t> põhjavesi</a:t>
            </a:r>
          </a:p>
        </p:txBody>
      </p:sp>
      <p:sp>
        <p:nvSpPr>
          <p:cNvPr id="9" name="Rectangle 8"/>
          <p:cNvSpPr/>
          <p:nvPr/>
        </p:nvSpPr>
        <p:spPr>
          <a:xfrm>
            <a:off x="3019788" y="4501405"/>
            <a:ext cx="3608680" cy="369332"/>
          </a:xfrm>
          <a:prstGeom prst="rect">
            <a:avLst/>
          </a:prstGeom>
        </p:spPr>
        <p:txBody>
          <a:bodyPr wrap="none">
            <a:spAutoFit/>
          </a:bodyPr>
          <a:lstStyle/>
          <a:p>
            <a:r>
              <a:rPr lang="et-EE" b="1" dirty="0" err="1"/>
              <a:t>sedimentatsiooniline</a:t>
            </a:r>
            <a:r>
              <a:rPr lang="et-EE" b="1" dirty="0"/>
              <a:t> põhjavesi</a:t>
            </a:r>
          </a:p>
        </p:txBody>
      </p:sp>
    </p:spTree>
    <p:extLst>
      <p:ext uri="{BB962C8B-B14F-4D97-AF65-F5344CB8AC3E}">
        <p14:creationId xmlns:p14="http://schemas.microsoft.com/office/powerpoint/2010/main" val="1042188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p:txBody>
          <a:bodyPr/>
          <a:lstStyle/>
          <a:p>
            <a:pPr defTabSz="449229" eaLnBrk="1">
              <a:defRPr/>
            </a:pPr>
            <a:r>
              <a:rPr lang="et-EE" altLang="et-EE" sz="2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Cm-V: Vee soolsus muutub ühtlaselt kuid 750 m sügavusel soolsuse tõus aeglustub märgatavalt</a:t>
            </a:r>
            <a:endParaRPr lang="en-GB" altLang="et-EE" sz="2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2947" name="Picture 1027"/>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286000" y="1697038"/>
            <a:ext cx="4800600" cy="3856037"/>
          </a:xfrm>
        </p:spPr>
      </p:pic>
      <p:sp>
        <p:nvSpPr>
          <p:cNvPr id="82948" name="Oval 1028"/>
          <p:cNvSpPr>
            <a:spLocks noChangeArrowheads="1"/>
          </p:cNvSpPr>
          <p:nvPr/>
        </p:nvSpPr>
        <p:spPr bwMode="auto">
          <a:xfrm>
            <a:off x="5486400" y="2971800"/>
            <a:ext cx="838200" cy="762000"/>
          </a:xfrm>
          <a:prstGeom prst="ellipse">
            <a:avLst/>
          </a:prstGeom>
          <a:noFill/>
          <a:ln w="19050">
            <a:solidFill>
              <a:schemeClr val="tx1"/>
            </a:solidFill>
            <a:round/>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et-EE" altLang="et-EE"/>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lt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11859" y="3024063"/>
            <a:ext cx="4556373" cy="247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lt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8656" y="933194"/>
            <a:ext cx="3656489" cy="1598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lt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44948" y="1012930"/>
            <a:ext cx="3556502" cy="1442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Oval 1029"/>
          <p:cNvSpPr>
            <a:spLocks noChangeArrowheads="1"/>
          </p:cNvSpPr>
          <p:nvPr/>
        </p:nvSpPr>
        <p:spPr bwMode="auto">
          <a:xfrm>
            <a:off x="2701696" y="1516663"/>
            <a:ext cx="888493" cy="741676"/>
          </a:xfrm>
          <a:prstGeom prst="ellipse">
            <a:avLst/>
          </a:prstGeom>
          <a:noFill/>
          <a:ln w="2857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t-EE"/>
          </a:p>
        </p:txBody>
      </p:sp>
      <p:sp>
        <p:nvSpPr>
          <p:cNvPr id="22534" name="Text Box 1030"/>
          <p:cNvSpPr txBox="1">
            <a:spLocks noChangeArrowheads="1"/>
          </p:cNvSpPr>
          <p:nvPr/>
        </p:nvSpPr>
        <p:spPr bwMode="auto">
          <a:xfrm>
            <a:off x="2323262" y="4836488"/>
            <a:ext cx="320922" cy="386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t-EE" altLang="et-EE" sz="1914" b="1"/>
              <a:t>0</a:t>
            </a:r>
            <a:endParaRPr lang="en-US" altLang="et-EE" sz="1914" b="1"/>
          </a:p>
        </p:txBody>
      </p:sp>
      <p:sp>
        <p:nvSpPr>
          <p:cNvPr id="22535" name="Text Box 1031"/>
          <p:cNvSpPr txBox="1">
            <a:spLocks noChangeArrowheads="1"/>
          </p:cNvSpPr>
          <p:nvPr/>
        </p:nvSpPr>
        <p:spPr bwMode="auto">
          <a:xfrm>
            <a:off x="4440711" y="2981031"/>
            <a:ext cx="538930" cy="386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t-EE" altLang="et-EE" sz="1914" b="1"/>
              <a:t>-20</a:t>
            </a:r>
            <a:endParaRPr lang="en-US" altLang="et-EE" sz="1914" b="1"/>
          </a:p>
        </p:txBody>
      </p:sp>
      <p:sp>
        <p:nvSpPr>
          <p:cNvPr id="22536" name="Rectangle 1032"/>
          <p:cNvSpPr>
            <a:spLocks noChangeArrowheads="1"/>
          </p:cNvSpPr>
          <p:nvPr/>
        </p:nvSpPr>
        <p:spPr bwMode="auto">
          <a:xfrm>
            <a:off x="3326931" y="3710051"/>
            <a:ext cx="538930" cy="386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t-EE" altLang="et-EE" sz="1914" b="1"/>
              <a:t>-10</a:t>
            </a:r>
            <a:endParaRPr lang="en-US" altLang="et-EE" sz="1914" b="1"/>
          </a:p>
        </p:txBody>
      </p:sp>
      <p:sp>
        <p:nvSpPr>
          <p:cNvPr id="22537" name="Rectangle 1033"/>
          <p:cNvSpPr>
            <a:spLocks noChangeArrowheads="1"/>
          </p:cNvSpPr>
          <p:nvPr/>
        </p:nvSpPr>
        <p:spPr bwMode="auto">
          <a:xfrm>
            <a:off x="5898750" y="2622849"/>
            <a:ext cx="538930" cy="386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t-EE" altLang="et-EE" sz="1914" b="1"/>
              <a:t>-40</a:t>
            </a:r>
            <a:endParaRPr lang="en-US" altLang="et-EE" sz="1914" b="1"/>
          </a:p>
        </p:txBody>
      </p:sp>
    </p:spTree>
    <p:extLst>
      <p:ext uri="{BB962C8B-B14F-4D97-AF65-F5344CB8AC3E}">
        <p14:creationId xmlns:p14="http://schemas.microsoft.com/office/powerpoint/2010/main" val="1618878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20171" y="1799927"/>
            <a:ext cx="3654302" cy="2601917"/>
          </a:xfrm>
          <a:prstGeom prst="rect">
            <a:avLst/>
          </a:prstGeom>
        </p:spPr>
      </p:pic>
      <p:pic>
        <p:nvPicPr>
          <p:cNvPr id="3" name="Picture 2">
            <a:extLst/>
          </p:cNvPr>
          <p:cNvPicPr>
            <a:picLocks noChangeAspect="1"/>
          </p:cNvPicPr>
          <p:nvPr/>
        </p:nvPicPr>
        <p:blipFill>
          <a:blip r:embed="rId3">
            <a:lum/>
            <a:alphaModFix/>
          </a:blip>
          <a:stretch>
            <a:fillRect/>
          </a:stretch>
        </p:blipFill>
        <p:spPr>
          <a:xfrm>
            <a:off x="773131" y="1492854"/>
            <a:ext cx="3798869" cy="3216062"/>
          </a:xfrm>
          <a:prstGeom prst="rect">
            <a:avLst/>
          </a:prstGeom>
          <a:noFill/>
          <a:ln>
            <a:noFill/>
          </a:ln>
        </p:spPr>
      </p:pic>
    </p:spTree>
    <p:extLst>
      <p:ext uri="{BB962C8B-B14F-4D97-AF65-F5344CB8AC3E}">
        <p14:creationId xmlns:p14="http://schemas.microsoft.com/office/powerpoint/2010/main" val="17358327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0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3024188"/>
            <a:ext cx="3581400" cy="32004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4" name="Text Box 1030"/>
          <p:cNvSpPr txBox="1">
            <a:spLocks noChangeArrowheads="1"/>
          </p:cNvSpPr>
          <p:nvPr/>
        </p:nvSpPr>
        <p:spPr bwMode="auto">
          <a:xfrm>
            <a:off x="2051050" y="123825"/>
            <a:ext cx="6337473" cy="4930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a:lnSpc>
                <a:spcPct val="93000"/>
              </a:lnSpc>
              <a:spcBef>
                <a:spcPct val="50000"/>
              </a:spcBef>
              <a:buClr>
                <a:srgbClr val="000000"/>
              </a:buClr>
              <a:buSzPct val="100000"/>
              <a:buFont typeface="Times New Roman" panose="02020603050405020304" pitchFamily="18" charset="0"/>
              <a:buNone/>
              <a:defRPr/>
            </a:pPr>
            <a:r>
              <a:rPr lang="et-EE" altLang="et-EE" sz="2800" b="1"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Kolme-</a:t>
            </a:r>
            <a:r>
              <a:rPr lang="et-EE" altLang="et-EE" sz="2800" b="1" dirty="0" err="1">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komponendiline</a:t>
            </a:r>
            <a:r>
              <a:rPr lang="et-EE" altLang="et-EE" sz="2800" b="1"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segunemine</a:t>
            </a:r>
            <a:endParaRPr lang="en-GB" altLang="et-EE" sz="2800" b="1"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pic>
        <p:nvPicPr>
          <p:cNvPr id="80900" name="Sisu kohatäide 2"/>
          <p:cNvPicPr>
            <a:picLocks noGrp="1" noChangeAspect="1"/>
          </p:cNvPicPr>
          <p:nvPr>
            <p:ph/>
          </p:nvPr>
        </p:nvPicPr>
        <p:blipFill>
          <a:blip r:embed="rId3">
            <a:extLst>
              <a:ext uri="{28A0092B-C50C-407E-A947-70E740481C1C}">
                <a14:useLocalDpi xmlns:a14="http://schemas.microsoft.com/office/drawing/2010/main" val="0"/>
              </a:ext>
            </a:extLst>
          </a:blip>
          <a:srcRect/>
          <a:stretch>
            <a:fillRect/>
          </a:stretch>
        </p:blipFill>
        <p:spPr>
          <a:xfrm>
            <a:off x="3203575" y="617538"/>
            <a:ext cx="3443288" cy="2895600"/>
          </a:xfrm>
        </p:spPr>
      </p:pic>
      <p:sp>
        <p:nvSpPr>
          <p:cNvPr id="80901" name="TextBox 3"/>
          <p:cNvSpPr txBox="1">
            <a:spLocks noChangeArrowheads="1"/>
          </p:cNvSpPr>
          <p:nvPr/>
        </p:nvSpPr>
        <p:spPr bwMode="auto">
          <a:xfrm>
            <a:off x="6804025" y="2032000"/>
            <a:ext cx="17811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t-EE" altLang="et-EE">
                <a:latin typeface="Times New Roman" panose="02020603050405020304" pitchFamily="18" charset="0"/>
                <a:cs typeface="Times New Roman" panose="02020603050405020304" pitchFamily="18" charset="0"/>
              </a:rPr>
              <a:t>Clark et al., 2000</a:t>
            </a:r>
          </a:p>
        </p:txBody>
      </p:sp>
      <p:sp>
        <p:nvSpPr>
          <p:cNvPr id="80902" name="TextBox 9"/>
          <p:cNvSpPr txBox="1">
            <a:spLocks noChangeArrowheads="1"/>
          </p:cNvSpPr>
          <p:nvPr/>
        </p:nvSpPr>
        <p:spPr bwMode="auto">
          <a:xfrm>
            <a:off x="827088" y="2592388"/>
            <a:ext cx="216058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t-EE" altLang="et-EE">
                <a:latin typeface="Times New Roman" panose="02020603050405020304" pitchFamily="18" charset="0"/>
                <a:cs typeface="Times New Roman" panose="02020603050405020304" pitchFamily="18" charset="0"/>
              </a:rPr>
              <a:t>Fritz and Clark, 1997</a:t>
            </a:r>
          </a:p>
        </p:txBody>
      </p:sp>
      <p:pic>
        <p:nvPicPr>
          <p:cNvPr id="80903" name="Pilt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76688" y="3513138"/>
            <a:ext cx="3914775" cy="268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4" name="TextBox 12"/>
          <p:cNvSpPr txBox="1">
            <a:spLocks noChangeArrowheads="1"/>
          </p:cNvSpPr>
          <p:nvPr/>
        </p:nvSpPr>
        <p:spPr bwMode="auto">
          <a:xfrm>
            <a:off x="6554354" y="3449604"/>
            <a:ext cx="20367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anose="02020603050405020304" pitchFamily="18" charset="0"/>
              <a:buNone/>
            </a:pPr>
            <a:r>
              <a:rPr lang="et-EE" altLang="et-EE">
                <a:latin typeface="Times New Roman" panose="02020603050405020304" pitchFamily="18" charset="0"/>
                <a:cs typeface="Times New Roman" panose="02020603050405020304" pitchFamily="18" charset="0"/>
              </a:rPr>
              <a:t>Douglas et </a:t>
            </a:r>
            <a:r>
              <a:rPr lang="et-EE" altLang="et-EE" dirty="0" err="1">
                <a:latin typeface="Times New Roman" panose="02020603050405020304" pitchFamily="18" charset="0"/>
                <a:cs typeface="Times New Roman" panose="02020603050405020304" pitchFamily="18" charset="0"/>
              </a:rPr>
              <a:t>al</a:t>
            </a:r>
            <a:r>
              <a:rPr lang="et-EE" altLang="et-EE" dirty="0">
                <a:latin typeface="Times New Roman" panose="02020603050405020304" pitchFamily="18" charset="0"/>
                <a:cs typeface="Times New Roman" panose="02020603050405020304" pitchFamily="18" charset="0"/>
              </a:rPr>
              <a:t>., 2000</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1029"/>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07950" y="1046163"/>
            <a:ext cx="4689475" cy="4105275"/>
          </a:xfrm>
        </p:spPr>
      </p:pic>
      <p:sp>
        <p:nvSpPr>
          <p:cNvPr id="37894" name="Text Box 1030"/>
          <p:cNvSpPr txBox="1">
            <a:spLocks noChangeArrowheads="1"/>
          </p:cNvSpPr>
          <p:nvPr/>
        </p:nvSpPr>
        <p:spPr bwMode="auto">
          <a:xfrm>
            <a:off x="1025525" y="426920"/>
            <a:ext cx="7543800" cy="4930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a:lnSpc>
                <a:spcPct val="93000"/>
              </a:lnSpc>
              <a:spcBef>
                <a:spcPct val="50000"/>
              </a:spcBef>
              <a:buClr>
                <a:srgbClr val="000000"/>
              </a:buClr>
              <a:buSzPct val="100000"/>
              <a:buFont typeface="Times New Roman" panose="02020603050405020304" pitchFamily="18" charset="0"/>
              <a:buNone/>
              <a:defRPr/>
            </a:pPr>
            <a:r>
              <a:rPr lang="et-EE" altLang="et-EE" sz="2800" b="1"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Kolme-</a:t>
            </a:r>
            <a:r>
              <a:rPr lang="et-EE" altLang="et-EE" sz="2800" b="1" dirty="0" err="1">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komponendiline</a:t>
            </a:r>
            <a:r>
              <a:rPr lang="et-EE" altLang="et-EE" sz="2800" b="1"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rPr>
              <a:t> segunemine</a:t>
            </a:r>
            <a:endParaRPr lang="en-GB" altLang="et-EE" sz="2800" b="1" dirty="0">
              <a:effectLst>
                <a:outerShdw blurRad="38100" dist="38100" dir="2700000" algn="tl">
                  <a:srgbClr val="000000">
                    <a:alpha val="43137"/>
                  </a:srgbClr>
                </a:outerShdw>
              </a:effectLst>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1259731" y="5256311"/>
            <a:ext cx="2980368" cy="369332"/>
          </a:xfrm>
          <a:prstGeom prst="rect">
            <a:avLst/>
          </a:prstGeom>
          <a:noFill/>
        </p:spPr>
        <p:txBody>
          <a:bodyPr wrap="none" rtlCol="0">
            <a:spAutoFit/>
          </a:bodyPr>
          <a:lstStyle/>
          <a:p>
            <a:r>
              <a:rPr lang="et-EE" dirty="0"/>
              <a:t>Kambriumi-Vendi põhjavesi</a:t>
            </a:r>
          </a:p>
        </p:txBody>
      </p:sp>
      <p:sp>
        <p:nvSpPr>
          <p:cNvPr id="3" name="TextBox 2"/>
          <p:cNvSpPr txBox="1"/>
          <p:nvPr/>
        </p:nvSpPr>
        <p:spPr>
          <a:xfrm>
            <a:off x="6038482" y="4985497"/>
            <a:ext cx="2698175" cy="646331"/>
          </a:xfrm>
          <a:prstGeom prst="rect">
            <a:avLst/>
          </a:prstGeom>
          <a:noFill/>
        </p:spPr>
        <p:txBody>
          <a:bodyPr wrap="none" rtlCol="0">
            <a:spAutoFit/>
          </a:bodyPr>
          <a:lstStyle/>
          <a:p>
            <a:pPr algn="ctr"/>
            <a:r>
              <a:rPr lang="et-EE" dirty="0"/>
              <a:t>Ordoviitsiumi-Kambriumi</a:t>
            </a:r>
          </a:p>
          <a:p>
            <a:pPr algn="ctr"/>
            <a:r>
              <a:rPr lang="et-EE" dirty="0"/>
              <a:t>põhjavesi</a:t>
            </a:r>
          </a:p>
        </p:txBody>
      </p:sp>
      <p:pic>
        <p:nvPicPr>
          <p:cNvPr id="5" name="Pilt 4">
            <a:extLst>
              <a:ext uri="{FF2B5EF4-FFF2-40B4-BE49-F238E27FC236}">
                <a16:creationId xmlns:a16="http://schemas.microsoft.com/office/drawing/2014/main" id="{48D463B1-F988-4710-9ED2-4048940D97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131" y="1460747"/>
            <a:ext cx="4053447" cy="35281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 Box 3"/>
          <p:cNvSpPr txBox="1">
            <a:spLocks noChangeArrowheads="1"/>
          </p:cNvSpPr>
          <p:nvPr/>
        </p:nvSpPr>
        <p:spPr bwMode="auto">
          <a:xfrm>
            <a:off x="1317625" y="1335088"/>
            <a:ext cx="49244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t-EE" altLang="et-EE" b="1" dirty="0" err="1"/>
              <a:t>pH</a:t>
            </a:r>
            <a:endParaRPr lang="en-US" altLang="et-EE" b="1" dirty="0"/>
          </a:p>
        </p:txBody>
      </p:sp>
      <p:sp>
        <p:nvSpPr>
          <p:cNvPr id="20484" name="Text Box 4"/>
          <p:cNvSpPr txBox="1">
            <a:spLocks noChangeArrowheads="1"/>
          </p:cNvSpPr>
          <p:nvPr/>
        </p:nvSpPr>
        <p:spPr bwMode="auto">
          <a:xfrm>
            <a:off x="1306146" y="3923201"/>
            <a:ext cx="58144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t-EE" altLang="et-EE" sz="2000" dirty="0"/>
              <a:t>Eestis põhjaveed enamasti aluselised (7 kuni 8,5)</a:t>
            </a:r>
            <a:endParaRPr lang="en-US" altLang="et-EE" sz="2000" dirty="0"/>
          </a:p>
        </p:txBody>
      </p:sp>
      <p:sp>
        <p:nvSpPr>
          <p:cNvPr id="20485" name="Text Box 5"/>
          <p:cNvSpPr txBox="1">
            <a:spLocks noChangeArrowheads="1"/>
          </p:cNvSpPr>
          <p:nvPr/>
        </p:nvSpPr>
        <p:spPr bwMode="auto">
          <a:xfrm>
            <a:off x="1317625" y="4464223"/>
            <a:ext cx="719620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t-EE" altLang="et-EE" sz="2000" dirty="0" err="1"/>
              <a:t>pH</a:t>
            </a:r>
            <a:r>
              <a:rPr lang="et-EE" altLang="et-EE" sz="2000" dirty="0"/>
              <a:t> on esmalt sõltuv pinnase aeratsioonist ja vegetatiivsest </a:t>
            </a:r>
          </a:p>
          <a:p>
            <a:r>
              <a:rPr lang="et-EE" altLang="et-EE" sz="2000" dirty="0"/>
              <a:t>aktiivsusest. Hilisema vee </a:t>
            </a:r>
            <a:r>
              <a:rPr lang="et-EE" altLang="et-EE" sz="2000" dirty="0" err="1"/>
              <a:t>pH</a:t>
            </a:r>
            <a:r>
              <a:rPr lang="et-EE" altLang="et-EE" sz="2000" dirty="0"/>
              <a:t> määrab kivimi </a:t>
            </a:r>
            <a:r>
              <a:rPr lang="et-EE" altLang="et-EE" sz="2000" dirty="0" err="1"/>
              <a:t>puhverdusvõime</a:t>
            </a:r>
            <a:r>
              <a:rPr lang="et-EE" altLang="et-EE" sz="2000" dirty="0"/>
              <a:t>.</a:t>
            </a:r>
            <a:endParaRPr lang="en-US" altLang="et-EE" sz="2000" dirty="0"/>
          </a:p>
        </p:txBody>
      </p:sp>
      <p:sp>
        <p:nvSpPr>
          <p:cNvPr id="2" name="TextBox 1"/>
          <p:cNvSpPr txBox="1"/>
          <p:nvPr/>
        </p:nvSpPr>
        <p:spPr>
          <a:xfrm>
            <a:off x="1317625" y="1940731"/>
            <a:ext cx="1383712" cy="369332"/>
          </a:xfrm>
          <a:prstGeom prst="rect">
            <a:avLst/>
          </a:prstGeom>
          <a:noFill/>
        </p:spPr>
        <p:txBody>
          <a:bodyPr wrap="none" rtlCol="0">
            <a:spAutoFit/>
          </a:bodyPr>
          <a:lstStyle/>
          <a:p>
            <a:r>
              <a:rPr lang="et-EE" dirty="0" err="1"/>
              <a:t>pH</a:t>
            </a:r>
            <a:r>
              <a:rPr lang="et-EE" dirty="0"/>
              <a:t>=-</a:t>
            </a:r>
            <a:r>
              <a:rPr lang="et-EE" dirty="0" err="1"/>
              <a:t>log</a:t>
            </a:r>
            <a:r>
              <a:rPr lang="et-EE" dirty="0"/>
              <a:t>[H</a:t>
            </a:r>
            <a:r>
              <a:rPr lang="et-EE" baseline="30000" dirty="0"/>
              <a:t>+</a:t>
            </a:r>
            <a:r>
              <a:rPr lang="et-EE" dirty="0"/>
              <a:t>]</a:t>
            </a:r>
          </a:p>
        </p:txBody>
      </p:sp>
      <p:pic>
        <p:nvPicPr>
          <p:cNvPr id="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95823" y="503783"/>
            <a:ext cx="4632216" cy="3289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06146" y="2447999"/>
            <a:ext cx="2420856" cy="369332"/>
          </a:xfrm>
          <a:prstGeom prst="rect">
            <a:avLst/>
          </a:prstGeom>
          <a:noFill/>
        </p:spPr>
        <p:txBody>
          <a:bodyPr wrap="none" rtlCol="0">
            <a:spAutoFit/>
          </a:bodyPr>
          <a:lstStyle/>
          <a:p>
            <a:r>
              <a:rPr lang="et-EE" dirty="0"/>
              <a:t>H</a:t>
            </a:r>
            <a:r>
              <a:rPr lang="et-EE" baseline="-25000" dirty="0"/>
              <a:t>2</a:t>
            </a:r>
            <a:r>
              <a:rPr lang="et-EE" dirty="0"/>
              <a:t>O+CO</a:t>
            </a:r>
            <a:r>
              <a:rPr lang="et-EE" baseline="-25000" dirty="0"/>
              <a:t>2</a:t>
            </a:r>
            <a:r>
              <a:rPr lang="et-EE" dirty="0"/>
              <a:t>= H</a:t>
            </a:r>
            <a:r>
              <a:rPr lang="et-EE" baseline="30000" dirty="0"/>
              <a:t>+</a:t>
            </a:r>
            <a:r>
              <a:rPr lang="et-EE" dirty="0"/>
              <a:t>+HCO</a:t>
            </a:r>
            <a:r>
              <a:rPr lang="et-EE" baseline="-25000" dirty="0"/>
              <a:t>3</a:t>
            </a:r>
            <a:r>
              <a:rPr lang="et-EE" baseline="30000" dirty="0"/>
              <a:t>-</a:t>
            </a:r>
          </a:p>
        </p:txBody>
      </p:sp>
      <p:sp>
        <p:nvSpPr>
          <p:cNvPr id="4" name="TextBox 3"/>
          <p:cNvSpPr txBox="1"/>
          <p:nvPr/>
        </p:nvSpPr>
        <p:spPr>
          <a:xfrm>
            <a:off x="1306146" y="2868976"/>
            <a:ext cx="2329484" cy="369332"/>
          </a:xfrm>
          <a:prstGeom prst="rect">
            <a:avLst/>
          </a:prstGeom>
          <a:noFill/>
        </p:spPr>
        <p:txBody>
          <a:bodyPr wrap="none" rtlCol="0">
            <a:spAutoFit/>
          </a:bodyPr>
          <a:lstStyle/>
          <a:p>
            <a:r>
              <a:rPr lang="et-EE" dirty="0"/>
              <a:t>CaCO</a:t>
            </a:r>
            <a:r>
              <a:rPr lang="et-EE" baseline="-25000" dirty="0"/>
              <a:t>3</a:t>
            </a:r>
            <a:r>
              <a:rPr lang="et-EE" dirty="0"/>
              <a:t>=Ca</a:t>
            </a:r>
            <a:r>
              <a:rPr lang="et-EE" baseline="30000" dirty="0"/>
              <a:t>2+ </a:t>
            </a:r>
            <a:r>
              <a:rPr lang="et-EE" dirty="0"/>
              <a:t>+CO</a:t>
            </a:r>
            <a:r>
              <a:rPr lang="et-EE" baseline="-25000" dirty="0"/>
              <a:t>3</a:t>
            </a:r>
            <a:r>
              <a:rPr lang="et-EE" baseline="30000" dirty="0"/>
              <a:t>2-</a:t>
            </a:r>
          </a:p>
        </p:txBody>
      </p:sp>
      <p:sp>
        <p:nvSpPr>
          <p:cNvPr id="5" name="TextBox 4"/>
          <p:cNvSpPr txBox="1"/>
          <p:nvPr/>
        </p:nvSpPr>
        <p:spPr>
          <a:xfrm>
            <a:off x="1317625" y="3347183"/>
            <a:ext cx="3038450" cy="830997"/>
          </a:xfrm>
          <a:prstGeom prst="rect">
            <a:avLst/>
          </a:prstGeom>
          <a:noFill/>
        </p:spPr>
        <p:txBody>
          <a:bodyPr wrap="square" rtlCol="0">
            <a:spAutoFit/>
          </a:bodyPr>
          <a:lstStyle/>
          <a:p>
            <a:r>
              <a:rPr lang="et-EE" dirty="0"/>
              <a:t>CO</a:t>
            </a:r>
            <a:r>
              <a:rPr lang="et-EE" baseline="-25000" dirty="0"/>
              <a:t>3</a:t>
            </a:r>
            <a:r>
              <a:rPr lang="et-EE" baseline="30000" dirty="0"/>
              <a:t>2- </a:t>
            </a:r>
            <a:r>
              <a:rPr lang="et-EE" dirty="0"/>
              <a:t>+H</a:t>
            </a:r>
            <a:r>
              <a:rPr lang="et-EE" baseline="30000" dirty="0"/>
              <a:t>+</a:t>
            </a:r>
            <a:r>
              <a:rPr lang="et-EE" dirty="0"/>
              <a:t>=HCO</a:t>
            </a:r>
            <a:r>
              <a:rPr lang="et-EE" baseline="-25000" dirty="0"/>
              <a:t>3</a:t>
            </a:r>
            <a:r>
              <a:rPr lang="et-EE" baseline="30000" dirty="0"/>
              <a:t>-</a:t>
            </a:r>
          </a:p>
          <a:p>
            <a:endParaRPr lang="et-EE" baseline="30000" dirty="0"/>
          </a:p>
          <a:p>
            <a:endParaRPr lang="et-EE"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9771" y="785828"/>
            <a:ext cx="6696744" cy="4755127"/>
          </a:xfrm>
          <a:prstGeom prst="rect">
            <a:avLst/>
          </a:prstGeom>
        </p:spPr>
      </p:pic>
    </p:spTree>
    <p:extLst>
      <p:ext uri="{BB962C8B-B14F-4D97-AF65-F5344CB8AC3E}">
        <p14:creationId xmlns:p14="http://schemas.microsoft.com/office/powerpoint/2010/main" val="376099492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0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90600"/>
            <a:ext cx="7754938" cy="437356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defTabSz="449229" eaLnBrk="1">
              <a:defRPr/>
            </a:pPr>
            <a:r>
              <a:rPr lang="et-EE" altLang="et-EE"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a:t>
            </a:r>
            <a:r>
              <a:rPr lang="et-EE" altLang="et-EE" sz="4399" b="1" baseline="30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t-EE" altLang="et-EE"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sõltuvus </a:t>
            </a:r>
            <a:r>
              <a:rPr lang="et-EE" altLang="et-EE" sz="4399"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pH-st</a:t>
            </a:r>
            <a:endParaRPr lang="en-US" altLang="et-EE"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349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1697038"/>
            <a:ext cx="6934200" cy="4017962"/>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863600" y="863823"/>
            <a:ext cx="77406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pPr>
            <a:r>
              <a:rPr lang="en-US" altLang="et-EE" b="1" dirty="0" err="1"/>
              <a:t>Põhjavee</a:t>
            </a:r>
            <a:r>
              <a:rPr lang="en-US" altLang="et-EE" b="1" dirty="0"/>
              <a:t> </a:t>
            </a:r>
            <a:r>
              <a:rPr lang="en-US" altLang="et-EE" b="1" dirty="0" err="1"/>
              <a:t>temperatuur</a:t>
            </a:r>
            <a:r>
              <a:rPr lang="en-US" altLang="et-EE" dirty="0"/>
              <a:t>. </a:t>
            </a:r>
            <a:endParaRPr lang="et-EE" altLang="et-EE" dirty="0"/>
          </a:p>
        </p:txBody>
      </p:sp>
      <p:sp>
        <p:nvSpPr>
          <p:cNvPr id="2" name="TextBox 1"/>
          <p:cNvSpPr txBox="1"/>
          <p:nvPr/>
        </p:nvSpPr>
        <p:spPr>
          <a:xfrm>
            <a:off x="863600" y="3380105"/>
            <a:ext cx="3312368" cy="646331"/>
          </a:xfrm>
          <a:prstGeom prst="rect">
            <a:avLst/>
          </a:prstGeom>
          <a:noFill/>
        </p:spPr>
        <p:txBody>
          <a:bodyPr wrap="square" rtlCol="0">
            <a:spAutoFit/>
          </a:bodyPr>
          <a:lstStyle/>
          <a:p>
            <a:r>
              <a:rPr lang="et-EE" dirty="0"/>
              <a:t>Troopikas põhjavesi jahedam kui võik olla.</a:t>
            </a:r>
          </a:p>
        </p:txBody>
      </p:sp>
      <p:sp>
        <p:nvSpPr>
          <p:cNvPr id="3" name="TextBox 2"/>
          <p:cNvSpPr txBox="1"/>
          <p:nvPr/>
        </p:nvSpPr>
        <p:spPr>
          <a:xfrm>
            <a:off x="863600" y="2408731"/>
            <a:ext cx="7632551" cy="646331"/>
          </a:xfrm>
          <a:prstGeom prst="rect">
            <a:avLst/>
          </a:prstGeom>
          <a:noFill/>
        </p:spPr>
        <p:txBody>
          <a:bodyPr wrap="square" rtlCol="0">
            <a:spAutoFit/>
          </a:bodyPr>
          <a:lstStyle/>
          <a:p>
            <a:r>
              <a:rPr lang="et-EE" dirty="0"/>
              <a:t>Tektoonilistes piirkondades 100 C ja liustikualustes põhjavetes ja kõrge </a:t>
            </a:r>
            <a:r>
              <a:rPr lang="et-EE" dirty="0" err="1"/>
              <a:t>mineralisatsiooniga</a:t>
            </a:r>
            <a:r>
              <a:rPr lang="et-EE" dirty="0"/>
              <a:t> põhjavetes ka all 0. </a:t>
            </a:r>
          </a:p>
        </p:txBody>
      </p:sp>
      <p:sp>
        <p:nvSpPr>
          <p:cNvPr id="4" name="Rectangle 3"/>
          <p:cNvSpPr/>
          <p:nvPr/>
        </p:nvSpPr>
        <p:spPr>
          <a:xfrm>
            <a:off x="863600" y="1401431"/>
            <a:ext cx="7524451" cy="923330"/>
          </a:xfrm>
          <a:prstGeom prst="rect">
            <a:avLst/>
          </a:prstGeom>
        </p:spPr>
        <p:txBody>
          <a:bodyPr wrap="square">
            <a:spAutoFit/>
          </a:bodyPr>
          <a:lstStyle/>
          <a:p>
            <a:pPr algn="just" eaLnBrk="1" hangingPunct="1">
              <a:buFontTx/>
              <a:buChar char="•"/>
            </a:pPr>
            <a:r>
              <a:rPr lang="en-US" altLang="et-EE" dirty="0" err="1">
                <a:latin typeface="Times New Roman" panose="02020603050405020304" pitchFamily="18" charset="0"/>
              </a:rPr>
              <a:t>Maakoore</a:t>
            </a:r>
            <a:r>
              <a:rPr lang="en-US" altLang="et-EE" dirty="0">
                <a:latin typeface="Times New Roman" panose="02020603050405020304" pitchFamily="18" charset="0"/>
              </a:rPr>
              <a:t> </a:t>
            </a:r>
            <a:r>
              <a:rPr lang="en-US" altLang="et-EE" dirty="0" err="1">
                <a:latin typeface="Times New Roman" panose="02020603050405020304" pitchFamily="18" charset="0"/>
              </a:rPr>
              <a:t>ülemises</a:t>
            </a:r>
            <a:r>
              <a:rPr lang="en-US" altLang="et-EE" dirty="0">
                <a:latin typeface="Times New Roman" panose="02020603050405020304" pitchFamily="18" charset="0"/>
              </a:rPr>
              <a:t> </a:t>
            </a:r>
            <a:r>
              <a:rPr lang="en-US" altLang="et-EE" dirty="0" err="1">
                <a:latin typeface="Times New Roman" panose="02020603050405020304" pitchFamily="18" charset="0"/>
              </a:rPr>
              <a:t>kihis</a:t>
            </a:r>
            <a:r>
              <a:rPr lang="en-US" altLang="et-EE" dirty="0">
                <a:latin typeface="Times New Roman" panose="02020603050405020304" pitchFamily="18" charset="0"/>
              </a:rPr>
              <a:t> (10–30 m) </a:t>
            </a:r>
            <a:r>
              <a:rPr lang="en-US" altLang="et-EE" dirty="0" err="1">
                <a:latin typeface="Times New Roman" panose="02020603050405020304" pitchFamily="18" charset="0"/>
              </a:rPr>
              <a:t>sõltub</a:t>
            </a:r>
            <a:r>
              <a:rPr lang="en-US" altLang="et-EE" dirty="0">
                <a:latin typeface="Times New Roman" panose="02020603050405020304" pitchFamily="18" charset="0"/>
              </a:rPr>
              <a:t> </a:t>
            </a:r>
            <a:r>
              <a:rPr lang="en-US" altLang="et-EE" dirty="0" err="1">
                <a:latin typeface="Times New Roman" panose="02020603050405020304" pitchFamily="18" charset="0"/>
              </a:rPr>
              <a:t>vee</a:t>
            </a:r>
            <a:r>
              <a:rPr lang="en-US" altLang="et-EE" dirty="0">
                <a:latin typeface="Times New Roman" panose="02020603050405020304" pitchFamily="18" charset="0"/>
              </a:rPr>
              <a:t> </a:t>
            </a:r>
            <a:r>
              <a:rPr lang="en-US" altLang="et-EE" dirty="0" err="1">
                <a:latin typeface="Times New Roman" panose="02020603050405020304" pitchFamily="18" charset="0"/>
              </a:rPr>
              <a:t>temperatuur</a:t>
            </a:r>
            <a:r>
              <a:rPr lang="en-US" altLang="et-EE" dirty="0">
                <a:latin typeface="Times New Roman" panose="02020603050405020304" pitchFamily="18" charset="0"/>
              </a:rPr>
              <a:t> </a:t>
            </a:r>
            <a:r>
              <a:rPr lang="en-US" altLang="et-EE" dirty="0" err="1">
                <a:latin typeface="Times New Roman" panose="02020603050405020304" pitchFamily="18" charset="0"/>
              </a:rPr>
              <a:t>õhutemperatuuri</a:t>
            </a:r>
            <a:r>
              <a:rPr lang="en-US" altLang="et-EE" dirty="0">
                <a:latin typeface="Times New Roman" panose="02020603050405020304" pitchFamily="18" charset="0"/>
              </a:rPr>
              <a:t> </a:t>
            </a:r>
            <a:r>
              <a:rPr lang="en-US" altLang="et-EE" dirty="0" err="1">
                <a:latin typeface="Times New Roman" panose="02020603050405020304" pitchFamily="18" charset="0"/>
              </a:rPr>
              <a:t>kõikumisest</a:t>
            </a:r>
            <a:r>
              <a:rPr lang="en-US" altLang="et-EE" dirty="0">
                <a:latin typeface="Times New Roman" panose="02020603050405020304" pitchFamily="18" charset="0"/>
              </a:rPr>
              <a:t>. </a:t>
            </a:r>
            <a:r>
              <a:rPr lang="en-US" altLang="et-EE" dirty="0" err="1">
                <a:latin typeface="Times New Roman" panose="02020603050405020304" pitchFamily="18" charset="0"/>
              </a:rPr>
              <a:t>Sügavuse</a:t>
            </a:r>
            <a:r>
              <a:rPr lang="en-US" altLang="et-EE" dirty="0">
                <a:latin typeface="Times New Roman" panose="02020603050405020304" pitchFamily="18" charset="0"/>
              </a:rPr>
              <a:t> </a:t>
            </a:r>
            <a:r>
              <a:rPr lang="en-US" altLang="et-EE" dirty="0" err="1">
                <a:latin typeface="Times New Roman" panose="02020603050405020304" pitchFamily="18" charset="0"/>
              </a:rPr>
              <a:t>suunas</a:t>
            </a:r>
            <a:r>
              <a:rPr lang="en-US" altLang="et-EE" dirty="0">
                <a:latin typeface="Times New Roman" panose="02020603050405020304" pitchFamily="18" charset="0"/>
              </a:rPr>
              <a:t> </a:t>
            </a:r>
            <a:r>
              <a:rPr lang="en-US" altLang="et-EE" dirty="0" err="1">
                <a:latin typeface="Times New Roman" panose="02020603050405020304" pitchFamily="18" charset="0"/>
              </a:rPr>
              <a:t>liikudes</a:t>
            </a:r>
            <a:r>
              <a:rPr lang="en-US" altLang="et-EE" dirty="0">
                <a:latin typeface="Times New Roman" panose="02020603050405020304" pitchFamily="18" charset="0"/>
              </a:rPr>
              <a:t> </a:t>
            </a:r>
            <a:r>
              <a:rPr lang="en-US" altLang="et-EE" dirty="0" err="1">
                <a:latin typeface="Times New Roman" panose="02020603050405020304" pitchFamily="18" charset="0"/>
              </a:rPr>
              <a:t>hakkab</a:t>
            </a:r>
            <a:r>
              <a:rPr lang="en-US" altLang="et-EE" dirty="0">
                <a:latin typeface="Times New Roman" panose="02020603050405020304" pitchFamily="18" charset="0"/>
              </a:rPr>
              <a:t> </a:t>
            </a:r>
            <a:r>
              <a:rPr lang="en-US" altLang="et-EE" dirty="0" err="1">
                <a:latin typeface="Times New Roman" panose="02020603050405020304" pitchFamily="18" charset="0"/>
              </a:rPr>
              <a:t>kivimite</a:t>
            </a:r>
            <a:r>
              <a:rPr lang="en-US" altLang="et-EE" dirty="0">
                <a:latin typeface="Times New Roman" panose="02020603050405020304" pitchFamily="18" charset="0"/>
              </a:rPr>
              <a:t> ja </a:t>
            </a:r>
            <a:r>
              <a:rPr lang="en-US" altLang="et-EE" dirty="0" err="1">
                <a:latin typeface="Times New Roman" panose="02020603050405020304" pitchFamily="18" charset="0"/>
              </a:rPr>
              <a:t>põhjavee</a:t>
            </a:r>
            <a:r>
              <a:rPr lang="en-US" altLang="et-EE" dirty="0">
                <a:latin typeface="Times New Roman" panose="02020603050405020304" pitchFamily="18" charset="0"/>
              </a:rPr>
              <a:t> </a:t>
            </a:r>
            <a:r>
              <a:rPr lang="en-US" altLang="et-EE" dirty="0" err="1">
                <a:latin typeface="Times New Roman" panose="02020603050405020304" pitchFamily="18" charset="0"/>
              </a:rPr>
              <a:t>temperatuur</a:t>
            </a:r>
            <a:r>
              <a:rPr lang="en-US" altLang="et-EE" dirty="0">
                <a:latin typeface="Times New Roman" panose="02020603050405020304" pitchFamily="18" charset="0"/>
              </a:rPr>
              <a:t> </a:t>
            </a:r>
            <a:r>
              <a:rPr lang="en-US" altLang="et-EE" dirty="0" err="1">
                <a:latin typeface="Times New Roman" panose="02020603050405020304" pitchFamily="18" charset="0"/>
              </a:rPr>
              <a:t>suurenema</a:t>
            </a:r>
            <a:r>
              <a:rPr lang="en-US" altLang="et-EE" dirty="0">
                <a:latin typeface="Times New Roman" panose="02020603050405020304" pitchFamily="18" charset="0"/>
              </a:rPr>
              <a:t> </a:t>
            </a:r>
            <a:r>
              <a:rPr lang="en-US" altLang="et-EE" dirty="0" err="1">
                <a:latin typeface="Times New Roman" panose="02020603050405020304" pitchFamily="18" charset="0"/>
              </a:rPr>
              <a:t>umbes</a:t>
            </a:r>
            <a:r>
              <a:rPr lang="en-US" altLang="et-EE" dirty="0">
                <a:latin typeface="Times New Roman" panose="02020603050405020304" pitchFamily="18" charset="0"/>
              </a:rPr>
              <a:t> 3 ºC 100 m </a:t>
            </a:r>
            <a:r>
              <a:rPr lang="en-US" altLang="et-EE" dirty="0" err="1">
                <a:latin typeface="Times New Roman" panose="02020603050405020304" pitchFamily="18" charset="0"/>
              </a:rPr>
              <a:t>kohta</a:t>
            </a:r>
            <a:r>
              <a:rPr lang="en-US" altLang="et-EE" dirty="0">
                <a:latin typeface="Times New Roman" panose="02020603050405020304" pitchFamily="18" charset="0"/>
              </a:rPr>
              <a:t> (</a:t>
            </a:r>
            <a:r>
              <a:rPr lang="en-US" altLang="et-EE" dirty="0" err="1">
                <a:latin typeface="Times New Roman" panose="02020603050405020304" pitchFamily="18" charset="0"/>
              </a:rPr>
              <a:t>geotermiline</a:t>
            </a:r>
            <a:r>
              <a:rPr lang="en-US" altLang="et-EE" dirty="0">
                <a:latin typeface="Times New Roman" panose="02020603050405020304" pitchFamily="18" charset="0"/>
              </a:rPr>
              <a:t> </a:t>
            </a:r>
            <a:r>
              <a:rPr lang="en-US" altLang="et-EE" dirty="0" err="1">
                <a:latin typeface="Times New Roman" panose="02020603050405020304" pitchFamily="18" charset="0"/>
              </a:rPr>
              <a:t>astme</a:t>
            </a:r>
            <a:r>
              <a:rPr lang="en-US" altLang="et-EE" dirty="0">
                <a:latin typeface="Times New Roman" panose="02020603050405020304" pitchFamily="18" charset="0"/>
              </a:rPr>
              <a:t>/gradient).</a:t>
            </a:r>
            <a:endParaRPr lang="et-EE" altLang="et-EE" dirty="0">
              <a:latin typeface="Times New Roman" panose="02020603050405020304" pitchFamily="18"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112386109"/>
              </p:ext>
            </p:extLst>
          </p:nvPr>
        </p:nvGraphicFramePr>
        <p:xfrm>
          <a:off x="4428083" y="2950551"/>
          <a:ext cx="4022180" cy="2693012"/>
        </p:xfrm>
        <a:graphic>
          <a:graphicData uri="http://schemas.openxmlformats.org/presentationml/2006/ole">
            <mc:AlternateContent xmlns:mc="http://schemas.openxmlformats.org/markup-compatibility/2006">
              <mc:Choice xmlns:v="urn:schemas-microsoft-com:vml" Requires="v">
                <p:oleObj spid="_x0000_s25620" name="CorelDRAW" r:id="rId3" imgW="7182196" imgH="4807894" progId="CorelDraw.Graphic.15">
                  <p:embed/>
                </p:oleObj>
              </mc:Choice>
              <mc:Fallback>
                <p:oleObj name="CorelDRAW" r:id="rId3" imgW="7182196" imgH="4807894" progId="CorelDraw.Graphic.15">
                  <p:embed/>
                  <p:pic>
                    <p:nvPicPr>
                      <p:cNvPr id="0" name=""/>
                      <p:cNvPicPr/>
                      <p:nvPr/>
                    </p:nvPicPr>
                    <p:blipFill>
                      <a:blip r:embed="rId4"/>
                      <a:stretch>
                        <a:fillRect/>
                      </a:stretch>
                    </p:blipFill>
                    <p:spPr>
                      <a:xfrm>
                        <a:off x="4428083" y="2950551"/>
                        <a:ext cx="4022180" cy="2693012"/>
                      </a:xfrm>
                      <a:prstGeom prst="rect">
                        <a:avLst/>
                      </a:prstGeom>
                    </p:spPr>
                  </p:pic>
                </p:oleObj>
              </mc:Fallback>
            </mc:AlternateContent>
          </a:graphicData>
        </a:graphic>
      </p:graphicFrame>
      <p:sp>
        <p:nvSpPr>
          <p:cNvPr id="6" name="TextBox 5"/>
          <p:cNvSpPr txBox="1"/>
          <p:nvPr/>
        </p:nvSpPr>
        <p:spPr>
          <a:xfrm>
            <a:off x="883523" y="4310898"/>
            <a:ext cx="3685624" cy="369332"/>
          </a:xfrm>
          <a:prstGeom prst="rect">
            <a:avLst/>
          </a:prstGeom>
          <a:noFill/>
        </p:spPr>
        <p:txBody>
          <a:bodyPr wrap="none" rtlCol="0">
            <a:spAutoFit/>
          </a:bodyPr>
          <a:lstStyle/>
          <a:p>
            <a:r>
              <a:rPr lang="et-EE" dirty="0"/>
              <a:t>Paksu lumikattega aladel soojem. </a:t>
            </a:r>
          </a:p>
        </p:txBody>
      </p:sp>
    </p:spTree>
    <p:extLst>
      <p:ext uri="{BB962C8B-B14F-4D97-AF65-F5344CB8AC3E}">
        <p14:creationId xmlns:p14="http://schemas.microsoft.com/office/powerpoint/2010/main" val="2337183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2"/>
          <p:cNvSpPr txBox="1">
            <a:spLocks noChangeArrowheads="1"/>
          </p:cNvSpPr>
          <p:nvPr/>
        </p:nvSpPr>
        <p:spPr bwMode="auto">
          <a:xfrm>
            <a:off x="2987923" y="863823"/>
            <a:ext cx="387798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t-EE" altLang="et-EE" sz="2400" b="1" dirty="0"/>
              <a:t>Soolsus ehk mineraalsus</a:t>
            </a:r>
            <a:endParaRPr lang="en-US" altLang="et-EE" sz="2400" b="1" dirty="0"/>
          </a:p>
        </p:txBody>
      </p:sp>
      <p:sp>
        <p:nvSpPr>
          <p:cNvPr id="11268" name="Rectangle 3"/>
          <p:cNvSpPr>
            <a:spLocks noChangeArrowheads="1"/>
          </p:cNvSpPr>
          <p:nvPr/>
        </p:nvSpPr>
        <p:spPr bwMode="auto">
          <a:xfrm>
            <a:off x="1259732" y="2037146"/>
            <a:ext cx="691276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t-EE" altLang="et-EE" dirty="0">
                <a:latin typeface="Times-Roman" charset="0"/>
              </a:rPr>
              <a:t>V</a:t>
            </a:r>
            <a:r>
              <a:rPr lang="en-US" altLang="et-EE" dirty="0" err="1">
                <a:latin typeface="Times-Roman" charset="0"/>
              </a:rPr>
              <a:t>ees</a:t>
            </a:r>
            <a:r>
              <a:rPr lang="en-US" altLang="et-EE" dirty="0">
                <a:latin typeface="Times-Roman" charset="0"/>
              </a:rPr>
              <a:t> </a:t>
            </a:r>
            <a:r>
              <a:rPr lang="en-US" altLang="et-EE" dirty="0" err="1">
                <a:latin typeface="Times-Roman" charset="0"/>
              </a:rPr>
              <a:t>lahustunud</a:t>
            </a:r>
            <a:r>
              <a:rPr lang="en-US" altLang="et-EE" dirty="0">
                <a:latin typeface="Times-Roman" charset="0"/>
              </a:rPr>
              <a:t> </a:t>
            </a:r>
            <a:r>
              <a:rPr lang="en-US" altLang="et-EE" dirty="0" err="1">
                <a:latin typeface="Times-Roman" charset="0"/>
              </a:rPr>
              <a:t>mineraalainete</a:t>
            </a:r>
            <a:r>
              <a:rPr lang="en-US" altLang="et-EE" dirty="0">
                <a:latin typeface="Times-Roman" charset="0"/>
              </a:rPr>
              <a:t> hulk, </a:t>
            </a:r>
            <a:r>
              <a:rPr lang="en-US" altLang="et-EE" dirty="0" err="1">
                <a:latin typeface="Times-Roman" charset="0"/>
              </a:rPr>
              <a:t>väljendatakse</a:t>
            </a:r>
            <a:r>
              <a:rPr lang="en-US" altLang="et-EE" dirty="0">
                <a:latin typeface="Times-Roman" charset="0"/>
              </a:rPr>
              <a:t> </a:t>
            </a:r>
            <a:r>
              <a:rPr lang="en-US" altLang="et-EE" dirty="0" err="1">
                <a:latin typeface="Times-Roman" charset="0"/>
              </a:rPr>
              <a:t>kas</a:t>
            </a:r>
            <a:r>
              <a:rPr lang="et-EE" altLang="et-EE" dirty="0">
                <a:latin typeface="Times-Roman" charset="0"/>
              </a:rPr>
              <a:t> </a:t>
            </a:r>
            <a:r>
              <a:rPr lang="en-US" altLang="et-EE" dirty="0">
                <a:latin typeface="Times-Roman" charset="0"/>
              </a:rPr>
              <a:t>mg/l </a:t>
            </a:r>
            <a:r>
              <a:rPr lang="en-US" altLang="et-EE" dirty="0" err="1">
                <a:latin typeface="Times-Roman" charset="0"/>
              </a:rPr>
              <a:t>või</a:t>
            </a:r>
            <a:r>
              <a:rPr lang="en-US" altLang="et-EE" dirty="0">
                <a:latin typeface="Times-Roman" charset="0"/>
              </a:rPr>
              <a:t> g/l</a:t>
            </a:r>
            <a:r>
              <a:rPr lang="et-EE" altLang="et-EE" dirty="0">
                <a:latin typeface="Times-Roman" charset="0"/>
              </a:rPr>
              <a:t>. Kuna tihti määratakse vee soolsust läbi elektrijuhtivuse siis ka S/cm</a:t>
            </a:r>
            <a:r>
              <a:rPr lang="et-EE" altLang="et-EE" baseline="30000" dirty="0">
                <a:latin typeface="Times-Roman" charset="0"/>
              </a:rPr>
              <a:t>3</a:t>
            </a:r>
            <a:endParaRPr lang="en-US" altLang="et-EE" baseline="30000" dirty="0">
              <a:latin typeface="Times-Roman" charset="0"/>
            </a:endParaRPr>
          </a:p>
        </p:txBody>
      </p:sp>
      <p:sp>
        <p:nvSpPr>
          <p:cNvPr id="11270" name="Text Box 5"/>
          <p:cNvSpPr txBox="1">
            <a:spLocks noChangeArrowheads="1"/>
          </p:cNvSpPr>
          <p:nvPr/>
        </p:nvSpPr>
        <p:spPr bwMode="auto">
          <a:xfrm>
            <a:off x="1259732" y="3672135"/>
            <a:ext cx="6912768"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t-EE" altLang="et-EE" dirty="0"/>
              <a:t>Mida pikemat aega on vesi kontaktis kivimiga seda soolasemaks muutub (mineraalide lahustumine). </a:t>
            </a:r>
            <a:endParaRPr lang="en-US" altLang="et-EE"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defTabSz="449229" eaLnBrk="1">
              <a:defRPr/>
            </a:pPr>
            <a:r>
              <a:rPr lang="et-EE" altLang="et-EE"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Makrokomponendid</a:t>
            </a:r>
            <a:endParaRPr lang="en-US" altLang="et-EE" sz="4399"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3492" name="Rectangle 4"/>
          <p:cNvSpPr>
            <a:spLocks noGrp="1" noChangeArrowheads="1"/>
          </p:cNvSpPr>
          <p:nvPr>
            <p:ph type="body" idx="1"/>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742893" lvl="1" indent="-285728" defTabSz="449229" eaLnBrk="1">
              <a:defRPr/>
            </a:pPr>
            <a:r>
              <a:rPr lang="et-EE" altLang="et-EE" sz="2399" b="1" dirty="0">
                <a:solidFill>
                  <a:schemeClr val="tx1"/>
                </a:solidFill>
                <a:latin typeface="Times New Roman" panose="02020603050405020304" pitchFamily="18" charset="0"/>
                <a:cs typeface="Times New Roman" panose="02020603050405020304" pitchFamily="18" charset="0"/>
              </a:rPr>
              <a:t>Kivimi lahustumisel lahusesse (vette) vabanenud ioonid</a:t>
            </a:r>
          </a:p>
          <a:p>
            <a:pPr marL="742893" lvl="1" indent="-285728" defTabSz="449229" eaLnBrk="1">
              <a:defRPr/>
            </a:pPr>
            <a:r>
              <a:rPr lang="et-EE" altLang="et-EE" sz="2399" b="1" i="1" dirty="0">
                <a:solidFill>
                  <a:srgbClr val="0000CC"/>
                </a:solidFill>
                <a:latin typeface="Times New Roman" panose="02020603050405020304" pitchFamily="18" charset="0"/>
                <a:cs typeface="Times New Roman" panose="02020603050405020304" pitchFamily="18" charset="0"/>
              </a:rPr>
              <a:t>Katioonid</a:t>
            </a:r>
            <a:r>
              <a:rPr lang="en-US" altLang="et-EE" sz="2399" b="1" i="1" dirty="0">
                <a:solidFill>
                  <a:srgbClr val="0000CC"/>
                </a:solidFill>
                <a:latin typeface="Times New Roman" panose="02020603050405020304" pitchFamily="18" charset="0"/>
                <a:cs typeface="Times New Roman" panose="02020603050405020304" pitchFamily="18" charset="0"/>
              </a:rPr>
              <a:t>:</a:t>
            </a:r>
            <a:r>
              <a:rPr lang="en-US" altLang="et-EE" sz="2399" b="1" i="1" dirty="0">
                <a:solidFill>
                  <a:schemeClr val="tx1"/>
                </a:solidFill>
                <a:latin typeface="Times New Roman" panose="02020603050405020304" pitchFamily="18" charset="0"/>
                <a:cs typeface="Times New Roman" panose="02020603050405020304" pitchFamily="18" charset="0"/>
              </a:rPr>
              <a:t> </a:t>
            </a:r>
            <a:r>
              <a:rPr lang="et-EE" altLang="et-EE" sz="2399" b="1" i="1" dirty="0">
                <a:solidFill>
                  <a:schemeClr val="tx1"/>
                </a:solidFill>
                <a:latin typeface="Times New Roman" panose="02020603050405020304" pitchFamily="18" charset="0"/>
                <a:cs typeface="Times New Roman" panose="02020603050405020304" pitchFamily="18" charset="0"/>
              </a:rPr>
              <a:t>positiivse laenguga ioonid </a:t>
            </a:r>
            <a:r>
              <a:rPr lang="en-US" altLang="et-EE" sz="2399" b="1" i="1" dirty="0">
                <a:solidFill>
                  <a:schemeClr val="tx1"/>
                </a:solidFill>
                <a:latin typeface="Times New Roman" panose="02020603050405020304" pitchFamily="18" charset="0"/>
                <a:cs typeface="Times New Roman" panose="02020603050405020304" pitchFamily="18" charset="0"/>
              </a:rPr>
              <a:t>(Ca</a:t>
            </a:r>
            <a:r>
              <a:rPr lang="en-US" altLang="et-EE" sz="2399" b="1" i="1" baseline="30000" dirty="0">
                <a:solidFill>
                  <a:schemeClr val="tx1"/>
                </a:solidFill>
                <a:latin typeface="Times New Roman" panose="02020603050405020304" pitchFamily="18" charset="0"/>
                <a:cs typeface="Times New Roman" panose="02020603050405020304" pitchFamily="18" charset="0"/>
              </a:rPr>
              <a:t>2+</a:t>
            </a:r>
            <a:r>
              <a:rPr lang="en-US" altLang="et-EE" sz="2399" b="1" i="1" dirty="0">
                <a:solidFill>
                  <a:schemeClr val="tx1"/>
                </a:solidFill>
                <a:latin typeface="Times New Roman" panose="02020603050405020304" pitchFamily="18" charset="0"/>
                <a:cs typeface="Times New Roman" panose="02020603050405020304" pitchFamily="18" charset="0"/>
              </a:rPr>
              <a:t>, </a:t>
            </a:r>
            <a:r>
              <a:rPr lang="et-EE" altLang="et-EE" sz="2399" b="1" i="1" dirty="0">
                <a:solidFill>
                  <a:schemeClr val="tx1"/>
                </a:solidFill>
                <a:latin typeface="Times New Roman" panose="02020603050405020304" pitchFamily="18" charset="0"/>
                <a:cs typeface="Times New Roman" panose="02020603050405020304" pitchFamily="18" charset="0"/>
              </a:rPr>
              <a:t>Mg</a:t>
            </a:r>
            <a:r>
              <a:rPr lang="et-EE" altLang="et-EE" sz="2399" b="1" i="1" baseline="30000" dirty="0">
                <a:solidFill>
                  <a:schemeClr val="tx1"/>
                </a:solidFill>
                <a:latin typeface="Times New Roman" panose="02020603050405020304" pitchFamily="18" charset="0"/>
                <a:cs typeface="Times New Roman" panose="02020603050405020304" pitchFamily="18" charset="0"/>
              </a:rPr>
              <a:t>2+</a:t>
            </a:r>
            <a:r>
              <a:rPr lang="et-EE" altLang="et-EE" sz="2399" b="1" i="1" dirty="0">
                <a:solidFill>
                  <a:schemeClr val="tx1"/>
                </a:solidFill>
                <a:latin typeface="Times New Roman" panose="02020603050405020304" pitchFamily="18" charset="0"/>
                <a:cs typeface="Times New Roman" panose="02020603050405020304" pitchFamily="18" charset="0"/>
              </a:rPr>
              <a:t>, Na</a:t>
            </a:r>
            <a:r>
              <a:rPr lang="et-EE" altLang="et-EE" sz="2399" b="1" i="1" baseline="30000" dirty="0">
                <a:solidFill>
                  <a:schemeClr val="tx1"/>
                </a:solidFill>
                <a:latin typeface="Times New Roman" panose="02020603050405020304" pitchFamily="18" charset="0"/>
                <a:cs typeface="Times New Roman" panose="02020603050405020304" pitchFamily="18" charset="0"/>
              </a:rPr>
              <a:t>+</a:t>
            </a:r>
            <a:r>
              <a:rPr lang="et-EE" altLang="et-EE" sz="2399" b="1" i="1" dirty="0">
                <a:solidFill>
                  <a:schemeClr val="tx1"/>
                </a:solidFill>
                <a:latin typeface="Times New Roman" panose="02020603050405020304" pitchFamily="18" charset="0"/>
                <a:cs typeface="Times New Roman" panose="02020603050405020304" pitchFamily="18" charset="0"/>
              </a:rPr>
              <a:t>, </a:t>
            </a:r>
            <a:r>
              <a:rPr lang="en-US" altLang="et-EE" sz="2399" b="1" i="1" dirty="0">
                <a:solidFill>
                  <a:schemeClr val="tx1"/>
                </a:solidFill>
                <a:latin typeface="Times New Roman" panose="02020603050405020304" pitchFamily="18" charset="0"/>
                <a:cs typeface="Times New Roman" panose="02020603050405020304" pitchFamily="18" charset="0"/>
              </a:rPr>
              <a:t>K</a:t>
            </a:r>
            <a:r>
              <a:rPr lang="en-US" altLang="et-EE" sz="2399" b="1" i="1" baseline="30000" dirty="0">
                <a:solidFill>
                  <a:schemeClr val="tx1"/>
                </a:solidFill>
                <a:latin typeface="Times New Roman" panose="02020603050405020304" pitchFamily="18" charset="0"/>
                <a:cs typeface="Times New Roman" panose="02020603050405020304" pitchFamily="18" charset="0"/>
              </a:rPr>
              <a:t>+</a:t>
            </a:r>
            <a:r>
              <a:rPr lang="et-EE" altLang="et-EE" sz="2399" b="1" i="1" dirty="0">
                <a:solidFill>
                  <a:schemeClr val="tx1"/>
                </a:solidFill>
                <a:latin typeface="Times New Roman" panose="02020603050405020304" pitchFamily="18" charset="0"/>
                <a:cs typeface="Times New Roman" panose="02020603050405020304" pitchFamily="18" charset="0"/>
              </a:rPr>
              <a:t>,</a:t>
            </a:r>
            <a:r>
              <a:rPr lang="et-EE" altLang="et-EE" sz="2399" b="1" i="1" baseline="-25000" dirty="0">
                <a:solidFill>
                  <a:schemeClr val="tx1"/>
                </a:solidFill>
                <a:latin typeface="Times New Roman" panose="02020603050405020304" pitchFamily="18" charset="0"/>
                <a:cs typeface="Times New Roman" panose="02020603050405020304" pitchFamily="18" charset="0"/>
              </a:rPr>
              <a:t> </a:t>
            </a:r>
            <a:r>
              <a:rPr lang="et-EE" altLang="et-EE" sz="2399" b="1" i="1" dirty="0">
                <a:solidFill>
                  <a:srgbClr val="0070C0"/>
                </a:solidFill>
                <a:latin typeface="Times New Roman" panose="02020603050405020304" pitchFamily="18" charset="0"/>
                <a:cs typeface="Times New Roman" panose="02020603050405020304" pitchFamily="18" charset="0"/>
              </a:rPr>
              <a:t>NH</a:t>
            </a:r>
            <a:r>
              <a:rPr lang="et-EE" altLang="et-EE" sz="2399" b="1" i="1" baseline="-25000" dirty="0">
                <a:solidFill>
                  <a:srgbClr val="0070C0"/>
                </a:solidFill>
                <a:latin typeface="Times New Roman" panose="02020603050405020304" pitchFamily="18" charset="0"/>
                <a:cs typeface="Times New Roman" panose="02020603050405020304" pitchFamily="18" charset="0"/>
              </a:rPr>
              <a:t>4</a:t>
            </a:r>
            <a:r>
              <a:rPr lang="et-EE" altLang="et-EE" sz="2399" b="1" i="1" baseline="30000" dirty="0">
                <a:solidFill>
                  <a:srgbClr val="0070C0"/>
                </a:solidFill>
                <a:latin typeface="Times New Roman" panose="02020603050405020304" pitchFamily="18" charset="0"/>
                <a:cs typeface="Times New Roman" panose="02020603050405020304" pitchFamily="18" charset="0"/>
              </a:rPr>
              <a:t>+</a:t>
            </a:r>
            <a:r>
              <a:rPr lang="en-US" altLang="et-EE" sz="2399" b="1" i="1" dirty="0">
                <a:solidFill>
                  <a:schemeClr val="tx1"/>
                </a:solidFill>
                <a:latin typeface="Times New Roman" panose="02020603050405020304" pitchFamily="18" charset="0"/>
                <a:cs typeface="Times New Roman" panose="02020603050405020304" pitchFamily="18" charset="0"/>
              </a:rPr>
              <a:t>)</a:t>
            </a:r>
            <a:endParaRPr lang="et-EE" altLang="et-EE" sz="2399" b="1" i="1" dirty="0">
              <a:solidFill>
                <a:schemeClr val="tx1"/>
              </a:solidFill>
              <a:latin typeface="Times New Roman" panose="02020603050405020304" pitchFamily="18" charset="0"/>
              <a:cs typeface="Times New Roman" panose="02020603050405020304" pitchFamily="18" charset="0"/>
            </a:endParaRPr>
          </a:p>
          <a:p>
            <a:pPr marL="742893" lvl="1" indent="-285728" defTabSz="449229" eaLnBrk="1">
              <a:defRPr/>
            </a:pPr>
            <a:r>
              <a:rPr lang="en-US" altLang="et-EE" sz="2399" b="1" i="1" dirty="0" err="1">
                <a:solidFill>
                  <a:srgbClr val="0000CC"/>
                </a:solidFill>
                <a:latin typeface="Times New Roman" panose="02020603050405020304" pitchFamily="18" charset="0"/>
                <a:cs typeface="Times New Roman" panose="02020603050405020304" pitchFamily="18" charset="0"/>
              </a:rPr>
              <a:t>Anio</a:t>
            </a:r>
            <a:r>
              <a:rPr lang="et-EE" altLang="et-EE" sz="2399" b="1" i="1" dirty="0">
                <a:solidFill>
                  <a:srgbClr val="0000CC"/>
                </a:solidFill>
                <a:latin typeface="Times New Roman" panose="02020603050405020304" pitchFamily="18" charset="0"/>
                <a:cs typeface="Times New Roman" panose="02020603050405020304" pitchFamily="18" charset="0"/>
              </a:rPr>
              <a:t>o</a:t>
            </a:r>
            <a:r>
              <a:rPr lang="en-US" altLang="et-EE" sz="2399" b="1" i="1" dirty="0">
                <a:solidFill>
                  <a:srgbClr val="0000CC"/>
                </a:solidFill>
                <a:latin typeface="Times New Roman" panose="02020603050405020304" pitchFamily="18" charset="0"/>
                <a:cs typeface="Times New Roman" panose="02020603050405020304" pitchFamily="18" charset="0"/>
              </a:rPr>
              <a:t>n</a:t>
            </a:r>
            <a:r>
              <a:rPr lang="et-EE" altLang="et-EE" sz="2399" b="1" i="1" dirty="0">
                <a:solidFill>
                  <a:srgbClr val="0000CC"/>
                </a:solidFill>
                <a:latin typeface="Times New Roman" panose="02020603050405020304" pitchFamily="18" charset="0"/>
                <a:cs typeface="Times New Roman" panose="02020603050405020304" pitchFamily="18" charset="0"/>
              </a:rPr>
              <a:t>id</a:t>
            </a:r>
            <a:r>
              <a:rPr lang="en-US" altLang="et-EE" sz="2399" b="1" i="1" dirty="0">
                <a:solidFill>
                  <a:srgbClr val="0000CC"/>
                </a:solidFill>
                <a:latin typeface="Times New Roman" panose="02020603050405020304" pitchFamily="18" charset="0"/>
                <a:cs typeface="Times New Roman" panose="02020603050405020304" pitchFamily="18" charset="0"/>
              </a:rPr>
              <a:t>:</a:t>
            </a:r>
            <a:r>
              <a:rPr lang="en-US" altLang="et-EE" sz="2399" b="1" i="1" dirty="0">
                <a:solidFill>
                  <a:schemeClr val="tx1"/>
                </a:solidFill>
                <a:latin typeface="Times New Roman" panose="02020603050405020304" pitchFamily="18" charset="0"/>
                <a:cs typeface="Times New Roman" panose="02020603050405020304" pitchFamily="18" charset="0"/>
              </a:rPr>
              <a:t> </a:t>
            </a:r>
            <a:r>
              <a:rPr lang="et-EE" altLang="et-EE" sz="2399" b="1" i="1" dirty="0">
                <a:solidFill>
                  <a:schemeClr val="tx1"/>
                </a:solidFill>
                <a:latin typeface="Times New Roman" panose="02020603050405020304" pitchFamily="18" charset="0"/>
                <a:cs typeface="Times New Roman" panose="02020603050405020304" pitchFamily="18" charset="0"/>
              </a:rPr>
              <a:t>negatiivse laenguga ioonid</a:t>
            </a:r>
            <a:r>
              <a:rPr lang="en-US" altLang="et-EE" sz="2399" b="1" i="1" dirty="0">
                <a:solidFill>
                  <a:schemeClr val="tx1"/>
                </a:solidFill>
                <a:latin typeface="Times New Roman" panose="02020603050405020304" pitchFamily="18" charset="0"/>
                <a:cs typeface="Times New Roman" panose="02020603050405020304" pitchFamily="18" charset="0"/>
              </a:rPr>
              <a:t>	(HCO</a:t>
            </a:r>
            <a:r>
              <a:rPr lang="en-US" altLang="et-EE" sz="2399" b="1" i="1" baseline="-25000" dirty="0">
                <a:solidFill>
                  <a:schemeClr val="tx1"/>
                </a:solidFill>
                <a:latin typeface="Times New Roman" panose="02020603050405020304" pitchFamily="18" charset="0"/>
                <a:cs typeface="Times New Roman" panose="02020603050405020304" pitchFamily="18" charset="0"/>
              </a:rPr>
              <a:t>3</a:t>
            </a:r>
            <a:r>
              <a:rPr lang="en-US" altLang="et-EE" sz="2399" b="1" i="1" baseline="30000" dirty="0">
                <a:solidFill>
                  <a:schemeClr val="tx1"/>
                </a:solidFill>
                <a:latin typeface="Times New Roman" panose="02020603050405020304" pitchFamily="18" charset="0"/>
                <a:cs typeface="Times New Roman" panose="02020603050405020304" pitchFamily="18" charset="0"/>
              </a:rPr>
              <a:t>-</a:t>
            </a:r>
            <a:r>
              <a:rPr lang="en-US" altLang="et-EE" sz="2399" b="1" i="1" dirty="0">
                <a:solidFill>
                  <a:schemeClr val="tx1"/>
                </a:solidFill>
                <a:latin typeface="Times New Roman" panose="02020603050405020304" pitchFamily="18" charset="0"/>
                <a:cs typeface="Times New Roman" panose="02020603050405020304" pitchFamily="18" charset="0"/>
              </a:rPr>
              <a:t>, Cl</a:t>
            </a:r>
            <a:r>
              <a:rPr lang="en-US" altLang="et-EE" sz="2399" b="1" i="1" baseline="30000" dirty="0">
                <a:solidFill>
                  <a:schemeClr val="tx1"/>
                </a:solidFill>
                <a:latin typeface="Times New Roman" panose="02020603050405020304" pitchFamily="18" charset="0"/>
                <a:cs typeface="Times New Roman" panose="02020603050405020304" pitchFamily="18" charset="0"/>
              </a:rPr>
              <a:t>-</a:t>
            </a:r>
            <a:r>
              <a:rPr lang="et-EE" altLang="et-EE" sz="2399" b="1" i="1" dirty="0">
                <a:solidFill>
                  <a:schemeClr val="tx1"/>
                </a:solidFill>
                <a:latin typeface="Times New Roman" panose="02020603050405020304" pitchFamily="18" charset="0"/>
                <a:cs typeface="Times New Roman" panose="02020603050405020304" pitchFamily="18" charset="0"/>
              </a:rPr>
              <a:t>, SO</a:t>
            </a:r>
            <a:r>
              <a:rPr lang="et-EE" altLang="et-EE" sz="2399" b="1" i="1" baseline="-25000" dirty="0">
                <a:solidFill>
                  <a:schemeClr val="tx1"/>
                </a:solidFill>
                <a:latin typeface="Times New Roman" panose="02020603050405020304" pitchFamily="18" charset="0"/>
                <a:cs typeface="Times New Roman" panose="02020603050405020304" pitchFamily="18" charset="0"/>
              </a:rPr>
              <a:t>4</a:t>
            </a:r>
            <a:r>
              <a:rPr lang="et-EE" altLang="et-EE" sz="2399" b="1" i="1" baseline="30000" dirty="0">
                <a:solidFill>
                  <a:schemeClr val="tx1"/>
                </a:solidFill>
                <a:latin typeface="Times New Roman" panose="02020603050405020304" pitchFamily="18" charset="0"/>
                <a:cs typeface="Times New Roman" panose="02020603050405020304" pitchFamily="18" charset="0"/>
              </a:rPr>
              <a:t>2-</a:t>
            </a:r>
            <a:r>
              <a:rPr lang="et-EE" altLang="et-EE" sz="2399" b="1" i="1" dirty="0">
                <a:solidFill>
                  <a:schemeClr val="tx1"/>
                </a:solidFill>
                <a:latin typeface="Times New Roman" panose="02020603050405020304" pitchFamily="18" charset="0"/>
                <a:cs typeface="Times New Roman" panose="02020603050405020304" pitchFamily="18" charset="0"/>
              </a:rPr>
              <a:t>, </a:t>
            </a:r>
            <a:r>
              <a:rPr lang="et-EE" altLang="et-EE" sz="2399" b="1" i="1" dirty="0">
                <a:solidFill>
                  <a:srgbClr val="0070C0"/>
                </a:solidFill>
                <a:latin typeface="Times New Roman" panose="02020603050405020304" pitchFamily="18" charset="0"/>
                <a:cs typeface="Times New Roman" panose="02020603050405020304" pitchFamily="18" charset="0"/>
              </a:rPr>
              <a:t>NO</a:t>
            </a:r>
            <a:r>
              <a:rPr lang="et-EE" altLang="et-EE" sz="2399" b="1" i="1" baseline="-25000" dirty="0">
                <a:solidFill>
                  <a:srgbClr val="0070C0"/>
                </a:solidFill>
                <a:latin typeface="Times New Roman" panose="02020603050405020304" pitchFamily="18" charset="0"/>
                <a:cs typeface="Times New Roman" panose="02020603050405020304" pitchFamily="18" charset="0"/>
              </a:rPr>
              <a:t>2</a:t>
            </a:r>
            <a:r>
              <a:rPr lang="et-EE" altLang="et-EE" sz="2399" b="1" i="1" baseline="30000" dirty="0">
                <a:solidFill>
                  <a:srgbClr val="0070C0"/>
                </a:solidFill>
                <a:latin typeface="Times New Roman" panose="02020603050405020304" pitchFamily="18" charset="0"/>
                <a:cs typeface="Times New Roman" panose="02020603050405020304" pitchFamily="18" charset="0"/>
              </a:rPr>
              <a:t>- </a:t>
            </a:r>
            <a:r>
              <a:rPr lang="et-EE" altLang="et-EE" sz="2399" b="1" i="1" dirty="0">
                <a:solidFill>
                  <a:srgbClr val="0070C0"/>
                </a:solidFill>
                <a:latin typeface="Times New Roman" panose="02020603050405020304" pitchFamily="18" charset="0"/>
                <a:cs typeface="Times New Roman" panose="02020603050405020304" pitchFamily="18" charset="0"/>
              </a:rPr>
              <a:t>, NO</a:t>
            </a:r>
            <a:r>
              <a:rPr lang="et-EE" altLang="et-EE" sz="2399" b="1" i="1" baseline="-25000" dirty="0">
                <a:solidFill>
                  <a:srgbClr val="0070C0"/>
                </a:solidFill>
                <a:latin typeface="Times New Roman" panose="02020603050405020304" pitchFamily="18" charset="0"/>
                <a:cs typeface="Times New Roman" panose="02020603050405020304" pitchFamily="18" charset="0"/>
              </a:rPr>
              <a:t>3</a:t>
            </a:r>
            <a:r>
              <a:rPr lang="et-EE" altLang="et-EE" sz="2399" b="1" i="1" baseline="30000" dirty="0">
                <a:solidFill>
                  <a:srgbClr val="0070C0"/>
                </a:solidFill>
                <a:latin typeface="Times New Roman" panose="02020603050405020304" pitchFamily="18" charset="0"/>
                <a:cs typeface="Times New Roman" panose="02020603050405020304" pitchFamily="18" charset="0"/>
              </a:rPr>
              <a:t>2-</a:t>
            </a:r>
            <a:r>
              <a:rPr lang="en-US" altLang="et-EE" sz="2399" b="1" i="1" dirty="0">
                <a:solidFill>
                  <a:schemeClr val="tx1"/>
                </a:solidFill>
                <a:latin typeface="Times New Roman" panose="02020603050405020304" pitchFamily="18" charset="0"/>
                <a:cs typeface="Times New Roman" panose="02020603050405020304" pitchFamily="18" charset="0"/>
              </a:rPr>
              <a:t>)</a:t>
            </a:r>
            <a:endParaRPr lang="et-EE" altLang="et-EE" sz="2399" b="1" i="1" dirty="0">
              <a:solidFill>
                <a:schemeClr val="tx1"/>
              </a:solidFill>
              <a:latin typeface="Times New Roman" panose="02020603050405020304" pitchFamily="18" charset="0"/>
              <a:cs typeface="Times New Roman" panose="02020603050405020304" pitchFamily="18" charset="0"/>
            </a:endParaRPr>
          </a:p>
          <a:p>
            <a:pPr marL="742893" lvl="1" indent="-285728" defTabSz="449229" eaLnBrk="1">
              <a:defRPr/>
            </a:pPr>
            <a:r>
              <a:rPr lang="et-EE" altLang="et-EE" sz="2399" b="1" i="1" dirty="0">
                <a:solidFill>
                  <a:schemeClr val="tx1"/>
                </a:solidFill>
                <a:latin typeface="Times New Roman" panose="02020603050405020304" pitchFamily="18" charset="0"/>
                <a:cs typeface="Times New Roman" panose="02020603050405020304" pitchFamily="18" charset="0"/>
              </a:rPr>
              <a:t>Moodustavad 90 -95 % kõigist vees lahustunud sooladest</a:t>
            </a:r>
            <a:endParaRPr lang="en-US" altLang="et-EE" sz="2399"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25375148"/>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Arial Unicode MS"/>
        <a:cs typeface="Arial Unicode MS"/>
      </a:majorFont>
      <a:minorFont>
        <a:latin typeface="Arial"/>
        <a:ea typeface="Arial Unicode MS"/>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t-EE" sz="1800" b="0" i="0" u="none" strike="noStrike" cap="none" normalizeH="0" baseline="0" smtClean="0">
            <a:ln>
              <a:noFill/>
            </a:ln>
            <a:effectLst/>
            <a:latin typeface="Arial" panose="020B0604020202020204" pitchFamily="34" charset="0"/>
            <a:cs typeface="Lucida Sans Unicode" panose="020B0602030504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t-EE" sz="1800" b="0" i="0" u="none" strike="noStrike" cap="none" normalizeH="0" baseline="0" smtClean="0">
            <a:ln>
              <a:noFill/>
            </a:ln>
            <a:effectLst/>
            <a:latin typeface="Arial" panose="020B0604020202020204" pitchFamily="34" charset="0"/>
            <a:cs typeface="Lucida Sans Unicode" panose="020B0602030504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063DE8"/>
    </a:dk2>
    <a:lt2>
      <a:srgbClr val="FFFFFF"/>
    </a:lt2>
    <a:accent1>
      <a:srgbClr val="C2840F"/>
    </a:accent1>
    <a:accent2>
      <a:srgbClr val="FDE3BA"/>
    </a:accent2>
    <a:accent3>
      <a:srgbClr val="AAAFF2"/>
    </a:accent3>
    <a:accent4>
      <a:srgbClr val="DADADA"/>
    </a:accent4>
    <a:accent5>
      <a:srgbClr val="DDC2AA"/>
    </a:accent5>
    <a:accent6>
      <a:srgbClr val="E5CEA8"/>
    </a:accent6>
    <a:hlink>
      <a:srgbClr val="F57B49"/>
    </a:hlink>
    <a:folHlink>
      <a:srgbClr val="618FFD"/>
    </a:folHlink>
  </a:clrScheme>
  <a:fontScheme name="ute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7696</TotalTime>
  <Words>2114</Words>
  <Application>Microsoft Office PowerPoint</Application>
  <PresentationFormat>Custom</PresentationFormat>
  <Paragraphs>236</Paragraphs>
  <Slides>51</Slides>
  <Notes>6</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51</vt:i4>
      </vt:variant>
    </vt:vector>
  </HeadingPairs>
  <TitlesOfParts>
    <vt:vector size="62" baseType="lpstr">
      <vt:lpstr>Arial</vt:lpstr>
      <vt:lpstr>Arial Unicode MS</vt:lpstr>
      <vt:lpstr>Calibri</vt:lpstr>
      <vt:lpstr>Cambria Math</vt:lpstr>
      <vt:lpstr>Lucida Sans Unicode</vt:lpstr>
      <vt:lpstr>Times New Roman</vt:lpstr>
      <vt:lpstr>Times-Roman</vt:lpstr>
      <vt:lpstr>Wingdings</vt:lpstr>
      <vt:lpstr>Default Design</vt:lpstr>
      <vt:lpstr>CorelDRAW</vt:lpstr>
      <vt:lpstr>Equation</vt:lpstr>
      <vt:lpstr>5. Loeng: Põhjavee keemiline koostis. Segunemine </vt:lpstr>
      <vt:lpstr>PowerPoint Presentation</vt:lpstr>
      <vt:lpstr>Hüdrogeokeemilisi protsesse mõjutavad tegurid</vt:lpstr>
      <vt:lpstr>Põhiparameetrid</vt:lpstr>
      <vt:lpstr>PowerPoint Presentation</vt:lpstr>
      <vt:lpstr>Al3+ sõltuvus pH-st</vt:lpstr>
      <vt:lpstr>PowerPoint Presentation</vt:lpstr>
      <vt:lpstr>PowerPoint Presentation</vt:lpstr>
      <vt:lpstr>Makrokomponendid</vt:lpstr>
      <vt:lpstr>PowerPoint Presentation</vt:lpstr>
      <vt:lpstr>PowerPoint Presentation</vt:lpstr>
      <vt:lpstr>Mikrokomponendid</vt:lpstr>
      <vt:lpstr>PowerPoint Presentation</vt:lpstr>
      <vt:lpstr>Keemilise analüüsi kvaliteet</vt:lpstr>
      <vt:lpstr>PowerPoint Presentation</vt:lpstr>
      <vt:lpstr>Ülesanne</vt:lpstr>
      <vt:lpstr>PowerPoint Presentation</vt:lpstr>
      <vt:lpstr>Massitoimeseadus </vt:lpstr>
      <vt:lpstr>Massitoimeseadus Law of mass action</vt:lpstr>
      <vt:lpstr>Massitoime seadus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Tasakaalustumine lahusega (veega) äärmiselt aeglane (Cm-V)</vt:lpstr>
      <vt:lpstr>Schoelleri diagramm</vt:lpstr>
      <vt:lpstr>Schoelleri diagramm</vt:lpstr>
      <vt:lpstr>Collins’i diasgramm</vt:lpstr>
      <vt:lpstr>Stiffi diagramm</vt:lpstr>
      <vt:lpstr>Stiffi diagramm</vt:lpstr>
      <vt:lpstr>Gibbsi diagramm</vt:lpstr>
      <vt:lpstr>Piperi diagramm</vt:lpstr>
      <vt:lpstr>PowerPoint Presentation</vt:lpstr>
      <vt:lpstr>PowerPoint Presentation</vt:lpstr>
      <vt:lpstr>Durovi diagramm</vt:lpstr>
      <vt:lpstr>PowerPoint Presentation</vt:lpstr>
      <vt:lpstr>PowerPoint Presentation</vt:lpstr>
      <vt:lpstr>PowerPoint Presentation</vt:lpstr>
      <vt:lpstr>Segunemine, merevee sissetung</vt:lpstr>
      <vt:lpstr>PowerPoint Presentation</vt:lpstr>
      <vt:lpstr>PowerPoint Presentation</vt:lpstr>
      <vt:lpstr>Cm-V: Vee soolsus muutub ühtlaselt kuid 750 m sügavusel soolsuse tõus aeglustub märgatavalt</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Joonas Pärn</dc:creator>
  <cp:lastModifiedBy>Valle Raidla</cp:lastModifiedBy>
  <cp:revision>154</cp:revision>
  <cp:lastPrinted>1601-01-01T00:00:00Z</cp:lastPrinted>
  <dcterms:created xsi:type="dcterms:W3CDTF">2009-11-29T12:24:35Z</dcterms:created>
  <dcterms:modified xsi:type="dcterms:W3CDTF">2017-10-02T11:43:30Z</dcterms:modified>
</cp:coreProperties>
</file>