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46" r:id="rId2"/>
    <p:sldMasterId id="2147483878" r:id="rId3"/>
    <p:sldMasterId id="2147483896" r:id="rId4"/>
    <p:sldMasterId id="2147483848" r:id="rId5"/>
  </p:sldMasterIdLst>
  <p:notesMasterIdLst>
    <p:notesMasterId r:id="rId43"/>
  </p:notesMasterIdLst>
  <p:handoutMasterIdLst>
    <p:handoutMasterId r:id="rId44"/>
  </p:handoutMasterIdLst>
  <p:sldIdLst>
    <p:sldId id="299" r:id="rId6"/>
    <p:sldId id="304" r:id="rId7"/>
    <p:sldId id="303" r:id="rId8"/>
    <p:sldId id="316" r:id="rId9"/>
    <p:sldId id="305" r:id="rId10"/>
    <p:sldId id="313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5" r:id="rId19"/>
    <p:sldId id="317" r:id="rId20"/>
    <p:sldId id="319" r:id="rId21"/>
    <p:sldId id="320" r:id="rId22"/>
    <p:sldId id="318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6" r:id="rId37"/>
    <p:sldId id="335" r:id="rId38"/>
    <p:sldId id="337" r:id="rId39"/>
    <p:sldId id="338" r:id="rId40"/>
    <p:sldId id="339" r:id="rId41"/>
    <p:sldId id="300" r:id="rId42"/>
  </p:sldIdLst>
  <p:sldSz cx="9144000" cy="6858000" type="screen4x3"/>
  <p:notesSz cx="6888163" cy="9623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42D"/>
    <a:srgbClr val="0033CC"/>
    <a:srgbClr val="930042"/>
    <a:srgbClr val="969595"/>
    <a:srgbClr val="CFCECE"/>
    <a:srgbClr val="969594"/>
    <a:srgbClr val="C2C2C1"/>
    <a:srgbClr val="9401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8" autoAdjust="0"/>
  </p:normalViewPr>
  <p:slideViewPr>
    <p:cSldViewPr>
      <p:cViewPr>
        <p:scale>
          <a:sx n="122" d="100"/>
          <a:sy n="122" d="100"/>
        </p:scale>
        <p:origin x="-112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F2AAA828-5672-41AA-B4E7-73418A276B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84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1A0C8EA9-5DD6-4B6B-8B09-9771351B42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38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C8EA9-5DD6-4B6B-8B09-9771351B424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C8EA9-5DD6-4B6B-8B09-9771351B424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8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C8EA9-5DD6-4B6B-8B09-9771351B4241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1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C8EA9-5DD6-4B6B-8B09-9771351B4241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1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92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 noProof="0" dirty="0" err="1" smtClean="0"/>
              <a:t>Click</a:t>
            </a:r>
            <a:r>
              <a:rPr lang="et-EE" noProof="0" dirty="0" smtClean="0"/>
              <a:t> </a:t>
            </a:r>
            <a:r>
              <a:rPr lang="et-EE" noProof="0" dirty="0" err="1" smtClean="0"/>
              <a:t>to</a:t>
            </a:r>
            <a:r>
              <a:rPr lang="et-EE" noProof="0" dirty="0" smtClean="0"/>
              <a:t> </a:t>
            </a:r>
            <a:r>
              <a:rPr lang="et-EE" noProof="0" dirty="0" err="1" smtClean="0"/>
              <a:t>edit</a:t>
            </a:r>
            <a:r>
              <a:rPr lang="et-EE" noProof="0" dirty="0" smtClean="0"/>
              <a:t> </a:t>
            </a:r>
            <a:r>
              <a:rPr lang="et-EE" noProof="0" dirty="0" err="1" smtClean="0"/>
              <a:t>Master</a:t>
            </a:r>
            <a:r>
              <a:rPr lang="et-EE" noProof="0" dirty="0" smtClean="0"/>
              <a:t> </a:t>
            </a:r>
            <a:r>
              <a:rPr lang="et-EE" noProof="0" dirty="0" err="1" smtClean="0"/>
              <a:t>title</a:t>
            </a:r>
            <a:r>
              <a:rPr lang="et-EE" noProof="0" dirty="0" smtClean="0"/>
              <a:t> </a:t>
            </a:r>
            <a:r>
              <a:rPr lang="et-EE" noProof="0" dirty="0" err="1" smtClean="0"/>
              <a:t>style</a:t>
            </a:r>
            <a:endParaRPr lang="et-E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noProof="0" dirty="0" err="1" smtClean="0"/>
              <a:t>Click</a:t>
            </a:r>
            <a:r>
              <a:rPr lang="et-EE" noProof="0" dirty="0" smtClean="0"/>
              <a:t> </a:t>
            </a:r>
            <a:r>
              <a:rPr lang="et-EE" noProof="0" dirty="0" err="1" smtClean="0"/>
              <a:t>to</a:t>
            </a:r>
            <a:r>
              <a:rPr lang="et-EE" noProof="0" dirty="0" smtClean="0"/>
              <a:t> </a:t>
            </a:r>
            <a:r>
              <a:rPr lang="et-EE" noProof="0" dirty="0" err="1" smtClean="0"/>
              <a:t>edit</a:t>
            </a:r>
            <a:r>
              <a:rPr lang="et-EE" noProof="0" dirty="0" smtClean="0"/>
              <a:t> </a:t>
            </a:r>
            <a:r>
              <a:rPr lang="et-EE" noProof="0" dirty="0" err="1" smtClean="0"/>
              <a:t>Master</a:t>
            </a:r>
            <a:r>
              <a:rPr lang="et-EE" noProof="0" dirty="0" smtClean="0"/>
              <a:t> </a:t>
            </a:r>
            <a:r>
              <a:rPr lang="et-EE" noProof="0" dirty="0" err="1" smtClean="0"/>
              <a:t>text</a:t>
            </a:r>
            <a:r>
              <a:rPr lang="et-EE" noProof="0" dirty="0" smtClean="0"/>
              <a:t> </a:t>
            </a:r>
            <a:r>
              <a:rPr lang="et-EE" noProof="0" dirty="0" err="1" smtClean="0"/>
              <a:t>styles</a:t>
            </a:r>
            <a:endParaRPr lang="et-EE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CF2D-288C-43C3-A4D8-A6020BF4A6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04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7AA8-5C23-4B60-B4F0-F9670C51E3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73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428625"/>
            <a:ext cx="1708150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428625"/>
            <a:ext cx="4975225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A986-852B-48E0-919C-DE332FA3B7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42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i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2357430"/>
            <a:ext cx="7243786" cy="2214578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7143800" cy="1214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375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8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7524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1785926"/>
            <a:ext cx="6786610" cy="185738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786610" cy="170973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4C79-846C-43F5-AD5A-DC447FE8F5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32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</a:t>
            </a:r>
            <a:r>
              <a:rPr lang="en-US" dirty="0" smtClean="0"/>
              <a:t> to edit Master text styles</a:t>
            </a:r>
          </a:p>
          <a:p>
            <a:pPr lvl="1"/>
            <a:r>
              <a:rPr lang="en-US" noProof="0" dirty="0" smtClean="0"/>
              <a:t>Second</a:t>
            </a:r>
            <a:r>
              <a:rPr lang="en-US" dirty="0" smtClean="0"/>
              <a:t> level</a:t>
            </a:r>
          </a:p>
          <a:p>
            <a:pPr lvl="2"/>
            <a:r>
              <a:rPr lang="en-US" noProof="0" dirty="0" smtClean="0"/>
              <a:t>Third</a:t>
            </a:r>
            <a:r>
              <a:rPr lang="en-US" dirty="0" smtClean="0"/>
              <a:t> level</a:t>
            </a:r>
          </a:p>
          <a:p>
            <a:pPr lvl="3"/>
            <a:r>
              <a:rPr lang="en-US" noProof="0" dirty="0" smtClean="0"/>
              <a:t>Fourth</a:t>
            </a:r>
            <a:r>
              <a:rPr lang="en-US" dirty="0" smtClean="0"/>
              <a:t> level</a:t>
            </a:r>
          </a:p>
          <a:p>
            <a:pPr lvl="4"/>
            <a:r>
              <a:rPr lang="en-US" noProof="0" dirty="0" smtClean="0"/>
              <a:t>Fifth </a:t>
            </a:r>
            <a:r>
              <a:rPr lang="en-US" noProof="0" dirty="0" err="1" smtClean="0"/>
              <a:t>leve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D63F-1228-473F-A0EE-5D6B593E64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0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406900"/>
            <a:ext cx="7280298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3" y="2906713"/>
            <a:ext cx="72802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5C70-5B0B-49EA-8288-B64EA39550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2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412875"/>
            <a:ext cx="3341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463" y="1412875"/>
            <a:ext cx="3341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5896-6D76-4699-91F3-9ECA2D6750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29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7866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0166" y="1428736"/>
            <a:ext cx="3214710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3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0166" y="2174875"/>
            <a:ext cx="32147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428736"/>
            <a:ext cx="3429024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3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4290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352B-D2D8-4A0F-AAFB-EFDD6EFC97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07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9F95-DFFF-4BB3-BC94-127A27CB51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19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1A8E-3E2F-4D07-9205-50AB5329C0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1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3050"/>
            <a:ext cx="29289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273050"/>
            <a:ext cx="425767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9289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85875" y="6357938"/>
            <a:ext cx="1773238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7938"/>
            <a:ext cx="4511675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000125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715C-E537-4802-8C19-1DAAC7122D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72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pt_fassaadiga_sla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aus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138" y="428625"/>
            <a:ext cx="6804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75" y="1412875"/>
            <a:ext cx="6835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335EF7-33D6-450D-9442-6B66E94EFD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55" r:id="rId8"/>
    <p:sldLayoutId id="2147483949" r:id="rId9"/>
    <p:sldLayoutId id="2147483950" r:id="rId10"/>
    <p:sldLayoutId id="2147483951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2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ii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2643C1-AD37-49DD-A2AA-7A014D4E0A58}" type="datetimeFigureOut">
              <a:rPr lang="et-EE"/>
              <a:pPr>
                <a:defRPr/>
              </a:pPr>
              <a:t>26.11.2013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FF105F-807E-436A-80EC-764C33485B1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4438" y="2357438"/>
            <a:ext cx="7243762" cy="221456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i="0" dirty="0" smtClean="0"/>
              <a:t>Click to edit Master title style</a:t>
            </a:r>
            <a:endParaRPr lang="et-EE" sz="3400" i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pt_fassaadiga_sla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alg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Protsess on eriobjekt, mille sisu vaatab kompilaator järjestikult, kuid täidab ikkagi paralleelselt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process(a,b)</a:t>
            </a:r>
            <a:endParaRPr lang="et-EE" b="1" dirty="0" smtClean="0"/>
          </a:p>
          <a:p>
            <a:pPr marL="0" indent="0">
              <a:buNone/>
            </a:pPr>
            <a:r>
              <a:rPr lang="et-EE" dirty="0"/>
              <a:t>b</a:t>
            </a:r>
            <a:r>
              <a:rPr lang="et-EE" dirty="0" smtClean="0"/>
              <a:t>egin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or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d &lt;= not b;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t-EE" dirty="0" smtClean="0"/>
              <a:t>c &lt;= a and b;</a:t>
            </a:r>
          </a:p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nd process;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35125"/>
              </p:ext>
            </p:extLst>
          </p:nvPr>
        </p:nvGraphicFramePr>
        <p:xfrm>
          <a:off x="4355976" y="3429000"/>
          <a:ext cx="4104456" cy="2227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228"/>
                <a:gridCol w="2052228"/>
              </a:tblGrid>
              <a:tr h="504056">
                <a:tc>
                  <a:txBody>
                    <a:bodyPr/>
                    <a:lstStyle/>
                    <a:p>
                      <a:r>
                        <a:rPr lang="et-EE" dirty="0" smtClean="0"/>
                        <a:t>c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d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or b</a:t>
                      </a:r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or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not b</a:t>
                      </a:r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 =</a:t>
                      </a:r>
                      <a:r>
                        <a:rPr lang="et-E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and b</a:t>
                      </a:r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lang="et-E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= not b</a:t>
                      </a:r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t-EE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not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t-EE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07904" y="30318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33CC"/>
                </a:solidFill>
              </a:rPr>
              <a:t>a = 0, b = 1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609329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/>
              <a:t>Signaalide omistamine toimub protsessi </a:t>
            </a:r>
            <a:r>
              <a:rPr lang="et-EE" u="sng" dirty="0" smtClean="0"/>
              <a:t>lõpus</a:t>
            </a:r>
            <a:endParaRPr lang="et-EE" u="sng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203848" y="5733256"/>
            <a:ext cx="108012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997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Sisend ja väljund</a:t>
            </a:r>
            <a:br>
              <a:rPr lang="et-EE" dirty="0" smtClean="0"/>
            </a:br>
            <a:r>
              <a:rPr lang="et-EE" dirty="0" smtClean="0">
                <a:solidFill>
                  <a:srgbClr val="0033CC"/>
                </a:solidFill>
              </a:rPr>
              <a:t>Esimene iteratsioon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Kui mõne protsessi väljund on samuti ka sisend, siis tema tuleb ilmtingimata panna tundlikkuse nimistusse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process(a,b,c)</a:t>
            </a:r>
            <a:endParaRPr lang="et-EE" b="1" dirty="0" smtClean="0"/>
          </a:p>
          <a:p>
            <a:pPr marL="0" indent="0">
              <a:buNone/>
            </a:pPr>
            <a:r>
              <a:rPr lang="et-EE" dirty="0"/>
              <a:t>b</a:t>
            </a:r>
            <a:r>
              <a:rPr lang="et-EE" dirty="0" smtClean="0"/>
              <a:t>egin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or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d &lt;= not c;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t-EE" dirty="0" smtClean="0"/>
              <a:t>c &lt;= a and b;</a:t>
            </a:r>
          </a:p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nd process;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84015"/>
              </p:ext>
            </p:extLst>
          </p:nvPr>
        </p:nvGraphicFramePr>
        <p:xfrm>
          <a:off x="4355976" y="3429000"/>
          <a:ext cx="4104456" cy="2227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228"/>
                <a:gridCol w="2052228"/>
              </a:tblGrid>
              <a:tr h="504056">
                <a:tc>
                  <a:txBody>
                    <a:bodyPr/>
                    <a:lstStyle/>
                    <a:p>
                      <a:r>
                        <a:rPr lang="et-EE" dirty="0" smtClean="0"/>
                        <a:t>c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d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a or b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a or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not c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c =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a and b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= not c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t-EE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not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t-EE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79912" y="303187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33CC"/>
                </a:solidFill>
              </a:rPr>
              <a:t>a = 1, b = 0, c = 1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15816" y="4437112"/>
            <a:ext cx="1008112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19872" y="3031873"/>
            <a:ext cx="216024" cy="461665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80312" y="5229200"/>
            <a:ext cx="288032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84168" y="5229200"/>
            <a:ext cx="288032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60212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c</a:t>
            </a:r>
            <a:r>
              <a:rPr lang="et-EE" dirty="0" smtClean="0"/>
              <a:t> uus väärtus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602128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c</a:t>
            </a:r>
            <a:r>
              <a:rPr lang="et-EE" dirty="0" smtClean="0"/>
              <a:t> vana väärtus</a:t>
            </a:r>
            <a:endParaRPr lang="et-EE" dirty="0"/>
          </a:p>
        </p:txBody>
      </p:sp>
      <p:cxnSp>
        <p:nvCxnSpPr>
          <p:cNvPr id="13" name="Straight Arrow Connector 12"/>
          <p:cNvCxnSpPr>
            <a:stCxn id="8" idx="0"/>
          </p:cNvCxnSpPr>
          <p:nvPr/>
        </p:nvCxnSpPr>
        <p:spPr bwMode="auto">
          <a:xfrm flipV="1">
            <a:off x="5436096" y="5589240"/>
            <a:ext cx="648072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0"/>
            <a:endCxn id="7" idx="2"/>
          </p:cNvCxnSpPr>
          <p:nvPr/>
        </p:nvCxnSpPr>
        <p:spPr bwMode="auto">
          <a:xfrm flipH="1" flipV="1">
            <a:off x="7524328" y="5589240"/>
            <a:ext cx="25202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1979712" y="4005064"/>
            <a:ext cx="288032" cy="288032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Sisend ja väljund</a:t>
            </a:r>
            <a:br>
              <a:rPr lang="et-EE" dirty="0" smtClean="0"/>
            </a:br>
            <a:r>
              <a:rPr lang="et-EE" dirty="0" smtClean="0">
                <a:solidFill>
                  <a:srgbClr val="0033CC"/>
                </a:solidFill>
              </a:rPr>
              <a:t>Teine iteratsioon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Kui mõne protsessi väljund on samuti ka sisend, siis tema tuleb ilmtingimata panna tundlikkuse nimistusse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process(a,b,c)</a:t>
            </a:r>
            <a:endParaRPr lang="et-EE" b="1" dirty="0" smtClean="0"/>
          </a:p>
          <a:p>
            <a:pPr marL="0" indent="0">
              <a:buNone/>
            </a:pPr>
            <a:r>
              <a:rPr lang="et-EE" dirty="0"/>
              <a:t>b</a:t>
            </a:r>
            <a:r>
              <a:rPr lang="et-EE" dirty="0" smtClean="0"/>
              <a:t>egin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or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d &lt;= not c;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t-EE" dirty="0" smtClean="0"/>
              <a:t>c &lt;= a and b;</a:t>
            </a:r>
          </a:p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nd process;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51936"/>
              </p:ext>
            </p:extLst>
          </p:nvPr>
        </p:nvGraphicFramePr>
        <p:xfrm>
          <a:off x="4355976" y="3429000"/>
          <a:ext cx="4104456" cy="2227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228"/>
                <a:gridCol w="2052228"/>
              </a:tblGrid>
              <a:tr h="504056">
                <a:tc>
                  <a:txBody>
                    <a:bodyPr/>
                    <a:lstStyle/>
                    <a:p>
                      <a:r>
                        <a:rPr lang="et-EE" dirty="0" smtClean="0"/>
                        <a:t>c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d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a or b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a or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not c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c =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a and b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= not c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t-EE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not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t-EE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79912" y="303187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33CC"/>
                </a:solidFill>
              </a:rPr>
              <a:t>a = 1, b = 0, c = 0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36096" y="3068960"/>
            <a:ext cx="792088" cy="424578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44208" y="5229200"/>
            <a:ext cx="1800200" cy="424578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Järjestikud laused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Juhtumisstruktuurid tuleb panna protsessi sisse</a:t>
            </a:r>
          </a:p>
          <a:p>
            <a:r>
              <a:rPr lang="et-EE" dirty="0" smtClean="0"/>
              <a:t>Vaatame ainult mõned:</a:t>
            </a:r>
          </a:p>
          <a:p>
            <a:pPr lvl="1"/>
            <a:r>
              <a:rPr lang="et-EE" dirty="0" smtClean="0"/>
              <a:t>if</a:t>
            </a:r>
          </a:p>
          <a:p>
            <a:pPr lvl="1"/>
            <a:r>
              <a:rPr lang="et-EE" dirty="0" smtClean="0"/>
              <a:t>case</a:t>
            </a:r>
          </a:p>
          <a:p>
            <a:pPr lvl="1"/>
            <a:r>
              <a:rPr lang="et-EE" dirty="0" smtClean="0"/>
              <a:t>wait</a:t>
            </a:r>
          </a:p>
          <a:p>
            <a:pPr lvl="1"/>
            <a:endParaRPr lang="et-EE" dirty="0" smtClean="0"/>
          </a:p>
          <a:p>
            <a:pPr lvl="1"/>
            <a:endParaRPr lang="et-EE" dirty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337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If lause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process()</a:t>
            </a:r>
          </a:p>
          <a:p>
            <a:pPr marL="0" indent="0">
              <a:buNone/>
            </a:pPr>
            <a:r>
              <a:rPr lang="et-EE" dirty="0" smtClean="0"/>
              <a:t>begin</a:t>
            </a:r>
          </a:p>
          <a:p>
            <a:pPr marL="0" indent="0">
              <a:buNone/>
            </a:pPr>
            <a:r>
              <a:rPr lang="en-US" dirty="0"/>
              <a:t>    </a:t>
            </a:r>
            <a:r>
              <a:rPr lang="en-US" b="1" dirty="0" smtClean="0">
                <a:solidFill>
                  <a:srgbClr val="0033CC"/>
                </a:solidFill>
              </a:rPr>
              <a:t>if</a:t>
            </a:r>
            <a:r>
              <a:rPr lang="en-US" b="1" dirty="0"/>
              <a:t> </a:t>
            </a:r>
            <a:r>
              <a:rPr lang="et-EE" i="1" dirty="0" smtClean="0"/>
              <a:t>tingimus</a:t>
            </a:r>
            <a:r>
              <a:rPr lang="en-US" i="1" dirty="0"/>
              <a:t> </a:t>
            </a:r>
            <a:r>
              <a:rPr lang="en-US" b="1" dirty="0">
                <a:solidFill>
                  <a:srgbClr val="0033CC"/>
                </a:solidFill>
              </a:rPr>
              <a:t>then</a:t>
            </a: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/>
              <a:t>           </a:t>
            </a:r>
            <a:r>
              <a:rPr lang="et-EE" dirty="0" smtClean="0"/>
              <a:t>kood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  </a:t>
            </a:r>
            <a:r>
              <a:rPr lang="en-US" dirty="0" smtClean="0">
                <a:solidFill>
                  <a:srgbClr val="0033CC"/>
                </a:solidFill>
              </a:rPr>
              <a:t> </a:t>
            </a:r>
            <a:r>
              <a:rPr lang="en-US" b="1" dirty="0" err="1" smtClean="0">
                <a:solidFill>
                  <a:srgbClr val="0033CC"/>
                </a:solidFill>
              </a:rPr>
              <a:t>elsif</a:t>
            </a:r>
            <a:r>
              <a:rPr lang="en-US" b="1" dirty="0" smtClean="0">
                <a:solidFill>
                  <a:srgbClr val="0033CC"/>
                </a:solidFill>
              </a:rPr>
              <a:t> </a:t>
            </a:r>
            <a:r>
              <a:rPr lang="et-EE" i="1" dirty="0" smtClean="0"/>
              <a:t>tingimus</a:t>
            </a:r>
            <a:r>
              <a:rPr lang="en-US" b="1" dirty="0" smtClean="0"/>
              <a:t> </a:t>
            </a:r>
            <a:r>
              <a:rPr lang="en-US" b="1" dirty="0" smtClean="0">
                <a:solidFill>
                  <a:srgbClr val="0033CC"/>
                </a:solidFill>
              </a:rPr>
              <a:t>then</a:t>
            </a:r>
            <a:endParaRPr lang="en-US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b="1" dirty="0"/>
              <a:t>           </a:t>
            </a:r>
            <a:r>
              <a:rPr lang="et-EE" dirty="0" smtClean="0"/>
              <a:t>kood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   </a:t>
            </a:r>
            <a:r>
              <a:rPr lang="en-US" b="1" dirty="0" smtClean="0">
                <a:solidFill>
                  <a:srgbClr val="0033CC"/>
                </a:solidFill>
              </a:rPr>
              <a:t>else</a:t>
            </a:r>
            <a:endParaRPr lang="et-EE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b="1" dirty="0"/>
              <a:t>           </a:t>
            </a:r>
            <a:r>
              <a:rPr lang="et-EE" dirty="0" smtClean="0"/>
              <a:t>kood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   </a:t>
            </a:r>
            <a:r>
              <a:rPr lang="en-US" b="1" dirty="0" smtClean="0">
                <a:solidFill>
                  <a:srgbClr val="0033CC"/>
                </a:solidFill>
              </a:rPr>
              <a:t>end </a:t>
            </a:r>
            <a:r>
              <a:rPr lang="en-US" b="1" dirty="0">
                <a:solidFill>
                  <a:srgbClr val="0033CC"/>
                </a:solidFill>
              </a:rPr>
              <a:t>if</a:t>
            </a:r>
            <a:r>
              <a:rPr lang="en-US" b="1" dirty="0" smtClean="0">
                <a:solidFill>
                  <a:srgbClr val="0033CC"/>
                </a:solidFill>
              </a:rPr>
              <a:t>;</a:t>
            </a:r>
            <a:endParaRPr lang="et-EE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nd process;</a:t>
            </a:r>
            <a:endParaRPr lang="et-EE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79712" y="2348880"/>
            <a:ext cx="3096344" cy="792088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79712" y="5013176"/>
            <a:ext cx="1296144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79712" y="3140968"/>
            <a:ext cx="3096344" cy="1872208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26" y="474232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vajalik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5486787" y="446685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valikuline</a:t>
            </a:r>
            <a:endParaRPr lang="et-EE" dirty="0"/>
          </a:p>
        </p:txBody>
      </p:sp>
      <p:cxnSp>
        <p:nvCxnSpPr>
          <p:cNvPr id="11" name="Straight Arrow Connector 10"/>
          <p:cNvCxnSpPr>
            <a:stCxn id="8" idx="1"/>
            <a:endCxn id="5" idx="3"/>
          </p:cNvCxnSpPr>
          <p:nvPr/>
        </p:nvCxnSpPr>
        <p:spPr bwMode="auto">
          <a:xfrm flipH="1" flipV="1">
            <a:off x="5076056" y="2744924"/>
            <a:ext cx="2406170" cy="2228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1"/>
            <a:endCxn id="6" idx="3"/>
          </p:cNvCxnSpPr>
          <p:nvPr/>
        </p:nvCxnSpPr>
        <p:spPr bwMode="auto">
          <a:xfrm flipH="1">
            <a:off x="3275856" y="4973162"/>
            <a:ext cx="4206370" cy="220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1"/>
          </p:cNvCxnSpPr>
          <p:nvPr/>
        </p:nvCxnSpPr>
        <p:spPr bwMode="auto">
          <a:xfrm flipH="1" flipV="1">
            <a:off x="5054739" y="4466851"/>
            <a:ext cx="432048" cy="2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145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If lause.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process(a,b,c,d)</a:t>
            </a:r>
          </a:p>
          <a:p>
            <a:pPr marL="0" indent="0">
              <a:buNone/>
            </a:pPr>
            <a:r>
              <a:rPr lang="et-EE" dirty="0" smtClean="0"/>
              <a:t>begin</a:t>
            </a:r>
          </a:p>
          <a:p>
            <a:pPr marL="0" indent="0">
              <a:buNone/>
            </a:pPr>
            <a:r>
              <a:rPr lang="en-US" dirty="0"/>
              <a:t>    </a:t>
            </a:r>
            <a:r>
              <a:rPr lang="en-US" dirty="0" smtClean="0">
                <a:solidFill>
                  <a:srgbClr val="0033CC"/>
                </a:solidFill>
              </a:rPr>
              <a:t>if</a:t>
            </a:r>
            <a:r>
              <a:rPr lang="en-US" dirty="0"/>
              <a:t> </a:t>
            </a:r>
            <a:r>
              <a:rPr lang="et-EE" dirty="0" smtClean="0"/>
              <a:t>(a = 1)</a:t>
            </a:r>
            <a:r>
              <a:rPr lang="en-US" dirty="0"/>
              <a:t> </a:t>
            </a:r>
            <a:r>
              <a:rPr lang="en-US" dirty="0">
                <a:solidFill>
                  <a:srgbClr val="0033CC"/>
                </a:solidFill>
              </a:rPr>
              <a:t>then</a:t>
            </a:r>
          </a:p>
          <a:p>
            <a:pPr marL="0" indent="0">
              <a:buNone/>
            </a:pPr>
            <a:r>
              <a:rPr lang="en-US" dirty="0"/>
              <a:t>           </a:t>
            </a:r>
            <a:r>
              <a:rPr lang="et-EE" dirty="0" smtClean="0"/>
              <a:t>out &lt;= c;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  </a:t>
            </a:r>
            <a:r>
              <a:rPr lang="en-US" dirty="0" smtClean="0">
                <a:solidFill>
                  <a:srgbClr val="0033CC"/>
                </a:solidFill>
              </a:rPr>
              <a:t> </a:t>
            </a:r>
            <a:r>
              <a:rPr lang="en-US" dirty="0" err="1" smtClean="0">
                <a:solidFill>
                  <a:srgbClr val="0033CC"/>
                </a:solidFill>
              </a:rPr>
              <a:t>elsif</a:t>
            </a:r>
            <a:r>
              <a:rPr lang="en-US" dirty="0" smtClean="0"/>
              <a:t> </a:t>
            </a:r>
            <a:r>
              <a:rPr lang="et-EE" dirty="0" smtClean="0"/>
              <a:t>(a = 2)</a:t>
            </a:r>
            <a:r>
              <a:rPr lang="en-US" dirty="0" smtClean="0"/>
              <a:t> </a:t>
            </a:r>
            <a:r>
              <a:rPr lang="en-US" dirty="0" smtClean="0">
                <a:solidFill>
                  <a:srgbClr val="0033CC"/>
                </a:solidFill>
              </a:rPr>
              <a:t>then</a:t>
            </a:r>
          </a:p>
          <a:p>
            <a:pPr marL="0" indent="0">
              <a:buNone/>
            </a:pPr>
            <a:r>
              <a:rPr lang="en-US" dirty="0"/>
              <a:t>           </a:t>
            </a:r>
            <a:r>
              <a:rPr lang="et-EE" dirty="0" smtClean="0"/>
              <a:t>out &lt;= d;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   </a:t>
            </a:r>
            <a:r>
              <a:rPr lang="en-US" dirty="0" smtClean="0">
                <a:solidFill>
                  <a:srgbClr val="0033CC"/>
                </a:solidFill>
              </a:rPr>
              <a:t>else</a:t>
            </a:r>
            <a:endParaRPr lang="et-EE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/>
              <a:t>           </a:t>
            </a:r>
            <a:r>
              <a:rPr lang="et-EE" dirty="0" smtClean="0"/>
              <a:t>out &lt;= b;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   </a:t>
            </a:r>
            <a:r>
              <a:rPr lang="en-US" dirty="0" smtClean="0">
                <a:solidFill>
                  <a:srgbClr val="0033CC"/>
                </a:solidFill>
              </a:rPr>
              <a:t>end </a:t>
            </a:r>
            <a:r>
              <a:rPr lang="en-US" dirty="0">
                <a:solidFill>
                  <a:srgbClr val="0033CC"/>
                </a:solidFill>
              </a:rPr>
              <a:t>if</a:t>
            </a:r>
            <a:r>
              <a:rPr lang="en-US" dirty="0" smtClean="0"/>
              <a:t>;</a:t>
            </a:r>
            <a:endParaRPr lang="et-EE" dirty="0" smtClean="0"/>
          </a:p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nd process;</a:t>
            </a:r>
            <a:endParaRPr lang="et-E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79712" y="2353411"/>
            <a:ext cx="1512168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43808" y="1412776"/>
            <a:ext cx="216024" cy="432048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35796" y="3212976"/>
            <a:ext cx="1080120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7877" y="1484784"/>
            <a:ext cx="2304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a</a:t>
            </a:r>
            <a:r>
              <a:rPr lang="et-EE" dirty="0" smtClean="0">
                <a:solidFill>
                  <a:srgbClr val="FF0000"/>
                </a:solidFill>
              </a:rPr>
              <a:t> on ka sisend!</a:t>
            </a:r>
            <a:endParaRPr lang="et-EE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735796" y="2810545"/>
            <a:ext cx="1620180" cy="330423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735796" y="3717032"/>
            <a:ext cx="1620180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35796" y="4509120"/>
            <a:ext cx="1620180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4048" y="2721901"/>
            <a:ext cx="337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642D"/>
                </a:solidFill>
              </a:rPr>
              <a:t>Täidetakse, kui a = 1</a:t>
            </a:r>
            <a:endParaRPr lang="et-EE" dirty="0">
              <a:solidFill>
                <a:srgbClr val="00642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7971" y="3666219"/>
            <a:ext cx="337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642D"/>
                </a:solidFill>
              </a:rPr>
              <a:t>Täidetakse, kui a = 2</a:t>
            </a:r>
            <a:endParaRPr lang="et-EE" dirty="0">
              <a:solidFill>
                <a:srgbClr val="00642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7777" y="4273641"/>
            <a:ext cx="3374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642D"/>
                </a:solidFill>
              </a:rPr>
              <a:t>Täidetakse, kui </a:t>
            </a:r>
          </a:p>
          <a:p>
            <a:r>
              <a:rPr lang="et-EE" dirty="0" smtClean="0">
                <a:solidFill>
                  <a:srgbClr val="00642D"/>
                </a:solidFill>
              </a:rPr>
              <a:t>a </a:t>
            </a:r>
            <a:r>
              <a:rPr lang="et-EE" dirty="0" smtClean="0">
                <a:solidFill>
                  <a:srgbClr val="00642D"/>
                </a:solidFill>
                <a:sym typeface="Symbol"/>
              </a:rPr>
              <a:t></a:t>
            </a:r>
            <a:r>
              <a:rPr lang="et-EE" dirty="0" smtClean="0">
                <a:solidFill>
                  <a:srgbClr val="00642D"/>
                </a:solidFill>
              </a:rPr>
              <a:t> 1 ja a </a:t>
            </a:r>
            <a:r>
              <a:rPr lang="et-EE" dirty="0" smtClean="0">
                <a:solidFill>
                  <a:srgbClr val="00642D"/>
                </a:solidFill>
                <a:sym typeface="Symbol"/>
              </a:rPr>
              <a:t> 2</a:t>
            </a:r>
            <a:endParaRPr lang="et-EE" dirty="0">
              <a:solidFill>
                <a:srgbClr val="00642D"/>
              </a:solidFill>
            </a:endParaRPr>
          </a:p>
        </p:txBody>
      </p:sp>
      <p:cxnSp>
        <p:nvCxnSpPr>
          <p:cNvPr id="30" name="Straight Arrow Connector 29"/>
          <p:cNvCxnSpPr>
            <a:stCxn id="26" idx="1"/>
            <a:endCxn id="22" idx="3"/>
          </p:cNvCxnSpPr>
          <p:nvPr/>
        </p:nvCxnSpPr>
        <p:spPr bwMode="auto">
          <a:xfrm flipH="1">
            <a:off x="4355976" y="2952734"/>
            <a:ext cx="648072" cy="23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7" idx="1"/>
          </p:cNvCxnSpPr>
          <p:nvPr/>
        </p:nvCxnSpPr>
        <p:spPr bwMode="auto">
          <a:xfrm flipH="1" flipV="1">
            <a:off x="4358178" y="3897051"/>
            <a:ext cx="67979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8" idx="1"/>
          </p:cNvCxnSpPr>
          <p:nvPr/>
        </p:nvCxnSpPr>
        <p:spPr bwMode="auto">
          <a:xfrm flipH="1">
            <a:off x="4355976" y="4689140"/>
            <a:ext cx="7518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12" idx="1"/>
          </p:cNvCxnSpPr>
          <p:nvPr/>
        </p:nvCxnSpPr>
        <p:spPr bwMode="auto">
          <a:xfrm flipH="1">
            <a:off x="3275856" y="1715617"/>
            <a:ext cx="1392021" cy="637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307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Case lause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process()</a:t>
            </a:r>
          </a:p>
          <a:p>
            <a:pPr marL="0" indent="0">
              <a:buNone/>
            </a:pPr>
            <a:r>
              <a:rPr lang="et-EE" dirty="0" smtClean="0"/>
              <a:t>begin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33CC"/>
                </a:solidFill>
              </a:rPr>
              <a:t>case</a:t>
            </a:r>
            <a:r>
              <a:rPr lang="en-US" dirty="0"/>
              <a:t> </a:t>
            </a:r>
            <a:r>
              <a:rPr lang="et-EE" i="1" dirty="0" smtClean="0"/>
              <a:t>avaldis</a:t>
            </a:r>
            <a:r>
              <a:rPr lang="en-US" i="1" dirty="0"/>
              <a:t> </a:t>
            </a:r>
            <a:r>
              <a:rPr lang="en-US" b="1" dirty="0">
                <a:solidFill>
                  <a:srgbClr val="0033CC"/>
                </a:solidFill>
              </a:rPr>
              <a:t>is</a:t>
            </a: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b="1" dirty="0"/>
              <a:t>    </a:t>
            </a:r>
            <a:r>
              <a:rPr lang="en-US" b="1" dirty="0" smtClean="0">
                <a:solidFill>
                  <a:srgbClr val="0033CC"/>
                </a:solidFill>
              </a:rPr>
              <a:t>when</a:t>
            </a:r>
            <a:r>
              <a:rPr lang="en-US" dirty="0">
                <a:solidFill>
                  <a:srgbClr val="0033CC"/>
                </a:solidFill>
              </a:rPr>
              <a:t> </a:t>
            </a:r>
            <a:r>
              <a:rPr lang="et-EE" i="1" dirty="0" smtClean="0"/>
              <a:t>valik(ud)</a:t>
            </a:r>
            <a:r>
              <a:rPr lang="en-US" i="1" dirty="0" smtClean="0"/>
              <a:t> </a:t>
            </a:r>
            <a:r>
              <a:rPr lang="en-US" i="1" dirty="0"/>
              <a:t>=&gt;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           </a:t>
            </a:r>
            <a:r>
              <a:rPr lang="et-EE" i="1" dirty="0" smtClean="0"/>
              <a:t>koodi laused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    </a:t>
            </a:r>
            <a:r>
              <a:rPr lang="en-US" b="1" dirty="0" smtClean="0">
                <a:solidFill>
                  <a:srgbClr val="0033CC"/>
                </a:solidFill>
              </a:rPr>
              <a:t>when</a:t>
            </a:r>
            <a:r>
              <a:rPr lang="en-US" dirty="0"/>
              <a:t> </a:t>
            </a:r>
            <a:r>
              <a:rPr lang="et-EE" i="1" dirty="0" smtClean="0"/>
              <a:t>valik(ud)</a:t>
            </a:r>
            <a:r>
              <a:rPr lang="en-US" i="1" dirty="0" smtClean="0"/>
              <a:t> </a:t>
            </a:r>
            <a:r>
              <a:rPr lang="en-US" i="1" dirty="0"/>
              <a:t>=&gt;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           </a:t>
            </a:r>
            <a:r>
              <a:rPr lang="et-EE" i="1" dirty="0"/>
              <a:t>koodi laused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    </a:t>
            </a:r>
            <a:r>
              <a:rPr lang="en-US" b="1" dirty="0" smtClean="0">
                <a:solidFill>
                  <a:srgbClr val="0033CC"/>
                </a:solidFill>
              </a:rPr>
              <a:t>when </a:t>
            </a:r>
            <a:r>
              <a:rPr lang="en-US" b="1" dirty="0">
                <a:solidFill>
                  <a:srgbClr val="0033CC"/>
                </a:solidFill>
              </a:rPr>
              <a:t>others</a:t>
            </a:r>
            <a:r>
              <a:rPr lang="en-US" dirty="0"/>
              <a:t> </a:t>
            </a:r>
            <a:r>
              <a:rPr lang="en-US" dirty="0" smtClean="0"/>
              <a:t>=&gt;</a:t>
            </a:r>
            <a:endParaRPr lang="et-EE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t-EE" dirty="0" smtClean="0"/>
              <a:t>			  </a:t>
            </a:r>
            <a:r>
              <a:rPr lang="et-EE" i="1" dirty="0"/>
              <a:t>koodi laused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33CC"/>
                </a:solidFill>
              </a:rPr>
              <a:t>end </a:t>
            </a:r>
            <a:r>
              <a:rPr lang="en-US" b="1" dirty="0">
                <a:solidFill>
                  <a:srgbClr val="0033CC"/>
                </a:solidFill>
              </a:rPr>
              <a:t>case;</a:t>
            </a: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t-EE" dirty="0" smtClean="0"/>
              <a:t>end process;</a:t>
            </a:r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49411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vajalik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471033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valikuline</a:t>
            </a:r>
            <a:endParaRPr lang="et-EE" dirty="0"/>
          </a:p>
        </p:txBody>
      </p:sp>
      <p:cxnSp>
        <p:nvCxnSpPr>
          <p:cNvPr id="23" name="Straight Arrow Connector 22"/>
          <p:cNvCxnSpPr>
            <a:stCxn id="9" idx="1"/>
          </p:cNvCxnSpPr>
          <p:nvPr/>
        </p:nvCxnSpPr>
        <p:spPr bwMode="auto">
          <a:xfrm flipH="1" flipV="1">
            <a:off x="5076056" y="4710336"/>
            <a:ext cx="432048" cy="2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547664" y="2346394"/>
            <a:ext cx="3456384" cy="1296144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62545" y="5484342"/>
            <a:ext cx="1800200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53132" y="3675112"/>
            <a:ext cx="3600400" cy="180020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6" name="Straight Arrow Connector 15"/>
          <p:cNvCxnSpPr>
            <a:stCxn id="8" idx="1"/>
          </p:cNvCxnSpPr>
          <p:nvPr/>
        </p:nvCxnSpPr>
        <p:spPr bwMode="auto">
          <a:xfrm flipH="1" flipV="1">
            <a:off x="5004048" y="2994466"/>
            <a:ext cx="2520280" cy="2177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1"/>
          </p:cNvCxnSpPr>
          <p:nvPr/>
        </p:nvCxnSpPr>
        <p:spPr bwMode="auto">
          <a:xfrm flipH="1">
            <a:off x="3362745" y="5172001"/>
            <a:ext cx="4161583" cy="561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290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Case lause.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process(a,b,c,d)</a:t>
            </a:r>
          </a:p>
          <a:p>
            <a:pPr marL="0" indent="0">
              <a:buNone/>
            </a:pPr>
            <a:r>
              <a:rPr lang="et-EE" dirty="0" smtClean="0"/>
              <a:t>begin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33CC"/>
                </a:solidFill>
              </a:rPr>
              <a:t>case</a:t>
            </a:r>
            <a:r>
              <a:rPr lang="en-US" dirty="0"/>
              <a:t> </a:t>
            </a:r>
            <a:r>
              <a:rPr lang="et-EE" dirty="0" smtClean="0"/>
              <a:t>a </a:t>
            </a:r>
            <a:r>
              <a:rPr lang="en-US" dirty="0"/>
              <a:t> </a:t>
            </a:r>
            <a:r>
              <a:rPr lang="en-US" dirty="0">
                <a:solidFill>
                  <a:srgbClr val="0033CC"/>
                </a:solidFill>
              </a:rPr>
              <a:t>is</a:t>
            </a:r>
          </a:p>
          <a:p>
            <a:pPr marL="400050" lvl="1" indent="0">
              <a:buNone/>
            </a:pPr>
            <a:r>
              <a:rPr lang="en-US" dirty="0"/>
              <a:t>    </a:t>
            </a:r>
            <a:r>
              <a:rPr lang="en-US" dirty="0" smtClean="0">
                <a:solidFill>
                  <a:srgbClr val="0033CC"/>
                </a:solidFill>
              </a:rPr>
              <a:t>when</a:t>
            </a:r>
            <a:r>
              <a:rPr lang="en-US" dirty="0">
                <a:solidFill>
                  <a:srgbClr val="0033CC"/>
                </a:solidFill>
              </a:rPr>
              <a:t> </a:t>
            </a:r>
            <a:r>
              <a:rPr lang="et-EE" dirty="0" smtClean="0"/>
              <a:t>1 </a:t>
            </a:r>
            <a:r>
              <a:rPr lang="en-US" dirty="0" smtClean="0"/>
              <a:t>=&gt;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           </a:t>
            </a:r>
            <a:r>
              <a:rPr lang="et-EE" dirty="0" smtClean="0"/>
              <a:t>out &lt;= c;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    </a:t>
            </a:r>
            <a:r>
              <a:rPr lang="en-US" dirty="0" smtClean="0">
                <a:solidFill>
                  <a:srgbClr val="0033CC"/>
                </a:solidFill>
              </a:rPr>
              <a:t>when</a:t>
            </a:r>
            <a:r>
              <a:rPr lang="en-US" dirty="0"/>
              <a:t> </a:t>
            </a:r>
            <a:r>
              <a:rPr lang="et-EE" dirty="0" smtClean="0"/>
              <a:t>2 </a:t>
            </a:r>
            <a:r>
              <a:rPr lang="en-US" dirty="0" smtClean="0"/>
              <a:t>=&gt;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           </a:t>
            </a:r>
            <a:r>
              <a:rPr lang="et-EE" dirty="0"/>
              <a:t>out &lt;= </a:t>
            </a:r>
            <a:r>
              <a:rPr lang="et-EE" dirty="0" smtClean="0"/>
              <a:t>d;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    </a:t>
            </a:r>
            <a:r>
              <a:rPr lang="en-US" dirty="0" smtClean="0">
                <a:solidFill>
                  <a:srgbClr val="0033CC"/>
                </a:solidFill>
              </a:rPr>
              <a:t>when </a:t>
            </a:r>
            <a:r>
              <a:rPr lang="en-US" dirty="0">
                <a:solidFill>
                  <a:srgbClr val="0033CC"/>
                </a:solidFill>
              </a:rPr>
              <a:t>others</a:t>
            </a:r>
            <a:r>
              <a:rPr lang="en-US" dirty="0"/>
              <a:t> </a:t>
            </a:r>
            <a:r>
              <a:rPr lang="en-US" dirty="0" smtClean="0"/>
              <a:t>=&gt;</a:t>
            </a:r>
            <a:endParaRPr lang="et-EE" dirty="0" smtClean="0"/>
          </a:p>
          <a:p>
            <a:pPr marL="400050" lvl="1" indent="0">
              <a:buNone/>
            </a:pPr>
            <a:r>
              <a:rPr lang="en-US" dirty="0"/>
              <a:t> </a:t>
            </a:r>
            <a:r>
              <a:rPr lang="et-EE" dirty="0" smtClean="0"/>
              <a:t>	     out </a:t>
            </a:r>
            <a:r>
              <a:rPr lang="et-EE" dirty="0"/>
              <a:t>&lt;= </a:t>
            </a:r>
            <a:r>
              <a:rPr lang="et-EE" dirty="0" smtClean="0"/>
              <a:t>b;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0033CC"/>
                </a:solidFill>
              </a:rPr>
              <a:t>end </a:t>
            </a:r>
            <a:r>
              <a:rPr lang="en-US" dirty="0">
                <a:solidFill>
                  <a:srgbClr val="0033CC"/>
                </a:solidFill>
              </a:rPr>
              <a:t>case;</a:t>
            </a:r>
          </a:p>
          <a:p>
            <a:pPr marL="0" indent="0">
              <a:buNone/>
            </a:pPr>
            <a:r>
              <a:rPr lang="et-EE" dirty="0" smtClean="0"/>
              <a:t>end process;</a:t>
            </a:r>
            <a:endParaRPr lang="et-EE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627784" y="2353411"/>
            <a:ext cx="324036" cy="360040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43808" y="1412776"/>
            <a:ext cx="216024" cy="432048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35796" y="3148473"/>
            <a:ext cx="1776130" cy="330423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891746" y="3950604"/>
            <a:ext cx="1620180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91747" y="4756294"/>
            <a:ext cx="1620180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0994" y="2973722"/>
            <a:ext cx="337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642D"/>
                </a:solidFill>
              </a:rPr>
              <a:t>Täidetakse, kui a = 1</a:t>
            </a:r>
            <a:endParaRPr lang="et-EE" dirty="0">
              <a:solidFill>
                <a:srgbClr val="00642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4917" y="3918040"/>
            <a:ext cx="337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642D"/>
                </a:solidFill>
              </a:rPr>
              <a:t>Täidetakse, kui a = 2</a:t>
            </a:r>
            <a:endParaRPr lang="et-EE" dirty="0">
              <a:solidFill>
                <a:srgbClr val="00642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4723" y="4525462"/>
            <a:ext cx="3374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642D"/>
                </a:solidFill>
              </a:rPr>
              <a:t>Täidetakse, kui </a:t>
            </a:r>
          </a:p>
          <a:p>
            <a:r>
              <a:rPr lang="et-EE" dirty="0" smtClean="0">
                <a:solidFill>
                  <a:srgbClr val="00642D"/>
                </a:solidFill>
              </a:rPr>
              <a:t>a </a:t>
            </a:r>
            <a:r>
              <a:rPr lang="et-EE" dirty="0" smtClean="0">
                <a:solidFill>
                  <a:srgbClr val="00642D"/>
                </a:solidFill>
                <a:sym typeface="Symbol"/>
              </a:rPr>
              <a:t></a:t>
            </a:r>
            <a:r>
              <a:rPr lang="et-EE" dirty="0" smtClean="0">
                <a:solidFill>
                  <a:srgbClr val="00642D"/>
                </a:solidFill>
              </a:rPr>
              <a:t> 1 ja a </a:t>
            </a:r>
            <a:r>
              <a:rPr lang="et-EE" dirty="0" smtClean="0">
                <a:solidFill>
                  <a:srgbClr val="00642D"/>
                </a:solidFill>
                <a:sym typeface="Symbol"/>
              </a:rPr>
              <a:t> 2</a:t>
            </a:r>
            <a:endParaRPr lang="et-EE" dirty="0">
              <a:solidFill>
                <a:srgbClr val="00642D"/>
              </a:solidFill>
            </a:endParaRPr>
          </a:p>
        </p:txBody>
      </p:sp>
      <p:cxnSp>
        <p:nvCxnSpPr>
          <p:cNvPr id="25" name="Straight Arrow Connector 24"/>
          <p:cNvCxnSpPr>
            <a:stCxn id="21" idx="1"/>
          </p:cNvCxnSpPr>
          <p:nvPr/>
        </p:nvCxnSpPr>
        <p:spPr bwMode="auto">
          <a:xfrm flipH="1">
            <a:off x="4511926" y="3204555"/>
            <a:ext cx="739068" cy="1091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2" idx="1"/>
            <a:endCxn id="19" idx="3"/>
          </p:cNvCxnSpPr>
          <p:nvPr/>
        </p:nvCxnSpPr>
        <p:spPr bwMode="auto">
          <a:xfrm flipH="1" flipV="1">
            <a:off x="4511926" y="4130624"/>
            <a:ext cx="772991" cy="182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4" idx="1"/>
            <a:endCxn id="20" idx="3"/>
          </p:cNvCxnSpPr>
          <p:nvPr/>
        </p:nvCxnSpPr>
        <p:spPr bwMode="auto">
          <a:xfrm flipH="1" flipV="1">
            <a:off x="4511927" y="4936314"/>
            <a:ext cx="842796" cy="4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667877" y="1484784"/>
            <a:ext cx="2304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solidFill>
                  <a:srgbClr val="FF0000"/>
                </a:solidFill>
              </a:rPr>
              <a:t>a</a:t>
            </a:r>
            <a:r>
              <a:rPr lang="et-EE" dirty="0" smtClean="0">
                <a:solidFill>
                  <a:srgbClr val="FF0000"/>
                </a:solidFill>
              </a:rPr>
              <a:t> on ka sisend!</a:t>
            </a:r>
            <a:endParaRPr lang="et-EE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 bwMode="auto">
          <a:xfrm flipH="1">
            <a:off x="2735796" y="1715617"/>
            <a:ext cx="1932081" cy="637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10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Wait lause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33CC"/>
                </a:solidFill>
              </a:rPr>
              <a:t>Wait </a:t>
            </a:r>
            <a:r>
              <a:rPr lang="et-EE" dirty="0" smtClean="0"/>
              <a:t>– peatab protsessi, kuni määratud sündmuse tekkimise hetkeni.</a:t>
            </a:r>
          </a:p>
          <a:p>
            <a:r>
              <a:rPr lang="et-EE" dirty="0" smtClean="0"/>
              <a:t>Liigid:</a:t>
            </a:r>
          </a:p>
          <a:p>
            <a:pPr lvl="1"/>
            <a:r>
              <a:rPr lang="et-EE" dirty="0" smtClean="0">
                <a:solidFill>
                  <a:srgbClr val="0033CC"/>
                </a:solidFill>
              </a:rPr>
              <a:t>Wait for </a:t>
            </a:r>
            <a:r>
              <a:rPr lang="et-EE" dirty="0" smtClean="0"/>
              <a:t>aja avaldus;</a:t>
            </a:r>
          </a:p>
          <a:p>
            <a:pPr lvl="1"/>
            <a:r>
              <a:rPr lang="et-EE" dirty="0" smtClean="0">
                <a:solidFill>
                  <a:srgbClr val="0033CC"/>
                </a:solidFill>
              </a:rPr>
              <a:t>Wait on </a:t>
            </a:r>
            <a:r>
              <a:rPr lang="et-EE" dirty="0" smtClean="0"/>
              <a:t>signaal(id);</a:t>
            </a:r>
          </a:p>
          <a:p>
            <a:pPr lvl="1"/>
            <a:r>
              <a:rPr lang="et-EE" dirty="0" smtClean="0">
                <a:solidFill>
                  <a:srgbClr val="0033CC"/>
                </a:solidFill>
              </a:rPr>
              <a:t>Wait until </a:t>
            </a:r>
            <a:r>
              <a:rPr lang="et-EE" dirty="0" smtClean="0"/>
              <a:t>tingimus;</a:t>
            </a:r>
          </a:p>
          <a:p>
            <a:pPr lvl="1"/>
            <a:r>
              <a:rPr lang="et-EE" dirty="0" smtClean="0">
                <a:solidFill>
                  <a:srgbClr val="0033CC"/>
                </a:solidFill>
              </a:rPr>
              <a:t>Wait</a:t>
            </a:r>
            <a:r>
              <a:rPr lang="et-EE" dirty="0" smtClean="0"/>
              <a:t>;</a:t>
            </a:r>
          </a:p>
          <a:p>
            <a:r>
              <a:rPr lang="et-EE" b="1" dirty="0" smtClean="0"/>
              <a:t>NB! </a:t>
            </a:r>
            <a:r>
              <a:rPr lang="et-EE" dirty="0" smtClean="0"/>
              <a:t>Veel üks omadus</a:t>
            </a:r>
          </a:p>
          <a:p>
            <a:pPr lvl="1"/>
            <a:r>
              <a:rPr lang="et-EE" dirty="0" smtClean="0"/>
              <a:t>Wait’i käsul </a:t>
            </a:r>
            <a:r>
              <a:rPr lang="et-EE" u="sng" dirty="0" smtClean="0"/>
              <a:t>toimub samuti signaalide omistamine</a:t>
            </a:r>
            <a:r>
              <a:rPr lang="et-EE" dirty="0" smtClean="0"/>
              <a:t>, nagu ka protsessi lõppus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027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Wait for ...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Oodata määratud aja jooksul.</a:t>
            </a:r>
          </a:p>
          <a:p>
            <a:r>
              <a:rPr lang="et-EE" dirty="0" smtClean="0"/>
              <a:t>Näited:</a:t>
            </a:r>
          </a:p>
          <a:p>
            <a:pPr lvl="1"/>
            <a:r>
              <a:rPr lang="et-EE" dirty="0">
                <a:solidFill>
                  <a:srgbClr val="0033CC"/>
                </a:solidFill>
              </a:rPr>
              <a:t>w</a:t>
            </a:r>
            <a:r>
              <a:rPr lang="et-EE" dirty="0" smtClean="0">
                <a:solidFill>
                  <a:srgbClr val="0033CC"/>
                </a:solidFill>
              </a:rPr>
              <a:t>ait for </a:t>
            </a:r>
            <a:r>
              <a:rPr lang="et-EE" dirty="0" smtClean="0"/>
              <a:t>1 ms; -- paus üks millisekond</a:t>
            </a:r>
          </a:p>
          <a:p>
            <a:pPr lvl="1"/>
            <a:r>
              <a:rPr lang="et-EE" dirty="0">
                <a:solidFill>
                  <a:srgbClr val="0033CC"/>
                </a:solidFill>
              </a:rPr>
              <a:t>w</a:t>
            </a:r>
            <a:r>
              <a:rPr lang="et-EE" dirty="0" smtClean="0">
                <a:solidFill>
                  <a:srgbClr val="0033CC"/>
                </a:solidFill>
              </a:rPr>
              <a:t>ait for </a:t>
            </a:r>
            <a:r>
              <a:rPr lang="et-EE" dirty="0" smtClean="0"/>
              <a:t>10 ns; -- paus 10 nanosekundit</a:t>
            </a:r>
          </a:p>
          <a:p>
            <a:pPr lvl="1"/>
            <a:r>
              <a:rPr lang="et-EE" dirty="0">
                <a:solidFill>
                  <a:srgbClr val="0033CC"/>
                </a:solidFill>
              </a:rPr>
              <a:t>w</a:t>
            </a:r>
            <a:r>
              <a:rPr lang="et-EE" dirty="0" smtClean="0">
                <a:solidFill>
                  <a:srgbClr val="0033CC"/>
                </a:solidFill>
              </a:rPr>
              <a:t>ait for </a:t>
            </a:r>
            <a:r>
              <a:rPr lang="et-EE" dirty="0" smtClean="0"/>
              <a:t>2 sec; -- paus kaks sekundit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695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1214438" y="2357438"/>
            <a:ext cx="7243762" cy="221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t-EE" altLang="et-EE" dirty="0" smtClean="0"/>
              <a:t>VHDL. Praktilised </a:t>
            </a:r>
            <a:r>
              <a:rPr lang="et-EE" altLang="et-EE" dirty="0" smtClean="0"/>
              <a:t>alused 2</a:t>
            </a:r>
            <a:endParaRPr lang="et-EE" altLang="et-EE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4786313"/>
            <a:ext cx="7143750" cy="1214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/>
              <a:t>Maksim Gorev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t-EE" dirty="0" smtClean="0"/>
              <a:t>Tallinna Tehnikaülikool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Wait on ...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5" y="1412875"/>
            <a:ext cx="7488113" cy="4835525"/>
          </a:xfrm>
        </p:spPr>
        <p:txBody>
          <a:bodyPr/>
          <a:lstStyle/>
          <a:p>
            <a:r>
              <a:rPr lang="et-EE" dirty="0" smtClean="0"/>
              <a:t>Oodata signaali(de) muutust</a:t>
            </a:r>
          </a:p>
          <a:p>
            <a:r>
              <a:rPr lang="et-EE" dirty="0" smtClean="0"/>
              <a:t>Näited:</a:t>
            </a:r>
          </a:p>
          <a:p>
            <a:pPr lvl="1"/>
            <a:r>
              <a:rPr lang="et-EE" dirty="0">
                <a:solidFill>
                  <a:srgbClr val="0033CC"/>
                </a:solidFill>
              </a:rPr>
              <a:t>w</a:t>
            </a:r>
            <a:r>
              <a:rPr lang="et-EE" dirty="0" smtClean="0">
                <a:solidFill>
                  <a:srgbClr val="0033CC"/>
                </a:solidFill>
              </a:rPr>
              <a:t>ait on </a:t>
            </a:r>
            <a:r>
              <a:rPr lang="et-EE" dirty="0" smtClean="0"/>
              <a:t>a; -- oodata, kuni a muutub</a:t>
            </a:r>
          </a:p>
          <a:p>
            <a:pPr lvl="1"/>
            <a:r>
              <a:rPr lang="et-EE" dirty="0">
                <a:solidFill>
                  <a:srgbClr val="0033CC"/>
                </a:solidFill>
              </a:rPr>
              <a:t>w</a:t>
            </a:r>
            <a:r>
              <a:rPr lang="et-EE" dirty="0" smtClean="0">
                <a:solidFill>
                  <a:srgbClr val="0033CC"/>
                </a:solidFill>
              </a:rPr>
              <a:t>ait on </a:t>
            </a:r>
            <a:r>
              <a:rPr lang="et-EE" dirty="0" smtClean="0"/>
              <a:t>a,b;	-- oodata, kuni a </a:t>
            </a:r>
            <a:r>
              <a:rPr lang="et-EE" u="sng" dirty="0" smtClean="0"/>
              <a:t>või</a:t>
            </a:r>
            <a:r>
              <a:rPr lang="et-EE" dirty="0" smtClean="0"/>
              <a:t> b muutub;</a:t>
            </a:r>
          </a:p>
          <a:p>
            <a:pPr lvl="1"/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61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Wait until ...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Oodata kuni tingimus saaks täidetud</a:t>
            </a:r>
          </a:p>
          <a:p>
            <a:r>
              <a:rPr lang="et-EE" dirty="0" smtClean="0"/>
              <a:t>Näited:</a:t>
            </a:r>
          </a:p>
          <a:p>
            <a:pPr lvl="1"/>
            <a:r>
              <a:rPr lang="et-EE" dirty="0">
                <a:solidFill>
                  <a:srgbClr val="0033CC"/>
                </a:solidFill>
              </a:rPr>
              <a:t>w</a:t>
            </a:r>
            <a:r>
              <a:rPr lang="et-EE" dirty="0" smtClean="0">
                <a:solidFill>
                  <a:srgbClr val="0033CC"/>
                </a:solidFill>
              </a:rPr>
              <a:t>ait until </a:t>
            </a:r>
            <a:r>
              <a:rPr lang="et-EE" dirty="0" smtClean="0"/>
              <a:t>a = ‘1’; -- oodata kuni a ei saa 							võrdne ühega</a:t>
            </a:r>
          </a:p>
        </p:txBody>
      </p:sp>
    </p:spTree>
    <p:extLst>
      <p:ext uri="{BB962C8B-B14F-4D97-AF65-F5344CB8AC3E}">
        <p14:creationId xmlns:p14="http://schemas.microsoft.com/office/powerpoint/2010/main" val="35408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Wait.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Kui t_a ja t_b on signaalid mille kaudu saab testitavale komponendile väärtusi sisenditele ette anda, siis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>
                <a:solidFill>
                  <a:srgbClr val="0033CC"/>
                </a:solidFill>
              </a:rPr>
              <a:t>process()</a:t>
            </a:r>
          </a:p>
          <a:p>
            <a:pPr marL="0" indent="0">
              <a:buNone/>
            </a:pPr>
            <a:r>
              <a:rPr lang="et-EE" dirty="0">
                <a:solidFill>
                  <a:srgbClr val="0033CC"/>
                </a:solidFill>
              </a:rPr>
              <a:t>b</a:t>
            </a:r>
            <a:r>
              <a:rPr lang="et-EE" dirty="0" smtClean="0">
                <a:solidFill>
                  <a:srgbClr val="0033CC"/>
                </a:solidFill>
              </a:rPr>
              <a:t>egin</a:t>
            </a:r>
          </a:p>
          <a:p>
            <a:pPr marL="457200" lvl="1" indent="0">
              <a:buNone/>
            </a:pPr>
            <a:r>
              <a:rPr lang="et-EE" dirty="0" smtClean="0"/>
              <a:t>t_a &lt;= </a:t>
            </a:r>
            <a:r>
              <a:rPr lang="et-EE" dirty="0" smtClean="0">
                <a:solidFill>
                  <a:srgbClr val="FF0000"/>
                </a:solidFill>
              </a:rPr>
              <a:t>‘0’</a:t>
            </a:r>
            <a:r>
              <a:rPr lang="et-EE" dirty="0" smtClean="0"/>
              <a:t>; t_b &lt;= </a:t>
            </a:r>
            <a:r>
              <a:rPr lang="et-EE" dirty="0" smtClean="0">
                <a:solidFill>
                  <a:srgbClr val="FF0000"/>
                </a:solidFill>
              </a:rPr>
              <a:t>‘0’</a:t>
            </a:r>
            <a:r>
              <a:rPr lang="et-EE" dirty="0" smtClean="0"/>
              <a:t>;</a:t>
            </a:r>
          </a:p>
          <a:p>
            <a:pPr marL="457200" lvl="1" indent="0">
              <a:buNone/>
            </a:pPr>
            <a:r>
              <a:rPr lang="et-EE" dirty="0">
                <a:solidFill>
                  <a:srgbClr val="0033CC"/>
                </a:solidFill>
              </a:rPr>
              <a:t>w</a:t>
            </a:r>
            <a:r>
              <a:rPr lang="et-EE" dirty="0" smtClean="0">
                <a:solidFill>
                  <a:srgbClr val="0033CC"/>
                </a:solidFill>
              </a:rPr>
              <a:t>ait for </a:t>
            </a:r>
            <a:r>
              <a:rPr lang="et-EE" dirty="0" smtClean="0"/>
              <a:t>1 ms;</a:t>
            </a:r>
          </a:p>
          <a:p>
            <a:pPr marL="457200" lvl="1" indent="0">
              <a:buNone/>
            </a:pPr>
            <a:r>
              <a:rPr lang="et-EE" dirty="0"/>
              <a:t>t_a &lt;= </a:t>
            </a:r>
            <a:r>
              <a:rPr lang="et-EE" dirty="0">
                <a:solidFill>
                  <a:srgbClr val="FF0000"/>
                </a:solidFill>
              </a:rPr>
              <a:t>‘0’</a:t>
            </a:r>
            <a:r>
              <a:rPr lang="et-EE" dirty="0"/>
              <a:t>; t_b &lt;= </a:t>
            </a:r>
            <a:r>
              <a:rPr lang="et-EE" dirty="0" smtClean="0">
                <a:solidFill>
                  <a:srgbClr val="FF0000"/>
                </a:solidFill>
              </a:rPr>
              <a:t>‘1’</a:t>
            </a:r>
            <a:r>
              <a:rPr lang="et-EE" dirty="0" smtClean="0"/>
              <a:t>;</a:t>
            </a:r>
            <a:endParaRPr lang="et-EE" dirty="0"/>
          </a:p>
          <a:p>
            <a:pPr marL="457200" lvl="1" indent="0">
              <a:buNone/>
            </a:pPr>
            <a:r>
              <a:rPr lang="et-EE" dirty="0">
                <a:solidFill>
                  <a:srgbClr val="0033CC"/>
                </a:solidFill>
              </a:rPr>
              <a:t>w</a:t>
            </a:r>
            <a:r>
              <a:rPr lang="et-EE" dirty="0" smtClean="0">
                <a:solidFill>
                  <a:srgbClr val="0033CC"/>
                </a:solidFill>
              </a:rPr>
              <a:t>ait for </a:t>
            </a:r>
            <a:r>
              <a:rPr lang="et-EE" dirty="0" smtClean="0"/>
              <a:t>1 ms;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	....</a:t>
            </a:r>
          </a:p>
          <a:p>
            <a:pPr marL="0" indent="0">
              <a:buNone/>
            </a:pPr>
            <a:r>
              <a:rPr lang="et-EE" dirty="0">
                <a:solidFill>
                  <a:srgbClr val="0033CC"/>
                </a:solidFill>
              </a:rPr>
              <a:t>e</a:t>
            </a:r>
            <a:r>
              <a:rPr lang="et-EE" dirty="0" smtClean="0">
                <a:solidFill>
                  <a:srgbClr val="0033CC"/>
                </a:solidFill>
              </a:rPr>
              <a:t>nd process;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395561"/>
            <a:ext cx="24482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dirty="0"/>
              <a:t>Wait’i saab effektiivselt ära kasutada testpingi </a:t>
            </a:r>
            <a:r>
              <a:rPr lang="et-EE" dirty="0" smtClean="0"/>
              <a:t>koostamisel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5397479" y="4077072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642D"/>
                </a:solidFill>
              </a:rPr>
              <a:t>t_a ja t_b omistatakse sel hetkel</a:t>
            </a:r>
            <a:endParaRPr lang="et-EE" dirty="0">
              <a:solidFill>
                <a:srgbClr val="00642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479" y="4932872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642D"/>
                </a:solidFill>
              </a:rPr>
              <a:t>t_a ja t_b omistatakse sel hetkel</a:t>
            </a:r>
            <a:endParaRPr lang="et-EE" dirty="0">
              <a:solidFill>
                <a:srgbClr val="00642D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 bwMode="auto">
          <a:xfrm flipH="1" flipV="1">
            <a:off x="4067944" y="4492570"/>
            <a:ext cx="132953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1"/>
          </p:cNvCxnSpPr>
          <p:nvPr/>
        </p:nvCxnSpPr>
        <p:spPr bwMode="auto">
          <a:xfrm flipH="1" flipV="1">
            <a:off x="4067944" y="5348370"/>
            <a:ext cx="132953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1979712" y="4365104"/>
            <a:ext cx="2088232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96553" y="5168350"/>
            <a:ext cx="2088232" cy="36004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Wait. </a:t>
            </a:r>
            <a:br>
              <a:rPr lang="et-EE" dirty="0" smtClean="0"/>
            </a:br>
            <a:r>
              <a:rPr lang="et-EE" dirty="0" smtClean="0">
                <a:solidFill>
                  <a:srgbClr val="0033CC"/>
                </a:solidFill>
              </a:rPr>
              <a:t>Näide omistamisest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Võtame meie kõige esimene näide</a:t>
            </a:r>
          </a:p>
          <a:p>
            <a:endParaRPr lang="et-EE" dirty="0" smtClean="0"/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process(a,b,c)</a:t>
            </a:r>
          </a:p>
          <a:p>
            <a:pPr marL="0" indent="0">
              <a:buNone/>
            </a:pPr>
            <a:r>
              <a:rPr lang="et-EE" dirty="0" smtClean="0"/>
              <a:t>begin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	c &lt;= a or b;</a:t>
            </a:r>
          </a:p>
          <a:p>
            <a:pPr marL="0" indent="0">
              <a:buNone/>
            </a:pPr>
            <a:r>
              <a:rPr lang="et-EE" dirty="0"/>
              <a:t>	d &lt;= not </a:t>
            </a:r>
            <a:r>
              <a:rPr lang="et-EE" dirty="0" smtClean="0"/>
              <a:t>c;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	c &lt;= a and b;</a:t>
            </a:r>
          </a:p>
          <a:p>
            <a:pPr marL="0" indent="0">
              <a:buNone/>
            </a:pPr>
            <a:r>
              <a:rPr lang="et-EE" dirty="0"/>
              <a:t>end process;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195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Wait. </a:t>
            </a:r>
            <a:br>
              <a:rPr lang="et-EE" dirty="0" smtClean="0"/>
            </a:br>
            <a:r>
              <a:rPr lang="et-EE" dirty="0" smtClean="0">
                <a:solidFill>
                  <a:srgbClr val="0033CC"/>
                </a:solidFill>
              </a:rPr>
              <a:t>Näide omistamisest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Võtame meie kõige esimene näide</a:t>
            </a:r>
          </a:p>
          <a:p>
            <a:r>
              <a:rPr lang="et-EE" dirty="0" smtClean="0"/>
              <a:t>Ja lisame wait käsu sisse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process(a,b,c)</a:t>
            </a:r>
          </a:p>
          <a:p>
            <a:pPr marL="0" indent="0">
              <a:buNone/>
            </a:pPr>
            <a:r>
              <a:rPr lang="et-EE" dirty="0" smtClean="0"/>
              <a:t>begin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	c &lt;= a or b</a:t>
            </a:r>
            <a:r>
              <a:rPr lang="et-EE" dirty="0" smtClean="0"/>
              <a:t>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>
                <a:solidFill>
                  <a:srgbClr val="0033CC"/>
                </a:solidFill>
              </a:rPr>
              <a:t>wait for 1 ms;</a:t>
            </a:r>
            <a:endParaRPr lang="et-EE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t-EE" dirty="0"/>
              <a:t>	d &lt;= not </a:t>
            </a:r>
            <a:r>
              <a:rPr lang="et-EE" dirty="0" smtClean="0"/>
              <a:t>c;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	c &lt;= a and b;</a:t>
            </a:r>
          </a:p>
          <a:p>
            <a:pPr marL="0" indent="0">
              <a:buNone/>
            </a:pPr>
            <a:r>
              <a:rPr lang="et-EE" dirty="0"/>
              <a:t>end process;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911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Protsess. Wait. </a:t>
            </a:r>
            <a:br>
              <a:rPr lang="et-EE" dirty="0" smtClean="0"/>
            </a:br>
            <a:r>
              <a:rPr lang="et-EE" dirty="0" smtClean="0">
                <a:solidFill>
                  <a:srgbClr val="0033CC"/>
                </a:solidFill>
              </a:rPr>
              <a:t>Näide omistamisest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Võtame meie kõige esimene näide</a:t>
            </a:r>
          </a:p>
          <a:p>
            <a:r>
              <a:rPr lang="et-EE" dirty="0" smtClean="0"/>
              <a:t>Ja lisame wait käsu sisse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process(a,b,c)</a:t>
            </a:r>
          </a:p>
          <a:p>
            <a:pPr marL="0" indent="0">
              <a:buNone/>
            </a:pPr>
            <a:r>
              <a:rPr lang="et-EE" dirty="0" smtClean="0"/>
              <a:t>begin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	c &lt;= a or b</a:t>
            </a:r>
            <a:r>
              <a:rPr lang="et-EE" dirty="0" smtClean="0"/>
              <a:t>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>
                <a:solidFill>
                  <a:srgbClr val="0033CC"/>
                </a:solidFill>
              </a:rPr>
              <a:t>wait for 1 ms;</a:t>
            </a:r>
            <a:endParaRPr lang="et-EE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t-EE" dirty="0"/>
              <a:t>	d &lt;= not </a:t>
            </a:r>
            <a:r>
              <a:rPr lang="et-EE" dirty="0" smtClean="0"/>
              <a:t>c;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	c &lt;= a and b;</a:t>
            </a:r>
          </a:p>
          <a:p>
            <a:pPr marL="0" indent="0">
              <a:buNone/>
            </a:pPr>
            <a:r>
              <a:rPr lang="et-EE" dirty="0"/>
              <a:t>end process;</a:t>
            </a:r>
          </a:p>
          <a:p>
            <a:endParaRPr lang="et-E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36407"/>
              </p:ext>
            </p:extLst>
          </p:nvPr>
        </p:nvGraphicFramePr>
        <p:xfrm>
          <a:off x="4355976" y="3140968"/>
          <a:ext cx="4104456" cy="2664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228"/>
                <a:gridCol w="2052228"/>
              </a:tblGrid>
              <a:tr h="504056">
                <a:tc>
                  <a:txBody>
                    <a:bodyPr/>
                    <a:lstStyle/>
                    <a:p>
                      <a:r>
                        <a:rPr lang="et-EE" dirty="0" smtClean="0"/>
                        <a:t>c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d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a or b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or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t-EE" dirty="0" smtClean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a or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not c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c =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a and b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= not c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t-EE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not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1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= </a:t>
                      </a:r>
                      <a:r>
                        <a:rPr lang="et-EE" baseline="0" dirty="0" smtClean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t-EE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9912" y="26369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33CC"/>
                </a:solidFill>
              </a:rPr>
              <a:t>a = 1, b = 0, c = 0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868144" y="4149080"/>
            <a:ext cx="288032" cy="288032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80312" y="5445224"/>
            <a:ext cx="288032" cy="288032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2564904"/>
            <a:ext cx="19807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/>
              <a:t>c</a:t>
            </a:r>
            <a:r>
              <a:rPr lang="et-EE" dirty="0" smtClean="0"/>
              <a:t> on omistatud protsessi sees</a:t>
            </a:r>
            <a:endParaRPr lang="et-EE" dirty="0"/>
          </a:p>
        </p:txBody>
      </p:sp>
      <p:cxnSp>
        <p:nvCxnSpPr>
          <p:cNvPr id="11" name="Straight Arrow Connector 10"/>
          <p:cNvCxnSpPr>
            <a:endCxn id="6" idx="3"/>
          </p:cNvCxnSpPr>
          <p:nvPr/>
        </p:nvCxnSpPr>
        <p:spPr bwMode="auto">
          <a:xfrm flipH="1">
            <a:off x="6156176" y="3395901"/>
            <a:ext cx="864096" cy="897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7668344" y="3395901"/>
            <a:ext cx="576064" cy="2049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262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Alamkomponent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Alamkomponent on komponent, mida kasutatakse teise komponendi sees.</a:t>
            </a:r>
            <a:endParaRPr lang="et-E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91680" y="3933056"/>
            <a:ext cx="2016224" cy="21602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47764" y="3200134"/>
            <a:ext cx="504056" cy="504056"/>
          </a:xfrm>
          <a:prstGeom prst="rect">
            <a:avLst/>
          </a:prstGeom>
          <a:solidFill>
            <a:srgbClr val="00642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83768" y="2492896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4928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20013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B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78234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>
                <a:solidFill>
                  <a:schemeClr val="bg1"/>
                </a:solidFill>
              </a:rPr>
              <a:t>C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32040" y="2954561"/>
            <a:ext cx="2016224" cy="21602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92080" y="3229751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372200" y="3628324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09483" y="4437112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73654" y="3804714"/>
            <a:ext cx="504056" cy="504056"/>
          </a:xfrm>
          <a:prstGeom prst="rect">
            <a:avLst/>
          </a:prstGeom>
          <a:solidFill>
            <a:srgbClr val="00642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4644008" y="328498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644008" y="3501008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4644008" y="4034681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644008" y="4229508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644008" y="4581128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644008" y="475751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2195736" y="3307045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2195736" y="345216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95736" y="3573016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2196837" y="263691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195736" y="2780928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915816" y="2708920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948178" y="345216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6948264" y="3911013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948264" y="4293096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1403648" y="4216896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1403648" y="4432920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1403648" y="498865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1403648" y="5161420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403648" y="5513040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1403648" y="568942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3707904" y="4860758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3707904" y="5242841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 flipV="1">
            <a:off x="4932040" y="3284984"/>
            <a:ext cx="360040" cy="22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endCxn id="12" idx="1"/>
          </p:cNvCxnSpPr>
          <p:nvPr/>
        </p:nvCxnSpPr>
        <p:spPr bwMode="auto">
          <a:xfrm flipV="1">
            <a:off x="4932040" y="3445775"/>
            <a:ext cx="360040" cy="552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5893672" y="3140968"/>
            <a:ext cx="383280" cy="5208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794430" y="4432920"/>
            <a:ext cx="766561" cy="5208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109484" y="3814199"/>
            <a:ext cx="383280" cy="5208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51" name="Straight Connector 50"/>
          <p:cNvCxnSpPr>
            <a:stCxn id="12" idx="3"/>
            <a:endCxn id="46" idx="1"/>
          </p:cNvCxnSpPr>
          <p:nvPr/>
        </p:nvCxnSpPr>
        <p:spPr bwMode="auto">
          <a:xfrm flipV="1">
            <a:off x="5724128" y="3401384"/>
            <a:ext cx="169544" cy="44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46" idx="3"/>
            <a:endCxn id="13" idx="1"/>
          </p:cNvCxnSpPr>
          <p:nvPr/>
        </p:nvCxnSpPr>
        <p:spPr bwMode="auto">
          <a:xfrm>
            <a:off x="6276952" y="3401384"/>
            <a:ext cx="95248" cy="442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15" idx="3"/>
          </p:cNvCxnSpPr>
          <p:nvPr/>
        </p:nvCxnSpPr>
        <p:spPr bwMode="auto">
          <a:xfrm flipV="1">
            <a:off x="6177710" y="3933056"/>
            <a:ext cx="194490" cy="123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47" idx="3"/>
          </p:cNvCxnSpPr>
          <p:nvPr/>
        </p:nvCxnSpPr>
        <p:spPr bwMode="auto">
          <a:xfrm flipV="1">
            <a:off x="6560991" y="4293096"/>
            <a:ext cx="387273" cy="40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3" idx="3"/>
          </p:cNvCxnSpPr>
          <p:nvPr/>
        </p:nvCxnSpPr>
        <p:spPr bwMode="auto">
          <a:xfrm>
            <a:off x="6804248" y="3844348"/>
            <a:ext cx="144016" cy="66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4" idx="3"/>
          </p:cNvCxnSpPr>
          <p:nvPr/>
        </p:nvCxnSpPr>
        <p:spPr bwMode="auto">
          <a:xfrm>
            <a:off x="5541531" y="4653136"/>
            <a:ext cx="2528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492764" y="4293096"/>
            <a:ext cx="301666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endCxn id="15" idx="1"/>
          </p:cNvCxnSpPr>
          <p:nvPr/>
        </p:nvCxnSpPr>
        <p:spPr bwMode="auto">
          <a:xfrm flipV="1">
            <a:off x="5508104" y="4056742"/>
            <a:ext cx="165550" cy="3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492764" y="3911013"/>
            <a:ext cx="1808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5492764" y="4216896"/>
            <a:ext cx="1808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4932040" y="4216896"/>
            <a:ext cx="1774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>
            <a:stCxn id="10" idx="1"/>
            <a:endCxn id="48" idx="1"/>
          </p:cNvCxnSpPr>
          <p:nvPr/>
        </p:nvCxnSpPr>
        <p:spPr bwMode="auto">
          <a:xfrm>
            <a:off x="4932040" y="4034681"/>
            <a:ext cx="177444" cy="39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endCxn id="14" idx="1"/>
          </p:cNvCxnSpPr>
          <p:nvPr/>
        </p:nvCxnSpPr>
        <p:spPr bwMode="auto">
          <a:xfrm>
            <a:off x="4932040" y="4581128"/>
            <a:ext cx="177443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4932040" y="4757512"/>
            <a:ext cx="180020" cy="248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292080" y="32213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72200" y="359870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17214" y="442230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17885" y="38370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B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39952" y="5513040"/>
            <a:ext cx="38884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dirty="0" smtClean="0"/>
              <a:t>A ja B on alamkomponendid C suhtes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263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Alamkomponendi kasutamine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Kasutamiseks teise komponendi sees tuleb teha kaks asja:</a:t>
            </a:r>
          </a:p>
          <a:p>
            <a:pPr lvl="1"/>
            <a:r>
              <a:rPr lang="et-EE" dirty="0" smtClean="0"/>
              <a:t>Komponendi defineerida</a:t>
            </a:r>
          </a:p>
          <a:p>
            <a:pPr lvl="1"/>
            <a:r>
              <a:rPr lang="et-EE" dirty="0" smtClean="0"/>
              <a:t>Komponendi initsialiseerida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71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Alamkomponendi defineerimine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Defineerimine toimub arhitektuuri deklareerimis</a:t>
            </a:r>
            <a:r>
              <a:rPr lang="en-US" dirty="0" err="1" smtClean="0"/>
              <a:t>osas</a:t>
            </a:r>
            <a:endParaRPr lang="et-EE" dirty="0" smtClean="0"/>
          </a:p>
          <a:p>
            <a:r>
              <a:rPr lang="et-EE" dirty="0" smtClean="0"/>
              <a:t>Tuleb kopeerida alamkomponendi entity ning vahetada sõnad</a:t>
            </a:r>
            <a:r>
              <a:rPr lang="et-EE" b="1" dirty="0" smtClean="0"/>
              <a:t> entity</a:t>
            </a:r>
            <a:r>
              <a:rPr lang="et-EE" dirty="0" smtClean="0"/>
              <a:t>, sõna </a:t>
            </a:r>
            <a:r>
              <a:rPr lang="et-EE" b="1" dirty="0" smtClean="0"/>
              <a:t>component</a:t>
            </a:r>
            <a:r>
              <a:rPr lang="et-EE" dirty="0" smtClean="0"/>
              <a:t> vastu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3573016"/>
            <a:ext cx="1944216" cy="175432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</a:rPr>
              <a:t>e</a:t>
            </a:r>
            <a:r>
              <a:rPr lang="et-EE" sz="1800" b="1" dirty="0" smtClean="0">
                <a:solidFill>
                  <a:srgbClr val="0033CC"/>
                </a:solidFill>
              </a:rPr>
              <a:t>ntity </a:t>
            </a:r>
            <a:r>
              <a:rPr lang="et-EE" sz="1800" dirty="0" smtClean="0"/>
              <a:t>A </a:t>
            </a:r>
            <a:r>
              <a:rPr lang="et-EE" sz="1800" dirty="0" smtClean="0">
                <a:solidFill>
                  <a:srgbClr val="0033CC"/>
                </a:solidFill>
              </a:rPr>
              <a:t>is</a:t>
            </a:r>
          </a:p>
          <a:p>
            <a:pPr lvl="1"/>
            <a:r>
              <a:rPr lang="et-EE" sz="1800" dirty="0" smtClean="0">
                <a:solidFill>
                  <a:srgbClr val="0033CC"/>
                </a:solidFill>
              </a:rPr>
              <a:t>port</a:t>
            </a:r>
            <a:r>
              <a:rPr lang="en-US" sz="1800" dirty="0" smtClean="0">
                <a:solidFill>
                  <a:srgbClr val="0033CC"/>
                </a:solidFill>
              </a:rPr>
              <a:t>(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  i1,i2: in bit;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  o : out bit</a:t>
            </a:r>
            <a:endParaRPr lang="en-US" sz="1800" dirty="0"/>
          </a:p>
          <a:p>
            <a:pPr lvl="1"/>
            <a:r>
              <a:rPr lang="en-US" sz="1800" dirty="0" smtClean="0">
                <a:solidFill>
                  <a:srgbClr val="0033CC"/>
                </a:solidFill>
              </a:rPr>
              <a:t>);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end </a:t>
            </a:r>
            <a:r>
              <a:rPr lang="en-US" sz="1800" b="1" dirty="0" smtClean="0">
                <a:solidFill>
                  <a:srgbClr val="0033CC"/>
                </a:solidFill>
              </a:rPr>
              <a:t>entity</a:t>
            </a:r>
            <a:r>
              <a:rPr lang="en-US" sz="1800" dirty="0" smtClean="0">
                <a:solidFill>
                  <a:srgbClr val="0033CC"/>
                </a:solidFill>
              </a:rPr>
              <a:t>;</a:t>
            </a:r>
            <a:endParaRPr lang="et-EE" sz="1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3048" y="3140968"/>
            <a:ext cx="37444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rchitecture</a:t>
            </a:r>
            <a:r>
              <a:rPr lang="en-US" dirty="0" smtClean="0"/>
              <a:t> arch </a:t>
            </a:r>
            <a:r>
              <a:rPr lang="en-US" dirty="0" smtClean="0">
                <a:solidFill>
                  <a:srgbClr val="0033CC"/>
                </a:solidFill>
              </a:rPr>
              <a:t>of</a:t>
            </a:r>
            <a:r>
              <a:rPr lang="en-US" dirty="0" smtClean="0"/>
              <a:t> C </a:t>
            </a:r>
            <a:r>
              <a:rPr lang="en-US" dirty="0" smtClean="0">
                <a:solidFill>
                  <a:srgbClr val="0033CC"/>
                </a:solidFill>
              </a:rPr>
              <a:t>is</a:t>
            </a:r>
          </a:p>
          <a:p>
            <a:pPr lvl="1"/>
            <a:r>
              <a:rPr lang="en-US" sz="1800" b="1" dirty="0">
                <a:solidFill>
                  <a:srgbClr val="0033CC"/>
                </a:solidFill>
              </a:rPr>
              <a:t>c</a:t>
            </a:r>
            <a:r>
              <a:rPr lang="en-US" sz="1800" b="1" dirty="0" smtClean="0">
                <a:solidFill>
                  <a:srgbClr val="0033CC"/>
                </a:solidFill>
              </a:rPr>
              <a:t>omponent</a:t>
            </a:r>
            <a:r>
              <a:rPr lang="en-US" sz="1800" b="1" dirty="0" smtClean="0"/>
              <a:t> </a:t>
            </a:r>
            <a:r>
              <a:rPr lang="et-EE" sz="1800" dirty="0" smtClean="0"/>
              <a:t>A </a:t>
            </a:r>
            <a:r>
              <a:rPr lang="et-EE" sz="1800" dirty="0">
                <a:solidFill>
                  <a:srgbClr val="0033CC"/>
                </a:solidFill>
              </a:rPr>
              <a:t>is</a:t>
            </a:r>
          </a:p>
          <a:p>
            <a:pPr lvl="2"/>
            <a:r>
              <a:rPr lang="et-EE" sz="1800" dirty="0">
                <a:solidFill>
                  <a:srgbClr val="0033CC"/>
                </a:solidFill>
              </a:rPr>
              <a:t>port</a:t>
            </a:r>
            <a:r>
              <a:rPr lang="en-US" sz="1800" dirty="0">
                <a:solidFill>
                  <a:srgbClr val="0033CC"/>
                </a:solidFill>
              </a:rPr>
              <a:t>(</a:t>
            </a:r>
          </a:p>
          <a:p>
            <a:pPr lvl="2"/>
            <a:r>
              <a:rPr lang="en-US" sz="1800" dirty="0"/>
              <a:t>   i1,i2: in bit;</a:t>
            </a:r>
          </a:p>
          <a:p>
            <a:pPr lvl="2"/>
            <a:r>
              <a:rPr lang="en-US" sz="1800" dirty="0"/>
              <a:t>   o : out bit</a:t>
            </a:r>
          </a:p>
          <a:p>
            <a:pPr lvl="2"/>
            <a:r>
              <a:rPr lang="en-US" sz="1800" dirty="0">
                <a:solidFill>
                  <a:srgbClr val="0033CC"/>
                </a:solidFill>
              </a:rPr>
              <a:t>);</a:t>
            </a:r>
          </a:p>
          <a:p>
            <a:pPr lvl="1"/>
            <a:r>
              <a:rPr lang="en-US" sz="1800" dirty="0">
                <a:solidFill>
                  <a:srgbClr val="0033CC"/>
                </a:solidFill>
              </a:rPr>
              <a:t>end </a:t>
            </a:r>
            <a:r>
              <a:rPr lang="en-US" sz="1800" b="1" dirty="0" smtClean="0">
                <a:solidFill>
                  <a:srgbClr val="0033CC"/>
                </a:solidFill>
              </a:rPr>
              <a:t>component</a:t>
            </a:r>
            <a:r>
              <a:rPr lang="en-US" sz="1800" dirty="0" smtClean="0">
                <a:solidFill>
                  <a:srgbClr val="0033CC"/>
                </a:solidFill>
              </a:rPr>
              <a:t>;</a:t>
            </a:r>
          </a:p>
          <a:p>
            <a:endParaRPr lang="et-EE" sz="1800" dirty="0" smtClean="0"/>
          </a:p>
          <a:p>
            <a:r>
              <a:rPr lang="en-US" dirty="0">
                <a:solidFill>
                  <a:srgbClr val="0033CC"/>
                </a:solidFill>
              </a:rPr>
              <a:t>b</a:t>
            </a:r>
            <a:r>
              <a:rPr lang="en-US" dirty="0" smtClean="0">
                <a:solidFill>
                  <a:srgbClr val="0033CC"/>
                </a:solidFill>
              </a:rPr>
              <a:t>egin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	</a:t>
            </a:r>
            <a:r>
              <a:rPr lang="en-US" dirty="0" smtClean="0"/>
              <a:t>…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end architecture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3108" y="3599150"/>
            <a:ext cx="1800200" cy="1728192"/>
          </a:xfrm>
          <a:prstGeom prst="rect">
            <a:avLst/>
          </a:prstGeom>
          <a:solidFill>
            <a:schemeClr val="tx2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 bwMode="auto">
          <a:xfrm>
            <a:off x="3491880" y="4450179"/>
            <a:ext cx="1941228" cy="1564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1547664" y="3645024"/>
            <a:ext cx="648072" cy="28803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24100" y="5024502"/>
            <a:ext cx="648072" cy="28803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33108" y="3612791"/>
            <a:ext cx="1113136" cy="28803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76640" y="4941168"/>
            <a:ext cx="1113136" cy="288032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Alamkomponendi</a:t>
            </a:r>
            <a:r>
              <a:rPr lang="en-US" dirty="0" smtClean="0"/>
              <a:t> </a:t>
            </a:r>
            <a:r>
              <a:rPr lang="en-US" dirty="0" err="1" smtClean="0"/>
              <a:t>initsialiseerimine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Initsialiseerimine</a:t>
            </a:r>
            <a:r>
              <a:rPr lang="en-US" dirty="0" smtClean="0"/>
              <a:t> on p</a:t>
            </a:r>
            <a:r>
              <a:rPr lang="et-EE" dirty="0" smtClean="0"/>
              <a:t>õhimõtteliselt ühendamine</a:t>
            </a:r>
          </a:p>
          <a:p>
            <a:r>
              <a:rPr lang="et-EE" dirty="0" smtClean="0"/>
              <a:t>Initsialiseerimises on kolm eesmärki:</a:t>
            </a:r>
          </a:p>
          <a:p>
            <a:pPr lvl="1"/>
            <a:r>
              <a:rPr lang="et-EE" dirty="0" smtClean="0"/>
              <a:t>Määrata, kui palju koopiat alamkomponendist võetakse kasutusele</a:t>
            </a:r>
          </a:p>
          <a:p>
            <a:pPr lvl="1"/>
            <a:r>
              <a:rPr lang="et-EE" dirty="0" smtClean="0"/>
              <a:t>Anda igale koopiale </a:t>
            </a:r>
            <a:r>
              <a:rPr lang="et-EE" u="sng" dirty="0" smtClean="0"/>
              <a:t>unikaalne</a:t>
            </a:r>
            <a:r>
              <a:rPr lang="et-EE" dirty="0" smtClean="0"/>
              <a:t> nimi</a:t>
            </a:r>
          </a:p>
          <a:p>
            <a:pPr lvl="1"/>
            <a:r>
              <a:rPr lang="et-EE" dirty="0" smtClean="0"/>
              <a:t>Ühendada alamkomponendi signaalid suurema komponendi signaalidega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2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Agenda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1475656" y="1412776"/>
            <a:ext cx="6835775" cy="4835525"/>
          </a:xfrm>
        </p:spPr>
        <p:txBody>
          <a:bodyPr/>
          <a:lstStyle/>
          <a:p>
            <a:pPr eaLnBrk="1" hangingPunct="1"/>
            <a:r>
              <a:rPr lang="et-EE" altLang="et-EE" dirty="0" smtClean="0"/>
              <a:t>Process</a:t>
            </a:r>
            <a:endParaRPr lang="et-EE" altLang="et-EE" dirty="0" smtClean="0"/>
          </a:p>
          <a:p>
            <a:pPr lvl="1" eaLnBrk="1" hangingPunct="1"/>
            <a:r>
              <a:rPr lang="et-EE" altLang="et-EE" dirty="0" smtClean="0"/>
              <a:t>Sensitivity list</a:t>
            </a:r>
          </a:p>
          <a:p>
            <a:pPr lvl="1" eaLnBrk="1" hangingPunct="1"/>
            <a:r>
              <a:rPr lang="et-EE" altLang="et-EE" dirty="0" smtClean="0"/>
              <a:t>Control </a:t>
            </a:r>
            <a:r>
              <a:rPr lang="et-EE" altLang="et-EE" dirty="0" smtClean="0"/>
              <a:t>structures</a:t>
            </a:r>
          </a:p>
          <a:p>
            <a:pPr lvl="1" eaLnBrk="1" hangingPunct="1"/>
            <a:r>
              <a:rPr lang="et-EE" altLang="et-EE" dirty="0" smtClean="0"/>
              <a:t>Timing structures(simulation)</a:t>
            </a:r>
          </a:p>
          <a:p>
            <a:pPr eaLnBrk="1" hangingPunct="1"/>
            <a:r>
              <a:rPr lang="et-EE" altLang="et-EE" dirty="0" smtClean="0"/>
              <a:t>Components</a:t>
            </a:r>
          </a:p>
          <a:p>
            <a:pPr lvl="1" eaLnBrk="1" hangingPunct="1"/>
            <a:r>
              <a:rPr lang="et-EE" altLang="et-EE" dirty="0" smtClean="0"/>
              <a:t>Declaration</a:t>
            </a:r>
            <a:endParaRPr lang="et-EE" altLang="et-EE" dirty="0" smtClean="0"/>
          </a:p>
          <a:p>
            <a:pPr lvl="1" eaLnBrk="1" hangingPunct="1"/>
            <a:r>
              <a:rPr lang="et-EE" altLang="et-EE" dirty="0" smtClean="0"/>
              <a:t>Instantiation</a:t>
            </a:r>
          </a:p>
          <a:p>
            <a:pPr lvl="1" eaLnBrk="1" hangingPunct="1"/>
            <a:endParaRPr lang="et-EE" altLang="et-EE" dirty="0" smtClean="0"/>
          </a:p>
          <a:p>
            <a:pPr lvl="1" eaLnBrk="1" hangingPunct="1"/>
            <a:endParaRPr lang="et-EE" altLang="et-EE" dirty="0" smtClean="0"/>
          </a:p>
          <a:p>
            <a:pPr eaLnBrk="1" hangingPunct="1"/>
            <a:endParaRPr lang="et-EE" alt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Alamkomponendi</a:t>
            </a:r>
            <a:r>
              <a:rPr lang="en-US" dirty="0"/>
              <a:t> </a:t>
            </a:r>
            <a:r>
              <a:rPr lang="en-US" dirty="0" err="1" smtClean="0"/>
              <a:t>initsialiseerimine</a:t>
            </a:r>
            <a:r>
              <a:rPr lang="et-EE" dirty="0" smtClean="0"/>
              <a:t>. Eesmärk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00050"/>
            <a:r>
              <a:rPr lang="et-EE" dirty="0"/>
              <a:t>Määrata, kui palju koopiat alamkomponendist võetakse </a:t>
            </a:r>
            <a:r>
              <a:rPr lang="et-EE" dirty="0" smtClean="0"/>
              <a:t>kasutusele</a:t>
            </a:r>
          </a:p>
          <a:p>
            <a:pPr lvl="1"/>
            <a:r>
              <a:rPr lang="et-EE" dirty="0" smtClean="0"/>
              <a:t>Saab kasutada mitu sedasama alamkomponendi</a:t>
            </a:r>
            <a:endParaRPr lang="et-EE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32040" y="2954561"/>
            <a:ext cx="2016224" cy="21602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35582" y="3229751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02237" y="3657614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60716" y="4455018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920970" y="3409825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0970" y="340982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634039" y="3553841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632938" y="3697857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353018" y="3625849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276740" y="320013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359870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17214" y="442230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Alamkomponendi</a:t>
            </a:r>
            <a:r>
              <a:rPr lang="en-US" dirty="0"/>
              <a:t> </a:t>
            </a:r>
            <a:r>
              <a:rPr lang="en-US" dirty="0" err="1"/>
              <a:t>initsialiseerimine</a:t>
            </a:r>
            <a:r>
              <a:rPr lang="et-EE" dirty="0"/>
              <a:t>. Eesmärk </a:t>
            </a:r>
            <a:r>
              <a:rPr lang="et-EE" dirty="0" smtClean="0"/>
              <a:t>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00050"/>
            <a:r>
              <a:rPr lang="et-EE" dirty="0"/>
              <a:t>Anda igale koopiale </a:t>
            </a:r>
            <a:r>
              <a:rPr lang="et-EE" u="sng" dirty="0"/>
              <a:t>unikaalne</a:t>
            </a:r>
            <a:r>
              <a:rPr lang="et-EE" dirty="0"/>
              <a:t> </a:t>
            </a:r>
            <a:r>
              <a:rPr lang="et-EE" dirty="0" smtClean="0"/>
              <a:t>nimi</a:t>
            </a:r>
          </a:p>
          <a:p>
            <a:pPr marL="400050" lvl="1" indent="-400050"/>
            <a:r>
              <a:rPr lang="et-EE" dirty="0" smtClean="0"/>
              <a:t>Kuna koopiaid tuleb eristada antakse neile unikaalsed nimed</a:t>
            </a:r>
            <a:endParaRPr lang="et-EE" dirty="0"/>
          </a:p>
          <a:p>
            <a:pPr marL="400050" lvl="1" indent="-400050"/>
            <a:endParaRPr lang="et-EE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32040" y="2954561"/>
            <a:ext cx="2016224" cy="21602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35582" y="3229751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02237" y="3657614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60716" y="4455018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20970" y="3409825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0970" y="340982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2634039" y="3553841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632938" y="3697857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353018" y="3625849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18791" y="29799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A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4251" y="341181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A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9265" y="420210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A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7123" y="3214942"/>
            <a:ext cx="63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c1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7820" y="3640657"/>
            <a:ext cx="63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c2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9558" y="4455018"/>
            <a:ext cx="63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c3</a:t>
            </a: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Alamkomponendi</a:t>
            </a:r>
            <a:r>
              <a:rPr lang="en-US" dirty="0"/>
              <a:t> </a:t>
            </a:r>
            <a:r>
              <a:rPr lang="en-US" dirty="0" err="1"/>
              <a:t>initsialiseerimine</a:t>
            </a:r>
            <a:r>
              <a:rPr lang="et-EE" dirty="0"/>
              <a:t>. Eesmärk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5" y="1423444"/>
            <a:ext cx="6835775" cy="4835525"/>
          </a:xfrm>
        </p:spPr>
        <p:txBody>
          <a:bodyPr/>
          <a:lstStyle/>
          <a:p>
            <a:r>
              <a:rPr lang="et-EE" dirty="0"/>
              <a:t>Ühendada alamkomponendi signaalid suurema komponendi signaalidega</a:t>
            </a:r>
            <a:endParaRPr lang="en-US" dirty="0"/>
          </a:p>
          <a:p>
            <a:pPr marL="400050" lvl="1" indent="-400050"/>
            <a:endParaRPr lang="et-EE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33658" y="2954558"/>
            <a:ext cx="4026773" cy="36261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35478" y="3706968"/>
            <a:ext cx="780738" cy="73014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2821" y="3403679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34041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764789" y="354818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763688" y="3692200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483768" y="362019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909823" y="345501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A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3715" y="3841207"/>
            <a:ext cx="63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c1</a:t>
            </a:r>
            <a:endParaRPr lang="et-EE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5460376" y="3933056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475667" y="4221088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6516216" y="408344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494996" y="37614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out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1651" y="364696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in1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7316" y="416362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in2</a:t>
            </a:r>
            <a:endParaRPr lang="et-EE" sz="14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3635897" y="3761481"/>
            <a:ext cx="14401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3635897" y="4581128"/>
            <a:ext cx="14401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524328" y="3620192"/>
            <a:ext cx="792088" cy="2113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7164288" y="4072039"/>
            <a:ext cx="360040" cy="114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563888" y="32129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c_in1</a:t>
            </a:r>
            <a:endParaRPr lang="et-EE" dirty="0"/>
          </a:p>
        </p:txBody>
      </p:sp>
      <p:sp>
        <p:nvSpPr>
          <p:cNvPr id="42" name="TextBox 41"/>
          <p:cNvSpPr txBox="1"/>
          <p:nvPr/>
        </p:nvSpPr>
        <p:spPr>
          <a:xfrm>
            <a:off x="3563888" y="413617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c_in2</a:t>
            </a:r>
            <a:endParaRPr lang="et-EE" dirty="0"/>
          </a:p>
        </p:txBody>
      </p:sp>
      <p:sp>
        <p:nvSpPr>
          <p:cNvPr id="43" name="TextBox 42"/>
          <p:cNvSpPr txBox="1"/>
          <p:nvPr/>
        </p:nvSpPr>
        <p:spPr>
          <a:xfrm>
            <a:off x="7092280" y="378546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ena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747072" y="433015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Sisemine skeem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681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Alamkomponendi</a:t>
            </a:r>
            <a:r>
              <a:rPr lang="en-US" dirty="0"/>
              <a:t> </a:t>
            </a:r>
            <a:r>
              <a:rPr lang="en-US" dirty="0" err="1"/>
              <a:t>initsialiseerimine</a:t>
            </a:r>
            <a:r>
              <a:rPr lang="et-EE" dirty="0"/>
              <a:t>. Eesmärk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5" y="1423444"/>
            <a:ext cx="6835775" cy="4835525"/>
          </a:xfrm>
        </p:spPr>
        <p:txBody>
          <a:bodyPr/>
          <a:lstStyle/>
          <a:p>
            <a:r>
              <a:rPr lang="et-EE" dirty="0"/>
              <a:t>Ühendada alamkomponendi signaalid suurema komponendi signaalidega</a:t>
            </a:r>
            <a:endParaRPr lang="en-US" dirty="0"/>
          </a:p>
          <a:p>
            <a:pPr marL="400050" lvl="1" indent="-400050"/>
            <a:endParaRPr lang="et-EE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33658" y="2954558"/>
            <a:ext cx="4026773" cy="36261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35478" y="3706968"/>
            <a:ext cx="780738" cy="73014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2821" y="3403679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34041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A</a:t>
            </a:r>
            <a:endParaRPr lang="et-EE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764789" y="354818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763688" y="3692200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483768" y="362019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909823" y="345501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A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3715" y="3841207"/>
            <a:ext cx="63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c1</a:t>
            </a:r>
            <a:endParaRPr lang="et-EE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5460376" y="3933056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475667" y="4221088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6516216" y="408344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494996" y="37614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out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1651" y="364696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in1</a:t>
            </a:r>
            <a:endParaRPr lang="et-EE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7316" y="416362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>
                <a:solidFill>
                  <a:schemeClr val="bg1"/>
                </a:solidFill>
              </a:rPr>
              <a:t>in2</a:t>
            </a:r>
            <a:endParaRPr lang="et-EE" sz="14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3635897" y="3761481"/>
            <a:ext cx="14401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3635897" y="4581128"/>
            <a:ext cx="14401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524328" y="3620192"/>
            <a:ext cx="792088" cy="2113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7164288" y="4072039"/>
            <a:ext cx="360040" cy="114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563888" y="32129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c_in1</a:t>
            </a:r>
            <a:endParaRPr lang="et-EE" dirty="0"/>
          </a:p>
        </p:txBody>
      </p:sp>
      <p:sp>
        <p:nvSpPr>
          <p:cNvPr id="42" name="TextBox 41"/>
          <p:cNvSpPr txBox="1"/>
          <p:nvPr/>
        </p:nvSpPr>
        <p:spPr>
          <a:xfrm>
            <a:off x="3563888" y="413617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c_in2</a:t>
            </a:r>
            <a:endParaRPr lang="et-EE" dirty="0"/>
          </a:p>
        </p:txBody>
      </p:sp>
      <p:sp>
        <p:nvSpPr>
          <p:cNvPr id="43" name="TextBox 42"/>
          <p:cNvSpPr txBox="1"/>
          <p:nvPr/>
        </p:nvSpPr>
        <p:spPr>
          <a:xfrm>
            <a:off x="7092280" y="378546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ena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747072" y="433015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Sisemine skeem</a:t>
            </a:r>
            <a:endParaRPr lang="et-EE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076056" y="3762793"/>
            <a:ext cx="399611" cy="170263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076056" y="4221088"/>
            <a:ext cx="432048" cy="36004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804248" y="4077740"/>
            <a:ext cx="360040" cy="5702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17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Alamkomponendi</a:t>
            </a:r>
            <a:r>
              <a:rPr lang="en-US" dirty="0"/>
              <a:t> </a:t>
            </a:r>
            <a:r>
              <a:rPr lang="en-US" dirty="0" err="1"/>
              <a:t>initsialiseerimine</a:t>
            </a:r>
            <a:r>
              <a:rPr lang="et-EE" dirty="0" smtClean="0"/>
              <a:t>.</a:t>
            </a:r>
            <a:r>
              <a:rPr lang="en-US" dirty="0" smtClean="0"/>
              <a:t> S</a:t>
            </a:r>
            <a:r>
              <a:rPr lang="et-EE" dirty="0" smtClean="0"/>
              <a:t>üntaks.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Initsialiseerimine toimub arhitektuuri koodi sektsioonis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74" y="3212976"/>
            <a:ext cx="2501082" cy="19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691680" y="2204864"/>
            <a:ext cx="37444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rchitecture</a:t>
            </a:r>
            <a:r>
              <a:rPr lang="en-US" dirty="0" smtClean="0"/>
              <a:t> arch </a:t>
            </a:r>
            <a:r>
              <a:rPr lang="en-US" dirty="0" smtClean="0">
                <a:solidFill>
                  <a:srgbClr val="0033CC"/>
                </a:solidFill>
              </a:rPr>
              <a:t>of</a:t>
            </a:r>
            <a:r>
              <a:rPr lang="en-US" dirty="0" smtClean="0"/>
              <a:t> C </a:t>
            </a:r>
            <a:r>
              <a:rPr lang="en-US" dirty="0" smtClean="0">
                <a:solidFill>
                  <a:srgbClr val="0033CC"/>
                </a:solidFill>
              </a:rPr>
              <a:t>is</a:t>
            </a:r>
          </a:p>
          <a:p>
            <a:pPr lvl="1"/>
            <a:r>
              <a:rPr lang="en-US" sz="1800" b="1" dirty="0">
                <a:solidFill>
                  <a:srgbClr val="0033CC"/>
                </a:solidFill>
              </a:rPr>
              <a:t>c</a:t>
            </a:r>
            <a:r>
              <a:rPr lang="en-US" sz="1800" b="1" dirty="0" smtClean="0">
                <a:solidFill>
                  <a:srgbClr val="0033CC"/>
                </a:solidFill>
              </a:rPr>
              <a:t>omponent</a:t>
            </a:r>
            <a:r>
              <a:rPr lang="en-US" sz="1800" b="1" dirty="0" smtClean="0"/>
              <a:t> </a:t>
            </a:r>
            <a:r>
              <a:rPr lang="et-EE" sz="1800" dirty="0" smtClean="0"/>
              <a:t>A </a:t>
            </a:r>
            <a:r>
              <a:rPr lang="et-EE" sz="1800" dirty="0" smtClean="0">
                <a:solidFill>
                  <a:srgbClr val="0033CC"/>
                </a:solidFill>
              </a:rPr>
              <a:t>is</a:t>
            </a:r>
          </a:p>
          <a:p>
            <a:pPr lvl="1"/>
            <a:r>
              <a:rPr lang="et-EE" sz="1800" dirty="0">
                <a:solidFill>
                  <a:srgbClr val="0033CC"/>
                </a:solidFill>
              </a:rPr>
              <a:t>	</a:t>
            </a:r>
            <a:r>
              <a:rPr lang="et-EE" sz="1800" b="1" dirty="0" smtClean="0"/>
              <a:t>...</a:t>
            </a:r>
            <a:endParaRPr lang="et-EE" sz="1800" b="1" dirty="0"/>
          </a:p>
          <a:p>
            <a:pPr lvl="1"/>
            <a:r>
              <a:rPr lang="en-US" sz="1800" dirty="0" smtClean="0">
                <a:solidFill>
                  <a:srgbClr val="0033CC"/>
                </a:solidFill>
              </a:rPr>
              <a:t>end </a:t>
            </a:r>
            <a:r>
              <a:rPr lang="en-US" sz="1800" b="1" dirty="0" smtClean="0">
                <a:solidFill>
                  <a:srgbClr val="0033CC"/>
                </a:solidFill>
              </a:rPr>
              <a:t>component</a:t>
            </a:r>
            <a:r>
              <a:rPr lang="en-US" sz="1800" dirty="0" smtClean="0">
                <a:solidFill>
                  <a:srgbClr val="0033CC"/>
                </a:solidFill>
              </a:rPr>
              <a:t>;</a:t>
            </a:r>
            <a:endParaRPr lang="et-EE" sz="1800" dirty="0" smtClean="0"/>
          </a:p>
          <a:p>
            <a:r>
              <a:rPr lang="et-EE" dirty="0">
                <a:solidFill>
                  <a:srgbClr val="0033CC"/>
                </a:solidFill>
              </a:rPr>
              <a:t>b</a:t>
            </a:r>
            <a:r>
              <a:rPr lang="en-US" dirty="0" err="1" smtClean="0">
                <a:solidFill>
                  <a:srgbClr val="0033CC"/>
                </a:solidFill>
              </a:rPr>
              <a:t>egin</a:t>
            </a:r>
            <a:endParaRPr lang="et-EE" dirty="0" smtClean="0">
              <a:solidFill>
                <a:srgbClr val="0033CC"/>
              </a:solidFill>
            </a:endParaRPr>
          </a:p>
          <a:p>
            <a:pPr lvl="1"/>
            <a:r>
              <a:rPr lang="et-EE" sz="2000" dirty="0" smtClean="0"/>
              <a:t>c1</a:t>
            </a:r>
            <a:r>
              <a:rPr lang="et-EE" sz="2000" dirty="0" smtClean="0">
                <a:solidFill>
                  <a:srgbClr val="0033CC"/>
                </a:solidFill>
              </a:rPr>
              <a:t> : </a:t>
            </a:r>
            <a:r>
              <a:rPr lang="et-EE" sz="2000" dirty="0" smtClean="0"/>
              <a:t> A </a:t>
            </a:r>
          </a:p>
          <a:p>
            <a:pPr lvl="1"/>
            <a:r>
              <a:rPr lang="et-EE" sz="2000" dirty="0">
                <a:solidFill>
                  <a:srgbClr val="0033CC"/>
                </a:solidFill>
              </a:rPr>
              <a:t>p</a:t>
            </a:r>
            <a:r>
              <a:rPr lang="et-EE" sz="2000" dirty="0" smtClean="0">
                <a:solidFill>
                  <a:srgbClr val="0033CC"/>
                </a:solidFill>
              </a:rPr>
              <a:t>ort map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in1 =&gt; c_in1,</a:t>
            </a:r>
          </a:p>
          <a:p>
            <a:pPr lvl="1"/>
            <a:r>
              <a:rPr lang="en-US" sz="2000" dirty="0" smtClean="0"/>
              <a:t>	in2 =&gt; c_in2,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out =&gt; </a:t>
            </a:r>
            <a:r>
              <a:rPr lang="en-US" sz="2000" dirty="0" err="1" smtClean="0"/>
              <a:t>ena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33CC"/>
                </a:solidFill>
              </a:rPr>
              <a:t>);</a:t>
            </a:r>
          </a:p>
          <a:p>
            <a:pPr lvl="1"/>
            <a:endParaRPr lang="en-US" sz="2000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end architecture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763688" y="2564904"/>
            <a:ext cx="2592288" cy="936104"/>
          </a:xfrm>
          <a:prstGeom prst="rect">
            <a:avLst/>
          </a:prstGeom>
          <a:solidFill>
            <a:schemeClr val="tx2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763688" y="3829692"/>
            <a:ext cx="2592288" cy="1975572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6096" y="22048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Deklareerimisosa</a:t>
            </a:r>
            <a:endParaRPr lang="et-EE" dirty="0"/>
          </a:p>
        </p:txBody>
      </p:sp>
      <p:sp>
        <p:nvSpPr>
          <p:cNvPr id="60" name="TextBox 59"/>
          <p:cNvSpPr txBox="1"/>
          <p:nvPr/>
        </p:nvSpPr>
        <p:spPr>
          <a:xfrm>
            <a:off x="5235336" y="56612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Koodiosa</a:t>
            </a:r>
            <a:endParaRPr lang="et-EE" dirty="0"/>
          </a:p>
        </p:txBody>
      </p:sp>
      <p:cxnSp>
        <p:nvCxnSpPr>
          <p:cNvPr id="61" name="Straight Arrow Connector 60"/>
          <p:cNvCxnSpPr>
            <a:stCxn id="57" idx="1"/>
            <a:endCxn id="55" idx="3"/>
          </p:cNvCxnSpPr>
          <p:nvPr/>
        </p:nvCxnSpPr>
        <p:spPr bwMode="auto">
          <a:xfrm flipH="1">
            <a:off x="4355976" y="2435697"/>
            <a:ext cx="1080120" cy="5972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60" idx="1"/>
          </p:cNvCxnSpPr>
          <p:nvPr/>
        </p:nvCxnSpPr>
        <p:spPr bwMode="auto">
          <a:xfrm flipH="1" flipV="1">
            <a:off x="4355976" y="5085184"/>
            <a:ext cx="879360" cy="8068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41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Alamkomponendi</a:t>
            </a:r>
            <a:r>
              <a:rPr lang="en-US" dirty="0"/>
              <a:t> </a:t>
            </a:r>
            <a:r>
              <a:rPr lang="en-US" dirty="0" err="1"/>
              <a:t>initsialiseerimine</a:t>
            </a:r>
            <a:r>
              <a:rPr lang="et-EE" dirty="0" smtClean="0"/>
              <a:t>.</a:t>
            </a:r>
            <a:r>
              <a:rPr lang="en-US" dirty="0" smtClean="0"/>
              <a:t> S</a:t>
            </a:r>
            <a:r>
              <a:rPr lang="et-EE" dirty="0" smtClean="0"/>
              <a:t>üntaks.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Initsialiseerimine toimub arhitektuuri koodi sektsioonis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80" y="2645245"/>
            <a:ext cx="2501082" cy="19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691680" y="2204864"/>
            <a:ext cx="37444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rchitecture</a:t>
            </a:r>
            <a:r>
              <a:rPr lang="en-US" dirty="0" smtClean="0"/>
              <a:t> arch </a:t>
            </a:r>
            <a:r>
              <a:rPr lang="en-US" dirty="0" smtClean="0">
                <a:solidFill>
                  <a:srgbClr val="0033CC"/>
                </a:solidFill>
              </a:rPr>
              <a:t>of</a:t>
            </a:r>
            <a:r>
              <a:rPr lang="en-US" dirty="0" smtClean="0"/>
              <a:t> C </a:t>
            </a:r>
            <a:r>
              <a:rPr lang="en-US" dirty="0" smtClean="0">
                <a:solidFill>
                  <a:srgbClr val="0033CC"/>
                </a:solidFill>
              </a:rPr>
              <a:t>is</a:t>
            </a:r>
          </a:p>
          <a:p>
            <a:pPr lvl="1"/>
            <a:r>
              <a:rPr lang="en-US" sz="1800" b="1" dirty="0">
                <a:solidFill>
                  <a:srgbClr val="0033CC"/>
                </a:solidFill>
              </a:rPr>
              <a:t>c</a:t>
            </a:r>
            <a:r>
              <a:rPr lang="en-US" sz="1800" b="1" dirty="0" smtClean="0">
                <a:solidFill>
                  <a:srgbClr val="0033CC"/>
                </a:solidFill>
              </a:rPr>
              <a:t>omponent</a:t>
            </a:r>
            <a:r>
              <a:rPr lang="en-US" sz="1800" b="1" dirty="0" smtClean="0"/>
              <a:t> </a:t>
            </a:r>
            <a:r>
              <a:rPr lang="et-EE" sz="1800" dirty="0" smtClean="0"/>
              <a:t>A </a:t>
            </a:r>
            <a:r>
              <a:rPr lang="et-EE" sz="1800" dirty="0" smtClean="0">
                <a:solidFill>
                  <a:srgbClr val="0033CC"/>
                </a:solidFill>
              </a:rPr>
              <a:t>is</a:t>
            </a:r>
          </a:p>
          <a:p>
            <a:pPr lvl="1"/>
            <a:r>
              <a:rPr lang="et-EE" sz="1800" dirty="0">
                <a:solidFill>
                  <a:srgbClr val="0033CC"/>
                </a:solidFill>
              </a:rPr>
              <a:t>	</a:t>
            </a:r>
            <a:r>
              <a:rPr lang="et-EE" sz="1800" b="1" dirty="0" smtClean="0"/>
              <a:t>...</a:t>
            </a:r>
            <a:endParaRPr lang="et-EE" sz="1800" b="1" dirty="0"/>
          </a:p>
          <a:p>
            <a:pPr lvl="1"/>
            <a:r>
              <a:rPr lang="en-US" sz="1800" dirty="0" smtClean="0">
                <a:solidFill>
                  <a:srgbClr val="0033CC"/>
                </a:solidFill>
              </a:rPr>
              <a:t>end </a:t>
            </a:r>
            <a:r>
              <a:rPr lang="en-US" sz="1800" b="1" dirty="0" smtClean="0">
                <a:solidFill>
                  <a:srgbClr val="0033CC"/>
                </a:solidFill>
              </a:rPr>
              <a:t>component</a:t>
            </a:r>
            <a:r>
              <a:rPr lang="en-US" sz="1800" dirty="0" smtClean="0">
                <a:solidFill>
                  <a:srgbClr val="0033CC"/>
                </a:solidFill>
              </a:rPr>
              <a:t>;</a:t>
            </a:r>
            <a:endParaRPr lang="et-EE" sz="1800" dirty="0" smtClean="0"/>
          </a:p>
          <a:p>
            <a:r>
              <a:rPr lang="et-EE" dirty="0" smtClean="0">
                <a:solidFill>
                  <a:srgbClr val="0033CC"/>
                </a:solidFill>
              </a:rPr>
              <a:t>B</a:t>
            </a:r>
            <a:r>
              <a:rPr lang="en-US" dirty="0" err="1" smtClean="0">
                <a:solidFill>
                  <a:srgbClr val="0033CC"/>
                </a:solidFill>
              </a:rPr>
              <a:t>egin</a:t>
            </a:r>
            <a:endParaRPr lang="et-EE" dirty="0" smtClean="0">
              <a:solidFill>
                <a:srgbClr val="0033CC"/>
              </a:solidFill>
            </a:endParaRPr>
          </a:p>
          <a:p>
            <a:pPr lvl="1"/>
            <a:r>
              <a:rPr lang="et-EE" sz="2000" dirty="0" smtClean="0"/>
              <a:t>c1</a:t>
            </a:r>
            <a:r>
              <a:rPr lang="et-EE" sz="2000" dirty="0" smtClean="0">
                <a:solidFill>
                  <a:srgbClr val="0033CC"/>
                </a:solidFill>
              </a:rPr>
              <a:t> : </a:t>
            </a:r>
            <a:r>
              <a:rPr lang="et-EE" sz="2000" dirty="0" smtClean="0"/>
              <a:t> A </a:t>
            </a:r>
          </a:p>
          <a:p>
            <a:pPr lvl="1"/>
            <a:r>
              <a:rPr lang="et-EE" sz="2000" dirty="0">
                <a:solidFill>
                  <a:srgbClr val="0033CC"/>
                </a:solidFill>
              </a:rPr>
              <a:t>p</a:t>
            </a:r>
            <a:r>
              <a:rPr lang="et-EE" sz="2000" dirty="0" smtClean="0">
                <a:solidFill>
                  <a:srgbClr val="0033CC"/>
                </a:solidFill>
              </a:rPr>
              <a:t>ort map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in1 </a:t>
            </a:r>
            <a:r>
              <a:rPr lang="en-US" sz="2000" dirty="0" smtClean="0">
                <a:solidFill>
                  <a:srgbClr val="0033CC"/>
                </a:solidFill>
              </a:rPr>
              <a:t>=&gt;</a:t>
            </a:r>
            <a:r>
              <a:rPr lang="en-US" sz="2000" dirty="0" smtClean="0"/>
              <a:t> c_in1,</a:t>
            </a:r>
          </a:p>
          <a:p>
            <a:pPr lvl="1"/>
            <a:r>
              <a:rPr lang="en-US" sz="2000" dirty="0" smtClean="0"/>
              <a:t>	in2</a:t>
            </a:r>
            <a:r>
              <a:rPr lang="en-US" sz="2000" dirty="0" smtClean="0">
                <a:solidFill>
                  <a:srgbClr val="0033CC"/>
                </a:solidFill>
              </a:rPr>
              <a:t> =&gt; </a:t>
            </a:r>
            <a:r>
              <a:rPr lang="en-US" sz="2000" dirty="0" smtClean="0"/>
              <a:t>c_in2,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out </a:t>
            </a:r>
            <a:r>
              <a:rPr lang="en-US" sz="2000" dirty="0" smtClean="0">
                <a:solidFill>
                  <a:srgbClr val="0033CC"/>
                </a:solidFill>
              </a:rPr>
              <a:t>=&gt;</a:t>
            </a:r>
            <a:r>
              <a:rPr lang="en-US" sz="2000" dirty="0" smtClean="0"/>
              <a:t> </a:t>
            </a:r>
            <a:r>
              <a:rPr lang="en-US" sz="2000" dirty="0" err="1" smtClean="0"/>
              <a:t>ena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33CC"/>
                </a:solidFill>
              </a:rPr>
              <a:t>);</a:t>
            </a:r>
          </a:p>
          <a:p>
            <a:pPr lvl="1"/>
            <a:endParaRPr lang="en-US" sz="2000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end architecture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13761" y="3836717"/>
            <a:ext cx="288032" cy="216024"/>
          </a:xfrm>
          <a:prstGeom prst="rect">
            <a:avLst/>
          </a:prstGeom>
          <a:solidFill>
            <a:schemeClr val="tx2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83930" y="3823839"/>
            <a:ext cx="288032" cy="216024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5856" y="2645245"/>
            <a:ext cx="288032" cy="216024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9150" y="4509629"/>
            <a:ext cx="126264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Unikaalne nimi</a:t>
            </a:r>
            <a:endParaRPr lang="et-EE" sz="2000" dirty="0"/>
          </a:p>
        </p:txBody>
      </p:sp>
      <p:cxnSp>
        <p:nvCxnSpPr>
          <p:cNvPr id="14" name="Straight Arrow Connector 13"/>
          <p:cNvCxnSpPr>
            <a:stCxn id="6" idx="0"/>
          </p:cNvCxnSpPr>
          <p:nvPr/>
        </p:nvCxnSpPr>
        <p:spPr bwMode="auto">
          <a:xfrm flipV="1">
            <a:off x="1870472" y="4056415"/>
            <a:ext cx="343289" cy="453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32344" y="3622292"/>
            <a:ext cx="19637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Alamkomponendi nimi</a:t>
            </a:r>
            <a:endParaRPr lang="et-EE" sz="2000" dirty="0"/>
          </a:p>
        </p:txBody>
      </p:sp>
      <p:cxnSp>
        <p:nvCxnSpPr>
          <p:cNvPr id="21" name="Straight Arrow Connector 20"/>
          <p:cNvCxnSpPr>
            <a:endCxn id="8" idx="2"/>
          </p:cNvCxnSpPr>
          <p:nvPr/>
        </p:nvCxnSpPr>
        <p:spPr bwMode="auto">
          <a:xfrm flipH="1" flipV="1">
            <a:off x="3419872" y="2861269"/>
            <a:ext cx="1008112" cy="761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5" idx="1"/>
            <a:endCxn id="7" idx="3"/>
          </p:cNvCxnSpPr>
          <p:nvPr/>
        </p:nvCxnSpPr>
        <p:spPr bwMode="auto">
          <a:xfrm flipH="1" flipV="1">
            <a:off x="2971962" y="3931851"/>
            <a:ext cx="860382" cy="44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11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Alamkomponendi</a:t>
            </a:r>
            <a:r>
              <a:rPr lang="en-US" dirty="0"/>
              <a:t> </a:t>
            </a:r>
            <a:r>
              <a:rPr lang="en-US" dirty="0" err="1"/>
              <a:t>initsialiseerimine</a:t>
            </a:r>
            <a:r>
              <a:rPr lang="et-EE" dirty="0" smtClean="0"/>
              <a:t>.</a:t>
            </a:r>
            <a:r>
              <a:rPr lang="en-US" dirty="0" smtClean="0"/>
              <a:t> S</a:t>
            </a:r>
            <a:r>
              <a:rPr lang="et-EE" dirty="0" smtClean="0"/>
              <a:t>üntaks.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Initsialiseerimine toimub arhitektuuri koodi sektsioonis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80" y="2645245"/>
            <a:ext cx="2501082" cy="19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691680" y="2204864"/>
            <a:ext cx="37444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</a:t>
            </a:r>
            <a:r>
              <a:rPr lang="en-US" dirty="0" smtClean="0">
                <a:solidFill>
                  <a:srgbClr val="0033CC"/>
                </a:solidFill>
              </a:rPr>
              <a:t>rchitecture</a:t>
            </a:r>
            <a:r>
              <a:rPr lang="en-US" dirty="0" smtClean="0"/>
              <a:t> arch </a:t>
            </a:r>
            <a:r>
              <a:rPr lang="en-US" dirty="0" smtClean="0">
                <a:solidFill>
                  <a:srgbClr val="0033CC"/>
                </a:solidFill>
              </a:rPr>
              <a:t>of</a:t>
            </a:r>
            <a:r>
              <a:rPr lang="en-US" dirty="0" smtClean="0"/>
              <a:t> C </a:t>
            </a:r>
            <a:r>
              <a:rPr lang="en-US" dirty="0" smtClean="0">
                <a:solidFill>
                  <a:srgbClr val="0033CC"/>
                </a:solidFill>
              </a:rPr>
              <a:t>is</a:t>
            </a:r>
          </a:p>
          <a:p>
            <a:pPr lvl="1"/>
            <a:r>
              <a:rPr lang="en-US" sz="1800" b="1" dirty="0">
                <a:solidFill>
                  <a:srgbClr val="0033CC"/>
                </a:solidFill>
              </a:rPr>
              <a:t>c</a:t>
            </a:r>
            <a:r>
              <a:rPr lang="en-US" sz="1800" b="1" dirty="0" smtClean="0">
                <a:solidFill>
                  <a:srgbClr val="0033CC"/>
                </a:solidFill>
              </a:rPr>
              <a:t>omponent</a:t>
            </a:r>
            <a:r>
              <a:rPr lang="en-US" sz="1800" b="1" dirty="0" smtClean="0"/>
              <a:t> </a:t>
            </a:r>
            <a:r>
              <a:rPr lang="et-EE" sz="1800" dirty="0" smtClean="0"/>
              <a:t>A </a:t>
            </a:r>
            <a:r>
              <a:rPr lang="et-EE" sz="1800" dirty="0" smtClean="0">
                <a:solidFill>
                  <a:srgbClr val="0033CC"/>
                </a:solidFill>
              </a:rPr>
              <a:t>is</a:t>
            </a:r>
          </a:p>
          <a:p>
            <a:pPr lvl="1"/>
            <a:r>
              <a:rPr lang="et-EE" sz="1800" dirty="0">
                <a:solidFill>
                  <a:srgbClr val="0033CC"/>
                </a:solidFill>
              </a:rPr>
              <a:t>	</a:t>
            </a:r>
            <a:r>
              <a:rPr lang="et-EE" sz="1800" b="1" dirty="0" smtClean="0"/>
              <a:t>...</a:t>
            </a:r>
            <a:endParaRPr lang="et-EE" sz="1800" b="1" dirty="0"/>
          </a:p>
          <a:p>
            <a:pPr lvl="1"/>
            <a:r>
              <a:rPr lang="en-US" sz="1800" dirty="0" smtClean="0">
                <a:solidFill>
                  <a:srgbClr val="0033CC"/>
                </a:solidFill>
              </a:rPr>
              <a:t>end </a:t>
            </a:r>
            <a:r>
              <a:rPr lang="en-US" sz="1800" b="1" dirty="0" smtClean="0">
                <a:solidFill>
                  <a:srgbClr val="0033CC"/>
                </a:solidFill>
              </a:rPr>
              <a:t>component</a:t>
            </a:r>
            <a:r>
              <a:rPr lang="en-US" sz="1800" dirty="0" smtClean="0">
                <a:solidFill>
                  <a:srgbClr val="0033CC"/>
                </a:solidFill>
              </a:rPr>
              <a:t>;</a:t>
            </a:r>
            <a:endParaRPr lang="et-EE" sz="1800" dirty="0" smtClean="0"/>
          </a:p>
          <a:p>
            <a:r>
              <a:rPr lang="et-EE" dirty="0" smtClean="0">
                <a:solidFill>
                  <a:srgbClr val="0033CC"/>
                </a:solidFill>
              </a:rPr>
              <a:t>B</a:t>
            </a:r>
            <a:r>
              <a:rPr lang="en-US" dirty="0" err="1" smtClean="0">
                <a:solidFill>
                  <a:srgbClr val="0033CC"/>
                </a:solidFill>
              </a:rPr>
              <a:t>egin</a:t>
            </a:r>
            <a:endParaRPr lang="et-EE" dirty="0" smtClean="0">
              <a:solidFill>
                <a:srgbClr val="0033CC"/>
              </a:solidFill>
            </a:endParaRPr>
          </a:p>
          <a:p>
            <a:pPr lvl="1"/>
            <a:r>
              <a:rPr lang="et-EE" sz="2000" dirty="0" smtClean="0"/>
              <a:t>c1</a:t>
            </a:r>
            <a:r>
              <a:rPr lang="et-EE" sz="2000" dirty="0" smtClean="0">
                <a:solidFill>
                  <a:srgbClr val="0033CC"/>
                </a:solidFill>
              </a:rPr>
              <a:t> : </a:t>
            </a:r>
            <a:r>
              <a:rPr lang="et-EE" sz="2000" dirty="0" smtClean="0"/>
              <a:t> A </a:t>
            </a:r>
          </a:p>
          <a:p>
            <a:pPr lvl="1"/>
            <a:r>
              <a:rPr lang="et-EE" sz="2000" dirty="0">
                <a:solidFill>
                  <a:srgbClr val="0033CC"/>
                </a:solidFill>
              </a:rPr>
              <a:t>p</a:t>
            </a:r>
            <a:r>
              <a:rPr lang="et-EE" sz="2000" dirty="0" smtClean="0">
                <a:solidFill>
                  <a:srgbClr val="0033CC"/>
                </a:solidFill>
              </a:rPr>
              <a:t>ort map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in1 =&gt; c_in1,</a:t>
            </a:r>
          </a:p>
          <a:p>
            <a:pPr lvl="1"/>
            <a:r>
              <a:rPr lang="en-US" sz="2000" dirty="0" smtClean="0"/>
              <a:t>	in2 =&gt; c_in2,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out =&gt; </a:t>
            </a:r>
            <a:r>
              <a:rPr lang="en-US" sz="2000" dirty="0" err="1" smtClean="0"/>
              <a:t>ena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33CC"/>
                </a:solidFill>
              </a:rPr>
              <a:t>);</a:t>
            </a:r>
          </a:p>
          <a:p>
            <a:pPr lvl="1"/>
            <a:endParaRPr lang="en-US" sz="2000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end architecture</a:t>
            </a:r>
            <a:endParaRPr lang="et-EE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90221" y="4377367"/>
            <a:ext cx="387636" cy="899510"/>
          </a:xfrm>
          <a:prstGeom prst="rect">
            <a:avLst/>
          </a:prstGeom>
          <a:solidFill>
            <a:schemeClr val="tx2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59819" y="4387935"/>
            <a:ext cx="698158" cy="888942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7977" y="5877272"/>
            <a:ext cx="257426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Alamkomponendi signaalid</a:t>
            </a:r>
            <a:endParaRPr lang="et-E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814240" y="4832406"/>
            <a:ext cx="25660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Komponendi signaalid</a:t>
            </a:r>
            <a:endParaRPr lang="et-EE" sz="2000" dirty="0"/>
          </a:p>
        </p:txBody>
      </p:sp>
      <p:cxnSp>
        <p:nvCxnSpPr>
          <p:cNvPr id="28" name="Straight Arrow Connector 27"/>
          <p:cNvCxnSpPr>
            <a:stCxn id="26" idx="1"/>
            <a:endCxn id="10" idx="3"/>
          </p:cNvCxnSpPr>
          <p:nvPr/>
        </p:nvCxnSpPr>
        <p:spPr bwMode="auto">
          <a:xfrm flipH="1" flipV="1">
            <a:off x="4157977" y="4832406"/>
            <a:ext cx="656263" cy="200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5" idx="1"/>
          </p:cNvCxnSpPr>
          <p:nvPr/>
        </p:nvCxnSpPr>
        <p:spPr bwMode="auto">
          <a:xfrm flipH="1" flipV="1">
            <a:off x="2971962" y="5276877"/>
            <a:ext cx="1186015" cy="9543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226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Protsess on eriobjekt, mille sisu vaatab kompilaator järjestikult, kuid täidab ikkagi paralleelselt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process(a,b,c)</a:t>
            </a:r>
          </a:p>
          <a:p>
            <a:pPr marL="0" indent="0">
              <a:buNone/>
            </a:pPr>
            <a:endParaRPr lang="et-EE" b="1" dirty="0" smtClean="0"/>
          </a:p>
          <a:p>
            <a:pPr marL="0" indent="0">
              <a:buNone/>
            </a:pPr>
            <a:r>
              <a:rPr lang="et-EE" dirty="0"/>
              <a:t>b</a:t>
            </a:r>
            <a:r>
              <a:rPr lang="et-EE" dirty="0" smtClean="0"/>
              <a:t>egin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or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d &lt;= not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and b;</a:t>
            </a:r>
          </a:p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nd process;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35010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Süntaks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47664" y="3068960"/>
            <a:ext cx="2304256" cy="432048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47664" y="3933056"/>
            <a:ext cx="1080120" cy="432048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47664" y="5733256"/>
            <a:ext cx="2160240" cy="360040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4" name="Straight Arrow Connector 13"/>
          <p:cNvCxnSpPr>
            <a:stCxn id="6" idx="1"/>
          </p:cNvCxnSpPr>
          <p:nvPr/>
        </p:nvCxnSpPr>
        <p:spPr bwMode="auto">
          <a:xfrm flipH="1" flipV="1">
            <a:off x="3851920" y="3284984"/>
            <a:ext cx="1512168" cy="446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6" idx="1"/>
          </p:cNvCxnSpPr>
          <p:nvPr/>
        </p:nvCxnSpPr>
        <p:spPr bwMode="auto">
          <a:xfrm flipH="1">
            <a:off x="2627784" y="3731841"/>
            <a:ext cx="2736304" cy="3452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707904" y="3731841"/>
            <a:ext cx="1656184" cy="2181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05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Protsess on eriobjekt, mille sisu vaatab kompilaator järjestikult, kuid täidab ikkagi paralleelselt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process(a,b,c)</a:t>
            </a:r>
          </a:p>
          <a:p>
            <a:pPr marL="0" indent="0">
              <a:buNone/>
            </a:pPr>
            <a:endParaRPr lang="et-EE" b="1" dirty="0" smtClean="0"/>
          </a:p>
          <a:p>
            <a:pPr marL="0" indent="0">
              <a:buNone/>
            </a:pPr>
            <a:r>
              <a:rPr lang="et-EE" dirty="0"/>
              <a:t>b</a:t>
            </a:r>
            <a:r>
              <a:rPr lang="et-EE" dirty="0" smtClean="0"/>
              <a:t>egin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or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d &lt;= not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and b;</a:t>
            </a:r>
          </a:p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nd process;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28238" y="3479812"/>
            <a:ext cx="3096344" cy="504056"/>
          </a:xfrm>
          <a:prstGeom prst="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28238" y="4339026"/>
            <a:ext cx="3096344" cy="1440160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5010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Deklaratsiooni osa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3651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Koodi osa</a:t>
            </a:r>
            <a:endParaRPr lang="et-EE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4716016" y="4595937"/>
            <a:ext cx="648072" cy="489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6" idx="1"/>
          </p:cNvCxnSpPr>
          <p:nvPr/>
        </p:nvCxnSpPr>
        <p:spPr bwMode="auto">
          <a:xfrm flipH="1" flipV="1">
            <a:off x="4716016" y="3731840"/>
            <a:ext cx="64807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089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Protsess on eriobjekt, mille sisu vaatab kompilaator järjestikult, kuid täidab ikkagi paralleelselt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process(a,b)</a:t>
            </a:r>
            <a:endParaRPr lang="et-EE" b="1" dirty="0" smtClean="0"/>
          </a:p>
          <a:p>
            <a:pPr marL="0" indent="0">
              <a:buNone/>
            </a:pPr>
            <a:r>
              <a:rPr lang="et-EE" dirty="0"/>
              <a:t>b</a:t>
            </a:r>
            <a:r>
              <a:rPr lang="et-EE" dirty="0" smtClean="0"/>
              <a:t>egin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or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d &lt;= not b;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t-EE" dirty="0" smtClean="0"/>
              <a:t>c &lt;= a and b;</a:t>
            </a:r>
          </a:p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nd process;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699792" y="3068960"/>
            <a:ext cx="792088" cy="424578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43808" y="3933056"/>
            <a:ext cx="1368152" cy="1296144"/>
          </a:xfrm>
          <a:prstGeom prst="rect">
            <a:avLst/>
          </a:prstGeom>
          <a:solidFill>
            <a:srgbClr val="00642D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6369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Tundlikkuse nimistu</a:t>
            </a:r>
            <a:endParaRPr lang="et-EE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491880" y="2983161"/>
            <a:ext cx="648072" cy="115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11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Protsess on eriobjekt, mille sisu vaatab kompilaator järjestikult, kuid täidab ikkagi paralleelselt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process(a,b)</a:t>
            </a:r>
            <a:endParaRPr lang="et-EE" b="1" dirty="0" smtClean="0"/>
          </a:p>
          <a:p>
            <a:pPr marL="0" indent="0">
              <a:buNone/>
            </a:pPr>
            <a:r>
              <a:rPr lang="et-EE" dirty="0"/>
              <a:t>b</a:t>
            </a:r>
            <a:r>
              <a:rPr lang="et-EE" dirty="0" smtClean="0"/>
              <a:t>egin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or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>
                <a:solidFill>
                  <a:schemeClr val="bg1">
                    <a:lumMod val="65000"/>
                  </a:schemeClr>
                </a:solidFill>
              </a:rPr>
              <a:t>d &lt;= not b;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t-EE" dirty="0" smtClean="0">
                <a:solidFill>
                  <a:schemeClr val="bg1">
                    <a:lumMod val="65000"/>
                  </a:schemeClr>
                </a:solidFill>
              </a:rPr>
              <a:t>c &lt;= a and b;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t-EE" dirty="0" smtClean="0">
                <a:solidFill>
                  <a:schemeClr val="bg1">
                    <a:lumMod val="65000"/>
                  </a:schemeClr>
                </a:solidFill>
              </a:rPr>
              <a:t>nd process;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29969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33CC"/>
                </a:solidFill>
              </a:rPr>
              <a:t>a = 0, b = 1</a:t>
            </a:r>
            <a:endParaRPr lang="et-EE" dirty="0">
              <a:solidFill>
                <a:srgbClr val="0033CC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93441"/>
              </p:ext>
            </p:extLst>
          </p:nvPr>
        </p:nvGraphicFramePr>
        <p:xfrm>
          <a:off x="4355976" y="3429000"/>
          <a:ext cx="4104456" cy="2227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228"/>
                <a:gridCol w="2052228"/>
              </a:tblGrid>
              <a:tr h="504056">
                <a:tc>
                  <a:txBody>
                    <a:bodyPr/>
                    <a:lstStyle/>
                    <a:p>
                      <a:r>
                        <a:rPr lang="et-EE" dirty="0" smtClean="0"/>
                        <a:t>c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d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a or b</a:t>
                      </a:r>
                      <a:endParaRPr lang="et-E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t-E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t-E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3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Protsess on eriobjekt, mille sisu vaatab kompilaator järjestikult, kuid täidab ikkagi paralleelselt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process(a,b)</a:t>
            </a:r>
            <a:endParaRPr lang="et-EE" b="1" dirty="0" smtClean="0"/>
          </a:p>
          <a:p>
            <a:pPr marL="0" indent="0">
              <a:buNone/>
            </a:pPr>
            <a:r>
              <a:rPr lang="et-EE" dirty="0"/>
              <a:t>b</a:t>
            </a:r>
            <a:r>
              <a:rPr lang="et-EE" dirty="0" smtClean="0"/>
              <a:t>egin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or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d &lt;= not b;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t-EE" dirty="0" smtClean="0">
                <a:solidFill>
                  <a:schemeClr val="bg1">
                    <a:lumMod val="65000"/>
                  </a:schemeClr>
                </a:solidFill>
              </a:rPr>
              <a:t>c &lt;= a and b;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t-EE" dirty="0" smtClean="0">
                <a:solidFill>
                  <a:schemeClr val="bg1">
                    <a:lumMod val="65000"/>
                  </a:schemeClr>
                </a:solidFill>
              </a:rPr>
              <a:t>nd process;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29969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33CC"/>
                </a:solidFill>
              </a:rPr>
              <a:t>a = 0, b = 1</a:t>
            </a:r>
            <a:endParaRPr lang="et-EE" dirty="0">
              <a:solidFill>
                <a:srgbClr val="0033CC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46119"/>
              </p:ext>
            </p:extLst>
          </p:nvPr>
        </p:nvGraphicFramePr>
        <p:xfrm>
          <a:off x="4355976" y="3429000"/>
          <a:ext cx="4104456" cy="2227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228"/>
                <a:gridCol w="2052228"/>
              </a:tblGrid>
              <a:tr h="504056">
                <a:tc>
                  <a:txBody>
                    <a:bodyPr/>
                    <a:lstStyle/>
                    <a:p>
                      <a:r>
                        <a:rPr lang="et-EE" dirty="0" smtClean="0"/>
                        <a:t>c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d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or b</a:t>
                      </a:r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a or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not b</a:t>
                      </a:r>
                      <a:endParaRPr lang="et-E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t-E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1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Protsess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Protsess on eriobjekt, mille sisu vaatab kompilaator järjestikult, kuid täidab ikkagi paralleelselt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process(a,b)</a:t>
            </a:r>
            <a:endParaRPr lang="et-EE" b="1" dirty="0" smtClean="0"/>
          </a:p>
          <a:p>
            <a:pPr marL="0" indent="0">
              <a:buNone/>
            </a:pPr>
            <a:r>
              <a:rPr lang="et-EE" dirty="0"/>
              <a:t>b</a:t>
            </a:r>
            <a:r>
              <a:rPr lang="et-EE" dirty="0" smtClean="0"/>
              <a:t>egin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c &lt;= a or b;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d &lt;= not b;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t-EE" dirty="0" smtClean="0"/>
              <a:t>c &lt;= a and b;</a:t>
            </a:r>
          </a:p>
          <a:p>
            <a:pPr marL="0" indent="0">
              <a:buNone/>
            </a:pPr>
            <a:r>
              <a:rPr lang="et-EE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t-EE" dirty="0" smtClean="0">
                <a:solidFill>
                  <a:schemeClr val="bg1">
                    <a:lumMod val="65000"/>
                  </a:schemeClr>
                </a:solidFill>
              </a:rPr>
              <a:t>nd process;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29969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33CC"/>
                </a:solidFill>
              </a:rPr>
              <a:t>a = 0, b = 1</a:t>
            </a:r>
            <a:endParaRPr lang="et-EE" dirty="0">
              <a:solidFill>
                <a:srgbClr val="0033CC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96449"/>
              </p:ext>
            </p:extLst>
          </p:nvPr>
        </p:nvGraphicFramePr>
        <p:xfrm>
          <a:off x="4355976" y="3429000"/>
          <a:ext cx="4104456" cy="2227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228"/>
                <a:gridCol w="2052228"/>
              </a:tblGrid>
              <a:tr h="504056">
                <a:tc>
                  <a:txBody>
                    <a:bodyPr/>
                    <a:lstStyle/>
                    <a:p>
                      <a:r>
                        <a:rPr lang="et-EE" dirty="0" smtClean="0"/>
                        <a:t>c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d</a:t>
                      </a:r>
                      <a:endParaRPr lang="et-E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or b</a:t>
                      </a:r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 = </a:t>
                      </a:r>
                      <a:r>
                        <a:rPr lang="et-E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or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=</a:t>
                      </a:r>
                      <a:r>
                        <a:rPr lang="et-E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not b</a:t>
                      </a:r>
                      <a:endParaRPr lang="et-E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rgbClr val="FF0000"/>
                          </a:solidFill>
                        </a:rPr>
                        <a:t>c =</a:t>
                      </a:r>
                      <a:r>
                        <a:rPr lang="et-EE" baseline="0" dirty="0" smtClean="0">
                          <a:solidFill>
                            <a:srgbClr val="FF0000"/>
                          </a:solidFill>
                        </a:rPr>
                        <a:t> a and b</a:t>
                      </a:r>
                      <a:endParaRPr lang="et-E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t-EE" baseline="0" dirty="0" smtClean="0">
                          <a:solidFill>
                            <a:schemeClr val="tx1"/>
                          </a:solidFill>
                        </a:rPr>
                        <a:t> = not b</a:t>
                      </a:r>
                      <a:endParaRPr lang="et-E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t-E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siooni_pohi_EST_201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TU_mall_ppt2003">
  <a:themeElements>
    <a:clrScheme name="3_TTY_mal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TTY_m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3_TTY_mal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Presentatsiooni_pohi_EST_2011</Template>
  <TotalTime>575</TotalTime>
  <Words>1150</Words>
  <Application>Microsoft Office PowerPoint</Application>
  <PresentationFormat>On-screen Show (4:3)</PresentationFormat>
  <Paragraphs>437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Presentatsiooni_pohi_EST_2011</vt:lpstr>
      <vt:lpstr>TTU_mall_ppt2003</vt:lpstr>
      <vt:lpstr>2_Custom Design</vt:lpstr>
      <vt:lpstr>Custom Design</vt:lpstr>
      <vt:lpstr>1_Custom Design</vt:lpstr>
      <vt:lpstr>PowerPoint Presentation</vt:lpstr>
      <vt:lpstr>VHDL. Praktilised alused 2</vt:lpstr>
      <vt:lpstr>Agenda</vt:lpstr>
      <vt:lpstr>Protsess</vt:lpstr>
      <vt:lpstr>Protsess</vt:lpstr>
      <vt:lpstr>Protsess</vt:lpstr>
      <vt:lpstr>Protsess</vt:lpstr>
      <vt:lpstr>Protsess</vt:lpstr>
      <vt:lpstr>Protsess</vt:lpstr>
      <vt:lpstr>Protsess</vt:lpstr>
      <vt:lpstr>Protsess. Sisend ja väljund Esimene iteratsioon</vt:lpstr>
      <vt:lpstr>Protsess. Sisend ja väljund Teine iteratsioon</vt:lpstr>
      <vt:lpstr>Protsess. Järjestikud laused</vt:lpstr>
      <vt:lpstr>Protsess. If lause</vt:lpstr>
      <vt:lpstr>Protsess. If lause. Näide</vt:lpstr>
      <vt:lpstr>Protsess. Case lause</vt:lpstr>
      <vt:lpstr>Protsess. Case lause. Näide</vt:lpstr>
      <vt:lpstr>Protsess. Wait lause</vt:lpstr>
      <vt:lpstr>Protsess. Wait for ...</vt:lpstr>
      <vt:lpstr>Protsess. Wait on ...</vt:lpstr>
      <vt:lpstr>Protsess. Wait until ...</vt:lpstr>
      <vt:lpstr>Protsess. Wait. Näide</vt:lpstr>
      <vt:lpstr>Protsess. Wait.  Näide omistamisest</vt:lpstr>
      <vt:lpstr>Protsess. Wait.  Näide omistamisest</vt:lpstr>
      <vt:lpstr>Protsess. Wait.  Näide omistamisest</vt:lpstr>
      <vt:lpstr>Alamkomponent</vt:lpstr>
      <vt:lpstr>Alamkomponendi kasutamine</vt:lpstr>
      <vt:lpstr>Alamkomponendi defineerimine</vt:lpstr>
      <vt:lpstr>Alamkomponendi initsialiseerimine</vt:lpstr>
      <vt:lpstr>Alamkomponendi initsialiseerimine. Eesmärk 1</vt:lpstr>
      <vt:lpstr>Alamkomponendi initsialiseerimine. Eesmärk 2</vt:lpstr>
      <vt:lpstr>Alamkomponendi initsialiseerimine. Eesmärk 3</vt:lpstr>
      <vt:lpstr>Alamkomponendi initsialiseerimine. Eesmärk 3</vt:lpstr>
      <vt:lpstr>Alamkomponendi initsialiseerimine. Süntaks.</vt:lpstr>
      <vt:lpstr>Alamkomponendi initsialiseerimine. Süntaks.</vt:lpstr>
      <vt:lpstr>Alamkomponendi initsialiseerimine. Süntaks.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mgorev</dc:creator>
  <cp:lastModifiedBy>mgorev</cp:lastModifiedBy>
  <cp:revision>93</cp:revision>
  <dcterms:created xsi:type="dcterms:W3CDTF">2013-11-19T09:46:14Z</dcterms:created>
  <dcterms:modified xsi:type="dcterms:W3CDTF">2013-11-26T13:52:21Z</dcterms:modified>
</cp:coreProperties>
</file>