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82" r:id="rId2"/>
    <p:sldId id="256" r:id="rId3"/>
    <p:sldId id="283" r:id="rId4"/>
    <p:sldId id="292" r:id="rId5"/>
    <p:sldId id="288" r:id="rId6"/>
    <p:sldId id="257" r:id="rId7"/>
    <p:sldId id="258" r:id="rId8"/>
    <p:sldId id="259" r:id="rId9"/>
    <p:sldId id="260" r:id="rId10"/>
    <p:sldId id="261" r:id="rId11"/>
    <p:sldId id="262" r:id="rId12"/>
    <p:sldId id="286" r:id="rId13"/>
    <p:sldId id="263" r:id="rId14"/>
    <p:sldId id="264" r:id="rId15"/>
    <p:sldId id="265" r:id="rId16"/>
    <p:sldId id="267" r:id="rId17"/>
    <p:sldId id="279" r:id="rId18"/>
    <p:sldId id="268" r:id="rId19"/>
    <p:sldId id="273" r:id="rId20"/>
    <p:sldId id="284" r:id="rId21"/>
    <p:sldId id="276" r:id="rId22"/>
    <p:sldId id="274" r:id="rId23"/>
    <p:sldId id="266" r:id="rId24"/>
    <p:sldId id="291" r:id="rId25"/>
    <p:sldId id="275" r:id="rId26"/>
    <p:sldId id="289" r:id="rId27"/>
    <p:sldId id="290" r:id="rId28"/>
    <p:sldId id="277" r:id="rId29"/>
    <p:sldId id="281" r:id="rId30"/>
    <p:sldId id="285" r:id="rId31"/>
    <p:sldId id="287" r:id="rId32"/>
    <p:sldId id="269" r:id="rId33"/>
    <p:sldId id="270" r:id="rId34"/>
    <p:sldId id="27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5131" autoAdjust="0"/>
  </p:normalViewPr>
  <p:slideViewPr>
    <p:cSldViewPr snapToGrid="0">
      <p:cViewPr varScale="1">
        <p:scale>
          <a:sx n="56" d="100"/>
          <a:sy n="56" d="100"/>
        </p:scale>
        <p:origin x="166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453D6-46D1-49B6-AFE7-C27156972727}" type="datetimeFigureOut">
              <a:rPr lang="en-US" smtClean="0"/>
              <a:t>9/19/2017</a:t>
            </a:fld>
            <a:endParaRPr lang="en-US"/>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218DD-5CFD-41C7-B884-18A30A41B42F}" type="slidenum">
              <a:rPr lang="en-US" smtClean="0"/>
              <a:t>‹#›</a:t>
            </a:fld>
            <a:endParaRPr lang="en-US"/>
          </a:p>
        </p:txBody>
      </p:sp>
    </p:spTree>
    <p:extLst>
      <p:ext uri="{BB962C8B-B14F-4D97-AF65-F5344CB8AC3E}">
        <p14:creationId xmlns:p14="http://schemas.microsoft.com/office/powerpoint/2010/main" val="3516106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Küsi Tallinna Ülikoolist osalejate kohta</a:t>
            </a: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1</a:t>
            </a:fld>
            <a:endParaRPr lang="en-US"/>
          </a:p>
        </p:txBody>
      </p:sp>
    </p:spTree>
    <p:extLst>
      <p:ext uri="{BB962C8B-B14F-4D97-AF65-F5344CB8AC3E}">
        <p14:creationId xmlns:p14="http://schemas.microsoft.com/office/powerpoint/2010/main" val="2495869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Põhjaveetaseme määramisel kasutatakse kas spetsiaalseid elektrilisi põhjaveetaseme mõõdikuid või sonde (</a:t>
            </a:r>
            <a:r>
              <a:rPr lang="et-EE" i="1" dirty="0" err="1"/>
              <a:t>diver</a:t>
            </a:r>
            <a:r>
              <a:rPr lang="et-EE" dirty="0"/>
              <a:t>), mis tegelikult mõõdavad nende kohal oleva vedelikusamba rõhu muutust.</a:t>
            </a: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11</a:t>
            </a:fld>
            <a:endParaRPr lang="en-US"/>
          </a:p>
        </p:txBody>
      </p:sp>
    </p:spTree>
    <p:extLst>
      <p:ext uri="{BB962C8B-B14F-4D97-AF65-F5344CB8AC3E}">
        <p14:creationId xmlns:p14="http://schemas.microsoft.com/office/powerpoint/2010/main" val="2340149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Horisontaalse (a) ja vertikaalse (b) voolusuuna määramine põhjaveetaseme mõõtmisi kasutades. </a:t>
            </a: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12</a:t>
            </a:fld>
            <a:endParaRPr lang="en-US"/>
          </a:p>
        </p:txBody>
      </p:sp>
    </p:spTree>
    <p:extLst>
      <p:ext uri="{BB962C8B-B14F-4D97-AF65-F5344CB8AC3E}">
        <p14:creationId xmlns:p14="http://schemas.microsoft.com/office/powerpoint/2010/main" val="625569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Põhjavee liikumise ehk filtratsiooni põhiseaduse tuletas empiiriliselt prantslasest insener Henry </a:t>
            </a:r>
            <a:r>
              <a:rPr lang="et-EE" dirty="0" err="1"/>
              <a:t>Darcy</a:t>
            </a:r>
            <a:r>
              <a:rPr lang="et-EE" dirty="0"/>
              <a:t> 19. sajandi keskel</a:t>
            </a:r>
          </a:p>
          <a:p>
            <a:pPr marL="171450" indent="-171450">
              <a:buFont typeface="Arial" panose="020B0604020202020204" pitchFamily="34" charset="0"/>
              <a:buChar char="•"/>
            </a:pPr>
            <a:r>
              <a:rPr lang="et-EE" dirty="0"/>
              <a:t>Oma elu jooksul tegeles ta </a:t>
            </a:r>
            <a:r>
              <a:rPr lang="et-EE" dirty="0" err="1"/>
              <a:t>Dijoni</a:t>
            </a:r>
            <a:r>
              <a:rPr lang="et-EE" dirty="0"/>
              <a:t> linna veevarustuse küsimustega ja uuris mitmeid põhjavee liikumisega seotud nähtusi sh hõõrdumise mõju põhjavee liikumisele</a:t>
            </a:r>
          </a:p>
          <a:p>
            <a:pPr marL="171450" indent="-171450">
              <a:buFont typeface="Arial" panose="020B0604020202020204" pitchFamily="34" charset="0"/>
              <a:buChar char="•"/>
            </a:pPr>
            <a:r>
              <a:rPr lang="et-EE" dirty="0"/>
              <a:t>1856. aastal avaldas ta oma kuulsa töö „</a:t>
            </a:r>
            <a:r>
              <a:rPr lang="fr-FR" i="1" dirty="0"/>
              <a:t>Les fontaines publiques de la ville de Dijon</a:t>
            </a:r>
            <a:r>
              <a:rPr lang="et-EE" i="1" dirty="0"/>
              <a:t>“</a:t>
            </a:r>
          </a:p>
          <a:p>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13</a:t>
            </a:fld>
            <a:endParaRPr lang="en-US"/>
          </a:p>
        </p:txBody>
      </p:sp>
    </p:spTree>
    <p:extLst>
      <p:ext uri="{BB962C8B-B14F-4D97-AF65-F5344CB8AC3E}">
        <p14:creationId xmlns:p14="http://schemas.microsoft.com/office/powerpoint/2010/main" val="623657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Darcy </a:t>
            </a:r>
            <a:r>
              <a:rPr lang="en-US" sz="1200" b="0" i="0" kern="1200" dirty="0" err="1">
                <a:solidFill>
                  <a:schemeClr val="tx1"/>
                </a:solidFill>
                <a:effectLst/>
                <a:latin typeface="+mn-lt"/>
                <a:ea typeface="+mn-ea"/>
                <a:cs typeface="+mn-cs"/>
              </a:rPr>
              <a:t>uuris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liikumist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läbi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liivaga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täidetud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torude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mida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algselt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kasutati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filtreerimiseks</a:t>
            </a:r>
            <a:r>
              <a:rPr lang="et-EE" sz="1200" b="0" i="0" kern="1200" dirty="0">
                <a:solidFill>
                  <a:schemeClr val="tx1"/>
                </a:solidFill>
                <a:effectLst/>
                <a:latin typeface="+mn-lt"/>
                <a:ea typeface="+mn-ea"/>
                <a:cs typeface="+mn-cs"/>
              </a:rPr>
              <a:t> ja transpordiks </a:t>
            </a:r>
            <a:r>
              <a:rPr lang="et-EE" sz="1200" b="0" i="0" kern="1200" dirty="0" err="1">
                <a:solidFill>
                  <a:schemeClr val="tx1"/>
                </a:solidFill>
                <a:effectLst/>
                <a:latin typeface="+mn-lt"/>
                <a:ea typeface="+mn-ea"/>
                <a:cs typeface="+mn-cs"/>
              </a:rPr>
              <a:t>Dijoni</a:t>
            </a:r>
            <a:r>
              <a:rPr lang="et-EE" sz="1200" b="0" i="0" kern="1200" dirty="0">
                <a:solidFill>
                  <a:schemeClr val="tx1"/>
                </a:solidFill>
                <a:effectLst/>
                <a:latin typeface="+mn-lt"/>
                <a:ea typeface="+mn-ea"/>
                <a:cs typeface="+mn-cs"/>
              </a:rPr>
              <a:t> linna veega varustamiseks</a:t>
            </a:r>
          </a:p>
          <a:p>
            <a:pPr marL="171450" indent="-171450">
              <a:buFont typeface="Arial" panose="020B0604020202020204" pitchFamily="34" charset="0"/>
              <a:buChar char="•"/>
            </a:pPr>
            <a:r>
              <a:rPr lang="et-EE" sz="1200" b="0" i="0" kern="1200" dirty="0">
                <a:solidFill>
                  <a:schemeClr val="tx1"/>
                </a:solidFill>
                <a:effectLst/>
                <a:latin typeface="+mn-lt"/>
                <a:ea typeface="+mn-ea"/>
                <a:cs typeface="+mn-cs"/>
              </a:rPr>
              <a:t>Joonisel on kujutatud katseaparaadi skeem, mida </a:t>
            </a:r>
            <a:r>
              <a:rPr lang="et-EE" sz="1200" b="0" i="0" kern="1200" dirty="0" err="1">
                <a:solidFill>
                  <a:schemeClr val="tx1"/>
                </a:solidFill>
                <a:effectLst/>
                <a:latin typeface="+mn-lt"/>
                <a:ea typeface="+mn-ea"/>
                <a:cs typeface="+mn-cs"/>
              </a:rPr>
              <a:t>Darcy</a:t>
            </a:r>
            <a:r>
              <a:rPr lang="et-EE" sz="1200" b="0" i="0" kern="1200" dirty="0">
                <a:solidFill>
                  <a:schemeClr val="tx1"/>
                </a:solidFill>
                <a:effectLst/>
                <a:latin typeface="+mn-lt"/>
                <a:ea typeface="+mn-ea"/>
                <a:cs typeface="+mn-cs"/>
              </a:rPr>
              <a:t> oma katsetes kasutas</a:t>
            </a:r>
          </a:p>
          <a:p>
            <a:pPr marL="171450" indent="-171450">
              <a:buFont typeface="Arial" panose="020B0604020202020204" pitchFamily="34" charset="0"/>
              <a:buChar char="•"/>
            </a:pPr>
            <a:r>
              <a:rPr lang="et-EE" sz="1200" b="0" i="0" kern="1200" dirty="0">
                <a:solidFill>
                  <a:schemeClr val="tx1"/>
                </a:solidFill>
                <a:effectLst/>
                <a:latin typeface="+mn-lt"/>
                <a:ea typeface="+mn-ea"/>
                <a:cs typeface="+mn-cs"/>
              </a:rPr>
              <a:t>Tuleta meelde sümbolite z (põhjavee kõrgustase), h (põhjavee tase) tähendused</a:t>
            </a:r>
          </a:p>
          <a:p>
            <a:pPr marL="171450" indent="-171450">
              <a:buFont typeface="Arial" panose="020B0604020202020204" pitchFamily="34" charset="0"/>
              <a:buChar char="•"/>
            </a:pPr>
            <a:r>
              <a:rPr lang="et-EE" sz="1200" b="0" i="0" kern="1200" dirty="0">
                <a:solidFill>
                  <a:schemeClr val="tx1"/>
                </a:solidFill>
                <a:effectLst/>
                <a:latin typeface="+mn-lt"/>
                <a:ea typeface="+mn-ea"/>
                <a:cs typeface="+mn-cs"/>
              </a:rPr>
              <a:t>Vesi juhiti silindrisse ja seda lisati kuni hetkeni, mil kõik poorid olid veega täitunud ja silindrisse juhitud veehulk oli võrdne silindrist väljavoolava vee hulgaga.</a:t>
            </a: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14</a:t>
            </a:fld>
            <a:endParaRPr lang="en-US"/>
          </a:p>
        </p:txBody>
      </p:sp>
    </p:spTree>
    <p:extLst>
      <p:ext uri="{BB962C8B-B14F-4D97-AF65-F5344CB8AC3E}">
        <p14:creationId xmlns:p14="http://schemas.microsoft.com/office/powerpoint/2010/main" val="2100301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Põhjavee potentsiaali vähenemine tähendab ühtlasi põhjaveetasemete vähenemist</a:t>
            </a:r>
          </a:p>
          <a:p>
            <a:pPr marL="171450" indent="-171450">
              <a:buFont typeface="Arial" panose="020B0604020202020204" pitchFamily="34" charset="0"/>
              <a:buChar char="•"/>
            </a:pPr>
            <a:r>
              <a:rPr lang="et-EE" dirty="0"/>
              <a:t>Filtratsiooni kiirust nimetatakse ka </a:t>
            </a:r>
            <a:r>
              <a:rPr lang="et-EE" dirty="0" err="1"/>
              <a:t>Darcy</a:t>
            </a:r>
            <a:r>
              <a:rPr lang="et-EE" dirty="0"/>
              <a:t> kiiruseks ja vahel tähistatakse seda tähega </a:t>
            </a:r>
            <a:r>
              <a:rPr lang="et-EE" i="1" dirty="0"/>
              <a:t>q</a:t>
            </a:r>
            <a:r>
              <a:rPr lang="et-EE" dirty="0"/>
              <a:t>, et eristada seda põhjavee tegelikust liikumiskiirusest.</a:t>
            </a:r>
          </a:p>
          <a:p>
            <a:pPr marL="171450" indent="-171450">
              <a:buFont typeface="Arial" panose="020B0604020202020204" pitchFamily="34" charset="0"/>
              <a:buChar char="•"/>
            </a:pPr>
            <a:r>
              <a:rPr lang="et-EE" dirty="0"/>
              <a:t>Miinusmärk tuleneb asjaolust, et põhjaveetase manomeetris 2 on väiksem kui põhjaveetase manomeetris 1 (ehk põhjavee liikumine toimub väiksema põhjaveetaseme suunas), aga kiirus v on positiivne suurus. Põhjaveetasemete vahe selline definitsioon on konventsionaalne.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t-EE" dirty="0"/>
              <a:t>Vahel tähistatakse hüdraulilist gradienti ka tähega i. </a:t>
            </a:r>
          </a:p>
          <a:p>
            <a:pPr marL="171450" indent="-171450">
              <a:buFont typeface="Arial" panose="020B0604020202020204" pitchFamily="34" charset="0"/>
              <a:buChar char="•"/>
            </a:pPr>
            <a:r>
              <a:rPr lang="et-EE" dirty="0"/>
              <a:t>Suuruse v ühik on m/s või m/d, mis on praktikas enamlevinud – erineb erinevate materjalide vahel kuni 13 suurusjärgu võrra.</a:t>
            </a:r>
          </a:p>
          <a:p>
            <a:pPr marL="171450" indent="-171450">
              <a:buFont typeface="Arial" panose="020B0604020202020204" pitchFamily="34" charset="0"/>
              <a:buChar char="•"/>
            </a:pPr>
            <a:r>
              <a:rPr lang="et-EE" dirty="0"/>
              <a:t>NB! Olenevalt autorist tähistatakse filtratsioonimoodulit kas sümboliga </a:t>
            </a:r>
            <a:r>
              <a:rPr lang="et-EE" i="1" dirty="0"/>
              <a:t>k</a:t>
            </a:r>
            <a:r>
              <a:rPr lang="et-EE" dirty="0"/>
              <a:t> või </a:t>
            </a:r>
            <a:r>
              <a:rPr lang="et-EE" i="1" dirty="0"/>
              <a:t>K</a:t>
            </a:r>
            <a:r>
              <a:rPr lang="et-EE" dirty="0"/>
              <a:t>!</a:t>
            </a:r>
          </a:p>
          <a:p>
            <a:pPr marL="171450" indent="-171450">
              <a:buFont typeface="Arial" panose="020B0604020202020204" pitchFamily="34" charset="0"/>
              <a:buChar char="•"/>
            </a:pP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15</a:t>
            </a:fld>
            <a:endParaRPr lang="en-US"/>
          </a:p>
        </p:txBody>
      </p:sp>
    </p:spTree>
    <p:extLst>
      <p:ext uri="{BB962C8B-B14F-4D97-AF65-F5344CB8AC3E}">
        <p14:creationId xmlns:p14="http://schemas.microsoft.com/office/powerpoint/2010/main" val="2312858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err="1"/>
              <a:t>Laminaarse</a:t>
            </a:r>
            <a:r>
              <a:rPr lang="et-EE" dirty="0"/>
              <a:t> ja turbulentse voolamise eristamiseks kasutatakse </a:t>
            </a:r>
            <a:r>
              <a:rPr lang="et-EE" dirty="0" err="1"/>
              <a:t>Reynoldsi</a:t>
            </a:r>
            <a:r>
              <a:rPr lang="et-EE" dirty="0"/>
              <a:t> arvu (Re). Re = </a:t>
            </a:r>
            <a:r>
              <a:rPr lang="el-GR" dirty="0"/>
              <a:t>ρ</a:t>
            </a:r>
            <a:r>
              <a:rPr lang="et-EE" dirty="0"/>
              <a:t>*v*l/</a:t>
            </a:r>
            <a:r>
              <a:rPr lang="el-GR" dirty="0"/>
              <a:t>η</a:t>
            </a:r>
            <a:r>
              <a:rPr lang="et-EE" dirty="0"/>
              <a:t>, kus l on vooluteekonna pikkus ja </a:t>
            </a:r>
            <a:r>
              <a:rPr lang="el-GR" dirty="0"/>
              <a:t>η</a:t>
            </a:r>
            <a:r>
              <a:rPr lang="et-EE" dirty="0"/>
              <a:t> vedeliku viskoossus. Piir </a:t>
            </a:r>
            <a:r>
              <a:rPr lang="et-EE" dirty="0" err="1"/>
              <a:t>laminaarse</a:t>
            </a:r>
            <a:r>
              <a:rPr lang="et-EE" dirty="0"/>
              <a:t> ja turbulentse voolamise vahel on kokkuleppeliselt </a:t>
            </a:r>
            <a:r>
              <a:rPr lang="et-EE" dirty="0" err="1"/>
              <a:t>Reynoldsi</a:t>
            </a:r>
            <a:r>
              <a:rPr lang="et-EE" dirty="0"/>
              <a:t> arvu väärtus 2320 (ümmarguse toru korral).</a:t>
            </a: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16</a:t>
            </a:fld>
            <a:endParaRPr lang="en-US"/>
          </a:p>
        </p:txBody>
      </p:sp>
    </p:spTree>
    <p:extLst>
      <p:ext uri="{BB962C8B-B14F-4D97-AF65-F5344CB8AC3E}">
        <p14:creationId xmlns:p14="http://schemas.microsoft.com/office/powerpoint/2010/main" val="3522223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err="1"/>
              <a:t>Darcy</a:t>
            </a:r>
            <a:r>
              <a:rPr lang="et-EE" dirty="0"/>
              <a:t> seadus looduses</a:t>
            </a: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17</a:t>
            </a:fld>
            <a:endParaRPr lang="en-US"/>
          </a:p>
        </p:txBody>
      </p:sp>
    </p:spTree>
    <p:extLst>
      <p:ext uri="{BB962C8B-B14F-4D97-AF65-F5344CB8AC3E}">
        <p14:creationId xmlns:p14="http://schemas.microsoft.com/office/powerpoint/2010/main" val="1576482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Põhjavee liikumist mikroskoopilisel tasandil on ilmselt võimatu kirjeldada. </a:t>
            </a:r>
            <a:r>
              <a:rPr lang="et-EE" dirty="0" err="1"/>
              <a:t>Darcy</a:t>
            </a:r>
            <a:r>
              <a:rPr lang="et-EE" dirty="0"/>
              <a:t> seadus lubab hinnata põhjavee keskmist lineaarset liikumiskiirust nn. makroskoopilisel tasandil.</a:t>
            </a:r>
          </a:p>
          <a:p>
            <a:pPr marL="171450" indent="-171450">
              <a:buFont typeface="Arial" panose="020B0604020202020204" pitchFamily="34" charset="0"/>
              <a:buChar char="•"/>
            </a:pPr>
            <a:r>
              <a:rPr lang="et-EE" dirty="0" err="1"/>
              <a:t>Darcy</a:t>
            </a:r>
            <a:r>
              <a:rPr lang="et-EE" dirty="0"/>
              <a:t> seadust rakendades asendame me tegelikult kivimis esineva kivimiosade paigutuse idealiseeritud kivimiosade paigutusega.</a:t>
            </a: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18</a:t>
            </a:fld>
            <a:endParaRPr lang="en-US"/>
          </a:p>
        </p:txBody>
      </p:sp>
    </p:spTree>
    <p:extLst>
      <p:ext uri="{BB962C8B-B14F-4D97-AF65-F5344CB8AC3E}">
        <p14:creationId xmlns:p14="http://schemas.microsoft.com/office/powerpoint/2010/main" val="3757241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Põhjavee liikumise iseloomustamiseks kasutatakse voolujoonte võrgustikku, mis koosneb kahest joonte grupist: ekvipotentsiaaljooned ja voolujooned</a:t>
            </a:r>
          </a:p>
          <a:p>
            <a:pPr marL="171450" indent="-171450">
              <a:buFont typeface="Arial" panose="020B0604020202020204" pitchFamily="34" charset="0"/>
              <a:buChar char="•"/>
            </a:pPr>
            <a:r>
              <a:rPr lang="et-EE" dirty="0"/>
              <a:t>Joonis (parempoolne): Põhjaveetaseme pind vabapinnalises põhjaveekihis, millelt on võimalik eristada põhjavee toiteala (</a:t>
            </a:r>
            <a:r>
              <a:rPr lang="et-EE" i="1" dirty="0" err="1"/>
              <a:t>recharge</a:t>
            </a:r>
            <a:r>
              <a:rPr lang="et-EE" i="1" dirty="0"/>
              <a:t> </a:t>
            </a:r>
            <a:r>
              <a:rPr lang="et-EE" i="1" dirty="0" err="1"/>
              <a:t>area</a:t>
            </a:r>
            <a:r>
              <a:rPr lang="et-EE" dirty="0"/>
              <a:t>), väljavooluala (</a:t>
            </a:r>
            <a:r>
              <a:rPr lang="et-EE" i="1" dirty="0" err="1"/>
              <a:t>discharge</a:t>
            </a:r>
            <a:r>
              <a:rPr lang="et-EE" i="1" dirty="0"/>
              <a:t> </a:t>
            </a:r>
            <a:r>
              <a:rPr lang="et-EE" i="1" dirty="0" err="1"/>
              <a:t>area</a:t>
            </a:r>
            <a:r>
              <a:rPr lang="et-EE" dirty="0"/>
              <a:t>) ja põhjavee lahet (</a:t>
            </a:r>
            <a:r>
              <a:rPr lang="et-EE" i="1" dirty="0" err="1"/>
              <a:t>groundwater</a:t>
            </a:r>
            <a:r>
              <a:rPr lang="et-EE" i="1" dirty="0"/>
              <a:t> </a:t>
            </a:r>
            <a:r>
              <a:rPr lang="et-EE" i="1" dirty="0" err="1"/>
              <a:t>divide</a:t>
            </a:r>
            <a:r>
              <a:rPr lang="et-EE" dirty="0"/>
              <a:t>). </a:t>
            </a: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19</a:t>
            </a:fld>
            <a:endParaRPr lang="en-US"/>
          </a:p>
        </p:txBody>
      </p:sp>
    </p:spTree>
    <p:extLst>
      <p:ext uri="{BB962C8B-B14F-4D97-AF65-F5344CB8AC3E}">
        <p14:creationId xmlns:p14="http://schemas.microsoft.com/office/powerpoint/2010/main" val="421635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Põhjavee</a:t>
            </a:r>
            <a:r>
              <a:rPr lang="et-EE" baseline="0" dirty="0"/>
              <a:t> liikumist kirjeldavad kaardid</a:t>
            </a:r>
            <a:endParaRPr lang="et-EE" dirty="0"/>
          </a:p>
        </p:txBody>
      </p:sp>
      <p:sp>
        <p:nvSpPr>
          <p:cNvPr id="4" name="Slaidinumbri kohatäide 3"/>
          <p:cNvSpPr>
            <a:spLocks noGrp="1"/>
          </p:cNvSpPr>
          <p:nvPr>
            <p:ph type="sldNum" sz="quarter" idx="10"/>
          </p:nvPr>
        </p:nvSpPr>
        <p:spPr/>
        <p:txBody>
          <a:bodyPr/>
          <a:lstStyle/>
          <a:p>
            <a:fld id="{A0DA6DB2-4365-4B06-847B-C150512284A3}" type="slidenum">
              <a:rPr lang="en-GB" smtClean="0"/>
              <a:t>20</a:t>
            </a:fld>
            <a:endParaRPr lang="en-GB"/>
          </a:p>
        </p:txBody>
      </p:sp>
    </p:spTree>
    <p:extLst>
      <p:ext uri="{BB962C8B-B14F-4D97-AF65-F5344CB8AC3E}">
        <p14:creationId xmlns:p14="http://schemas.microsoft.com/office/powerpoint/2010/main" val="2408973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67A218DD-5CFD-41C7-B884-18A30A41B42F}" type="slidenum">
              <a:rPr lang="en-US" smtClean="0"/>
              <a:t>2</a:t>
            </a:fld>
            <a:endParaRPr lang="en-US"/>
          </a:p>
        </p:txBody>
      </p:sp>
    </p:spTree>
    <p:extLst>
      <p:ext uri="{BB962C8B-B14F-4D97-AF65-F5344CB8AC3E}">
        <p14:creationId xmlns:p14="http://schemas.microsoft.com/office/powerpoint/2010/main" val="517133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Vabapinnaline ehk surveta põhjavesi jälgib maapinna reljeefi nö. „silutud“ kujul.</a:t>
            </a:r>
          </a:p>
          <a:p>
            <a:pPr marL="171450" indent="-171450">
              <a:buFont typeface="Arial" panose="020B0604020202020204" pitchFamily="34" charset="0"/>
              <a:buChar char="•"/>
            </a:pPr>
            <a:r>
              <a:rPr lang="et-EE" dirty="0"/>
              <a:t>Lisaks reljeefile võivad hüdraulilisi gradiente mõjutada ka põhjaveekihti infiltreeruva ja sellest väljavoolava vee hulgad ning tarbimine (pumpamine kaevudest).</a:t>
            </a: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21</a:t>
            </a:fld>
            <a:endParaRPr lang="en-US"/>
          </a:p>
        </p:txBody>
      </p:sp>
    </p:spTree>
    <p:extLst>
      <p:ext uri="{BB962C8B-B14F-4D97-AF65-F5344CB8AC3E}">
        <p14:creationId xmlns:p14="http://schemas.microsoft.com/office/powerpoint/2010/main" val="2851169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Väikeste kõrguserinevuste korral tekivad vaid keskmise ja regionaalse ulatusega voolusüsteemid. Mitmekesise pinnamoega aladel kujunevad ka lokaalsed põhjavee voolusüsteemid (nt. Lõuna-Eesti kõrgustikud). Mida mitmekesisem on reljeef, seda väiksem on tekkivate põhjaveesüsteemide sügavus ja pindalaline levik</a:t>
            </a: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22</a:t>
            </a:fld>
            <a:endParaRPr lang="en-US"/>
          </a:p>
        </p:txBody>
      </p:sp>
    </p:spTree>
    <p:extLst>
      <p:ext uri="{BB962C8B-B14F-4D97-AF65-F5344CB8AC3E}">
        <p14:creationId xmlns:p14="http://schemas.microsoft.com/office/powerpoint/2010/main" val="2196260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Filtratsioonimoodul on kompleksne suurus, mis sõltub nii põhjaveekihti moodustava materjali, kui seal voolava vedeliku omadustest.</a:t>
            </a:r>
          </a:p>
          <a:p>
            <a:pPr marL="171450" indent="-171450">
              <a:buFont typeface="Arial" panose="020B0604020202020204" pitchFamily="34" charset="0"/>
              <a:buChar char="•"/>
            </a:pPr>
            <a:r>
              <a:rPr lang="et-EE" dirty="0"/>
              <a:t>Filtratsioonimoodul sõltub:</a:t>
            </a:r>
          </a:p>
          <a:p>
            <a:pPr marL="171450" indent="-171450">
              <a:buFont typeface="Wingdings" panose="05000000000000000000" pitchFamily="2" charset="2"/>
              <a:buChar char="v"/>
            </a:pPr>
            <a:r>
              <a:rPr lang="et-EE" dirty="0"/>
              <a:t>Poorsusest;</a:t>
            </a:r>
          </a:p>
          <a:p>
            <a:pPr marL="171450" indent="-171450">
              <a:buFont typeface="Wingdings" panose="05000000000000000000" pitchFamily="2" charset="2"/>
              <a:buChar char="v"/>
            </a:pPr>
            <a:r>
              <a:rPr lang="et-EE" dirty="0"/>
              <a:t>Suurema terasuurusega ja </a:t>
            </a:r>
            <a:r>
              <a:rPr lang="et-EE" dirty="0" err="1"/>
              <a:t>sorteeritusega</a:t>
            </a:r>
            <a:r>
              <a:rPr lang="et-EE" dirty="0"/>
              <a:t> </a:t>
            </a:r>
            <a:r>
              <a:rPr lang="et-EE" dirty="0" err="1"/>
              <a:t>setendite</a:t>
            </a:r>
            <a:r>
              <a:rPr lang="et-EE" dirty="0"/>
              <a:t> filtratsioonimoodul on suurem (nt. hästi ja halvasti sorteeritud liivakivi või moreen);</a:t>
            </a:r>
          </a:p>
          <a:p>
            <a:pPr marL="171450" indent="-171450">
              <a:buFont typeface="Wingdings" panose="05000000000000000000" pitchFamily="2" charset="2"/>
              <a:buChar char="v"/>
            </a:pPr>
            <a:r>
              <a:rPr lang="et-EE" dirty="0"/>
              <a:t>Saviosakesed on lehekujulised ning nende poolt ümbritsetud poorid ei ole omavahel ühenduses. Savide poorsus on suur, aga filtratsioonimoodul väga väike.</a:t>
            </a: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23</a:t>
            </a:fld>
            <a:endParaRPr lang="en-US"/>
          </a:p>
        </p:txBody>
      </p:sp>
    </p:spTree>
    <p:extLst>
      <p:ext uri="{BB962C8B-B14F-4D97-AF65-F5344CB8AC3E}">
        <p14:creationId xmlns:p14="http://schemas.microsoft.com/office/powerpoint/2010/main" val="1720572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Põhjaveekihi filtratsioonimooduli sõltuvus poorsusest: Laboratoorselt määratud filtratsioonimooduli väärtuste muutus materjali terasuurusest sõltuvalt. Uuritud materjal on pärines Missouri ja Arkansase </a:t>
            </a:r>
            <a:r>
              <a:rPr lang="et-EE" dirty="0" err="1"/>
              <a:t>alluviaalsetest</a:t>
            </a:r>
            <a:r>
              <a:rPr lang="et-EE" dirty="0"/>
              <a:t> setetest moodustunud põhjaveekihtidest.</a:t>
            </a:r>
          </a:p>
          <a:p>
            <a:pPr marL="171450" indent="-171450">
              <a:buFont typeface="Arial" panose="020B0604020202020204" pitchFamily="34" charset="0"/>
              <a:buChar char="•"/>
            </a:pPr>
            <a:r>
              <a:rPr lang="et-EE" dirty="0"/>
              <a:t>Erinevate setete ja kivimite filtratsioonimoodulite üldised väärtused (</a:t>
            </a:r>
            <a:r>
              <a:rPr lang="et-EE" dirty="0" err="1"/>
              <a:t>Hiscock</a:t>
            </a:r>
            <a:r>
              <a:rPr lang="et-EE" dirty="0"/>
              <a:t>, 2005) ja nende seotus põhjaveekihi poorsusega. Väärtused võivad erineda kuni 12 suurusjärgu võrra.</a:t>
            </a: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24</a:t>
            </a:fld>
            <a:endParaRPr lang="en-US"/>
          </a:p>
        </p:txBody>
      </p:sp>
    </p:spTree>
    <p:extLst>
      <p:ext uri="{BB962C8B-B14F-4D97-AF65-F5344CB8AC3E}">
        <p14:creationId xmlns:p14="http://schemas.microsoft.com/office/powerpoint/2010/main" val="1274807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Tegemist on üldistatud väärtustega. Ekstreemsed K väärtused võivad olla esitatutest palju suuremad (nt. karstialade puhul).</a:t>
            </a: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25</a:t>
            </a:fld>
            <a:endParaRPr lang="en-US"/>
          </a:p>
        </p:txBody>
      </p:sp>
    </p:spTree>
    <p:extLst>
      <p:ext uri="{BB962C8B-B14F-4D97-AF65-F5344CB8AC3E}">
        <p14:creationId xmlns:p14="http://schemas.microsoft.com/office/powerpoint/2010/main" val="906367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Kujutage ette, et </a:t>
            </a:r>
            <a:r>
              <a:rPr lang="et-EE" dirty="0" err="1"/>
              <a:t>Darcy</a:t>
            </a:r>
            <a:r>
              <a:rPr lang="et-EE" dirty="0"/>
              <a:t> katseaparaadist voolanuks vee asemel läbi mingi palju viskoossem materjal nt. siirup või hoopis õli. </a:t>
            </a:r>
          </a:p>
          <a:p>
            <a:pPr marL="171450" indent="-171450">
              <a:buFont typeface="Arial" panose="020B0604020202020204" pitchFamily="34" charset="0"/>
              <a:buChar char="•"/>
            </a:pPr>
            <a:r>
              <a:rPr lang="et-EE" dirty="0"/>
              <a:t>Samuti on erinevatel temperatuuridel vee tihedus erinev. Nt 4 kraadi juures on see 1 g/cm3 kohta, aga 60 kraadi juures 0,98 g/cm3.</a:t>
            </a:r>
            <a:endParaRPr lang="en-US" dirty="0"/>
          </a:p>
        </p:txBody>
      </p:sp>
      <p:sp>
        <p:nvSpPr>
          <p:cNvPr id="4" name="Slaidinumbri kohatäide 3"/>
          <p:cNvSpPr>
            <a:spLocks noGrp="1"/>
          </p:cNvSpPr>
          <p:nvPr>
            <p:ph type="sldNum" sz="quarter" idx="10"/>
          </p:nvPr>
        </p:nvSpPr>
        <p:spPr/>
        <p:txBody>
          <a:bodyPr/>
          <a:lstStyle/>
          <a:p>
            <a:fld id="{6E338694-D939-4CCF-ABD7-8CEE02ED0324}" type="slidenum">
              <a:rPr lang="en-US" smtClean="0"/>
              <a:t>26</a:t>
            </a:fld>
            <a:endParaRPr lang="en-US"/>
          </a:p>
        </p:txBody>
      </p:sp>
    </p:spTree>
    <p:extLst>
      <p:ext uri="{BB962C8B-B14F-4D97-AF65-F5344CB8AC3E}">
        <p14:creationId xmlns:p14="http://schemas.microsoft.com/office/powerpoint/2010/main" val="342770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Põhjaveekihi läbitavust kasutatakse eriti naftatööstuses, kus on oluline arvestada erinevate omadustega vedelike (vesi, nafta) liikumist pooriruumis. </a:t>
            </a:r>
          </a:p>
          <a:p>
            <a:pPr marL="171450" indent="-171450">
              <a:buFont typeface="Arial" panose="020B0604020202020204" pitchFamily="34" charset="0"/>
              <a:buChar char="•"/>
            </a:pPr>
            <a:r>
              <a:rPr lang="et-EE" dirty="0"/>
              <a:t>Põhjaveekihi </a:t>
            </a:r>
            <a:r>
              <a:rPr lang="et-EE" dirty="0" err="1"/>
              <a:t>läbitavus</a:t>
            </a:r>
            <a:r>
              <a:rPr lang="et-EE" dirty="0"/>
              <a:t> sõltub eelkõige pooriruumi kujust ja ruumilisest jaotusest, milles põhjavesi liikuda saab. </a:t>
            </a:r>
            <a:endParaRPr lang="en-US" dirty="0"/>
          </a:p>
        </p:txBody>
      </p:sp>
      <p:sp>
        <p:nvSpPr>
          <p:cNvPr id="4" name="Slaidinumbri kohatäide 3"/>
          <p:cNvSpPr>
            <a:spLocks noGrp="1"/>
          </p:cNvSpPr>
          <p:nvPr>
            <p:ph type="sldNum" sz="quarter" idx="10"/>
          </p:nvPr>
        </p:nvSpPr>
        <p:spPr/>
        <p:txBody>
          <a:bodyPr/>
          <a:lstStyle/>
          <a:p>
            <a:fld id="{6E338694-D939-4CCF-ABD7-8CEE02ED0324}" type="slidenum">
              <a:rPr lang="en-US" smtClean="0"/>
              <a:t>27</a:t>
            </a:fld>
            <a:endParaRPr lang="en-US"/>
          </a:p>
        </p:txBody>
      </p:sp>
    </p:spTree>
    <p:extLst>
      <p:ext uri="{BB962C8B-B14F-4D97-AF65-F5344CB8AC3E}">
        <p14:creationId xmlns:p14="http://schemas.microsoft.com/office/powerpoint/2010/main" val="2252053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Homogeenne põhjaveekiht – filtratsioonimoodul ei sõltu (teatud ruumiosas) asukohast.</a:t>
            </a:r>
          </a:p>
          <a:p>
            <a:pPr marL="171450" indent="-171450">
              <a:buFont typeface="Arial" panose="020B0604020202020204" pitchFamily="34" charset="0"/>
              <a:buChar char="•"/>
            </a:pPr>
            <a:r>
              <a:rPr lang="et-EE" dirty="0"/>
              <a:t>Isotroopne põhjaveekiht – filtratsioonimoodul ei sõltu selle mõõtmise suunast.</a:t>
            </a:r>
          </a:p>
          <a:p>
            <a:pPr marL="171450" indent="-171450">
              <a:buFont typeface="Arial" panose="020B0604020202020204" pitchFamily="34" charset="0"/>
              <a:buChar char="•"/>
            </a:pPr>
            <a:r>
              <a:rPr lang="et-EE" dirty="0"/>
              <a:t>Horisontaalsuunalise ja vertikaalsuunalise veejuhtivuse suhe </a:t>
            </a:r>
            <a:r>
              <a:rPr lang="et-EE" dirty="0" err="1"/>
              <a:t>setendites</a:t>
            </a:r>
            <a:r>
              <a:rPr lang="et-EE" dirty="0"/>
              <a:t> on üldistatult umbes 10/1 (sagedane põhjus: savi ja vilguosakesed liivakivides; nt. glaukoniit Eesti Kambriumi liivakivides).</a:t>
            </a: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28</a:t>
            </a:fld>
            <a:endParaRPr lang="en-US"/>
          </a:p>
        </p:txBody>
      </p:sp>
    </p:spTree>
    <p:extLst>
      <p:ext uri="{BB962C8B-B14F-4D97-AF65-F5344CB8AC3E}">
        <p14:creationId xmlns:p14="http://schemas.microsoft.com/office/powerpoint/2010/main" val="3854127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indent="0">
              <a:buFont typeface="Arial" panose="020B0604020202020204" pitchFamily="34" charset="0"/>
              <a:buNone/>
            </a:pPr>
            <a:r>
              <a:rPr lang="et-EE" dirty="0"/>
              <a:t>NB! Rangelt võttes on põhjavee ekvipotentsiaaljooned ja voolujooned üksteisega risti vaid juhul, kui keskkond on isotroopne!</a:t>
            </a:r>
          </a:p>
          <a:p>
            <a:pPr marL="0" indent="0">
              <a:buFont typeface="Arial" panose="020B0604020202020204" pitchFamily="34" charset="0"/>
              <a:buNone/>
            </a:pP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29</a:t>
            </a:fld>
            <a:endParaRPr lang="en-US"/>
          </a:p>
        </p:txBody>
      </p:sp>
    </p:spTree>
    <p:extLst>
      <p:ext uri="{BB962C8B-B14F-4D97-AF65-F5344CB8AC3E}">
        <p14:creationId xmlns:p14="http://schemas.microsoft.com/office/powerpoint/2010/main" val="1674293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Näited, kuid setete struktuur ja tekstuur (orienteeritus), settekeskkond ja geoloogilised struktuurid mõjutavad veekihi isotroopiat/</a:t>
            </a:r>
            <a:r>
              <a:rPr lang="et-EE" dirty="0" err="1"/>
              <a:t>anisotroopiat</a:t>
            </a:r>
            <a:r>
              <a:rPr lang="et-EE" dirty="0"/>
              <a:t> ja heterogeensust. </a:t>
            </a:r>
          </a:p>
          <a:p>
            <a:pPr marL="171450" indent="-171450">
              <a:buFont typeface="Wingdings" panose="05000000000000000000" pitchFamily="2" charset="2"/>
              <a:buChar char="Ø"/>
            </a:pPr>
            <a:r>
              <a:rPr lang="et-EE" i="1" dirty="0" err="1"/>
              <a:t>Layered</a:t>
            </a:r>
            <a:r>
              <a:rPr lang="et-EE" i="1" dirty="0"/>
              <a:t> </a:t>
            </a:r>
            <a:r>
              <a:rPr lang="et-EE" i="1" dirty="0" err="1"/>
              <a:t>heteorgenity</a:t>
            </a:r>
            <a:r>
              <a:rPr lang="et-EE" dirty="0"/>
              <a:t> – tüüpiline settekivimites (nt. savi ja liiva vaheldumine);</a:t>
            </a:r>
          </a:p>
          <a:p>
            <a:pPr marL="171450" indent="-171450">
              <a:buFont typeface="Wingdings" panose="05000000000000000000" pitchFamily="2" charset="2"/>
              <a:buChar char="Ø"/>
            </a:pPr>
            <a:r>
              <a:rPr lang="et-EE" i="1" dirty="0" err="1"/>
              <a:t>Discontinuous</a:t>
            </a:r>
            <a:r>
              <a:rPr lang="et-EE" i="1" dirty="0"/>
              <a:t> </a:t>
            </a:r>
            <a:r>
              <a:rPr lang="et-EE" i="1" dirty="0" err="1"/>
              <a:t>heterogenity</a:t>
            </a:r>
            <a:r>
              <a:rPr lang="et-EE" dirty="0"/>
              <a:t> – rikete või teiste geoloogiliste struktuuride esinemine;</a:t>
            </a:r>
          </a:p>
          <a:p>
            <a:pPr marL="171450" indent="-171450">
              <a:buFont typeface="Wingdings" panose="05000000000000000000" pitchFamily="2" charset="2"/>
              <a:buChar char="Ø"/>
            </a:pPr>
            <a:r>
              <a:rPr lang="et-EE" i="1" dirty="0" err="1"/>
              <a:t>Trending</a:t>
            </a:r>
            <a:r>
              <a:rPr lang="et-EE" i="1" dirty="0"/>
              <a:t> </a:t>
            </a:r>
            <a:r>
              <a:rPr lang="et-EE" i="1" dirty="0" err="1"/>
              <a:t>heterogenity</a:t>
            </a:r>
            <a:r>
              <a:rPr lang="et-EE" dirty="0"/>
              <a:t> – filtratsioonimooduli suurenemine/vähenemine teatud suunas; nt deltasetted (delta </a:t>
            </a:r>
            <a:r>
              <a:rPr lang="et-EE" dirty="0" err="1"/>
              <a:t>proksimaalne</a:t>
            </a:r>
            <a:r>
              <a:rPr lang="et-EE" dirty="0"/>
              <a:t> ja </a:t>
            </a:r>
            <a:r>
              <a:rPr lang="et-EE" dirty="0" err="1"/>
              <a:t>distaalne</a:t>
            </a:r>
            <a:r>
              <a:rPr lang="et-EE" dirty="0"/>
              <a:t> osa)</a:t>
            </a:r>
          </a:p>
          <a:p>
            <a:pPr marL="171450" indent="-171450">
              <a:buFont typeface="Wingdings" panose="05000000000000000000" pitchFamily="2" charset="2"/>
              <a:buChar char="Ø"/>
            </a:pPr>
            <a:r>
              <a:rPr lang="et-EE" i="1" dirty="0" err="1"/>
              <a:t>Wedge</a:t>
            </a:r>
            <a:r>
              <a:rPr lang="et-EE" dirty="0"/>
              <a:t> – kiil</a:t>
            </a:r>
          </a:p>
          <a:p>
            <a:pPr marL="171450" indent="-171450">
              <a:buFont typeface="Wingdings" panose="05000000000000000000" pitchFamily="2" charset="2"/>
              <a:buChar char="Ø"/>
            </a:pPr>
            <a:r>
              <a:rPr lang="et-EE" dirty="0"/>
              <a:t>Konsolideerunud </a:t>
            </a:r>
            <a:r>
              <a:rPr lang="et-EE" dirty="0" err="1"/>
              <a:t>setendites</a:t>
            </a:r>
            <a:r>
              <a:rPr lang="et-EE" dirty="0"/>
              <a:t> võib filtratsioonimoodul suuresti sõltuda lõhede tihedusest.</a:t>
            </a:r>
          </a:p>
          <a:p>
            <a:pPr marL="171450" indent="-171450">
              <a:buFont typeface="Arial" panose="020B0604020202020204" pitchFamily="34" charset="0"/>
              <a:buChar char="•"/>
            </a:pPr>
            <a:r>
              <a:rPr lang="et-EE" dirty="0"/>
              <a:t>Looduses pole põhjaveekihte moodustavad setted iialgi ideaalse korrapäraga – looduses on setted alati vähemal või rohkemal määral heterogeensed ja anisotroopsed (tihti väärtused mingis ruumiosas lihtsalt </a:t>
            </a:r>
            <a:r>
              <a:rPr lang="et-EE" dirty="0" err="1"/>
              <a:t>keskmistatakse</a:t>
            </a:r>
            <a:r>
              <a:rPr lang="et-EE" dirty="0"/>
              <a:t>).</a:t>
            </a: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30</a:t>
            </a:fld>
            <a:endParaRPr lang="en-US"/>
          </a:p>
        </p:txBody>
      </p:sp>
    </p:spTree>
    <p:extLst>
      <p:ext uri="{BB962C8B-B14F-4D97-AF65-F5344CB8AC3E}">
        <p14:creationId xmlns:p14="http://schemas.microsoft.com/office/powerpoint/2010/main" val="1156583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Seni läbitud teemad:</a:t>
            </a:r>
          </a:p>
          <a:p>
            <a:r>
              <a:rPr lang="et-EE" dirty="0"/>
              <a:t>Poorsus n = V(v)/V(t) ehk tühimike ruumala suhe kogu kivimi ruumalasse (määratakse laboratoorselt)</a:t>
            </a: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3</a:t>
            </a:fld>
            <a:endParaRPr lang="en-US"/>
          </a:p>
        </p:txBody>
      </p:sp>
    </p:spTree>
    <p:extLst>
      <p:ext uri="{BB962C8B-B14F-4D97-AF65-F5344CB8AC3E}">
        <p14:creationId xmlns:p14="http://schemas.microsoft.com/office/powerpoint/2010/main" val="36954962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Sarnasus valgusega ei ole täielik. Valguse murdumisel on oluline kahe erineva murdumisnäitajaga keskkonna pinnale langeva valguskiire nurga siinus, põhjavee murdumisel aga nurga tangens. (K1/K2 = </a:t>
            </a:r>
            <a:r>
              <a:rPr lang="et-EE" dirty="0" err="1"/>
              <a:t>tan</a:t>
            </a:r>
            <a:r>
              <a:rPr lang="el-GR" dirty="0">
                <a:latin typeface="Calibri" panose="020F0502020204030204" pitchFamily="34" charset="0"/>
                <a:cs typeface="Calibri" panose="020F0502020204030204" pitchFamily="34" charset="0"/>
              </a:rPr>
              <a:t>θ</a:t>
            </a:r>
            <a:r>
              <a:rPr lang="et-EE" dirty="0">
                <a:latin typeface="Calibri" panose="020F0502020204030204" pitchFamily="34" charset="0"/>
                <a:cs typeface="Calibri" panose="020F0502020204030204" pitchFamily="34" charset="0"/>
              </a:rPr>
              <a:t>1/</a:t>
            </a:r>
            <a:r>
              <a:rPr lang="et-EE" dirty="0" err="1">
                <a:latin typeface="Calibri" panose="020F0502020204030204" pitchFamily="34" charset="0"/>
                <a:cs typeface="Calibri" panose="020F0502020204030204" pitchFamily="34" charset="0"/>
              </a:rPr>
              <a:t>tan</a:t>
            </a:r>
            <a:r>
              <a:rPr lang="el-GR" dirty="0">
                <a:latin typeface="Calibri" panose="020F0502020204030204" pitchFamily="34" charset="0"/>
                <a:cs typeface="Calibri" panose="020F0502020204030204" pitchFamily="34" charset="0"/>
              </a:rPr>
              <a:t>θ</a:t>
            </a:r>
            <a:r>
              <a:rPr lang="et-EE" dirty="0">
                <a:latin typeface="Calibri" panose="020F0502020204030204" pitchFamily="34" charset="0"/>
                <a:cs typeface="Calibri" panose="020F0502020204030204" pitchFamily="34" charset="0"/>
              </a:rPr>
              <a:t>2)</a:t>
            </a:r>
            <a:endParaRPr lang="et-EE" dirty="0"/>
          </a:p>
          <a:p>
            <a:pPr marL="171450" indent="-171450">
              <a:buFont typeface="Arial" panose="020B0604020202020204" pitchFamily="34" charset="0"/>
              <a:buChar char="•"/>
            </a:pPr>
            <a:r>
              <a:rPr lang="et-EE" dirty="0"/>
              <a:t>Tulemuseks on see, et vett paremini juhtivates kihtides (veekihid) on põhjavee voolamise horisontaalne komponent palju suurem kui vertikaalne komponent, vett halvemini juhtivates kihtides (veepidemetes) on olukord aga vastupidine. Seega käituvad veekihid teatud ülekantud tähenduses nö. „põhjavee juhtide või voolukanalitena“.</a:t>
            </a:r>
          </a:p>
          <a:p>
            <a:pPr marL="171450" indent="-171450">
              <a:buFont typeface="Arial" panose="020B0604020202020204" pitchFamily="34" charset="0"/>
              <a:buChar char="•"/>
            </a:pPr>
            <a:r>
              <a:rPr lang="et-EE" dirty="0"/>
              <a:t>NB! Absoluutseid veepidemeid ei ole olemas. Inglisekeelses kirjanduses nimetatakse survelisi põhjaveekihte „</a:t>
            </a:r>
            <a:r>
              <a:rPr lang="et-EE" dirty="0" err="1"/>
              <a:t>confined</a:t>
            </a:r>
            <a:r>
              <a:rPr lang="et-EE" dirty="0"/>
              <a:t>“ ehk piiratud põhjaveekihtideks. Tegelikult on olemas ainult „semi-</a:t>
            </a:r>
            <a:r>
              <a:rPr lang="et-EE" dirty="0" err="1"/>
              <a:t>confined</a:t>
            </a:r>
            <a:r>
              <a:rPr lang="et-EE" dirty="0"/>
              <a:t>“ põhjaveekihid. </a:t>
            </a: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31</a:t>
            </a:fld>
            <a:endParaRPr lang="en-US"/>
          </a:p>
        </p:txBody>
      </p:sp>
    </p:spTree>
    <p:extLst>
      <p:ext uri="{BB962C8B-B14F-4D97-AF65-F5344CB8AC3E}">
        <p14:creationId xmlns:p14="http://schemas.microsoft.com/office/powerpoint/2010/main" val="3347548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err="1"/>
              <a:t>Darcy</a:t>
            </a:r>
            <a:r>
              <a:rPr lang="et-EE" dirty="0"/>
              <a:t> kiirus iseloomustaks vee tegelikku liikumiskiirust ainult juhul kui põhjavee liikumine toimuks kogu pindala ulatuses. Tegelikult toimub vee liikumine vaid üksteisega ühendatud poorides ning seega on vee tegelik liikumiskiirus alati suurem kui selle filtratsioonikiirus.</a:t>
            </a:r>
          </a:p>
          <a:p>
            <a:pPr marL="171450" indent="-171450">
              <a:buFont typeface="Arial" panose="020B0604020202020204" pitchFamily="34" charset="0"/>
              <a:buChar char="•"/>
            </a:pPr>
            <a:r>
              <a:rPr lang="et-EE" dirty="0"/>
              <a:t>Efektiivpoorsus iseloomustab omavahel ühendatud pooriruumi osakaalu kivimi koguruumalasse. Filtratsiooni tingimustes võtab vool enda alla ainult osa ristlõikest, nimelt kivimi või sette pooride pinna.</a:t>
            </a: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32</a:t>
            </a:fld>
            <a:endParaRPr lang="en-US"/>
          </a:p>
        </p:txBody>
      </p:sp>
    </p:spTree>
    <p:extLst>
      <p:ext uri="{BB962C8B-B14F-4D97-AF65-F5344CB8AC3E}">
        <p14:creationId xmlns:p14="http://schemas.microsoft.com/office/powerpoint/2010/main" val="2035967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L – kahe mõõtmispunkti (kaevu) vaheline kaugus</a:t>
            </a:r>
          </a:p>
          <a:p>
            <a:pPr marL="171450" indent="-171450">
              <a:buFont typeface="Arial" panose="020B0604020202020204" pitchFamily="34" charset="0"/>
              <a:buChar char="•"/>
            </a:pPr>
            <a:r>
              <a:rPr lang="et-EE" dirty="0"/>
              <a:t>v</a:t>
            </a:r>
            <a:r>
              <a:rPr lang="et-EE" baseline="-25000" dirty="0"/>
              <a:t>t</a:t>
            </a:r>
            <a:r>
              <a:rPr lang="et-EE" baseline="0" dirty="0"/>
              <a:t>  - vee tegelik liikumiskiirus</a:t>
            </a:r>
          </a:p>
          <a:p>
            <a:pPr marL="171450" indent="-171450">
              <a:buFont typeface="Arial" panose="020B0604020202020204" pitchFamily="34" charset="0"/>
              <a:buChar char="•"/>
            </a:pPr>
            <a:r>
              <a:rPr lang="et-EE" baseline="0" dirty="0"/>
              <a:t>Võrrandid 12 ja 13 võimaldavad anda esimese hinnangu põhjavee liikumiskiirusele ja teatud vahemaa läbimiseks kuluvale ajale. Täpsemad arvutused nõuavad juba keerukamate tehnikate kasutusele võtmist (nt. vooluvõrgu analüüs, põhjavee liikumise modelleerimine), millest räägime järgmises loengus.</a:t>
            </a: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33</a:t>
            </a:fld>
            <a:endParaRPr lang="en-US"/>
          </a:p>
        </p:txBody>
      </p:sp>
    </p:spTree>
    <p:extLst>
      <p:ext uri="{BB962C8B-B14F-4D97-AF65-F5344CB8AC3E}">
        <p14:creationId xmlns:p14="http://schemas.microsoft.com/office/powerpoint/2010/main" val="261380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4</a:t>
            </a:fld>
            <a:endParaRPr lang="en-US"/>
          </a:p>
        </p:txBody>
      </p:sp>
    </p:spTree>
    <p:extLst>
      <p:ext uri="{BB962C8B-B14F-4D97-AF65-F5344CB8AC3E}">
        <p14:creationId xmlns:p14="http://schemas.microsoft.com/office/powerpoint/2010/main" val="3837337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Vabas vormis tõlge tsitaadist </a:t>
            </a:r>
            <a:r>
              <a:rPr lang="et-EE" dirty="0" err="1"/>
              <a:t>Fetter</a:t>
            </a:r>
            <a:r>
              <a:rPr lang="et-EE" dirty="0"/>
              <a:t> (2001: 113)</a:t>
            </a: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5</a:t>
            </a:fld>
            <a:endParaRPr lang="en-US"/>
          </a:p>
        </p:txBody>
      </p:sp>
    </p:spTree>
    <p:extLst>
      <p:ext uri="{BB962C8B-B14F-4D97-AF65-F5344CB8AC3E}">
        <p14:creationId xmlns:p14="http://schemas.microsoft.com/office/powerpoint/2010/main" val="12390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i="0" dirty="0"/>
              <a:t>Kuidas liigub </a:t>
            </a:r>
            <a:r>
              <a:rPr lang="et-EE" i="0" dirty="0" err="1"/>
              <a:t>gravitatsiooniline</a:t>
            </a:r>
            <a:r>
              <a:rPr lang="et-EE" i="0" dirty="0"/>
              <a:t> põhjavesi?</a:t>
            </a:r>
          </a:p>
          <a:p>
            <a:pPr marL="171450" indent="-171450">
              <a:buFont typeface="Arial" panose="020B0604020202020204" pitchFamily="34" charset="0"/>
              <a:buChar char="•"/>
            </a:pPr>
            <a:r>
              <a:rPr lang="et-EE" i="0" dirty="0"/>
              <a:t>Põhjavee liikumiseks on vaja energiat. </a:t>
            </a:r>
          </a:p>
          <a:p>
            <a:pPr marL="171450" indent="-171450">
              <a:buFont typeface="Arial" panose="020B0604020202020204" pitchFamily="34" charset="0"/>
              <a:buChar char="•"/>
            </a:pPr>
            <a:r>
              <a:rPr lang="et-EE" b="1" i="0" dirty="0"/>
              <a:t>Potentsiaal (ENE – toimimis- ja jõudmisvõime) on energia võime teha tööd ja see sõltub kehade vastastikkusest asendist mingis jõuväljas</a:t>
            </a:r>
            <a:r>
              <a:rPr lang="et-EE" i="0" dirty="0"/>
              <a:t>. </a:t>
            </a:r>
          </a:p>
          <a:p>
            <a:pPr marL="171450" indent="-171450">
              <a:buFont typeface="Arial" panose="020B0604020202020204" pitchFamily="34" charset="0"/>
              <a:buChar char="•"/>
            </a:pPr>
            <a:r>
              <a:rPr lang="et-EE" i="0" dirty="0"/>
              <a:t>Potentsiaali mõiste </a:t>
            </a:r>
            <a:r>
              <a:rPr lang="et-EE" i="0" dirty="0" err="1"/>
              <a:t>hüdrogeoloogias</a:t>
            </a:r>
            <a:r>
              <a:rPr lang="et-EE" i="0" dirty="0"/>
              <a:t> on sarnane soojus- ja elektriõpetusele – soojusülekanne soojemalt kehalt külmemale/elektri liikumine suuremalt väiksema pinge suunas. Mõlemal juhul toimub liikumine mööda potentsiaali gradienti. Potentsiaalide vahe, näiteks kahe punkti </a:t>
            </a:r>
            <a:r>
              <a:rPr lang="et-EE" i="0" dirty="0" err="1"/>
              <a:t>elektrostaatilise</a:t>
            </a:r>
            <a:r>
              <a:rPr lang="et-EE" i="0" dirty="0"/>
              <a:t> potentsiaali väärtuste vahe võrdub tööga, mis kulub ühiklaengu viimiseks ühest punktist teise.</a:t>
            </a:r>
            <a:r>
              <a:rPr lang="en-US" sz="1200" b="0" i="0" kern="1200" dirty="0">
                <a:solidFill>
                  <a:schemeClr val="tx1"/>
                </a:solidFill>
                <a:effectLst/>
                <a:latin typeface="+mn-lt"/>
                <a:ea typeface="+mn-ea"/>
                <a:cs typeface="+mn-cs"/>
              </a:rPr>
              <a:t>.</a:t>
            </a:r>
            <a:endParaRPr lang="et-EE" i="0" dirty="0"/>
          </a:p>
          <a:p>
            <a:pPr marL="171450" indent="-171450">
              <a:buFont typeface="Arial" panose="020B0604020202020204" pitchFamily="34" charset="0"/>
              <a:buChar char="•"/>
            </a:pPr>
            <a:r>
              <a:rPr lang="et-EE" i="0" dirty="0"/>
              <a:t>Mis aga on täpsemalt põhjavee potentsiaal?</a:t>
            </a:r>
          </a:p>
          <a:p>
            <a:pPr marL="171450" indent="-171450">
              <a:buFont typeface="Arial" panose="020B0604020202020204" pitchFamily="34" charset="0"/>
              <a:buChar char="•"/>
            </a:pPr>
            <a:r>
              <a:rPr lang="et-EE" i="0" dirty="0" err="1"/>
              <a:t>Hubbert</a:t>
            </a:r>
            <a:r>
              <a:rPr lang="et-EE" i="0" dirty="0"/>
              <a:t> (1940) defineeris põhjaveepotentsiaali, kui füüsikalise suuruse, mida on võimalik mõõta voolusüsteemi igas punktis ja mille omadused on sellised, et põhjavee voolamine toimuks piirkonnast, kus selle suuruse väärtus on suurem, piirkonda kus see on väiksem, sõltumata selle suunast ruumis.</a:t>
            </a:r>
            <a:endParaRPr lang="en-US" i="0" dirty="0"/>
          </a:p>
        </p:txBody>
      </p:sp>
      <p:sp>
        <p:nvSpPr>
          <p:cNvPr id="4" name="Slaidinumbri kohatäide 3"/>
          <p:cNvSpPr>
            <a:spLocks noGrp="1"/>
          </p:cNvSpPr>
          <p:nvPr>
            <p:ph type="sldNum" sz="quarter" idx="10"/>
          </p:nvPr>
        </p:nvSpPr>
        <p:spPr/>
        <p:txBody>
          <a:bodyPr/>
          <a:lstStyle/>
          <a:p>
            <a:fld id="{67A218DD-5CFD-41C7-B884-18A30A41B42F}" type="slidenum">
              <a:rPr lang="en-US" smtClean="0"/>
              <a:t>6</a:t>
            </a:fld>
            <a:endParaRPr lang="en-US"/>
          </a:p>
        </p:txBody>
      </p:sp>
    </p:spTree>
    <p:extLst>
      <p:ext uri="{BB962C8B-B14F-4D97-AF65-F5344CB8AC3E}">
        <p14:creationId xmlns:p14="http://schemas.microsoft.com/office/powerpoint/2010/main" val="1791169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Põhjavee energia võib jagada mehaaniliseks, soojus- ja keemiliseks energiaks.</a:t>
            </a:r>
          </a:p>
          <a:p>
            <a:pPr marL="171450" indent="-171450">
              <a:buFont typeface="Arial" panose="020B0604020202020204" pitchFamily="34" charset="0"/>
              <a:buChar char="•"/>
            </a:pPr>
            <a:r>
              <a:rPr lang="et-EE" dirty="0"/>
              <a:t>Selleks et liigutada põhjaveeosakest mingist algolekust (</a:t>
            </a:r>
            <a:r>
              <a:rPr lang="et-EE" i="1" dirty="0"/>
              <a:t>standard </a:t>
            </a:r>
            <a:r>
              <a:rPr lang="et-EE" i="1" dirty="0" err="1"/>
              <a:t>state</a:t>
            </a:r>
            <a:r>
              <a:rPr lang="et-EE" dirty="0"/>
              <a:t>) mingisse punkti (P) on vaja teha tööd, mis sõltub kolmest komponendist: elastne energia (veerõhu muutus), kineetiline energia, potentsiaalne energia</a:t>
            </a:r>
          </a:p>
          <a:p>
            <a:pPr marL="171450" indent="-171450">
              <a:buFont typeface="Arial" panose="020B0604020202020204" pitchFamily="34" charset="0"/>
              <a:buChar char="•"/>
            </a:pPr>
            <a:r>
              <a:rPr lang="et-EE" dirty="0"/>
              <a:t>Vee potentsiaal sõltub:</a:t>
            </a:r>
          </a:p>
          <a:p>
            <a:r>
              <a:rPr lang="et-EE" dirty="0"/>
              <a:t>p – hüdrauliline rõhk paskalites (P – kg/ms</a:t>
            </a:r>
            <a:r>
              <a:rPr lang="et-EE" baseline="30000" dirty="0"/>
              <a:t>2</a:t>
            </a:r>
            <a:r>
              <a:rPr lang="et-EE" baseline="0" dirty="0"/>
              <a:t>). Mõõdetud rõhk = absoluutne rõhk – atmosfääri rõhk</a:t>
            </a:r>
          </a:p>
          <a:p>
            <a:r>
              <a:rPr lang="et-EE" dirty="0"/>
              <a:t>z – mõõdetud rõhu p asend (kõrgus) etalonkõrguse/kõrgussüsteemi nullpunkti (</a:t>
            </a:r>
            <a:r>
              <a:rPr lang="et-EE" i="1" dirty="0" err="1"/>
              <a:t>reference</a:t>
            </a:r>
            <a:r>
              <a:rPr lang="et-EE" i="1" dirty="0"/>
              <a:t> </a:t>
            </a:r>
            <a:r>
              <a:rPr lang="et-EE" i="1" dirty="0" err="1"/>
              <a:t>point</a:t>
            </a:r>
            <a:r>
              <a:rPr lang="et-EE" dirty="0"/>
              <a:t>) suhtes = </a:t>
            </a:r>
            <a:r>
              <a:rPr lang="et-EE" i="1" dirty="0" err="1"/>
              <a:t>elevation</a:t>
            </a:r>
            <a:r>
              <a:rPr lang="et-EE" i="1" dirty="0"/>
              <a:t> head</a:t>
            </a:r>
          </a:p>
          <a:p>
            <a:r>
              <a:rPr lang="et-EE" i="0" dirty="0"/>
              <a:t>v – põhjavee liikumise kiirus (m/s)</a:t>
            </a:r>
          </a:p>
          <a:p>
            <a:r>
              <a:rPr lang="el-GR" i="0" dirty="0"/>
              <a:t>γ</a:t>
            </a:r>
            <a:r>
              <a:rPr lang="et-EE" i="0" dirty="0"/>
              <a:t> – vee erikaal (P = vee tiheduse ja gravitatsioonikonstanti korrutis ühikus kg/m</a:t>
            </a:r>
            <a:r>
              <a:rPr lang="et-EE" i="0" baseline="30000" dirty="0"/>
              <a:t>2</a:t>
            </a:r>
            <a:r>
              <a:rPr lang="et-EE" i="0" dirty="0"/>
              <a:t>s</a:t>
            </a:r>
            <a:r>
              <a:rPr lang="et-EE" i="0" baseline="30000" dirty="0"/>
              <a:t>2 </a:t>
            </a:r>
            <a:r>
              <a:rPr lang="et-EE" i="0" baseline="0" dirty="0"/>
              <a:t>või N/m</a:t>
            </a:r>
            <a:r>
              <a:rPr lang="et-EE" i="0" baseline="30000" dirty="0"/>
              <a:t>3</a:t>
            </a:r>
            <a:r>
              <a:rPr lang="et-EE" i="0" dirty="0"/>
              <a:t>). Erikaal on mingi aine ruumalaühiku kaal, mis võrdub aine tiheduse ja raskuskiirenduse korrutisega. </a:t>
            </a:r>
          </a:p>
          <a:p>
            <a:pPr marL="171450" indent="-171450">
              <a:buFont typeface="Arial" panose="020B0604020202020204" pitchFamily="34" charset="0"/>
              <a:buChar char="•"/>
            </a:pPr>
            <a:r>
              <a:rPr lang="et-EE" i="0" dirty="0"/>
              <a:t>NB! </a:t>
            </a:r>
            <a:r>
              <a:rPr lang="el-GR" i="0" dirty="0"/>
              <a:t>γ</a:t>
            </a:r>
            <a:r>
              <a:rPr lang="et-EE" i="0" dirty="0"/>
              <a:t>/g = tihedus ehk mass ruumalaühiku kohta</a:t>
            </a:r>
          </a:p>
          <a:p>
            <a:pPr marL="171450" indent="-171450">
              <a:buFont typeface="Arial" panose="020B0604020202020204" pitchFamily="34" charset="0"/>
              <a:buChar char="•"/>
            </a:pPr>
            <a:r>
              <a:rPr lang="et-EE" i="0" dirty="0"/>
              <a:t>Põhjavee liikumise kiirus on võrreldes pinnaveega (jõed) väga aeglane ja seega võime me potentsiaali kineetilise energia komponendi põhjavee puhul arvestamata jätta</a:t>
            </a:r>
          </a:p>
          <a:p>
            <a:pPr marL="171450" indent="-171450">
              <a:buFont typeface="Arial" panose="020B0604020202020204" pitchFamily="34" charset="0"/>
              <a:buChar char="•"/>
            </a:pPr>
            <a:endParaRPr lang="en-US" i="0" dirty="0"/>
          </a:p>
          <a:p>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7</a:t>
            </a:fld>
            <a:endParaRPr lang="en-US"/>
          </a:p>
        </p:txBody>
      </p:sp>
    </p:spTree>
    <p:extLst>
      <p:ext uri="{BB962C8B-B14F-4D97-AF65-F5344CB8AC3E}">
        <p14:creationId xmlns:p14="http://schemas.microsoft.com/office/powerpoint/2010/main" val="1536529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Punkt P küllastunud veekihis, mille potentsiaali me soovime määrata</a:t>
            </a: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8</a:t>
            </a:fld>
            <a:endParaRPr lang="en-US"/>
          </a:p>
        </p:txBody>
      </p:sp>
    </p:spTree>
    <p:extLst>
      <p:ext uri="{BB962C8B-B14F-4D97-AF65-F5344CB8AC3E}">
        <p14:creationId xmlns:p14="http://schemas.microsoft.com/office/powerpoint/2010/main" val="3232682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NB! </a:t>
            </a:r>
            <a:r>
              <a:rPr lang="nl-NL" altLang="nl-BE" sz="1200" dirty="0">
                <a:cs typeface="Times New Roman" panose="02020603050405020304" pitchFamily="18" charset="0"/>
              </a:rPr>
              <a:t>h = </a:t>
            </a:r>
            <a:r>
              <a:rPr lang="nl-NL" altLang="nl-BE" sz="1200" dirty="0">
                <a:cs typeface="Times New Roman" panose="02020603050405020304" pitchFamily="18" charset="0"/>
                <a:sym typeface="Symbol" panose="05050102010706020507" pitchFamily="18" charset="2"/>
              </a:rPr>
              <a:t>/</a:t>
            </a:r>
            <a:r>
              <a:rPr lang="nl-NL" altLang="nl-BE" sz="1200" dirty="0">
                <a:cs typeface="Times New Roman" panose="02020603050405020304" pitchFamily="18" charset="0"/>
              </a:rPr>
              <a:t> </a:t>
            </a:r>
            <a:r>
              <a:rPr lang="et-EE" altLang="nl-BE" sz="1200" dirty="0">
                <a:cs typeface="Times New Roman" panose="02020603050405020304" pitchFamily="18" charset="0"/>
              </a:rPr>
              <a:t>, mageda vee tihedus on 1000 g/cm3</a:t>
            </a:r>
          </a:p>
          <a:p>
            <a:pPr marL="171450" indent="-171450">
              <a:buFont typeface="Arial" panose="020B0604020202020204" pitchFamily="34" charset="0"/>
              <a:buChar char="•"/>
            </a:pPr>
            <a:r>
              <a:rPr lang="et-EE" altLang="nl-BE" sz="1200" dirty="0">
                <a:cs typeface="Times New Roman" panose="02020603050405020304" pitchFamily="18" charset="0"/>
              </a:rPr>
              <a:t>Seega mõõdetud põhjaveetase korreleerub peaaegu täiuslikult põhjavee potentsiaaliga – gravitatsioonikonstanti varieeruvus on selleks piisavalt väike.</a:t>
            </a:r>
          </a:p>
          <a:p>
            <a:pPr marL="171450" indent="-171450">
              <a:buFont typeface="Arial" panose="020B0604020202020204" pitchFamily="34" charset="0"/>
              <a:buChar char="•"/>
            </a:pPr>
            <a:r>
              <a:rPr lang="et-EE" altLang="nl-BE" sz="1200" dirty="0">
                <a:cs typeface="Times New Roman" panose="02020603050405020304" pitchFamily="18" charset="0"/>
              </a:rPr>
              <a:t>Sarnaselt soojusele ja elektrile toimub põhjavee liikumine mööda potentsiaali gradienti, milleks on põhjaveetase.</a:t>
            </a:r>
          </a:p>
          <a:p>
            <a:pPr marL="171450" indent="-171450">
              <a:buFont typeface="Arial" panose="020B0604020202020204" pitchFamily="34" charset="0"/>
              <a:buChar char="•"/>
            </a:pPr>
            <a:r>
              <a:rPr lang="et-EE" sz="1200" dirty="0">
                <a:cs typeface="Times New Roman" panose="02020603050405020304" pitchFamily="18" charset="0"/>
              </a:rPr>
              <a:t>Nt. Rannikualadel võib toimuda merevee ja magedavee segunemine, kus vee erikaalu </a:t>
            </a:r>
            <a:r>
              <a:rPr lang="nl-NL" altLang="nl-BE" sz="1200" dirty="0">
                <a:cs typeface="Times New Roman" panose="02020603050405020304" pitchFamily="18" charset="0"/>
                <a:sym typeface="Symbol" panose="05050102010706020507" pitchFamily="18" charset="2"/>
              </a:rPr>
              <a:t></a:t>
            </a:r>
            <a:r>
              <a:rPr lang="et-EE" altLang="nl-BE" sz="1200" dirty="0">
                <a:cs typeface="Times New Roman" panose="02020603050405020304" pitchFamily="18" charset="0"/>
                <a:sym typeface="Symbol" panose="05050102010706020507" pitchFamily="18" charset="2"/>
              </a:rPr>
              <a:t> ei saa enam konstantseks lugeda. Normaalsoolsusega merevee </a:t>
            </a:r>
            <a:r>
              <a:rPr lang="nl-NL" altLang="nl-BE" sz="1200" dirty="0">
                <a:cs typeface="Times New Roman" panose="02020603050405020304" pitchFamily="18" charset="0"/>
                <a:sym typeface="Symbol" panose="05050102010706020507" pitchFamily="18" charset="2"/>
              </a:rPr>
              <a:t></a:t>
            </a:r>
            <a:r>
              <a:rPr lang="et-EE" altLang="nl-BE" sz="1200" dirty="0">
                <a:cs typeface="Times New Roman" panose="02020603050405020304" pitchFamily="18" charset="0"/>
                <a:sym typeface="Symbol" panose="05050102010706020507" pitchFamily="18" charset="2"/>
              </a:rPr>
              <a:t>=1025 g/cm3 ja sellisel juhul peab erinevate vete erikaalu põhjavee liikumise määramisel arvesse võtma. Antud näite puhul on soolase põhjavee (merevee) tase selle tegelikust potentsiaalist mageda põhjaveega võrreldes 2,5% madalam. Sellises olukorras püütakse mageda ja soolase põhjavee tasemed viia ühele alusele ehk arvutada põhjaveetase (</a:t>
            </a:r>
            <a:r>
              <a:rPr lang="et-EE" altLang="nl-BE" sz="1200" i="1" dirty="0" err="1">
                <a:cs typeface="Times New Roman" panose="02020603050405020304" pitchFamily="18" charset="0"/>
                <a:sym typeface="Symbol" panose="05050102010706020507" pitchFamily="18" charset="2"/>
              </a:rPr>
              <a:t>freshwater</a:t>
            </a:r>
            <a:r>
              <a:rPr lang="et-EE" altLang="nl-BE" sz="1200" i="1" dirty="0">
                <a:cs typeface="Times New Roman" panose="02020603050405020304" pitchFamily="18" charset="0"/>
                <a:sym typeface="Symbol" panose="05050102010706020507" pitchFamily="18" charset="2"/>
              </a:rPr>
              <a:t> head) </a:t>
            </a:r>
            <a:r>
              <a:rPr lang="et-EE" altLang="nl-BE" sz="1200" i="0" dirty="0">
                <a:cs typeface="Times New Roman" panose="02020603050405020304" pitchFamily="18" charset="0"/>
                <a:sym typeface="Symbol" panose="05050102010706020507" pitchFamily="18" charset="2"/>
              </a:rPr>
              <a:t>juhul kui mereveega täidetud kaevus oleks hoopis magevesi</a:t>
            </a:r>
            <a:r>
              <a:rPr lang="et-EE" altLang="nl-BE" sz="1200" dirty="0">
                <a:cs typeface="Times New Roman" panose="02020603050405020304" pitchFamily="18" charset="0"/>
                <a:sym typeface="Symbol" panose="05050102010706020507" pitchFamily="18" charset="2"/>
              </a:rPr>
              <a:t>. Antud olukorras: kui mereveest tekkinud põhjavee mõõdetud tase on näiteks 1 meeter, siis selle ekvivalentne põhjaveetase mageda vee suhtes oleks 1,025 meetrit (1+1*0.025). Kui põhjaveetase oleks aga 40 meetrit oleks selle ekvivalentne põhjaveetase juba 41 meetrit jne.</a:t>
            </a:r>
          </a:p>
          <a:p>
            <a:pPr marL="171450" indent="-171450">
              <a:buFont typeface="Arial" panose="020B0604020202020204" pitchFamily="34" charset="0"/>
              <a:buChar char="•"/>
            </a:pPr>
            <a:r>
              <a:rPr lang="et-EE" sz="1200" dirty="0">
                <a:cs typeface="Times New Roman" panose="02020603050405020304" pitchFamily="18" charset="0"/>
                <a:sym typeface="Symbol" panose="05050102010706020507" pitchFamily="18" charset="2"/>
              </a:rPr>
              <a:t>Orientiiriks – magevesi (soolsus kuni 1000 mg/L), 1000 – 10000 </a:t>
            </a:r>
            <a:r>
              <a:rPr lang="et-EE" sz="1200" dirty="0" err="1">
                <a:cs typeface="Times New Roman" panose="02020603050405020304" pitchFamily="18" charset="0"/>
                <a:sym typeface="Symbol" panose="05050102010706020507" pitchFamily="18" charset="2"/>
              </a:rPr>
              <a:t>mg/L</a:t>
            </a:r>
            <a:r>
              <a:rPr lang="et-EE" sz="1200" dirty="0">
                <a:cs typeface="Times New Roman" panose="02020603050405020304" pitchFamily="18" charset="0"/>
                <a:sym typeface="Symbol" panose="05050102010706020507" pitchFamily="18" charset="2"/>
              </a:rPr>
              <a:t> (riimvesi; </a:t>
            </a:r>
            <a:r>
              <a:rPr lang="et-EE" sz="1200" i="1" dirty="0" err="1">
                <a:cs typeface="Times New Roman" panose="02020603050405020304" pitchFamily="18" charset="0"/>
                <a:sym typeface="Symbol" panose="05050102010706020507" pitchFamily="18" charset="2"/>
              </a:rPr>
              <a:t>brackish</a:t>
            </a:r>
            <a:r>
              <a:rPr lang="et-EE" sz="1200" i="1" dirty="0">
                <a:cs typeface="Times New Roman" panose="02020603050405020304" pitchFamily="18" charset="0"/>
                <a:sym typeface="Symbol" panose="05050102010706020507" pitchFamily="18" charset="2"/>
              </a:rPr>
              <a:t> </a:t>
            </a:r>
            <a:r>
              <a:rPr lang="et-EE" sz="1200" i="1" dirty="0" err="1">
                <a:cs typeface="Times New Roman" panose="02020603050405020304" pitchFamily="18" charset="0"/>
                <a:sym typeface="Symbol" panose="05050102010706020507" pitchFamily="18" charset="2"/>
              </a:rPr>
              <a:t>groundwater</a:t>
            </a:r>
            <a:r>
              <a:rPr lang="et-EE" sz="1200" dirty="0">
                <a:cs typeface="Times New Roman" panose="02020603050405020304" pitchFamily="18" charset="0"/>
                <a:sym typeface="Symbol" panose="05050102010706020507" pitchFamily="18" charset="2"/>
              </a:rPr>
              <a:t>), 10000 – 35000 </a:t>
            </a:r>
            <a:r>
              <a:rPr lang="et-EE" sz="1200" dirty="0" err="1">
                <a:cs typeface="Times New Roman" panose="02020603050405020304" pitchFamily="18" charset="0"/>
                <a:sym typeface="Symbol" panose="05050102010706020507" pitchFamily="18" charset="2"/>
              </a:rPr>
              <a:t>mg/L</a:t>
            </a:r>
            <a:r>
              <a:rPr lang="et-EE" sz="1200" dirty="0">
                <a:cs typeface="Times New Roman" panose="02020603050405020304" pitchFamily="18" charset="0"/>
                <a:sym typeface="Symbol" panose="05050102010706020507" pitchFamily="18" charset="2"/>
              </a:rPr>
              <a:t> (soolane vesi; </a:t>
            </a:r>
            <a:r>
              <a:rPr lang="et-EE" sz="1200" i="1" dirty="0" err="1">
                <a:cs typeface="Times New Roman" panose="02020603050405020304" pitchFamily="18" charset="0"/>
                <a:sym typeface="Symbol" panose="05050102010706020507" pitchFamily="18" charset="2"/>
              </a:rPr>
              <a:t>saline</a:t>
            </a:r>
            <a:r>
              <a:rPr lang="et-EE" sz="1200" i="1" dirty="0">
                <a:cs typeface="Times New Roman" panose="02020603050405020304" pitchFamily="18" charset="0"/>
                <a:sym typeface="Symbol" panose="05050102010706020507" pitchFamily="18" charset="2"/>
              </a:rPr>
              <a:t> </a:t>
            </a:r>
            <a:r>
              <a:rPr lang="et-EE" sz="1200" i="1" dirty="0" err="1">
                <a:cs typeface="Times New Roman" panose="02020603050405020304" pitchFamily="18" charset="0"/>
                <a:sym typeface="Symbol" panose="05050102010706020507" pitchFamily="18" charset="2"/>
              </a:rPr>
              <a:t>groundwater</a:t>
            </a:r>
            <a:r>
              <a:rPr lang="et-EE" sz="1200" dirty="0">
                <a:cs typeface="Times New Roman" panose="02020603050405020304" pitchFamily="18" charset="0"/>
                <a:sym typeface="Symbol" panose="05050102010706020507" pitchFamily="18" charset="2"/>
              </a:rPr>
              <a:t>), </a:t>
            </a:r>
            <a:r>
              <a:rPr lang="et-EE" sz="1200" dirty="0">
                <a:latin typeface="Calibri" panose="020F0502020204030204" pitchFamily="34" charset="0"/>
                <a:cs typeface="Calibri" panose="020F0502020204030204" pitchFamily="34" charset="0"/>
                <a:sym typeface="Symbol" panose="05050102010706020507" pitchFamily="18" charset="2"/>
              </a:rPr>
              <a:t>&gt;35000 </a:t>
            </a:r>
            <a:r>
              <a:rPr lang="et-EE" sz="1200" dirty="0" err="1">
                <a:latin typeface="Calibri" panose="020F0502020204030204" pitchFamily="34" charset="0"/>
                <a:cs typeface="Calibri" panose="020F0502020204030204" pitchFamily="34" charset="0"/>
                <a:sym typeface="Symbol" panose="05050102010706020507" pitchFamily="18" charset="2"/>
              </a:rPr>
              <a:t>mg/L</a:t>
            </a:r>
            <a:r>
              <a:rPr lang="et-EE" sz="1200" dirty="0">
                <a:latin typeface="Calibri" panose="020F0502020204030204" pitchFamily="34" charset="0"/>
                <a:cs typeface="Calibri" panose="020F0502020204030204" pitchFamily="34" charset="0"/>
                <a:sym typeface="Symbol" panose="05050102010706020507" pitchFamily="18" charset="2"/>
              </a:rPr>
              <a:t> (soolvesi, </a:t>
            </a:r>
            <a:r>
              <a:rPr lang="et-EE" sz="1200" i="1" dirty="0" err="1">
                <a:latin typeface="Calibri" panose="020F0502020204030204" pitchFamily="34" charset="0"/>
                <a:cs typeface="Calibri" panose="020F0502020204030204" pitchFamily="34" charset="0"/>
                <a:sym typeface="Symbol" panose="05050102010706020507" pitchFamily="18" charset="2"/>
              </a:rPr>
              <a:t>brine</a:t>
            </a:r>
            <a:r>
              <a:rPr lang="et-EE" sz="1200" dirty="0">
                <a:latin typeface="Calibri" panose="020F0502020204030204" pitchFamily="34" charset="0"/>
                <a:cs typeface="Calibri" panose="020F0502020204030204" pitchFamily="34" charset="0"/>
                <a:sym typeface="Symbol" panose="05050102010706020507" pitchFamily="18" charset="2"/>
              </a:rPr>
              <a:t>)</a:t>
            </a: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9</a:t>
            </a:fld>
            <a:endParaRPr lang="en-US"/>
          </a:p>
        </p:txBody>
      </p:sp>
    </p:spTree>
    <p:extLst>
      <p:ext uri="{BB962C8B-B14F-4D97-AF65-F5344CB8AC3E}">
        <p14:creationId xmlns:p14="http://schemas.microsoft.com/office/powerpoint/2010/main" val="1126746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C888EC0-21FF-4756-B5B0-188F906C56DC}"/>
              </a:ext>
            </a:extLst>
          </p:cNvPr>
          <p:cNvSpPr>
            <a:spLocks noGrp="1"/>
          </p:cNvSpPr>
          <p:nvPr>
            <p:ph type="ctrTitle"/>
          </p:nvPr>
        </p:nvSpPr>
        <p:spPr>
          <a:xfrm>
            <a:off x="1524000" y="1122363"/>
            <a:ext cx="9144000" cy="2387600"/>
          </a:xfrm>
        </p:spPr>
        <p:txBody>
          <a:bodyPr anchor="b"/>
          <a:lstStyle>
            <a:lvl1pPr algn="ctr">
              <a:defRPr sz="6000"/>
            </a:lvl1pPr>
          </a:lstStyle>
          <a:p>
            <a:r>
              <a:rPr lang="et-EE"/>
              <a:t>Muutke pealkirja laadi</a:t>
            </a:r>
            <a:endParaRPr lang="en-US"/>
          </a:p>
        </p:txBody>
      </p:sp>
      <p:sp>
        <p:nvSpPr>
          <p:cNvPr id="3" name="Alapealkiri 2">
            <a:extLst>
              <a:ext uri="{FF2B5EF4-FFF2-40B4-BE49-F238E27FC236}">
                <a16:creationId xmlns:a16="http://schemas.microsoft.com/office/drawing/2014/main" id="{81BFE739-A838-43E0-AB77-6DEA12646D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juhtslaidi alapealkirja laadi redigeerimiseks</a:t>
            </a:r>
            <a:endParaRPr lang="en-US"/>
          </a:p>
        </p:txBody>
      </p:sp>
      <p:sp>
        <p:nvSpPr>
          <p:cNvPr id="4" name="Kuupäeva kohatäide 3">
            <a:extLst>
              <a:ext uri="{FF2B5EF4-FFF2-40B4-BE49-F238E27FC236}">
                <a16:creationId xmlns:a16="http://schemas.microsoft.com/office/drawing/2014/main" id="{96DE10DA-4622-4F38-AFDE-790A63235ACE}"/>
              </a:ext>
            </a:extLst>
          </p:cNvPr>
          <p:cNvSpPr>
            <a:spLocks noGrp="1"/>
          </p:cNvSpPr>
          <p:nvPr>
            <p:ph type="dt" sz="half" idx="10"/>
          </p:nvPr>
        </p:nvSpPr>
        <p:spPr/>
        <p:txBody>
          <a:bodyPr/>
          <a:lstStyle/>
          <a:p>
            <a:fld id="{3ADE6E92-16C7-4C77-BC91-56FC8A489A58}" type="datetime1">
              <a:rPr lang="en-US" smtClean="0"/>
              <a:t>9/19/2017</a:t>
            </a:fld>
            <a:endParaRPr lang="en-US"/>
          </a:p>
        </p:txBody>
      </p:sp>
      <p:sp>
        <p:nvSpPr>
          <p:cNvPr id="5" name="Jaluse kohatäide 4">
            <a:extLst>
              <a:ext uri="{FF2B5EF4-FFF2-40B4-BE49-F238E27FC236}">
                <a16:creationId xmlns:a16="http://schemas.microsoft.com/office/drawing/2014/main" id="{327E34FC-25DE-4FED-B0D8-8DADE38C209E}"/>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7C6BC7B4-A8A4-4374-94F3-B9242334C4D0}"/>
              </a:ext>
            </a:extLst>
          </p:cNvPr>
          <p:cNvSpPr>
            <a:spLocks noGrp="1"/>
          </p:cNvSpPr>
          <p:nvPr>
            <p:ph type="sldNum" sz="quarter" idx="12"/>
          </p:nvPr>
        </p:nvSpPr>
        <p:spPr/>
        <p:txBody>
          <a:bodyPr/>
          <a:lstStyle/>
          <a:p>
            <a:fld id="{C6DDDB51-95AB-4E2D-A948-59737F4511DE}" type="slidenum">
              <a:rPr lang="en-US" smtClean="0"/>
              <a:t>‹#›</a:t>
            </a:fld>
            <a:endParaRPr lang="en-US"/>
          </a:p>
        </p:txBody>
      </p:sp>
    </p:spTree>
    <p:extLst>
      <p:ext uri="{BB962C8B-B14F-4D97-AF65-F5344CB8AC3E}">
        <p14:creationId xmlns:p14="http://schemas.microsoft.com/office/powerpoint/2010/main" val="1900915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FE1A775-5BA1-4118-BB39-C82EEA65E42F}"/>
              </a:ext>
            </a:extLst>
          </p:cNvPr>
          <p:cNvSpPr>
            <a:spLocks noGrp="1"/>
          </p:cNvSpPr>
          <p:nvPr>
            <p:ph type="title"/>
          </p:nvPr>
        </p:nvSpPr>
        <p:spPr/>
        <p:txBody>
          <a:bodyPr/>
          <a:lstStyle/>
          <a:p>
            <a:r>
              <a:rPr lang="et-EE"/>
              <a:t>Muutke pealkirja laadi</a:t>
            </a:r>
            <a:endParaRPr lang="en-US"/>
          </a:p>
        </p:txBody>
      </p:sp>
      <p:sp>
        <p:nvSpPr>
          <p:cNvPr id="3" name="Vertikaalteksti kohatäide 2">
            <a:extLst>
              <a:ext uri="{FF2B5EF4-FFF2-40B4-BE49-F238E27FC236}">
                <a16:creationId xmlns:a16="http://schemas.microsoft.com/office/drawing/2014/main" id="{35578A39-F403-461F-A541-244E62749C0B}"/>
              </a:ext>
            </a:extLst>
          </p:cNvPr>
          <p:cNvSpPr>
            <a:spLocks noGrp="1"/>
          </p:cNvSpPr>
          <p:nvPr>
            <p:ph type="body" orient="vert" idx="1"/>
          </p:nvPr>
        </p:nvSpPr>
        <p:spPr/>
        <p:txBody>
          <a:bodyPr vert="eaVert"/>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8624F88E-F186-457C-92C1-F16F3072BBE6}"/>
              </a:ext>
            </a:extLst>
          </p:cNvPr>
          <p:cNvSpPr>
            <a:spLocks noGrp="1"/>
          </p:cNvSpPr>
          <p:nvPr>
            <p:ph type="dt" sz="half" idx="10"/>
          </p:nvPr>
        </p:nvSpPr>
        <p:spPr/>
        <p:txBody>
          <a:bodyPr/>
          <a:lstStyle/>
          <a:p>
            <a:fld id="{8BE82D8C-F445-4B80-B94A-D107596693D6}" type="datetime1">
              <a:rPr lang="en-US" smtClean="0"/>
              <a:t>9/19/2017</a:t>
            </a:fld>
            <a:endParaRPr lang="en-US"/>
          </a:p>
        </p:txBody>
      </p:sp>
      <p:sp>
        <p:nvSpPr>
          <p:cNvPr id="5" name="Jaluse kohatäide 4">
            <a:extLst>
              <a:ext uri="{FF2B5EF4-FFF2-40B4-BE49-F238E27FC236}">
                <a16:creationId xmlns:a16="http://schemas.microsoft.com/office/drawing/2014/main" id="{7363B56B-3098-4DE2-9F2B-011F7E6DB615}"/>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159D5900-8AED-449D-93F3-097BAEB57E98}"/>
              </a:ext>
            </a:extLst>
          </p:cNvPr>
          <p:cNvSpPr>
            <a:spLocks noGrp="1"/>
          </p:cNvSpPr>
          <p:nvPr>
            <p:ph type="sldNum" sz="quarter" idx="12"/>
          </p:nvPr>
        </p:nvSpPr>
        <p:spPr/>
        <p:txBody>
          <a:bodyPr/>
          <a:lstStyle/>
          <a:p>
            <a:fld id="{C6DDDB51-95AB-4E2D-A948-59737F4511DE}" type="slidenum">
              <a:rPr lang="en-US" smtClean="0"/>
              <a:t>‹#›</a:t>
            </a:fld>
            <a:endParaRPr lang="en-US"/>
          </a:p>
        </p:txBody>
      </p:sp>
    </p:spTree>
    <p:extLst>
      <p:ext uri="{BB962C8B-B14F-4D97-AF65-F5344CB8AC3E}">
        <p14:creationId xmlns:p14="http://schemas.microsoft.com/office/powerpoint/2010/main" val="566172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a:extLst>
              <a:ext uri="{FF2B5EF4-FFF2-40B4-BE49-F238E27FC236}">
                <a16:creationId xmlns:a16="http://schemas.microsoft.com/office/drawing/2014/main" id="{6689DE87-6B30-4F61-99F0-A67AC137523B}"/>
              </a:ext>
            </a:extLst>
          </p:cNvPr>
          <p:cNvSpPr>
            <a:spLocks noGrp="1"/>
          </p:cNvSpPr>
          <p:nvPr>
            <p:ph type="title" orient="vert"/>
          </p:nvPr>
        </p:nvSpPr>
        <p:spPr>
          <a:xfrm>
            <a:off x="8724900" y="365125"/>
            <a:ext cx="2628900" cy="5811838"/>
          </a:xfrm>
        </p:spPr>
        <p:txBody>
          <a:bodyPr vert="eaVert"/>
          <a:lstStyle/>
          <a:p>
            <a:r>
              <a:rPr lang="et-EE"/>
              <a:t>Muutke pealkirja laadi</a:t>
            </a:r>
            <a:endParaRPr lang="en-US"/>
          </a:p>
        </p:txBody>
      </p:sp>
      <p:sp>
        <p:nvSpPr>
          <p:cNvPr id="3" name="Vertikaalteksti kohatäide 2">
            <a:extLst>
              <a:ext uri="{FF2B5EF4-FFF2-40B4-BE49-F238E27FC236}">
                <a16:creationId xmlns:a16="http://schemas.microsoft.com/office/drawing/2014/main" id="{D1C87464-64A3-46A2-BEA5-C55BE3BEF2A5}"/>
              </a:ext>
            </a:extLst>
          </p:cNvPr>
          <p:cNvSpPr>
            <a:spLocks noGrp="1"/>
          </p:cNvSpPr>
          <p:nvPr>
            <p:ph type="body" orient="vert" idx="1"/>
          </p:nvPr>
        </p:nvSpPr>
        <p:spPr>
          <a:xfrm>
            <a:off x="838200" y="365125"/>
            <a:ext cx="7734300" cy="5811838"/>
          </a:xfrm>
        </p:spPr>
        <p:txBody>
          <a:bodyPr vert="eaVert"/>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97F3E8A9-3C63-4AB5-AA1E-A9D2469AB82F}"/>
              </a:ext>
            </a:extLst>
          </p:cNvPr>
          <p:cNvSpPr>
            <a:spLocks noGrp="1"/>
          </p:cNvSpPr>
          <p:nvPr>
            <p:ph type="dt" sz="half" idx="10"/>
          </p:nvPr>
        </p:nvSpPr>
        <p:spPr/>
        <p:txBody>
          <a:bodyPr/>
          <a:lstStyle/>
          <a:p>
            <a:fld id="{AF2EEAB9-F5CF-4E79-A2F2-82987FED7886}" type="datetime1">
              <a:rPr lang="en-US" smtClean="0"/>
              <a:t>9/19/2017</a:t>
            </a:fld>
            <a:endParaRPr lang="en-US"/>
          </a:p>
        </p:txBody>
      </p:sp>
      <p:sp>
        <p:nvSpPr>
          <p:cNvPr id="5" name="Jaluse kohatäide 4">
            <a:extLst>
              <a:ext uri="{FF2B5EF4-FFF2-40B4-BE49-F238E27FC236}">
                <a16:creationId xmlns:a16="http://schemas.microsoft.com/office/drawing/2014/main" id="{0BA2D441-67EA-4DE6-BAE8-62DF7022631C}"/>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CE518548-F5B1-4C79-8890-B29E11C6E52F}"/>
              </a:ext>
            </a:extLst>
          </p:cNvPr>
          <p:cNvSpPr>
            <a:spLocks noGrp="1"/>
          </p:cNvSpPr>
          <p:nvPr>
            <p:ph type="sldNum" sz="quarter" idx="12"/>
          </p:nvPr>
        </p:nvSpPr>
        <p:spPr/>
        <p:txBody>
          <a:bodyPr/>
          <a:lstStyle/>
          <a:p>
            <a:fld id="{C6DDDB51-95AB-4E2D-A948-59737F4511DE}" type="slidenum">
              <a:rPr lang="en-US" smtClean="0"/>
              <a:t>‹#›</a:t>
            </a:fld>
            <a:endParaRPr lang="en-US"/>
          </a:p>
        </p:txBody>
      </p:sp>
    </p:spTree>
    <p:extLst>
      <p:ext uri="{BB962C8B-B14F-4D97-AF65-F5344CB8AC3E}">
        <p14:creationId xmlns:p14="http://schemas.microsoft.com/office/powerpoint/2010/main" val="141534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709DAF0-97C3-46EB-850F-44D6EC1BFCF1}"/>
              </a:ext>
            </a:extLst>
          </p:cNvPr>
          <p:cNvSpPr>
            <a:spLocks noGrp="1"/>
          </p:cNvSpPr>
          <p:nvPr>
            <p:ph type="title"/>
          </p:nvPr>
        </p:nvSpPr>
        <p:spPr/>
        <p:txBody>
          <a:bodyPr/>
          <a:lstStyle/>
          <a:p>
            <a:r>
              <a:rPr lang="et-EE"/>
              <a:t>Muutke pealkirja laadi</a:t>
            </a:r>
            <a:endParaRPr lang="en-US"/>
          </a:p>
        </p:txBody>
      </p:sp>
      <p:sp>
        <p:nvSpPr>
          <p:cNvPr id="3" name="Sisu kohatäide 2">
            <a:extLst>
              <a:ext uri="{FF2B5EF4-FFF2-40B4-BE49-F238E27FC236}">
                <a16:creationId xmlns:a16="http://schemas.microsoft.com/office/drawing/2014/main" id="{19F60D98-A8B0-45ED-B768-A9A69EB3CA03}"/>
              </a:ext>
            </a:extLst>
          </p:cNvPr>
          <p:cNvSpPr>
            <a:spLocks noGrp="1"/>
          </p:cNvSpPr>
          <p:nvPr>
            <p:ph idx="1"/>
          </p:nvPr>
        </p:nvSpPr>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4D578B1D-5D20-40C9-B034-C35E74F9BC0A}"/>
              </a:ext>
            </a:extLst>
          </p:cNvPr>
          <p:cNvSpPr>
            <a:spLocks noGrp="1"/>
          </p:cNvSpPr>
          <p:nvPr>
            <p:ph type="dt" sz="half" idx="10"/>
          </p:nvPr>
        </p:nvSpPr>
        <p:spPr/>
        <p:txBody>
          <a:bodyPr/>
          <a:lstStyle/>
          <a:p>
            <a:fld id="{395DFC88-783E-49A6-9EFA-95707F624432}" type="datetime1">
              <a:rPr lang="en-US" smtClean="0"/>
              <a:t>9/19/2017</a:t>
            </a:fld>
            <a:endParaRPr lang="en-US"/>
          </a:p>
        </p:txBody>
      </p:sp>
      <p:sp>
        <p:nvSpPr>
          <p:cNvPr id="5" name="Jaluse kohatäide 4">
            <a:extLst>
              <a:ext uri="{FF2B5EF4-FFF2-40B4-BE49-F238E27FC236}">
                <a16:creationId xmlns:a16="http://schemas.microsoft.com/office/drawing/2014/main" id="{F91D374B-636A-40B3-9121-E80B7F455D8F}"/>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0583DE59-675C-4458-97CE-9E3250E9D5AE}"/>
              </a:ext>
            </a:extLst>
          </p:cNvPr>
          <p:cNvSpPr>
            <a:spLocks noGrp="1"/>
          </p:cNvSpPr>
          <p:nvPr>
            <p:ph type="sldNum" sz="quarter" idx="12"/>
          </p:nvPr>
        </p:nvSpPr>
        <p:spPr/>
        <p:txBody>
          <a:bodyPr/>
          <a:lstStyle/>
          <a:p>
            <a:fld id="{C6DDDB51-95AB-4E2D-A948-59737F4511DE}" type="slidenum">
              <a:rPr lang="en-US" smtClean="0"/>
              <a:t>‹#›</a:t>
            </a:fld>
            <a:endParaRPr lang="en-US"/>
          </a:p>
        </p:txBody>
      </p:sp>
    </p:spTree>
    <p:extLst>
      <p:ext uri="{BB962C8B-B14F-4D97-AF65-F5344CB8AC3E}">
        <p14:creationId xmlns:p14="http://schemas.microsoft.com/office/powerpoint/2010/main" val="2276974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296524A-9878-481C-8AC1-F9DD42C5DB40}"/>
              </a:ext>
            </a:extLst>
          </p:cNvPr>
          <p:cNvSpPr>
            <a:spLocks noGrp="1"/>
          </p:cNvSpPr>
          <p:nvPr>
            <p:ph type="title"/>
          </p:nvPr>
        </p:nvSpPr>
        <p:spPr>
          <a:xfrm>
            <a:off x="831850" y="1709738"/>
            <a:ext cx="10515600" cy="2852737"/>
          </a:xfrm>
        </p:spPr>
        <p:txBody>
          <a:bodyPr anchor="b"/>
          <a:lstStyle>
            <a:lvl1pPr>
              <a:defRPr sz="6000"/>
            </a:lvl1pPr>
          </a:lstStyle>
          <a:p>
            <a:r>
              <a:rPr lang="et-EE"/>
              <a:t>Muutke pealkirja laadi</a:t>
            </a:r>
            <a:endParaRPr lang="en-US"/>
          </a:p>
        </p:txBody>
      </p:sp>
      <p:sp>
        <p:nvSpPr>
          <p:cNvPr id="3" name="Teksti kohatäide 2">
            <a:extLst>
              <a:ext uri="{FF2B5EF4-FFF2-40B4-BE49-F238E27FC236}">
                <a16:creationId xmlns:a16="http://schemas.microsoft.com/office/drawing/2014/main" id="{BDF5F354-9912-472E-91A5-4872652669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Redigeeri juhtslaidi tekstilaade</a:t>
            </a:r>
          </a:p>
        </p:txBody>
      </p:sp>
      <p:sp>
        <p:nvSpPr>
          <p:cNvPr id="4" name="Kuupäeva kohatäide 3">
            <a:extLst>
              <a:ext uri="{FF2B5EF4-FFF2-40B4-BE49-F238E27FC236}">
                <a16:creationId xmlns:a16="http://schemas.microsoft.com/office/drawing/2014/main" id="{47F0D936-499F-4B85-8FD0-3217F75039BB}"/>
              </a:ext>
            </a:extLst>
          </p:cNvPr>
          <p:cNvSpPr>
            <a:spLocks noGrp="1"/>
          </p:cNvSpPr>
          <p:nvPr>
            <p:ph type="dt" sz="half" idx="10"/>
          </p:nvPr>
        </p:nvSpPr>
        <p:spPr/>
        <p:txBody>
          <a:bodyPr/>
          <a:lstStyle/>
          <a:p>
            <a:fld id="{C27603FD-CFE1-479F-9ADE-457CF1DC70B7}" type="datetime1">
              <a:rPr lang="en-US" smtClean="0"/>
              <a:t>9/19/2017</a:t>
            </a:fld>
            <a:endParaRPr lang="en-US"/>
          </a:p>
        </p:txBody>
      </p:sp>
      <p:sp>
        <p:nvSpPr>
          <p:cNvPr id="5" name="Jaluse kohatäide 4">
            <a:extLst>
              <a:ext uri="{FF2B5EF4-FFF2-40B4-BE49-F238E27FC236}">
                <a16:creationId xmlns:a16="http://schemas.microsoft.com/office/drawing/2014/main" id="{39D786C7-BE2F-4828-9A2B-23EF50DEE821}"/>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89F7579B-9804-4C99-B187-72E4220316A2}"/>
              </a:ext>
            </a:extLst>
          </p:cNvPr>
          <p:cNvSpPr>
            <a:spLocks noGrp="1"/>
          </p:cNvSpPr>
          <p:nvPr>
            <p:ph type="sldNum" sz="quarter" idx="12"/>
          </p:nvPr>
        </p:nvSpPr>
        <p:spPr/>
        <p:txBody>
          <a:bodyPr/>
          <a:lstStyle/>
          <a:p>
            <a:fld id="{C6DDDB51-95AB-4E2D-A948-59737F4511DE}" type="slidenum">
              <a:rPr lang="en-US" smtClean="0"/>
              <a:t>‹#›</a:t>
            </a:fld>
            <a:endParaRPr lang="en-US"/>
          </a:p>
        </p:txBody>
      </p:sp>
    </p:spTree>
    <p:extLst>
      <p:ext uri="{BB962C8B-B14F-4D97-AF65-F5344CB8AC3E}">
        <p14:creationId xmlns:p14="http://schemas.microsoft.com/office/powerpoint/2010/main" val="325327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11238D7-65A2-4D82-9D72-BABA1FEE65EC}"/>
              </a:ext>
            </a:extLst>
          </p:cNvPr>
          <p:cNvSpPr>
            <a:spLocks noGrp="1"/>
          </p:cNvSpPr>
          <p:nvPr>
            <p:ph type="title"/>
          </p:nvPr>
        </p:nvSpPr>
        <p:spPr/>
        <p:txBody>
          <a:bodyPr/>
          <a:lstStyle/>
          <a:p>
            <a:r>
              <a:rPr lang="et-EE"/>
              <a:t>Muutke pealkirja laadi</a:t>
            </a:r>
            <a:endParaRPr lang="en-US"/>
          </a:p>
        </p:txBody>
      </p:sp>
      <p:sp>
        <p:nvSpPr>
          <p:cNvPr id="3" name="Sisu kohatäide 2">
            <a:extLst>
              <a:ext uri="{FF2B5EF4-FFF2-40B4-BE49-F238E27FC236}">
                <a16:creationId xmlns:a16="http://schemas.microsoft.com/office/drawing/2014/main" id="{CA45EEA5-BC42-488D-824A-7ABEA8A6B93F}"/>
              </a:ext>
            </a:extLst>
          </p:cNvPr>
          <p:cNvSpPr>
            <a:spLocks noGrp="1"/>
          </p:cNvSpPr>
          <p:nvPr>
            <p:ph sz="half" idx="1"/>
          </p:nvPr>
        </p:nvSpPr>
        <p:spPr>
          <a:xfrm>
            <a:off x="838200" y="1825625"/>
            <a:ext cx="5181600" cy="435133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Sisu kohatäide 3">
            <a:extLst>
              <a:ext uri="{FF2B5EF4-FFF2-40B4-BE49-F238E27FC236}">
                <a16:creationId xmlns:a16="http://schemas.microsoft.com/office/drawing/2014/main" id="{A77A4B6B-4821-4700-BC4C-EBBB5140B831}"/>
              </a:ext>
            </a:extLst>
          </p:cNvPr>
          <p:cNvSpPr>
            <a:spLocks noGrp="1"/>
          </p:cNvSpPr>
          <p:nvPr>
            <p:ph sz="half" idx="2"/>
          </p:nvPr>
        </p:nvSpPr>
        <p:spPr>
          <a:xfrm>
            <a:off x="6172200" y="1825625"/>
            <a:ext cx="5181600" cy="435133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5" name="Kuupäeva kohatäide 4">
            <a:extLst>
              <a:ext uri="{FF2B5EF4-FFF2-40B4-BE49-F238E27FC236}">
                <a16:creationId xmlns:a16="http://schemas.microsoft.com/office/drawing/2014/main" id="{90A8A1D1-3DF1-498B-A1D3-7D94B705ECD4}"/>
              </a:ext>
            </a:extLst>
          </p:cNvPr>
          <p:cNvSpPr>
            <a:spLocks noGrp="1"/>
          </p:cNvSpPr>
          <p:nvPr>
            <p:ph type="dt" sz="half" idx="10"/>
          </p:nvPr>
        </p:nvSpPr>
        <p:spPr/>
        <p:txBody>
          <a:bodyPr/>
          <a:lstStyle/>
          <a:p>
            <a:fld id="{0B2E731F-91DA-4285-85C2-3042FA5864F4}" type="datetime1">
              <a:rPr lang="en-US" smtClean="0"/>
              <a:t>9/19/2017</a:t>
            </a:fld>
            <a:endParaRPr lang="en-US"/>
          </a:p>
        </p:txBody>
      </p:sp>
      <p:sp>
        <p:nvSpPr>
          <p:cNvPr id="6" name="Jaluse kohatäide 5">
            <a:extLst>
              <a:ext uri="{FF2B5EF4-FFF2-40B4-BE49-F238E27FC236}">
                <a16:creationId xmlns:a16="http://schemas.microsoft.com/office/drawing/2014/main" id="{905437B7-EDEB-47A4-9038-52D60E1D0C80}"/>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EBBE6491-516E-44DA-A5A0-E803BA828D09}"/>
              </a:ext>
            </a:extLst>
          </p:cNvPr>
          <p:cNvSpPr>
            <a:spLocks noGrp="1"/>
          </p:cNvSpPr>
          <p:nvPr>
            <p:ph type="sldNum" sz="quarter" idx="12"/>
          </p:nvPr>
        </p:nvSpPr>
        <p:spPr/>
        <p:txBody>
          <a:bodyPr/>
          <a:lstStyle/>
          <a:p>
            <a:fld id="{C6DDDB51-95AB-4E2D-A948-59737F4511DE}" type="slidenum">
              <a:rPr lang="en-US" smtClean="0"/>
              <a:t>‹#›</a:t>
            </a:fld>
            <a:endParaRPr lang="en-US"/>
          </a:p>
        </p:txBody>
      </p:sp>
    </p:spTree>
    <p:extLst>
      <p:ext uri="{BB962C8B-B14F-4D97-AF65-F5344CB8AC3E}">
        <p14:creationId xmlns:p14="http://schemas.microsoft.com/office/powerpoint/2010/main" val="216016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0A55FF4-9492-458F-B3FB-DFFDB76236E4}"/>
              </a:ext>
            </a:extLst>
          </p:cNvPr>
          <p:cNvSpPr>
            <a:spLocks noGrp="1"/>
          </p:cNvSpPr>
          <p:nvPr>
            <p:ph type="title"/>
          </p:nvPr>
        </p:nvSpPr>
        <p:spPr>
          <a:xfrm>
            <a:off x="839788" y="365125"/>
            <a:ext cx="10515600" cy="1325563"/>
          </a:xfrm>
        </p:spPr>
        <p:txBody>
          <a:bodyPr/>
          <a:lstStyle/>
          <a:p>
            <a:r>
              <a:rPr lang="et-EE"/>
              <a:t>Muutke pealkirja laadi</a:t>
            </a:r>
            <a:endParaRPr lang="en-US"/>
          </a:p>
        </p:txBody>
      </p:sp>
      <p:sp>
        <p:nvSpPr>
          <p:cNvPr id="3" name="Teksti kohatäide 2">
            <a:extLst>
              <a:ext uri="{FF2B5EF4-FFF2-40B4-BE49-F238E27FC236}">
                <a16:creationId xmlns:a16="http://schemas.microsoft.com/office/drawing/2014/main" id="{4E4A4F6E-5ADF-4CE7-82AD-EFBB3AE22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 juhtslaidi tekstilaade</a:t>
            </a:r>
          </a:p>
        </p:txBody>
      </p:sp>
      <p:sp>
        <p:nvSpPr>
          <p:cNvPr id="4" name="Sisu kohatäide 3">
            <a:extLst>
              <a:ext uri="{FF2B5EF4-FFF2-40B4-BE49-F238E27FC236}">
                <a16:creationId xmlns:a16="http://schemas.microsoft.com/office/drawing/2014/main" id="{A64E206A-1094-4BE8-BB39-57B473FF1213}"/>
              </a:ext>
            </a:extLst>
          </p:cNvPr>
          <p:cNvSpPr>
            <a:spLocks noGrp="1"/>
          </p:cNvSpPr>
          <p:nvPr>
            <p:ph sz="half" idx="2"/>
          </p:nvPr>
        </p:nvSpPr>
        <p:spPr>
          <a:xfrm>
            <a:off x="839788" y="2505075"/>
            <a:ext cx="5157787" cy="368458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5" name="Teksti kohatäide 4">
            <a:extLst>
              <a:ext uri="{FF2B5EF4-FFF2-40B4-BE49-F238E27FC236}">
                <a16:creationId xmlns:a16="http://schemas.microsoft.com/office/drawing/2014/main" id="{26B5B5BE-83B2-4D8D-A3E9-E0D7B0BB7F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 juhtslaidi tekstilaade</a:t>
            </a:r>
          </a:p>
        </p:txBody>
      </p:sp>
      <p:sp>
        <p:nvSpPr>
          <p:cNvPr id="6" name="Sisu kohatäide 5">
            <a:extLst>
              <a:ext uri="{FF2B5EF4-FFF2-40B4-BE49-F238E27FC236}">
                <a16:creationId xmlns:a16="http://schemas.microsoft.com/office/drawing/2014/main" id="{B2183447-935A-4EC5-97D9-5F66C22CDDF3}"/>
              </a:ext>
            </a:extLst>
          </p:cNvPr>
          <p:cNvSpPr>
            <a:spLocks noGrp="1"/>
          </p:cNvSpPr>
          <p:nvPr>
            <p:ph sz="quarter" idx="4"/>
          </p:nvPr>
        </p:nvSpPr>
        <p:spPr>
          <a:xfrm>
            <a:off x="6172200" y="2505075"/>
            <a:ext cx="5183188" cy="368458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7" name="Kuupäeva kohatäide 6">
            <a:extLst>
              <a:ext uri="{FF2B5EF4-FFF2-40B4-BE49-F238E27FC236}">
                <a16:creationId xmlns:a16="http://schemas.microsoft.com/office/drawing/2014/main" id="{2233D9F9-2F35-4171-A669-31D6B9A7DD2E}"/>
              </a:ext>
            </a:extLst>
          </p:cNvPr>
          <p:cNvSpPr>
            <a:spLocks noGrp="1"/>
          </p:cNvSpPr>
          <p:nvPr>
            <p:ph type="dt" sz="half" idx="10"/>
          </p:nvPr>
        </p:nvSpPr>
        <p:spPr/>
        <p:txBody>
          <a:bodyPr/>
          <a:lstStyle/>
          <a:p>
            <a:fld id="{58A6FA2D-F3B3-4840-AD68-7E09D54F9EBD}" type="datetime1">
              <a:rPr lang="en-US" smtClean="0"/>
              <a:t>9/19/2017</a:t>
            </a:fld>
            <a:endParaRPr lang="en-US"/>
          </a:p>
        </p:txBody>
      </p:sp>
      <p:sp>
        <p:nvSpPr>
          <p:cNvPr id="8" name="Jaluse kohatäide 7">
            <a:extLst>
              <a:ext uri="{FF2B5EF4-FFF2-40B4-BE49-F238E27FC236}">
                <a16:creationId xmlns:a16="http://schemas.microsoft.com/office/drawing/2014/main" id="{7B76A687-4FB8-4A91-84E8-1A77D13E2AFB}"/>
              </a:ext>
            </a:extLst>
          </p:cNvPr>
          <p:cNvSpPr>
            <a:spLocks noGrp="1"/>
          </p:cNvSpPr>
          <p:nvPr>
            <p:ph type="ftr" sz="quarter" idx="11"/>
          </p:nvPr>
        </p:nvSpPr>
        <p:spPr/>
        <p:txBody>
          <a:bodyPr/>
          <a:lstStyle/>
          <a:p>
            <a:endParaRPr lang="en-US"/>
          </a:p>
        </p:txBody>
      </p:sp>
      <p:sp>
        <p:nvSpPr>
          <p:cNvPr id="9" name="Slaidinumbri kohatäide 8">
            <a:extLst>
              <a:ext uri="{FF2B5EF4-FFF2-40B4-BE49-F238E27FC236}">
                <a16:creationId xmlns:a16="http://schemas.microsoft.com/office/drawing/2014/main" id="{42AECC19-D2A3-4487-B959-7B5B31368A8D}"/>
              </a:ext>
            </a:extLst>
          </p:cNvPr>
          <p:cNvSpPr>
            <a:spLocks noGrp="1"/>
          </p:cNvSpPr>
          <p:nvPr>
            <p:ph type="sldNum" sz="quarter" idx="12"/>
          </p:nvPr>
        </p:nvSpPr>
        <p:spPr/>
        <p:txBody>
          <a:bodyPr/>
          <a:lstStyle/>
          <a:p>
            <a:fld id="{C6DDDB51-95AB-4E2D-A948-59737F4511DE}" type="slidenum">
              <a:rPr lang="en-US" smtClean="0"/>
              <a:t>‹#›</a:t>
            </a:fld>
            <a:endParaRPr lang="en-US"/>
          </a:p>
        </p:txBody>
      </p:sp>
    </p:spTree>
    <p:extLst>
      <p:ext uri="{BB962C8B-B14F-4D97-AF65-F5344CB8AC3E}">
        <p14:creationId xmlns:p14="http://schemas.microsoft.com/office/powerpoint/2010/main" val="167977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917D7D4-F061-4232-8473-F8DFF02EA06A}"/>
              </a:ext>
            </a:extLst>
          </p:cNvPr>
          <p:cNvSpPr>
            <a:spLocks noGrp="1"/>
          </p:cNvSpPr>
          <p:nvPr>
            <p:ph type="title"/>
          </p:nvPr>
        </p:nvSpPr>
        <p:spPr/>
        <p:txBody>
          <a:bodyPr/>
          <a:lstStyle/>
          <a:p>
            <a:r>
              <a:rPr lang="et-EE"/>
              <a:t>Muutke pealkirja laadi</a:t>
            </a:r>
            <a:endParaRPr lang="en-US"/>
          </a:p>
        </p:txBody>
      </p:sp>
      <p:sp>
        <p:nvSpPr>
          <p:cNvPr id="3" name="Kuupäeva kohatäide 2">
            <a:extLst>
              <a:ext uri="{FF2B5EF4-FFF2-40B4-BE49-F238E27FC236}">
                <a16:creationId xmlns:a16="http://schemas.microsoft.com/office/drawing/2014/main" id="{2428015A-D689-47C8-834E-CFDF0DBEA04E}"/>
              </a:ext>
            </a:extLst>
          </p:cNvPr>
          <p:cNvSpPr>
            <a:spLocks noGrp="1"/>
          </p:cNvSpPr>
          <p:nvPr>
            <p:ph type="dt" sz="half" idx="10"/>
          </p:nvPr>
        </p:nvSpPr>
        <p:spPr/>
        <p:txBody>
          <a:bodyPr/>
          <a:lstStyle/>
          <a:p>
            <a:fld id="{0E932C4F-AC22-423A-8940-632D9E049021}" type="datetime1">
              <a:rPr lang="en-US" smtClean="0"/>
              <a:t>9/19/2017</a:t>
            </a:fld>
            <a:endParaRPr lang="en-US"/>
          </a:p>
        </p:txBody>
      </p:sp>
      <p:sp>
        <p:nvSpPr>
          <p:cNvPr id="4" name="Jaluse kohatäide 3">
            <a:extLst>
              <a:ext uri="{FF2B5EF4-FFF2-40B4-BE49-F238E27FC236}">
                <a16:creationId xmlns:a16="http://schemas.microsoft.com/office/drawing/2014/main" id="{C9C9AFE2-C709-494A-9B0C-31AE09E44104}"/>
              </a:ext>
            </a:extLst>
          </p:cNvPr>
          <p:cNvSpPr>
            <a:spLocks noGrp="1"/>
          </p:cNvSpPr>
          <p:nvPr>
            <p:ph type="ftr" sz="quarter" idx="11"/>
          </p:nvPr>
        </p:nvSpPr>
        <p:spPr/>
        <p:txBody>
          <a:bodyPr/>
          <a:lstStyle/>
          <a:p>
            <a:endParaRPr lang="en-US"/>
          </a:p>
        </p:txBody>
      </p:sp>
      <p:sp>
        <p:nvSpPr>
          <p:cNvPr id="5" name="Slaidinumbri kohatäide 4">
            <a:extLst>
              <a:ext uri="{FF2B5EF4-FFF2-40B4-BE49-F238E27FC236}">
                <a16:creationId xmlns:a16="http://schemas.microsoft.com/office/drawing/2014/main" id="{CA839D41-8866-40B0-BC6F-4A1AE6DECCDD}"/>
              </a:ext>
            </a:extLst>
          </p:cNvPr>
          <p:cNvSpPr>
            <a:spLocks noGrp="1"/>
          </p:cNvSpPr>
          <p:nvPr>
            <p:ph type="sldNum" sz="quarter" idx="12"/>
          </p:nvPr>
        </p:nvSpPr>
        <p:spPr/>
        <p:txBody>
          <a:bodyPr/>
          <a:lstStyle/>
          <a:p>
            <a:fld id="{C6DDDB51-95AB-4E2D-A948-59737F4511DE}" type="slidenum">
              <a:rPr lang="en-US" smtClean="0"/>
              <a:t>‹#›</a:t>
            </a:fld>
            <a:endParaRPr lang="en-US"/>
          </a:p>
        </p:txBody>
      </p:sp>
    </p:spTree>
    <p:extLst>
      <p:ext uri="{BB962C8B-B14F-4D97-AF65-F5344CB8AC3E}">
        <p14:creationId xmlns:p14="http://schemas.microsoft.com/office/powerpoint/2010/main" val="2560799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6B3C4B12-4150-44C5-98D9-6043AF11879C}"/>
              </a:ext>
            </a:extLst>
          </p:cNvPr>
          <p:cNvSpPr>
            <a:spLocks noGrp="1"/>
          </p:cNvSpPr>
          <p:nvPr>
            <p:ph type="dt" sz="half" idx="10"/>
          </p:nvPr>
        </p:nvSpPr>
        <p:spPr/>
        <p:txBody>
          <a:bodyPr/>
          <a:lstStyle/>
          <a:p>
            <a:fld id="{C67379B2-D9BE-4056-BE74-514B2B1C1D6B}" type="datetime1">
              <a:rPr lang="en-US" smtClean="0"/>
              <a:t>9/19/2017</a:t>
            </a:fld>
            <a:endParaRPr lang="en-US"/>
          </a:p>
        </p:txBody>
      </p:sp>
      <p:sp>
        <p:nvSpPr>
          <p:cNvPr id="3" name="Jaluse kohatäide 2">
            <a:extLst>
              <a:ext uri="{FF2B5EF4-FFF2-40B4-BE49-F238E27FC236}">
                <a16:creationId xmlns:a16="http://schemas.microsoft.com/office/drawing/2014/main" id="{A7DFE842-C19F-44EE-A0BC-FC02E5AA849B}"/>
              </a:ext>
            </a:extLst>
          </p:cNvPr>
          <p:cNvSpPr>
            <a:spLocks noGrp="1"/>
          </p:cNvSpPr>
          <p:nvPr>
            <p:ph type="ftr" sz="quarter" idx="11"/>
          </p:nvPr>
        </p:nvSpPr>
        <p:spPr/>
        <p:txBody>
          <a:bodyPr/>
          <a:lstStyle/>
          <a:p>
            <a:endParaRPr lang="en-US"/>
          </a:p>
        </p:txBody>
      </p:sp>
      <p:sp>
        <p:nvSpPr>
          <p:cNvPr id="4" name="Slaidinumbri kohatäide 3">
            <a:extLst>
              <a:ext uri="{FF2B5EF4-FFF2-40B4-BE49-F238E27FC236}">
                <a16:creationId xmlns:a16="http://schemas.microsoft.com/office/drawing/2014/main" id="{C7DD057A-682A-41C0-83CC-1ED155F09F2D}"/>
              </a:ext>
            </a:extLst>
          </p:cNvPr>
          <p:cNvSpPr>
            <a:spLocks noGrp="1"/>
          </p:cNvSpPr>
          <p:nvPr>
            <p:ph type="sldNum" sz="quarter" idx="12"/>
          </p:nvPr>
        </p:nvSpPr>
        <p:spPr/>
        <p:txBody>
          <a:bodyPr/>
          <a:lstStyle/>
          <a:p>
            <a:fld id="{C6DDDB51-95AB-4E2D-A948-59737F4511DE}" type="slidenum">
              <a:rPr lang="en-US" smtClean="0"/>
              <a:t>‹#›</a:t>
            </a:fld>
            <a:endParaRPr lang="en-US"/>
          </a:p>
        </p:txBody>
      </p:sp>
    </p:spTree>
    <p:extLst>
      <p:ext uri="{BB962C8B-B14F-4D97-AF65-F5344CB8AC3E}">
        <p14:creationId xmlns:p14="http://schemas.microsoft.com/office/powerpoint/2010/main" val="348586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41A3874-C2DA-41AA-8206-2B248FC010C9}"/>
              </a:ext>
            </a:extLst>
          </p:cNvPr>
          <p:cNvSpPr>
            <a:spLocks noGrp="1"/>
          </p:cNvSpPr>
          <p:nvPr>
            <p:ph type="title"/>
          </p:nvPr>
        </p:nvSpPr>
        <p:spPr>
          <a:xfrm>
            <a:off x="839788" y="457200"/>
            <a:ext cx="3932237" cy="1600200"/>
          </a:xfrm>
        </p:spPr>
        <p:txBody>
          <a:bodyPr anchor="b"/>
          <a:lstStyle>
            <a:lvl1pPr>
              <a:defRPr sz="3200"/>
            </a:lvl1pPr>
          </a:lstStyle>
          <a:p>
            <a:r>
              <a:rPr lang="et-EE"/>
              <a:t>Muutke pealkirja laadi</a:t>
            </a:r>
            <a:endParaRPr lang="en-US"/>
          </a:p>
        </p:txBody>
      </p:sp>
      <p:sp>
        <p:nvSpPr>
          <p:cNvPr id="3" name="Sisu kohatäide 2">
            <a:extLst>
              <a:ext uri="{FF2B5EF4-FFF2-40B4-BE49-F238E27FC236}">
                <a16:creationId xmlns:a16="http://schemas.microsoft.com/office/drawing/2014/main" id="{CF1AC5DA-3672-4A49-98DF-A80AAC62FB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Teksti kohatäide 3">
            <a:extLst>
              <a:ext uri="{FF2B5EF4-FFF2-40B4-BE49-F238E27FC236}">
                <a16:creationId xmlns:a16="http://schemas.microsoft.com/office/drawing/2014/main" id="{3E59D7DA-5125-4A9F-B029-85FB644A6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 juhtslaidi tekstilaade</a:t>
            </a:r>
          </a:p>
        </p:txBody>
      </p:sp>
      <p:sp>
        <p:nvSpPr>
          <p:cNvPr id="5" name="Kuupäeva kohatäide 4">
            <a:extLst>
              <a:ext uri="{FF2B5EF4-FFF2-40B4-BE49-F238E27FC236}">
                <a16:creationId xmlns:a16="http://schemas.microsoft.com/office/drawing/2014/main" id="{3AF63E37-39A4-4B1D-AFE5-00F1B9EF5CC5}"/>
              </a:ext>
            </a:extLst>
          </p:cNvPr>
          <p:cNvSpPr>
            <a:spLocks noGrp="1"/>
          </p:cNvSpPr>
          <p:nvPr>
            <p:ph type="dt" sz="half" idx="10"/>
          </p:nvPr>
        </p:nvSpPr>
        <p:spPr/>
        <p:txBody>
          <a:bodyPr/>
          <a:lstStyle/>
          <a:p>
            <a:fld id="{457F5F3B-E6C2-4DE9-88B0-385902DBFEF3}" type="datetime1">
              <a:rPr lang="en-US" smtClean="0"/>
              <a:t>9/19/2017</a:t>
            </a:fld>
            <a:endParaRPr lang="en-US"/>
          </a:p>
        </p:txBody>
      </p:sp>
      <p:sp>
        <p:nvSpPr>
          <p:cNvPr id="6" name="Jaluse kohatäide 5">
            <a:extLst>
              <a:ext uri="{FF2B5EF4-FFF2-40B4-BE49-F238E27FC236}">
                <a16:creationId xmlns:a16="http://schemas.microsoft.com/office/drawing/2014/main" id="{13F9C43E-C783-4D11-9224-96FA6CE679AA}"/>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48967890-8CC7-4330-8FB7-B43424602047}"/>
              </a:ext>
            </a:extLst>
          </p:cNvPr>
          <p:cNvSpPr>
            <a:spLocks noGrp="1"/>
          </p:cNvSpPr>
          <p:nvPr>
            <p:ph type="sldNum" sz="quarter" idx="12"/>
          </p:nvPr>
        </p:nvSpPr>
        <p:spPr/>
        <p:txBody>
          <a:bodyPr/>
          <a:lstStyle/>
          <a:p>
            <a:fld id="{C6DDDB51-95AB-4E2D-A948-59737F4511DE}" type="slidenum">
              <a:rPr lang="en-US" smtClean="0"/>
              <a:t>‹#›</a:t>
            </a:fld>
            <a:endParaRPr lang="en-US"/>
          </a:p>
        </p:txBody>
      </p:sp>
    </p:spTree>
    <p:extLst>
      <p:ext uri="{BB962C8B-B14F-4D97-AF65-F5344CB8AC3E}">
        <p14:creationId xmlns:p14="http://schemas.microsoft.com/office/powerpoint/2010/main" val="116322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964010D-133C-48B7-A1D1-25A100199133}"/>
              </a:ext>
            </a:extLst>
          </p:cNvPr>
          <p:cNvSpPr>
            <a:spLocks noGrp="1"/>
          </p:cNvSpPr>
          <p:nvPr>
            <p:ph type="title"/>
          </p:nvPr>
        </p:nvSpPr>
        <p:spPr>
          <a:xfrm>
            <a:off x="839788" y="457200"/>
            <a:ext cx="3932237" cy="1600200"/>
          </a:xfrm>
        </p:spPr>
        <p:txBody>
          <a:bodyPr anchor="b"/>
          <a:lstStyle>
            <a:lvl1pPr>
              <a:defRPr sz="3200"/>
            </a:lvl1pPr>
          </a:lstStyle>
          <a:p>
            <a:r>
              <a:rPr lang="et-EE"/>
              <a:t>Muutke pealkirja laadi</a:t>
            </a:r>
            <a:endParaRPr lang="en-US"/>
          </a:p>
        </p:txBody>
      </p:sp>
      <p:sp>
        <p:nvSpPr>
          <p:cNvPr id="3" name="Pildi kohatäide 2">
            <a:extLst>
              <a:ext uri="{FF2B5EF4-FFF2-40B4-BE49-F238E27FC236}">
                <a16:creationId xmlns:a16="http://schemas.microsoft.com/office/drawing/2014/main" id="{6CD3691D-6F7E-489D-9E3E-AB5E8F611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 kohatäide 3">
            <a:extLst>
              <a:ext uri="{FF2B5EF4-FFF2-40B4-BE49-F238E27FC236}">
                <a16:creationId xmlns:a16="http://schemas.microsoft.com/office/drawing/2014/main" id="{43B2A66A-CCAD-4230-BFA1-F04D52B25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 juhtslaidi tekstilaade</a:t>
            </a:r>
          </a:p>
        </p:txBody>
      </p:sp>
      <p:sp>
        <p:nvSpPr>
          <p:cNvPr id="5" name="Kuupäeva kohatäide 4">
            <a:extLst>
              <a:ext uri="{FF2B5EF4-FFF2-40B4-BE49-F238E27FC236}">
                <a16:creationId xmlns:a16="http://schemas.microsoft.com/office/drawing/2014/main" id="{94FD432F-2E7A-442A-AA00-22EA6A9E57D6}"/>
              </a:ext>
            </a:extLst>
          </p:cNvPr>
          <p:cNvSpPr>
            <a:spLocks noGrp="1"/>
          </p:cNvSpPr>
          <p:nvPr>
            <p:ph type="dt" sz="half" idx="10"/>
          </p:nvPr>
        </p:nvSpPr>
        <p:spPr/>
        <p:txBody>
          <a:bodyPr/>
          <a:lstStyle/>
          <a:p>
            <a:fld id="{B8746AD1-28A2-4BB3-BA83-C3D711DC4092}" type="datetime1">
              <a:rPr lang="en-US" smtClean="0"/>
              <a:t>9/19/2017</a:t>
            </a:fld>
            <a:endParaRPr lang="en-US"/>
          </a:p>
        </p:txBody>
      </p:sp>
      <p:sp>
        <p:nvSpPr>
          <p:cNvPr id="6" name="Jaluse kohatäide 5">
            <a:extLst>
              <a:ext uri="{FF2B5EF4-FFF2-40B4-BE49-F238E27FC236}">
                <a16:creationId xmlns:a16="http://schemas.microsoft.com/office/drawing/2014/main" id="{2E254450-0735-420C-B950-0001EDBBF2A1}"/>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916FA8DD-4191-4257-88C6-4698468ABA3A}"/>
              </a:ext>
            </a:extLst>
          </p:cNvPr>
          <p:cNvSpPr>
            <a:spLocks noGrp="1"/>
          </p:cNvSpPr>
          <p:nvPr>
            <p:ph type="sldNum" sz="quarter" idx="12"/>
          </p:nvPr>
        </p:nvSpPr>
        <p:spPr/>
        <p:txBody>
          <a:bodyPr/>
          <a:lstStyle/>
          <a:p>
            <a:fld id="{C6DDDB51-95AB-4E2D-A948-59737F4511DE}" type="slidenum">
              <a:rPr lang="en-US" smtClean="0"/>
              <a:t>‹#›</a:t>
            </a:fld>
            <a:endParaRPr lang="en-US"/>
          </a:p>
        </p:txBody>
      </p:sp>
    </p:spTree>
    <p:extLst>
      <p:ext uri="{BB962C8B-B14F-4D97-AF65-F5344CB8AC3E}">
        <p14:creationId xmlns:p14="http://schemas.microsoft.com/office/powerpoint/2010/main" val="3086116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a:extLst>
              <a:ext uri="{FF2B5EF4-FFF2-40B4-BE49-F238E27FC236}">
                <a16:creationId xmlns:a16="http://schemas.microsoft.com/office/drawing/2014/main" id="{CFA3A490-5BE1-4398-89B9-F5A7CA9242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Muutke pealkirja laadi</a:t>
            </a:r>
            <a:endParaRPr lang="en-US"/>
          </a:p>
        </p:txBody>
      </p:sp>
      <p:sp>
        <p:nvSpPr>
          <p:cNvPr id="3" name="Teksti kohatäide 2">
            <a:extLst>
              <a:ext uri="{FF2B5EF4-FFF2-40B4-BE49-F238E27FC236}">
                <a16:creationId xmlns:a16="http://schemas.microsoft.com/office/drawing/2014/main" id="{A56C1B53-4CF8-4B55-8762-830BFB871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A6CD83BE-A03B-4EC9-B823-8C274882A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F058-C649-4C5C-8371-6A8FB3CB936A}" type="datetime1">
              <a:rPr lang="en-US" smtClean="0"/>
              <a:t>9/19/2017</a:t>
            </a:fld>
            <a:endParaRPr lang="en-US"/>
          </a:p>
        </p:txBody>
      </p:sp>
      <p:sp>
        <p:nvSpPr>
          <p:cNvPr id="5" name="Jaluse kohatäide 4">
            <a:extLst>
              <a:ext uri="{FF2B5EF4-FFF2-40B4-BE49-F238E27FC236}">
                <a16:creationId xmlns:a16="http://schemas.microsoft.com/office/drawing/2014/main" id="{07E4F574-B91F-470F-A27B-F14497E081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idinumbri kohatäide 5">
            <a:extLst>
              <a:ext uri="{FF2B5EF4-FFF2-40B4-BE49-F238E27FC236}">
                <a16:creationId xmlns:a16="http://schemas.microsoft.com/office/drawing/2014/main" id="{D3573F57-D5C7-4E7A-927F-AA7A4F9C84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DDB51-95AB-4E2D-A948-59737F4511DE}" type="slidenum">
              <a:rPr lang="en-US" smtClean="0"/>
              <a:t>‹#›</a:t>
            </a:fld>
            <a:endParaRPr lang="en-US"/>
          </a:p>
        </p:txBody>
      </p:sp>
    </p:spTree>
    <p:extLst>
      <p:ext uri="{BB962C8B-B14F-4D97-AF65-F5344CB8AC3E}">
        <p14:creationId xmlns:p14="http://schemas.microsoft.com/office/powerpoint/2010/main" val="396796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oodle.hitsa.e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E22271D-6235-487A-9369-D8D7B8C69185}"/>
              </a:ext>
            </a:extLst>
          </p:cNvPr>
          <p:cNvSpPr>
            <a:spLocks noGrp="1"/>
          </p:cNvSpPr>
          <p:nvPr>
            <p:ph type="title"/>
          </p:nvPr>
        </p:nvSpPr>
        <p:spPr>
          <a:xfrm>
            <a:off x="838200" y="0"/>
            <a:ext cx="10515600" cy="1325563"/>
          </a:xfrm>
        </p:spPr>
        <p:txBody>
          <a:bodyPr/>
          <a:lstStyle/>
          <a:p>
            <a:r>
              <a:rPr lang="et-EE" b="1" dirty="0"/>
              <a:t>Korralduslikud küsimused</a:t>
            </a:r>
            <a:endParaRPr lang="en-US" b="1" dirty="0"/>
          </a:p>
        </p:txBody>
      </p:sp>
      <p:sp>
        <p:nvSpPr>
          <p:cNvPr id="3" name="Sisu kohatäide 2">
            <a:extLst>
              <a:ext uri="{FF2B5EF4-FFF2-40B4-BE49-F238E27FC236}">
                <a16:creationId xmlns:a16="http://schemas.microsoft.com/office/drawing/2014/main" id="{F0C5CF79-479F-43A5-B20D-9192341CE369}"/>
              </a:ext>
            </a:extLst>
          </p:cNvPr>
          <p:cNvSpPr>
            <a:spLocks noGrp="1"/>
          </p:cNvSpPr>
          <p:nvPr>
            <p:ph idx="1"/>
          </p:nvPr>
        </p:nvSpPr>
        <p:spPr>
          <a:xfrm>
            <a:off x="838200" y="1325564"/>
            <a:ext cx="10515600" cy="5320896"/>
          </a:xfrm>
        </p:spPr>
        <p:txBody>
          <a:bodyPr>
            <a:normAutofit lnSpcReduction="10000"/>
          </a:bodyPr>
          <a:lstStyle/>
          <a:p>
            <a:r>
              <a:rPr lang="et-EE" b="1" dirty="0"/>
              <a:t>Loenguteemad, slaidid, kirjandus ja jooksev info õppeainete kodulehel </a:t>
            </a:r>
            <a:r>
              <a:rPr lang="et-EE" b="1" dirty="0" err="1"/>
              <a:t>Moodle’s</a:t>
            </a:r>
            <a:r>
              <a:rPr lang="et-EE" dirty="0"/>
              <a:t> (</a:t>
            </a:r>
            <a:r>
              <a:rPr lang="et-EE" dirty="0">
                <a:hlinkClick r:id="rId3"/>
              </a:rPr>
              <a:t>https://moodle.hitsa.ee/</a:t>
            </a:r>
            <a:r>
              <a:rPr lang="et-EE" dirty="0"/>
              <a:t>):</a:t>
            </a:r>
          </a:p>
          <a:p>
            <a:pPr>
              <a:buFont typeface="Wingdings" panose="05000000000000000000" pitchFamily="2" charset="2"/>
              <a:buChar char="Ø"/>
            </a:pPr>
            <a:r>
              <a:rPr lang="en-US" dirty="0"/>
              <a:t>AKG0223 H</a:t>
            </a:r>
            <a:r>
              <a:rPr lang="et-EE" dirty="0" err="1"/>
              <a:t>üdrogeoloogia</a:t>
            </a:r>
            <a:r>
              <a:rPr lang="et-EE" dirty="0"/>
              <a:t> (5 EAP)</a:t>
            </a:r>
          </a:p>
          <a:p>
            <a:pPr>
              <a:buFont typeface="Wingdings" panose="05000000000000000000" pitchFamily="2" charset="2"/>
              <a:buChar char="Ø"/>
            </a:pPr>
            <a:r>
              <a:rPr lang="et-EE" dirty="0"/>
              <a:t>NGG0120 </a:t>
            </a:r>
            <a:r>
              <a:rPr lang="et-EE" dirty="0" err="1"/>
              <a:t>Hüdrogeoloogia</a:t>
            </a:r>
            <a:r>
              <a:rPr lang="et-EE" dirty="0"/>
              <a:t> ja hüdroloogia alused (3 EAP)</a:t>
            </a:r>
          </a:p>
          <a:p>
            <a:r>
              <a:rPr lang="et-EE" b="1" dirty="0"/>
              <a:t>Aine toimumise ajad</a:t>
            </a:r>
            <a:r>
              <a:rPr lang="et-EE" dirty="0"/>
              <a:t>:</a:t>
            </a:r>
          </a:p>
          <a:p>
            <a:pPr>
              <a:buFont typeface="Wingdings" panose="05000000000000000000" pitchFamily="2" charset="2"/>
              <a:buChar char="Ø"/>
            </a:pPr>
            <a:r>
              <a:rPr lang="en-US" dirty="0"/>
              <a:t>AKG0223 H</a:t>
            </a:r>
            <a:r>
              <a:rPr lang="et-EE" dirty="0" err="1"/>
              <a:t>üdrogeoloogia</a:t>
            </a:r>
            <a:r>
              <a:rPr lang="et-EE" dirty="0"/>
              <a:t> (5 EAP) nädalad 1–16 </a:t>
            </a:r>
          </a:p>
          <a:p>
            <a:pPr>
              <a:buFont typeface="Wingdings" panose="05000000000000000000" pitchFamily="2" charset="2"/>
              <a:buChar char="Ø"/>
            </a:pPr>
            <a:r>
              <a:rPr lang="et-EE" dirty="0"/>
              <a:t>NGG0120 </a:t>
            </a:r>
            <a:r>
              <a:rPr lang="et-EE" dirty="0" err="1"/>
              <a:t>Hüdrogeoloogia</a:t>
            </a:r>
            <a:r>
              <a:rPr lang="et-EE" dirty="0"/>
              <a:t> ja hüdroloogia alused (3 EAP) nädalad 1–12</a:t>
            </a:r>
          </a:p>
          <a:p>
            <a:r>
              <a:rPr lang="et-EE" b="1" dirty="0"/>
              <a:t>Kohustuslik välipraktikum 12. nädalal (E 20.11.2017)</a:t>
            </a:r>
            <a:r>
              <a:rPr lang="et-EE" dirty="0"/>
              <a:t> – kellaaeg ja koht täpsustamisel</a:t>
            </a:r>
          </a:p>
          <a:p>
            <a:r>
              <a:rPr lang="et-EE" b="1" dirty="0"/>
              <a:t>Kodused ülesanded</a:t>
            </a:r>
            <a:r>
              <a:rPr lang="et-EE" dirty="0"/>
              <a:t> – esitamine eksamile pääsemise eelduseks; ülesanded kättesaadavad alates 4. nädalast – </a:t>
            </a:r>
            <a:r>
              <a:rPr lang="et-EE" b="1" dirty="0">
                <a:solidFill>
                  <a:srgbClr val="FF0000"/>
                </a:solidFill>
              </a:rPr>
              <a:t>tähtaeg 04.12.2017</a:t>
            </a:r>
          </a:p>
          <a:p>
            <a:endParaRPr lang="en-US" dirty="0"/>
          </a:p>
        </p:txBody>
      </p:sp>
      <p:sp>
        <p:nvSpPr>
          <p:cNvPr id="4" name="Slaidinumbri kohatäide 3">
            <a:extLst>
              <a:ext uri="{FF2B5EF4-FFF2-40B4-BE49-F238E27FC236}">
                <a16:creationId xmlns:a16="http://schemas.microsoft.com/office/drawing/2014/main" id="{2C4E162B-5B9C-4900-AAD9-B224E3FFD7B0}"/>
              </a:ext>
            </a:extLst>
          </p:cNvPr>
          <p:cNvSpPr>
            <a:spLocks noGrp="1"/>
          </p:cNvSpPr>
          <p:nvPr>
            <p:ph type="sldNum" sz="quarter" idx="12"/>
          </p:nvPr>
        </p:nvSpPr>
        <p:spPr/>
        <p:txBody>
          <a:bodyPr/>
          <a:lstStyle/>
          <a:p>
            <a:fld id="{C6DDDB51-95AB-4E2D-A948-59737F4511DE}" type="slidenum">
              <a:rPr lang="en-US" smtClean="0"/>
              <a:t>1</a:t>
            </a:fld>
            <a:endParaRPr lang="en-US"/>
          </a:p>
        </p:txBody>
      </p:sp>
    </p:spTree>
    <p:extLst>
      <p:ext uri="{BB962C8B-B14F-4D97-AF65-F5344CB8AC3E}">
        <p14:creationId xmlns:p14="http://schemas.microsoft.com/office/powerpoint/2010/main" val="3589653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30F41E2-AC0B-487D-85A8-9F2489891E83}"/>
              </a:ext>
            </a:extLst>
          </p:cNvPr>
          <p:cNvSpPr>
            <a:spLocks noGrp="1"/>
          </p:cNvSpPr>
          <p:nvPr>
            <p:ph type="title"/>
          </p:nvPr>
        </p:nvSpPr>
        <p:spPr/>
        <p:txBody>
          <a:bodyPr/>
          <a:lstStyle/>
          <a:p>
            <a:r>
              <a:rPr lang="et-EE" b="1" dirty="0"/>
              <a:t>Põhjaveetase</a:t>
            </a:r>
            <a:endParaRPr lang="en-US" b="1" dirty="0"/>
          </a:p>
        </p:txBody>
      </p:sp>
      <mc:AlternateContent xmlns:mc="http://schemas.openxmlformats.org/markup-compatibility/2006" xmlns:a14="http://schemas.microsoft.com/office/drawing/2010/main">
        <mc:Choice Requires="a14">
          <p:sp>
            <p:nvSpPr>
              <p:cNvPr id="3" name="Sisu kohatäide 2">
                <a:extLst>
                  <a:ext uri="{FF2B5EF4-FFF2-40B4-BE49-F238E27FC236}">
                    <a16:creationId xmlns:a16="http://schemas.microsoft.com/office/drawing/2014/main" id="{83D38013-D055-4B19-963B-E28BD37ACB23}"/>
                  </a:ext>
                </a:extLst>
              </p:cNvPr>
              <p:cNvSpPr>
                <a:spLocks noGrp="1"/>
              </p:cNvSpPr>
              <p:nvPr>
                <p:ph idx="1"/>
              </p:nvPr>
            </p:nvSpPr>
            <p:spPr/>
            <p:txBody>
              <a:bodyPr>
                <a:normAutofit lnSpcReduction="10000"/>
              </a:bodyPr>
              <a:lstStyle/>
              <a:p>
                <a:pPr>
                  <a:lnSpc>
                    <a:spcPct val="150000"/>
                  </a:lnSpc>
                </a:pPr>
                <a:r>
                  <a:rPr lang="et-EE" b="1" dirty="0"/>
                  <a:t>Põhjavee tase määratakse kaevu või </a:t>
                </a:r>
                <a:r>
                  <a:rPr lang="et-EE" b="1" dirty="0" err="1"/>
                  <a:t>piesomeetri</a:t>
                </a:r>
                <a:r>
                  <a:rPr lang="et-EE" b="1" dirty="0"/>
                  <a:t> loodusliku ehk staatilise veetaseme mõõtmistega</a:t>
                </a:r>
                <a:r>
                  <a:rPr lang="et-EE" dirty="0"/>
                  <a:t>:</a:t>
                </a:r>
              </a:p>
              <a:p>
                <a:pPr marL="0" indent="0" algn="ctr">
                  <a:lnSpc>
                    <a:spcPct val="150000"/>
                  </a:lnSpc>
                  <a:buNone/>
                </a:pPr>
                <a14:m>
                  <m:oMath xmlns:m="http://schemas.openxmlformats.org/officeDocument/2006/math">
                    <m:r>
                      <a:rPr lang="et-EE" b="0" i="1" smtClean="0">
                        <a:latin typeface="Cambria Math" panose="02040503050406030204" pitchFamily="18" charset="0"/>
                      </a:rPr>
                      <m:t>h</m:t>
                    </m:r>
                    <m:r>
                      <a:rPr lang="et-EE" b="0" i="1" smtClean="0">
                        <a:latin typeface="Cambria Math" panose="02040503050406030204" pitchFamily="18" charset="0"/>
                      </a:rPr>
                      <m:t>=</m:t>
                    </m:r>
                    <m:r>
                      <a:rPr lang="et-EE" b="0" i="1" smtClean="0">
                        <a:latin typeface="Cambria Math" panose="02040503050406030204" pitchFamily="18" charset="0"/>
                      </a:rPr>
                      <m:t>𝐼</m:t>
                    </m:r>
                    <m:r>
                      <a:rPr lang="et-EE" b="0" i="1" smtClean="0">
                        <a:latin typeface="Cambria Math" panose="02040503050406030204" pitchFamily="18" charset="0"/>
                      </a:rPr>
                      <m:t>−</m:t>
                    </m:r>
                    <m:r>
                      <a:rPr lang="et-EE" b="0" i="1" smtClean="0">
                        <a:latin typeface="Cambria Math" panose="02040503050406030204" pitchFamily="18" charset="0"/>
                      </a:rPr>
                      <m:t>𝑑</m:t>
                    </m:r>
                  </m:oMath>
                </a14:m>
                <a:r>
                  <a:rPr lang="et-EE" b="0" dirty="0"/>
                  <a:t> (6)</a:t>
                </a:r>
              </a:p>
              <a:p>
                <a:pPr marL="0" indent="0" algn="ctr">
                  <a:lnSpc>
                    <a:spcPct val="150000"/>
                  </a:lnSpc>
                  <a:buNone/>
                </a:pPr>
                <a:r>
                  <a:rPr lang="et-EE" dirty="0"/>
                  <a:t>h – põhjaveetase (m, </a:t>
                </a:r>
                <a:r>
                  <a:rPr lang="et-EE" dirty="0" err="1"/>
                  <a:t>ü.m.p</a:t>
                </a:r>
                <a:r>
                  <a:rPr lang="et-EE" dirty="0"/>
                  <a:t>)</a:t>
                </a:r>
              </a:p>
              <a:p>
                <a:pPr marL="0" indent="0" algn="ctr">
                  <a:lnSpc>
                    <a:spcPct val="150000"/>
                  </a:lnSpc>
                  <a:buNone/>
                </a:pPr>
                <a:r>
                  <a:rPr lang="et-EE" dirty="0"/>
                  <a:t>I – mõõtepunkti absoluutkõrgus (nt. kaevu suue, maapind) (m, </a:t>
                </a:r>
                <a:r>
                  <a:rPr lang="et-EE" dirty="0" err="1"/>
                  <a:t>ü.m.p</a:t>
                </a:r>
                <a:r>
                  <a:rPr lang="et-EE" dirty="0"/>
                  <a:t>)</a:t>
                </a:r>
              </a:p>
              <a:p>
                <a:pPr marL="0" indent="0" algn="ctr">
                  <a:lnSpc>
                    <a:spcPct val="150000"/>
                  </a:lnSpc>
                  <a:buNone/>
                </a:pPr>
                <a:r>
                  <a:rPr lang="et-EE" dirty="0"/>
                  <a:t>d – vee sügavus mõõtepunkti suhtes (m)</a:t>
                </a:r>
                <a:endParaRPr lang="en-US" dirty="0"/>
              </a:p>
            </p:txBody>
          </p:sp>
        </mc:Choice>
        <mc:Fallback xmlns="">
          <p:sp>
            <p:nvSpPr>
              <p:cNvPr id="3" name="Sisu kohatäide 2">
                <a:extLst>
                  <a:ext uri="{FF2B5EF4-FFF2-40B4-BE49-F238E27FC236}">
                    <a16:creationId xmlns:a16="http://schemas.microsoft.com/office/drawing/2014/main" id="{83D38013-D055-4B19-963B-E28BD37ACB23}"/>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
        <p:nvSpPr>
          <p:cNvPr id="4" name="Slaidinumbri kohatäide 3">
            <a:extLst>
              <a:ext uri="{FF2B5EF4-FFF2-40B4-BE49-F238E27FC236}">
                <a16:creationId xmlns:a16="http://schemas.microsoft.com/office/drawing/2014/main" id="{A113E478-766D-4F6F-80D8-0EF33B00C762}"/>
              </a:ext>
            </a:extLst>
          </p:cNvPr>
          <p:cNvSpPr>
            <a:spLocks noGrp="1"/>
          </p:cNvSpPr>
          <p:nvPr>
            <p:ph type="sldNum" sz="quarter" idx="12"/>
          </p:nvPr>
        </p:nvSpPr>
        <p:spPr/>
        <p:txBody>
          <a:bodyPr/>
          <a:lstStyle/>
          <a:p>
            <a:fld id="{C6DDDB51-95AB-4E2D-A948-59737F4511DE}" type="slidenum">
              <a:rPr lang="en-US" smtClean="0"/>
              <a:t>10</a:t>
            </a:fld>
            <a:endParaRPr lang="en-US"/>
          </a:p>
        </p:txBody>
      </p:sp>
    </p:spTree>
    <p:extLst>
      <p:ext uri="{BB962C8B-B14F-4D97-AF65-F5344CB8AC3E}">
        <p14:creationId xmlns:p14="http://schemas.microsoft.com/office/powerpoint/2010/main" val="1176214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14C7C14-0936-4E0B-B707-173CF9D7AA8C}"/>
              </a:ext>
            </a:extLst>
          </p:cNvPr>
          <p:cNvSpPr>
            <a:spLocks noGrp="1"/>
          </p:cNvSpPr>
          <p:nvPr>
            <p:ph type="title"/>
          </p:nvPr>
        </p:nvSpPr>
        <p:spPr>
          <a:xfrm>
            <a:off x="838200" y="-127525"/>
            <a:ext cx="10515600" cy="1325563"/>
          </a:xfrm>
        </p:spPr>
        <p:txBody>
          <a:bodyPr/>
          <a:lstStyle/>
          <a:p>
            <a:r>
              <a:rPr lang="et-EE" b="1" dirty="0"/>
              <a:t>Põhjaveetase</a:t>
            </a:r>
            <a:endParaRPr lang="en-US" b="1" dirty="0"/>
          </a:p>
        </p:txBody>
      </p:sp>
      <p:pic>
        <p:nvPicPr>
          <p:cNvPr id="4" name="Sisu kohatäide 3">
            <a:extLst>
              <a:ext uri="{FF2B5EF4-FFF2-40B4-BE49-F238E27FC236}">
                <a16:creationId xmlns:a16="http://schemas.microsoft.com/office/drawing/2014/main" id="{32DD0EA3-76AD-4F2E-AE10-771E6B8F14C3}"/>
              </a:ext>
            </a:extLst>
          </p:cNvPr>
          <p:cNvPicPr>
            <a:picLocks noGrp="1" noChangeAspect="1"/>
          </p:cNvPicPr>
          <p:nvPr>
            <p:ph idx="1"/>
          </p:nvPr>
        </p:nvPicPr>
        <p:blipFill>
          <a:blip r:embed="rId3"/>
          <a:stretch>
            <a:fillRect/>
          </a:stretch>
        </p:blipFill>
        <p:spPr>
          <a:xfrm>
            <a:off x="4055660" y="1198038"/>
            <a:ext cx="4080680" cy="5445800"/>
          </a:xfrm>
          <a:prstGeom prst="rect">
            <a:avLst/>
          </a:prstGeom>
        </p:spPr>
      </p:pic>
      <p:sp>
        <p:nvSpPr>
          <p:cNvPr id="6" name="TextBox 5">
            <a:extLst>
              <a:ext uri="{FF2B5EF4-FFF2-40B4-BE49-F238E27FC236}">
                <a16:creationId xmlns:a16="http://schemas.microsoft.com/office/drawing/2014/main" id="{47C0BC81-2E80-467B-8EDC-4710D06CA155}"/>
              </a:ext>
            </a:extLst>
          </p:cNvPr>
          <p:cNvSpPr txBox="1"/>
          <p:nvPr/>
        </p:nvSpPr>
        <p:spPr>
          <a:xfrm>
            <a:off x="8407020" y="5720508"/>
            <a:ext cx="3357349" cy="923330"/>
          </a:xfrm>
          <a:prstGeom prst="rect">
            <a:avLst/>
          </a:prstGeom>
          <a:noFill/>
        </p:spPr>
        <p:txBody>
          <a:bodyPr wrap="square" rtlCol="0">
            <a:spAutoFit/>
          </a:bodyPr>
          <a:lstStyle/>
          <a:p>
            <a:r>
              <a:rPr lang="en-US" dirty="0"/>
              <a:t>http://www.bgs.ac.uk/research/groundwater/catchment/Eddleston/gw_floodplain.html</a:t>
            </a:r>
          </a:p>
        </p:txBody>
      </p:sp>
      <p:sp>
        <p:nvSpPr>
          <p:cNvPr id="3" name="Slaidinumbri kohatäide 2">
            <a:extLst>
              <a:ext uri="{FF2B5EF4-FFF2-40B4-BE49-F238E27FC236}">
                <a16:creationId xmlns:a16="http://schemas.microsoft.com/office/drawing/2014/main" id="{4FDB87A7-37BE-47D1-B7B3-CC27D2121D14}"/>
              </a:ext>
            </a:extLst>
          </p:cNvPr>
          <p:cNvSpPr>
            <a:spLocks noGrp="1"/>
          </p:cNvSpPr>
          <p:nvPr>
            <p:ph type="sldNum" sz="quarter" idx="12"/>
          </p:nvPr>
        </p:nvSpPr>
        <p:spPr/>
        <p:txBody>
          <a:bodyPr/>
          <a:lstStyle/>
          <a:p>
            <a:fld id="{C6DDDB51-95AB-4E2D-A948-59737F4511DE}" type="slidenum">
              <a:rPr lang="en-US" smtClean="0"/>
              <a:t>11</a:t>
            </a:fld>
            <a:endParaRPr lang="en-US"/>
          </a:p>
        </p:txBody>
      </p:sp>
    </p:spTree>
    <p:extLst>
      <p:ext uri="{BB962C8B-B14F-4D97-AF65-F5344CB8AC3E}">
        <p14:creationId xmlns:p14="http://schemas.microsoft.com/office/powerpoint/2010/main" val="4068775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inumbri kohatäide 3">
            <a:extLst>
              <a:ext uri="{FF2B5EF4-FFF2-40B4-BE49-F238E27FC236}">
                <a16:creationId xmlns:a16="http://schemas.microsoft.com/office/drawing/2014/main" id="{A113E478-766D-4F6F-80D8-0EF33B00C762}"/>
              </a:ext>
            </a:extLst>
          </p:cNvPr>
          <p:cNvSpPr>
            <a:spLocks noGrp="1"/>
          </p:cNvSpPr>
          <p:nvPr>
            <p:ph type="sldNum" sz="quarter" idx="12"/>
          </p:nvPr>
        </p:nvSpPr>
        <p:spPr/>
        <p:txBody>
          <a:bodyPr/>
          <a:lstStyle/>
          <a:p>
            <a:fld id="{C6DDDB51-95AB-4E2D-A948-59737F4511DE}" type="slidenum">
              <a:rPr lang="en-US" smtClean="0"/>
              <a:t>12</a:t>
            </a:fld>
            <a:endParaRPr lang="en-US"/>
          </a:p>
        </p:txBody>
      </p:sp>
      <p:pic>
        <p:nvPicPr>
          <p:cNvPr id="5" name="Pilt 4">
            <a:extLst>
              <a:ext uri="{FF2B5EF4-FFF2-40B4-BE49-F238E27FC236}">
                <a16:creationId xmlns:a16="http://schemas.microsoft.com/office/drawing/2014/main" id="{4E887D4A-4626-456C-A200-7C22A3287C5A}"/>
              </a:ext>
            </a:extLst>
          </p:cNvPr>
          <p:cNvPicPr>
            <a:picLocks noChangeAspect="1"/>
          </p:cNvPicPr>
          <p:nvPr/>
        </p:nvPicPr>
        <p:blipFill>
          <a:blip r:embed="rId3"/>
          <a:stretch>
            <a:fillRect/>
          </a:stretch>
        </p:blipFill>
        <p:spPr>
          <a:xfrm>
            <a:off x="3920888" y="41977"/>
            <a:ext cx="4689712" cy="6816023"/>
          </a:xfrm>
          <a:prstGeom prst="rect">
            <a:avLst/>
          </a:prstGeom>
        </p:spPr>
      </p:pic>
      <p:sp>
        <p:nvSpPr>
          <p:cNvPr id="8" name="TextBox 7">
            <a:extLst>
              <a:ext uri="{FF2B5EF4-FFF2-40B4-BE49-F238E27FC236}">
                <a16:creationId xmlns:a16="http://schemas.microsoft.com/office/drawing/2014/main" id="{225B2DF0-29A5-45A3-B4A5-82969FC579CC}"/>
              </a:ext>
            </a:extLst>
          </p:cNvPr>
          <p:cNvSpPr txBox="1"/>
          <p:nvPr/>
        </p:nvSpPr>
        <p:spPr>
          <a:xfrm>
            <a:off x="8610600" y="5987018"/>
            <a:ext cx="1469954" cy="369332"/>
          </a:xfrm>
          <a:prstGeom prst="rect">
            <a:avLst/>
          </a:prstGeom>
          <a:noFill/>
        </p:spPr>
        <p:txBody>
          <a:bodyPr wrap="none" rtlCol="0">
            <a:spAutoFit/>
          </a:bodyPr>
          <a:lstStyle/>
          <a:p>
            <a:r>
              <a:rPr lang="et-EE" dirty="0" err="1"/>
              <a:t>Hiscock</a:t>
            </a:r>
            <a:r>
              <a:rPr lang="et-EE" dirty="0"/>
              <a:t>, 2005</a:t>
            </a:r>
            <a:endParaRPr lang="en-US" dirty="0"/>
          </a:p>
        </p:txBody>
      </p:sp>
    </p:spTree>
    <p:extLst>
      <p:ext uri="{BB962C8B-B14F-4D97-AF65-F5344CB8AC3E}">
        <p14:creationId xmlns:p14="http://schemas.microsoft.com/office/powerpoint/2010/main" val="2801858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55E88E0-FFE7-46A4-9447-13DF6D4254AA}"/>
              </a:ext>
            </a:extLst>
          </p:cNvPr>
          <p:cNvSpPr>
            <a:spLocks noGrp="1"/>
          </p:cNvSpPr>
          <p:nvPr>
            <p:ph type="title"/>
          </p:nvPr>
        </p:nvSpPr>
        <p:spPr/>
        <p:txBody>
          <a:bodyPr/>
          <a:lstStyle/>
          <a:p>
            <a:r>
              <a:rPr lang="et-EE" b="1" dirty="0"/>
              <a:t>Henry </a:t>
            </a:r>
            <a:r>
              <a:rPr lang="et-EE" b="1" dirty="0" err="1"/>
              <a:t>Darcy</a:t>
            </a:r>
            <a:endParaRPr lang="en-US" b="1" dirty="0"/>
          </a:p>
        </p:txBody>
      </p:sp>
      <p:pic>
        <p:nvPicPr>
          <p:cNvPr id="6" name="Sisu kohatäide 5">
            <a:extLst>
              <a:ext uri="{FF2B5EF4-FFF2-40B4-BE49-F238E27FC236}">
                <a16:creationId xmlns:a16="http://schemas.microsoft.com/office/drawing/2014/main" id="{604F9A5C-4AAE-40E9-B239-373146100B02}"/>
              </a:ext>
            </a:extLst>
          </p:cNvPr>
          <p:cNvPicPr>
            <a:picLocks noGrp="1" noChangeAspect="1"/>
          </p:cNvPicPr>
          <p:nvPr>
            <p:ph sz="half" idx="1"/>
          </p:nvPr>
        </p:nvPicPr>
        <p:blipFill>
          <a:blip r:embed="rId3"/>
          <a:stretch>
            <a:fillRect/>
          </a:stretch>
        </p:blipFill>
        <p:spPr>
          <a:xfrm>
            <a:off x="1473958" y="1583663"/>
            <a:ext cx="3186610" cy="4295550"/>
          </a:xfrm>
          <a:prstGeom prst="rect">
            <a:avLst/>
          </a:prstGeom>
        </p:spPr>
      </p:pic>
      <p:pic>
        <p:nvPicPr>
          <p:cNvPr id="8" name="Sisu kohatäide 7">
            <a:extLst>
              <a:ext uri="{FF2B5EF4-FFF2-40B4-BE49-F238E27FC236}">
                <a16:creationId xmlns:a16="http://schemas.microsoft.com/office/drawing/2014/main" id="{EBEFEBD6-32BF-48A4-909D-6F0D7921578B}"/>
              </a:ext>
            </a:extLst>
          </p:cNvPr>
          <p:cNvPicPr>
            <a:picLocks noGrp="1" noChangeAspect="1"/>
          </p:cNvPicPr>
          <p:nvPr>
            <p:ph sz="half" idx="2"/>
          </p:nvPr>
        </p:nvPicPr>
        <p:blipFill>
          <a:blip r:embed="rId4"/>
          <a:stretch>
            <a:fillRect/>
          </a:stretch>
        </p:blipFill>
        <p:spPr>
          <a:xfrm>
            <a:off x="6619164" y="451445"/>
            <a:ext cx="4012442" cy="6094850"/>
          </a:xfrm>
          <a:prstGeom prst="rect">
            <a:avLst/>
          </a:prstGeom>
        </p:spPr>
      </p:pic>
      <p:sp>
        <p:nvSpPr>
          <p:cNvPr id="7" name="TextBox 6">
            <a:extLst>
              <a:ext uri="{FF2B5EF4-FFF2-40B4-BE49-F238E27FC236}">
                <a16:creationId xmlns:a16="http://schemas.microsoft.com/office/drawing/2014/main" id="{16727CEA-947C-451C-B10A-B9176D3EBA85}"/>
              </a:ext>
            </a:extLst>
          </p:cNvPr>
          <p:cNvSpPr txBox="1"/>
          <p:nvPr/>
        </p:nvSpPr>
        <p:spPr>
          <a:xfrm>
            <a:off x="1723305" y="6176963"/>
            <a:ext cx="2687915" cy="369332"/>
          </a:xfrm>
          <a:prstGeom prst="rect">
            <a:avLst/>
          </a:prstGeom>
          <a:noFill/>
        </p:spPr>
        <p:txBody>
          <a:bodyPr wrap="none" rtlCol="0">
            <a:spAutoFit/>
          </a:bodyPr>
          <a:lstStyle/>
          <a:p>
            <a:r>
              <a:rPr lang="et-EE" b="1" dirty="0"/>
              <a:t>Henry </a:t>
            </a:r>
            <a:r>
              <a:rPr lang="et-EE" b="1" dirty="0" err="1"/>
              <a:t>Darcy</a:t>
            </a:r>
            <a:r>
              <a:rPr lang="et-EE" b="1" dirty="0"/>
              <a:t> (1803 – 1858)</a:t>
            </a:r>
            <a:endParaRPr lang="en-US" b="1" dirty="0"/>
          </a:p>
        </p:txBody>
      </p:sp>
      <p:sp>
        <p:nvSpPr>
          <p:cNvPr id="9" name="TextBox 8">
            <a:extLst>
              <a:ext uri="{FF2B5EF4-FFF2-40B4-BE49-F238E27FC236}">
                <a16:creationId xmlns:a16="http://schemas.microsoft.com/office/drawing/2014/main" id="{C3EED9FA-436A-464F-9B5B-FC684B49A891}"/>
              </a:ext>
            </a:extLst>
          </p:cNvPr>
          <p:cNvSpPr txBox="1"/>
          <p:nvPr/>
        </p:nvSpPr>
        <p:spPr>
          <a:xfrm>
            <a:off x="10631606" y="6176963"/>
            <a:ext cx="1278876" cy="369332"/>
          </a:xfrm>
          <a:prstGeom prst="rect">
            <a:avLst/>
          </a:prstGeom>
          <a:noFill/>
        </p:spPr>
        <p:txBody>
          <a:bodyPr wrap="none" rtlCol="0">
            <a:spAutoFit/>
          </a:bodyPr>
          <a:lstStyle/>
          <a:p>
            <a:r>
              <a:rPr lang="et-EE" dirty="0" err="1"/>
              <a:t>Darcy</a:t>
            </a:r>
            <a:r>
              <a:rPr lang="et-EE" dirty="0"/>
              <a:t>, 1856</a:t>
            </a:r>
            <a:endParaRPr lang="en-US" dirty="0"/>
          </a:p>
        </p:txBody>
      </p:sp>
      <p:sp>
        <p:nvSpPr>
          <p:cNvPr id="3" name="Slaidinumbri kohatäide 2">
            <a:extLst>
              <a:ext uri="{FF2B5EF4-FFF2-40B4-BE49-F238E27FC236}">
                <a16:creationId xmlns:a16="http://schemas.microsoft.com/office/drawing/2014/main" id="{CD5B58A3-6AB9-43CF-95A4-4FADA345B081}"/>
              </a:ext>
            </a:extLst>
          </p:cNvPr>
          <p:cNvSpPr>
            <a:spLocks noGrp="1"/>
          </p:cNvSpPr>
          <p:nvPr>
            <p:ph type="sldNum" sz="quarter" idx="12"/>
          </p:nvPr>
        </p:nvSpPr>
        <p:spPr/>
        <p:txBody>
          <a:bodyPr/>
          <a:lstStyle/>
          <a:p>
            <a:fld id="{C6DDDB51-95AB-4E2D-A948-59737F4511DE}" type="slidenum">
              <a:rPr lang="en-US" smtClean="0"/>
              <a:t>13</a:t>
            </a:fld>
            <a:endParaRPr lang="en-US"/>
          </a:p>
        </p:txBody>
      </p:sp>
    </p:spTree>
    <p:extLst>
      <p:ext uri="{BB962C8B-B14F-4D97-AF65-F5344CB8AC3E}">
        <p14:creationId xmlns:p14="http://schemas.microsoft.com/office/powerpoint/2010/main" val="2408645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alkiri 4">
            <a:extLst>
              <a:ext uri="{FF2B5EF4-FFF2-40B4-BE49-F238E27FC236}">
                <a16:creationId xmlns:a16="http://schemas.microsoft.com/office/drawing/2014/main" id="{3496236F-3856-4EAB-A80C-16FE641CD09F}"/>
              </a:ext>
            </a:extLst>
          </p:cNvPr>
          <p:cNvSpPr>
            <a:spLocks noGrp="1"/>
          </p:cNvSpPr>
          <p:nvPr>
            <p:ph type="title"/>
          </p:nvPr>
        </p:nvSpPr>
        <p:spPr/>
        <p:txBody>
          <a:bodyPr/>
          <a:lstStyle/>
          <a:p>
            <a:r>
              <a:rPr lang="et-EE" b="1" dirty="0" err="1"/>
              <a:t>Darcy</a:t>
            </a:r>
            <a:r>
              <a:rPr lang="et-EE" b="1" dirty="0"/>
              <a:t> seadus</a:t>
            </a:r>
            <a:endParaRPr lang="en-US" b="1" dirty="0"/>
          </a:p>
        </p:txBody>
      </p:sp>
      <p:sp>
        <p:nvSpPr>
          <p:cNvPr id="6" name="Sisu kohatäide 5">
            <a:extLst>
              <a:ext uri="{FF2B5EF4-FFF2-40B4-BE49-F238E27FC236}">
                <a16:creationId xmlns:a16="http://schemas.microsoft.com/office/drawing/2014/main" id="{177B0324-AF0E-4BE8-B411-511F0BEDAAE8}"/>
              </a:ext>
            </a:extLst>
          </p:cNvPr>
          <p:cNvSpPr>
            <a:spLocks noGrp="1"/>
          </p:cNvSpPr>
          <p:nvPr>
            <p:ph idx="1"/>
          </p:nvPr>
        </p:nvSpPr>
        <p:spPr>
          <a:xfrm>
            <a:off x="838200" y="4503760"/>
            <a:ext cx="10515600" cy="2354239"/>
          </a:xfrm>
        </p:spPr>
        <p:txBody>
          <a:bodyPr>
            <a:normAutofit/>
          </a:bodyPr>
          <a:lstStyle/>
          <a:p>
            <a:r>
              <a:rPr lang="et-EE" b="1" dirty="0" err="1"/>
              <a:t>Darcy</a:t>
            </a:r>
            <a:r>
              <a:rPr lang="et-EE" b="1" dirty="0"/>
              <a:t> katse </a:t>
            </a:r>
            <a:r>
              <a:rPr lang="et-EE" dirty="0"/>
              <a:t>– liivaga täidetud silindrist ristlõikega A (m</a:t>
            </a:r>
            <a:r>
              <a:rPr lang="et-EE" baseline="30000" dirty="0"/>
              <a:t>2</a:t>
            </a:r>
            <a:r>
              <a:rPr lang="et-EE" dirty="0"/>
              <a:t>), mis oli varustatud kahe manomeetriga, juhiti läbi vett vooluhulgaga Q (m</a:t>
            </a:r>
            <a:r>
              <a:rPr lang="et-EE" baseline="30000" dirty="0"/>
              <a:t>3</a:t>
            </a:r>
            <a:r>
              <a:rPr lang="et-EE" dirty="0"/>
              <a:t>/s). Manomeetrite kaugust üksteisest iseloomustab suurus </a:t>
            </a:r>
            <a:r>
              <a:rPr lang="et-EE" i="1" dirty="0"/>
              <a:t>∆l (m)</a:t>
            </a:r>
          </a:p>
          <a:p>
            <a:r>
              <a:rPr lang="et-EE" i="1" dirty="0"/>
              <a:t>NB! Veetase manomeetrites (h</a:t>
            </a:r>
            <a:r>
              <a:rPr lang="et-EE" i="1" baseline="-25000" dirty="0"/>
              <a:t>1</a:t>
            </a:r>
            <a:r>
              <a:rPr lang="et-EE" i="1" dirty="0"/>
              <a:t>, h</a:t>
            </a:r>
            <a:r>
              <a:rPr lang="et-EE" i="1" baseline="-25000" dirty="0"/>
              <a:t>2</a:t>
            </a:r>
            <a:r>
              <a:rPr lang="et-EE" i="1" dirty="0"/>
              <a:t>) iseloomustab põhjavee energiat ehk selle voolamise potentsiaali.</a:t>
            </a:r>
          </a:p>
        </p:txBody>
      </p:sp>
      <p:pic>
        <p:nvPicPr>
          <p:cNvPr id="7" name="Pilt 6">
            <a:extLst>
              <a:ext uri="{FF2B5EF4-FFF2-40B4-BE49-F238E27FC236}">
                <a16:creationId xmlns:a16="http://schemas.microsoft.com/office/drawing/2014/main" id="{4952D482-C2F8-4ED7-9E63-0DC62CF536B8}"/>
              </a:ext>
            </a:extLst>
          </p:cNvPr>
          <p:cNvPicPr>
            <a:picLocks noChangeAspect="1"/>
          </p:cNvPicPr>
          <p:nvPr/>
        </p:nvPicPr>
        <p:blipFill>
          <a:blip r:embed="rId3"/>
          <a:stretch>
            <a:fillRect/>
          </a:stretch>
        </p:blipFill>
        <p:spPr>
          <a:xfrm>
            <a:off x="2999999" y="1232622"/>
            <a:ext cx="6192001" cy="3078134"/>
          </a:xfrm>
          <a:prstGeom prst="rect">
            <a:avLst/>
          </a:prstGeom>
        </p:spPr>
      </p:pic>
      <p:sp>
        <p:nvSpPr>
          <p:cNvPr id="8" name="TextBox 7">
            <a:extLst>
              <a:ext uri="{FF2B5EF4-FFF2-40B4-BE49-F238E27FC236}">
                <a16:creationId xmlns:a16="http://schemas.microsoft.com/office/drawing/2014/main" id="{52B2CD81-B3D7-43AF-B3A3-0713B3E50AD6}"/>
              </a:ext>
            </a:extLst>
          </p:cNvPr>
          <p:cNvSpPr txBox="1"/>
          <p:nvPr/>
        </p:nvSpPr>
        <p:spPr>
          <a:xfrm>
            <a:off x="9192000" y="3941424"/>
            <a:ext cx="2257221" cy="369332"/>
          </a:xfrm>
          <a:prstGeom prst="rect">
            <a:avLst/>
          </a:prstGeom>
          <a:noFill/>
        </p:spPr>
        <p:txBody>
          <a:bodyPr wrap="none" rtlCol="0">
            <a:spAutoFit/>
          </a:bodyPr>
          <a:lstStyle/>
          <a:p>
            <a:r>
              <a:rPr lang="et-EE" dirty="0" err="1"/>
              <a:t>Freeze</a:t>
            </a:r>
            <a:r>
              <a:rPr lang="et-EE" dirty="0"/>
              <a:t> &amp; Cherry, 1979</a:t>
            </a:r>
            <a:endParaRPr lang="en-US" dirty="0"/>
          </a:p>
        </p:txBody>
      </p:sp>
      <p:sp>
        <p:nvSpPr>
          <p:cNvPr id="2" name="Slaidinumbri kohatäide 1">
            <a:extLst>
              <a:ext uri="{FF2B5EF4-FFF2-40B4-BE49-F238E27FC236}">
                <a16:creationId xmlns:a16="http://schemas.microsoft.com/office/drawing/2014/main" id="{2902F149-2485-48B9-88E2-472679952E29}"/>
              </a:ext>
            </a:extLst>
          </p:cNvPr>
          <p:cNvSpPr>
            <a:spLocks noGrp="1"/>
          </p:cNvSpPr>
          <p:nvPr>
            <p:ph type="sldNum" sz="quarter" idx="12"/>
          </p:nvPr>
        </p:nvSpPr>
        <p:spPr/>
        <p:txBody>
          <a:bodyPr/>
          <a:lstStyle/>
          <a:p>
            <a:fld id="{C6DDDB51-95AB-4E2D-A948-59737F4511DE}" type="slidenum">
              <a:rPr lang="en-US" smtClean="0"/>
              <a:t>14</a:t>
            </a:fld>
            <a:endParaRPr lang="en-US"/>
          </a:p>
        </p:txBody>
      </p:sp>
    </p:spTree>
    <p:extLst>
      <p:ext uri="{BB962C8B-B14F-4D97-AF65-F5344CB8AC3E}">
        <p14:creationId xmlns:p14="http://schemas.microsoft.com/office/powerpoint/2010/main" val="2544401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CB595AB-C627-4ECE-AD25-9A46930CF122}"/>
              </a:ext>
            </a:extLst>
          </p:cNvPr>
          <p:cNvSpPr>
            <a:spLocks noGrp="1"/>
          </p:cNvSpPr>
          <p:nvPr>
            <p:ph type="title"/>
          </p:nvPr>
        </p:nvSpPr>
        <p:spPr>
          <a:xfrm>
            <a:off x="838200" y="0"/>
            <a:ext cx="10515600" cy="1325563"/>
          </a:xfrm>
        </p:spPr>
        <p:txBody>
          <a:bodyPr/>
          <a:lstStyle/>
          <a:p>
            <a:r>
              <a:rPr lang="et-EE" b="1" dirty="0" err="1"/>
              <a:t>Darcy</a:t>
            </a:r>
            <a:r>
              <a:rPr lang="et-EE" b="1" dirty="0"/>
              <a:t> seadus</a:t>
            </a:r>
            <a:endParaRPr lang="en-US" b="1" dirty="0"/>
          </a:p>
        </p:txBody>
      </p:sp>
      <mc:AlternateContent xmlns:mc="http://schemas.openxmlformats.org/markup-compatibility/2006">
        <mc:Choice xmlns:a14="http://schemas.microsoft.com/office/drawing/2010/main" Requires="a14">
          <p:sp>
            <p:nvSpPr>
              <p:cNvPr id="3" name="Sisu kohatäide 2">
                <a:extLst>
                  <a:ext uri="{FF2B5EF4-FFF2-40B4-BE49-F238E27FC236}">
                    <a16:creationId xmlns:a16="http://schemas.microsoft.com/office/drawing/2014/main" id="{E01B5BBD-AE3B-4DEF-8A48-D9BF3CB7F9E1}"/>
                  </a:ext>
                </a:extLst>
              </p:cNvPr>
              <p:cNvSpPr>
                <a:spLocks noGrp="1"/>
              </p:cNvSpPr>
              <p:nvPr>
                <p:ph idx="1"/>
              </p:nvPr>
            </p:nvSpPr>
            <p:spPr>
              <a:xfrm>
                <a:off x="838200" y="1064525"/>
                <a:ext cx="10515600" cy="5650174"/>
              </a:xfrm>
            </p:spPr>
            <p:txBody>
              <a:bodyPr>
                <a:normAutofit fontScale="55000" lnSpcReduction="20000"/>
              </a:bodyPr>
              <a:lstStyle/>
              <a:p>
                <a:pPr algn="just"/>
                <a:r>
                  <a:rPr lang="et-EE" sz="3000" dirty="0"/>
                  <a:t>Põhjavee liikumist veest küllastunud setete ja kivimite poorides või tühimikes nimetatakse </a:t>
                </a:r>
                <a:r>
                  <a:rPr lang="et-EE" sz="3000" b="1" dirty="0"/>
                  <a:t>põhjavee filtratsiooniks</a:t>
                </a:r>
                <a:r>
                  <a:rPr lang="et-EE" sz="3000" dirty="0"/>
                  <a:t>.</a:t>
                </a:r>
              </a:p>
              <a:p>
                <a:pPr algn="just"/>
                <a:r>
                  <a:rPr lang="et-EE" sz="3000" dirty="0"/>
                  <a:t>(Põhja)vee liikumisel läbi pooriruumi väheneb selle potentsiaal (ehk liikumisenergia) hõõrdumise tõttu.</a:t>
                </a:r>
              </a:p>
              <a:p>
                <a:pPr algn="just"/>
                <a:r>
                  <a:rPr lang="et-EE" sz="3000" dirty="0"/>
                  <a:t>Edasiste selgituste hõlbustamiseks defineerime suuruse Q/A = v, mida nimetatakse ka </a:t>
                </a:r>
                <a:r>
                  <a:rPr lang="et-EE" sz="3000" dirty="0" err="1"/>
                  <a:t>Darcy</a:t>
                </a:r>
                <a:r>
                  <a:rPr lang="et-EE" sz="3000" dirty="0"/>
                  <a:t> kiiruseks või filtratsioonikiiruseks</a:t>
                </a:r>
              </a:p>
              <a:p>
                <a:pPr algn="just">
                  <a:lnSpc>
                    <a:spcPct val="120000"/>
                  </a:lnSpc>
                </a:pPr>
                <a:r>
                  <a:rPr lang="et-EE" sz="3000" dirty="0" err="1"/>
                  <a:t>Darcy</a:t>
                </a:r>
                <a:r>
                  <a:rPr lang="et-EE" sz="3000" dirty="0"/>
                  <a:t> katsed näitasid, et silindrit läbiva vee filtratsioonikiirus on võrdeline veetasemete vahega manomeetrites ja pöördvõrdeline nendevahelise kaugusega:</a:t>
                </a:r>
              </a:p>
              <a:p>
                <a:pPr marL="0" indent="0" algn="just">
                  <a:lnSpc>
                    <a:spcPct val="170000"/>
                  </a:lnSpc>
                  <a:buNone/>
                </a:pPr>
                <a14:m>
                  <m:oMathPara xmlns:m="http://schemas.openxmlformats.org/officeDocument/2006/math">
                    <m:oMathParaPr>
                      <m:jc m:val="centerGroup"/>
                    </m:oMathParaPr>
                    <m:oMath xmlns:m="http://schemas.openxmlformats.org/officeDocument/2006/math">
                      <m:r>
                        <a:rPr lang="et-EE" sz="3000" b="0" i="1" smtClean="0">
                          <a:latin typeface="Cambria Math" panose="02040503050406030204" pitchFamily="18" charset="0"/>
                          <a:ea typeface="Cambria Math" panose="02040503050406030204" pitchFamily="18" charset="0"/>
                        </a:rPr>
                        <m:t>𝑣</m:t>
                      </m:r>
                      <m:r>
                        <a:rPr lang="et-EE" sz="3000" b="0" i="1" smtClean="0">
                          <a:latin typeface="Cambria Math" panose="02040503050406030204" pitchFamily="18" charset="0"/>
                          <a:ea typeface="Cambria Math" panose="02040503050406030204" pitchFamily="18" charset="0"/>
                        </a:rPr>
                        <m:t>∝</m:t>
                      </m:r>
                      <m:f>
                        <m:fPr>
                          <m:ctrlPr>
                            <a:rPr lang="et-EE" sz="3000" b="0" i="1" smtClean="0">
                              <a:latin typeface="Cambria Math" panose="02040503050406030204" pitchFamily="18" charset="0"/>
                              <a:ea typeface="Cambria Math" panose="02040503050406030204" pitchFamily="18" charset="0"/>
                            </a:rPr>
                          </m:ctrlPr>
                        </m:fPr>
                        <m:num>
                          <m:sSub>
                            <m:sSubPr>
                              <m:ctrlPr>
                                <a:rPr lang="et-EE" sz="3000" b="0" i="1" smtClean="0">
                                  <a:latin typeface="Cambria Math" panose="02040503050406030204" pitchFamily="18" charset="0"/>
                                  <a:ea typeface="Cambria Math" panose="02040503050406030204" pitchFamily="18" charset="0"/>
                                </a:rPr>
                              </m:ctrlPr>
                            </m:sSubPr>
                            <m:e>
                              <m:r>
                                <a:rPr lang="et-EE" sz="3000" b="0" i="1" smtClean="0">
                                  <a:latin typeface="Cambria Math" panose="02040503050406030204" pitchFamily="18" charset="0"/>
                                  <a:ea typeface="Cambria Math" panose="02040503050406030204" pitchFamily="18" charset="0"/>
                                </a:rPr>
                                <m:t>h</m:t>
                              </m:r>
                            </m:e>
                            <m:sub>
                              <m:r>
                                <a:rPr lang="et-EE" sz="3000" b="0" i="1" smtClean="0">
                                  <a:latin typeface="Cambria Math" panose="02040503050406030204" pitchFamily="18" charset="0"/>
                                  <a:ea typeface="Cambria Math" panose="02040503050406030204" pitchFamily="18" charset="0"/>
                                </a:rPr>
                                <m:t>2</m:t>
                              </m:r>
                            </m:sub>
                          </m:sSub>
                          <m:r>
                            <a:rPr lang="et-EE" sz="3000" b="0" i="1" smtClean="0">
                              <a:latin typeface="Cambria Math" panose="02040503050406030204" pitchFamily="18" charset="0"/>
                              <a:ea typeface="Cambria Math" panose="02040503050406030204" pitchFamily="18" charset="0"/>
                            </a:rPr>
                            <m:t>−</m:t>
                          </m:r>
                          <m:sSub>
                            <m:sSubPr>
                              <m:ctrlPr>
                                <a:rPr lang="et-EE" sz="3000" b="0" i="1" smtClean="0">
                                  <a:latin typeface="Cambria Math" panose="02040503050406030204" pitchFamily="18" charset="0"/>
                                  <a:ea typeface="Cambria Math" panose="02040503050406030204" pitchFamily="18" charset="0"/>
                                </a:rPr>
                              </m:ctrlPr>
                            </m:sSubPr>
                            <m:e>
                              <m:r>
                                <a:rPr lang="et-EE" sz="3000" b="0" i="1" smtClean="0">
                                  <a:latin typeface="Cambria Math" panose="02040503050406030204" pitchFamily="18" charset="0"/>
                                  <a:ea typeface="Cambria Math" panose="02040503050406030204" pitchFamily="18" charset="0"/>
                                </a:rPr>
                                <m:t>h</m:t>
                              </m:r>
                            </m:e>
                            <m:sub>
                              <m:r>
                                <a:rPr lang="et-EE" sz="3000" b="0" i="1" smtClean="0">
                                  <a:latin typeface="Cambria Math" panose="02040503050406030204" pitchFamily="18" charset="0"/>
                                  <a:ea typeface="Cambria Math" panose="02040503050406030204" pitchFamily="18" charset="0"/>
                                </a:rPr>
                                <m:t>1</m:t>
                              </m:r>
                            </m:sub>
                          </m:sSub>
                        </m:num>
                        <m:den>
                          <m:r>
                            <a:rPr lang="et-EE" sz="3000" b="0" i="1" smtClean="0">
                              <a:latin typeface="Cambria Math" panose="02040503050406030204" pitchFamily="18" charset="0"/>
                              <a:ea typeface="Cambria Math" panose="02040503050406030204" pitchFamily="18" charset="0"/>
                            </a:rPr>
                            <m:t>∆</m:t>
                          </m:r>
                          <m:r>
                            <a:rPr lang="et-EE" sz="3000" b="0" i="1" smtClean="0">
                              <a:latin typeface="Cambria Math" panose="02040503050406030204" pitchFamily="18" charset="0"/>
                              <a:ea typeface="Cambria Math" panose="02040503050406030204" pitchFamily="18" charset="0"/>
                            </a:rPr>
                            <m:t>𝑙</m:t>
                          </m:r>
                        </m:den>
                      </m:f>
                      <m:r>
                        <a:rPr lang="et-EE" sz="3000" b="0" i="1" smtClean="0">
                          <a:latin typeface="Cambria Math" panose="02040503050406030204" pitchFamily="18" charset="0"/>
                          <a:ea typeface="Cambria Math" panose="02040503050406030204" pitchFamily="18" charset="0"/>
                        </a:rPr>
                        <m:t>∝−</m:t>
                      </m:r>
                      <m:f>
                        <m:fPr>
                          <m:ctrlPr>
                            <a:rPr lang="et-EE" sz="3000" b="0" i="1" smtClean="0">
                              <a:latin typeface="Cambria Math" panose="02040503050406030204" pitchFamily="18" charset="0"/>
                              <a:ea typeface="Cambria Math" panose="02040503050406030204" pitchFamily="18" charset="0"/>
                            </a:rPr>
                          </m:ctrlPr>
                        </m:fPr>
                        <m:num>
                          <m:r>
                            <a:rPr lang="et-EE" sz="3000" b="0" i="1" smtClean="0">
                              <a:latin typeface="Cambria Math" panose="02040503050406030204" pitchFamily="18" charset="0"/>
                              <a:ea typeface="Cambria Math" panose="02040503050406030204" pitchFamily="18" charset="0"/>
                            </a:rPr>
                            <m:t>∆</m:t>
                          </m:r>
                          <m:r>
                            <a:rPr lang="et-EE" sz="3000" b="0" i="1" smtClean="0">
                              <a:latin typeface="Cambria Math" panose="02040503050406030204" pitchFamily="18" charset="0"/>
                              <a:ea typeface="Cambria Math" panose="02040503050406030204" pitchFamily="18" charset="0"/>
                            </a:rPr>
                            <m:t>h</m:t>
                          </m:r>
                        </m:num>
                        <m:den>
                          <m:r>
                            <a:rPr lang="et-EE" sz="3000" b="0" i="1" smtClean="0">
                              <a:latin typeface="Cambria Math" panose="02040503050406030204" pitchFamily="18" charset="0"/>
                              <a:ea typeface="Cambria Math" panose="02040503050406030204" pitchFamily="18" charset="0"/>
                            </a:rPr>
                            <m:t>∆</m:t>
                          </m:r>
                          <m:r>
                            <a:rPr lang="et-EE" sz="3000" b="0" i="1" smtClean="0">
                              <a:latin typeface="Cambria Math" panose="02040503050406030204" pitchFamily="18" charset="0"/>
                              <a:ea typeface="Cambria Math" panose="02040503050406030204" pitchFamily="18" charset="0"/>
                            </a:rPr>
                            <m:t>𝑙</m:t>
                          </m:r>
                        </m:den>
                      </m:f>
                      <m:r>
                        <a:rPr lang="et-EE" sz="3000" b="0" i="1" smtClean="0">
                          <a:latin typeface="Cambria Math" panose="02040503050406030204" pitchFamily="18" charset="0"/>
                          <a:ea typeface="Cambria Math" panose="02040503050406030204" pitchFamily="18" charset="0"/>
                        </a:rPr>
                        <m:t> </m:t>
                      </m:r>
                    </m:oMath>
                  </m:oMathPara>
                </a14:m>
                <a:endParaRPr lang="et-EE" sz="3000" dirty="0"/>
              </a:p>
              <a:p>
                <a:pPr algn="just"/>
                <a:r>
                  <a:rPr lang="et-EE" sz="3000" b="1" dirty="0"/>
                  <a:t>Suurust </a:t>
                </a:r>
                <a:r>
                  <a:rPr lang="en-US" sz="3000" b="1" dirty="0"/>
                  <a:t>∆</a:t>
                </a:r>
                <a:r>
                  <a:rPr lang="et-EE" sz="3000" b="1" dirty="0"/>
                  <a:t>h/</a:t>
                </a:r>
                <a:r>
                  <a:rPr lang="en-US" sz="3000" b="1" dirty="0"/>
                  <a:t>∆</a:t>
                </a:r>
                <a:r>
                  <a:rPr lang="et-EE" sz="3000" b="1" dirty="0"/>
                  <a:t>l nimetatakse hüdrauliliseks gradiendiks</a:t>
                </a:r>
                <a:r>
                  <a:rPr lang="et-EE" sz="3000" dirty="0"/>
                  <a:t>.</a:t>
                </a:r>
              </a:p>
              <a:p>
                <a:pPr algn="just"/>
                <a:r>
                  <a:rPr lang="et-EE" sz="3300" b="1" dirty="0"/>
                  <a:t>Filtratsioonikiirus on võrdne</a:t>
                </a:r>
                <a:r>
                  <a:rPr lang="et-EE" sz="3300" dirty="0"/>
                  <a:t>:</a:t>
                </a:r>
              </a:p>
              <a:p>
                <a:pPr marL="0" indent="0" algn="ctr">
                  <a:buNone/>
                </a:pPr>
                <a14:m>
                  <m:oMath xmlns:m="http://schemas.openxmlformats.org/officeDocument/2006/math">
                    <m:r>
                      <a:rPr lang="et-EE" sz="3300" b="0" i="1" smtClean="0">
                        <a:latin typeface="Cambria Math" panose="02040503050406030204" pitchFamily="18" charset="0"/>
                        <a:ea typeface="Cambria Math" panose="02040503050406030204" pitchFamily="18" charset="0"/>
                      </a:rPr>
                      <m:t>𝑣</m:t>
                    </m:r>
                    <m:r>
                      <a:rPr lang="et-EE" sz="3300" b="0" i="1" smtClean="0">
                        <a:latin typeface="Cambria Math" panose="02040503050406030204" pitchFamily="18" charset="0"/>
                        <a:ea typeface="Cambria Math" panose="02040503050406030204" pitchFamily="18" charset="0"/>
                      </a:rPr>
                      <m:t>=−</m:t>
                    </m:r>
                    <m:r>
                      <a:rPr lang="et-EE" sz="3300" b="0" i="1" smtClean="0">
                        <a:latin typeface="Cambria Math" panose="02040503050406030204" pitchFamily="18" charset="0"/>
                        <a:ea typeface="Cambria Math" panose="02040503050406030204" pitchFamily="18" charset="0"/>
                      </a:rPr>
                      <m:t>𝐾</m:t>
                    </m:r>
                    <m:f>
                      <m:fPr>
                        <m:ctrlPr>
                          <a:rPr lang="et-EE" sz="3300" b="0" i="1" smtClean="0">
                            <a:latin typeface="Cambria Math" panose="02040503050406030204" pitchFamily="18" charset="0"/>
                            <a:ea typeface="Cambria Math" panose="02040503050406030204" pitchFamily="18" charset="0"/>
                          </a:rPr>
                        </m:ctrlPr>
                      </m:fPr>
                      <m:num>
                        <m:r>
                          <a:rPr lang="et-EE" sz="3300" b="0" i="1" smtClean="0">
                            <a:latin typeface="Cambria Math" panose="02040503050406030204" pitchFamily="18" charset="0"/>
                            <a:ea typeface="Cambria Math" panose="02040503050406030204" pitchFamily="18" charset="0"/>
                          </a:rPr>
                          <m:t>∆</m:t>
                        </m:r>
                        <m:r>
                          <a:rPr lang="et-EE" sz="3300" b="0" i="1" smtClean="0">
                            <a:latin typeface="Cambria Math" panose="02040503050406030204" pitchFamily="18" charset="0"/>
                            <a:ea typeface="Cambria Math" panose="02040503050406030204" pitchFamily="18" charset="0"/>
                          </a:rPr>
                          <m:t>h</m:t>
                        </m:r>
                      </m:num>
                      <m:den>
                        <m:r>
                          <a:rPr lang="et-EE" sz="3300" b="0" i="1" smtClean="0">
                            <a:latin typeface="Cambria Math" panose="02040503050406030204" pitchFamily="18" charset="0"/>
                            <a:ea typeface="Cambria Math" panose="02040503050406030204" pitchFamily="18" charset="0"/>
                          </a:rPr>
                          <m:t>∆</m:t>
                        </m:r>
                        <m:r>
                          <a:rPr lang="et-EE" sz="3300" b="0" i="1" smtClean="0">
                            <a:latin typeface="Cambria Math" panose="02040503050406030204" pitchFamily="18" charset="0"/>
                            <a:ea typeface="Cambria Math" panose="02040503050406030204" pitchFamily="18" charset="0"/>
                          </a:rPr>
                          <m:t>𝑙</m:t>
                        </m:r>
                      </m:den>
                    </m:f>
                  </m:oMath>
                </a14:m>
                <a:r>
                  <a:rPr lang="et-EE" sz="3300" dirty="0"/>
                  <a:t>  (7)</a:t>
                </a:r>
              </a:p>
              <a:p>
                <a:pPr algn="just"/>
                <a:r>
                  <a:rPr lang="et-EE" sz="3000" b="1" dirty="0"/>
                  <a:t>Võrdetegurit K nimetatakse filtratsioonimooduliks (</a:t>
                </a:r>
                <a:r>
                  <a:rPr lang="et-EE" sz="3000" b="1" i="1" dirty="0" err="1"/>
                  <a:t>hydraulic</a:t>
                </a:r>
                <a:r>
                  <a:rPr lang="et-EE" sz="3000" b="1" i="1" dirty="0"/>
                  <a:t> </a:t>
                </a:r>
                <a:r>
                  <a:rPr lang="et-EE" sz="3000" b="1" i="1" dirty="0" err="1"/>
                  <a:t>conductivity</a:t>
                </a:r>
                <a:r>
                  <a:rPr lang="et-EE" sz="3000" b="1" dirty="0"/>
                  <a:t>) ja selle ühikuks on m/s või m/ööpäevas (m/d)</a:t>
                </a:r>
                <a:r>
                  <a:rPr lang="et-EE" sz="3000" dirty="0"/>
                  <a:t>. </a:t>
                </a:r>
              </a:p>
              <a:p>
                <a:pPr algn="just"/>
                <a:r>
                  <a:rPr lang="et-EE" sz="3000" dirty="0"/>
                  <a:t>Filtratsioonimoodul sõltub silindrit täitva materjali omadustest. Kui hüdrauliline gradient silindris on konstantne, siis erinevate silindrit täitvate materjalide puhul oleks vee filtratsioonikiirus erinev.</a:t>
                </a:r>
              </a:p>
              <a:p>
                <a:pPr algn="just"/>
                <a:r>
                  <a:rPr lang="et-EE" sz="3000" dirty="0"/>
                  <a:t>Kõrgemad K väärtused iseloomustavad jämedateralisi </a:t>
                </a:r>
                <a:r>
                  <a:rPr lang="et-EE" sz="3000" dirty="0" err="1"/>
                  <a:t>setendeid</a:t>
                </a:r>
                <a:r>
                  <a:rPr lang="et-EE" sz="3000" dirty="0"/>
                  <a:t> (kruus ja liiv) ning väiksemad K väärtused peeneteralisi </a:t>
                </a:r>
                <a:r>
                  <a:rPr lang="et-EE" sz="3000" dirty="0" err="1"/>
                  <a:t>setendeid</a:t>
                </a:r>
                <a:r>
                  <a:rPr lang="et-EE" sz="3000" dirty="0"/>
                  <a:t> (</a:t>
                </a:r>
                <a:r>
                  <a:rPr lang="et-EE" sz="3000" dirty="0" err="1"/>
                  <a:t>aleuriiti</a:t>
                </a:r>
                <a:r>
                  <a:rPr lang="et-EE" sz="3000" dirty="0"/>
                  <a:t> ja savi).</a:t>
                </a:r>
              </a:p>
              <a:p>
                <a:pPr marL="0" indent="0">
                  <a:buNone/>
                </a:pPr>
                <a:endParaRPr lang="en-US" dirty="0"/>
              </a:p>
              <a:p>
                <a:endParaRPr lang="en-US" dirty="0"/>
              </a:p>
            </p:txBody>
          </p:sp>
        </mc:Choice>
        <mc:Fallback>
          <p:sp>
            <p:nvSpPr>
              <p:cNvPr id="3" name="Sisu kohatäide 2">
                <a:extLst>
                  <a:ext uri="{FF2B5EF4-FFF2-40B4-BE49-F238E27FC236}">
                    <a16:creationId xmlns:a16="http://schemas.microsoft.com/office/drawing/2014/main" id="{E01B5BBD-AE3B-4DEF-8A48-D9BF3CB7F9E1}"/>
                  </a:ext>
                </a:extLst>
              </p:cNvPr>
              <p:cNvSpPr>
                <a:spLocks noGrp="1" noRot="1" noChangeAspect="1" noMove="1" noResize="1" noEditPoints="1" noAdjustHandles="1" noChangeArrowheads="1" noChangeShapeType="1" noTextEdit="1"/>
              </p:cNvSpPr>
              <p:nvPr>
                <p:ph idx="1"/>
              </p:nvPr>
            </p:nvSpPr>
            <p:spPr>
              <a:xfrm>
                <a:off x="838200" y="1064525"/>
                <a:ext cx="10515600" cy="5650174"/>
              </a:xfrm>
              <a:blipFill>
                <a:blip r:embed="rId3"/>
                <a:stretch>
                  <a:fillRect l="-406" t="-1620" r="-348"/>
                </a:stretch>
              </a:blipFill>
            </p:spPr>
            <p:txBody>
              <a:bodyPr/>
              <a:lstStyle/>
              <a:p>
                <a:r>
                  <a:rPr lang="en-US">
                    <a:noFill/>
                  </a:rPr>
                  <a:t> </a:t>
                </a:r>
              </a:p>
            </p:txBody>
          </p:sp>
        </mc:Fallback>
      </mc:AlternateContent>
      <p:sp>
        <p:nvSpPr>
          <p:cNvPr id="4" name="Slaidinumbri kohatäide 3">
            <a:extLst>
              <a:ext uri="{FF2B5EF4-FFF2-40B4-BE49-F238E27FC236}">
                <a16:creationId xmlns:a16="http://schemas.microsoft.com/office/drawing/2014/main" id="{673D566B-FA10-4371-B59A-537BE4942E03}"/>
              </a:ext>
            </a:extLst>
          </p:cNvPr>
          <p:cNvSpPr>
            <a:spLocks noGrp="1"/>
          </p:cNvSpPr>
          <p:nvPr>
            <p:ph type="sldNum" sz="quarter" idx="12"/>
          </p:nvPr>
        </p:nvSpPr>
        <p:spPr/>
        <p:txBody>
          <a:bodyPr/>
          <a:lstStyle/>
          <a:p>
            <a:fld id="{C6DDDB51-95AB-4E2D-A948-59737F4511DE}" type="slidenum">
              <a:rPr lang="en-US" smtClean="0"/>
              <a:t>15</a:t>
            </a:fld>
            <a:endParaRPr lang="en-US"/>
          </a:p>
        </p:txBody>
      </p:sp>
    </p:spTree>
    <p:extLst>
      <p:ext uri="{BB962C8B-B14F-4D97-AF65-F5344CB8AC3E}">
        <p14:creationId xmlns:p14="http://schemas.microsoft.com/office/powerpoint/2010/main" val="2263379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C173AF5-BE8B-4295-8349-6C1ED7121E9B}"/>
              </a:ext>
            </a:extLst>
          </p:cNvPr>
          <p:cNvSpPr>
            <a:spLocks noGrp="1"/>
          </p:cNvSpPr>
          <p:nvPr>
            <p:ph type="title"/>
          </p:nvPr>
        </p:nvSpPr>
        <p:spPr/>
        <p:txBody>
          <a:bodyPr/>
          <a:lstStyle/>
          <a:p>
            <a:r>
              <a:rPr lang="et-EE" b="1" dirty="0" err="1"/>
              <a:t>Darcy</a:t>
            </a:r>
            <a:r>
              <a:rPr lang="et-EE" b="1" dirty="0"/>
              <a:t> seadus</a:t>
            </a:r>
            <a:endParaRPr lang="en-US" b="1" dirty="0"/>
          </a:p>
        </p:txBody>
      </p:sp>
      <mc:AlternateContent xmlns:mc="http://schemas.openxmlformats.org/markup-compatibility/2006" xmlns:a14="http://schemas.microsoft.com/office/drawing/2010/main">
        <mc:Choice Requires="a14">
          <p:sp>
            <p:nvSpPr>
              <p:cNvPr id="3" name="Sisu kohatäide 2">
                <a:extLst>
                  <a:ext uri="{FF2B5EF4-FFF2-40B4-BE49-F238E27FC236}">
                    <a16:creationId xmlns:a16="http://schemas.microsoft.com/office/drawing/2014/main" id="{64ED0D0D-5B9D-48A1-8C06-A0C5BF6A48CB}"/>
                  </a:ext>
                </a:extLst>
              </p:cNvPr>
              <p:cNvSpPr>
                <a:spLocks noGrp="1"/>
              </p:cNvSpPr>
              <p:nvPr>
                <p:ph idx="1"/>
              </p:nvPr>
            </p:nvSpPr>
            <p:spPr>
              <a:xfrm>
                <a:off x="838200" y="1825625"/>
                <a:ext cx="10515600" cy="4766244"/>
              </a:xfrm>
            </p:spPr>
            <p:txBody>
              <a:bodyPr>
                <a:normAutofit fontScale="92500" lnSpcReduction="20000"/>
              </a:bodyPr>
              <a:lstStyle/>
              <a:p>
                <a:r>
                  <a:rPr lang="et-EE" dirty="0"/>
                  <a:t>Kui asendame võrrandisse (6) filtratsioonikiiruse </a:t>
                </a:r>
                <a:r>
                  <a:rPr lang="et-EE" i="1" dirty="0"/>
                  <a:t>v</a:t>
                </a:r>
                <a:r>
                  <a:rPr lang="et-EE" dirty="0"/>
                  <a:t> asemel suuruse Q/A, siis saame </a:t>
                </a:r>
                <a:r>
                  <a:rPr lang="et-EE" dirty="0" err="1"/>
                  <a:t>Darcy</a:t>
                </a:r>
                <a:r>
                  <a:rPr lang="et-EE" dirty="0"/>
                  <a:t> seaduse selle kõige levinumal kujul:</a:t>
                </a:r>
              </a:p>
              <a:p>
                <a:pPr marL="0" indent="0" algn="ctr">
                  <a:buNone/>
                </a:pPr>
                <a14:m>
                  <m:oMath xmlns:m="http://schemas.openxmlformats.org/officeDocument/2006/math">
                    <m:r>
                      <a:rPr lang="et-EE" b="1" i="1" smtClean="0">
                        <a:latin typeface="Cambria Math" panose="02040503050406030204" pitchFamily="18" charset="0"/>
                      </a:rPr>
                      <m:t>𝑸</m:t>
                    </m:r>
                    <m:r>
                      <a:rPr lang="et-EE" b="1" i="1" smtClean="0">
                        <a:latin typeface="Cambria Math" panose="02040503050406030204" pitchFamily="18" charset="0"/>
                      </a:rPr>
                      <m:t>=−</m:t>
                    </m:r>
                    <m:r>
                      <a:rPr lang="et-EE" b="1" i="1" smtClean="0">
                        <a:latin typeface="Cambria Math" panose="02040503050406030204" pitchFamily="18" charset="0"/>
                      </a:rPr>
                      <m:t>𝑲𝑨</m:t>
                    </m:r>
                    <m:f>
                      <m:fPr>
                        <m:ctrlPr>
                          <a:rPr lang="et-EE" b="1" i="1" smtClean="0">
                            <a:latin typeface="Cambria Math" panose="02040503050406030204" pitchFamily="18" charset="0"/>
                          </a:rPr>
                        </m:ctrlPr>
                      </m:fPr>
                      <m:num>
                        <m:r>
                          <a:rPr lang="et-EE" b="1" i="1" smtClean="0">
                            <a:latin typeface="Cambria Math" panose="02040503050406030204" pitchFamily="18" charset="0"/>
                            <a:ea typeface="Cambria Math" panose="02040503050406030204" pitchFamily="18" charset="0"/>
                          </a:rPr>
                          <m:t>∆</m:t>
                        </m:r>
                        <m:r>
                          <a:rPr lang="et-EE" b="1" i="1" smtClean="0">
                            <a:latin typeface="Cambria Math" panose="02040503050406030204" pitchFamily="18" charset="0"/>
                            <a:ea typeface="Cambria Math" panose="02040503050406030204" pitchFamily="18" charset="0"/>
                          </a:rPr>
                          <m:t>𝒉</m:t>
                        </m:r>
                      </m:num>
                      <m:den>
                        <m:r>
                          <a:rPr lang="et-EE" b="1" i="1" smtClean="0">
                            <a:latin typeface="Cambria Math" panose="02040503050406030204" pitchFamily="18" charset="0"/>
                            <a:ea typeface="Cambria Math" panose="02040503050406030204" pitchFamily="18" charset="0"/>
                          </a:rPr>
                          <m:t>∆</m:t>
                        </m:r>
                        <m:r>
                          <a:rPr lang="et-EE" b="1" i="1" smtClean="0">
                            <a:latin typeface="Cambria Math" panose="02040503050406030204" pitchFamily="18" charset="0"/>
                            <a:ea typeface="Cambria Math" panose="02040503050406030204" pitchFamily="18" charset="0"/>
                          </a:rPr>
                          <m:t>𝒍</m:t>
                        </m:r>
                      </m:den>
                    </m:f>
                  </m:oMath>
                </a14:m>
                <a:r>
                  <a:rPr lang="et-EE" b="1" dirty="0"/>
                  <a:t>		</a:t>
                </a:r>
                <a:r>
                  <a:rPr lang="et-EE" dirty="0"/>
                  <a:t>(8)</a:t>
                </a:r>
              </a:p>
              <a:p>
                <a:r>
                  <a:rPr lang="et-EE" b="1" dirty="0"/>
                  <a:t>See on põhjavee filtratsiooni põhiseadus</a:t>
                </a:r>
                <a:r>
                  <a:rPr lang="et-EE" dirty="0"/>
                  <a:t>.</a:t>
                </a:r>
              </a:p>
              <a:p>
                <a:r>
                  <a:rPr lang="et-EE" dirty="0" err="1"/>
                  <a:t>Darcy</a:t>
                </a:r>
                <a:r>
                  <a:rPr lang="et-EE" dirty="0"/>
                  <a:t> seaduse diferentsiaalkuju:</a:t>
                </a:r>
              </a:p>
              <a:p>
                <a:pPr marL="0" indent="0" algn="ctr">
                  <a:buNone/>
                </a:pPr>
                <a14:m>
                  <m:oMath xmlns:m="http://schemas.openxmlformats.org/officeDocument/2006/math">
                    <m:r>
                      <a:rPr lang="et-EE" b="1" i="1">
                        <a:latin typeface="Cambria Math" panose="02040503050406030204" pitchFamily="18" charset="0"/>
                      </a:rPr>
                      <m:t>𝑸</m:t>
                    </m:r>
                    <m:r>
                      <a:rPr lang="et-EE" b="1" i="1">
                        <a:latin typeface="Cambria Math" panose="02040503050406030204" pitchFamily="18" charset="0"/>
                      </a:rPr>
                      <m:t>=−</m:t>
                    </m:r>
                    <m:r>
                      <a:rPr lang="et-EE" b="1" i="1">
                        <a:latin typeface="Cambria Math" panose="02040503050406030204" pitchFamily="18" charset="0"/>
                      </a:rPr>
                      <m:t>𝑲𝑨</m:t>
                    </m:r>
                    <m:f>
                      <m:fPr>
                        <m:ctrlPr>
                          <a:rPr lang="et-EE" b="1" i="1">
                            <a:latin typeface="Cambria Math" panose="02040503050406030204" pitchFamily="18" charset="0"/>
                          </a:rPr>
                        </m:ctrlPr>
                      </m:fPr>
                      <m:num>
                        <m:r>
                          <a:rPr lang="et-EE" b="1" i="1" smtClean="0">
                            <a:latin typeface="Cambria Math" panose="02040503050406030204" pitchFamily="18" charset="0"/>
                          </a:rPr>
                          <m:t>𝒅</m:t>
                        </m:r>
                        <m:r>
                          <a:rPr lang="et-EE" b="1" i="1">
                            <a:latin typeface="Cambria Math" panose="02040503050406030204" pitchFamily="18" charset="0"/>
                            <a:ea typeface="Cambria Math" panose="02040503050406030204" pitchFamily="18" charset="0"/>
                          </a:rPr>
                          <m:t>𝒉</m:t>
                        </m:r>
                      </m:num>
                      <m:den>
                        <m:r>
                          <a:rPr lang="et-EE" b="1" i="1" smtClean="0">
                            <a:latin typeface="Cambria Math" panose="02040503050406030204" pitchFamily="18" charset="0"/>
                            <a:ea typeface="Cambria Math" panose="02040503050406030204" pitchFamily="18" charset="0"/>
                          </a:rPr>
                          <m:t>𝒅</m:t>
                        </m:r>
                        <m:r>
                          <a:rPr lang="et-EE" b="1" i="1">
                            <a:latin typeface="Cambria Math" panose="02040503050406030204" pitchFamily="18" charset="0"/>
                            <a:ea typeface="Cambria Math" panose="02040503050406030204" pitchFamily="18" charset="0"/>
                          </a:rPr>
                          <m:t>𝒍</m:t>
                        </m:r>
                      </m:den>
                    </m:f>
                  </m:oMath>
                </a14:m>
                <a:r>
                  <a:rPr lang="et-EE" b="1" dirty="0"/>
                  <a:t>		</a:t>
                </a:r>
                <a:r>
                  <a:rPr lang="et-EE" dirty="0"/>
                  <a:t>(9)</a:t>
                </a:r>
              </a:p>
              <a:p>
                <a:r>
                  <a:rPr lang="et-EE" b="1" dirty="0"/>
                  <a:t>NB!</a:t>
                </a:r>
                <a:r>
                  <a:rPr lang="et-EE" dirty="0"/>
                  <a:t> </a:t>
                </a:r>
                <a:r>
                  <a:rPr lang="et-EE" dirty="0" err="1"/>
                  <a:t>Darcy</a:t>
                </a:r>
                <a:r>
                  <a:rPr lang="et-EE" dirty="0"/>
                  <a:t> seadus kehtib </a:t>
                </a:r>
                <a:r>
                  <a:rPr lang="et-EE" dirty="0" err="1"/>
                  <a:t>laminaarse</a:t>
                </a:r>
                <a:r>
                  <a:rPr lang="et-EE" dirty="0"/>
                  <a:t> voolamise korral. Põhjavee filtratsioon on üldjuhul </a:t>
                </a:r>
                <a:r>
                  <a:rPr lang="et-EE" dirty="0" err="1"/>
                  <a:t>laminaarne</a:t>
                </a:r>
                <a:r>
                  <a:rPr lang="et-EE" dirty="0"/>
                  <a:t>, aga maa-alustes karstiõõnsustes võib esineda ka turbulentset voolamist.</a:t>
                </a:r>
              </a:p>
              <a:p>
                <a:r>
                  <a:rPr lang="et-EE" dirty="0" err="1"/>
                  <a:t>Laminaarse</a:t>
                </a:r>
                <a:r>
                  <a:rPr lang="et-EE" dirty="0"/>
                  <a:t> ja turbulentse voolamise eristamiseks kasutatakse </a:t>
                </a:r>
                <a:r>
                  <a:rPr lang="et-EE" dirty="0" err="1"/>
                  <a:t>Reynoldsi</a:t>
                </a:r>
                <a:r>
                  <a:rPr lang="et-EE" dirty="0"/>
                  <a:t> arvu (Re). Re = </a:t>
                </a:r>
                <a:r>
                  <a:rPr lang="el-GR" dirty="0"/>
                  <a:t>ρ</a:t>
                </a:r>
                <a:r>
                  <a:rPr lang="et-EE" dirty="0"/>
                  <a:t>*v*l/</a:t>
                </a:r>
                <a:r>
                  <a:rPr lang="el-GR" dirty="0"/>
                  <a:t>η</a:t>
                </a:r>
                <a:r>
                  <a:rPr lang="et-EE" dirty="0"/>
                  <a:t>, kus </a:t>
                </a:r>
                <a:r>
                  <a:rPr lang="et-EE" i="1" dirty="0"/>
                  <a:t>l</a:t>
                </a:r>
                <a:r>
                  <a:rPr lang="et-EE" dirty="0"/>
                  <a:t> on vooluteekonna pikkus, </a:t>
                </a:r>
                <a:r>
                  <a:rPr lang="el-GR" i="1" dirty="0"/>
                  <a:t>η</a:t>
                </a:r>
                <a:r>
                  <a:rPr lang="et-EE" dirty="0"/>
                  <a:t> vedeliku viskoossus, </a:t>
                </a:r>
                <a:r>
                  <a:rPr lang="el-GR" i="1" dirty="0"/>
                  <a:t>ρ</a:t>
                </a:r>
                <a:r>
                  <a:rPr lang="et-EE" dirty="0"/>
                  <a:t> on voolava vedeliku tihedus, </a:t>
                </a:r>
                <a:r>
                  <a:rPr lang="et-EE" i="1" dirty="0"/>
                  <a:t>v</a:t>
                </a:r>
                <a:r>
                  <a:rPr lang="et-EE" dirty="0"/>
                  <a:t> on vedeliku liikumiskiirus.</a:t>
                </a:r>
                <a:endParaRPr lang="en-US" dirty="0"/>
              </a:p>
              <a:p>
                <a:endParaRPr lang="et-EE" dirty="0"/>
              </a:p>
            </p:txBody>
          </p:sp>
        </mc:Choice>
        <mc:Fallback xmlns="">
          <p:sp>
            <p:nvSpPr>
              <p:cNvPr id="3" name="Sisu kohatäide 2">
                <a:extLst>
                  <a:ext uri="{FF2B5EF4-FFF2-40B4-BE49-F238E27FC236}">
                    <a16:creationId xmlns:a16="http://schemas.microsoft.com/office/drawing/2014/main" id="{64ED0D0D-5B9D-48A1-8C06-A0C5BF6A48CB}"/>
                  </a:ext>
                </a:extLst>
              </p:cNvPr>
              <p:cNvSpPr>
                <a:spLocks noGrp="1" noRot="1" noChangeAspect="1" noMove="1" noResize="1" noEditPoints="1" noAdjustHandles="1" noChangeArrowheads="1" noChangeShapeType="1" noTextEdit="1"/>
              </p:cNvSpPr>
              <p:nvPr>
                <p:ph idx="1"/>
              </p:nvPr>
            </p:nvSpPr>
            <p:spPr>
              <a:xfrm>
                <a:off x="838200" y="1825625"/>
                <a:ext cx="10515600" cy="4766244"/>
              </a:xfrm>
              <a:blipFill>
                <a:blip r:embed="rId3"/>
                <a:stretch>
                  <a:fillRect l="-928" t="-3197" r="-870"/>
                </a:stretch>
              </a:blipFill>
            </p:spPr>
            <p:txBody>
              <a:bodyPr/>
              <a:lstStyle/>
              <a:p>
                <a:r>
                  <a:rPr lang="en-US">
                    <a:noFill/>
                  </a:rPr>
                  <a:t> </a:t>
                </a:r>
              </a:p>
            </p:txBody>
          </p:sp>
        </mc:Fallback>
      </mc:AlternateContent>
      <p:sp>
        <p:nvSpPr>
          <p:cNvPr id="4" name="Slaidinumbri kohatäide 3">
            <a:extLst>
              <a:ext uri="{FF2B5EF4-FFF2-40B4-BE49-F238E27FC236}">
                <a16:creationId xmlns:a16="http://schemas.microsoft.com/office/drawing/2014/main" id="{08EC3A8C-EE02-40CC-83FD-6A1BD5D68C2B}"/>
              </a:ext>
            </a:extLst>
          </p:cNvPr>
          <p:cNvSpPr>
            <a:spLocks noGrp="1"/>
          </p:cNvSpPr>
          <p:nvPr>
            <p:ph type="sldNum" sz="quarter" idx="12"/>
          </p:nvPr>
        </p:nvSpPr>
        <p:spPr/>
        <p:txBody>
          <a:bodyPr/>
          <a:lstStyle/>
          <a:p>
            <a:fld id="{C6DDDB51-95AB-4E2D-A948-59737F4511DE}" type="slidenum">
              <a:rPr lang="en-US" smtClean="0"/>
              <a:t>16</a:t>
            </a:fld>
            <a:endParaRPr lang="en-US"/>
          </a:p>
        </p:txBody>
      </p:sp>
    </p:spTree>
    <p:extLst>
      <p:ext uri="{BB962C8B-B14F-4D97-AF65-F5344CB8AC3E}">
        <p14:creationId xmlns:p14="http://schemas.microsoft.com/office/powerpoint/2010/main" val="3265423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6270756-1F22-4635-800A-4BF51B03DEE1}"/>
              </a:ext>
            </a:extLst>
          </p:cNvPr>
          <p:cNvSpPr>
            <a:spLocks noGrp="1"/>
          </p:cNvSpPr>
          <p:nvPr>
            <p:ph type="title"/>
          </p:nvPr>
        </p:nvSpPr>
        <p:spPr>
          <a:xfrm>
            <a:off x="838199" y="0"/>
            <a:ext cx="10515600" cy="1325563"/>
          </a:xfrm>
        </p:spPr>
        <p:txBody>
          <a:bodyPr/>
          <a:lstStyle/>
          <a:p>
            <a:r>
              <a:rPr lang="et-EE" b="1" dirty="0" err="1"/>
              <a:t>Darcy</a:t>
            </a:r>
            <a:r>
              <a:rPr lang="et-EE" b="1" dirty="0"/>
              <a:t> seadus</a:t>
            </a:r>
            <a:endParaRPr lang="en-US" b="1" dirty="0"/>
          </a:p>
        </p:txBody>
      </p:sp>
      <p:pic>
        <p:nvPicPr>
          <p:cNvPr id="4" name="Sisu kohatäide 3">
            <a:extLst>
              <a:ext uri="{FF2B5EF4-FFF2-40B4-BE49-F238E27FC236}">
                <a16:creationId xmlns:a16="http://schemas.microsoft.com/office/drawing/2014/main" id="{0584179F-D988-43F3-BBE9-BC88E652B253}"/>
              </a:ext>
            </a:extLst>
          </p:cNvPr>
          <p:cNvPicPr>
            <a:picLocks noGrp="1" noChangeAspect="1"/>
          </p:cNvPicPr>
          <p:nvPr>
            <p:ph idx="1"/>
          </p:nvPr>
        </p:nvPicPr>
        <p:blipFill>
          <a:blip r:embed="rId3"/>
          <a:stretch>
            <a:fillRect/>
          </a:stretch>
        </p:blipFill>
        <p:spPr>
          <a:xfrm>
            <a:off x="2129051" y="1022973"/>
            <a:ext cx="7547211" cy="5666324"/>
          </a:xfrm>
          <a:prstGeom prst="rect">
            <a:avLst/>
          </a:prstGeom>
        </p:spPr>
      </p:pic>
      <p:sp>
        <p:nvSpPr>
          <p:cNvPr id="5" name="TextBox 4">
            <a:extLst>
              <a:ext uri="{FF2B5EF4-FFF2-40B4-BE49-F238E27FC236}">
                <a16:creationId xmlns:a16="http://schemas.microsoft.com/office/drawing/2014/main" id="{392AF6FA-B375-4F5F-97D4-255209A14697}"/>
              </a:ext>
            </a:extLst>
          </p:cNvPr>
          <p:cNvSpPr txBox="1"/>
          <p:nvPr/>
        </p:nvSpPr>
        <p:spPr>
          <a:xfrm>
            <a:off x="9781037" y="5488968"/>
            <a:ext cx="2410963" cy="1200329"/>
          </a:xfrm>
          <a:prstGeom prst="rect">
            <a:avLst/>
          </a:prstGeom>
          <a:noFill/>
        </p:spPr>
        <p:txBody>
          <a:bodyPr wrap="square" rtlCol="0">
            <a:spAutoFit/>
          </a:bodyPr>
          <a:lstStyle/>
          <a:p>
            <a:r>
              <a:rPr lang="en-US" dirty="0"/>
              <a:t>https://www.slideshare.net/gauravhtandon1/ground-water-hydrology-25132362</a:t>
            </a:r>
          </a:p>
        </p:txBody>
      </p:sp>
      <p:sp>
        <p:nvSpPr>
          <p:cNvPr id="3" name="Slaidinumbri kohatäide 2">
            <a:extLst>
              <a:ext uri="{FF2B5EF4-FFF2-40B4-BE49-F238E27FC236}">
                <a16:creationId xmlns:a16="http://schemas.microsoft.com/office/drawing/2014/main" id="{FA91A9E8-AB62-45CB-B97D-2CBDA6FE7351}"/>
              </a:ext>
            </a:extLst>
          </p:cNvPr>
          <p:cNvSpPr>
            <a:spLocks noGrp="1"/>
          </p:cNvSpPr>
          <p:nvPr>
            <p:ph type="sldNum" sz="quarter" idx="12"/>
          </p:nvPr>
        </p:nvSpPr>
        <p:spPr/>
        <p:txBody>
          <a:bodyPr/>
          <a:lstStyle/>
          <a:p>
            <a:fld id="{C6DDDB51-95AB-4E2D-A948-59737F4511DE}" type="slidenum">
              <a:rPr lang="en-US" smtClean="0"/>
              <a:t>17</a:t>
            </a:fld>
            <a:endParaRPr lang="en-US"/>
          </a:p>
        </p:txBody>
      </p:sp>
    </p:spTree>
    <p:extLst>
      <p:ext uri="{BB962C8B-B14F-4D97-AF65-F5344CB8AC3E}">
        <p14:creationId xmlns:p14="http://schemas.microsoft.com/office/powerpoint/2010/main" val="1785252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151778B-B58D-4C67-9648-649B688BC8EC}"/>
              </a:ext>
            </a:extLst>
          </p:cNvPr>
          <p:cNvSpPr>
            <a:spLocks noGrp="1"/>
          </p:cNvSpPr>
          <p:nvPr>
            <p:ph type="title"/>
          </p:nvPr>
        </p:nvSpPr>
        <p:spPr/>
        <p:txBody>
          <a:bodyPr/>
          <a:lstStyle/>
          <a:p>
            <a:r>
              <a:rPr lang="et-EE" b="1" dirty="0" err="1"/>
              <a:t>Darcy</a:t>
            </a:r>
            <a:r>
              <a:rPr lang="et-EE" b="1" dirty="0"/>
              <a:t> seadus</a:t>
            </a:r>
            <a:endParaRPr lang="en-US" b="1" dirty="0"/>
          </a:p>
        </p:txBody>
      </p:sp>
      <p:sp>
        <p:nvSpPr>
          <p:cNvPr id="3" name="Sisu kohatäide 2">
            <a:extLst>
              <a:ext uri="{FF2B5EF4-FFF2-40B4-BE49-F238E27FC236}">
                <a16:creationId xmlns:a16="http://schemas.microsoft.com/office/drawing/2014/main" id="{BBFFD4F1-F253-4B48-9BE1-D41799F83262}"/>
              </a:ext>
            </a:extLst>
          </p:cNvPr>
          <p:cNvSpPr>
            <a:spLocks noGrp="1"/>
          </p:cNvSpPr>
          <p:nvPr>
            <p:ph idx="1"/>
          </p:nvPr>
        </p:nvSpPr>
        <p:spPr>
          <a:xfrm>
            <a:off x="838200" y="1811977"/>
            <a:ext cx="10515600" cy="876632"/>
          </a:xfrm>
        </p:spPr>
        <p:txBody>
          <a:bodyPr/>
          <a:lstStyle/>
          <a:p>
            <a:r>
              <a:rPr lang="et-EE" dirty="0" err="1"/>
              <a:t>Darcy</a:t>
            </a:r>
            <a:r>
              <a:rPr lang="et-EE" dirty="0"/>
              <a:t> seaduse rakendamine tähendab põhjavee liikumise analüüsimist nn. makroskoopilisel tasandil</a:t>
            </a:r>
          </a:p>
        </p:txBody>
      </p:sp>
      <p:sp>
        <p:nvSpPr>
          <p:cNvPr id="4" name="Sisu kohatäide 2">
            <a:extLst>
              <a:ext uri="{FF2B5EF4-FFF2-40B4-BE49-F238E27FC236}">
                <a16:creationId xmlns:a16="http://schemas.microsoft.com/office/drawing/2014/main" id="{EAEA8E93-6F53-4D35-95F0-87CE1B33E73C}"/>
              </a:ext>
            </a:extLst>
          </p:cNvPr>
          <p:cNvSpPr txBox="1">
            <a:spLocks/>
          </p:cNvSpPr>
          <p:nvPr/>
        </p:nvSpPr>
        <p:spPr>
          <a:xfrm>
            <a:off x="838200" y="4270853"/>
            <a:ext cx="10515600" cy="243019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dirty="0"/>
              <a:t>Põhjavee tegelik liikumiskiirus avaldub nn. mikroskoopilisel tasandil, sõltudes kivimi terade tegelikust paiknemisest.</a:t>
            </a:r>
          </a:p>
          <a:p>
            <a:r>
              <a:rPr lang="et-EE" dirty="0" err="1"/>
              <a:t>Darcy</a:t>
            </a:r>
            <a:r>
              <a:rPr lang="et-EE" dirty="0"/>
              <a:t> seaduse rakendamisel käsitleme me kivimit, milles põhjavesi liigub, idealiseeritud kontiinumina mille kirjeldamiseks saab kasutada selliseid makroskoopilisi suurusi nagu filtratsioonimoodul </a:t>
            </a:r>
            <a:r>
              <a:rPr lang="et-EE" i="1" dirty="0"/>
              <a:t>K</a:t>
            </a:r>
            <a:r>
              <a:rPr lang="et-EE" dirty="0"/>
              <a:t> ja filtratsioonikiirus </a:t>
            </a:r>
            <a:r>
              <a:rPr lang="et-EE" i="1" dirty="0"/>
              <a:t>v</a:t>
            </a:r>
            <a:r>
              <a:rPr lang="et-EE" dirty="0"/>
              <a:t>.  </a:t>
            </a:r>
          </a:p>
        </p:txBody>
      </p:sp>
      <p:pic>
        <p:nvPicPr>
          <p:cNvPr id="6" name="Pilt 5">
            <a:extLst>
              <a:ext uri="{FF2B5EF4-FFF2-40B4-BE49-F238E27FC236}">
                <a16:creationId xmlns:a16="http://schemas.microsoft.com/office/drawing/2014/main" id="{55001C58-7969-471C-9179-F330D73FCA7C}"/>
              </a:ext>
            </a:extLst>
          </p:cNvPr>
          <p:cNvPicPr>
            <a:picLocks noChangeAspect="1"/>
          </p:cNvPicPr>
          <p:nvPr/>
        </p:nvPicPr>
        <p:blipFill>
          <a:blip r:embed="rId3"/>
          <a:stretch>
            <a:fillRect/>
          </a:stretch>
        </p:blipFill>
        <p:spPr>
          <a:xfrm>
            <a:off x="2432961" y="2809898"/>
            <a:ext cx="6309477" cy="1460955"/>
          </a:xfrm>
          <a:prstGeom prst="rect">
            <a:avLst/>
          </a:prstGeom>
        </p:spPr>
      </p:pic>
      <p:sp>
        <p:nvSpPr>
          <p:cNvPr id="7" name="TextBox 6">
            <a:extLst>
              <a:ext uri="{FF2B5EF4-FFF2-40B4-BE49-F238E27FC236}">
                <a16:creationId xmlns:a16="http://schemas.microsoft.com/office/drawing/2014/main" id="{430D938E-9792-479B-94D1-D869F3760ADE}"/>
              </a:ext>
            </a:extLst>
          </p:cNvPr>
          <p:cNvSpPr txBox="1"/>
          <p:nvPr/>
        </p:nvSpPr>
        <p:spPr>
          <a:xfrm>
            <a:off x="9096579" y="3780232"/>
            <a:ext cx="2257221" cy="369332"/>
          </a:xfrm>
          <a:prstGeom prst="rect">
            <a:avLst/>
          </a:prstGeom>
          <a:noFill/>
        </p:spPr>
        <p:txBody>
          <a:bodyPr wrap="none" rtlCol="0">
            <a:spAutoFit/>
          </a:bodyPr>
          <a:lstStyle/>
          <a:p>
            <a:r>
              <a:rPr lang="et-EE" dirty="0" err="1"/>
              <a:t>Freeze</a:t>
            </a:r>
            <a:r>
              <a:rPr lang="et-EE" dirty="0"/>
              <a:t> &amp; Cherry, 1979</a:t>
            </a:r>
            <a:endParaRPr lang="en-US" dirty="0"/>
          </a:p>
        </p:txBody>
      </p:sp>
      <p:sp>
        <p:nvSpPr>
          <p:cNvPr id="5" name="Slaidinumbri kohatäide 4">
            <a:extLst>
              <a:ext uri="{FF2B5EF4-FFF2-40B4-BE49-F238E27FC236}">
                <a16:creationId xmlns:a16="http://schemas.microsoft.com/office/drawing/2014/main" id="{E6F952F0-0632-4A71-B544-62E721ADD342}"/>
              </a:ext>
            </a:extLst>
          </p:cNvPr>
          <p:cNvSpPr>
            <a:spLocks noGrp="1"/>
          </p:cNvSpPr>
          <p:nvPr>
            <p:ph type="sldNum" sz="quarter" idx="12"/>
          </p:nvPr>
        </p:nvSpPr>
        <p:spPr/>
        <p:txBody>
          <a:bodyPr/>
          <a:lstStyle/>
          <a:p>
            <a:fld id="{C6DDDB51-95AB-4E2D-A948-59737F4511DE}" type="slidenum">
              <a:rPr lang="en-US" smtClean="0"/>
              <a:t>18</a:t>
            </a:fld>
            <a:endParaRPr lang="en-US"/>
          </a:p>
        </p:txBody>
      </p:sp>
    </p:spTree>
    <p:extLst>
      <p:ext uri="{BB962C8B-B14F-4D97-AF65-F5344CB8AC3E}">
        <p14:creationId xmlns:p14="http://schemas.microsoft.com/office/powerpoint/2010/main" val="244826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9132CA2-94ED-4740-A06B-D0776881D2B3}"/>
              </a:ext>
            </a:extLst>
          </p:cNvPr>
          <p:cNvSpPr>
            <a:spLocks noGrp="1"/>
          </p:cNvSpPr>
          <p:nvPr>
            <p:ph type="title"/>
          </p:nvPr>
        </p:nvSpPr>
        <p:spPr>
          <a:xfrm>
            <a:off x="838200" y="0"/>
            <a:ext cx="10515600" cy="1325563"/>
          </a:xfrm>
        </p:spPr>
        <p:txBody>
          <a:bodyPr/>
          <a:lstStyle/>
          <a:p>
            <a:r>
              <a:rPr lang="et-EE" b="1" dirty="0"/>
              <a:t>Põhjavee liikumine</a:t>
            </a:r>
            <a:endParaRPr lang="en-US" b="1" dirty="0"/>
          </a:p>
        </p:txBody>
      </p:sp>
      <p:sp>
        <p:nvSpPr>
          <p:cNvPr id="3" name="Sisu kohatäide 2">
            <a:extLst>
              <a:ext uri="{FF2B5EF4-FFF2-40B4-BE49-F238E27FC236}">
                <a16:creationId xmlns:a16="http://schemas.microsoft.com/office/drawing/2014/main" id="{D2727096-694B-4706-8ABE-1BCC073B4035}"/>
              </a:ext>
            </a:extLst>
          </p:cNvPr>
          <p:cNvSpPr>
            <a:spLocks noGrp="1"/>
          </p:cNvSpPr>
          <p:nvPr>
            <p:ph idx="1"/>
          </p:nvPr>
        </p:nvSpPr>
        <p:spPr>
          <a:xfrm>
            <a:off x="838200" y="972804"/>
            <a:ext cx="10515600" cy="4351338"/>
          </a:xfrm>
        </p:spPr>
        <p:txBody>
          <a:bodyPr/>
          <a:lstStyle/>
          <a:p>
            <a:r>
              <a:rPr lang="et-EE" dirty="0"/>
              <a:t>Kui vee erikaal on kogu uuritava ala piires konstantne, siis sama põhjaveetaset </a:t>
            </a:r>
            <a:r>
              <a:rPr lang="et-EE" i="1" dirty="0"/>
              <a:t>h</a:t>
            </a:r>
            <a:r>
              <a:rPr lang="et-EE" dirty="0"/>
              <a:t> iseloomustavad </a:t>
            </a:r>
            <a:r>
              <a:rPr lang="et-EE" dirty="0" err="1"/>
              <a:t>isojooned</a:t>
            </a:r>
            <a:r>
              <a:rPr lang="et-EE" dirty="0"/>
              <a:t> iseloomustavad põhjavee liikumise ekvipotentsiaaljooni.</a:t>
            </a:r>
          </a:p>
          <a:p>
            <a:r>
              <a:rPr lang="et-EE" dirty="0"/>
              <a:t>Põhjavee voolujooned on ekvipotentsiaaljoonte suhtes 90° nurga all.</a:t>
            </a:r>
          </a:p>
          <a:p>
            <a:pPr marL="0" indent="0">
              <a:buNone/>
            </a:pPr>
            <a:endParaRPr lang="en-US" dirty="0"/>
          </a:p>
        </p:txBody>
      </p:sp>
      <p:pic>
        <p:nvPicPr>
          <p:cNvPr id="4" name="Pilt 3">
            <a:extLst>
              <a:ext uri="{FF2B5EF4-FFF2-40B4-BE49-F238E27FC236}">
                <a16:creationId xmlns:a16="http://schemas.microsoft.com/office/drawing/2014/main" id="{AFD26C41-9903-4A80-BBD2-C14D4BFA0B2A}"/>
              </a:ext>
            </a:extLst>
          </p:cNvPr>
          <p:cNvPicPr>
            <a:picLocks noChangeAspect="1"/>
          </p:cNvPicPr>
          <p:nvPr/>
        </p:nvPicPr>
        <p:blipFill>
          <a:blip r:embed="rId3"/>
          <a:stretch>
            <a:fillRect/>
          </a:stretch>
        </p:blipFill>
        <p:spPr>
          <a:xfrm>
            <a:off x="846168" y="3075594"/>
            <a:ext cx="3874904" cy="3747398"/>
          </a:xfrm>
          <a:prstGeom prst="rect">
            <a:avLst/>
          </a:prstGeom>
        </p:spPr>
      </p:pic>
      <p:sp>
        <p:nvSpPr>
          <p:cNvPr id="5" name="TextBox 4">
            <a:extLst>
              <a:ext uri="{FF2B5EF4-FFF2-40B4-BE49-F238E27FC236}">
                <a16:creationId xmlns:a16="http://schemas.microsoft.com/office/drawing/2014/main" id="{333AC983-2565-46D4-A216-8DE56AB0CA69}"/>
              </a:ext>
            </a:extLst>
          </p:cNvPr>
          <p:cNvSpPr txBox="1"/>
          <p:nvPr/>
        </p:nvSpPr>
        <p:spPr>
          <a:xfrm>
            <a:off x="846168" y="6356350"/>
            <a:ext cx="1965277" cy="369332"/>
          </a:xfrm>
          <a:prstGeom prst="rect">
            <a:avLst/>
          </a:prstGeom>
          <a:noFill/>
        </p:spPr>
        <p:txBody>
          <a:bodyPr wrap="square" rtlCol="0">
            <a:spAutoFit/>
          </a:bodyPr>
          <a:lstStyle/>
          <a:p>
            <a:r>
              <a:rPr lang="et-EE" dirty="0" err="1"/>
              <a:t>Heath</a:t>
            </a:r>
            <a:r>
              <a:rPr lang="et-EE" dirty="0"/>
              <a:t>, 1987</a:t>
            </a:r>
            <a:endParaRPr lang="en-US" dirty="0"/>
          </a:p>
        </p:txBody>
      </p:sp>
      <p:sp>
        <p:nvSpPr>
          <p:cNvPr id="6" name="Slaidinumbri kohatäide 5">
            <a:extLst>
              <a:ext uri="{FF2B5EF4-FFF2-40B4-BE49-F238E27FC236}">
                <a16:creationId xmlns:a16="http://schemas.microsoft.com/office/drawing/2014/main" id="{6BFDA83F-5FF2-4BBF-8056-F9D1D2F8672E}"/>
              </a:ext>
            </a:extLst>
          </p:cNvPr>
          <p:cNvSpPr>
            <a:spLocks noGrp="1"/>
          </p:cNvSpPr>
          <p:nvPr>
            <p:ph type="sldNum" sz="quarter" idx="12"/>
          </p:nvPr>
        </p:nvSpPr>
        <p:spPr>
          <a:xfrm>
            <a:off x="9456768" y="6356350"/>
            <a:ext cx="2743200" cy="365125"/>
          </a:xfrm>
        </p:spPr>
        <p:txBody>
          <a:bodyPr/>
          <a:lstStyle/>
          <a:p>
            <a:fld id="{C6DDDB51-95AB-4E2D-A948-59737F4511DE}" type="slidenum">
              <a:rPr lang="en-US" smtClean="0"/>
              <a:t>19</a:t>
            </a:fld>
            <a:endParaRPr lang="en-US"/>
          </a:p>
        </p:txBody>
      </p:sp>
      <p:pic>
        <p:nvPicPr>
          <p:cNvPr id="7" name="Pilt 6">
            <a:extLst>
              <a:ext uri="{FF2B5EF4-FFF2-40B4-BE49-F238E27FC236}">
                <a16:creationId xmlns:a16="http://schemas.microsoft.com/office/drawing/2014/main" id="{F0C3827A-6AF7-41F1-9250-3531214CEFF5}"/>
              </a:ext>
            </a:extLst>
          </p:cNvPr>
          <p:cNvPicPr>
            <a:picLocks noChangeAspect="1"/>
          </p:cNvPicPr>
          <p:nvPr/>
        </p:nvPicPr>
        <p:blipFill>
          <a:blip r:embed="rId4"/>
          <a:stretch>
            <a:fillRect/>
          </a:stretch>
        </p:blipFill>
        <p:spPr>
          <a:xfrm>
            <a:off x="5559272" y="3148473"/>
            <a:ext cx="4439959" cy="3709527"/>
          </a:xfrm>
          <a:prstGeom prst="rect">
            <a:avLst/>
          </a:prstGeom>
        </p:spPr>
      </p:pic>
      <p:sp>
        <p:nvSpPr>
          <p:cNvPr id="8" name="TextBox 7">
            <a:extLst>
              <a:ext uri="{FF2B5EF4-FFF2-40B4-BE49-F238E27FC236}">
                <a16:creationId xmlns:a16="http://schemas.microsoft.com/office/drawing/2014/main" id="{B8861B3C-3296-4EA5-BFB8-0F6A5C9A47C1}"/>
              </a:ext>
            </a:extLst>
          </p:cNvPr>
          <p:cNvSpPr txBox="1"/>
          <p:nvPr/>
        </p:nvSpPr>
        <p:spPr>
          <a:xfrm>
            <a:off x="9999231" y="6352143"/>
            <a:ext cx="1469954" cy="369332"/>
          </a:xfrm>
          <a:prstGeom prst="rect">
            <a:avLst/>
          </a:prstGeom>
          <a:noFill/>
        </p:spPr>
        <p:txBody>
          <a:bodyPr wrap="none" rtlCol="0">
            <a:spAutoFit/>
          </a:bodyPr>
          <a:lstStyle/>
          <a:p>
            <a:r>
              <a:rPr lang="et-EE" dirty="0" err="1"/>
              <a:t>Hiscock</a:t>
            </a:r>
            <a:r>
              <a:rPr lang="et-EE" dirty="0"/>
              <a:t>, 2005</a:t>
            </a:r>
            <a:endParaRPr lang="en-US" dirty="0"/>
          </a:p>
        </p:txBody>
      </p:sp>
    </p:spTree>
    <p:extLst>
      <p:ext uri="{BB962C8B-B14F-4D97-AF65-F5344CB8AC3E}">
        <p14:creationId xmlns:p14="http://schemas.microsoft.com/office/powerpoint/2010/main" val="2383830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a:extLst>
              <a:ext uri="{FF2B5EF4-FFF2-40B4-BE49-F238E27FC236}">
                <a16:creationId xmlns:a16="http://schemas.microsoft.com/office/drawing/2014/main" id="{4581D80C-57E1-44D7-8CE5-15A17E795DA9}"/>
              </a:ext>
            </a:extLst>
          </p:cNvPr>
          <p:cNvPicPr>
            <a:picLocks noChangeAspect="1"/>
          </p:cNvPicPr>
          <p:nvPr/>
        </p:nvPicPr>
        <p:blipFill>
          <a:blip r:embed="rId3"/>
          <a:stretch>
            <a:fillRect/>
          </a:stretch>
        </p:blipFill>
        <p:spPr>
          <a:xfrm>
            <a:off x="1243156" y="2852"/>
            <a:ext cx="9914470" cy="6855148"/>
          </a:xfrm>
          <a:prstGeom prst="rect">
            <a:avLst/>
          </a:prstGeom>
        </p:spPr>
      </p:pic>
      <p:sp>
        <p:nvSpPr>
          <p:cNvPr id="2" name="Pealkiri 1">
            <a:extLst>
              <a:ext uri="{FF2B5EF4-FFF2-40B4-BE49-F238E27FC236}">
                <a16:creationId xmlns:a16="http://schemas.microsoft.com/office/drawing/2014/main" id="{63A1C240-5D4F-490B-A666-06420E7D7A87}"/>
              </a:ext>
            </a:extLst>
          </p:cNvPr>
          <p:cNvSpPr>
            <a:spLocks noGrp="1"/>
          </p:cNvSpPr>
          <p:nvPr>
            <p:ph type="ctrTitle"/>
          </p:nvPr>
        </p:nvSpPr>
        <p:spPr>
          <a:xfrm>
            <a:off x="1524000" y="1453425"/>
            <a:ext cx="9144000" cy="2387600"/>
          </a:xfrm>
        </p:spPr>
        <p:txBody>
          <a:bodyPr/>
          <a:lstStyle/>
          <a:p>
            <a:r>
              <a:rPr lang="et-EE" b="1" dirty="0">
                <a:solidFill>
                  <a:srgbClr val="0070C0"/>
                </a:solidFill>
              </a:rPr>
              <a:t>3. Loeng</a:t>
            </a:r>
            <a:r>
              <a:rPr lang="et-EE" b="1" dirty="0"/>
              <a:t>: </a:t>
            </a:r>
            <a:r>
              <a:rPr lang="et-EE" b="1" dirty="0">
                <a:solidFill>
                  <a:schemeClr val="bg1"/>
                </a:solidFill>
              </a:rPr>
              <a:t>Põhjavee dünaamika. </a:t>
            </a:r>
            <a:r>
              <a:rPr lang="et-EE" b="1" dirty="0" err="1">
                <a:solidFill>
                  <a:schemeClr val="bg1"/>
                </a:solidFill>
              </a:rPr>
              <a:t>Darcy</a:t>
            </a:r>
            <a:r>
              <a:rPr lang="et-EE" b="1" dirty="0">
                <a:solidFill>
                  <a:schemeClr val="bg1"/>
                </a:solidFill>
              </a:rPr>
              <a:t> seadus</a:t>
            </a:r>
            <a:endParaRPr lang="en-US" b="1" dirty="0">
              <a:solidFill>
                <a:schemeClr val="bg1"/>
              </a:solidFill>
            </a:endParaRPr>
          </a:p>
        </p:txBody>
      </p:sp>
      <p:sp>
        <p:nvSpPr>
          <p:cNvPr id="3" name="Alapealkiri 2">
            <a:extLst>
              <a:ext uri="{FF2B5EF4-FFF2-40B4-BE49-F238E27FC236}">
                <a16:creationId xmlns:a16="http://schemas.microsoft.com/office/drawing/2014/main" id="{D642D5C7-5BC7-4277-9D86-28C6EA3F4B51}"/>
              </a:ext>
            </a:extLst>
          </p:cNvPr>
          <p:cNvSpPr>
            <a:spLocks noGrp="1"/>
          </p:cNvSpPr>
          <p:nvPr>
            <p:ph type="subTitle" idx="1"/>
          </p:nvPr>
        </p:nvSpPr>
        <p:spPr>
          <a:xfrm>
            <a:off x="1524000" y="3933100"/>
            <a:ext cx="9144000" cy="1655762"/>
          </a:xfrm>
        </p:spPr>
        <p:txBody>
          <a:bodyPr/>
          <a:lstStyle/>
          <a:p>
            <a:r>
              <a:rPr lang="et-EE" dirty="0">
                <a:solidFill>
                  <a:schemeClr val="bg1"/>
                </a:solidFill>
              </a:rPr>
              <a:t>Joonas Pärn</a:t>
            </a:r>
          </a:p>
          <a:p>
            <a:r>
              <a:rPr lang="et-EE" dirty="0">
                <a:solidFill>
                  <a:schemeClr val="bg1"/>
                </a:solidFill>
              </a:rPr>
              <a:t>18.09.2017</a:t>
            </a:r>
            <a:endParaRPr lang="en-US" dirty="0">
              <a:solidFill>
                <a:schemeClr val="bg1"/>
              </a:solidFill>
            </a:endParaRPr>
          </a:p>
        </p:txBody>
      </p:sp>
      <p:sp>
        <p:nvSpPr>
          <p:cNvPr id="4" name="TextBox 3">
            <a:extLst>
              <a:ext uri="{FF2B5EF4-FFF2-40B4-BE49-F238E27FC236}">
                <a16:creationId xmlns:a16="http://schemas.microsoft.com/office/drawing/2014/main" id="{3125F4F5-A620-47FB-889D-34C83652DD06}"/>
              </a:ext>
            </a:extLst>
          </p:cNvPr>
          <p:cNvSpPr txBox="1"/>
          <p:nvPr/>
        </p:nvSpPr>
        <p:spPr>
          <a:xfrm>
            <a:off x="1277890" y="6396335"/>
            <a:ext cx="4922501" cy="461665"/>
          </a:xfrm>
          <a:prstGeom prst="rect">
            <a:avLst/>
          </a:prstGeom>
          <a:noFill/>
        </p:spPr>
        <p:txBody>
          <a:bodyPr wrap="none" rtlCol="0">
            <a:spAutoFit/>
          </a:bodyPr>
          <a:lstStyle/>
          <a:p>
            <a:r>
              <a:rPr lang="et-EE" sz="2400" b="1" i="1" dirty="0">
                <a:solidFill>
                  <a:schemeClr val="bg1"/>
                </a:solidFill>
              </a:rPr>
              <a:t>NGG0120/AKG0223 </a:t>
            </a:r>
            <a:r>
              <a:rPr lang="et-EE" sz="2400" b="1" i="1" dirty="0" err="1">
                <a:solidFill>
                  <a:schemeClr val="bg1"/>
                </a:solidFill>
              </a:rPr>
              <a:t>Hüdrogeoloogia</a:t>
            </a:r>
            <a:r>
              <a:rPr lang="et-EE" sz="2400" b="1" i="1" dirty="0">
                <a:solidFill>
                  <a:schemeClr val="bg1"/>
                </a:solidFill>
              </a:rPr>
              <a:t>  </a:t>
            </a:r>
            <a:endParaRPr lang="en-US" sz="2400" b="1" i="1" dirty="0">
              <a:solidFill>
                <a:schemeClr val="bg1"/>
              </a:solidFill>
            </a:endParaRPr>
          </a:p>
        </p:txBody>
      </p:sp>
    </p:spTree>
    <p:extLst>
      <p:ext uri="{BB962C8B-B14F-4D97-AF65-F5344CB8AC3E}">
        <p14:creationId xmlns:p14="http://schemas.microsoft.com/office/powerpoint/2010/main" val="275641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81" y="1814478"/>
            <a:ext cx="5723710" cy="4245128"/>
          </a:xfrm>
          <a:prstGeom prst="rect">
            <a:avLst/>
          </a:prstGeom>
        </p:spPr>
      </p:pic>
      <p:sp>
        <p:nvSpPr>
          <p:cNvPr id="3" name="TextBox 2"/>
          <p:cNvSpPr txBox="1"/>
          <p:nvPr/>
        </p:nvSpPr>
        <p:spPr>
          <a:xfrm>
            <a:off x="1387522" y="204716"/>
            <a:ext cx="8912506" cy="1200329"/>
          </a:xfrm>
          <a:prstGeom prst="rect">
            <a:avLst/>
          </a:prstGeom>
          <a:noFill/>
        </p:spPr>
        <p:txBody>
          <a:bodyPr wrap="square" rtlCol="0">
            <a:spAutoFit/>
          </a:bodyPr>
          <a:lstStyle/>
          <a:p>
            <a:r>
              <a:rPr lang="et-EE" sz="2400" b="1" dirty="0"/>
              <a:t>Vabapinnaline põhjavesi</a:t>
            </a:r>
            <a:r>
              <a:rPr lang="et-EE" sz="2400" dirty="0"/>
              <a:t> – põhjaveetase (</a:t>
            </a:r>
            <a:r>
              <a:rPr lang="et-EE" sz="2400" i="1" dirty="0" err="1"/>
              <a:t>water</a:t>
            </a:r>
            <a:r>
              <a:rPr lang="et-EE" sz="2400" i="1" dirty="0"/>
              <a:t> </a:t>
            </a:r>
            <a:r>
              <a:rPr lang="et-EE" sz="2400" i="1" dirty="0" err="1"/>
              <a:t>table</a:t>
            </a:r>
            <a:r>
              <a:rPr lang="et-EE" sz="2400" dirty="0"/>
              <a:t>);</a:t>
            </a:r>
          </a:p>
          <a:p>
            <a:r>
              <a:rPr lang="et-EE" sz="2400" b="1" dirty="0" err="1"/>
              <a:t>Surveline</a:t>
            </a:r>
            <a:r>
              <a:rPr lang="et-EE" sz="2400" b="1" dirty="0"/>
              <a:t> põhjavesi</a:t>
            </a:r>
            <a:r>
              <a:rPr lang="et-EE" sz="2400" dirty="0"/>
              <a:t> – põhjavee survepind e </a:t>
            </a:r>
            <a:r>
              <a:rPr lang="et-EE" sz="2400" dirty="0" err="1"/>
              <a:t>piesomeetriline</a:t>
            </a:r>
            <a:r>
              <a:rPr lang="et-EE" sz="2400" dirty="0"/>
              <a:t> tase (</a:t>
            </a:r>
            <a:r>
              <a:rPr lang="et-EE" sz="2400" i="1" dirty="0" err="1"/>
              <a:t>potentiometric</a:t>
            </a:r>
            <a:r>
              <a:rPr lang="et-EE" sz="2400" i="1" dirty="0"/>
              <a:t> </a:t>
            </a:r>
            <a:r>
              <a:rPr lang="et-EE" sz="2400" i="1" dirty="0" err="1"/>
              <a:t>surface</a:t>
            </a:r>
            <a:r>
              <a:rPr lang="et-EE" sz="2400" dirty="0"/>
              <a:t>)</a:t>
            </a:r>
          </a:p>
        </p:txBody>
      </p:sp>
      <p:pic>
        <p:nvPicPr>
          <p:cNvPr id="5" name="Pilt 4">
            <a:extLst>
              <a:ext uri="{FF2B5EF4-FFF2-40B4-BE49-F238E27FC236}">
                <a16:creationId xmlns:a16="http://schemas.microsoft.com/office/drawing/2014/main" id="{CFF81C45-B50E-4683-9CDC-C80F1390AEF6}"/>
              </a:ext>
            </a:extLst>
          </p:cNvPr>
          <p:cNvPicPr>
            <a:picLocks noChangeAspect="1"/>
          </p:cNvPicPr>
          <p:nvPr/>
        </p:nvPicPr>
        <p:blipFill>
          <a:blip r:embed="rId4"/>
          <a:stretch>
            <a:fillRect/>
          </a:stretch>
        </p:blipFill>
        <p:spPr>
          <a:xfrm>
            <a:off x="6029549" y="1937308"/>
            <a:ext cx="5993168" cy="3876638"/>
          </a:xfrm>
          <a:prstGeom prst="rect">
            <a:avLst/>
          </a:prstGeom>
        </p:spPr>
      </p:pic>
    </p:spTree>
    <p:extLst>
      <p:ext uri="{BB962C8B-B14F-4D97-AF65-F5344CB8AC3E}">
        <p14:creationId xmlns:p14="http://schemas.microsoft.com/office/powerpoint/2010/main" val="438057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C7BF931-5069-4BC0-9A64-2D6A36A220D5}"/>
              </a:ext>
            </a:extLst>
          </p:cNvPr>
          <p:cNvSpPr>
            <a:spLocks noGrp="1"/>
          </p:cNvSpPr>
          <p:nvPr>
            <p:ph type="title"/>
          </p:nvPr>
        </p:nvSpPr>
        <p:spPr>
          <a:xfrm>
            <a:off x="838200" y="0"/>
            <a:ext cx="10515600" cy="1325563"/>
          </a:xfrm>
        </p:spPr>
        <p:txBody>
          <a:bodyPr/>
          <a:lstStyle/>
          <a:p>
            <a:r>
              <a:rPr lang="et-EE" b="1" dirty="0"/>
              <a:t>Põhjavee liikumine</a:t>
            </a:r>
            <a:endParaRPr lang="en-US" b="1" dirty="0"/>
          </a:p>
        </p:txBody>
      </p:sp>
      <p:sp>
        <p:nvSpPr>
          <p:cNvPr id="3" name="Sisu kohatäide 2">
            <a:extLst>
              <a:ext uri="{FF2B5EF4-FFF2-40B4-BE49-F238E27FC236}">
                <a16:creationId xmlns:a16="http://schemas.microsoft.com/office/drawing/2014/main" id="{29460969-04C3-4693-86F4-1522D85F10EA}"/>
              </a:ext>
            </a:extLst>
          </p:cNvPr>
          <p:cNvSpPr>
            <a:spLocks noGrp="1"/>
          </p:cNvSpPr>
          <p:nvPr>
            <p:ph idx="1"/>
          </p:nvPr>
        </p:nvSpPr>
        <p:spPr>
          <a:xfrm>
            <a:off x="838200" y="1325563"/>
            <a:ext cx="10515600" cy="4351338"/>
          </a:xfrm>
        </p:spPr>
        <p:txBody>
          <a:bodyPr/>
          <a:lstStyle/>
          <a:p>
            <a:r>
              <a:rPr lang="et-EE" sz="2400" dirty="0"/>
              <a:t>Põhjavee liikumise määravaks jõuks on gravitatsioon (tuleta meelde võrrandid nr. 2 ja 3).</a:t>
            </a:r>
          </a:p>
          <a:p>
            <a:r>
              <a:rPr lang="et-EE" sz="2400" dirty="0"/>
              <a:t>Sarnaselt vooluveekogudega liigub ka põhjavesi looduses üldjuhul kõrgematelt aladelt madalalamatele aladele.</a:t>
            </a:r>
          </a:p>
          <a:p>
            <a:r>
              <a:rPr lang="et-EE" sz="2400" dirty="0"/>
              <a:t>Põhjaveekihi toitealadeks (</a:t>
            </a:r>
            <a:r>
              <a:rPr lang="et-EE" sz="2400" i="1" dirty="0" err="1"/>
              <a:t>recharge</a:t>
            </a:r>
            <a:r>
              <a:rPr lang="et-EE" sz="2400" i="1" dirty="0"/>
              <a:t> </a:t>
            </a:r>
            <a:r>
              <a:rPr lang="et-EE" sz="2400" i="1" dirty="0" err="1"/>
              <a:t>area</a:t>
            </a:r>
            <a:r>
              <a:rPr lang="et-EE" sz="2400" dirty="0"/>
              <a:t>) on üldjuhul kõrgendikud või suurema absoluutkõrgusega alad ning väljavoolualadeks (</a:t>
            </a:r>
            <a:r>
              <a:rPr lang="et-EE" sz="2400" i="1" dirty="0" err="1"/>
              <a:t>discharge</a:t>
            </a:r>
            <a:r>
              <a:rPr lang="et-EE" sz="2400" i="1" dirty="0"/>
              <a:t> </a:t>
            </a:r>
            <a:r>
              <a:rPr lang="et-EE" sz="2400" i="1" dirty="0" err="1"/>
              <a:t>area</a:t>
            </a:r>
            <a:r>
              <a:rPr lang="et-EE" sz="2400" dirty="0"/>
              <a:t>) nõod, orud, madalikud, kus põhjavesi imbub pinnaveekogudesse või väljub maapinnale allikatena, või meri. </a:t>
            </a:r>
          </a:p>
          <a:p>
            <a:endParaRPr lang="et-EE" dirty="0"/>
          </a:p>
        </p:txBody>
      </p:sp>
      <p:pic>
        <p:nvPicPr>
          <p:cNvPr id="4" name="Pilt 3">
            <a:extLst>
              <a:ext uri="{FF2B5EF4-FFF2-40B4-BE49-F238E27FC236}">
                <a16:creationId xmlns:a16="http://schemas.microsoft.com/office/drawing/2014/main" id="{73C63A8F-DEFA-4C74-B62D-A32D3805D1B9}"/>
              </a:ext>
            </a:extLst>
          </p:cNvPr>
          <p:cNvPicPr>
            <a:picLocks noChangeAspect="1"/>
          </p:cNvPicPr>
          <p:nvPr/>
        </p:nvPicPr>
        <p:blipFill>
          <a:blip r:embed="rId3"/>
          <a:stretch>
            <a:fillRect/>
          </a:stretch>
        </p:blipFill>
        <p:spPr>
          <a:xfrm>
            <a:off x="3753133" y="3911360"/>
            <a:ext cx="4981433" cy="2946640"/>
          </a:xfrm>
          <a:prstGeom prst="rect">
            <a:avLst/>
          </a:prstGeom>
        </p:spPr>
      </p:pic>
      <p:sp>
        <p:nvSpPr>
          <p:cNvPr id="5" name="TextBox 4">
            <a:extLst>
              <a:ext uri="{FF2B5EF4-FFF2-40B4-BE49-F238E27FC236}">
                <a16:creationId xmlns:a16="http://schemas.microsoft.com/office/drawing/2014/main" id="{CC7D4B83-8ACA-4685-8697-FCD38959232F}"/>
              </a:ext>
            </a:extLst>
          </p:cNvPr>
          <p:cNvSpPr txBox="1"/>
          <p:nvPr/>
        </p:nvSpPr>
        <p:spPr>
          <a:xfrm>
            <a:off x="8072081" y="6387152"/>
            <a:ext cx="1965277" cy="369332"/>
          </a:xfrm>
          <a:prstGeom prst="rect">
            <a:avLst/>
          </a:prstGeom>
          <a:noFill/>
        </p:spPr>
        <p:txBody>
          <a:bodyPr wrap="square" rtlCol="0">
            <a:spAutoFit/>
          </a:bodyPr>
          <a:lstStyle/>
          <a:p>
            <a:r>
              <a:rPr lang="et-EE" dirty="0" err="1"/>
              <a:t>Heath</a:t>
            </a:r>
            <a:r>
              <a:rPr lang="et-EE" dirty="0"/>
              <a:t>, 1987</a:t>
            </a:r>
            <a:endParaRPr lang="en-US" dirty="0"/>
          </a:p>
        </p:txBody>
      </p:sp>
      <p:sp>
        <p:nvSpPr>
          <p:cNvPr id="6" name="Slaidinumbri kohatäide 5">
            <a:extLst>
              <a:ext uri="{FF2B5EF4-FFF2-40B4-BE49-F238E27FC236}">
                <a16:creationId xmlns:a16="http://schemas.microsoft.com/office/drawing/2014/main" id="{E8636B26-A040-4FD1-99FB-0C6FC65DE59A}"/>
              </a:ext>
            </a:extLst>
          </p:cNvPr>
          <p:cNvSpPr>
            <a:spLocks noGrp="1"/>
          </p:cNvSpPr>
          <p:nvPr>
            <p:ph type="sldNum" sz="quarter" idx="12"/>
          </p:nvPr>
        </p:nvSpPr>
        <p:spPr>
          <a:xfrm>
            <a:off x="9101918" y="6356350"/>
            <a:ext cx="2743200" cy="365125"/>
          </a:xfrm>
        </p:spPr>
        <p:txBody>
          <a:bodyPr/>
          <a:lstStyle/>
          <a:p>
            <a:fld id="{C6DDDB51-95AB-4E2D-A948-59737F4511DE}" type="slidenum">
              <a:rPr lang="en-US" smtClean="0"/>
              <a:t>21</a:t>
            </a:fld>
            <a:endParaRPr lang="en-US"/>
          </a:p>
        </p:txBody>
      </p:sp>
    </p:spTree>
    <p:extLst>
      <p:ext uri="{BB962C8B-B14F-4D97-AF65-F5344CB8AC3E}">
        <p14:creationId xmlns:p14="http://schemas.microsoft.com/office/powerpoint/2010/main" val="3799631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9132CA2-94ED-4740-A06B-D0776881D2B3}"/>
              </a:ext>
            </a:extLst>
          </p:cNvPr>
          <p:cNvSpPr>
            <a:spLocks noGrp="1"/>
          </p:cNvSpPr>
          <p:nvPr>
            <p:ph type="title"/>
          </p:nvPr>
        </p:nvSpPr>
        <p:spPr/>
        <p:txBody>
          <a:bodyPr/>
          <a:lstStyle/>
          <a:p>
            <a:r>
              <a:rPr lang="et-EE" b="1" dirty="0"/>
              <a:t>Põhjavee voolusüsteemid</a:t>
            </a:r>
            <a:endParaRPr lang="en-US" b="1" dirty="0"/>
          </a:p>
        </p:txBody>
      </p:sp>
      <p:sp>
        <p:nvSpPr>
          <p:cNvPr id="3" name="Sisu kohatäide 2">
            <a:extLst>
              <a:ext uri="{FF2B5EF4-FFF2-40B4-BE49-F238E27FC236}">
                <a16:creationId xmlns:a16="http://schemas.microsoft.com/office/drawing/2014/main" id="{D2727096-694B-4706-8ABE-1BCC073B4035}"/>
              </a:ext>
            </a:extLst>
          </p:cNvPr>
          <p:cNvSpPr>
            <a:spLocks noGrp="1"/>
          </p:cNvSpPr>
          <p:nvPr>
            <p:ph idx="1"/>
          </p:nvPr>
        </p:nvSpPr>
        <p:spPr/>
        <p:txBody>
          <a:bodyPr/>
          <a:lstStyle/>
          <a:p>
            <a:r>
              <a:rPr lang="et-EE" dirty="0"/>
              <a:t>Ungari-Kanada </a:t>
            </a:r>
            <a:r>
              <a:rPr lang="et-EE" dirty="0" err="1"/>
              <a:t>hüdrogeoloog</a:t>
            </a:r>
            <a:r>
              <a:rPr lang="et-EE" dirty="0"/>
              <a:t> </a:t>
            </a:r>
            <a:r>
              <a:rPr lang="et-EE" dirty="0" err="1"/>
              <a:t>Jozsep</a:t>
            </a:r>
            <a:r>
              <a:rPr lang="et-EE" dirty="0"/>
              <a:t> </a:t>
            </a:r>
            <a:r>
              <a:rPr lang="et-EE" dirty="0" err="1"/>
              <a:t>Toth</a:t>
            </a:r>
            <a:r>
              <a:rPr lang="et-EE" dirty="0"/>
              <a:t> eristas oma 1963. aasta töös lokaalseid (</a:t>
            </a:r>
            <a:r>
              <a:rPr lang="et-EE" i="1" dirty="0" err="1"/>
              <a:t>local</a:t>
            </a:r>
            <a:r>
              <a:rPr lang="et-EE" dirty="0"/>
              <a:t>), keskmise ulatusega (</a:t>
            </a:r>
            <a:r>
              <a:rPr lang="et-EE" i="1" dirty="0" err="1"/>
              <a:t>intermediate</a:t>
            </a:r>
            <a:r>
              <a:rPr lang="et-EE" dirty="0"/>
              <a:t>) ja regionaalseid (</a:t>
            </a:r>
            <a:r>
              <a:rPr lang="et-EE" i="1" dirty="0" err="1"/>
              <a:t>regional</a:t>
            </a:r>
            <a:r>
              <a:rPr lang="et-EE" dirty="0"/>
              <a:t>) põhjavee voolusüsteeme.</a:t>
            </a:r>
            <a:endParaRPr lang="en-US" dirty="0"/>
          </a:p>
        </p:txBody>
      </p:sp>
      <p:pic>
        <p:nvPicPr>
          <p:cNvPr id="4" name="Pilt 3">
            <a:extLst>
              <a:ext uri="{FF2B5EF4-FFF2-40B4-BE49-F238E27FC236}">
                <a16:creationId xmlns:a16="http://schemas.microsoft.com/office/drawing/2014/main" id="{9AF54B70-C4EA-4159-B258-857904978220}"/>
              </a:ext>
            </a:extLst>
          </p:cNvPr>
          <p:cNvPicPr>
            <a:picLocks noChangeAspect="1"/>
          </p:cNvPicPr>
          <p:nvPr/>
        </p:nvPicPr>
        <p:blipFill>
          <a:blip r:embed="rId3"/>
          <a:stretch>
            <a:fillRect/>
          </a:stretch>
        </p:blipFill>
        <p:spPr>
          <a:xfrm>
            <a:off x="1163104" y="3006770"/>
            <a:ext cx="8601895" cy="3851230"/>
          </a:xfrm>
          <a:prstGeom prst="rect">
            <a:avLst/>
          </a:prstGeom>
        </p:spPr>
      </p:pic>
      <p:sp>
        <p:nvSpPr>
          <p:cNvPr id="5" name="TextBox 4">
            <a:extLst>
              <a:ext uri="{FF2B5EF4-FFF2-40B4-BE49-F238E27FC236}">
                <a16:creationId xmlns:a16="http://schemas.microsoft.com/office/drawing/2014/main" id="{6D808F8E-028C-4F44-8C01-70EF32BB9C03}"/>
              </a:ext>
            </a:extLst>
          </p:cNvPr>
          <p:cNvSpPr txBox="1"/>
          <p:nvPr/>
        </p:nvSpPr>
        <p:spPr>
          <a:xfrm>
            <a:off x="10182923" y="5934670"/>
            <a:ext cx="1965277" cy="923330"/>
          </a:xfrm>
          <a:prstGeom prst="rect">
            <a:avLst/>
          </a:prstGeom>
          <a:noFill/>
        </p:spPr>
        <p:txBody>
          <a:bodyPr wrap="square" rtlCol="0">
            <a:spAutoFit/>
          </a:bodyPr>
          <a:lstStyle/>
          <a:p>
            <a:r>
              <a:rPr lang="et-EE" dirty="0" err="1"/>
              <a:t>Freeze</a:t>
            </a:r>
            <a:r>
              <a:rPr lang="et-EE" dirty="0"/>
              <a:t> &amp; Cherry, (1979) </a:t>
            </a:r>
            <a:r>
              <a:rPr lang="et-EE" dirty="0" err="1"/>
              <a:t>Toth</a:t>
            </a:r>
            <a:r>
              <a:rPr lang="et-EE" dirty="0"/>
              <a:t> (1963) järgi</a:t>
            </a:r>
            <a:endParaRPr lang="en-US" dirty="0"/>
          </a:p>
        </p:txBody>
      </p:sp>
      <p:sp>
        <p:nvSpPr>
          <p:cNvPr id="6" name="Slaidinumbri kohatäide 5">
            <a:extLst>
              <a:ext uri="{FF2B5EF4-FFF2-40B4-BE49-F238E27FC236}">
                <a16:creationId xmlns:a16="http://schemas.microsoft.com/office/drawing/2014/main" id="{62C6138D-23DB-4E8B-B452-D6B129EA88B8}"/>
              </a:ext>
            </a:extLst>
          </p:cNvPr>
          <p:cNvSpPr>
            <a:spLocks noGrp="1"/>
          </p:cNvSpPr>
          <p:nvPr>
            <p:ph type="sldNum" sz="quarter" idx="12"/>
          </p:nvPr>
        </p:nvSpPr>
        <p:spPr/>
        <p:txBody>
          <a:bodyPr/>
          <a:lstStyle/>
          <a:p>
            <a:fld id="{C6DDDB51-95AB-4E2D-A948-59737F4511DE}" type="slidenum">
              <a:rPr lang="en-US" smtClean="0"/>
              <a:t>22</a:t>
            </a:fld>
            <a:endParaRPr lang="en-US"/>
          </a:p>
        </p:txBody>
      </p:sp>
    </p:spTree>
    <p:extLst>
      <p:ext uri="{BB962C8B-B14F-4D97-AF65-F5344CB8AC3E}">
        <p14:creationId xmlns:p14="http://schemas.microsoft.com/office/powerpoint/2010/main" val="1941918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E351217-FB52-4CC0-883D-07E997ACED3B}"/>
              </a:ext>
            </a:extLst>
          </p:cNvPr>
          <p:cNvSpPr>
            <a:spLocks noGrp="1"/>
          </p:cNvSpPr>
          <p:nvPr>
            <p:ph type="title"/>
          </p:nvPr>
        </p:nvSpPr>
        <p:spPr/>
        <p:txBody>
          <a:bodyPr/>
          <a:lstStyle/>
          <a:p>
            <a:r>
              <a:rPr lang="et-EE" b="1" dirty="0"/>
              <a:t>Filtratsioonimoodul</a:t>
            </a:r>
            <a:endParaRPr lang="en-US" b="1" dirty="0"/>
          </a:p>
        </p:txBody>
      </p:sp>
      <mc:AlternateContent xmlns:mc="http://schemas.openxmlformats.org/markup-compatibility/2006" xmlns:a14="http://schemas.microsoft.com/office/drawing/2010/main">
        <mc:Choice Requires="a14">
          <p:sp>
            <p:nvSpPr>
              <p:cNvPr id="3" name="Sisu kohatäide 2">
                <a:extLst>
                  <a:ext uri="{FF2B5EF4-FFF2-40B4-BE49-F238E27FC236}">
                    <a16:creationId xmlns:a16="http://schemas.microsoft.com/office/drawing/2014/main" id="{AED894D4-68E5-46F7-9497-A8E91A70AA3B}"/>
                  </a:ext>
                </a:extLst>
              </p:cNvPr>
              <p:cNvSpPr>
                <a:spLocks noGrp="1"/>
              </p:cNvSpPr>
              <p:nvPr>
                <p:ph idx="1"/>
              </p:nvPr>
            </p:nvSpPr>
            <p:spPr/>
            <p:txBody>
              <a:bodyPr>
                <a:normAutofit fontScale="85000" lnSpcReduction="10000"/>
              </a:bodyPr>
              <a:lstStyle/>
              <a:p>
                <a:r>
                  <a:rPr lang="et-EE" dirty="0"/>
                  <a:t>Põhjavee liikumise kiirus sõltub hüdraulilisele gradiendile lisaks ka filtratsioonimoodulist (veejuhtivusest) ehk materjalist, milles põhjavesi voolab.</a:t>
                </a:r>
              </a:p>
              <a:p>
                <a:r>
                  <a:rPr lang="et-EE" dirty="0"/>
                  <a:t>Avaldades </a:t>
                </a:r>
                <a:r>
                  <a:rPr lang="et-EE" dirty="0" err="1"/>
                  <a:t>Darcy</a:t>
                </a:r>
                <a:r>
                  <a:rPr lang="et-EE" dirty="0"/>
                  <a:t> seadusest filtratsioonimooduli K saame:</a:t>
                </a:r>
              </a:p>
              <a:p>
                <a:pPr marL="0" indent="0" algn="ctr">
                  <a:buNone/>
                </a:pPr>
                <a14:m>
                  <m:oMath xmlns:m="http://schemas.openxmlformats.org/officeDocument/2006/math">
                    <m:r>
                      <a:rPr lang="et-EE" b="0" i="1" smtClean="0">
                        <a:latin typeface="Cambria Math" panose="02040503050406030204" pitchFamily="18" charset="0"/>
                      </a:rPr>
                      <m:t>𝐾</m:t>
                    </m:r>
                    <m:r>
                      <a:rPr lang="et-EE" b="0" i="1" smtClean="0">
                        <a:latin typeface="Cambria Math" panose="02040503050406030204" pitchFamily="18" charset="0"/>
                      </a:rPr>
                      <m:t>=−</m:t>
                    </m:r>
                    <m:f>
                      <m:fPr>
                        <m:ctrlPr>
                          <a:rPr lang="et-EE" b="0" i="1" smtClean="0">
                            <a:latin typeface="Cambria Math" panose="02040503050406030204" pitchFamily="18" charset="0"/>
                          </a:rPr>
                        </m:ctrlPr>
                      </m:fPr>
                      <m:num>
                        <m:r>
                          <a:rPr lang="et-EE" b="0" i="1" smtClean="0">
                            <a:latin typeface="Cambria Math" panose="02040503050406030204" pitchFamily="18" charset="0"/>
                          </a:rPr>
                          <m:t>𝑄</m:t>
                        </m:r>
                      </m:num>
                      <m:den>
                        <m:r>
                          <a:rPr lang="et-EE" b="0" i="1" smtClean="0">
                            <a:latin typeface="Cambria Math" panose="02040503050406030204" pitchFamily="18" charset="0"/>
                          </a:rPr>
                          <m:t>𝐴𝑖</m:t>
                        </m:r>
                      </m:den>
                    </m:f>
                  </m:oMath>
                </a14:m>
                <a:r>
                  <a:rPr lang="et-EE" dirty="0"/>
                  <a:t>	(10)</a:t>
                </a:r>
              </a:p>
              <a:p>
                <a:r>
                  <a:rPr lang="et-EE" b="1" dirty="0"/>
                  <a:t>Filtratsioonimoodul </a:t>
                </a:r>
                <a:r>
                  <a:rPr lang="et-EE" b="1" i="1" dirty="0"/>
                  <a:t>K</a:t>
                </a:r>
                <a:r>
                  <a:rPr lang="et-EE" b="1" dirty="0"/>
                  <a:t> on ajaühikus läbi </a:t>
                </a:r>
                <a:r>
                  <a:rPr lang="et-EE" b="1" dirty="0" err="1"/>
                  <a:t>ühikulise</a:t>
                </a:r>
                <a:r>
                  <a:rPr lang="et-EE" b="1" dirty="0"/>
                  <a:t> pindalaga poorise materjali (</a:t>
                </a:r>
                <a:r>
                  <a:rPr lang="et-EE" b="1" i="1" dirty="0" err="1"/>
                  <a:t>porous</a:t>
                </a:r>
                <a:r>
                  <a:rPr lang="et-EE" b="1" i="1" dirty="0"/>
                  <a:t> </a:t>
                </a:r>
                <a:r>
                  <a:rPr lang="et-EE" b="1" i="1" dirty="0" err="1"/>
                  <a:t>medium</a:t>
                </a:r>
                <a:r>
                  <a:rPr lang="et-EE" b="1" dirty="0"/>
                  <a:t>) voolava vee hulk kui vooluteekonna hüdrauliline gradient on 1</a:t>
                </a:r>
                <a:r>
                  <a:rPr lang="et-EE" dirty="0"/>
                  <a:t>.</a:t>
                </a:r>
              </a:p>
              <a:p>
                <a:r>
                  <a:rPr lang="et-EE" b="1" dirty="0"/>
                  <a:t>Filtratsioonimooduli väärtus sõltub</a:t>
                </a:r>
                <a:r>
                  <a:rPr lang="et-EE" dirty="0"/>
                  <a:t>:</a:t>
                </a:r>
              </a:p>
              <a:p>
                <a:pPr>
                  <a:buFont typeface="Wingdings" panose="05000000000000000000" pitchFamily="2" charset="2"/>
                  <a:buChar char="v"/>
                </a:pPr>
                <a:r>
                  <a:rPr lang="et-EE" dirty="0"/>
                  <a:t>Poorsusest;</a:t>
                </a:r>
              </a:p>
              <a:p>
                <a:pPr>
                  <a:buFont typeface="Wingdings" panose="05000000000000000000" pitchFamily="2" charset="2"/>
                  <a:buChar char="v"/>
                </a:pPr>
                <a:r>
                  <a:rPr lang="et-EE" dirty="0"/>
                  <a:t>Terasuurusest ja terasuuruse jaotusest;</a:t>
                </a:r>
              </a:p>
              <a:p>
                <a:pPr>
                  <a:buFont typeface="Wingdings" panose="05000000000000000000" pitchFamily="2" charset="2"/>
                  <a:buChar char="v"/>
                </a:pPr>
                <a:r>
                  <a:rPr lang="et-EE" dirty="0"/>
                  <a:t>Terade kujust ja nende paiknemisest</a:t>
                </a:r>
              </a:p>
              <a:p>
                <a:endParaRPr lang="en-US" dirty="0"/>
              </a:p>
            </p:txBody>
          </p:sp>
        </mc:Choice>
        <mc:Fallback xmlns="">
          <p:sp>
            <p:nvSpPr>
              <p:cNvPr id="3" name="Sisu kohatäide 2">
                <a:extLst>
                  <a:ext uri="{FF2B5EF4-FFF2-40B4-BE49-F238E27FC236}">
                    <a16:creationId xmlns:a16="http://schemas.microsoft.com/office/drawing/2014/main" id="{AED894D4-68E5-46F7-9497-A8E91A70AA3B}"/>
                  </a:ext>
                </a:extLst>
              </p:cNvPr>
              <p:cNvSpPr>
                <a:spLocks noGrp="1" noRot="1" noChangeAspect="1" noMove="1" noResize="1" noEditPoints="1" noAdjustHandles="1" noChangeArrowheads="1" noChangeShapeType="1" noTextEdit="1"/>
              </p:cNvSpPr>
              <p:nvPr>
                <p:ph idx="1"/>
              </p:nvPr>
            </p:nvSpPr>
            <p:spPr>
              <a:blipFill>
                <a:blip r:embed="rId3"/>
                <a:stretch>
                  <a:fillRect l="-812" t="-2661" b="-2661"/>
                </a:stretch>
              </a:blipFill>
            </p:spPr>
            <p:txBody>
              <a:bodyPr/>
              <a:lstStyle/>
              <a:p>
                <a:r>
                  <a:rPr lang="en-US">
                    <a:noFill/>
                  </a:rPr>
                  <a:t> </a:t>
                </a:r>
              </a:p>
            </p:txBody>
          </p:sp>
        </mc:Fallback>
      </mc:AlternateContent>
      <p:sp>
        <p:nvSpPr>
          <p:cNvPr id="4" name="Slaidinumbri kohatäide 3">
            <a:extLst>
              <a:ext uri="{FF2B5EF4-FFF2-40B4-BE49-F238E27FC236}">
                <a16:creationId xmlns:a16="http://schemas.microsoft.com/office/drawing/2014/main" id="{ED72FC69-BFB3-47AD-9FC2-5FECFABBED85}"/>
              </a:ext>
            </a:extLst>
          </p:cNvPr>
          <p:cNvSpPr>
            <a:spLocks noGrp="1"/>
          </p:cNvSpPr>
          <p:nvPr>
            <p:ph type="sldNum" sz="quarter" idx="12"/>
          </p:nvPr>
        </p:nvSpPr>
        <p:spPr/>
        <p:txBody>
          <a:bodyPr/>
          <a:lstStyle/>
          <a:p>
            <a:fld id="{C6DDDB51-95AB-4E2D-A948-59737F4511DE}" type="slidenum">
              <a:rPr lang="en-US" smtClean="0"/>
              <a:t>23</a:t>
            </a:fld>
            <a:endParaRPr lang="en-US"/>
          </a:p>
        </p:txBody>
      </p:sp>
    </p:spTree>
    <p:extLst>
      <p:ext uri="{BB962C8B-B14F-4D97-AF65-F5344CB8AC3E}">
        <p14:creationId xmlns:p14="http://schemas.microsoft.com/office/powerpoint/2010/main" val="245634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E351217-FB52-4CC0-883D-07E997ACED3B}"/>
              </a:ext>
            </a:extLst>
          </p:cNvPr>
          <p:cNvSpPr>
            <a:spLocks noGrp="1"/>
          </p:cNvSpPr>
          <p:nvPr>
            <p:ph type="title"/>
          </p:nvPr>
        </p:nvSpPr>
        <p:spPr>
          <a:xfrm>
            <a:off x="715370" y="11417"/>
            <a:ext cx="10515600" cy="1325563"/>
          </a:xfrm>
        </p:spPr>
        <p:txBody>
          <a:bodyPr/>
          <a:lstStyle/>
          <a:p>
            <a:r>
              <a:rPr lang="et-EE" b="1" dirty="0"/>
              <a:t>Filtratsioonimoodul</a:t>
            </a:r>
            <a:endParaRPr lang="en-US" b="1" dirty="0"/>
          </a:p>
        </p:txBody>
      </p:sp>
      <p:sp>
        <p:nvSpPr>
          <p:cNvPr id="4" name="Slaidinumbri kohatäide 3">
            <a:extLst>
              <a:ext uri="{FF2B5EF4-FFF2-40B4-BE49-F238E27FC236}">
                <a16:creationId xmlns:a16="http://schemas.microsoft.com/office/drawing/2014/main" id="{ED72FC69-BFB3-47AD-9FC2-5FECFABBED85}"/>
              </a:ext>
            </a:extLst>
          </p:cNvPr>
          <p:cNvSpPr>
            <a:spLocks noGrp="1"/>
          </p:cNvSpPr>
          <p:nvPr>
            <p:ph type="sldNum" sz="quarter" idx="12"/>
          </p:nvPr>
        </p:nvSpPr>
        <p:spPr/>
        <p:txBody>
          <a:bodyPr/>
          <a:lstStyle/>
          <a:p>
            <a:fld id="{C6DDDB51-95AB-4E2D-A948-59737F4511DE}" type="slidenum">
              <a:rPr lang="en-US" smtClean="0"/>
              <a:t>24</a:t>
            </a:fld>
            <a:endParaRPr lang="en-US"/>
          </a:p>
        </p:txBody>
      </p:sp>
      <p:pic>
        <p:nvPicPr>
          <p:cNvPr id="7" name="Pilt 6">
            <a:extLst>
              <a:ext uri="{FF2B5EF4-FFF2-40B4-BE49-F238E27FC236}">
                <a16:creationId xmlns:a16="http://schemas.microsoft.com/office/drawing/2014/main" id="{FBAB49FC-D4DA-4506-BB8D-7A1FEA65264D}"/>
              </a:ext>
            </a:extLst>
          </p:cNvPr>
          <p:cNvPicPr>
            <a:picLocks noChangeAspect="1"/>
          </p:cNvPicPr>
          <p:nvPr/>
        </p:nvPicPr>
        <p:blipFill>
          <a:blip r:embed="rId3"/>
          <a:stretch>
            <a:fillRect/>
          </a:stretch>
        </p:blipFill>
        <p:spPr>
          <a:xfrm>
            <a:off x="522470" y="1211874"/>
            <a:ext cx="3586200" cy="5509601"/>
          </a:xfrm>
          <a:prstGeom prst="rect">
            <a:avLst/>
          </a:prstGeom>
        </p:spPr>
      </p:pic>
      <p:sp>
        <p:nvSpPr>
          <p:cNvPr id="8" name="TextBox 7">
            <a:extLst>
              <a:ext uri="{FF2B5EF4-FFF2-40B4-BE49-F238E27FC236}">
                <a16:creationId xmlns:a16="http://schemas.microsoft.com/office/drawing/2014/main" id="{605D01CF-5264-400A-A57F-C253E149D07E}"/>
              </a:ext>
            </a:extLst>
          </p:cNvPr>
          <p:cNvSpPr txBox="1"/>
          <p:nvPr/>
        </p:nvSpPr>
        <p:spPr>
          <a:xfrm>
            <a:off x="9883846" y="5835564"/>
            <a:ext cx="1469954" cy="369332"/>
          </a:xfrm>
          <a:prstGeom prst="rect">
            <a:avLst/>
          </a:prstGeom>
          <a:noFill/>
        </p:spPr>
        <p:txBody>
          <a:bodyPr wrap="none" rtlCol="0">
            <a:spAutoFit/>
          </a:bodyPr>
          <a:lstStyle/>
          <a:p>
            <a:r>
              <a:rPr lang="et-EE" dirty="0" err="1"/>
              <a:t>Hiscock</a:t>
            </a:r>
            <a:r>
              <a:rPr lang="et-EE" dirty="0"/>
              <a:t>, 2005</a:t>
            </a:r>
            <a:endParaRPr lang="en-US" dirty="0"/>
          </a:p>
        </p:txBody>
      </p:sp>
      <p:pic>
        <p:nvPicPr>
          <p:cNvPr id="9" name="Sisu kohatäide 7">
            <a:extLst>
              <a:ext uri="{FF2B5EF4-FFF2-40B4-BE49-F238E27FC236}">
                <a16:creationId xmlns:a16="http://schemas.microsoft.com/office/drawing/2014/main" id="{AC8E5972-3081-46E9-9B51-AE8D8DCC4AFF}"/>
              </a:ext>
            </a:extLst>
          </p:cNvPr>
          <p:cNvPicPr>
            <a:picLocks noGrp="1" noChangeAspect="1"/>
          </p:cNvPicPr>
          <p:nvPr>
            <p:ph idx="1"/>
          </p:nvPr>
        </p:nvPicPr>
        <p:blipFill>
          <a:blip r:embed="rId4"/>
          <a:stretch>
            <a:fillRect/>
          </a:stretch>
        </p:blipFill>
        <p:spPr>
          <a:xfrm>
            <a:off x="5927518" y="1853558"/>
            <a:ext cx="3191565" cy="4351338"/>
          </a:xfrm>
          <a:prstGeom prst="rect">
            <a:avLst/>
          </a:prstGeom>
        </p:spPr>
      </p:pic>
    </p:spTree>
    <p:extLst>
      <p:ext uri="{BB962C8B-B14F-4D97-AF65-F5344CB8AC3E}">
        <p14:creationId xmlns:p14="http://schemas.microsoft.com/office/powerpoint/2010/main" val="1136670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E351217-FB52-4CC0-883D-07E997ACED3B}"/>
              </a:ext>
            </a:extLst>
          </p:cNvPr>
          <p:cNvSpPr>
            <a:spLocks noGrp="1"/>
          </p:cNvSpPr>
          <p:nvPr>
            <p:ph type="title"/>
          </p:nvPr>
        </p:nvSpPr>
        <p:spPr/>
        <p:txBody>
          <a:bodyPr/>
          <a:lstStyle/>
          <a:p>
            <a:r>
              <a:rPr lang="et-EE" b="1" dirty="0"/>
              <a:t>Filtratsioonimoodul</a:t>
            </a:r>
            <a:endParaRPr lang="en-US" b="1" dirty="0"/>
          </a:p>
        </p:txBody>
      </p:sp>
      <p:sp>
        <p:nvSpPr>
          <p:cNvPr id="3" name="Sisu kohatäide 2">
            <a:extLst>
              <a:ext uri="{FF2B5EF4-FFF2-40B4-BE49-F238E27FC236}">
                <a16:creationId xmlns:a16="http://schemas.microsoft.com/office/drawing/2014/main" id="{AED894D4-68E5-46F7-9497-A8E91A70AA3B}"/>
              </a:ext>
            </a:extLst>
          </p:cNvPr>
          <p:cNvSpPr>
            <a:spLocks noGrp="1"/>
          </p:cNvSpPr>
          <p:nvPr>
            <p:ph idx="1"/>
          </p:nvPr>
        </p:nvSpPr>
        <p:spPr/>
        <p:txBody>
          <a:bodyPr/>
          <a:lstStyle/>
          <a:p>
            <a:pPr algn="just"/>
            <a:r>
              <a:rPr lang="et-EE" b="1" dirty="0"/>
              <a:t>K väärtusi erinevate </a:t>
            </a:r>
            <a:r>
              <a:rPr lang="et-EE" b="1" dirty="0" err="1"/>
              <a:t>setendite</a:t>
            </a:r>
            <a:r>
              <a:rPr lang="et-EE" b="1" dirty="0"/>
              <a:t> ja nende tekstuuride puhul (m/d)</a:t>
            </a:r>
            <a:r>
              <a:rPr lang="et-EE" dirty="0"/>
              <a:t>:</a:t>
            </a:r>
          </a:p>
          <a:p>
            <a:pPr algn="just">
              <a:buFont typeface="Wingdings" panose="05000000000000000000" pitchFamily="2" charset="2"/>
              <a:buChar char="Ø"/>
            </a:pPr>
            <a:r>
              <a:rPr lang="et-EE" dirty="0" err="1"/>
              <a:t>Karstunud</a:t>
            </a:r>
            <a:r>
              <a:rPr lang="et-EE" dirty="0"/>
              <a:t> lubjakivi 50-150</a:t>
            </a:r>
          </a:p>
          <a:p>
            <a:pPr lvl="0" algn="just">
              <a:buFont typeface="Wingdings" panose="05000000000000000000" pitchFamily="2" charset="2"/>
              <a:buChar char="Ø"/>
            </a:pPr>
            <a:r>
              <a:rPr lang="et-EE" dirty="0"/>
              <a:t>Kruus 200-2000</a:t>
            </a:r>
          </a:p>
          <a:p>
            <a:pPr algn="just">
              <a:buFont typeface="Wingdings" panose="05000000000000000000" pitchFamily="2" charset="2"/>
              <a:buChar char="Ø"/>
            </a:pPr>
            <a:r>
              <a:rPr lang="et-EE" dirty="0"/>
              <a:t>Lõheline lubjakivi 5-50</a:t>
            </a:r>
          </a:p>
          <a:p>
            <a:pPr algn="just">
              <a:buFont typeface="Wingdings" panose="05000000000000000000" pitchFamily="2" charset="2"/>
              <a:buChar char="Ø"/>
            </a:pPr>
            <a:r>
              <a:rPr lang="et-EE" dirty="0"/>
              <a:t>Liivakivi 2-5</a:t>
            </a:r>
          </a:p>
          <a:p>
            <a:pPr algn="just">
              <a:buFont typeface="Wingdings" panose="05000000000000000000" pitchFamily="2" charset="2"/>
              <a:buChar char="Ø"/>
            </a:pPr>
            <a:r>
              <a:rPr lang="et-EE" dirty="0"/>
              <a:t>Liiv 1-10</a:t>
            </a:r>
          </a:p>
          <a:p>
            <a:pPr algn="just">
              <a:buFont typeface="Wingdings" panose="05000000000000000000" pitchFamily="2" charset="2"/>
              <a:buChar char="Ø"/>
            </a:pPr>
            <a:r>
              <a:rPr lang="et-EE" dirty="0"/>
              <a:t>Savi &lt;0.001</a:t>
            </a:r>
          </a:p>
          <a:p>
            <a:pPr marL="0" indent="0">
              <a:buNone/>
            </a:pPr>
            <a:endParaRPr lang="en-US" dirty="0"/>
          </a:p>
        </p:txBody>
      </p:sp>
      <p:sp>
        <p:nvSpPr>
          <p:cNvPr id="4" name="Slaidinumbri kohatäide 3">
            <a:extLst>
              <a:ext uri="{FF2B5EF4-FFF2-40B4-BE49-F238E27FC236}">
                <a16:creationId xmlns:a16="http://schemas.microsoft.com/office/drawing/2014/main" id="{6A3A1B58-929C-4E63-B062-C84E032AB6B2}"/>
              </a:ext>
            </a:extLst>
          </p:cNvPr>
          <p:cNvSpPr>
            <a:spLocks noGrp="1"/>
          </p:cNvSpPr>
          <p:nvPr>
            <p:ph type="sldNum" sz="quarter" idx="12"/>
          </p:nvPr>
        </p:nvSpPr>
        <p:spPr/>
        <p:txBody>
          <a:bodyPr/>
          <a:lstStyle/>
          <a:p>
            <a:fld id="{C6DDDB51-95AB-4E2D-A948-59737F4511DE}" type="slidenum">
              <a:rPr lang="en-US" smtClean="0"/>
              <a:t>25</a:t>
            </a:fld>
            <a:endParaRPr lang="en-US"/>
          </a:p>
        </p:txBody>
      </p:sp>
    </p:spTree>
    <p:extLst>
      <p:ext uri="{BB962C8B-B14F-4D97-AF65-F5344CB8AC3E}">
        <p14:creationId xmlns:p14="http://schemas.microsoft.com/office/powerpoint/2010/main" val="3639191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70D356D-A3F9-4810-9F0E-CE552EEBE1A6}"/>
              </a:ext>
            </a:extLst>
          </p:cNvPr>
          <p:cNvSpPr>
            <a:spLocks noGrp="1"/>
          </p:cNvSpPr>
          <p:nvPr>
            <p:ph type="title"/>
          </p:nvPr>
        </p:nvSpPr>
        <p:spPr/>
        <p:txBody>
          <a:bodyPr/>
          <a:lstStyle/>
          <a:p>
            <a:r>
              <a:rPr lang="et-EE" b="1" dirty="0"/>
              <a:t>Põhjaveekihi </a:t>
            </a:r>
            <a:r>
              <a:rPr lang="et-EE" b="1" dirty="0" err="1"/>
              <a:t>läbitavus</a:t>
            </a:r>
            <a:endParaRPr lang="en-US" b="1" dirty="0"/>
          </a:p>
        </p:txBody>
      </p:sp>
      <mc:AlternateContent xmlns:mc="http://schemas.openxmlformats.org/markup-compatibility/2006">
        <mc:Choice xmlns:a14="http://schemas.microsoft.com/office/drawing/2010/main" Requires="a14">
          <p:sp>
            <p:nvSpPr>
              <p:cNvPr id="3" name="Sisu kohatäide 2">
                <a:extLst>
                  <a:ext uri="{FF2B5EF4-FFF2-40B4-BE49-F238E27FC236}">
                    <a16:creationId xmlns:a16="http://schemas.microsoft.com/office/drawing/2014/main" id="{A99E7FCF-1829-446B-AD8D-2F127BC0E355}"/>
                  </a:ext>
                </a:extLst>
              </p:cNvPr>
              <p:cNvSpPr>
                <a:spLocks noGrp="1"/>
              </p:cNvSpPr>
              <p:nvPr>
                <p:ph idx="1"/>
              </p:nvPr>
            </p:nvSpPr>
            <p:spPr/>
            <p:txBody>
              <a:bodyPr>
                <a:normAutofit fontScale="70000" lnSpcReduction="20000"/>
              </a:bodyPr>
              <a:lstStyle/>
              <a:p>
                <a:r>
                  <a:rPr lang="et-EE" dirty="0"/>
                  <a:t>Filtratsioonikoefitsent </a:t>
                </a:r>
                <a:r>
                  <a:rPr lang="et-EE" i="1" dirty="0"/>
                  <a:t>K</a:t>
                </a:r>
                <a:r>
                  <a:rPr lang="et-EE" dirty="0"/>
                  <a:t> sõltub nii poorse keskkonna enda (nt. terasuurus) kui ka selles liikuva vedeliku omadustest (nt. viskoossus, tihedus).</a:t>
                </a:r>
              </a:p>
              <a:p>
                <a:pPr>
                  <a:lnSpc>
                    <a:spcPct val="120000"/>
                  </a:lnSpc>
                </a:pPr>
                <a:r>
                  <a:rPr lang="et-EE" dirty="0"/>
                  <a:t>Katseliselt on tõestatud, et poorses keskkonnas, mis koosneb kerakujulistest osakestest diameetriga d on seda keskkonda läbiva vedeliku filtratsioonikiirus võrdeline osakeste diameetri ruuduga d</a:t>
                </a:r>
                <a:r>
                  <a:rPr lang="et-EE" baseline="30000" dirty="0"/>
                  <a:t>2 </a:t>
                </a:r>
                <a:r>
                  <a:rPr lang="et-EE" dirty="0"/>
                  <a:t>ja vedeliku tihedusega </a:t>
                </a:r>
                <a:r>
                  <a:rPr lang="el-GR" dirty="0"/>
                  <a:t>ρ</a:t>
                </a:r>
                <a:r>
                  <a:rPr lang="et-EE" baseline="-25000" dirty="0"/>
                  <a:t>w </a:t>
                </a:r>
                <a:r>
                  <a:rPr lang="et-EE" dirty="0"/>
                  <a:t>ning pöördvõrdeline vedeliku viskoossusega </a:t>
                </a:r>
                <a:r>
                  <a:rPr lang="el-GR" dirty="0"/>
                  <a:t>μ</a:t>
                </a:r>
                <a:r>
                  <a:rPr lang="et-EE" dirty="0"/>
                  <a:t>.</a:t>
                </a:r>
              </a:p>
              <a:p>
                <a:pPr marL="0" indent="0">
                  <a:lnSpc>
                    <a:spcPct val="120000"/>
                  </a:lnSpc>
                  <a:buNone/>
                </a:pPr>
                <a14:m>
                  <m:oMathPara xmlns:m="http://schemas.openxmlformats.org/officeDocument/2006/math">
                    <m:oMathParaPr>
                      <m:jc m:val="centerGroup"/>
                    </m:oMathParaPr>
                    <m:oMath xmlns:m="http://schemas.openxmlformats.org/officeDocument/2006/math">
                      <m:r>
                        <a:rPr lang="et-EE" b="0" i="1" smtClean="0">
                          <a:latin typeface="Cambria Math" panose="02040503050406030204" pitchFamily="18" charset="0"/>
                        </a:rPr>
                        <m:t>𝑣</m:t>
                      </m:r>
                      <m:r>
                        <a:rPr lang="et-EE" b="0" i="1" smtClean="0">
                          <a:latin typeface="Cambria Math" panose="02040503050406030204" pitchFamily="18" charset="0"/>
                          <a:ea typeface="Cambria Math" panose="02040503050406030204" pitchFamily="18" charset="0"/>
                        </a:rPr>
                        <m:t>∝</m:t>
                      </m:r>
                      <m:sSup>
                        <m:sSupPr>
                          <m:ctrlPr>
                            <a:rPr lang="et-EE" b="0" i="1" smtClean="0">
                              <a:latin typeface="Cambria Math" panose="02040503050406030204" pitchFamily="18" charset="0"/>
                              <a:ea typeface="Cambria Math" panose="02040503050406030204" pitchFamily="18" charset="0"/>
                            </a:rPr>
                          </m:ctrlPr>
                        </m:sSupPr>
                        <m:e>
                          <m:r>
                            <a:rPr lang="et-EE" b="0" i="1" smtClean="0">
                              <a:latin typeface="Cambria Math" panose="02040503050406030204" pitchFamily="18" charset="0"/>
                              <a:ea typeface="Cambria Math" panose="02040503050406030204" pitchFamily="18" charset="0"/>
                            </a:rPr>
                            <m:t>𝑑</m:t>
                          </m:r>
                        </m:e>
                        <m:sup>
                          <m:r>
                            <a:rPr lang="et-EE" b="0" i="1" smtClean="0">
                              <a:latin typeface="Cambria Math" panose="02040503050406030204" pitchFamily="18" charset="0"/>
                              <a:ea typeface="Cambria Math" panose="02040503050406030204" pitchFamily="18" charset="0"/>
                            </a:rPr>
                            <m:t>2</m:t>
                          </m:r>
                        </m:sup>
                      </m:sSup>
                    </m:oMath>
                  </m:oMathPara>
                </a14:m>
                <a:endParaRPr lang="et-EE" dirty="0"/>
              </a:p>
              <a:p>
                <a:pPr marL="0" indent="0">
                  <a:lnSpc>
                    <a:spcPct val="120000"/>
                  </a:lnSpc>
                  <a:buNone/>
                </a:pPr>
                <a14:m>
                  <m:oMathPara xmlns:m="http://schemas.openxmlformats.org/officeDocument/2006/math">
                    <m:oMathParaPr>
                      <m:jc m:val="centerGroup"/>
                    </m:oMathParaPr>
                    <m:oMath xmlns:m="http://schemas.openxmlformats.org/officeDocument/2006/math">
                      <m:r>
                        <a:rPr lang="et-EE" b="0" i="1" smtClean="0">
                          <a:latin typeface="Cambria Math" panose="02040503050406030204" pitchFamily="18" charset="0"/>
                        </a:rPr>
                        <m:t>𝑣</m:t>
                      </m:r>
                      <m:r>
                        <a:rPr lang="et-EE" b="0" i="1" smtClean="0">
                          <a:latin typeface="Cambria Math" panose="02040503050406030204" pitchFamily="18" charset="0"/>
                          <a:ea typeface="Cambria Math" panose="02040503050406030204" pitchFamily="18" charset="0"/>
                        </a:rPr>
                        <m:t>∝</m:t>
                      </m:r>
                      <m:sSub>
                        <m:sSubPr>
                          <m:ctrlPr>
                            <a:rPr lang="et-EE" b="0" i="1" smtClean="0">
                              <a:latin typeface="Cambria Math" panose="02040503050406030204" pitchFamily="18" charset="0"/>
                              <a:ea typeface="Cambria Math" panose="02040503050406030204" pitchFamily="18" charset="0"/>
                            </a:rPr>
                          </m:ctrlPr>
                        </m:sSubPr>
                        <m:e>
                          <m:r>
                            <a:rPr lang="et-EE" b="0" i="1" smtClean="0">
                              <a:latin typeface="Cambria Math" panose="02040503050406030204" pitchFamily="18" charset="0"/>
                              <a:ea typeface="Cambria Math" panose="02040503050406030204" pitchFamily="18" charset="0"/>
                            </a:rPr>
                            <m:t>𝜌</m:t>
                          </m:r>
                        </m:e>
                        <m:sub>
                          <m:r>
                            <a:rPr lang="et-EE" b="0" i="1" smtClean="0">
                              <a:latin typeface="Cambria Math" panose="02040503050406030204" pitchFamily="18" charset="0"/>
                              <a:ea typeface="Cambria Math" panose="02040503050406030204" pitchFamily="18" charset="0"/>
                            </a:rPr>
                            <m:t>𝑤</m:t>
                          </m:r>
                        </m:sub>
                      </m:sSub>
                    </m:oMath>
                  </m:oMathPara>
                </a14:m>
                <a:endParaRPr lang="et-EE" dirty="0"/>
              </a:p>
              <a:p>
                <a:pPr marL="0" indent="0">
                  <a:lnSpc>
                    <a:spcPct val="120000"/>
                  </a:lnSpc>
                  <a:buNone/>
                </a:pPr>
                <a14:m>
                  <m:oMathPara xmlns:m="http://schemas.openxmlformats.org/officeDocument/2006/math">
                    <m:oMathParaPr>
                      <m:jc m:val="centerGroup"/>
                    </m:oMathParaPr>
                    <m:oMath xmlns:m="http://schemas.openxmlformats.org/officeDocument/2006/math">
                      <m:r>
                        <a:rPr lang="et-EE" b="0" i="1" smtClean="0">
                          <a:latin typeface="Cambria Math" panose="02040503050406030204" pitchFamily="18" charset="0"/>
                        </a:rPr>
                        <m:t>𝑣</m:t>
                      </m:r>
                      <m:r>
                        <a:rPr lang="et-EE" b="0" i="1" smtClean="0">
                          <a:latin typeface="Cambria Math" panose="02040503050406030204" pitchFamily="18" charset="0"/>
                          <a:ea typeface="Cambria Math" panose="02040503050406030204" pitchFamily="18" charset="0"/>
                        </a:rPr>
                        <m:t>∝</m:t>
                      </m:r>
                      <m:f>
                        <m:fPr>
                          <m:ctrlPr>
                            <a:rPr lang="et-EE" b="0" i="1" smtClean="0">
                              <a:latin typeface="Cambria Math" panose="02040503050406030204" pitchFamily="18" charset="0"/>
                              <a:ea typeface="Cambria Math" panose="02040503050406030204" pitchFamily="18" charset="0"/>
                            </a:rPr>
                          </m:ctrlPr>
                        </m:fPr>
                        <m:num>
                          <m:r>
                            <a:rPr lang="et-EE" b="0" i="1" smtClean="0">
                              <a:latin typeface="Cambria Math" panose="02040503050406030204" pitchFamily="18" charset="0"/>
                              <a:ea typeface="Cambria Math" panose="02040503050406030204" pitchFamily="18" charset="0"/>
                            </a:rPr>
                            <m:t>1</m:t>
                          </m:r>
                        </m:num>
                        <m:den>
                          <m:r>
                            <a:rPr lang="et-EE" b="0" i="1" smtClean="0">
                              <a:latin typeface="Cambria Math" panose="02040503050406030204" pitchFamily="18" charset="0"/>
                              <a:ea typeface="Cambria Math" panose="02040503050406030204" pitchFamily="18" charset="0"/>
                            </a:rPr>
                            <m:t>𝜇</m:t>
                          </m:r>
                        </m:den>
                      </m:f>
                    </m:oMath>
                  </m:oMathPara>
                </a14:m>
                <a:endParaRPr lang="et-EE" dirty="0"/>
              </a:p>
              <a:p>
                <a:r>
                  <a:rPr lang="et-EE" dirty="0"/>
                  <a:t>Võttes arvesse ka seda, et filtratsioonikiirus on võrdeline hüdraulilise gradiendiga saame </a:t>
                </a:r>
                <a:r>
                  <a:rPr lang="et-EE" dirty="0" err="1"/>
                  <a:t>Darcy</a:t>
                </a:r>
                <a:r>
                  <a:rPr lang="et-EE" dirty="0"/>
                  <a:t> seaduse uuel kujul:</a:t>
                </a:r>
              </a:p>
              <a:p>
                <a:pPr marL="0" indent="0">
                  <a:buNone/>
                </a:pPr>
                <a14:m>
                  <m:oMathPara xmlns:m="http://schemas.openxmlformats.org/officeDocument/2006/math">
                    <m:oMathParaPr>
                      <m:jc m:val="centerGroup"/>
                    </m:oMathParaPr>
                    <m:oMath xmlns:m="http://schemas.openxmlformats.org/officeDocument/2006/math">
                      <m:r>
                        <a:rPr lang="et-EE" b="0" i="1" smtClean="0">
                          <a:latin typeface="Cambria Math" panose="02040503050406030204" pitchFamily="18" charset="0"/>
                        </a:rPr>
                        <m:t>𝑣</m:t>
                      </m:r>
                      <m:r>
                        <a:rPr lang="et-EE" b="0" i="1" smtClean="0">
                          <a:latin typeface="Cambria Math" panose="02040503050406030204" pitchFamily="18" charset="0"/>
                        </a:rPr>
                        <m:t>=−</m:t>
                      </m:r>
                      <m:f>
                        <m:fPr>
                          <m:ctrlPr>
                            <a:rPr lang="et-EE" b="0" i="1" smtClean="0">
                              <a:latin typeface="Cambria Math" panose="02040503050406030204" pitchFamily="18" charset="0"/>
                            </a:rPr>
                          </m:ctrlPr>
                        </m:fPr>
                        <m:num>
                          <m:r>
                            <a:rPr lang="et-EE" b="0" i="1" smtClean="0">
                              <a:latin typeface="Cambria Math" panose="02040503050406030204" pitchFamily="18" charset="0"/>
                            </a:rPr>
                            <m:t>𝐶</m:t>
                          </m:r>
                          <m:sSup>
                            <m:sSupPr>
                              <m:ctrlPr>
                                <a:rPr lang="et-EE" b="0" i="1" smtClean="0">
                                  <a:latin typeface="Cambria Math" panose="02040503050406030204" pitchFamily="18" charset="0"/>
                                </a:rPr>
                              </m:ctrlPr>
                            </m:sSupPr>
                            <m:e>
                              <m:r>
                                <a:rPr lang="et-EE" b="0" i="1" smtClean="0">
                                  <a:latin typeface="Cambria Math" panose="02040503050406030204" pitchFamily="18" charset="0"/>
                                </a:rPr>
                                <m:t>𝑑</m:t>
                              </m:r>
                            </m:e>
                            <m:sup>
                              <m:r>
                                <a:rPr lang="et-EE" b="0" i="1" smtClean="0">
                                  <a:latin typeface="Cambria Math" panose="02040503050406030204" pitchFamily="18" charset="0"/>
                                </a:rPr>
                                <m:t>2</m:t>
                              </m:r>
                            </m:sup>
                          </m:sSup>
                          <m:r>
                            <a:rPr lang="et-EE" b="0" i="1" smtClean="0">
                              <a:latin typeface="Cambria Math" panose="02040503050406030204" pitchFamily="18" charset="0"/>
                              <a:ea typeface="Cambria Math" panose="02040503050406030204" pitchFamily="18" charset="0"/>
                            </a:rPr>
                            <m:t>𝜌</m:t>
                          </m:r>
                          <m:r>
                            <a:rPr lang="et-EE" b="0" i="1" smtClean="0">
                              <a:latin typeface="Cambria Math" panose="02040503050406030204" pitchFamily="18" charset="0"/>
                              <a:ea typeface="Cambria Math" panose="02040503050406030204" pitchFamily="18" charset="0"/>
                            </a:rPr>
                            <m:t>𝑔</m:t>
                          </m:r>
                        </m:num>
                        <m:den>
                          <m:r>
                            <a:rPr lang="et-EE" b="0" i="1" smtClean="0">
                              <a:latin typeface="Cambria Math" panose="02040503050406030204" pitchFamily="18" charset="0"/>
                              <a:ea typeface="Cambria Math" panose="02040503050406030204" pitchFamily="18" charset="0"/>
                            </a:rPr>
                            <m:t>𝜇</m:t>
                          </m:r>
                        </m:den>
                      </m:f>
                      <m:f>
                        <m:fPr>
                          <m:ctrlPr>
                            <a:rPr lang="et-EE" b="0" i="1" smtClean="0">
                              <a:latin typeface="Cambria Math" panose="02040503050406030204" pitchFamily="18" charset="0"/>
                            </a:rPr>
                          </m:ctrlPr>
                        </m:fPr>
                        <m:num>
                          <m:r>
                            <a:rPr lang="et-EE" b="0" i="1" smtClean="0">
                              <a:latin typeface="Cambria Math" panose="02040503050406030204" pitchFamily="18" charset="0"/>
                            </a:rPr>
                            <m:t>𝑑h</m:t>
                          </m:r>
                        </m:num>
                        <m:den>
                          <m:r>
                            <a:rPr lang="et-EE" b="0" i="1" smtClean="0">
                              <a:latin typeface="Cambria Math" panose="02040503050406030204" pitchFamily="18" charset="0"/>
                            </a:rPr>
                            <m:t>𝑑𝑙</m:t>
                          </m:r>
                        </m:den>
                      </m:f>
                    </m:oMath>
                  </m:oMathPara>
                </a14:m>
                <a:endParaRPr lang="en-US" dirty="0"/>
              </a:p>
            </p:txBody>
          </p:sp>
        </mc:Choice>
        <mc:Fallback>
          <p:sp>
            <p:nvSpPr>
              <p:cNvPr id="3" name="Sisu kohatäide 2">
                <a:extLst>
                  <a:ext uri="{FF2B5EF4-FFF2-40B4-BE49-F238E27FC236}">
                    <a16:creationId xmlns:a16="http://schemas.microsoft.com/office/drawing/2014/main" id="{A99E7FCF-1829-446B-AD8D-2F127BC0E355}"/>
                  </a:ext>
                </a:extLst>
              </p:cNvPr>
              <p:cNvSpPr>
                <a:spLocks noGrp="1" noRot="1" noChangeAspect="1" noMove="1" noResize="1" noEditPoints="1" noAdjustHandles="1" noChangeArrowheads="1" noChangeShapeType="1" noTextEdit="1"/>
              </p:cNvSpPr>
              <p:nvPr>
                <p:ph idx="1"/>
              </p:nvPr>
            </p:nvSpPr>
            <p:spPr>
              <a:blipFill>
                <a:blip r:embed="rId3"/>
                <a:stretch>
                  <a:fillRect l="-522" t="-2521"/>
                </a:stretch>
              </a:blipFill>
            </p:spPr>
            <p:txBody>
              <a:bodyPr/>
              <a:lstStyle/>
              <a:p>
                <a:r>
                  <a:rPr lang="en-US">
                    <a:noFill/>
                  </a:rPr>
                  <a:t> </a:t>
                </a:r>
              </a:p>
            </p:txBody>
          </p:sp>
        </mc:Fallback>
      </mc:AlternateContent>
    </p:spTree>
    <p:extLst>
      <p:ext uri="{BB962C8B-B14F-4D97-AF65-F5344CB8AC3E}">
        <p14:creationId xmlns:p14="http://schemas.microsoft.com/office/powerpoint/2010/main" val="553974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70D356D-A3F9-4810-9F0E-CE552EEBE1A6}"/>
              </a:ext>
            </a:extLst>
          </p:cNvPr>
          <p:cNvSpPr>
            <a:spLocks noGrp="1"/>
          </p:cNvSpPr>
          <p:nvPr>
            <p:ph type="title"/>
          </p:nvPr>
        </p:nvSpPr>
        <p:spPr/>
        <p:txBody>
          <a:bodyPr/>
          <a:lstStyle/>
          <a:p>
            <a:r>
              <a:rPr lang="et-EE" b="1" dirty="0"/>
              <a:t>Põhjaveekihi </a:t>
            </a:r>
            <a:r>
              <a:rPr lang="et-EE" b="1" dirty="0" err="1"/>
              <a:t>läbitavus</a:t>
            </a:r>
            <a:endParaRPr lang="en-US" b="1" dirty="0"/>
          </a:p>
        </p:txBody>
      </p:sp>
      <mc:AlternateContent xmlns:mc="http://schemas.openxmlformats.org/markup-compatibility/2006" xmlns:a14="http://schemas.microsoft.com/office/drawing/2010/main">
        <mc:Choice Requires="a14">
          <p:sp>
            <p:nvSpPr>
              <p:cNvPr id="3" name="Sisu kohatäide 2">
                <a:extLst>
                  <a:ext uri="{FF2B5EF4-FFF2-40B4-BE49-F238E27FC236}">
                    <a16:creationId xmlns:a16="http://schemas.microsoft.com/office/drawing/2014/main" id="{A99E7FCF-1829-446B-AD8D-2F127BC0E355}"/>
                  </a:ext>
                </a:extLst>
              </p:cNvPr>
              <p:cNvSpPr>
                <a:spLocks noGrp="1"/>
              </p:cNvSpPr>
              <p:nvPr>
                <p:ph idx="1"/>
              </p:nvPr>
            </p:nvSpPr>
            <p:spPr/>
            <p:txBody>
              <a:bodyPr>
                <a:normAutofit fontScale="92500" lnSpcReduction="20000"/>
              </a:bodyPr>
              <a:lstStyle/>
              <a:p>
                <a:r>
                  <a:rPr lang="et-EE" dirty="0"/>
                  <a:t>Poorse keskkonna omadusi kirjeldab võrrandis:</a:t>
                </a:r>
              </a:p>
              <a:p>
                <a:pPr marL="0" indent="0">
                  <a:buNone/>
                </a:pPr>
                <a14:m>
                  <m:oMathPara xmlns:m="http://schemas.openxmlformats.org/officeDocument/2006/math">
                    <m:oMathParaPr>
                      <m:jc m:val="centerGroup"/>
                    </m:oMathParaPr>
                    <m:oMath xmlns:m="http://schemas.openxmlformats.org/officeDocument/2006/math">
                      <m:r>
                        <a:rPr lang="et-EE" b="0" i="1" smtClean="0">
                          <a:latin typeface="Cambria Math" panose="02040503050406030204" pitchFamily="18" charset="0"/>
                        </a:rPr>
                        <m:t>𝐶</m:t>
                      </m:r>
                      <m:sSup>
                        <m:sSupPr>
                          <m:ctrlPr>
                            <a:rPr lang="et-EE" b="0" i="1" smtClean="0">
                              <a:latin typeface="Cambria Math" panose="02040503050406030204" pitchFamily="18" charset="0"/>
                            </a:rPr>
                          </m:ctrlPr>
                        </m:sSupPr>
                        <m:e>
                          <m:r>
                            <a:rPr lang="et-EE" b="0" i="1" smtClean="0">
                              <a:latin typeface="Cambria Math" panose="02040503050406030204" pitchFamily="18" charset="0"/>
                            </a:rPr>
                            <m:t>𝑑</m:t>
                          </m:r>
                        </m:e>
                        <m:sup>
                          <m:r>
                            <a:rPr lang="et-EE" b="0" i="1" smtClean="0">
                              <a:latin typeface="Cambria Math" panose="02040503050406030204" pitchFamily="18" charset="0"/>
                            </a:rPr>
                            <m:t>2</m:t>
                          </m:r>
                        </m:sup>
                      </m:sSup>
                      <m:r>
                        <a:rPr lang="et-EE" b="0" i="1" smtClean="0">
                          <a:latin typeface="Cambria Math" panose="02040503050406030204" pitchFamily="18" charset="0"/>
                        </a:rPr>
                        <m:t>=</m:t>
                      </m:r>
                      <m:r>
                        <a:rPr lang="et-EE" b="0" i="1" smtClean="0">
                          <a:latin typeface="Cambria Math" panose="02040503050406030204" pitchFamily="18" charset="0"/>
                        </a:rPr>
                        <m:t>𝑘</m:t>
                      </m:r>
                    </m:oMath>
                  </m:oMathPara>
                </a14:m>
                <a:endParaRPr lang="et-EE" dirty="0"/>
              </a:p>
              <a:p>
                <a:r>
                  <a:rPr lang="et-EE" b="1" dirty="0"/>
                  <a:t>Põhjaveekihi </a:t>
                </a:r>
                <a:r>
                  <a:rPr lang="et-EE" b="1" dirty="0" err="1"/>
                  <a:t>läbitavus</a:t>
                </a:r>
                <a:r>
                  <a:rPr lang="et-EE" b="1" dirty="0"/>
                  <a:t> </a:t>
                </a:r>
                <a:r>
                  <a:rPr lang="et-EE" dirty="0"/>
                  <a:t>(</a:t>
                </a:r>
                <a:r>
                  <a:rPr lang="et-EE" i="1" dirty="0" err="1"/>
                  <a:t>intrinsic</a:t>
                </a:r>
                <a:r>
                  <a:rPr lang="et-EE" i="1" dirty="0"/>
                  <a:t> </a:t>
                </a:r>
                <a:r>
                  <a:rPr lang="et-EE" i="1" dirty="0" err="1"/>
                  <a:t>permeability</a:t>
                </a:r>
                <a:r>
                  <a:rPr lang="et-EE" dirty="0"/>
                  <a:t>) </a:t>
                </a:r>
                <a:r>
                  <a:rPr lang="et-EE" i="1" dirty="0"/>
                  <a:t>k</a:t>
                </a:r>
                <a:r>
                  <a:rPr lang="et-EE" dirty="0"/>
                  <a:t> on parameeter, mis kirjeldab mingi sette või kivimi vedelikku juhtivaid omadusi, sõltumata vedelikust, mis selles keskkonnas voolab. </a:t>
                </a:r>
              </a:p>
              <a:p>
                <a:r>
                  <a:rPr lang="et-EE" dirty="0"/>
                  <a:t>C on dimensioonitu võrdetegur, mis võtab kokku kihi terasuuruse jaotuse, osakeste kuju ja ümardatusse ning nende </a:t>
                </a:r>
                <a:r>
                  <a:rPr lang="et-EE" dirty="0" err="1"/>
                  <a:t>pakituse</a:t>
                </a:r>
                <a:r>
                  <a:rPr lang="et-EE" dirty="0"/>
                  <a:t> ehk paiknemise mõju voolamisele.</a:t>
                </a:r>
              </a:p>
              <a:p>
                <a:r>
                  <a:rPr lang="et-EE" dirty="0"/>
                  <a:t>Põhjaveekihi </a:t>
                </a:r>
                <a:r>
                  <a:rPr lang="et-EE" dirty="0" err="1"/>
                  <a:t>läbitavuse</a:t>
                </a:r>
                <a:r>
                  <a:rPr lang="et-EE" dirty="0"/>
                  <a:t> ühikuks on m</a:t>
                </a:r>
                <a:r>
                  <a:rPr lang="et-EE" baseline="30000" dirty="0"/>
                  <a:t>2</a:t>
                </a:r>
                <a:r>
                  <a:rPr lang="et-EE" dirty="0"/>
                  <a:t>, kuigi praktikas kasutatakse enamasti ühikut </a:t>
                </a:r>
                <a:r>
                  <a:rPr lang="el-GR" dirty="0"/>
                  <a:t>μ</a:t>
                </a:r>
                <a:r>
                  <a:rPr lang="et-EE" dirty="0"/>
                  <a:t>m</a:t>
                </a:r>
                <a:r>
                  <a:rPr lang="et-EE" baseline="30000" dirty="0"/>
                  <a:t>2</a:t>
                </a:r>
                <a:r>
                  <a:rPr lang="et-EE" dirty="0"/>
                  <a:t>.</a:t>
                </a:r>
              </a:p>
              <a:p>
                <a:r>
                  <a:rPr lang="et-EE" dirty="0"/>
                  <a:t>Naftatööstuses on veekihi </a:t>
                </a:r>
                <a:r>
                  <a:rPr lang="et-EE" dirty="0" err="1"/>
                  <a:t>läbitavuse</a:t>
                </a:r>
                <a:r>
                  <a:rPr lang="et-EE" dirty="0"/>
                  <a:t> hindamiseks kasutusel ühik </a:t>
                </a:r>
                <a:r>
                  <a:rPr lang="et-EE" i="1" dirty="0" err="1"/>
                  <a:t>darcy</a:t>
                </a:r>
                <a:r>
                  <a:rPr lang="et-EE" dirty="0"/>
                  <a:t>, mis on võrdne 0,987 </a:t>
                </a:r>
                <a:r>
                  <a:rPr lang="el-GR" dirty="0"/>
                  <a:t>μ</a:t>
                </a:r>
                <a:r>
                  <a:rPr lang="et-EE" dirty="0"/>
                  <a:t>m</a:t>
                </a:r>
                <a:r>
                  <a:rPr lang="et-EE" baseline="30000" dirty="0"/>
                  <a:t>2</a:t>
                </a:r>
                <a:r>
                  <a:rPr lang="et-EE" dirty="0"/>
                  <a:t>.</a:t>
                </a:r>
              </a:p>
              <a:p>
                <a:endParaRPr lang="et-EE" dirty="0"/>
              </a:p>
              <a:p>
                <a:endParaRPr lang="en-US" dirty="0"/>
              </a:p>
            </p:txBody>
          </p:sp>
        </mc:Choice>
        <mc:Fallback xmlns="">
          <p:sp>
            <p:nvSpPr>
              <p:cNvPr id="3" name="Sisu kohatäide 2">
                <a:extLst>
                  <a:ext uri="{FF2B5EF4-FFF2-40B4-BE49-F238E27FC236}">
                    <a16:creationId xmlns:a16="http://schemas.microsoft.com/office/drawing/2014/main" id="{A99E7FCF-1829-446B-AD8D-2F127BC0E355}"/>
                  </a:ext>
                </a:extLst>
              </p:cNvPr>
              <p:cNvSpPr>
                <a:spLocks noGrp="1" noRot="1" noChangeAspect="1" noMove="1" noResize="1" noEditPoints="1" noAdjustHandles="1" noChangeArrowheads="1" noChangeShapeType="1" noTextEdit="1"/>
              </p:cNvSpPr>
              <p:nvPr>
                <p:ph idx="1"/>
              </p:nvPr>
            </p:nvSpPr>
            <p:spPr>
              <a:blipFill>
                <a:blip r:embed="rId3"/>
                <a:stretch>
                  <a:fillRect l="-928" t="-3501" r="-1275"/>
                </a:stretch>
              </a:blipFill>
            </p:spPr>
            <p:txBody>
              <a:bodyPr/>
              <a:lstStyle/>
              <a:p>
                <a:r>
                  <a:rPr lang="en-US">
                    <a:noFill/>
                  </a:rPr>
                  <a:t> </a:t>
                </a:r>
              </a:p>
            </p:txBody>
          </p:sp>
        </mc:Fallback>
      </mc:AlternateContent>
    </p:spTree>
    <p:extLst>
      <p:ext uri="{BB962C8B-B14F-4D97-AF65-F5344CB8AC3E}">
        <p14:creationId xmlns:p14="http://schemas.microsoft.com/office/powerpoint/2010/main" val="3462824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EC23459-5598-40F8-814D-547492F43CA4}"/>
              </a:ext>
            </a:extLst>
          </p:cNvPr>
          <p:cNvSpPr>
            <a:spLocks noGrp="1"/>
          </p:cNvSpPr>
          <p:nvPr>
            <p:ph type="title"/>
          </p:nvPr>
        </p:nvSpPr>
        <p:spPr>
          <a:xfrm>
            <a:off x="838200" y="365125"/>
            <a:ext cx="10515600" cy="1325563"/>
          </a:xfrm>
        </p:spPr>
        <p:txBody>
          <a:bodyPr/>
          <a:lstStyle/>
          <a:p>
            <a:r>
              <a:rPr lang="et-EE" b="1" dirty="0"/>
              <a:t>Homogeenne/heterogeenne, isotroopne/anisotroopne veekiht</a:t>
            </a:r>
            <a:endParaRPr lang="en-US" b="1" dirty="0"/>
          </a:p>
        </p:txBody>
      </p:sp>
      <p:sp>
        <p:nvSpPr>
          <p:cNvPr id="3" name="Sisu kohatäide 2">
            <a:extLst>
              <a:ext uri="{FF2B5EF4-FFF2-40B4-BE49-F238E27FC236}">
                <a16:creationId xmlns:a16="http://schemas.microsoft.com/office/drawing/2014/main" id="{DA065111-1A34-4C15-9DA7-BF562F979742}"/>
              </a:ext>
            </a:extLst>
          </p:cNvPr>
          <p:cNvSpPr>
            <a:spLocks noGrp="1"/>
          </p:cNvSpPr>
          <p:nvPr>
            <p:ph idx="1"/>
          </p:nvPr>
        </p:nvSpPr>
        <p:spPr/>
        <p:txBody>
          <a:bodyPr>
            <a:normAutofit lnSpcReduction="10000"/>
          </a:bodyPr>
          <a:lstStyle/>
          <a:p>
            <a:r>
              <a:rPr lang="et-EE" dirty="0"/>
              <a:t>Kui veekihi filtratsioonimoodul on teatud ruumalaühiku piires ühesugune nimetatakse seda </a:t>
            </a:r>
            <a:r>
              <a:rPr lang="et-EE" b="1" dirty="0"/>
              <a:t>homogeenseks</a:t>
            </a:r>
            <a:r>
              <a:rPr lang="et-EE" dirty="0"/>
              <a:t>.</a:t>
            </a:r>
          </a:p>
          <a:p>
            <a:r>
              <a:rPr lang="et-EE" dirty="0"/>
              <a:t>Kui veekihi filtratsioonimoodul muutub ruumalaühikus märgatavalt, nimetatakse seda veekihti </a:t>
            </a:r>
            <a:r>
              <a:rPr lang="et-EE" b="1" dirty="0"/>
              <a:t>heterogeenseks</a:t>
            </a:r>
            <a:r>
              <a:rPr lang="et-EE" dirty="0"/>
              <a:t>.</a:t>
            </a:r>
          </a:p>
          <a:p>
            <a:r>
              <a:rPr lang="et-EE" dirty="0"/>
              <a:t>Kui kivimi filtratsioonimoodul ei sõltu põhjavee liikumise suunast ehk on kõigis suundades ühesugune, nimetatakse veekihti </a:t>
            </a:r>
            <a:r>
              <a:rPr lang="et-EE" b="1" dirty="0"/>
              <a:t>isotroopseks</a:t>
            </a:r>
            <a:r>
              <a:rPr lang="et-EE" dirty="0"/>
              <a:t>.</a:t>
            </a:r>
          </a:p>
          <a:p>
            <a:r>
              <a:rPr lang="et-EE" dirty="0"/>
              <a:t>Kui kivimi filtratsioonimoodul on erinevates suundades erinev, siis nimetatakse seda veekihti </a:t>
            </a:r>
            <a:r>
              <a:rPr lang="et-EE" b="1" dirty="0"/>
              <a:t>anisotroopseks</a:t>
            </a:r>
            <a:r>
              <a:rPr lang="et-EE" dirty="0"/>
              <a:t>.</a:t>
            </a:r>
          </a:p>
          <a:p>
            <a:r>
              <a:rPr lang="et-EE" dirty="0"/>
              <a:t>Rusikareegli järgi on setete ja settekivimite filtratsioonimoodul horisontaalsuunas tunduvalt parem kui vertikaalsuunas.</a:t>
            </a:r>
            <a:endParaRPr lang="en-US" dirty="0"/>
          </a:p>
        </p:txBody>
      </p:sp>
      <p:sp>
        <p:nvSpPr>
          <p:cNvPr id="4" name="Slaidinumbri kohatäide 3">
            <a:extLst>
              <a:ext uri="{FF2B5EF4-FFF2-40B4-BE49-F238E27FC236}">
                <a16:creationId xmlns:a16="http://schemas.microsoft.com/office/drawing/2014/main" id="{FE835A42-64D4-44FC-B17D-2C40235416A8}"/>
              </a:ext>
            </a:extLst>
          </p:cNvPr>
          <p:cNvSpPr>
            <a:spLocks noGrp="1"/>
          </p:cNvSpPr>
          <p:nvPr>
            <p:ph type="sldNum" sz="quarter" idx="12"/>
          </p:nvPr>
        </p:nvSpPr>
        <p:spPr/>
        <p:txBody>
          <a:bodyPr/>
          <a:lstStyle/>
          <a:p>
            <a:fld id="{C6DDDB51-95AB-4E2D-A948-59737F4511DE}" type="slidenum">
              <a:rPr lang="en-US" smtClean="0"/>
              <a:t>28</a:t>
            </a:fld>
            <a:endParaRPr lang="en-US"/>
          </a:p>
        </p:txBody>
      </p:sp>
    </p:spTree>
    <p:extLst>
      <p:ext uri="{BB962C8B-B14F-4D97-AF65-F5344CB8AC3E}">
        <p14:creationId xmlns:p14="http://schemas.microsoft.com/office/powerpoint/2010/main" val="518445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7B849C3-3291-432B-8083-72F930ACC24C}"/>
              </a:ext>
            </a:extLst>
          </p:cNvPr>
          <p:cNvSpPr>
            <a:spLocks noGrp="1"/>
          </p:cNvSpPr>
          <p:nvPr>
            <p:ph type="title"/>
          </p:nvPr>
        </p:nvSpPr>
        <p:spPr>
          <a:xfrm>
            <a:off x="838200" y="0"/>
            <a:ext cx="10515600" cy="1325563"/>
          </a:xfrm>
        </p:spPr>
        <p:txBody>
          <a:bodyPr/>
          <a:lstStyle/>
          <a:p>
            <a:r>
              <a:rPr lang="et-EE" b="1" dirty="0"/>
              <a:t>Homogeenne/heterogeenne, isotroopne/anisotroopne veekiht</a:t>
            </a:r>
            <a:endParaRPr lang="en-US" dirty="0"/>
          </a:p>
        </p:txBody>
      </p:sp>
      <p:pic>
        <p:nvPicPr>
          <p:cNvPr id="7" name="Sisu kohatäide 6">
            <a:extLst>
              <a:ext uri="{FF2B5EF4-FFF2-40B4-BE49-F238E27FC236}">
                <a16:creationId xmlns:a16="http://schemas.microsoft.com/office/drawing/2014/main" id="{114B13BA-99EA-474C-BADA-9989B064DC32}"/>
              </a:ext>
            </a:extLst>
          </p:cNvPr>
          <p:cNvPicPr>
            <a:picLocks noGrp="1" noChangeAspect="1"/>
          </p:cNvPicPr>
          <p:nvPr>
            <p:ph idx="1"/>
          </p:nvPr>
        </p:nvPicPr>
        <p:blipFill>
          <a:blip r:embed="rId3"/>
          <a:stretch>
            <a:fillRect/>
          </a:stretch>
        </p:blipFill>
        <p:spPr>
          <a:xfrm>
            <a:off x="2844192" y="1325563"/>
            <a:ext cx="6503616" cy="5463274"/>
          </a:xfrm>
          <a:prstGeom prst="rect">
            <a:avLst/>
          </a:prstGeom>
        </p:spPr>
      </p:pic>
      <p:sp>
        <p:nvSpPr>
          <p:cNvPr id="8" name="TextBox 7">
            <a:extLst>
              <a:ext uri="{FF2B5EF4-FFF2-40B4-BE49-F238E27FC236}">
                <a16:creationId xmlns:a16="http://schemas.microsoft.com/office/drawing/2014/main" id="{CB24E766-9005-4BA0-A7D0-1903AA326095}"/>
              </a:ext>
            </a:extLst>
          </p:cNvPr>
          <p:cNvSpPr txBox="1"/>
          <p:nvPr/>
        </p:nvSpPr>
        <p:spPr>
          <a:xfrm>
            <a:off x="8987283" y="6419505"/>
            <a:ext cx="2257221" cy="369332"/>
          </a:xfrm>
          <a:prstGeom prst="rect">
            <a:avLst/>
          </a:prstGeom>
          <a:noFill/>
        </p:spPr>
        <p:txBody>
          <a:bodyPr wrap="none" rtlCol="0">
            <a:spAutoFit/>
          </a:bodyPr>
          <a:lstStyle/>
          <a:p>
            <a:r>
              <a:rPr lang="et-EE" dirty="0" err="1"/>
              <a:t>Freeze</a:t>
            </a:r>
            <a:r>
              <a:rPr lang="et-EE" dirty="0"/>
              <a:t> &amp; Cherry, 1979</a:t>
            </a:r>
            <a:endParaRPr lang="en-US" dirty="0"/>
          </a:p>
        </p:txBody>
      </p:sp>
      <p:sp>
        <p:nvSpPr>
          <p:cNvPr id="3" name="Slaidinumbri kohatäide 2">
            <a:extLst>
              <a:ext uri="{FF2B5EF4-FFF2-40B4-BE49-F238E27FC236}">
                <a16:creationId xmlns:a16="http://schemas.microsoft.com/office/drawing/2014/main" id="{4BA4806C-99BF-4B48-8357-A52E3BEF7454}"/>
              </a:ext>
            </a:extLst>
          </p:cNvPr>
          <p:cNvSpPr>
            <a:spLocks noGrp="1"/>
          </p:cNvSpPr>
          <p:nvPr>
            <p:ph type="sldNum" sz="quarter" idx="12"/>
          </p:nvPr>
        </p:nvSpPr>
        <p:spPr/>
        <p:txBody>
          <a:bodyPr/>
          <a:lstStyle/>
          <a:p>
            <a:fld id="{C6DDDB51-95AB-4E2D-A948-59737F4511DE}" type="slidenum">
              <a:rPr lang="en-US" smtClean="0"/>
              <a:t>29</a:t>
            </a:fld>
            <a:endParaRPr lang="en-US"/>
          </a:p>
        </p:txBody>
      </p:sp>
    </p:spTree>
    <p:extLst>
      <p:ext uri="{BB962C8B-B14F-4D97-AF65-F5344CB8AC3E}">
        <p14:creationId xmlns:p14="http://schemas.microsoft.com/office/powerpoint/2010/main" val="648708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D5DEE15-DCF9-41D2-B509-0A039BDF4C2D}"/>
              </a:ext>
            </a:extLst>
          </p:cNvPr>
          <p:cNvSpPr>
            <a:spLocks noGrp="1"/>
          </p:cNvSpPr>
          <p:nvPr>
            <p:ph type="title"/>
          </p:nvPr>
        </p:nvSpPr>
        <p:spPr/>
        <p:txBody>
          <a:bodyPr/>
          <a:lstStyle/>
          <a:p>
            <a:r>
              <a:rPr lang="et-EE" b="1" dirty="0"/>
              <a:t>Kordamine</a:t>
            </a:r>
            <a:endParaRPr lang="en-US" b="1" dirty="0"/>
          </a:p>
        </p:txBody>
      </p:sp>
      <p:sp>
        <p:nvSpPr>
          <p:cNvPr id="3" name="Sisu kohatäide 2">
            <a:extLst>
              <a:ext uri="{FF2B5EF4-FFF2-40B4-BE49-F238E27FC236}">
                <a16:creationId xmlns:a16="http://schemas.microsoft.com/office/drawing/2014/main" id="{5797B21B-833D-44A8-9E57-196842DE07F0}"/>
              </a:ext>
            </a:extLst>
          </p:cNvPr>
          <p:cNvSpPr>
            <a:spLocks noGrp="1"/>
          </p:cNvSpPr>
          <p:nvPr>
            <p:ph idx="1"/>
          </p:nvPr>
        </p:nvSpPr>
        <p:spPr/>
        <p:txBody>
          <a:bodyPr>
            <a:normAutofit lnSpcReduction="10000"/>
          </a:bodyPr>
          <a:lstStyle/>
          <a:p>
            <a:r>
              <a:rPr lang="et-EE" dirty="0"/>
              <a:t>Põhjavesi ja globaalne veeringe (infiltreerumine ja põhjavee bilanss)</a:t>
            </a:r>
          </a:p>
          <a:p>
            <a:r>
              <a:rPr lang="et-EE" dirty="0"/>
              <a:t>Põhjavesi ja ümbriskivim:</a:t>
            </a:r>
          </a:p>
          <a:p>
            <a:pPr>
              <a:buFont typeface="Wingdings" panose="05000000000000000000" pitchFamily="2" charset="2"/>
              <a:buChar char="Ø"/>
            </a:pPr>
            <a:r>
              <a:rPr lang="et-EE" dirty="0"/>
              <a:t>Pooriruum (poorid, lõhed, </a:t>
            </a:r>
            <a:r>
              <a:rPr lang="et-EE" dirty="0" err="1"/>
              <a:t>setendite</a:t>
            </a:r>
            <a:r>
              <a:rPr lang="et-EE" dirty="0"/>
              <a:t> struktuur)</a:t>
            </a:r>
          </a:p>
          <a:p>
            <a:pPr>
              <a:buFont typeface="Wingdings" panose="05000000000000000000" pitchFamily="2" charset="2"/>
              <a:buChar char="Ø"/>
            </a:pPr>
            <a:r>
              <a:rPr lang="et-EE" dirty="0" err="1"/>
              <a:t>Veeand</a:t>
            </a:r>
            <a:r>
              <a:rPr lang="et-EE" dirty="0"/>
              <a:t> (</a:t>
            </a:r>
            <a:r>
              <a:rPr lang="et-EE" dirty="0" err="1"/>
              <a:t>gravitatsiooniliselt</a:t>
            </a:r>
            <a:r>
              <a:rPr lang="et-EE" dirty="0"/>
              <a:t> liikuv vesi) ja seotud vesi (molekulaarne ja kapillaarne veemahutavus)</a:t>
            </a:r>
          </a:p>
          <a:p>
            <a:pPr>
              <a:buFont typeface="Wingdings" panose="05000000000000000000" pitchFamily="2" charset="2"/>
              <a:buChar char="Ø"/>
            </a:pPr>
            <a:r>
              <a:rPr lang="et-EE" dirty="0"/>
              <a:t>Kivimite vett juhtivad omadused</a:t>
            </a:r>
          </a:p>
          <a:p>
            <a:r>
              <a:rPr lang="et-EE" dirty="0"/>
              <a:t>Aeratsioonivöö ja küllastusvöö</a:t>
            </a:r>
          </a:p>
          <a:p>
            <a:r>
              <a:rPr lang="et-EE" dirty="0"/>
              <a:t>Surveline ja surveta põhjavesi</a:t>
            </a:r>
          </a:p>
          <a:p>
            <a:r>
              <a:rPr lang="et-EE" dirty="0"/>
              <a:t>Veekihid ja veepidemed</a:t>
            </a:r>
          </a:p>
        </p:txBody>
      </p:sp>
      <p:sp>
        <p:nvSpPr>
          <p:cNvPr id="4" name="Slaidinumbri kohatäide 3">
            <a:extLst>
              <a:ext uri="{FF2B5EF4-FFF2-40B4-BE49-F238E27FC236}">
                <a16:creationId xmlns:a16="http://schemas.microsoft.com/office/drawing/2014/main" id="{627EA7D6-976A-48DD-9947-DEC9B6573775}"/>
              </a:ext>
            </a:extLst>
          </p:cNvPr>
          <p:cNvSpPr>
            <a:spLocks noGrp="1"/>
          </p:cNvSpPr>
          <p:nvPr>
            <p:ph type="sldNum" sz="quarter" idx="12"/>
          </p:nvPr>
        </p:nvSpPr>
        <p:spPr/>
        <p:txBody>
          <a:bodyPr/>
          <a:lstStyle/>
          <a:p>
            <a:fld id="{C6DDDB51-95AB-4E2D-A948-59737F4511DE}" type="slidenum">
              <a:rPr lang="en-US" smtClean="0"/>
              <a:t>3</a:t>
            </a:fld>
            <a:endParaRPr lang="en-US"/>
          </a:p>
        </p:txBody>
      </p:sp>
    </p:spTree>
    <p:extLst>
      <p:ext uri="{BB962C8B-B14F-4D97-AF65-F5344CB8AC3E}">
        <p14:creationId xmlns:p14="http://schemas.microsoft.com/office/powerpoint/2010/main" val="54863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B24E766-9005-4BA0-A7D0-1903AA326095}"/>
              </a:ext>
            </a:extLst>
          </p:cNvPr>
          <p:cNvSpPr txBox="1"/>
          <p:nvPr/>
        </p:nvSpPr>
        <p:spPr>
          <a:xfrm>
            <a:off x="8297839" y="6352143"/>
            <a:ext cx="1469954" cy="369332"/>
          </a:xfrm>
          <a:prstGeom prst="rect">
            <a:avLst/>
          </a:prstGeom>
          <a:noFill/>
        </p:spPr>
        <p:txBody>
          <a:bodyPr wrap="none" rtlCol="0">
            <a:spAutoFit/>
          </a:bodyPr>
          <a:lstStyle/>
          <a:p>
            <a:r>
              <a:rPr lang="et-EE" dirty="0" err="1"/>
              <a:t>Hiscock</a:t>
            </a:r>
            <a:r>
              <a:rPr lang="et-EE" dirty="0"/>
              <a:t>, 2005</a:t>
            </a:r>
            <a:endParaRPr lang="en-US" dirty="0"/>
          </a:p>
        </p:txBody>
      </p:sp>
      <p:sp>
        <p:nvSpPr>
          <p:cNvPr id="3" name="Slaidinumbri kohatäide 2">
            <a:extLst>
              <a:ext uri="{FF2B5EF4-FFF2-40B4-BE49-F238E27FC236}">
                <a16:creationId xmlns:a16="http://schemas.microsoft.com/office/drawing/2014/main" id="{4BA4806C-99BF-4B48-8357-A52E3BEF7454}"/>
              </a:ext>
            </a:extLst>
          </p:cNvPr>
          <p:cNvSpPr>
            <a:spLocks noGrp="1"/>
          </p:cNvSpPr>
          <p:nvPr>
            <p:ph type="sldNum" sz="quarter" idx="12"/>
          </p:nvPr>
        </p:nvSpPr>
        <p:spPr/>
        <p:txBody>
          <a:bodyPr/>
          <a:lstStyle/>
          <a:p>
            <a:fld id="{C6DDDB51-95AB-4E2D-A948-59737F4511DE}" type="slidenum">
              <a:rPr lang="en-US" smtClean="0"/>
              <a:t>30</a:t>
            </a:fld>
            <a:endParaRPr lang="en-US" dirty="0"/>
          </a:p>
        </p:txBody>
      </p:sp>
      <p:pic>
        <p:nvPicPr>
          <p:cNvPr id="6" name="Sisu kohatäide 5">
            <a:extLst>
              <a:ext uri="{FF2B5EF4-FFF2-40B4-BE49-F238E27FC236}">
                <a16:creationId xmlns:a16="http://schemas.microsoft.com/office/drawing/2014/main" id="{D8492E04-EEBF-4AD7-BA6D-CE8A1C2D7FDF}"/>
              </a:ext>
            </a:extLst>
          </p:cNvPr>
          <p:cNvPicPr>
            <a:picLocks noGrp="1" noChangeAspect="1"/>
          </p:cNvPicPr>
          <p:nvPr>
            <p:ph idx="1"/>
          </p:nvPr>
        </p:nvPicPr>
        <p:blipFill>
          <a:blip r:embed="rId3"/>
          <a:stretch>
            <a:fillRect/>
          </a:stretch>
        </p:blipFill>
        <p:spPr>
          <a:xfrm>
            <a:off x="3002507" y="-1438"/>
            <a:ext cx="5295332" cy="6851735"/>
          </a:xfrm>
          <a:prstGeom prst="rect">
            <a:avLst/>
          </a:prstGeom>
        </p:spPr>
      </p:pic>
    </p:spTree>
    <p:extLst>
      <p:ext uri="{BB962C8B-B14F-4D97-AF65-F5344CB8AC3E}">
        <p14:creationId xmlns:p14="http://schemas.microsoft.com/office/powerpoint/2010/main" val="3652499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DDF67A7-4BBD-4BA1-A9E6-5F06EE2E4A2A}"/>
              </a:ext>
            </a:extLst>
          </p:cNvPr>
          <p:cNvSpPr>
            <a:spLocks noGrp="1"/>
          </p:cNvSpPr>
          <p:nvPr>
            <p:ph type="title"/>
          </p:nvPr>
        </p:nvSpPr>
        <p:spPr/>
        <p:txBody>
          <a:bodyPr/>
          <a:lstStyle/>
          <a:p>
            <a:r>
              <a:rPr lang="et-EE" b="1" dirty="0"/>
              <a:t>Homogeenne/heterogeenne, isotroopne/anisotroopne veekiht</a:t>
            </a:r>
            <a:endParaRPr lang="en-US" dirty="0"/>
          </a:p>
        </p:txBody>
      </p:sp>
      <p:sp>
        <p:nvSpPr>
          <p:cNvPr id="3" name="Sisu kohatäide 2">
            <a:extLst>
              <a:ext uri="{FF2B5EF4-FFF2-40B4-BE49-F238E27FC236}">
                <a16:creationId xmlns:a16="http://schemas.microsoft.com/office/drawing/2014/main" id="{C4DB7C2A-B59A-468E-8CB4-DBD0B8824EF8}"/>
              </a:ext>
            </a:extLst>
          </p:cNvPr>
          <p:cNvSpPr>
            <a:spLocks noGrp="1"/>
          </p:cNvSpPr>
          <p:nvPr>
            <p:ph idx="1"/>
          </p:nvPr>
        </p:nvSpPr>
        <p:spPr/>
        <p:txBody>
          <a:bodyPr/>
          <a:lstStyle/>
          <a:p>
            <a:r>
              <a:rPr lang="et-EE" dirty="0"/>
              <a:t>Põhjavee liikumisel suurema filtratsioonimooduliga kihist väiksema filtratsioonimooduliga kihti toimub selle voolujoonte peegeldumine sarnaselt valguse peegeldumisega kahe erineva tihedusega keskkonna vahel.</a:t>
            </a:r>
            <a:endParaRPr lang="en-US" dirty="0"/>
          </a:p>
        </p:txBody>
      </p:sp>
      <p:sp>
        <p:nvSpPr>
          <p:cNvPr id="4" name="Slaidinumbri kohatäide 3">
            <a:extLst>
              <a:ext uri="{FF2B5EF4-FFF2-40B4-BE49-F238E27FC236}">
                <a16:creationId xmlns:a16="http://schemas.microsoft.com/office/drawing/2014/main" id="{3BA730F6-8939-445E-90D7-A6FDC4F824A2}"/>
              </a:ext>
            </a:extLst>
          </p:cNvPr>
          <p:cNvSpPr>
            <a:spLocks noGrp="1"/>
          </p:cNvSpPr>
          <p:nvPr>
            <p:ph type="sldNum" sz="quarter" idx="12"/>
          </p:nvPr>
        </p:nvSpPr>
        <p:spPr/>
        <p:txBody>
          <a:bodyPr/>
          <a:lstStyle/>
          <a:p>
            <a:fld id="{C6DDDB51-95AB-4E2D-A948-59737F4511DE}" type="slidenum">
              <a:rPr lang="en-US" smtClean="0"/>
              <a:t>31</a:t>
            </a:fld>
            <a:endParaRPr lang="en-US"/>
          </a:p>
        </p:txBody>
      </p:sp>
      <p:pic>
        <p:nvPicPr>
          <p:cNvPr id="5" name="Pilt 4">
            <a:extLst>
              <a:ext uri="{FF2B5EF4-FFF2-40B4-BE49-F238E27FC236}">
                <a16:creationId xmlns:a16="http://schemas.microsoft.com/office/drawing/2014/main" id="{E112775C-53FA-41C0-9250-EC2A67E8699A}"/>
              </a:ext>
            </a:extLst>
          </p:cNvPr>
          <p:cNvPicPr>
            <a:picLocks noChangeAspect="1"/>
          </p:cNvPicPr>
          <p:nvPr/>
        </p:nvPicPr>
        <p:blipFill>
          <a:blip r:embed="rId3"/>
          <a:stretch>
            <a:fillRect/>
          </a:stretch>
        </p:blipFill>
        <p:spPr>
          <a:xfrm>
            <a:off x="477970" y="3460651"/>
            <a:ext cx="4876201" cy="3382067"/>
          </a:xfrm>
          <a:prstGeom prst="rect">
            <a:avLst/>
          </a:prstGeom>
        </p:spPr>
      </p:pic>
      <p:pic>
        <p:nvPicPr>
          <p:cNvPr id="6" name="Pilt 5">
            <a:extLst>
              <a:ext uri="{FF2B5EF4-FFF2-40B4-BE49-F238E27FC236}">
                <a16:creationId xmlns:a16="http://schemas.microsoft.com/office/drawing/2014/main" id="{209F5063-06AF-4A89-9487-A70A539DD2D2}"/>
              </a:ext>
            </a:extLst>
          </p:cNvPr>
          <p:cNvPicPr>
            <a:picLocks noChangeAspect="1"/>
          </p:cNvPicPr>
          <p:nvPr/>
        </p:nvPicPr>
        <p:blipFill>
          <a:blip r:embed="rId4"/>
          <a:stretch>
            <a:fillRect/>
          </a:stretch>
        </p:blipFill>
        <p:spPr>
          <a:xfrm>
            <a:off x="5728288" y="3312851"/>
            <a:ext cx="5112642" cy="3226061"/>
          </a:xfrm>
          <a:prstGeom prst="rect">
            <a:avLst/>
          </a:prstGeom>
        </p:spPr>
      </p:pic>
      <p:sp>
        <p:nvSpPr>
          <p:cNvPr id="7" name="TextBox 6">
            <a:extLst>
              <a:ext uri="{FF2B5EF4-FFF2-40B4-BE49-F238E27FC236}">
                <a16:creationId xmlns:a16="http://schemas.microsoft.com/office/drawing/2014/main" id="{F6738483-7935-4EC2-92C6-6220F14E8C9F}"/>
              </a:ext>
            </a:extLst>
          </p:cNvPr>
          <p:cNvSpPr txBox="1"/>
          <p:nvPr/>
        </p:nvSpPr>
        <p:spPr>
          <a:xfrm>
            <a:off x="9370976" y="6445528"/>
            <a:ext cx="1469954" cy="369332"/>
          </a:xfrm>
          <a:prstGeom prst="rect">
            <a:avLst/>
          </a:prstGeom>
          <a:noFill/>
        </p:spPr>
        <p:txBody>
          <a:bodyPr wrap="none" rtlCol="0">
            <a:spAutoFit/>
          </a:bodyPr>
          <a:lstStyle/>
          <a:p>
            <a:r>
              <a:rPr lang="et-EE" dirty="0" err="1"/>
              <a:t>Hiscock</a:t>
            </a:r>
            <a:r>
              <a:rPr lang="et-EE" dirty="0"/>
              <a:t>, 2005</a:t>
            </a:r>
            <a:endParaRPr lang="en-US" dirty="0"/>
          </a:p>
        </p:txBody>
      </p:sp>
    </p:spTree>
    <p:extLst>
      <p:ext uri="{BB962C8B-B14F-4D97-AF65-F5344CB8AC3E}">
        <p14:creationId xmlns:p14="http://schemas.microsoft.com/office/powerpoint/2010/main" val="1457990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A6E2AD8-96D8-49B2-B0CB-98DD23D5A0D2}"/>
              </a:ext>
            </a:extLst>
          </p:cNvPr>
          <p:cNvSpPr>
            <a:spLocks noGrp="1"/>
          </p:cNvSpPr>
          <p:nvPr>
            <p:ph type="title"/>
          </p:nvPr>
        </p:nvSpPr>
        <p:spPr/>
        <p:txBody>
          <a:bodyPr/>
          <a:lstStyle/>
          <a:p>
            <a:r>
              <a:rPr lang="et-EE" b="1" dirty="0"/>
              <a:t>Filtratsioonikiirus vs põhjavee tegelik liikumiskiirus</a:t>
            </a:r>
            <a:endParaRPr lang="en-US" b="1" dirty="0"/>
          </a:p>
        </p:txBody>
      </p:sp>
      <mc:AlternateContent xmlns:mc="http://schemas.openxmlformats.org/markup-compatibility/2006" xmlns:a14="http://schemas.microsoft.com/office/drawing/2010/main">
        <mc:Choice Requires="a14">
          <p:sp>
            <p:nvSpPr>
              <p:cNvPr id="3" name="Sisu kohatäide 2">
                <a:extLst>
                  <a:ext uri="{FF2B5EF4-FFF2-40B4-BE49-F238E27FC236}">
                    <a16:creationId xmlns:a16="http://schemas.microsoft.com/office/drawing/2014/main" id="{CB1B4D03-BA2B-467C-80DD-29DBF843F846}"/>
                  </a:ext>
                </a:extLst>
              </p:cNvPr>
              <p:cNvSpPr>
                <a:spLocks noGrp="1"/>
              </p:cNvSpPr>
              <p:nvPr>
                <p:ph idx="1"/>
              </p:nvPr>
            </p:nvSpPr>
            <p:spPr/>
            <p:txBody>
              <a:bodyPr>
                <a:normAutofit fontScale="92500" lnSpcReduction="10000"/>
              </a:bodyPr>
              <a:lstStyle/>
              <a:p>
                <a:r>
                  <a:rPr lang="et-EE" dirty="0"/>
                  <a:t>On oluline meeles pidada, et </a:t>
                </a:r>
                <a:r>
                  <a:rPr lang="et-EE" dirty="0" err="1"/>
                  <a:t>Darcy</a:t>
                </a:r>
                <a:r>
                  <a:rPr lang="et-EE" dirty="0"/>
                  <a:t> seadusest arvutatud filtratsioonikiirus </a:t>
                </a:r>
                <a:r>
                  <a:rPr lang="et-EE" i="1" dirty="0"/>
                  <a:t>v</a:t>
                </a:r>
                <a:r>
                  <a:rPr lang="et-EE" dirty="0"/>
                  <a:t> ei iseloomusta põhjavee tegelikku liikumiskiirust kivimi poorides ja tühimikes.</a:t>
                </a:r>
              </a:p>
              <a:p>
                <a:r>
                  <a:rPr lang="et-EE" dirty="0"/>
                  <a:t>Põhjavee tegelik liikumiskiirus on filtratsioonikiirusest suurem, sest põhjavesi liigub poorses materjalis tekkivatel keerulistel trajektooridel ümber setteosakeste. </a:t>
                </a:r>
              </a:p>
              <a:p>
                <a:r>
                  <a:rPr lang="et-EE" dirty="0"/>
                  <a:t>Vee tegeliku liikumiskiiruse (v</a:t>
                </a:r>
                <a:r>
                  <a:rPr lang="et-EE" baseline="-25000" dirty="0"/>
                  <a:t>t</a:t>
                </a:r>
                <a:r>
                  <a:rPr lang="et-EE" dirty="0"/>
                  <a:t>) hindamiseks tuleb filtratsioonikiirus läbi jagada efektiivse poorsusega (</a:t>
                </a:r>
                <a:r>
                  <a:rPr lang="et-EE" dirty="0" err="1"/>
                  <a:t>n</a:t>
                </a:r>
                <a:r>
                  <a:rPr lang="et-EE" baseline="-25000" dirty="0" err="1"/>
                  <a:t>e</a:t>
                </a:r>
                <a:r>
                  <a:rPr lang="et-EE" dirty="0"/>
                  <a:t>)</a:t>
                </a:r>
              </a:p>
              <a:p>
                <a:pPr marL="0" indent="0" algn="ctr">
                  <a:lnSpc>
                    <a:spcPct val="110000"/>
                  </a:lnSpc>
                  <a:buNone/>
                </a:pPr>
                <a14:m>
                  <m:oMath xmlns:m="http://schemas.openxmlformats.org/officeDocument/2006/math">
                    <m:r>
                      <a:rPr lang="et-EE" i="1">
                        <a:latin typeface="Cambria Math" panose="02040503050406030204" pitchFamily="18" charset="0"/>
                        <a:ea typeface="Cambria Math" panose="02040503050406030204" pitchFamily="18" charset="0"/>
                      </a:rPr>
                      <m:t>𝑣</m:t>
                    </m:r>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𝐾</m:t>
                    </m:r>
                    <m:f>
                      <m:fPr>
                        <m:ctrlPr>
                          <a:rPr lang="et-EE" i="1">
                            <a:latin typeface="Cambria Math" panose="02040503050406030204" pitchFamily="18" charset="0"/>
                            <a:ea typeface="Cambria Math" panose="02040503050406030204" pitchFamily="18" charset="0"/>
                          </a:rPr>
                        </m:ctrlPr>
                      </m:fPr>
                      <m:num>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h</m:t>
                        </m:r>
                      </m:num>
                      <m:den>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𝑙</m:t>
                        </m:r>
                      </m:den>
                    </m:f>
                  </m:oMath>
                </a14:m>
                <a:r>
                  <a:rPr lang="et-EE" dirty="0"/>
                  <a:t>	(11)</a:t>
                </a:r>
              </a:p>
              <a:p>
                <a:pPr marL="0" indent="0" algn="ctr">
                  <a:lnSpc>
                    <a:spcPct val="110000"/>
                  </a:lnSpc>
                  <a:buNone/>
                </a:pPr>
                <a14:m>
                  <m:oMath xmlns:m="http://schemas.openxmlformats.org/officeDocument/2006/math">
                    <m:sSub>
                      <m:sSubPr>
                        <m:ctrlPr>
                          <a:rPr lang="en-US" i="1" smtClean="0">
                            <a:latin typeface="Cambria Math" panose="02040503050406030204" pitchFamily="18" charset="0"/>
                          </a:rPr>
                        </m:ctrlPr>
                      </m:sSubPr>
                      <m:e>
                        <m:r>
                          <a:rPr lang="et-EE" b="0" i="1" smtClean="0">
                            <a:latin typeface="Cambria Math" panose="02040503050406030204" pitchFamily="18" charset="0"/>
                          </a:rPr>
                          <m:t>𝑣</m:t>
                        </m:r>
                      </m:e>
                      <m:sub>
                        <m:r>
                          <a:rPr lang="et-EE" b="0" i="1" smtClean="0">
                            <a:latin typeface="Cambria Math" panose="02040503050406030204" pitchFamily="18" charset="0"/>
                          </a:rPr>
                          <m:t>𝑡</m:t>
                        </m:r>
                      </m:sub>
                    </m:sSub>
                    <m:r>
                      <a:rPr lang="et-EE" b="0" i="1" smtClean="0">
                        <a:latin typeface="Cambria Math" panose="02040503050406030204" pitchFamily="18" charset="0"/>
                      </a:rPr>
                      <m:t>=</m:t>
                    </m:r>
                    <m:f>
                      <m:fPr>
                        <m:ctrlPr>
                          <a:rPr lang="et-EE" b="0" i="1" smtClean="0">
                            <a:latin typeface="Cambria Math" panose="02040503050406030204" pitchFamily="18" charset="0"/>
                          </a:rPr>
                        </m:ctrlPr>
                      </m:fPr>
                      <m:num>
                        <m:r>
                          <a:rPr lang="et-EE" b="0" i="1" smtClean="0">
                            <a:latin typeface="Cambria Math" panose="02040503050406030204" pitchFamily="18" charset="0"/>
                          </a:rPr>
                          <m:t>𝑣</m:t>
                        </m:r>
                      </m:num>
                      <m:den>
                        <m:sSub>
                          <m:sSubPr>
                            <m:ctrlPr>
                              <a:rPr lang="et-EE" b="0" i="1" smtClean="0">
                                <a:latin typeface="Cambria Math" panose="02040503050406030204" pitchFamily="18" charset="0"/>
                              </a:rPr>
                            </m:ctrlPr>
                          </m:sSubPr>
                          <m:e>
                            <m:r>
                              <a:rPr lang="et-EE" b="0" i="1" smtClean="0">
                                <a:latin typeface="Cambria Math" panose="02040503050406030204" pitchFamily="18" charset="0"/>
                              </a:rPr>
                              <m:t>𝑛</m:t>
                            </m:r>
                          </m:e>
                          <m:sub>
                            <m:r>
                              <a:rPr lang="et-EE" b="0" i="1" smtClean="0">
                                <a:latin typeface="Cambria Math" panose="02040503050406030204" pitchFamily="18" charset="0"/>
                              </a:rPr>
                              <m:t>𝑒</m:t>
                            </m:r>
                          </m:sub>
                        </m:sSub>
                      </m:den>
                    </m:f>
                  </m:oMath>
                </a14:m>
                <a:r>
                  <a:rPr lang="et-EE" dirty="0"/>
                  <a:t>	(12)</a:t>
                </a:r>
                <a:endParaRPr lang="en-US" dirty="0"/>
              </a:p>
            </p:txBody>
          </p:sp>
        </mc:Choice>
        <mc:Fallback xmlns="">
          <p:sp>
            <p:nvSpPr>
              <p:cNvPr id="3" name="Sisu kohatäide 2">
                <a:extLst>
                  <a:ext uri="{FF2B5EF4-FFF2-40B4-BE49-F238E27FC236}">
                    <a16:creationId xmlns:a16="http://schemas.microsoft.com/office/drawing/2014/main" id="{CB1B4D03-BA2B-467C-80DD-29DBF843F846}"/>
                  </a:ext>
                </a:extLst>
              </p:cNvPr>
              <p:cNvSpPr>
                <a:spLocks noGrp="1" noRot="1" noChangeAspect="1" noMove="1" noResize="1" noEditPoints="1" noAdjustHandles="1" noChangeArrowheads="1" noChangeShapeType="1" noTextEdit="1"/>
              </p:cNvSpPr>
              <p:nvPr>
                <p:ph idx="1"/>
              </p:nvPr>
            </p:nvSpPr>
            <p:spPr>
              <a:blipFill>
                <a:blip r:embed="rId3"/>
                <a:stretch>
                  <a:fillRect l="-928" t="-2801" r="-232"/>
                </a:stretch>
              </a:blipFill>
            </p:spPr>
            <p:txBody>
              <a:bodyPr/>
              <a:lstStyle/>
              <a:p>
                <a:r>
                  <a:rPr lang="en-US">
                    <a:noFill/>
                  </a:rPr>
                  <a:t> </a:t>
                </a:r>
              </a:p>
            </p:txBody>
          </p:sp>
        </mc:Fallback>
      </mc:AlternateContent>
      <p:sp>
        <p:nvSpPr>
          <p:cNvPr id="4" name="Slaidinumbri kohatäide 3">
            <a:extLst>
              <a:ext uri="{FF2B5EF4-FFF2-40B4-BE49-F238E27FC236}">
                <a16:creationId xmlns:a16="http://schemas.microsoft.com/office/drawing/2014/main" id="{B972E8AF-78BC-4F0D-8574-EA687AC38993}"/>
              </a:ext>
            </a:extLst>
          </p:cNvPr>
          <p:cNvSpPr>
            <a:spLocks noGrp="1"/>
          </p:cNvSpPr>
          <p:nvPr>
            <p:ph type="sldNum" sz="quarter" idx="12"/>
          </p:nvPr>
        </p:nvSpPr>
        <p:spPr/>
        <p:txBody>
          <a:bodyPr/>
          <a:lstStyle/>
          <a:p>
            <a:fld id="{C6DDDB51-95AB-4E2D-A948-59737F4511DE}" type="slidenum">
              <a:rPr lang="en-US" smtClean="0"/>
              <a:t>32</a:t>
            </a:fld>
            <a:endParaRPr lang="en-US"/>
          </a:p>
        </p:txBody>
      </p:sp>
    </p:spTree>
    <p:extLst>
      <p:ext uri="{BB962C8B-B14F-4D97-AF65-F5344CB8AC3E}">
        <p14:creationId xmlns:p14="http://schemas.microsoft.com/office/powerpoint/2010/main" val="3316480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74377C2-66A3-4B4E-8A8A-6B7A14C9EB8C}"/>
              </a:ext>
            </a:extLst>
          </p:cNvPr>
          <p:cNvSpPr>
            <a:spLocks noGrp="1"/>
          </p:cNvSpPr>
          <p:nvPr>
            <p:ph type="title"/>
          </p:nvPr>
        </p:nvSpPr>
        <p:spPr/>
        <p:txBody>
          <a:bodyPr/>
          <a:lstStyle/>
          <a:p>
            <a:r>
              <a:rPr lang="et-EE" b="1" dirty="0"/>
              <a:t>Põhjavee hüdrauliline vanus</a:t>
            </a:r>
            <a:endParaRPr lang="en-US" b="1" dirty="0"/>
          </a:p>
        </p:txBody>
      </p:sp>
      <mc:AlternateContent xmlns:mc="http://schemas.openxmlformats.org/markup-compatibility/2006" xmlns:a14="http://schemas.microsoft.com/office/drawing/2010/main">
        <mc:Choice Requires="a14">
          <p:sp>
            <p:nvSpPr>
              <p:cNvPr id="3" name="Sisu kohatäide 2">
                <a:extLst>
                  <a:ext uri="{FF2B5EF4-FFF2-40B4-BE49-F238E27FC236}">
                    <a16:creationId xmlns:a16="http://schemas.microsoft.com/office/drawing/2014/main" id="{C305C459-2EFD-4C46-8CE7-4AA8A9F37CD5}"/>
                  </a:ext>
                </a:extLst>
              </p:cNvPr>
              <p:cNvSpPr>
                <a:spLocks noGrp="1"/>
              </p:cNvSpPr>
              <p:nvPr>
                <p:ph idx="1"/>
              </p:nvPr>
            </p:nvSpPr>
            <p:spPr/>
            <p:txBody>
              <a:bodyPr/>
              <a:lstStyle/>
              <a:p>
                <a:r>
                  <a:rPr lang="et-EE" b="1" dirty="0"/>
                  <a:t>Põhjavee hüdrauliline vanus </a:t>
                </a:r>
                <a:r>
                  <a:rPr lang="et-EE" dirty="0"/>
                  <a:t>(</a:t>
                </a:r>
                <a:r>
                  <a:rPr lang="et-EE" i="1" dirty="0" err="1"/>
                  <a:t>travel</a:t>
                </a:r>
                <a:r>
                  <a:rPr lang="et-EE" i="1" dirty="0"/>
                  <a:t> </a:t>
                </a:r>
                <a:r>
                  <a:rPr lang="et-EE" i="1" dirty="0" err="1"/>
                  <a:t>time</a:t>
                </a:r>
                <a:r>
                  <a:rPr lang="et-EE" dirty="0"/>
                  <a:t>) on aeg, mis kulub ühe põhjaveeosakese (</a:t>
                </a:r>
                <a:r>
                  <a:rPr lang="et-EE" i="1" dirty="0" err="1"/>
                  <a:t>groundwater</a:t>
                </a:r>
                <a:r>
                  <a:rPr lang="et-EE" i="1" dirty="0"/>
                  <a:t> </a:t>
                </a:r>
                <a:r>
                  <a:rPr lang="et-EE" i="1" dirty="0" err="1"/>
                  <a:t>particle</a:t>
                </a:r>
                <a:r>
                  <a:rPr lang="et-EE" i="1" dirty="0"/>
                  <a:t>/</a:t>
                </a:r>
                <a:r>
                  <a:rPr lang="et-EE" i="1" dirty="0" err="1"/>
                  <a:t>parcel</a:t>
                </a:r>
                <a:r>
                  <a:rPr lang="et-EE" dirty="0"/>
                  <a:t>) liikumiseks ühest punktist teise.</a:t>
                </a:r>
              </a:p>
              <a:p>
                <a:r>
                  <a:rPr lang="et-EE" dirty="0"/>
                  <a:t> Vee hüdrauliline vanus arvutatakse:</a:t>
                </a:r>
              </a:p>
              <a:p>
                <a:pPr marL="0" indent="0" algn="ctr">
                  <a:buNone/>
                </a:pPr>
                <a14:m>
                  <m:oMath xmlns:m="http://schemas.openxmlformats.org/officeDocument/2006/math">
                    <m:r>
                      <a:rPr lang="et-EE" b="0" i="1" smtClean="0">
                        <a:latin typeface="Cambria Math" panose="02040503050406030204" pitchFamily="18" charset="0"/>
                      </a:rPr>
                      <m:t>𝑡</m:t>
                    </m:r>
                    <m:r>
                      <a:rPr lang="et-EE" b="0" i="1" smtClean="0">
                        <a:latin typeface="Cambria Math" panose="02040503050406030204" pitchFamily="18" charset="0"/>
                      </a:rPr>
                      <m:t>=</m:t>
                    </m:r>
                    <m:f>
                      <m:fPr>
                        <m:ctrlPr>
                          <a:rPr lang="et-EE" b="0" i="1" smtClean="0">
                            <a:latin typeface="Cambria Math" panose="02040503050406030204" pitchFamily="18" charset="0"/>
                          </a:rPr>
                        </m:ctrlPr>
                      </m:fPr>
                      <m:num>
                        <m:r>
                          <a:rPr lang="et-EE" b="0" i="1" smtClean="0">
                            <a:latin typeface="Cambria Math" panose="02040503050406030204" pitchFamily="18" charset="0"/>
                          </a:rPr>
                          <m:t>𝐿</m:t>
                        </m:r>
                      </m:num>
                      <m:den>
                        <m:sSub>
                          <m:sSubPr>
                            <m:ctrlPr>
                              <a:rPr lang="et-EE" b="0" i="1" smtClean="0">
                                <a:latin typeface="Cambria Math" panose="02040503050406030204" pitchFamily="18" charset="0"/>
                              </a:rPr>
                            </m:ctrlPr>
                          </m:sSubPr>
                          <m:e>
                            <m:r>
                              <a:rPr lang="et-EE" b="0" i="1" smtClean="0">
                                <a:latin typeface="Cambria Math" panose="02040503050406030204" pitchFamily="18" charset="0"/>
                              </a:rPr>
                              <m:t>𝑣</m:t>
                            </m:r>
                          </m:e>
                          <m:sub>
                            <m:r>
                              <a:rPr lang="et-EE" b="0" i="1" smtClean="0">
                                <a:latin typeface="Cambria Math" panose="02040503050406030204" pitchFamily="18" charset="0"/>
                              </a:rPr>
                              <m:t>𝑡</m:t>
                            </m:r>
                          </m:sub>
                        </m:sSub>
                      </m:den>
                    </m:f>
                  </m:oMath>
                </a14:m>
                <a:r>
                  <a:rPr lang="et-EE" dirty="0"/>
                  <a:t>		(13)</a:t>
                </a:r>
              </a:p>
              <a:p>
                <a:r>
                  <a:rPr lang="et-EE" dirty="0"/>
                  <a:t>Juhul kui uuritaval lõigul hüdrauliline gradient muutub, siis tuleks uuritav voolujoon jagada osadeks ning kogu teekonnale kuluv vanus arvutada erinevate osalõikude summana</a:t>
                </a:r>
                <a:endParaRPr lang="en-US" dirty="0"/>
              </a:p>
            </p:txBody>
          </p:sp>
        </mc:Choice>
        <mc:Fallback xmlns="">
          <p:sp>
            <p:nvSpPr>
              <p:cNvPr id="3" name="Sisu kohatäide 2">
                <a:extLst>
                  <a:ext uri="{FF2B5EF4-FFF2-40B4-BE49-F238E27FC236}">
                    <a16:creationId xmlns:a16="http://schemas.microsoft.com/office/drawing/2014/main" id="{C305C459-2EFD-4C46-8CE7-4AA8A9F37CD5}"/>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
        <p:nvSpPr>
          <p:cNvPr id="4" name="Slaidinumbri kohatäide 3">
            <a:extLst>
              <a:ext uri="{FF2B5EF4-FFF2-40B4-BE49-F238E27FC236}">
                <a16:creationId xmlns:a16="http://schemas.microsoft.com/office/drawing/2014/main" id="{56732556-7221-4309-B44E-35673975DA4B}"/>
              </a:ext>
            </a:extLst>
          </p:cNvPr>
          <p:cNvSpPr>
            <a:spLocks noGrp="1"/>
          </p:cNvSpPr>
          <p:nvPr>
            <p:ph type="sldNum" sz="quarter" idx="12"/>
          </p:nvPr>
        </p:nvSpPr>
        <p:spPr/>
        <p:txBody>
          <a:bodyPr/>
          <a:lstStyle/>
          <a:p>
            <a:fld id="{C6DDDB51-95AB-4E2D-A948-59737F4511DE}" type="slidenum">
              <a:rPr lang="en-US" smtClean="0"/>
              <a:t>33</a:t>
            </a:fld>
            <a:endParaRPr lang="en-US"/>
          </a:p>
        </p:txBody>
      </p:sp>
    </p:spTree>
    <p:extLst>
      <p:ext uri="{BB962C8B-B14F-4D97-AF65-F5344CB8AC3E}">
        <p14:creationId xmlns:p14="http://schemas.microsoft.com/office/powerpoint/2010/main" val="3078569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74377C2-66A3-4B4E-8A8A-6B7A14C9EB8C}"/>
              </a:ext>
            </a:extLst>
          </p:cNvPr>
          <p:cNvSpPr>
            <a:spLocks noGrp="1"/>
          </p:cNvSpPr>
          <p:nvPr>
            <p:ph type="title"/>
          </p:nvPr>
        </p:nvSpPr>
        <p:spPr/>
        <p:txBody>
          <a:bodyPr/>
          <a:lstStyle/>
          <a:p>
            <a:r>
              <a:rPr lang="et-EE" b="1"/>
              <a:t>Ülesanne. </a:t>
            </a:r>
            <a:r>
              <a:rPr lang="et-EE" b="1" dirty="0"/>
              <a:t>Põhjavee filtratsioonikiirus, tegelik liikumiskiirus ja hüdrauliline vanus</a:t>
            </a:r>
            <a:endParaRPr lang="en-US" b="1" dirty="0"/>
          </a:p>
        </p:txBody>
      </p:sp>
      <p:sp>
        <p:nvSpPr>
          <p:cNvPr id="3" name="Sisu kohatäide 2">
            <a:extLst>
              <a:ext uri="{FF2B5EF4-FFF2-40B4-BE49-F238E27FC236}">
                <a16:creationId xmlns:a16="http://schemas.microsoft.com/office/drawing/2014/main" id="{C305C459-2EFD-4C46-8CE7-4AA8A9F37CD5}"/>
              </a:ext>
            </a:extLst>
          </p:cNvPr>
          <p:cNvSpPr>
            <a:spLocks noGrp="1"/>
          </p:cNvSpPr>
          <p:nvPr>
            <p:ph idx="1"/>
          </p:nvPr>
        </p:nvSpPr>
        <p:spPr/>
        <p:txBody>
          <a:bodyPr>
            <a:normAutofit fontScale="92500" lnSpcReduction="20000"/>
          </a:bodyPr>
          <a:lstStyle/>
          <a:p>
            <a:pPr marL="514350" indent="-514350">
              <a:buFont typeface="+mj-lt"/>
              <a:buAutoNum type="arabicParenR"/>
            </a:pPr>
            <a:r>
              <a:rPr lang="et-EE" i="1" dirty="0"/>
              <a:t>Põhjavee liikumine toimub kahes kivimitüübis, millest üks on lõheline lubjakivi ja teine </a:t>
            </a:r>
            <a:r>
              <a:rPr lang="et-EE" i="1" dirty="0" err="1"/>
              <a:t>aleuroliit</a:t>
            </a:r>
            <a:r>
              <a:rPr lang="et-EE" i="1" dirty="0"/>
              <a:t>. Mõlemat kivimitüüpi iseloomustav filtratsioonimoodul on 1·10</a:t>
            </a:r>
            <a:r>
              <a:rPr lang="et-EE" i="1" baseline="30000" dirty="0"/>
              <a:t>-8</a:t>
            </a:r>
            <a:r>
              <a:rPr lang="et-EE" i="1" dirty="0"/>
              <a:t> m/s. Lõhelise lubjakivi efektiivpoorsus on 4·10</a:t>
            </a:r>
            <a:r>
              <a:rPr lang="et-EE" i="1" baseline="30000" dirty="0"/>
              <a:t>-4</a:t>
            </a:r>
            <a:r>
              <a:rPr lang="et-EE" i="1" dirty="0"/>
              <a:t> ja </a:t>
            </a:r>
            <a:r>
              <a:rPr lang="et-EE" i="1" dirty="0" err="1"/>
              <a:t>aleuroliidi</a:t>
            </a:r>
            <a:r>
              <a:rPr lang="et-EE" i="1" dirty="0"/>
              <a:t> efektiivpoorsus on 0.28. Hüdrauliline gradient on mõlemal juhul 0.1. Kummas kivimitüübis on vee tegelik liikumiskiirus suurem?</a:t>
            </a:r>
          </a:p>
          <a:p>
            <a:pPr marL="514350" indent="-514350">
              <a:buFont typeface="+mj-lt"/>
              <a:buAutoNum type="arabicParenR"/>
            </a:pPr>
            <a:r>
              <a:rPr lang="et-EE" i="1" dirty="0"/>
              <a:t>Põhjavesi liigub vähetsementeerunud liivakivis 10 km pikkusel voolujoonel. Voolujoonel on 3 mõõtmispunkti A, B ja C. Lõigu AB pikkus on 3 km ja lõigu BC pikkus on 7 km. Mõõtmispunktides määratud põhjaveetasemete absoluutkõrgused on vastavalt 60 m, 58 m ja 50 m. Liivakivi iseloomustav filtratsioonimoodul ja efektiivne poorsus on vastavalt 1.0 m/d ja 0.2. Põhjavee soolsus punktis A on 500 </a:t>
            </a:r>
            <a:r>
              <a:rPr lang="et-EE" i="1" dirty="0" err="1"/>
              <a:t>mg/L</a:t>
            </a:r>
            <a:r>
              <a:rPr lang="et-EE" i="1" dirty="0"/>
              <a:t> ja punktides B ja C 650 mg/L. Arvuta aeg aastates, mis </a:t>
            </a:r>
            <a:r>
              <a:rPr lang="et-EE" i="1" dirty="0" err="1"/>
              <a:t>Darcy</a:t>
            </a:r>
            <a:r>
              <a:rPr lang="et-EE" i="1" dirty="0"/>
              <a:t> seaduse järgi kulub põhjaveel liikumiseks punktist A punkti C!</a:t>
            </a:r>
            <a:endParaRPr lang="en-US" i="1" dirty="0"/>
          </a:p>
        </p:txBody>
      </p:sp>
      <p:sp>
        <p:nvSpPr>
          <p:cNvPr id="4" name="Slaidinumbri kohatäide 3">
            <a:extLst>
              <a:ext uri="{FF2B5EF4-FFF2-40B4-BE49-F238E27FC236}">
                <a16:creationId xmlns:a16="http://schemas.microsoft.com/office/drawing/2014/main" id="{4839DBD2-5409-4F45-AA72-ADB6A5857B1A}"/>
              </a:ext>
            </a:extLst>
          </p:cNvPr>
          <p:cNvSpPr>
            <a:spLocks noGrp="1"/>
          </p:cNvSpPr>
          <p:nvPr>
            <p:ph type="sldNum" sz="quarter" idx="12"/>
          </p:nvPr>
        </p:nvSpPr>
        <p:spPr/>
        <p:txBody>
          <a:bodyPr/>
          <a:lstStyle/>
          <a:p>
            <a:fld id="{C6DDDB51-95AB-4E2D-A948-59737F4511DE}" type="slidenum">
              <a:rPr lang="en-US" smtClean="0"/>
              <a:t>34</a:t>
            </a:fld>
            <a:endParaRPr lang="en-US"/>
          </a:p>
        </p:txBody>
      </p:sp>
    </p:spTree>
    <p:extLst>
      <p:ext uri="{BB962C8B-B14F-4D97-AF65-F5344CB8AC3E}">
        <p14:creationId xmlns:p14="http://schemas.microsoft.com/office/powerpoint/2010/main" val="2447043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D5DEE15-DCF9-41D2-B509-0A039BDF4C2D}"/>
              </a:ext>
            </a:extLst>
          </p:cNvPr>
          <p:cNvSpPr>
            <a:spLocks noGrp="1"/>
          </p:cNvSpPr>
          <p:nvPr>
            <p:ph type="title"/>
          </p:nvPr>
        </p:nvSpPr>
        <p:spPr/>
        <p:txBody>
          <a:bodyPr/>
          <a:lstStyle/>
          <a:p>
            <a:r>
              <a:rPr lang="et-EE" b="1" dirty="0"/>
              <a:t>Kordamine</a:t>
            </a:r>
            <a:endParaRPr lang="en-US" b="1" dirty="0"/>
          </a:p>
        </p:txBody>
      </p:sp>
      <p:sp>
        <p:nvSpPr>
          <p:cNvPr id="4" name="Slaidinumbri kohatäide 3">
            <a:extLst>
              <a:ext uri="{FF2B5EF4-FFF2-40B4-BE49-F238E27FC236}">
                <a16:creationId xmlns:a16="http://schemas.microsoft.com/office/drawing/2014/main" id="{627EA7D6-976A-48DD-9947-DEC9B6573775}"/>
              </a:ext>
            </a:extLst>
          </p:cNvPr>
          <p:cNvSpPr>
            <a:spLocks noGrp="1"/>
          </p:cNvSpPr>
          <p:nvPr>
            <p:ph type="sldNum" sz="quarter" idx="12"/>
          </p:nvPr>
        </p:nvSpPr>
        <p:spPr/>
        <p:txBody>
          <a:bodyPr/>
          <a:lstStyle/>
          <a:p>
            <a:fld id="{C6DDDB51-95AB-4E2D-A948-59737F4511DE}" type="slidenum">
              <a:rPr lang="en-US" smtClean="0"/>
              <a:t>4</a:t>
            </a:fld>
            <a:endParaRPr lang="en-US"/>
          </a:p>
        </p:txBody>
      </p:sp>
      <p:pic>
        <p:nvPicPr>
          <p:cNvPr id="7" name="Pilt 6">
            <a:extLst>
              <a:ext uri="{FF2B5EF4-FFF2-40B4-BE49-F238E27FC236}">
                <a16:creationId xmlns:a16="http://schemas.microsoft.com/office/drawing/2014/main" id="{3052DD8C-DD13-4747-B567-FD8F55612812}"/>
              </a:ext>
            </a:extLst>
          </p:cNvPr>
          <p:cNvPicPr>
            <a:picLocks noChangeAspect="1"/>
          </p:cNvPicPr>
          <p:nvPr/>
        </p:nvPicPr>
        <p:blipFill>
          <a:blip r:embed="rId3"/>
          <a:stretch>
            <a:fillRect/>
          </a:stretch>
        </p:blipFill>
        <p:spPr>
          <a:xfrm>
            <a:off x="2968596" y="1690688"/>
            <a:ext cx="6254808" cy="4522334"/>
          </a:xfrm>
          <a:prstGeom prst="rect">
            <a:avLst/>
          </a:prstGeom>
        </p:spPr>
      </p:pic>
    </p:spTree>
    <p:extLst>
      <p:ext uri="{BB962C8B-B14F-4D97-AF65-F5344CB8AC3E}">
        <p14:creationId xmlns:p14="http://schemas.microsoft.com/office/powerpoint/2010/main" val="1415915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ldiotsingu aristoteles humor tulemus">
            <a:extLst>
              <a:ext uri="{FF2B5EF4-FFF2-40B4-BE49-F238E27FC236}">
                <a16:creationId xmlns:a16="http://schemas.microsoft.com/office/drawing/2014/main" id="{CB5BF21E-AF28-4B91-90A7-2ADEF5A98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6271" y="3619157"/>
            <a:ext cx="3159457" cy="3159457"/>
          </a:xfrm>
          <a:prstGeom prst="rect">
            <a:avLst/>
          </a:prstGeom>
          <a:noFill/>
          <a:extLst>
            <a:ext uri="{909E8E84-426E-40DD-AFC4-6F175D3DCCD1}">
              <a14:hiddenFill xmlns:a14="http://schemas.microsoft.com/office/drawing/2010/main">
                <a:solidFill>
                  <a:srgbClr val="FFFFFF"/>
                </a:solidFill>
              </a14:hiddenFill>
            </a:ext>
          </a:extLst>
        </p:spPr>
      </p:pic>
      <p:sp>
        <p:nvSpPr>
          <p:cNvPr id="4" name="Slaidinumbri kohatäide 3">
            <a:extLst>
              <a:ext uri="{FF2B5EF4-FFF2-40B4-BE49-F238E27FC236}">
                <a16:creationId xmlns:a16="http://schemas.microsoft.com/office/drawing/2014/main" id="{626121F4-E9CD-4427-8915-BE9ED73C3C91}"/>
              </a:ext>
            </a:extLst>
          </p:cNvPr>
          <p:cNvSpPr>
            <a:spLocks noGrp="1"/>
          </p:cNvSpPr>
          <p:nvPr>
            <p:ph type="sldNum" sz="quarter" idx="12"/>
          </p:nvPr>
        </p:nvSpPr>
        <p:spPr/>
        <p:txBody>
          <a:bodyPr/>
          <a:lstStyle/>
          <a:p>
            <a:fld id="{C6DDDB51-95AB-4E2D-A948-59737F4511DE}" type="slidenum">
              <a:rPr lang="en-US" smtClean="0"/>
              <a:t>5</a:t>
            </a:fld>
            <a:endParaRPr lang="en-US"/>
          </a:p>
        </p:txBody>
      </p:sp>
      <p:sp>
        <p:nvSpPr>
          <p:cNvPr id="3" name="Sisu kohatäide 2">
            <a:extLst>
              <a:ext uri="{FF2B5EF4-FFF2-40B4-BE49-F238E27FC236}">
                <a16:creationId xmlns:a16="http://schemas.microsoft.com/office/drawing/2014/main" id="{5ADD3FD0-EB83-402F-A6FD-74A655BC79CF}"/>
              </a:ext>
            </a:extLst>
          </p:cNvPr>
          <p:cNvSpPr>
            <a:spLocks noGrp="1"/>
          </p:cNvSpPr>
          <p:nvPr>
            <p:ph idx="1"/>
          </p:nvPr>
        </p:nvSpPr>
        <p:spPr>
          <a:xfrm>
            <a:off x="838200" y="1443488"/>
            <a:ext cx="10515600" cy="4351338"/>
          </a:xfrm>
        </p:spPr>
        <p:txBody>
          <a:bodyPr/>
          <a:lstStyle/>
          <a:p>
            <a:pPr marL="0" indent="0">
              <a:buNone/>
            </a:pPr>
            <a:r>
              <a:rPr lang="et-EE" b="1" dirty="0"/>
              <a:t>„</a:t>
            </a:r>
            <a:r>
              <a:rPr lang="et-EE" b="1" i="1" dirty="0"/>
              <a:t>Nii nagu maa kohal õhus tekivad väikesed piisad, mis </a:t>
            </a:r>
            <a:r>
              <a:rPr lang="et-EE" b="1" i="1"/>
              <a:t>seejärel ühinevad, </a:t>
            </a:r>
            <a:r>
              <a:rPr lang="et-EE" b="1" i="1" dirty="0"/>
              <a:t>kuni vesi laskub maapinnale vihmana, nii peame ka oletama, et maa sees on esmalt olemas ainult veenired, mis nõrgudes ühinevad ja saavad jõgede allikateks.</a:t>
            </a:r>
            <a:r>
              <a:rPr lang="et-EE" b="1" dirty="0"/>
              <a:t>“</a:t>
            </a:r>
          </a:p>
          <a:p>
            <a:pPr marL="0" indent="0" algn="r">
              <a:buNone/>
            </a:pPr>
            <a:r>
              <a:rPr lang="et-EE" dirty="0"/>
              <a:t>Aristoteles </a:t>
            </a:r>
            <a:r>
              <a:rPr lang="et-EE" i="1" dirty="0"/>
              <a:t>Meteoroloogia</a:t>
            </a:r>
          </a:p>
        </p:txBody>
      </p:sp>
    </p:spTree>
    <p:extLst>
      <p:ext uri="{BB962C8B-B14F-4D97-AF65-F5344CB8AC3E}">
        <p14:creationId xmlns:p14="http://schemas.microsoft.com/office/powerpoint/2010/main" val="3128409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alkiri 6">
            <a:extLst>
              <a:ext uri="{FF2B5EF4-FFF2-40B4-BE49-F238E27FC236}">
                <a16:creationId xmlns:a16="http://schemas.microsoft.com/office/drawing/2014/main" id="{479BBFB6-D25F-4447-821F-8B6554D0ADBB}"/>
              </a:ext>
            </a:extLst>
          </p:cNvPr>
          <p:cNvSpPr>
            <a:spLocks noGrp="1"/>
          </p:cNvSpPr>
          <p:nvPr>
            <p:ph type="title"/>
          </p:nvPr>
        </p:nvSpPr>
        <p:spPr/>
        <p:txBody>
          <a:bodyPr/>
          <a:lstStyle/>
          <a:p>
            <a:r>
              <a:rPr lang="et-EE" b="1" dirty="0"/>
              <a:t>Põhjavee potentsiaal</a:t>
            </a:r>
            <a:endParaRPr lang="en-US" b="1" dirty="0"/>
          </a:p>
        </p:txBody>
      </p:sp>
      <p:sp>
        <p:nvSpPr>
          <p:cNvPr id="8" name="Sisu kohatäide 7">
            <a:extLst>
              <a:ext uri="{FF2B5EF4-FFF2-40B4-BE49-F238E27FC236}">
                <a16:creationId xmlns:a16="http://schemas.microsoft.com/office/drawing/2014/main" id="{4CB790F2-AB2D-4A8C-ADD6-3532D1D6254C}"/>
              </a:ext>
            </a:extLst>
          </p:cNvPr>
          <p:cNvSpPr>
            <a:spLocks noGrp="1"/>
          </p:cNvSpPr>
          <p:nvPr>
            <p:ph idx="1"/>
          </p:nvPr>
        </p:nvSpPr>
        <p:spPr/>
        <p:txBody>
          <a:bodyPr/>
          <a:lstStyle/>
          <a:p>
            <a:r>
              <a:rPr lang="et-EE" b="1" dirty="0"/>
              <a:t>Põhjavee potentsiaal</a:t>
            </a:r>
            <a:r>
              <a:rPr lang="et-EE" dirty="0"/>
              <a:t> – töö, mis on vaja teha </a:t>
            </a:r>
            <a:r>
              <a:rPr lang="et-EE" dirty="0" err="1"/>
              <a:t>ühikulise</a:t>
            </a:r>
            <a:r>
              <a:rPr lang="et-EE" dirty="0"/>
              <a:t> veekoguse liigutamiseks jõu välja mõnest punktist teise punkti.</a:t>
            </a:r>
          </a:p>
          <a:p>
            <a:r>
              <a:rPr lang="et-EE" dirty="0"/>
              <a:t>Põhjavee liikumine toimub alati kõrgema potentsiaaliga aladelt madalama potentsiaaliga aladele </a:t>
            </a:r>
          </a:p>
          <a:p>
            <a:r>
              <a:rPr lang="et-EE" b="1" dirty="0"/>
              <a:t>Põhjavee potentsiaal iseloomustab selle energiat </a:t>
            </a:r>
            <a:r>
              <a:rPr lang="et-EE" dirty="0"/>
              <a:t>(</a:t>
            </a:r>
            <a:r>
              <a:rPr lang="et-EE" dirty="0" err="1"/>
              <a:t>ühikulise</a:t>
            </a:r>
            <a:r>
              <a:rPr lang="et-EE" dirty="0"/>
              <a:t> ruumala korral on selle ühikuks kg/ms</a:t>
            </a:r>
            <a:r>
              <a:rPr lang="et-EE" baseline="30000" dirty="0"/>
              <a:t>2</a:t>
            </a:r>
            <a:r>
              <a:rPr lang="et-EE" dirty="0"/>
              <a:t>)</a:t>
            </a:r>
          </a:p>
          <a:p>
            <a:endParaRPr lang="en-US" dirty="0"/>
          </a:p>
        </p:txBody>
      </p:sp>
      <p:sp>
        <p:nvSpPr>
          <p:cNvPr id="2" name="Slaidinumbri kohatäide 1">
            <a:extLst>
              <a:ext uri="{FF2B5EF4-FFF2-40B4-BE49-F238E27FC236}">
                <a16:creationId xmlns:a16="http://schemas.microsoft.com/office/drawing/2014/main" id="{1727FDFC-A111-4FF8-86A9-193CCE08539D}"/>
              </a:ext>
            </a:extLst>
          </p:cNvPr>
          <p:cNvSpPr>
            <a:spLocks noGrp="1"/>
          </p:cNvSpPr>
          <p:nvPr>
            <p:ph type="sldNum" sz="quarter" idx="12"/>
          </p:nvPr>
        </p:nvSpPr>
        <p:spPr/>
        <p:txBody>
          <a:bodyPr/>
          <a:lstStyle/>
          <a:p>
            <a:fld id="{C6DDDB51-95AB-4E2D-A948-59737F4511DE}" type="slidenum">
              <a:rPr lang="en-US" smtClean="0"/>
              <a:t>6</a:t>
            </a:fld>
            <a:endParaRPr lang="en-US"/>
          </a:p>
        </p:txBody>
      </p:sp>
    </p:spTree>
    <p:extLst>
      <p:ext uri="{BB962C8B-B14F-4D97-AF65-F5344CB8AC3E}">
        <p14:creationId xmlns:p14="http://schemas.microsoft.com/office/powerpoint/2010/main" val="73744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6DB1A10-BB69-4124-80CB-1F123D16B141}"/>
              </a:ext>
            </a:extLst>
          </p:cNvPr>
          <p:cNvSpPr>
            <a:spLocks noGrp="1"/>
          </p:cNvSpPr>
          <p:nvPr>
            <p:ph type="title"/>
          </p:nvPr>
        </p:nvSpPr>
        <p:spPr>
          <a:xfrm>
            <a:off x="838200" y="0"/>
            <a:ext cx="10515600" cy="1325563"/>
          </a:xfrm>
        </p:spPr>
        <p:txBody>
          <a:bodyPr/>
          <a:lstStyle/>
          <a:p>
            <a:r>
              <a:rPr lang="et-EE" b="1" dirty="0"/>
              <a:t>Põhjavee potentsiaal</a:t>
            </a:r>
            <a:endParaRPr lang="en-US" b="1" dirty="0"/>
          </a:p>
        </p:txBody>
      </p:sp>
      <mc:AlternateContent xmlns:mc="http://schemas.openxmlformats.org/markup-compatibility/2006" xmlns:a14="http://schemas.microsoft.com/office/drawing/2010/main">
        <mc:Choice Requires="a14">
          <p:sp>
            <p:nvSpPr>
              <p:cNvPr id="3" name="Sisu kohatäide 2">
                <a:extLst>
                  <a:ext uri="{FF2B5EF4-FFF2-40B4-BE49-F238E27FC236}">
                    <a16:creationId xmlns:a16="http://schemas.microsoft.com/office/drawing/2014/main" id="{1B3FBEF7-3980-4826-AE98-A91D44BD8609}"/>
                  </a:ext>
                </a:extLst>
              </p:cNvPr>
              <p:cNvSpPr>
                <a:spLocks noGrp="1"/>
              </p:cNvSpPr>
              <p:nvPr>
                <p:ph idx="1"/>
              </p:nvPr>
            </p:nvSpPr>
            <p:spPr>
              <a:xfrm>
                <a:off x="838200" y="1009934"/>
                <a:ext cx="10515600" cy="5650173"/>
              </a:xfrm>
            </p:spPr>
            <p:txBody>
              <a:bodyPr>
                <a:normAutofit fontScale="55000" lnSpcReduction="20000"/>
              </a:bodyPr>
              <a:lstStyle/>
              <a:p>
                <a:pPr>
                  <a:lnSpc>
                    <a:spcPct val="170000"/>
                  </a:lnSpc>
                </a:pPr>
                <a:r>
                  <a:rPr lang="et-EE" b="1" dirty="0">
                    <a:cs typeface="Times New Roman" panose="02020603050405020304" pitchFamily="18" charset="0"/>
                  </a:rPr>
                  <a:t>Vee potentsiaal (</a:t>
                </a:r>
                <a:r>
                  <a:rPr lang="el-GR" b="1" dirty="0">
                    <a:cs typeface="Times New Roman" panose="02020603050405020304" pitchFamily="18" charset="0"/>
                  </a:rPr>
                  <a:t>ϕ</a:t>
                </a:r>
                <a:r>
                  <a:rPr lang="et-EE" b="1" dirty="0">
                    <a:cs typeface="Times New Roman" panose="02020603050405020304" pitchFamily="18" charset="0"/>
                  </a:rPr>
                  <a:t>) sõltub</a:t>
                </a:r>
                <a:r>
                  <a:rPr lang="et-EE" dirty="0">
                    <a:cs typeface="Times New Roman" panose="02020603050405020304" pitchFamily="18" charset="0"/>
                  </a:rPr>
                  <a:t>:</a:t>
                </a:r>
              </a:p>
              <a:p>
                <a:pPr marL="0" indent="0" algn="ctr">
                  <a:lnSpc>
                    <a:spcPct val="170000"/>
                  </a:lnSpc>
                  <a:buNone/>
                </a:pPr>
                <a14:m>
                  <m:oMath xmlns:m="http://schemas.openxmlformats.org/officeDocument/2006/math">
                    <m:r>
                      <m:rPr>
                        <m:sty m:val="p"/>
                      </m:rPr>
                      <a:rPr lang="el-GR" sz="3600" i="1" smtClean="0">
                        <a:latin typeface="Cambria Math" panose="02040503050406030204" pitchFamily="18" charset="0"/>
                        <a:ea typeface="Cambria Math" panose="02040503050406030204" pitchFamily="18" charset="0"/>
                      </a:rPr>
                      <m:t>φ</m:t>
                    </m:r>
                    <m:r>
                      <a:rPr lang="et-EE" sz="3600" b="0" i="1" smtClean="0">
                        <a:latin typeface="Cambria Math" panose="02040503050406030204" pitchFamily="18" charset="0"/>
                        <a:ea typeface="Cambria Math" panose="02040503050406030204" pitchFamily="18" charset="0"/>
                      </a:rPr>
                      <m:t>=</m:t>
                    </m:r>
                    <m:r>
                      <a:rPr lang="et-EE" sz="3600" b="0" i="1" smtClean="0">
                        <a:latin typeface="Cambria Math" panose="02040503050406030204" pitchFamily="18" charset="0"/>
                        <a:ea typeface="Cambria Math" panose="02040503050406030204" pitchFamily="18" charset="0"/>
                      </a:rPr>
                      <m:t>𝑝</m:t>
                    </m:r>
                    <m:r>
                      <a:rPr lang="et-EE" sz="3600" b="0" i="1" smtClean="0">
                        <a:latin typeface="Cambria Math" panose="02040503050406030204" pitchFamily="18" charset="0"/>
                        <a:ea typeface="Cambria Math" panose="02040503050406030204" pitchFamily="18" charset="0"/>
                      </a:rPr>
                      <m:t>+</m:t>
                    </m:r>
                    <m:f>
                      <m:fPr>
                        <m:ctrlPr>
                          <a:rPr lang="et-EE" sz="3600" b="0" i="1" smtClean="0">
                            <a:latin typeface="Cambria Math" panose="02040503050406030204" pitchFamily="18" charset="0"/>
                            <a:ea typeface="Cambria Math" panose="02040503050406030204" pitchFamily="18" charset="0"/>
                          </a:rPr>
                        </m:ctrlPr>
                      </m:fPr>
                      <m:num>
                        <m:sSup>
                          <m:sSupPr>
                            <m:ctrlPr>
                              <a:rPr lang="et-EE" sz="3600" b="0" i="1" smtClean="0">
                                <a:latin typeface="Cambria Math" panose="02040503050406030204" pitchFamily="18" charset="0"/>
                                <a:ea typeface="Cambria Math" panose="02040503050406030204" pitchFamily="18" charset="0"/>
                              </a:rPr>
                            </m:ctrlPr>
                          </m:sSupPr>
                          <m:e>
                            <m:r>
                              <a:rPr lang="et-EE" sz="3600" b="0" i="1" smtClean="0">
                                <a:latin typeface="Cambria Math" panose="02040503050406030204" pitchFamily="18" charset="0"/>
                                <a:ea typeface="Cambria Math" panose="02040503050406030204" pitchFamily="18" charset="0"/>
                              </a:rPr>
                              <m:t>𝛾</m:t>
                            </m:r>
                            <m:r>
                              <a:rPr lang="et-EE" sz="3600" b="0" i="1" smtClean="0">
                                <a:latin typeface="Cambria Math" panose="02040503050406030204" pitchFamily="18" charset="0"/>
                                <a:ea typeface="Cambria Math" panose="02040503050406030204" pitchFamily="18" charset="0"/>
                              </a:rPr>
                              <m:t>𝑣</m:t>
                            </m:r>
                          </m:e>
                          <m:sup>
                            <m:r>
                              <a:rPr lang="et-EE" sz="3600" b="0" i="1" smtClean="0">
                                <a:latin typeface="Cambria Math" panose="02040503050406030204" pitchFamily="18" charset="0"/>
                                <a:ea typeface="Cambria Math" panose="02040503050406030204" pitchFamily="18" charset="0"/>
                              </a:rPr>
                              <m:t>2</m:t>
                            </m:r>
                          </m:sup>
                        </m:sSup>
                      </m:num>
                      <m:den>
                        <m:r>
                          <a:rPr lang="et-EE" sz="3600" b="0" i="1" smtClean="0">
                            <a:latin typeface="Cambria Math" panose="02040503050406030204" pitchFamily="18" charset="0"/>
                            <a:ea typeface="Cambria Math" panose="02040503050406030204" pitchFamily="18" charset="0"/>
                          </a:rPr>
                          <m:t>2</m:t>
                        </m:r>
                        <m:r>
                          <a:rPr lang="et-EE" sz="3600" b="0" i="1" smtClean="0">
                            <a:latin typeface="Cambria Math" panose="02040503050406030204" pitchFamily="18" charset="0"/>
                            <a:ea typeface="Cambria Math" panose="02040503050406030204" pitchFamily="18" charset="0"/>
                          </a:rPr>
                          <m:t>𝑔</m:t>
                        </m:r>
                      </m:den>
                    </m:f>
                    <m:r>
                      <a:rPr lang="et-EE" sz="3600" b="0" i="1" smtClean="0">
                        <a:latin typeface="Cambria Math" panose="02040503050406030204" pitchFamily="18" charset="0"/>
                        <a:ea typeface="Cambria Math" panose="02040503050406030204" pitchFamily="18" charset="0"/>
                      </a:rPr>
                      <m:t>+</m:t>
                    </m:r>
                    <m:r>
                      <a:rPr lang="et-EE" sz="3600" b="0" i="1" smtClean="0">
                        <a:latin typeface="Cambria Math" panose="02040503050406030204" pitchFamily="18" charset="0"/>
                        <a:ea typeface="Cambria Math" panose="02040503050406030204" pitchFamily="18" charset="0"/>
                      </a:rPr>
                      <m:t>𝛾</m:t>
                    </m:r>
                    <m:r>
                      <a:rPr lang="et-EE" sz="3600" b="0" i="1" smtClean="0">
                        <a:latin typeface="Cambria Math" panose="02040503050406030204" pitchFamily="18" charset="0"/>
                        <a:ea typeface="Cambria Math" panose="02040503050406030204" pitchFamily="18" charset="0"/>
                      </a:rPr>
                      <m:t>𝑧</m:t>
                    </m:r>
                    <m:r>
                      <a:rPr lang="et-EE" sz="3600" b="0" i="0" smtClean="0">
                        <a:latin typeface="Cambria Math" panose="02040503050406030204" pitchFamily="18" charset="0"/>
                        <a:ea typeface="Cambria Math" panose="02040503050406030204" pitchFamily="18" charset="0"/>
                      </a:rPr>
                      <m:t>   </m:t>
                    </m:r>
                  </m:oMath>
                </a14:m>
                <a:r>
                  <a:rPr lang="et-EE" sz="3600" dirty="0">
                    <a:cs typeface="Times New Roman" panose="02020603050405020304" pitchFamily="18" charset="0"/>
                  </a:rPr>
                  <a:t>(1)</a:t>
                </a:r>
              </a:p>
              <a:p>
                <a:pPr>
                  <a:lnSpc>
                    <a:spcPct val="170000"/>
                  </a:lnSpc>
                  <a:buFont typeface="Wingdings" panose="05000000000000000000" pitchFamily="2" charset="2"/>
                  <a:buChar char="Ø"/>
                </a:pPr>
                <a:r>
                  <a:rPr lang="et-EE" dirty="0">
                    <a:cs typeface="Times New Roman" panose="02020603050405020304" pitchFamily="18" charset="0"/>
                  </a:rPr>
                  <a:t>p – hüdrauliline rõhk paskalites (P – kg/ms</a:t>
                </a:r>
                <a:r>
                  <a:rPr lang="et-EE" baseline="30000" dirty="0">
                    <a:cs typeface="Times New Roman" panose="02020603050405020304" pitchFamily="18" charset="0"/>
                  </a:rPr>
                  <a:t>2</a:t>
                </a:r>
                <a:r>
                  <a:rPr lang="et-EE" dirty="0">
                    <a:cs typeface="Times New Roman" panose="02020603050405020304" pitchFamily="18" charset="0"/>
                  </a:rPr>
                  <a:t>)</a:t>
                </a:r>
              </a:p>
              <a:p>
                <a:pPr>
                  <a:lnSpc>
                    <a:spcPct val="170000"/>
                  </a:lnSpc>
                  <a:buFont typeface="Wingdings" panose="05000000000000000000" pitchFamily="2" charset="2"/>
                  <a:buChar char="Ø"/>
                </a:pPr>
                <a:r>
                  <a:rPr lang="et-EE" dirty="0">
                    <a:cs typeface="Times New Roman" panose="02020603050405020304" pitchFamily="18" charset="0"/>
                  </a:rPr>
                  <a:t>z – mõõdetud rõhu p asend (kõrgus) etalonkõrguse/kõrgussüsteemi nullpunkti (</a:t>
                </a:r>
                <a:r>
                  <a:rPr lang="et-EE" i="1" dirty="0" err="1">
                    <a:cs typeface="Times New Roman" panose="02020603050405020304" pitchFamily="18" charset="0"/>
                  </a:rPr>
                  <a:t>reference</a:t>
                </a:r>
                <a:r>
                  <a:rPr lang="et-EE" i="1" dirty="0">
                    <a:cs typeface="Times New Roman" panose="02020603050405020304" pitchFamily="18" charset="0"/>
                  </a:rPr>
                  <a:t> </a:t>
                </a:r>
                <a:r>
                  <a:rPr lang="et-EE" i="1" dirty="0" err="1">
                    <a:cs typeface="Times New Roman" panose="02020603050405020304" pitchFamily="18" charset="0"/>
                  </a:rPr>
                  <a:t>point</a:t>
                </a:r>
                <a:r>
                  <a:rPr lang="et-EE" dirty="0">
                    <a:cs typeface="Times New Roman" panose="02020603050405020304" pitchFamily="18" charset="0"/>
                  </a:rPr>
                  <a:t>) suhtes</a:t>
                </a:r>
                <a:endParaRPr lang="et-EE" i="1" dirty="0">
                  <a:cs typeface="Times New Roman" panose="02020603050405020304" pitchFamily="18" charset="0"/>
                </a:endParaRPr>
              </a:p>
              <a:p>
                <a:pPr>
                  <a:lnSpc>
                    <a:spcPct val="170000"/>
                  </a:lnSpc>
                  <a:buFont typeface="Wingdings" panose="05000000000000000000" pitchFamily="2" charset="2"/>
                  <a:buChar char="Ø"/>
                </a:pPr>
                <a:r>
                  <a:rPr lang="et-EE" dirty="0">
                    <a:cs typeface="Times New Roman" panose="02020603050405020304" pitchFamily="18" charset="0"/>
                  </a:rPr>
                  <a:t>v – põhjavee liikumise kiirus (m/s)</a:t>
                </a:r>
              </a:p>
              <a:p>
                <a:pPr>
                  <a:lnSpc>
                    <a:spcPct val="170000"/>
                  </a:lnSpc>
                  <a:buFont typeface="Wingdings" panose="05000000000000000000" pitchFamily="2" charset="2"/>
                  <a:buChar char="Ø"/>
                </a:pPr>
                <a:r>
                  <a:rPr lang="el-GR" dirty="0">
                    <a:cs typeface="Times New Roman" panose="02020603050405020304" pitchFamily="18" charset="0"/>
                  </a:rPr>
                  <a:t>γ</a:t>
                </a:r>
                <a:r>
                  <a:rPr lang="et-EE" dirty="0">
                    <a:cs typeface="Times New Roman" panose="02020603050405020304" pitchFamily="18" charset="0"/>
                  </a:rPr>
                  <a:t> – vee erikaal (</a:t>
                </a:r>
                <a:r>
                  <a:rPr lang="et-EE" i="1" dirty="0" err="1">
                    <a:cs typeface="Times New Roman" panose="02020603050405020304" pitchFamily="18" charset="0"/>
                  </a:rPr>
                  <a:t>ρg</a:t>
                </a:r>
                <a:r>
                  <a:rPr lang="et-EE" dirty="0">
                    <a:cs typeface="Times New Roman" panose="02020603050405020304" pitchFamily="18" charset="0"/>
                  </a:rPr>
                  <a:t>; ühik kg/m</a:t>
                </a:r>
                <a:r>
                  <a:rPr lang="et-EE" baseline="30000" dirty="0">
                    <a:cs typeface="Times New Roman" panose="02020603050405020304" pitchFamily="18" charset="0"/>
                  </a:rPr>
                  <a:t>2</a:t>
                </a:r>
                <a:r>
                  <a:rPr lang="et-EE" dirty="0">
                    <a:cs typeface="Times New Roman" panose="02020603050405020304" pitchFamily="18" charset="0"/>
                  </a:rPr>
                  <a:t>s</a:t>
                </a:r>
                <a:r>
                  <a:rPr lang="et-EE" baseline="30000" dirty="0">
                    <a:cs typeface="Times New Roman" panose="02020603050405020304" pitchFamily="18" charset="0"/>
                  </a:rPr>
                  <a:t>2 </a:t>
                </a:r>
                <a:r>
                  <a:rPr lang="et-EE" dirty="0">
                    <a:cs typeface="Times New Roman" panose="02020603050405020304" pitchFamily="18" charset="0"/>
                  </a:rPr>
                  <a:t>või N/m</a:t>
                </a:r>
                <a:r>
                  <a:rPr lang="et-EE" baseline="30000" dirty="0">
                    <a:cs typeface="Times New Roman" panose="02020603050405020304" pitchFamily="18" charset="0"/>
                  </a:rPr>
                  <a:t>3</a:t>
                </a:r>
                <a:r>
                  <a:rPr lang="et-EE" dirty="0">
                    <a:cs typeface="Times New Roman" panose="02020603050405020304" pitchFamily="18" charset="0"/>
                  </a:rPr>
                  <a:t>). Erikaal on mingi aine ruumalaühiku kaal, mis võrdub aine tiheduse ja raskuskiirenduse korrutisega. </a:t>
                </a:r>
              </a:p>
              <a:p>
                <a:pPr>
                  <a:lnSpc>
                    <a:spcPct val="170000"/>
                  </a:lnSpc>
                </a:pPr>
                <a:r>
                  <a:rPr lang="et-EE" dirty="0">
                    <a:cs typeface="Times New Roman" panose="02020603050405020304" pitchFamily="18" charset="0"/>
                  </a:rPr>
                  <a:t>Potentsiaal hõlmab endasse rõhu- ehk elastse energia (</a:t>
                </a:r>
                <a:r>
                  <a:rPr lang="et-EE" i="1" dirty="0" err="1">
                    <a:cs typeface="Times New Roman" panose="02020603050405020304" pitchFamily="18" charset="0"/>
                  </a:rPr>
                  <a:t>pressure</a:t>
                </a:r>
                <a:r>
                  <a:rPr lang="et-EE" i="1" dirty="0">
                    <a:cs typeface="Times New Roman" panose="02020603050405020304" pitchFamily="18" charset="0"/>
                  </a:rPr>
                  <a:t> </a:t>
                </a:r>
                <a:r>
                  <a:rPr lang="et-EE" i="1" dirty="0" err="1">
                    <a:cs typeface="Times New Roman" panose="02020603050405020304" pitchFamily="18" charset="0"/>
                  </a:rPr>
                  <a:t>energy</a:t>
                </a:r>
                <a:r>
                  <a:rPr lang="et-EE" dirty="0">
                    <a:cs typeface="Times New Roman" panose="02020603050405020304" pitchFamily="18" charset="0"/>
                  </a:rPr>
                  <a:t>), kineetilise energia ja potentsiaalse energia</a:t>
                </a:r>
              </a:p>
              <a:p>
                <a:pPr>
                  <a:lnSpc>
                    <a:spcPct val="170000"/>
                  </a:lnSpc>
                </a:pPr>
                <a:r>
                  <a:rPr lang="et-EE" dirty="0">
                    <a:cs typeface="Times New Roman" panose="02020603050405020304" pitchFamily="18" charset="0"/>
                  </a:rPr>
                  <a:t>Kineetilise energia võime jätta põhjavee puhul arvestamata ja võrrand lihtsustub kujule:</a:t>
                </a:r>
              </a:p>
              <a:p>
                <a:pPr marL="0" indent="0" algn="ctr">
                  <a:lnSpc>
                    <a:spcPct val="170000"/>
                  </a:lnSpc>
                  <a:buNone/>
                </a:pPr>
                <a14:m>
                  <m:oMath xmlns:m="http://schemas.openxmlformats.org/officeDocument/2006/math">
                    <m:r>
                      <m:rPr>
                        <m:sty m:val="p"/>
                      </m:rPr>
                      <a:rPr lang="el-GR" sz="3600" i="1" smtClean="0">
                        <a:latin typeface="Cambria Math" panose="02040503050406030204" pitchFamily="18" charset="0"/>
                        <a:ea typeface="Cambria Math" panose="02040503050406030204" pitchFamily="18" charset="0"/>
                      </a:rPr>
                      <m:t>φ</m:t>
                    </m:r>
                    <m:r>
                      <a:rPr lang="et-EE" sz="3600" b="0" i="1" smtClean="0">
                        <a:latin typeface="Cambria Math" panose="02040503050406030204" pitchFamily="18" charset="0"/>
                        <a:ea typeface="Cambria Math" panose="02040503050406030204" pitchFamily="18" charset="0"/>
                      </a:rPr>
                      <m:t>=</m:t>
                    </m:r>
                    <m:r>
                      <a:rPr lang="et-EE" sz="3600" b="0" i="1" smtClean="0">
                        <a:latin typeface="Cambria Math" panose="02040503050406030204" pitchFamily="18" charset="0"/>
                        <a:ea typeface="Cambria Math" panose="02040503050406030204" pitchFamily="18" charset="0"/>
                      </a:rPr>
                      <m:t>𝑝</m:t>
                    </m:r>
                    <m:r>
                      <a:rPr lang="et-EE" sz="3600" b="0" i="1" smtClean="0">
                        <a:latin typeface="Cambria Math" panose="02040503050406030204" pitchFamily="18" charset="0"/>
                        <a:ea typeface="Cambria Math" panose="02040503050406030204" pitchFamily="18" charset="0"/>
                      </a:rPr>
                      <m:t>+</m:t>
                    </m:r>
                    <m:r>
                      <a:rPr lang="et-EE" sz="3600" b="0" i="1" smtClean="0">
                        <a:latin typeface="Cambria Math" panose="02040503050406030204" pitchFamily="18" charset="0"/>
                        <a:ea typeface="Cambria Math" panose="02040503050406030204" pitchFamily="18" charset="0"/>
                      </a:rPr>
                      <m:t>𝛾</m:t>
                    </m:r>
                    <m:r>
                      <a:rPr lang="et-EE" sz="3600" b="0" i="1" smtClean="0">
                        <a:latin typeface="Cambria Math" panose="02040503050406030204" pitchFamily="18" charset="0"/>
                        <a:ea typeface="Cambria Math" panose="02040503050406030204" pitchFamily="18" charset="0"/>
                      </a:rPr>
                      <m:t>𝑧</m:t>
                    </m:r>
                  </m:oMath>
                </a14:m>
                <a:r>
                  <a:rPr lang="et-EE" sz="3600" dirty="0">
                    <a:cs typeface="Times New Roman" panose="02020603050405020304" pitchFamily="18" charset="0"/>
                  </a:rPr>
                  <a:t>  (2)</a:t>
                </a:r>
              </a:p>
              <a:p>
                <a:pPr marL="0" indent="0">
                  <a:buNone/>
                </a:pPr>
                <a:endParaRPr lang="et-EE" dirty="0"/>
              </a:p>
            </p:txBody>
          </p:sp>
        </mc:Choice>
        <mc:Fallback xmlns="">
          <p:sp>
            <p:nvSpPr>
              <p:cNvPr id="3" name="Sisu kohatäide 2">
                <a:extLst>
                  <a:ext uri="{FF2B5EF4-FFF2-40B4-BE49-F238E27FC236}">
                    <a16:creationId xmlns:a16="http://schemas.microsoft.com/office/drawing/2014/main" id="{1B3FBEF7-3980-4826-AE98-A91D44BD8609}"/>
                  </a:ext>
                </a:extLst>
              </p:cNvPr>
              <p:cNvSpPr>
                <a:spLocks noGrp="1" noRot="1" noChangeAspect="1" noMove="1" noResize="1" noEditPoints="1" noAdjustHandles="1" noChangeArrowheads="1" noChangeShapeType="1" noTextEdit="1"/>
              </p:cNvSpPr>
              <p:nvPr>
                <p:ph idx="1"/>
              </p:nvPr>
            </p:nvSpPr>
            <p:spPr>
              <a:xfrm>
                <a:off x="838200" y="1009934"/>
                <a:ext cx="10515600" cy="5650173"/>
              </a:xfrm>
              <a:blipFill>
                <a:blip r:embed="rId3"/>
                <a:stretch>
                  <a:fillRect l="-174"/>
                </a:stretch>
              </a:blipFill>
            </p:spPr>
            <p:txBody>
              <a:bodyPr/>
              <a:lstStyle/>
              <a:p>
                <a:r>
                  <a:rPr lang="en-US">
                    <a:noFill/>
                  </a:rPr>
                  <a:t> </a:t>
                </a:r>
              </a:p>
            </p:txBody>
          </p:sp>
        </mc:Fallback>
      </mc:AlternateContent>
      <p:sp>
        <p:nvSpPr>
          <p:cNvPr id="4" name="Slaidinumbri kohatäide 3">
            <a:extLst>
              <a:ext uri="{FF2B5EF4-FFF2-40B4-BE49-F238E27FC236}">
                <a16:creationId xmlns:a16="http://schemas.microsoft.com/office/drawing/2014/main" id="{CE946322-AB9E-4992-9DC2-F7F24335CE21}"/>
              </a:ext>
            </a:extLst>
          </p:cNvPr>
          <p:cNvSpPr>
            <a:spLocks noGrp="1"/>
          </p:cNvSpPr>
          <p:nvPr>
            <p:ph type="sldNum" sz="quarter" idx="12"/>
          </p:nvPr>
        </p:nvSpPr>
        <p:spPr/>
        <p:txBody>
          <a:bodyPr/>
          <a:lstStyle/>
          <a:p>
            <a:fld id="{C6DDDB51-95AB-4E2D-A948-59737F4511DE}" type="slidenum">
              <a:rPr lang="en-US" smtClean="0"/>
              <a:t>7</a:t>
            </a:fld>
            <a:endParaRPr lang="en-US"/>
          </a:p>
        </p:txBody>
      </p:sp>
    </p:spTree>
    <p:extLst>
      <p:ext uri="{BB962C8B-B14F-4D97-AF65-F5344CB8AC3E}">
        <p14:creationId xmlns:p14="http://schemas.microsoft.com/office/powerpoint/2010/main" val="420298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BA295E2-82DE-4917-84E1-AF1D0EC00CE0}"/>
              </a:ext>
            </a:extLst>
          </p:cNvPr>
          <p:cNvSpPr>
            <a:spLocks noGrp="1"/>
          </p:cNvSpPr>
          <p:nvPr>
            <p:ph type="title"/>
          </p:nvPr>
        </p:nvSpPr>
        <p:spPr/>
        <p:txBody>
          <a:bodyPr/>
          <a:lstStyle/>
          <a:p>
            <a:r>
              <a:rPr lang="et-EE" b="1" dirty="0"/>
              <a:t>Põhjavee potentsiaal</a:t>
            </a:r>
            <a:endParaRPr lang="en-US" b="1" dirty="0"/>
          </a:p>
        </p:txBody>
      </p:sp>
      <p:pic>
        <p:nvPicPr>
          <p:cNvPr id="4" name="Sisu kohatäide 3">
            <a:extLst>
              <a:ext uri="{FF2B5EF4-FFF2-40B4-BE49-F238E27FC236}">
                <a16:creationId xmlns:a16="http://schemas.microsoft.com/office/drawing/2014/main" id="{1F352D56-888A-4542-AD4F-828BB087E14D}"/>
              </a:ext>
            </a:extLst>
          </p:cNvPr>
          <p:cNvPicPr>
            <a:picLocks noGrp="1" noChangeAspect="1"/>
          </p:cNvPicPr>
          <p:nvPr>
            <p:ph idx="1"/>
          </p:nvPr>
        </p:nvPicPr>
        <p:blipFill>
          <a:blip r:embed="rId3"/>
          <a:stretch>
            <a:fillRect/>
          </a:stretch>
        </p:blipFill>
        <p:spPr>
          <a:xfrm>
            <a:off x="2396013" y="1825625"/>
            <a:ext cx="7399973" cy="4351338"/>
          </a:xfrm>
          <a:prstGeom prst="rect">
            <a:avLst/>
          </a:prstGeom>
        </p:spPr>
      </p:pic>
      <p:sp>
        <p:nvSpPr>
          <p:cNvPr id="5" name="TextBox 4">
            <a:extLst>
              <a:ext uri="{FF2B5EF4-FFF2-40B4-BE49-F238E27FC236}">
                <a16:creationId xmlns:a16="http://schemas.microsoft.com/office/drawing/2014/main" id="{9321ACB4-CA54-4466-BBD7-BB5EEA0B52CF}"/>
              </a:ext>
            </a:extLst>
          </p:cNvPr>
          <p:cNvSpPr txBox="1"/>
          <p:nvPr/>
        </p:nvSpPr>
        <p:spPr>
          <a:xfrm>
            <a:off x="8671383" y="6311900"/>
            <a:ext cx="2249205" cy="369332"/>
          </a:xfrm>
          <a:prstGeom prst="rect">
            <a:avLst/>
          </a:prstGeom>
          <a:noFill/>
        </p:spPr>
        <p:txBody>
          <a:bodyPr wrap="none" rtlCol="0">
            <a:spAutoFit/>
          </a:bodyPr>
          <a:lstStyle/>
          <a:p>
            <a:r>
              <a:rPr lang="et-EE" dirty="0" err="1"/>
              <a:t>Freeze</a:t>
            </a:r>
            <a:r>
              <a:rPr lang="et-EE" dirty="0"/>
              <a:t> &amp; Cherry, 1979</a:t>
            </a:r>
            <a:endParaRPr lang="en-US" dirty="0"/>
          </a:p>
        </p:txBody>
      </p:sp>
      <p:sp>
        <p:nvSpPr>
          <p:cNvPr id="3" name="Slaidinumbri kohatäide 2">
            <a:extLst>
              <a:ext uri="{FF2B5EF4-FFF2-40B4-BE49-F238E27FC236}">
                <a16:creationId xmlns:a16="http://schemas.microsoft.com/office/drawing/2014/main" id="{73058B10-9C1D-4E44-91DE-622E83CC54B5}"/>
              </a:ext>
            </a:extLst>
          </p:cNvPr>
          <p:cNvSpPr>
            <a:spLocks noGrp="1"/>
          </p:cNvSpPr>
          <p:nvPr>
            <p:ph type="sldNum" sz="quarter" idx="12"/>
          </p:nvPr>
        </p:nvSpPr>
        <p:spPr/>
        <p:txBody>
          <a:bodyPr/>
          <a:lstStyle/>
          <a:p>
            <a:fld id="{C6DDDB51-95AB-4E2D-A948-59737F4511DE}" type="slidenum">
              <a:rPr lang="en-US" smtClean="0"/>
              <a:t>8</a:t>
            </a:fld>
            <a:endParaRPr lang="en-US"/>
          </a:p>
        </p:txBody>
      </p:sp>
    </p:spTree>
    <p:extLst>
      <p:ext uri="{BB962C8B-B14F-4D97-AF65-F5344CB8AC3E}">
        <p14:creationId xmlns:p14="http://schemas.microsoft.com/office/powerpoint/2010/main" val="2854388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EF781B6-432D-4991-BDE5-B78EDD68AF5A}"/>
              </a:ext>
            </a:extLst>
          </p:cNvPr>
          <p:cNvSpPr>
            <a:spLocks noGrp="1"/>
          </p:cNvSpPr>
          <p:nvPr>
            <p:ph type="title"/>
          </p:nvPr>
        </p:nvSpPr>
        <p:spPr>
          <a:xfrm>
            <a:off x="838200" y="0"/>
            <a:ext cx="10515600" cy="1325563"/>
          </a:xfrm>
        </p:spPr>
        <p:txBody>
          <a:bodyPr/>
          <a:lstStyle/>
          <a:p>
            <a:r>
              <a:rPr lang="et-EE" b="1" dirty="0"/>
              <a:t>Põhjavee potentsiaal</a:t>
            </a:r>
            <a:endParaRPr lang="en-US" b="1" dirty="0"/>
          </a:p>
        </p:txBody>
      </p:sp>
      <mc:AlternateContent xmlns:mc="http://schemas.openxmlformats.org/markup-compatibility/2006" xmlns:a14="http://schemas.microsoft.com/office/drawing/2010/main">
        <mc:Choice Requires="a14">
          <p:sp>
            <p:nvSpPr>
              <p:cNvPr id="3" name="Sisu kohatäide 2">
                <a:extLst>
                  <a:ext uri="{FF2B5EF4-FFF2-40B4-BE49-F238E27FC236}">
                    <a16:creationId xmlns:a16="http://schemas.microsoft.com/office/drawing/2014/main" id="{EF7FCA38-4761-47CC-8956-4B78DBE4EC76}"/>
                  </a:ext>
                </a:extLst>
              </p:cNvPr>
              <p:cNvSpPr>
                <a:spLocks noGrp="1"/>
              </p:cNvSpPr>
              <p:nvPr>
                <p:ph idx="1"/>
              </p:nvPr>
            </p:nvSpPr>
            <p:spPr>
              <a:xfrm>
                <a:off x="838200" y="1023582"/>
                <a:ext cx="10515600" cy="5834418"/>
              </a:xfrm>
            </p:spPr>
            <p:txBody>
              <a:bodyPr>
                <a:normAutofit fontScale="85000" lnSpcReduction="10000"/>
              </a:bodyPr>
              <a:lstStyle/>
              <a:p>
                <a:r>
                  <a:rPr lang="et-EE" dirty="0"/>
                  <a:t>Hüdraulilist rõhku (p) iseloomustab punkti P kohal oleva veesamba mass:</a:t>
                </a:r>
              </a:p>
              <a:p>
                <a:pPr marL="0" indent="0" algn="ctr">
                  <a:buNone/>
                </a:pPr>
                <a14:m>
                  <m:oMath xmlns:m="http://schemas.openxmlformats.org/officeDocument/2006/math">
                    <m:r>
                      <a:rPr lang="et-EE" b="0" i="1" smtClean="0">
                        <a:latin typeface="Cambria Math" panose="02040503050406030204" pitchFamily="18" charset="0"/>
                      </a:rPr>
                      <m:t>𝑝</m:t>
                    </m:r>
                    <m:r>
                      <a:rPr lang="et-EE" b="0" i="1" smtClean="0">
                        <a:latin typeface="Cambria Math" panose="02040503050406030204" pitchFamily="18" charset="0"/>
                      </a:rPr>
                      <m:t>=</m:t>
                    </m:r>
                    <m:r>
                      <m:rPr>
                        <m:sty m:val="p"/>
                      </m:rPr>
                      <a:rPr lang="el-GR" b="0" i="1" smtClean="0">
                        <a:latin typeface="Cambria Math" panose="02040503050406030204" pitchFamily="18" charset="0"/>
                      </a:rPr>
                      <m:t>γ</m:t>
                    </m:r>
                    <m:d>
                      <m:dPr>
                        <m:ctrlPr>
                          <a:rPr lang="et-EE" b="0" i="1" smtClean="0">
                            <a:latin typeface="Cambria Math" panose="02040503050406030204" pitchFamily="18" charset="0"/>
                          </a:rPr>
                        </m:ctrlPr>
                      </m:dPr>
                      <m:e>
                        <m:r>
                          <m:rPr>
                            <m:sty m:val="p"/>
                          </m:rPr>
                          <a:rPr lang="et-EE" b="0" i="0" smtClean="0">
                            <a:latin typeface="Cambria Math" panose="02040503050406030204" pitchFamily="18" charset="0"/>
                          </a:rPr>
                          <m:t>h</m:t>
                        </m:r>
                        <m:r>
                          <a:rPr lang="et-EE" b="0" i="0" smtClean="0">
                            <a:latin typeface="Cambria Math" panose="02040503050406030204" pitchFamily="18" charset="0"/>
                          </a:rPr>
                          <m:t>−</m:t>
                        </m:r>
                        <m:r>
                          <m:rPr>
                            <m:sty m:val="p"/>
                          </m:rPr>
                          <a:rPr lang="et-EE" b="0" i="0" smtClean="0">
                            <a:latin typeface="Cambria Math" panose="02040503050406030204" pitchFamily="18" charset="0"/>
                          </a:rPr>
                          <m:t>z</m:t>
                        </m:r>
                      </m:e>
                    </m:d>
                    <m:r>
                      <a:rPr lang="et-EE" b="0" i="0" smtClean="0">
                        <a:latin typeface="Cambria Math" panose="02040503050406030204" pitchFamily="18" charset="0"/>
                      </a:rPr>
                      <m:t>=</m:t>
                    </m:r>
                  </m:oMath>
                </a14:m>
                <a:r>
                  <a:rPr lang="el-GR" b="0" dirty="0"/>
                  <a:t> </a:t>
                </a:r>
                <a14:m>
                  <m:oMath xmlns:m="http://schemas.openxmlformats.org/officeDocument/2006/math">
                    <m:r>
                      <m:rPr>
                        <m:sty m:val="p"/>
                      </m:rPr>
                      <a:rPr lang="el-GR" b="0" i="1" smtClean="0">
                        <a:latin typeface="Cambria Math" panose="02040503050406030204" pitchFamily="18" charset="0"/>
                      </a:rPr>
                      <m:t>γψ</m:t>
                    </m:r>
                  </m:oMath>
                </a14:m>
                <a:r>
                  <a:rPr lang="et-EE" dirty="0"/>
                  <a:t>  (3)</a:t>
                </a:r>
              </a:p>
              <a:p>
                <a:pPr algn="just"/>
                <a:r>
                  <a:rPr lang="et-EE" b="1" dirty="0"/>
                  <a:t>Suurus </a:t>
                </a:r>
                <a:r>
                  <a:rPr lang="et-EE" b="1" i="1" dirty="0"/>
                  <a:t>h</a:t>
                </a:r>
                <a:r>
                  <a:rPr lang="et-EE" b="1" dirty="0"/>
                  <a:t> iseloomustab põhjavee taset kaevus või </a:t>
                </a:r>
                <a:r>
                  <a:rPr lang="et-EE" b="1" dirty="0" err="1"/>
                  <a:t>piesomeetris</a:t>
                </a:r>
                <a:endParaRPr lang="et-EE" b="1" dirty="0"/>
              </a:p>
              <a:p>
                <a:pPr algn="just"/>
                <a:r>
                  <a:rPr lang="et-EE" dirty="0"/>
                  <a:t>Avaldades võrrandist (3) suuruse </a:t>
                </a:r>
                <a:r>
                  <a:rPr lang="et-EE" i="1" dirty="0"/>
                  <a:t>h</a:t>
                </a:r>
                <a:r>
                  <a:rPr lang="et-EE" dirty="0"/>
                  <a:t> näeme, et veetase sõltub kahest komponendist: rõhutasemest (</a:t>
                </a:r>
                <a:r>
                  <a:rPr lang="et-EE" i="1" dirty="0" err="1"/>
                  <a:t>pressure</a:t>
                </a:r>
                <a:r>
                  <a:rPr lang="et-EE" i="1" dirty="0"/>
                  <a:t> head</a:t>
                </a:r>
                <a:r>
                  <a:rPr lang="et-EE" dirty="0"/>
                  <a:t>) ja kõrgustasemest (</a:t>
                </a:r>
                <a:r>
                  <a:rPr lang="et-EE" i="1" dirty="0" err="1"/>
                  <a:t>elevation</a:t>
                </a:r>
                <a:r>
                  <a:rPr lang="et-EE" i="1" dirty="0"/>
                  <a:t> head</a:t>
                </a:r>
                <a:r>
                  <a:rPr lang="et-EE" dirty="0"/>
                  <a:t>):</a:t>
                </a:r>
              </a:p>
              <a:p>
                <a:pPr marL="0" indent="0" algn="ctr">
                  <a:buNone/>
                </a:pPr>
                <a14:m>
                  <m:oMath xmlns:m="http://schemas.openxmlformats.org/officeDocument/2006/math">
                    <m:r>
                      <a:rPr lang="et-EE" b="0" i="1" smtClean="0">
                        <a:latin typeface="Cambria Math" panose="02040503050406030204" pitchFamily="18" charset="0"/>
                      </a:rPr>
                      <m:t>h</m:t>
                    </m:r>
                    <m:r>
                      <a:rPr lang="et-EE" b="0" i="1" smtClean="0">
                        <a:latin typeface="Cambria Math" panose="02040503050406030204" pitchFamily="18" charset="0"/>
                      </a:rPr>
                      <m:t>=</m:t>
                    </m:r>
                    <m:f>
                      <m:fPr>
                        <m:ctrlPr>
                          <a:rPr lang="et-EE" b="0" i="1" smtClean="0">
                            <a:latin typeface="Cambria Math" panose="02040503050406030204" pitchFamily="18" charset="0"/>
                          </a:rPr>
                        </m:ctrlPr>
                      </m:fPr>
                      <m:num>
                        <m:r>
                          <a:rPr lang="et-EE" b="0" i="1" smtClean="0">
                            <a:latin typeface="Cambria Math" panose="02040503050406030204" pitchFamily="18" charset="0"/>
                          </a:rPr>
                          <m:t>𝑝</m:t>
                        </m:r>
                      </m:num>
                      <m:den>
                        <m:r>
                          <m:rPr>
                            <m:sty m:val="p"/>
                          </m:rPr>
                          <a:rPr lang="el-GR" b="0" i="1" smtClean="0">
                            <a:latin typeface="Cambria Math" panose="02040503050406030204" pitchFamily="18" charset="0"/>
                          </a:rPr>
                          <m:t>γ</m:t>
                        </m:r>
                      </m:den>
                    </m:f>
                    <m:r>
                      <a:rPr lang="et-EE" b="0" i="0" smtClean="0">
                        <a:latin typeface="Cambria Math" panose="02040503050406030204" pitchFamily="18" charset="0"/>
                      </a:rPr>
                      <m:t>+</m:t>
                    </m:r>
                    <m:r>
                      <m:rPr>
                        <m:sty m:val="p"/>
                      </m:rPr>
                      <a:rPr lang="et-EE" b="0" i="0" smtClean="0">
                        <a:latin typeface="Cambria Math" panose="02040503050406030204" pitchFamily="18" charset="0"/>
                      </a:rPr>
                      <m:t>z</m:t>
                    </m:r>
                  </m:oMath>
                </a14:m>
                <a:r>
                  <a:rPr lang="et-EE" dirty="0"/>
                  <a:t>  (4)</a:t>
                </a:r>
              </a:p>
              <a:p>
                <a:pPr algn="just"/>
                <a:r>
                  <a:rPr lang="et-EE" dirty="0"/>
                  <a:t>Asendades võrrandi (3) võrrandisse (2) näeme, et põhjaveetase iseloomustab põhjavee potentsiaali.</a:t>
                </a:r>
              </a:p>
              <a:p>
                <a:pPr marL="0" indent="0" algn="ctr">
                  <a:buNone/>
                </a:pPr>
                <a14:m>
                  <m:oMath xmlns:m="http://schemas.openxmlformats.org/officeDocument/2006/math">
                    <m:r>
                      <a:rPr lang="el-GR" b="1" i="1" smtClean="0">
                        <a:latin typeface="Cambria Math" panose="02040503050406030204" pitchFamily="18" charset="0"/>
                        <a:ea typeface="Cambria Math" panose="02040503050406030204" pitchFamily="18" charset="0"/>
                      </a:rPr>
                      <m:t>𝝋</m:t>
                    </m:r>
                    <m:r>
                      <a:rPr lang="et-EE" b="0"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𝑝</m:t>
                    </m:r>
                    <m:r>
                      <a:rPr lang="et-EE" b="0"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𝛾</m:t>
                    </m:r>
                    <m:r>
                      <a:rPr lang="et-EE" b="0" i="1" smtClean="0">
                        <a:latin typeface="Cambria Math" panose="02040503050406030204" pitchFamily="18" charset="0"/>
                        <a:ea typeface="Cambria Math" panose="02040503050406030204" pitchFamily="18" charset="0"/>
                      </a:rPr>
                      <m:t>𝑧</m:t>
                    </m:r>
                    <m:r>
                      <a:rPr lang="et-EE" b="0" i="0" smtClean="0">
                        <a:latin typeface="Cambria Math" panose="02040503050406030204" pitchFamily="18" charset="0"/>
                        <a:ea typeface="Cambria Math" panose="02040503050406030204" pitchFamily="18" charset="0"/>
                      </a:rPr>
                      <m:t>=</m:t>
                    </m:r>
                  </m:oMath>
                </a14:m>
                <a:r>
                  <a:rPr lang="el-GR" b="0" dirty="0"/>
                  <a:t> </a:t>
                </a:r>
                <a14:m>
                  <m:oMath xmlns:m="http://schemas.openxmlformats.org/officeDocument/2006/math">
                    <m:r>
                      <m:rPr>
                        <m:sty m:val="p"/>
                      </m:rPr>
                      <a:rPr lang="el-GR" b="0" i="1" smtClean="0">
                        <a:latin typeface="Cambria Math" panose="02040503050406030204" pitchFamily="18" charset="0"/>
                      </a:rPr>
                      <m:t>γ</m:t>
                    </m:r>
                    <m:d>
                      <m:dPr>
                        <m:ctrlPr>
                          <a:rPr lang="et-EE" b="0" i="1" smtClean="0">
                            <a:latin typeface="Cambria Math" panose="02040503050406030204" pitchFamily="18" charset="0"/>
                          </a:rPr>
                        </m:ctrlPr>
                      </m:dPr>
                      <m:e>
                        <m:r>
                          <m:rPr>
                            <m:sty m:val="p"/>
                          </m:rPr>
                          <a:rPr lang="et-EE" b="0" i="0" smtClean="0">
                            <a:latin typeface="Cambria Math" panose="02040503050406030204" pitchFamily="18" charset="0"/>
                          </a:rPr>
                          <m:t>h</m:t>
                        </m:r>
                        <m:r>
                          <a:rPr lang="et-EE" b="0" i="0" smtClean="0">
                            <a:latin typeface="Cambria Math" panose="02040503050406030204" pitchFamily="18" charset="0"/>
                          </a:rPr>
                          <m:t>−</m:t>
                        </m:r>
                        <m:r>
                          <m:rPr>
                            <m:sty m:val="p"/>
                          </m:rPr>
                          <a:rPr lang="et-EE" b="0" i="0" smtClean="0">
                            <a:latin typeface="Cambria Math" panose="02040503050406030204" pitchFamily="18" charset="0"/>
                          </a:rPr>
                          <m:t>z</m:t>
                        </m:r>
                      </m:e>
                    </m:d>
                    <m:r>
                      <a:rPr lang="et-EE" b="0" i="1" smtClean="0">
                        <a:latin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𝛾</m:t>
                    </m:r>
                    <m:r>
                      <a:rPr lang="et-EE" b="0" i="1" smtClean="0">
                        <a:latin typeface="Cambria Math" panose="02040503050406030204" pitchFamily="18" charset="0"/>
                        <a:ea typeface="Cambria Math" panose="02040503050406030204" pitchFamily="18" charset="0"/>
                      </a:rPr>
                      <m:t>𝑧</m:t>
                    </m:r>
                    <m:r>
                      <a:rPr lang="et-EE" b="0" i="0" smtClean="0">
                        <a:latin typeface="Cambria Math" panose="02040503050406030204" pitchFamily="18" charset="0"/>
                      </a:rPr>
                      <m:t>=</m:t>
                    </m:r>
                    <m:r>
                      <a:rPr lang="et-EE" b="1" i="1" smtClean="0">
                        <a:latin typeface="Cambria Math" panose="02040503050406030204" pitchFamily="18" charset="0"/>
                        <a:ea typeface="Cambria Math" panose="02040503050406030204" pitchFamily="18" charset="0"/>
                      </a:rPr>
                      <m:t>𝜸</m:t>
                    </m:r>
                    <m:r>
                      <a:rPr lang="et-EE" b="1" i="1" smtClean="0">
                        <a:latin typeface="Cambria Math" panose="02040503050406030204" pitchFamily="18" charset="0"/>
                        <a:ea typeface="Cambria Math" panose="02040503050406030204" pitchFamily="18" charset="0"/>
                      </a:rPr>
                      <m:t>𝒉</m:t>
                    </m:r>
                    <m:r>
                      <a:rPr lang="et-EE" b="1" i="1" smtClean="0">
                        <a:latin typeface="Cambria Math" panose="02040503050406030204" pitchFamily="18" charset="0"/>
                        <a:ea typeface="Cambria Math" panose="02040503050406030204" pitchFamily="18" charset="0"/>
                      </a:rPr>
                      <m:t>→</m:t>
                    </m:r>
                    <m:r>
                      <a:rPr lang="et-EE" b="1" i="1" smtClean="0">
                        <a:latin typeface="Cambria Math" panose="02040503050406030204" pitchFamily="18" charset="0"/>
                        <a:ea typeface="Cambria Math" panose="02040503050406030204" pitchFamily="18" charset="0"/>
                      </a:rPr>
                      <m:t>𝒉</m:t>
                    </m:r>
                    <m:r>
                      <a:rPr lang="et-EE" b="1" i="1" smtClean="0">
                        <a:latin typeface="Cambria Math" panose="02040503050406030204" pitchFamily="18" charset="0"/>
                        <a:ea typeface="Cambria Math" panose="02040503050406030204" pitchFamily="18" charset="0"/>
                      </a:rPr>
                      <m:t>=</m:t>
                    </m:r>
                    <m:f>
                      <m:fPr>
                        <m:ctrlPr>
                          <a:rPr lang="et-EE" b="1" i="1" smtClean="0">
                            <a:latin typeface="Cambria Math" panose="02040503050406030204" pitchFamily="18" charset="0"/>
                            <a:ea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𝝋</m:t>
                        </m:r>
                      </m:num>
                      <m:den>
                        <m:r>
                          <a:rPr lang="et-EE" b="1" i="1">
                            <a:latin typeface="Cambria Math" panose="02040503050406030204" pitchFamily="18" charset="0"/>
                            <a:ea typeface="Cambria Math" panose="02040503050406030204" pitchFamily="18" charset="0"/>
                          </a:rPr>
                          <m:t>𝜸</m:t>
                        </m:r>
                      </m:den>
                    </m:f>
                  </m:oMath>
                </a14:m>
                <a:r>
                  <a:rPr lang="et-EE" dirty="0"/>
                  <a:t>  (5)</a:t>
                </a:r>
              </a:p>
              <a:p>
                <a:pPr algn="just"/>
                <a:r>
                  <a:rPr lang="et-EE" b="1" dirty="0"/>
                  <a:t>Seega toimub põhjavee liikumine kõrgema põhjaveetasemega (potentsiaaliga) punktist madalama põhjaveetasemega (potentsiaaliga) punkti suunas.</a:t>
                </a:r>
              </a:p>
              <a:p>
                <a:pPr algn="just"/>
                <a:r>
                  <a:rPr lang="et-EE" b="1" dirty="0"/>
                  <a:t>NB! </a:t>
                </a:r>
                <a:r>
                  <a:rPr lang="et-EE" dirty="0"/>
                  <a:t>Seos põhjaveetaseme ja potentsiaali vahel kehtib eeldusel, et põhjavee tihedus on konstantne. Mida soolasem on vesi, seda suurem on tema erikaal </a:t>
                </a:r>
                <a:r>
                  <a:rPr lang="el-GR" dirty="0"/>
                  <a:t>γ</a:t>
                </a:r>
                <a:r>
                  <a:rPr lang="et-EE" dirty="0"/>
                  <a:t> ja põhjaveetasemete hindamisel ja vee voolusuuna määramisel tuleb sellega arvestada!</a:t>
                </a:r>
              </a:p>
              <a:p>
                <a:pPr algn="just"/>
                <a:endParaRPr lang="en-US" dirty="0"/>
              </a:p>
            </p:txBody>
          </p:sp>
        </mc:Choice>
        <mc:Fallback xmlns="">
          <p:sp>
            <p:nvSpPr>
              <p:cNvPr id="3" name="Sisu kohatäide 2">
                <a:extLst>
                  <a:ext uri="{FF2B5EF4-FFF2-40B4-BE49-F238E27FC236}">
                    <a16:creationId xmlns:a16="http://schemas.microsoft.com/office/drawing/2014/main" id="{EF7FCA38-4761-47CC-8956-4B78DBE4EC76}"/>
                  </a:ext>
                </a:extLst>
              </p:cNvPr>
              <p:cNvSpPr>
                <a:spLocks noGrp="1" noRot="1" noChangeAspect="1" noMove="1" noResize="1" noEditPoints="1" noAdjustHandles="1" noChangeArrowheads="1" noChangeShapeType="1" noTextEdit="1"/>
              </p:cNvSpPr>
              <p:nvPr>
                <p:ph idx="1"/>
              </p:nvPr>
            </p:nvSpPr>
            <p:spPr>
              <a:xfrm>
                <a:off x="838200" y="1023582"/>
                <a:ext cx="10515600" cy="5834418"/>
              </a:xfrm>
              <a:blipFill>
                <a:blip r:embed="rId3"/>
                <a:stretch>
                  <a:fillRect l="-812" t="-1985" r="-870" b="-1254"/>
                </a:stretch>
              </a:blipFill>
            </p:spPr>
            <p:txBody>
              <a:bodyPr/>
              <a:lstStyle/>
              <a:p>
                <a:r>
                  <a:rPr lang="en-US">
                    <a:noFill/>
                  </a:rPr>
                  <a:t> </a:t>
                </a:r>
              </a:p>
            </p:txBody>
          </p:sp>
        </mc:Fallback>
      </mc:AlternateContent>
      <p:sp>
        <p:nvSpPr>
          <p:cNvPr id="4" name="Slaidinumbri kohatäide 3">
            <a:extLst>
              <a:ext uri="{FF2B5EF4-FFF2-40B4-BE49-F238E27FC236}">
                <a16:creationId xmlns:a16="http://schemas.microsoft.com/office/drawing/2014/main" id="{943DBC24-3F4D-40DA-A126-C657754F7154}"/>
              </a:ext>
            </a:extLst>
          </p:cNvPr>
          <p:cNvSpPr>
            <a:spLocks noGrp="1"/>
          </p:cNvSpPr>
          <p:nvPr>
            <p:ph type="sldNum" sz="quarter" idx="12"/>
          </p:nvPr>
        </p:nvSpPr>
        <p:spPr/>
        <p:txBody>
          <a:bodyPr/>
          <a:lstStyle/>
          <a:p>
            <a:fld id="{C6DDDB51-95AB-4E2D-A948-59737F4511DE}" type="slidenum">
              <a:rPr lang="en-US" smtClean="0"/>
              <a:t>9</a:t>
            </a:fld>
            <a:endParaRPr lang="en-US"/>
          </a:p>
        </p:txBody>
      </p:sp>
    </p:spTree>
    <p:extLst>
      <p:ext uri="{BB962C8B-B14F-4D97-AF65-F5344CB8AC3E}">
        <p14:creationId xmlns:p14="http://schemas.microsoft.com/office/powerpoint/2010/main" val="189069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1335</TotalTime>
  <Words>3544</Words>
  <Application>Microsoft Office PowerPoint</Application>
  <PresentationFormat>Laiekraan</PresentationFormat>
  <Paragraphs>312</Paragraphs>
  <Slides>34</Slides>
  <Notes>32</Notes>
  <HiddenSlides>0</HiddenSlides>
  <MMClips>0</MMClips>
  <ScaleCrop>false</ScaleCrop>
  <HeadingPairs>
    <vt:vector size="6" baseType="variant">
      <vt:variant>
        <vt:lpstr>Kasutatud fondid</vt:lpstr>
      </vt:variant>
      <vt:variant>
        <vt:i4>7</vt:i4>
      </vt:variant>
      <vt:variant>
        <vt:lpstr>Kujundus</vt:lpstr>
      </vt:variant>
      <vt:variant>
        <vt:i4>1</vt:i4>
      </vt:variant>
      <vt:variant>
        <vt:lpstr>Slaidipealkirjad</vt:lpstr>
      </vt:variant>
      <vt:variant>
        <vt:i4>34</vt:i4>
      </vt:variant>
    </vt:vector>
  </HeadingPairs>
  <TitlesOfParts>
    <vt:vector size="42" baseType="lpstr">
      <vt:lpstr>Arial</vt:lpstr>
      <vt:lpstr>Calibri</vt:lpstr>
      <vt:lpstr>Calibri Light</vt:lpstr>
      <vt:lpstr>Cambria Math</vt:lpstr>
      <vt:lpstr>Symbol</vt:lpstr>
      <vt:lpstr>Times New Roman</vt:lpstr>
      <vt:lpstr>Wingdings</vt:lpstr>
      <vt:lpstr>Office'i kujundus</vt:lpstr>
      <vt:lpstr>Korralduslikud küsimused</vt:lpstr>
      <vt:lpstr>3. Loeng: Põhjavee dünaamika. Darcy seadus</vt:lpstr>
      <vt:lpstr>Kordamine</vt:lpstr>
      <vt:lpstr>Kordamine</vt:lpstr>
      <vt:lpstr>PowerPointi esitlus</vt:lpstr>
      <vt:lpstr>Põhjavee potentsiaal</vt:lpstr>
      <vt:lpstr>Põhjavee potentsiaal</vt:lpstr>
      <vt:lpstr>Põhjavee potentsiaal</vt:lpstr>
      <vt:lpstr>Põhjavee potentsiaal</vt:lpstr>
      <vt:lpstr>Põhjaveetase</vt:lpstr>
      <vt:lpstr>Põhjaveetase</vt:lpstr>
      <vt:lpstr>PowerPointi esitlus</vt:lpstr>
      <vt:lpstr>Henry Darcy</vt:lpstr>
      <vt:lpstr>Darcy seadus</vt:lpstr>
      <vt:lpstr>Darcy seadus</vt:lpstr>
      <vt:lpstr>Darcy seadus</vt:lpstr>
      <vt:lpstr>Darcy seadus</vt:lpstr>
      <vt:lpstr>Darcy seadus</vt:lpstr>
      <vt:lpstr>Põhjavee liikumine</vt:lpstr>
      <vt:lpstr>PowerPointi esitlus</vt:lpstr>
      <vt:lpstr>Põhjavee liikumine</vt:lpstr>
      <vt:lpstr>Põhjavee voolusüsteemid</vt:lpstr>
      <vt:lpstr>Filtratsioonimoodul</vt:lpstr>
      <vt:lpstr>Filtratsioonimoodul</vt:lpstr>
      <vt:lpstr>Filtratsioonimoodul</vt:lpstr>
      <vt:lpstr>Põhjaveekihi läbitavus</vt:lpstr>
      <vt:lpstr>Põhjaveekihi läbitavus</vt:lpstr>
      <vt:lpstr>Homogeenne/heterogeenne, isotroopne/anisotroopne veekiht</vt:lpstr>
      <vt:lpstr>Homogeenne/heterogeenne, isotroopne/anisotroopne veekiht</vt:lpstr>
      <vt:lpstr>PowerPointi esitlus</vt:lpstr>
      <vt:lpstr>Homogeenne/heterogeenne, isotroopne/anisotroopne veekiht</vt:lpstr>
      <vt:lpstr>Filtratsioonikiirus vs põhjavee tegelik liikumiskiirus</vt:lpstr>
      <vt:lpstr>Põhjavee hüdrauliline vanus</vt:lpstr>
      <vt:lpstr>Ülesanne. Põhjavee filtratsioonikiirus, tegelik liikumiskiirus ja hüdrauliline vanus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Loeng: Põhjavee liikumine. Darcy seadus</dc:title>
  <dc:creator>Joonas Pärn</dc:creator>
  <cp:lastModifiedBy>Joonas Pärn</cp:lastModifiedBy>
  <cp:revision>182</cp:revision>
  <dcterms:created xsi:type="dcterms:W3CDTF">2017-08-12T08:01:33Z</dcterms:created>
  <dcterms:modified xsi:type="dcterms:W3CDTF">2017-09-19T06:57:52Z</dcterms:modified>
</cp:coreProperties>
</file>