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sldIdLst>
    <p:sldId id="315" r:id="rId2"/>
    <p:sldId id="264" r:id="rId3"/>
    <p:sldId id="306" r:id="rId4"/>
    <p:sldId id="270" r:id="rId5"/>
    <p:sldId id="301" r:id="rId6"/>
    <p:sldId id="263" r:id="rId7"/>
    <p:sldId id="257" r:id="rId8"/>
    <p:sldId id="314" r:id="rId9"/>
    <p:sldId id="312" r:id="rId10"/>
    <p:sldId id="313" r:id="rId11"/>
    <p:sldId id="311" r:id="rId12"/>
    <p:sldId id="285" r:id="rId13"/>
    <p:sldId id="283" r:id="rId14"/>
    <p:sldId id="266" r:id="rId15"/>
    <p:sldId id="316" r:id="rId16"/>
    <p:sldId id="296" r:id="rId17"/>
    <p:sldId id="308" r:id="rId18"/>
    <p:sldId id="279" r:id="rId19"/>
    <p:sldId id="288" r:id="rId20"/>
    <p:sldId id="290" r:id="rId21"/>
    <p:sldId id="284" r:id="rId22"/>
    <p:sldId id="271" r:id="rId23"/>
    <p:sldId id="272" r:id="rId24"/>
    <p:sldId id="269" r:id="rId25"/>
    <p:sldId id="267" r:id="rId26"/>
    <p:sldId id="273" r:id="rId27"/>
    <p:sldId id="293" r:id="rId28"/>
    <p:sldId id="310" r:id="rId29"/>
    <p:sldId id="309" r:id="rId30"/>
    <p:sldId id="298" r:id="rId31"/>
    <p:sldId id="305" r:id="rId32"/>
    <p:sldId id="320" r:id="rId33"/>
    <p:sldId id="317" r:id="rId34"/>
    <p:sldId id="292" r:id="rId35"/>
    <p:sldId id="300" r:id="rId36"/>
    <p:sldId id="319" r:id="rId37"/>
    <p:sldId id="276" r:id="rId38"/>
    <p:sldId id="278" r:id="rId39"/>
    <p:sldId id="321" r:id="rId40"/>
    <p:sldId id="322" r:id="rId41"/>
    <p:sldId id="323" r:id="rId42"/>
    <p:sldId id="324" r:id="rId43"/>
    <p:sldId id="325" r:id="rId44"/>
    <p:sldId id="326" r:id="rId45"/>
    <p:sldId id="327" r:id="rId46"/>
    <p:sldId id="328" r:id="rId47"/>
    <p:sldId id="329" r:id="rId48"/>
    <p:sldId id="330" r:id="rId49"/>
    <p:sldId id="331" r:id="rId50"/>
    <p:sldId id="332" r:id="rId51"/>
    <p:sldId id="333" r:id="rId52"/>
    <p:sldId id="334" r:id="rId53"/>
    <p:sldId id="335" r:id="rId54"/>
    <p:sldId id="336" r:id="rId55"/>
    <p:sldId id="337" r:id="rId56"/>
    <p:sldId id="338" r:id="rId57"/>
    <p:sldId id="339" r:id="rId58"/>
  </p:sldIdLst>
  <p:sldSz cx="12192000" cy="6858000"/>
  <p:notesSz cx="6858000" cy="9144000"/>
  <p:defaultTex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59324" autoAdjust="0"/>
  </p:normalViewPr>
  <p:slideViewPr>
    <p:cSldViewPr snapToGrid="0" showGuides="1">
      <p:cViewPr varScale="1">
        <p:scale>
          <a:sx n="51" d="100"/>
          <a:sy n="51" d="100"/>
        </p:scale>
        <p:origin x="1906" y="48"/>
      </p:cViewPr>
      <p:guideLst>
        <p:guide orient="horz" pos="2137"/>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t-E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DEBA21-7DA5-4965-89F1-2C535CF5FAB0}" type="datetimeFigureOut">
              <a:rPr lang="et-EE" smtClean="0"/>
              <a:t>05.12.2017</a:t>
            </a:fld>
            <a:endParaRPr lang="et-E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t-E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t-E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3A977B-4B79-4CE1-B237-EBB70EDBAAF0}" type="slidenum">
              <a:rPr lang="et-EE" smtClean="0"/>
              <a:t>‹#›</a:t>
            </a:fld>
            <a:endParaRPr lang="et-EE"/>
          </a:p>
        </p:txBody>
      </p:sp>
    </p:spTree>
    <p:extLst>
      <p:ext uri="{BB962C8B-B14F-4D97-AF65-F5344CB8AC3E}">
        <p14:creationId xmlns:p14="http://schemas.microsoft.com/office/powerpoint/2010/main" val="33311305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marL="171450" indent="-171450">
              <a:buFont typeface="Arial" panose="020B0604020202020204" pitchFamily="34" charset="0"/>
              <a:buChar char="•"/>
            </a:pPr>
            <a:r>
              <a:rPr lang="et-EE" dirty="0"/>
              <a:t>Püriit – FeS</a:t>
            </a:r>
            <a:r>
              <a:rPr lang="et-EE" baseline="-25000" dirty="0"/>
              <a:t>2 </a:t>
            </a:r>
            <a:r>
              <a:rPr lang="et-EE" baseline="0" dirty="0"/>
              <a:t>(</a:t>
            </a:r>
            <a:r>
              <a:rPr lang="et-EE" baseline="0" dirty="0" err="1"/>
              <a:t>kuubiline</a:t>
            </a:r>
            <a:r>
              <a:rPr lang="et-EE" baseline="0" dirty="0"/>
              <a:t> </a:t>
            </a:r>
            <a:r>
              <a:rPr lang="et-EE" baseline="0" dirty="0" err="1"/>
              <a:t>süngoonia</a:t>
            </a:r>
            <a:r>
              <a:rPr lang="et-EE" baseline="0" dirty="0"/>
              <a:t>)</a:t>
            </a:r>
            <a:endParaRPr lang="et-EE" baseline="-250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baseline="0" dirty="0" err="1"/>
              <a:t>Markasiit</a:t>
            </a:r>
            <a:r>
              <a:rPr lang="et-EE" baseline="0" dirty="0"/>
              <a:t> - </a:t>
            </a:r>
            <a:r>
              <a:rPr lang="et-EE" dirty="0"/>
              <a:t>FeS</a:t>
            </a:r>
            <a:r>
              <a:rPr lang="et-EE" baseline="-25000" dirty="0"/>
              <a:t>2 </a:t>
            </a:r>
            <a:r>
              <a:rPr lang="et-EE" baseline="0" dirty="0"/>
              <a:t>(</a:t>
            </a:r>
            <a:r>
              <a:rPr lang="et-EE" baseline="0" dirty="0" err="1"/>
              <a:t>ortorombiline</a:t>
            </a:r>
            <a:r>
              <a:rPr lang="et-EE" baseline="0" dirty="0"/>
              <a:t> </a:t>
            </a:r>
            <a:r>
              <a:rPr lang="et-EE" baseline="0" dirty="0" err="1"/>
              <a:t>süngoonia</a:t>
            </a:r>
            <a:r>
              <a:rPr lang="et-EE" baseline="0" dirty="0"/>
              <a:t>)</a:t>
            </a:r>
          </a:p>
          <a:p>
            <a:pPr marL="171450" indent="-171450">
              <a:buFont typeface="Arial" panose="020B0604020202020204" pitchFamily="34" charset="0"/>
              <a:buChar char="•"/>
            </a:pPr>
            <a:r>
              <a:rPr lang="et-EE" dirty="0" err="1"/>
              <a:t>Sfaleriit</a:t>
            </a:r>
            <a:r>
              <a:rPr lang="et-EE" dirty="0"/>
              <a:t> - </a:t>
            </a:r>
            <a:r>
              <a:rPr lang="et-EE" dirty="0" err="1"/>
              <a:t>ZnS</a:t>
            </a:r>
            <a:endParaRPr lang="en-US" dirty="0"/>
          </a:p>
        </p:txBody>
      </p:sp>
      <p:sp>
        <p:nvSpPr>
          <p:cNvPr id="4" name="Slaidinumbri kohatäide 3"/>
          <p:cNvSpPr>
            <a:spLocks noGrp="1"/>
          </p:cNvSpPr>
          <p:nvPr>
            <p:ph type="sldNum" sz="quarter" idx="10"/>
          </p:nvPr>
        </p:nvSpPr>
        <p:spPr/>
        <p:txBody>
          <a:bodyPr/>
          <a:lstStyle/>
          <a:p>
            <a:fld id="{AD6742BD-C013-4F48-9B4A-6C9CA4DCDFC3}" type="slidenum">
              <a:rPr lang="en-US" smtClean="0"/>
              <a:t>39</a:t>
            </a:fld>
            <a:endParaRPr lang="en-US"/>
          </a:p>
        </p:txBody>
      </p:sp>
    </p:spTree>
    <p:extLst>
      <p:ext uri="{BB962C8B-B14F-4D97-AF65-F5344CB8AC3E}">
        <p14:creationId xmlns:p14="http://schemas.microsoft.com/office/powerpoint/2010/main" val="3871230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marL="171450" indent="-171450">
              <a:buFont typeface="Arial" panose="020B0604020202020204" pitchFamily="34" charset="0"/>
              <a:buChar char="•"/>
            </a:pPr>
            <a:r>
              <a:rPr lang="et-EE" b="1" dirty="0"/>
              <a:t>Selektiivne ladustamine: Sellistes tingimustes tekivad maapinnalähedases </a:t>
            </a:r>
            <a:r>
              <a:rPr lang="et-EE" b="1" dirty="0" err="1"/>
              <a:t>argilliiti</a:t>
            </a:r>
            <a:r>
              <a:rPr lang="et-EE" b="1" dirty="0"/>
              <a:t> katvas kihindis esimeste aastakümnetega aeroobsed tingimused ning seal oksüdeerub 95% seal leiduvast püriidist. Pealmise katendi all olevas </a:t>
            </a:r>
            <a:r>
              <a:rPr lang="et-EE" b="1" dirty="0" err="1"/>
              <a:t>argilliidi</a:t>
            </a:r>
            <a:r>
              <a:rPr lang="et-EE" b="1" dirty="0"/>
              <a:t> kihis on </a:t>
            </a:r>
            <a:r>
              <a:rPr lang="et-EE" b="1" dirty="0" err="1"/>
              <a:t>pH</a:t>
            </a:r>
            <a:r>
              <a:rPr lang="et-EE" b="1" dirty="0"/>
              <a:t> tugevalt happeline ning seal esineb kipsi väljasettimist. Pikas perspektiivis kujunevad kogu puistangu ulatuses aeroobsed tingimused 300–400 aastaga. </a:t>
            </a:r>
          </a:p>
          <a:p>
            <a:pPr marL="171450" indent="-171450">
              <a:buFont typeface="Arial" panose="020B0604020202020204" pitchFamily="34" charset="0"/>
              <a:buChar char="•"/>
            </a:pPr>
            <a:r>
              <a:rPr lang="et-EE" b="1" dirty="0"/>
              <a:t>Mitteselektiivne ladustamine: Läbi puistangute leostuva vee </a:t>
            </a:r>
            <a:r>
              <a:rPr lang="et-EE" b="1" dirty="0" err="1"/>
              <a:t>pH</a:t>
            </a:r>
            <a:r>
              <a:rPr lang="et-EE" b="1" dirty="0"/>
              <a:t> väärtused tõusevad neutraalseni ja maapinnalähedases kihis (kuni 2 m) on toimunud kipsi lahustumine infiltreeruva vee toimel. Lõunakarjääris pärsib püriidi oksüdatsiooniprotsesse kõrge veetase.</a:t>
            </a:r>
            <a:endParaRPr lang="en-US" b="1" dirty="0"/>
          </a:p>
        </p:txBody>
      </p:sp>
      <p:sp>
        <p:nvSpPr>
          <p:cNvPr id="4" name="Slaidinumbri kohatäide 3"/>
          <p:cNvSpPr>
            <a:spLocks noGrp="1"/>
          </p:cNvSpPr>
          <p:nvPr>
            <p:ph type="sldNum" sz="quarter" idx="10"/>
          </p:nvPr>
        </p:nvSpPr>
        <p:spPr/>
        <p:txBody>
          <a:bodyPr/>
          <a:lstStyle/>
          <a:p>
            <a:fld id="{AD6742BD-C013-4F48-9B4A-6C9CA4DCDFC3}" type="slidenum">
              <a:rPr lang="en-US" smtClean="0"/>
              <a:t>51</a:t>
            </a:fld>
            <a:endParaRPr lang="en-US"/>
          </a:p>
        </p:txBody>
      </p:sp>
    </p:spTree>
    <p:extLst>
      <p:ext uri="{BB962C8B-B14F-4D97-AF65-F5344CB8AC3E}">
        <p14:creationId xmlns:p14="http://schemas.microsoft.com/office/powerpoint/2010/main" val="3800371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err="1"/>
              <a:t>Maardu</a:t>
            </a:r>
            <a:r>
              <a:rPr lang="en-US" dirty="0"/>
              <a:t> tehnogeense ala </a:t>
            </a:r>
            <a:r>
              <a:rPr lang="en-US" dirty="0" err="1"/>
              <a:t>vee</a:t>
            </a:r>
            <a:r>
              <a:rPr lang="en-US" dirty="0"/>
              <a:t> </a:t>
            </a:r>
            <a:r>
              <a:rPr lang="en-US" dirty="0" err="1"/>
              <a:t>küllastusaste</a:t>
            </a:r>
            <a:r>
              <a:rPr lang="en-US" dirty="0"/>
              <a:t> (a) </a:t>
            </a:r>
            <a:r>
              <a:rPr lang="en-US" dirty="0" err="1"/>
              <a:t>kaltsiidi</a:t>
            </a:r>
            <a:r>
              <a:rPr lang="en-US" dirty="0"/>
              <a:t> (</a:t>
            </a:r>
            <a:r>
              <a:rPr lang="en-US" dirty="0" err="1"/>
              <a:t>SIkaltsiit</a:t>
            </a:r>
            <a:r>
              <a:rPr lang="en-US" dirty="0"/>
              <a:t>) ja (b) </a:t>
            </a:r>
            <a:r>
              <a:rPr lang="en-US" dirty="0" err="1"/>
              <a:t>kipsi</a:t>
            </a:r>
            <a:r>
              <a:rPr lang="en-US" dirty="0"/>
              <a:t> (</a:t>
            </a:r>
            <a:r>
              <a:rPr lang="en-US" dirty="0" err="1"/>
              <a:t>SIkips</a:t>
            </a:r>
            <a:r>
              <a:rPr lang="en-US" dirty="0"/>
              <a:t>) ja </a:t>
            </a:r>
            <a:r>
              <a:rPr lang="en-US" dirty="0" err="1"/>
              <a:t>selle</a:t>
            </a:r>
            <a:r>
              <a:rPr lang="en-US" dirty="0"/>
              <a:t> </a:t>
            </a:r>
            <a:r>
              <a:rPr lang="en-US" dirty="0" err="1"/>
              <a:t>muutus</a:t>
            </a:r>
            <a:r>
              <a:rPr lang="en-US" dirty="0"/>
              <a:t> </a:t>
            </a:r>
            <a:r>
              <a:rPr lang="en-US" dirty="0" err="1"/>
              <a:t>koos</a:t>
            </a:r>
            <a:r>
              <a:rPr lang="en-US" dirty="0"/>
              <a:t> SO42− </a:t>
            </a:r>
            <a:r>
              <a:rPr lang="en-US" dirty="0" err="1"/>
              <a:t>kontsentratsiooniga</a:t>
            </a:r>
            <a:r>
              <a:rPr lang="en-US" dirty="0"/>
              <a:t> </a:t>
            </a:r>
            <a:r>
              <a:rPr lang="en-US" dirty="0" err="1"/>
              <a:t>Maardu</a:t>
            </a:r>
            <a:r>
              <a:rPr lang="en-US" dirty="0"/>
              <a:t> </a:t>
            </a:r>
            <a:r>
              <a:rPr lang="en-US" dirty="0" err="1"/>
              <a:t>fosforiidimaardla</a:t>
            </a:r>
            <a:r>
              <a:rPr lang="en-US" dirty="0"/>
              <a:t> ala </a:t>
            </a:r>
            <a:r>
              <a:rPr lang="en-US" dirty="0" err="1"/>
              <a:t>vees</a:t>
            </a:r>
            <a:r>
              <a:rPr lang="en-US" dirty="0"/>
              <a:t> (</a:t>
            </a:r>
            <a:r>
              <a:rPr lang="en-US" dirty="0" err="1"/>
              <a:t>Maardu</a:t>
            </a:r>
            <a:r>
              <a:rPr lang="en-US" dirty="0"/>
              <a:t> </a:t>
            </a:r>
            <a:r>
              <a:rPr lang="en-US" dirty="0" err="1"/>
              <a:t>karjäärid</a:t>
            </a:r>
            <a:r>
              <a:rPr lang="en-US" dirty="0"/>
              <a:t>, </a:t>
            </a:r>
            <a:r>
              <a:rPr lang="en-US" dirty="0" err="1"/>
              <a:t>Maardu</a:t>
            </a:r>
            <a:r>
              <a:rPr lang="en-US" dirty="0"/>
              <a:t> </a:t>
            </a:r>
            <a:r>
              <a:rPr lang="en-US" dirty="0" err="1"/>
              <a:t>kaevandus</a:t>
            </a:r>
            <a:r>
              <a:rPr lang="en-US" dirty="0"/>
              <a:t> ja </a:t>
            </a:r>
            <a:r>
              <a:rPr lang="en-US" dirty="0" err="1"/>
              <a:t>selle</a:t>
            </a:r>
            <a:r>
              <a:rPr lang="en-US" dirty="0"/>
              <a:t> </a:t>
            </a:r>
            <a:r>
              <a:rPr lang="en-US" dirty="0" err="1"/>
              <a:t>väljavoolud</a:t>
            </a:r>
            <a:r>
              <a:rPr lang="en-US" dirty="0"/>
              <a:t>, </a:t>
            </a:r>
            <a:r>
              <a:rPr lang="en-US" dirty="0" err="1"/>
              <a:t>Ülgase</a:t>
            </a:r>
            <a:r>
              <a:rPr lang="en-US" dirty="0"/>
              <a:t> </a:t>
            </a:r>
            <a:r>
              <a:rPr lang="en-US" dirty="0" err="1"/>
              <a:t>kaevandus</a:t>
            </a:r>
            <a:r>
              <a:rPr lang="en-US" dirty="0"/>
              <a:t>) ja </a:t>
            </a:r>
            <a:r>
              <a:rPr lang="en-US" dirty="0" err="1"/>
              <a:t>ümbritsevates</a:t>
            </a:r>
            <a:r>
              <a:rPr lang="en-US" dirty="0"/>
              <a:t> </a:t>
            </a:r>
            <a:r>
              <a:rPr lang="en-US" dirty="0" err="1"/>
              <a:t>pinnaveekogudes</a:t>
            </a:r>
            <a:r>
              <a:rPr lang="et-EE"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dirty="0"/>
              <a:t>Ca ja sulfaadi kontsentratsiooni kontrollib kipsi lahustuvus – nende kontsnetratsioonid ei saa kasvada suuremaks kui kipsi </a:t>
            </a:r>
            <a:r>
              <a:rPr lang="et-EE" dirty="0" err="1"/>
              <a:t>tasakaaluline</a:t>
            </a:r>
            <a:r>
              <a:rPr lang="et-EE" dirty="0"/>
              <a:t> kontsnetratsioon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dirty="0"/>
              <a:t>Sulfaadi mõõtmise problemaatika ja laengutasakaal.</a:t>
            </a:r>
            <a:endParaRPr lang="en-US" dirty="0"/>
          </a:p>
          <a:p>
            <a:pPr marL="171450" indent="-171450">
              <a:buFont typeface="Arial" panose="020B0604020202020204" pitchFamily="34" charset="0"/>
              <a:buChar char="•"/>
            </a:pPr>
            <a:endParaRPr lang="en-US" dirty="0"/>
          </a:p>
        </p:txBody>
      </p:sp>
      <p:sp>
        <p:nvSpPr>
          <p:cNvPr id="4" name="Slaidinumbri kohatäide 3"/>
          <p:cNvSpPr>
            <a:spLocks noGrp="1"/>
          </p:cNvSpPr>
          <p:nvPr>
            <p:ph type="sldNum" sz="quarter" idx="10"/>
          </p:nvPr>
        </p:nvSpPr>
        <p:spPr/>
        <p:txBody>
          <a:bodyPr/>
          <a:lstStyle/>
          <a:p>
            <a:fld id="{AD6742BD-C013-4F48-9B4A-6C9CA4DCDFC3}" type="slidenum">
              <a:rPr lang="en-US" smtClean="0"/>
              <a:t>52</a:t>
            </a:fld>
            <a:endParaRPr lang="en-US"/>
          </a:p>
        </p:txBody>
      </p:sp>
    </p:spTree>
    <p:extLst>
      <p:ext uri="{BB962C8B-B14F-4D97-AF65-F5344CB8AC3E}">
        <p14:creationId xmlns:p14="http://schemas.microsoft.com/office/powerpoint/2010/main" val="1582117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marL="171450" indent="-171450">
              <a:buFont typeface="Arial" panose="020B0604020202020204" pitchFamily="34" charset="0"/>
              <a:buChar char="•"/>
            </a:pPr>
            <a:r>
              <a:rPr lang="et-EE" sz="1200" kern="1200" dirty="0">
                <a:solidFill>
                  <a:schemeClr val="tx1"/>
                </a:solidFill>
                <a:effectLst/>
                <a:latin typeface="+mn-lt"/>
                <a:ea typeface="+mn-ea"/>
                <a:cs typeface="+mn-cs"/>
              </a:rPr>
              <a:t>Seireperioodi (2016-2017) keskmised veetasemed mõõtepunktides (m. </a:t>
            </a:r>
            <a:r>
              <a:rPr lang="et-EE" sz="1200" kern="1200" dirty="0" err="1">
                <a:solidFill>
                  <a:schemeClr val="tx1"/>
                </a:solidFill>
                <a:effectLst/>
                <a:latin typeface="+mn-lt"/>
                <a:ea typeface="+mn-ea"/>
                <a:cs typeface="+mn-cs"/>
              </a:rPr>
              <a:t>ü.m.p</a:t>
            </a:r>
            <a:r>
              <a:rPr lang="et-EE" sz="1200" kern="1200" dirty="0">
                <a:solidFill>
                  <a:schemeClr val="tx1"/>
                </a:solidFill>
                <a:effectLst/>
                <a:latin typeface="+mn-lt"/>
                <a:ea typeface="+mn-ea"/>
                <a:cs typeface="+mn-cs"/>
              </a:rPr>
              <a:t>; Tabel 1) ja iseloomulikud vee liikumise suunad (mustad nooled) Maardu </a:t>
            </a:r>
            <a:r>
              <a:rPr lang="et-EE" sz="1200" kern="1200" dirty="0" err="1">
                <a:solidFill>
                  <a:schemeClr val="tx1"/>
                </a:solidFill>
                <a:effectLst/>
                <a:latin typeface="+mn-lt"/>
                <a:ea typeface="+mn-ea"/>
                <a:cs typeface="+mn-cs"/>
              </a:rPr>
              <a:t>tehnogeensel</a:t>
            </a:r>
            <a:r>
              <a:rPr lang="et-EE" sz="1200" kern="1200" dirty="0">
                <a:solidFill>
                  <a:schemeClr val="tx1"/>
                </a:solidFill>
                <a:effectLst/>
                <a:latin typeface="+mn-lt"/>
                <a:ea typeface="+mn-ea"/>
                <a:cs typeface="+mn-cs"/>
              </a:rPr>
              <a:t> alal. </a:t>
            </a:r>
            <a:endParaRPr lang="en-US" dirty="0"/>
          </a:p>
        </p:txBody>
      </p:sp>
      <p:sp>
        <p:nvSpPr>
          <p:cNvPr id="4" name="Slaidinumbri kohatäide 3"/>
          <p:cNvSpPr>
            <a:spLocks noGrp="1"/>
          </p:cNvSpPr>
          <p:nvPr>
            <p:ph type="sldNum" sz="quarter" idx="10"/>
          </p:nvPr>
        </p:nvSpPr>
        <p:spPr/>
        <p:txBody>
          <a:bodyPr/>
          <a:lstStyle/>
          <a:p>
            <a:fld id="{AD6742BD-C013-4F48-9B4A-6C9CA4DCDFC3}" type="slidenum">
              <a:rPr lang="en-US" smtClean="0"/>
              <a:t>53</a:t>
            </a:fld>
            <a:endParaRPr lang="en-US"/>
          </a:p>
        </p:txBody>
      </p:sp>
    </p:spTree>
    <p:extLst>
      <p:ext uri="{BB962C8B-B14F-4D97-AF65-F5344CB8AC3E}">
        <p14:creationId xmlns:p14="http://schemas.microsoft.com/office/powerpoint/2010/main" val="315928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marL="171450" indent="-171450">
              <a:buFont typeface="Arial" panose="020B0604020202020204" pitchFamily="34" charset="0"/>
              <a:buChar char="•"/>
            </a:pPr>
            <a:r>
              <a:rPr lang="et-EE" dirty="0"/>
              <a:t>Maardu lõuna- ja põhjakarjääri järvede sügavused september 2017 seisuga. </a:t>
            </a:r>
            <a:endParaRPr lang="en-US" dirty="0"/>
          </a:p>
        </p:txBody>
      </p:sp>
      <p:sp>
        <p:nvSpPr>
          <p:cNvPr id="4" name="Slaidinumbri kohatäide 3"/>
          <p:cNvSpPr>
            <a:spLocks noGrp="1"/>
          </p:cNvSpPr>
          <p:nvPr>
            <p:ph type="sldNum" sz="quarter" idx="10"/>
          </p:nvPr>
        </p:nvSpPr>
        <p:spPr/>
        <p:txBody>
          <a:bodyPr/>
          <a:lstStyle/>
          <a:p>
            <a:fld id="{AD6742BD-C013-4F48-9B4A-6C9CA4DCDFC3}" type="slidenum">
              <a:rPr lang="en-US" smtClean="0"/>
              <a:t>54</a:t>
            </a:fld>
            <a:endParaRPr lang="en-US"/>
          </a:p>
        </p:txBody>
      </p:sp>
    </p:spTree>
    <p:extLst>
      <p:ext uri="{BB962C8B-B14F-4D97-AF65-F5344CB8AC3E}">
        <p14:creationId xmlns:p14="http://schemas.microsoft.com/office/powerpoint/2010/main" val="4912617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marL="171450" indent="-171450">
              <a:buFont typeface="Arial" panose="020B0604020202020204" pitchFamily="34" charset="0"/>
              <a:buChar char="•"/>
            </a:pPr>
            <a:r>
              <a:rPr lang="et-EE" sz="1200" kern="1200" dirty="0">
                <a:solidFill>
                  <a:schemeClr val="tx1"/>
                </a:solidFill>
                <a:effectLst/>
                <a:latin typeface="+mn-lt"/>
                <a:ea typeface="+mn-ea"/>
                <a:cs typeface="+mn-cs"/>
              </a:rPr>
              <a:t>Ümbritseva Ordoviitsiumi-Kambriumi põhjaveekompleksi põhjavesi on valdavalt väikese mineraalsusega (vees lahustunud ainete sisaldus 300–600 mg/L). </a:t>
            </a:r>
          </a:p>
          <a:p>
            <a:pPr marL="171450" indent="-171450">
              <a:buFont typeface="Arial" panose="020B0604020202020204" pitchFamily="34" charset="0"/>
              <a:buChar char="•"/>
            </a:pPr>
            <a:r>
              <a:rPr lang="et-EE" sz="1200" kern="1200" dirty="0">
                <a:solidFill>
                  <a:schemeClr val="tx1"/>
                </a:solidFill>
                <a:effectLst/>
                <a:latin typeface="+mn-lt"/>
                <a:ea typeface="+mn-ea"/>
                <a:cs typeface="+mn-cs"/>
              </a:rPr>
              <a:t>Vee SO</a:t>
            </a:r>
            <a:r>
              <a:rPr lang="et-EE" sz="1200" kern="1200" baseline="-25000" dirty="0">
                <a:solidFill>
                  <a:schemeClr val="tx1"/>
                </a:solidFill>
                <a:effectLst/>
                <a:latin typeface="+mn-lt"/>
                <a:ea typeface="+mn-ea"/>
                <a:cs typeface="+mn-cs"/>
              </a:rPr>
              <a:t>4</a:t>
            </a:r>
            <a:r>
              <a:rPr lang="et-EE" sz="1200" kern="1200" baseline="30000" dirty="0">
                <a:solidFill>
                  <a:schemeClr val="tx1"/>
                </a:solidFill>
                <a:effectLst/>
                <a:latin typeface="+mn-lt"/>
                <a:ea typeface="+mn-ea"/>
                <a:cs typeface="+mn-cs"/>
              </a:rPr>
              <a:t>2−</a:t>
            </a:r>
            <a:r>
              <a:rPr lang="et-EE" sz="1200" kern="1200" dirty="0">
                <a:solidFill>
                  <a:schemeClr val="tx1"/>
                </a:solidFill>
                <a:effectLst/>
                <a:latin typeface="+mn-lt"/>
                <a:ea typeface="+mn-ea"/>
                <a:cs typeface="+mn-cs"/>
              </a:rPr>
              <a:t> sisaldus jääb vahemikku 5–100 mg/L, ja see sulfaat pärineb looduslike tegurite toimel kulgevast püriidi oksüdatsioonist (Pärn jt, 2016; EELIS, 2017). </a:t>
            </a:r>
          </a:p>
          <a:p>
            <a:pPr marL="171450" indent="-171450">
              <a:buFont typeface="Arial" panose="020B0604020202020204" pitchFamily="34" charset="0"/>
              <a:buChar char="•"/>
            </a:pPr>
            <a:r>
              <a:rPr lang="et-EE" sz="1200" kern="1200" dirty="0">
                <a:solidFill>
                  <a:schemeClr val="tx1"/>
                </a:solidFill>
                <a:effectLst/>
                <a:latin typeface="+mn-lt"/>
                <a:ea typeface="+mn-ea"/>
                <a:cs typeface="+mn-cs"/>
              </a:rPr>
              <a:t>Maardu fosforiidikarjääride ja kaevanduse mõju Ordoviitsiumi-Kambriumi veekompleksi põhjaveele peaks avalduma loodusliku fooniga võrreldes suuremates SO</a:t>
            </a:r>
            <a:r>
              <a:rPr lang="et-EE" sz="1200" kern="1200" baseline="-25000" dirty="0">
                <a:solidFill>
                  <a:schemeClr val="tx1"/>
                </a:solidFill>
                <a:effectLst/>
                <a:latin typeface="+mn-lt"/>
                <a:ea typeface="+mn-ea"/>
                <a:cs typeface="+mn-cs"/>
              </a:rPr>
              <a:t>4</a:t>
            </a:r>
            <a:r>
              <a:rPr lang="et-EE" sz="1200" kern="1200" baseline="30000" dirty="0">
                <a:solidFill>
                  <a:schemeClr val="tx1"/>
                </a:solidFill>
                <a:effectLst/>
                <a:latin typeface="+mn-lt"/>
                <a:ea typeface="+mn-ea"/>
                <a:cs typeface="+mn-cs"/>
              </a:rPr>
              <a:t>2−</a:t>
            </a:r>
            <a:r>
              <a:rPr lang="et-EE" sz="1200" kern="1200" dirty="0">
                <a:solidFill>
                  <a:schemeClr val="tx1"/>
                </a:solidFill>
                <a:effectLst/>
                <a:latin typeface="+mn-lt"/>
                <a:ea typeface="+mn-ea"/>
                <a:cs typeface="+mn-cs"/>
              </a:rPr>
              <a:t>, HCO</a:t>
            </a:r>
            <a:r>
              <a:rPr lang="et-EE" sz="1200" kern="1200" baseline="-25000" dirty="0">
                <a:solidFill>
                  <a:schemeClr val="tx1"/>
                </a:solidFill>
                <a:effectLst/>
                <a:latin typeface="+mn-lt"/>
                <a:ea typeface="+mn-ea"/>
                <a:cs typeface="+mn-cs"/>
              </a:rPr>
              <a:t>3</a:t>
            </a:r>
            <a:r>
              <a:rPr lang="et-EE" sz="1200" kern="1200" baseline="30000" dirty="0">
                <a:solidFill>
                  <a:schemeClr val="tx1"/>
                </a:solidFill>
                <a:effectLst/>
                <a:latin typeface="+mn-lt"/>
                <a:ea typeface="+mn-ea"/>
                <a:cs typeface="+mn-cs"/>
              </a:rPr>
              <a:t>−</a:t>
            </a:r>
            <a:r>
              <a:rPr lang="et-EE" sz="1200" kern="1200" dirty="0">
                <a:solidFill>
                  <a:schemeClr val="tx1"/>
                </a:solidFill>
                <a:effectLst/>
                <a:latin typeface="+mn-lt"/>
                <a:ea typeface="+mn-ea"/>
                <a:cs typeface="+mn-cs"/>
              </a:rPr>
              <a:t>, Mg</a:t>
            </a:r>
            <a:r>
              <a:rPr lang="et-EE" sz="1200" kern="1200" baseline="30000" dirty="0">
                <a:solidFill>
                  <a:schemeClr val="tx1"/>
                </a:solidFill>
                <a:effectLst/>
                <a:latin typeface="+mn-lt"/>
                <a:ea typeface="+mn-ea"/>
                <a:cs typeface="+mn-cs"/>
              </a:rPr>
              <a:t>2+</a:t>
            </a:r>
            <a:r>
              <a:rPr lang="et-EE" sz="1200" kern="1200" dirty="0">
                <a:solidFill>
                  <a:schemeClr val="tx1"/>
                </a:solidFill>
                <a:effectLst/>
                <a:latin typeface="+mn-lt"/>
                <a:ea typeface="+mn-ea"/>
                <a:cs typeface="+mn-cs"/>
              </a:rPr>
              <a:t> ja Ca</a:t>
            </a:r>
            <a:r>
              <a:rPr lang="et-EE" sz="1200" kern="1200" baseline="30000" dirty="0">
                <a:solidFill>
                  <a:schemeClr val="tx1"/>
                </a:solidFill>
                <a:effectLst/>
                <a:latin typeface="+mn-lt"/>
                <a:ea typeface="+mn-ea"/>
                <a:cs typeface="+mn-cs"/>
              </a:rPr>
              <a:t>2+</a:t>
            </a:r>
            <a:r>
              <a:rPr lang="et-EE" sz="1200" kern="1200" dirty="0">
                <a:solidFill>
                  <a:schemeClr val="tx1"/>
                </a:solidFill>
                <a:effectLst/>
                <a:latin typeface="+mn-lt"/>
                <a:ea typeface="+mn-ea"/>
                <a:cs typeface="+mn-cs"/>
              </a:rPr>
              <a:t> kontsentratsioonides, mis on moodustunud kaevandusalal toimuva intensiivse püriidi oksüdatsiooni ja Mg-kaltsiidi lahustumise tõttu.</a:t>
            </a:r>
          </a:p>
          <a:p>
            <a:pPr marL="171450" indent="-171450">
              <a:buFont typeface="Arial" panose="020B0604020202020204" pitchFamily="34" charset="0"/>
              <a:buChar char="•"/>
            </a:pPr>
            <a:r>
              <a:rPr lang="et-EE" sz="1200" kern="1200" dirty="0">
                <a:solidFill>
                  <a:schemeClr val="tx1"/>
                </a:solidFill>
                <a:effectLst/>
                <a:latin typeface="+mn-lt"/>
                <a:ea typeface="+mn-ea"/>
                <a:cs typeface="+mn-cs"/>
              </a:rPr>
              <a:t>Esitatud andmestiku põhjal on võimalik väita, et kaevudes, mille staatiline veetase on kõrgem Maardu põhjakarjääri karjäärijärvedes staatilisest veetasemest (~31,1 meetrit </a:t>
            </a:r>
            <a:r>
              <a:rPr lang="et-EE" sz="1200" kern="1200" dirty="0" err="1">
                <a:solidFill>
                  <a:schemeClr val="tx1"/>
                </a:solidFill>
                <a:effectLst/>
                <a:latin typeface="+mn-lt"/>
                <a:ea typeface="+mn-ea"/>
                <a:cs typeface="+mn-cs"/>
              </a:rPr>
              <a:t>ü.m.p</a:t>
            </a:r>
            <a:r>
              <a:rPr lang="et-EE" sz="1200" kern="1200" dirty="0">
                <a:solidFill>
                  <a:schemeClr val="tx1"/>
                </a:solidFill>
                <a:effectLst/>
                <a:latin typeface="+mn-lt"/>
                <a:ea typeface="+mn-ea"/>
                <a:cs typeface="+mn-cs"/>
              </a:rPr>
              <a:t>) on põhjavee keemiline koostis vastavuses Ordoviitsiumi-Kambriumi põhjaveekompleksi põhjavett iseloomustava loodusliku fooniga. Sellised kaevud paiknevad Maardu </a:t>
            </a:r>
            <a:r>
              <a:rPr lang="et-EE" sz="1200" kern="1200" dirty="0" err="1">
                <a:solidFill>
                  <a:schemeClr val="tx1"/>
                </a:solidFill>
                <a:effectLst/>
                <a:latin typeface="+mn-lt"/>
                <a:ea typeface="+mn-ea"/>
                <a:cs typeface="+mn-cs"/>
              </a:rPr>
              <a:t>tehnogeensest</a:t>
            </a:r>
            <a:r>
              <a:rPr lang="et-EE" sz="1200" kern="1200" dirty="0">
                <a:solidFill>
                  <a:schemeClr val="tx1"/>
                </a:solidFill>
                <a:effectLst/>
                <a:latin typeface="+mn-lt"/>
                <a:ea typeface="+mn-ea"/>
                <a:cs typeface="+mn-cs"/>
              </a:rPr>
              <a:t> alast lõunas ja idas. </a:t>
            </a:r>
          </a:p>
          <a:p>
            <a:pPr marL="171450" indent="-171450">
              <a:buFont typeface="Arial" panose="020B0604020202020204" pitchFamily="34" charset="0"/>
              <a:buChar char="•"/>
            </a:pPr>
            <a:r>
              <a:rPr lang="et-EE" sz="1200" kern="1200" dirty="0">
                <a:solidFill>
                  <a:schemeClr val="tx1"/>
                </a:solidFill>
                <a:effectLst/>
                <a:latin typeface="+mn-lt"/>
                <a:ea typeface="+mn-ea"/>
                <a:cs typeface="+mn-cs"/>
              </a:rPr>
              <a:t>Kaevudes, mille staatiline veetase on Maardu karjäärijärvede omast madalam esinevad piirkonna looduslikust foonist oluliselt suuremad lahustunud ainete, SO</a:t>
            </a:r>
            <a:r>
              <a:rPr lang="et-EE" sz="1200" kern="1200" baseline="-25000" dirty="0">
                <a:solidFill>
                  <a:schemeClr val="tx1"/>
                </a:solidFill>
                <a:effectLst/>
                <a:latin typeface="+mn-lt"/>
                <a:ea typeface="+mn-ea"/>
                <a:cs typeface="+mn-cs"/>
              </a:rPr>
              <a:t>4</a:t>
            </a:r>
            <a:r>
              <a:rPr lang="et-EE" sz="1200" kern="1200" baseline="30000" dirty="0">
                <a:solidFill>
                  <a:schemeClr val="tx1"/>
                </a:solidFill>
                <a:effectLst/>
                <a:latin typeface="+mn-lt"/>
                <a:ea typeface="+mn-ea"/>
                <a:cs typeface="+mn-cs"/>
              </a:rPr>
              <a:t>2−</a:t>
            </a:r>
            <a:r>
              <a:rPr lang="et-EE" sz="1200" kern="1200" dirty="0">
                <a:solidFill>
                  <a:schemeClr val="tx1"/>
                </a:solidFill>
                <a:effectLst/>
                <a:latin typeface="+mn-lt"/>
                <a:ea typeface="+mn-ea"/>
                <a:cs typeface="+mn-cs"/>
              </a:rPr>
              <a:t>, HCO</a:t>
            </a:r>
            <a:r>
              <a:rPr lang="et-EE" sz="1200" kern="1200" baseline="-25000" dirty="0">
                <a:solidFill>
                  <a:schemeClr val="tx1"/>
                </a:solidFill>
                <a:effectLst/>
                <a:latin typeface="+mn-lt"/>
                <a:ea typeface="+mn-ea"/>
                <a:cs typeface="+mn-cs"/>
              </a:rPr>
              <a:t>3</a:t>
            </a:r>
            <a:r>
              <a:rPr lang="et-EE" sz="1200" kern="1200" baseline="30000" dirty="0">
                <a:solidFill>
                  <a:schemeClr val="tx1"/>
                </a:solidFill>
                <a:effectLst/>
                <a:latin typeface="+mn-lt"/>
                <a:ea typeface="+mn-ea"/>
                <a:cs typeface="+mn-cs"/>
              </a:rPr>
              <a:t>−</a:t>
            </a:r>
            <a:r>
              <a:rPr lang="et-EE" sz="1200" kern="1200" dirty="0">
                <a:solidFill>
                  <a:schemeClr val="tx1"/>
                </a:solidFill>
                <a:effectLst/>
                <a:latin typeface="+mn-lt"/>
                <a:ea typeface="+mn-ea"/>
                <a:cs typeface="+mn-cs"/>
              </a:rPr>
              <a:t>, Mg</a:t>
            </a:r>
            <a:r>
              <a:rPr lang="et-EE" sz="1200" kern="1200" baseline="30000" dirty="0">
                <a:solidFill>
                  <a:schemeClr val="tx1"/>
                </a:solidFill>
                <a:effectLst/>
                <a:latin typeface="+mn-lt"/>
                <a:ea typeface="+mn-ea"/>
                <a:cs typeface="+mn-cs"/>
              </a:rPr>
              <a:t>2+</a:t>
            </a:r>
            <a:r>
              <a:rPr lang="et-EE" sz="1200" kern="1200" dirty="0">
                <a:solidFill>
                  <a:schemeClr val="tx1"/>
                </a:solidFill>
                <a:effectLst/>
                <a:latin typeface="+mn-lt"/>
                <a:ea typeface="+mn-ea"/>
                <a:cs typeface="+mn-cs"/>
              </a:rPr>
              <a:t> ja Ca</a:t>
            </a:r>
            <a:r>
              <a:rPr lang="et-EE" sz="1200" kern="1200" baseline="30000" dirty="0">
                <a:solidFill>
                  <a:schemeClr val="tx1"/>
                </a:solidFill>
                <a:effectLst/>
                <a:latin typeface="+mn-lt"/>
                <a:ea typeface="+mn-ea"/>
                <a:cs typeface="+mn-cs"/>
              </a:rPr>
              <a:t>2+</a:t>
            </a:r>
            <a:r>
              <a:rPr lang="et-EE" sz="1200" kern="1200" dirty="0">
                <a:solidFill>
                  <a:schemeClr val="tx1"/>
                </a:solidFill>
                <a:effectLst/>
                <a:latin typeface="+mn-lt"/>
                <a:ea typeface="+mn-ea"/>
                <a:cs typeface="+mn-cs"/>
              </a:rPr>
              <a:t> kontsentratsioonid (Tabel 8). Sellised kaevud paiknevad valdavalt põhjakarjäärist läänes ja loodes Maardu linna territooriumil. </a:t>
            </a:r>
            <a:endParaRPr lang="en-US" dirty="0"/>
          </a:p>
        </p:txBody>
      </p:sp>
      <p:sp>
        <p:nvSpPr>
          <p:cNvPr id="4" name="Slaidinumbri kohatäide 3"/>
          <p:cNvSpPr>
            <a:spLocks noGrp="1"/>
          </p:cNvSpPr>
          <p:nvPr>
            <p:ph type="sldNum" sz="quarter" idx="10"/>
          </p:nvPr>
        </p:nvSpPr>
        <p:spPr/>
        <p:txBody>
          <a:bodyPr/>
          <a:lstStyle/>
          <a:p>
            <a:fld id="{AD6742BD-C013-4F48-9B4A-6C9CA4DCDFC3}" type="slidenum">
              <a:rPr lang="en-US" smtClean="0"/>
              <a:t>55</a:t>
            </a:fld>
            <a:endParaRPr lang="en-US"/>
          </a:p>
        </p:txBody>
      </p:sp>
    </p:spTree>
    <p:extLst>
      <p:ext uri="{BB962C8B-B14F-4D97-AF65-F5344CB8AC3E}">
        <p14:creationId xmlns:p14="http://schemas.microsoft.com/office/powerpoint/2010/main" val="2426037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marL="171450" indent="-171450">
              <a:buFont typeface="Arial" panose="020B0604020202020204" pitchFamily="34" charset="0"/>
              <a:buChar char="•"/>
            </a:pPr>
            <a:r>
              <a:rPr lang="et-EE" dirty="0"/>
              <a:t>Maardu kaevandus - k</a:t>
            </a:r>
            <a:r>
              <a:rPr lang="en-US" dirty="0"/>
              <a:t>a seal </a:t>
            </a:r>
            <a:r>
              <a:rPr lang="en-US" dirty="0" err="1"/>
              <a:t>kasutati</a:t>
            </a:r>
            <a:r>
              <a:rPr lang="en-US" dirty="0"/>
              <a:t> </a:t>
            </a:r>
            <a:r>
              <a:rPr lang="en-US" dirty="0" err="1"/>
              <a:t>esmalt</a:t>
            </a:r>
            <a:r>
              <a:rPr lang="en-US" dirty="0"/>
              <a:t> </a:t>
            </a:r>
            <a:r>
              <a:rPr lang="en-US" dirty="0" err="1"/>
              <a:t>kamberlaavade</a:t>
            </a:r>
            <a:r>
              <a:rPr lang="en-US" dirty="0"/>
              <a:t> </a:t>
            </a:r>
            <a:r>
              <a:rPr lang="en-US" dirty="0" err="1"/>
              <a:t>tehnoloogiat</a:t>
            </a:r>
            <a:r>
              <a:rPr lang="en-US" dirty="0"/>
              <a:t>, </a:t>
            </a:r>
            <a:r>
              <a:rPr lang="en-US" dirty="0" err="1"/>
              <a:t>mis</a:t>
            </a:r>
            <a:r>
              <a:rPr lang="en-US" dirty="0"/>
              <a:t> </a:t>
            </a:r>
            <a:r>
              <a:rPr lang="en-US" dirty="0" err="1"/>
              <a:t>asendati</a:t>
            </a:r>
            <a:r>
              <a:rPr lang="en-US" dirty="0"/>
              <a:t> </a:t>
            </a:r>
            <a:r>
              <a:rPr lang="en-US" dirty="0" err="1"/>
              <a:t>hiljem</a:t>
            </a:r>
            <a:r>
              <a:rPr lang="en-US" dirty="0"/>
              <a:t> </a:t>
            </a:r>
            <a:r>
              <a:rPr lang="en-US" dirty="0" err="1"/>
              <a:t>sammastervikutega</a:t>
            </a:r>
            <a:r>
              <a:rPr lang="en-US" dirty="0"/>
              <a:t> </a:t>
            </a:r>
            <a:r>
              <a:rPr lang="en-US" dirty="0" err="1"/>
              <a:t>kambritega</a:t>
            </a:r>
            <a:r>
              <a:rPr lang="en-US" dirty="0"/>
              <a:t>, </a:t>
            </a:r>
            <a:r>
              <a:rPr lang="en-US" dirty="0" err="1"/>
              <a:t>mille</a:t>
            </a:r>
            <a:r>
              <a:rPr lang="en-US" dirty="0"/>
              <a:t> </a:t>
            </a:r>
            <a:r>
              <a:rPr lang="en-US" dirty="0" err="1"/>
              <a:t>puhul</a:t>
            </a:r>
            <a:r>
              <a:rPr lang="en-US" dirty="0"/>
              <a:t> on </a:t>
            </a:r>
            <a:r>
              <a:rPr lang="en-US" dirty="0" err="1"/>
              <a:t>hilisem</a:t>
            </a:r>
            <a:r>
              <a:rPr lang="en-US" dirty="0"/>
              <a:t> </a:t>
            </a:r>
            <a:r>
              <a:rPr lang="en-US" dirty="0" err="1"/>
              <a:t>maapinna</a:t>
            </a:r>
            <a:r>
              <a:rPr lang="en-US" dirty="0"/>
              <a:t> </a:t>
            </a:r>
            <a:r>
              <a:rPr lang="en-US" dirty="0" err="1"/>
              <a:t>vajumine</a:t>
            </a:r>
            <a:r>
              <a:rPr lang="en-US" dirty="0"/>
              <a:t> </a:t>
            </a:r>
            <a:r>
              <a:rPr lang="en-US" dirty="0" err="1"/>
              <a:t>väike</a:t>
            </a:r>
            <a:r>
              <a:rPr lang="en-US" dirty="0"/>
              <a:t> ja </a:t>
            </a:r>
            <a:r>
              <a:rPr lang="en-US" dirty="0" err="1"/>
              <a:t>maa</a:t>
            </a:r>
            <a:r>
              <a:rPr lang="en-US" dirty="0"/>
              <a:t> </a:t>
            </a:r>
            <a:r>
              <a:rPr lang="en-US" dirty="0" err="1"/>
              <a:t>alla</a:t>
            </a:r>
            <a:r>
              <a:rPr lang="en-US" dirty="0"/>
              <a:t> </a:t>
            </a:r>
            <a:r>
              <a:rPr lang="en-US" dirty="0" err="1"/>
              <a:t>jäävad</a:t>
            </a:r>
            <a:r>
              <a:rPr lang="en-US" dirty="0"/>
              <a:t> </a:t>
            </a:r>
            <a:r>
              <a:rPr lang="en-US" dirty="0" err="1"/>
              <a:t>tühemikud</a:t>
            </a:r>
            <a:r>
              <a:rPr lang="en-US" dirty="0"/>
              <a:t> (Reinsalu </a:t>
            </a:r>
            <a:r>
              <a:rPr lang="en-US" dirty="0" err="1"/>
              <a:t>jt</a:t>
            </a:r>
            <a:r>
              <a:rPr lang="en-US" dirty="0"/>
              <a:t>, 2015).</a:t>
            </a:r>
          </a:p>
        </p:txBody>
      </p:sp>
      <p:sp>
        <p:nvSpPr>
          <p:cNvPr id="4" name="Slaidinumbri kohatäide 3"/>
          <p:cNvSpPr>
            <a:spLocks noGrp="1"/>
          </p:cNvSpPr>
          <p:nvPr>
            <p:ph type="sldNum" sz="quarter" idx="10"/>
          </p:nvPr>
        </p:nvSpPr>
        <p:spPr/>
        <p:txBody>
          <a:bodyPr/>
          <a:lstStyle/>
          <a:p>
            <a:fld id="{AD6742BD-C013-4F48-9B4A-6C9CA4DCDFC3}" type="slidenum">
              <a:rPr lang="en-US" smtClean="0"/>
              <a:t>40</a:t>
            </a:fld>
            <a:endParaRPr lang="en-US"/>
          </a:p>
        </p:txBody>
      </p:sp>
    </p:spTree>
    <p:extLst>
      <p:ext uri="{BB962C8B-B14F-4D97-AF65-F5344CB8AC3E}">
        <p14:creationId xmlns:p14="http://schemas.microsoft.com/office/powerpoint/2010/main" val="3428567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marL="171450" indent="-171450">
              <a:buFont typeface="Arial" panose="020B0604020202020204" pitchFamily="34" charset="0"/>
              <a:buChar char="•"/>
            </a:pPr>
            <a:r>
              <a:rPr lang="et-EE" dirty="0"/>
              <a:t>Läbilõike geoloogia:</a:t>
            </a:r>
          </a:p>
          <a:p>
            <a:pPr marL="0" indent="0">
              <a:buFont typeface="Arial" panose="020B0604020202020204" pitchFamily="34" charset="0"/>
              <a:buNone/>
            </a:pPr>
            <a:r>
              <a:rPr lang="et-EE" dirty="0"/>
              <a:t>-Kvaternaari setted (</a:t>
            </a:r>
            <a:r>
              <a:rPr lang="en-US" sz="1200" b="0" i="0" u="none" strike="noStrike" kern="1200" baseline="0" dirty="0" err="1">
                <a:solidFill>
                  <a:schemeClr val="tx1"/>
                </a:solidFill>
                <a:latin typeface="+mn-lt"/>
                <a:ea typeface="+mn-ea"/>
                <a:cs typeface="+mn-cs"/>
              </a:rPr>
              <a:t>muld</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moreen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turvas</a:t>
            </a:r>
            <a:r>
              <a:rPr lang="et-EE" sz="1200" b="0" i="0" u="none" strike="noStrike" kern="1200" baseline="0" dirty="0">
                <a:solidFill>
                  <a:schemeClr val="tx1"/>
                </a:solidFill>
                <a:latin typeface="+mn-lt"/>
                <a:ea typeface="+mn-ea"/>
                <a:cs typeface="+mn-cs"/>
              </a:rPr>
              <a:t>);</a:t>
            </a:r>
            <a:endParaRPr lang="et-EE" dirty="0"/>
          </a:p>
          <a:p>
            <a:pPr marL="0" indent="0">
              <a:buFont typeface="Arial" panose="020B0604020202020204" pitchFamily="34" charset="0"/>
              <a:buNone/>
            </a:pPr>
            <a:r>
              <a:rPr lang="et-EE" dirty="0"/>
              <a:t>-Alam- ja Kesk-Ordoviitsiumi lubjakivi (</a:t>
            </a:r>
            <a:r>
              <a:rPr lang="et-EE" dirty="0" err="1"/>
              <a:t>Volhovi</a:t>
            </a:r>
            <a:r>
              <a:rPr lang="et-EE" dirty="0"/>
              <a:t> kuni Lasnamäe);</a:t>
            </a:r>
          </a:p>
          <a:p>
            <a:pPr marL="0" indent="0">
              <a:buFont typeface="Arial" panose="020B0604020202020204" pitchFamily="34" charset="0"/>
              <a:buNone/>
            </a:pPr>
            <a:r>
              <a:rPr lang="et-EE" dirty="0"/>
              <a:t>-Alam-Ordoviitsiumi graptoliitargilliit ehk must kilt (</a:t>
            </a:r>
            <a:r>
              <a:rPr lang="et-EE" dirty="0" err="1"/>
              <a:t>Pakerordi</a:t>
            </a:r>
            <a:r>
              <a:rPr lang="et-EE" dirty="0"/>
              <a:t> lade);</a:t>
            </a:r>
          </a:p>
          <a:p>
            <a:pPr marL="0" indent="0">
              <a:buFont typeface="Arial" panose="020B0604020202020204" pitchFamily="34" charset="0"/>
              <a:buNone/>
            </a:pPr>
            <a:r>
              <a:rPr lang="et-EE" dirty="0"/>
              <a:t>-Ülem-Kambriumi ja Alam-Ordoviitsiumi liivakivi (fosforiit – Kallavere lade);</a:t>
            </a:r>
          </a:p>
          <a:p>
            <a:pPr marL="0" indent="0">
              <a:buFont typeface="Arial" panose="020B0604020202020204" pitchFamily="34" charset="0"/>
              <a:buNone/>
            </a:pPr>
            <a:r>
              <a:rPr lang="et-EE" dirty="0"/>
              <a:t>-Alam-Kambriumi liivakivi (Tiskre lade);</a:t>
            </a:r>
          </a:p>
          <a:p>
            <a:pPr marL="0" indent="0">
              <a:buFont typeface="Arial" panose="020B0604020202020204" pitchFamily="34" charset="0"/>
              <a:buNone/>
            </a:pPr>
            <a:r>
              <a:rPr lang="et-EE" dirty="0"/>
              <a:t>-Alam-Kambriumi </a:t>
            </a:r>
            <a:r>
              <a:rPr lang="et-EE" dirty="0" err="1"/>
              <a:t>aleuroliit</a:t>
            </a:r>
            <a:r>
              <a:rPr lang="et-EE" dirty="0"/>
              <a:t> ja savi (Lükati ja </a:t>
            </a:r>
            <a:r>
              <a:rPr lang="et-EE" dirty="0" err="1"/>
              <a:t>Lontova</a:t>
            </a:r>
            <a:r>
              <a:rPr lang="et-EE" dirty="0"/>
              <a:t> lade).</a:t>
            </a:r>
          </a:p>
          <a:p>
            <a:pPr marL="171450" indent="-171450">
              <a:buFont typeface="Arial" panose="020B0604020202020204" pitchFamily="34" charset="0"/>
              <a:buChar char="•"/>
            </a:pPr>
            <a:r>
              <a:rPr lang="en-US" dirty="0" err="1"/>
              <a:t>Karjäärid</a:t>
            </a:r>
            <a:r>
              <a:rPr lang="en-US" dirty="0"/>
              <a:t> </a:t>
            </a:r>
            <a:r>
              <a:rPr lang="en-US" dirty="0" err="1"/>
              <a:t>paiknevad</a:t>
            </a:r>
            <a:r>
              <a:rPr lang="en-US" dirty="0"/>
              <a:t> </a:t>
            </a:r>
            <a:r>
              <a:rPr lang="en-US" dirty="0" err="1"/>
              <a:t>kahel</a:t>
            </a:r>
            <a:r>
              <a:rPr lang="en-US" dirty="0"/>
              <a:t> pool Tallinn-</a:t>
            </a:r>
            <a:r>
              <a:rPr lang="en-US" dirty="0" err="1"/>
              <a:t>Narva</a:t>
            </a:r>
            <a:r>
              <a:rPr lang="en-US" dirty="0"/>
              <a:t> </a:t>
            </a:r>
            <a:r>
              <a:rPr lang="en-US" dirty="0" err="1"/>
              <a:t>maanteed</a:t>
            </a:r>
            <a:r>
              <a:rPr lang="en-US" dirty="0"/>
              <a:t> ja need on </a:t>
            </a:r>
            <a:r>
              <a:rPr lang="en-US" dirty="0" err="1"/>
              <a:t>vastavalt</a:t>
            </a:r>
            <a:r>
              <a:rPr lang="en-US" dirty="0"/>
              <a:t> </a:t>
            </a:r>
            <a:r>
              <a:rPr lang="en-US" dirty="0" err="1"/>
              <a:t>oma</a:t>
            </a:r>
            <a:r>
              <a:rPr lang="en-US" dirty="0"/>
              <a:t> </a:t>
            </a:r>
            <a:r>
              <a:rPr lang="en-US" dirty="0" err="1"/>
              <a:t>asendile</a:t>
            </a:r>
            <a:r>
              <a:rPr lang="en-US" dirty="0"/>
              <a:t> </a:t>
            </a:r>
            <a:r>
              <a:rPr lang="en-US" dirty="0" err="1"/>
              <a:t>tuntud</a:t>
            </a:r>
            <a:r>
              <a:rPr lang="en-US" dirty="0"/>
              <a:t> </a:t>
            </a:r>
            <a:r>
              <a:rPr lang="en-US" dirty="0" err="1"/>
              <a:t>kui</a:t>
            </a:r>
            <a:r>
              <a:rPr lang="en-US" dirty="0"/>
              <a:t> </a:t>
            </a:r>
            <a:r>
              <a:rPr lang="en-US" dirty="0" err="1"/>
              <a:t>Maardu</a:t>
            </a:r>
            <a:r>
              <a:rPr lang="en-US" dirty="0"/>
              <a:t> </a:t>
            </a:r>
            <a:r>
              <a:rPr lang="en-US" dirty="0" err="1"/>
              <a:t>põhjakarjäär</a:t>
            </a:r>
            <a:r>
              <a:rPr lang="en-US" dirty="0"/>
              <a:t> ja </a:t>
            </a:r>
            <a:r>
              <a:rPr lang="en-US" dirty="0" err="1"/>
              <a:t>lõunakarjäär</a:t>
            </a:r>
            <a:r>
              <a:rPr lang="en-US" dirty="0"/>
              <a:t> (</a:t>
            </a:r>
            <a:r>
              <a:rPr lang="en-US" dirty="0" err="1"/>
              <a:t>Joonis</a:t>
            </a:r>
            <a:r>
              <a:rPr lang="en-US" dirty="0"/>
              <a:t> 1). </a:t>
            </a:r>
            <a:r>
              <a:rPr lang="en-US" dirty="0" err="1"/>
              <a:t>Põhjakarjäär</a:t>
            </a:r>
            <a:r>
              <a:rPr lang="en-US" dirty="0"/>
              <a:t> </a:t>
            </a:r>
            <a:r>
              <a:rPr lang="en-US" dirty="0" err="1"/>
              <a:t>avati</a:t>
            </a:r>
            <a:r>
              <a:rPr lang="en-US" dirty="0"/>
              <a:t> 1964. </a:t>
            </a:r>
            <a:r>
              <a:rPr lang="en-US" dirty="0" err="1"/>
              <a:t>aastal</a:t>
            </a:r>
            <a:r>
              <a:rPr lang="en-US" dirty="0"/>
              <a:t> ja </a:t>
            </a:r>
            <a:r>
              <a:rPr lang="en-US" dirty="0" err="1"/>
              <a:t>lõunakarjäär</a:t>
            </a:r>
            <a:r>
              <a:rPr lang="en-US" dirty="0"/>
              <a:t> 1975. </a:t>
            </a:r>
            <a:r>
              <a:rPr lang="en-US" dirty="0" err="1"/>
              <a:t>aastal</a:t>
            </a:r>
            <a:r>
              <a:rPr lang="en-US" dirty="0"/>
              <a:t>. </a:t>
            </a:r>
            <a:r>
              <a:rPr lang="en-US" dirty="0" err="1"/>
              <a:t>Põhjakarjääris</a:t>
            </a:r>
            <a:r>
              <a:rPr lang="en-US" dirty="0"/>
              <a:t> </a:t>
            </a:r>
            <a:r>
              <a:rPr lang="en-US" dirty="0" err="1"/>
              <a:t>paiknesid</a:t>
            </a:r>
            <a:r>
              <a:rPr lang="en-US" dirty="0"/>
              <a:t> </a:t>
            </a:r>
            <a:r>
              <a:rPr lang="en-US" dirty="0" err="1"/>
              <a:t>jaoskonnad</a:t>
            </a:r>
            <a:r>
              <a:rPr lang="en-US" dirty="0"/>
              <a:t> I-III ja </a:t>
            </a:r>
            <a:r>
              <a:rPr lang="en-US" dirty="0" err="1"/>
              <a:t>lõunakarjäär</a:t>
            </a:r>
            <a:r>
              <a:rPr lang="en-US" dirty="0"/>
              <a:t> </a:t>
            </a:r>
            <a:r>
              <a:rPr lang="en-US" dirty="0" err="1"/>
              <a:t>moodustas</a:t>
            </a:r>
            <a:r>
              <a:rPr lang="en-US" dirty="0"/>
              <a:t> IV </a:t>
            </a:r>
            <a:r>
              <a:rPr lang="en-US" dirty="0" err="1"/>
              <a:t>jaoskonna</a:t>
            </a:r>
            <a:r>
              <a:rPr lang="en-US" dirty="0"/>
              <a:t>. </a:t>
            </a:r>
            <a:r>
              <a:rPr lang="en-US" dirty="0" err="1"/>
              <a:t>Karjäärides</a:t>
            </a:r>
            <a:r>
              <a:rPr lang="en-US" dirty="0"/>
              <a:t> </a:t>
            </a:r>
            <a:r>
              <a:rPr lang="en-US" dirty="0" err="1"/>
              <a:t>rakendati</a:t>
            </a:r>
            <a:r>
              <a:rPr lang="en-US" dirty="0"/>
              <a:t> </a:t>
            </a:r>
            <a:r>
              <a:rPr lang="en-US" dirty="0" err="1"/>
              <a:t>ribakaevandamist</a:t>
            </a:r>
            <a:r>
              <a:rPr lang="en-US" dirty="0"/>
              <a:t>, </a:t>
            </a:r>
            <a:r>
              <a:rPr lang="en-US" dirty="0" err="1"/>
              <a:t>mille</a:t>
            </a:r>
            <a:r>
              <a:rPr lang="en-US" dirty="0"/>
              <a:t> </a:t>
            </a:r>
            <a:r>
              <a:rPr lang="en-US" dirty="0" err="1"/>
              <a:t>käigus</a:t>
            </a:r>
            <a:r>
              <a:rPr lang="en-US" dirty="0"/>
              <a:t> </a:t>
            </a:r>
            <a:r>
              <a:rPr lang="en-US" dirty="0" err="1"/>
              <a:t>kobestatud</a:t>
            </a:r>
            <a:r>
              <a:rPr lang="en-US" dirty="0"/>
              <a:t> </a:t>
            </a:r>
            <a:r>
              <a:rPr lang="en-US" dirty="0" err="1"/>
              <a:t>katend</a:t>
            </a:r>
            <a:r>
              <a:rPr lang="en-US" dirty="0"/>
              <a:t> </a:t>
            </a:r>
            <a:r>
              <a:rPr lang="en-US" dirty="0" err="1"/>
              <a:t>ekskaveeriti</a:t>
            </a:r>
            <a:r>
              <a:rPr lang="en-US" dirty="0"/>
              <a:t> </a:t>
            </a:r>
            <a:r>
              <a:rPr lang="en-US" dirty="0" err="1"/>
              <a:t>kaevandatud</a:t>
            </a:r>
            <a:r>
              <a:rPr lang="en-US" dirty="0"/>
              <a:t> </a:t>
            </a:r>
            <a:r>
              <a:rPr lang="en-US" dirty="0" err="1"/>
              <a:t>alale</a:t>
            </a:r>
            <a:r>
              <a:rPr lang="en-US" dirty="0"/>
              <a:t> (Reinsalu </a:t>
            </a:r>
            <a:r>
              <a:rPr lang="en-US" dirty="0" err="1"/>
              <a:t>jt</a:t>
            </a:r>
            <a:r>
              <a:rPr lang="en-US" dirty="0"/>
              <a:t>, 2015). </a:t>
            </a:r>
          </a:p>
        </p:txBody>
      </p:sp>
      <p:sp>
        <p:nvSpPr>
          <p:cNvPr id="4" name="Slaidinumbri kohatäide 3"/>
          <p:cNvSpPr>
            <a:spLocks noGrp="1"/>
          </p:cNvSpPr>
          <p:nvPr>
            <p:ph type="sldNum" sz="quarter" idx="10"/>
          </p:nvPr>
        </p:nvSpPr>
        <p:spPr/>
        <p:txBody>
          <a:bodyPr/>
          <a:lstStyle/>
          <a:p>
            <a:fld id="{AD6742BD-C013-4F48-9B4A-6C9CA4DCDFC3}" type="slidenum">
              <a:rPr lang="en-US" smtClean="0"/>
              <a:t>41</a:t>
            </a:fld>
            <a:endParaRPr lang="en-US"/>
          </a:p>
        </p:txBody>
      </p:sp>
    </p:spTree>
    <p:extLst>
      <p:ext uri="{BB962C8B-B14F-4D97-AF65-F5344CB8AC3E}">
        <p14:creationId xmlns:p14="http://schemas.microsoft.com/office/powerpoint/2010/main" val="2349002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marL="171450" indent="-171450">
              <a:buFont typeface="Arial" panose="020B0604020202020204" pitchFamily="34" charset="0"/>
              <a:buChar char="•"/>
            </a:pPr>
            <a:r>
              <a:rPr lang="en-US" dirty="0" err="1"/>
              <a:t>Maardus</a:t>
            </a:r>
            <a:r>
              <a:rPr lang="en-US" dirty="0"/>
              <a:t> on </a:t>
            </a:r>
            <a:r>
              <a:rPr lang="en-US" dirty="0" err="1"/>
              <a:t>Kallavere</a:t>
            </a:r>
            <a:r>
              <a:rPr lang="en-US" dirty="0"/>
              <a:t> </a:t>
            </a:r>
            <a:r>
              <a:rPr lang="en-US" dirty="0" err="1"/>
              <a:t>liivakivides</a:t>
            </a:r>
            <a:r>
              <a:rPr lang="en-US" dirty="0"/>
              <a:t> </a:t>
            </a:r>
            <a:r>
              <a:rPr lang="en-US" dirty="0" err="1"/>
              <a:t>esineva</a:t>
            </a:r>
            <a:r>
              <a:rPr lang="en-US" dirty="0"/>
              <a:t> </a:t>
            </a:r>
            <a:r>
              <a:rPr lang="en-US" dirty="0" err="1"/>
              <a:t>biogeense</a:t>
            </a:r>
            <a:r>
              <a:rPr lang="en-US" dirty="0"/>
              <a:t> </a:t>
            </a:r>
            <a:r>
              <a:rPr lang="en-US" dirty="0" err="1"/>
              <a:t>fosfaadi</a:t>
            </a:r>
            <a:r>
              <a:rPr lang="en-US" dirty="0"/>
              <a:t> (P2O5) </a:t>
            </a:r>
            <a:r>
              <a:rPr lang="en-US" dirty="0" err="1"/>
              <a:t>sisalduseks</a:t>
            </a:r>
            <a:r>
              <a:rPr lang="en-US" dirty="0"/>
              <a:t> </a:t>
            </a:r>
            <a:r>
              <a:rPr lang="en-US" dirty="0" err="1"/>
              <a:t>kodades</a:t>
            </a:r>
            <a:r>
              <a:rPr lang="en-US" dirty="0"/>
              <a:t> </a:t>
            </a:r>
            <a:r>
              <a:rPr lang="en-US" dirty="0" err="1"/>
              <a:t>hinnatud</a:t>
            </a:r>
            <a:r>
              <a:rPr lang="en-US" dirty="0"/>
              <a:t> 13% </a:t>
            </a:r>
            <a:r>
              <a:rPr lang="en-US" dirty="0" err="1"/>
              <a:t>ning</a:t>
            </a:r>
            <a:r>
              <a:rPr lang="en-US" dirty="0"/>
              <a:t> </a:t>
            </a:r>
            <a:r>
              <a:rPr lang="en-US" dirty="0" err="1"/>
              <a:t>fosforiiti</a:t>
            </a:r>
            <a:r>
              <a:rPr lang="en-US" dirty="0"/>
              <a:t> </a:t>
            </a:r>
            <a:r>
              <a:rPr lang="en-US" dirty="0" err="1"/>
              <a:t>sisaldava</a:t>
            </a:r>
            <a:r>
              <a:rPr lang="en-US" dirty="0"/>
              <a:t> </a:t>
            </a:r>
            <a:r>
              <a:rPr lang="en-US" dirty="0" err="1"/>
              <a:t>kihi</a:t>
            </a:r>
            <a:r>
              <a:rPr lang="en-US" dirty="0"/>
              <a:t> </a:t>
            </a:r>
            <a:r>
              <a:rPr lang="en-US" dirty="0" err="1"/>
              <a:t>paksuseks</a:t>
            </a:r>
            <a:r>
              <a:rPr lang="en-US" dirty="0"/>
              <a:t> ~0,5 </a:t>
            </a:r>
            <a:r>
              <a:rPr lang="en-US" dirty="0" err="1"/>
              <a:t>meetrit</a:t>
            </a:r>
            <a:r>
              <a:rPr lang="en-US" dirty="0"/>
              <a:t> (</a:t>
            </a:r>
            <a:r>
              <a:rPr lang="en-US" dirty="0" err="1"/>
              <a:t>Joonis</a:t>
            </a:r>
            <a:r>
              <a:rPr lang="en-US" dirty="0"/>
              <a:t> 2; </a:t>
            </a:r>
            <a:r>
              <a:rPr lang="en-US" dirty="0" err="1"/>
              <a:t>Raudsep</a:t>
            </a:r>
            <a:r>
              <a:rPr lang="en-US" dirty="0"/>
              <a:t>, 1997). </a:t>
            </a:r>
            <a:endParaRPr lang="et-EE" dirty="0"/>
          </a:p>
          <a:p>
            <a:pPr marL="171450" indent="-171450">
              <a:buFont typeface="Arial" panose="020B0604020202020204" pitchFamily="34" charset="0"/>
              <a:buChar char="•"/>
            </a:pPr>
            <a:r>
              <a:rPr lang="en-US" dirty="0"/>
              <a:t>Graptoliitargilliidi </a:t>
            </a:r>
            <a:r>
              <a:rPr lang="en-US" dirty="0" err="1"/>
              <a:t>peamise</a:t>
            </a:r>
            <a:r>
              <a:rPr lang="en-US" dirty="0"/>
              <a:t> </a:t>
            </a:r>
            <a:r>
              <a:rPr lang="en-US" dirty="0" err="1"/>
              <a:t>mineraaloogilise</a:t>
            </a:r>
            <a:r>
              <a:rPr lang="en-US" dirty="0"/>
              <a:t> </a:t>
            </a:r>
            <a:r>
              <a:rPr lang="en-US" dirty="0" err="1"/>
              <a:t>koostise</a:t>
            </a:r>
            <a:r>
              <a:rPr lang="en-US" dirty="0"/>
              <a:t> </a:t>
            </a:r>
            <a:r>
              <a:rPr lang="en-US" dirty="0" err="1"/>
              <a:t>moodustavad</a:t>
            </a:r>
            <a:r>
              <a:rPr lang="en-US" dirty="0"/>
              <a:t> K-</a:t>
            </a:r>
            <a:r>
              <a:rPr lang="en-US" dirty="0" err="1"/>
              <a:t>päevakivid</a:t>
            </a:r>
            <a:r>
              <a:rPr lang="en-US" dirty="0"/>
              <a:t> </a:t>
            </a:r>
            <a:r>
              <a:rPr lang="en-US" dirty="0" err="1"/>
              <a:t>sanidiini</a:t>
            </a:r>
            <a:r>
              <a:rPr lang="en-US" dirty="0"/>
              <a:t> </a:t>
            </a:r>
            <a:r>
              <a:rPr lang="en-US" dirty="0" err="1"/>
              <a:t>vormis</a:t>
            </a:r>
            <a:r>
              <a:rPr lang="en-US" dirty="0"/>
              <a:t>, </a:t>
            </a:r>
            <a:r>
              <a:rPr lang="en-US" dirty="0" err="1"/>
              <a:t>savimineraalid</a:t>
            </a:r>
            <a:r>
              <a:rPr lang="en-US" dirty="0"/>
              <a:t> (nt. </a:t>
            </a:r>
            <a:r>
              <a:rPr lang="en-US" dirty="0" err="1"/>
              <a:t>illiit-smektiit</a:t>
            </a:r>
            <a:r>
              <a:rPr lang="en-US" dirty="0"/>
              <a:t> ja </a:t>
            </a:r>
            <a:r>
              <a:rPr lang="en-US" dirty="0" err="1"/>
              <a:t>vilgud</a:t>
            </a:r>
            <a:r>
              <a:rPr lang="en-US" dirty="0"/>
              <a:t>) ja </a:t>
            </a:r>
            <a:r>
              <a:rPr lang="en-US" dirty="0" err="1"/>
              <a:t>kvarts</a:t>
            </a:r>
            <a:r>
              <a:rPr lang="en-US" dirty="0"/>
              <a:t>. </a:t>
            </a:r>
          </a:p>
        </p:txBody>
      </p:sp>
      <p:sp>
        <p:nvSpPr>
          <p:cNvPr id="4" name="Slaidinumbri kohatäide 3"/>
          <p:cNvSpPr>
            <a:spLocks noGrp="1"/>
          </p:cNvSpPr>
          <p:nvPr>
            <p:ph type="sldNum" sz="quarter" idx="10"/>
          </p:nvPr>
        </p:nvSpPr>
        <p:spPr/>
        <p:txBody>
          <a:bodyPr/>
          <a:lstStyle/>
          <a:p>
            <a:fld id="{AD6742BD-C013-4F48-9B4A-6C9CA4DCDFC3}" type="slidenum">
              <a:rPr lang="en-US" smtClean="0"/>
              <a:t>43</a:t>
            </a:fld>
            <a:endParaRPr lang="en-US"/>
          </a:p>
        </p:txBody>
      </p:sp>
    </p:spTree>
    <p:extLst>
      <p:ext uri="{BB962C8B-B14F-4D97-AF65-F5344CB8AC3E}">
        <p14:creationId xmlns:p14="http://schemas.microsoft.com/office/powerpoint/2010/main" val="3670127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marL="171450" indent="-171450">
              <a:buFont typeface="Arial" panose="020B0604020202020204" pitchFamily="34" charset="0"/>
              <a:buChar char="•"/>
            </a:pPr>
            <a:r>
              <a:rPr lang="et-EE" dirty="0"/>
              <a:t>Maksimaalne oksüdeerunud püriidi hulk moolides 1 kg H</a:t>
            </a:r>
            <a:r>
              <a:rPr lang="et-EE" baseline="-25000" dirty="0"/>
              <a:t>2</a:t>
            </a:r>
            <a:r>
              <a:rPr lang="et-EE" dirty="0"/>
              <a:t>O kohta saavutatakse puistangutes 3–4 aastat pärast nende ladustamist ning püriidi oksüdatsiooni kiirus väheneb ajas (</a:t>
            </a:r>
            <a:r>
              <a:rPr lang="et-EE" dirty="0" err="1"/>
              <a:t>Puura</a:t>
            </a:r>
            <a:r>
              <a:rPr lang="et-EE" dirty="0"/>
              <a:t> ja </a:t>
            </a:r>
            <a:r>
              <a:rPr lang="et-EE" dirty="0" err="1"/>
              <a:t>Neretnieks</a:t>
            </a:r>
            <a:r>
              <a:rPr lang="et-EE" dirty="0"/>
              <a:t>, 2000). Protsessi käigus tekkiv happeline vesi (</a:t>
            </a:r>
            <a:r>
              <a:rPr lang="et-EE" dirty="0" err="1"/>
              <a:t>pH</a:t>
            </a:r>
            <a:r>
              <a:rPr lang="et-EE" dirty="0"/>
              <a:t> väärtused 1–2) difundeerub </a:t>
            </a:r>
            <a:r>
              <a:rPr lang="et-EE" dirty="0" err="1"/>
              <a:t>argilliidi</a:t>
            </a:r>
            <a:r>
              <a:rPr lang="et-EE" dirty="0"/>
              <a:t> osakestest välja ja liigub infiltreeruva veega sügavamale puistangutesse.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dirty="0"/>
              <a:t>K-jarosiidi leiud puistangutes on üheks peamiseks tõendiks väga happeliste tingimuste esinemisest läbi puistangute infiltreeruva vee varases arengujärgus (</a:t>
            </a:r>
            <a:r>
              <a:rPr lang="et-EE" dirty="0" err="1"/>
              <a:t>Puura</a:t>
            </a:r>
            <a:r>
              <a:rPr lang="et-EE" dirty="0"/>
              <a:t> jt, 1999). Reaktsioon R3 on oluline ka selle poolest, et lahusest kõrvaldatakse sinna madala </a:t>
            </a:r>
            <a:r>
              <a:rPr lang="et-EE" dirty="0" err="1"/>
              <a:t>pH</a:t>
            </a:r>
            <a:r>
              <a:rPr lang="et-EE" dirty="0"/>
              <a:t> ja aeroobsetes tingimustes akumuleerunud Fe</a:t>
            </a:r>
            <a:r>
              <a:rPr lang="et-EE" baseline="30000" dirty="0"/>
              <a:t>3+</a:t>
            </a:r>
            <a:r>
              <a:rPr lang="et-EE" dirty="0"/>
              <a:t>, mis tekib püriidi oksüdatsiooni käigus.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dirty="0"/>
              <a:t>Puistangumaterjalis esinev lubjakivi on olulisimaks teguriks, mis vähendab happeliste vete kahjulikku mõju keskkonnale Maardu </a:t>
            </a:r>
            <a:r>
              <a:rPr lang="et-EE" dirty="0" err="1"/>
              <a:t>tehnogeensel</a:t>
            </a:r>
            <a:r>
              <a:rPr lang="et-EE" dirty="0"/>
              <a:t> alal. </a:t>
            </a:r>
            <a:r>
              <a:rPr lang="et-EE" dirty="0" err="1"/>
              <a:t>Geokeemilise</a:t>
            </a:r>
            <a:r>
              <a:rPr lang="et-EE" dirty="0"/>
              <a:t> modelleerimise käigus tehtud arvutused näitavad, et puistangumaterjali Mg-kaltsiidi sisaldus ületab 8–10 kordselt koguse, mis on vajalik püriidi oksüdatsioonil tekkiva happelisuse neutraliseerimiseks (</a:t>
            </a:r>
            <a:r>
              <a:rPr lang="et-EE" dirty="0" err="1"/>
              <a:t>Puura</a:t>
            </a:r>
            <a:r>
              <a:rPr lang="et-EE" dirty="0"/>
              <a:t>, 1998). Mg-kaltsiidi </a:t>
            </a:r>
            <a:r>
              <a:rPr lang="et-EE" dirty="0" err="1"/>
              <a:t>puhverdusvõimet</a:t>
            </a:r>
            <a:r>
              <a:rPr lang="et-EE" dirty="0"/>
              <a:t> võivad aga vähendada selle pinnale settivad püriidi oksüdatsiooni mõjul tekkinud sekundaarsed mineraalid (nt. Fe-hüdroksiidid, K-jarosiit, kips; </a:t>
            </a:r>
            <a:r>
              <a:rPr lang="et-EE" dirty="0" err="1"/>
              <a:t>Puura</a:t>
            </a:r>
            <a:r>
              <a:rPr lang="et-EE" dirty="0"/>
              <a:t> jt, 1999).</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t-EE" dirty="0"/>
              <a:t>Reaktsioon peaks olema eriti aktiivne puistangumaterjali varases </a:t>
            </a:r>
            <a:r>
              <a:rPr lang="et-EE" dirty="0" err="1"/>
              <a:t>geokeemilises</a:t>
            </a:r>
            <a:r>
              <a:rPr lang="et-EE" dirty="0"/>
              <a:t> arengujärgus, kui happelisust puhverdavat kaltsiiti leidub aeratsioonivöös (</a:t>
            </a:r>
            <a:r>
              <a:rPr lang="et-EE" dirty="0" err="1"/>
              <a:t>Puura</a:t>
            </a:r>
            <a:r>
              <a:rPr lang="et-EE" dirty="0"/>
              <a:t>, 1998). Puistangumaterjali hilisemas arengujärgus, kui aeratsioonivöös leiduv karbonaatne faas on ammendatud, liigub kaltsiidi lahustumine küllastusvöösse, mille tulemuseks on suuremad HCO</a:t>
            </a:r>
            <a:r>
              <a:rPr lang="et-EE" baseline="-25000" dirty="0"/>
              <a:t>3</a:t>
            </a:r>
            <a:r>
              <a:rPr lang="et-EE" baseline="30000" dirty="0"/>
              <a:t>−</a:t>
            </a:r>
            <a:r>
              <a:rPr lang="et-EE" dirty="0"/>
              <a:t> kontsentratsioonid ja madalamad </a:t>
            </a:r>
            <a:r>
              <a:rPr lang="et-EE" dirty="0" err="1"/>
              <a:t>pH</a:t>
            </a:r>
            <a:r>
              <a:rPr lang="et-EE" dirty="0"/>
              <a:t> väärtused (</a:t>
            </a:r>
            <a:r>
              <a:rPr lang="et-EE" dirty="0" err="1"/>
              <a:t>Puura</a:t>
            </a:r>
            <a:r>
              <a:rPr lang="et-EE" dirty="0"/>
              <a:t>, 1998). Anorgaanilise lahustunud süsiniku kontsentratsiooni vähenemine difusiooniprotsesside tulemusena võib viia ka </a:t>
            </a:r>
            <a:r>
              <a:rPr lang="et-EE" dirty="0" err="1"/>
              <a:t>üleküllastuse</a:t>
            </a:r>
            <a:r>
              <a:rPr lang="et-EE" dirty="0"/>
              <a:t> tekkimiseni ja sekundaarsete karbonaatsete mineraalide väljasettimiseni, mis suurendab puistangumaterjali puhverdavat potentsiaali (</a:t>
            </a:r>
            <a:r>
              <a:rPr lang="et-EE" dirty="0" err="1"/>
              <a:t>Puura</a:t>
            </a:r>
            <a:r>
              <a:rPr lang="et-EE" dirty="0"/>
              <a:t>, 1998). </a:t>
            </a:r>
            <a:endParaRPr lang="en-US" dirty="0"/>
          </a:p>
          <a:p>
            <a:pPr marL="171450" indent="-171450">
              <a:buFont typeface="Arial" panose="020B0604020202020204" pitchFamily="34" charset="0"/>
              <a:buChar char="•"/>
            </a:pPr>
            <a:endParaRPr lang="en-US" dirty="0"/>
          </a:p>
        </p:txBody>
      </p:sp>
      <p:sp>
        <p:nvSpPr>
          <p:cNvPr id="4" name="Slaidinumbri kohatäide 3"/>
          <p:cNvSpPr>
            <a:spLocks noGrp="1"/>
          </p:cNvSpPr>
          <p:nvPr>
            <p:ph type="sldNum" sz="quarter" idx="10"/>
          </p:nvPr>
        </p:nvSpPr>
        <p:spPr/>
        <p:txBody>
          <a:bodyPr/>
          <a:lstStyle/>
          <a:p>
            <a:fld id="{AD6742BD-C013-4F48-9B4A-6C9CA4DCDFC3}" type="slidenum">
              <a:rPr lang="en-US" smtClean="0"/>
              <a:t>46</a:t>
            </a:fld>
            <a:endParaRPr lang="en-US"/>
          </a:p>
        </p:txBody>
      </p:sp>
    </p:spTree>
    <p:extLst>
      <p:ext uri="{BB962C8B-B14F-4D97-AF65-F5344CB8AC3E}">
        <p14:creationId xmlns:p14="http://schemas.microsoft.com/office/powerpoint/2010/main" val="27478144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marL="171450" indent="-171450">
              <a:buFont typeface="Arial" panose="020B0604020202020204" pitchFamily="34" charset="0"/>
              <a:buChar char="•"/>
            </a:pPr>
            <a:r>
              <a:rPr lang="et-EE" dirty="0"/>
              <a:t>Pildid skaneeriva elektronmikroskoobiga</a:t>
            </a:r>
          </a:p>
          <a:p>
            <a:pPr marL="171450" indent="-171450">
              <a:buFont typeface="Arial" panose="020B0604020202020204" pitchFamily="34" charset="0"/>
              <a:buChar char="•"/>
            </a:pPr>
            <a:r>
              <a:rPr lang="et-EE" dirty="0"/>
              <a:t>(vasakpoolne joonis) Sekundaarsed mineraalid graptoliitargilliidi pinnal (suure kristallid primaarne </a:t>
            </a:r>
            <a:r>
              <a:rPr lang="et-EE" dirty="0" err="1"/>
              <a:t>sanidiin</a:t>
            </a:r>
            <a:r>
              <a:rPr lang="et-EE" dirty="0"/>
              <a:t> ehk K-päevakivi; plaatjad kristallid on K-jarosiit ning lehelaadsed kristallid on </a:t>
            </a:r>
            <a:r>
              <a:rPr lang="et-EE" dirty="0" err="1"/>
              <a:t>smektiit</a:t>
            </a:r>
            <a:r>
              <a:rPr lang="et-EE" dirty="0"/>
              <a:t>-tüüpi savid.</a:t>
            </a:r>
          </a:p>
          <a:p>
            <a:pPr marL="171450" indent="-171450">
              <a:buFont typeface="Arial" panose="020B0604020202020204" pitchFamily="34" charset="0"/>
              <a:buChar char="•"/>
            </a:pPr>
            <a:r>
              <a:rPr lang="et-EE" dirty="0"/>
              <a:t>(parempoolne joonis) Sekundaarsete mineraalide kiht lubjakivi pinnal (kipsi kristallid Fe-hüdroksiidi massis).</a:t>
            </a:r>
          </a:p>
          <a:p>
            <a:pPr marL="171450" indent="-171450">
              <a:buFont typeface="Arial" panose="020B0604020202020204" pitchFamily="34" charset="0"/>
              <a:buChar char="•"/>
            </a:pPr>
            <a:r>
              <a:rPr lang="et-EE" sz="1200" kern="1200" dirty="0">
                <a:solidFill>
                  <a:schemeClr val="tx1"/>
                </a:solidFill>
                <a:effectLst/>
                <a:latin typeface="+mn-lt"/>
                <a:ea typeface="+mn-ea"/>
                <a:cs typeface="+mn-cs"/>
              </a:rPr>
              <a:t>Eelnevat kontseptuaalset mudelit kinnitavateks tõenditeks on puistangumaterjali pindadelt leitud sekundaarsed mineraalid K-jarosiit, raua hüdroksiidid, kips ja savimineraalid (</a:t>
            </a:r>
            <a:r>
              <a:rPr lang="et-EE" sz="1200" kern="1200" dirty="0" err="1">
                <a:solidFill>
                  <a:schemeClr val="tx1"/>
                </a:solidFill>
                <a:effectLst/>
                <a:latin typeface="+mn-lt"/>
                <a:ea typeface="+mn-ea"/>
                <a:cs typeface="+mn-cs"/>
              </a:rPr>
              <a:t>illliit-smektiit</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Puura</a:t>
            </a:r>
            <a:r>
              <a:rPr lang="et-EE" sz="1200" kern="1200" dirty="0">
                <a:solidFill>
                  <a:schemeClr val="tx1"/>
                </a:solidFill>
                <a:effectLst/>
                <a:latin typeface="+mn-lt"/>
                <a:ea typeface="+mn-ea"/>
                <a:cs typeface="+mn-cs"/>
              </a:rPr>
              <a:t>, 1998; </a:t>
            </a:r>
            <a:r>
              <a:rPr lang="et-EE" sz="1200" kern="1200" dirty="0" err="1">
                <a:solidFill>
                  <a:schemeClr val="tx1"/>
                </a:solidFill>
                <a:effectLst/>
                <a:latin typeface="+mn-lt"/>
                <a:ea typeface="+mn-ea"/>
                <a:cs typeface="+mn-cs"/>
              </a:rPr>
              <a:t>Puura</a:t>
            </a:r>
            <a:r>
              <a:rPr lang="et-EE" sz="1200" kern="1200" dirty="0">
                <a:solidFill>
                  <a:schemeClr val="tx1"/>
                </a:solidFill>
                <a:effectLst/>
                <a:latin typeface="+mn-lt"/>
                <a:ea typeface="+mn-ea"/>
                <a:cs typeface="+mn-cs"/>
              </a:rPr>
              <a:t> jt, 1999), mis on tüüpilised happelistele kivimitele ja happelistele leostumistingimustele. </a:t>
            </a:r>
          </a:p>
          <a:p>
            <a:pPr marL="171450" indent="-171450">
              <a:buFont typeface="Arial" panose="020B0604020202020204" pitchFamily="34" charset="0"/>
              <a:buChar char="•"/>
            </a:pPr>
            <a:r>
              <a:rPr lang="et-EE" sz="1200" kern="1200" dirty="0">
                <a:solidFill>
                  <a:schemeClr val="tx1"/>
                </a:solidFill>
                <a:effectLst/>
                <a:latin typeface="+mn-lt"/>
                <a:ea typeface="+mn-ea"/>
                <a:cs typeface="+mn-cs"/>
              </a:rPr>
              <a:t>Lubjakivide pinna kattumine sekundaarsete mineraalidega vähendab nende puhverdavat potentsiaali. </a:t>
            </a:r>
            <a:r>
              <a:rPr lang="et-EE" sz="1200" kern="1200" dirty="0" err="1">
                <a:solidFill>
                  <a:schemeClr val="tx1"/>
                </a:solidFill>
                <a:effectLst/>
                <a:latin typeface="+mn-lt"/>
                <a:ea typeface="+mn-ea"/>
                <a:cs typeface="+mn-cs"/>
              </a:rPr>
              <a:t>Puura</a:t>
            </a:r>
            <a:r>
              <a:rPr lang="et-EE" sz="1200" kern="1200" dirty="0">
                <a:solidFill>
                  <a:schemeClr val="tx1"/>
                </a:solidFill>
                <a:effectLst/>
                <a:latin typeface="+mn-lt"/>
                <a:ea typeface="+mn-ea"/>
                <a:cs typeface="+mn-cs"/>
              </a:rPr>
              <a:t> jt, (1999) tuvastasid mineraloogiliste uuringute käigus, et osade 10–40 cm diameetriga lubjakivitükkide </a:t>
            </a:r>
            <a:r>
              <a:rPr lang="et-EE" sz="1200" kern="1200" dirty="0" err="1">
                <a:solidFill>
                  <a:schemeClr val="tx1"/>
                </a:solidFill>
                <a:effectLst/>
                <a:latin typeface="+mn-lt"/>
                <a:ea typeface="+mn-ea"/>
                <a:cs typeface="+mn-cs"/>
              </a:rPr>
              <a:t>puhverdusvõime</a:t>
            </a:r>
            <a:r>
              <a:rPr lang="et-EE" sz="1200" kern="1200" dirty="0">
                <a:solidFill>
                  <a:schemeClr val="tx1"/>
                </a:solidFill>
                <a:effectLst/>
                <a:latin typeface="+mn-lt"/>
                <a:ea typeface="+mn-ea"/>
                <a:cs typeface="+mn-cs"/>
              </a:rPr>
              <a:t> oli sekundaarsete mineraalide toimel vähenenud algsega võrreldes isegi 1 kuni 5%-</a:t>
            </a:r>
            <a:r>
              <a:rPr lang="et-EE" sz="1200" kern="1200" dirty="0" err="1">
                <a:solidFill>
                  <a:schemeClr val="tx1"/>
                </a:solidFill>
                <a:effectLst/>
                <a:latin typeface="+mn-lt"/>
                <a:ea typeface="+mn-ea"/>
                <a:cs typeface="+mn-cs"/>
              </a:rPr>
              <a:t>ni</a:t>
            </a:r>
            <a:r>
              <a:rPr lang="et-EE" sz="1200" kern="1200" dirty="0">
                <a:solidFill>
                  <a:schemeClr val="tx1"/>
                </a:solidFill>
                <a:effectLst/>
                <a:latin typeface="+mn-lt"/>
                <a:ea typeface="+mn-ea"/>
                <a:cs typeface="+mn-cs"/>
              </a:rPr>
              <a:t>.</a:t>
            </a:r>
            <a:endParaRPr lang="en-US" dirty="0"/>
          </a:p>
        </p:txBody>
      </p:sp>
      <p:sp>
        <p:nvSpPr>
          <p:cNvPr id="4" name="Slaidinumbri kohatäide 3"/>
          <p:cNvSpPr>
            <a:spLocks noGrp="1"/>
          </p:cNvSpPr>
          <p:nvPr>
            <p:ph type="sldNum" sz="quarter" idx="10"/>
          </p:nvPr>
        </p:nvSpPr>
        <p:spPr/>
        <p:txBody>
          <a:bodyPr/>
          <a:lstStyle/>
          <a:p>
            <a:fld id="{AD6742BD-C013-4F48-9B4A-6C9CA4DCDFC3}" type="slidenum">
              <a:rPr lang="en-US" smtClean="0"/>
              <a:t>47</a:t>
            </a:fld>
            <a:endParaRPr lang="en-US"/>
          </a:p>
        </p:txBody>
      </p:sp>
    </p:spTree>
    <p:extLst>
      <p:ext uri="{BB962C8B-B14F-4D97-AF65-F5344CB8AC3E}">
        <p14:creationId xmlns:p14="http://schemas.microsoft.com/office/powerpoint/2010/main" val="1045523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marL="171450" indent="-171450">
              <a:buFont typeface="Arial" panose="020B0604020202020204" pitchFamily="34" charset="0"/>
              <a:buChar char="•"/>
            </a:pPr>
            <a:r>
              <a:rPr lang="et-EE" dirty="0"/>
              <a:t>Tekkiva vee keemiline koostis ja muutus ajas;</a:t>
            </a:r>
          </a:p>
          <a:p>
            <a:pPr marL="171450" indent="-171450">
              <a:buFont typeface="Arial" panose="020B0604020202020204" pitchFamily="34" charset="0"/>
              <a:buChar char="•"/>
            </a:pPr>
            <a:r>
              <a:rPr lang="et-EE" sz="1200" kern="1200" dirty="0">
                <a:solidFill>
                  <a:schemeClr val="tx1"/>
                </a:solidFill>
                <a:effectLst/>
                <a:latin typeface="+mn-lt"/>
                <a:ea typeface="+mn-ea"/>
                <a:cs typeface="+mn-cs"/>
              </a:rPr>
              <a:t>Mg/Ca suhte kasv tuleneb sellest, et erinevalt Ca-sulfaatidest on Mg-sulfaatide lahustuvus palju suurem, mistõttu need jäävad alaküllastunuks isegi kõige intensiivsema püriidi oksüdatsiooni juures (</a:t>
            </a:r>
            <a:r>
              <a:rPr lang="et-EE" sz="1200" kern="1200" dirty="0" err="1">
                <a:solidFill>
                  <a:schemeClr val="tx1"/>
                </a:solidFill>
                <a:effectLst/>
                <a:latin typeface="+mn-lt"/>
                <a:ea typeface="+mn-ea"/>
                <a:cs typeface="+mn-cs"/>
              </a:rPr>
              <a:t>Puura</a:t>
            </a:r>
            <a:r>
              <a:rPr lang="et-EE" sz="1200" kern="1200" dirty="0">
                <a:solidFill>
                  <a:schemeClr val="tx1"/>
                </a:solidFill>
                <a:effectLst/>
                <a:latin typeface="+mn-lt"/>
                <a:ea typeface="+mn-ea"/>
                <a:cs typeface="+mn-cs"/>
              </a:rPr>
              <a:t>, 1998).</a:t>
            </a:r>
          </a:p>
          <a:p>
            <a:pPr marL="171450" indent="-171450">
              <a:buFont typeface="Arial" panose="020B0604020202020204" pitchFamily="34" charset="0"/>
              <a:buChar char="•"/>
            </a:pPr>
            <a:endParaRPr lang="et-EE" dirty="0"/>
          </a:p>
          <a:p>
            <a:pPr marL="171450" indent="-171450">
              <a:buFont typeface="Arial" panose="020B0604020202020204" pitchFamily="34" charset="0"/>
              <a:buChar char="•"/>
            </a:pPr>
            <a:endParaRPr lang="en-US" dirty="0"/>
          </a:p>
        </p:txBody>
      </p:sp>
      <p:sp>
        <p:nvSpPr>
          <p:cNvPr id="4" name="Slaidinumbri kohatäide 3"/>
          <p:cNvSpPr>
            <a:spLocks noGrp="1"/>
          </p:cNvSpPr>
          <p:nvPr>
            <p:ph type="sldNum" sz="quarter" idx="10"/>
          </p:nvPr>
        </p:nvSpPr>
        <p:spPr/>
        <p:txBody>
          <a:bodyPr/>
          <a:lstStyle/>
          <a:p>
            <a:fld id="{AD6742BD-C013-4F48-9B4A-6C9CA4DCDFC3}" type="slidenum">
              <a:rPr lang="en-US" smtClean="0"/>
              <a:t>48</a:t>
            </a:fld>
            <a:endParaRPr lang="en-US"/>
          </a:p>
        </p:txBody>
      </p:sp>
    </p:spTree>
    <p:extLst>
      <p:ext uri="{BB962C8B-B14F-4D97-AF65-F5344CB8AC3E}">
        <p14:creationId xmlns:p14="http://schemas.microsoft.com/office/powerpoint/2010/main" val="3493873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marL="171450" indent="-171450">
              <a:buFont typeface="Arial" panose="020B0604020202020204" pitchFamily="34" charset="0"/>
              <a:buChar char="•"/>
            </a:pPr>
            <a:r>
              <a:rPr lang="et-EE" sz="1200" kern="1200" dirty="0">
                <a:solidFill>
                  <a:schemeClr val="tx1"/>
                </a:solidFill>
                <a:effectLst/>
                <a:latin typeface="+mn-lt"/>
                <a:ea typeface="+mn-ea"/>
                <a:cs typeface="+mn-cs"/>
              </a:rPr>
              <a:t>Raskemetallide (V, U, </a:t>
            </a:r>
            <a:r>
              <a:rPr lang="et-EE" sz="1200" kern="1200" dirty="0" err="1">
                <a:solidFill>
                  <a:schemeClr val="tx1"/>
                </a:solidFill>
                <a:effectLst/>
                <a:latin typeface="+mn-lt"/>
                <a:ea typeface="+mn-ea"/>
                <a:cs typeface="+mn-cs"/>
              </a:rPr>
              <a:t>Mo</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Ni</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Pb</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Cu</a:t>
            </a:r>
            <a:r>
              <a:rPr lang="et-EE" sz="1200" kern="1200" dirty="0">
                <a:solidFill>
                  <a:schemeClr val="tx1"/>
                </a:solidFill>
                <a:effectLst/>
                <a:latin typeface="+mn-lt"/>
                <a:ea typeface="+mn-ea"/>
                <a:cs typeface="+mn-cs"/>
              </a:rPr>
              <a:t>, </a:t>
            </a:r>
            <a:r>
              <a:rPr lang="et-EE" sz="1200" kern="1200" dirty="0" err="1">
                <a:solidFill>
                  <a:schemeClr val="tx1"/>
                </a:solidFill>
                <a:effectLst/>
                <a:latin typeface="+mn-lt"/>
                <a:ea typeface="+mn-ea"/>
                <a:cs typeface="+mn-cs"/>
              </a:rPr>
              <a:t>Zn</a:t>
            </a:r>
            <a:r>
              <a:rPr lang="et-EE" sz="1200" kern="1200" dirty="0">
                <a:solidFill>
                  <a:schemeClr val="tx1"/>
                </a:solidFill>
                <a:effectLst/>
                <a:latin typeface="+mn-lt"/>
                <a:ea typeface="+mn-ea"/>
                <a:cs typeface="+mn-cs"/>
              </a:rPr>
              <a:t>) kontsentratsioonid Maardu karjääridest väljapumbatavas vees 1990-date aastate alguses (</a:t>
            </a:r>
            <a:r>
              <a:rPr lang="et-EE" sz="1200" kern="1200" dirty="0" err="1">
                <a:solidFill>
                  <a:schemeClr val="tx1"/>
                </a:solidFill>
                <a:effectLst/>
                <a:latin typeface="+mn-lt"/>
                <a:ea typeface="+mn-ea"/>
                <a:cs typeface="+mn-cs"/>
              </a:rPr>
              <a:t>Puura</a:t>
            </a:r>
            <a:r>
              <a:rPr lang="et-EE" sz="1200" kern="1200" dirty="0">
                <a:solidFill>
                  <a:schemeClr val="tx1"/>
                </a:solidFill>
                <a:effectLst/>
                <a:latin typeface="+mn-lt"/>
                <a:ea typeface="+mn-ea"/>
                <a:cs typeface="+mn-cs"/>
              </a:rPr>
              <a:t>, 1998) ja keskmine kontsentratsioon Maardu karjäärijärvedes antud uuringu perioodil (2016-2017). Andmete omavahelise võrdlemise hõlbustamiseks on kontsentratsioon esitatud </a:t>
            </a:r>
            <a:r>
              <a:rPr lang="et-EE" sz="1200" kern="1200" dirty="0" err="1">
                <a:solidFill>
                  <a:schemeClr val="tx1"/>
                </a:solidFill>
                <a:effectLst/>
                <a:latin typeface="+mn-lt"/>
                <a:ea typeface="+mn-ea"/>
                <a:cs typeface="+mn-cs"/>
              </a:rPr>
              <a:t>logaritmilisel</a:t>
            </a:r>
            <a:r>
              <a:rPr lang="et-EE" sz="1200" kern="1200" dirty="0">
                <a:solidFill>
                  <a:schemeClr val="tx1"/>
                </a:solidFill>
                <a:effectLst/>
                <a:latin typeface="+mn-lt"/>
                <a:ea typeface="+mn-ea"/>
                <a:cs typeface="+mn-cs"/>
              </a:rPr>
              <a:t> skaalal.</a:t>
            </a:r>
          </a:p>
          <a:p>
            <a:pPr marL="171450" indent="-171450">
              <a:buFont typeface="Arial" panose="020B0604020202020204" pitchFamily="34" charset="0"/>
              <a:buChar char="•"/>
            </a:pPr>
            <a:r>
              <a:rPr lang="et-EE" sz="1200" kern="1200" dirty="0">
                <a:solidFill>
                  <a:schemeClr val="tx1"/>
                </a:solidFill>
                <a:effectLst/>
                <a:latin typeface="+mn-lt"/>
                <a:ea typeface="+mn-ea"/>
                <a:cs typeface="+mn-cs"/>
              </a:rPr>
              <a:t>Raskemetallide kontsentratsioonid olid valdavalt palju väiksemad nende sisaldusest </a:t>
            </a:r>
            <a:r>
              <a:rPr lang="et-EE" sz="1200" kern="1200" dirty="0" err="1">
                <a:solidFill>
                  <a:schemeClr val="tx1"/>
                </a:solidFill>
                <a:effectLst/>
                <a:latin typeface="+mn-lt"/>
                <a:ea typeface="+mn-ea"/>
                <a:cs typeface="+mn-cs"/>
              </a:rPr>
              <a:t>graptoliitargilliidis</a:t>
            </a:r>
            <a:r>
              <a:rPr lang="et-EE" sz="1200" kern="1200" dirty="0">
                <a:solidFill>
                  <a:schemeClr val="tx1"/>
                </a:solidFill>
                <a:effectLst/>
                <a:latin typeface="+mn-lt"/>
                <a:ea typeface="+mn-ea"/>
                <a:cs typeface="+mn-cs"/>
              </a:rPr>
              <a:t> (vahemikus 0,01 kuni 3 </a:t>
            </a:r>
            <a:r>
              <a:rPr lang="et-EE" sz="1200" kern="1200" dirty="0" err="1">
                <a:solidFill>
                  <a:schemeClr val="tx1"/>
                </a:solidFill>
                <a:effectLst/>
                <a:latin typeface="+mn-lt"/>
                <a:ea typeface="+mn-ea"/>
                <a:cs typeface="+mn-cs"/>
              </a:rPr>
              <a:t>ppm</a:t>
            </a:r>
            <a:r>
              <a:rPr lang="et-EE" sz="1200" kern="1200" dirty="0">
                <a:solidFill>
                  <a:schemeClr val="tx1"/>
                </a:solidFill>
                <a:effectLst/>
                <a:latin typeface="+mn-lt"/>
                <a:ea typeface="+mn-ea"/>
                <a:cs typeface="+mn-cs"/>
              </a:rPr>
              <a:t>-i), kuigi ületasid vastavaid väärtusi ümbritsevates veekogudes (</a:t>
            </a:r>
            <a:r>
              <a:rPr lang="et-EE" sz="1200" kern="1200" dirty="0" err="1">
                <a:solidFill>
                  <a:schemeClr val="tx1"/>
                </a:solidFill>
                <a:effectLst/>
                <a:latin typeface="+mn-lt"/>
                <a:ea typeface="+mn-ea"/>
                <a:cs typeface="+mn-cs"/>
              </a:rPr>
              <a:t>Puura</a:t>
            </a:r>
            <a:r>
              <a:rPr lang="et-EE" sz="1200" kern="1200" dirty="0">
                <a:solidFill>
                  <a:schemeClr val="tx1"/>
                </a:solidFill>
                <a:effectLst/>
                <a:latin typeface="+mn-lt"/>
                <a:ea typeface="+mn-ea"/>
                <a:cs typeface="+mn-cs"/>
              </a:rPr>
              <a:t>, 1998).</a:t>
            </a:r>
          </a:p>
          <a:p>
            <a:pPr marL="171450" indent="-171450">
              <a:buFont typeface="Arial" panose="020B0604020202020204" pitchFamily="34" charset="0"/>
              <a:buChar char="•"/>
            </a:pPr>
            <a:r>
              <a:rPr lang="et-EE" sz="1200" kern="1200" dirty="0" err="1">
                <a:solidFill>
                  <a:schemeClr val="tx1"/>
                </a:solidFill>
                <a:effectLst/>
                <a:latin typeface="+mn-lt"/>
                <a:ea typeface="+mn-ea"/>
                <a:cs typeface="+mn-cs"/>
              </a:rPr>
              <a:t>pH</a:t>
            </a:r>
            <a:r>
              <a:rPr lang="et-EE" sz="1200" kern="1200" dirty="0">
                <a:solidFill>
                  <a:schemeClr val="tx1"/>
                </a:solidFill>
                <a:effectLst/>
                <a:latin typeface="+mn-lt"/>
                <a:ea typeface="+mn-ea"/>
                <a:cs typeface="+mn-cs"/>
              </a:rPr>
              <a:t> alanedes võivad raskemetallid muutuda mobiilseks.</a:t>
            </a:r>
            <a:endParaRPr lang="en-US" dirty="0"/>
          </a:p>
        </p:txBody>
      </p:sp>
      <p:sp>
        <p:nvSpPr>
          <p:cNvPr id="4" name="Slaidinumbri kohatäide 3"/>
          <p:cNvSpPr>
            <a:spLocks noGrp="1"/>
          </p:cNvSpPr>
          <p:nvPr>
            <p:ph type="sldNum" sz="quarter" idx="10"/>
          </p:nvPr>
        </p:nvSpPr>
        <p:spPr/>
        <p:txBody>
          <a:bodyPr/>
          <a:lstStyle/>
          <a:p>
            <a:fld id="{AD6742BD-C013-4F48-9B4A-6C9CA4DCDFC3}" type="slidenum">
              <a:rPr lang="en-US" smtClean="0"/>
              <a:t>49</a:t>
            </a:fld>
            <a:endParaRPr lang="en-US"/>
          </a:p>
        </p:txBody>
      </p:sp>
    </p:spTree>
    <p:extLst>
      <p:ext uri="{BB962C8B-B14F-4D97-AF65-F5344CB8AC3E}">
        <p14:creationId xmlns:p14="http://schemas.microsoft.com/office/powerpoint/2010/main" val="13775480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pPr marL="171450" indent="-171450">
              <a:buFont typeface="Arial" panose="020B0604020202020204" pitchFamily="34" charset="0"/>
              <a:buChar char="•"/>
            </a:pPr>
            <a:r>
              <a:rPr lang="et-EE" dirty="0"/>
              <a:t>Kuumenemiskollete esinemise vähenemine pärast kaevandustegevuse lõppu: tõenäoliselt põhjustatud kivimi õhu- ja veejuhtivuse vähenemisest aheraine </a:t>
            </a:r>
            <a:r>
              <a:rPr lang="et-EE" dirty="0" err="1"/>
              <a:t>kompakteerumisel</a:t>
            </a:r>
            <a:r>
              <a:rPr lang="et-EE" dirty="0"/>
              <a:t> ja kuumenemisel tekkinud sekundaarsete mineraalide toimel (nt. rauahüdroksiidid, </a:t>
            </a:r>
            <a:r>
              <a:rPr lang="et-EE" dirty="0" err="1"/>
              <a:t>hematiit</a:t>
            </a:r>
            <a:r>
              <a:rPr lang="et-EE" dirty="0"/>
              <a:t>, </a:t>
            </a:r>
            <a:r>
              <a:rPr lang="et-EE" dirty="0" err="1"/>
              <a:t>korderiit</a:t>
            </a:r>
            <a:r>
              <a:rPr lang="et-EE" dirty="0"/>
              <a:t>), mis on täitnud puistangumaterjali poorid takistades hapniku liigipääsu kivimile (</a:t>
            </a:r>
            <a:r>
              <a:rPr lang="et-EE" dirty="0" err="1"/>
              <a:t>Puura</a:t>
            </a:r>
            <a:r>
              <a:rPr lang="et-EE" dirty="0"/>
              <a:t>, 1998). Lisaks vähendab oksüdeeriva hapniku levikut pinnases alal üha laiemalt leviv taimkate.</a:t>
            </a:r>
            <a:endParaRPr lang="en-US" dirty="0"/>
          </a:p>
        </p:txBody>
      </p:sp>
      <p:sp>
        <p:nvSpPr>
          <p:cNvPr id="4" name="Slaidinumbri kohatäide 3"/>
          <p:cNvSpPr>
            <a:spLocks noGrp="1"/>
          </p:cNvSpPr>
          <p:nvPr>
            <p:ph type="sldNum" sz="quarter" idx="10"/>
          </p:nvPr>
        </p:nvSpPr>
        <p:spPr/>
        <p:txBody>
          <a:bodyPr/>
          <a:lstStyle/>
          <a:p>
            <a:fld id="{AD6742BD-C013-4F48-9B4A-6C9CA4DCDFC3}" type="slidenum">
              <a:rPr lang="en-US" smtClean="0"/>
              <a:t>50</a:t>
            </a:fld>
            <a:endParaRPr lang="en-US"/>
          </a:p>
        </p:txBody>
      </p:sp>
    </p:spTree>
    <p:extLst>
      <p:ext uri="{BB962C8B-B14F-4D97-AF65-F5344CB8AC3E}">
        <p14:creationId xmlns:p14="http://schemas.microsoft.com/office/powerpoint/2010/main" val="809792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t-E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t-EE"/>
          </a:p>
        </p:txBody>
      </p:sp>
      <p:sp>
        <p:nvSpPr>
          <p:cNvPr id="4" name="Date Placeholder 3"/>
          <p:cNvSpPr>
            <a:spLocks noGrp="1"/>
          </p:cNvSpPr>
          <p:nvPr>
            <p:ph type="dt" sz="half" idx="10"/>
          </p:nvPr>
        </p:nvSpPr>
        <p:spPr/>
        <p:txBody>
          <a:bodyPr/>
          <a:lstStyle/>
          <a:p>
            <a:fld id="{AD83837E-BD15-47B0-8AA1-A19BAF4E3BF5}" type="datetimeFigureOut">
              <a:rPr lang="et-EE" smtClean="0"/>
              <a:t>05.12.2017</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CD959000-AD78-49CA-A6F4-8584046376F1}" type="slidenum">
              <a:rPr lang="et-EE" smtClean="0"/>
              <a:t>‹#›</a:t>
            </a:fld>
            <a:endParaRPr lang="et-EE"/>
          </a:p>
        </p:txBody>
      </p:sp>
    </p:spTree>
    <p:extLst>
      <p:ext uri="{BB962C8B-B14F-4D97-AF65-F5344CB8AC3E}">
        <p14:creationId xmlns:p14="http://schemas.microsoft.com/office/powerpoint/2010/main" val="1610600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t-EE"/>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p:cNvSpPr>
            <a:spLocks noGrp="1"/>
          </p:cNvSpPr>
          <p:nvPr>
            <p:ph type="dt" sz="half" idx="10"/>
          </p:nvPr>
        </p:nvSpPr>
        <p:spPr/>
        <p:txBody>
          <a:bodyPr/>
          <a:lstStyle/>
          <a:p>
            <a:fld id="{AD83837E-BD15-47B0-8AA1-A19BAF4E3BF5}" type="datetimeFigureOut">
              <a:rPr lang="et-EE" smtClean="0"/>
              <a:t>05.12.2017</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CD959000-AD78-49CA-A6F4-8584046376F1}" type="slidenum">
              <a:rPr lang="et-EE" smtClean="0"/>
              <a:t>‹#›</a:t>
            </a:fld>
            <a:endParaRPr lang="et-EE"/>
          </a:p>
        </p:txBody>
      </p:sp>
    </p:spTree>
    <p:extLst>
      <p:ext uri="{BB962C8B-B14F-4D97-AF65-F5344CB8AC3E}">
        <p14:creationId xmlns:p14="http://schemas.microsoft.com/office/powerpoint/2010/main" val="3799080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t-E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p:cNvSpPr>
            <a:spLocks noGrp="1"/>
          </p:cNvSpPr>
          <p:nvPr>
            <p:ph type="dt" sz="half" idx="10"/>
          </p:nvPr>
        </p:nvSpPr>
        <p:spPr/>
        <p:txBody>
          <a:bodyPr/>
          <a:lstStyle/>
          <a:p>
            <a:fld id="{AD83837E-BD15-47B0-8AA1-A19BAF4E3BF5}" type="datetimeFigureOut">
              <a:rPr lang="et-EE" smtClean="0"/>
              <a:t>05.12.2017</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CD959000-AD78-49CA-A6F4-8584046376F1}" type="slidenum">
              <a:rPr lang="et-EE" smtClean="0"/>
              <a:t>‹#›</a:t>
            </a:fld>
            <a:endParaRPr lang="et-EE"/>
          </a:p>
        </p:txBody>
      </p:sp>
    </p:spTree>
    <p:extLst>
      <p:ext uri="{BB962C8B-B14F-4D97-AF65-F5344CB8AC3E}">
        <p14:creationId xmlns:p14="http://schemas.microsoft.com/office/powerpoint/2010/main" val="2358376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t-E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p:cNvSpPr>
            <a:spLocks noGrp="1"/>
          </p:cNvSpPr>
          <p:nvPr>
            <p:ph type="dt" sz="half" idx="10"/>
          </p:nvPr>
        </p:nvSpPr>
        <p:spPr/>
        <p:txBody>
          <a:bodyPr/>
          <a:lstStyle/>
          <a:p>
            <a:fld id="{AD83837E-BD15-47B0-8AA1-A19BAF4E3BF5}" type="datetimeFigureOut">
              <a:rPr lang="et-EE" smtClean="0"/>
              <a:t>05.12.2017</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CD959000-AD78-49CA-A6F4-8584046376F1}" type="slidenum">
              <a:rPr lang="et-EE" smtClean="0"/>
              <a:t>‹#›</a:t>
            </a:fld>
            <a:endParaRPr lang="et-EE"/>
          </a:p>
        </p:txBody>
      </p:sp>
    </p:spTree>
    <p:extLst>
      <p:ext uri="{BB962C8B-B14F-4D97-AF65-F5344CB8AC3E}">
        <p14:creationId xmlns:p14="http://schemas.microsoft.com/office/powerpoint/2010/main" val="163208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t-E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D83837E-BD15-47B0-8AA1-A19BAF4E3BF5}" type="datetimeFigureOut">
              <a:rPr lang="et-EE" smtClean="0"/>
              <a:t>05.12.2017</a:t>
            </a:fld>
            <a:endParaRPr lang="et-EE"/>
          </a:p>
        </p:txBody>
      </p:sp>
      <p:sp>
        <p:nvSpPr>
          <p:cNvPr id="5" name="Footer Placeholder 4"/>
          <p:cNvSpPr>
            <a:spLocks noGrp="1"/>
          </p:cNvSpPr>
          <p:nvPr>
            <p:ph type="ftr" sz="quarter" idx="11"/>
          </p:nvPr>
        </p:nvSpPr>
        <p:spPr/>
        <p:txBody>
          <a:bodyPr/>
          <a:lstStyle/>
          <a:p>
            <a:endParaRPr lang="et-EE"/>
          </a:p>
        </p:txBody>
      </p:sp>
      <p:sp>
        <p:nvSpPr>
          <p:cNvPr id="6" name="Slide Number Placeholder 5"/>
          <p:cNvSpPr>
            <a:spLocks noGrp="1"/>
          </p:cNvSpPr>
          <p:nvPr>
            <p:ph type="sldNum" sz="quarter" idx="12"/>
          </p:nvPr>
        </p:nvSpPr>
        <p:spPr/>
        <p:txBody>
          <a:bodyPr/>
          <a:lstStyle/>
          <a:p>
            <a:fld id="{CD959000-AD78-49CA-A6F4-8584046376F1}" type="slidenum">
              <a:rPr lang="et-EE" smtClean="0"/>
              <a:t>‹#›</a:t>
            </a:fld>
            <a:endParaRPr lang="et-EE"/>
          </a:p>
        </p:txBody>
      </p:sp>
    </p:spTree>
    <p:extLst>
      <p:ext uri="{BB962C8B-B14F-4D97-AF65-F5344CB8AC3E}">
        <p14:creationId xmlns:p14="http://schemas.microsoft.com/office/powerpoint/2010/main" val="1831748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t-EE"/>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Date Placeholder 4"/>
          <p:cNvSpPr>
            <a:spLocks noGrp="1"/>
          </p:cNvSpPr>
          <p:nvPr>
            <p:ph type="dt" sz="half" idx="10"/>
          </p:nvPr>
        </p:nvSpPr>
        <p:spPr/>
        <p:txBody>
          <a:bodyPr/>
          <a:lstStyle/>
          <a:p>
            <a:fld id="{AD83837E-BD15-47B0-8AA1-A19BAF4E3BF5}" type="datetimeFigureOut">
              <a:rPr lang="et-EE" smtClean="0"/>
              <a:t>05.12.2017</a:t>
            </a:fld>
            <a:endParaRPr lang="et-EE"/>
          </a:p>
        </p:txBody>
      </p:sp>
      <p:sp>
        <p:nvSpPr>
          <p:cNvPr id="6" name="Footer Placeholder 5"/>
          <p:cNvSpPr>
            <a:spLocks noGrp="1"/>
          </p:cNvSpPr>
          <p:nvPr>
            <p:ph type="ftr" sz="quarter" idx="11"/>
          </p:nvPr>
        </p:nvSpPr>
        <p:spPr/>
        <p:txBody>
          <a:bodyPr/>
          <a:lstStyle/>
          <a:p>
            <a:endParaRPr lang="et-EE"/>
          </a:p>
        </p:txBody>
      </p:sp>
      <p:sp>
        <p:nvSpPr>
          <p:cNvPr id="7" name="Slide Number Placeholder 6"/>
          <p:cNvSpPr>
            <a:spLocks noGrp="1"/>
          </p:cNvSpPr>
          <p:nvPr>
            <p:ph type="sldNum" sz="quarter" idx="12"/>
          </p:nvPr>
        </p:nvSpPr>
        <p:spPr/>
        <p:txBody>
          <a:bodyPr/>
          <a:lstStyle/>
          <a:p>
            <a:fld id="{CD959000-AD78-49CA-A6F4-8584046376F1}" type="slidenum">
              <a:rPr lang="et-EE" smtClean="0"/>
              <a:t>‹#›</a:t>
            </a:fld>
            <a:endParaRPr lang="et-EE"/>
          </a:p>
        </p:txBody>
      </p:sp>
    </p:spTree>
    <p:extLst>
      <p:ext uri="{BB962C8B-B14F-4D97-AF65-F5344CB8AC3E}">
        <p14:creationId xmlns:p14="http://schemas.microsoft.com/office/powerpoint/2010/main" val="210577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t-E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7" name="Date Placeholder 6"/>
          <p:cNvSpPr>
            <a:spLocks noGrp="1"/>
          </p:cNvSpPr>
          <p:nvPr>
            <p:ph type="dt" sz="half" idx="10"/>
          </p:nvPr>
        </p:nvSpPr>
        <p:spPr/>
        <p:txBody>
          <a:bodyPr/>
          <a:lstStyle/>
          <a:p>
            <a:fld id="{AD83837E-BD15-47B0-8AA1-A19BAF4E3BF5}" type="datetimeFigureOut">
              <a:rPr lang="et-EE" smtClean="0"/>
              <a:t>05.12.2017</a:t>
            </a:fld>
            <a:endParaRPr lang="et-EE"/>
          </a:p>
        </p:txBody>
      </p:sp>
      <p:sp>
        <p:nvSpPr>
          <p:cNvPr id="8" name="Footer Placeholder 7"/>
          <p:cNvSpPr>
            <a:spLocks noGrp="1"/>
          </p:cNvSpPr>
          <p:nvPr>
            <p:ph type="ftr" sz="quarter" idx="11"/>
          </p:nvPr>
        </p:nvSpPr>
        <p:spPr/>
        <p:txBody>
          <a:bodyPr/>
          <a:lstStyle/>
          <a:p>
            <a:endParaRPr lang="et-EE"/>
          </a:p>
        </p:txBody>
      </p:sp>
      <p:sp>
        <p:nvSpPr>
          <p:cNvPr id="9" name="Slide Number Placeholder 8"/>
          <p:cNvSpPr>
            <a:spLocks noGrp="1"/>
          </p:cNvSpPr>
          <p:nvPr>
            <p:ph type="sldNum" sz="quarter" idx="12"/>
          </p:nvPr>
        </p:nvSpPr>
        <p:spPr/>
        <p:txBody>
          <a:bodyPr/>
          <a:lstStyle/>
          <a:p>
            <a:fld id="{CD959000-AD78-49CA-A6F4-8584046376F1}" type="slidenum">
              <a:rPr lang="et-EE" smtClean="0"/>
              <a:t>‹#›</a:t>
            </a:fld>
            <a:endParaRPr lang="et-EE"/>
          </a:p>
        </p:txBody>
      </p:sp>
    </p:spTree>
    <p:extLst>
      <p:ext uri="{BB962C8B-B14F-4D97-AF65-F5344CB8AC3E}">
        <p14:creationId xmlns:p14="http://schemas.microsoft.com/office/powerpoint/2010/main" val="164457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t-EE"/>
          </a:p>
        </p:txBody>
      </p:sp>
      <p:sp>
        <p:nvSpPr>
          <p:cNvPr id="3" name="Date Placeholder 2"/>
          <p:cNvSpPr>
            <a:spLocks noGrp="1"/>
          </p:cNvSpPr>
          <p:nvPr>
            <p:ph type="dt" sz="half" idx="10"/>
          </p:nvPr>
        </p:nvSpPr>
        <p:spPr/>
        <p:txBody>
          <a:bodyPr/>
          <a:lstStyle/>
          <a:p>
            <a:fld id="{AD83837E-BD15-47B0-8AA1-A19BAF4E3BF5}" type="datetimeFigureOut">
              <a:rPr lang="et-EE" smtClean="0"/>
              <a:t>05.12.2017</a:t>
            </a:fld>
            <a:endParaRPr lang="et-EE"/>
          </a:p>
        </p:txBody>
      </p:sp>
      <p:sp>
        <p:nvSpPr>
          <p:cNvPr id="4" name="Footer Placeholder 3"/>
          <p:cNvSpPr>
            <a:spLocks noGrp="1"/>
          </p:cNvSpPr>
          <p:nvPr>
            <p:ph type="ftr" sz="quarter" idx="11"/>
          </p:nvPr>
        </p:nvSpPr>
        <p:spPr/>
        <p:txBody>
          <a:bodyPr/>
          <a:lstStyle/>
          <a:p>
            <a:endParaRPr lang="et-EE"/>
          </a:p>
        </p:txBody>
      </p:sp>
      <p:sp>
        <p:nvSpPr>
          <p:cNvPr id="5" name="Slide Number Placeholder 4"/>
          <p:cNvSpPr>
            <a:spLocks noGrp="1"/>
          </p:cNvSpPr>
          <p:nvPr>
            <p:ph type="sldNum" sz="quarter" idx="12"/>
          </p:nvPr>
        </p:nvSpPr>
        <p:spPr/>
        <p:txBody>
          <a:bodyPr/>
          <a:lstStyle/>
          <a:p>
            <a:fld id="{CD959000-AD78-49CA-A6F4-8584046376F1}" type="slidenum">
              <a:rPr lang="et-EE" smtClean="0"/>
              <a:t>‹#›</a:t>
            </a:fld>
            <a:endParaRPr lang="et-EE"/>
          </a:p>
        </p:txBody>
      </p:sp>
    </p:spTree>
    <p:extLst>
      <p:ext uri="{BB962C8B-B14F-4D97-AF65-F5344CB8AC3E}">
        <p14:creationId xmlns:p14="http://schemas.microsoft.com/office/powerpoint/2010/main" val="2394240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83837E-BD15-47B0-8AA1-A19BAF4E3BF5}" type="datetimeFigureOut">
              <a:rPr lang="et-EE" smtClean="0"/>
              <a:t>05.12.2017</a:t>
            </a:fld>
            <a:endParaRPr lang="et-EE"/>
          </a:p>
        </p:txBody>
      </p:sp>
      <p:sp>
        <p:nvSpPr>
          <p:cNvPr id="3" name="Footer Placeholder 2"/>
          <p:cNvSpPr>
            <a:spLocks noGrp="1"/>
          </p:cNvSpPr>
          <p:nvPr>
            <p:ph type="ftr" sz="quarter" idx="11"/>
          </p:nvPr>
        </p:nvSpPr>
        <p:spPr/>
        <p:txBody>
          <a:bodyPr/>
          <a:lstStyle/>
          <a:p>
            <a:endParaRPr lang="et-EE"/>
          </a:p>
        </p:txBody>
      </p:sp>
      <p:sp>
        <p:nvSpPr>
          <p:cNvPr id="4" name="Slide Number Placeholder 3"/>
          <p:cNvSpPr>
            <a:spLocks noGrp="1"/>
          </p:cNvSpPr>
          <p:nvPr>
            <p:ph type="sldNum" sz="quarter" idx="12"/>
          </p:nvPr>
        </p:nvSpPr>
        <p:spPr/>
        <p:txBody>
          <a:bodyPr/>
          <a:lstStyle/>
          <a:p>
            <a:fld id="{CD959000-AD78-49CA-A6F4-8584046376F1}" type="slidenum">
              <a:rPr lang="et-EE" smtClean="0"/>
              <a:t>‹#›</a:t>
            </a:fld>
            <a:endParaRPr lang="et-EE"/>
          </a:p>
        </p:txBody>
      </p:sp>
    </p:spTree>
    <p:extLst>
      <p:ext uri="{BB962C8B-B14F-4D97-AF65-F5344CB8AC3E}">
        <p14:creationId xmlns:p14="http://schemas.microsoft.com/office/powerpoint/2010/main" val="3603202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t-E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D83837E-BD15-47B0-8AA1-A19BAF4E3BF5}" type="datetimeFigureOut">
              <a:rPr lang="et-EE" smtClean="0"/>
              <a:t>05.12.2017</a:t>
            </a:fld>
            <a:endParaRPr lang="et-EE"/>
          </a:p>
        </p:txBody>
      </p:sp>
      <p:sp>
        <p:nvSpPr>
          <p:cNvPr id="6" name="Footer Placeholder 5"/>
          <p:cNvSpPr>
            <a:spLocks noGrp="1"/>
          </p:cNvSpPr>
          <p:nvPr>
            <p:ph type="ftr" sz="quarter" idx="11"/>
          </p:nvPr>
        </p:nvSpPr>
        <p:spPr/>
        <p:txBody>
          <a:bodyPr/>
          <a:lstStyle/>
          <a:p>
            <a:endParaRPr lang="et-EE"/>
          </a:p>
        </p:txBody>
      </p:sp>
      <p:sp>
        <p:nvSpPr>
          <p:cNvPr id="7" name="Slide Number Placeholder 6"/>
          <p:cNvSpPr>
            <a:spLocks noGrp="1"/>
          </p:cNvSpPr>
          <p:nvPr>
            <p:ph type="sldNum" sz="quarter" idx="12"/>
          </p:nvPr>
        </p:nvSpPr>
        <p:spPr/>
        <p:txBody>
          <a:bodyPr/>
          <a:lstStyle/>
          <a:p>
            <a:fld id="{CD959000-AD78-49CA-A6F4-8584046376F1}" type="slidenum">
              <a:rPr lang="et-EE" smtClean="0"/>
              <a:t>‹#›</a:t>
            </a:fld>
            <a:endParaRPr lang="et-EE"/>
          </a:p>
        </p:txBody>
      </p:sp>
    </p:spTree>
    <p:extLst>
      <p:ext uri="{BB962C8B-B14F-4D97-AF65-F5344CB8AC3E}">
        <p14:creationId xmlns:p14="http://schemas.microsoft.com/office/powerpoint/2010/main" val="2201326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t-E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t-E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D83837E-BD15-47B0-8AA1-A19BAF4E3BF5}" type="datetimeFigureOut">
              <a:rPr lang="et-EE" smtClean="0"/>
              <a:t>05.12.2017</a:t>
            </a:fld>
            <a:endParaRPr lang="et-EE"/>
          </a:p>
        </p:txBody>
      </p:sp>
      <p:sp>
        <p:nvSpPr>
          <p:cNvPr id="6" name="Footer Placeholder 5"/>
          <p:cNvSpPr>
            <a:spLocks noGrp="1"/>
          </p:cNvSpPr>
          <p:nvPr>
            <p:ph type="ftr" sz="quarter" idx="11"/>
          </p:nvPr>
        </p:nvSpPr>
        <p:spPr/>
        <p:txBody>
          <a:bodyPr/>
          <a:lstStyle/>
          <a:p>
            <a:endParaRPr lang="et-EE"/>
          </a:p>
        </p:txBody>
      </p:sp>
      <p:sp>
        <p:nvSpPr>
          <p:cNvPr id="7" name="Slide Number Placeholder 6"/>
          <p:cNvSpPr>
            <a:spLocks noGrp="1"/>
          </p:cNvSpPr>
          <p:nvPr>
            <p:ph type="sldNum" sz="quarter" idx="12"/>
          </p:nvPr>
        </p:nvSpPr>
        <p:spPr/>
        <p:txBody>
          <a:bodyPr/>
          <a:lstStyle/>
          <a:p>
            <a:fld id="{CD959000-AD78-49CA-A6F4-8584046376F1}" type="slidenum">
              <a:rPr lang="et-EE" smtClean="0"/>
              <a:t>‹#›</a:t>
            </a:fld>
            <a:endParaRPr lang="et-EE"/>
          </a:p>
        </p:txBody>
      </p:sp>
    </p:spTree>
    <p:extLst>
      <p:ext uri="{BB962C8B-B14F-4D97-AF65-F5344CB8AC3E}">
        <p14:creationId xmlns:p14="http://schemas.microsoft.com/office/powerpoint/2010/main" val="21571825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t-E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t-E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83837E-BD15-47B0-8AA1-A19BAF4E3BF5}" type="datetimeFigureOut">
              <a:rPr lang="et-EE" smtClean="0"/>
              <a:t>05.12.2017</a:t>
            </a:fld>
            <a:endParaRPr lang="et-E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t-E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959000-AD78-49CA-A6F4-8584046376F1}" type="slidenum">
              <a:rPr lang="et-EE" smtClean="0"/>
              <a:t>‹#›</a:t>
            </a:fld>
            <a:endParaRPr lang="et-EE"/>
          </a:p>
        </p:txBody>
      </p:sp>
    </p:spTree>
    <p:extLst>
      <p:ext uri="{BB962C8B-B14F-4D97-AF65-F5344CB8AC3E}">
        <p14:creationId xmlns:p14="http://schemas.microsoft.com/office/powerpoint/2010/main" val="22228960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7.xml"/><Relationship Id="rId4" Type="http://schemas.openxmlformats.org/officeDocument/2006/relationships/image" Target="../media/image22.emf"/></Relationships>
</file>

<file path=ppt/slides/_rels/slide13.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emf"/><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emf"/><Relationship Id="rId4" Type="http://schemas.openxmlformats.org/officeDocument/2006/relationships/image" Target="../media/image51.emf"/></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7.emf"/></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5.tif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7.xml"/><Relationship Id="rId4" Type="http://schemas.openxmlformats.org/officeDocument/2006/relationships/image" Target="../media/image12.emf"/></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79174" y="3611367"/>
            <a:ext cx="4874100" cy="3246633"/>
          </a:xfrm>
          <a:prstGeom prst="rect">
            <a:avLst/>
          </a:prstGeom>
        </p:spPr>
      </p:pic>
      <p:pic>
        <p:nvPicPr>
          <p:cNvPr id="3" name="Picture 2"/>
          <p:cNvPicPr>
            <a:picLocks noChangeAspect="1"/>
          </p:cNvPicPr>
          <p:nvPr/>
        </p:nvPicPr>
        <p:blipFill>
          <a:blip r:embed="rId3"/>
          <a:stretch>
            <a:fillRect/>
          </a:stretch>
        </p:blipFill>
        <p:spPr>
          <a:xfrm>
            <a:off x="7635606" y="285339"/>
            <a:ext cx="3303300" cy="6470200"/>
          </a:xfrm>
          <a:prstGeom prst="rect">
            <a:avLst/>
          </a:prstGeom>
        </p:spPr>
      </p:pic>
      <p:pic>
        <p:nvPicPr>
          <p:cNvPr id="4" name="Picture 3"/>
          <p:cNvPicPr>
            <a:picLocks noChangeAspect="1"/>
          </p:cNvPicPr>
          <p:nvPr/>
        </p:nvPicPr>
        <p:blipFill>
          <a:blip r:embed="rId4"/>
          <a:stretch>
            <a:fillRect/>
          </a:stretch>
        </p:blipFill>
        <p:spPr>
          <a:xfrm>
            <a:off x="193871" y="814189"/>
            <a:ext cx="6098401" cy="2468133"/>
          </a:xfrm>
          <a:prstGeom prst="rect">
            <a:avLst/>
          </a:prstGeom>
        </p:spPr>
      </p:pic>
    </p:spTree>
    <p:extLst>
      <p:ext uri="{BB962C8B-B14F-4D97-AF65-F5344CB8AC3E}">
        <p14:creationId xmlns:p14="http://schemas.microsoft.com/office/powerpoint/2010/main" val="23669766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5" y="2943220"/>
            <a:ext cx="5219707" cy="391478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3008" y="3931281"/>
            <a:ext cx="9103469" cy="2822075"/>
          </a:xfrm>
          <a:prstGeom prst="rect">
            <a:avLst/>
          </a:prstGeom>
        </p:spPr>
      </p:pic>
      <p:sp>
        <p:nvSpPr>
          <p:cNvPr id="3" name="TextBox 2"/>
          <p:cNvSpPr txBox="1"/>
          <p:nvPr/>
        </p:nvSpPr>
        <p:spPr>
          <a:xfrm>
            <a:off x="630936" y="1124712"/>
            <a:ext cx="4828032" cy="646331"/>
          </a:xfrm>
          <a:prstGeom prst="rect">
            <a:avLst/>
          </a:prstGeom>
          <a:noFill/>
        </p:spPr>
        <p:txBody>
          <a:bodyPr wrap="square" rtlCol="0">
            <a:spAutoFit/>
          </a:bodyPr>
          <a:lstStyle/>
          <a:p>
            <a:r>
              <a:rPr lang="et-EE" dirty="0"/>
              <a:t>Happelised kaevandusveed kipuvad rikastuma raskemetallidega.</a:t>
            </a:r>
          </a:p>
        </p:txBody>
      </p:sp>
      <p:sp>
        <p:nvSpPr>
          <p:cNvPr id="5" name="TextBox 4"/>
          <p:cNvSpPr txBox="1"/>
          <p:nvPr/>
        </p:nvSpPr>
        <p:spPr>
          <a:xfrm>
            <a:off x="713232" y="1881665"/>
            <a:ext cx="4441701" cy="646331"/>
          </a:xfrm>
          <a:prstGeom prst="rect">
            <a:avLst/>
          </a:prstGeom>
          <a:noFill/>
        </p:spPr>
        <p:txBody>
          <a:bodyPr wrap="square" rtlCol="0">
            <a:spAutoFit/>
          </a:bodyPr>
          <a:lstStyle/>
          <a:p>
            <a:r>
              <a:rPr lang="et-EE" dirty="0"/>
              <a:t>90% maailma arseenist on seotud sulfiidmineraalides (püriit).</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0132" y="43302"/>
            <a:ext cx="6072493" cy="3961769"/>
          </a:xfrm>
          <a:prstGeom prst="rect">
            <a:avLst/>
          </a:prstGeom>
        </p:spPr>
      </p:pic>
    </p:spTree>
    <p:extLst>
      <p:ext uri="{BB962C8B-B14F-4D97-AF65-F5344CB8AC3E}">
        <p14:creationId xmlns:p14="http://schemas.microsoft.com/office/powerpoint/2010/main" val="17675770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5"/>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874570" y="2473329"/>
            <a:ext cx="4686261" cy="3419704"/>
          </a:xfrm>
          <a:noFill/>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388" name="Rectangle 6"/>
          <p:cNvSpPr>
            <a:spLocks noChangeArrowheads="1"/>
          </p:cNvSpPr>
          <p:nvPr/>
        </p:nvSpPr>
        <p:spPr bwMode="auto">
          <a:xfrm>
            <a:off x="8767540" y="4827931"/>
            <a:ext cx="403214" cy="1451571"/>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t-EE" altLang="et-EE" sz="1905"/>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008043" y="2473329"/>
            <a:ext cx="5488649" cy="3180350"/>
          </a:xfrm>
          <a:prstGeom prst="rect">
            <a:avLst/>
          </a:prstGeom>
        </p:spPr>
      </p:pic>
      <p:sp>
        <p:nvSpPr>
          <p:cNvPr id="3" name="TextBox 2"/>
          <p:cNvSpPr txBox="1"/>
          <p:nvPr/>
        </p:nvSpPr>
        <p:spPr>
          <a:xfrm>
            <a:off x="1062134" y="522514"/>
            <a:ext cx="10067731" cy="923330"/>
          </a:xfrm>
          <a:prstGeom prst="rect">
            <a:avLst/>
          </a:prstGeom>
          <a:noFill/>
        </p:spPr>
        <p:txBody>
          <a:bodyPr wrap="square" rtlCol="0">
            <a:spAutoFit/>
          </a:bodyPr>
          <a:lstStyle/>
          <a:p>
            <a:r>
              <a:rPr lang="et-EE" dirty="0"/>
              <a:t>Madalam </a:t>
            </a:r>
            <a:r>
              <a:rPr lang="et-EE" dirty="0" err="1"/>
              <a:t>pH</a:t>
            </a:r>
            <a:r>
              <a:rPr lang="et-EE" dirty="0"/>
              <a:t> soodustab ka Al lahustumist mis saavutades </a:t>
            </a:r>
            <a:r>
              <a:rPr lang="et-EE" dirty="0" err="1"/>
              <a:t>üleküllastuse</a:t>
            </a:r>
            <a:r>
              <a:rPr lang="et-EE" dirty="0"/>
              <a:t> võib ladestuda nii püriidi kui </a:t>
            </a:r>
            <a:r>
              <a:rPr lang="et-EE" dirty="0" err="1"/>
              <a:t>puhverduspindadadel</a:t>
            </a:r>
            <a:r>
              <a:rPr lang="et-EE" dirty="0"/>
              <a:t> vähendades happe ja </a:t>
            </a:r>
            <a:r>
              <a:rPr lang="et-EE" dirty="0" err="1"/>
              <a:t>puhverduspinna</a:t>
            </a:r>
            <a:r>
              <a:rPr lang="et-EE" dirty="0"/>
              <a:t> kontakti ning seeläbi alandades süsteemi </a:t>
            </a:r>
            <a:r>
              <a:rPr lang="et-EE" dirty="0" err="1"/>
              <a:t>puhverdusvõimet</a:t>
            </a:r>
            <a:r>
              <a:rPr lang="et-EE" dirty="0"/>
              <a:t>.</a:t>
            </a:r>
          </a:p>
        </p:txBody>
      </p:sp>
      <p:sp>
        <p:nvSpPr>
          <p:cNvPr id="7" name="TextBox 6"/>
          <p:cNvSpPr txBox="1"/>
          <p:nvPr/>
        </p:nvSpPr>
        <p:spPr>
          <a:xfrm>
            <a:off x="1062134" y="1636421"/>
            <a:ext cx="9638523" cy="646331"/>
          </a:xfrm>
          <a:prstGeom prst="rect">
            <a:avLst/>
          </a:prstGeom>
          <a:noFill/>
        </p:spPr>
        <p:txBody>
          <a:bodyPr wrap="square" rtlCol="0">
            <a:spAutoFit/>
          </a:bodyPr>
          <a:lstStyle/>
          <a:p>
            <a:r>
              <a:rPr lang="et-EE" dirty="0"/>
              <a:t>Olukord võib eriti hapuks minna kui esialgne, mittetäielik puhverdamine toimub üle silikaatide ning seejärel üle karbonaatide kus </a:t>
            </a:r>
            <a:r>
              <a:rPr lang="et-EE" dirty="0" err="1"/>
              <a:t>pH</a:t>
            </a:r>
            <a:r>
              <a:rPr lang="et-EE" dirty="0"/>
              <a:t> viiakse neutraalsele mis soodustab Al settimist</a:t>
            </a:r>
          </a:p>
        </p:txBody>
      </p:sp>
    </p:spTree>
    <p:extLst>
      <p:ext uri="{BB962C8B-B14F-4D97-AF65-F5344CB8AC3E}">
        <p14:creationId xmlns:p14="http://schemas.microsoft.com/office/powerpoint/2010/main" val="4254885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5400000">
            <a:off x="1935826" y="-608084"/>
            <a:ext cx="5567101" cy="9365067"/>
          </a:xfrm>
          <a:prstGeom prst="rect">
            <a:avLst/>
          </a:prstGeom>
        </p:spPr>
      </p:pic>
      <p:pic>
        <p:nvPicPr>
          <p:cNvPr id="3" name="Picture 2"/>
          <p:cNvPicPr>
            <a:picLocks noChangeAspect="1"/>
          </p:cNvPicPr>
          <p:nvPr/>
        </p:nvPicPr>
        <p:blipFill>
          <a:blip r:embed="rId3"/>
          <a:stretch>
            <a:fillRect/>
          </a:stretch>
        </p:blipFill>
        <p:spPr>
          <a:xfrm>
            <a:off x="7781544" y="0"/>
            <a:ext cx="4410456" cy="3186997"/>
          </a:xfrm>
          <a:prstGeom prst="rect">
            <a:avLst/>
          </a:prstGeom>
        </p:spPr>
      </p:pic>
      <p:pic>
        <p:nvPicPr>
          <p:cNvPr id="5" name="Picture 4"/>
          <p:cNvPicPr>
            <a:picLocks noChangeAspect="1"/>
          </p:cNvPicPr>
          <p:nvPr/>
        </p:nvPicPr>
        <p:blipFill>
          <a:blip r:embed="rId4"/>
          <a:stretch>
            <a:fillRect/>
          </a:stretch>
        </p:blipFill>
        <p:spPr>
          <a:xfrm>
            <a:off x="0" y="0"/>
            <a:ext cx="3017550" cy="2688336"/>
          </a:xfrm>
          <a:prstGeom prst="rect">
            <a:avLst/>
          </a:prstGeom>
        </p:spPr>
      </p:pic>
      <p:sp>
        <p:nvSpPr>
          <p:cNvPr id="2" name="TextBox 1"/>
          <p:cNvSpPr txBox="1"/>
          <p:nvPr/>
        </p:nvSpPr>
        <p:spPr>
          <a:xfrm>
            <a:off x="4385852" y="530352"/>
            <a:ext cx="1710148" cy="584775"/>
          </a:xfrm>
          <a:prstGeom prst="rect">
            <a:avLst/>
          </a:prstGeom>
          <a:noFill/>
        </p:spPr>
        <p:txBody>
          <a:bodyPr wrap="none" rtlCol="0">
            <a:spAutoFit/>
          </a:bodyPr>
          <a:lstStyle/>
          <a:p>
            <a:r>
              <a:rPr lang="et-EE" sz="3200" b="1" dirty="0"/>
              <a:t>Põlevkivi</a:t>
            </a:r>
          </a:p>
        </p:txBody>
      </p:sp>
    </p:spTree>
    <p:extLst>
      <p:ext uri="{BB962C8B-B14F-4D97-AF65-F5344CB8AC3E}">
        <p14:creationId xmlns:p14="http://schemas.microsoft.com/office/powerpoint/2010/main" val="42067189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163881" y="0"/>
            <a:ext cx="6491101" cy="6689334"/>
          </a:xfrm>
          <a:prstGeom prst="rect">
            <a:avLst/>
          </a:prstGeom>
        </p:spPr>
      </p:pic>
      <p:sp>
        <p:nvSpPr>
          <p:cNvPr id="3" name="TextBox 2"/>
          <p:cNvSpPr txBox="1"/>
          <p:nvPr/>
        </p:nvSpPr>
        <p:spPr>
          <a:xfrm>
            <a:off x="557784" y="822960"/>
            <a:ext cx="4184094" cy="461665"/>
          </a:xfrm>
          <a:prstGeom prst="rect">
            <a:avLst/>
          </a:prstGeom>
          <a:noFill/>
        </p:spPr>
        <p:txBody>
          <a:bodyPr wrap="none" rtlCol="0">
            <a:spAutoFit/>
          </a:bodyPr>
          <a:lstStyle/>
          <a:p>
            <a:r>
              <a:rPr lang="et-EE" sz="2400" b="1" dirty="0"/>
              <a:t>Põhjaveekogumid Ida-Virumaal</a:t>
            </a:r>
          </a:p>
        </p:txBody>
      </p:sp>
      <p:pic>
        <p:nvPicPr>
          <p:cNvPr id="4" name="Picture 3"/>
          <p:cNvPicPr>
            <a:picLocks noChangeAspect="1"/>
          </p:cNvPicPr>
          <p:nvPr/>
        </p:nvPicPr>
        <p:blipFill>
          <a:blip r:embed="rId3"/>
          <a:stretch>
            <a:fillRect/>
          </a:stretch>
        </p:blipFill>
        <p:spPr>
          <a:xfrm>
            <a:off x="1" y="1887790"/>
            <a:ext cx="5897880" cy="5052505"/>
          </a:xfrm>
          <a:prstGeom prst="rect">
            <a:avLst/>
          </a:prstGeom>
        </p:spPr>
      </p:pic>
    </p:spTree>
    <p:extLst>
      <p:ext uri="{BB962C8B-B14F-4D97-AF65-F5344CB8AC3E}">
        <p14:creationId xmlns:p14="http://schemas.microsoft.com/office/powerpoint/2010/main" val="6589243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39635" y="2834640"/>
            <a:ext cx="9299409" cy="3299451"/>
          </a:xfrm>
          <a:prstGeom prst="rect">
            <a:avLst/>
          </a:prstGeom>
        </p:spPr>
      </p:pic>
      <p:sp>
        <p:nvSpPr>
          <p:cNvPr id="3" name="Rectangle 2"/>
          <p:cNvSpPr/>
          <p:nvPr/>
        </p:nvSpPr>
        <p:spPr>
          <a:xfrm>
            <a:off x="1220763" y="1664208"/>
            <a:ext cx="10026853" cy="923330"/>
          </a:xfrm>
          <a:prstGeom prst="rect">
            <a:avLst/>
          </a:prstGeom>
        </p:spPr>
        <p:txBody>
          <a:bodyPr wrap="square">
            <a:spAutoFit/>
          </a:bodyPr>
          <a:lstStyle/>
          <a:p>
            <a:r>
              <a:rPr lang="et-EE" dirty="0">
                <a:solidFill>
                  <a:srgbClr val="231F20"/>
                </a:solidFill>
                <a:latin typeface="MinionPro-Regular"/>
              </a:rPr>
              <a:t>Eesti põlevkivimaardlast pumbatakse </a:t>
            </a:r>
            <a:r>
              <a:rPr lang="fi-FI" dirty="0" err="1">
                <a:solidFill>
                  <a:srgbClr val="231F20"/>
                </a:solidFill>
                <a:latin typeface="MinionPro-Regular"/>
              </a:rPr>
              <a:t>aasta</a:t>
            </a:r>
            <a:r>
              <a:rPr lang="fi-FI" dirty="0">
                <a:solidFill>
                  <a:srgbClr val="231F20"/>
                </a:solidFill>
                <a:latin typeface="MinionPro-Regular"/>
              </a:rPr>
              <a:t> </a:t>
            </a:r>
            <a:r>
              <a:rPr lang="fi-FI" dirty="0" err="1">
                <a:solidFill>
                  <a:srgbClr val="231F20"/>
                </a:solidFill>
                <a:latin typeface="MinionPro-Regular"/>
              </a:rPr>
              <a:t>ringi</a:t>
            </a:r>
            <a:r>
              <a:rPr lang="fi-FI" dirty="0">
                <a:solidFill>
                  <a:srgbClr val="231F20"/>
                </a:solidFill>
                <a:latin typeface="MinionPro-Regular"/>
              </a:rPr>
              <a:t> </a:t>
            </a:r>
            <a:r>
              <a:rPr lang="fi-FI" dirty="0" err="1">
                <a:solidFill>
                  <a:srgbClr val="231F20"/>
                </a:solidFill>
                <a:latin typeface="MinionPro-Regular"/>
              </a:rPr>
              <a:t>vett</a:t>
            </a:r>
            <a:r>
              <a:rPr lang="fi-FI" dirty="0">
                <a:solidFill>
                  <a:srgbClr val="231F20"/>
                </a:solidFill>
                <a:latin typeface="MinionPro-Regular"/>
              </a:rPr>
              <a:t> </a:t>
            </a:r>
            <a:r>
              <a:rPr lang="fi-FI" dirty="0" err="1">
                <a:solidFill>
                  <a:srgbClr val="231F20"/>
                </a:solidFill>
                <a:latin typeface="MinionPro-Regular"/>
              </a:rPr>
              <a:t>välja</a:t>
            </a:r>
            <a:r>
              <a:rPr lang="fi-FI" dirty="0">
                <a:solidFill>
                  <a:srgbClr val="231F20"/>
                </a:solidFill>
                <a:latin typeface="MinionPro-Regular"/>
              </a:rPr>
              <a:t> </a:t>
            </a:r>
            <a:r>
              <a:rPr lang="fi-FI" dirty="0" err="1">
                <a:solidFill>
                  <a:srgbClr val="231F20"/>
                </a:solidFill>
                <a:latin typeface="MinionPro-Regular"/>
              </a:rPr>
              <a:t>keskmiselt</a:t>
            </a:r>
            <a:r>
              <a:rPr lang="fi-FI" dirty="0">
                <a:solidFill>
                  <a:srgbClr val="231F20"/>
                </a:solidFill>
                <a:latin typeface="MinionPro-Regular"/>
              </a:rPr>
              <a:t> </a:t>
            </a:r>
            <a:r>
              <a:rPr lang="fi-FI" b="1" dirty="0">
                <a:solidFill>
                  <a:srgbClr val="231F20"/>
                </a:solidFill>
                <a:latin typeface="MinionPro-Regular"/>
              </a:rPr>
              <a:t>500 000–650 000 m</a:t>
            </a:r>
            <a:r>
              <a:rPr lang="fi-FI" b="1" baseline="30000" dirty="0">
                <a:solidFill>
                  <a:srgbClr val="231F20"/>
                </a:solidFill>
                <a:latin typeface="MinionPro-Regular"/>
              </a:rPr>
              <a:t>3</a:t>
            </a:r>
            <a:r>
              <a:rPr lang="fi-FI" b="1" dirty="0">
                <a:solidFill>
                  <a:srgbClr val="231F20"/>
                </a:solidFill>
                <a:latin typeface="MinionPro-Regular"/>
              </a:rPr>
              <a:t>/d</a:t>
            </a:r>
            <a:r>
              <a:rPr lang="fi-FI" dirty="0">
                <a:solidFill>
                  <a:srgbClr val="231F20"/>
                </a:solidFill>
                <a:latin typeface="MinionPro-Regular"/>
              </a:rPr>
              <a:t>.</a:t>
            </a:r>
          </a:p>
          <a:p>
            <a:r>
              <a:rPr lang="et-EE" dirty="0">
                <a:solidFill>
                  <a:srgbClr val="231F20"/>
                </a:solidFill>
                <a:latin typeface="MinionPro-Regular"/>
              </a:rPr>
              <a:t>Sellega kaasneb põhjaveetaseme alandamine, mis maardla </a:t>
            </a:r>
            <a:r>
              <a:rPr lang="et-EE" b="1" dirty="0">
                <a:solidFill>
                  <a:srgbClr val="231F20"/>
                </a:solidFill>
                <a:latin typeface="MinionPro-Regular"/>
              </a:rPr>
              <a:t>põhjaosas ulatub 20 ja lõunaosas (Estonia kaevandus) 60 meetrini</a:t>
            </a:r>
            <a:r>
              <a:rPr lang="et-EE" dirty="0">
                <a:solidFill>
                  <a:srgbClr val="231F20"/>
                </a:solidFill>
                <a:latin typeface="MinionPro-Regular"/>
              </a:rPr>
              <a:t>.</a:t>
            </a:r>
            <a:endParaRPr lang="et-EE" dirty="0"/>
          </a:p>
        </p:txBody>
      </p:sp>
    </p:spTree>
    <p:extLst>
      <p:ext uri="{BB962C8B-B14F-4D97-AF65-F5344CB8AC3E}">
        <p14:creationId xmlns:p14="http://schemas.microsoft.com/office/powerpoint/2010/main" val="19312234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 4"/>
          <p:cNvGraphicFramePr>
            <a:graphicFrameLocks noGrp="1"/>
          </p:cNvGraphicFramePr>
          <p:nvPr>
            <p:extLst>
              <p:ext uri="{D42A27DB-BD31-4B8C-83A1-F6EECF244321}">
                <p14:modId xmlns:p14="http://schemas.microsoft.com/office/powerpoint/2010/main" val="2116568320"/>
              </p:ext>
            </p:extLst>
          </p:nvPr>
        </p:nvGraphicFramePr>
        <p:xfrm>
          <a:off x="460941" y="1066645"/>
          <a:ext cx="7924800" cy="5196187"/>
        </p:xfrm>
        <a:graphic>
          <a:graphicData uri="http://schemas.openxmlformats.org/drawingml/2006/table">
            <a:tbl>
              <a:tblPr firstRow="1" bandRow="1">
                <a:tableStyleId>{5C22544A-7EE6-4342-B048-85BDC9FD1C3A}</a:tableStyleId>
              </a:tblPr>
              <a:tblGrid>
                <a:gridCol w="1872014">
                  <a:extLst>
                    <a:ext uri="{9D8B030D-6E8A-4147-A177-3AD203B41FA5}">
                      <a16:colId xmlns:a16="http://schemas.microsoft.com/office/drawing/2014/main" val="20000"/>
                    </a:ext>
                  </a:extLst>
                </a:gridCol>
                <a:gridCol w="1535568">
                  <a:extLst>
                    <a:ext uri="{9D8B030D-6E8A-4147-A177-3AD203B41FA5}">
                      <a16:colId xmlns:a16="http://schemas.microsoft.com/office/drawing/2014/main" val="20001"/>
                    </a:ext>
                  </a:extLst>
                </a:gridCol>
                <a:gridCol w="1432047">
                  <a:extLst>
                    <a:ext uri="{9D8B030D-6E8A-4147-A177-3AD203B41FA5}">
                      <a16:colId xmlns:a16="http://schemas.microsoft.com/office/drawing/2014/main" val="20002"/>
                    </a:ext>
                  </a:extLst>
                </a:gridCol>
                <a:gridCol w="1880640">
                  <a:extLst>
                    <a:ext uri="{9D8B030D-6E8A-4147-A177-3AD203B41FA5}">
                      <a16:colId xmlns:a16="http://schemas.microsoft.com/office/drawing/2014/main" val="20003"/>
                    </a:ext>
                  </a:extLst>
                </a:gridCol>
                <a:gridCol w="1204531">
                  <a:extLst>
                    <a:ext uri="{9D8B030D-6E8A-4147-A177-3AD203B41FA5}">
                      <a16:colId xmlns:a16="http://schemas.microsoft.com/office/drawing/2014/main" val="20004"/>
                    </a:ext>
                  </a:extLst>
                </a:gridCol>
              </a:tblGrid>
              <a:tr h="274285">
                <a:tc>
                  <a:txBody>
                    <a:bodyPr/>
                    <a:lstStyle/>
                    <a:p>
                      <a:pPr algn="ctr"/>
                      <a:r>
                        <a:rPr lang="et-EE" sz="1200" dirty="0">
                          <a:solidFill>
                            <a:schemeClr val="bg1"/>
                          </a:solidFill>
                        </a:rPr>
                        <a:t>Ladestu</a:t>
                      </a:r>
                      <a:endParaRPr lang="en-GB" sz="1200" dirty="0">
                        <a:solidFill>
                          <a:schemeClr val="bg1"/>
                        </a:solidFill>
                      </a:endParaRPr>
                    </a:p>
                  </a:txBody>
                  <a:tcPr marL="91444" marR="91444" marT="45714" marB="45714">
                    <a:solidFill>
                      <a:schemeClr val="tx1">
                        <a:lumMod val="95000"/>
                      </a:schemeClr>
                    </a:solidFill>
                  </a:tcPr>
                </a:tc>
                <a:tc>
                  <a:txBody>
                    <a:bodyPr/>
                    <a:lstStyle/>
                    <a:p>
                      <a:pPr algn="ctr"/>
                      <a:r>
                        <a:rPr lang="et-EE" sz="1200" dirty="0">
                          <a:solidFill>
                            <a:schemeClr val="bg1"/>
                          </a:solidFill>
                        </a:rPr>
                        <a:t>Lade/kihistu</a:t>
                      </a:r>
                      <a:endParaRPr lang="en-GB" sz="1200" dirty="0">
                        <a:solidFill>
                          <a:schemeClr val="bg1"/>
                        </a:solidFill>
                      </a:endParaRPr>
                    </a:p>
                  </a:txBody>
                  <a:tcPr marL="91444" marR="91444" marT="45714" marB="45714">
                    <a:solidFill>
                      <a:schemeClr val="tx1">
                        <a:lumMod val="95000"/>
                      </a:schemeClr>
                    </a:solidFill>
                  </a:tcPr>
                </a:tc>
                <a:tc>
                  <a:txBody>
                    <a:bodyPr/>
                    <a:lstStyle/>
                    <a:p>
                      <a:r>
                        <a:rPr lang="et-EE" sz="1200" dirty="0">
                          <a:solidFill>
                            <a:schemeClr val="bg1"/>
                          </a:solidFill>
                        </a:rPr>
                        <a:t>veekompleks</a:t>
                      </a:r>
                      <a:endParaRPr lang="en-GB" sz="1200" dirty="0">
                        <a:solidFill>
                          <a:schemeClr val="bg1"/>
                        </a:solidFill>
                      </a:endParaRPr>
                    </a:p>
                  </a:txBody>
                  <a:tcPr marL="91444" marR="91444" marT="45714" marB="45714">
                    <a:solidFill>
                      <a:schemeClr val="tx1">
                        <a:lumMod val="95000"/>
                      </a:schemeClr>
                    </a:solidFill>
                  </a:tcPr>
                </a:tc>
                <a:tc>
                  <a:txBody>
                    <a:bodyPr/>
                    <a:lstStyle/>
                    <a:p>
                      <a:r>
                        <a:rPr lang="et-EE" sz="1200" dirty="0">
                          <a:solidFill>
                            <a:schemeClr val="bg1"/>
                          </a:solidFill>
                        </a:rPr>
                        <a:t>veekiht</a:t>
                      </a:r>
                      <a:endParaRPr lang="en-GB" sz="1200" dirty="0">
                        <a:solidFill>
                          <a:schemeClr val="bg1"/>
                        </a:solidFill>
                      </a:endParaRPr>
                    </a:p>
                  </a:txBody>
                  <a:tcPr marL="91444" marR="91444" marT="45714" marB="45714">
                    <a:solidFill>
                      <a:schemeClr val="tx1">
                        <a:lumMod val="95000"/>
                      </a:schemeClr>
                    </a:solidFill>
                  </a:tcPr>
                </a:tc>
                <a:tc>
                  <a:txBody>
                    <a:bodyPr/>
                    <a:lstStyle/>
                    <a:p>
                      <a:r>
                        <a:rPr lang="et-EE" sz="1200" dirty="0">
                          <a:solidFill>
                            <a:schemeClr val="bg1"/>
                          </a:solidFill>
                        </a:rPr>
                        <a:t>veepide</a:t>
                      </a:r>
                      <a:endParaRPr lang="en-GB" sz="1200" dirty="0">
                        <a:solidFill>
                          <a:schemeClr val="bg1"/>
                        </a:solidFill>
                      </a:endParaRPr>
                    </a:p>
                  </a:txBody>
                  <a:tcPr marL="91444" marR="91444" marT="45714" marB="45714">
                    <a:solidFill>
                      <a:schemeClr val="tx1">
                        <a:lumMod val="95000"/>
                      </a:schemeClr>
                    </a:solidFill>
                  </a:tcPr>
                </a:tc>
                <a:extLst>
                  <a:ext uri="{0D108BD9-81ED-4DB2-BD59-A6C34878D82A}">
                    <a16:rowId xmlns:a16="http://schemas.microsoft.com/office/drawing/2014/main" val="10000"/>
                  </a:ext>
                </a:extLst>
              </a:tr>
              <a:tr h="274285">
                <a:tc rowSpan="17">
                  <a:txBody>
                    <a:bodyPr/>
                    <a:lstStyle/>
                    <a:p>
                      <a:pPr algn="ctr"/>
                      <a:endParaRPr lang="et-EE" sz="1200" dirty="0">
                        <a:solidFill>
                          <a:schemeClr val="tx1"/>
                        </a:solidFill>
                      </a:endParaRPr>
                    </a:p>
                    <a:p>
                      <a:pPr algn="ctr"/>
                      <a:r>
                        <a:rPr lang="et-EE" sz="1200" dirty="0">
                          <a:solidFill>
                            <a:schemeClr val="tx1"/>
                          </a:solidFill>
                        </a:rPr>
                        <a:t>Ordoviitsium (O)</a:t>
                      </a:r>
                    </a:p>
                  </a:txBody>
                  <a:tcPr marL="91444" marR="91444" marT="45714" marB="45714">
                    <a:solidFill>
                      <a:srgbClr val="009270"/>
                    </a:solidFill>
                  </a:tcPr>
                </a:tc>
                <a:tc>
                  <a:txBody>
                    <a:bodyPr/>
                    <a:lstStyle/>
                    <a:p>
                      <a:r>
                        <a:rPr lang="et-EE" sz="1200" dirty="0" err="1">
                          <a:solidFill>
                            <a:schemeClr val="tx1"/>
                          </a:solidFill>
                        </a:rPr>
                        <a:t>Nabala</a:t>
                      </a:r>
                      <a:endParaRPr lang="en-GB" sz="1200" dirty="0">
                        <a:solidFill>
                          <a:schemeClr val="tx1"/>
                        </a:solidFill>
                      </a:endParaRPr>
                    </a:p>
                  </a:txBody>
                  <a:tcPr marL="91444" marR="91444" marT="45714" marB="45714">
                    <a:solidFill>
                      <a:srgbClr val="009270"/>
                    </a:solidFill>
                  </a:tcPr>
                </a:tc>
                <a:tc rowSpan="17">
                  <a:txBody>
                    <a:bodyPr/>
                    <a:lstStyle/>
                    <a:p>
                      <a:pPr algn="ctr"/>
                      <a:r>
                        <a:rPr lang="et-EE" sz="1200" dirty="0">
                          <a:solidFill>
                            <a:schemeClr val="tx1"/>
                          </a:solidFill>
                        </a:rPr>
                        <a:t>Siluri-Ordoviitsiumi</a:t>
                      </a:r>
                      <a:r>
                        <a:rPr lang="et-EE" sz="1200" baseline="0" dirty="0">
                          <a:solidFill>
                            <a:schemeClr val="tx1"/>
                          </a:solidFill>
                        </a:rPr>
                        <a:t> (S-O)</a:t>
                      </a:r>
                      <a:endParaRPr lang="en-GB" sz="1200" dirty="0">
                        <a:solidFill>
                          <a:schemeClr val="tx1"/>
                        </a:solidFill>
                      </a:endParaRPr>
                    </a:p>
                  </a:txBody>
                  <a:tcPr marL="91444" marR="91444" marT="45714" marB="45714">
                    <a:solidFill>
                      <a:srgbClr val="009270"/>
                    </a:solidFill>
                  </a:tcPr>
                </a:tc>
                <a:tc rowSpan="2">
                  <a:txBody>
                    <a:bodyPr/>
                    <a:lstStyle/>
                    <a:p>
                      <a:pPr algn="ctr"/>
                      <a:r>
                        <a:rPr lang="en-GB" sz="1200" i="0" dirty="0" err="1">
                          <a:solidFill>
                            <a:schemeClr val="tx1"/>
                          </a:solidFill>
                        </a:rPr>
                        <a:t>Nabala-Rakvere</a:t>
                      </a:r>
                      <a:r>
                        <a:rPr lang="en-GB" sz="1200" i="0" dirty="0">
                          <a:solidFill>
                            <a:schemeClr val="tx1"/>
                          </a:solidFill>
                        </a:rPr>
                        <a:t> (O</a:t>
                      </a:r>
                      <a:r>
                        <a:rPr lang="en-GB" sz="1200" i="0" baseline="-25000" dirty="0">
                          <a:solidFill>
                            <a:schemeClr val="tx1"/>
                          </a:solidFill>
                        </a:rPr>
                        <a:t>3-2</a:t>
                      </a:r>
                      <a:r>
                        <a:rPr lang="en-GB" sz="1200" i="0" dirty="0">
                          <a:solidFill>
                            <a:schemeClr val="tx1"/>
                          </a:solidFill>
                        </a:rPr>
                        <a:t>nb-O</a:t>
                      </a:r>
                      <a:r>
                        <a:rPr lang="en-GB" sz="1200" i="0" baseline="-25000" dirty="0">
                          <a:solidFill>
                            <a:schemeClr val="tx1"/>
                          </a:solidFill>
                        </a:rPr>
                        <a:t>2</a:t>
                      </a:r>
                      <a:r>
                        <a:rPr lang="en-GB" sz="1200" i="0" dirty="0">
                          <a:solidFill>
                            <a:schemeClr val="tx1"/>
                          </a:solidFill>
                        </a:rPr>
                        <a:t>rk)</a:t>
                      </a:r>
                    </a:p>
                  </a:txBody>
                  <a:tcPr marL="91444" marR="91444" marT="45714" marB="45714">
                    <a:solidFill>
                      <a:srgbClr val="009270"/>
                    </a:solidFill>
                  </a:tcPr>
                </a:tc>
                <a:tc rowSpan="2">
                  <a:txBody>
                    <a:bodyPr/>
                    <a:lstStyle/>
                    <a:p>
                      <a:endParaRPr lang="en-GB" sz="1200" dirty="0">
                        <a:solidFill>
                          <a:schemeClr val="tx1"/>
                        </a:solidFill>
                      </a:endParaRPr>
                    </a:p>
                  </a:txBody>
                  <a:tcPr marL="91444" marR="91444" marT="45714" marB="45714">
                    <a:solidFill>
                      <a:srgbClr val="009270"/>
                    </a:solidFill>
                  </a:tcPr>
                </a:tc>
                <a:extLst>
                  <a:ext uri="{0D108BD9-81ED-4DB2-BD59-A6C34878D82A}">
                    <a16:rowId xmlns:a16="http://schemas.microsoft.com/office/drawing/2014/main" val="10001"/>
                  </a:ext>
                </a:extLst>
              </a:tr>
              <a:tr h="274285">
                <a:tc vMerge="1">
                  <a:txBody>
                    <a:bodyPr/>
                    <a:lstStyle/>
                    <a:p>
                      <a:endParaRPr lang="en-GB"/>
                    </a:p>
                  </a:txBody>
                  <a:tcPr/>
                </a:tc>
                <a:tc>
                  <a:txBody>
                    <a:bodyPr/>
                    <a:lstStyle/>
                    <a:p>
                      <a:r>
                        <a:rPr lang="et-EE" sz="1200" dirty="0">
                          <a:solidFill>
                            <a:schemeClr val="tx1"/>
                          </a:solidFill>
                        </a:rPr>
                        <a:t>Rakvere</a:t>
                      </a:r>
                      <a:endParaRPr lang="en-GB" sz="1200" dirty="0">
                        <a:solidFill>
                          <a:schemeClr val="tx1"/>
                        </a:solidFill>
                      </a:endParaRPr>
                    </a:p>
                  </a:txBody>
                  <a:tcPr marL="91444" marR="91444" marT="45714" marB="45714">
                    <a:solidFill>
                      <a:srgbClr val="009270"/>
                    </a:solidFill>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0002"/>
                  </a:ext>
                </a:extLst>
              </a:tr>
              <a:tr h="332935">
                <a:tc vMerge="1">
                  <a:txBody>
                    <a:bodyPr/>
                    <a:lstStyle/>
                    <a:p>
                      <a:endParaRPr lang="en-GB"/>
                    </a:p>
                  </a:txBody>
                  <a:tcPr/>
                </a:tc>
                <a:tc>
                  <a:txBody>
                    <a:bodyPr/>
                    <a:lstStyle/>
                    <a:p>
                      <a:r>
                        <a:rPr lang="et-EE" sz="1200" dirty="0" err="1">
                          <a:solidFill>
                            <a:schemeClr val="tx1"/>
                          </a:solidFill>
                        </a:rPr>
                        <a:t>Oandu</a:t>
                      </a:r>
                      <a:endParaRPr lang="en-GB" sz="1200" dirty="0">
                        <a:solidFill>
                          <a:schemeClr val="tx1"/>
                        </a:solidFill>
                      </a:endParaRPr>
                    </a:p>
                  </a:txBody>
                  <a:tcPr marL="91444" marR="91444" marT="45714" marB="45714">
                    <a:solidFill>
                      <a:srgbClr val="009270"/>
                    </a:solidFill>
                  </a:tcPr>
                </a:tc>
                <a:tc vMerge="1">
                  <a:txBody>
                    <a:bodyPr/>
                    <a:lstStyle/>
                    <a:p>
                      <a:endParaRPr lang="en-GB"/>
                    </a:p>
                  </a:txBody>
                  <a:tcPr/>
                </a:tc>
                <a:tc>
                  <a:txBody>
                    <a:bodyPr/>
                    <a:lstStyle/>
                    <a:p>
                      <a:pPr algn="ctr"/>
                      <a:endParaRPr lang="en-GB" sz="1200" dirty="0">
                        <a:solidFill>
                          <a:schemeClr val="tx1"/>
                        </a:solidFill>
                      </a:endParaRPr>
                    </a:p>
                  </a:txBody>
                  <a:tcPr marL="91444" marR="91444" marT="45714" marB="45714">
                    <a:solidFill>
                      <a:srgbClr val="00927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mn-lt"/>
                        </a:rPr>
                        <a:t>Oandu (O</a:t>
                      </a:r>
                      <a:r>
                        <a:rPr kumimoji="0" lang="en-GB" sz="1200" b="0" i="0" u="none" strike="noStrike" kern="1200" cap="none" spc="0" normalizeH="0" baseline="-25000" noProof="0" dirty="0">
                          <a:ln>
                            <a:noFill/>
                          </a:ln>
                          <a:solidFill>
                            <a:schemeClr val="tx1"/>
                          </a:solidFill>
                          <a:effectLst/>
                          <a:uLnTx/>
                          <a:uFillTx/>
                          <a:latin typeface="+mn-lt"/>
                        </a:rPr>
                        <a:t>2</a:t>
                      </a:r>
                      <a:r>
                        <a:rPr kumimoji="0" lang="en-GB" sz="1200" b="0" i="0" u="none" strike="noStrike" kern="1200" cap="none" spc="0" normalizeH="0" baseline="0" noProof="0" dirty="0">
                          <a:ln>
                            <a:noFill/>
                          </a:ln>
                          <a:solidFill>
                            <a:schemeClr val="tx1"/>
                          </a:solidFill>
                          <a:effectLst/>
                          <a:uLnTx/>
                          <a:uFillTx/>
                          <a:latin typeface="+mn-lt"/>
                        </a:rPr>
                        <a:t>on)</a:t>
                      </a:r>
                    </a:p>
                  </a:txBody>
                  <a:tcPr marL="91444" marR="91444" marT="45714" marB="45714">
                    <a:solidFill>
                      <a:srgbClr val="009270"/>
                    </a:solidFill>
                  </a:tcPr>
                </a:tc>
                <a:extLst>
                  <a:ext uri="{0D108BD9-81ED-4DB2-BD59-A6C34878D82A}">
                    <a16:rowId xmlns:a16="http://schemas.microsoft.com/office/drawing/2014/main" val="10003"/>
                  </a:ext>
                </a:extLst>
              </a:tr>
              <a:tr h="379514">
                <a:tc vMerge="1">
                  <a:txBody>
                    <a:bodyPr/>
                    <a:lstStyle/>
                    <a:p>
                      <a:endParaRPr lang="en-GB"/>
                    </a:p>
                  </a:txBody>
                  <a:tcPr/>
                </a:tc>
                <a:tc>
                  <a:txBody>
                    <a:bodyPr/>
                    <a:lstStyle/>
                    <a:p>
                      <a:r>
                        <a:rPr lang="et-EE" sz="1200" dirty="0">
                          <a:solidFill>
                            <a:schemeClr val="tx1"/>
                          </a:solidFill>
                        </a:rPr>
                        <a:t>Keila</a:t>
                      </a:r>
                      <a:endParaRPr lang="en-GB" sz="1200" dirty="0">
                        <a:solidFill>
                          <a:schemeClr val="tx1"/>
                        </a:solidFill>
                      </a:endParaRPr>
                    </a:p>
                  </a:txBody>
                  <a:tcPr marL="91444" marR="91444" marT="45714" marB="45714">
                    <a:solidFill>
                      <a:srgbClr val="009270"/>
                    </a:solidFill>
                  </a:tcPr>
                </a:tc>
                <a:tc vMerge="1">
                  <a:txBody>
                    <a:bodyPr/>
                    <a:lstStyle/>
                    <a:p>
                      <a:endParaRPr lang="en-GB"/>
                    </a:p>
                  </a:txBody>
                  <a:tcPr/>
                </a:tc>
                <a:tc rowSpan="2">
                  <a:txBody>
                    <a:bodyPr/>
                    <a:lstStyle/>
                    <a:p>
                      <a:pPr algn="ctr"/>
                      <a:r>
                        <a:rPr lang="en-GB" sz="1200" b="0" i="0" u="none" strike="noStrike" kern="1200" baseline="0" dirty="0" err="1">
                          <a:solidFill>
                            <a:schemeClr val="tx1"/>
                          </a:solidFill>
                          <a:latin typeface="+mn-lt"/>
                          <a:ea typeface="+mn-ea"/>
                          <a:cs typeface="+mn-cs"/>
                        </a:rPr>
                        <a:t>Keila-Jõhvi</a:t>
                      </a:r>
                      <a:r>
                        <a:rPr lang="en-GB" sz="1200" b="0" i="0" u="none" strike="noStrike" kern="1200" baseline="0" dirty="0">
                          <a:solidFill>
                            <a:schemeClr val="tx1"/>
                          </a:solidFill>
                          <a:latin typeface="+mn-lt"/>
                          <a:ea typeface="+mn-ea"/>
                          <a:cs typeface="+mn-cs"/>
                        </a:rPr>
                        <a:t> (O</a:t>
                      </a:r>
                      <a:r>
                        <a:rPr lang="en-GB" sz="1200" b="0" i="0" u="none" strike="noStrike" kern="1200" baseline="-25000" dirty="0">
                          <a:solidFill>
                            <a:schemeClr val="tx1"/>
                          </a:solidFill>
                          <a:latin typeface="+mn-lt"/>
                          <a:ea typeface="+mn-ea"/>
                          <a:cs typeface="+mn-cs"/>
                        </a:rPr>
                        <a:t>2</a:t>
                      </a:r>
                      <a:r>
                        <a:rPr lang="en-GB" sz="1200" b="0" i="0" u="none" strike="noStrike" kern="1200" baseline="0" dirty="0">
                          <a:solidFill>
                            <a:schemeClr val="tx1"/>
                          </a:solidFill>
                          <a:latin typeface="+mn-lt"/>
                          <a:ea typeface="+mn-ea"/>
                          <a:cs typeface="+mn-cs"/>
                        </a:rPr>
                        <a:t>kl-O</a:t>
                      </a:r>
                      <a:r>
                        <a:rPr lang="en-GB" sz="1200" b="0" i="0" u="none" strike="noStrike" kern="1200" baseline="-25000" dirty="0">
                          <a:solidFill>
                            <a:schemeClr val="tx1"/>
                          </a:solidFill>
                          <a:latin typeface="+mn-lt"/>
                          <a:ea typeface="+mn-ea"/>
                          <a:cs typeface="+mn-cs"/>
                        </a:rPr>
                        <a:t>2</a:t>
                      </a:r>
                      <a:r>
                        <a:rPr lang="en-GB" sz="1200" b="0" i="0" u="none" strike="noStrike" kern="1200" baseline="0" dirty="0">
                          <a:solidFill>
                            <a:schemeClr val="tx1"/>
                          </a:solidFill>
                          <a:latin typeface="+mn-lt"/>
                          <a:ea typeface="+mn-ea"/>
                          <a:cs typeface="+mn-cs"/>
                        </a:rPr>
                        <a:t>jh) </a:t>
                      </a:r>
                      <a:endParaRPr lang="en-GB" sz="1200" dirty="0">
                        <a:solidFill>
                          <a:schemeClr val="tx1"/>
                        </a:solidFill>
                      </a:endParaRPr>
                    </a:p>
                  </a:txBody>
                  <a:tcPr marL="91444" marR="91444" marT="45714" marB="45714">
                    <a:solidFill>
                      <a:srgbClr val="009270"/>
                    </a:solidFill>
                  </a:tcPr>
                </a:tc>
                <a:tc rowSpan="2">
                  <a:txBody>
                    <a:bodyPr/>
                    <a:lstStyle/>
                    <a:p>
                      <a:endParaRPr lang="en-GB" sz="1200" dirty="0">
                        <a:solidFill>
                          <a:schemeClr val="tx1"/>
                        </a:solidFill>
                      </a:endParaRPr>
                    </a:p>
                  </a:txBody>
                  <a:tcPr marL="91444" marR="91444" marT="45714" marB="45714">
                    <a:solidFill>
                      <a:srgbClr val="009270"/>
                    </a:solidFill>
                  </a:tcPr>
                </a:tc>
                <a:extLst>
                  <a:ext uri="{0D108BD9-81ED-4DB2-BD59-A6C34878D82A}">
                    <a16:rowId xmlns:a16="http://schemas.microsoft.com/office/drawing/2014/main" val="10004"/>
                  </a:ext>
                </a:extLst>
              </a:tr>
              <a:tr h="224258">
                <a:tc vMerge="1">
                  <a:txBody>
                    <a:bodyPr/>
                    <a:lstStyle/>
                    <a:p>
                      <a:endParaRPr lang="en-GB"/>
                    </a:p>
                  </a:txBody>
                  <a:tcPr/>
                </a:tc>
                <a:tc rowSpan="3">
                  <a:txBody>
                    <a:bodyPr/>
                    <a:lstStyle/>
                    <a:p>
                      <a:r>
                        <a:rPr lang="et-EE" sz="1200" dirty="0">
                          <a:solidFill>
                            <a:schemeClr val="tx1"/>
                          </a:solidFill>
                        </a:rPr>
                        <a:t>Haljala</a:t>
                      </a:r>
                      <a:endParaRPr lang="en-GB" sz="1200" dirty="0">
                        <a:solidFill>
                          <a:schemeClr val="tx1"/>
                        </a:solidFill>
                      </a:endParaRPr>
                    </a:p>
                  </a:txBody>
                  <a:tcPr marL="91444" marR="91444" marT="45714" marB="45714">
                    <a:solidFill>
                      <a:srgbClr val="009270"/>
                    </a:solidFill>
                  </a:tcPr>
                </a:tc>
                <a:tc vMerge="1">
                  <a:txBody>
                    <a:bodyPr/>
                    <a:lstStyle/>
                    <a:p>
                      <a:endParaRPr lang="en-GB"/>
                    </a:p>
                  </a:txBody>
                  <a:tcPr/>
                </a:tc>
                <a:tc vMerge="1">
                  <a:txBody>
                    <a:bodyPr/>
                    <a:lstStyle/>
                    <a:p>
                      <a:endParaRPr lang="en-GB"/>
                    </a:p>
                  </a:txBody>
                  <a:tcPr>
                    <a:solidFill>
                      <a:srgbClr val="009270"/>
                    </a:solidFill>
                  </a:tcPr>
                </a:tc>
                <a:tc vMerge="1">
                  <a:txBody>
                    <a:bodyPr/>
                    <a:lstStyle/>
                    <a:p>
                      <a:endParaRPr lang="en-GB"/>
                    </a:p>
                  </a:txBody>
                  <a:tcPr/>
                </a:tc>
                <a:extLst>
                  <a:ext uri="{0D108BD9-81ED-4DB2-BD59-A6C34878D82A}">
                    <a16:rowId xmlns:a16="http://schemas.microsoft.com/office/drawing/2014/main" val="10005"/>
                  </a:ext>
                </a:extLst>
              </a:tr>
              <a:tr h="457142">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endParaRPr lang="en-GB" sz="1200" dirty="0">
                        <a:solidFill>
                          <a:schemeClr val="tx1"/>
                        </a:solidFill>
                      </a:endParaRPr>
                    </a:p>
                  </a:txBody>
                  <a:tcPr marL="91444" marR="91444" marT="45714" marB="45714">
                    <a:solidFill>
                      <a:srgbClr val="009270"/>
                    </a:solidFill>
                  </a:tcPr>
                </a:tc>
                <a:tc>
                  <a:txBody>
                    <a:bodyPr/>
                    <a:lstStyle/>
                    <a:p>
                      <a:pPr algn="ctr"/>
                      <a:r>
                        <a:rPr lang="en-GB" sz="1200" dirty="0" err="1">
                          <a:solidFill>
                            <a:schemeClr val="tx1"/>
                          </a:solidFill>
                        </a:rPr>
                        <a:t>Jõhvi-Idavere</a:t>
                      </a:r>
                      <a:r>
                        <a:rPr lang="en-GB" sz="1200" dirty="0">
                          <a:solidFill>
                            <a:schemeClr val="tx1"/>
                          </a:solidFill>
                        </a:rPr>
                        <a:t> (O</a:t>
                      </a:r>
                      <a:r>
                        <a:rPr lang="en-GB" sz="1200" baseline="-25000" dirty="0">
                          <a:solidFill>
                            <a:schemeClr val="tx1"/>
                          </a:solidFill>
                        </a:rPr>
                        <a:t>2</a:t>
                      </a:r>
                      <a:r>
                        <a:rPr lang="en-GB" sz="1200" dirty="0">
                          <a:solidFill>
                            <a:schemeClr val="tx1"/>
                          </a:solidFill>
                        </a:rPr>
                        <a:t>jh-O</a:t>
                      </a:r>
                      <a:r>
                        <a:rPr lang="en-GB" sz="1200" baseline="-25000" dirty="0">
                          <a:solidFill>
                            <a:schemeClr val="tx1"/>
                          </a:solidFill>
                        </a:rPr>
                        <a:t>2</a:t>
                      </a:r>
                      <a:r>
                        <a:rPr lang="en-GB" sz="1200" dirty="0">
                          <a:solidFill>
                            <a:schemeClr val="tx1"/>
                          </a:solidFill>
                        </a:rPr>
                        <a:t>id)</a:t>
                      </a:r>
                    </a:p>
                  </a:txBody>
                  <a:tcPr marL="91444" marR="91444" marT="45714" marB="45714">
                    <a:solidFill>
                      <a:srgbClr val="009270"/>
                    </a:solidFill>
                  </a:tcPr>
                </a:tc>
                <a:extLst>
                  <a:ext uri="{0D108BD9-81ED-4DB2-BD59-A6C34878D82A}">
                    <a16:rowId xmlns:a16="http://schemas.microsoft.com/office/drawing/2014/main" val="10006"/>
                  </a:ext>
                </a:extLst>
              </a:tr>
              <a:tr h="109748">
                <a:tc vMerge="1">
                  <a:txBody>
                    <a:bodyPr/>
                    <a:lstStyle/>
                    <a:p>
                      <a:endParaRPr lang="en-GB"/>
                    </a:p>
                  </a:txBody>
                  <a:tcPr/>
                </a:tc>
                <a:tc vMerge="1">
                  <a:txBody>
                    <a:bodyPr/>
                    <a:lstStyle/>
                    <a:p>
                      <a:endParaRPr lang="en-GB"/>
                    </a:p>
                  </a:txBody>
                  <a:tcPr/>
                </a:tc>
                <a:tc vMerge="1">
                  <a:txBody>
                    <a:bodyPr/>
                    <a:lstStyle/>
                    <a:p>
                      <a:endParaRPr lang="en-GB"/>
                    </a:p>
                  </a:txBody>
                  <a:tcPr/>
                </a:tc>
                <a:tc rowSpan="2">
                  <a:txBody>
                    <a:bodyPr/>
                    <a:lstStyle/>
                    <a:p>
                      <a:pPr algn="ctr"/>
                      <a:r>
                        <a:rPr lang="en-GB" sz="1200" dirty="0" err="1">
                          <a:solidFill>
                            <a:schemeClr val="tx1"/>
                          </a:solidFill>
                        </a:rPr>
                        <a:t>Idavere-Kukruse</a:t>
                      </a:r>
                      <a:r>
                        <a:rPr lang="en-GB" sz="1200" dirty="0">
                          <a:solidFill>
                            <a:schemeClr val="tx1"/>
                          </a:solidFill>
                        </a:rPr>
                        <a:t> (O</a:t>
                      </a:r>
                      <a:r>
                        <a:rPr lang="en-GB" sz="1200" baseline="-25000" dirty="0">
                          <a:solidFill>
                            <a:schemeClr val="tx1"/>
                          </a:solidFill>
                        </a:rPr>
                        <a:t>2</a:t>
                      </a:r>
                      <a:r>
                        <a:rPr lang="en-GB" sz="1200" dirty="0">
                          <a:solidFill>
                            <a:schemeClr val="tx1"/>
                          </a:solidFill>
                        </a:rPr>
                        <a:t>id-O</a:t>
                      </a:r>
                      <a:r>
                        <a:rPr lang="en-GB" sz="1200" baseline="-25000" dirty="0">
                          <a:solidFill>
                            <a:schemeClr val="tx1"/>
                          </a:solidFill>
                        </a:rPr>
                        <a:t>2</a:t>
                      </a:r>
                      <a:r>
                        <a:rPr lang="en-GB" sz="1200" dirty="0">
                          <a:solidFill>
                            <a:schemeClr val="tx1"/>
                          </a:solidFill>
                        </a:rPr>
                        <a:t>kk)</a:t>
                      </a:r>
                    </a:p>
                  </a:txBody>
                  <a:tcPr marL="91444" marR="91444" marT="45714" marB="45714">
                    <a:solidFill>
                      <a:srgbClr val="009270"/>
                    </a:solidFill>
                  </a:tcPr>
                </a:tc>
                <a:tc rowSpan="2">
                  <a:txBody>
                    <a:bodyPr/>
                    <a:lstStyle/>
                    <a:p>
                      <a:endParaRPr lang="en-GB" sz="1200" dirty="0">
                        <a:solidFill>
                          <a:schemeClr val="tx1"/>
                        </a:solidFill>
                      </a:endParaRPr>
                    </a:p>
                  </a:txBody>
                  <a:tcPr marL="91444" marR="91444" marT="45714" marB="45714">
                    <a:solidFill>
                      <a:srgbClr val="009270"/>
                    </a:solidFill>
                  </a:tcPr>
                </a:tc>
                <a:extLst>
                  <a:ext uri="{0D108BD9-81ED-4DB2-BD59-A6C34878D82A}">
                    <a16:rowId xmlns:a16="http://schemas.microsoft.com/office/drawing/2014/main" val="10007"/>
                  </a:ext>
                </a:extLst>
              </a:tr>
              <a:tr h="358915">
                <a:tc vMerge="1">
                  <a:txBody>
                    <a:bodyPr/>
                    <a:lstStyle/>
                    <a:p>
                      <a:endParaRPr lang="en-GB"/>
                    </a:p>
                  </a:txBody>
                  <a:tcPr/>
                </a:tc>
                <a:tc>
                  <a:txBody>
                    <a:bodyPr/>
                    <a:lstStyle/>
                    <a:p>
                      <a:r>
                        <a:rPr lang="et-EE" sz="1200" dirty="0" err="1">
                          <a:solidFill>
                            <a:schemeClr val="tx1"/>
                          </a:solidFill>
                        </a:rPr>
                        <a:t>Kukruse</a:t>
                      </a:r>
                      <a:endParaRPr lang="en-GB" sz="1200" dirty="0">
                        <a:solidFill>
                          <a:schemeClr val="tx1"/>
                        </a:solidFill>
                      </a:endParaRPr>
                    </a:p>
                  </a:txBody>
                  <a:tcPr marL="91444" marR="91444" marT="45714" marB="45714">
                    <a:solidFill>
                      <a:srgbClr val="009270"/>
                    </a:solidFill>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0008"/>
                  </a:ext>
                </a:extLst>
              </a:tr>
              <a:tr h="316241">
                <a:tc vMerge="1">
                  <a:txBody>
                    <a:bodyPr/>
                    <a:lstStyle/>
                    <a:p>
                      <a:endParaRPr lang="en-GB"/>
                    </a:p>
                  </a:txBody>
                  <a:tcPr/>
                </a:tc>
                <a:tc>
                  <a:txBody>
                    <a:bodyPr/>
                    <a:lstStyle/>
                    <a:p>
                      <a:r>
                        <a:rPr lang="et-EE" sz="1200" dirty="0">
                          <a:solidFill>
                            <a:schemeClr val="tx1"/>
                          </a:solidFill>
                        </a:rPr>
                        <a:t>Uhaku</a:t>
                      </a:r>
                      <a:endParaRPr lang="en-GB" sz="1200" dirty="0">
                        <a:solidFill>
                          <a:schemeClr val="tx1"/>
                        </a:solidFill>
                      </a:endParaRPr>
                    </a:p>
                  </a:txBody>
                  <a:tcPr marL="91444" marR="91444" marT="45714" marB="45714">
                    <a:solidFill>
                      <a:srgbClr val="009270"/>
                    </a:solidFill>
                  </a:tcPr>
                </a:tc>
                <a:tc vMerge="1">
                  <a:txBody>
                    <a:bodyPr/>
                    <a:lstStyle/>
                    <a:p>
                      <a:endParaRPr lang="en-GB"/>
                    </a:p>
                  </a:txBody>
                  <a:tcPr/>
                </a:tc>
                <a:tc>
                  <a:txBody>
                    <a:bodyPr/>
                    <a:lstStyle/>
                    <a:p>
                      <a:endParaRPr lang="en-GB" sz="1200" dirty="0">
                        <a:solidFill>
                          <a:schemeClr val="tx1"/>
                        </a:solidFill>
                      </a:endParaRPr>
                    </a:p>
                  </a:txBody>
                  <a:tcPr marL="91444" marR="91444" marT="45714" marB="45714">
                    <a:solidFill>
                      <a:srgbClr val="009270"/>
                    </a:solidFill>
                  </a:tcPr>
                </a:tc>
                <a:tc>
                  <a:txBody>
                    <a:bodyPr/>
                    <a:lstStyle/>
                    <a:p>
                      <a:pPr algn="ctr"/>
                      <a:r>
                        <a:rPr lang="en-GB" sz="1200" dirty="0" err="1">
                          <a:solidFill>
                            <a:schemeClr val="tx1"/>
                          </a:solidFill>
                        </a:rPr>
                        <a:t>Uhaku</a:t>
                      </a:r>
                      <a:r>
                        <a:rPr lang="en-GB" sz="1200" dirty="0">
                          <a:solidFill>
                            <a:schemeClr val="tx1"/>
                          </a:solidFill>
                        </a:rPr>
                        <a:t> (O</a:t>
                      </a:r>
                      <a:r>
                        <a:rPr lang="en-GB" sz="1200" baseline="-25000" dirty="0">
                          <a:solidFill>
                            <a:schemeClr val="tx1"/>
                          </a:solidFill>
                        </a:rPr>
                        <a:t>2</a:t>
                      </a:r>
                      <a:r>
                        <a:rPr lang="en-GB" sz="1200" dirty="0">
                          <a:solidFill>
                            <a:schemeClr val="tx1"/>
                          </a:solidFill>
                        </a:rPr>
                        <a:t>uh)</a:t>
                      </a:r>
                    </a:p>
                  </a:txBody>
                  <a:tcPr marL="91444" marR="91444" marT="45714" marB="45714">
                    <a:solidFill>
                      <a:srgbClr val="009270"/>
                    </a:solidFill>
                  </a:tcPr>
                </a:tc>
                <a:extLst>
                  <a:ext uri="{0D108BD9-81ED-4DB2-BD59-A6C34878D82A}">
                    <a16:rowId xmlns:a16="http://schemas.microsoft.com/office/drawing/2014/main" val="10009"/>
                  </a:ext>
                </a:extLst>
              </a:tr>
              <a:tr h="274285">
                <a:tc vMerge="1">
                  <a:txBody>
                    <a:bodyPr/>
                    <a:lstStyle/>
                    <a:p>
                      <a:endParaRPr lang="en-GB"/>
                    </a:p>
                  </a:txBody>
                  <a:tcPr/>
                </a:tc>
                <a:tc>
                  <a:txBody>
                    <a:bodyPr/>
                    <a:lstStyle/>
                    <a:p>
                      <a:r>
                        <a:rPr lang="et-EE" sz="1200" dirty="0">
                          <a:solidFill>
                            <a:schemeClr val="tx1"/>
                          </a:solidFill>
                        </a:rPr>
                        <a:t>Lasnamäe</a:t>
                      </a:r>
                      <a:endParaRPr lang="en-GB" sz="1200" dirty="0">
                        <a:solidFill>
                          <a:schemeClr val="tx1"/>
                        </a:solidFill>
                      </a:endParaRPr>
                    </a:p>
                  </a:txBody>
                  <a:tcPr marL="91444" marR="91444" marT="45714" marB="45714">
                    <a:solidFill>
                      <a:srgbClr val="009270"/>
                    </a:solidFill>
                  </a:tcPr>
                </a:tc>
                <a:tc vMerge="1">
                  <a:txBody>
                    <a:bodyPr/>
                    <a:lstStyle/>
                    <a:p>
                      <a:endParaRPr lang="en-GB"/>
                    </a:p>
                  </a:txBody>
                  <a:tcPr/>
                </a:tc>
                <a:tc rowSpan="3">
                  <a:txBody>
                    <a:bodyPr/>
                    <a:lstStyle/>
                    <a:p>
                      <a:pPr algn="ctr"/>
                      <a:r>
                        <a:rPr lang="en-GB" sz="1200" dirty="0" err="1">
                          <a:solidFill>
                            <a:schemeClr val="tx1"/>
                          </a:solidFill>
                        </a:rPr>
                        <a:t>Lasnamäe-Kunda</a:t>
                      </a:r>
                      <a:r>
                        <a:rPr lang="en-GB" sz="1200" dirty="0">
                          <a:solidFill>
                            <a:schemeClr val="tx1"/>
                          </a:solidFill>
                        </a:rPr>
                        <a:t> (O</a:t>
                      </a:r>
                      <a:r>
                        <a:rPr lang="en-GB" sz="1200" baseline="-25000" dirty="0">
                          <a:solidFill>
                            <a:schemeClr val="tx1"/>
                          </a:solidFill>
                        </a:rPr>
                        <a:t>2</a:t>
                      </a:r>
                      <a:r>
                        <a:rPr lang="en-GB" sz="1200" dirty="0">
                          <a:solidFill>
                            <a:schemeClr val="tx1"/>
                          </a:solidFill>
                        </a:rPr>
                        <a:t>ls-O</a:t>
                      </a:r>
                      <a:r>
                        <a:rPr lang="en-GB" sz="1200" baseline="-25000" dirty="0">
                          <a:solidFill>
                            <a:schemeClr val="tx1"/>
                          </a:solidFill>
                        </a:rPr>
                        <a:t>1</a:t>
                      </a:r>
                      <a:r>
                        <a:rPr lang="en-GB" sz="1200" dirty="0">
                          <a:solidFill>
                            <a:schemeClr val="tx1"/>
                          </a:solidFill>
                        </a:rPr>
                        <a:t>kn)</a:t>
                      </a:r>
                    </a:p>
                  </a:txBody>
                  <a:tcPr marL="91444" marR="91444" marT="45714" marB="45714">
                    <a:solidFill>
                      <a:srgbClr val="009270"/>
                    </a:solidFill>
                  </a:tcPr>
                </a:tc>
                <a:tc rowSpan="3">
                  <a:txBody>
                    <a:bodyPr/>
                    <a:lstStyle/>
                    <a:p>
                      <a:endParaRPr lang="en-GB" sz="1200" dirty="0">
                        <a:solidFill>
                          <a:schemeClr val="tx1"/>
                        </a:solidFill>
                      </a:endParaRPr>
                    </a:p>
                  </a:txBody>
                  <a:tcPr marL="91444" marR="91444" marT="45714" marB="45714">
                    <a:solidFill>
                      <a:srgbClr val="009270"/>
                    </a:solidFill>
                  </a:tcPr>
                </a:tc>
                <a:extLst>
                  <a:ext uri="{0D108BD9-81ED-4DB2-BD59-A6C34878D82A}">
                    <a16:rowId xmlns:a16="http://schemas.microsoft.com/office/drawing/2014/main" val="10010"/>
                  </a:ext>
                </a:extLst>
              </a:tr>
              <a:tr h="274285">
                <a:tc vMerge="1">
                  <a:txBody>
                    <a:bodyPr/>
                    <a:lstStyle/>
                    <a:p>
                      <a:endParaRPr lang="en-GB"/>
                    </a:p>
                  </a:txBody>
                  <a:tcPr/>
                </a:tc>
                <a:tc>
                  <a:txBody>
                    <a:bodyPr/>
                    <a:lstStyle/>
                    <a:p>
                      <a:r>
                        <a:rPr lang="et-EE" sz="1200" dirty="0">
                          <a:solidFill>
                            <a:schemeClr val="tx1"/>
                          </a:solidFill>
                        </a:rPr>
                        <a:t>Aseri</a:t>
                      </a:r>
                      <a:endParaRPr lang="en-GB" sz="1200" dirty="0">
                        <a:solidFill>
                          <a:schemeClr val="tx1"/>
                        </a:solidFill>
                      </a:endParaRPr>
                    </a:p>
                  </a:txBody>
                  <a:tcPr marL="91444" marR="91444" marT="45714" marB="45714">
                    <a:solidFill>
                      <a:srgbClr val="009270"/>
                    </a:solidFill>
                  </a:tcPr>
                </a:tc>
                <a:tc vMerge="1">
                  <a:txBody>
                    <a:bodyPr/>
                    <a:lstStyle/>
                    <a:p>
                      <a:endParaRPr lang="en-GB"/>
                    </a:p>
                  </a:txBody>
                  <a:tcPr/>
                </a:tc>
                <a:tc vMerge="1">
                  <a:txBody>
                    <a:bodyPr/>
                    <a:lstStyle/>
                    <a:p>
                      <a:endParaRPr lang="en-GB"/>
                    </a:p>
                  </a:txBody>
                  <a:tcPr/>
                </a:tc>
                <a:tc vMerge="1">
                  <a:txBody>
                    <a:bodyPr/>
                    <a:lstStyle/>
                    <a:p>
                      <a:pPr algn="ctr"/>
                      <a:endParaRPr lang="en-GB" sz="1400" dirty="0">
                        <a:solidFill>
                          <a:schemeClr val="tx1"/>
                        </a:solidFill>
                      </a:endParaRPr>
                    </a:p>
                  </a:txBody>
                  <a:tcPr>
                    <a:solidFill>
                      <a:srgbClr val="009270"/>
                    </a:solidFill>
                  </a:tcPr>
                </a:tc>
                <a:extLst>
                  <a:ext uri="{0D108BD9-81ED-4DB2-BD59-A6C34878D82A}">
                    <a16:rowId xmlns:a16="http://schemas.microsoft.com/office/drawing/2014/main" val="10011"/>
                  </a:ext>
                </a:extLst>
              </a:tr>
              <a:tr h="274285">
                <a:tc vMerge="1">
                  <a:txBody>
                    <a:bodyPr/>
                    <a:lstStyle/>
                    <a:p>
                      <a:endParaRPr lang="en-GB"/>
                    </a:p>
                  </a:txBody>
                  <a:tcPr/>
                </a:tc>
                <a:tc>
                  <a:txBody>
                    <a:bodyPr/>
                    <a:lstStyle/>
                    <a:p>
                      <a:r>
                        <a:rPr lang="et-EE" sz="1200" dirty="0">
                          <a:solidFill>
                            <a:schemeClr val="tx1"/>
                          </a:solidFill>
                        </a:rPr>
                        <a:t>Kunda</a:t>
                      </a:r>
                      <a:endParaRPr lang="en-GB" sz="1200" dirty="0">
                        <a:solidFill>
                          <a:schemeClr val="tx1"/>
                        </a:solidFill>
                      </a:endParaRPr>
                    </a:p>
                  </a:txBody>
                  <a:tcPr marL="91444" marR="91444" marT="45714" marB="45714">
                    <a:solidFill>
                      <a:srgbClr val="009270"/>
                    </a:solidFill>
                  </a:tcPr>
                </a:tc>
                <a:tc vMerge="1">
                  <a:txBody>
                    <a:bodyPr/>
                    <a:lstStyle/>
                    <a:p>
                      <a:endParaRPr lang="en-GB"/>
                    </a:p>
                  </a:txBody>
                  <a:tcPr/>
                </a:tc>
                <a:tc vMerge="1">
                  <a:txBody>
                    <a:bodyPr/>
                    <a:lstStyle/>
                    <a:p>
                      <a:endParaRPr lang="en-GB" dirty="0"/>
                    </a:p>
                  </a:txBody>
                  <a:tcPr>
                    <a:solidFill>
                      <a:srgbClr val="009270"/>
                    </a:solidFill>
                  </a:tcPr>
                </a:tc>
                <a:tc vMerge="1">
                  <a:txBody>
                    <a:bodyPr/>
                    <a:lstStyle/>
                    <a:p>
                      <a:endParaRPr lang="en-GB"/>
                    </a:p>
                  </a:txBody>
                  <a:tcPr/>
                </a:tc>
                <a:extLst>
                  <a:ext uri="{0D108BD9-81ED-4DB2-BD59-A6C34878D82A}">
                    <a16:rowId xmlns:a16="http://schemas.microsoft.com/office/drawing/2014/main" val="10012"/>
                  </a:ext>
                </a:extLst>
              </a:tr>
              <a:tr h="274285">
                <a:tc vMerge="1">
                  <a:txBody>
                    <a:bodyPr/>
                    <a:lstStyle/>
                    <a:p>
                      <a:endParaRPr lang="en-GB"/>
                    </a:p>
                  </a:txBody>
                  <a:tcPr/>
                </a:tc>
                <a:tc>
                  <a:txBody>
                    <a:bodyPr/>
                    <a:lstStyle/>
                    <a:p>
                      <a:r>
                        <a:rPr lang="et-EE" sz="1200" dirty="0" err="1">
                          <a:solidFill>
                            <a:schemeClr val="tx1"/>
                          </a:solidFill>
                        </a:rPr>
                        <a:t>Volkhovi</a:t>
                      </a:r>
                      <a:r>
                        <a:rPr lang="et-EE" sz="1200" dirty="0">
                          <a:solidFill>
                            <a:schemeClr val="tx1"/>
                          </a:solidFill>
                        </a:rPr>
                        <a:t>/Toila</a:t>
                      </a:r>
                      <a:endParaRPr lang="en-GB" sz="1200" dirty="0">
                        <a:solidFill>
                          <a:schemeClr val="tx1"/>
                        </a:solidFill>
                      </a:endParaRPr>
                    </a:p>
                  </a:txBody>
                  <a:tcPr marL="91444" marR="91444" marT="45714" marB="45714">
                    <a:solidFill>
                      <a:srgbClr val="009270"/>
                    </a:solidFill>
                  </a:tcPr>
                </a:tc>
                <a:tc vMerge="1">
                  <a:txBody>
                    <a:bodyPr/>
                    <a:lstStyle/>
                    <a:p>
                      <a:endParaRPr lang="en-GB"/>
                    </a:p>
                  </a:txBody>
                  <a:tcPr/>
                </a:tc>
                <a:tc rowSpan="5">
                  <a:txBody>
                    <a:bodyPr/>
                    <a:lstStyle/>
                    <a:p>
                      <a:endParaRPr lang="en-GB" sz="1200" dirty="0">
                        <a:solidFill>
                          <a:schemeClr val="tx1"/>
                        </a:solidFill>
                      </a:endParaRPr>
                    </a:p>
                  </a:txBody>
                  <a:tcPr marL="91444" marR="91444" marT="45714" marB="45714">
                    <a:solidFill>
                      <a:srgbClr val="009270"/>
                    </a:solidFill>
                  </a:tcPr>
                </a:tc>
                <a:tc row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t-EE" sz="1200" dirty="0">
                          <a:solidFill>
                            <a:schemeClr val="tx1"/>
                          </a:solidFill>
                        </a:rPr>
                        <a:t>S-O</a:t>
                      </a:r>
                      <a:r>
                        <a:rPr lang="et-EE" sz="1200" baseline="0" dirty="0">
                          <a:solidFill>
                            <a:schemeClr val="tx1"/>
                          </a:solidFill>
                        </a:rPr>
                        <a:t> regionaalne veepide</a:t>
                      </a:r>
                      <a:endParaRPr lang="en-GB" sz="1200" dirty="0">
                        <a:solidFill>
                          <a:schemeClr val="tx1"/>
                        </a:solidFill>
                      </a:endParaRPr>
                    </a:p>
                    <a:p>
                      <a:pPr algn="ctr"/>
                      <a:endParaRPr lang="en-GB" sz="1200" dirty="0">
                        <a:solidFill>
                          <a:schemeClr val="tx1"/>
                        </a:solidFill>
                      </a:endParaRPr>
                    </a:p>
                  </a:txBody>
                  <a:tcPr marL="91444" marR="91444" marT="45714" marB="45714">
                    <a:solidFill>
                      <a:srgbClr val="009270"/>
                    </a:solidFill>
                  </a:tcPr>
                </a:tc>
                <a:extLst>
                  <a:ext uri="{0D108BD9-81ED-4DB2-BD59-A6C34878D82A}">
                    <a16:rowId xmlns:a16="http://schemas.microsoft.com/office/drawing/2014/main" val="10013"/>
                  </a:ext>
                </a:extLst>
              </a:tr>
              <a:tr h="274285">
                <a:tc vMerge="1">
                  <a:txBody>
                    <a:bodyPr/>
                    <a:lstStyle/>
                    <a:p>
                      <a:endParaRPr lang="en-GB"/>
                    </a:p>
                  </a:txBody>
                  <a:tcPr/>
                </a:tc>
                <a:tc>
                  <a:txBody>
                    <a:bodyPr/>
                    <a:lstStyle/>
                    <a:p>
                      <a:r>
                        <a:rPr lang="et-EE" sz="1200" dirty="0" err="1">
                          <a:solidFill>
                            <a:schemeClr val="tx1"/>
                          </a:solidFill>
                        </a:rPr>
                        <a:t>Billingeni</a:t>
                      </a:r>
                      <a:r>
                        <a:rPr lang="et-EE" sz="1200" dirty="0">
                          <a:solidFill>
                            <a:schemeClr val="tx1"/>
                          </a:solidFill>
                        </a:rPr>
                        <a:t>/</a:t>
                      </a:r>
                      <a:r>
                        <a:rPr lang="et-EE" sz="1200" dirty="0" err="1">
                          <a:solidFill>
                            <a:schemeClr val="tx1"/>
                          </a:solidFill>
                        </a:rPr>
                        <a:t>Leetse</a:t>
                      </a:r>
                      <a:endParaRPr lang="en-GB" sz="1200" dirty="0">
                        <a:solidFill>
                          <a:schemeClr val="tx1"/>
                        </a:solidFill>
                      </a:endParaRPr>
                    </a:p>
                  </a:txBody>
                  <a:tcPr marL="91444" marR="91444" marT="45714" marB="45714">
                    <a:solidFill>
                      <a:srgbClr val="009270"/>
                    </a:solidFill>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0014"/>
                  </a:ext>
                </a:extLst>
              </a:tr>
              <a:tr h="274285">
                <a:tc vMerge="1">
                  <a:txBody>
                    <a:bodyPr/>
                    <a:lstStyle/>
                    <a:p>
                      <a:endParaRPr lang="en-GB"/>
                    </a:p>
                  </a:txBody>
                  <a:tcPr/>
                </a:tc>
                <a:tc>
                  <a:txBody>
                    <a:bodyPr/>
                    <a:lstStyle/>
                    <a:p>
                      <a:r>
                        <a:rPr lang="et-EE" sz="1200" dirty="0">
                          <a:solidFill>
                            <a:schemeClr val="tx1"/>
                          </a:solidFill>
                        </a:rPr>
                        <a:t>Hunnebegi/</a:t>
                      </a:r>
                      <a:r>
                        <a:rPr lang="et-EE" sz="1200" dirty="0" err="1">
                          <a:solidFill>
                            <a:schemeClr val="tx1"/>
                          </a:solidFill>
                        </a:rPr>
                        <a:t>Leetse</a:t>
                      </a:r>
                      <a:endParaRPr lang="en-GB" sz="1200" dirty="0">
                        <a:solidFill>
                          <a:schemeClr val="tx1"/>
                        </a:solidFill>
                      </a:endParaRPr>
                    </a:p>
                  </a:txBody>
                  <a:tcPr marL="91444" marR="91444" marT="45714" marB="45714">
                    <a:solidFill>
                      <a:srgbClr val="009270"/>
                    </a:solidFill>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0015"/>
                  </a:ext>
                </a:extLst>
              </a:tr>
              <a:tr h="274285">
                <a:tc vMerge="1">
                  <a:txBody>
                    <a:bodyPr/>
                    <a:lstStyle/>
                    <a:p>
                      <a:endParaRPr lang="en-GB"/>
                    </a:p>
                  </a:txBody>
                  <a:tcPr/>
                </a:tc>
                <a:tc>
                  <a:txBody>
                    <a:bodyPr/>
                    <a:lstStyle/>
                    <a:p>
                      <a:r>
                        <a:rPr lang="et-EE" sz="1200" dirty="0">
                          <a:solidFill>
                            <a:schemeClr val="tx1"/>
                          </a:solidFill>
                        </a:rPr>
                        <a:t>Varangu/Varangu</a:t>
                      </a:r>
                      <a:endParaRPr lang="en-GB" sz="1200" dirty="0">
                        <a:solidFill>
                          <a:schemeClr val="tx1"/>
                        </a:solidFill>
                      </a:endParaRPr>
                    </a:p>
                  </a:txBody>
                  <a:tcPr marL="91444" marR="91444" marT="45714" marB="45714">
                    <a:solidFill>
                      <a:srgbClr val="009270"/>
                    </a:solidFill>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0016"/>
                  </a:ext>
                </a:extLst>
              </a:tr>
              <a:tr h="274285">
                <a:tc vMerge="1">
                  <a:txBody>
                    <a:bodyPr/>
                    <a:lstStyle/>
                    <a:p>
                      <a:endParaRPr lang="en-GB"/>
                    </a:p>
                  </a:txBody>
                  <a:tcPr/>
                </a:tc>
                <a:tc>
                  <a:txBody>
                    <a:bodyPr/>
                    <a:lstStyle/>
                    <a:p>
                      <a:r>
                        <a:rPr lang="et-EE" sz="1200" dirty="0" err="1">
                          <a:solidFill>
                            <a:schemeClr val="tx1"/>
                          </a:solidFill>
                        </a:rPr>
                        <a:t>Pakerort</a:t>
                      </a:r>
                      <a:r>
                        <a:rPr lang="et-EE" sz="1200" dirty="0">
                          <a:solidFill>
                            <a:schemeClr val="tx1"/>
                          </a:solidFill>
                        </a:rPr>
                        <a:t>/Türisalu</a:t>
                      </a:r>
                      <a:endParaRPr lang="en-GB" sz="1200" dirty="0">
                        <a:solidFill>
                          <a:schemeClr val="tx1"/>
                        </a:solidFill>
                      </a:endParaRPr>
                    </a:p>
                  </a:txBody>
                  <a:tcPr marL="91444" marR="91444" marT="45714" marB="45714">
                    <a:solidFill>
                      <a:srgbClr val="009270"/>
                    </a:solidFill>
                  </a:tcPr>
                </a:tc>
                <a:tc vMerge="1">
                  <a:txBody>
                    <a:bodyPr/>
                    <a:lstStyle/>
                    <a:p>
                      <a:endParaRPr lang="en-GB"/>
                    </a:p>
                  </a:txBody>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0017"/>
                  </a:ext>
                </a:extLst>
              </a:tr>
            </a:tbl>
          </a:graphicData>
        </a:graphic>
      </p:graphicFrame>
      <p:sp>
        <p:nvSpPr>
          <p:cNvPr id="3" name="Right Brace 2"/>
          <p:cNvSpPr/>
          <p:nvPr/>
        </p:nvSpPr>
        <p:spPr>
          <a:xfrm>
            <a:off x="8516805" y="2265634"/>
            <a:ext cx="649224" cy="1435608"/>
          </a:xfrm>
          <a:prstGeom prst="rightBrace">
            <a:avLst/>
          </a:prstGeom>
          <a:ln w="412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t-EE"/>
          </a:p>
        </p:txBody>
      </p:sp>
      <p:sp>
        <p:nvSpPr>
          <p:cNvPr id="4" name="TextBox 3"/>
          <p:cNvSpPr txBox="1"/>
          <p:nvPr/>
        </p:nvSpPr>
        <p:spPr>
          <a:xfrm>
            <a:off x="9466118" y="2795155"/>
            <a:ext cx="1452898" cy="369332"/>
          </a:xfrm>
          <a:prstGeom prst="rect">
            <a:avLst/>
          </a:prstGeom>
          <a:noFill/>
        </p:spPr>
        <p:txBody>
          <a:bodyPr wrap="none" rtlCol="0">
            <a:spAutoFit/>
          </a:bodyPr>
          <a:lstStyle/>
          <a:p>
            <a:r>
              <a:rPr lang="et-EE" dirty="0"/>
              <a:t>Keila-</a:t>
            </a:r>
            <a:r>
              <a:rPr lang="et-EE" dirty="0" err="1"/>
              <a:t>Kukruse</a:t>
            </a:r>
            <a:endParaRPr lang="et-EE" dirty="0"/>
          </a:p>
        </p:txBody>
      </p:sp>
      <p:sp>
        <p:nvSpPr>
          <p:cNvPr id="5" name="Rectangle 4"/>
          <p:cNvSpPr/>
          <p:nvPr/>
        </p:nvSpPr>
        <p:spPr>
          <a:xfrm>
            <a:off x="4423341" y="407616"/>
            <a:ext cx="3091167" cy="400110"/>
          </a:xfrm>
          <a:prstGeom prst="rect">
            <a:avLst/>
          </a:prstGeom>
        </p:spPr>
        <p:txBody>
          <a:bodyPr wrap="none">
            <a:spAutoFit/>
          </a:bodyPr>
          <a:lstStyle/>
          <a:p>
            <a:r>
              <a:rPr lang="et-EE" sz="2000" b="1" dirty="0"/>
              <a:t>Keila-</a:t>
            </a:r>
            <a:r>
              <a:rPr lang="et-EE" sz="2000" b="1" dirty="0" err="1"/>
              <a:t>Kukruse</a:t>
            </a:r>
            <a:r>
              <a:rPr lang="et-EE" sz="2000" b="1" dirty="0"/>
              <a:t> põhjaveekiht</a:t>
            </a:r>
          </a:p>
        </p:txBody>
      </p:sp>
    </p:spTree>
    <p:extLst>
      <p:ext uri="{BB962C8B-B14F-4D97-AF65-F5344CB8AC3E}">
        <p14:creationId xmlns:p14="http://schemas.microsoft.com/office/powerpoint/2010/main" val="1901285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95450" y="1884647"/>
            <a:ext cx="9167622" cy="1754326"/>
          </a:xfrm>
          <a:prstGeom prst="rect">
            <a:avLst/>
          </a:prstGeom>
        </p:spPr>
        <p:txBody>
          <a:bodyPr wrap="square">
            <a:spAutoFit/>
          </a:bodyPr>
          <a:lstStyle/>
          <a:p>
            <a:r>
              <a:rPr lang="et-EE" dirty="0">
                <a:latin typeface="Times New Roman" panose="02020603050405020304" pitchFamily="18" charset="0"/>
              </a:rPr>
              <a:t>Lõuna pool </a:t>
            </a:r>
            <a:r>
              <a:rPr lang="et-EE" dirty="0" err="1">
                <a:latin typeface="Times New Roman" panose="02020603050405020304" pitchFamily="18" charset="0"/>
              </a:rPr>
              <a:t>Oandu</a:t>
            </a:r>
            <a:r>
              <a:rPr lang="et-EE" dirty="0">
                <a:latin typeface="Times New Roman" panose="02020603050405020304" pitchFamily="18" charset="0"/>
              </a:rPr>
              <a:t> lademe (O</a:t>
            </a:r>
            <a:r>
              <a:rPr lang="et-EE" sz="1050" dirty="0">
                <a:latin typeface="Times New Roman" panose="02020603050405020304" pitchFamily="18" charset="0"/>
              </a:rPr>
              <a:t>3</a:t>
            </a:r>
            <a:r>
              <a:rPr lang="et-EE" dirty="0">
                <a:latin typeface="Times New Roman" panose="02020603050405020304" pitchFamily="18" charset="0"/>
              </a:rPr>
              <a:t>on) avamusala levib töötavate kaevanduste piires </a:t>
            </a:r>
            <a:r>
              <a:rPr lang="et-EE" b="1" dirty="0" err="1">
                <a:latin typeface="Times New Roman" panose="02020603050405020304" pitchFamily="18" charset="0"/>
              </a:rPr>
              <a:t>Nabala</a:t>
            </a:r>
            <a:r>
              <a:rPr lang="et-EE" b="1" dirty="0">
                <a:latin typeface="Times New Roman" panose="02020603050405020304" pitchFamily="18" charset="0"/>
              </a:rPr>
              <a:t>–Rakvere</a:t>
            </a:r>
            <a:r>
              <a:rPr lang="et-EE" dirty="0">
                <a:latin typeface="Times New Roman" panose="02020603050405020304" pitchFamily="18" charset="0"/>
              </a:rPr>
              <a:t> veekiht (O</a:t>
            </a:r>
            <a:r>
              <a:rPr lang="et-EE" sz="1050" dirty="0">
                <a:latin typeface="Times New Roman" panose="02020603050405020304" pitchFamily="18" charset="0"/>
              </a:rPr>
              <a:t>3</a:t>
            </a:r>
            <a:r>
              <a:rPr lang="et-EE" dirty="0">
                <a:latin typeface="Times New Roman" panose="02020603050405020304" pitchFamily="18" charset="0"/>
              </a:rPr>
              <a:t>nb–rk). Kaevanduste territooriumil on põhjaveetase alandatud, mis praktiliselt välistab selle veekihi kasutamise põhjavee madalseisu ajal.</a:t>
            </a:r>
          </a:p>
          <a:p>
            <a:endParaRPr lang="et-EE" dirty="0">
              <a:latin typeface="Times New Roman" panose="02020603050405020304" pitchFamily="18" charset="0"/>
            </a:endParaRPr>
          </a:p>
          <a:p>
            <a:r>
              <a:rPr lang="et-EE" b="1" dirty="0">
                <a:latin typeface="Times New Roman" panose="02020603050405020304" pitchFamily="18" charset="0"/>
              </a:rPr>
              <a:t>Keila–</a:t>
            </a:r>
            <a:r>
              <a:rPr lang="et-EE" b="1" dirty="0" err="1">
                <a:latin typeface="Times New Roman" panose="02020603050405020304" pitchFamily="18" charset="0"/>
              </a:rPr>
              <a:t>Kukruse</a:t>
            </a:r>
            <a:r>
              <a:rPr lang="et-EE" b="1" dirty="0">
                <a:latin typeface="Times New Roman" panose="02020603050405020304" pitchFamily="18" charset="0"/>
              </a:rPr>
              <a:t> </a:t>
            </a:r>
            <a:r>
              <a:rPr lang="et-EE" dirty="0">
                <a:latin typeface="Times New Roman" panose="02020603050405020304" pitchFamily="18" charset="0"/>
              </a:rPr>
              <a:t>veekiht (O</a:t>
            </a:r>
            <a:r>
              <a:rPr lang="et-EE" sz="1050" dirty="0">
                <a:latin typeface="Times New Roman" panose="02020603050405020304" pitchFamily="18" charset="0"/>
              </a:rPr>
              <a:t>3</a:t>
            </a:r>
            <a:r>
              <a:rPr lang="et-EE" dirty="0">
                <a:latin typeface="Times New Roman" panose="02020603050405020304" pitchFamily="18" charset="0"/>
              </a:rPr>
              <a:t>kl–kk) levib lõuna pool Uhaku lademe (O</a:t>
            </a:r>
            <a:r>
              <a:rPr lang="et-EE" sz="1050" dirty="0">
                <a:latin typeface="Times New Roman" panose="02020603050405020304" pitchFamily="18" charset="0"/>
              </a:rPr>
              <a:t>2</a:t>
            </a:r>
            <a:r>
              <a:rPr lang="et-EE" dirty="0">
                <a:latin typeface="Times New Roman" panose="02020603050405020304" pitchFamily="18" charset="0"/>
              </a:rPr>
              <a:t>uh) vett nõrgalt läbilaskva savika lubjakivi avamust. Veekiht on kaevandusi täitva vee põhiliseks allikaks.</a:t>
            </a:r>
            <a:endParaRPr lang="et-EE" dirty="0"/>
          </a:p>
        </p:txBody>
      </p:sp>
      <p:sp>
        <p:nvSpPr>
          <p:cNvPr id="4" name="Rectangle 3"/>
          <p:cNvSpPr/>
          <p:nvPr/>
        </p:nvSpPr>
        <p:spPr>
          <a:xfrm>
            <a:off x="1695450" y="3937725"/>
            <a:ext cx="9304782" cy="1200329"/>
          </a:xfrm>
          <a:prstGeom prst="rect">
            <a:avLst/>
          </a:prstGeom>
        </p:spPr>
        <p:txBody>
          <a:bodyPr wrap="square">
            <a:spAutoFit/>
          </a:bodyPr>
          <a:lstStyle/>
          <a:p>
            <a:r>
              <a:rPr lang="et-EE" b="1" dirty="0">
                <a:latin typeface="Times New Roman" panose="02020603050405020304" pitchFamily="18" charset="0"/>
              </a:rPr>
              <a:t>Lasnamäe–Kunda </a:t>
            </a:r>
            <a:r>
              <a:rPr lang="et-EE" dirty="0">
                <a:latin typeface="Times New Roman" panose="02020603050405020304" pitchFamily="18" charset="0"/>
              </a:rPr>
              <a:t>veekiht (O</a:t>
            </a:r>
            <a:r>
              <a:rPr lang="et-EE" sz="1050" dirty="0">
                <a:latin typeface="Times New Roman" panose="02020603050405020304" pitchFamily="18" charset="0"/>
              </a:rPr>
              <a:t>2</a:t>
            </a:r>
            <a:r>
              <a:rPr lang="et-EE" dirty="0">
                <a:latin typeface="Times New Roman" panose="02020603050405020304" pitchFamily="18" charset="0"/>
              </a:rPr>
              <a:t>ls–</a:t>
            </a:r>
            <a:r>
              <a:rPr lang="et-EE" dirty="0" err="1">
                <a:latin typeface="Times New Roman" panose="02020603050405020304" pitchFamily="18" charset="0"/>
              </a:rPr>
              <a:t>kn</a:t>
            </a:r>
            <a:r>
              <a:rPr lang="et-EE" dirty="0">
                <a:latin typeface="Times New Roman" panose="02020603050405020304" pitchFamily="18" charset="0"/>
              </a:rPr>
              <a:t>) levib kõikjal, v.a väikesed, mattunud orgudest läbilõigatud alad. Veekihi põhjavett kasutavad laialdaselt nii talud kui ka väikeettevõtted.</a:t>
            </a:r>
          </a:p>
          <a:p>
            <a:r>
              <a:rPr lang="et-EE" dirty="0">
                <a:latin typeface="Times New Roman" panose="02020603050405020304" pitchFamily="18" charset="0"/>
              </a:rPr>
              <a:t>Nendel aladel, kus kaevetööde käigus on ülemised veekihid kuivendatud või osaliselt dreenitud, jääb Lasnamäe–Kunda veekihi põhjavesi ainukeseks väiketarbijate veevarustusallikaks.</a:t>
            </a:r>
            <a:endParaRPr lang="et-EE" dirty="0"/>
          </a:p>
        </p:txBody>
      </p:sp>
      <p:sp>
        <p:nvSpPr>
          <p:cNvPr id="3" name="TextBox 2"/>
          <p:cNvSpPr txBox="1"/>
          <p:nvPr/>
        </p:nvSpPr>
        <p:spPr>
          <a:xfrm>
            <a:off x="2985699" y="987552"/>
            <a:ext cx="6587124" cy="461665"/>
          </a:xfrm>
          <a:prstGeom prst="rect">
            <a:avLst/>
          </a:prstGeom>
          <a:noFill/>
        </p:spPr>
        <p:txBody>
          <a:bodyPr wrap="none" rtlCol="0">
            <a:spAutoFit/>
          </a:bodyPr>
          <a:lstStyle/>
          <a:p>
            <a:r>
              <a:rPr lang="et-EE" sz="2400" b="1" dirty="0"/>
              <a:t>Ida-Virumaa Ordoviitsiumi põhjaveekihi kihistikud</a:t>
            </a:r>
          </a:p>
        </p:txBody>
      </p:sp>
    </p:spTree>
    <p:extLst>
      <p:ext uri="{BB962C8B-B14F-4D97-AF65-F5344CB8AC3E}">
        <p14:creationId xmlns:p14="http://schemas.microsoft.com/office/powerpoint/2010/main" val="4111820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74944" y="818189"/>
            <a:ext cx="9500339" cy="2862322"/>
          </a:xfrm>
          <a:prstGeom prst="rect">
            <a:avLst/>
          </a:prstGeom>
          <a:noFill/>
        </p:spPr>
        <p:txBody>
          <a:bodyPr wrap="square" rtlCol="0">
            <a:spAutoFit/>
          </a:bodyPr>
          <a:lstStyle/>
          <a:p>
            <a:r>
              <a:rPr lang="et-EE" b="1" dirty="0" err="1"/>
              <a:t>Nabala</a:t>
            </a:r>
            <a:r>
              <a:rPr lang="et-EE" b="1" dirty="0"/>
              <a:t>–Rakvere</a:t>
            </a:r>
            <a:r>
              <a:rPr lang="et-EE" dirty="0"/>
              <a:t>  veetaset tunduvalt alandatud mille tulemusel on moodustunud ulatuslikud veetaseme alanduslehtrid, mis ulatub </a:t>
            </a:r>
            <a:r>
              <a:rPr lang="fi-FI" dirty="0" err="1"/>
              <a:t>keskmiselt</a:t>
            </a:r>
            <a:r>
              <a:rPr lang="fi-FI" dirty="0"/>
              <a:t> 1 km </a:t>
            </a:r>
            <a:r>
              <a:rPr lang="et-EE" dirty="0" err="1"/>
              <a:t>ü</a:t>
            </a:r>
            <a:r>
              <a:rPr lang="fi-FI" dirty="0" err="1"/>
              <a:t>le</a:t>
            </a:r>
            <a:r>
              <a:rPr lang="fi-FI" dirty="0"/>
              <a:t> </a:t>
            </a:r>
            <a:r>
              <a:rPr lang="fi-FI" dirty="0" err="1"/>
              <a:t>kaevandust</a:t>
            </a:r>
            <a:r>
              <a:rPr lang="et-EE" dirty="0"/>
              <a:t>öö</a:t>
            </a:r>
            <a:r>
              <a:rPr lang="fi-FI" dirty="0"/>
              <a:t>de</a:t>
            </a:r>
            <a:r>
              <a:rPr lang="et-EE" dirty="0"/>
              <a:t> p</a:t>
            </a:r>
            <a:r>
              <a:rPr lang="fi-FI" dirty="0"/>
              <a:t>iiri</a:t>
            </a:r>
            <a:r>
              <a:rPr lang="et-EE" dirty="0"/>
              <a:t>. Veekiht on pidevaks veevarustuseks praktiliselt kõlbmatu. </a:t>
            </a:r>
          </a:p>
          <a:p>
            <a:endParaRPr lang="et-EE" dirty="0"/>
          </a:p>
          <a:p>
            <a:r>
              <a:rPr lang="et-EE" b="1" dirty="0"/>
              <a:t>Keila–</a:t>
            </a:r>
            <a:r>
              <a:rPr lang="et-EE" b="1" dirty="0" err="1"/>
              <a:t>Kukruse</a:t>
            </a:r>
            <a:r>
              <a:rPr lang="et-EE" dirty="0"/>
              <a:t> veekiht aktiivselt haaratud kaevandustegevusse ning täielikult kuivendatud. Veekihis ulatub alanduslehtri raadius </a:t>
            </a:r>
            <a:r>
              <a:rPr lang="fi-FI" dirty="0" err="1"/>
              <a:t>keskmiselt</a:t>
            </a:r>
            <a:r>
              <a:rPr lang="fi-FI" dirty="0"/>
              <a:t> 6–7 km</a:t>
            </a:r>
            <a:r>
              <a:rPr lang="et-EE" dirty="0"/>
              <a:t> üle </a:t>
            </a:r>
            <a:r>
              <a:rPr lang="fi-FI" dirty="0" err="1"/>
              <a:t>kaevandust</a:t>
            </a:r>
            <a:r>
              <a:rPr lang="et-EE" dirty="0"/>
              <a:t>öö</a:t>
            </a:r>
            <a:r>
              <a:rPr lang="fi-FI" dirty="0"/>
              <a:t>de</a:t>
            </a:r>
            <a:r>
              <a:rPr lang="et-EE" dirty="0"/>
              <a:t> p</a:t>
            </a:r>
            <a:r>
              <a:rPr lang="fi-FI" dirty="0"/>
              <a:t>iiri</a:t>
            </a:r>
            <a:r>
              <a:rPr lang="et-EE" dirty="0"/>
              <a:t>.</a:t>
            </a:r>
            <a:endParaRPr lang="fi-FI" dirty="0"/>
          </a:p>
          <a:p>
            <a:endParaRPr lang="et-EE" dirty="0"/>
          </a:p>
          <a:p>
            <a:r>
              <a:rPr lang="et-EE" b="1" dirty="0" err="1"/>
              <a:t>Lasnamae</a:t>
            </a:r>
            <a:r>
              <a:rPr lang="et-EE" b="1" dirty="0"/>
              <a:t>–Kunda</a:t>
            </a:r>
            <a:r>
              <a:rPr lang="et-EE" dirty="0"/>
              <a:t> veekihi veetaset on tunduvalt alandatud. Veekihis ulatub alanduslehtri raadius</a:t>
            </a:r>
          </a:p>
          <a:p>
            <a:r>
              <a:rPr lang="fi-FI" dirty="0" err="1"/>
              <a:t>keskmiselt</a:t>
            </a:r>
            <a:r>
              <a:rPr lang="fi-FI" dirty="0"/>
              <a:t> </a:t>
            </a:r>
            <a:r>
              <a:rPr lang="et-EE" dirty="0"/>
              <a:t>25 </a:t>
            </a:r>
            <a:r>
              <a:rPr lang="fi-FI" dirty="0"/>
              <a:t>km </a:t>
            </a:r>
            <a:r>
              <a:rPr lang="et-EE" dirty="0" err="1"/>
              <a:t>ü</a:t>
            </a:r>
            <a:r>
              <a:rPr lang="fi-FI" dirty="0" err="1"/>
              <a:t>le</a:t>
            </a:r>
            <a:r>
              <a:rPr lang="fi-FI" dirty="0"/>
              <a:t> </a:t>
            </a:r>
            <a:r>
              <a:rPr lang="fi-FI" dirty="0" err="1"/>
              <a:t>kaevandust</a:t>
            </a:r>
            <a:r>
              <a:rPr lang="et-EE" dirty="0"/>
              <a:t>öö</a:t>
            </a:r>
            <a:r>
              <a:rPr lang="fi-FI" dirty="0"/>
              <a:t>de</a:t>
            </a:r>
            <a:r>
              <a:rPr lang="et-EE" dirty="0"/>
              <a:t> p</a:t>
            </a:r>
            <a:r>
              <a:rPr lang="fi-FI" dirty="0"/>
              <a:t>iiri</a:t>
            </a:r>
            <a:r>
              <a:rPr lang="et-EE" dirty="0"/>
              <a:t>.</a:t>
            </a:r>
          </a:p>
          <a:p>
            <a:endParaRPr lang="et-EE" dirty="0"/>
          </a:p>
        </p:txBody>
      </p:sp>
      <p:pic>
        <p:nvPicPr>
          <p:cNvPr id="4" name="Picture 3"/>
          <p:cNvPicPr>
            <a:picLocks noChangeAspect="1"/>
          </p:cNvPicPr>
          <p:nvPr/>
        </p:nvPicPr>
        <p:blipFill>
          <a:blip r:embed="rId2"/>
          <a:stretch>
            <a:fillRect/>
          </a:stretch>
        </p:blipFill>
        <p:spPr>
          <a:xfrm>
            <a:off x="5181600" y="3105775"/>
            <a:ext cx="5814974" cy="3432185"/>
          </a:xfrm>
          <a:prstGeom prst="rect">
            <a:avLst/>
          </a:prstGeom>
        </p:spPr>
      </p:pic>
    </p:spTree>
    <p:extLst>
      <p:ext uri="{BB962C8B-B14F-4D97-AF65-F5344CB8AC3E}">
        <p14:creationId xmlns:p14="http://schemas.microsoft.com/office/powerpoint/2010/main" val="18243785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4367" y="722376"/>
            <a:ext cx="11961384" cy="5367528"/>
          </a:xfrm>
          <a:prstGeom prst="rect">
            <a:avLst/>
          </a:prstGeom>
        </p:spPr>
      </p:pic>
    </p:spTree>
    <p:extLst>
      <p:ext uri="{BB962C8B-B14F-4D97-AF65-F5344CB8AC3E}">
        <p14:creationId xmlns:p14="http://schemas.microsoft.com/office/powerpoint/2010/main" val="183162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83599" y="1105033"/>
            <a:ext cx="9424801" cy="4647934"/>
          </a:xfrm>
          <a:prstGeom prst="rect">
            <a:avLst/>
          </a:prstGeom>
        </p:spPr>
      </p:pic>
    </p:spTree>
    <p:extLst>
      <p:ext uri="{BB962C8B-B14F-4D97-AF65-F5344CB8AC3E}">
        <p14:creationId xmlns:p14="http://schemas.microsoft.com/office/powerpoint/2010/main" val="24857397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b="1" dirty="0">
                <a:effectLst>
                  <a:outerShdw blurRad="38100" dist="38100" dir="2700000" algn="tl">
                    <a:srgbClr val="000000">
                      <a:alpha val="43137"/>
                    </a:srgbClr>
                  </a:outerShdw>
                </a:effectLst>
              </a:rPr>
              <a:t>12. Loeng: Põhjavesi ja kaevandused</a:t>
            </a:r>
            <a:endParaRPr lang="en-US" b="1" dirty="0">
              <a:effectLst>
                <a:outerShdw blurRad="38100" dist="38100" dir="2700000" algn="tl">
                  <a:srgbClr val="000000">
                    <a:alpha val="43137"/>
                  </a:srgbClr>
                </a:outerShdw>
              </a:effectLst>
            </a:endParaRPr>
          </a:p>
        </p:txBody>
      </p:sp>
      <p:sp>
        <p:nvSpPr>
          <p:cNvPr id="3" name="Sisu kohatäide 2"/>
          <p:cNvSpPr>
            <a:spLocks noGrp="1"/>
          </p:cNvSpPr>
          <p:nvPr>
            <p:ph idx="1"/>
          </p:nvPr>
        </p:nvSpPr>
        <p:spPr/>
        <p:txBody>
          <a:bodyPr/>
          <a:lstStyle/>
          <a:p>
            <a:r>
              <a:rPr lang="et-EE" i="1" dirty="0"/>
              <a:t>Põhjavee mõju kaevandustegevusele</a:t>
            </a:r>
          </a:p>
          <a:p>
            <a:r>
              <a:rPr lang="et-EE" i="1" dirty="0"/>
              <a:t>Kaevandusalade kuivendamine ja selle mõju ümbritsevale põhjaveekihile</a:t>
            </a:r>
          </a:p>
          <a:p>
            <a:r>
              <a:rPr lang="et-EE" i="1" dirty="0"/>
              <a:t>Kaevandustegevuse mõju põhjavee keemilisele koostisele (nt. „</a:t>
            </a:r>
            <a:r>
              <a:rPr lang="et-EE" i="1" dirty="0" err="1"/>
              <a:t>acid</a:t>
            </a:r>
            <a:r>
              <a:rPr lang="et-EE" i="1" dirty="0"/>
              <a:t> mine </a:t>
            </a:r>
            <a:r>
              <a:rPr lang="et-EE" i="1" dirty="0" err="1"/>
              <a:t>drainage</a:t>
            </a:r>
            <a:r>
              <a:rPr lang="et-EE" i="1" dirty="0"/>
              <a:t>“)</a:t>
            </a:r>
          </a:p>
          <a:p>
            <a:r>
              <a:rPr lang="et-EE" i="1" dirty="0"/>
              <a:t>Juhtumiuuring: kaevandamistegevusega seotud hüdrogeoloogilised probleemid Maardu fosforiidikaevanduses ja karjäärides</a:t>
            </a:r>
            <a:endParaRPr lang="en-US" i="1" dirty="0"/>
          </a:p>
        </p:txBody>
      </p:sp>
      <p:sp>
        <p:nvSpPr>
          <p:cNvPr id="4" name="Slaidinumbri kohatäide 3"/>
          <p:cNvSpPr>
            <a:spLocks noGrp="1"/>
          </p:cNvSpPr>
          <p:nvPr>
            <p:ph type="sldNum" sz="quarter" idx="12"/>
          </p:nvPr>
        </p:nvSpPr>
        <p:spPr/>
        <p:txBody>
          <a:bodyPr/>
          <a:lstStyle/>
          <a:p>
            <a:fld id="{34DD322A-D35D-4EEE-B612-D8A8011CB3B2}" type="slidenum">
              <a:rPr lang="en-US" smtClean="0"/>
              <a:t>2</a:t>
            </a:fld>
            <a:endParaRPr lang="en-US"/>
          </a:p>
        </p:txBody>
      </p:sp>
      <p:sp>
        <p:nvSpPr>
          <p:cNvPr id="5" name="TextBox 4"/>
          <p:cNvSpPr txBox="1"/>
          <p:nvPr/>
        </p:nvSpPr>
        <p:spPr>
          <a:xfrm>
            <a:off x="838200" y="6311900"/>
            <a:ext cx="2891304" cy="461665"/>
          </a:xfrm>
          <a:prstGeom prst="rect">
            <a:avLst/>
          </a:prstGeom>
          <a:noFill/>
        </p:spPr>
        <p:txBody>
          <a:bodyPr wrap="none" rtlCol="0">
            <a:spAutoFit/>
          </a:bodyPr>
          <a:lstStyle/>
          <a:p>
            <a:r>
              <a:rPr lang="et-EE" sz="2400" b="1" dirty="0"/>
              <a:t>LEKTOR: Valle Raidla </a:t>
            </a:r>
            <a:endParaRPr lang="en-US" sz="2400" b="1" dirty="0"/>
          </a:p>
        </p:txBody>
      </p:sp>
      <p:sp>
        <p:nvSpPr>
          <p:cNvPr id="6" name="TextBox 5"/>
          <p:cNvSpPr txBox="1"/>
          <p:nvPr/>
        </p:nvSpPr>
        <p:spPr>
          <a:xfrm>
            <a:off x="8745739" y="6308079"/>
            <a:ext cx="2472921" cy="461665"/>
          </a:xfrm>
          <a:prstGeom prst="rect">
            <a:avLst/>
          </a:prstGeom>
          <a:noFill/>
        </p:spPr>
        <p:txBody>
          <a:bodyPr wrap="none" rtlCol="0">
            <a:spAutoFit/>
          </a:bodyPr>
          <a:lstStyle/>
          <a:p>
            <a:r>
              <a:rPr lang="et-EE" sz="2400" b="1" dirty="0"/>
              <a:t>RÜHM: </a:t>
            </a:r>
            <a:r>
              <a:rPr lang="et-EE" sz="2400" b="1" dirty="0">
                <a:solidFill>
                  <a:srgbClr val="FF0000"/>
                </a:solidFill>
              </a:rPr>
              <a:t>AKG0223</a:t>
            </a:r>
            <a:r>
              <a:rPr lang="et-EE" sz="2400" b="1" dirty="0">
                <a:solidFill>
                  <a:srgbClr val="00B050"/>
                </a:solidFill>
              </a:rPr>
              <a:t>  </a:t>
            </a:r>
            <a:endParaRPr lang="en-US" sz="2400" b="1" dirty="0">
              <a:solidFill>
                <a:srgbClr val="00B050"/>
              </a:solidFill>
            </a:endParaRPr>
          </a:p>
        </p:txBody>
      </p:sp>
    </p:spTree>
    <p:extLst>
      <p:ext uri="{BB962C8B-B14F-4D97-AF65-F5344CB8AC3E}">
        <p14:creationId xmlns:p14="http://schemas.microsoft.com/office/powerpoint/2010/main" val="15382495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17173" y="237834"/>
            <a:ext cx="8272514" cy="4463859"/>
          </a:xfrm>
          <a:prstGeom prst="rect">
            <a:avLst/>
          </a:prstGeom>
        </p:spPr>
      </p:pic>
      <p:sp>
        <p:nvSpPr>
          <p:cNvPr id="4" name="Rectangle 3"/>
          <p:cNvSpPr/>
          <p:nvPr/>
        </p:nvSpPr>
        <p:spPr>
          <a:xfrm>
            <a:off x="637309" y="4816641"/>
            <a:ext cx="11346872" cy="1754326"/>
          </a:xfrm>
          <a:prstGeom prst="rect">
            <a:avLst/>
          </a:prstGeom>
        </p:spPr>
        <p:txBody>
          <a:bodyPr wrap="square">
            <a:spAutoFit/>
          </a:bodyPr>
          <a:lstStyle/>
          <a:p>
            <a:r>
              <a:rPr lang="et-EE" dirty="0">
                <a:latin typeface="Times New Roman" panose="02020603050405020304" pitchFamily="18" charset="0"/>
              </a:rPr>
              <a:t>Estonia kaevanduse mõju analüüsil Ordoviitsiumi veekompleksi veekihtide põhjaveetaseme muutustele ilmneb, et praktiliselt surveta </a:t>
            </a:r>
            <a:r>
              <a:rPr lang="et-EE" dirty="0" err="1">
                <a:latin typeface="Times New Roman" panose="02020603050405020304" pitchFamily="18" charset="0"/>
              </a:rPr>
              <a:t>Nabala</a:t>
            </a:r>
            <a:r>
              <a:rPr lang="et-EE" dirty="0">
                <a:latin typeface="Times New Roman" panose="02020603050405020304" pitchFamily="18" charset="0"/>
              </a:rPr>
              <a:t>–Rakvere veekihti mõjutab vee </a:t>
            </a:r>
            <a:r>
              <a:rPr lang="et-EE" dirty="0" err="1">
                <a:latin typeface="Times New Roman" panose="02020603050405020304" pitchFamily="18" charset="0"/>
              </a:rPr>
              <a:t>ärajuhtimine</a:t>
            </a:r>
            <a:r>
              <a:rPr lang="et-EE" dirty="0">
                <a:latin typeface="Times New Roman" panose="02020603050405020304" pitchFamily="18" charset="0"/>
              </a:rPr>
              <a:t> </a:t>
            </a:r>
            <a:r>
              <a:rPr lang="fi-FI" dirty="0" err="1">
                <a:latin typeface="Times New Roman" panose="02020603050405020304" pitchFamily="18" charset="0"/>
              </a:rPr>
              <a:t>kõige</a:t>
            </a:r>
            <a:r>
              <a:rPr lang="fi-FI" dirty="0">
                <a:latin typeface="Times New Roman" panose="02020603050405020304" pitchFamily="18" charset="0"/>
              </a:rPr>
              <a:t> </a:t>
            </a:r>
            <a:r>
              <a:rPr lang="fi-FI" dirty="0" err="1">
                <a:latin typeface="Times New Roman" panose="02020603050405020304" pitchFamily="18" charset="0"/>
              </a:rPr>
              <a:t>vähem</a:t>
            </a:r>
            <a:r>
              <a:rPr lang="fi-FI" dirty="0">
                <a:latin typeface="Times New Roman" panose="02020603050405020304" pitchFamily="18" charset="0"/>
              </a:rPr>
              <a:t> ja </a:t>
            </a:r>
            <a:r>
              <a:rPr lang="fi-FI" dirty="0" err="1">
                <a:latin typeface="Times New Roman" panose="02020603050405020304" pitchFamily="18" charset="0"/>
              </a:rPr>
              <a:t>veetaseme</a:t>
            </a:r>
            <a:r>
              <a:rPr lang="fi-FI" dirty="0">
                <a:latin typeface="Times New Roman" panose="02020603050405020304" pitchFamily="18" charset="0"/>
              </a:rPr>
              <a:t> </a:t>
            </a:r>
            <a:r>
              <a:rPr lang="fi-FI" dirty="0" err="1">
                <a:latin typeface="Times New Roman" panose="02020603050405020304" pitchFamily="18" charset="0"/>
              </a:rPr>
              <a:t>alanemist</a:t>
            </a:r>
            <a:r>
              <a:rPr lang="fi-FI" dirty="0">
                <a:latin typeface="Times New Roman" panose="02020603050405020304" pitchFamily="18" charset="0"/>
              </a:rPr>
              <a:t> </a:t>
            </a:r>
            <a:r>
              <a:rPr lang="fi-FI" dirty="0" err="1">
                <a:latin typeface="Times New Roman" panose="02020603050405020304" pitchFamily="18" charset="0"/>
              </a:rPr>
              <a:t>täheldatakse</a:t>
            </a:r>
            <a:r>
              <a:rPr lang="fi-FI" dirty="0">
                <a:latin typeface="Times New Roman" panose="02020603050405020304" pitchFamily="18" charset="0"/>
              </a:rPr>
              <a:t> </a:t>
            </a:r>
            <a:r>
              <a:rPr lang="fi-FI" dirty="0" err="1">
                <a:latin typeface="Times New Roman" panose="02020603050405020304" pitchFamily="18" charset="0"/>
              </a:rPr>
              <a:t>ainult</a:t>
            </a:r>
            <a:r>
              <a:rPr lang="fi-FI" dirty="0">
                <a:latin typeface="Times New Roman" panose="02020603050405020304" pitchFamily="18" charset="0"/>
              </a:rPr>
              <a:t> </a:t>
            </a:r>
            <a:r>
              <a:rPr lang="fi-FI" dirty="0" err="1">
                <a:latin typeface="Times New Roman" panose="02020603050405020304" pitchFamily="18" charset="0"/>
              </a:rPr>
              <a:t>vahetult</a:t>
            </a:r>
            <a:r>
              <a:rPr lang="fi-FI" dirty="0">
                <a:latin typeface="Times New Roman" panose="02020603050405020304" pitchFamily="18" charset="0"/>
              </a:rPr>
              <a:t> </a:t>
            </a:r>
            <a:r>
              <a:rPr lang="fi-FI" dirty="0" err="1">
                <a:latin typeface="Times New Roman" panose="02020603050405020304" pitchFamily="18" charset="0"/>
              </a:rPr>
              <a:t>ammendatud</a:t>
            </a:r>
            <a:r>
              <a:rPr lang="fi-FI" dirty="0">
                <a:latin typeface="Times New Roman" panose="02020603050405020304" pitchFamily="18" charset="0"/>
              </a:rPr>
              <a:t> ala </a:t>
            </a:r>
            <a:r>
              <a:rPr lang="fi-FI" dirty="0" err="1">
                <a:latin typeface="Times New Roman" panose="02020603050405020304" pitchFamily="18" charset="0"/>
              </a:rPr>
              <a:t>kohal</a:t>
            </a:r>
            <a:r>
              <a:rPr lang="fi-FI" dirty="0">
                <a:latin typeface="Times New Roman" panose="02020603050405020304" pitchFamily="18" charset="0"/>
              </a:rPr>
              <a:t>,</a:t>
            </a:r>
            <a:r>
              <a:rPr lang="et-EE" dirty="0">
                <a:latin typeface="Times New Roman" panose="02020603050405020304" pitchFamily="18" charset="0"/>
              </a:rPr>
              <a:t> kusjuures veekihi täielikku kuivendamist ei toimu. Nõrgalt </a:t>
            </a:r>
            <a:r>
              <a:rPr lang="et-EE" dirty="0" err="1">
                <a:latin typeface="Times New Roman" panose="02020603050405020304" pitchFamily="18" charset="0"/>
              </a:rPr>
              <a:t>surveline</a:t>
            </a:r>
            <a:r>
              <a:rPr lang="et-EE" dirty="0">
                <a:latin typeface="Times New Roman" panose="02020603050405020304" pitchFamily="18" charset="0"/>
              </a:rPr>
              <a:t> Keila–</a:t>
            </a:r>
            <a:r>
              <a:rPr lang="et-EE" dirty="0" err="1">
                <a:latin typeface="Times New Roman" panose="02020603050405020304" pitchFamily="18" charset="0"/>
              </a:rPr>
              <a:t>Kukruse</a:t>
            </a:r>
            <a:r>
              <a:rPr lang="et-EE" dirty="0">
                <a:latin typeface="Times New Roman" panose="02020603050405020304" pitchFamily="18" charset="0"/>
              </a:rPr>
              <a:t> veekiht kuivendatakse ammendatud ala kohal ja kaevanduse mõju on jälgitav kaevetöödest kuni 2 km kaugusele. </a:t>
            </a:r>
            <a:r>
              <a:rPr lang="et-EE" dirty="0" err="1">
                <a:latin typeface="Times New Roman" panose="02020603050405020304" pitchFamily="18" charset="0"/>
              </a:rPr>
              <a:t>Survelise</a:t>
            </a:r>
            <a:r>
              <a:rPr lang="et-EE" dirty="0">
                <a:latin typeface="Times New Roman" panose="02020603050405020304" pitchFamily="18" charset="0"/>
              </a:rPr>
              <a:t> Lasnamäe–Kunda veekihi veetase on kaevanduste veeärastuse mõjude suhtes väga tundlik – veetaseme alanemist võib jälgida kuni 15 km kaugusele.</a:t>
            </a:r>
            <a:endParaRPr lang="et-EE" dirty="0"/>
          </a:p>
        </p:txBody>
      </p:sp>
    </p:spTree>
    <p:extLst>
      <p:ext uri="{BB962C8B-B14F-4D97-AF65-F5344CB8AC3E}">
        <p14:creationId xmlns:p14="http://schemas.microsoft.com/office/powerpoint/2010/main" val="3769948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5400000">
            <a:off x="3327845" y="-526944"/>
            <a:ext cx="5243701" cy="8551967"/>
          </a:xfrm>
          <a:prstGeom prst="rect">
            <a:avLst/>
          </a:prstGeom>
        </p:spPr>
      </p:pic>
      <p:cxnSp>
        <p:nvCxnSpPr>
          <p:cNvPr id="4" name="Straight Arrow Connector 3"/>
          <p:cNvCxnSpPr/>
          <p:nvPr/>
        </p:nvCxnSpPr>
        <p:spPr>
          <a:xfrm flipV="1">
            <a:off x="4791456" y="2377440"/>
            <a:ext cx="557784" cy="585216"/>
          </a:xfrm>
          <a:prstGeom prst="straightConnector1">
            <a:avLst/>
          </a:prstGeom>
          <a:ln w="73025">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V="1">
            <a:off x="5817108" y="2138033"/>
            <a:ext cx="557784" cy="585216"/>
          </a:xfrm>
          <a:prstGeom prst="straightConnector1">
            <a:avLst/>
          </a:prstGeom>
          <a:ln w="73025">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2395908" y="2962656"/>
            <a:ext cx="762928" cy="341653"/>
          </a:xfrm>
          <a:prstGeom prst="straightConnector1">
            <a:avLst/>
          </a:prstGeom>
          <a:ln w="73025">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6201156" y="1556420"/>
            <a:ext cx="417853" cy="261989"/>
          </a:xfrm>
          <a:prstGeom prst="straightConnector1">
            <a:avLst/>
          </a:prstGeom>
          <a:ln w="73025">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5367252" y="1556420"/>
            <a:ext cx="408128" cy="261989"/>
          </a:xfrm>
          <a:prstGeom prst="straightConnector1">
            <a:avLst/>
          </a:prstGeom>
          <a:ln w="73025">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7120155" y="1396608"/>
            <a:ext cx="8009" cy="421801"/>
          </a:xfrm>
          <a:prstGeom prst="straightConnector1">
            <a:avLst/>
          </a:prstGeom>
          <a:ln w="730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7542719" y="1396607"/>
            <a:ext cx="8009" cy="421801"/>
          </a:xfrm>
          <a:prstGeom prst="straightConnector1">
            <a:avLst/>
          </a:prstGeom>
          <a:ln w="730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4137520" y="1405020"/>
            <a:ext cx="8009" cy="421801"/>
          </a:xfrm>
          <a:prstGeom prst="straightConnector1">
            <a:avLst/>
          </a:prstGeom>
          <a:ln w="730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4464724" y="1396605"/>
            <a:ext cx="8009" cy="421801"/>
          </a:xfrm>
          <a:prstGeom prst="straightConnector1">
            <a:avLst/>
          </a:prstGeom>
          <a:ln w="730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4728861" y="1396605"/>
            <a:ext cx="8009" cy="421801"/>
          </a:xfrm>
          <a:prstGeom prst="straightConnector1">
            <a:avLst/>
          </a:prstGeom>
          <a:ln w="730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8651386" y="2138033"/>
            <a:ext cx="848729" cy="95836"/>
          </a:xfrm>
          <a:prstGeom prst="straightConnector1">
            <a:avLst/>
          </a:prstGeom>
          <a:ln w="73025">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8895503" y="1670960"/>
            <a:ext cx="180247" cy="324095"/>
          </a:xfrm>
          <a:prstGeom prst="straightConnector1">
            <a:avLst/>
          </a:prstGeom>
          <a:ln w="73025">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2469297" y="1691742"/>
            <a:ext cx="180247" cy="324095"/>
          </a:xfrm>
          <a:prstGeom prst="straightConnector1">
            <a:avLst/>
          </a:prstGeom>
          <a:ln w="73025">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3195253" y="1691742"/>
            <a:ext cx="180247" cy="324095"/>
          </a:xfrm>
          <a:prstGeom prst="straightConnector1">
            <a:avLst/>
          </a:prstGeom>
          <a:ln w="73025">
            <a:tailEnd type="triangle"/>
          </a:ln>
        </p:spPr>
        <p:style>
          <a:lnRef idx="1">
            <a:schemeClr val="accent1"/>
          </a:lnRef>
          <a:fillRef idx="0">
            <a:schemeClr val="accent1"/>
          </a:fillRef>
          <a:effectRef idx="0">
            <a:schemeClr val="accent1"/>
          </a:effectRef>
          <a:fontRef idx="minor">
            <a:schemeClr val="tx1"/>
          </a:fontRef>
        </p:style>
      </p:cxnSp>
      <p:sp>
        <p:nvSpPr>
          <p:cNvPr id="26" name="Freeform 25"/>
          <p:cNvSpPr/>
          <p:nvPr/>
        </p:nvSpPr>
        <p:spPr>
          <a:xfrm>
            <a:off x="2340864" y="1609344"/>
            <a:ext cx="7315200" cy="338328"/>
          </a:xfrm>
          <a:custGeom>
            <a:avLst/>
            <a:gdLst>
              <a:gd name="connsiteX0" fmla="*/ 0 w 7315200"/>
              <a:gd name="connsiteY0" fmla="*/ 0 h 338328"/>
              <a:gd name="connsiteX1" fmla="*/ 246888 w 7315200"/>
              <a:gd name="connsiteY1" fmla="*/ 9144 h 338328"/>
              <a:gd name="connsiteX2" fmla="*/ 274320 w 7315200"/>
              <a:gd name="connsiteY2" fmla="*/ 18288 h 338328"/>
              <a:gd name="connsiteX3" fmla="*/ 329184 w 7315200"/>
              <a:gd name="connsiteY3" fmla="*/ 27432 h 338328"/>
              <a:gd name="connsiteX4" fmla="*/ 493776 w 7315200"/>
              <a:gd name="connsiteY4" fmla="*/ 36576 h 338328"/>
              <a:gd name="connsiteX5" fmla="*/ 768096 w 7315200"/>
              <a:gd name="connsiteY5" fmla="*/ 36576 h 338328"/>
              <a:gd name="connsiteX6" fmla="*/ 896112 w 7315200"/>
              <a:gd name="connsiteY6" fmla="*/ 27432 h 338328"/>
              <a:gd name="connsiteX7" fmla="*/ 950976 w 7315200"/>
              <a:gd name="connsiteY7" fmla="*/ 18288 h 338328"/>
              <a:gd name="connsiteX8" fmla="*/ 978408 w 7315200"/>
              <a:gd name="connsiteY8" fmla="*/ 9144 h 338328"/>
              <a:gd name="connsiteX9" fmla="*/ 1261872 w 7315200"/>
              <a:gd name="connsiteY9" fmla="*/ 18288 h 338328"/>
              <a:gd name="connsiteX10" fmla="*/ 1316736 w 7315200"/>
              <a:gd name="connsiteY10" fmla="*/ 36576 h 338328"/>
              <a:gd name="connsiteX11" fmla="*/ 1344168 w 7315200"/>
              <a:gd name="connsiteY11" fmla="*/ 45720 h 338328"/>
              <a:gd name="connsiteX12" fmla="*/ 1371600 w 7315200"/>
              <a:gd name="connsiteY12" fmla="*/ 73152 h 338328"/>
              <a:gd name="connsiteX13" fmla="*/ 1426464 w 7315200"/>
              <a:gd name="connsiteY13" fmla="*/ 91440 h 338328"/>
              <a:gd name="connsiteX14" fmla="*/ 1508760 w 7315200"/>
              <a:gd name="connsiteY14" fmla="*/ 118872 h 338328"/>
              <a:gd name="connsiteX15" fmla="*/ 1536192 w 7315200"/>
              <a:gd name="connsiteY15" fmla="*/ 128016 h 338328"/>
              <a:gd name="connsiteX16" fmla="*/ 1563624 w 7315200"/>
              <a:gd name="connsiteY16" fmla="*/ 137160 h 338328"/>
              <a:gd name="connsiteX17" fmla="*/ 1591056 w 7315200"/>
              <a:gd name="connsiteY17" fmla="*/ 155448 h 338328"/>
              <a:gd name="connsiteX18" fmla="*/ 1645920 w 7315200"/>
              <a:gd name="connsiteY18" fmla="*/ 173736 h 338328"/>
              <a:gd name="connsiteX19" fmla="*/ 1700784 w 7315200"/>
              <a:gd name="connsiteY19" fmla="*/ 192024 h 338328"/>
              <a:gd name="connsiteX20" fmla="*/ 1783080 w 7315200"/>
              <a:gd name="connsiteY20" fmla="*/ 219456 h 338328"/>
              <a:gd name="connsiteX21" fmla="*/ 1810512 w 7315200"/>
              <a:gd name="connsiteY21" fmla="*/ 228600 h 338328"/>
              <a:gd name="connsiteX22" fmla="*/ 1847088 w 7315200"/>
              <a:gd name="connsiteY22" fmla="*/ 237744 h 338328"/>
              <a:gd name="connsiteX23" fmla="*/ 1874520 w 7315200"/>
              <a:gd name="connsiteY23" fmla="*/ 246888 h 338328"/>
              <a:gd name="connsiteX24" fmla="*/ 2167128 w 7315200"/>
              <a:gd name="connsiteY24" fmla="*/ 265176 h 338328"/>
              <a:gd name="connsiteX25" fmla="*/ 2377440 w 7315200"/>
              <a:gd name="connsiteY25" fmla="*/ 274320 h 338328"/>
              <a:gd name="connsiteX26" fmla="*/ 3154680 w 7315200"/>
              <a:gd name="connsiteY26" fmla="*/ 283464 h 338328"/>
              <a:gd name="connsiteX27" fmla="*/ 3291840 w 7315200"/>
              <a:gd name="connsiteY27" fmla="*/ 301752 h 338328"/>
              <a:gd name="connsiteX28" fmla="*/ 3566160 w 7315200"/>
              <a:gd name="connsiteY28" fmla="*/ 310896 h 338328"/>
              <a:gd name="connsiteX29" fmla="*/ 3712464 w 7315200"/>
              <a:gd name="connsiteY29" fmla="*/ 320040 h 338328"/>
              <a:gd name="connsiteX30" fmla="*/ 3904488 w 7315200"/>
              <a:gd name="connsiteY30" fmla="*/ 329184 h 338328"/>
              <a:gd name="connsiteX31" fmla="*/ 4224528 w 7315200"/>
              <a:gd name="connsiteY31" fmla="*/ 320040 h 338328"/>
              <a:gd name="connsiteX32" fmla="*/ 4261104 w 7315200"/>
              <a:gd name="connsiteY32" fmla="*/ 310896 h 338328"/>
              <a:gd name="connsiteX33" fmla="*/ 4325112 w 7315200"/>
              <a:gd name="connsiteY33" fmla="*/ 301752 h 338328"/>
              <a:gd name="connsiteX34" fmla="*/ 4544568 w 7315200"/>
              <a:gd name="connsiteY34" fmla="*/ 292608 h 338328"/>
              <a:gd name="connsiteX35" fmla="*/ 4700016 w 7315200"/>
              <a:gd name="connsiteY35" fmla="*/ 301752 h 338328"/>
              <a:gd name="connsiteX36" fmla="*/ 4782312 w 7315200"/>
              <a:gd name="connsiteY36" fmla="*/ 320040 h 338328"/>
              <a:gd name="connsiteX37" fmla="*/ 4946904 w 7315200"/>
              <a:gd name="connsiteY37" fmla="*/ 338328 h 338328"/>
              <a:gd name="connsiteX38" fmla="*/ 5312664 w 7315200"/>
              <a:gd name="connsiteY38" fmla="*/ 320040 h 338328"/>
              <a:gd name="connsiteX39" fmla="*/ 5340096 w 7315200"/>
              <a:gd name="connsiteY39" fmla="*/ 310896 h 338328"/>
              <a:gd name="connsiteX40" fmla="*/ 5376672 w 7315200"/>
              <a:gd name="connsiteY40" fmla="*/ 301752 h 338328"/>
              <a:gd name="connsiteX41" fmla="*/ 5431536 w 7315200"/>
              <a:gd name="connsiteY41" fmla="*/ 292608 h 338328"/>
              <a:gd name="connsiteX42" fmla="*/ 5468112 w 7315200"/>
              <a:gd name="connsiteY42" fmla="*/ 283464 h 338328"/>
              <a:gd name="connsiteX43" fmla="*/ 5605272 w 7315200"/>
              <a:gd name="connsiteY43" fmla="*/ 265176 h 338328"/>
              <a:gd name="connsiteX44" fmla="*/ 5660136 w 7315200"/>
              <a:gd name="connsiteY44" fmla="*/ 246888 h 338328"/>
              <a:gd name="connsiteX45" fmla="*/ 5687568 w 7315200"/>
              <a:gd name="connsiteY45" fmla="*/ 237744 h 338328"/>
              <a:gd name="connsiteX46" fmla="*/ 5788152 w 7315200"/>
              <a:gd name="connsiteY46" fmla="*/ 219456 h 338328"/>
              <a:gd name="connsiteX47" fmla="*/ 5824728 w 7315200"/>
              <a:gd name="connsiteY47" fmla="*/ 210312 h 338328"/>
              <a:gd name="connsiteX48" fmla="*/ 5952744 w 7315200"/>
              <a:gd name="connsiteY48" fmla="*/ 201168 h 338328"/>
              <a:gd name="connsiteX49" fmla="*/ 6007608 w 7315200"/>
              <a:gd name="connsiteY49" fmla="*/ 192024 h 338328"/>
              <a:gd name="connsiteX50" fmla="*/ 6071616 w 7315200"/>
              <a:gd name="connsiteY50" fmla="*/ 182880 h 338328"/>
              <a:gd name="connsiteX51" fmla="*/ 6163056 w 7315200"/>
              <a:gd name="connsiteY51" fmla="*/ 164592 h 338328"/>
              <a:gd name="connsiteX52" fmla="*/ 6355080 w 7315200"/>
              <a:gd name="connsiteY52" fmla="*/ 155448 h 338328"/>
              <a:gd name="connsiteX53" fmla="*/ 6483096 w 7315200"/>
              <a:gd name="connsiteY53" fmla="*/ 146304 h 338328"/>
              <a:gd name="connsiteX54" fmla="*/ 7315200 w 7315200"/>
              <a:gd name="connsiteY54" fmla="*/ 146304 h 33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315200" h="338328">
                <a:moveTo>
                  <a:pt x="0" y="0"/>
                </a:moveTo>
                <a:cubicBezTo>
                  <a:pt x="82296" y="3048"/>
                  <a:pt x="164718" y="3666"/>
                  <a:pt x="246888" y="9144"/>
                </a:cubicBezTo>
                <a:cubicBezTo>
                  <a:pt x="256505" y="9785"/>
                  <a:pt x="264911" y="16197"/>
                  <a:pt x="274320" y="18288"/>
                </a:cubicBezTo>
                <a:cubicBezTo>
                  <a:pt x="292419" y="22310"/>
                  <a:pt x="310708" y="25892"/>
                  <a:pt x="329184" y="27432"/>
                </a:cubicBezTo>
                <a:cubicBezTo>
                  <a:pt x="383943" y="31995"/>
                  <a:pt x="438912" y="33528"/>
                  <a:pt x="493776" y="36576"/>
                </a:cubicBezTo>
                <a:cubicBezTo>
                  <a:pt x="605765" y="64573"/>
                  <a:pt x="527421" y="48610"/>
                  <a:pt x="768096" y="36576"/>
                </a:cubicBezTo>
                <a:cubicBezTo>
                  <a:pt x="810823" y="34440"/>
                  <a:pt x="853440" y="30480"/>
                  <a:pt x="896112" y="27432"/>
                </a:cubicBezTo>
                <a:cubicBezTo>
                  <a:pt x="914400" y="24384"/>
                  <a:pt x="932877" y="22310"/>
                  <a:pt x="950976" y="18288"/>
                </a:cubicBezTo>
                <a:cubicBezTo>
                  <a:pt x="960385" y="16197"/>
                  <a:pt x="968769" y="9144"/>
                  <a:pt x="978408" y="9144"/>
                </a:cubicBezTo>
                <a:cubicBezTo>
                  <a:pt x="1072945" y="9144"/>
                  <a:pt x="1167384" y="15240"/>
                  <a:pt x="1261872" y="18288"/>
                </a:cubicBezTo>
                <a:lnTo>
                  <a:pt x="1316736" y="36576"/>
                </a:lnTo>
                <a:lnTo>
                  <a:pt x="1344168" y="45720"/>
                </a:lnTo>
                <a:cubicBezTo>
                  <a:pt x="1353312" y="54864"/>
                  <a:pt x="1360296" y="66872"/>
                  <a:pt x="1371600" y="73152"/>
                </a:cubicBezTo>
                <a:cubicBezTo>
                  <a:pt x="1388451" y="82514"/>
                  <a:pt x="1408176" y="85344"/>
                  <a:pt x="1426464" y="91440"/>
                </a:cubicBezTo>
                <a:lnTo>
                  <a:pt x="1508760" y="118872"/>
                </a:lnTo>
                <a:lnTo>
                  <a:pt x="1536192" y="128016"/>
                </a:lnTo>
                <a:cubicBezTo>
                  <a:pt x="1545336" y="131064"/>
                  <a:pt x="1555604" y="131813"/>
                  <a:pt x="1563624" y="137160"/>
                </a:cubicBezTo>
                <a:cubicBezTo>
                  <a:pt x="1572768" y="143256"/>
                  <a:pt x="1581013" y="150985"/>
                  <a:pt x="1591056" y="155448"/>
                </a:cubicBezTo>
                <a:cubicBezTo>
                  <a:pt x="1608672" y="163277"/>
                  <a:pt x="1627632" y="167640"/>
                  <a:pt x="1645920" y="173736"/>
                </a:cubicBezTo>
                <a:lnTo>
                  <a:pt x="1700784" y="192024"/>
                </a:lnTo>
                <a:lnTo>
                  <a:pt x="1783080" y="219456"/>
                </a:lnTo>
                <a:cubicBezTo>
                  <a:pt x="1792224" y="222504"/>
                  <a:pt x="1801161" y="226262"/>
                  <a:pt x="1810512" y="228600"/>
                </a:cubicBezTo>
                <a:cubicBezTo>
                  <a:pt x="1822704" y="231648"/>
                  <a:pt x="1835004" y="234292"/>
                  <a:pt x="1847088" y="237744"/>
                </a:cubicBezTo>
                <a:cubicBezTo>
                  <a:pt x="1856356" y="240392"/>
                  <a:pt x="1864966" y="245614"/>
                  <a:pt x="1874520" y="246888"/>
                </a:cubicBezTo>
                <a:cubicBezTo>
                  <a:pt x="1941549" y="255825"/>
                  <a:pt x="2119751" y="262972"/>
                  <a:pt x="2167128" y="265176"/>
                </a:cubicBezTo>
                <a:cubicBezTo>
                  <a:pt x="2237222" y="268436"/>
                  <a:pt x="2307282" y="273021"/>
                  <a:pt x="2377440" y="274320"/>
                </a:cubicBezTo>
                <a:lnTo>
                  <a:pt x="3154680" y="283464"/>
                </a:lnTo>
                <a:cubicBezTo>
                  <a:pt x="3213014" y="302909"/>
                  <a:pt x="3187423" y="296780"/>
                  <a:pt x="3291840" y="301752"/>
                </a:cubicBezTo>
                <a:cubicBezTo>
                  <a:pt x="3383227" y="306104"/>
                  <a:pt x="3474756" y="306922"/>
                  <a:pt x="3566160" y="310896"/>
                </a:cubicBezTo>
                <a:cubicBezTo>
                  <a:pt x="3614977" y="313018"/>
                  <a:pt x="3663672" y="317403"/>
                  <a:pt x="3712464" y="320040"/>
                </a:cubicBezTo>
                <a:lnTo>
                  <a:pt x="3904488" y="329184"/>
                </a:lnTo>
                <a:cubicBezTo>
                  <a:pt x="4011168" y="326136"/>
                  <a:pt x="4117945" y="325506"/>
                  <a:pt x="4224528" y="320040"/>
                </a:cubicBezTo>
                <a:cubicBezTo>
                  <a:pt x="4237079" y="319396"/>
                  <a:pt x="4248739" y="313144"/>
                  <a:pt x="4261104" y="310896"/>
                </a:cubicBezTo>
                <a:cubicBezTo>
                  <a:pt x="4282309" y="307041"/>
                  <a:pt x="4303604" y="303140"/>
                  <a:pt x="4325112" y="301752"/>
                </a:cubicBezTo>
                <a:cubicBezTo>
                  <a:pt x="4398176" y="297038"/>
                  <a:pt x="4471416" y="295656"/>
                  <a:pt x="4544568" y="292608"/>
                </a:cubicBezTo>
                <a:cubicBezTo>
                  <a:pt x="4596384" y="295656"/>
                  <a:pt x="4648306" y="297255"/>
                  <a:pt x="4700016" y="301752"/>
                </a:cubicBezTo>
                <a:cubicBezTo>
                  <a:pt x="4797589" y="310237"/>
                  <a:pt x="4720030" y="306200"/>
                  <a:pt x="4782312" y="320040"/>
                </a:cubicBezTo>
                <a:cubicBezTo>
                  <a:pt x="4836952" y="332182"/>
                  <a:pt x="4890812" y="333654"/>
                  <a:pt x="4946904" y="338328"/>
                </a:cubicBezTo>
                <a:cubicBezTo>
                  <a:pt x="5008321" y="336281"/>
                  <a:pt x="5211719" y="335570"/>
                  <a:pt x="5312664" y="320040"/>
                </a:cubicBezTo>
                <a:cubicBezTo>
                  <a:pt x="5322191" y="318574"/>
                  <a:pt x="5330828" y="313544"/>
                  <a:pt x="5340096" y="310896"/>
                </a:cubicBezTo>
                <a:cubicBezTo>
                  <a:pt x="5352180" y="307444"/>
                  <a:pt x="5364349" y="304217"/>
                  <a:pt x="5376672" y="301752"/>
                </a:cubicBezTo>
                <a:cubicBezTo>
                  <a:pt x="5394852" y="298116"/>
                  <a:pt x="5413356" y="296244"/>
                  <a:pt x="5431536" y="292608"/>
                </a:cubicBezTo>
                <a:cubicBezTo>
                  <a:pt x="5443859" y="290143"/>
                  <a:pt x="5455691" y="285375"/>
                  <a:pt x="5468112" y="283464"/>
                </a:cubicBezTo>
                <a:cubicBezTo>
                  <a:pt x="5507689" y="277375"/>
                  <a:pt x="5564256" y="275430"/>
                  <a:pt x="5605272" y="265176"/>
                </a:cubicBezTo>
                <a:cubicBezTo>
                  <a:pt x="5623974" y="260501"/>
                  <a:pt x="5641848" y="252984"/>
                  <a:pt x="5660136" y="246888"/>
                </a:cubicBezTo>
                <a:cubicBezTo>
                  <a:pt x="5669280" y="243840"/>
                  <a:pt x="5678061" y="239329"/>
                  <a:pt x="5687568" y="237744"/>
                </a:cubicBezTo>
                <a:cubicBezTo>
                  <a:pt x="5727271" y="231127"/>
                  <a:pt x="5749812" y="227976"/>
                  <a:pt x="5788152" y="219456"/>
                </a:cubicBezTo>
                <a:cubicBezTo>
                  <a:pt x="5800420" y="216730"/>
                  <a:pt x="5812238" y="211700"/>
                  <a:pt x="5824728" y="210312"/>
                </a:cubicBezTo>
                <a:cubicBezTo>
                  <a:pt x="5867247" y="205588"/>
                  <a:pt x="5910072" y="204216"/>
                  <a:pt x="5952744" y="201168"/>
                </a:cubicBezTo>
                <a:lnTo>
                  <a:pt x="6007608" y="192024"/>
                </a:lnTo>
                <a:cubicBezTo>
                  <a:pt x="6028910" y="188747"/>
                  <a:pt x="6050482" y="187107"/>
                  <a:pt x="6071616" y="182880"/>
                </a:cubicBezTo>
                <a:cubicBezTo>
                  <a:pt x="6150873" y="167029"/>
                  <a:pt x="6019342" y="174857"/>
                  <a:pt x="6163056" y="164592"/>
                </a:cubicBezTo>
                <a:cubicBezTo>
                  <a:pt x="6226974" y="160026"/>
                  <a:pt x="6291104" y="159104"/>
                  <a:pt x="6355080" y="155448"/>
                </a:cubicBezTo>
                <a:cubicBezTo>
                  <a:pt x="6397791" y="153007"/>
                  <a:pt x="6440317" y="146711"/>
                  <a:pt x="6483096" y="146304"/>
                </a:cubicBezTo>
                <a:lnTo>
                  <a:pt x="7315200" y="146304"/>
                </a:lnTo>
              </a:path>
            </a:pathLst>
          </a:custGeom>
          <a:noFill/>
          <a:ln w="317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cxnSp>
        <p:nvCxnSpPr>
          <p:cNvPr id="27" name="Straight Arrow Connector 26"/>
          <p:cNvCxnSpPr/>
          <p:nvPr/>
        </p:nvCxnSpPr>
        <p:spPr>
          <a:xfrm flipV="1">
            <a:off x="7083078" y="3457502"/>
            <a:ext cx="848729" cy="95836"/>
          </a:xfrm>
          <a:prstGeom prst="straightConnector1">
            <a:avLst/>
          </a:prstGeom>
          <a:ln w="73025">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7802657" y="4389397"/>
            <a:ext cx="848729" cy="95836"/>
          </a:xfrm>
          <a:prstGeom prst="straightConnector1">
            <a:avLst/>
          </a:prstGeom>
          <a:ln w="73025">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8895503" y="3297167"/>
            <a:ext cx="959246" cy="160335"/>
          </a:xfrm>
          <a:prstGeom prst="straightConnector1">
            <a:avLst/>
          </a:prstGeom>
          <a:ln w="73025">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a:off x="8895503" y="4165033"/>
            <a:ext cx="959246" cy="160335"/>
          </a:xfrm>
          <a:prstGeom prst="straightConnector1">
            <a:avLst/>
          </a:prstGeom>
          <a:ln w="73025">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4463589" y="1882581"/>
            <a:ext cx="9144" cy="407048"/>
          </a:xfrm>
          <a:prstGeom prst="straightConnector1">
            <a:avLst/>
          </a:prstGeom>
          <a:ln w="730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02309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63781" y="2551837"/>
            <a:ext cx="10338955" cy="2308324"/>
          </a:xfrm>
          <a:prstGeom prst="rect">
            <a:avLst/>
          </a:prstGeom>
        </p:spPr>
        <p:txBody>
          <a:bodyPr wrap="square">
            <a:spAutoFit/>
          </a:bodyPr>
          <a:lstStyle/>
          <a:p>
            <a:r>
              <a:rPr lang="et-EE" dirty="0">
                <a:solidFill>
                  <a:srgbClr val="000000"/>
                </a:solidFill>
                <a:latin typeface="Arial" panose="020B0604020202020204" pitchFamily="34" charset="0"/>
              </a:rPr>
              <a:t>Kui infiltreeruvas vees oli lahustunud hapnikku 12.7 mg/l (atmosfääriga </a:t>
            </a:r>
            <a:r>
              <a:rPr lang="et-EE" dirty="0" err="1">
                <a:solidFill>
                  <a:srgbClr val="000000"/>
                </a:solidFill>
                <a:latin typeface="Arial" panose="020B0604020202020204" pitchFamily="34" charset="0"/>
              </a:rPr>
              <a:t>tasakaaluline</a:t>
            </a:r>
            <a:r>
              <a:rPr lang="et-EE" dirty="0">
                <a:solidFill>
                  <a:srgbClr val="000000"/>
                </a:solidFill>
                <a:latin typeface="Arial" panose="020B0604020202020204" pitchFamily="34" charset="0"/>
              </a:rPr>
              <a:t> kontsentratsioon) siis oksüdeeritakse maksimaalselt 14.5 mg püriiti ning tulemusena tekib vesi, mille </a:t>
            </a:r>
            <a:r>
              <a:rPr lang="et-EE" dirty="0" err="1">
                <a:solidFill>
                  <a:srgbClr val="000000"/>
                </a:solidFill>
                <a:latin typeface="Arial" panose="020B0604020202020204" pitchFamily="34" charset="0"/>
              </a:rPr>
              <a:t>pH</a:t>
            </a:r>
            <a:r>
              <a:rPr lang="et-EE" dirty="0">
                <a:solidFill>
                  <a:srgbClr val="000000"/>
                </a:solidFill>
                <a:latin typeface="Arial" panose="020B0604020202020204" pitchFamily="34" charset="0"/>
              </a:rPr>
              <a:t> on </a:t>
            </a:r>
            <a:r>
              <a:rPr lang="et-EE" b="1" dirty="0">
                <a:solidFill>
                  <a:srgbClr val="000000"/>
                </a:solidFill>
                <a:latin typeface="Arial" panose="020B0604020202020204" pitchFamily="34" charset="0"/>
              </a:rPr>
              <a:t>3,7</a:t>
            </a:r>
            <a:r>
              <a:rPr lang="et-EE" dirty="0">
                <a:solidFill>
                  <a:srgbClr val="000000"/>
                </a:solidFill>
                <a:latin typeface="Arial" panose="020B0604020202020204" pitchFamily="34" charset="0"/>
              </a:rPr>
              <a:t>, sulfaadisisaldus </a:t>
            </a:r>
            <a:r>
              <a:rPr lang="et-EE" b="1" dirty="0">
                <a:solidFill>
                  <a:srgbClr val="000000"/>
                </a:solidFill>
                <a:latin typeface="Arial" panose="020B0604020202020204" pitchFamily="34" charset="0"/>
              </a:rPr>
              <a:t>22 mg/l </a:t>
            </a:r>
            <a:r>
              <a:rPr lang="et-EE" dirty="0">
                <a:solidFill>
                  <a:srgbClr val="000000"/>
                </a:solidFill>
                <a:latin typeface="Arial" panose="020B0604020202020204" pitchFamily="34" charset="0"/>
              </a:rPr>
              <a:t>ja lahustunud Fe(II) sisaldus </a:t>
            </a:r>
            <a:r>
              <a:rPr lang="et-EE" b="1" dirty="0">
                <a:solidFill>
                  <a:srgbClr val="000000"/>
                </a:solidFill>
                <a:latin typeface="Arial" panose="020B0604020202020204" pitchFamily="34" charset="0"/>
              </a:rPr>
              <a:t>6.3</a:t>
            </a:r>
            <a:r>
              <a:rPr lang="et-EE" dirty="0">
                <a:solidFill>
                  <a:srgbClr val="000000"/>
                </a:solidFill>
                <a:latin typeface="Arial" panose="020B0604020202020204" pitchFamily="34" charset="0"/>
              </a:rPr>
              <a:t> mg/l. </a:t>
            </a:r>
          </a:p>
          <a:p>
            <a:endParaRPr lang="et-EE" dirty="0">
              <a:solidFill>
                <a:srgbClr val="000000"/>
              </a:solidFill>
              <a:latin typeface="Arial" panose="020B0604020202020204" pitchFamily="34" charset="0"/>
            </a:endParaRPr>
          </a:p>
          <a:p>
            <a:endParaRPr lang="et-EE" dirty="0">
              <a:solidFill>
                <a:srgbClr val="000000"/>
              </a:solidFill>
              <a:latin typeface="Arial" panose="020B0604020202020204" pitchFamily="34" charset="0"/>
            </a:endParaRPr>
          </a:p>
          <a:p>
            <a:endParaRPr lang="et-EE" dirty="0">
              <a:solidFill>
                <a:srgbClr val="000000"/>
              </a:solidFill>
              <a:latin typeface="Arial" panose="020B0604020202020204" pitchFamily="34" charset="0"/>
            </a:endParaRPr>
          </a:p>
          <a:p>
            <a:r>
              <a:rPr lang="et-EE" dirty="0">
                <a:solidFill>
                  <a:srgbClr val="000000"/>
                </a:solidFill>
                <a:latin typeface="Arial" panose="020B0604020202020204" pitchFamily="34" charset="0"/>
              </a:rPr>
              <a:t>Looduses me nii intensiivset püriidi mõju ei kohta kuna taimesete jäätmete oksüdeerimine tarbib hapniku pinnakihis ära ning keemiline </a:t>
            </a:r>
            <a:r>
              <a:rPr lang="et-EE" dirty="0" err="1">
                <a:solidFill>
                  <a:srgbClr val="000000"/>
                </a:solidFill>
                <a:latin typeface="Arial" panose="020B0604020202020204" pitchFamily="34" charset="0"/>
              </a:rPr>
              <a:t>puhverdumine</a:t>
            </a:r>
            <a:r>
              <a:rPr lang="et-EE" dirty="0">
                <a:solidFill>
                  <a:srgbClr val="000000"/>
                </a:solidFill>
                <a:latin typeface="Arial" panose="020B0604020202020204" pitchFamily="34" charset="0"/>
              </a:rPr>
              <a:t>.</a:t>
            </a:r>
            <a:endParaRPr lang="et-EE" dirty="0"/>
          </a:p>
        </p:txBody>
      </p:sp>
      <p:sp>
        <p:nvSpPr>
          <p:cNvPr id="3" name="Rectangle 2"/>
          <p:cNvSpPr/>
          <p:nvPr/>
        </p:nvSpPr>
        <p:spPr>
          <a:xfrm>
            <a:off x="1163781" y="1547881"/>
            <a:ext cx="10027227" cy="646331"/>
          </a:xfrm>
          <a:prstGeom prst="rect">
            <a:avLst/>
          </a:prstGeom>
        </p:spPr>
        <p:txBody>
          <a:bodyPr wrap="square">
            <a:spAutoFit/>
          </a:bodyPr>
          <a:lstStyle/>
          <a:p>
            <a:r>
              <a:rPr lang="et-EE" dirty="0">
                <a:solidFill>
                  <a:srgbClr val="000000"/>
                </a:solidFill>
                <a:latin typeface="Arial" panose="020B0604020202020204" pitchFamily="34" charset="0"/>
              </a:rPr>
              <a:t>Eestis leidub kahte tüüpi põlevkivi: kukersiiti (karbonaatne) ja </a:t>
            </a:r>
            <a:r>
              <a:rPr lang="et-EE" dirty="0" err="1">
                <a:solidFill>
                  <a:srgbClr val="000000"/>
                </a:solidFill>
                <a:latin typeface="Arial" panose="020B0604020202020204" pitchFamily="34" charset="0"/>
              </a:rPr>
              <a:t>graptoliitargilliiti</a:t>
            </a:r>
            <a:r>
              <a:rPr lang="et-EE" dirty="0">
                <a:solidFill>
                  <a:srgbClr val="000000"/>
                </a:solidFill>
                <a:latin typeface="Arial" panose="020B0604020202020204" pitchFamily="34" charset="0"/>
              </a:rPr>
              <a:t> ehk </a:t>
            </a:r>
            <a:r>
              <a:rPr lang="et-EE" dirty="0" err="1">
                <a:solidFill>
                  <a:srgbClr val="000000"/>
                </a:solidFill>
                <a:latin typeface="Arial" panose="020B0604020202020204" pitchFamily="34" charset="0"/>
              </a:rPr>
              <a:t>diktüoneemakilta</a:t>
            </a:r>
            <a:r>
              <a:rPr lang="et-EE" dirty="0">
                <a:solidFill>
                  <a:srgbClr val="000000"/>
                </a:solidFill>
                <a:latin typeface="Arial" panose="020B0604020202020204" pitchFamily="34" charset="0"/>
              </a:rPr>
              <a:t> (</a:t>
            </a:r>
            <a:r>
              <a:rPr lang="et-EE" dirty="0" err="1">
                <a:solidFill>
                  <a:srgbClr val="000000"/>
                </a:solidFill>
                <a:latin typeface="Arial" panose="020B0604020202020204" pitchFamily="34" charset="0"/>
              </a:rPr>
              <a:t>silikaatne</a:t>
            </a:r>
            <a:r>
              <a:rPr lang="et-EE" dirty="0">
                <a:solidFill>
                  <a:srgbClr val="000000"/>
                </a:solidFill>
                <a:latin typeface="Arial" panose="020B0604020202020204" pitchFamily="34" charset="0"/>
              </a:rPr>
              <a:t>)</a:t>
            </a:r>
            <a:endParaRPr lang="et-EE" dirty="0"/>
          </a:p>
        </p:txBody>
      </p:sp>
      <p:sp>
        <p:nvSpPr>
          <p:cNvPr id="4" name="Rectangle 3"/>
          <p:cNvSpPr/>
          <p:nvPr/>
        </p:nvSpPr>
        <p:spPr>
          <a:xfrm>
            <a:off x="3728833" y="3705999"/>
            <a:ext cx="4277133" cy="369332"/>
          </a:xfrm>
          <a:prstGeom prst="rect">
            <a:avLst/>
          </a:prstGeom>
        </p:spPr>
        <p:txBody>
          <a:bodyPr wrap="none">
            <a:spAutoFit/>
          </a:bodyPr>
          <a:lstStyle/>
          <a:p>
            <a:r>
              <a:rPr lang="pt-BR" dirty="0">
                <a:solidFill>
                  <a:srgbClr val="000000"/>
                </a:solidFill>
                <a:latin typeface="Arial" panose="020B0604020202020204" pitchFamily="34" charset="0"/>
              </a:rPr>
              <a:t>FeS</a:t>
            </a:r>
            <a:r>
              <a:rPr lang="pt-BR" sz="800" dirty="0">
                <a:solidFill>
                  <a:srgbClr val="000000"/>
                </a:solidFill>
                <a:latin typeface="Arial" panose="020B0604020202020204" pitchFamily="34" charset="0"/>
              </a:rPr>
              <a:t>2 </a:t>
            </a:r>
            <a:r>
              <a:rPr lang="pt-BR" dirty="0">
                <a:solidFill>
                  <a:srgbClr val="000000"/>
                </a:solidFill>
                <a:latin typeface="Arial" panose="020B0604020202020204" pitchFamily="34" charset="0"/>
              </a:rPr>
              <a:t>+ 3.5O</a:t>
            </a:r>
            <a:r>
              <a:rPr lang="pt-BR" sz="800" dirty="0">
                <a:solidFill>
                  <a:srgbClr val="000000"/>
                </a:solidFill>
                <a:latin typeface="Arial" panose="020B0604020202020204" pitchFamily="34" charset="0"/>
              </a:rPr>
              <a:t>2 </a:t>
            </a:r>
            <a:r>
              <a:rPr lang="pt-BR" dirty="0">
                <a:solidFill>
                  <a:srgbClr val="000000"/>
                </a:solidFill>
                <a:latin typeface="Arial" panose="020B0604020202020204" pitchFamily="34" charset="0"/>
              </a:rPr>
              <a:t>+ H</a:t>
            </a:r>
            <a:r>
              <a:rPr lang="pt-BR" sz="800" dirty="0">
                <a:solidFill>
                  <a:srgbClr val="000000"/>
                </a:solidFill>
                <a:latin typeface="Arial" panose="020B0604020202020204" pitchFamily="34" charset="0"/>
              </a:rPr>
              <a:t>2</a:t>
            </a:r>
            <a:r>
              <a:rPr lang="pt-BR" dirty="0">
                <a:solidFill>
                  <a:srgbClr val="000000"/>
                </a:solidFill>
                <a:latin typeface="Arial" panose="020B0604020202020204" pitchFamily="34" charset="0"/>
              </a:rPr>
              <a:t>O → Fe</a:t>
            </a:r>
            <a:r>
              <a:rPr lang="pt-BR" sz="800" dirty="0">
                <a:solidFill>
                  <a:srgbClr val="000000"/>
                </a:solidFill>
                <a:latin typeface="Arial" panose="020B0604020202020204" pitchFamily="34" charset="0"/>
              </a:rPr>
              <a:t>2+ </a:t>
            </a:r>
            <a:r>
              <a:rPr lang="pt-BR" dirty="0">
                <a:solidFill>
                  <a:srgbClr val="000000"/>
                </a:solidFill>
                <a:latin typeface="Arial" panose="020B0604020202020204" pitchFamily="34" charset="0"/>
              </a:rPr>
              <a:t>+ 2SO</a:t>
            </a:r>
            <a:r>
              <a:rPr lang="pt-BR" sz="800" dirty="0">
                <a:solidFill>
                  <a:srgbClr val="000000"/>
                </a:solidFill>
                <a:latin typeface="Arial" panose="020B0604020202020204" pitchFamily="34" charset="0"/>
              </a:rPr>
              <a:t>42- </a:t>
            </a:r>
            <a:r>
              <a:rPr lang="pt-BR" dirty="0">
                <a:solidFill>
                  <a:srgbClr val="000000"/>
                </a:solidFill>
                <a:latin typeface="Arial" panose="020B0604020202020204" pitchFamily="34" charset="0"/>
              </a:rPr>
              <a:t>+ 2H</a:t>
            </a:r>
            <a:r>
              <a:rPr lang="pt-BR" sz="800" dirty="0">
                <a:solidFill>
                  <a:srgbClr val="000000"/>
                </a:solidFill>
                <a:latin typeface="Arial" panose="020B0604020202020204" pitchFamily="34" charset="0"/>
              </a:rPr>
              <a:t>+ </a:t>
            </a:r>
            <a:endParaRPr lang="et-EE" dirty="0"/>
          </a:p>
        </p:txBody>
      </p:sp>
      <p:sp>
        <p:nvSpPr>
          <p:cNvPr id="5" name="TextBox 4"/>
          <p:cNvSpPr txBox="1"/>
          <p:nvPr/>
        </p:nvSpPr>
        <p:spPr>
          <a:xfrm>
            <a:off x="4090354" y="763051"/>
            <a:ext cx="4011291" cy="461665"/>
          </a:xfrm>
          <a:prstGeom prst="rect">
            <a:avLst/>
          </a:prstGeom>
          <a:noFill/>
        </p:spPr>
        <p:txBody>
          <a:bodyPr wrap="none" rtlCol="0">
            <a:spAutoFit/>
          </a:bodyPr>
          <a:lstStyle/>
          <a:p>
            <a:r>
              <a:rPr lang="et-EE" sz="2400" b="1" dirty="0"/>
              <a:t>Põlevkivi kaevanduste keemia</a:t>
            </a:r>
          </a:p>
        </p:txBody>
      </p:sp>
    </p:spTree>
    <p:extLst>
      <p:ext uri="{BB962C8B-B14F-4D97-AF65-F5344CB8AC3E}">
        <p14:creationId xmlns:p14="http://schemas.microsoft.com/office/powerpoint/2010/main" val="6358347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27414" y="1667524"/>
            <a:ext cx="10380518" cy="2616101"/>
          </a:xfrm>
          <a:prstGeom prst="rect">
            <a:avLst/>
          </a:prstGeom>
        </p:spPr>
        <p:txBody>
          <a:bodyPr wrap="square">
            <a:spAutoFit/>
          </a:bodyPr>
          <a:lstStyle/>
          <a:p>
            <a:r>
              <a:rPr lang="et-EE" dirty="0">
                <a:solidFill>
                  <a:srgbClr val="000000"/>
                </a:solidFill>
                <a:latin typeface="Arial" panose="020B0604020202020204" pitchFamily="34" charset="0"/>
              </a:rPr>
              <a:t>Kukersiidis on püriidi ja kaltsiidi vahekord moolsuhetes 1:8 – 1:10. Seetõttu põlevkivi kokkupuutel õhu ja veega toimub summaarne reaktsioon: </a:t>
            </a:r>
          </a:p>
          <a:p>
            <a:endParaRPr lang="et-EE" dirty="0">
              <a:solidFill>
                <a:srgbClr val="000000"/>
              </a:solidFill>
              <a:latin typeface="Arial" panose="020B0604020202020204" pitchFamily="34" charset="0"/>
            </a:endParaRPr>
          </a:p>
          <a:p>
            <a:r>
              <a:rPr lang="pt-BR" dirty="0">
                <a:solidFill>
                  <a:srgbClr val="000000"/>
                </a:solidFill>
                <a:latin typeface="Arial" panose="020B0604020202020204" pitchFamily="34" charset="0"/>
              </a:rPr>
              <a:t>FeS</a:t>
            </a:r>
            <a:r>
              <a:rPr lang="pt-BR" sz="800" dirty="0">
                <a:solidFill>
                  <a:srgbClr val="000000"/>
                </a:solidFill>
                <a:latin typeface="Arial" panose="020B0604020202020204" pitchFamily="34" charset="0"/>
              </a:rPr>
              <a:t>2 </a:t>
            </a:r>
            <a:r>
              <a:rPr lang="pt-BR" dirty="0">
                <a:solidFill>
                  <a:srgbClr val="000000"/>
                </a:solidFill>
                <a:latin typeface="Arial" panose="020B0604020202020204" pitchFamily="34" charset="0"/>
              </a:rPr>
              <a:t>+ 3.75O</a:t>
            </a:r>
            <a:r>
              <a:rPr lang="pt-BR" sz="800" dirty="0">
                <a:solidFill>
                  <a:srgbClr val="000000"/>
                </a:solidFill>
                <a:latin typeface="Arial" panose="020B0604020202020204" pitchFamily="34" charset="0"/>
              </a:rPr>
              <a:t>2 </a:t>
            </a:r>
            <a:r>
              <a:rPr lang="pt-BR" dirty="0">
                <a:solidFill>
                  <a:srgbClr val="000000"/>
                </a:solidFill>
                <a:latin typeface="Arial" panose="020B0604020202020204" pitchFamily="34" charset="0"/>
              </a:rPr>
              <a:t>+ 3.5H</a:t>
            </a:r>
            <a:r>
              <a:rPr lang="pt-BR" sz="800" dirty="0">
                <a:solidFill>
                  <a:srgbClr val="000000"/>
                </a:solidFill>
                <a:latin typeface="Arial" panose="020B0604020202020204" pitchFamily="34" charset="0"/>
              </a:rPr>
              <a:t>2</a:t>
            </a:r>
            <a:r>
              <a:rPr lang="pt-BR" dirty="0">
                <a:solidFill>
                  <a:srgbClr val="000000"/>
                </a:solidFill>
                <a:latin typeface="Arial" panose="020B0604020202020204" pitchFamily="34" charset="0"/>
              </a:rPr>
              <a:t>O + 4CaCO</a:t>
            </a:r>
            <a:r>
              <a:rPr lang="pt-BR" sz="800" dirty="0">
                <a:solidFill>
                  <a:srgbClr val="000000"/>
                </a:solidFill>
                <a:latin typeface="Arial" panose="020B0604020202020204" pitchFamily="34" charset="0"/>
              </a:rPr>
              <a:t>3 </a:t>
            </a:r>
            <a:r>
              <a:rPr lang="pt-BR" dirty="0">
                <a:solidFill>
                  <a:srgbClr val="000000"/>
                </a:solidFill>
                <a:latin typeface="Arial" panose="020B0604020202020204" pitchFamily="34" charset="0"/>
              </a:rPr>
              <a:t>→ Fe(OH)</a:t>
            </a:r>
            <a:r>
              <a:rPr lang="pt-BR" sz="800" dirty="0">
                <a:solidFill>
                  <a:srgbClr val="000000"/>
                </a:solidFill>
                <a:latin typeface="Arial" panose="020B0604020202020204" pitchFamily="34" charset="0"/>
              </a:rPr>
              <a:t>3 </a:t>
            </a:r>
            <a:r>
              <a:rPr lang="pt-BR" dirty="0">
                <a:solidFill>
                  <a:srgbClr val="000000"/>
                </a:solidFill>
                <a:latin typeface="Arial" panose="020B0604020202020204" pitchFamily="34" charset="0"/>
              </a:rPr>
              <a:t>+ 4Ca</a:t>
            </a:r>
            <a:r>
              <a:rPr lang="pt-BR" sz="800" dirty="0">
                <a:solidFill>
                  <a:srgbClr val="000000"/>
                </a:solidFill>
                <a:latin typeface="Arial" panose="020B0604020202020204" pitchFamily="34" charset="0"/>
              </a:rPr>
              <a:t>2+ </a:t>
            </a:r>
            <a:r>
              <a:rPr lang="pt-BR" dirty="0">
                <a:solidFill>
                  <a:srgbClr val="000000"/>
                </a:solidFill>
                <a:latin typeface="Arial" panose="020B0604020202020204" pitchFamily="34" charset="0"/>
              </a:rPr>
              <a:t>+ 2SO</a:t>
            </a:r>
            <a:r>
              <a:rPr lang="pt-BR" sz="800" dirty="0">
                <a:solidFill>
                  <a:srgbClr val="000000"/>
                </a:solidFill>
                <a:latin typeface="Arial" panose="020B0604020202020204" pitchFamily="34" charset="0"/>
              </a:rPr>
              <a:t>42- </a:t>
            </a:r>
            <a:r>
              <a:rPr lang="pt-BR" dirty="0">
                <a:solidFill>
                  <a:srgbClr val="000000"/>
                </a:solidFill>
                <a:latin typeface="Arial" panose="020B0604020202020204" pitchFamily="34" charset="0"/>
              </a:rPr>
              <a:t>+ 4HCO</a:t>
            </a:r>
            <a:r>
              <a:rPr lang="pt-BR" sz="800" dirty="0">
                <a:solidFill>
                  <a:srgbClr val="000000"/>
                </a:solidFill>
                <a:latin typeface="Arial" panose="020B0604020202020204" pitchFamily="34" charset="0"/>
              </a:rPr>
              <a:t>3–</a:t>
            </a:r>
            <a:r>
              <a:rPr lang="pt-BR" dirty="0">
                <a:solidFill>
                  <a:srgbClr val="000000"/>
                </a:solidFill>
                <a:latin typeface="Arial" panose="020B0604020202020204" pitchFamily="34" charset="0"/>
              </a:rPr>
              <a:t>, </a:t>
            </a:r>
          </a:p>
          <a:p>
            <a:endParaRPr lang="et-EE" dirty="0">
              <a:solidFill>
                <a:srgbClr val="000000"/>
              </a:solidFill>
              <a:latin typeface="Arial" panose="020B0604020202020204" pitchFamily="34" charset="0"/>
            </a:endParaRPr>
          </a:p>
          <a:p>
            <a:r>
              <a:rPr lang="et-EE" dirty="0">
                <a:solidFill>
                  <a:srgbClr val="000000"/>
                </a:solidFill>
                <a:latin typeface="Arial" panose="020B0604020202020204" pitchFamily="34" charset="0"/>
              </a:rPr>
              <a:t>mille tulemusena kukersiit kattub osaliselt amorfse raud(III)hüdroksiidi koorikuga ja põlevkivi kaevandustest väljaleostuv vesi muutub kaltsiumi- ja sulfaadirikkaks. </a:t>
            </a:r>
          </a:p>
          <a:p>
            <a:endParaRPr lang="et-EE" dirty="0"/>
          </a:p>
          <a:p>
            <a:r>
              <a:rPr lang="et-EE" sz="2000" dirty="0"/>
              <a:t>Ka </a:t>
            </a:r>
            <a:r>
              <a:rPr lang="et-EE" sz="2000" b="1" dirty="0" err="1"/>
              <a:t>galeniit</a:t>
            </a:r>
            <a:r>
              <a:rPr lang="et-EE" sz="2000" b="1" dirty="0"/>
              <a:t>, </a:t>
            </a:r>
            <a:r>
              <a:rPr lang="et-EE" sz="2000" b="1" dirty="0" err="1"/>
              <a:t>sfaleriit</a:t>
            </a:r>
            <a:r>
              <a:rPr lang="et-EE" sz="2000" b="1" dirty="0"/>
              <a:t> </a:t>
            </a:r>
            <a:r>
              <a:rPr lang="et-EE" sz="2000" dirty="0"/>
              <a:t>jt , mis oksüdeerudes vabastavad raskmetalle.  </a:t>
            </a:r>
          </a:p>
        </p:txBody>
      </p:sp>
      <p:sp>
        <p:nvSpPr>
          <p:cNvPr id="3" name="TextBox 2"/>
          <p:cNvSpPr txBox="1"/>
          <p:nvPr/>
        </p:nvSpPr>
        <p:spPr>
          <a:xfrm>
            <a:off x="4032504" y="914400"/>
            <a:ext cx="2709011" cy="400110"/>
          </a:xfrm>
          <a:prstGeom prst="rect">
            <a:avLst/>
          </a:prstGeom>
          <a:noFill/>
        </p:spPr>
        <p:txBody>
          <a:bodyPr wrap="none" rtlCol="0">
            <a:spAutoFit/>
          </a:bodyPr>
          <a:lstStyle/>
          <a:p>
            <a:r>
              <a:rPr lang="et-EE" sz="2000" b="1" dirty="0" err="1"/>
              <a:t>Põlevikivi</a:t>
            </a:r>
            <a:r>
              <a:rPr lang="et-EE" sz="2000" b="1" dirty="0"/>
              <a:t> kaevandustes</a:t>
            </a:r>
          </a:p>
        </p:txBody>
      </p:sp>
    </p:spTree>
    <p:extLst>
      <p:ext uri="{BB962C8B-B14F-4D97-AF65-F5344CB8AC3E}">
        <p14:creationId xmlns:p14="http://schemas.microsoft.com/office/powerpoint/2010/main" val="23467900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76273" y="532073"/>
            <a:ext cx="8212956" cy="6069895"/>
          </a:xfrm>
          <a:prstGeom prst="rect">
            <a:avLst/>
          </a:prstGeom>
        </p:spPr>
      </p:pic>
      <p:sp>
        <p:nvSpPr>
          <p:cNvPr id="3" name="Rectangle 2"/>
          <p:cNvSpPr/>
          <p:nvPr/>
        </p:nvSpPr>
        <p:spPr>
          <a:xfrm>
            <a:off x="5897880" y="2487168"/>
            <a:ext cx="1143000" cy="41148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Tree>
    <p:extLst>
      <p:ext uri="{BB962C8B-B14F-4D97-AF65-F5344CB8AC3E}">
        <p14:creationId xmlns:p14="http://schemas.microsoft.com/office/powerpoint/2010/main" val="1507926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096000" y="1856232"/>
            <a:ext cx="6096000" cy="4526381"/>
          </a:xfrm>
          <a:prstGeom prst="rect">
            <a:avLst/>
          </a:prstGeom>
        </p:spPr>
      </p:pic>
      <p:pic>
        <p:nvPicPr>
          <p:cNvPr id="4" name="Picture 3"/>
          <p:cNvPicPr>
            <a:picLocks noChangeAspect="1"/>
          </p:cNvPicPr>
          <p:nvPr/>
        </p:nvPicPr>
        <p:blipFill>
          <a:blip r:embed="rId3"/>
          <a:stretch>
            <a:fillRect/>
          </a:stretch>
        </p:blipFill>
        <p:spPr>
          <a:xfrm>
            <a:off x="37726" y="1705028"/>
            <a:ext cx="6058274" cy="4677585"/>
          </a:xfrm>
          <a:prstGeom prst="rect">
            <a:avLst/>
          </a:prstGeom>
        </p:spPr>
      </p:pic>
      <p:cxnSp>
        <p:nvCxnSpPr>
          <p:cNvPr id="6" name="Straight Connector 5"/>
          <p:cNvCxnSpPr/>
          <p:nvPr/>
        </p:nvCxnSpPr>
        <p:spPr>
          <a:xfrm>
            <a:off x="872836" y="3865418"/>
            <a:ext cx="501880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566709" y="3496085"/>
            <a:ext cx="3000309" cy="369332"/>
          </a:xfrm>
          <a:prstGeom prst="rect">
            <a:avLst/>
          </a:prstGeom>
          <a:noFill/>
        </p:spPr>
        <p:txBody>
          <a:bodyPr wrap="none" rtlCol="0">
            <a:spAutoFit/>
          </a:bodyPr>
          <a:lstStyle/>
          <a:p>
            <a:r>
              <a:rPr lang="et-EE" dirty="0"/>
              <a:t>Kipsi (CaSO</a:t>
            </a:r>
            <a:r>
              <a:rPr lang="et-EE" baseline="-25000" dirty="0"/>
              <a:t>4 </a:t>
            </a:r>
            <a:r>
              <a:rPr lang="et-EE" dirty="0"/>
              <a:t>x 2H</a:t>
            </a:r>
            <a:r>
              <a:rPr lang="et-EE" baseline="-25000" dirty="0"/>
              <a:t>2</a:t>
            </a:r>
            <a:r>
              <a:rPr lang="et-EE" dirty="0"/>
              <a:t>O) settimine</a:t>
            </a:r>
          </a:p>
        </p:txBody>
      </p:sp>
      <p:sp>
        <p:nvSpPr>
          <p:cNvPr id="2" name="TextBox 1"/>
          <p:cNvSpPr txBox="1"/>
          <p:nvPr/>
        </p:nvSpPr>
        <p:spPr>
          <a:xfrm>
            <a:off x="8412480" y="1792224"/>
            <a:ext cx="936538" cy="461665"/>
          </a:xfrm>
          <a:prstGeom prst="rect">
            <a:avLst/>
          </a:prstGeom>
          <a:noFill/>
        </p:spPr>
        <p:txBody>
          <a:bodyPr wrap="none" rtlCol="0">
            <a:spAutoFit/>
          </a:bodyPr>
          <a:lstStyle/>
          <a:p>
            <a:r>
              <a:rPr lang="et-EE" sz="2400" b="1" dirty="0"/>
              <a:t>kevad</a:t>
            </a:r>
          </a:p>
        </p:txBody>
      </p:sp>
    </p:spTree>
    <p:extLst>
      <p:ext uri="{BB962C8B-B14F-4D97-AF65-F5344CB8AC3E}">
        <p14:creationId xmlns:p14="http://schemas.microsoft.com/office/powerpoint/2010/main" val="32893470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72836" y="1166843"/>
            <a:ext cx="4191099" cy="5078313"/>
          </a:xfrm>
          <a:prstGeom prst="rect">
            <a:avLst/>
          </a:prstGeom>
        </p:spPr>
        <p:txBody>
          <a:bodyPr wrap="square">
            <a:spAutoFit/>
          </a:bodyPr>
          <a:lstStyle/>
          <a:p>
            <a:pPr algn="just"/>
            <a:r>
              <a:rPr lang="et-EE" dirty="0">
                <a:solidFill>
                  <a:srgbClr val="000000"/>
                </a:solidFill>
                <a:latin typeface="Arial" panose="020B0604020202020204" pitchFamily="34" charset="0"/>
              </a:rPr>
              <a:t>Sulfaatide sisaldus on kõige kõrgem allmaakaevanduste täitmist veega ja kevadeti põhjavee tasemete tõusul. Siis lahustuvad kaevanduskäikude seintele kuhjunud </a:t>
            </a:r>
            <a:r>
              <a:rPr lang="et-EE" b="1" dirty="0" err="1">
                <a:solidFill>
                  <a:srgbClr val="000000"/>
                </a:solidFill>
                <a:latin typeface="Arial" panose="020B0604020202020204" pitchFamily="34" charset="0"/>
              </a:rPr>
              <a:t>kerglahustuvad</a:t>
            </a:r>
            <a:r>
              <a:rPr lang="et-EE" b="1" dirty="0">
                <a:solidFill>
                  <a:srgbClr val="000000"/>
                </a:solidFill>
                <a:latin typeface="Arial" panose="020B0604020202020204" pitchFamily="34" charset="0"/>
              </a:rPr>
              <a:t> </a:t>
            </a:r>
            <a:r>
              <a:rPr lang="et-EE" b="1" dirty="0" err="1">
                <a:solidFill>
                  <a:srgbClr val="000000"/>
                </a:solidFill>
                <a:latin typeface="Arial" panose="020B0604020202020204" pitchFamily="34" charset="0"/>
              </a:rPr>
              <a:t>sulfaatsed</a:t>
            </a:r>
            <a:r>
              <a:rPr lang="et-EE" b="1" dirty="0">
                <a:solidFill>
                  <a:srgbClr val="000000"/>
                </a:solidFill>
                <a:latin typeface="Arial" panose="020B0604020202020204" pitchFamily="34" charset="0"/>
              </a:rPr>
              <a:t> mineraalid</a:t>
            </a:r>
            <a:r>
              <a:rPr lang="et-EE" dirty="0">
                <a:solidFill>
                  <a:srgbClr val="000000"/>
                </a:solidFill>
                <a:latin typeface="Arial" panose="020B0604020202020204" pitchFamily="34" charset="0"/>
              </a:rPr>
              <a:t>. Sulfaatide sisalduse muutuse alusel on võimalik jälgida kaevandusvee liikumist.</a:t>
            </a:r>
          </a:p>
          <a:p>
            <a:pPr algn="just"/>
            <a:endParaRPr lang="et-EE" dirty="0">
              <a:solidFill>
                <a:srgbClr val="000000"/>
              </a:solidFill>
              <a:latin typeface="Arial" panose="020B0604020202020204" pitchFamily="34" charset="0"/>
            </a:endParaRPr>
          </a:p>
          <a:p>
            <a:pPr algn="just"/>
            <a:r>
              <a:rPr lang="et-EE" dirty="0" err="1">
                <a:solidFill>
                  <a:srgbClr val="000000"/>
                </a:solidFill>
                <a:latin typeface="Arial" panose="020B0604020202020204" pitchFamily="34" charset="0"/>
              </a:rPr>
              <a:t>Karstunud</a:t>
            </a:r>
            <a:r>
              <a:rPr lang="et-EE" dirty="0">
                <a:solidFill>
                  <a:srgbClr val="000000"/>
                </a:solidFill>
                <a:latin typeface="Arial" panose="020B0604020202020204" pitchFamily="34" charset="0"/>
              </a:rPr>
              <a:t> aladel võib kuhjuda sulfaate, mille </a:t>
            </a:r>
            <a:r>
              <a:rPr lang="et-EE" b="1" dirty="0" err="1">
                <a:solidFill>
                  <a:srgbClr val="000000"/>
                </a:solidFill>
                <a:latin typeface="Arial" panose="020B0604020202020204" pitchFamily="34" charset="0"/>
              </a:rPr>
              <a:t>lahustuvus</a:t>
            </a:r>
            <a:r>
              <a:rPr lang="et-EE" b="1" dirty="0">
                <a:solidFill>
                  <a:srgbClr val="000000"/>
                </a:solidFill>
                <a:latin typeface="Arial" panose="020B0604020202020204" pitchFamily="34" charset="0"/>
              </a:rPr>
              <a:t> on kipsist märkimisväärselt kõrgem </a:t>
            </a:r>
            <a:r>
              <a:rPr lang="et-EE" dirty="0">
                <a:solidFill>
                  <a:srgbClr val="000000"/>
                </a:solidFill>
                <a:latin typeface="Arial" panose="020B0604020202020204" pitchFamily="34" charset="0"/>
              </a:rPr>
              <a:t>(näiteks magneesiumsulfaat-hüdraadid), ja neis kohtades on võimalik anomaalselt kõrgete sulfaadi kontsentratsioonide leiud. Sulfaadisisalduste täpne prognoos iga eraldi kaevanduse täitumisel veega on sisuliselt võimatu.</a:t>
            </a:r>
            <a:endParaRPr lang="et-EE" dirty="0"/>
          </a:p>
        </p:txBody>
      </p:sp>
      <p:pic>
        <p:nvPicPr>
          <p:cNvPr id="3" name="Picture 2"/>
          <p:cNvPicPr>
            <a:picLocks noChangeAspect="1"/>
          </p:cNvPicPr>
          <p:nvPr/>
        </p:nvPicPr>
        <p:blipFill>
          <a:blip r:embed="rId2"/>
          <a:stretch>
            <a:fillRect/>
          </a:stretch>
        </p:blipFill>
        <p:spPr>
          <a:xfrm>
            <a:off x="5063935" y="2100396"/>
            <a:ext cx="6512595" cy="4130408"/>
          </a:xfrm>
          <a:prstGeom prst="rect">
            <a:avLst/>
          </a:prstGeom>
        </p:spPr>
      </p:pic>
      <p:sp>
        <p:nvSpPr>
          <p:cNvPr id="5" name="TextBox 4"/>
          <p:cNvSpPr txBox="1"/>
          <p:nvPr/>
        </p:nvSpPr>
        <p:spPr>
          <a:xfrm>
            <a:off x="6096000" y="1731064"/>
            <a:ext cx="4196342" cy="369332"/>
          </a:xfrm>
          <a:prstGeom prst="rect">
            <a:avLst/>
          </a:prstGeom>
          <a:noFill/>
        </p:spPr>
        <p:txBody>
          <a:bodyPr wrap="none" rtlCol="0">
            <a:spAutoFit/>
          </a:bodyPr>
          <a:lstStyle/>
          <a:p>
            <a:r>
              <a:rPr lang="et-EE" dirty="0"/>
              <a:t>Tammiku kaevandusala ordoviitsiumi veed</a:t>
            </a:r>
          </a:p>
        </p:txBody>
      </p:sp>
    </p:spTree>
    <p:extLst>
      <p:ext uri="{BB962C8B-B14F-4D97-AF65-F5344CB8AC3E}">
        <p14:creationId xmlns:p14="http://schemas.microsoft.com/office/powerpoint/2010/main" val="39872739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5504" y="2758764"/>
            <a:ext cx="5629852" cy="4099236"/>
          </a:xfrm>
          <a:prstGeom prst="rect">
            <a:avLst/>
          </a:prstGeom>
        </p:spPr>
      </p:pic>
      <p:sp>
        <p:nvSpPr>
          <p:cNvPr id="2" name="Rectangle 1"/>
          <p:cNvSpPr/>
          <p:nvPr/>
        </p:nvSpPr>
        <p:spPr>
          <a:xfrm>
            <a:off x="1335024" y="1138674"/>
            <a:ext cx="9546336" cy="1477328"/>
          </a:xfrm>
          <a:prstGeom prst="rect">
            <a:avLst/>
          </a:prstGeom>
        </p:spPr>
        <p:txBody>
          <a:bodyPr wrap="square">
            <a:spAutoFit/>
          </a:bodyPr>
          <a:lstStyle/>
          <a:p>
            <a:r>
              <a:rPr lang="fi-FI" dirty="0" err="1">
                <a:latin typeface="TimesNewRomanPSMT"/>
              </a:rPr>
              <a:t>Benso</a:t>
            </a:r>
            <a:r>
              <a:rPr lang="fi-FI" dirty="0">
                <a:latin typeface="TimesNewRomanPSMT"/>
              </a:rPr>
              <a:t>(a)</a:t>
            </a:r>
            <a:r>
              <a:rPr lang="fi-FI" dirty="0" err="1">
                <a:latin typeface="TimesNewRomanPSMT"/>
              </a:rPr>
              <a:t>pureen</a:t>
            </a:r>
            <a:r>
              <a:rPr lang="fi-FI" dirty="0">
                <a:latin typeface="TimesNewRomanPSMT"/>
              </a:rPr>
              <a:t> on p</a:t>
            </a:r>
            <a:r>
              <a:rPr lang="et-EE" dirty="0">
                <a:latin typeface="TimesNewRomanPSMT"/>
              </a:rPr>
              <a:t>õ</a:t>
            </a:r>
            <a:r>
              <a:rPr lang="fi-FI" dirty="0" err="1">
                <a:latin typeface="TimesNewRomanPSMT"/>
              </a:rPr>
              <a:t>levkivi</a:t>
            </a:r>
            <a:r>
              <a:rPr lang="fi-FI" dirty="0">
                <a:latin typeface="TimesNewRomanPSMT"/>
              </a:rPr>
              <a:t> p</a:t>
            </a:r>
            <a:r>
              <a:rPr lang="et-EE" dirty="0">
                <a:latin typeface="TimesNewRomanPSMT"/>
              </a:rPr>
              <a:t>õ</a:t>
            </a:r>
            <a:r>
              <a:rPr lang="fi-FI" dirty="0" err="1">
                <a:latin typeface="TimesNewRomanPSMT"/>
              </a:rPr>
              <a:t>lemisprodukt</a:t>
            </a:r>
            <a:r>
              <a:rPr lang="fi-FI" dirty="0">
                <a:latin typeface="TimesNewRomanPSMT"/>
              </a:rPr>
              <a:t>. </a:t>
            </a:r>
            <a:r>
              <a:rPr lang="fi-FI" dirty="0" err="1">
                <a:latin typeface="TimesNewRomanPSMT"/>
              </a:rPr>
              <a:t>Selle</a:t>
            </a:r>
            <a:r>
              <a:rPr lang="fi-FI" dirty="0">
                <a:latin typeface="TimesNewRomanPSMT"/>
              </a:rPr>
              <a:t> </a:t>
            </a:r>
            <a:r>
              <a:rPr lang="fi-FI" dirty="0" err="1">
                <a:latin typeface="TimesNewRomanPSMT"/>
              </a:rPr>
              <a:t>sisaldus</a:t>
            </a:r>
            <a:r>
              <a:rPr lang="fi-FI" dirty="0">
                <a:latin typeface="TimesNewRomanPSMT"/>
              </a:rPr>
              <a:t> p</a:t>
            </a:r>
            <a:r>
              <a:rPr lang="et-EE" dirty="0">
                <a:latin typeface="TimesNewRomanPSMT"/>
              </a:rPr>
              <a:t>õ</a:t>
            </a:r>
            <a:r>
              <a:rPr lang="fi-FI" dirty="0" err="1">
                <a:latin typeface="TimesNewRomanPSMT"/>
              </a:rPr>
              <a:t>levkivi</a:t>
            </a:r>
            <a:r>
              <a:rPr lang="fi-FI" dirty="0">
                <a:latin typeface="TimesNewRomanPSMT"/>
              </a:rPr>
              <a:t> </a:t>
            </a:r>
            <a:r>
              <a:rPr lang="fi-FI" dirty="0" err="1">
                <a:latin typeface="TimesNewRomanPSMT"/>
              </a:rPr>
              <a:t>poolkoksi</a:t>
            </a:r>
            <a:r>
              <a:rPr lang="fi-FI" dirty="0">
                <a:latin typeface="TimesNewRomanPSMT"/>
              </a:rPr>
              <a:t> j</a:t>
            </a:r>
            <a:r>
              <a:rPr lang="et-EE" dirty="0" err="1">
                <a:latin typeface="TimesNewRomanPSMT"/>
              </a:rPr>
              <a:t>ää</a:t>
            </a:r>
            <a:r>
              <a:rPr lang="fi-FI" dirty="0" err="1">
                <a:latin typeface="TimesNewRomanPSMT"/>
              </a:rPr>
              <a:t>tmetes</a:t>
            </a:r>
            <a:r>
              <a:rPr lang="fi-FI" dirty="0">
                <a:latin typeface="TimesNewRomanPSMT"/>
              </a:rPr>
              <a:t> on </a:t>
            </a:r>
            <a:r>
              <a:rPr lang="fi-FI" dirty="0" err="1">
                <a:latin typeface="TimesNewRomanPSMT"/>
              </a:rPr>
              <a:t>kuni</a:t>
            </a:r>
            <a:r>
              <a:rPr lang="et-EE" dirty="0">
                <a:latin typeface="TimesNewRomanPSMT"/>
              </a:rPr>
              <a:t> </a:t>
            </a:r>
            <a:r>
              <a:rPr lang="el-GR" dirty="0"/>
              <a:t>72 μ</a:t>
            </a:r>
            <a:r>
              <a:rPr lang="et-EE" dirty="0"/>
              <a:t>g 1 kg koksi kohta või põlevkivituhas 15–70 </a:t>
            </a:r>
            <a:r>
              <a:rPr lang="el-GR" dirty="0"/>
              <a:t>μ</a:t>
            </a:r>
            <a:r>
              <a:rPr lang="et-EE" dirty="0"/>
              <a:t>g/kg. </a:t>
            </a:r>
            <a:r>
              <a:rPr lang="et-EE" dirty="0" err="1"/>
              <a:t>Benso</a:t>
            </a:r>
            <a:r>
              <a:rPr lang="et-EE" dirty="0"/>
              <a:t>(a)</a:t>
            </a:r>
            <a:r>
              <a:rPr lang="et-EE" dirty="0" err="1"/>
              <a:t>pureen</a:t>
            </a:r>
            <a:r>
              <a:rPr lang="et-EE" dirty="0"/>
              <a:t> satub ammendatud kaevandustesse aherainepuistangutest, kaevandustulekahjude tagajärjel, põlevkivikeemiatööstuse ettevõtete territooriumidelt ja konkreetselt Kiviõli kaevanduses – vana, ulatusliku</a:t>
            </a:r>
          </a:p>
          <a:p>
            <a:r>
              <a:rPr lang="et-EE" dirty="0" err="1"/>
              <a:t>õ</a:t>
            </a:r>
            <a:r>
              <a:rPr lang="fi-FI" dirty="0" err="1"/>
              <a:t>lireostuse</a:t>
            </a:r>
            <a:r>
              <a:rPr lang="fi-FI" dirty="0"/>
              <a:t> </a:t>
            </a:r>
            <a:r>
              <a:rPr lang="fi-FI" dirty="0" err="1"/>
              <a:t>tulemusena</a:t>
            </a:r>
            <a:r>
              <a:rPr lang="fi-FI" dirty="0"/>
              <a:t>. </a:t>
            </a:r>
            <a:endParaRPr lang="et-EE" dirty="0"/>
          </a:p>
        </p:txBody>
      </p:sp>
      <p:sp>
        <p:nvSpPr>
          <p:cNvPr id="3" name="TextBox 2"/>
          <p:cNvSpPr txBox="1"/>
          <p:nvPr/>
        </p:nvSpPr>
        <p:spPr>
          <a:xfrm>
            <a:off x="4570239" y="645068"/>
            <a:ext cx="2000676" cy="369332"/>
          </a:xfrm>
          <a:prstGeom prst="rect">
            <a:avLst/>
          </a:prstGeom>
          <a:noFill/>
        </p:spPr>
        <p:txBody>
          <a:bodyPr wrap="none" rtlCol="0">
            <a:spAutoFit/>
          </a:bodyPr>
          <a:lstStyle/>
          <a:p>
            <a:r>
              <a:rPr lang="et-EE" dirty="0"/>
              <a:t>Orgaaniline reostus</a:t>
            </a:r>
          </a:p>
        </p:txBody>
      </p:sp>
      <p:sp>
        <p:nvSpPr>
          <p:cNvPr id="4" name="Rectangle 3"/>
          <p:cNvSpPr/>
          <p:nvPr/>
        </p:nvSpPr>
        <p:spPr>
          <a:xfrm>
            <a:off x="1335024" y="2850032"/>
            <a:ext cx="6096000" cy="646331"/>
          </a:xfrm>
          <a:prstGeom prst="rect">
            <a:avLst/>
          </a:prstGeom>
        </p:spPr>
        <p:txBody>
          <a:bodyPr>
            <a:spAutoFit/>
          </a:bodyPr>
          <a:lstStyle/>
          <a:p>
            <a:r>
              <a:rPr lang="et-EE" dirty="0">
                <a:latin typeface="TimesNewRomanPSMT"/>
              </a:rPr>
              <a:t>Probleem võib olla väga terav (tegemist tõsise kantserogeeniga), kuid vähe uuritud.</a:t>
            </a:r>
            <a:endParaRPr lang="et-EE" dirty="0"/>
          </a:p>
        </p:txBody>
      </p:sp>
    </p:spTree>
    <p:extLst>
      <p:ext uri="{BB962C8B-B14F-4D97-AF65-F5344CB8AC3E}">
        <p14:creationId xmlns:p14="http://schemas.microsoft.com/office/powerpoint/2010/main" val="5826338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56231" y="1263060"/>
            <a:ext cx="8148007" cy="4948609"/>
          </a:xfrm>
          <a:prstGeom prst="rect">
            <a:avLst/>
          </a:prstGeom>
        </p:spPr>
      </p:pic>
      <p:sp>
        <p:nvSpPr>
          <p:cNvPr id="3" name="Rectangle 2"/>
          <p:cNvSpPr/>
          <p:nvPr/>
        </p:nvSpPr>
        <p:spPr>
          <a:xfrm>
            <a:off x="935181" y="6211669"/>
            <a:ext cx="9621981" cy="646331"/>
          </a:xfrm>
          <a:prstGeom prst="rect">
            <a:avLst/>
          </a:prstGeom>
        </p:spPr>
        <p:txBody>
          <a:bodyPr wrap="square">
            <a:spAutoFit/>
          </a:bodyPr>
          <a:lstStyle/>
          <a:p>
            <a:r>
              <a:rPr lang="et-EE" dirty="0">
                <a:latin typeface="Times New Roman" panose="02020603050405020304" pitchFamily="18" charset="0"/>
              </a:rPr>
              <a:t>Kaevanduste veega täitumise kestvuse ja veetaseme muutuste dünaamika analüüsist nähtub, et enamik</a:t>
            </a:r>
          </a:p>
          <a:p>
            <a:r>
              <a:rPr lang="fi-FI" dirty="0" err="1">
                <a:latin typeface="Times New Roman" panose="02020603050405020304" pitchFamily="18" charset="0"/>
              </a:rPr>
              <a:t>kaevandusi</a:t>
            </a:r>
            <a:r>
              <a:rPr lang="fi-FI" dirty="0">
                <a:latin typeface="Times New Roman" panose="02020603050405020304" pitchFamily="18" charset="0"/>
              </a:rPr>
              <a:t> </a:t>
            </a:r>
            <a:r>
              <a:rPr lang="fi-FI" dirty="0" err="1">
                <a:latin typeface="Times New Roman" panose="02020603050405020304" pitchFamily="18" charset="0"/>
              </a:rPr>
              <a:t>täitus</a:t>
            </a:r>
            <a:r>
              <a:rPr lang="fi-FI" dirty="0">
                <a:latin typeface="Times New Roman" panose="02020603050405020304" pitchFamily="18" charset="0"/>
              </a:rPr>
              <a:t> </a:t>
            </a:r>
            <a:r>
              <a:rPr lang="fi-FI" dirty="0" err="1">
                <a:latin typeface="Times New Roman" panose="02020603050405020304" pitchFamily="18" charset="0"/>
              </a:rPr>
              <a:t>veega</a:t>
            </a:r>
            <a:r>
              <a:rPr lang="fi-FI" dirty="0">
                <a:latin typeface="Times New Roman" panose="02020603050405020304" pitchFamily="18" charset="0"/>
              </a:rPr>
              <a:t> 1–2 </a:t>
            </a:r>
            <a:r>
              <a:rPr lang="fi-FI" dirty="0" err="1">
                <a:latin typeface="Times New Roman" panose="02020603050405020304" pitchFamily="18" charset="0"/>
              </a:rPr>
              <a:t>aasta</a:t>
            </a:r>
            <a:r>
              <a:rPr lang="fi-FI" dirty="0">
                <a:latin typeface="Times New Roman" panose="02020603050405020304" pitchFamily="18" charset="0"/>
              </a:rPr>
              <a:t> </a:t>
            </a:r>
            <a:r>
              <a:rPr lang="fi-FI" dirty="0" err="1">
                <a:latin typeface="Times New Roman" panose="02020603050405020304" pitchFamily="18" charset="0"/>
              </a:rPr>
              <a:t>jooksul</a:t>
            </a:r>
            <a:r>
              <a:rPr lang="fi-FI" dirty="0">
                <a:latin typeface="Times New Roman" panose="02020603050405020304" pitchFamily="18" charset="0"/>
              </a:rPr>
              <a:t> ja </a:t>
            </a:r>
            <a:r>
              <a:rPr lang="fi-FI" dirty="0" err="1">
                <a:latin typeface="Times New Roman" panose="02020603050405020304" pitchFamily="18" charset="0"/>
              </a:rPr>
              <a:t>ainult</a:t>
            </a:r>
            <a:r>
              <a:rPr lang="fi-FI" dirty="0">
                <a:latin typeface="Times New Roman" panose="02020603050405020304" pitchFamily="18" charset="0"/>
              </a:rPr>
              <a:t> </a:t>
            </a:r>
            <a:r>
              <a:rPr lang="fi-FI" dirty="0" err="1">
                <a:latin typeface="Times New Roman" panose="02020603050405020304" pitchFamily="18" charset="0"/>
              </a:rPr>
              <a:t>Ahtme</a:t>
            </a:r>
            <a:r>
              <a:rPr lang="fi-FI" dirty="0">
                <a:latin typeface="Times New Roman" panose="02020603050405020304" pitchFamily="18" charset="0"/>
              </a:rPr>
              <a:t> </a:t>
            </a:r>
            <a:r>
              <a:rPr lang="fi-FI" dirty="0" err="1">
                <a:latin typeface="Times New Roman" panose="02020603050405020304" pitchFamily="18" charset="0"/>
              </a:rPr>
              <a:t>kaevandus</a:t>
            </a:r>
            <a:r>
              <a:rPr lang="fi-FI" dirty="0">
                <a:latin typeface="Times New Roman" panose="02020603050405020304" pitchFamily="18" charset="0"/>
              </a:rPr>
              <a:t> 4 </a:t>
            </a:r>
            <a:r>
              <a:rPr lang="fi-FI" dirty="0" err="1">
                <a:latin typeface="Times New Roman" panose="02020603050405020304" pitchFamily="18" charset="0"/>
              </a:rPr>
              <a:t>aastaga</a:t>
            </a:r>
            <a:r>
              <a:rPr lang="fi-FI" dirty="0">
                <a:latin typeface="Times New Roman" panose="02020603050405020304" pitchFamily="18" charset="0"/>
              </a:rPr>
              <a:t>.</a:t>
            </a:r>
            <a:endParaRPr lang="et-EE" dirty="0"/>
          </a:p>
        </p:txBody>
      </p:sp>
      <p:sp>
        <p:nvSpPr>
          <p:cNvPr id="4" name="TextBox 3"/>
          <p:cNvSpPr txBox="1"/>
          <p:nvPr/>
        </p:nvSpPr>
        <p:spPr>
          <a:xfrm>
            <a:off x="4080080" y="530352"/>
            <a:ext cx="3700308" cy="523220"/>
          </a:xfrm>
          <a:prstGeom prst="rect">
            <a:avLst/>
          </a:prstGeom>
          <a:noFill/>
        </p:spPr>
        <p:txBody>
          <a:bodyPr wrap="none" rtlCol="0">
            <a:spAutoFit/>
          </a:bodyPr>
          <a:lstStyle/>
          <a:p>
            <a:r>
              <a:rPr lang="et-EE" sz="2800" b="1" dirty="0"/>
              <a:t>Kaevanduste sulgemine</a:t>
            </a:r>
          </a:p>
        </p:txBody>
      </p:sp>
    </p:spTree>
    <p:extLst>
      <p:ext uri="{BB962C8B-B14F-4D97-AF65-F5344CB8AC3E}">
        <p14:creationId xmlns:p14="http://schemas.microsoft.com/office/powerpoint/2010/main" val="36721674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61409" y="436110"/>
            <a:ext cx="6440810" cy="4974375"/>
          </a:xfrm>
          <a:prstGeom prst="rect">
            <a:avLst/>
          </a:prstGeom>
        </p:spPr>
      </p:pic>
      <p:sp>
        <p:nvSpPr>
          <p:cNvPr id="4" name="Rectangle 3"/>
          <p:cNvSpPr/>
          <p:nvPr/>
        </p:nvSpPr>
        <p:spPr>
          <a:xfrm>
            <a:off x="696190" y="5380672"/>
            <a:ext cx="10442863" cy="1477328"/>
          </a:xfrm>
          <a:prstGeom prst="rect">
            <a:avLst/>
          </a:prstGeom>
        </p:spPr>
        <p:txBody>
          <a:bodyPr wrap="square">
            <a:spAutoFit/>
          </a:bodyPr>
          <a:lstStyle/>
          <a:p>
            <a:r>
              <a:rPr lang="et-EE" dirty="0">
                <a:latin typeface="TimesNewRomanPSMT"/>
              </a:rPr>
              <a:t>Kaevanduse veega täitumise algetapil ujutatakse üle ammendatud ruum, mille </a:t>
            </a:r>
            <a:r>
              <a:rPr lang="et-EE" dirty="0" err="1">
                <a:latin typeface="TimesNewRomanPSMT"/>
              </a:rPr>
              <a:t>tehnogeene</a:t>
            </a:r>
            <a:r>
              <a:rPr lang="et-EE" dirty="0">
                <a:latin typeface="TimesNewRomanPSMT"/>
              </a:rPr>
              <a:t> mõjutatus on kõige suurem. Sellel perioodil täheldatakse vee suurimat sulfaatide sisaldust – kuni 1500 mg/l, </a:t>
            </a:r>
            <a:r>
              <a:rPr lang="et-EE" dirty="0" err="1">
                <a:latin typeface="TimesNewRomanPSMT"/>
              </a:rPr>
              <a:t>üldkaredus</a:t>
            </a:r>
            <a:r>
              <a:rPr lang="et-EE" dirty="0">
                <a:latin typeface="TimesNewRomanPSMT"/>
              </a:rPr>
              <a:t> suureneb kuni 35 mg-</a:t>
            </a:r>
            <a:r>
              <a:rPr lang="et-EE" dirty="0" err="1">
                <a:latin typeface="TimesNewRomanPSMT"/>
              </a:rPr>
              <a:t>ekv</a:t>
            </a:r>
            <a:r>
              <a:rPr lang="et-EE" dirty="0">
                <a:latin typeface="TimesNewRomanPSMT"/>
              </a:rPr>
              <a:t>/l ja kuivjaak – 2,54 g/l. Vee mineraalsus praktiliselt kahekordistub, võrreldes kaevanduse töötamisajaga. Edaspidi, kui veetase ulatub üle ammendatud ruumi, hakkab vee mineraalsus vähenema.</a:t>
            </a:r>
            <a:endParaRPr lang="et-EE" dirty="0"/>
          </a:p>
        </p:txBody>
      </p:sp>
    </p:spTree>
    <p:extLst>
      <p:ext uri="{BB962C8B-B14F-4D97-AF65-F5344CB8AC3E}">
        <p14:creationId xmlns:p14="http://schemas.microsoft.com/office/powerpoint/2010/main" val="4161262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41931" y="2038641"/>
            <a:ext cx="6791401" cy="4123167"/>
          </a:xfrm>
          <a:prstGeom prst="rect">
            <a:avLst/>
          </a:prstGeom>
        </p:spPr>
      </p:pic>
      <p:sp>
        <p:nvSpPr>
          <p:cNvPr id="3" name="TextBox 2"/>
          <p:cNvSpPr txBox="1"/>
          <p:nvPr/>
        </p:nvSpPr>
        <p:spPr>
          <a:xfrm>
            <a:off x="4260273" y="696191"/>
            <a:ext cx="2222916" cy="369332"/>
          </a:xfrm>
          <a:prstGeom prst="rect">
            <a:avLst/>
          </a:prstGeom>
          <a:noFill/>
        </p:spPr>
        <p:txBody>
          <a:bodyPr wrap="none" rtlCol="0">
            <a:spAutoFit/>
          </a:bodyPr>
          <a:lstStyle/>
          <a:p>
            <a:r>
              <a:rPr lang="et-EE" dirty="0"/>
              <a:t>Vee all kaevandamine</a:t>
            </a:r>
          </a:p>
        </p:txBody>
      </p:sp>
      <p:sp>
        <p:nvSpPr>
          <p:cNvPr id="4" name="TextBox 3"/>
          <p:cNvSpPr txBox="1"/>
          <p:nvPr/>
        </p:nvSpPr>
        <p:spPr>
          <a:xfrm>
            <a:off x="3959352" y="1182750"/>
            <a:ext cx="3146567" cy="369332"/>
          </a:xfrm>
          <a:prstGeom prst="rect">
            <a:avLst/>
          </a:prstGeom>
          <a:noFill/>
        </p:spPr>
        <p:txBody>
          <a:bodyPr wrap="none" rtlCol="0">
            <a:spAutoFit/>
          </a:bodyPr>
          <a:lstStyle/>
          <a:p>
            <a:r>
              <a:rPr lang="et-EE" dirty="0"/>
              <a:t>Pudedad ja vedelad materjalid</a:t>
            </a:r>
          </a:p>
        </p:txBody>
      </p:sp>
    </p:spTree>
    <p:extLst>
      <p:ext uri="{BB962C8B-B14F-4D97-AF65-F5344CB8AC3E}">
        <p14:creationId xmlns:p14="http://schemas.microsoft.com/office/powerpoint/2010/main" val="3053491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45167" y="2149833"/>
            <a:ext cx="9621982" cy="923330"/>
          </a:xfrm>
          <a:prstGeom prst="rect">
            <a:avLst/>
          </a:prstGeom>
        </p:spPr>
        <p:txBody>
          <a:bodyPr wrap="square">
            <a:spAutoFit/>
          </a:bodyPr>
          <a:lstStyle/>
          <a:p>
            <a:r>
              <a:rPr lang="et-EE" dirty="0">
                <a:latin typeface="Times New Roman" panose="02020603050405020304" pitchFamily="18" charset="0"/>
              </a:rPr>
              <a:t>Lähtudes eeltoodust võib arvata, et </a:t>
            </a:r>
            <a:r>
              <a:rPr lang="et-EE" dirty="0" err="1">
                <a:latin typeface="Times New Roman" panose="02020603050405020304" pitchFamily="18" charset="0"/>
              </a:rPr>
              <a:t>üleujutatud</a:t>
            </a:r>
            <a:r>
              <a:rPr lang="et-EE" dirty="0">
                <a:latin typeface="Times New Roman" panose="02020603050405020304" pitchFamily="18" charset="0"/>
              </a:rPr>
              <a:t> kaevanduste piirkonnas ei ole </a:t>
            </a:r>
            <a:r>
              <a:rPr lang="et-EE" b="1" dirty="0">
                <a:latin typeface="Times New Roman" panose="02020603050405020304" pitchFamily="18" charset="0"/>
              </a:rPr>
              <a:t>Lasnamäe–Kunda </a:t>
            </a:r>
            <a:r>
              <a:rPr lang="et-EE" dirty="0">
                <a:latin typeface="Times New Roman" panose="02020603050405020304" pitchFamily="18" charset="0"/>
              </a:rPr>
              <a:t>veekihi põhjavee kasutamisel perspektiivi, kuna vee kvaliteet võib aja jooksul halveneda. </a:t>
            </a:r>
            <a:r>
              <a:rPr lang="et-EE" b="1" dirty="0">
                <a:latin typeface="Times New Roman" panose="02020603050405020304" pitchFamily="18" charset="0"/>
              </a:rPr>
              <a:t>Keila–</a:t>
            </a:r>
            <a:r>
              <a:rPr lang="et-EE" b="1" dirty="0" err="1">
                <a:latin typeface="Times New Roman" panose="02020603050405020304" pitchFamily="18" charset="0"/>
              </a:rPr>
              <a:t>Kukruse</a:t>
            </a:r>
            <a:r>
              <a:rPr lang="et-EE" b="1" dirty="0">
                <a:latin typeface="Times New Roman" panose="02020603050405020304" pitchFamily="18" charset="0"/>
              </a:rPr>
              <a:t> </a:t>
            </a:r>
            <a:r>
              <a:rPr lang="et-EE" dirty="0">
                <a:latin typeface="Times New Roman" panose="02020603050405020304" pitchFamily="18" charset="0"/>
              </a:rPr>
              <a:t>veekihi põhjavee kvaliteet aja jooksul paraneb ning veekihi ülemises osas läheneb esialgsele.</a:t>
            </a:r>
            <a:endParaRPr lang="et-EE" dirty="0"/>
          </a:p>
        </p:txBody>
      </p:sp>
      <p:sp>
        <p:nvSpPr>
          <p:cNvPr id="3" name="TextBox 2"/>
          <p:cNvSpPr txBox="1"/>
          <p:nvPr/>
        </p:nvSpPr>
        <p:spPr>
          <a:xfrm>
            <a:off x="5239512" y="3685032"/>
            <a:ext cx="1298448" cy="1569660"/>
          </a:xfrm>
          <a:prstGeom prst="rect">
            <a:avLst/>
          </a:prstGeom>
          <a:noFill/>
        </p:spPr>
        <p:txBody>
          <a:bodyPr wrap="square" rtlCol="0">
            <a:spAutoFit/>
          </a:bodyPr>
          <a:lstStyle/>
          <a:p>
            <a:r>
              <a:rPr lang="et-EE" sz="9600" dirty="0"/>
              <a:t>?</a:t>
            </a:r>
          </a:p>
        </p:txBody>
      </p:sp>
    </p:spTree>
    <p:extLst>
      <p:ext uri="{BB962C8B-B14F-4D97-AF65-F5344CB8AC3E}">
        <p14:creationId xmlns:p14="http://schemas.microsoft.com/office/powerpoint/2010/main" val="19429181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5371" y="994569"/>
            <a:ext cx="7750901" cy="4962524"/>
          </a:xfrm>
          <a:prstGeom prst="rect">
            <a:avLst/>
          </a:prstGeom>
        </p:spPr>
      </p:pic>
      <p:sp>
        <p:nvSpPr>
          <p:cNvPr id="3" name="TextBox 2"/>
          <p:cNvSpPr txBox="1"/>
          <p:nvPr/>
        </p:nvSpPr>
        <p:spPr>
          <a:xfrm>
            <a:off x="213828" y="3735369"/>
            <a:ext cx="1427122" cy="369332"/>
          </a:xfrm>
          <a:prstGeom prst="rect">
            <a:avLst/>
          </a:prstGeom>
          <a:noFill/>
        </p:spPr>
        <p:txBody>
          <a:bodyPr wrap="none" rtlCol="0">
            <a:spAutoFit/>
          </a:bodyPr>
          <a:lstStyle/>
          <a:p>
            <a:r>
              <a:rPr lang="et-EE" dirty="0"/>
              <a:t>2003 veetase</a:t>
            </a:r>
          </a:p>
        </p:txBody>
      </p:sp>
      <p:sp>
        <p:nvSpPr>
          <p:cNvPr id="4" name="TextBox 3"/>
          <p:cNvSpPr txBox="1"/>
          <p:nvPr/>
        </p:nvSpPr>
        <p:spPr>
          <a:xfrm>
            <a:off x="-109850" y="1882977"/>
            <a:ext cx="1750800" cy="369332"/>
          </a:xfrm>
          <a:prstGeom prst="rect">
            <a:avLst/>
          </a:prstGeom>
          <a:noFill/>
        </p:spPr>
        <p:txBody>
          <a:bodyPr wrap="none" rtlCol="0">
            <a:spAutoFit/>
          </a:bodyPr>
          <a:lstStyle/>
          <a:p>
            <a:r>
              <a:rPr lang="et-EE" dirty="0"/>
              <a:t>Eeldatav veetase</a:t>
            </a:r>
          </a:p>
        </p:txBody>
      </p:sp>
      <p:sp>
        <p:nvSpPr>
          <p:cNvPr id="5" name="Rectangle 4"/>
          <p:cNvSpPr/>
          <p:nvPr/>
        </p:nvSpPr>
        <p:spPr>
          <a:xfrm>
            <a:off x="496824" y="6211669"/>
            <a:ext cx="11454384" cy="646331"/>
          </a:xfrm>
          <a:prstGeom prst="rect">
            <a:avLst/>
          </a:prstGeom>
        </p:spPr>
        <p:txBody>
          <a:bodyPr wrap="square">
            <a:spAutoFit/>
          </a:bodyPr>
          <a:lstStyle/>
          <a:p>
            <a:r>
              <a:rPr lang="et-EE" dirty="0">
                <a:latin typeface="CandidaStd-Roman"/>
              </a:rPr>
              <a:t>Parast Ahtme kaevanduse sulgemist on tekkinud potentsiaalne </a:t>
            </a:r>
            <a:r>
              <a:rPr lang="fi-FI" dirty="0" err="1">
                <a:latin typeface="CandidaStd-Roman"/>
              </a:rPr>
              <a:t>vee</a:t>
            </a:r>
            <a:r>
              <a:rPr lang="fi-FI" dirty="0">
                <a:latin typeface="CandidaStd-Roman"/>
              </a:rPr>
              <a:t> </a:t>
            </a:r>
            <a:r>
              <a:rPr lang="fi-FI" dirty="0" err="1">
                <a:latin typeface="CandidaStd-Roman"/>
              </a:rPr>
              <a:t>kvaliteedi</a:t>
            </a:r>
            <a:r>
              <a:rPr lang="fi-FI" dirty="0">
                <a:latin typeface="CandidaStd-Roman"/>
              </a:rPr>
              <a:t> </a:t>
            </a:r>
            <a:r>
              <a:rPr lang="fi-FI" dirty="0" err="1">
                <a:latin typeface="CandidaStd-Roman"/>
              </a:rPr>
              <a:t>muutumise</a:t>
            </a:r>
            <a:r>
              <a:rPr lang="fi-FI" dirty="0">
                <a:latin typeface="CandidaStd-Roman"/>
              </a:rPr>
              <a:t> </a:t>
            </a:r>
            <a:r>
              <a:rPr lang="fi-FI" dirty="0" err="1">
                <a:latin typeface="CandidaStd-Roman"/>
              </a:rPr>
              <a:t>oht</a:t>
            </a:r>
            <a:r>
              <a:rPr lang="fi-FI" dirty="0">
                <a:latin typeface="CandidaStd-Roman"/>
              </a:rPr>
              <a:t> ka </a:t>
            </a:r>
            <a:r>
              <a:rPr lang="fi-FI" dirty="0" err="1">
                <a:latin typeface="CandidaStd-Roman"/>
              </a:rPr>
              <a:t>Ida-</a:t>
            </a:r>
            <a:endParaRPr lang="fi-FI" dirty="0">
              <a:latin typeface="CandidaStd-Roman"/>
            </a:endParaRPr>
          </a:p>
          <a:p>
            <a:r>
              <a:rPr lang="fi-FI" dirty="0">
                <a:latin typeface="CandidaStd-Roman"/>
              </a:rPr>
              <a:t>Virumaa </a:t>
            </a:r>
            <a:r>
              <a:rPr lang="fi-FI" dirty="0" err="1">
                <a:latin typeface="CandidaStd-Roman"/>
              </a:rPr>
              <a:t>uhel</a:t>
            </a:r>
            <a:r>
              <a:rPr lang="fi-FI" dirty="0">
                <a:latin typeface="CandidaStd-Roman"/>
              </a:rPr>
              <a:t> </a:t>
            </a:r>
            <a:r>
              <a:rPr lang="fi-FI" dirty="0" err="1">
                <a:latin typeface="CandidaStd-Roman"/>
              </a:rPr>
              <a:t>tahtsamal</a:t>
            </a:r>
            <a:r>
              <a:rPr lang="fi-FI" dirty="0">
                <a:latin typeface="CandidaStd-Roman"/>
              </a:rPr>
              <a:t> </a:t>
            </a:r>
            <a:r>
              <a:rPr lang="fi-FI" dirty="0" err="1">
                <a:latin typeface="CandidaStd-Roman"/>
              </a:rPr>
              <a:t>joogivee</a:t>
            </a:r>
            <a:r>
              <a:rPr lang="fi-FI" dirty="0">
                <a:latin typeface="CandidaStd-Roman"/>
              </a:rPr>
              <a:t> </a:t>
            </a:r>
            <a:r>
              <a:rPr lang="fi-FI" dirty="0" err="1">
                <a:latin typeface="CandidaStd-Roman"/>
              </a:rPr>
              <a:t>allikal</a:t>
            </a:r>
            <a:r>
              <a:rPr lang="et-EE" dirty="0">
                <a:latin typeface="CandidaStd-Roman"/>
              </a:rPr>
              <a:t> </a:t>
            </a:r>
            <a:r>
              <a:rPr lang="et-EE" dirty="0" err="1">
                <a:latin typeface="CandidaStd-Roman"/>
              </a:rPr>
              <a:t>Vasavere</a:t>
            </a:r>
            <a:r>
              <a:rPr lang="et-EE" dirty="0">
                <a:latin typeface="CandidaStd-Roman"/>
              </a:rPr>
              <a:t> veehaardel.</a:t>
            </a:r>
            <a:endParaRPr lang="et-EE" dirty="0"/>
          </a:p>
        </p:txBody>
      </p:sp>
      <p:sp>
        <p:nvSpPr>
          <p:cNvPr id="6" name="Rectangle 5"/>
          <p:cNvSpPr/>
          <p:nvPr/>
        </p:nvSpPr>
        <p:spPr>
          <a:xfrm>
            <a:off x="603711" y="115067"/>
            <a:ext cx="11054889" cy="646331"/>
          </a:xfrm>
          <a:prstGeom prst="rect">
            <a:avLst/>
          </a:prstGeom>
        </p:spPr>
        <p:txBody>
          <a:bodyPr wrap="square">
            <a:spAutoFit/>
          </a:bodyPr>
          <a:lstStyle/>
          <a:p>
            <a:r>
              <a:rPr lang="et-EE" dirty="0">
                <a:latin typeface="TimesNewRomanPSMT"/>
              </a:rPr>
              <a:t>Kaevandustest </a:t>
            </a:r>
            <a:r>
              <a:rPr lang="et-EE" dirty="0" err="1">
                <a:latin typeface="TimesNewRomanPSMT"/>
              </a:rPr>
              <a:t>valjapumbatud</a:t>
            </a:r>
            <a:r>
              <a:rPr lang="et-EE" dirty="0">
                <a:latin typeface="TimesNewRomanPSMT"/>
              </a:rPr>
              <a:t> vesi on oluliselt </a:t>
            </a:r>
            <a:r>
              <a:rPr lang="et-EE" dirty="0" err="1">
                <a:latin typeface="TimesNewRomanPSMT"/>
              </a:rPr>
              <a:t>mojutanud</a:t>
            </a:r>
            <a:r>
              <a:rPr lang="et-EE" dirty="0">
                <a:latin typeface="TimesNewRomanPSMT"/>
              </a:rPr>
              <a:t> ka </a:t>
            </a:r>
            <a:r>
              <a:rPr lang="et-EE" dirty="0" err="1">
                <a:latin typeface="TimesNewRomanPSMT"/>
              </a:rPr>
              <a:t>Kurtna</a:t>
            </a:r>
            <a:r>
              <a:rPr lang="et-EE" dirty="0">
                <a:latin typeface="TimesNewRomanPSMT"/>
              </a:rPr>
              <a:t> </a:t>
            </a:r>
            <a:r>
              <a:rPr lang="et-EE" dirty="0" err="1">
                <a:latin typeface="TimesNewRomanPSMT"/>
              </a:rPr>
              <a:t>jarvede</a:t>
            </a:r>
            <a:r>
              <a:rPr lang="et-EE" dirty="0">
                <a:latin typeface="TimesNewRomanPSMT"/>
              </a:rPr>
              <a:t> vee keemilist seisundit. Võrreldes 1937. aastaga on sulfaatide sisaldus järvede vees tõusnud rohkem kui 10 korda.</a:t>
            </a:r>
            <a:endParaRPr lang="et-EE" dirty="0"/>
          </a:p>
        </p:txBody>
      </p:sp>
      <p:pic>
        <p:nvPicPr>
          <p:cNvPr id="8" name="Picture 7"/>
          <p:cNvPicPr>
            <a:picLocks noChangeAspect="1"/>
          </p:cNvPicPr>
          <p:nvPr/>
        </p:nvPicPr>
        <p:blipFill>
          <a:blip r:embed="rId3"/>
          <a:stretch>
            <a:fillRect/>
          </a:stretch>
        </p:blipFill>
        <p:spPr>
          <a:xfrm>
            <a:off x="8245602" y="992583"/>
            <a:ext cx="4027314" cy="3112118"/>
          </a:xfrm>
          <a:prstGeom prst="rect">
            <a:avLst/>
          </a:prstGeom>
        </p:spPr>
      </p:pic>
    </p:spTree>
    <p:extLst>
      <p:ext uri="{BB962C8B-B14F-4D97-AF65-F5344CB8AC3E}">
        <p14:creationId xmlns:p14="http://schemas.microsoft.com/office/powerpoint/2010/main" val="11493799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042" y="1785938"/>
            <a:ext cx="4597546" cy="3213100"/>
          </a:xfrm>
          <a:prstGeom prst="rect">
            <a:avLst/>
          </a:prstGeom>
        </p:spPr>
      </p:pic>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9578" y="1785938"/>
            <a:ext cx="4597546" cy="3213100"/>
          </a:xfrm>
          <a:prstGeom prst="rect">
            <a:avLst/>
          </a:prstGeom>
        </p:spPr>
      </p:pic>
      <p:cxnSp>
        <p:nvCxnSpPr>
          <p:cNvPr id="5" name="Straight Connector 4"/>
          <p:cNvCxnSpPr/>
          <p:nvPr/>
        </p:nvCxnSpPr>
        <p:spPr>
          <a:xfrm flipV="1">
            <a:off x="1737360" y="4361688"/>
            <a:ext cx="2596896" cy="182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7529903" y="4343400"/>
            <a:ext cx="2596896" cy="182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015815" y="3742626"/>
            <a:ext cx="415498" cy="369332"/>
          </a:xfrm>
          <a:prstGeom prst="rect">
            <a:avLst/>
          </a:prstGeom>
          <a:noFill/>
        </p:spPr>
        <p:txBody>
          <a:bodyPr wrap="none" rtlCol="0">
            <a:spAutoFit/>
          </a:bodyPr>
          <a:lstStyle/>
          <a:p>
            <a:r>
              <a:rPr lang="et-EE" b="1" dirty="0"/>
              <a:t>O</a:t>
            </a:r>
            <a:r>
              <a:rPr lang="et-EE" b="1" baseline="-25000" dirty="0"/>
              <a:t>2</a:t>
            </a:r>
          </a:p>
        </p:txBody>
      </p:sp>
      <p:sp>
        <p:nvSpPr>
          <p:cNvPr id="8" name="TextBox 7"/>
          <p:cNvSpPr txBox="1"/>
          <p:nvPr/>
        </p:nvSpPr>
        <p:spPr>
          <a:xfrm>
            <a:off x="3431313" y="4379976"/>
            <a:ext cx="527709" cy="369332"/>
          </a:xfrm>
          <a:prstGeom prst="rect">
            <a:avLst/>
          </a:prstGeom>
          <a:noFill/>
        </p:spPr>
        <p:txBody>
          <a:bodyPr wrap="none" rtlCol="0">
            <a:spAutoFit/>
          </a:bodyPr>
          <a:lstStyle/>
          <a:p>
            <a:r>
              <a:rPr lang="et-EE" b="1" dirty="0"/>
              <a:t>SO</a:t>
            </a:r>
            <a:r>
              <a:rPr lang="et-EE" b="1" baseline="-25000" dirty="0"/>
              <a:t>4</a:t>
            </a:r>
          </a:p>
        </p:txBody>
      </p:sp>
      <p:sp>
        <p:nvSpPr>
          <p:cNvPr id="9" name="TextBox 8"/>
          <p:cNvSpPr txBox="1"/>
          <p:nvPr/>
        </p:nvSpPr>
        <p:spPr>
          <a:xfrm>
            <a:off x="9236368" y="4343400"/>
            <a:ext cx="527709" cy="369332"/>
          </a:xfrm>
          <a:prstGeom prst="rect">
            <a:avLst/>
          </a:prstGeom>
          <a:noFill/>
        </p:spPr>
        <p:txBody>
          <a:bodyPr wrap="none" rtlCol="0">
            <a:spAutoFit/>
          </a:bodyPr>
          <a:lstStyle/>
          <a:p>
            <a:r>
              <a:rPr lang="et-EE" b="1" dirty="0"/>
              <a:t>SO</a:t>
            </a:r>
            <a:r>
              <a:rPr lang="et-EE" b="1" baseline="-25000" dirty="0"/>
              <a:t>4</a:t>
            </a:r>
          </a:p>
        </p:txBody>
      </p:sp>
      <p:sp>
        <p:nvSpPr>
          <p:cNvPr id="10" name="TextBox 9"/>
          <p:cNvSpPr txBox="1"/>
          <p:nvPr/>
        </p:nvSpPr>
        <p:spPr>
          <a:xfrm>
            <a:off x="8740404" y="3706050"/>
            <a:ext cx="702436" cy="523220"/>
          </a:xfrm>
          <a:prstGeom prst="rect">
            <a:avLst/>
          </a:prstGeom>
          <a:noFill/>
        </p:spPr>
        <p:txBody>
          <a:bodyPr wrap="none" rtlCol="0">
            <a:spAutoFit/>
          </a:bodyPr>
          <a:lstStyle/>
          <a:p>
            <a:r>
              <a:rPr lang="et-EE" sz="2800" b="1" dirty="0"/>
              <a:t>H</a:t>
            </a:r>
            <a:r>
              <a:rPr lang="et-EE" sz="2800" b="1" baseline="-25000" dirty="0"/>
              <a:t>2</a:t>
            </a:r>
            <a:r>
              <a:rPr lang="et-EE" sz="2800" b="1" dirty="0"/>
              <a:t>S</a:t>
            </a:r>
          </a:p>
        </p:txBody>
      </p:sp>
      <p:sp>
        <p:nvSpPr>
          <p:cNvPr id="11" name="TextBox 10"/>
          <p:cNvSpPr txBox="1"/>
          <p:nvPr/>
        </p:nvSpPr>
        <p:spPr>
          <a:xfrm>
            <a:off x="436418" y="5382491"/>
            <a:ext cx="5392310" cy="369332"/>
          </a:xfrm>
          <a:prstGeom prst="rect">
            <a:avLst/>
          </a:prstGeom>
          <a:noFill/>
        </p:spPr>
        <p:txBody>
          <a:bodyPr wrap="none" rtlCol="0">
            <a:spAutoFit/>
          </a:bodyPr>
          <a:lstStyle/>
          <a:p>
            <a:r>
              <a:rPr lang="et-EE" dirty="0"/>
              <a:t>Kaevandamisel kantakse järve külma hapniku rikast vett</a:t>
            </a:r>
          </a:p>
        </p:txBody>
      </p:sp>
      <p:sp>
        <p:nvSpPr>
          <p:cNvPr id="12" name="TextBox 11"/>
          <p:cNvSpPr txBox="1"/>
          <p:nvPr/>
        </p:nvSpPr>
        <p:spPr>
          <a:xfrm>
            <a:off x="7034646" y="5382491"/>
            <a:ext cx="3761510" cy="646331"/>
          </a:xfrm>
          <a:prstGeom prst="rect">
            <a:avLst/>
          </a:prstGeom>
          <a:noFill/>
        </p:spPr>
        <p:txBody>
          <a:bodyPr wrap="square" rtlCol="0">
            <a:spAutoFit/>
          </a:bodyPr>
          <a:lstStyle/>
          <a:p>
            <a:r>
              <a:rPr lang="et-EE" dirty="0"/>
              <a:t>Veevahetus aeglustub, O</a:t>
            </a:r>
            <a:r>
              <a:rPr lang="et-EE" baseline="-25000" dirty="0"/>
              <a:t>2</a:t>
            </a:r>
            <a:r>
              <a:rPr lang="et-EE" dirty="0"/>
              <a:t> tase langeb ning tekivad redutseerivad tingimused </a:t>
            </a:r>
          </a:p>
        </p:txBody>
      </p:sp>
      <p:sp>
        <p:nvSpPr>
          <p:cNvPr id="13" name="TextBox 12"/>
          <p:cNvSpPr txBox="1"/>
          <p:nvPr/>
        </p:nvSpPr>
        <p:spPr>
          <a:xfrm>
            <a:off x="2244436" y="1392382"/>
            <a:ext cx="1586909" cy="369332"/>
          </a:xfrm>
          <a:prstGeom prst="rect">
            <a:avLst/>
          </a:prstGeom>
          <a:noFill/>
        </p:spPr>
        <p:txBody>
          <a:bodyPr wrap="none" rtlCol="0">
            <a:spAutoFit/>
          </a:bodyPr>
          <a:lstStyle/>
          <a:p>
            <a:r>
              <a:rPr lang="et-EE" dirty="0"/>
              <a:t>Kaevandamisel</a:t>
            </a:r>
          </a:p>
        </p:txBody>
      </p:sp>
      <p:sp>
        <p:nvSpPr>
          <p:cNvPr id="14" name="TextBox 13"/>
          <p:cNvSpPr txBox="1"/>
          <p:nvPr/>
        </p:nvSpPr>
        <p:spPr>
          <a:xfrm>
            <a:off x="7897091" y="1402485"/>
            <a:ext cx="2038058" cy="369332"/>
          </a:xfrm>
          <a:prstGeom prst="rect">
            <a:avLst/>
          </a:prstGeom>
          <a:noFill/>
        </p:spPr>
        <p:txBody>
          <a:bodyPr wrap="none" rtlCol="0">
            <a:spAutoFit/>
          </a:bodyPr>
          <a:lstStyle/>
          <a:p>
            <a:r>
              <a:rPr lang="et-EE" dirty="0"/>
              <a:t>Peale kaevandamist</a:t>
            </a:r>
          </a:p>
        </p:txBody>
      </p:sp>
    </p:spTree>
    <p:extLst>
      <p:ext uri="{BB962C8B-B14F-4D97-AF65-F5344CB8AC3E}">
        <p14:creationId xmlns:p14="http://schemas.microsoft.com/office/powerpoint/2010/main" val="13378854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41248" y="1305341"/>
            <a:ext cx="10341863" cy="4832092"/>
          </a:xfrm>
          <a:prstGeom prst="rect">
            <a:avLst/>
          </a:prstGeom>
        </p:spPr>
        <p:txBody>
          <a:bodyPr wrap="square">
            <a:spAutoFit/>
          </a:bodyPr>
          <a:lstStyle/>
          <a:p>
            <a:pPr algn="ctr"/>
            <a:r>
              <a:rPr lang="et-EE" sz="2800" b="1" dirty="0"/>
              <a:t>Mäetööde planeerimisel ja käigus kerkivad küsimusi. </a:t>
            </a:r>
          </a:p>
          <a:p>
            <a:endParaRPr lang="et-EE" sz="2800" dirty="0"/>
          </a:p>
          <a:p>
            <a:pPr marL="457200" indent="-457200">
              <a:buFont typeface="Arial" panose="020B0604020202020204" pitchFamily="34" charset="0"/>
              <a:buChar char="•"/>
            </a:pPr>
            <a:r>
              <a:rPr lang="et-EE" sz="2800" dirty="0"/>
              <a:t>Kui kaugel või kui sügaval kaitstud aladest võib kaevandada?</a:t>
            </a:r>
          </a:p>
          <a:p>
            <a:pPr marL="457200" indent="-457200">
              <a:buFont typeface="Arial" panose="020B0604020202020204" pitchFamily="34" charset="0"/>
              <a:buChar char="•"/>
            </a:pPr>
            <a:r>
              <a:rPr lang="et-EE" sz="2800" dirty="0"/>
              <a:t>Kuidas saaks vähendada </a:t>
            </a:r>
            <a:r>
              <a:rPr lang="et-EE" sz="2800" dirty="0" err="1"/>
              <a:t>veekõrvalduse</a:t>
            </a:r>
            <a:r>
              <a:rPr lang="et-EE" sz="2800" dirty="0"/>
              <a:t> kulusid ja pumpamise mahtu?</a:t>
            </a:r>
          </a:p>
          <a:p>
            <a:pPr marL="457200" indent="-457200">
              <a:buFont typeface="Arial" panose="020B0604020202020204" pitchFamily="34" charset="0"/>
              <a:buChar char="•"/>
            </a:pPr>
            <a:r>
              <a:rPr lang="et-EE" sz="2800" dirty="0"/>
              <a:t>Kas piirata vee juurdevoolu kaevandusse?</a:t>
            </a:r>
          </a:p>
          <a:p>
            <a:pPr marL="457200" indent="-457200">
              <a:buFont typeface="Arial" panose="020B0604020202020204" pitchFamily="34" charset="0"/>
              <a:buChar char="•"/>
            </a:pPr>
            <a:r>
              <a:rPr lang="et-EE" sz="2800" dirty="0"/>
              <a:t>Kas veetõkke ehitamine võib aidata vee sissvoolu vähendada?</a:t>
            </a:r>
          </a:p>
          <a:p>
            <a:pPr marL="457200" indent="-457200">
              <a:buFont typeface="Arial" panose="020B0604020202020204" pitchFamily="34" charset="0"/>
              <a:buChar char="•"/>
            </a:pPr>
            <a:r>
              <a:rPr lang="et-EE" sz="2800" dirty="0"/>
              <a:t>Kus, kui palju ja kui võimsaid pumpasid tuleb uues kaevanduses kasutada? </a:t>
            </a:r>
          </a:p>
          <a:p>
            <a:pPr marL="457200" indent="-457200">
              <a:buFont typeface="Arial" panose="020B0604020202020204" pitchFamily="34" charset="0"/>
              <a:buChar char="•"/>
            </a:pPr>
            <a:r>
              <a:rPr lang="et-EE" sz="2800" dirty="0"/>
              <a:t>Mis juhtub veetasemetega, kui mõni kaevandus suletakse ja avatakse uusi? </a:t>
            </a:r>
          </a:p>
        </p:txBody>
      </p:sp>
    </p:spTree>
    <p:extLst>
      <p:ext uri="{BB962C8B-B14F-4D97-AF65-F5344CB8AC3E}">
        <p14:creationId xmlns:p14="http://schemas.microsoft.com/office/powerpoint/2010/main" val="19770793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17603" y="2006956"/>
            <a:ext cx="5800901" cy="1754326"/>
          </a:xfrm>
          <a:prstGeom prst="rect">
            <a:avLst/>
          </a:prstGeom>
        </p:spPr>
        <p:txBody>
          <a:bodyPr wrap="square">
            <a:spAutoFit/>
          </a:bodyPr>
          <a:lstStyle/>
          <a:p>
            <a:r>
              <a:rPr lang="et-EE" dirty="0">
                <a:latin typeface="Times New Roman" panose="02020603050405020304" pitchFamily="18" charset="0"/>
              </a:rPr>
              <a:t>Värske poolkoks sisaldab suurel määral fenoole ning selle </a:t>
            </a:r>
            <a:r>
              <a:rPr lang="et-EE" dirty="0" err="1">
                <a:latin typeface="Times New Roman" panose="02020603050405020304" pitchFamily="18" charset="0"/>
              </a:rPr>
              <a:t>pH</a:t>
            </a:r>
            <a:r>
              <a:rPr lang="et-EE" dirty="0">
                <a:latin typeface="Times New Roman" panose="02020603050405020304" pitchFamily="18" charset="0"/>
              </a:rPr>
              <a:t> on 12-13. Orgaanilist osa on </a:t>
            </a:r>
            <a:r>
              <a:rPr lang="fi-FI" dirty="0" err="1">
                <a:latin typeface="Times New Roman" panose="02020603050405020304" pitchFamily="18" charset="0"/>
              </a:rPr>
              <a:t>poolkoksis</a:t>
            </a:r>
            <a:r>
              <a:rPr lang="fi-FI" dirty="0">
                <a:latin typeface="Times New Roman" panose="02020603050405020304" pitchFamily="18" charset="0"/>
              </a:rPr>
              <a:t> </a:t>
            </a:r>
            <a:r>
              <a:rPr lang="fi-FI" dirty="0" err="1">
                <a:latin typeface="Times New Roman" panose="02020603050405020304" pitchFamily="18" charset="0"/>
              </a:rPr>
              <a:t>keskmiselt</a:t>
            </a:r>
            <a:r>
              <a:rPr lang="fi-FI" dirty="0">
                <a:latin typeface="Times New Roman" panose="02020603050405020304" pitchFamily="18" charset="0"/>
              </a:rPr>
              <a:t> 13%. </a:t>
            </a:r>
            <a:r>
              <a:rPr lang="fi-FI" dirty="0" err="1">
                <a:latin typeface="Times New Roman" panose="02020603050405020304" pitchFamily="18" charset="0"/>
              </a:rPr>
              <a:t>Mineraalosa</a:t>
            </a:r>
            <a:r>
              <a:rPr lang="fi-FI" dirty="0">
                <a:latin typeface="Times New Roman" panose="02020603050405020304" pitchFamily="18" charset="0"/>
              </a:rPr>
              <a:t> </a:t>
            </a:r>
            <a:r>
              <a:rPr lang="fi-FI" dirty="0" err="1">
                <a:latin typeface="Times New Roman" panose="02020603050405020304" pitchFamily="18" charset="0"/>
              </a:rPr>
              <a:t>koostises</a:t>
            </a:r>
            <a:r>
              <a:rPr lang="fi-FI" dirty="0">
                <a:latin typeface="Times New Roman" panose="02020603050405020304" pitchFamily="18" charset="0"/>
              </a:rPr>
              <a:t> on (</a:t>
            </a:r>
            <a:r>
              <a:rPr lang="fi-FI" dirty="0" err="1">
                <a:latin typeface="Times New Roman" panose="02020603050405020304" pitchFamily="18" charset="0"/>
              </a:rPr>
              <a:t>sisalduse</a:t>
            </a:r>
            <a:r>
              <a:rPr lang="fi-FI" dirty="0">
                <a:latin typeface="Times New Roman" panose="02020603050405020304" pitchFamily="18" charset="0"/>
              </a:rPr>
              <a:t> </a:t>
            </a:r>
            <a:r>
              <a:rPr lang="fi-FI" dirty="0" err="1">
                <a:latin typeface="Times New Roman" panose="02020603050405020304" pitchFamily="18" charset="0"/>
              </a:rPr>
              <a:t>vähenemise</a:t>
            </a:r>
            <a:r>
              <a:rPr lang="fi-FI" dirty="0">
                <a:latin typeface="Times New Roman" panose="02020603050405020304" pitchFamily="18" charset="0"/>
              </a:rPr>
              <a:t> </a:t>
            </a:r>
            <a:r>
              <a:rPr lang="fi-FI" dirty="0" err="1">
                <a:latin typeface="Times New Roman" panose="02020603050405020304" pitchFamily="18" charset="0"/>
              </a:rPr>
              <a:t>järjekorras</a:t>
            </a:r>
            <a:r>
              <a:rPr lang="fi-FI" dirty="0">
                <a:latin typeface="Times New Roman" panose="02020603050405020304" pitchFamily="18" charset="0"/>
              </a:rPr>
              <a:t>)</a:t>
            </a:r>
            <a:r>
              <a:rPr lang="et-EE" dirty="0">
                <a:latin typeface="Times New Roman" panose="02020603050405020304" pitchFamily="18" charset="0"/>
              </a:rPr>
              <a:t> </a:t>
            </a:r>
            <a:r>
              <a:rPr lang="pt-BR" dirty="0" err="1">
                <a:latin typeface="Times New Roman" panose="02020603050405020304" pitchFamily="18" charset="0"/>
              </a:rPr>
              <a:t>CaO</a:t>
            </a:r>
            <a:r>
              <a:rPr lang="pt-BR" dirty="0">
                <a:latin typeface="Times New Roman" panose="02020603050405020304" pitchFamily="18" charset="0"/>
              </a:rPr>
              <a:t>, SiO</a:t>
            </a:r>
            <a:r>
              <a:rPr lang="pt-BR" sz="1050" dirty="0">
                <a:latin typeface="Times New Roman" panose="02020603050405020304" pitchFamily="18" charset="0"/>
              </a:rPr>
              <a:t>2</a:t>
            </a:r>
            <a:r>
              <a:rPr lang="pt-BR" dirty="0">
                <a:latin typeface="Times New Roman" panose="02020603050405020304" pitchFamily="18" charset="0"/>
              </a:rPr>
              <a:t>, CO</a:t>
            </a:r>
            <a:r>
              <a:rPr lang="pt-BR" sz="1050" dirty="0">
                <a:latin typeface="Times New Roman" panose="02020603050405020304" pitchFamily="18" charset="0"/>
              </a:rPr>
              <a:t>2</a:t>
            </a:r>
            <a:r>
              <a:rPr lang="pt-BR" dirty="0">
                <a:latin typeface="Times New Roman" panose="02020603050405020304" pitchFamily="18" charset="0"/>
              </a:rPr>
              <a:t>, Al</a:t>
            </a:r>
            <a:r>
              <a:rPr lang="pt-BR" sz="1050" dirty="0">
                <a:latin typeface="Times New Roman" panose="02020603050405020304" pitchFamily="18" charset="0"/>
              </a:rPr>
              <a:t>2</a:t>
            </a:r>
            <a:r>
              <a:rPr lang="pt-BR" dirty="0">
                <a:latin typeface="Times New Roman" panose="02020603050405020304" pitchFamily="18" charset="0"/>
              </a:rPr>
              <a:t>O</a:t>
            </a:r>
            <a:r>
              <a:rPr lang="pt-BR" sz="1050" dirty="0">
                <a:latin typeface="Times New Roman" panose="02020603050405020304" pitchFamily="18" charset="0"/>
              </a:rPr>
              <a:t>3</a:t>
            </a:r>
            <a:r>
              <a:rPr lang="pt-BR" dirty="0">
                <a:latin typeface="Times New Roman" panose="02020603050405020304" pitchFamily="18" charset="0"/>
              </a:rPr>
              <a:t>, Fe</a:t>
            </a:r>
            <a:r>
              <a:rPr lang="pt-BR" sz="1050" dirty="0">
                <a:latin typeface="Times New Roman" panose="02020603050405020304" pitchFamily="18" charset="0"/>
              </a:rPr>
              <a:t>2</a:t>
            </a:r>
            <a:r>
              <a:rPr lang="pt-BR" dirty="0">
                <a:latin typeface="Times New Roman" panose="02020603050405020304" pitchFamily="18" charset="0"/>
              </a:rPr>
              <a:t>O</a:t>
            </a:r>
            <a:r>
              <a:rPr lang="pt-BR" sz="1050" dirty="0">
                <a:latin typeface="Times New Roman" panose="02020603050405020304" pitchFamily="18" charset="0"/>
              </a:rPr>
              <a:t>3</a:t>
            </a:r>
            <a:r>
              <a:rPr lang="pt-BR" dirty="0">
                <a:latin typeface="Times New Roman" panose="02020603050405020304" pitchFamily="18" charset="0"/>
              </a:rPr>
              <a:t>, </a:t>
            </a:r>
            <a:r>
              <a:rPr lang="pt-BR" dirty="0" err="1">
                <a:latin typeface="Times New Roman" panose="02020603050405020304" pitchFamily="18" charset="0"/>
              </a:rPr>
              <a:t>MgO</a:t>
            </a:r>
            <a:r>
              <a:rPr lang="pt-BR" dirty="0">
                <a:latin typeface="Times New Roman" panose="02020603050405020304" pitchFamily="18" charset="0"/>
              </a:rPr>
              <a:t>, K</a:t>
            </a:r>
            <a:r>
              <a:rPr lang="pt-BR" sz="1050" dirty="0">
                <a:latin typeface="Times New Roman" panose="02020603050405020304" pitchFamily="18" charset="0"/>
              </a:rPr>
              <a:t>2</a:t>
            </a:r>
            <a:r>
              <a:rPr lang="pt-BR" dirty="0">
                <a:latin typeface="Times New Roman" panose="02020603050405020304" pitchFamily="18" charset="0"/>
              </a:rPr>
              <a:t>O, S, TiO</a:t>
            </a:r>
            <a:r>
              <a:rPr lang="pt-BR" sz="1050" dirty="0">
                <a:latin typeface="Times New Roman" panose="02020603050405020304" pitchFamily="18" charset="0"/>
              </a:rPr>
              <a:t>2</a:t>
            </a:r>
            <a:r>
              <a:rPr lang="pt-BR" dirty="0">
                <a:latin typeface="Times New Roman" panose="02020603050405020304" pitchFamily="18" charset="0"/>
              </a:rPr>
              <a:t>, P</a:t>
            </a:r>
            <a:r>
              <a:rPr lang="pt-BR" sz="1050" dirty="0">
                <a:latin typeface="Times New Roman" panose="02020603050405020304" pitchFamily="18" charset="0"/>
              </a:rPr>
              <a:t>2</a:t>
            </a:r>
            <a:r>
              <a:rPr lang="pt-BR" dirty="0">
                <a:latin typeface="Times New Roman" panose="02020603050405020304" pitchFamily="18" charset="0"/>
              </a:rPr>
              <a:t>O</a:t>
            </a:r>
            <a:r>
              <a:rPr lang="pt-BR" sz="1050" dirty="0">
                <a:latin typeface="Times New Roman" panose="02020603050405020304" pitchFamily="18" charset="0"/>
              </a:rPr>
              <a:t>5</a:t>
            </a:r>
            <a:r>
              <a:rPr lang="pt-BR" dirty="0">
                <a:latin typeface="Times New Roman" panose="02020603050405020304" pitchFamily="18" charset="0"/>
              </a:rPr>
              <a:t>, </a:t>
            </a:r>
            <a:r>
              <a:rPr lang="pt-BR" dirty="0" err="1">
                <a:latin typeface="Times New Roman" panose="02020603050405020304" pitchFamily="18" charset="0"/>
              </a:rPr>
              <a:t>orgaanilises</a:t>
            </a:r>
            <a:r>
              <a:rPr lang="et-EE" dirty="0">
                <a:latin typeface="Times New Roman" panose="02020603050405020304" pitchFamily="18" charset="0"/>
              </a:rPr>
              <a:t> osas süsinik, </a:t>
            </a:r>
            <a:r>
              <a:rPr lang="et-EE" dirty="0" err="1">
                <a:latin typeface="Times New Roman" panose="02020603050405020304" pitchFamily="18" charset="0"/>
              </a:rPr>
              <a:t>termobituumen</a:t>
            </a:r>
            <a:r>
              <a:rPr lang="et-EE" dirty="0">
                <a:latin typeface="Times New Roman" panose="02020603050405020304" pitchFamily="18" charset="0"/>
              </a:rPr>
              <a:t>, madalmolekulaarsed ühendid ja </a:t>
            </a:r>
            <a:r>
              <a:rPr lang="et-EE" dirty="0" err="1">
                <a:latin typeface="Times New Roman" panose="02020603050405020304" pitchFamily="18" charset="0"/>
              </a:rPr>
              <a:t>kerogeen</a:t>
            </a:r>
            <a:r>
              <a:rPr lang="et-EE" dirty="0">
                <a:latin typeface="Times New Roman" panose="02020603050405020304" pitchFamily="18" charset="0"/>
              </a:rPr>
              <a:t>.</a:t>
            </a:r>
            <a:endParaRPr lang="et-EE" dirty="0"/>
          </a:p>
        </p:txBody>
      </p:sp>
      <p:sp>
        <p:nvSpPr>
          <p:cNvPr id="6" name="Rectangle 5"/>
          <p:cNvSpPr/>
          <p:nvPr/>
        </p:nvSpPr>
        <p:spPr>
          <a:xfrm>
            <a:off x="517603" y="3761282"/>
            <a:ext cx="4263044" cy="923330"/>
          </a:xfrm>
          <a:prstGeom prst="rect">
            <a:avLst/>
          </a:prstGeom>
        </p:spPr>
        <p:txBody>
          <a:bodyPr wrap="square">
            <a:spAutoFit/>
          </a:bodyPr>
          <a:lstStyle/>
          <a:p>
            <a:r>
              <a:rPr lang="et-EE" dirty="0">
                <a:latin typeface="Times New Roman" panose="02020603050405020304" pitchFamily="18" charset="0"/>
              </a:rPr>
              <a:t>Lisaks veel fenool, </a:t>
            </a:r>
            <a:r>
              <a:rPr lang="et-EE" dirty="0" err="1">
                <a:latin typeface="Times New Roman" panose="02020603050405020304" pitchFamily="18" charset="0"/>
              </a:rPr>
              <a:t>kresoolid</a:t>
            </a:r>
            <a:r>
              <a:rPr lang="et-EE" dirty="0">
                <a:latin typeface="Times New Roman" panose="02020603050405020304" pitchFamily="18" charset="0"/>
              </a:rPr>
              <a:t>, </a:t>
            </a:r>
            <a:r>
              <a:rPr lang="et-EE" dirty="0" err="1">
                <a:latin typeface="Times New Roman" panose="02020603050405020304" pitchFamily="18" charset="0"/>
              </a:rPr>
              <a:t>ksülenoolid</a:t>
            </a:r>
            <a:r>
              <a:rPr lang="et-EE" dirty="0">
                <a:latin typeface="Times New Roman" panose="02020603050405020304" pitchFamily="18" charset="0"/>
              </a:rPr>
              <a:t> ja </a:t>
            </a:r>
            <a:r>
              <a:rPr lang="et-EE" dirty="0" err="1">
                <a:latin typeface="Times New Roman" panose="02020603050405020304" pitchFamily="18" charset="0"/>
              </a:rPr>
              <a:t>resortsinoolid</a:t>
            </a:r>
            <a:r>
              <a:rPr lang="et-EE" dirty="0">
                <a:latin typeface="Times New Roman" panose="02020603050405020304" pitchFamily="18" charset="0"/>
              </a:rPr>
              <a:t> ning TOC (12-14%) suur sisaldus </a:t>
            </a:r>
            <a:r>
              <a:rPr lang="fr-FR" dirty="0" err="1">
                <a:latin typeface="Times New Roman" panose="02020603050405020304" pitchFamily="18" charset="0"/>
              </a:rPr>
              <a:t>ja</a:t>
            </a:r>
            <a:r>
              <a:rPr lang="fr-FR" dirty="0">
                <a:latin typeface="Times New Roman" panose="02020603050405020304" pitchFamily="18" charset="0"/>
              </a:rPr>
              <a:t> pH (10-13).</a:t>
            </a:r>
            <a:endParaRPr lang="et-EE" dirty="0"/>
          </a:p>
        </p:txBody>
      </p:sp>
      <p:sp>
        <p:nvSpPr>
          <p:cNvPr id="2" name="TextBox 1"/>
          <p:cNvSpPr txBox="1"/>
          <p:nvPr/>
        </p:nvSpPr>
        <p:spPr>
          <a:xfrm>
            <a:off x="4581444" y="127019"/>
            <a:ext cx="2610010" cy="523220"/>
          </a:xfrm>
          <a:prstGeom prst="rect">
            <a:avLst/>
          </a:prstGeom>
          <a:noFill/>
        </p:spPr>
        <p:txBody>
          <a:bodyPr wrap="none" rtlCol="0">
            <a:spAutoFit/>
          </a:bodyPr>
          <a:lstStyle/>
          <a:p>
            <a:r>
              <a:rPr lang="et-EE" sz="2800" b="1" dirty="0">
                <a:latin typeface="Times New Roman" panose="02020603050405020304" pitchFamily="18" charset="0"/>
              </a:rPr>
              <a:t>Poolkoksi mäed</a:t>
            </a:r>
            <a:endParaRPr lang="et-EE" sz="2800" b="1" dirty="0"/>
          </a:p>
        </p:txBody>
      </p:sp>
      <p:sp>
        <p:nvSpPr>
          <p:cNvPr id="7" name="Rectangle 6"/>
          <p:cNvSpPr/>
          <p:nvPr/>
        </p:nvSpPr>
        <p:spPr>
          <a:xfrm>
            <a:off x="517603" y="875245"/>
            <a:ext cx="11323877" cy="923330"/>
          </a:xfrm>
          <a:prstGeom prst="rect">
            <a:avLst/>
          </a:prstGeom>
        </p:spPr>
        <p:txBody>
          <a:bodyPr wrap="square">
            <a:spAutoFit/>
          </a:bodyPr>
          <a:lstStyle/>
          <a:p>
            <a:r>
              <a:rPr lang="et-EE" dirty="0">
                <a:latin typeface="Times New Roman" panose="02020603050405020304" pitchFamily="18" charset="0"/>
              </a:rPr>
              <a:t>Balti ja Eesti Elektrijaamad kasutavad tuha transportimiseks platoodele suurtes kogustes vett (suhe </a:t>
            </a:r>
            <a:r>
              <a:rPr lang="fi-FI" dirty="0" err="1">
                <a:latin typeface="Times New Roman" panose="02020603050405020304" pitchFamily="18" charset="0"/>
              </a:rPr>
              <a:t>tuhk</a:t>
            </a:r>
            <a:r>
              <a:rPr lang="fi-FI" dirty="0">
                <a:latin typeface="Times New Roman" panose="02020603050405020304" pitchFamily="18" charset="0"/>
              </a:rPr>
              <a:t>:</a:t>
            </a:r>
            <a:r>
              <a:rPr lang="et-EE" dirty="0">
                <a:latin typeface="Times New Roman" panose="02020603050405020304" pitchFamily="18" charset="0"/>
              </a:rPr>
              <a:t> </a:t>
            </a:r>
            <a:r>
              <a:rPr lang="fi-FI" dirty="0">
                <a:latin typeface="Times New Roman" panose="02020603050405020304" pitchFamily="18" charset="0"/>
              </a:rPr>
              <a:t>vesi on 1:13) </a:t>
            </a:r>
            <a:r>
              <a:rPr lang="fi-FI" dirty="0" err="1">
                <a:latin typeface="Times New Roman" panose="02020603050405020304" pitchFamily="18" charset="0"/>
              </a:rPr>
              <a:t>ning</a:t>
            </a:r>
            <a:r>
              <a:rPr lang="fi-FI" dirty="0">
                <a:latin typeface="Times New Roman" panose="02020603050405020304" pitchFamily="18" charset="0"/>
              </a:rPr>
              <a:t> </a:t>
            </a:r>
            <a:r>
              <a:rPr lang="fi-FI" dirty="0" err="1">
                <a:latin typeface="Times New Roman" panose="02020603050405020304" pitchFamily="18" charset="0"/>
              </a:rPr>
              <a:t>kõrge</a:t>
            </a:r>
            <a:r>
              <a:rPr lang="fi-FI" dirty="0">
                <a:latin typeface="Times New Roman" panose="02020603050405020304" pitchFamily="18" charset="0"/>
              </a:rPr>
              <a:t> pH (pH&gt;12) </a:t>
            </a:r>
            <a:r>
              <a:rPr lang="fi-FI" dirty="0" err="1">
                <a:latin typeface="Times New Roman" panose="02020603050405020304" pitchFamily="18" charset="0"/>
              </a:rPr>
              <a:t>taseme</a:t>
            </a:r>
            <a:r>
              <a:rPr lang="fi-FI" dirty="0">
                <a:latin typeface="Times New Roman" panose="02020603050405020304" pitchFamily="18" charset="0"/>
              </a:rPr>
              <a:t> </a:t>
            </a:r>
            <a:r>
              <a:rPr lang="fi-FI" dirty="0" err="1">
                <a:latin typeface="Times New Roman" panose="02020603050405020304" pitchFamily="18" charset="0"/>
              </a:rPr>
              <a:t>tõttu</a:t>
            </a:r>
            <a:r>
              <a:rPr lang="fi-FI" dirty="0">
                <a:latin typeface="Times New Roman" panose="02020603050405020304" pitchFamily="18" charset="0"/>
              </a:rPr>
              <a:t> on </a:t>
            </a:r>
            <a:r>
              <a:rPr lang="fi-FI" dirty="0" err="1">
                <a:latin typeface="Times New Roman" panose="02020603050405020304" pitchFamily="18" charset="0"/>
              </a:rPr>
              <a:t>tuhamägedest</a:t>
            </a:r>
            <a:r>
              <a:rPr lang="et-EE" dirty="0">
                <a:latin typeface="Times New Roman" panose="02020603050405020304" pitchFamily="18" charset="0"/>
              </a:rPr>
              <a:t> tulev </a:t>
            </a:r>
            <a:r>
              <a:rPr lang="et-EE" dirty="0" err="1">
                <a:latin typeface="Times New Roman" panose="02020603050405020304" pitchFamily="18" charset="0"/>
              </a:rPr>
              <a:t>nõrgvesi</a:t>
            </a:r>
            <a:r>
              <a:rPr lang="et-EE" dirty="0">
                <a:latin typeface="Times New Roman" panose="02020603050405020304" pitchFamily="18" charset="0"/>
              </a:rPr>
              <a:t> väga toksiline, reostades põhjavett ja ümberkaudseid pinnavee kogusid. </a:t>
            </a:r>
            <a:endParaRPr lang="et-EE" dirty="0"/>
          </a:p>
        </p:txBody>
      </p:sp>
      <p:pic>
        <p:nvPicPr>
          <p:cNvPr id="8" name="Picture 7"/>
          <p:cNvPicPr>
            <a:picLocks noChangeAspect="1"/>
          </p:cNvPicPr>
          <p:nvPr/>
        </p:nvPicPr>
        <p:blipFill>
          <a:blip r:embed="rId2"/>
          <a:stretch>
            <a:fillRect/>
          </a:stretch>
        </p:blipFill>
        <p:spPr>
          <a:xfrm>
            <a:off x="6096000" y="1699978"/>
            <a:ext cx="5902159" cy="3735808"/>
          </a:xfrm>
          <a:prstGeom prst="rect">
            <a:avLst/>
          </a:prstGeom>
        </p:spPr>
      </p:pic>
      <p:sp>
        <p:nvSpPr>
          <p:cNvPr id="9" name="Rectangle 8"/>
          <p:cNvSpPr/>
          <p:nvPr/>
        </p:nvSpPr>
        <p:spPr>
          <a:xfrm>
            <a:off x="517603" y="5750913"/>
            <a:ext cx="10744200" cy="923330"/>
          </a:xfrm>
          <a:prstGeom prst="rect">
            <a:avLst/>
          </a:prstGeom>
        </p:spPr>
        <p:txBody>
          <a:bodyPr wrap="square">
            <a:spAutoFit/>
          </a:bodyPr>
          <a:lstStyle/>
          <a:p>
            <a:r>
              <a:rPr lang="et-EE" dirty="0">
                <a:latin typeface="Times New Roman" panose="02020603050405020304" pitchFamily="18" charset="0"/>
              </a:rPr>
              <a:t>Lisaks </a:t>
            </a:r>
            <a:r>
              <a:rPr lang="fi-FI" dirty="0" err="1">
                <a:latin typeface="Times New Roman" panose="02020603050405020304" pitchFamily="18" charset="0"/>
              </a:rPr>
              <a:t>põlevkivi</a:t>
            </a:r>
            <a:r>
              <a:rPr lang="fi-FI" dirty="0">
                <a:latin typeface="Times New Roman" panose="02020603050405020304" pitchFamily="18" charset="0"/>
              </a:rPr>
              <a:t> </a:t>
            </a:r>
            <a:r>
              <a:rPr lang="fi-FI" dirty="0" err="1">
                <a:latin typeface="Times New Roman" panose="02020603050405020304" pitchFamily="18" charset="0"/>
              </a:rPr>
              <a:t>termilisele</a:t>
            </a:r>
            <a:r>
              <a:rPr lang="fi-FI" dirty="0">
                <a:latin typeface="Times New Roman" panose="02020603050405020304" pitchFamily="18" charset="0"/>
              </a:rPr>
              <a:t> </a:t>
            </a:r>
            <a:r>
              <a:rPr lang="fi-FI" dirty="0" err="1">
                <a:latin typeface="Times New Roman" panose="02020603050405020304" pitchFamily="18" charset="0"/>
              </a:rPr>
              <a:t>töötlemisele</a:t>
            </a:r>
            <a:r>
              <a:rPr lang="fi-FI" dirty="0">
                <a:latin typeface="Times New Roman" panose="02020603050405020304" pitchFamily="18" charset="0"/>
              </a:rPr>
              <a:t> </a:t>
            </a:r>
            <a:r>
              <a:rPr lang="fi-FI" dirty="0" err="1">
                <a:latin typeface="Times New Roman" panose="02020603050405020304" pitchFamily="18" charset="0"/>
              </a:rPr>
              <a:t>kaasnevale</a:t>
            </a:r>
            <a:r>
              <a:rPr lang="fi-FI" dirty="0">
                <a:latin typeface="Times New Roman" panose="02020603050405020304" pitchFamily="18" charset="0"/>
              </a:rPr>
              <a:t> </a:t>
            </a:r>
            <a:r>
              <a:rPr lang="fi-FI" dirty="0" err="1">
                <a:latin typeface="Times New Roman" panose="02020603050405020304" pitchFamily="18" charset="0"/>
              </a:rPr>
              <a:t>õhu</a:t>
            </a:r>
            <a:r>
              <a:rPr lang="fi-FI" dirty="0">
                <a:latin typeface="Times New Roman" panose="02020603050405020304" pitchFamily="18" charset="0"/>
              </a:rPr>
              <a:t> </a:t>
            </a:r>
            <a:r>
              <a:rPr lang="fi-FI" dirty="0" err="1">
                <a:latin typeface="Times New Roman" panose="02020603050405020304" pitchFamily="18" charset="0"/>
              </a:rPr>
              <a:t>saastele</a:t>
            </a:r>
            <a:r>
              <a:rPr lang="fi-FI" dirty="0">
                <a:latin typeface="Times New Roman" panose="02020603050405020304" pitchFamily="18" charset="0"/>
              </a:rPr>
              <a:t>, on oma </a:t>
            </a:r>
            <a:r>
              <a:rPr lang="fi-FI" dirty="0" err="1">
                <a:latin typeface="Times New Roman" panose="02020603050405020304" pitchFamily="18" charset="0"/>
              </a:rPr>
              <a:t>panuse</a:t>
            </a:r>
            <a:r>
              <a:rPr lang="fi-FI" dirty="0">
                <a:latin typeface="Times New Roman" panose="02020603050405020304" pitchFamily="18" charset="0"/>
              </a:rPr>
              <a:t> </a:t>
            </a:r>
            <a:r>
              <a:rPr lang="fi-FI" dirty="0" err="1">
                <a:latin typeface="Times New Roman" panose="02020603050405020304" pitchFamily="18" charset="0"/>
              </a:rPr>
              <a:t>ümberkaudse</a:t>
            </a:r>
            <a:r>
              <a:rPr lang="fi-FI" dirty="0">
                <a:latin typeface="Times New Roman" panose="02020603050405020304" pitchFamily="18" charset="0"/>
              </a:rPr>
              <a:t> </a:t>
            </a:r>
            <a:r>
              <a:rPr lang="fi-FI" dirty="0" err="1">
                <a:latin typeface="Times New Roman" panose="02020603050405020304" pitchFamily="18" charset="0"/>
              </a:rPr>
              <a:t>õhu</a:t>
            </a:r>
            <a:r>
              <a:rPr lang="et-EE" dirty="0">
                <a:latin typeface="Times New Roman" panose="02020603050405020304" pitchFamily="18" charset="0"/>
              </a:rPr>
              <a:t> reostusele andnud ka mõnede poolkoksi mägede isesüttimine, millega kaasneb vesiniksulfiidi, </a:t>
            </a:r>
            <a:r>
              <a:rPr lang="fi-FI" dirty="0" err="1">
                <a:latin typeface="Times New Roman" panose="02020603050405020304" pitchFamily="18" charset="0"/>
              </a:rPr>
              <a:t>ammoniaagi</a:t>
            </a:r>
            <a:r>
              <a:rPr lang="fi-FI" dirty="0">
                <a:latin typeface="Times New Roman" panose="02020603050405020304" pitchFamily="18" charset="0"/>
              </a:rPr>
              <a:t> ja </a:t>
            </a:r>
            <a:r>
              <a:rPr lang="fi-FI" dirty="0" err="1">
                <a:latin typeface="Times New Roman" panose="02020603050405020304" pitchFamily="18" charset="0"/>
              </a:rPr>
              <a:t>raskemetallide</a:t>
            </a:r>
            <a:r>
              <a:rPr lang="fi-FI" dirty="0">
                <a:latin typeface="Times New Roman" panose="02020603050405020304" pitchFamily="18" charset="0"/>
              </a:rPr>
              <a:t> </a:t>
            </a:r>
            <a:r>
              <a:rPr lang="fi-FI" dirty="0" err="1">
                <a:latin typeface="Times New Roman" panose="02020603050405020304" pitchFamily="18" charset="0"/>
              </a:rPr>
              <a:t>sisalduse</a:t>
            </a:r>
            <a:r>
              <a:rPr lang="fi-FI" dirty="0">
                <a:latin typeface="Times New Roman" panose="02020603050405020304" pitchFamily="18" charset="0"/>
              </a:rPr>
              <a:t> suurenemine </a:t>
            </a:r>
            <a:r>
              <a:rPr lang="fi-FI" dirty="0" err="1">
                <a:latin typeface="Times New Roman" panose="02020603050405020304" pitchFamily="18" charset="0"/>
              </a:rPr>
              <a:t>õhus</a:t>
            </a:r>
            <a:r>
              <a:rPr lang="fi-FI" dirty="0">
                <a:latin typeface="Times New Roman" panose="02020603050405020304" pitchFamily="18" charset="0"/>
              </a:rPr>
              <a:t>.</a:t>
            </a:r>
            <a:endParaRPr lang="et-EE" dirty="0"/>
          </a:p>
        </p:txBody>
      </p:sp>
      <p:sp>
        <p:nvSpPr>
          <p:cNvPr id="10" name="Rectangle 9"/>
          <p:cNvSpPr/>
          <p:nvPr/>
        </p:nvSpPr>
        <p:spPr>
          <a:xfrm>
            <a:off x="517603" y="4740342"/>
            <a:ext cx="5591556" cy="923330"/>
          </a:xfrm>
          <a:prstGeom prst="rect">
            <a:avLst/>
          </a:prstGeom>
        </p:spPr>
        <p:txBody>
          <a:bodyPr wrap="square">
            <a:spAutoFit/>
          </a:bodyPr>
          <a:lstStyle/>
          <a:p>
            <a:r>
              <a:rPr lang="et-EE" dirty="0">
                <a:latin typeface="Times New Roman" panose="02020603050405020304" pitchFamily="18" charset="0"/>
              </a:rPr>
              <a:t>Üldise mineraalsusega kuni 4000 mg/l.</a:t>
            </a:r>
            <a:r>
              <a:rPr lang="et-EE" dirty="0"/>
              <a:t> </a:t>
            </a:r>
            <a:r>
              <a:rPr lang="fi-FI" dirty="0" err="1">
                <a:latin typeface="Times New Roman" panose="02020603050405020304" pitchFamily="18" charset="0"/>
              </a:rPr>
              <a:t>Põhjavee</a:t>
            </a:r>
            <a:r>
              <a:rPr lang="fi-FI" dirty="0">
                <a:latin typeface="Times New Roman" panose="02020603050405020304" pitchFamily="18" charset="0"/>
              </a:rPr>
              <a:t> K</a:t>
            </a:r>
            <a:r>
              <a:rPr lang="fi-FI" sz="1050" dirty="0">
                <a:latin typeface="Times New Roman" panose="02020603050405020304" pitchFamily="18" charset="0"/>
              </a:rPr>
              <a:t>+</a:t>
            </a:r>
            <a:r>
              <a:rPr lang="fi-FI" dirty="0">
                <a:latin typeface="Times New Roman" panose="02020603050405020304" pitchFamily="18" charset="0"/>
              </a:rPr>
              <a:t>-</a:t>
            </a:r>
            <a:r>
              <a:rPr lang="fi-FI" dirty="0" err="1">
                <a:latin typeface="Times New Roman" panose="02020603050405020304" pitchFamily="18" charset="0"/>
              </a:rPr>
              <a:t>sisaldus</a:t>
            </a:r>
            <a:r>
              <a:rPr lang="fi-FI" dirty="0">
                <a:latin typeface="Times New Roman" panose="02020603050405020304" pitchFamily="18" charset="0"/>
              </a:rPr>
              <a:t>, </a:t>
            </a:r>
            <a:r>
              <a:rPr lang="fi-FI" dirty="0" err="1">
                <a:latin typeface="Times New Roman" panose="02020603050405020304" pitchFamily="18" charset="0"/>
              </a:rPr>
              <a:t>mis</a:t>
            </a:r>
            <a:r>
              <a:rPr lang="fi-FI" dirty="0">
                <a:latin typeface="Times New Roman" panose="02020603050405020304" pitchFamily="18" charset="0"/>
              </a:rPr>
              <a:t> on </a:t>
            </a:r>
            <a:r>
              <a:rPr lang="fi-FI" dirty="0" err="1">
                <a:latin typeface="Times New Roman" panose="02020603050405020304" pitchFamily="18" charset="0"/>
              </a:rPr>
              <a:t>tuhaveega</a:t>
            </a:r>
            <a:r>
              <a:rPr lang="fi-FI" dirty="0">
                <a:latin typeface="Times New Roman" panose="02020603050405020304" pitchFamily="18" charset="0"/>
              </a:rPr>
              <a:t> </a:t>
            </a:r>
            <a:r>
              <a:rPr lang="fi-FI" dirty="0" err="1">
                <a:latin typeface="Times New Roman" panose="02020603050405020304" pitchFamily="18" charset="0"/>
              </a:rPr>
              <a:t>reostumise</a:t>
            </a:r>
            <a:r>
              <a:rPr lang="et-EE" dirty="0">
                <a:latin typeface="Times New Roman" panose="02020603050405020304" pitchFamily="18" charset="0"/>
              </a:rPr>
              <a:t> </a:t>
            </a:r>
            <a:r>
              <a:rPr lang="fi-FI" dirty="0" err="1">
                <a:latin typeface="Times New Roman" panose="02020603050405020304" pitchFamily="18" charset="0"/>
              </a:rPr>
              <a:t>põhinäitajaks</a:t>
            </a:r>
            <a:r>
              <a:rPr lang="fi-FI" dirty="0">
                <a:latin typeface="Times New Roman" panose="02020603050405020304" pitchFamily="18" charset="0"/>
              </a:rPr>
              <a:t>, oli </a:t>
            </a:r>
            <a:r>
              <a:rPr lang="fi-FI" dirty="0" err="1">
                <a:latin typeface="Times New Roman" panose="02020603050405020304" pitchFamily="18" charset="0"/>
              </a:rPr>
              <a:t>põhjavees</a:t>
            </a:r>
            <a:r>
              <a:rPr lang="fi-FI" dirty="0">
                <a:latin typeface="Times New Roman" panose="02020603050405020304" pitchFamily="18" charset="0"/>
              </a:rPr>
              <a:t> </a:t>
            </a:r>
            <a:r>
              <a:rPr lang="fi-FI" dirty="0" err="1">
                <a:latin typeface="Times New Roman" panose="02020603050405020304" pitchFamily="18" charset="0"/>
              </a:rPr>
              <a:t>vahemikus</a:t>
            </a:r>
            <a:r>
              <a:rPr lang="fi-FI" dirty="0">
                <a:latin typeface="Times New Roman" panose="02020603050405020304" pitchFamily="18" charset="0"/>
              </a:rPr>
              <a:t> 143,8–400,0 mg/l.</a:t>
            </a:r>
            <a:endParaRPr lang="et-EE" dirty="0"/>
          </a:p>
        </p:txBody>
      </p:sp>
    </p:spTree>
    <p:extLst>
      <p:ext uri="{BB962C8B-B14F-4D97-AF65-F5344CB8AC3E}">
        <p14:creationId xmlns:p14="http://schemas.microsoft.com/office/powerpoint/2010/main" val="20080854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19568" y="428962"/>
            <a:ext cx="4504805" cy="2862322"/>
          </a:xfrm>
          <a:prstGeom prst="rect">
            <a:avLst/>
          </a:prstGeom>
        </p:spPr>
        <p:txBody>
          <a:bodyPr wrap="square">
            <a:spAutoFit/>
          </a:bodyPr>
          <a:lstStyle/>
          <a:p>
            <a:r>
              <a:rPr lang="et-EE" dirty="0">
                <a:solidFill>
                  <a:srgbClr val="000000"/>
                </a:solidFill>
                <a:latin typeface="Arial" panose="020B0604020202020204" pitchFamily="34" charset="0"/>
              </a:rPr>
              <a:t>Sisaldab värske tuhk järgmisi komponente: </a:t>
            </a:r>
          </a:p>
          <a:p>
            <a:r>
              <a:rPr lang="et-EE" dirty="0">
                <a:solidFill>
                  <a:srgbClr val="000000"/>
                </a:solidFill>
                <a:latin typeface="Arial" panose="020B0604020202020204" pitchFamily="34" charset="0"/>
              </a:rPr>
              <a:t>(1) vaba </a:t>
            </a:r>
            <a:r>
              <a:rPr lang="et-EE" dirty="0" err="1">
                <a:solidFill>
                  <a:srgbClr val="000000"/>
                </a:solidFill>
                <a:latin typeface="Arial" panose="020B0604020202020204" pitchFamily="34" charset="0"/>
              </a:rPr>
              <a:t>CaO</a:t>
            </a:r>
            <a:r>
              <a:rPr lang="et-EE" dirty="0">
                <a:solidFill>
                  <a:srgbClr val="000000"/>
                </a:solidFill>
                <a:latin typeface="Arial" panose="020B0604020202020204" pitchFamily="34" charset="0"/>
              </a:rPr>
              <a:t>; </a:t>
            </a:r>
          </a:p>
          <a:p>
            <a:r>
              <a:rPr lang="et-EE" dirty="0">
                <a:solidFill>
                  <a:srgbClr val="000000"/>
                </a:solidFill>
                <a:latin typeface="Arial" panose="020B0604020202020204" pitchFamily="34" charset="0"/>
              </a:rPr>
              <a:t>(2) CaSO4 </a:t>
            </a:r>
          </a:p>
          <a:p>
            <a:r>
              <a:rPr lang="et-EE" dirty="0">
                <a:solidFill>
                  <a:srgbClr val="000000"/>
                </a:solidFill>
                <a:latin typeface="Arial" panose="020B0604020202020204" pitchFamily="34" charset="0"/>
              </a:rPr>
              <a:t>(3) tsemendimineraalid </a:t>
            </a:r>
          </a:p>
          <a:p>
            <a:r>
              <a:rPr lang="et-EE" dirty="0">
                <a:solidFill>
                  <a:srgbClr val="000000"/>
                </a:solidFill>
                <a:latin typeface="Arial" panose="020B0604020202020204" pitchFamily="34" charset="0"/>
              </a:rPr>
              <a:t>(4) reageerimata </a:t>
            </a:r>
            <a:r>
              <a:rPr lang="et-EE" dirty="0" err="1">
                <a:solidFill>
                  <a:srgbClr val="000000"/>
                </a:solidFill>
                <a:latin typeface="Arial" panose="020B0604020202020204" pitchFamily="34" charset="0"/>
              </a:rPr>
              <a:t>silikaatsed</a:t>
            </a:r>
            <a:r>
              <a:rPr lang="et-EE" dirty="0">
                <a:solidFill>
                  <a:srgbClr val="000000"/>
                </a:solidFill>
                <a:latin typeface="Arial" panose="020B0604020202020204" pitchFamily="34" charset="0"/>
              </a:rPr>
              <a:t> mineraalid (peamiselt kvarts ja kaaliumpäevakivi) ning nn klaasifaas‖ – silikaatsete mineraalide baasil tekkinud amorfne faas, mis kiirel tardumisel ei kristalliseerunud. </a:t>
            </a:r>
            <a:endParaRPr lang="et-EE"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7243" y="0"/>
            <a:ext cx="6374757" cy="4247182"/>
          </a:xfrm>
          <a:prstGeom prst="rect">
            <a:avLst/>
          </a:prstGeom>
        </p:spPr>
      </p:pic>
      <p:sp>
        <p:nvSpPr>
          <p:cNvPr id="12" name="Rectangle 11"/>
          <p:cNvSpPr/>
          <p:nvPr/>
        </p:nvSpPr>
        <p:spPr>
          <a:xfrm>
            <a:off x="633031" y="4488242"/>
            <a:ext cx="10536381" cy="1754326"/>
          </a:xfrm>
          <a:prstGeom prst="rect">
            <a:avLst/>
          </a:prstGeom>
        </p:spPr>
        <p:txBody>
          <a:bodyPr wrap="square">
            <a:spAutoFit/>
          </a:bodyPr>
          <a:lstStyle/>
          <a:p>
            <a:r>
              <a:rPr lang="et-EE" dirty="0">
                <a:latin typeface="Times New Roman" panose="02020603050405020304" pitchFamily="18" charset="0"/>
              </a:rPr>
              <a:t>Orgaaniliste ühendite osakaal väheneb märgatavalt poolkoksi vananedes. Värske poolkoks sisaldab ligikaudu 4% bituumeneid, samas aga kolm aastat vana poolkoks sisaldas samu ühendeid 1,44% ning kümne aasta </a:t>
            </a:r>
            <a:r>
              <a:rPr lang="fi-FI" dirty="0" err="1">
                <a:latin typeface="Times New Roman" panose="02020603050405020304" pitchFamily="18" charset="0"/>
              </a:rPr>
              <a:t>vanuses</a:t>
            </a:r>
            <a:r>
              <a:rPr lang="fi-FI" dirty="0">
                <a:latin typeface="Times New Roman" panose="02020603050405020304" pitchFamily="18" charset="0"/>
              </a:rPr>
              <a:t> </a:t>
            </a:r>
            <a:r>
              <a:rPr lang="fi-FI" dirty="0" err="1">
                <a:latin typeface="Times New Roman" panose="02020603050405020304" pitchFamily="18" charset="0"/>
              </a:rPr>
              <a:t>pool-koksis</a:t>
            </a:r>
            <a:r>
              <a:rPr lang="fi-FI" dirty="0">
                <a:latin typeface="Times New Roman" panose="02020603050405020304" pitchFamily="18" charset="0"/>
              </a:rPr>
              <a:t> on </a:t>
            </a:r>
            <a:r>
              <a:rPr lang="fi-FI" dirty="0" err="1">
                <a:latin typeface="Times New Roman" panose="02020603050405020304" pitchFamily="18" charset="0"/>
              </a:rPr>
              <a:t>bituumenite</a:t>
            </a:r>
            <a:r>
              <a:rPr lang="fi-FI" dirty="0">
                <a:latin typeface="Times New Roman" panose="02020603050405020304" pitchFamily="18" charset="0"/>
              </a:rPr>
              <a:t> </a:t>
            </a:r>
            <a:r>
              <a:rPr lang="fi-FI" dirty="0" err="1">
                <a:latin typeface="Times New Roman" panose="02020603050405020304" pitchFamily="18" charset="0"/>
              </a:rPr>
              <a:t>kontsentratsioon</a:t>
            </a:r>
            <a:r>
              <a:rPr lang="fi-FI" dirty="0">
                <a:latin typeface="Times New Roman" panose="02020603050405020304" pitchFamily="18" charset="0"/>
              </a:rPr>
              <a:t> </a:t>
            </a:r>
            <a:r>
              <a:rPr lang="fi-FI" dirty="0" err="1">
                <a:latin typeface="Times New Roman" panose="02020603050405020304" pitchFamily="18" charset="0"/>
              </a:rPr>
              <a:t>vähenenud</a:t>
            </a:r>
            <a:r>
              <a:rPr lang="fi-FI" dirty="0">
                <a:latin typeface="Times New Roman" panose="02020603050405020304" pitchFamily="18" charset="0"/>
              </a:rPr>
              <a:t> 0,99%.</a:t>
            </a:r>
          </a:p>
          <a:p>
            <a:endParaRPr lang="et-EE" dirty="0">
              <a:latin typeface="Times New Roman" panose="02020603050405020304" pitchFamily="18" charset="0"/>
            </a:endParaRPr>
          </a:p>
          <a:p>
            <a:r>
              <a:rPr lang="fi-FI" dirty="0" err="1">
                <a:latin typeface="Times New Roman" panose="02020603050405020304" pitchFamily="18" charset="0"/>
              </a:rPr>
              <a:t>Samasugune</a:t>
            </a:r>
            <a:r>
              <a:rPr lang="fi-FI" dirty="0">
                <a:latin typeface="Times New Roman" panose="02020603050405020304" pitchFamily="18" charset="0"/>
              </a:rPr>
              <a:t> </a:t>
            </a:r>
            <a:r>
              <a:rPr lang="fi-FI" dirty="0" err="1">
                <a:latin typeface="Times New Roman" panose="02020603050405020304" pitchFamily="18" charset="0"/>
              </a:rPr>
              <a:t>korrapärasus</a:t>
            </a:r>
            <a:r>
              <a:rPr lang="fi-FI" dirty="0">
                <a:latin typeface="Times New Roman" panose="02020603050405020304" pitchFamily="18" charset="0"/>
              </a:rPr>
              <a:t> </a:t>
            </a:r>
            <a:r>
              <a:rPr lang="fi-FI" dirty="0" err="1">
                <a:latin typeface="Times New Roman" panose="02020603050405020304" pitchFamily="18" charset="0"/>
              </a:rPr>
              <a:t>esineb</a:t>
            </a:r>
            <a:r>
              <a:rPr lang="fi-FI" dirty="0">
                <a:latin typeface="Times New Roman" panose="02020603050405020304" pitchFamily="18" charset="0"/>
              </a:rPr>
              <a:t> ka </a:t>
            </a:r>
            <a:r>
              <a:rPr lang="fi-FI" dirty="0" err="1">
                <a:latin typeface="Times New Roman" panose="02020603050405020304" pitchFamily="18" charset="0"/>
              </a:rPr>
              <a:t>mikroelementide</a:t>
            </a:r>
            <a:r>
              <a:rPr lang="fi-FI" dirty="0">
                <a:latin typeface="Times New Roman" panose="02020603050405020304" pitchFamily="18" charset="0"/>
              </a:rPr>
              <a:t> </a:t>
            </a:r>
            <a:r>
              <a:rPr lang="fi-FI" dirty="0" err="1">
                <a:latin typeface="Times New Roman" panose="02020603050405020304" pitchFamily="18" charset="0"/>
              </a:rPr>
              <a:t>vähenemise</a:t>
            </a:r>
            <a:r>
              <a:rPr lang="fi-FI" dirty="0">
                <a:latin typeface="Times New Roman" panose="02020603050405020304" pitchFamily="18" charset="0"/>
              </a:rPr>
              <a:t> </a:t>
            </a:r>
            <a:r>
              <a:rPr lang="fi-FI" dirty="0" err="1">
                <a:latin typeface="Times New Roman" panose="02020603050405020304" pitchFamily="18" charset="0"/>
              </a:rPr>
              <a:t>osas</a:t>
            </a:r>
            <a:r>
              <a:rPr lang="et-EE" dirty="0">
                <a:latin typeface="Times New Roman" panose="02020603050405020304" pitchFamily="18" charset="0"/>
              </a:rPr>
              <a:t>. </a:t>
            </a:r>
            <a:r>
              <a:rPr lang="fi-FI" dirty="0" err="1">
                <a:latin typeface="Times New Roman" panose="02020603050405020304" pitchFamily="18" charset="0"/>
              </a:rPr>
              <a:t>Poolkoksi</a:t>
            </a:r>
            <a:r>
              <a:rPr lang="fi-FI" dirty="0">
                <a:latin typeface="Times New Roman" panose="02020603050405020304" pitchFamily="18" charset="0"/>
              </a:rPr>
              <a:t> vananedes </a:t>
            </a:r>
            <a:r>
              <a:rPr lang="fi-FI" dirty="0" err="1">
                <a:latin typeface="Times New Roman" panose="02020603050405020304" pitchFamily="18" charset="0"/>
              </a:rPr>
              <a:t>väheneb</a:t>
            </a:r>
            <a:r>
              <a:rPr lang="et-EE" dirty="0">
                <a:latin typeface="Times New Roman" panose="02020603050405020304" pitchFamily="18" charset="0"/>
              </a:rPr>
              <a:t> märgatavalt elementide väljauhtumine (kümneid kuni sadu kordi) ning leostunud vee </a:t>
            </a:r>
            <a:r>
              <a:rPr lang="et-EE" dirty="0" err="1">
                <a:latin typeface="Times New Roman" panose="02020603050405020304" pitchFamily="18" charset="0"/>
              </a:rPr>
              <a:t>pH</a:t>
            </a:r>
            <a:r>
              <a:rPr lang="et-EE" dirty="0">
                <a:latin typeface="Times New Roman" panose="02020603050405020304" pitchFamily="18" charset="0"/>
              </a:rPr>
              <a:t> normaliseerub.</a:t>
            </a:r>
            <a:endParaRPr lang="et-EE" dirty="0"/>
          </a:p>
        </p:txBody>
      </p:sp>
    </p:spTree>
    <p:extLst>
      <p:ext uri="{BB962C8B-B14F-4D97-AF65-F5344CB8AC3E}">
        <p14:creationId xmlns:p14="http://schemas.microsoft.com/office/powerpoint/2010/main" val="39676761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52487" y="1130330"/>
            <a:ext cx="10111169" cy="4524315"/>
          </a:xfrm>
          <a:prstGeom prst="rect">
            <a:avLst/>
          </a:prstGeom>
        </p:spPr>
        <p:txBody>
          <a:bodyPr wrap="square">
            <a:spAutoFit/>
          </a:bodyPr>
          <a:lstStyle/>
          <a:p>
            <a:r>
              <a:rPr lang="et-EE" dirty="0">
                <a:latin typeface="Times New Roman" panose="02020603050405020304" pitchFamily="18" charset="0"/>
              </a:rPr>
              <a:t>Kukersiidi põletamisel elektrijaamade kateldes (mõneks sekundiks temperatuur kuni 1500 kraadi)</a:t>
            </a:r>
          </a:p>
          <a:p>
            <a:endParaRPr lang="fi-FI" dirty="0">
              <a:latin typeface="Times New Roman" panose="02020603050405020304" pitchFamily="18" charset="0"/>
            </a:endParaRPr>
          </a:p>
          <a:p>
            <a:r>
              <a:rPr lang="et-EE" dirty="0">
                <a:latin typeface="Times New Roman" panose="02020603050405020304" pitchFamily="18" charset="0"/>
              </a:rPr>
              <a:t>(1) </a:t>
            </a:r>
            <a:r>
              <a:rPr lang="et-EE" b="1" dirty="0">
                <a:latin typeface="Times New Roman" panose="02020603050405020304" pitchFamily="18" charset="0"/>
              </a:rPr>
              <a:t>Orgaaniline aine oksüdeerub</a:t>
            </a:r>
            <a:r>
              <a:rPr lang="et-EE" dirty="0">
                <a:latin typeface="Times New Roman" panose="02020603050405020304" pitchFamily="18" charset="0"/>
              </a:rPr>
              <a:t>, tekib süsinikdioksiid ning väävlioksiidid;</a:t>
            </a:r>
          </a:p>
          <a:p>
            <a:r>
              <a:rPr lang="et-EE" dirty="0">
                <a:latin typeface="Times New Roman" panose="02020603050405020304" pitchFamily="18" charset="0"/>
              </a:rPr>
              <a:t>(2) </a:t>
            </a:r>
            <a:r>
              <a:rPr lang="et-EE" b="1" dirty="0">
                <a:latin typeface="Times New Roman" panose="02020603050405020304" pitchFamily="18" charset="0"/>
              </a:rPr>
              <a:t>Püriit laguneb </a:t>
            </a:r>
            <a:r>
              <a:rPr lang="et-EE" dirty="0">
                <a:latin typeface="Times New Roman" panose="02020603050405020304" pitchFamily="18" charset="0"/>
              </a:rPr>
              <a:t>(lagunemine juba ca 550 kraadi juures) – vabaneb raud, tekivad väävlioksiidid;</a:t>
            </a:r>
          </a:p>
          <a:p>
            <a:r>
              <a:rPr lang="nn-NO" dirty="0">
                <a:latin typeface="Times New Roman" panose="02020603050405020304" pitchFamily="18" charset="0"/>
              </a:rPr>
              <a:t>(3</a:t>
            </a:r>
            <a:r>
              <a:rPr lang="nn-NO" b="1" dirty="0">
                <a:latin typeface="Times New Roman" panose="02020603050405020304" pitchFamily="18" charset="0"/>
              </a:rPr>
              <a:t>) </a:t>
            </a:r>
            <a:r>
              <a:rPr lang="nn-NO" b="1" dirty="0" err="1">
                <a:latin typeface="Times New Roman" panose="02020603050405020304" pitchFamily="18" charset="0"/>
              </a:rPr>
              <a:t>Karbonaatne</a:t>
            </a:r>
            <a:r>
              <a:rPr lang="nn-NO" b="1" dirty="0">
                <a:latin typeface="Times New Roman" panose="02020603050405020304" pitchFamily="18" charset="0"/>
              </a:rPr>
              <a:t> </a:t>
            </a:r>
            <a:r>
              <a:rPr lang="nn-NO" b="1" dirty="0" err="1">
                <a:latin typeface="Times New Roman" panose="02020603050405020304" pitchFamily="18" charset="0"/>
              </a:rPr>
              <a:t>aine</a:t>
            </a:r>
            <a:r>
              <a:rPr lang="nn-NO" b="1" dirty="0">
                <a:latin typeface="Times New Roman" panose="02020603050405020304" pitchFamily="18" charset="0"/>
              </a:rPr>
              <a:t> </a:t>
            </a:r>
            <a:r>
              <a:rPr lang="nn-NO" b="1" dirty="0" err="1">
                <a:latin typeface="Times New Roman" panose="02020603050405020304" pitchFamily="18" charset="0"/>
              </a:rPr>
              <a:t>laguneb</a:t>
            </a:r>
            <a:r>
              <a:rPr lang="nn-NO" b="1" dirty="0">
                <a:latin typeface="Times New Roman" panose="02020603050405020304" pitchFamily="18" charset="0"/>
              </a:rPr>
              <a:t> </a:t>
            </a:r>
            <a:r>
              <a:rPr lang="nn-NO" dirty="0">
                <a:latin typeface="Times New Roman" panose="02020603050405020304" pitchFamily="18" charset="0"/>
              </a:rPr>
              <a:t>(</a:t>
            </a:r>
            <a:r>
              <a:rPr lang="nn-NO" dirty="0" err="1">
                <a:latin typeface="Times New Roman" panose="02020603050405020304" pitchFamily="18" charset="0"/>
              </a:rPr>
              <a:t>dolomiit</a:t>
            </a:r>
            <a:r>
              <a:rPr lang="nn-NO" dirty="0">
                <a:latin typeface="Times New Roman" panose="02020603050405020304" pitchFamily="18" charset="0"/>
              </a:rPr>
              <a:t> </a:t>
            </a:r>
            <a:r>
              <a:rPr lang="nn-NO" dirty="0" err="1">
                <a:latin typeface="Times New Roman" panose="02020603050405020304" pitchFamily="18" charset="0"/>
              </a:rPr>
              <a:t>ca</a:t>
            </a:r>
            <a:r>
              <a:rPr lang="nn-NO" dirty="0">
                <a:latin typeface="Times New Roman" panose="02020603050405020304" pitchFamily="18" charset="0"/>
              </a:rPr>
              <a:t> 860 </a:t>
            </a:r>
            <a:r>
              <a:rPr lang="nn-NO" dirty="0" err="1">
                <a:latin typeface="Times New Roman" panose="02020603050405020304" pitchFamily="18" charset="0"/>
              </a:rPr>
              <a:t>ning</a:t>
            </a:r>
            <a:r>
              <a:rPr lang="nn-NO" dirty="0">
                <a:latin typeface="Times New Roman" panose="02020603050405020304" pitchFamily="18" charset="0"/>
              </a:rPr>
              <a:t> </a:t>
            </a:r>
            <a:r>
              <a:rPr lang="nn-NO" dirty="0" err="1">
                <a:latin typeface="Times New Roman" panose="02020603050405020304" pitchFamily="18" charset="0"/>
              </a:rPr>
              <a:t>kaltsiit</a:t>
            </a:r>
            <a:r>
              <a:rPr lang="nn-NO" dirty="0">
                <a:latin typeface="Times New Roman" panose="02020603050405020304" pitchFamily="18" charset="0"/>
              </a:rPr>
              <a:t> </a:t>
            </a:r>
            <a:r>
              <a:rPr lang="nn-NO" dirty="0" err="1">
                <a:latin typeface="Times New Roman" panose="02020603050405020304" pitchFamily="18" charset="0"/>
              </a:rPr>
              <a:t>ca</a:t>
            </a:r>
            <a:r>
              <a:rPr lang="nn-NO" dirty="0">
                <a:latin typeface="Times New Roman" panose="02020603050405020304" pitchFamily="18" charset="0"/>
              </a:rPr>
              <a:t> 950 </a:t>
            </a:r>
            <a:r>
              <a:rPr lang="nn-NO" dirty="0" err="1">
                <a:latin typeface="Times New Roman" panose="02020603050405020304" pitchFamily="18" charset="0"/>
              </a:rPr>
              <a:t>kraadi</a:t>
            </a:r>
            <a:r>
              <a:rPr lang="nn-NO" dirty="0">
                <a:latin typeface="Times New Roman" panose="02020603050405020304" pitchFamily="18" charset="0"/>
              </a:rPr>
              <a:t> </a:t>
            </a:r>
            <a:r>
              <a:rPr lang="nn-NO" dirty="0" err="1">
                <a:latin typeface="Times New Roman" panose="02020603050405020304" pitchFamily="18" charset="0"/>
              </a:rPr>
              <a:t>juures</a:t>
            </a:r>
            <a:r>
              <a:rPr lang="nn-NO" dirty="0">
                <a:latin typeface="Times New Roman" panose="02020603050405020304" pitchFamily="18" charset="0"/>
              </a:rPr>
              <a:t>), </a:t>
            </a:r>
            <a:r>
              <a:rPr lang="nn-NO" dirty="0" err="1">
                <a:latin typeface="Times New Roman" panose="02020603050405020304" pitchFamily="18" charset="0"/>
              </a:rPr>
              <a:t>tekivad</a:t>
            </a:r>
            <a:r>
              <a:rPr lang="et-EE" dirty="0">
                <a:latin typeface="Times New Roman" panose="02020603050405020304" pitchFamily="18" charset="0"/>
              </a:rPr>
              <a:t> kaltsium- ja magneesiumoksiid ning vabaneb täiendav süsinikdioksiid;</a:t>
            </a:r>
          </a:p>
          <a:p>
            <a:endParaRPr lang="et-EE" dirty="0">
              <a:latin typeface="Times New Roman" panose="02020603050405020304" pitchFamily="18" charset="0"/>
            </a:endParaRPr>
          </a:p>
          <a:p>
            <a:r>
              <a:rPr lang="et-EE" dirty="0">
                <a:latin typeface="Times New Roman" panose="02020603050405020304" pitchFamily="18" charset="0"/>
              </a:rPr>
              <a:t>Karbonaatse aine lagunemisel tekkinud </a:t>
            </a:r>
            <a:r>
              <a:rPr lang="et-EE" dirty="0" err="1">
                <a:latin typeface="Times New Roman" panose="02020603050405020304" pitchFamily="18" charset="0"/>
              </a:rPr>
              <a:t>CaO</a:t>
            </a:r>
            <a:r>
              <a:rPr lang="et-EE" dirty="0">
                <a:latin typeface="Times New Roman" panose="02020603050405020304" pitchFamily="18" charset="0"/>
              </a:rPr>
              <a:t>, vähem </a:t>
            </a:r>
            <a:r>
              <a:rPr lang="et-EE" dirty="0" err="1">
                <a:latin typeface="Times New Roman" panose="02020603050405020304" pitchFamily="18" charset="0"/>
              </a:rPr>
              <a:t>MgO</a:t>
            </a:r>
            <a:r>
              <a:rPr lang="et-EE" dirty="0">
                <a:latin typeface="Times New Roman" panose="02020603050405020304" pitchFamily="18" charset="0"/>
              </a:rPr>
              <a:t>, on keemiliselt kõige aktiivsem komponent ning mõne sekundi jooksul põhjustab järgmiseid reaktsioone:</a:t>
            </a:r>
          </a:p>
          <a:p>
            <a:endParaRPr lang="et-EE" dirty="0">
              <a:latin typeface="Times New Roman" panose="02020603050405020304" pitchFamily="18" charset="0"/>
            </a:endParaRPr>
          </a:p>
          <a:p>
            <a:r>
              <a:rPr lang="et-EE" dirty="0">
                <a:latin typeface="Times New Roman" panose="02020603050405020304" pitchFamily="18" charset="0"/>
              </a:rPr>
              <a:t>a) reageerides väävlioksiididega moodustub kaltsiumsulfaat (</a:t>
            </a:r>
            <a:r>
              <a:rPr lang="et-EE" b="1" dirty="0">
                <a:latin typeface="Times New Roman" panose="02020603050405020304" pitchFamily="18" charset="0"/>
              </a:rPr>
              <a:t>CaSO</a:t>
            </a:r>
            <a:r>
              <a:rPr lang="et-EE" sz="1050" b="1" dirty="0">
                <a:latin typeface="Times New Roman" panose="02020603050405020304" pitchFamily="18" charset="0"/>
              </a:rPr>
              <a:t>4</a:t>
            </a:r>
            <a:r>
              <a:rPr lang="et-EE" dirty="0">
                <a:latin typeface="Times New Roman" panose="02020603050405020304" pitchFamily="18" charset="0"/>
              </a:rPr>
              <a:t>, mineraalina </a:t>
            </a:r>
            <a:r>
              <a:rPr lang="fi-FI" dirty="0" err="1">
                <a:latin typeface="Times New Roman" panose="02020603050405020304" pitchFamily="18" charset="0"/>
              </a:rPr>
              <a:t>anhüdriit</a:t>
            </a:r>
            <a:r>
              <a:rPr lang="fi-FI" dirty="0">
                <a:latin typeface="Times New Roman" panose="02020603050405020304" pitchFamily="18" charset="0"/>
              </a:rPr>
              <a:t>), </a:t>
            </a:r>
            <a:r>
              <a:rPr lang="fi-FI" dirty="0" err="1">
                <a:latin typeface="Times New Roman" panose="02020603050405020304" pitchFamily="18" charset="0"/>
              </a:rPr>
              <a:t>mis</a:t>
            </a:r>
            <a:r>
              <a:rPr lang="fi-FI" dirty="0">
                <a:latin typeface="Times New Roman" panose="02020603050405020304" pitchFamily="18" charset="0"/>
              </a:rPr>
              <a:t> </a:t>
            </a:r>
            <a:r>
              <a:rPr lang="fi-FI" dirty="0" err="1">
                <a:latin typeface="Times New Roman" panose="02020603050405020304" pitchFamily="18" charset="0"/>
              </a:rPr>
              <a:t>vähendab</a:t>
            </a:r>
            <a:r>
              <a:rPr lang="fi-FI" dirty="0">
                <a:latin typeface="Times New Roman" panose="02020603050405020304" pitchFamily="18" charset="0"/>
              </a:rPr>
              <a:t> atmosfääri paiskuva </a:t>
            </a:r>
            <a:r>
              <a:rPr lang="fi-FI" dirty="0" err="1">
                <a:latin typeface="Times New Roman" panose="02020603050405020304" pitchFamily="18" charset="0"/>
              </a:rPr>
              <a:t>vääveldioksiidi</a:t>
            </a:r>
            <a:r>
              <a:rPr lang="fi-FI" dirty="0">
                <a:latin typeface="Times New Roman" panose="02020603050405020304" pitchFamily="18" charset="0"/>
              </a:rPr>
              <a:t> </a:t>
            </a:r>
            <a:r>
              <a:rPr lang="fi-FI" dirty="0" err="1">
                <a:latin typeface="Times New Roman" panose="02020603050405020304" pitchFamily="18" charset="0"/>
              </a:rPr>
              <a:t>hulka</a:t>
            </a:r>
            <a:r>
              <a:rPr lang="fi-FI" dirty="0">
                <a:latin typeface="Times New Roman" panose="02020603050405020304" pitchFamily="18" charset="0"/>
              </a:rPr>
              <a:t>;</a:t>
            </a:r>
          </a:p>
          <a:p>
            <a:r>
              <a:rPr lang="et-EE" dirty="0">
                <a:latin typeface="Times New Roman" panose="02020603050405020304" pitchFamily="18" charset="0"/>
              </a:rPr>
              <a:t>b) reageerides silikaatsete mineraalidega ning rauaga tekivad tüüpilised </a:t>
            </a:r>
            <a:r>
              <a:rPr lang="et-EE" b="1" dirty="0">
                <a:latin typeface="Times New Roman" panose="02020603050405020304" pitchFamily="18" charset="0"/>
              </a:rPr>
              <a:t>tsemendimineraalid</a:t>
            </a:r>
            <a:r>
              <a:rPr lang="et-EE" dirty="0">
                <a:latin typeface="Times New Roman" panose="02020603050405020304" pitchFamily="18" charset="0"/>
              </a:rPr>
              <a:t> – kaltsiumsilikaadid, </a:t>
            </a:r>
            <a:r>
              <a:rPr lang="et-EE" dirty="0" err="1">
                <a:latin typeface="Times New Roman" panose="02020603050405020304" pitchFamily="18" charset="0"/>
              </a:rPr>
              <a:t>kaltsiumalumosilikaadid</a:t>
            </a:r>
            <a:r>
              <a:rPr lang="et-EE" dirty="0">
                <a:latin typeface="Times New Roman" panose="02020603050405020304" pitchFamily="18" charset="0"/>
              </a:rPr>
              <a:t>, </a:t>
            </a:r>
            <a:r>
              <a:rPr lang="et-EE" dirty="0" err="1">
                <a:latin typeface="Times New Roman" panose="02020603050405020304" pitchFamily="18" charset="0"/>
              </a:rPr>
              <a:t>kaltsiumferroaluminaadid</a:t>
            </a:r>
            <a:r>
              <a:rPr lang="et-EE" dirty="0">
                <a:latin typeface="Times New Roman" panose="02020603050405020304" pitchFamily="18" charset="0"/>
              </a:rPr>
              <a:t>;</a:t>
            </a:r>
          </a:p>
          <a:p>
            <a:r>
              <a:rPr lang="fi-FI" dirty="0">
                <a:latin typeface="Times New Roman" panose="02020603050405020304" pitchFamily="18" charset="0"/>
              </a:rPr>
              <a:t>c) </a:t>
            </a:r>
            <a:r>
              <a:rPr lang="fi-FI" dirty="0" err="1">
                <a:latin typeface="Times New Roman" panose="02020603050405020304" pitchFamily="18" charset="0"/>
              </a:rPr>
              <a:t>siiski</a:t>
            </a:r>
            <a:r>
              <a:rPr lang="fi-FI" dirty="0">
                <a:latin typeface="Times New Roman" panose="02020603050405020304" pitchFamily="18" charset="0"/>
              </a:rPr>
              <a:t> on </a:t>
            </a:r>
            <a:r>
              <a:rPr lang="fi-FI" dirty="0" err="1">
                <a:latin typeface="Times New Roman" panose="02020603050405020304" pitchFamily="18" charset="0"/>
              </a:rPr>
              <a:t>põletamisprotsess</a:t>
            </a:r>
            <a:r>
              <a:rPr lang="fi-FI" dirty="0">
                <a:latin typeface="Times New Roman" panose="02020603050405020304" pitchFamily="18" charset="0"/>
              </a:rPr>
              <a:t> nii kiire, et osa </a:t>
            </a:r>
            <a:r>
              <a:rPr lang="fi-FI" b="1" dirty="0" err="1">
                <a:latin typeface="Times New Roman" panose="02020603050405020304" pitchFamily="18" charset="0"/>
              </a:rPr>
              <a:t>CaO</a:t>
            </a:r>
            <a:r>
              <a:rPr lang="fi-FI" dirty="0">
                <a:latin typeface="Times New Roman" panose="02020603050405020304" pitchFamily="18" charset="0"/>
              </a:rPr>
              <a:t>-st </a:t>
            </a:r>
            <a:r>
              <a:rPr lang="fi-FI" dirty="0" err="1">
                <a:latin typeface="Times New Roman" panose="02020603050405020304" pitchFamily="18" charset="0"/>
              </a:rPr>
              <a:t>jääb</a:t>
            </a:r>
            <a:r>
              <a:rPr lang="fi-FI" dirty="0">
                <a:latin typeface="Times New Roman" panose="02020603050405020304" pitchFamily="18" charset="0"/>
              </a:rPr>
              <a:t> </a:t>
            </a:r>
            <a:r>
              <a:rPr lang="fi-FI" dirty="0" err="1">
                <a:latin typeface="Times New Roman" panose="02020603050405020304" pitchFamily="18" charset="0"/>
              </a:rPr>
              <a:t>üle</a:t>
            </a:r>
            <a:r>
              <a:rPr lang="fi-FI" dirty="0">
                <a:latin typeface="Times New Roman" panose="02020603050405020304" pitchFamily="18" charset="0"/>
              </a:rPr>
              <a:t> </a:t>
            </a:r>
            <a:r>
              <a:rPr lang="fi-FI" dirty="0" err="1">
                <a:latin typeface="Times New Roman" panose="02020603050405020304" pitchFamily="18" charset="0"/>
              </a:rPr>
              <a:t>vabana</a:t>
            </a:r>
            <a:r>
              <a:rPr lang="fi-FI" dirty="0">
                <a:latin typeface="Times New Roman" panose="02020603050405020304" pitchFamily="18" charset="0"/>
              </a:rPr>
              <a:t> – </a:t>
            </a:r>
            <a:r>
              <a:rPr lang="fi-FI" dirty="0" err="1">
                <a:latin typeface="Times New Roman" panose="02020603050405020304" pitchFamily="18" charset="0"/>
              </a:rPr>
              <a:t>kui</a:t>
            </a:r>
            <a:r>
              <a:rPr lang="fi-FI" dirty="0">
                <a:latin typeface="Times New Roman" panose="02020603050405020304" pitchFamily="18" charset="0"/>
              </a:rPr>
              <a:t> </a:t>
            </a:r>
            <a:r>
              <a:rPr lang="fi-FI" dirty="0" err="1">
                <a:latin typeface="Times New Roman" panose="02020603050405020304" pitchFamily="18" charset="0"/>
              </a:rPr>
              <a:t>oleks</a:t>
            </a:r>
            <a:r>
              <a:rPr lang="fi-FI" dirty="0">
                <a:latin typeface="Times New Roman" panose="02020603050405020304" pitchFamily="18" charset="0"/>
              </a:rPr>
              <a:t> </a:t>
            </a:r>
            <a:r>
              <a:rPr lang="fi-FI" dirty="0" err="1">
                <a:latin typeface="Times New Roman" panose="02020603050405020304" pitchFamily="18" charset="0"/>
              </a:rPr>
              <a:t>rohkem</a:t>
            </a:r>
            <a:r>
              <a:rPr lang="et-EE" dirty="0">
                <a:latin typeface="Times New Roman" panose="02020603050405020304" pitchFamily="18" charset="0"/>
              </a:rPr>
              <a:t> aega, läheksid protsessid edasi ning vaba </a:t>
            </a:r>
            <a:r>
              <a:rPr lang="et-EE" dirty="0" err="1">
                <a:latin typeface="Times New Roman" panose="02020603050405020304" pitchFamily="18" charset="0"/>
              </a:rPr>
              <a:t>CaO</a:t>
            </a:r>
            <a:r>
              <a:rPr lang="et-EE" dirty="0">
                <a:latin typeface="Times New Roman" panose="02020603050405020304" pitchFamily="18" charset="0"/>
              </a:rPr>
              <a:t>-d ei jääks üle.</a:t>
            </a:r>
            <a:endParaRPr lang="et-EE" dirty="0"/>
          </a:p>
        </p:txBody>
      </p:sp>
      <p:sp>
        <p:nvSpPr>
          <p:cNvPr id="4" name="TextBox 3"/>
          <p:cNvSpPr txBox="1"/>
          <p:nvPr/>
        </p:nvSpPr>
        <p:spPr>
          <a:xfrm>
            <a:off x="5139071" y="566928"/>
            <a:ext cx="956929" cy="461665"/>
          </a:xfrm>
          <a:prstGeom prst="rect">
            <a:avLst/>
          </a:prstGeom>
          <a:noFill/>
        </p:spPr>
        <p:txBody>
          <a:bodyPr wrap="none" rtlCol="0">
            <a:spAutoFit/>
          </a:bodyPr>
          <a:lstStyle/>
          <a:p>
            <a:r>
              <a:rPr lang="et-EE" sz="2400" b="1" dirty="0"/>
              <a:t>Katlas</a:t>
            </a:r>
          </a:p>
        </p:txBody>
      </p:sp>
    </p:spTree>
    <p:extLst>
      <p:ext uri="{BB962C8B-B14F-4D97-AF65-F5344CB8AC3E}">
        <p14:creationId xmlns:p14="http://schemas.microsoft.com/office/powerpoint/2010/main" val="15339173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5569" y="835829"/>
            <a:ext cx="10451592" cy="3693319"/>
          </a:xfrm>
          <a:prstGeom prst="rect">
            <a:avLst/>
          </a:prstGeom>
        </p:spPr>
        <p:txBody>
          <a:bodyPr wrap="square">
            <a:spAutoFit/>
          </a:bodyPr>
          <a:lstStyle/>
          <a:p>
            <a:r>
              <a:rPr lang="et-EE" dirty="0">
                <a:solidFill>
                  <a:srgbClr val="000000"/>
                </a:solidFill>
                <a:latin typeface="Arial" panose="020B0604020202020204" pitchFamily="34" charset="0"/>
              </a:rPr>
              <a:t>1) Vaba </a:t>
            </a:r>
            <a:r>
              <a:rPr lang="et-EE" dirty="0" err="1">
                <a:solidFill>
                  <a:srgbClr val="000000"/>
                </a:solidFill>
                <a:latin typeface="Arial" panose="020B0604020202020204" pitchFamily="34" charset="0"/>
              </a:rPr>
              <a:t>CaO</a:t>
            </a:r>
            <a:r>
              <a:rPr lang="et-EE" dirty="0">
                <a:solidFill>
                  <a:srgbClr val="000000"/>
                </a:solidFill>
                <a:latin typeface="Arial" panose="020B0604020202020204" pitchFamily="34" charset="0"/>
              </a:rPr>
              <a:t> ehk </a:t>
            </a:r>
            <a:r>
              <a:rPr lang="et-EE" b="1" dirty="0">
                <a:solidFill>
                  <a:srgbClr val="000000"/>
                </a:solidFill>
                <a:latin typeface="Arial" panose="020B0604020202020204" pitchFamily="34" charset="0"/>
              </a:rPr>
              <a:t>kustutamata lubja </a:t>
            </a:r>
            <a:r>
              <a:rPr lang="et-EE" dirty="0">
                <a:solidFill>
                  <a:srgbClr val="000000"/>
                </a:solidFill>
                <a:latin typeface="Arial" panose="020B0604020202020204" pitchFamily="34" charset="0"/>
              </a:rPr>
              <a:t>reageerimine veega, tekib kaltsiumhüdroksiid Ca(OH)</a:t>
            </a:r>
            <a:r>
              <a:rPr lang="et-EE" sz="800" dirty="0">
                <a:solidFill>
                  <a:srgbClr val="000000"/>
                </a:solidFill>
                <a:latin typeface="Arial" panose="020B0604020202020204" pitchFamily="34" charset="0"/>
              </a:rPr>
              <a:t>2 </a:t>
            </a:r>
            <a:r>
              <a:rPr lang="et-EE" dirty="0">
                <a:solidFill>
                  <a:srgbClr val="000000"/>
                </a:solidFill>
                <a:latin typeface="Arial" panose="020B0604020202020204" pitchFamily="34" charset="0"/>
              </a:rPr>
              <a:t>ehk </a:t>
            </a:r>
            <a:r>
              <a:rPr lang="et-EE" b="1" dirty="0" err="1">
                <a:solidFill>
                  <a:srgbClr val="000000"/>
                </a:solidFill>
                <a:latin typeface="Arial" panose="020B0604020202020204" pitchFamily="34" charset="0"/>
              </a:rPr>
              <a:t>portlandiit</a:t>
            </a:r>
            <a:r>
              <a:rPr lang="et-EE" dirty="0">
                <a:solidFill>
                  <a:srgbClr val="000000"/>
                </a:solidFill>
                <a:latin typeface="Arial" panose="020B0604020202020204" pitchFamily="34" charset="0"/>
              </a:rPr>
              <a:t>. </a:t>
            </a:r>
          </a:p>
          <a:p>
            <a:endParaRPr lang="et-EE" dirty="0">
              <a:solidFill>
                <a:srgbClr val="000000"/>
              </a:solidFill>
              <a:latin typeface="Arial" panose="020B0604020202020204" pitchFamily="34" charset="0"/>
            </a:endParaRPr>
          </a:p>
          <a:p>
            <a:r>
              <a:rPr lang="et-EE" dirty="0">
                <a:solidFill>
                  <a:srgbClr val="000000"/>
                </a:solidFill>
                <a:latin typeface="Arial" panose="020B0604020202020204" pitchFamily="34" charset="0"/>
              </a:rPr>
              <a:t>2) Kaltsiumsulfaat ehk anhüdriit (CaSO</a:t>
            </a:r>
            <a:r>
              <a:rPr lang="et-EE" sz="800" dirty="0">
                <a:solidFill>
                  <a:srgbClr val="000000"/>
                </a:solidFill>
                <a:latin typeface="Arial" panose="020B0604020202020204" pitchFamily="34" charset="0"/>
              </a:rPr>
              <a:t>4</a:t>
            </a:r>
            <a:r>
              <a:rPr lang="et-EE" dirty="0">
                <a:solidFill>
                  <a:srgbClr val="000000"/>
                </a:solidFill>
                <a:latin typeface="Arial" panose="020B0604020202020204" pitchFamily="34" charset="0"/>
              </a:rPr>
              <a:t>) reageerib samuti veega, mõne päeva jooksul moodustub </a:t>
            </a:r>
            <a:r>
              <a:rPr lang="et-EE" b="1" dirty="0">
                <a:solidFill>
                  <a:srgbClr val="000000"/>
                </a:solidFill>
                <a:latin typeface="Arial" panose="020B0604020202020204" pitchFamily="34" charset="0"/>
              </a:rPr>
              <a:t>kips CaSO</a:t>
            </a:r>
            <a:r>
              <a:rPr lang="et-EE" sz="800" b="1" dirty="0">
                <a:solidFill>
                  <a:srgbClr val="000000"/>
                </a:solidFill>
                <a:latin typeface="Arial" panose="020B0604020202020204" pitchFamily="34" charset="0"/>
              </a:rPr>
              <a:t>4</a:t>
            </a:r>
            <a:r>
              <a:rPr lang="et-EE" b="1" dirty="0">
                <a:solidFill>
                  <a:srgbClr val="000000"/>
                </a:solidFill>
                <a:latin typeface="Arial" panose="020B0604020202020204" pitchFamily="34" charset="0"/>
              </a:rPr>
              <a:t>*2H</a:t>
            </a:r>
            <a:r>
              <a:rPr lang="et-EE" sz="800" b="1" dirty="0">
                <a:solidFill>
                  <a:srgbClr val="000000"/>
                </a:solidFill>
                <a:latin typeface="Arial" panose="020B0604020202020204" pitchFamily="34" charset="0"/>
              </a:rPr>
              <a:t>2</a:t>
            </a:r>
            <a:r>
              <a:rPr lang="et-EE" b="1" dirty="0">
                <a:solidFill>
                  <a:srgbClr val="000000"/>
                </a:solidFill>
                <a:latin typeface="Arial" panose="020B0604020202020204" pitchFamily="34" charset="0"/>
              </a:rPr>
              <a:t>O</a:t>
            </a:r>
            <a:r>
              <a:rPr lang="et-EE" dirty="0">
                <a:solidFill>
                  <a:srgbClr val="000000"/>
                </a:solidFill>
                <a:latin typeface="Arial" panose="020B0604020202020204" pitchFamily="34" charset="0"/>
              </a:rPr>
              <a:t>; </a:t>
            </a:r>
          </a:p>
          <a:p>
            <a:endParaRPr lang="et-EE" dirty="0">
              <a:solidFill>
                <a:srgbClr val="000000"/>
              </a:solidFill>
              <a:latin typeface="Arial" panose="020B0604020202020204" pitchFamily="34" charset="0"/>
            </a:endParaRPr>
          </a:p>
          <a:p>
            <a:r>
              <a:rPr lang="et-EE" dirty="0">
                <a:solidFill>
                  <a:srgbClr val="000000"/>
                </a:solidFill>
                <a:latin typeface="Arial" panose="020B0604020202020204" pitchFamily="34" charset="0"/>
              </a:rPr>
              <a:t>3) Kaltsiumoksiid ning kaltsiumhüdroksiid, kips ja alumiiniumoksiidi-komponent reageerivad veega ning moodustavad põlevkivituha peamise mineraali </a:t>
            </a:r>
            <a:r>
              <a:rPr lang="et-EE" b="1" dirty="0" err="1">
                <a:solidFill>
                  <a:srgbClr val="000000"/>
                </a:solidFill>
                <a:latin typeface="Arial" panose="020B0604020202020204" pitchFamily="34" charset="0"/>
              </a:rPr>
              <a:t>ettringiidi</a:t>
            </a:r>
            <a:r>
              <a:rPr lang="et-EE" b="1" dirty="0">
                <a:solidFill>
                  <a:srgbClr val="000000"/>
                </a:solidFill>
                <a:latin typeface="Arial" panose="020B0604020202020204" pitchFamily="34" charset="0"/>
              </a:rPr>
              <a:t> </a:t>
            </a:r>
            <a:r>
              <a:rPr lang="et-EE" dirty="0">
                <a:solidFill>
                  <a:srgbClr val="000000"/>
                </a:solidFill>
                <a:latin typeface="Arial" panose="020B0604020202020204" pitchFamily="34" charset="0"/>
              </a:rPr>
              <a:t>(3CaO*Al</a:t>
            </a:r>
            <a:r>
              <a:rPr lang="et-EE" sz="800" dirty="0">
                <a:solidFill>
                  <a:srgbClr val="000000"/>
                </a:solidFill>
                <a:latin typeface="Arial" panose="020B0604020202020204" pitchFamily="34" charset="0"/>
              </a:rPr>
              <a:t>2</a:t>
            </a:r>
            <a:r>
              <a:rPr lang="et-EE" dirty="0">
                <a:solidFill>
                  <a:srgbClr val="000000"/>
                </a:solidFill>
                <a:latin typeface="Arial" panose="020B0604020202020204" pitchFamily="34" charset="0"/>
              </a:rPr>
              <a:t>O</a:t>
            </a:r>
            <a:r>
              <a:rPr lang="et-EE" sz="800" dirty="0">
                <a:solidFill>
                  <a:srgbClr val="000000"/>
                </a:solidFill>
                <a:latin typeface="Arial" panose="020B0604020202020204" pitchFamily="34" charset="0"/>
              </a:rPr>
              <a:t>3</a:t>
            </a:r>
            <a:r>
              <a:rPr lang="et-EE" dirty="0">
                <a:solidFill>
                  <a:srgbClr val="000000"/>
                </a:solidFill>
                <a:latin typeface="Arial" panose="020B0604020202020204" pitchFamily="34" charset="0"/>
              </a:rPr>
              <a:t>*3CaSO</a:t>
            </a:r>
            <a:r>
              <a:rPr lang="et-EE" sz="800" dirty="0">
                <a:solidFill>
                  <a:srgbClr val="000000"/>
                </a:solidFill>
                <a:latin typeface="Arial" panose="020B0604020202020204" pitchFamily="34" charset="0"/>
              </a:rPr>
              <a:t>4</a:t>
            </a:r>
            <a:r>
              <a:rPr lang="et-EE" dirty="0">
                <a:solidFill>
                  <a:srgbClr val="000000"/>
                </a:solidFill>
                <a:latin typeface="Arial" panose="020B0604020202020204" pitchFamily="34" charset="0"/>
              </a:rPr>
              <a:t>*31.5H</a:t>
            </a:r>
            <a:r>
              <a:rPr lang="et-EE" sz="800" dirty="0">
                <a:solidFill>
                  <a:srgbClr val="000000"/>
                </a:solidFill>
                <a:latin typeface="Arial" panose="020B0604020202020204" pitchFamily="34" charset="0"/>
              </a:rPr>
              <a:t>2</a:t>
            </a:r>
            <a:r>
              <a:rPr lang="et-EE" dirty="0">
                <a:solidFill>
                  <a:srgbClr val="000000"/>
                </a:solidFill>
                <a:latin typeface="Arial" panose="020B0604020202020204" pitchFamily="34" charset="0"/>
              </a:rPr>
              <a:t>O); juhul kui tekib väävli defitsiit, kuid kaltsium- ja alumiiniumoksiidi komponente on veel alles, moodustub </a:t>
            </a:r>
            <a:r>
              <a:rPr lang="et-EE" b="1" dirty="0" err="1">
                <a:solidFill>
                  <a:srgbClr val="000000"/>
                </a:solidFill>
                <a:latin typeface="Arial" panose="020B0604020202020204" pitchFamily="34" charset="0"/>
              </a:rPr>
              <a:t>hüdroaluminaat</a:t>
            </a:r>
            <a:r>
              <a:rPr lang="et-EE" dirty="0">
                <a:solidFill>
                  <a:srgbClr val="000000"/>
                </a:solidFill>
                <a:latin typeface="Arial" panose="020B0604020202020204" pitchFamily="34" charset="0"/>
              </a:rPr>
              <a:t> 4CaO*Al</a:t>
            </a:r>
            <a:r>
              <a:rPr lang="et-EE" sz="800" dirty="0">
                <a:solidFill>
                  <a:srgbClr val="000000"/>
                </a:solidFill>
                <a:latin typeface="Arial" panose="020B0604020202020204" pitchFamily="34" charset="0"/>
              </a:rPr>
              <a:t>2</a:t>
            </a:r>
            <a:r>
              <a:rPr lang="et-EE" dirty="0">
                <a:solidFill>
                  <a:srgbClr val="000000"/>
                </a:solidFill>
                <a:latin typeface="Arial" panose="020B0604020202020204" pitchFamily="34" charset="0"/>
              </a:rPr>
              <a:t>O</a:t>
            </a:r>
            <a:r>
              <a:rPr lang="et-EE" sz="800" dirty="0">
                <a:solidFill>
                  <a:srgbClr val="000000"/>
                </a:solidFill>
                <a:latin typeface="Arial" panose="020B0604020202020204" pitchFamily="34" charset="0"/>
              </a:rPr>
              <a:t>3</a:t>
            </a:r>
            <a:r>
              <a:rPr lang="et-EE" dirty="0">
                <a:solidFill>
                  <a:srgbClr val="000000"/>
                </a:solidFill>
                <a:latin typeface="Arial" panose="020B0604020202020204" pitchFamily="34" charset="0"/>
              </a:rPr>
              <a:t>*13H</a:t>
            </a:r>
            <a:r>
              <a:rPr lang="et-EE" sz="800" dirty="0">
                <a:solidFill>
                  <a:srgbClr val="000000"/>
                </a:solidFill>
                <a:latin typeface="Arial" panose="020B0604020202020204" pitchFamily="34" charset="0"/>
              </a:rPr>
              <a:t>2</a:t>
            </a:r>
            <a:r>
              <a:rPr lang="et-EE" dirty="0">
                <a:solidFill>
                  <a:srgbClr val="000000"/>
                </a:solidFill>
                <a:latin typeface="Arial" panose="020B0604020202020204" pitchFamily="34" charset="0"/>
              </a:rPr>
              <a:t>O–need reaktsioonid toimuvad </a:t>
            </a:r>
            <a:r>
              <a:rPr lang="et-EE" b="1" dirty="0">
                <a:solidFill>
                  <a:srgbClr val="000000"/>
                </a:solidFill>
                <a:latin typeface="Arial" panose="020B0604020202020204" pitchFamily="34" charset="0"/>
              </a:rPr>
              <a:t>paari nädala jooksul</a:t>
            </a:r>
            <a:r>
              <a:rPr lang="et-EE" dirty="0">
                <a:solidFill>
                  <a:srgbClr val="000000"/>
                </a:solidFill>
                <a:latin typeface="Arial" panose="020B0604020202020204" pitchFamily="34" charset="0"/>
              </a:rPr>
              <a:t>; </a:t>
            </a:r>
          </a:p>
          <a:p>
            <a:endParaRPr lang="et-EE" dirty="0">
              <a:solidFill>
                <a:srgbClr val="000000"/>
              </a:solidFill>
              <a:latin typeface="Arial" panose="020B0604020202020204" pitchFamily="34" charset="0"/>
            </a:endParaRPr>
          </a:p>
          <a:p>
            <a:r>
              <a:rPr lang="et-EE" dirty="0">
                <a:solidFill>
                  <a:srgbClr val="000000"/>
                </a:solidFill>
                <a:latin typeface="Arial" panose="020B0604020202020204" pitchFamily="34" charset="0"/>
              </a:rPr>
              <a:t>4) Pikema aja jooksul reageerivad veega teised t</a:t>
            </a:r>
            <a:r>
              <a:rPr lang="et-EE" b="1" dirty="0">
                <a:solidFill>
                  <a:srgbClr val="000000"/>
                </a:solidFill>
                <a:latin typeface="Arial" panose="020B0604020202020204" pitchFamily="34" charset="0"/>
              </a:rPr>
              <a:t>semendimineraalid</a:t>
            </a:r>
            <a:r>
              <a:rPr lang="et-EE" dirty="0">
                <a:solidFill>
                  <a:srgbClr val="000000"/>
                </a:solidFill>
                <a:latin typeface="Arial" panose="020B0604020202020204" pitchFamily="34" charset="0"/>
              </a:rPr>
              <a:t>; </a:t>
            </a:r>
          </a:p>
          <a:p>
            <a:r>
              <a:rPr lang="et-EE" dirty="0">
                <a:solidFill>
                  <a:srgbClr val="000000"/>
                </a:solidFill>
                <a:latin typeface="Arial" panose="020B0604020202020204" pitchFamily="34" charset="0"/>
              </a:rPr>
              <a:t>5) Kokkupuutel süsinikdioksiidiga atmosfäärist kaltsiumhüdroksiid seob CO</a:t>
            </a:r>
            <a:r>
              <a:rPr lang="et-EE" sz="800" dirty="0">
                <a:solidFill>
                  <a:srgbClr val="000000"/>
                </a:solidFill>
                <a:latin typeface="Arial" panose="020B0604020202020204" pitchFamily="34" charset="0"/>
              </a:rPr>
              <a:t>2 </a:t>
            </a:r>
            <a:r>
              <a:rPr lang="et-EE" dirty="0">
                <a:solidFill>
                  <a:srgbClr val="000000"/>
                </a:solidFill>
                <a:latin typeface="Arial" panose="020B0604020202020204" pitchFamily="34" charset="0"/>
              </a:rPr>
              <a:t>ja muutub CaCO</a:t>
            </a:r>
            <a:r>
              <a:rPr lang="et-EE" baseline="-25000" dirty="0">
                <a:solidFill>
                  <a:srgbClr val="000000"/>
                </a:solidFill>
                <a:latin typeface="Arial" panose="020B0604020202020204" pitchFamily="34" charset="0"/>
              </a:rPr>
              <a:t>3</a:t>
            </a:r>
            <a:r>
              <a:rPr lang="et-EE" dirty="0">
                <a:solidFill>
                  <a:srgbClr val="000000"/>
                </a:solidFill>
                <a:latin typeface="Arial" panose="020B0604020202020204" pitchFamily="34" charset="0"/>
              </a:rPr>
              <a:t>. </a:t>
            </a:r>
            <a:endParaRPr lang="et-EE" dirty="0"/>
          </a:p>
        </p:txBody>
      </p:sp>
      <p:sp>
        <p:nvSpPr>
          <p:cNvPr id="3" name="TextBox 2"/>
          <p:cNvSpPr txBox="1"/>
          <p:nvPr/>
        </p:nvSpPr>
        <p:spPr>
          <a:xfrm>
            <a:off x="5185827" y="374164"/>
            <a:ext cx="837089" cy="461665"/>
          </a:xfrm>
          <a:prstGeom prst="rect">
            <a:avLst/>
          </a:prstGeom>
          <a:noFill/>
        </p:spPr>
        <p:txBody>
          <a:bodyPr wrap="none" rtlCol="0">
            <a:spAutoFit/>
          </a:bodyPr>
          <a:lstStyle/>
          <a:p>
            <a:r>
              <a:rPr lang="et-EE" sz="2400" b="1" dirty="0"/>
              <a:t>Mäel</a:t>
            </a:r>
          </a:p>
        </p:txBody>
      </p:sp>
      <p:sp>
        <p:nvSpPr>
          <p:cNvPr id="4" name="Rectangle 3"/>
          <p:cNvSpPr/>
          <p:nvPr/>
        </p:nvSpPr>
        <p:spPr>
          <a:xfrm>
            <a:off x="1115569" y="4757473"/>
            <a:ext cx="9455727" cy="646331"/>
          </a:xfrm>
          <a:prstGeom prst="rect">
            <a:avLst/>
          </a:prstGeom>
        </p:spPr>
        <p:txBody>
          <a:bodyPr wrap="square">
            <a:spAutoFit/>
          </a:bodyPr>
          <a:lstStyle/>
          <a:p>
            <a:r>
              <a:rPr lang="et-EE" dirty="0">
                <a:solidFill>
                  <a:srgbClr val="000000"/>
                </a:solidFill>
                <a:latin typeface="Arial" panose="020B0604020202020204" pitchFamily="34" charset="0"/>
              </a:rPr>
              <a:t>6) Aluselisuse mõju kaob täielikult leostuva vee segunemisel põhjaveega reaktsiooni: </a:t>
            </a:r>
          </a:p>
          <a:p>
            <a:r>
              <a:rPr lang="et-EE" dirty="0">
                <a:solidFill>
                  <a:srgbClr val="000000"/>
                </a:solidFill>
                <a:latin typeface="Arial" panose="020B0604020202020204" pitchFamily="34" charset="0"/>
              </a:rPr>
              <a:t>OH</a:t>
            </a:r>
            <a:r>
              <a:rPr lang="et-EE" sz="800" dirty="0">
                <a:solidFill>
                  <a:srgbClr val="000000"/>
                </a:solidFill>
                <a:latin typeface="Arial" panose="020B0604020202020204" pitchFamily="34" charset="0"/>
              </a:rPr>
              <a:t>- </a:t>
            </a:r>
            <a:r>
              <a:rPr lang="et-EE" dirty="0">
                <a:solidFill>
                  <a:srgbClr val="000000"/>
                </a:solidFill>
                <a:latin typeface="Arial" panose="020B0604020202020204" pitchFamily="34" charset="0"/>
              </a:rPr>
              <a:t>+ HCO</a:t>
            </a:r>
            <a:r>
              <a:rPr lang="et-EE" sz="800" dirty="0">
                <a:solidFill>
                  <a:srgbClr val="000000"/>
                </a:solidFill>
                <a:latin typeface="Arial" panose="020B0604020202020204" pitchFamily="34" charset="0"/>
              </a:rPr>
              <a:t>3- </a:t>
            </a:r>
            <a:r>
              <a:rPr lang="et-EE" dirty="0">
                <a:solidFill>
                  <a:srgbClr val="000000"/>
                </a:solidFill>
                <a:latin typeface="Arial" panose="020B0604020202020204" pitchFamily="34" charset="0"/>
              </a:rPr>
              <a:t>= CO</a:t>
            </a:r>
            <a:r>
              <a:rPr lang="et-EE" sz="800" dirty="0">
                <a:solidFill>
                  <a:srgbClr val="000000"/>
                </a:solidFill>
                <a:latin typeface="Arial" panose="020B0604020202020204" pitchFamily="34" charset="0"/>
              </a:rPr>
              <a:t>32- </a:t>
            </a:r>
            <a:r>
              <a:rPr lang="et-EE" dirty="0">
                <a:solidFill>
                  <a:srgbClr val="000000"/>
                </a:solidFill>
                <a:latin typeface="Arial" panose="020B0604020202020204" pitchFamily="34" charset="0"/>
              </a:rPr>
              <a:t>+ H</a:t>
            </a:r>
            <a:r>
              <a:rPr lang="et-EE" sz="800" dirty="0">
                <a:solidFill>
                  <a:srgbClr val="000000"/>
                </a:solidFill>
                <a:latin typeface="Arial" panose="020B0604020202020204" pitchFamily="34" charset="0"/>
              </a:rPr>
              <a:t>2</a:t>
            </a:r>
            <a:r>
              <a:rPr lang="et-EE" dirty="0">
                <a:solidFill>
                  <a:srgbClr val="000000"/>
                </a:solidFill>
                <a:latin typeface="Arial" panose="020B0604020202020204" pitchFamily="34" charset="0"/>
              </a:rPr>
              <a:t>O  </a:t>
            </a:r>
            <a:endParaRPr lang="et-EE" dirty="0"/>
          </a:p>
        </p:txBody>
      </p:sp>
      <p:sp>
        <p:nvSpPr>
          <p:cNvPr id="5" name="Rectangle 4"/>
          <p:cNvSpPr/>
          <p:nvPr/>
        </p:nvSpPr>
        <p:spPr>
          <a:xfrm>
            <a:off x="1115569" y="5632129"/>
            <a:ext cx="9455727" cy="646331"/>
          </a:xfrm>
          <a:prstGeom prst="rect">
            <a:avLst/>
          </a:prstGeom>
        </p:spPr>
        <p:txBody>
          <a:bodyPr wrap="square">
            <a:spAutoFit/>
          </a:bodyPr>
          <a:lstStyle/>
          <a:p>
            <a:r>
              <a:rPr lang="et-EE" dirty="0">
                <a:solidFill>
                  <a:srgbClr val="000000"/>
                </a:solidFill>
                <a:latin typeface="Arial" panose="020B0604020202020204" pitchFamily="34" charset="0"/>
              </a:rPr>
              <a:t>Segunemise tulemusena settib välja kaltsiit, mis sulgeb osa pooriruumist ja võib vähendada põhjavee leviku kiirust. </a:t>
            </a:r>
            <a:endParaRPr lang="et-EE" dirty="0"/>
          </a:p>
        </p:txBody>
      </p:sp>
    </p:spTree>
    <p:extLst>
      <p:ext uri="{BB962C8B-B14F-4D97-AF65-F5344CB8AC3E}">
        <p14:creationId xmlns:p14="http://schemas.microsoft.com/office/powerpoint/2010/main" val="37702840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8665" y="375519"/>
            <a:ext cx="7817519" cy="4617104"/>
          </a:xfrm>
          <a:prstGeom prst="rect">
            <a:avLst/>
          </a:prstGeom>
        </p:spPr>
      </p:pic>
      <p:pic>
        <p:nvPicPr>
          <p:cNvPr id="3" name="Picture 2"/>
          <p:cNvPicPr>
            <a:picLocks noChangeAspect="1"/>
          </p:cNvPicPr>
          <p:nvPr/>
        </p:nvPicPr>
        <p:blipFill>
          <a:blip r:embed="rId3"/>
          <a:stretch>
            <a:fillRect/>
          </a:stretch>
        </p:blipFill>
        <p:spPr>
          <a:xfrm>
            <a:off x="7736740" y="247169"/>
            <a:ext cx="4455260" cy="5405485"/>
          </a:xfrm>
          <a:prstGeom prst="rect">
            <a:avLst/>
          </a:prstGeom>
        </p:spPr>
      </p:pic>
    </p:spTree>
    <p:extLst>
      <p:ext uri="{BB962C8B-B14F-4D97-AF65-F5344CB8AC3E}">
        <p14:creationId xmlns:p14="http://schemas.microsoft.com/office/powerpoint/2010/main" val="7395628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5ABD33AF-BD90-4897-9C6A-54CB3CBD8D0C}"/>
              </a:ext>
            </a:extLst>
          </p:cNvPr>
          <p:cNvSpPr>
            <a:spLocks noGrp="1"/>
          </p:cNvSpPr>
          <p:nvPr>
            <p:ph type="title"/>
          </p:nvPr>
        </p:nvSpPr>
        <p:spPr/>
        <p:txBody>
          <a:bodyPr>
            <a:normAutofit/>
          </a:bodyPr>
          <a:lstStyle/>
          <a:p>
            <a:r>
              <a:rPr lang="et-EE" sz="4000" b="1" dirty="0"/>
              <a:t>Happelised kaevandusveed (</a:t>
            </a:r>
            <a:r>
              <a:rPr lang="et-EE" sz="4000" b="1" i="1" dirty="0" err="1"/>
              <a:t>acid</a:t>
            </a:r>
            <a:r>
              <a:rPr lang="et-EE" sz="4000" b="1" i="1" dirty="0"/>
              <a:t> mine </a:t>
            </a:r>
            <a:r>
              <a:rPr lang="et-EE" sz="4000" b="1" i="1" dirty="0" err="1"/>
              <a:t>drainage</a:t>
            </a:r>
            <a:r>
              <a:rPr lang="et-EE" sz="4000" b="1" dirty="0"/>
              <a:t>)</a:t>
            </a:r>
            <a:endParaRPr lang="en-US" sz="4000" b="1" dirty="0"/>
          </a:p>
        </p:txBody>
      </p:sp>
      <p:sp>
        <p:nvSpPr>
          <p:cNvPr id="3" name="Sisu kohatäide 2">
            <a:extLst>
              <a:ext uri="{FF2B5EF4-FFF2-40B4-BE49-F238E27FC236}">
                <a16:creationId xmlns:a16="http://schemas.microsoft.com/office/drawing/2014/main" id="{7E1B268C-2D80-4E4A-821D-2024C32271B0}"/>
              </a:ext>
            </a:extLst>
          </p:cNvPr>
          <p:cNvSpPr>
            <a:spLocks noGrp="1"/>
          </p:cNvSpPr>
          <p:nvPr>
            <p:ph idx="1"/>
          </p:nvPr>
        </p:nvSpPr>
        <p:spPr/>
        <p:txBody>
          <a:bodyPr>
            <a:normAutofit fontScale="70000" lnSpcReduction="20000"/>
          </a:bodyPr>
          <a:lstStyle/>
          <a:p>
            <a:r>
              <a:rPr lang="et-EE" i="1" dirty="0" err="1"/>
              <a:t>Acid</a:t>
            </a:r>
            <a:r>
              <a:rPr lang="et-EE" i="1" dirty="0"/>
              <a:t>-mine </a:t>
            </a:r>
            <a:r>
              <a:rPr lang="et-EE" i="1" dirty="0" err="1"/>
              <a:t>drainage</a:t>
            </a:r>
            <a:r>
              <a:rPr lang="et-EE" i="1" dirty="0"/>
              <a:t> - </a:t>
            </a:r>
            <a:r>
              <a:rPr lang="et-EE" dirty="0"/>
              <a:t>AMD</a:t>
            </a:r>
          </a:p>
          <a:p>
            <a:r>
              <a:rPr lang="et-EE" dirty="0"/>
              <a:t>Kaevandusvetest lähtuv reostus on ülemaailmselt leviv nähtus, mis seostub nii töötavate kui suletud kaevandustega (nt. metallimaagid, kuld, kivisüsi, pruunsüsi, põlevkivi jt.)</a:t>
            </a:r>
          </a:p>
          <a:p>
            <a:r>
              <a:rPr lang="et-EE" dirty="0"/>
              <a:t>Oluline eeldus: sulfiidsete mineraalide esinemine, hulk ja selle kristallide suurus</a:t>
            </a:r>
          </a:p>
          <a:p>
            <a:r>
              <a:rPr lang="et-EE" dirty="0"/>
              <a:t>Sulfiidsete mineraalide (nt. püriit, </a:t>
            </a:r>
            <a:r>
              <a:rPr lang="et-EE" dirty="0" err="1"/>
              <a:t>markasiit</a:t>
            </a:r>
            <a:r>
              <a:rPr lang="et-EE" dirty="0"/>
              <a:t>, </a:t>
            </a:r>
            <a:r>
              <a:rPr lang="et-EE" dirty="0" err="1"/>
              <a:t>sfaleriit</a:t>
            </a:r>
            <a:r>
              <a:rPr lang="et-EE" dirty="0"/>
              <a:t>) leostumisel tekkinud sulfaat moodustab umbes 12% kogu maailma ookeanides leiduva sulfaadi voost (</a:t>
            </a:r>
            <a:r>
              <a:rPr lang="et-EE" dirty="0" err="1"/>
              <a:t>Nordstrom</a:t>
            </a:r>
            <a:r>
              <a:rPr lang="et-EE" dirty="0"/>
              <a:t> &amp; </a:t>
            </a:r>
            <a:r>
              <a:rPr lang="et-EE" dirty="0" err="1"/>
              <a:t>Southam</a:t>
            </a:r>
            <a:r>
              <a:rPr lang="et-EE" dirty="0"/>
              <a:t>, 1997)</a:t>
            </a:r>
          </a:p>
          <a:p>
            <a:r>
              <a:rPr lang="et-EE" dirty="0"/>
              <a:t>Selle protsessiga kaasnevateks nähtusteks on suurenenud metalli-ioonide kontsentratsioonid (Fe, Al, raskemetallid) ja happelisus. </a:t>
            </a:r>
          </a:p>
          <a:p>
            <a:r>
              <a:rPr lang="et-EE" dirty="0"/>
              <a:t>Ekstreemsematel juhtudel võivad kujuneda veed, mille </a:t>
            </a:r>
            <a:r>
              <a:rPr lang="et-EE" dirty="0" err="1"/>
              <a:t>pH</a:t>
            </a:r>
            <a:r>
              <a:rPr lang="et-EE" dirty="0"/>
              <a:t> on negatiivne ning mis on oma olemuselt muutunud kontsentreeritud väävelhappe lahuseks.</a:t>
            </a:r>
          </a:p>
          <a:p>
            <a:r>
              <a:rPr lang="et-EE" dirty="0"/>
              <a:t>Oluline tegur AMD kujunemisel on sulfiidsete mineraalide paiknemine maapõues:</a:t>
            </a:r>
          </a:p>
          <a:p>
            <a:pPr>
              <a:buFont typeface="Wingdings" panose="05000000000000000000" pitchFamily="2" charset="2"/>
              <a:buChar char="Ø"/>
            </a:pPr>
            <a:r>
              <a:rPr lang="et-EE" dirty="0"/>
              <a:t>Kui mineraale esineb aeratsioonivöös toimuvad oksüdatsiooniprotsessid bakterite </a:t>
            </a:r>
            <a:r>
              <a:rPr lang="et-EE" dirty="0" err="1"/>
              <a:t>katalüseerival</a:t>
            </a:r>
            <a:r>
              <a:rPr lang="et-EE" dirty="0"/>
              <a:t> toimel ja võivad olla väga kiired (eriti peeneteraliste mineraalide korral);</a:t>
            </a:r>
          </a:p>
          <a:p>
            <a:pPr>
              <a:buFont typeface="Wingdings" panose="05000000000000000000" pitchFamily="2" charset="2"/>
              <a:buChar char="Ø"/>
            </a:pPr>
            <a:r>
              <a:rPr lang="et-EE" dirty="0"/>
              <a:t>Mineraalide oksüdeerumise kiirus küllastusvöös on enamasti palju aeglasem, sest puudub vaba O</a:t>
            </a:r>
            <a:r>
              <a:rPr lang="et-EE" baseline="-25000" dirty="0"/>
              <a:t>2</a:t>
            </a:r>
            <a:r>
              <a:rPr lang="et-EE" dirty="0"/>
              <a:t>. </a:t>
            </a:r>
          </a:p>
          <a:p>
            <a:endParaRPr lang="en-US" dirty="0"/>
          </a:p>
        </p:txBody>
      </p:sp>
      <p:sp>
        <p:nvSpPr>
          <p:cNvPr id="4" name="Slaidinumbri kohatäide 3">
            <a:extLst>
              <a:ext uri="{FF2B5EF4-FFF2-40B4-BE49-F238E27FC236}">
                <a16:creationId xmlns:a16="http://schemas.microsoft.com/office/drawing/2014/main" id="{09558013-6A14-4ECB-8190-17B14164B010}"/>
              </a:ext>
            </a:extLst>
          </p:cNvPr>
          <p:cNvSpPr>
            <a:spLocks noGrp="1"/>
          </p:cNvSpPr>
          <p:nvPr>
            <p:ph type="sldNum" sz="quarter" idx="12"/>
          </p:nvPr>
        </p:nvSpPr>
        <p:spPr/>
        <p:txBody>
          <a:bodyPr/>
          <a:lstStyle/>
          <a:p>
            <a:fld id="{DED16EE3-B11B-4644-B443-4E43D9E018F4}" type="slidenum">
              <a:rPr lang="en-US" smtClean="0"/>
              <a:t>39</a:t>
            </a:fld>
            <a:endParaRPr lang="en-US"/>
          </a:p>
        </p:txBody>
      </p:sp>
    </p:spTree>
    <p:extLst>
      <p:ext uri="{BB962C8B-B14F-4D97-AF65-F5344CB8AC3E}">
        <p14:creationId xmlns:p14="http://schemas.microsoft.com/office/powerpoint/2010/main" val="33866303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77204" y="2183813"/>
            <a:ext cx="8837591" cy="3220291"/>
          </a:xfrm>
          <a:prstGeom prst="rect">
            <a:avLst/>
          </a:prstGeom>
        </p:spPr>
      </p:pic>
    </p:spTree>
    <p:extLst>
      <p:ext uri="{BB962C8B-B14F-4D97-AF65-F5344CB8AC3E}">
        <p14:creationId xmlns:p14="http://schemas.microsoft.com/office/powerpoint/2010/main" val="8383142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DB95D0F0-4EF9-4275-824E-4E98C0C32665}"/>
              </a:ext>
            </a:extLst>
          </p:cNvPr>
          <p:cNvSpPr>
            <a:spLocks noGrp="1"/>
          </p:cNvSpPr>
          <p:nvPr>
            <p:ph type="title"/>
          </p:nvPr>
        </p:nvSpPr>
        <p:spPr/>
        <p:txBody>
          <a:bodyPr/>
          <a:lstStyle/>
          <a:p>
            <a:r>
              <a:rPr lang="et-EE" b="1" dirty="0"/>
              <a:t>Maardu karjäärid ja kaevandused</a:t>
            </a:r>
            <a:endParaRPr lang="en-US" b="1" dirty="0"/>
          </a:p>
        </p:txBody>
      </p:sp>
      <p:sp>
        <p:nvSpPr>
          <p:cNvPr id="3" name="Sisu kohatäide 2">
            <a:extLst>
              <a:ext uri="{FF2B5EF4-FFF2-40B4-BE49-F238E27FC236}">
                <a16:creationId xmlns:a16="http://schemas.microsoft.com/office/drawing/2014/main" id="{59A81A81-4AC1-4299-ACF8-2038B186C651}"/>
              </a:ext>
            </a:extLst>
          </p:cNvPr>
          <p:cNvSpPr>
            <a:spLocks noGrp="1"/>
          </p:cNvSpPr>
          <p:nvPr>
            <p:ph idx="1"/>
          </p:nvPr>
        </p:nvSpPr>
        <p:spPr>
          <a:xfrm>
            <a:off x="838200" y="1825625"/>
            <a:ext cx="10515600" cy="4895850"/>
          </a:xfrm>
        </p:spPr>
        <p:txBody>
          <a:bodyPr>
            <a:normAutofit fontScale="77500" lnSpcReduction="20000"/>
          </a:bodyPr>
          <a:lstStyle/>
          <a:p>
            <a:r>
              <a:rPr lang="en-US" dirty="0" err="1"/>
              <a:t>Esimene</a:t>
            </a:r>
            <a:r>
              <a:rPr lang="en-US" dirty="0"/>
              <a:t> </a:t>
            </a:r>
            <a:r>
              <a:rPr lang="en-US" dirty="0" err="1"/>
              <a:t>fosforiidikaevandus</a:t>
            </a:r>
            <a:r>
              <a:rPr lang="en-US" dirty="0"/>
              <a:t> </a:t>
            </a:r>
            <a:r>
              <a:rPr lang="en-US" dirty="0" err="1"/>
              <a:t>rajati</a:t>
            </a:r>
            <a:r>
              <a:rPr lang="en-US" dirty="0"/>
              <a:t> ala </a:t>
            </a:r>
            <a:r>
              <a:rPr lang="en-US" dirty="0" err="1"/>
              <a:t>kirdeosas</a:t>
            </a:r>
            <a:r>
              <a:rPr lang="en-US" dirty="0"/>
              <a:t> </a:t>
            </a:r>
            <a:r>
              <a:rPr lang="en-US" dirty="0" err="1"/>
              <a:t>paiknevasse</a:t>
            </a:r>
            <a:r>
              <a:rPr lang="en-US" dirty="0"/>
              <a:t> </a:t>
            </a:r>
            <a:r>
              <a:rPr lang="en-US" dirty="0" err="1"/>
              <a:t>Ülgase</a:t>
            </a:r>
            <a:r>
              <a:rPr lang="en-US" dirty="0"/>
              <a:t> </a:t>
            </a:r>
            <a:r>
              <a:rPr lang="en-US" dirty="0" err="1"/>
              <a:t>külla</a:t>
            </a:r>
            <a:r>
              <a:rPr lang="en-US" dirty="0"/>
              <a:t> 1921. </a:t>
            </a:r>
            <a:r>
              <a:rPr lang="en-US" dirty="0" err="1"/>
              <a:t>aastal</a:t>
            </a:r>
            <a:r>
              <a:rPr lang="en-US" dirty="0"/>
              <a:t> ja see </a:t>
            </a:r>
            <a:r>
              <a:rPr lang="en-US" dirty="0" err="1"/>
              <a:t>tegutses</a:t>
            </a:r>
            <a:r>
              <a:rPr lang="en-US" dirty="0"/>
              <a:t> 1938. </a:t>
            </a:r>
            <a:r>
              <a:rPr lang="en-US" dirty="0" err="1"/>
              <a:t>aasta</a:t>
            </a:r>
            <a:r>
              <a:rPr lang="et-EE" dirty="0" err="1"/>
              <a:t>ni</a:t>
            </a:r>
            <a:r>
              <a:rPr lang="et-EE" dirty="0"/>
              <a:t>. </a:t>
            </a:r>
            <a:r>
              <a:rPr lang="en-US" dirty="0" err="1"/>
              <a:t>Kaevandamisviisina</a:t>
            </a:r>
            <a:r>
              <a:rPr lang="en-US" dirty="0"/>
              <a:t> </a:t>
            </a:r>
            <a:r>
              <a:rPr lang="en-US" dirty="0" err="1"/>
              <a:t>kasutati</a:t>
            </a:r>
            <a:r>
              <a:rPr lang="en-US" dirty="0"/>
              <a:t> </a:t>
            </a:r>
            <a:r>
              <a:rPr lang="en-US" dirty="0" err="1"/>
              <a:t>Ülgasel</a:t>
            </a:r>
            <a:r>
              <a:rPr lang="en-US" dirty="0"/>
              <a:t> </a:t>
            </a:r>
            <a:r>
              <a:rPr lang="en-US" dirty="0" err="1"/>
              <a:t>kamberlaavade</a:t>
            </a:r>
            <a:r>
              <a:rPr lang="en-US" dirty="0"/>
              <a:t> </a:t>
            </a:r>
            <a:r>
              <a:rPr lang="en-US" dirty="0" err="1"/>
              <a:t>tehnoloogiat</a:t>
            </a:r>
            <a:r>
              <a:rPr lang="en-US" dirty="0"/>
              <a:t>, </a:t>
            </a:r>
            <a:r>
              <a:rPr lang="en-US" dirty="0" err="1"/>
              <a:t>millest</a:t>
            </a:r>
            <a:r>
              <a:rPr lang="en-US" dirty="0"/>
              <a:t> </a:t>
            </a:r>
            <a:r>
              <a:rPr lang="en-US" dirty="0" err="1"/>
              <a:t>jäävad</a:t>
            </a:r>
            <a:r>
              <a:rPr lang="en-US" dirty="0"/>
              <a:t> </a:t>
            </a:r>
            <a:r>
              <a:rPr lang="en-US" dirty="0" err="1"/>
              <a:t>maapõue</a:t>
            </a:r>
            <a:r>
              <a:rPr lang="en-US" dirty="0"/>
              <a:t> </a:t>
            </a:r>
            <a:r>
              <a:rPr lang="en-US" dirty="0" err="1"/>
              <a:t>tühimikud</a:t>
            </a:r>
            <a:r>
              <a:rPr lang="en-US" dirty="0"/>
              <a:t> (Reinsalu, 2011; Reinsalu </a:t>
            </a:r>
            <a:r>
              <a:rPr lang="en-US" dirty="0" err="1"/>
              <a:t>jt</a:t>
            </a:r>
            <a:r>
              <a:rPr lang="en-US" dirty="0"/>
              <a:t>, 2015)</a:t>
            </a:r>
            <a:r>
              <a:rPr lang="et-EE" dirty="0"/>
              <a:t>;</a:t>
            </a:r>
            <a:r>
              <a:rPr lang="en-US" dirty="0"/>
              <a:t> </a:t>
            </a:r>
            <a:endParaRPr lang="et-EE" dirty="0"/>
          </a:p>
          <a:p>
            <a:r>
              <a:rPr lang="en-US" dirty="0" err="1"/>
              <a:t>Kaevanduse</a:t>
            </a:r>
            <a:r>
              <a:rPr lang="en-US" dirty="0"/>
              <a:t> </a:t>
            </a:r>
            <a:r>
              <a:rPr lang="en-US" dirty="0" err="1"/>
              <a:t>stollid</a:t>
            </a:r>
            <a:r>
              <a:rPr lang="en-US" dirty="0"/>
              <a:t> </a:t>
            </a:r>
            <a:r>
              <a:rPr lang="en-US" dirty="0" err="1"/>
              <a:t>avanevad</a:t>
            </a:r>
            <a:r>
              <a:rPr lang="en-US" dirty="0"/>
              <a:t> </a:t>
            </a:r>
            <a:r>
              <a:rPr lang="en-US" dirty="0" err="1"/>
              <a:t>klinti</a:t>
            </a:r>
            <a:r>
              <a:rPr lang="en-US" dirty="0"/>
              <a:t> ja </a:t>
            </a:r>
            <a:r>
              <a:rPr lang="en-US" dirty="0" err="1"/>
              <a:t>sinna</a:t>
            </a:r>
            <a:r>
              <a:rPr lang="en-US" dirty="0"/>
              <a:t> </a:t>
            </a:r>
            <a:r>
              <a:rPr lang="en-US" dirty="0" err="1"/>
              <a:t>voolav</a:t>
            </a:r>
            <a:r>
              <a:rPr lang="en-US" dirty="0"/>
              <a:t> </a:t>
            </a:r>
            <a:r>
              <a:rPr lang="en-US" dirty="0" err="1"/>
              <a:t>vesi</a:t>
            </a:r>
            <a:r>
              <a:rPr lang="en-US" dirty="0"/>
              <a:t> </a:t>
            </a:r>
            <a:r>
              <a:rPr lang="en-US" dirty="0" err="1"/>
              <a:t>koguneb</a:t>
            </a:r>
            <a:r>
              <a:rPr lang="en-US" dirty="0"/>
              <a:t> </a:t>
            </a:r>
            <a:r>
              <a:rPr lang="en-US" dirty="0" err="1"/>
              <a:t>kaeveõõne</a:t>
            </a:r>
            <a:r>
              <a:rPr lang="en-US" dirty="0"/>
              <a:t> </a:t>
            </a:r>
            <a:r>
              <a:rPr lang="en-US" dirty="0" err="1"/>
              <a:t>põhja</a:t>
            </a:r>
            <a:r>
              <a:rPr lang="en-US" dirty="0"/>
              <a:t>. 1940. </a:t>
            </a:r>
            <a:r>
              <a:rPr lang="en-US" dirty="0" err="1"/>
              <a:t>aastal</a:t>
            </a:r>
            <a:r>
              <a:rPr lang="en-US" dirty="0"/>
              <a:t> </a:t>
            </a:r>
            <a:r>
              <a:rPr lang="en-US" dirty="0" err="1"/>
              <a:t>algas</a:t>
            </a:r>
            <a:r>
              <a:rPr lang="en-US" dirty="0"/>
              <a:t> </a:t>
            </a:r>
            <a:r>
              <a:rPr lang="en-US" dirty="0" err="1"/>
              <a:t>fosforiidi</a:t>
            </a:r>
            <a:r>
              <a:rPr lang="en-US" dirty="0"/>
              <a:t> </a:t>
            </a:r>
            <a:r>
              <a:rPr lang="en-US" dirty="0" err="1"/>
              <a:t>allmaakaevandamine</a:t>
            </a:r>
            <a:r>
              <a:rPr lang="en-US" dirty="0"/>
              <a:t> </a:t>
            </a:r>
            <a:r>
              <a:rPr lang="en-US" dirty="0" err="1"/>
              <a:t>Maardu</a:t>
            </a:r>
            <a:r>
              <a:rPr lang="en-US" dirty="0"/>
              <a:t> </a:t>
            </a:r>
            <a:r>
              <a:rPr lang="en-US" dirty="0" err="1"/>
              <a:t>kaevanduse</a:t>
            </a:r>
            <a:r>
              <a:rPr lang="en-US" dirty="0"/>
              <a:t> </a:t>
            </a:r>
            <a:r>
              <a:rPr lang="en-US" dirty="0" err="1"/>
              <a:t>alal</a:t>
            </a:r>
            <a:r>
              <a:rPr lang="en-US" dirty="0"/>
              <a:t>, </a:t>
            </a:r>
            <a:r>
              <a:rPr lang="en-US" dirty="0" err="1"/>
              <a:t>mis</a:t>
            </a:r>
            <a:r>
              <a:rPr lang="en-US" dirty="0"/>
              <a:t> </a:t>
            </a:r>
            <a:r>
              <a:rPr lang="en-US" dirty="0" err="1"/>
              <a:t>kestis</a:t>
            </a:r>
            <a:r>
              <a:rPr lang="en-US" dirty="0"/>
              <a:t> </a:t>
            </a:r>
            <a:r>
              <a:rPr lang="en-US" dirty="0" err="1"/>
              <a:t>kuni</a:t>
            </a:r>
            <a:r>
              <a:rPr lang="en-US" dirty="0"/>
              <a:t> 1965. </a:t>
            </a:r>
            <a:r>
              <a:rPr lang="en-US" dirty="0" err="1"/>
              <a:t>aastani</a:t>
            </a:r>
            <a:r>
              <a:rPr lang="en-US" dirty="0"/>
              <a:t>. </a:t>
            </a:r>
            <a:r>
              <a:rPr lang="en-US" dirty="0" err="1"/>
              <a:t>Pärast</a:t>
            </a:r>
            <a:r>
              <a:rPr lang="en-US" dirty="0"/>
              <a:t> </a:t>
            </a:r>
            <a:r>
              <a:rPr lang="en-US" dirty="0" err="1"/>
              <a:t>kaevanduse</a:t>
            </a:r>
            <a:r>
              <a:rPr lang="en-US" dirty="0"/>
              <a:t> </a:t>
            </a:r>
            <a:r>
              <a:rPr lang="en-US" dirty="0" err="1"/>
              <a:t>sulgemist</a:t>
            </a:r>
            <a:r>
              <a:rPr lang="en-US" dirty="0"/>
              <a:t> </a:t>
            </a:r>
            <a:r>
              <a:rPr lang="en-US" dirty="0" err="1"/>
              <a:t>täitusid</a:t>
            </a:r>
            <a:r>
              <a:rPr lang="en-US" dirty="0"/>
              <a:t> </a:t>
            </a:r>
            <a:r>
              <a:rPr lang="en-US" dirty="0" err="1"/>
              <a:t>kaevanduskäigud</a:t>
            </a:r>
            <a:r>
              <a:rPr lang="en-US" dirty="0"/>
              <a:t> </a:t>
            </a:r>
            <a:r>
              <a:rPr lang="en-US" dirty="0" err="1"/>
              <a:t>veega</a:t>
            </a:r>
            <a:r>
              <a:rPr lang="en-US" dirty="0"/>
              <a:t> ja </a:t>
            </a:r>
            <a:r>
              <a:rPr lang="en-US" dirty="0" err="1"/>
              <a:t>sellest</a:t>
            </a:r>
            <a:r>
              <a:rPr lang="en-US" dirty="0"/>
              <a:t> </a:t>
            </a:r>
            <a:r>
              <a:rPr lang="en-US" dirty="0" err="1"/>
              <a:t>voolavad</a:t>
            </a:r>
            <a:r>
              <a:rPr lang="en-US" dirty="0"/>
              <a:t> </a:t>
            </a:r>
            <a:r>
              <a:rPr lang="en-US" dirty="0" err="1"/>
              <a:t>tänapäeval</a:t>
            </a:r>
            <a:r>
              <a:rPr lang="en-US" dirty="0"/>
              <a:t> </a:t>
            </a:r>
            <a:r>
              <a:rPr lang="en-US" dirty="0" err="1"/>
              <a:t>välja</a:t>
            </a:r>
            <a:r>
              <a:rPr lang="en-US" dirty="0"/>
              <a:t> </a:t>
            </a:r>
            <a:r>
              <a:rPr lang="en-US" dirty="0" err="1"/>
              <a:t>tehnogeensed</a:t>
            </a:r>
            <a:r>
              <a:rPr lang="en-US" dirty="0"/>
              <a:t> </a:t>
            </a:r>
            <a:r>
              <a:rPr lang="en-US" dirty="0" err="1"/>
              <a:t>allikad</a:t>
            </a:r>
            <a:r>
              <a:rPr lang="en-US" dirty="0"/>
              <a:t>. </a:t>
            </a:r>
            <a:r>
              <a:rPr lang="en-US" dirty="0" err="1"/>
              <a:t>Kaeveõõned</a:t>
            </a:r>
            <a:r>
              <a:rPr lang="en-US" dirty="0"/>
              <a:t> </a:t>
            </a:r>
            <a:r>
              <a:rPr lang="en-US" dirty="0" err="1"/>
              <a:t>põhja</a:t>
            </a:r>
            <a:r>
              <a:rPr lang="en-US" dirty="0"/>
              <a:t>- ja </a:t>
            </a:r>
            <a:r>
              <a:rPr lang="en-US" dirty="0" err="1"/>
              <a:t>lõunapool</a:t>
            </a:r>
            <a:r>
              <a:rPr lang="en-US" dirty="0"/>
              <a:t> Tallinn-</a:t>
            </a:r>
            <a:r>
              <a:rPr lang="en-US" dirty="0" err="1"/>
              <a:t>Narva</a:t>
            </a:r>
            <a:r>
              <a:rPr lang="en-US" dirty="0"/>
              <a:t> </a:t>
            </a:r>
            <a:r>
              <a:rPr lang="en-US" dirty="0" err="1"/>
              <a:t>maanteed</a:t>
            </a:r>
            <a:r>
              <a:rPr lang="en-US" dirty="0"/>
              <a:t> </a:t>
            </a:r>
            <a:r>
              <a:rPr lang="en-US" dirty="0" err="1"/>
              <a:t>levivad</a:t>
            </a:r>
            <a:r>
              <a:rPr lang="en-US" dirty="0"/>
              <a:t> 1,6 km</a:t>
            </a:r>
            <a:r>
              <a:rPr lang="en-US" baseline="30000" dirty="0"/>
              <a:t>2</a:t>
            </a:r>
            <a:r>
              <a:rPr lang="et-EE" dirty="0"/>
              <a:t>;</a:t>
            </a:r>
            <a:endParaRPr lang="en-US" dirty="0"/>
          </a:p>
          <a:p>
            <a:pPr algn="just"/>
            <a:r>
              <a:rPr lang="en-US" dirty="0" err="1"/>
              <a:t>Aastatel</a:t>
            </a:r>
            <a:r>
              <a:rPr lang="en-US" dirty="0"/>
              <a:t> 1964–1991 </a:t>
            </a:r>
            <a:r>
              <a:rPr lang="en-US" dirty="0" err="1"/>
              <a:t>kaevandati</a:t>
            </a:r>
            <a:r>
              <a:rPr lang="en-US" dirty="0"/>
              <a:t> </a:t>
            </a:r>
            <a:r>
              <a:rPr lang="en-US" dirty="0" err="1"/>
              <a:t>fosforiiti</a:t>
            </a:r>
            <a:r>
              <a:rPr lang="en-US" dirty="0"/>
              <a:t> </a:t>
            </a:r>
            <a:r>
              <a:rPr lang="en-US" dirty="0" err="1"/>
              <a:t>Maardu</a:t>
            </a:r>
            <a:r>
              <a:rPr lang="en-US" dirty="0"/>
              <a:t> </a:t>
            </a:r>
            <a:r>
              <a:rPr lang="en-US" dirty="0" err="1"/>
              <a:t>karjäärides</a:t>
            </a:r>
            <a:r>
              <a:rPr lang="en-US" dirty="0"/>
              <a:t>, </a:t>
            </a:r>
            <a:r>
              <a:rPr lang="en-US" dirty="0" err="1"/>
              <a:t>mille</a:t>
            </a:r>
            <a:r>
              <a:rPr lang="en-US" dirty="0"/>
              <a:t> </a:t>
            </a:r>
            <a:r>
              <a:rPr lang="en-US" dirty="0" err="1"/>
              <a:t>tulemusena</a:t>
            </a:r>
            <a:r>
              <a:rPr lang="en-US" dirty="0"/>
              <a:t> </a:t>
            </a:r>
            <a:r>
              <a:rPr lang="en-US" dirty="0" err="1"/>
              <a:t>tekkis</a:t>
            </a:r>
            <a:r>
              <a:rPr lang="en-US" dirty="0"/>
              <a:t> 7 </a:t>
            </a:r>
            <a:r>
              <a:rPr lang="en-US" dirty="0" err="1"/>
              <a:t>suurt</a:t>
            </a:r>
            <a:r>
              <a:rPr lang="en-US" dirty="0"/>
              <a:t> </a:t>
            </a:r>
            <a:r>
              <a:rPr lang="en-US" dirty="0" err="1"/>
              <a:t>platood</a:t>
            </a:r>
            <a:r>
              <a:rPr lang="en-US" dirty="0"/>
              <a:t> </a:t>
            </a:r>
            <a:r>
              <a:rPr lang="en-US" dirty="0" err="1"/>
              <a:t>kõrgusega</a:t>
            </a:r>
            <a:r>
              <a:rPr lang="en-US" dirty="0"/>
              <a:t> 5 </a:t>
            </a:r>
            <a:r>
              <a:rPr lang="en-US" dirty="0" err="1"/>
              <a:t>kuni</a:t>
            </a:r>
            <a:r>
              <a:rPr lang="en-US" dirty="0"/>
              <a:t> 25 </a:t>
            </a:r>
            <a:r>
              <a:rPr lang="en-US" dirty="0" err="1"/>
              <a:t>meetrini</a:t>
            </a:r>
            <a:r>
              <a:rPr lang="en-US" dirty="0"/>
              <a:t> </a:t>
            </a:r>
            <a:r>
              <a:rPr lang="en-US" dirty="0" err="1"/>
              <a:t>kokku</a:t>
            </a:r>
            <a:r>
              <a:rPr lang="en-US" dirty="0"/>
              <a:t> 10,4 km</a:t>
            </a:r>
            <a:r>
              <a:rPr lang="en-US" baseline="30000" dirty="0"/>
              <a:t>2</a:t>
            </a:r>
            <a:r>
              <a:rPr lang="en-US" dirty="0"/>
              <a:t> </a:t>
            </a:r>
            <a:r>
              <a:rPr lang="en-US" dirty="0" err="1"/>
              <a:t>suurusel</a:t>
            </a:r>
            <a:r>
              <a:rPr lang="en-US" dirty="0"/>
              <a:t> </a:t>
            </a:r>
            <a:r>
              <a:rPr lang="en-US" dirty="0" err="1"/>
              <a:t>alal</a:t>
            </a:r>
            <a:r>
              <a:rPr lang="et-EE" dirty="0"/>
              <a:t>. </a:t>
            </a:r>
          </a:p>
          <a:p>
            <a:pPr algn="just"/>
            <a:r>
              <a:rPr lang="en-US" dirty="0" err="1"/>
              <a:t>Nõukogude</a:t>
            </a:r>
            <a:r>
              <a:rPr lang="en-US" dirty="0"/>
              <a:t> </a:t>
            </a:r>
            <a:r>
              <a:rPr lang="en-US" dirty="0" err="1"/>
              <a:t>perioodil</a:t>
            </a:r>
            <a:r>
              <a:rPr lang="en-US" dirty="0"/>
              <a:t> </a:t>
            </a:r>
            <a:r>
              <a:rPr lang="en-US" dirty="0" err="1"/>
              <a:t>ulatus</a:t>
            </a:r>
            <a:r>
              <a:rPr lang="en-US" dirty="0"/>
              <a:t> </a:t>
            </a:r>
            <a:r>
              <a:rPr lang="en-US" dirty="0" err="1"/>
              <a:t>karjääride</a:t>
            </a:r>
            <a:r>
              <a:rPr lang="en-US" dirty="0"/>
              <a:t> </a:t>
            </a:r>
            <a:r>
              <a:rPr lang="en-US" dirty="0" err="1"/>
              <a:t>aastane</a:t>
            </a:r>
            <a:r>
              <a:rPr lang="en-US" dirty="0"/>
              <a:t> </a:t>
            </a:r>
            <a:r>
              <a:rPr lang="en-US" dirty="0" err="1"/>
              <a:t>toodang</a:t>
            </a:r>
            <a:r>
              <a:rPr lang="en-US" dirty="0"/>
              <a:t> </a:t>
            </a:r>
            <a:r>
              <a:rPr lang="en-US" dirty="0" err="1"/>
              <a:t>kuni</a:t>
            </a:r>
            <a:r>
              <a:rPr lang="en-US" dirty="0"/>
              <a:t> 0,85 </a:t>
            </a:r>
            <a:r>
              <a:rPr lang="en-US" dirty="0" err="1"/>
              <a:t>mln</a:t>
            </a:r>
            <a:r>
              <a:rPr lang="en-US" dirty="0"/>
              <a:t>. t/</a:t>
            </a:r>
            <a:r>
              <a:rPr lang="en-US" dirty="0" err="1"/>
              <a:t>aastas</a:t>
            </a:r>
            <a:r>
              <a:rPr lang="en-US" dirty="0"/>
              <a:t> (</a:t>
            </a:r>
            <a:r>
              <a:rPr lang="en-US" dirty="0" err="1"/>
              <a:t>Raudsep</a:t>
            </a:r>
            <a:r>
              <a:rPr lang="en-US" dirty="0"/>
              <a:t>, 1997). </a:t>
            </a:r>
            <a:endParaRPr lang="et-EE" dirty="0"/>
          </a:p>
          <a:p>
            <a:pPr algn="just"/>
            <a:r>
              <a:rPr lang="en-US" dirty="0" err="1"/>
              <a:t>Fosforiidi</a:t>
            </a:r>
            <a:r>
              <a:rPr lang="en-US" dirty="0"/>
              <a:t> </a:t>
            </a:r>
            <a:r>
              <a:rPr lang="en-US" dirty="0" err="1"/>
              <a:t>tootmine</a:t>
            </a:r>
            <a:r>
              <a:rPr lang="en-US" dirty="0"/>
              <a:t> </a:t>
            </a:r>
            <a:r>
              <a:rPr lang="en-US" dirty="0" err="1"/>
              <a:t>lõpetati</a:t>
            </a:r>
            <a:r>
              <a:rPr lang="en-US" dirty="0"/>
              <a:t> 1991. </a:t>
            </a:r>
            <a:r>
              <a:rPr lang="en-US" dirty="0" err="1"/>
              <a:t>aastal</a:t>
            </a:r>
            <a:r>
              <a:rPr lang="en-US" dirty="0"/>
              <a:t>. </a:t>
            </a:r>
            <a:r>
              <a:rPr lang="en-US" dirty="0" err="1"/>
              <a:t>Osa</a:t>
            </a:r>
            <a:r>
              <a:rPr lang="en-US" dirty="0"/>
              <a:t> </a:t>
            </a:r>
            <a:r>
              <a:rPr lang="en-US" dirty="0" err="1"/>
              <a:t>kaevandatud</a:t>
            </a:r>
            <a:r>
              <a:rPr lang="en-US" dirty="0"/>
              <a:t> </a:t>
            </a:r>
            <a:r>
              <a:rPr lang="en-US" dirty="0" err="1"/>
              <a:t>alast</a:t>
            </a:r>
            <a:r>
              <a:rPr lang="en-US" dirty="0"/>
              <a:t> on </a:t>
            </a:r>
            <a:r>
              <a:rPr lang="en-US" dirty="0" err="1"/>
              <a:t>rekultiveeritud</a:t>
            </a:r>
            <a:r>
              <a:rPr lang="en-US" dirty="0"/>
              <a:t> </a:t>
            </a:r>
            <a:r>
              <a:rPr lang="en-US" dirty="0" err="1"/>
              <a:t>metsamaaks</a:t>
            </a:r>
            <a:r>
              <a:rPr lang="en-US" dirty="0"/>
              <a:t>. </a:t>
            </a:r>
            <a:r>
              <a:rPr lang="en-US" dirty="0" err="1"/>
              <a:t>Põhjakarjääri</a:t>
            </a:r>
            <a:r>
              <a:rPr lang="en-US" dirty="0"/>
              <a:t> </a:t>
            </a:r>
            <a:r>
              <a:rPr lang="en-US" dirty="0" err="1"/>
              <a:t>alale</a:t>
            </a:r>
            <a:r>
              <a:rPr lang="en-US" dirty="0"/>
              <a:t> on </a:t>
            </a:r>
            <a:r>
              <a:rPr lang="en-US" dirty="0" err="1"/>
              <a:t>rajatud</a:t>
            </a:r>
            <a:r>
              <a:rPr lang="en-US" dirty="0"/>
              <a:t> </a:t>
            </a:r>
            <a:r>
              <a:rPr lang="en-US" dirty="0" err="1"/>
              <a:t>Tallinna</a:t>
            </a:r>
            <a:r>
              <a:rPr lang="en-US" dirty="0"/>
              <a:t> </a:t>
            </a:r>
            <a:r>
              <a:rPr lang="en-US" dirty="0" err="1"/>
              <a:t>prügila</a:t>
            </a:r>
            <a:r>
              <a:rPr lang="en-US" dirty="0"/>
              <a:t> ja </a:t>
            </a:r>
            <a:r>
              <a:rPr lang="en-US" dirty="0" err="1"/>
              <a:t>lõunakarjääris</a:t>
            </a:r>
            <a:r>
              <a:rPr lang="en-US" dirty="0"/>
              <a:t> </a:t>
            </a:r>
            <a:r>
              <a:rPr lang="en-US" dirty="0" err="1"/>
              <a:t>tegutseb</a:t>
            </a:r>
            <a:r>
              <a:rPr lang="en-US" dirty="0"/>
              <a:t> </a:t>
            </a:r>
            <a:r>
              <a:rPr lang="en-US" dirty="0" err="1"/>
              <a:t>tänapäeval</a:t>
            </a:r>
            <a:r>
              <a:rPr lang="en-US" dirty="0"/>
              <a:t> </a:t>
            </a:r>
            <a:r>
              <a:rPr lang="en-US" dirty="0" err="1"/>
              <a:t>kaks</a:t>
            </a:r>
            <a:r>
              <a:rPr lang="en-US" dirty="0"/>
              <a:t> </a:t>
            </a:r>
            <a:r>
              <a:rPr lang="en-US" dirty="0" err="1"/>
              <a:t>lubjakivikarjääri</a:t>
            </a:r>
            <a:r>
              <a:rPr lang="en-US" dirty="0"/>
              <a:t>. </a:t>
            </a:r>
            <a:r>
              <a:rPr lang="en-US" dirty="0" err="1"/>
              <a:t>Lisaks</a:t>
            </a:r>
            <a:r>
              <a:rPr lang="en-US" dirty="0"/>
              <a:t> </a:t>
            </a:r>
            <a:r>
              <a:rPr lang="en-US" dirty="0" err="1"/>
              <a:t>paiknevad</a:t>
            </a:r>
            <a:r>
              <a:rPr lang="en-US" dirty="0"/>
              <a:t> </a:t>
            </a:r>
            <a:r>
              <a:rPr lang="en-US" dirty="0" err="1"/>
              <a:t>endisel</a:t>
            </a:r>
            <a:r>
              <a:rPr lang="en-US" dirty="0"/>
              <a:t> </a:t>
            </a:r>
            <a:r>
              <a:rPr lang="en-US" dirty="0" err="1"/>
              <a:t>kaevandusalal</a:t>
            </a:r>
            <a:r>
              <a:rPr lang="en-US" dirty="0"/>
              <a:t> </a:t>
            </a:r>
            <a:r>
              <a:rPr lang="en-US" dirty="0" err="1"/>
              <a:t>aiand</a:t>
            </a:r>
            <a:r>
              <a:rPr lang="en-US" dirty="0"/>
              <a:t> ja </a:t>
            </a:r>
            <a:r>
              <a:rPr lang="en-US" dirty="0" err="1"/>
              <a:t>lõhkeaineladu</a:t>
            </a:r>
            <a:r>
              <a:rPr lang="en-US" dirty="0"/>
              <a:t>. </a:t>
            </a:r>
            <a:endParaRPr lang="et-EE" dirty="0"/>
          </a:p>
        </p:txBody>
      </p:sp>
      <p:sp>
        <p:nvSpPr>
          <p:cNvPr id="4" name="Slaidinumbri kohatäide 3">
            <a:extLst>
              <a:ext uri="{FF2B5EF4-FFF2-40B4-BE49-F238E27FC236}">
                <a16:creationId xmlns:a16="http://schemas.microsoft.com/office/drawing/2014/main" id="{82DC1984-4A33-432D-A171-844174159E09}"/>
              </a:ext>
            </a:extLst>
          </p:cNvPr>
          <p:cNvSpPr>
            <a:spLocks noGrp="1"/>
          </p:cNvSpPr>
          <p:nvPr>
            <p:ph type="sldNum" sz="quarter" idx="12"/>
          </p:nvPr>
        </p:nvSpPr>
        <p:spPr/>
        <p:txBody>
          <a:bodyPr/>
          <a:lstStyle/>
          <a:p>
            <a:fld id="{DED16EE3-B11B-4644-B443-4E43D9E018F4}" type="slidenum">
              <a:rPr lang="en-US" smtClean="0"/>
              <a:t>40</a:t>
            </a:fld>
            <a:endParaRPr lang="en-US"/>
          </a:p>
        </p:txBody>
      </p:sp>
    </p:spTree>
    <p:extLst>
      <p:ext uri="{BB962C8B-B14F-4D97-AF65-F5344CB8AC3E}">
        <p14:creationId xmlns:p14="http://schemas.microsoft.com/office/powerpoint/2010/main" val="12304113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idinumbri kohatäide 3">
            <a:extLst>
              <a:ext uri="{FF2B5EF4-FFF2-40B4-BE49-F238E27FC236}">
                <a16:creationId xmlns:a16="http://schemas.microsoft.com/office/drawing/2014/main" id="{B6CF452E-BD4D-4FF3-ADD1-7B26A60A1CB9}"/>
              </a:ext>
            </a:extLst>
          </p:cNvPr>
          <p:cNvSpPr>
            <a:spLocks noGrp="1"/>
          </p:cNvSpPr>
          <p:nvPr>
            <p:ph type="sldNum" sz="quarter" idx="12"/>
          </p:nvPr>
        </p:nvSpPr>
        <p:spPr/>
        <p:txBody>
          <a:bodyPr/>
          <a:lstStyle/>
          <a:p>
            <a:fld id="{DED16EE3-B11B-4644-B443-4E43D9E018F4}" type="slidenum">
              <a:rPr lang="en-US" smtClean="0"/>
              <a:t>41</a:t>
            </a:fld>
            <a:endParaRPr lang="en-US"/>
          </a:p>
        </p:txBody>
      </p:sp>
      <p:pic>
        <p:nvPicPr>
          <p:cNvPr id="5" name="Pilt 4">
            <a:extLst>
              <a:ext uri="{FF2B5EF4-FFF2-40B4-BE49-F238E27FC236}">
                <a16:creationId xmlns:a16="http://schemas.microsoft.com/office/drawing/2014/main" id="{09122DC4-DA2C-42DC-9BD2-DC425F931617}"/>
              </a:ext>
            </a:extLst>
          </p:cNvPr>
          <p:cNvPicPr>
            <a:picLocks noChangeAspect="1"/>
          </p:cNvPicPr>
          <p:nvPr/>
        </p:nvPicPr>
        <p:blipFill>
          <a:blip r:embed="rId3"/>
          <a:stretch>
            <a:fillRect/>
          </a:stretch>
        </p:blipFill>
        <p:spPr>
          <a:xfrm>
            <a:off x="161924" y="88161"/>
            <a:ext cx="4743451" cy="3404267"/>
          </a:xfrm>
          <a:prstGeom prst="rect">
            <a:avLst/>
          </a:prstGeom>
        </p:spPr>
      </p:pic>
      <p:pic>
        <p:nvPicPr>
          <p:cNvPr id="7" name="Pilt 6">
            <a:extLst>
              <a:ext uri="{FF2B5EF4-FFF2-40B4-BE49-F238E27FC236}">
                <a16:creationId xmlns:a16="http://schemas.microsoft.com/office/drawing/2014/main" id="{26C9BBF9-323D-48C7-B828-E0E901BBFCD1}"/>
              </a:ext>
            </a:extLst>
          </p:cNvPr>
          <p:cNvPicPr>
            <a:picLocks noChangeAspect="1"/>
          </p:cNvPicPr>
          <p:nvPr/>
        </p:nvPicPr>
        <p:blipFill>
          <a:blip r:embed="rId4"/>
          <a:stretch>
            <a:fillRect/>
          </a:stretch>
        </p:blipFill>
        <p:spPr>
          <a:xfrm>
            <a:off x="6095999" y="88161"/>
            <a:ext cx="5450991" cy="3331286"/>
          </a:xfrm>
          <a:prstGeom prst="rect">
            <a:avLst/>
          </a:prstGeom>
        </p:spPr>
      </p:pic>
      <p:pic>
        <p:nvPicPr>
          <p:cNvPr id="8" name="Pilt 7">
            <a:extLst>
              <a:ext uri="{FF2B5EF4-FFF2-40B4-BE49-F238E27FC236}">
                <a16:creationId xmlns:a16="http://schemas.microsoft.com/office/drawing/2014/main" id="{40A52A69-858C-4163-9A9B-BADDA1AF73E7}"/>
              </a:ext>
            </a:extLst>
          </p:cNvPr>
          <p:cNvPicPr>
            <a:picLocks noChangeAspect="1"/>
          </p:cNvPicPr>
          <p:nvPr/>
        </p:nvPicPr>
        <p:blipFill>
          <a:blip r:embed="rId5"/>
          <a:stretch>
            <a:fillRect/>
          </a:stretch>
        </p:blipFill>
        <p:spPr>
          <a:xfrm>
            <a:off x="161924" y="3630265"/>
            <a:ext cx="4743451" cy="3091210"/>
          </a:xfrm>
          <a:prstGeom prst="rect">
            <a:avLst/>
          </a:prstGeom>
        </p:spPr>
      </p:pic>
      <p:sp>
        <p:nvSpPr>
          <p:cNvPr id="9" name="TextBox 8">
            <a:extLst>
              <a:ext uri="{FF2B5EF4-FFF2-40B4-BE49-F238E27FC236}">
                <a16:creationId xmlns:a16="http://schemas.microsoft.com/office/drawing/2014/main" id="{1968FF5D-FF6B-4B7A-B548-E9AC1C57CBE2}"/>
              </a:ext>
            </a:extLst>
          </p:cNvPr>
          <p:cNvSpPr txBox="1"/>
          <p:nvPr/>
        </p:nvSpPr>
        <p:spPr>
          <a:xfrm>
            <a:off x="3113731" y="6075144"/>
            <a:ext cx="1791644" cy="646331"/>
          </a:xfrm>
          <a:prstGeom prst="rect">
            <a:avLst/>
          </a:prstGeom>
          <a:noFill/>
        </p:spPr>
        <p:txBody>
          <a:bodyPr wrap="none" rtlCol="0">
            <a:spAutoFit/>
          </a:bodyPr>
          <a:lstStyle/>
          <a:p>
            <a:pPr algn="ctr"/>
            <a:r>
              <a:rPr lang="et-EE" dirty="0">
                <a:solidFill>
                  <a:schemeClr val="bg1"/>
                </a:solidFill>
              </a:rPr>
              <a:t>Töötav karjäär</a:t>
            </a:r>
          </a:p>
          <a:p>
            <a:pPr algn="ctr"/>
            <a:r>
              <a:rPr lang="et-EE" dirty="0">
                <a:solidFill>
                  <a:schemeClr val="bg1"/>
                </a:solidFill>
              </a:rPr>
              <a:t>Reinsalu jt., 2015</a:t>
            </a:r>
            <a:endParaRPr lang="en-US" dirty="0">
              <a:solidFill>
                <a:schemeClr val="bg1"/>
              </a:solidFill>
            </a:endParaRPr>
          </a:p>
        </p:txBody>
      </p:sp>
      <p:pic>
        <p:nvPicPr>
          <p:cNvPr id="10" name="Pilt 9">
            <a:extLst>
              <a:ext uri="{FF2B5EF4-FFF2-40B4-BE49-F238E27FC236}">
                <a16:creationId xmlns:a16="http://schemas.microsoft.com/office/drawing/2014/main" id="{FF6C8116-E2D7-414F-B55D-55D06897186D}"/>
              </a:ext>
            </a:extLst>
          </p:cNvPr>
          <p:cNvPicPr>
            <a:picLocks noChangeAspect="1"/>
          </p:cNvPicPr>
          <p:nvPr/>
        </p:nvPicPr>
        <p:blipFill>
          <a:blip r:embed="rId6"/>
          <a:stretch>
            <a:fillRect/>
          </a:stretch>
        </p:blipFill>
        <p:spPr>
          <a:xfrm>
            <a:off x="6548438" y="3630265"/>
            <a:ext cx="4124324" cy="3093243"/>
          </a:xfrm>
          <a:prstGeom prst="rect">
            <a:avLst/>
          </a:prstGeom>
        </p:spPr>
      </p:pic>
      <p:sp>
        <p:nvSpPr>
          <p:cNvPr id="11" name="TextBox 10">
            <a:extLst>
              <a:ext uri="{FF2B5EF4-FFF2-40B4-BE49-F238E27FC236}">
                <a16:creationId xmlns:a16="http://schemas.microsoft.com/office/drawing/2014/main" id="{943078F3-3652-4BEF-A318-DE3750646F2B}"/>
              </a:ext>
            </a:extLst>
          </p:cNvPr>
          <p:cNvSpPr txBox="1"/>
          <p:nvPr/>
        </p:nvSpPr>
        <p:spPr>
          <a:xfrm>
            <a:off x="8390086" y="6259810"/>
            <a:ext cx="2282676" cy="461665"/>
          </a:xfrm>
          <a:prstGeom prst="rect">
            <a:avLst/>
          </a:prstGeom>
          <a:noFill/>
        </p:spPr>
        <p:txBody>
          <a:bodyPr wrap="none" rtlCol="0">
            <a:spAutoFit/>
          </a:bodyPr>
          <a:lstStyle/>
          <a:p>
            <a:pPr algn="ctr"/>
            <a:r>
              <a:rPr lang="et-EE" sz="1200" dirty="0">
                <a:solidFill>
                  <a:schemeClr val="bg1"/>
                </a:solidFill>
              </a:rPr>
              <a:t>Maardu põhjakarjäär 2017. aastal</a:t>
            </a:r>
          </a:p>
          <a:p>
            <a:pPr algn="ctr"/>
            <a:r>
              <a:rPr lang="et-EE" sz="1200" dirty="0">
                <a:solidFill>
                  <a:schemeClr val="bg1"/>
                </a:solidFill>
              </a:rPr>
              <a:t>Foto: </a:t>
            </a:r>
            <a:r>
              <a:rPr lang="et-EE" sz="1200" i="1" dirty="0">
                <a:solidFill>
                  <a:schemeClr val="bg1"/>
                </a:solidFill>
              </a:rPr>
              <a:t>Jüri Ivask</a:t>
            </a:r>
            <a:endParaRPr lang="en-US" sz="1200" i="1" dirty="0">
              <a:solidFill>
                <a:schemeClr val="bg1"/>
              </a:solidFill>
            </a:endParaRPr>
          </a:p>
        </p:txBody>
      </p:sp>
    </p:spTree>
    <p:extLst>
      <p:ext uri="{BB962C8B-B14F-4D97-AF65-F5344CB8AC3E}">
        <p14:creationId xmlns:p14="http://schemas.microsoft.com/office/powerpoint/2010/main" val="12165989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idinumbri kohatäide 3">
            <a:extLst>
              <a:ext uri="{FF2B5EF4-FFF2-40B4-BE49-F238E27FC236}">
                <a16:creationId xmlns:a16="http://schemas.microsoft.com/office/drawing/2014/main" id="{55E6304A-BD7E-494E-8053-9AA7D993276A}"/>
              </a:ext>
            </a:extLst>
          </p:cNvPr>
          <p:cNvSpPr>
            <a:spLocks noGrp="1"/>
          </p:cNvSpPr>
          <p:nvPr>
            <p:ph type="sldNum" sz="quarter" idx="12"/>
          </p:nvPr>
        </p:nvSpPr>
        <p:spPr/>
        <p:txBody>
          <a:bodyPr/>
          <a:lstStyle/>
          <a:p>
            <a:fld id="{DED16EE3-B11B-4644-B443-4E43D9E018F4}" type="slidenum">
              <a:rPr lang="en-US" smtClean="0"/>
              <a:t>42</a:t>
            </a:fld>
            <a:endParaRPr lang="en-US"/>
          </a:p>
        </p:txBody>
      </p:sp>
      <p:pic>
        <p:nvPicPr>
          <p:cNvPr id="5" name="Sisu kohatäide 3">
            <a:extLst>
              <a:ext uri="{FF2B5EF4-FFF2-40B4-BE49-F238E27FC236}">
                <a16:creationId xmlns:a16="http://schemas.microsoft.com/office/drawing/2014/main" id="{29D4B281-578B-4684-A66F-1FFDBD74E58F}"/>
              </a:ext>
            </a:extLst>
          </p:cNvPr>
          <p:cNvPicPr>
            <a:picLocks noGrp="1" noChangeAspect="1"/>
          </p:cNvPicPr>
          <p:nvPr>
            <p:ph idx="1"/>
          </p:nvPr>
        </p:nvPicPr>
        <p:blipFill>
          <a:blip r:embed="rId2"/>
          <a:stretch>
            <a:fillRect/>
          </a:stretch>
        </p:blipFill>
        <p:spPr>
          <a:xfrm>
            <a:off x="383931" y="405311"/>
            <a:ext cx="4648200" cy="2228850"/>
          </a:xfrm>
          <a:prstGeom prst="rect">
            <a:avLst/>
          </a:prstGeom>
        </p:spPr>
      </p:pic>
      <p:pic>
        <p:nvPicPr>
          <p:cNvPr id="6" name="Pilt 5">
            <a:extLst>
              <a:ext uri="{FF2B5EF4-FFF2-40B4-BE49-F238E27FC236}">
                <a16:creationId xmlns:a16="http://schemas.microsoft.com/office/drawing/2014/main" id="{FF5C08F6-5FBD-4187-9857-60AA086FE4CD}"/>
              </a:ext>
            </a:extLst>
          </p:cNvPr>
          <p:cNvPicPr>
            <a:picLocks noChangeAspect="1"/>
          </p:cNvPicPr>
          <p:nvPr/>
        </p:nvPicPr>
        <p:blipFill>
          <a:blip r:embed="rId3"/>
          <a:stretch>
            <a:fillRect/>
          </a:stretch>
        </p:blipFill>
        <p:spPr>
          <a:xfrm>
            <a:off x="6830164" y="230231"/>
            <a:ext cx="4023946" cy="3017960"/>
          </a:xfrm>
          <a:prstGeom prst="rect">
            <a:avLst/>
          </a:prstGeom>
        </p:spPr>
      </p:pic>
      <p:pic>
        <p:nvPicPr>
          <p:cNvPr id="7" name="Pilt 6">
            <a:extLst>
              <a:ext uri="{FF2B5EF4-FFF2-40B4-BE49-F238E27FC236}">
                <a16:creationId xmlns:a16="http://schemas.microsoft.com/office/drawing/2014/main" id="{090185FE-C0FF-4E10-AD61-76E1437911B9}"/>
              </a:ext>
            </a:extLst>
          </p:cNvPr>
          <p:cNvPicPr>
            <a:picLocks noChangeAspect="1"/>
          </p:cNvPicPr>
          <p:nvPr/>
        </p:nvPicPr>
        <p:blipFill>
          <a:blip r:embed="rId4"/>
          <a:stretch>
            <a:fillRect/>
          </a:stretch>
        </p:blipFill>
        <p:spPr>
          <a:xfrm>
            <a:off x="72142" y="3135263"/>
            <a:ext cx="5758617" cy="2845510"/>
          </a:xfrm>
          <a:prstGeom prst="rect">
            <a:avLst/>
          </a:prstGeom>
        </p:spPr>
      </p:pic>
      <p:sp>
        <p:nvSpPr>
          <p:cNvPr id="8" name="Ristkülik 7">
            <a:extLst>
              <a:ext uri="{FF2B5EF4-FFF2-40B4-BE49-F238E27FC236}">
                <a16:creationId xmlns:a16="http://schemas.microsoft.com/office/drawing/2014/main" id="{BB102FAE-E981-4B89-B8A1-300C67CC2CD2}"/>
              </a:ext>
            </a:extLst>
          </p:cNvPr>
          <p:cNvSpPr/>
          <p:nvPr/>
        </p:nvSpPr>
        <p:spPr>
          <a:xfrm>
            <a:off x="6096000" y="3207849"/>
            <a:ext cx="5610831" cy="369332"/>
          </a:xfrm>
          <a:prstGeom prst="rect">
            <a:avLst/>
          </a:prstGeom>
        </p:spPr>
        <p:txBody>
          <a:bodyPr wrap="none">
            <a:spAutoFit/>
          </a:bodyPr>
          <a:lstStyle/>
          <a:p>
            <a:r>
              <a:rPr lang="en-US" b="1" dirty="0"/>
              <a:t>1920.-1930. </a:t>
            </a:r>
            <a:r>
              <a:rPr lang="en-US" b="1" dirty="0" err="1"/>
              <a:t>aastatel</a:t>
            </a:r>
            <a:r>
              <a:rPr lang="en-US" b="1" dirty="0"/>
              <a:t> </a:t>
            </a:r>
            <a:r>
              <a:rPr lang="en-US" b="1" dirty="0" err="1"/>
              <a:t>kaevandati</a:t>
            </a:r>
            <a:r>
              <a:rPr lang="en-US" b="1" dirty="0"/>
              <a:t> </a:t>
            </a:r>
            <a:r>
              <a:rPr lang="en-US" b="1" dirty="0" err="1"/>
              <a:t>fosforiiti</a:t>
            </a:r>
            <a:r>
              <a:rPr lang="en-US" b="1" dirty="0"/>
              <a:t> </a:t>
            </a:r>
            <a:r>
              <a:rPr lang="en-US" b="1" dirty="0" err="1"/>
              <a:t>Ülgase</a:t>
            </a:r>
            <a:r>
              <a:rPr lang="en-US" b="1" dirty="0"/>
              <a:t> </a:t>
            </a:r>
            <a:r>
              <a:rPr lang="en-US" b="1" dirty="0" err="1"/>
              <a:t>štollides</a:t>
            </a:r>
            <a:endParaRPr lang="en-US" b="1" dirty="0"/>
          </a:p>
        </p:txBody>
      </p:sp>
      <p:sp>
        <p:nvSpPr>
          <p:cNvPr id="9" name="Ristkülik 8">
            <a:extLst>
              <a:ext uri="{FF2B5EF4-FFF2-40B4-BE49-F238E27FC236}">
                <a16:creationId xmlns:a16="http://schemas.microsoft.com/office/drawing/2014/main" id="{705DADAB-92C5-4407-B449-43E114ADBF6D}"/>
              </a:ext>
            </a:extLst>
          </p:cNvPr>
          <p:cNvSpPr/>
          <p:nvPr/>
        </p:nvSpPr>
        <p:spPr>
          <a:xfrm>
            <a:off x="702092" y="6083357"/>
            <a:ext cx="5758617" cy="369332"/>
          </a:xfrm>
          <a:prstGeom prst="rect">
            <a:avLst/>
          </a:prstGeom>
        </p:spPr>
        <p:txBody>
          <a:bodyPr wrap="square">
            <a:spAutoFit/>
          </a:bodyPr>
          <a:lstStyle/>
          <a:p>
            <a:r>
              <a:rPr lang="et-EE" b="1" dirty="0"/>
              <a:t>LIDAR kujutis Maardu fosforiidikarjääridest</a:t>
            </a:r>
            <a:endParaRPr lang="en-US" b="1" dirty="0"/>
          </a:p>
        </p:txBody>
      </p:sp>
      <p:sp>
        <p:nvSpPr>
          <p:cNvPr id="10" name="Ristkülik 9">
            <a:extLst>
              <a:ext uri="{FF2B5EF4-FFF2-40B4-BE49-F238E27FC236}">
                <a16:creationId xmlns:a16="http://schemas.microsoft.com/office/drawing/2014/main" id="{45724000-1A26-4C54-B073-5B7689E86FCA}"/>
              </a:ext>
            </a:extLst>
          </p:cNvPr>
          <p:cNvSpPr/>
          <p:nvPr/>
        </p:nvSpPr>
        <p:spPr>
          <a:xfrm flipH="1">
            <a:off x="11056440" y="876753"/>
            <a:ext cx="1063668" cy="1754326"/>
          </a:xfrm>
          <a:prstGeom prst="rect">
            <a:avLst/>
          </a:prstGeom>
        </p:spPr>
        <p:txBody>
          <a:bodyPr wrap="square">
            <a:spAutoFit/>
          </a:bodyPr>
          <a:lstStyle/>
          <a:p>
            <a:r>
              <a:rPr lang="en-US" dirty="0"/>
              <a:t>http://www.ut.ee/BGGM/maavara/fosforiit.html</a:t>
            </a:r>
          </a:p>
        </p:txBody>
      </p:sp>
      <p:pic>
        <p:nvPicPr>
          <p:cNvPr id="15" name="Pilt 14">
            <a:extLst>
              <a:ext uri="{FF2B5EF4-FFF2-40B4-BE49-F238E27FC236}">
                <a16:creationId xmlns:a16="http://schemas.microsoft.com/office/drawing/2014/main" id="{9175376B-4BBB-47D5-8724-1BD988130D0D}"/>
              </a:ext>
            </a:extLst>
          </p:cNvPr>
          <p:cNvPicPr>
            <a:picLocks noChangeAspect="1"/>
          </p:cNvPicPr>
          <p:nvPr/>
        </p:nvPicPr>
        <p:blipFill>
          <a:blip r:embed="rId5"/>
          <a:stretch>
            <a:fillRect/>
          </a:stretch>
        </p:blipFill>
        <p:spPr>
          <a:xfrm>
            <a:off x="6690119" y="3589293"/>
            <a:ext cx="4445343" cy="2965506"/>
          </a:xfrm>
          <a:prstGeom prst="rect">
            <a:avLst/>
          </a:prstGeom>
        </p:spPr>
      </p:pic>
      <p:sp>
        <p:nvSpPr>
          <p:cNvPr id="16" name="TextBox 15">
            <a:extLst>
              <a:ext uri="{FF2B5EF4-FFF2-40B4-BE49-F238E27FC236}">
                <a16:creationId xmlns:a16="http://schemas.microsoft.com/office/drawing/2014/main" id="{EDE55FC3-7C02-41B9-A544-D732B185340F}"/>
              </a:ext>
            </a:extLst>
          </p:cNvPr>
          <p:cNvSpPr txBox="1"/>
          <p:nvPr/>
        </p:nvSpPr>
        <p:spPr>
          <a:xfrm>
            <a:off x="8358420" y="6055180"/>
            <a:ext cx="2777042" cy="461665"/>
          </a:xfrm>
          <a:prstGeom prst="rect">
            <a:avLst/>
          </a:prstGeom>
          <a:noFill/>
        </p:spPr>
        <p:txBody>
          <a:bodyPr wrap="none" rtlCol="0">
            <a:spAutoFit/>
          </a:bodyPr>
          <a:lstStyle/>
          <a:p>
            <a:pPr algn="ctr"/>
            <a:r>
              <a:rPr lang="et-EE" sz="1200" dirty="0" err="1">
                <a:solidFill>
                  <a:schemeClr val="bg1"/>
                </a:solidFill>
              </a:rPr>
              <a:t>Tehnogeenne</a:t>
            </a:r>
            <a:r>
              <a:rPr lang="et-EE" sz="1200" dirty="0">
                <a:solidFill>
                  <a:schemeClr val="bg1"/>
                </a:solidFill>
              </a:rPr>
              <a:t> allikas – Maardu kaevandus</a:t>
            </a:r>
          </a:p>
          <a:p>
            <a:pPr algn="ctr"/>
            <a:r>
              <a:rPr lang="et-EE" sz="1200" i="1" dirty="0">
                <a:solidFill>
                  <a:schemeClr val="bg1"/>
                </a:solidFill>
              </a:rPr>
              <a:t>Mäeinstituut, 2013</a:t>
            </a:r>
            <a:endParaRPr lang="en-US" sz="1200" i="1" dirty="0">
              <a:solidFill>
                <a:schemeClr val="bg1"/>
              </a:solidFill>
            </a:endParaRPr>
          </a:p>
        </p:txBody>
      </p:sp>
    </p:spTree>
    <p:extLst>
      <p:ext uri="{BB962C8B-B14F-4D97-AF65-F5344CB8AC3E}">
        <p14:creationId xmlns:p14="http://schemas.microsoft.com/office/powerpoint/2010/main" val="33708796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8E0A0EEA-A447-43D4-809E-C2AF75797010}"/>
              </a:ext>
            </a:extLst>
          </p:cNvPr>
          <p:cNvSpPr>
            <a:spLocks noGrp="1"/>
          </p:cNvSpPr>
          <p:nvPr>
            <p:ph type="title"/>
          </p:nvPr>
        </p:nvSpPr>
        <p:spPr/>
        <p:txBody>
          <a:bodyPr/>
          <a:lstStyle/>
          <a:p>
            <a:r>
              <a:rPr lang="et-EE" b="1" dirty="0"/>
              <a:t>Fosforiit</a:t>
            </a:r>
            <a:endParaRPr lang="en-US" b="1" dirty="0"/>
          </a:p>
        </p:txBody>
      </p:sp>
      <p:sp>
        <p:nvSpPr>
          <p:cNvPr id="3" name="Sisu kohatäide 2">
            <a:extLst>
              <a:ext uri="{FF2B5EF4-FFF2-40B4-BE49-F238E27FC236}">
                <a16:creationId xmlns:a16="http://schemas.microsoft.com/office/drawing/2014/main" id="{4AEFEFE3-75B8-4EA7-9E6B-251D16C646F7}"/>
              </a:ext>
            </a:extLst>
          </p:cNvPr>
          <p:cNvSpPr>
            <a:spLocks noGrp="1"/>
          </p:cNvSpPr>
          <p:nvPr>
            <p:ph idx="1"/>
          </p:nvPr>
        </p:nvSpPr>
        <p:spPr>
          <a:xfrm>
            <a:off x="838200" y="1825624"/>
            <a:ext cx="10515600" cy="5032375"/>
          </a:xfrm>
        </p:spPr>
        <p:txBody>
          <a:bodyPr>
            <a:normAutofit fontScale="70000" lnSpcReduction="20000"/>
          </a:bodyPr>
          <a:lstStyle/>
          <a:p>
            <a:pPr algn="just"/>
            <a:r>
              <a:rPr lang="et-EE" dirty="0"/>
              <a:t>Maardus kaevandatud fosforiidilasundi moodustavad Ülem-Kambriumi ja Alam-Ordoviitsiumi Kallavere kihistu liivakivid, mis sisaldavad </a:t>
            </a:r>
            <a:r>
              <a:rPr lang="et-EE" dirty="0" err="1"/>
              <a:t>fluoroapatiidist</a:t>
            </a:r>
            <a:r>
              <a:rPr lang="et-EE" dirty="0"/>
              <a:t> koosnevaid lingulaatsete </a:t>
            </a:r>
            <a:r>
              <a:rPr lang="et-EE" dirty="0" err="1"/>
              <a:t>brahhiopoodide</a:t>
            </a:r>
            <a:r>
              <a:rPr lang="et-EE" dirty="0"/>
              <a:t> kodasid. </a:t>
            </a:r>
          </a:p>
          <a:p>
            <a:pPr algn="just"/>
            <a:r>
              <a:rPr lang="et-EE" dirty="0"/>
              <a:t>Need käsijalgsete kojad moodustavad 5 kuni 90% kogu kivimi massist (</a:t>
            </a:r>
            <a:r>
              <a:rPr lang="et-EE" dirty="0" err="1"/>
              <a:t>Raudsep</a:t>
            </a:r>
            <a:r>
              <a:rPr lang="et-EE" dirty="0"/>
              <a:t>, 1997). </a:t>
            </a:r>
          </a:p>
          <a:p>
            <a:pPr algn="just"/>
            <a:r>
              <a:rPr lang="et-EE" dirty="0"/>
              <a:t>Kallavere kihistu liivakivid sisaldavad väiksemates kogustes ka dolomiiti, kaltsiiti, püriiti ja raua hüdroksiide, millega tuli arvestada maagi rikastamisel ja mis on seotud Maardu fosforiidilevila alal kujunenud keskkonnaprobleemidega. </a:t>
            </a:r>
          </a:p>
          <a:p>
            <a:pPr algn="just"/>
            <a:r>
              <a:rPr lang="et-EE" dirty="0"/>
              <a:t>Maardu piirkonnas paikneb biogeenset fosforiiti sisaldav liivakivi 10–20 meetri sügavusel. Fosforiidilasundit katab Alam-Ordoviitsiumi Türisalu kihistu must kilt – graptoliitargilliit.</a:t>
            </a:r>
          </a:p>
          <a:p>
            <a:pPr algn="just"/>
            <a:r>
              <a:rPr lang="et-EE" dirty="0"/>
              <a:t>Graptoliitargilliidi kihi paksus Maardu fosforiidilevila alal on umbes 4 meetrit (</a:t>
            </a:r>
            <a:r>
              <a:rPr lang="et-EE" dirty="0" err="1"/>
              <a:t>Puura</a:t>
            </a:r>
            <a:r>
              <a:rPr lang="et-EE" dirty="0"/>
              <a:t>, 1998). Graptoliitargilliit sisaldab suurtes kogustes settelist orgaanilist ainet ehk </a:t>
            </a:r>
            <a:r>
              <a:rPr lang="et-EE" dirty="0" err="1"/>
              <a:t>kerogeeni</a:t>
            </a:r>
            <a:r>
              <a:rPr lang="et-EE" dirty="0"/>
              <a:t> (15–20%) ja raudsulfiidi ehk püriiti (4–6%) (Petersell, 1997; </a:t>
            </a:r>
            <a:r>
              <a:rPr lang="et-EE" dirty="0" err="1"/>
              <a:t>Puura</a:t>
            </a:r>
            <a:r>
              <a:rPr lang="et-EE" dirty="0"/>
              <a:t>, 1998). Graptoliitargilliidi orgaanilise ainega on seotud mitmed raskemetallid (nt. U, </a:t>
            </a:r>
            <a:r>
              <a:rPr lang="et-EE" dirty="0" err="1"/>
              <a:t>Mo</a:t>
            </a:r>
            <a:r>
              <a:rPr lang="et-EE" dirty="0"/>
              <a:t>, V, </a:t>
            </a:r>
            <a:r>
              <a:rPr lang="et-EE" dirty="0" err="1"/>
              <a:t>Pb</a:t>
            </a:r>
            <a:r>
              <a:rPr lang="et-EE" dirty="0"/>
              <a:t>, </a:t>
            </a:r>
            <a:r>
              <a:rPr lang="et-EE" dirty="0" err="1"/>
              <a:t>Co</a:t>
            </a:r>
            <a:r>
              <a:rPr lang="et-EE" dirty="0"/>
              <a:t>, </a:t>
            </a:r>
            <a:r>
              <a:rPr lang="et-EE" dirty="0" err="1"/>
              <a:t>As</a:t>
            </a:r>
            <a:r>
              <a:rPr lang="et-EE" dirty="0"/>
              <a:t>, </a:t>
            </a:r>
            <a:r>
              <a:rPr lang="et-EE" dirty="0" err="1"/>
              <a:t>Sb</a:t>
            </a:r>
            <a:r>
              <a:rPr lang="et-EE" dirty="0"/>
              <a:t>, </a:t>
            </a:r>
            <a:r>
              <a:rPr lang="et-EE" dirty="0" err="1"/>
              <a:t>Ni</a:t>
            </a:r>
            <a:r>
              <a:rPr lang="et-EE" dirty="0"/>
              <a:t>, </a:t>
            </a:r>
            <a:r>
              <a:rPr lang="et-EE" dirty="0" err="1"/>
              <a:t>Cu</a:t>
            </a:r>
            <a:r>
              <a:rPr lang="et-EE" dirty="0"/>
              <a:t>, Re) sisaldusega 2–2000 </a:t>
            </a:r>
            <a:r>
              <a:rPr lang="et-EE" dirty="0" err="1"/>
              <a:t>ppm</a:t>
            </a:r>
            <a:r>
              <a:rPr lang="et-EE" dirty="0"/>
              <a:t>-i (Petersell, 1997; Voolma jt, 2013). Hinnanguliselt avati fosforiidi kaevandamise käigus oksüdeeruvatele tingimustele 71,7 miljonit tonni </a:t>
            </a:r>
            <a:r>
              <a:rPr lang="et-EE" dirty="0" err="1"/>
              <a:t>argilliiti</a:t>
            </a:r>
            <a:r>
              <a:rPr lang="et-EE" dirty="0"/>
              <a:t>, mille madalatemperatuuriline oksüdeerumine võib moodustada rohkem kui 5 miljonit tonni väävelhapet (KBFI, 1990).</a:t>
            </a:r>
          </a:p>
          <a:p>
            <a:pPr algn="just"/>
            <a:r>
              <a:rPr lang="et-EE" dirty="0" err="1"/>
              <a:t>Graptoliitargilliidil</a:t>
            </a:r>
            <a:r>
              <a:rPr lang="et-EE" dirty="0"/>
              <a:t> lasub Alam- ja Kesk-Ordoviitsiumi savid, glaukoniitliivakivi, lubjakivi ja dolomiit ning Kvaternaari setted (Joonis 2). Fosforiidilasundit katvate kihtide paksus kasvab lõuna suunas. </a:t>
            </a:r>
          </a:p>
        </p:txBody>
      </p:sp>
      <p:sp>
        <p:nvSpPr>
          <p:cNvPr id="4" name="Slaidinumbri kohatäide 3">
            <a:extLst>
              <a:ext uri="{FF2B5EF4-FFF2-40B4-BE49-F238E27FC236}">
                <a16:creationId xmlns:a16="http://schemas.microsoft.com/office/drawing/2014/main" id="{2A432F54-2DF5-4A69-B87C-FA14F76FE6C2}"/>
              </a:ext>
            </a:extLst>
          </p:cNvPr>
          <p:cNvSpPr>
            <a:spLocks noGrp="1"/>
          </p:cNvSpPr>
          <p:nvPr>
            <p:ph type="sldNum" sz="quarter" idx="12"/>
          </p:nvPr>
        </p:nvSpPr>
        <p:spPr/>
        <p:txBody>
          <a:bodyPr/>
          <a:lstStyle/>
          <a:p>
            <a:fld id="{DED16EE3-B11B-4644-B443-4E43D9E018F4}" type="slidenum">
              <a:rPr lang="en-US" smtClean="0"/>
              <a:t>43</a:t>
            </a:fld>
            <a:endParaRPr lang="en-US"/>
          </a:p>
        </p:txBody>
      </p:sp>
    </p:spTree>
    <p:extLst>
      <p:ext uri="{BB962C8B-B14F-4D97-AF65-F5344CB8AC3E}">
        <p14:creationId xmlns:p14="http://schemas.microsoft.com/office/powerpoint/2010/main" val="1477107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056972B2-BBC3-46A2-B27F-8E2D75C3E173}"/>
              </a:ext>
            </a:extLst>
          </p:cNvPr>
          <p:cNvSpPr>
            <a:spLocks noGrp="1"/>
          </p:cNvSpPr>
          <p:nvPr>
            <p:ph type="title"/>
          </p:nvPr>
        </p:nvSpPr>
        <p:spPr>
          <a:xfrm>
            <a:off x="838200" y="0"/>
            <a:ext cx="10515600" cy="788653"/>
          </a:xfrm>
        </p:spPr>
        <p:txBody>
          <a:bodyPr/>
          <a:lstStyle/>
          <a:p>
            <a:r>
              <a:rPr lang="et-EE" b="1" dirty="0"/>
              <a:t>Fosforiit ja graptoliitargilliit</a:t>
            </a:r>
            <a:endParaRPr lang="en-US" b="1" dirty="0"/>
          </a:p>
        </p:txBody>
      </p:sp>
      <p:sp>
        <p:nvSpPr>
          <p:cNvPr id="4" name="Slaidinumbri kohatäide 3">
            <a:extLst>
              <a:ext uri="{FF2B5EF4-FFF2-40B4-BE49-F238E27FC236}">
                <a16:creationId xmlns:a16="http://schemas.microsoft.com/office/drawing/2014/main" id="{24CBCE88-C9AE-4DA5-998F-00661679342F}"/>
              </a:ext>
            </a:extLst>
          </p:cNvPr>
          <p:cNvSpPr>
            <a:spLocks noGrp="1"/>
          </p:cNvSpPr>
          <p:nvPr>
            <p:ph type="sldNum" sz="quarter" idx="12"/>
          </p:nvPr>
        </p:nvSpPr>
        <p:spPr/>
        <p:txBody>
          <a:bodyPr/>
          <a:lstStyle/>
          <a:p>
            <a:fld id="{DED16EE3-B11B-4644-B443-4E43D9E018F4}" type="slidenum">
              <a:rPr lang="en-US" smtClean="0"/>
              <a:t>44</a:t>
            </a:fld>
            <a:endParaRPr lang="en-US"/>
          </a:p>
        </p:txBody>
      </p:sp>
      <p:pic>
        <p:nvPicPr>
          <p:cNvPr id="6" name="Pilt 5">
            <a:extLst>
              <a:ext uri="{FF2B5EF4-FFF2-40B4-BE49-F238E27FC236}">
                <a16:creationId xmlns:a16="http://schemas.microsoft.com/office/drawing/2014/main" id="{244DAC16-2ADE-4F20-AE7A-FBCCB7E8CDCB}"/>
              </a:ext>
            </a:extLst>
          </p:cNvPr>
          <p:cNvPicPr>
            <a:picLocks noChangeAspect="1"/>
          </p:cNvPicPr>
          <p:nvPr/>
        </p:nvPicPr>
        <p:blipFill>
          <a:blip r:embed="rId2"/>
          <a:stretch>
            <a:fillRect/>
          </a:stretch>
        </p:blipFill>
        <p:spPr>
          <a:xfrm>
            <a:off x="6990359" y="961377"/>
            <a:ext cx="3805484" cy="5073978"/>
          </a:xfrm>
          <a:prstGeom prst="rect">
            <a:avLst/>
          </a:prstGeom>
        </p:spPr>
      </p:pic>
      <p:sp>
        <p:nvSpPr>
          <p:cNvPr id="7" name="TextBox 6">
            <a:extLst>
              <a:ext uri="{FF2B5EF4-FFF2-40B4-BE49-F238E27FC236}">
                <a16:creationId xmlns:a16="http://schemas.microsoft.com/office/drawing/2014/main" id="{43A4EFA1-060E-47E2-9606-EF3ECBDB2440}"/>
              </a:ext>
            </a:extLst>
          </p:cNvPr>
          <p:cNvSpPr txBox="1"/>
          <p:nvPr/>
        </p:nvSpPr>
        <p:spPr>
          <a:xfrm>
            <a:off x="7440555" y="6119336"/>
            <a:ext cx="2983189" cy="369332"/>
          </a:xfrm>
          <a:prstGeom prst="rect">
            <a:avLst/>
          </a:prstGeom>
          <a:noFill/>
        </p:spPr>
        <p:txBody>
          <a:bodyPr wrap="none" rtlCol="0">
            <a:spAutoFit/>
          </a:bodyPr>
          <a:lstStyle/>
          <a:p>
            <a:r>
              <a:rPr lang="et-EE" b="1" dirty="0"/>
              <a:t>Püriit Eesti </a:t>
            </a:r>
            <a:r>
              <a:rPr lang="et-EE" b="1" dirty="0" err="1"/>
              <a:t>graptoliitargilliidis</a:t>
            </a:r>
            <a:endParaRPr lang="en-US" b="1" dirty="0"/>
          </a:p>
        </p:txBody>
      </p:sp>
      <p:pic>
        <p:nvPicPr>
          <p:cNvPr id="8" name="Picture 2" descr="http://www.ut.ee/BGGM/maavara/fosforiit5a.jpg">
            <a:extLst>
              <a:ext uri="{FF2B5EF4-FFF2-40B4-BE49-F238E27FC236}">
                <a16:creationId xmlns:a16="http://schemas.microsoft.com/office/drawing/2014/main" id="{EB1B4F4C-5D56-45F1-8C3B-A067C8DB04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671146"/>
            <a:ext cx="3814053" cy="275785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710F4F1-C172-4B32-BC44-150E8AFE91D1}"/>
              </a:ext>
            </a:extLst>
          </p:cNvPr>
          <p:cNvSpPr txBox="1"/>
          <p:nvPr/>
        </p:nvSpPr>
        <p:spPr>
          <a:xfrm>
            <a:off x="1466606" y="3429000"/>
            <a:ext cx="2557239" cy="369332"/>
          </a:xfrm>
          <a:prstGeom prst="rect">
            <a:avLst/>
          </a:prstGeom>
          <a:noFill/>
        </p:spPr>
        <p:txBody>
          <a:bodyPr wrap="none" rtlCol="0">
            <a:spAutoFit/>
          </a:bodyPr>
          <a:lstStyle/>
          <a:p>
            <a:r>
              <a:rPr lang="et-EE" b="1" dirty="0"/>
              <a:t>Kallavere kihistu fosforiit</a:t>
            </a:r>
            <a:endParaRPr lang="en-US" b="1" dirty="0"/>
          </a:p>
        </p:txBody>
      </p:sp>
      <p:sp>
        <p:nvSpPr>
          <p:cNvPr id="10" name="Ristkülik 9">
            <a:extLst>
              <a:ext uri="{FF2B5EF4-FFF2-40B4-BE49-F238E27FC236}">
                <a16:creationId xmlns:a16="http://schemas.microsoft.com/office/drawing/2014/main" id="{109E0675-1783-48BD-BCBD-3FC7141729A6}"/>
              </a:ext>
            </a:extLst>
          </p:cNvPr>
          <p:cNvSpPr/>
          <p:nvPr/>
        </p:nvSpPr>
        <p:spPr>
          <a:xfrm flipH="1">
            <a:off x="5015674" y="1172910"/>
            <a:ext cx="1063668" cy="1754326"/>
          </a:xfrm>
          <a:prstGeom prst="rect">
            <a:avLst/>
          </a:prstGeom>
        </p:spPr>
        <p:txBody>
          <a:bodyPr wrap="square">
            <a:spAutoFit/>
          </a:bodyPr>
          <a:lstStyle/>
          <a:p>
            <a:r>
              <a:rPr lang="en-US" dirty="0"/>
              <a:t>http://www.ut.ee/BGGM/maavara/fosforiit.html</a:t>
            </a:r>
          </a:p>
        </p:txBody>
      </p:sp>
      <p:pic>
        <p:nvPicPr>
          <p:cNvPr id="11" name="Pilt 10">
            <a:extLst>
              <a:ext uri="{FF2B5EF4-FFF2-40B4-BE49-F238E27FC236}">
                <a16:creationId xmlns:a16="http://schemas.microsoft.com/office/drawing/2014/main" id="{693EC31E-28DB-410F-8994-0FE3CE6CEAEE}"/>
              </a:ext>
            </a:extLst>
          </p:cNvPr>
          <p:cNvPicPr>
            <a:picLocks noChangeAspect="1"/>
          </p:cNvPicPr>
          <p:nvPr/>
        </p:nvPicPr>
        <p:blipFill>
          <a:blip r:embed="rId4"/>
          <a:stretch>
            <a:fillRect/>
          </a:stretch>
        </p:blipFill>
        <p:spPr>
          <a:xfrm>
            <a:off x="970611" y="3823665"/>
            <a:ext cx="3468070" cy="2572152"/>
          </a:xfrm>
          <a:prstGeom prst="rect">
            <a:avLst/>
          </a:prstGeom>
        </p:spPr>
      </p:pic>
      <p:sp>
        <p:nvSpPr>
          <p:cNvPr id="12" name="TextBox 11">
            <a:extLst>
              <a:ext uri="{FF2B5EF4-FFF2-40B4-BE49-F238E27FC236}">
                <a16:creationId xmlns:a16="http://schemas.microsoft.com/office/drawing/2014/main" id="{1BF74D29-EA5E-4A36-8C8B-B003F9D7F4E7}"/>
              </a:ext>
            </a:extLst>
          </p:cNvPr>
          <p:cNvSpPr txBox="1"/>
          <p:nvPr/>
        </p:nvSpPr>
        <p:spPr>
          <a:xfrm>
            <a:off x="1146399" y="6488668"/>
            <a:ext cx="3116494" cy="369332"/>
          </a:xfrm>
          <a:prstGeom prst="rect">
            <a:avLst/>
          </a:prstGeom>
          <a:noFill/>
        </p:spPr>
        <p:txBody>
          <a:bodyPr wrap="none" rtlCol="0">
            <a:spAutoFit/>
          </a:bodyPr>
          <a:lstStyle/>
          <a:p>
            <a:r>
              <a:rPr lang="et-EE" b="1" dirty="0"/>
              <a:t>Alam-Kambriumi Tiskre kihistu</a:t>
            </a:r>
            <a:endParaRPr lang="en-US" b="1" dirty="0"/>
          </a:p>
        </p:txBody>
      </p:sp>
    </p:spTree>
    <p:extLst>
      <p:ext uri="{BB962C8B-B14F-4D97-AF65-F5344CB8AC3E}">
        <p14:creationId xmlns:p14="http://schemas.microsoft.com/office/powerpoint/2010/main" val="4611086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498FC7D8-ABD3-4290-AD38-336B4B6C3916}"/>
              </a:ext>
            </a:extLst>
          </p:cNvPr>
          <p:cNvSpPr>
            <a:spLocks noGrp="1"/>
          </p:cNvSpPr>
          <p:nvPr>
            <p:ph type="title"/>
          </p:nvPr>
        </p:nvSpPr>
        <p:spPr>
          <a:xfrm>
            <a:off x="838200" y="365125"/>
            <a:ext cx="10515600" cy="1325563"/>
          </a:xfrm>
        </p:spPr>
        <p:txBody>
          <a:bodyPr/>
          <a:lstStyle/>
          <a:p>
            <a:pPr algn="ctr"/>
            <a:r>
              <a:rPr lang="et-EE" b="1" dirty="0"/>
              <a:t>Maardu fosforiidilevila põhja- ja pinnavesi</a:t>
            </a:r>
            <a:endParaRPr lang="en-US" b="1" dirty="0"/>
          </a:p>
        </p:txBody>
      </p:sp>
      <p:sp>
        <p:nvSpPr>
          <p:cNvPr id="3" name="Sisu kohatäide 2">
            <a:extLst>
              <a:ext uri="{FF2B5EF4-FFF2-40B4-BE49-F238E27FC236}">
                <a16:creationId xmlns:a16="http://schemas.microsoft.com/office/drawing/2014/main" id="{AC74AAF0-8828-44DE-9C39-BBF86BDE622E}"/>
              </a:ext>
            </a:extLst>
          </p:cNvPr>
          <p:cNvSpPr>
            <a:spLocks noGrp="1"/>
          </p:cNvSpPr>
          <p:nvPr>
            <p:ph idx="1"/>
          </p:nvPr>
        </p:nvSpPr>
        <p:spPr/>
        <p:txBody>
          <a:bodyPr>
            <a:normAutofit fontScale="77500" lnSpcReduction="20000"/>
          </a:bodyPr>
          <a:lstStyle/>
          <a:p>
            <a:pPr algn="just"/>
            <a:r>
              <a:rPr lang="et-EE" dirty="0"/>
              <a:t>Maardu tehnogeense põhjaveekihi moodustab Maardu fosforiidikarjääride puistanguis ja Maardu kaevanduse käikudes olev vesi;</a:t>
            </a:r>
          </a:p>
          <a:p>
            <a:pPr algn="just"/>
            <a:r>
              <a:rPr lang="et-EE" dirty="0"/>
              <a:t>Puistematerjal on väga heade filtratsiooniomadustega (filtratsioonimoodul K=10–100 m/d). </a:t>
            </a:r>
          </a:p>
          <a:p>
            <a:pPr algn="just"/>
            <a:r>
              <a:rPr lang="et-EE" dirty="0"/>
              <a:t>Põhjaveetase puistangutes paikneb puistangute alaosas ning moodustab osa Ordoviitsiumi-Kambriumi põhjaveekompleksist (</a:t>
            </a:r>
            <a:r>
              <a:rPr lang="et-EE" dirty="0" err="1"/>
              <a:t>Metsur</a:t>
            </a:r>
            <a:r>
              <a:rPr lang="et-EE" dirty="0"/>
              <a:t> ja Tamm, 2009). </a:t>
            </a:r>
          </a:p>
          <a:p>
            <a:pPr algn="just"/>
            <a:r>
              <a:rPr lang="et-EE" dirty="0"/>
              <a:t>Pärast kaevandamistegevuse ja kaevandusvete väljapumpamise lõppu 1991. aastal on vesi karjääri kaevikutes kiiresti tõusnud. Kõige kiirem on veetõus olnud lõunakarjääri kaevikutes kuni tasemeni </a:t>
            </a:r>
            <a:r>
              <a:rPr lang="et-EE" dirty="0">
                <a:latin typeface="Times New Roman" panose="02020603050405020304" pitchFamily="18" charset="0"/>
                <a:cs typeface="Times New Roman" panose="02020603050405020304" pitchFamily="18" charset="0"/>
              </a:rPr>
              <a:t>~</a:t>
            </a:r>
            <a:r>
              <a:rPr lang="et-EE" dirty="0"/>
              <a:t>33 m </a:t>
            </a:r>
            <a:r>
              <a:rPr lang="et-EE" dirty="0" err="1"/>
              <a:t>ü.m.p</a:t>
            </a:r>
            <a:r>
              <a:rPr lang="et-EE" dirty="0"/>
              <a:t>. Aeglasem on veetõus olnud põhjakarjääri kaevikutes, mis veel 1990date aastate lõpus olid valdavalt kuivad (</a:t>
            </a:r>
            <a:r>
              <a:rPr lang="et-EE" dirty="0" err="1"/>
              <a:t>Puura</a:t>
            </a:r>
            <a:r>
              <a:rPr lang="et-EE" dirty="0"/>
              <a:t>, 1998). Tänaseks on ka need veega täitunud ja kaevikutes on kujunenud pinnaveekogud (karjäärijärved). </a:t>
            </a:r>
          </a:p>
          <a:p>
            <a:pPr algn="just"/>
            <a:r>
              <a:rPr lang="et-EE" dirty="0"/>
              <a:t>Karjäärijärved toituvad sademetest ja ümbritsevate põhjaveekomplekside (Kvaternaari, Ordoviitsiumi, Ordoviitsiumi-Kambriumi) veest. </a:t>
            </a:r>
          </a:p>
          <a:p>
            <a:pPr algn="just"/>
            <a:r>
              <a:rPr lang="et-EE" dirty="0"/>
              <a:t>Puistangutest leostuv vesi ja kaevikutes olev pinnavesi segunevad põhjaveega ja voolavad läbi ümbritsevate pinnaveekogude (</a:t>
            </a:r>
            <a:r>
              <a:rPr lang="et-EE" dirty="0" err="1"/>
              <a:t>Kroodi</a:t>
            </a:r>
            <a:r>
              <a:rPr lang="et-EE" dirty="0"/>
              <a:t> oja, Maardu järv) Muuga lahte. </a:t>
            </a:r>
            <a:endParaRPr lang="en-US" dirty="0"/>
          </a:p>
        </p:txBody>
      </p:sp>
      <p:sp>
        <p:nvSpPr>
          <p:cNvPr id="4" name="Slaidinumbri kohatäide 3">
            <a:extLst>
              <a:ext uri="{FF2B5EF4-FFF2-40B4-BE49-F238E27FC236}">
                <a16:creationId xmlns:a16="http://schemas.microsoft.com/office/drawing/2014/main" id="{37BDBEDB-9AA7-4A2F-B79B-A27711771DBA}"/>
              </a:ext>
            </a:extLst>
          </p:cNvPr>
          <p:cNvSpPr>
            <a:spLocks noGrp="1"/>
          </p:cNvSpPr>
          <p:nvPr>
            <p:ph type="sldNum" sz="quarter" idx="12"/>
          </p:nvPr>
        </p:nvSpPr>
        <p:spPr/>
        <p:txBody>
          <a:bodyPr/>
          <a:lstStyle/>
          <a:p>
            <a:fld id="{DED16EE3-B11B-4644-B443-4E43D9E018F4}" type="slidenum">
              <a:rPr lang="en-US" smtClean="0"/>
              <a:t>45</a:t>
            </a:fld>
            <a:endParaRPr lang="en-US"/>
          </a:p>
        </p:txBody>
      </p:sp>
    </p:spTree>
    <p:extLst>
      <p:ext uri="{BB962C8B-B14F-4D97-AF65-F5344CB8AC3E}">
        <p14:creationId xmlns:p14="http://schemas.microsoft.com/office/powerpoint/2010/main" val="25890612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F8BABBEE-A3A4-4D82-947E-D03E61B73E64}"/>
              </a:ext>
            </a:extLst>
          </p:cNvPr>
          <p:cNvSpPr>
            <a:spLocks noGrp="1"/>
          </p:cNvSpPr>
          <p:nvPr>
            <p:ph type="title"/>
          </p:nvPr>
        </p:nvSpPr>
        <p:spPr>
          <a:xfrm>
            <a:off x="838200" y="0"/>
            <a:ext cx="10515600" cy="824089"/>
          </a:xfrm>
        </p:spPr>
        <p:txBody>
          <a:bodyPr/>
          <a:lstStyle/>
          <a:p>
            <a:pPr algn="ctr"/>
            <a:r>
              <a:rPr lang="et-EE" b="1" dirty="0"/>
              <a:t>Madalatemperatuuriline püriidi oksüdatsioon</a:t>
            </a:r>
            <a:endParaRPr lang="en-US" b="1" dirty="0"/>
          </a:p>
        </p:txBody>
      </p:sp>
      <mc:AlternateContent xmlns:mc="http://schemas.openxmlformats.org/markup-compatibility/2006" xmlns:a14="http://schemas.microsoft.com/office/drawing/2010/main">
        <mc:Choice Requires="a14">
          <p:sp>
            <p:nvSpPr>
              <p:cNvPr id="3" name="Sisu kohatäide 2">
                <a:extLst>
                  <a:ext uri="{FF2B5EF4-FFF2-40B4-BE49-F238E27FC236}">
                    <a16:creationId xmlns:a16="http://schemas.microsoft.com/office/drawing/2014/main" id="{E61F0AAB-A3BD-454C-B3CC-3C56B3F91BF0}"/>
                  </a:ext>
                </a:extLst>
              </p:cNvPr>
              <p:cNvSpPr>
                <a:spLocks noGrp="1"/>
              </p:cNvSpPr>
              <p:nvPr>
                <p:ph idx="1"/>
              </p:nvPr>
            </p:nvSpPr>
            <p:spPr>
              <a:xfrm>
                <a:off x="838200" y="824089"/>
                <a:ext cx="10515600" cy="5897386"/>
              </a:xfrm>
            </p:spPr>
            <p:txBody>
              <a:bodyPr>
                <a:normAutofit fontScale="55000" lnSpcReduction="20000"/>
              </a:bodyPr>
              <a:lstStyle/>
              <a:p>
                <a:r>
                  <a:rPr lang="et-EE" b="1" dirty="0"/>
                  <a:t>Püriidi oksüdatsiooni kirjeldav üldine reaktsioonvõrrand on (</a:t>
                </a:r>
                <a:r>
                  <a:rPr lang="et-EE" b="1" dirty="0" err="1"/>
                  <a:t>Puura</a:t>
                </a:r>
                <a:r>
                  <a:rPr lang="et-EE" b="1" dirty="0"/>
                  <a:t> ja Pihlak, 1998)</a:t>
                </a:r>
                <a:r>
                  <a:rPr lang="et-EE" dirty="0"/>
                  <a:t>: </a:t>
                </a:r>
                <a:endParaRPr lang="en-US" dirty="0"/>
              </a:p>
              <a:p>
                <a:pPr marL="0" indent="0" algn="ctr">
                  <a:buNone/>
                </a:pPr>
                <a14:m>
                  <m:oMath xmlns:m="http://schemas.openxmlformats.org/officeDocument/2006/math">
                    <m:sSub>
                      <m:sSubPr>
                        <m:ctrlPr>
                          <a:rPr lang="en-US" i="1">
                            <a:latin typeface="Cambria Math" panose="02040503050406030204" pitchFamily="18" charset="0"/>
                          </a:rPr>
                        </m:ctrlPr>
                      </m:sSubPr>
                      <m:e>
                        <m:r>
                          <a:rPr lang="et-EE" i="1">
                            <a:latin typeface="Cambria Math" panose="02040503050406030204" pitchFamily="18" charset="0"/>
                          </a:rPr>
                          <m:t>𝐹𝑒𝑆</m:t>
                        </m:r>
                      </m:e>
                      <m:sub>
                        <m:r>
                          <a:rPr lang="et-EE" i="1">
                            <a:latin typeface="Cambria Math" panose="02040503050406030204" pitchFamily="18" charset="0"/>
                          </a:rPr>
                          <m:t>2</m:t>
                        </m:r>
                      </m:sub>
                    </m:sSub>
                    <m:r>
                      <a:rPr lang="et-EE" i="1">
                        <a:latin typeface="Cambria Math" panose="02040503050406030204" pitchFamily="18" charset="0"/>
                      </a:rPr>
                      <m:t>(</m:t>
                    </m:r>
                    <m:r>
                      <a:rPr lang="et-EE" i="1">
                        <a:latin typeface="Cambria Math" panose="02040503050406030204" pitchFamily="18" charset="0"/>
                      </a:rPr>
                      <m:t>𝑠</m:t>
                    </m:r>
                    <m:r>
                      <a:rPr lang="et-EE" i="1">
                        <a:latin typeface="Cambria Math" panose="02040503050406030204" pitchFamily="18" charset="0"/>
                      </a:rPr>
                      <m:t>)+3.75</m:t>
                    </m:r>
                    <m:sSub>
                      <m:sSubPr>
                        <m:ctrlPr>
                          <a:rPr lang="en-US" i="1">
                            <a:latin typeface="Cambria Math" panose="02040503050406030204" pitchFamily="18" charset="0"/>
                          </a:rPr>
                        </m:ctrlPr>
                      </m:sSubPr>
                      <m:e>
                        <m:r>
                          <a:rPr lang="et-EE" i="1">
                            <a:latin typeface="Cambria Math" panose="02040503050406030204" pitchFamily="18" charset="0"/>
                          </a:rPr>
                          <m:t>𝑂</m:t>
                        </m:r>
                      </m:e>
                      <m:sub>
                        <m:r>
                          <a:rPr lang="et-EE" i="1">
                            <a:latin typeface="Cambria Math" panose="02040503050406030204" pitchFamily="18" charset="0"/>
                          </a:rPr>
                          <m:t>2</m:t>
                        </m:r>
                      </m:sub>
                    </m:sSub>
                    <m:r>
                      <a:rPr lang="et-EE" i="1">
                        <a:latin typeface="Cambria Math" panose="02040503050406030204" pitchFamily="18" charset="0"/>
                      </a:rPr>
                      <m:t>+3.5</m:t>
                    </m:r>
                    <m:sSub>
                      <m:sSubPr>
                        <m:ctrlPr>
                          <a:rPr lang="en-US" i="1">
                            <a:latin typeface="Cambria Math" panose="02040503050406030204" pitchFamily="18" charset="0"/>
                          </a:rPr>
                        </m:ctrlPr>
                      </m:sSubPr>
                      <m:e>
                        <m:r>
                          <a:rPr lang="et-EE" i="1">
                            <a:latin typeface="Cambria Math" panose="02040503050406030204" pitchFamily="18" charset="0"/>
                          </a:rPr>
                          <m:t>𝐻</m:t>
                        </m:r>
                      </m:e>
                      <m:sub>
                        <m:r>
                          <a:rPr lang="et-EE" i="1">
                            <a:latin typeface="Cambria Math" panose="02040503050406030204" pitchFamily="18" charset="0"/>
                          </a:rPr>
                          <m:t>2</m:t>
                        </m:r>
                      </m:sub>
                    </m:sSub>
                    <m:r>
                      <a:rPr lang="et-EE" i="1">
                        <a:latin typeface="Cambria Math" panose="02040503050406030204" pitchFamily="18" charset="0"/>
                      </a:rPr>
                      <m:t>𝑂</m:t>
                    </m:r>
                    <m:r>
                      <a:rPr lang="et-EE" i="1">
                        <a:latin typeface="Cambria Math" panose="02040503050406030204" pitchFamily="18" charset="0"/>
                      </a:rPr>
                      <m:t>→</m:t>
                    </m:r>
                    <m:sSub>
                      <m:sSubPr>
                        <m:ctrlPr>
                          <a:rPr lang="en-US" i="1">
                            <a:latin typeface="Cambria Math" panose="02040503050406030204" pitchFamily="18" charset="0"/>
                          </a:rPr>
                        </m:ctrlPr>
                      </m:sSubPr>
                      <m:e>
                        <m:r>
                          <a:rPr lang="et-EE" i="1">
                            <a:latin typeface="Cambria Math" panose="02040503050406030204" pitchFamily="18" charset="0"/>
                          </a:rPr>
                          <m:t>𝐹𝑒</m:t>
                        </m:r>
                        <m:d>
                          <m:dPr>
                            <m:ctrlPr>
                              <a:rPr lang="en-US" i="1">
                                <a:latin typeface="Cambria Math" panose="02040503050406030204" pitchFamily="18" charset="0"/>
                              </a:rPr>
                            </m:ctrlPr>
                          </m:dPr>
                          <m:e>
                            <m:r>
                              <a:rPr lang="et-EE" i="1">
                                <a:latin typeface="Cambria Math" panose="02040503050406030204" pitchFamily="18" charset="0"/>
                              </a:rPr>
                              <m:t>𝑂𝐻</m:t>
                            </m:r>
                          </m:e>
                        </m:d>
                      </m:e>
                      <m:sub>
                        <m:r>
                          <a:rPr lang="et-EE" i="1">
                            <a:latin typeface="Cambria Math" panose="02040503050406030204" pitchFamily="18" charset="0"/>
                          </a:rPr>
                          <m:t>3</m:t>
                        </m:r>
                      </m:sub>
                    </m:sSub>
                    <m:r>
                      <a:rPr lang="et-EE" i="1">
                        <a:latin typeface="Cambria Math" panose="02040503050406030204" pitchFamily="18" charset="0"/>
                      </a:rPr>
                      <m:t>(</m:t>
                    </m:r>
                    <m:r>
                      <a:rPr lang="et-EE" i="1">
                        <a:latin typeface="Cambria Math" panose="02040503050406030204" pitchFamily="18" charset="0"/>
                      </a:rPr>
                      <m:t>𝑠</m:t>
                    </m:r>
                    <m:r>
                      <a:rPr lang="et-EE" i="1">
                        <a:latin typeface="Cambria Math" panose="02040503050406030204" pitchFamily="18" charset="0"/>
                      </a:rPr>
                      <m:t>)+</m:t>
                    </m:r>
                    <m:sSubSup>
                      <m:sSubSupPr>
                        <m:ctrlPr>
                          <a:rPr lang="en-US" i="1">
                            <a:latin typeface="Cambria Math" panose="02040503050406030204" pitchFamily="18" charset="0"/>
                          </a:rPr>
                        </m:ctrlPr>
                      </m:sSubSupPr>
                      <m:e>
                        <m:r>
                          <a:rPr lang="et-EE" i="1">
                            <a:latin typeface="Cambria Math" panose="02040503050406030204" pitchFamily="18" charset="0"/>
                          </a:rPr>
                          <m:t>2</m:t>
                        </m:r>
                        <m:r>
                          <a:rPr lang="et-EE" i="1">
                            <a:latin typeface="Cambria Math" panose="02040503050406030204" pitchFamily="18" charset="0"/>
                          </a:rPr>
                          <m:t>𝑆𝑂</m:t>
                        </m:r>
                      </m:e>
                      <m:sub>
                        <m:r>
                          <a:rPr lang="et-EE" i="1">
                            <a:latin typeface="Cambria Math" panose="02040503050406030204" pitchFamily="18" charset="0"/>
                          </a:rPr>
                          <m:t>4</m:t>
                        </m:r>
                      </m:sub>
                      <m:sup>
                        <m:r>
                          <a:rPr lang="et-EE" i="1">
                            <a:latin typeface="Cambria Math" panose="02040503050406030204" pitchFamily="18" charset="0"/>
                          </a:rPr>
                          <m:t>2−</m:t>
                        </m:r>
                      </m:sup>
                    </m:sSubSup>
                    <m:r>
                      <a:rPr lang="et-EE" i="1">
                        <a:latin typeface="Cambria Math" panose="02040503050406030204" pitchFamily="18" charset="0"/>
                      </a:rPr>
                      <m:t>+</m:t>
                    </m:r>
                    <m:sSup>
                      <m:sSupPr>
                        <m:ctrlPr>
                          <a:rPr lang="en-US" i="1">
                            <a:latin typeface="Cambria Math" panose="02040503050406030204" pitchFamily="18" charset="0"/>
                          </a:rPr>
                        </m:ctrlPr>
                      </m:sSupPr>
                      <m:e>
                        <m:r>
                          <a:rPr lang="et-EE" i="1">
                            <a:latin typeface="Cambria Math" panose="02040503050406030204" pitchFamily="18" charset="0"/>
                          </a:rPr>
                          <m:t>4</m:t>
                        </m:r>
                        <m:r>
                          <a:rPr lang="et-EE" i="1">
                            <a:latin typeface="Cambria Math" panose="02040503050406030204" pitchFamily="18" charset="0"/>
                          </a:rPr>
                          <m:t>𝐻</m:t>
                        </m:r>
                      </m:e>
                      <m:sup>
                        <m:r>
                          <a:rPr lang="et-EE" i="1">
                            <a:latin typeface="Cambria Math" panose="02040503050406030204" pitchFamily="18" charset="0"/>
                          </a:rPr>
                          <m:t>+</m:t>
                        </m:r>
                      </m:sup>
                    </m:sSup>
                  </m:oMath>
                </a14:m>
                <a:r>
                  <a:rPr lang="et-EE" dirty="0"/>
                  <a:t> (</a:t>
                </a:r>
                <a:r>
                  <a:rPr lang="et-EE" b="1" i="1" dirty="0"/>
                  <a:t>R1</a:t>
                </a:r>
                <a:r>
                  <a:rPr lang="et-EE" dirty="0"/>
                  <a:t>)</a:t>
                </a:r>
                <a:endParaRPr lang="en-US" dirty="0"/>
              </a:p>
              <a:p>
                <a:r>
                  <a:rPr lang="et-EE" dirty="0"/>
                  <a:t>Püriidi oksüdatsioonil tekkinud happelisus neutraliseeritakse ümbritsevate kivimite poolt. Happelistes tingimustes tarbitakse osa (</a:t>
                </a:r>
                <a:r>
                  <a:rPr lang="et-EE" dirty="0">
                    <a:latin typeface="Times New Roman" panose="02020603050405020304" pitchFamily="18" charset="0"/>
                    <a:cs typeface="Times New Roman" panose="02020603050405020304" pitchFamily="18" charset="0"/>
                  </a:rPr>
                  <a:t>~</a:t>
                </a:r>
                <a:r>
                  <a:rPr lang="et-EE" dirty="0"/>
                  <a:t>8%) tekkinud happelisusest (H</a:t>
                </a:r>
                <a:r>
                  <a:rPr lang="et-EE" baseline="30000" dirty="0"/>
                  <a:t>+</a:t>
                </a:r>
                <a:r>
                  <a:rPr lang="et-EE" dirty="0"/>
                  <a:t>) ära silikaatide lahustumisel (</a:t>
                </a:r>
                <a:r>
                  <a:rPr lang="et-EE" dirty="0" err="1"/>
                  <a:t>Puura</a:t>
                </a:r>
                <a:r>
                  <a:rPr lang="et-EE" dirty="0"/>
                  <a:t> ja </a:t>
                </a:r>
                <a:r>
                  <a:rPr lang="et-EE" dirty="0" err="1"/>
                  <a:t>Neretnieks</a:t>
                </a:r>
                <a:r>
                  <a:rPr lang="et-EE" dirty="0"/>
                  <a:t>, 2000). Olulisim sellist tüüpi reaktsioon on inkongruentne </a:t>
                </a:r>
                <a:r>
                  <a:rPr lang="et-EE" dirty="0" err="1"/>
                  <a:t>illiidi</a:t>
                </a:r>
                <a:r>
                  <a:rPr lang="et-EE" dirty="0"/>
                  <a:t> lahustumine, mille käigus vabaneb K</a:t>
                </a:r>
                <a:r>
                  <a:rPr lang="et-EE" baseline="30000" dirty="0"/>
                  <a:t>+</a:t>
                </a:r>
                <a:r>
                  <a:rPr lang="et-EE" dirty="0"/>
                  <a:t> ja tekib </a:t>
                </a:r>
                <a:r>
                  <a:rPr lang="et-EE" dirty="0" err="1"/>
                  <a:t>illiit-smektiit</a:t>
                </a:r>
                <a:r>
                  <a:rPr lang="et-EE" dirty="0"/>
                  <a:t> (</a:t>
                </a:r>
                <a:r>
                  <a:rPr lang="et-EE" dirty="0" err="1"/>
                  <a:t>Puura</a:t>
                </a:r>
                <a:r>
                  <a:rPr lang="et-EE" dirty="0"/>
                  <a:t> ja Pihlak, 1998): </a:t>
                </a:r>
                <a:endParaRPr lang="en-US" dirty="0"/>
              </a:p>
              <a:p>
                <a:pPr marL="0" indent="0" algn="ctr">
                  <a:buNone/>
                </a:pPr>
                <a14:m>
                  <m:oMath xmlns:m="http://schemas.openxmlformats.org/officeDocument/2006/math">
                    <m:sSup>
                      <m:sSupPr>
                        <m:ctrlPr>
                          <a:rPr lang="en-US" i="1">
                            <a:latin typeface="Cambria Math" panose="02040503050406030204" pitchFamily="18" charset="0"/>
                          </a:rPr>
                        </m:ctrlPr>
                      </m:sSupPr>
                      <m:e>
                        <m:r>
                          <a:rPr lang="et-EE" i="1">
                            <a:latin typeface="Cambria Math" panose="02040503050406030204" pitchFamily="18" charset="0"/>
                          </a:rPr>
                          <m:t>𝐻</m:t>
                        </m:r>
                      </m:e>
                      <m:sup>
                        <m:r>
                          <a:rPr lang="et-EE" i="1">
                            <a:latin typeface="Cambria Math" panose="02040503050406030204" pitchFamily="18" charset="0"/>
                          </a:rPr>
                          <m:t>+</m:t>
                        </m:r>
                      </m:sup>
                    </m:sSup>
                    <m:r>
                      <a:rPr lang="et-EE" i="1">
                        <a:latin typeface="Cambria Math" panose="02040503050406030204" pitchFamily="18" charset="0"/>
                      </a:rPr>
                      <m:t>+</m:t>
                    </m:r>
                    <m:r>
                      <a:rPr lang="et-EE" i="1">
                        <a:latin typeface="Cambria Math" panose="02040503050406030204" pitchFamily="18" charset="0"/>
                      </a:rPr>
                      <m:t>𝑛</m:t>
                    </m:r>
                    <m:r>
                      <a:rPr lang="et-EE" i="1">
                        <a:latin typeface="Cambria Math" panose="02040503050406030204" pitchFamily="18" charset="0"/>
                      </a:rPr>
                      <m:t> </m:t>
                    </m:r>
                    <m:r>
                      <a:rPr lang="et-EE" i="1">
                        <a:latin typeface="Cambria Math" panose="02040503050406030204" pitchFamily="18" charset="0"/>
                      </a:rPr>
                      <m:t>𝑖𝑙𝑙𝑖𝑖𝑡</m:t>
                    </m:r>
                    <m:r>
                      <a:rPr lang="et-EE" i="1">
                        <a:latin typeface="Cambria Math" panose="02040503050406030204" pitchFamily="18" charset="0"/>
                      </a:rPr>
                      <m:t>→</m:t>
                    </m:r>
                    <m:sSup>
                      <m:sSupPr>
                        <m:ctrlPr>
                          <a:rPr lang="en-US" i="1">
                            <a:latin typeface="Cambria Math" panose="02040503050406030204" pitchFamily="18" charset="0"/>
                          </a:rPr>
                        </m:ctrlPr>
                      </m:sSupPr>
                      <m:e>
                        <m:r>
                          <a:rPr lang="et-EE" i="1">
                            <a:latin typeface="Cambria Math" panose="02040503050406030204" pitchFamily="18" charset="0"/>
                          </a:rPr>
                          <m:t>𝐾</m:t>
                        </m:r>
                      </m:e>
                      <m:sup>
                        <m:r>
                          <a:rPr lang="et-EE" i="1">
                            <a:latin typeface="Cambria Math" panose="02040503050406030204" pitchFamily="18" charset="0"/>
                          </a:rPr>
                          <m:t>+</m:t>
                        </m:r>
                      </m:sup>
                    </m:sSup>
                    <m:r>
                      <a:rPr lang="et-EE" i="1">
                        <a:latin typeface="Cambria Math" panose="02040503050406030204" pitchFamily="18" charset="0"/>
                      </a:rPr>
                      <m:t>+</m:t>
                    </m:r>
                    <m:r>
                      <a:rPr lang="et-EE" i="1">
                        <a:latin typeface="Cambria Math" panose="02040503050406030204" pitchFamily="18" charset="0"/>
                      </a:rPr>
                      <m:t>𝑛</m:t>
                    </m:r>
                    <m:d>
                      <m:dPr>
                        <m:ctrlPr>
                          <a:rPr lang="en-US" i="1">
                            <a:latin typeface="Cambria Math" panose="02040503050406030204" pitchFamily="18" charset="0"/>
                          </a:rPr>
                        </m:ctrlPr>
                      </m:dPr>
                      <m:e>
                        <m:r>
                          <a:rPr lang="et-EE" i="1">
                            <a:latin typeface="Cambria Math" panose="02040503050406030204" pitchFamily="18" charset="0"/>
                          </a:rPr>
                          <m:t>𝑖𝑙𝑙𝑖𝑖𝑡</m:t>
                        </m:r>
                        <m:r>
                          <a:rPr lang="et-EE" i="1">
                            <a:latin typeface="Cambria Math" panose="02040503050406030204" pitchFamily="18" charset="0"/>
                          </a:rPr>
                          <m:t>−</m:t>
                        </m:r>
                      </m:e>
                    </m:d>
                    <m:r>
                      <a:rPr lang="et-EE" i="1">
                        <a:latin typeface="Cambria Math" panose="02040503050406030204" pitchFamily="18" charset="0"/>
                      </a:rPr>
                      <m:t>𝑠𝑚𝑒𝑘𝑡𝑖𝑖𝑡</m:t>
                    </m:r>
                  </m:oMath>
                </a14:m>
                <a:r>
                  <a:rPr lang="et-EE" dirty="0"/>
                  <a:t> (</a:t>
                </a:r>
                <a:r>
                  <a:rPr lang="et-EE" b="1" i="1" dirty="0"/>
                  <a:t>R2</a:t>
                </a:r>
                <a:r>
                  <a:rPr lang="et-EE" dirty="0"/>
                  <a:t>)</a:t>
                </a:r>
                <a:endParaRPr lang="en-US" dirty="0"/>
              </a:p>
              <a:p>
                <a:r>
                  <a:rPr lang="et-EE" dirty="0"/>
                  <a:t>Happelistes tingimustes (</a:t>
                </a:r>
                <a:r>
                  <a:rPr lang="et-EE" dirty="0" err="1"/>
                  <a:t>pH</a:t>
                </a:r>
                <a:r>
                  <a:rPr lang="et-EE" dirty="0"/>
                  <a:t> 1,5–3) settib </a:t>
                </a:r>
                <a:r>
                  <a:rPr lang="et-EE" dirty="0" err="1"/>
                  <a:t>üleküllastuse</a:t>
                </a:r>
                <a:r>
                  <a:rPr lang="et-EE" dirty="0"/>
                  <a:t> tingimustes suurte K</a:t>
                </a:r>
                <a:r>
                  <a:rPr lang="et-EE" baseline="30000" dirty="0"/>
                  <a:t>+</a:t>
                </a:r>
                <a:r>
                  <a:rPr lang="et-EE" dirty="0"/>
                  <a:t>, Fe</a:t>
                </a:r>
                <a:r>
                  <a:rPr lang="et-EE" baseline="30000" dirty="0"/>
                  <a:t>3+</a:t>
                </a:r>
                <a:r>
                  <a:rPr lang="et-EE" dirty="0"/>
                  <a:t> ja SO</a:t>
                </a:r>
                <a:r>
                  <a:rPr lang="et-EE" baseline="-25000" dirty="0"/>
                  <a:t>4</a:t>
                </a:r>
                <a:r>
                  <a:rPr lang="et-EE" baseline="30000" dirty="0"/>
                  <a:t>2−</a:t>
                </a:r>
                <a:r>
                  <a:rPr lang="et-EE" dirty="0"/>
                  <a:t> sisalduste mõjul välja K-jarosiit (KFe</a:t>
                </a:r>
                <a:r>
                  <a:rPr lang="et-EE" baseline="-25000" dirty="0"/>
                  <a:t>3</a:t>
                </a:r>
                <a:r>
                  <a:rPr lang="et-EE" dirty="0"/>
                  <a:t>(SO</a:t>
                </a:r>
                <a:r>
                  <a:rPr lang="et-EE" baseline="-25000" dirty="0"/>
                  <a:t>4</a:t>
                </a:r>
                <a:r>
                  <a:rPr lang="et-EE" dirty="0"/>
                  <a:t>)</a:t>
                </a:r>
                <a:r>
                  <a:rPr lang="et-EE" baseline="-25000" dirty="0"/>
                  <a:t>2</a:t>
                </a:r>
                <a:r>
                  <a:rPr lang="et-EE" dirty="0"/>
                  <a:t>(OH)</a:t>
                </a:r>
                <a:r>
                  <a:rPr lang="et-EE" baseline="-25000" dirty="0"/>
                  <a:t>6</a:t>
                </a:r>
                <a:r>
                  <a:rPr lang="et-EE" dirty="0"/>
                  <a:t>), mis kõrvaldab veest ajutiselt osa </a:t>
                </a:r>
                <a:r>
                  <a:rPr lang="et-EE" dirty="0" err="1"/>
                  <a:t>illiidi</a:t>
                </a:r>
                <a:r>
                  <a:rPr lang="et-EE" dirty="0"/>
                  <a:t> lahustumisel vabanenud kaaliumist (</a:t>
                </a:r>
                <a:r>
                  <a:rPr lang="et-EE" dirty="0" err="1"/>
                  <a:t>Puura</a:t>
                </a:r>
                <a:r>
                  <a:rPr lang="et-EE" dirty="0"/>
                  <a:t> ja Pihlak, 1998):</a:t>
                </a:r>
                <a:endParaRPr lang="en-US" dirty="0"/>
              </a:p>
              <a:p>
                <a:pPr marL="0" indent="0" algn="ctr">
                  <a:buNone/>
                </a:pPr>
                <a14:m>
                  <m:oMath xmlns:m="http://schemas.openxmlformats.org/officeDocument/2006/math">
                    <m:sSup>
                      <m:sSupPr>
                        <m:ctrlPr>
                          <a:rPr lang="en-US" i="1">
                            <a:latin typeface="Cambria Math" panose="02040503050406030204" pitchFamily="18" charset="0"/>
                          </a:rPr>
                        </m:ctrlPr>
                      </m:sSupPr>
                      <m:e>
                        <m:r>
                          <a:rPr lang="et-EE" i="1">
                            <a:latin typeface="Cambria Math" panose="02040503050406030204" pitchFamily="18" charset="0"/>
                          </a:rPr>
                          <m:t>1/3</m:t>
                        </m:r>
                        <m:r>
                          <a:rPr lang="et-EE" i="1">
                            <a:latin typeface="Cambria Math" panose="02040503050406030204" pitchFamily="18" charset="0"/>
                          </a:rPr>
                          <m:t>𝐾</m:t>
                        </m:r>
                      </m:e>
                      <m:sup>
                        <m:r>
                          <a:rPr lang="et-EE" i="1">
                            <a:latin typeface="Cambria Math" panose="02040503050406030204" pitchFamily="18" charset="0"/>
                          </a:rPr>
                          <m:t>+</m:t>
                        </m:r>
                      </m:sup>
                    </m:sSup>
                    <m:r>
                      <a:rPr lang="et-EE" i="1">
                        <a:latin typeface="Cambria Math" panose="02040503050406030204" pitchFamily="18" charset="0"/>
                      </a:rPr>
                      <m:t>+</m:t>
                    </m:r>
                    <m:sSup>
                      <m:sSupPr>
                        <m:ctrlPr>
                          <a:rPr lang="en-US" i="1">
                            <a:latin typeface="Cambria Math" panose="02040503050406030204" pitchFamily="18" charset="0"/>
                          </a:rPr>
                        </m:ctrlPr>
                      </m:sSupPr>
                      <m:e>
                        <m:r>
                          <a:rPr lang="et-EE" i="1">
                            <a:latin typeface="Cambria Math" panose="02040503050406030204" pitchFamily="18" charset="0"/>
                          </a:rPr>
                          <m:t>𝐹𝑒</m:t>
                        </m:r>
                      </m:e>
                      <m:sup>
                        <m:r>
                          <a:rPr lang="et-EE" i="1">
                            <a:latin typeface="Cambria Math" panose="02040503050406030204" pitchFamily="18" charset="0"/>
                          </a:rPr>
                          <m:t>3+</m:t>
                        </m:r>
                      </m:sup>
                    </m:sSup>
                    <m:r>
                      <a:rPr lang="et-EE" i="1">
                        <a:latin typeface="Cambria Math" panose="02040503050406030204" pitchFamily="18" charset="0"/>
                      </a:rPr>
                      <m:t>+</m:t>
                    </m:r>
                    <m:sSubSup>
                      <m:sSubSupPr>
                        <m:ctrlPr>
                          <a:rPr lang="en-US" i="1">
                            <a:latin typeface="Cambria Math" panose="02040503050406030204" pitchFamily="18" charset="0"/>
                          </a:rPr>
                        </m:ctrlPr>
                      </m:sSubSupPr>
                      <m:e>
                        <m:r>
                          <a:rPr lang="et-EE" i="1">
                            <a:latin typeface="Cambria Math" panose="02040503050406030204" pitchFamily="18" charset="0"/>
                          </a:rPr>
                          <m:t>2/3</m:t>
                        </m:r>
                        <m:r>
                          <a:rPr lang="et-EE" i="1">
                            <a:latin typeface="Cambria Math" panose="02040503050406030204" pitchFamily="18" charset="0"/>
                          </a:rPr>
                          <m:t>𝑆𝑂</m:t>
                        </m:r>
                      </m:e>
                      <m:sub>
                        <m:r>
                          <a:rPr lang="et-EE" i="1">
                            <a:latin typeface="Cambria Math" panose="02040503050406030204" pitchFamily="18" charset="0"/>
                          </a:rPr>
                          <m:t>4</m:t>
                        </m:r>
                      </m:sub>
                      <m:sup>
                        <m:r>
                          <a:rPr lang="et-EE" i="1">
                            <a:latin typeface="Cambria Math" panose="02040503050406030204" pitchFamily="18" charset="0"/>
                          </a:rPr>
                          <m:t>2−</m:t>
                        </m:r>
                      </m:sup>
                    </m:sSubSup>
                    <m:r>
                      <a:rPr lang="et-EE" i="1">
                        <a:latin typeface="Cambria Math" panose="02040503050406030204" pitchFamily="18" charset="0"/>
                      </a:rPr>
                      <m:t>+</m:t>
                    </m:r>
                    <m:sSub>
                      <m:sSubPr>
                        <m:ctrlPr>
                          <a:rPr lang="en-US" i="1">
                            <a:latin typeface="Cambria Math" panose="02040503050406030204" pitchFamily="18" charset="0"/>
                          </a:rPr>
                        </m:ctrlPr>
                      </m:sSubPr>
                      <m:e>
                        <m:r>
                          <a:rPr lang="et-EE" i="1">
                            <a:latin typeface="Cambria Math" panose="02040503050406030204" pitchFamily="18" charset="0"/>
                          </a:rPr>
                          <m:t>2</m:t>
                        </m:r>
                        <m:r>
                          <a:rPr lang="et-EE" i="1">
                            <a:latin typeface="Cambria Math" panose="02040503050406030204" pitchFamily="18" charset="0"/>
                          </a:rPr>
                          <m:t>𝐻</m:t>
                        </m:r>
                      </m:e>
                      <m:sub>
                        <m:r>
                          <a:rPr lang="et-EE" i="1">
                            <a:latin typeface="Cambria Math" panose="02040503050406030204" pitchFamily="18" charset="0"/>
                          </a:rPr>
                          <m:t>2</m:t>
                        </m:r>
                      </m:sub>
                    </m:sSub>
                    <m:r>
                      <a:rPr lang="et-EE" i="1">
                        <a:latin typeface="Cambria Math" panose="02040503050406030204" pitchFamily="18" charset="0"/>
                      </a:rPr>
                      <m:t>𝑂</m:t>
                    </m:r>
                    <m:r>
                      <a:rPr lang="et-EE" i="1">
                        <a:latin typeface="Cambria Math" panose="02040503050406030204" pitchFamily="18" charset="0"/>
                      </a:rPr>
                      <m:t>→</m:t>
                    </m:r>
                    <m:sSub>
                      <m:sSubPr>
                        <m:ctrlPr>
                          <a:rPr lang="en-US" i="1">
                            <a:latin typeface="Cambria Math" panose="02040503050406030204" pitchFamily="18" charset="0"/>
                          </a:rPr>
                        </m:ctrlPr>
                      </m:sSubPr>
                      <m:e>
                        <m:r>
                          <a:rPr lang="et-EE" i="1">
                            <a:latin typeface="Cambria Math" panose="02040503050406030204" pitchFamily="18" charset="0"/>
                          </a:rPr>
                          <m:t>1/3</m:t>
                        </m:r>
                        <m:r>
                          <a:rPr lang="et-EE" i="1">
                            <a:latin typeface="Cambria Math" panose="02040503050406030204" pitchFamily="18" charset="0"/>
                          </a:rPr>
                          <m:t>𝐾𝐹𝑒</m:t>
                        </m:r>
                      </m:e>
                      <m:sub>
                        <m:r>
                          <a:rPr lang="et-EE" i="1">
                            <a:latin typeface="Cambria Math" panose="02040503050406030204" pitchFamily="18" charset="0"/>
                          </a:rPr>
                          <m:t>3</m:t>
                        </m:r>
                      </m:sub>
                    </m:sSub>
                    <m:sSub>
                      <m:sSubPr>
                        <m:ctrlPr>
                          <a:rPr lang="en-US" i="1">
                            <a:latin typeface="Cambria Math" panose="02040503050406030204" pitchFamily="18" charset="0"/>
                          </a:rPr>
                        </m:ctrlPr>
                      </m:sSubPr>
                      <m:e>
                        <m:r>
                          <a:rPr lang="et-EE" i="1">
                            <a:latin typeface="Cambria Math" panose="02040503050406030204" pitchFamily="18" charset="0"/>
                          </a:rPr>
                          <m:t>(</m:t>
                        </m:r>
                        <m:r>
                          <a:rPr lang="et-EE" i="1">
                            <a:latin typeface="Cambria Math" panose="02040503050406030204" pitchFamily="18" charset="0"/>
                          </a:rPr>
                          <m:t>𝑆𝑂</m:t>
                        </m:r>
                      </m:e>
                      <m:sub>
                        <m:r>
                          <a:rPr lang="et-EE" i="1">
                            <a:latin typeface="Cambria Math" panose="02040503050406030204" pitchFamily="18" charset="0"/>
                          </a:rPr>
                          <m:t>4</m:t>
                        </m:r>
                      </m:sub>
                    </m:sSub>
                    <m:sSub>
                      <m:sSubPr>
                        <m:ctrlPr>
                          <a:rPr lang="en-US" i="1">
                            <a:latin typeface="Cambria Math" panose="02040503050406030204" pitchFamily="18" charset="0"/>
                          </a:rPr>
                        </m:ctrlPr>
                      </m:sSubPr>
                      <m:e>
                        <m:r>
                          <a:rPr lang="et-EE" i="1">
                            <a:latin typeface="Cambria Math" panose="02040503050406030204" pitchFamily="18" charset="0"/>
                          </a:rPr>
                          <m:t>)</m:t>
                        </m:r>
                      </m:e>
                      <m:sub>
                        <m:r>
                          <a:rPr lang="et-EE" i="1">
                            <a:latin typeface="Cambria Math" panose="02040503050406030204" pitchFamily="18" charset="0"/>
                          </a:rPr>
                          <m:t>2</m:t>
                        </m:r>
                      </m:sub>
                    </m:sSub>
                    <m:sSub>
                      <m:sSubPr>
                        <m:ctrlPr>
                          <a:rPr lang="en-US" i="1">
                            <a:latin typeface="Cambria Math" panose="02040503050406030204" pitchFamily="18" charset="0"/>
                          </a:rPr>
                        </m:ctrlPr>
                      </m:sSubPr>
                      <m:e>
                        <m:r>
                          <a:rPr lang="et-EE" i="1">
                            <a:latin typeface="Cambria Math" panose="02040503050406030204" pitchFamily="18" charset="0"/>
                          </a:rPr>
                          <m:t>(</m:t>
                        </m:r>
                        <m:r>
                          <a:rPr lang="et-EE" i="1">
                            <a:latin typeface="Cambria Math" panose="02040503050406030204" pitchFamily="18" charset="0"/>
                          </a:rPr>
                          <m:t>𝑂𝐻</m:t>
                        </m:r>
                        <m:r>
                          <a:rPr lang="et-EE" i="1">
                            <a:latin typeface="Cambria Math" panose="02040503050406030204" pitchFamily="18" charset="0"/>
                          </a:rPr>
                          <m:t>)</m:t>
                        </m:r>
                      </m:e>
                      <m:sub>
                        <m:r>
                          <a:rPr lang="et-EE" i="1">
                            <a:latin typeface="Cambria Math" panose="02040503050406030204" pitchFamily="18" charset="0"/>
                          </a:rPr>
                          <m:t>6</m:t>
                        </m:r>
                      </m:sub>
                    </m:sSub>
                    <m:r>
                      <a:rPr lang="et-EE" i="1">
                        <a:latin typeface="Cambria Math" panose="02040503050406030204" pitchFamily="18" charset="0"/>
                      </a:rPr>
                      <m:t>+</m:t>
                    </m:r>
                    <m:sSup>
                      <m:sSupPr>
                        <m:ctrlPr>
                          <a:rPr lang="en-US" i="1">
                            <a:latin typeface="Cambria Math" panose="02040503050406030204" pitchFamily="18" charset="0"/>
                          </a:rPr>
                        </m:ctrlPr>
                      </m:sSupPr>
                      <m:e>
                        <m:r>
                          <a:rPr lang="et-EE" i="1">
                            <a:latin typeface="Cambria Math" panose="02040503050406030204" pitchFamily="18" charset="0"/>
                          </a:rPr>
                          <m:t>2</m:t>
                        </m:r>
                        <m:r>
                          <a:rPr lang="et-EE" i="1">
                            <a:latin typeface="Cambria Math" panose="02040503050406030204" pitchFamily="18" charset="0"/>
                          </a:rPr>
                          <m:t>𝐻</m:t>
                        </m:r>
                      </m:e>
                      <m:sup>
                        <m:r>
                          <a:rPr lang="et-EE" i="1">
                            <a:latin typeface="Cambria Math" panose="02040503050406030204" pitchFamily="18" charset="0"/>
                          </a:rPr>
                          <m:t>+</m:t>
                        </m:r>
                      </m:sup>
                    </m:sSup>
                  </m:oMath>
                </a14:m>
                <a:r>
                  <a:rPr lang="et-EE" dirty="0"/>
                  <a:t> (</a:t>
                </a:r>
                <a:r>
                  <a:rPr lang="et-EE" b="1" i="1" dirty="0"/>
                  <a:t>R3</a:t>
                </a:r>
                <a:r>
                  <a:rPr lang="et-EE" dirty="0"/>
                  <a:t>)</a:t>
                </a:r>
                <a:endParaRPr lang="en-US" dirty="0"/>
              </a:p>
              <a:p>
                <a:r>
                  <a:rPr lang="et-EE" b="1" dirty="0"/>
                  <a:t>Valdav osa püriidi oksüdatsioonil tekkivast happelisusest neutraliseeritakse Mg-kaltsiiti sisaldava lubjakivi lahustumisega (</a:t>
                </a:r>
                <a:r>
                  <a:rPr lang="et-EE" b="1" dirty="0" err="1"/>
                  <a:t>Puura</a:t>
                </a:r>
                <a:r>
                  <a:rPr lang="et-EE" b="1" dirty="0"/>
                  <a:t> ja Pihlak, 1998)</a:t>
                </a:r>
                <a:r>
                  <a:rPr lang="et-EE" dirty="0"/>
                  <a:t>:</a:t>
                </a:r>
                <a:endParaRPr lang="en-US" dirty="0"/>
              </a:p>
              <a:p>
                <a:pPr marL="0" indent="0" algn="ctr">
                  <a:buNone/>
                </a:pPr>
                <a14:m>
                  <m:oMath xmlns:m="http://schemas.openxmlformats.org/officeDocument/2006/math">
                    <m:sSub>
                      <m:sSubPr>
                        <m:ctrlPr>
                          <a:rPr lang="en-US" i="1">
                            <a:latin typeface="Cambria Math" panose="02040503050406030204" pitchFamily="18" charset="0"/>
                          </a:rPr>
                        </m:ctrlPr>
                      </m:sSubPr>
                      <m:e>
                        <m:r>
                          <a:rPr lang="et-EE" i="1">
                            <a:latin typeface="Cambria Math" panose="02040503050406030204" pitchFamily="18" charset="0"/>
                          </a:rPr>
                          <m:t>𝐶𝑎</m:t>
                        </m:r>
                      </m:e>
                      <m:sub>
                        <m:r>
                          <a:rPr lang="et-EE" i="1">
                            <a:latin typeface="Cambria Math" panose="02040503050406030204" pitchFamily="18" charset="0"/>
                          </a:rPr>
                          <m:t>0.86</m:t>
                        </m:r>
                      </m:sub>
                    </m:sSub>
                    <m:sSub>
                      <m:sSubPr>
                        <m:ctrlPr>
                          <a:rPr lang="en-US" i="1">
                            <a:latin typeface="Cambria Math" panose="02040503050406030204" pitchFamily="18" charset="0"/>
                          </a:rPr>
                        </m:ctrlPr>
                      </m:sSubPr>
                      <m:e>
                        <m:r>
                          <a:rPr lang="et-EE" i="1">
                            <a:latin typeface="Cambria Math" panose="02040503050406030204" pitchFamily="18" charset="0"/>
                          </a:rPr>
                          <m:t>𝑀𝑔</m:t>
                        </m:r>
                      </m:e>
                      <m:sub>
                        <m:r>
                          <a:rPr lang="et-EE" i="1">
                            <a:latin typeface="Cambria Math" panose="02040503050406030204" pitchFamily="18" charset="0"/>
                          </a:rPr>
                          <m:t>0.14</m:t>
                        </m:r>
                      </m:sub>
                    </m:sSub>
                    <m:sSub>
                      <m:sSubPr>
                        <m:ctrlPr>
                          <a:rPr lang="en-US" i="1">
                            <a:latin typeface="Cambria Math" panose="02040503050406030204" pitchFamily="18" charset="0"/>
                          </a:rPr>
                        </m:ctrlPr>
                      </m:sSubPr>
                      <m:e>
                        <m:r>
                          <a:rPr lang="et-EE" i="1">
                            <a:latin typeface="Cambria Math" panose="02040503050406030204" pitchFamily="18" charset="0"/>
                          </a:rPr>
                          <m:t>𝐶𝑂</m:t>
                        </m:r>
                      </m:e>
                      <m:sub>
                        <m:r>
                          <a:rPr lang="et-EE" i="1">
                            <a:latin typeface="Cambria Math" panose="02040503050406030204" pitchFamily="18" charset="0"/>
                          </a:rPr>
                          <m:t>3</m:t>
                        </m:r>
                      </m:sub>
                    </m:sSub>
                    <m:r>
                      <a:rPr lang="et-EE" i="1">
                        <a:latin typeface="Cambria Math" panose="02040503050406030204" pitchFamily="18" charset="0"/>
                      </a:rPr>
                      <m:t>+</m:t>
                    </m:r>
                    <m:sSup>
                      <m:sSupPr>
                        <m:ctrlPr>
                          <a:rPr lang="en-US" i="1">
                            <a:latin typeface="Cambria Math" panose="02040503050406030204" pitchFamily="18" charset="0"/>
                          </a:rPr>
                        </m:ctrlPr>
                      </m:sSupPr>
                      <m:e>
                        <m:r>
                          <a:rPr lang="et-EE" i="1">
                            <a:latin typeface="Cambria Math" panose="02040503050406030204" pitchFamily="18" charset="0"/>
                          </a:rPr>
                          <m:t>𝐻</m:t>
                        </m:r>
                      </m:e>
                      <m:sup>
                        <m:r>
                          <a:rPr lang="et-EE" i="1">
                            <a:latin typeface="Cambria Math" panose="02040503050406030204" pitchFamily="18" charset="0"/>
                          </a:rPr>
                          <m:t>+</m:t>
                        </m:r>
                      </m:sup>
                    </m:sSup>
                    <m:r>
                      <a:rPr lang="et-EE" i="1">
                        <a:latin typeface="Cambria Math" panose="02040503050406030204" pitchFamily="18" charset="0"/>
                      </a:rPr>
                      <m:t>→</m:t>
                    </m:r>
                    <m:sSup>
                      <m:sSupPr>
                        <m:ctrlPr>
                          <a:rPr lang="en-US" i="1">
                            <a:latin typeface="Cambria Math" panose="02040503050406030204" pitchFamily="18" charset="0"/>
                          </a:rPr>
                        </m:ctrlPr>
                      </m:sSupPr>
                      <m:e>
                        <m:r>
                          <a:rPr lang="et-EE" i="1">
                            <a:latin typeface="Cambria Math" panose="02040503050406030204" pitchFamily="18" charset="0"/>
                          </a:rPr>
                          <m:t>0.86</m:t>
                        </m:r>
                        <m:r>
                          <a:rPr lang="et-EE" i="1">
                            <a:latin typeface="Cambria Math" panose="02040503050406030204" pitchFamily="18" charset="0"/>
                          </a:rPr>
                          <m:t>𝐶𝑎</m:t>
                        </m:r>
                      </m:e>
                      <m:sup>
                        <m:r>
                          <a:rPr lang="et-EE" i="1">
                            <a:latin typeface="Cambria Math" panose="02040503050406030204" pitchFamily="18" charset="0"/>
                          </a:rPr>
                          <m:t>2+</m:t>
                        </m:r>
                      </m:sup>
                    </m:sSup>
                    <m:r>
                      <a:rPr lang="et-EE" i="1">
                        <a:latin typeface="Cambria Math" panose="02040503050406030204" pitchFamily="18" charset="0"/>
                      </a:rPr>
                      <m:t>+</m:t>
                    </m:r>
                    <m:sSup>
                      <m:sSupPr>
                        <m:ctrlPr>
                          <a:rPr lang="en-US" i="1">
                            <a:latin typeface="Cambria Math" panose="02040503050406030204" pitchFamily="18" charset="0"/>
                          </a:rPr>
                        </m:ctrlPr>
                      </m:sSupPr>
                      <m:e>
                        <m:r>
                          <a:rPr lang="et-EE" i="1">
                            <a:latin typeface="Cambria Math" panose="02040503050406030204" pitchFamily="18" charset="0"/>
                          </a:rPr>
                          <m:t>0.14</m:t>
                        </m:r>
                        <m:r>
                          <a:rPr lang="et-EE" i="1">
                            <a:latin typeface="Cambria Math" panose="02040503050406030204" pitchFamily="18" charset="0"/>
                          </a:rPr>
                          <m:t>𝑀𝑔</m:t>
                        </m:r>
                      </m:e>
                      <m:sup>
                        <m:r>
                          <a:rPr lang="et-EE" i="1">
                            <a:latin typeface="Cambria Math" panose="02040503050406030204" pitchFamily="18" charset="0"/>
                          </a:rPr>
                          <m:t>2+</m:t>
                        </m:r>
                      </m:sup>
                    </m:sSup>
                    <m:r>
                      <a:rPr lang="et-EE" i="1">
                        <a:latin typeface="Cambria Math" panose="02040503050406030204" pitchFamily="18" charset="0"/>
                      </a:rPr>
                      <m:t>+</m:t>
                    </m:r>
                    <m:sSubSup>
                      <m:sSubSupPr>
                        <m:ctrlPr>
                          <a:rPr lang="en-US" i="1">
                            <a:latin typeface="Cambria Math" panose="02040503050406030204" pitchFamily="18" charset="0"/>
                          </a:rPr>
                        </m:ctrlPr>
                      </m:sSubSupPr>
                      <m:e>
                        <m:r>
                          <a:rPr lang="et-EE" i="1">
                            <a:latin typeface="Cambria Math" panose="02040503050406030204" pitchFamily="18" charset="0"/>
                          </a:rPr>
                          <m:t>𝐻𝐶𝑂</m:t>
                        </m:r>
                      </m:e>
                      <m:sub>
                        <m:r>
                          <a:rPr lang="et-EE" i="1">
                            <a:latin typeface="Cambria Math" panose="02040503050406030204" pitchFamily="18" charset="0"/>
                          </a:rPr>
                          <m:t>3</m:t>
                        </m:r>
                      </m:sub>
                      <m:sup>
                        <m:r>
                          <a:rPr lang="et-EE" i="1">
                            <a:latin typeface="Cambria Math" panose="02040503050406030204" pitchFamily="18" charset="0"/>
                          </a:rPr>
                          <m:t>−</m:t>
                        </m:r>
                      </m:sup>
                    </m:sSubSup>
                  </m:oMath>
                </a14:m>
                <a:r>
                  <a:rPr lang="et-EE" dirty="0"/>
                  <a:t> (</a:t>
                </a:r>
                <a:r>
                  <a:rPr lang="et-EE" b="1" i="1" dirty="0"/>
                  <a:t>R4</a:t>
                </a:r>
                <a:r>
                  <a:rPr lang="et-EE" dirty="0"/>
                  <a:t>)</a:t>
                </a:r>
                <a:endParaRPr lang="en-US" dirty="0"/>
              </a:p>
              <a:p>
                <a:r>
                  <a:rPr lang="et-EE" b="1" dirty="0"/>
                  <a:t>Osaliselt üleküllastunud ja karbonaatsete mineraalide poolt puhverdatud kaevandusveele omane nähtus on, et karbonaatide lahustumisel tekkiv vesinikkarbonaat muutub happelistes tingimustes CO</a:t>
                </a:r>
                <a:r>
                  <a:rPr lang="et-EE" b="1" baseline="-25000" dirty="0"/>
                  <a:t>2</a:t>
                </a:r>
                <a:r>
                  <a:rPr lang="et-EE" b="1" dirty="0"/>
                  <a:t>-ks ning difundeerub puistangutest välja (</a:t>
                </a:r>
                <a:r>
                  <a:rPr lang="et-EE" b="1" dirty="0" err="1"/>
                  <a:t>Puura</a:t>
                </a:r>
                <a:r>
                  <a:rPr lang="et-EE" b="1" dirty="0"/>
                  <a:t> ja Pihlak, 1998)</a:t>
                </a:r>
                <a:r>
                  <a:rPr lang="et-EE" dirty="0"/>
                  <a:t>:</a:t>
                </a:r>
                <a:endParaRPr lang="en-US" dirty="0"/>
              </a:p>
              <a:p>
                <a:pPr marL="0" indent="0" algn="ctr">
                  <a:buNone/>
                </a:pPr>
                <a14:m>
                  <m:oMath xmlns:m="http://schemas.openxmlformats.org/officeDocument/2006/math">
                    <m:sSubSup>
                      <m:sSubSupPr>
                        <m:ctrlPr>
                          <a:rPr lang="en-US" i="1">
                            <a:latin typeface="Cambria Math" panose="02040503050406030204" pitchFamily="18" charset="0"/>
                          </a:rPr>
                        </m:ctrlPr>
                      </m:sSubSupPr>
                      <m:e>
                        <m:r>
                          <a:rPr lang="et-EE" i="1">
                            <a:latin typeface="Cambria Math" panose="02040503050406030204" pitchFamily="18" charset="0"/>
                          </a:rPr>
                          <m:t>𝐻𝐶𝑂</m:t>
                        </m:r>
                      </m:e>
                      <m:sub>
                        <m:r>
                          <a:rPr lang="et-EE" i="1">
                            <a:latin typeface="Cambria Math" panose="02040503050406030204" pitchFamily="18" charset="0"/>
                          </a:rPr>
                          <m:t>3</m:t>
                        </m:r>
                      </m:sub>
                      <m:sup>
                        <m:r>
                          <a:rPr lang="et-EE" i="1">
                            <a:latin typeface="Cambria Math" panose="02040503050406030204" pitchFamily="18" charset="0"/>
                          </a:rPr>
                          <m:t>−</m:t>
                        </m:r>
                      </m:sup>
                    </m:sSubSup>
                    <m:r>
                      <a:rPr lang="et-EE" i="1">
                        <a:latin typeface="Cambria Math" panose="02040503050406030204" pitchFamily="18" charset="0"/>
                      </a:rPr>
                      <m:t>+</m:t>
                    </m:r>
                    <m:sSup>
                      <m:sSupPr>
                        <m:ctrlPr>
                          <a:rPr lang="en-US" i="1">
                            <a:latin typeface="Cambria Math" panose="02040503050406030204" pitchFamily="18" charset="0"/>
                          </a:rPr>
                        </m:ctrlPr>
                      </m:sSupPr>
                      <m:e>
                        <m:r>
                          <a:rPr lang="et-EE" i="1">
                            <a:latin typeface="Cambria Math" panose="02040503050406030204" pitchFamily="18" charset="0"/>
                          </a:rPr>
                          <m:t>𝐻</m:t>
                        </m:r>
                      </m:e>
                      <m:sup>
                        <m:r>
                          <a:rPr lang="et-EE" i="1">
                            <a:latin typeface="Cambria Math" panose="02040503050406030204" pitchFamily="18" charset="0"/>
                          </a:rPr>
                          <m:t>+</m:t>
                        </m:r>
                      </m:sup>
                    </m:sSup>
                    <m:r>
                      <a:rPr lang="et-EE" i="1">
                        <a:latin typeface="Cambria Math" panose="02040503050406030204" pitchFamily="18" charset="0"/>
                      </a:rPr>
                      <m:t>↔</m:t>
                    </m:r>
                    <m:sSub>
                      <m:sSubPr>
                        <m:ctrlPr>
                          <a:rPr lang="en-US" i="1">
                            <a:latin typeface="Cambria Math" panose="02040503050406030204" pitchFamily="18" charset="0"/>
                          </a:rPr>
                        </m:ctrlPr>
                      </m:sSubPr>
                      <m:e>
                        <m:r>
                          <a:rPr lang="et-EE" i="1">
                            <a:latin typeface="Cambria Math" panose="02040503050406030204" pitchFamily="18" charset="0"/>
                          </a:rPr>
                          <m:t>𝐶𝑂</m:t>
                        </m:r>
                      </m:e>
                      <m:sub>
                        <m:r>
                          <a:rPr lang="et-EE" i="1">
                            <a:latin typeface="Cambria Math" panose="02040503050406030204" pitchFamily="18" charset="0"/>
                          </a:rPr>
                          <m:t>2</m:t>
                        </m:r>
                      </m:sub>
                    </m:sSub>
                    <m:r>
                      <a:rPr lang="et-EE" i="1">
                        <a:latin typeface="Cambria Math" panose="02040503050406030204" pitchFamily="18" charset="0"/>
                      </a:rPr>
                      <m:t>(</m:t>
                    </m:r>
                    <m:r>
                      <a:rPr lang="et-EE" i="1">
                        <a:latin typeface="Cambria Math" panose="02040503050406030204" pitchFamily="18" charset="0"/>
                      </a:rPr>
                      <m:t>𝑔</m:t>
                    </m:r>
                    <m:r>
                      <a:rPr lang="et-EE" i="1">
                        <a:latin typeface="Cambria Math" panose="02040503050406030204" pitchFamily="18" charset="0"/>
                      </a:rPr>
                      <m:t>)+</m:t>
                    </m:r>
                    <m:sSub>
                      <m:sSubPr>
                        <m:ctrlPr>
                          <a:rPr lang="en-US" i="1">
                            <a:latin typeface="Cambria Math" panose="02040503050406030204" pitchFamily="18" charset="0"/>
                          </a:rPr>
                        </m:ctrlPr>
                      </m:sSubPr>
                      <m:e>
                        <m:r>
                          <a:rPr lang="et-EE" i="1">
                            <a:latin typeface="Cambria Math" panose="02040503050406030204" pitchFamily="18" charset="0"/>
                          </a:rPr>
                          <m:t>𝐻</m:t>
                        </m:r>
                      </m:e>
                      <m:sub>
                        <m:r>
                          <a:rPr lang="et-EE" i="1">
                            <a:latin typeface="Cambria Math" panose="02040503050406030204" pitchFamily="18" charset="0"/>
                          </a:rPr>
                          <m:t>2</m:t>
                        </m:r>
                      </m:sub>
                    </m:sSub>
                    <m:r>
                      <a:rPr lang="et-EE" i="1">
                        <a:latin typeface="Cambria Math" panose="02040503050406030204" pitchFamily="18" charset="0"/>
                      </a:rPr>
                      <m:t>𝑂</m:t>
                    </m:r>
                  </m:oMath>
                </a14:m>
                <a:r>
                  <a:rPr lang="et-EE" dirty="0"/>
                  <a:t> (</a:t>
                </a:r>
                <a:r>
                  <a:rPr lang="et-EE" b="1" i="1" dirty="0"/>
                  <a:t>R5</a:t>
                </a:r>
                <a:r>
                  <a:rPr lang="et-EE" dirty="0"/>
                  <a:t>)</a:t>
                </a:r>
                <a:endParaRPr lang="en-US" dirty="0"/>
              </a:p>
              <a:p>
                <a:r>
                  <a:rPr lang="et-EE" b="1" dirty="0"/>
                  <a:t>See reaktsioon on oluline kuna nii kulub happelisuse puhverdamiseks vähem karbonaati (</a:t>
                </a:r>
                <a:r>
                  <a:rPr lang="et-EE" b="1" dirty="0" err="1"/>
                  <a:t>Puura</a:t>
                </a:r>
                <a:r>
                  <a:rPr lang="et-EE" b="1" dirty="0"/>
                  <a:t> ja Pihlak, 1998). Lubjakivi lahustumise edenedes ja aktiivsete neutralisatsioonireaktsioonide tingimustes (R4, R5) kasvab Ca</a:t>
                </a:r>
                <a:r>
                  <a:rPr lang="et-EE" b="1" baseline="30000" dirty="0"/>
                  <a:t>2+</a:t>
                </a:r>
                <a:r>
                  <a:rPr lang="et-EE" b="1" dirty="0"/>
                  <a:t> kontsentratsioon, mis koos suurte SO</a:t>
                </a:r>
                <a:r>
                  <a:rPr lang="et-EE" b="1" baseline="-25000" dirty="0"/>
                  <a:t>4</a:t>
                </a:r>
                <a:r>
                  <a:rPr lang="et-EE" b="1" baseline="30000" dirty="0"/>
                  <a:t>2−</a:t>
                </a:r>
                <a:r>
                  <a:rPr lang="et-EE" b="1" dirty="0"/>
                  <a:t> kontsentratsioonidega võib viia kipsi (CaSO</a:t>
                </a:r>
                <a:r>
                  <a:rPr lang="et-EE" b="1" baseline="-25000" dirty="0"/>
                  <a:t>4</a:t>
                </a:r>
                <a:r>
                  <a:rPr lang="et-EE" b="1" dirty="0"/>
                  <a:t>·2H</a:t>
                </a:r>
                <a:r>
                  <a:rPr lang="et-EE" b="1" baseline="-25000" dirty="0"/>
                  <a:t>2</a:t>
                </a:r>
                <a:r>
                  <a:rPr lang="et-EE" b="1" dirty="0"/>
                  <a:t>O) väljasettimiseni (</a:t>
                </a:r>
                <a:r>
                  <a:rPr lang="et-EE" b="1" dirty="0" err="1"/>
                  <a:t>Puura</a:t>
                </a:r>
                <a:r>
                  <a:rPr lang="et-EE" b="1" dirty="0"/>
                  <a:t> ja Pihlak, 1998)</a:t>
                </a:r>
                <a:r>
                  <a:rPr lang="et-EE" dirty="0"/>
                  <a:t>:</a:t>
                </a:r>
                <a:endParaRPr lang="en-US" dirty="0"/>
              </a:p>
              <a:p>
                <a:pPr marL="0" indent="0" algn="ctr">
                  <a:buNone/>
                </a:pPr>
                <a14:m>
                  <m:oMath xmlns:m="http://schemas.openxmlformats.org/officeDocument/2006/math">
                    <m:sSup>
                      <m:sSupPr>
                        <m:ctrlPr>
                          <a:rPr lang="en-US" i="1">
                            <a:latin typeface="Cambria Math" panose="02040503050406030204" pitchFamily="18" charset="0"/>
                          </a:rPr>
                        </m:ctrlPr>
                      </m:sSupPr>
                      <m:e>
                        <m:r>
                          <a:rPr lang="et-EE" i="1">
                            <a:latin typeface="Cambria Math" panose="02040503050406030204" pitchFamily="18" charset="0"/>
                          </a:rPr>
                          <m:t>𝐶𝑎</m:t>
                        </m:r>
                      </m:e>
                      <m:sup>
                        <m:r>
                          <a:rPr lang="et-EE" i="1">
                            <a:latin typeface="Cambria Math" panose="02040503050406030204" pitchFamily="18" charset="0"/>
                          </a:rPr>
                          <m:t>2+</m:t>
                        </m:r>
                      </m:sup>
                    </m:sSup>
                    <m:r>
                      <a:rPr lang="et-EE" i="1">
                        <a:latin typeface="Cambria Math" panose="02040503050406030204" pitchFamily="18" charset="0"/>
                      </a:rPr>
                      <m:t>+</m:t>
                    </m:r>
                    <m:sSubSup>
                      <m:sSubSupPr>
                        <m:ctrlPr>
                          <a:rPr lang="en-US" i="1">
                            <a:latin typeface="Cambria Math" panose="02040503050406030204" pitchFamily="18" charset="0"/>
                          </a:rPr>
                        </m:ctrlPr>
                      </m:sSubSupPr>
                      <m:e>
                        <m:r>
                          <a:rPr lang="et-EE" i="1">
                            <a:latin typeface="Cambria Math" panose="02040503050406030204" pitchFamily="18" charset="0"/>
                          </a:rPr>
                          <m:t>𝑆𝑂</m:t>
                        </m:r>
                      </m:e>
                      <m:sub>
                        <m:r>
                          <a:rPr lang="et-EE" i="1">
                            <a:latin typeface="Cambria Math" panose="02040503050406030204" pitchFamily="18" charset="0"/>
                          </a:rPr>
                          <m:t>4</m:t>
                        </m:r>
                      </m:sub>
                      <m:sup>
                        <m:r>
                          <a:rPr lang="et-EE" i="1">
                            <a:latin typeface="Cambria Math" panose="02040503050406030204" pitchFamily="18" charset="0"/>
                          </a:rPr>
                          <m:t>2−</m:t>
                        </m:r>
                      </m:sup>
                    </m:sSubSup>
                    <m:r>
                      <a:rPr lang="et-EE" i="1">
                        <a:latin typeface="Cambria Math" panose="02040503050406030204" pitchFamily="18" charset="0"/>
                      </a:rPr>
                      <m:t>+</m:t>
                    </m:r>
                    <m:sSub>
                      <m:sSubPr>
                        <m:ctrlPr>
                          <a:rPr lang="en-US" i="1">
                            <a:latin typeface="Cambria Math" panose="02040503050406030204" pitchFamily="18" charset="0"/>
                          </a:rPr>
                        </m:ctrlPr>
                      </m:sSubPr>
                      <m:e>
                        <m:r>
                          <a:rPr lang="et-EE" i="1">
                            <a:latin typeface="Cambria Math" panose="02040503050406030204" pitchFamily="18" charset="0"/>
                          </a:rPr>
                          <m:t>2</m:t>
                        </m:r>
                        <m:r>
                          <a:rPr lang="et-EE" i="1">
                            <a:latin typeface="Cambria Math" panose="02040503050406030204" pitchFamily="18" charset="0"/>
                          </a:rPr>
                          <m:t>𝐻</m:t>
                        </m:r>
                      </m:e>
                      <m:sub>
                        <m:r>
                          <a:rPr lang="et-EE" i="1">
                            <a:latin typeface="Cambria Math" panose="02040503050406030204" pitchFamily="18" charset="0"/>
                          </a:rPr>
                          <m:t>2</m:t>
                        </m:r>
                      </m:sub>
                    </m:sSub>
                    <m:r>
                      <a:rPr lang="et-EE" i="1">
                        <a:latin typeface="Cambria Math" panose="02040503050406030204" pitchFamily="18" charset="0"/>
                      </a:rPr>
                      <m:t>𝑂</m:t>
                    </m:r>
                    <m:r>
                      <a:rPr lang="et-EE" i="1">
                        <a:latin typeface="Cambria Math" panose="02040503050406030204" pitchFamily="18" charset="0"/>
                      </a:rPr>
                      <m:t>↔</m:t>
                    </m:r>
                    <m:sSub>
                      <m:sSubPr>
                        <m:ctrlPr>
                          <a:rPr lang="en-US" i="1">
                            <a:latin typeface="Cambria Math" panose="02040503050406030204" pitchFamily="18" charset="0"/>
                          </a:rPr>
                        </m:ctrlPr>
                      </m:sSubPr>
                      <m:e>
                        <m:r>
                          <a:rPr lang="et-EE" i="1">
                            <a:latin typeface="Cambria Math" panose="02040503050406030204" pitchFamily="18" charset="0"/>
                          </a:rPr>
                          <m:t>𝐶𝑎𝑆𝑂</m:t>
                        </m:r>
                      </m:e>
                      <m:sub>
                        <m:r>
                          <a:rPr lang="et-EE" i="1">
                            <a:latin typeface="Cambria Math" panose="02040503050406030204" pitchFamily="18" charset="0"/>
                          </a:rPr>
                          <m:t>4</m:t>
                        </m:r>
                      </m:sub>
                    </m:sSub>
                    <m:r>
                      <a:rPr lang="et-EE" i="1">
                        <a:latin typeface="Cambria Math" panose="02040503050406030204" pitchFamily="18" charset="0"/>
                      </a:rPr>
                      <m:t>∙</m:t>
                    </m:r>
                    <m:sSub>
                      <m:sSubPr>
                        <m:ctrlPr>
                          <a:rPr lang="en-US" i="1">
                            <a:latin typeface="Cambria Math" panose="02040503050406030204" pitchFamily="18" charset="0"/>
                          </a:rPr>
                        </m:ctrlPr>
                      </m:sSubPr>
                      <m:e>
                        <m:r>
                          <a:rPr lang="et-EE" i="1">
                            <a:latin typeface="Cambria Math" panose="02040503050406030204" pitchFamily="18" charset="0"/>
                          </a:rPr>
                          <m:t>2</m:t>
                        </m:r>
                        <m:r>
                          <a:rPr lang="et-EE" i="1">
                            <a:latin typeface="Cambria Math" panose="02040503050406030204" pitchFamily="18" charset="0"/>
                          </a:rPr>
                          <m:t>𝐻</m:t>
                        </m:r>
                      </m:e>
                      <m:sub>
                        <m:r>
                          <a:rPr lang="et-EE" i="1">
                            <a:latin typeface="Cambria Math" panose="02040503050406030204" pitchFamily="18" charset="0"/>
                          </a:rPr>
                          <m:t>2</m:t>
                        </m:r>
                      </m:sub>
                    </m:sSub>
                    <m:r>
                      <a:rPr lang="et-EE" i="1">
                        <a:latin typeface="Cambria Math" panose="02040503050406030204" pitchFamily="18" charset="0"/>
                      </a:rPr>
                      <m:t>𝑂</m:t>
                    </m:r>
                  </m:oMath>
                </a14:m>
                <a:r>
                  <a:rPr lang="et-EE" dirty="0"/>
                  <a:t> (</a:t>
                </a:r>
                <a:r>
                  <a:rPr lang="et-EE" b="1" i="1" dirty="0"/>
                  <a:t>R6</a:t>
                </a:r>
                <a:r>
                  <a:rPr lang="et-EE" dirty="0"/>
                  <a:t>)</a:t>
                </a:r>
                <a:endParaRPr lang="en-US" dirty="0"/>
              </a:p>
              <a:p>
                <a:r>
                  <a:rPr lang="et-EE" dirty="0"/>
                  <a:t>Puhverdatud neutraalse </a:t>
                </a:r>
                <a:r>
                  <a:rPr lang="et-EE" dirty="0" err="1"/>
                  <a:t>pH</a:t>
                </a:r>
                <a:r>
                  <a:rPr lang="et-EE" dirty="0"/>
                  <a:t> tingimustes toimub ka varem settinud K-jarosiidi inkongruentne lahustumine, mille tulemusel tekivad raua hüdroksiidid ja vabanevad H</a:t>
                </a:r>
                <a:r>
                  <a:rPr lang="et-EE" baseline="30000" dirty="0"/>
                  <a:t>+</a:t>
                </a:r>
                <a:r>
                  <a:rPr lang="et-EE" dirty="0"/>
                  <a:t> ioonid:</a:t>
                </a:r>
                <a:endParaRPr lang="en-US" dirty="0"/>
              </a:p>
              <a:p>
                <a:pPr marL="0" indent="0" algn="ctr">
                  <a:buNone/>
                </a:pPr>
                <a14:m>
                  <m:oMath xmlns:m="http://schemas.openxmlformats.org/officeDocument/2006/math">
                    <m:sSub>
                      <m:sSubPr>
                        <m:ctrlPr>
                          <a:rPr lang="en-US" i="1">
                            <a:latin typeface="Cambria Math" panose="02040503050406030204" pitchFamily="18" charset="0"/>
                          </a:rPr>
                        </m:ctrlPr>
                      </m:sSubPr>
                      <m:e>
                        <m:r>
                          <a:rPr lang="et-EE" i="1">
                            <a:latin typeface="Cambria Math" panose="02040503050406030204" pitchFamily="18" charset="0"/>
                          </a:rPr>
                          <m:t>𝐾𝐹𝑒</m:t>
                        </m:r>
                      </m:e>
                      <m:sub>
                        <m:r>
                          <a:rPr lang="et-EE" i="1">
                            <a:latin typeface="Cambria Math" panose="02040503050406030204" pitchFamily="18" charset="0"/>
                          </a:rPr>
                          <m:t>3</m:t>
                        </m:r>
                      </m:sub>
                    </m:sSub>
                    <m:sSub>
                      <m:sSubPr>
                        <m:ctrlPr>
                          <a:rPr lang="en-US" i="1">
                            <a:latin typeface="Cambria Math" panose="02040503050406030204" pitchFamily="18" charset="0"/>
                          </a:rPr>
                        </m:ctrlPr>
                      </m:sSubPr>
                      <m:e>
                        <m:r>
                          <a:rPr lang="et-EE" i="1">
                            <a:latin typeface="Cambria Math" panose="02040503050406030204" pitchFamily="18" charset="0"/>
                          </a:rPr>
                          <m:t>(</m:t>
                        </m:r>
                        <m:r>
                          <a:rPr lang="et-EE" i="1">
                            <a:latin typeface="Cambria Math" panose="02040503050406030204" pitchFamily="18" charset="0"/>
                          </a:rPr>
                          <m:t>𝑆𝑂</m:t>
                        </m:r>
                      </m:e>
                      <m:sub>
                        <m:r>
                          <a:rPr lang="et-EE" i="1">
                            <a:latin typeface="Cambria Math" panose="02040503050406030204" pitchFamily="18" charset="0"/>
                          </a:rPr>
                          <m:t>4</m:t>
                        </m:r>
                      </m:sub>
                    </m:sSub>
                    <m:sSub>
                      <m:sSubPr>
                        <m:ctrlPr>
                          <a:rPr lang="en-US" i="1">
                            <a:latin typeface="Cambria Math" panose="02040503050406030204" pitchFamily="18" charset="0"/>
                          </a:rPr>
                        </m:ctrlPr>
                      </m:sSubPr>
                      <m:e>
                        <m:r>
                          <a:rPr lang="et-EE" i="1">
                            <a:latin typeface="Cambria Math" panose="02040503050406030204" pitchFamily="18" charset="0"/>
                          </a:rPr>
                          <m:t>)</m:t>
                        </m:r>
                      </m:e>
                      <m:sub>
                        <m:r>
                          <a:rPr lang="et-EE" i="1">
                            <a:latin typeface="Cambria Math" panose="02040503050406030204" pitchFamily="18" charset="0"/>
                          </a:rPr>
                          <m:t>2</m:t>
                        </m:r>
                      </m:sub>
                    </m:sSub>
                    <m:sSub>
                      <m:sSubPr>
                        <m:ctrlPr>
                          <a:rPr lang="en-US" i="1">
                            <a:latin typeface="Cambria Math" panose="02040503050406030204" pitchFamily="18" charset="0"/>
                          </a:rPr>
                        </m:ctrlPr>
                      </m:sSubPr>
                      <m:e>
                        <m:r>
                          <a:rPr lang="et-EE" i="1">
                            <a:latin typeface="Cambria Math" panose="02040503050406030204" pitchFamily="18" charset="0"/>
                          </a:rPr>
                          <m:t>(</m:t>
                        </m:r>
                        <m:r>
                          <a:rPr lang="et-EE" i="1">
                            <a:latin typeface="Cambria Math" panose="02040503050406030204" pitchFamily="18" charset="0"/>
                          </a:rPr>
                          <m:t>𝑂𝐻</m:t>
                        </m:r>
                        <m:r>
                          <a:rPr lang="et-EE" i="1">
                            <a:latin typeface="Cambria Math" panose="02040503050406030204" pitchFamily="18" charset="0"/>
                          </a:rPr>
                          <m:t>)</m:t>
                        </m:r>
                      </m:e>
                      <m:sub>
                        <m:r>
                          <a:rPr lang="et-EE" i="1">
                            <a:latin typeface="Cambria Math" panose="02040503050406030204" pitchFamily="18" charset="0"/>
                          </a:rPr>
                          <m:t>6</m:t>
                        </m:r>
                      </m:sub>
                    </m:sSub>
                    <m:r>
                      <a:rPr lang="et-EE" i="1">
                        <a:latin typeface="Cambria Math" panose="02040503050406030204" pitchFamily="18" charset="0"/>
                      </a:rPr>
                      <m:t>+</m:t>
                    </m:r>
                    <m:sSub>
                      <m:sSubPr>
                        <m:ctrlPr>
                          <a:rPr lang="en-US" i="1">
                            <a:latin typeface="Cambria Math" panose="02040503050406030204" pitchFamily="18" charset="0"/>
                          </a:rPr>
                        </m:ctrlPr>
                      </m:sSubPr>
                      <m:e>
                        <m:r>
                          <a:rPr lang="et-EE" i="1">
                            <a:latin typeface="Cambria Math" panose="02040503050406030204" pitchFamily="18" charset="0"/>
                          </a:rPr>
                          <m:t>3</m:t>
                        </m:r>
                        <m:r>
                          <a:rPr lang="et-EE" i="1">
                            <a:latin typeface="Cambria Math" panose="02040503050406030204" pitchFamily="18" charset="0"/>
                          </a:rPr>
                          <m:t>𝐻</m:t>
                        </m:r>
                      </m:e>
                      <m:sub>
                        <m:r>
                          <a:rPr lang="et-EE" i="1">
                            <a:latin typeface="Cambria Math" panose="02040503050406030204" pitchFamily="18" charset="0"/>
                          </a:rPr>
                          <m:t>2</m:t>
                        </m:r>
                      </m:sub>
                    </m:sSub>
                    <m:r>
                      <a:rPr lang="et-EE" i="1">
                        <a:latin typeface="Cambria Math" panose="02040503050406030204" pitchFamily="18" charset="0"/>
                      </a:rPr>
                      <m:t>𝑂</m:t>
                    </m:r>
                    <m:r>
                      <a:rPr lang="et-EE" i="1">
                        <a:latin typeface="Cambria Math" panose="02040503050406030204" pitchFamily="18" charset="0"/>
                      </a:rPr>
                      <m:t>→</m:t>
                    </m:r>
                    <m:sSub>
                      <m:sSubPr>
                        <m:ctrlPr>
                          <a:rPr lang="en-US" i="1">
                            <a:latin typeface="Cambria Math" panose="02040503050406030204" pitchFamily="18" charset="0"/>
                          </a:rPr>
                        </m:ctrlPr>
                      </m:sSubPr>
                      <m:e>
                        <m:r>
                          <a:rPr lang="et-EE" i="1">
                            <a:latin typeface="Cambria Math" panose="02040503050406030204" pitchFamily="18" charset="0"/>
                          </a:rPr>
                          <m:t>3</m:t>
                        </m:r>
                        <m:r>
                          <a:rPr lang="et-EE" i="1">
                            <a:latin typeface="Cambria Math" panose="02040503050406030204" pitchFamily="18" charset="0"/>
                          </a:rPr>
                          <m:t>𝐹𝑒</m:t>
                        </m:r>
                        <m:d>
                          <m:dPr>
                            <m:ctrlPr>
                              <a:rPr lang="en-US" i="1">
                                <a:latin typeface="Cambria Math" panose="02040503050406030204" pitchFamily="18" charset="0"/>
                              </a:rPr>
                            </m:ctrlPr>
                          </m:dPr>
                          <m:e>
                            <m:r>
                              <a:rPr lang="et-EE" i="1">
                                <a:latin typeface="Cambria Math" panose="02040503050406030204" pitchFamily="18" charset="0"/>
                              </a:rPr>
                              <m:t>𝑂𝐻</m:t>
                            </m:r>
                          </m:e>
                        </m:d>
                      </m:e>
                      <m:sub>
                        <m:r>
                          <a:rPr lang="et-EE" i="1">
                            <a:latin typeface="Cambria Math" panose="02040503050406030204" pitchFamily="18" charset="0"/>
                          </a:rPr>
                          <m:t>3</m:t>
                        </m:r>
                      </m:sub>
                    </m:sSub>
                    <m:r>
                      <a:rPr lang="et-EE" i="1">
                        <a:latin typeface="Cambria Math" panose="02040503050406030204" pitchFamily="18" charset="0"/>
                      </a:rPr>
                      <m:t>(</m:t>
                    </m:r>
                    <m:r>
                      <a:rPr lang="et-EE" i="1">
                        <a:latin typeface="Cambria Math" panose="02040503050406030204" pitchFamily="18" charset="0"/>
                      </a:rPr>
                      <m:t>𝑠</m:t>
                    </m:r>
                    <m:r>
                      <a:rPr lang="et-EE" i="1">
                        <a:latin typeface="Cambria Math" panose="02040503050406030204" pitchFamily="18" charset="0"/>
                      </a:rPr>
                      <m:t>)+</m:t>
                    </m:r>
                    <m:sSup>
                      <m:sSupPr>
                        <m:ctrlPr>
                          <a:rPr lang="en-US" i="1">
                            <a:latin typeface="Cambria Math" panose="02040503050406030204" pitchFamily="18" charset="0"/>
                          </a:rPr>
                        </m:ctrlPr>
                      </m:sSupPr>
                      <m:e>
                        <m:r>
                          <a:rPr lang="et-EE" i="1">
                            <a:latin typeface="Cambria Math" panose="02040503050406030204" pitchFamily="18" charset="0"/>
                          </a:rPr>
                          <m:t>𝐾</m:t>
                        </m:r>
                      </m:e>
                      <m:sup>
                        <m:r>
                          <a:rPr lang="et-EE" i="1">
                            <a:latin typeface="Cambria Math" panose="02040503050406030204" pitchFamily="18" charset="0"/>
                          </a:rPr>
                          <m:t>+</m:t>
                        </m:r>
                      </m:sup>
                    </m:sSup>
                    <m:r>
                      <a:rPr lang="et-EE" i="1">
                        <a:latin typeface="Cambria Math" panose="02040503050406030204" pitchFamily="18" charset="0"/>
                      </a:rPr>
                      <m:t>+</m:t>
                    </m:r>
                    <m:sSubSup>
                      <m:sSubSupPr>
                        <m:ctrlPr>
                          <a:rPr lang="en-US" i="1">
                            <a:latin typeface="Cambria Math" panose="02040503050406030204" pitchFamily="18" charset="0"/>
                          </a:rPr>
                        </m:ctrlPr>
                      </m:sSubSupPr>
                      <m:e>
                        <m:r>
                          <a:rPr lang="et-EE" i="1">
                            <a:latin typeface="Cambria Math" panose="02040503050406030204" pitchFamily="18" charset="0"/>
                          </a:rPr>
                          <m:t>2</m:t>
                        </m:r>
                        <m:r>
                          <a:rPr lang="et-EE" i="1">
                            <a:latin typeface="Cambria Math" panose="02040503050406030204" pitchFamily="18" charset="0"/>
                          </a:rPr>
                          <m:t>𝑆𝑂</m:t>
                        </m:r>
                      </m:e>
                      <m:sub>
                        <m:r>
                          <a:rPr lang="et-EE" i="1">
                            <a:latin typeface="Cambria Math" panose="02040503050406030204" pitchFamily="18" charset="0"/>
                          </a:rPr>
                          <m:t>4</m:t>
                        </m:r>
                      </m:sub>
                      <m:sup>
                        <m:r>
                          <a:rPr lang="et-EE" i="1">
                            <a:latin typeface="Cambria Math" panose="02040503050406030204" pitchFamily="18" charset="0"/>
                          </a:rPr>
                          <m:t>2−</m:t>
                        </m:r>
                      </m:sup>
                    </m:sSubSup>
                    <m:r>
                      <a:rPr lang="et-EE" i="1">
                        <a:latin typeface="Cambria Math" panose="02040503050406030204" pitchFamily="18" charset="0"/>
                      </a:rPr>
                      <m:t>+</m:t>
                    </m:r>
                    <m:sSup>
                      <m:sSupPr>
                        <m:ctrlPr>
                          <a:rPr lang="en-US" i="1">
                            <a:latin typeface="Cambria Math" panose="02040503050406030204" pitchFamily="18" charset="0"/>
                          </a:rPr>
                        </m:ctrlPr>
                      </m:sSupPr>
                      <m:e>
                        <m:r>
                          <a:rPr lang="et-EE" i="1">
                            <a:latin typeface="Cambria Math" panose="02040503050406030204" pitchFamily="18" charset="0"/>
                          </a:rPr>
                          <m:t>3</m:t>
                        </m:r>
                        <m:r>
                          <a:rPr lang="et-EE" i="1">
                            <a:latin typeface="Cambria Math" panose="02040503050406030204" pitchFamily="18" charset="0"/>
                          </a:rPr>
                          <m:t>𝐻</m:t>
                        </m:r>
                      </m:e>
                      <m:sup>
                        <m:r>
                          <a:rPr lang="et-EE" i="1">
                            <a:latin typeface="Cambria Math" panose="02040503050406030204" pitchFamily="18" charset="0"/>
                          </a:rPr>
                          <m:t>+</m:t>
                        </m:r>
                      </m:sup>
                    </m:sSup>
                  </m:oMath>
                </a14:m>
                <a:r>
                  <a:rPr lang="et-EE" dirty="0"/>
                  <a:t> (</a:t>
                </a:r>
                <a:r>
                  <a:rPr lang="et-EE" b="1" i="1" dirty="0"/>
                  <a:t>R7</a:t>
                </a:r>
                <a:r>
                  <a:rPr lang="et-EE" dirty="0"/>
                  <a:t>)</a:t>
                </a:r>
                <a:endParaRPr lang="en-US" dirty="0"/>
              </a:p>
              <a:p>
                <a:endParaRPr lang="en-US" dirty="0"/>
              </a:p>
            </p:txBody>
          </p:sp>
        </mc:Choice>
        <mc:Fallback xmlns="">
          <p:sp>
            <p:nvSpPr>
              <p:cNvPr id="3" name="Sisu kohatäide 2">
                <a:extLst>
                  <a:ext uri="{FF2B5EF4-FFF2-40B4-BE49-F238E27FC236}">
                    <a16:creationId xmlns:a16="http://schemas.microsoft.com/office/drawing/2014/main" id="{E61F0AAB-A3BD-454C-B3CC-3C56B3F91BF0}"/>
                  </a:ext>
                </a:extLst>
              </p:cNvPr>
              <p:cNvSpPr>
                <a:spLocks noGrp="1" noRot="1" noChangeAspect="1" noMove="1" noResize="1" noEditPoints="1" noAdjustHandles="1" noChangeArrowheads="1" noChangeShapeType="1" noTextEdit="1"/>
              </p:cNvSpPr>
              <p:nvPr>
                <p:ph idx="1"/>
              </p:nvPr>
            </p:nvSpPr>
            <p:spPr>
              <a:xfrm>
                <a:off x="838200" y="824089"/>
                <a:ext cx="10515600" cy="5897386"/>
              </a:xfrm>
              <a:blipFill>
                <a:blip r:embed="rId3"/>
                <a:stretch>
                  <a:fillRect l="-174" t="-1136"/>
                </a:stretch>
              </a:blipFill>
            </p:spPr>
            <p:txBody>
              <a:bodyPr/>
              <a:lstStyle/>
              <a:p>
                <a:r>
                  <a:rPr lang="en-US">
                    <a:noFill/>
                  </a:rPr>
                  <a:t> </a:t>
                </a:r>
              </a:p>
            </p:txBody>
          </p:sp>
        </mc:Fallback>
      </mc:AlternateContent>
      <p:sp>
        <p:nvSpPr>
          <p:cNvPr id="4" name="Slaidinumbri kohatäide 3">
            <a:extLst>
              <a:ext uri="{FF2B5EF4-FFF2-40B4-BE49-F238E27FC236}">
                <a16:creationId xmlns:a16="http://schemas.microsoft.com/office/drawing/2014/main" id="{C6AA7967-201A-44BB-A436-112F7EDF492D}"/>
              </a:ext>
            </a:extLst>
          </p:cNvPr>
          <p:cNvSpPr>
            <a:spLocks noGrp="1"/>
          </p:cNvSpPr>
          <p:nvPr>
            <p:ph type="sldNum" sz="quarter" idx="12"/>
          </p:nvPr>
        </p:nvSpPr>
        <p:spPr/>
        <p:txBody>
          <a:bodyPr/>
          <a:lstStyle/>
          <a:p>
            <a:fld id="{DED16EE3-B11B-4644-B443-4E43D9E018F4}" type="slidenum">
              <a:rPr lang="en-US" smtClean="0"/>
              <a:t>46</a:t>
            </a:fld>
            <a:endParaRPr lang="en-US"/>
          </a:p>
        </p:txBody>
      </p:sp>
    </p:spTree>
    <p:extLst>
      <p:ext uri="{BB962C8B-B14F-4D97-AF65-F5344CB8AC3E}">
        <p14:creationId xmlns:p14="http://schemas.microsoft.com/office/powerpoint/2010/main" val="3437785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9740AF31-3EE2-4D67-9C35-4C094AECACF7}"/>
              </a:ext>
            </a:extLst>
          </p:cNvPr>
          <p:cNvSpPr>
            <a:spLocks noGrp="1"/>
          </p:cNvSpPr>
          <p:nvPr>
            <p:ph type="title"/>
          </p:nvPr>
        </p:nvSpPr>
        <p:spPr/>
        <p:txBody>
          <a:bodyPr/>
          <a:lstStyle/>
          <a:p>
            <a:pPr algn="ctr"/>
            <a:r>
              <a:rPr lang="et-EE" b="1" dirty="0"/>
              <a:t>Madalatemperatuuriline püriidi oksüdatsioon</a:t>
            </a:r>
            <a:endParaRPr lang="en-US" b="1" dirty="0"/>
          </a:p>
        </p:txBody>
      </p:sp>
      <p:sp>
        <p:nvSpPr>
          <p:cNvPr id="4" name="Slaidinumbri kohatäide 3">
            <a:extLst>
              <a:ext uri="{FF2B5EF4-FFF2-40B4-BE49-F238E27FC236}">
                <a16:creationId xmlns:a16="http://schemas.microsoft.com/office/drawing/2014/main" id="{3C2340A1-CE8F-448D-868E-F50827F9FE1E}"/>
              </a:ext>
            </a:extLst>
          </p:cNvPr>
          <p:cNvSpPr>
            <a:spLocks noGrp="1"/>
          </p:cNvSpPr>
          <p:nvPr>
            <p:ph type="sldNum" sz="quarter" idx="12"/>
          </p:nvPr>
        </p:nvSpPr>
        <p:spPr/>
        <p:txBody>
          <a:bodyPr/>
          <a:lstStyle/>
          <a:p>
            <a:fld id="{DED16EE3-B11B-4644-B443-4E43D9E018F4}" type="slidenum">
              <a:rPr lang="en-US" smtClean="0"/>
              <a:t>47</a:t>
            </a:fld>
            <a:endParaRPr lang="en-US"/>
          </a:p>
        </p:txBody>
      </p:sp>
      <p:pic>
        <p:nvPicPr>
          <p:cNvPr id="5" name="Pilt 4">
            <a:extLst>
              <a:ext uri="{FF2B5EF4-FFF2-40B4-BE49-F238E27FC236}">
                <a16:creationId xmlns:a16="http://schemas.microsoft.com/office/drawing/2014/main" id="{554566C5-26FB-4E91-8BF1-7A62EF26AE8A}"/>
              </a:ext>
            </a:extLst>
          </p:cNvPr>
          <p:cNvPicPr>
            <a:picLocks noChangeAspect="1"/>
          </p:cNvPicPr>
          <p:nvPr/>
        </p:nvPicPr>
        <p:blipFill>
          <a:blip r:embed="rId3"/>
          <a:stretch>
            <a:fillRect/>
          </a:stretch>
        </p:blipFill>
        <p:spPr>
          <a:xfrm>
            <a:off x="471599" y="1777743"/>
            <a:ext cx="5624401" cy="3821801"/>
          </a:xfrm>
          <a:prstGeom prst="rect">
            <a:avLst/>
          </a:prstGeom>
        </p:spPr>
      </p:pic>
      <p:pic>
        <p:nvPicPr>
          <p:cNvPr id="6" name="Pilt 5">
            <a:extLst>
              <a:ext uri="{FF2B5EF4-FFF2-40B4-BE49-F238E27FC236}">
                <a16:creationId xmlns:a16="http://schemas.microsoft.com/office/drawing/2014/main" id="{4BCC778B-7B32-437D-B926-2E97890BBCA6}"/>
              </a:ext>
            </a:extLst>
          </p:cNvPr>
          <p:cNvPicPr>
            <a:picLocks noChangeAspect="1"/>
          </p:cNvPicPr>
          <p:nvPr/>
        </p:nvPicPr>
        <p:blipFill>
          <a:blip r:embed="rId4"/>
          <a:stretch>
            <a:fillRect/>
          </a:stretch>
        </p:blipFill>
        <p:spPr>
          <a:xfrm>
            <a:off x="6265677" y="1777743"/>
            <a:ext cx="5636752" cy="3821801"/>
          </a:xfrm>
          <a:prstGeom prst="rect">
            <a:avLst/>
          </a:prstGeom>
        </p:spPr>
      </p:pic>
      <p:sp>
        <p:nvSpPr>
          <p:cNvPr id="7" name="TextBox 6">
            <a:extLst>
              <a:ext uri="{FF2B5EF4-FFF2-40B4-BE49-F238E27FC236}">
                <a16:creationId xmlns:a16="http://schemas.microsoft.com/office/drawing/2014/main" id="{3075B9E8-7234-46A2-B911-1C4A4A66AB90}"/>
              </a:ext>
            </a:extLst>
          </p:cNvPr>
          <p:cNvSpPr txBox="1"/>
          <p:nvPr/>
        </p:nvSpPr>
        <p:spPr>
          <a:xfrm>
            <a:off x="5183685" y="5861888"/>
            <a:ext cx="2005806" cy="461665"/>
          </a:xfrm>
          <a:prstGeom prst="rect">
            <a:avLst/>
          </a:prstGeom>
          <a:noFill/>
        </p:spPr>
        <p:txBody>
          <a:bodyPr wrap="none" rtlCol="0">
            <a:spAutoFit/>
          </a:bodyPr>
          <a:lstStyle/>
          <a:p>
            <a:r>
              <a:rPr lang="et-EE" sz="2400" dirty="0" err="1"/>
              <a:t>Puura</a:t>
            </a:r>
            <a:r>
              <a:rPr lang="et-EE" sz="2400" dirty="0"/>
              <a:t> jt., 1999</a:t>
            </a:r>
            <a:endParaRPr lang="en-US" sz="2400" dirty="0"/>
          </a:p>
        </p:txBody>
      </p:sp>
    </p:spTree>
    <p:extLst>
      <p:ext uri="{BB962C8B-B14F-4D97-AF65-F5344CB8AC3E}">
        <p14:creationId xmlns:p14="http://schemas.microsoft.com/office/powerpoint/2010/main" val="16076494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052534F5-EBDB-40D9-A196-8C2E6DF6A868}"/>
              </a:ext>
            </a:extLst>
          </p:cNvPr>
          <p:cNvSpPr>
            <a:spLocks noGrp="1"/>
          </p:cNvSpPr>
          <p:nvPr>
            <p:ph type="title"/>
          </p:nvPr>
        </p:nvSpPr>
        <p:spPr>
          <a:xfrm>
            <a:off x="765329" y="365125"/>
            <a:ext cx="10661342" cy="1325563"/>
          </a:xfrm>
        </p:spPr>
        <p:txBody>
          <a:bodyPr/>
          <a:lstStyle/>
          <a:p>
            <a:r>
              <a:rPr lang="et-EE" b="1" dirty="0"/>
              <a:t>Madalatemperatuuriline püriidi oksüdatsioon</a:t>
            </a:r>
            <a:endParaRPr lang="en-US" b="1" dirty="0"/>
          </a:p>
        </p:txBody>
      </p:sp>
      <p:graphicFrame>
        <p:nvGraphicFramePr>
          <p:cNvPr id="5" name="Sisu kohatäide 4">
            <a:extLst>
              <a:ext uri="{FF2B5EF4-FFF2-40B4-BE49-F238E27FC236}">
                <a16:creationId xmlns:a16="http://schemas.microsoft.com/office/drawing/2014/main" id="{60A9014B-AA20-4EBD-90D7-B6938C92339C}"/>
              </a:ext>
            </a:extLst>
          </p:cNvPr>
          <p:cNvGraphicFramePr>
            <a:graphicFrameLocks noGrp="1"/>
          </p:cNvGraphicFramePr>
          <p:nvPr>
            <p:ph idx="1"/>
            <p:extLst/>
          </p:nvPr>
        </p:nvGraphicFramePr>
        <p:xfrm>
          <a:off x="838200" y="2209446"/>
          <a:ext cx="10315224" cy="1325564"/>
        </p:xfrm>
        <a:graphic>
          <a:graphicData uri="http://schemas.openxmlformats.org/drawingml/2006/table">
            <a:tbl>
              <a:tblPr firstRow="1" bandRow="1">
                <a:tableStyleId>{5C22544A-7EE6-4342-B048-85BDC9FD1C3A}</a:tableStyleId>
              </a:tblPr>
              <a:tblGrid>
                <a:gridCol w="1719204">
                  <a:extLst>
                    <a:ext uri="{9D8B030D-6E8A-4147-A177-3AD203B41FA5}">
                      <a16:colId xmlns:a16="http://schemas.microsoft.com/office/drawing/2014/main" val="373495254"/>
                    </a:ext>
                  </a:extLst>
                </a:gridCol>
                <a:gridCol w="1719204">
                  <a:extLst>
                    <a:ext uri="{9D8B030D-6E8A-4147-A177-3AD203B41FA5}">
                      <a16:colId xmlns:a16="http://schemas.microsoft.com/office/drawing/2014/main" val="3037374139"/>
                    </a:ext>
                  </a:extLst>
                </a:gridCol>
                <a:gridCol w="1719204">
                  <a:extLst>
                    <a:ext uri="{9D8B030D-6E8A-4147-A177-3AD203B41FA5}">
                      <a16:colId xmlns:a16="http://schemas.microsoft.com/office/drawing/2014/main" val="4083166613"/>
                    </a:ext>
                  </a:extLst>
                </a:gridCol>
                <a:gridCol w="1719204">
                  <a:extLst>
                    <a:ext uri="{9D8B030D-6E8A-4147-A177-3AD203B41FA5}">
                      <a16:colId xmlns:a16="http://schemas.microsoft.com/office/drawing/2014/main" val="1518971306"/>
                    </a:ext>
                  </a:extLst>
                </a:gridCol>
                <a:gridCol w="1719204">
                  <a:extLst>
                    <a:ext uri="{9D8B030D-6E8A-4147-A177-3AD203B41FA5}">
                      <a16:colId xmlns:a16="http://schemas.microsoft.com/office/drawing/2014/main" val="1019421856"/>
                    </a:ext>
                  </a:extLst>
                </a:gridCol>
                <a:gridCol w="1719204">
                  <a:extLst>
                    <a:ext uri="{9D8B030D-6E8A-4147-A177-3AD203B41FA5}">
                      <a16:colId xmlns:a16="http://schemas.microsoft.com/office/drawing/2014/main" val="30960420"/>
                    </a:ext>
                  </a:extLst>
                </a:gridCol>
              </a:tblGrid>
              <a:tr h="662782">
                <a:tc>
                  <a:txBody>
                    <a:bodyPr/>
                    <a:lstStyle/>
                    <a:p>
                      <a:pPr algn="ctr"/>
                      <a:r>
                        <a:rPr lang="et-EE" dirty="0" err="1"/>
                        <a:t>pH</a:t>
                      </a:r>
                      <a:endParaRPr lang="en-US" dirty="0"/>
                    </a:p>
                  </a:txBody>
                  <a:tcPr anchor="ctr"/>
                </a:tc>
                <a:tc>
                  <a:txBody>
                    <a:bodyPr/>
                    <a:lstStyle/>
                    <a:p>
                      <a:pPr algn="ctr"/>
                      <a:r>
                        <a:rPr lang="et-EE" dirty="0"/>
                        <a:t>SO</a:t>
                      </a:r>
                      <a:r>
                        <a:rPr lang="et-EE" baseline="-25000" dirty="0"/>
                        <a:t>4</a:t>
                      </a:r>
                      <a:r>
                        <a:rPr lang="et-EE" baseline="30000" dirty="0"/>
                        <a:t>2</a:t>
                      </a:r>
                      <a:r>
                        <a:rPr lang="et-EE" baseline="30000" dirty="0">
                          <a:latin typeface="Calibri" panose="020F0502020204030204" pitchFamily="34" charset="0"/>
                          <a:cs typeface="Calibri" panose="020F0502020204030204" pitchFamily="34" charset="0"/>
                        </a:rPr>
                        <a:t>−</a:t>
                      </a:r>
                      <a:r>
                        <a:rPr lang="et-EE" baseline="0" dirty="0">
                          <a:latin typeface="Calibri" panose="020F0502020204030204" pitchFamily="34" charset="0"/>
                          <a:cs typeface="Calibri" panose="020F0502020204030204" pitchFamily="34" charset="0"/>
                        </a:rPr>
                        <a:t> (mg/L)</a:t>
                      </a:r>
                      <a:endParaRPr lang="en-US" baseline="30000" dirty="0"/>
                    </a:p>
                  </a:txBody>
                  <a:tcPr anchor="ctr"/>
                </a:tc>
                <a:tc>
                  <a:txBody>
                    <a:bodyPr/>
                    <a:lstStyle/>
                    <a:p>
                      <a:pPr algn="ctr"/>
                      <a:r>
                        <a:rPr lang="et-EE" dirty="0"/>
                        <a:t>HCO</a:t>
                      </a:r>
                      <a:r>
                        <a:rPr lang="et-EE" baseline="-25000" dirty="0"/>
                        <a:t>3</a:t>
                      </a:r>
                      <a:r>
                        <a:rPr lang="et-EE" baseline="30000" dirty="0">
                          <a:latin typeface="Calibri" panose="020F0502020204030204" pitchFamily="34" charset="0"/>
                          <a:cs typeface="Calibri" panose="020F0502020204030204" pitchFamily="34" charset="0"/>
                        </a:rPr>
                        <a:t>−</a:t>
                      </a:r>
                      <a:r>
                        <a:rPr lang="et-EE" baseline="0" dirty="0">
                          <a:latin typeface="Calibri" panose="020F0502020204030204" pitchFamily="34" charset="0"/>
                          <a:cs typeface="Calibri" panose="020F0502020204030204" pitchFamily="34" charset="0"/>
                        </a:rPr>
                        <a:t> (mg/L)</a:t>
                      </a:r>
                      <a:endParaRPr lang="en-US" baseline="30000" dirty="0"/>
                    </a:p>
                  </a:txBody>
                  <a:tcPr anchor="ctr"/>
                </a:tc>
                <a:tc>
                  <a:txBody>
                    <a:bodyPr/>
                    <a:lstStyle/>
                    <a:p>
                      <a:pPr algn="ctr"/>
                      <a:r>
                        <a:rPr lang="et-EE" dirty="0"/>
                        <a:t>Ca</a:t>
                      </a:r>
                      <a:r>
                        <a:rPr lang="et-EE" baseline="30000" dirty="0"/>
                        <a:t>2+</a:t>
                      </a:r>
                      <a:r>
                        <a:rPr lang="et-EE" baseline="0" dirty="0"/>
                        <a:t> </a:t>
                      </a:r>
                      <a:r>
                        <a:rPr lang="et-EE" baseline="0" dirty="0">
                          <a:latin typeface="Calibri" panose="020F0502020204030204" pitchFamily="34" charset="0"/>
                          <a:cs typeface="Calibri" panose="020F0502020204030204" pitchFamily="34" charset="0"/>
                        </a:rPr>
                        <a:t>(mg/L)</a:t>
                      </a:r>
                      <a:endParaRPr lang="en-US" baseline="30000" dirty="0"/>
                    </a:p>
                  </a:txBody>
                  <a:tcPr anchor="ctr"/>
                </a:tc>
                <a:tc>
                  <a:txBody>
                    <a:bodyPr/>
                    <a:lstStyle/>
                    <a:p>
                      <a:pPr algn="ctr"/>
                      <a:r>
                        <a:rPr lang="et-EE" dirty="0"/>
                        <a:t>Mg</a:t>
                      </a:r>
                      <a:r>
                        <a:rPr lang="et-EE" baseline="30000" dirty="0"/>
                        <a:t>2+</a:t>
                      </a:r>
                      <a:r>
                        <a:rPr lang="et-EE" baseline="0" dirty="0"/>
                        <a:t> </a:t>
                      </a:r>
                      <a:r>
                        <a:rPr lang="et-EE" baseline="0" dirty="0">
                          <a:latin typeface="Calibri" panose="020F0502020204030204" pitchFamily="34" charset="0"/>
                          <a:cs typeface="Calibri" panose="020F0502020204030204" pitchFamily="34" charset="0"/>
                        </a:rPr>
                        <a:t>(mg/L)</a:t>
                      </a:r>
                      <a:endParaRPr lang="en-US" baseline="30000" dirty="0"/>
                    </a:p>
                  </a:txBody>
                  <a:tcPr anchor="ctr"/>
                </a:tc>
                <a:tc>
                  <a:txBody>
                    <a:bodyPr/>
                    <a:lstStyle/>
                    <a:p>
                      <a:pPr algn="ctr"/>
                      <a:r>
                        <a:rPr lang="et-EE" dirty="0"/>
                        <a:t>Mg</a:t>
                      </a:r>
                      <a:r>
                        <a:rPr lang="et-EE" baseline="30000" dirty="0"/>
                        <a:t>2+</a:t>
                      </a:r>
                      <a:r>
                        <a:rPr lang="et-EE" dirty="0"/>
                        <a:t>/Ca</a:t>
                      </a:r>
                      <a:r>
                        <a:rPr lang="et-EE" baseline="30000" dirty="0"/>
                        <a:t>2+</a:t>
                      </a:r>
                      <a:endParaRPr lang="en-US" baseline="30000" dirty="0"/>
                    </a:p>
                  </a:txBody>
                  <a:tcPr anchor="ctr"/>
                </a:tc>
                <a:extLst>
                  <a:ext uri="{0D108BD9-81ED-4DB2-BD59-A6C34878D82A}">
                    <a16:rowId xmlns:a16="http://schemas.microsoft.com/office/drawing/2014/main" val="1443376537"/>
                  </a:ext>
                </a:extLst>
              </a:tr>
              <a:tr h="662782">
                <a:tc>
                  <a:txBody>
                    <a:bodyPr/>
                    <a:lstStyle/>
                    <a:p>
                      <a:pPr algn="ctr"/>
                      <a:r>
                        <a:rPr lang="et-EE" b="1" dirty="0"/>
                        <a:t>7 – 8,5</a:t>
                      </a:r>
                      <a:endParaRPr lang="en-US" b="1" dirty="0"/>
                    </a:p>
                  </a:txBody>
                  <a:tcPr anchor="ctr"/>
                </a:tc>
                <a:tc>
                  <a:txBody>
                    <a:bodyPr/>
                    <a:lstStyle/>
                    <a:p>
                      <a:pPr algn="ctr"/>
                      <a:r>
                        <a:rPr lang="et-EE" b="1" dirty="0"/>
                        <a:t>1000 - 10000</a:t>
                      </a:r>
                      <a:endParaRPr lang="en-US" b="1" dirty="0"/>
                    </a:p>
                  </a:txBody>
                  <a:tcPr anchor="ctr"/>
                </a:tc>
                <a:tc>
                  <a:txBody>
                    <a:bodyPr/>
                    <a:lstStyle/>
                    <a:p>
                      <a:pPr algn="ctr"/>
                      <a:r>
                        <a:rPr lang="en-US" b="1" dirty="0">
                          <a:latin typeface="Times New Roman" panose="02020603050405020304" pitchFamily="18" charset="0"/>
                          <a:cs typeface="Times New Roman" panose="02020603050405020304" pitchFamily="18" charset="0"/>
                        </a:rPr>
                        <a:t>~</a:t>
                      </a:r>
                      <a:r>
                        <a:rPr lang="et-EE" b="1" dirty="0">
                          <a:latin typeface="+mn-lt"/>
                          <a:cs typeface="Times New Roman" panose="02020603050405020304" pitchFamily="18" charset="0"/>
                        </a:rPr>
                        <a:t>300-450</a:t>
                      </a:r>
                      <a:endParaRPr lang="en-US" b="1" dirty="0">
                        <a:latin typeface="Times New Roman" panose="02020603050405020304" pitchFamily="18" charset="0"/>
                        <a:cs typeface="Times New Roman" panose="02020603050405020304" pitchFamily="18"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t-EE" b="1" dirty="0"/>
                        <a:t>150 - 500</a:t>
                      </a:r>
                      <a:endParaRPr lang="en-US" b="1" dirty="0"/>
                    </a:p>
                  </a:txBody>
                  <a:tcPr anchor="ctr"/>
                </a:tc>
                <a:tc>
                  <a:txBody>
                    <a:bodyPr/>
                    <a:lstStyle/>
                    <a:p>
                      <a:pPr algn="ctr"/>
                      <a:r>
                        <a:rPr lang="et-EE" b="1" dirty="0"/>
                        <a:t>100 - 1000</a:t>
                      </a:r>
                      <a:endParaRPr lang="en-US" b="1" dirty="0"/>
                    </a:p>
                  </a:txBody>
                  <a:tcPr anchor="ctr"/>
                </a:tc>
                <a:tc>
                  <a:txBody>
                    <a:bodyPr/>
                    <a:lstStyle/>
                    <a:p>
                      <a:pPr algn="ctr"/>
                      <a:r>
                        <a:rPr lang="et-EE" b="1" dirty="0"/>
                        <a:t>1 - 4</a:t>
                      </a:r>
                      <a:endParaRPr lang="en-US" b="1" dirty="0"/>
                    </a:p>
                  </a:txBody>
                  <a:tcPr anchor="ctr"/>
                </a:tc>
                <a:extLst>
                  <a:ext uri="{0D108BD9-81ED-4DB2-BD59-A6C34878D82A}">
                    <a16:rowId xmlns:a16="http://schemas.microsoft.com/office/drawing/2014/main" val="1142269039"/>
                  </a:ext>
                </a:extLst>
              </a:tr>
            </a:tbl>
          </a:graphicData>
        </a:graphic>
      </p:graphicFrame>
      <p:sp>
        <p:nvSpPr>
          <p:cNvPr id="4" name="Slaidinumbri kohatäide 3">
            <a:extLst>
              <a:ext uri="{FF2B5EF4-FFF2-40B4-BE49-F238E27FC236}">
                <a16:creationId xmlns:a16="http://schemas.microsoft.com/office/drawing/2014/main" id="{EB0C2CA0-1D3B-4F1D-A99C-B01BE9315582}"/>
              </a:ext>
            </a:extLst>
          </p:cNvPr>
          <p:cNvSpPr>
            <a:spLocks noGrp="1"/>
          </p:cNvSpPr>
          <p:nvPr>
            <p:ph type="sldNum" sz="quarter" idx="12"/>
          </p:nvPr>
        </p:nvSpPr>
        <p:spPr/>
        <p:txBody>
          <a:bodyPr/>
          <a:lstStyle/>
          <a:p>
            <a:fld id="{DED16EE3-B11B-4644-B443-4E43D9E018F4}" type="slidenum">
              <a:rPr lang="en-US" smtClean="0"/>
              <a:t>48</a:t>
            </a:fld>
            <a:endParaRPr lang="en-US"/>
          </a:p>
        </p:txBody>
      </p:sp>
      <p:sp>
        <p:nvSpPr>
          <p:cNvPr id="6" name="TextBox 5">
            <a:extLst>
              <a:ext uri="{FF2B5EF4-FFF2-40B4-BE49-F238E27FC236}">
                <a16:creationId xmlns:a16="http://schemas.microsoft.com/office/drawing/2014/main" id="{77619A72-9E63-4C3E-A0CB-A88DB6AFFAB3}"/>
              </a:ext>
            </a:extLst>
          </p:cNvPr>
          <p:cNvSpPr txBox="1"/>
          <p:nvPr/>
        </p:nvSpPr>
        <p:spPr>
          <a:xfrm>
            <a:off x="838200" y="1809336"/>
            <a:ext cx="8821197" cy="400110"/>
          </a:xfrm>
          <a:prstGeom prst="rect">
            <a:avLst/>
          </a:prstGeom>
          <a:noFill/>
        </p:spPr>
        <p:txBody>
          <a:bodyPr wrap="none" rtlCol="0">
            <a:spAutoFit/>
          </a:bodyPr>
          <a:lstStyle/>
          <a:p>
            <a:r>
              <a:rPr lang="et-EE" sz="2000" b="1" dirty="0"/>
              <a:t>Tekkiva vee keemiline koostis: Ca-Mg-SO</a:t>
            </a:r>
            <a:r>
              <a:rPr lang="et-EE" sz="2000" b="1" baseline="-25000" dirty="0"/>
              <a:t>4</a:t>
            </a:r>
            <a:r>
              <a:rPr lang="et-EE" sz="2000" b="1" dirty="0"/>
              <a:t> tüüpi vesi (</a:t>
            </a:r>
            <a:r>
              <a:rPr lang="et-EE" sz="2000" b="1" dirty="0" err="1"/>
              <a:t>Naumov</a:t>
            </a:r>
            <a:r>
              <a:rPr lang="et-EE" sz="2000" b="1" dirty="0"/>
              <a:t>, 1991; </a:t>
            </a:r>
            <a:r>
              <a:rPr lang="et-EE" sz="2000" b="1" dirty="0" err="1"/>
              <a:t>Puura</a:t>
            </a:r>
            <a:r>
              <a:rPr lang="et-EE" sz="2000" b="1" dirty="0"/>
              <a:t>, 1998)</a:t>
            </a:r>
            <a:endParaRPr lang="en-US" sz="2000" b="1" dirty="0"/>
          </a:p>
        </p:txBody>
      </p:sp>
      <p:pic>
        <p:nvPicPr>
          <p:cNvPr id="7" name="Pilt 6">
            <a:extLst>
              <a:ext uri="{FF2B5EF4-FFF2-40B4-BE49-F238E27FC236}">
                <a16:creationId xmlns:a16="http://schemas.microsoft.com/office/drawing/2014/main" id="{11A8F97C-BA62-4137-BA2B-61F57535D1A0}"/>
              </a:ext>
            </a:extLst>
          </p:cNvPr>
          <p:cNvPicPr>
            <a:picLocks noChangeAspect="1"/>
          </p:cNvPicPr>
          <p:nvPr/>
        </p:nvPicPr>
        <p:blipFill>
          <a:blip r:embed="rId3"/>
          <a:stretch>
            <a:fillRect/>
          </a:stretch>
        </p:blipFill>
        <p:spPr>
          <a:xfrm>
            <a:off x="1699531" y="3738567"/>
            <a:ext cx="3555385" cy="2982908"/>
          </a:xfrm>
          <a:prstGeom prst="rect">
            <a:avLst/>
          </a:prstGeom>
        </p:spPr>
      </p:pic>
      <p:pic>
        <p:nvPicPr>
          <p:cNvPr id="8" name="Pilt 7">
            <a:extLst>
              <a:ext uri="{FF2B5EF4-FFF2-40B4-BE49-F238E27FC236}">
                <a16:creationId xmlns:a16="http://schemas.microsoft.com/office/drawing/2014/main" id="{F235CDCC-035B-47FA-972C-680B6E524D46}"/>
              </a:ext>
            </a:extLst>
          </p:cNvPr>
          <p:cNvPicPr>
            <a:picLocks noChangeAspect="1"/>
          </p:cNvPicPr>
          <p:nvPr/>
        </p:nvPicPr>
        <p:blipFill>
          <a:blip r:embed="rId4"/>
          <a:stretch>
            <a:fillRect/>
          </a:stretch>
        </p:blipFill>
        <p:spPr>
          <a:xfrm>
            <a:off x="7061043" y="3738567"/>
            <a:ext cx="2908950" cy="2982908"/>
          </a:xfrm>
          <a:prstGeom prst="rect">
            <a:avLst/>
          </a:prstGeom>
        </p:spPr>
      </p:pic>
    </p:spTree>
    <p:extLst>
      <p:ext uri="{BB962C8B-B14F-4D97-AF65-F5344CB8AC3E}">
        <p14:creationId xmlns:p14="http://schemas.microsoft.com/office/powerpoint/2010/main" val="32021594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052534F5-EBDB-40D9-A196-8C2E6DF6A868}"/>
              </a:ext>
            </a:extLst>
          </p:cNvPr>
          <p:cNvSpPr>
            <a:spLocks noGrp="1"/>
          </p:cNvSpPr>
          <p:nvPr>
            <p:ph type="title"/>
          </p:nvPr>
        </p:nvSpPr>
        <p:spPr>
          <a:xfrm>
            <a:off x="765329" y="365125"/>
            <a:ext cx="10661342" cy="1325563"/>
          </a:xfrm>
        </p:spPr>
        <p:txBody>
          <a:bodyPr/>
          <a:lstStyle/>
          <a:p>
            <a:r>
              <a:rPr lang="et-EE" b="1" dirty="0"/>
              <a:t>Raskemetallid</a:t>
            </a:r>
            <a:endParaRPr lang="en-US" b="1" dirty="0"/>
          </a:p>
        </p:txBody>
      </p:sp>
      <p:pic>
        <p:nvPicPr>
          <p:cNvPr id="5" name="Sisu kohatäide 4">
            <a:extLst>
              <a:ext uri="{FF2B5EF4-FFF2-40B4-BE49-F238E27FC236}">
                <a16:creationId xmlns:a16="http://schemas.microsoft.com/office/drawing/2014/main" id="{091C28BA-3B3A-444C-81D3-330567F4C903}"/>
              </a:ext>
            </a:extLst>
          </p:cNvPr>
          <p:cNvPicPr>
            <a:picLocks noGrp="1" noChangeAspect="1"/>
          </p:cNvPicPr>
          <p:nvPr>
            <p:ph idx="1"/>
          </p:nvPr>
        </p:nvPicPr>
        <p:blipFill>
          <a:blip r:embed="rId3"/>
          <a:stretch>
            <a:fillRect/>
          </a:stretch>
        </p:blipFill>
        <p:spPr>
          <a:xfrm>
            <a:off x="3763169" y="1690688"/>
            <a:ext cx="4665662" cy="4665662"/>
          </a:xfrm>
          <a:prstGeom prst="rect">
            <a:avLst/>
          </a:prstGeom>
        </p:spPr>
      </p:pic>
      <p:sp>
        <p:nvSpPr>
          <p:cNvPr id="4" name="Slaidinumbri kohatäide 3">
            <a:extLst>
              <a:ext uri="{FF2B5EF4-FFF2-40B4-BE49-F238E27FC236}">
                <a16:creationId xmlns:a16="http://schemas.microsoft.com/office/drawing/2014/main" id="{B1906AEF-93AF-4D2E-823F-6F4E990920C8}"/>
              </a:ext>
            </a:extLst>
          </p:cNvPr>
          <p:cNvSpPr>
            <a:spLocks noGrp="1"/>
          </p:cNvSpPr>
          <p:nvPr>
            <p:ph type="sldNum" sz="quarter" idx="12"/>
          </p:nvPr>
        </p:nvSpPr>
        <p:spPr/>
        <p:txBody>
          <a:bodyPr/>
          <a:lstStyle/>
          <a:p>
            <a:fld id="{DED16EE3-B11B-4644-B443-4E43D9E018F4}" type="slidenum">
              <a:rPr lang="en-US" smtClean="0"/>
              <a:t>49</a:t>
            </a:fld>
            <a:endParaRPr lang="en-US"/>
          </a:p>
        </p:txBody>
      </p:sp>
    </p:spTree>
    <p:extLst>
      <p:ext uri="{BB962C8B-B14F-4D97-AF65-F5344CB8AC3E}">
        <p14:creationId xmlns:p14="http://schemas.microsoft.com/office/powerpoint/2010/main" val="40674449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43300" y="4740511"/>
            <a:ext cx="8523889" cy="2034363"/>
          </a:xfrm>
          <a:prstGeom prst="rect">
            <a:avLst/>
          </a:prstGeom>
        </p:spPr>
      </p:pic>
      <p:pic>
        <p:nvPicPr>
          <p:cNvPr id="2" name="Picture 1"/>
          <p:cNvPicPr>
            <a:picLocks noChangeAspect="1"/>
          </p:cNvPicPr>
          <p:nvPr/>
        </p:nvPicPr>
        <p:blipFill>
          <a:blip r:embed="rId3"/>
          <a:stretch>
            <a:fillRect/>
          </a:stretch>
        </p:blipFill>
        <p:spPr>
          <a:xfrm>
            <a:off x="256567" y="0"/>
            <a:ext cx="6017258" cy="5185064"/>
          </a:xfrm>
          <a:prstGeom prst="rect">
            <a:avLst/>
          </a:prstGeom>
        </p:spPr>
      </p:pic>
    </p:spTree>
    <p:extLst>
      <p:ext uri="{BB962C8B-B14F-4D97-AF65-F5344CB8AC3E}">
        <p14:creationId xmlns:p14="http://schemas.microsoft.com/office/powerpoint/2010/main" val="35991394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68A9D6DF-DECA-4A54-8E00-D5931AACECB3}"/>
              </a:ext>
            </a:extLst>
          </p:cNvPr>
          <p:cNvSpPr>
            <a:spLocks noGrp="1"/>
          </p:cNvSpPr>
          <p:nvPr>
            <p:ph type="title"/>
          </p:nvPr>
        </p:nvSpPr>
        <p:spPr/>
        <p:txBody>
          <a:bodyPr/>
          <a:lstStyle/>
          <a:p>
            <a:pPr algn="ctr"/>
            <a:r>
              <a:rPr lang="et-EE" b="1" dirty="0" err="1"/>
              <a:t>Kõrgetemperatuuriline</a:t>
            </a:r>
            <a:r>
              <a:rPr lang="et-EE" b="1" dirty="0"/>
              <a:t> püriidi oksüdatsioon</a:t>
            </a:r>
            <a:endParaRPr lang="en-US" b="1" dirty="0"/>
          </a:p>
        </p:txBody>
      </p:sp>
      <p:pic>
        <p:nvPicPr>
          <p:cNvPr id="5" name="Sisu kohatäide 4">
            <a:extLst>
              <a:ext uri="{FF2B5EF4-FFF2-40B4-BE49-F238E27FC236}">
                <a16:creationId xmlns:a16="http://schemas.microsoft.com/office/drawing/2014/main" id="{1F3709B6-FFB9-4340-BC64-A5F131684D4A}"/>
              </a:ext>
            </a:extLst>
          </p:cNvPr>
          <p:cNvPicPr>
            <a:picLocks noGrp="1" noChangeAspect="1"/>
          </p:cNvPicPr>
          <p:nvPr>
            <p:ph sz="half" idx="1"/>
          </p:nvPr>
        </p:nvPicPr>
        <p:blipFill>
          <a:blip r:embed="rId3"/>
          <a:stretch>
            <a:fillRect/>
          </a:stretch>
        </p:blipFill>
        <p:spPr>
          <a:xfrm>
            <a:off x="265468" y="1690688"/>
            <a:ext cx="5754332" cy="3238372"/>
          </a:xfrm>
          <a:prstGeom prst="rect">
            <a:avLst/>
          </a:prstGeom>
        </p:spPr>
      </p:pic>
      <p:sp>
        <p:nvSpPr>
          <p:cNvPr id="7" name="Sisu kohatäide 6">
            <a:extLst>
              <a:ext uri="{FF2B5EF4-FFF2-40B4-BE49-F238E27FC236}">
                <a16:creationId xmlns:a16="http://schemas.microsoft.com/office/drawing/2014/main" id="{D87EE08C-228E-4E15-92E2-35FAA6E14670}"/>
              </a:ext>
            </a:extLst>
          </p:cNvPr>
          <p:cNvSpPr>
            <a:spLocks noGrp="1"/>
          </p:cNvSpPr>
          <p:nvPr>
            <p:ph sz="half" idx="2"/>
          </p:nvPr>
        </p:nvSpPr>
        <p:spPr>
          <a:xfrm>
            <a:off x="6172200" y="1690688"/>
            <a:ext cx="6019800" cy="4486275"/>
          </a:xfrm>
        </p:spPr>
        <p:txBody>
          <a:bodyPr>
            <a:normAutofit fontScale="55000" lnSpcReduction="20000"/>
          </a:bodyPr>
          <a:lstStyle/>
          <a:p>
            <a:pPr algn="just"/>
            <a:r>
              <a:rPr lang="et-EE" dirty="0"/>
              <a:t>Kuumenemiskollete teke: püriidi ja </a:t>
            </a:r>
            <a:r>
              <a:rPr lang="et-EE" dirty="0" err="1"/>
              <a:t>graptoliitargilliidis</a:t>
            </a:r>
            <a:r>
              <a:rPr lang="et-EE" dirty="0"/>
              <a:t> esineva orgaanilise aine paralleelne oksüdatsioon.</a:t>
            </a:r>
          </a:p>
          <a:p>
            <a:pPr algn="just"/>
            <a:r>
              <a:rPr lang="et-EE" dirty="0"/>
              <a:t>Vee kvaliteedile lokaalne mõju</a:t>
            </a:r>
          </a:p>
          <a:p>
            <a:pPr algn="just"/>
            <a:r>
              <a:rPr lang="et-EE" dirty="0"/>
              <a:t>Nende mõjul võib lokaalselt esineda väga suuri Mg</a:t>
            </a:r>
            <a:r>
              <a:rPr lang="et-EE" baseline="30000" dirty="0"/>
              <a:t>2+</a:t>
            </a:r>
            <a:r>
              <a:rPr lang="et-EE" dirty="0"/>
              <a:t>, K</a:t>
            </a:r>
            <a:r>
              <a:rPr lang="et-EE" baseline="30000" dirty="0"/>
              <a:t>+</a:t>
            </a:r>
            <a:r>
              <a:rPr lang="et-EE" dirty="0"/>
              <a:t> ja SO</a:t>
            </a:r>
            <a:r>
              <a:rPr lang="et-EE" baseline="-25000" dirty="0"/>
              <a:t>4</a:t>
            </a:r>
            <a:r>
              <a:rPr lang="et-EE" baseline="30000" dirty="0"/>
              <a:t>2–</a:t>
            </a:r>
            <a:r>
              <a:rPr lang="et-EE" dirty="0"/>
              <a:t> kontsentratsioone, mis pärinevad põlemisel tekkinud sulfaatide lahustumisest.</a:t>
            </a:r>
          </a:p>
          <a:p>
            <a:pPr algn="just"/>
            <a:r>
              <a:rPr lang="et-EE" dirty="0"/>
              <a:t>1970datel ja 1980datel aastatel läbiviidud temperatuuriseire tulemused näitasid, et puistangute keskosas ei ületa temperatuur 20°C, kuid osades piirkondades võib temperatuur tõusta 800 kuni 1200°C (</a:t>
            </a:r>
            <a:r>
              <a:rPr lang="et-EE" dirty="0" err="1"/>
              <a:t>Puura</a:t>
            </a:r>
            <a:r>
              <a:rPr lang="et-EE" dirty="0"/>
              <a:t>, 1998).</a:t>
            </a:r>
          </a:p>
          <a:p>
            <a:pPr algn="just"/>
            <a:r>
              <a:rPr lang="et-EE" dirty="0"/>
              <a:t>Tekkivad sekundaarsed mineraalid: rauahüdroksiidid, </a:t>
            </a:r>
            <a:r>
              <a:rPr lang="et-EE" dirty="0" err="1"/>
              <a:t>hematiit</a:t>
            </a:r>
            <a:r>
              <a:rPr lang="et-EE" dirty="0"/>
              <a:t>, </a:t>
            </a:r>
            <a:r>
              <a:rPr lang="et-EE" dirty="0" err="1"/>
              <a:t>korderiit</a:t>
            </a:r>
            <a:r>
              <a:rPr lang="et-EE" dirty="0"/>
              <a:t>.</a:t>
            </a:r>
          </a:p>
          <a:p>
            <a:pPr algn="just"/>
            <a:r>
              <a:rPr lang="et-EE" dirty="0"/>
              <a:t>Pärast kaevandamistegevuse lõppu 1991. aastal on kuumenemiskollete arv järk-järgult vähenenud ja 1990date aastate keskel läbiviidud uuring ei tuvastanud enam ühtegi uut kollet. </a:t>
            </a:r>
          </a:p>
          <a:p>
            <a:pPr algn="just"/>
            <a:r>
              <a:rPr lang="et-EE" dirty="0"/>
              <a:t>Jahtunud kuumenemiskolded võivad aga olla soodsad raskemetallide (nt. U, </a:t>
            </a:r>
            <a:r>
              <a:rPr lang="et-EE" dirty="0" err="1"/>
              <a:t>Mo</a:t>
            </a:r>
            <a:r>
              <a:rPr lang="et-EE" dirty="0"/>
              <a:t>, V) leostumisalad, sest orgaanilise aine oksüdeerumisel vabanevad need orgaanilise aine pinnalt ning muutuvad migreeruvaks (</a:t>
            </a:r>
            <a:r>
              <a:rPr lang="et-EE" dirty="0" err="1"/>
              <a:t>Puura</a:t>
            </a:r>
            <a:r>
              <a:rPr lang="et-EE" dirty="0"/>
              <a:t>, 1998; Reinsalu, 2011). Kõige soodsamad tingimused raskemetallide leostumiseks on eeldatavalt juhtudel, kus madalatemperatuurilisel püriidi oksüdatsioonil tekkinud happeline vesi liigub läbi jahtunud kuumenemiskollete</a:t>
            </a:r>
            <a:endParaRPr lang="en-US" dirty="0"/>
          </a:p>
        </p:txBody>
      </p:sp>
      <p:sp>
        <p:nvSpPr>
          <p:cNvPr id="4" name="Slaidinumbri kohatäide 3">
            <a:extLst>
              <a:ext uri="{FF2B5EF4-FFF2-40B4-BE49-F238E27FC236}">
                <a16:creationId xmlns:a16="http://schemas.microsoft.com/office/drawing/2014/main" id="{3AD975FE-8407-45D3-BDA9-F61FFAB4D347}"/>
              </a:ext>
            </a:extLst>
          </p:cNvPr>
          <p:cNvSpPr>
            <a:spLocks noGrp="1"/>
          </p:cNvSpPr>
          <p:nvPr>
            <p:ph type="sldNum" sz="quarter" idx="12"/>
          </p:nvPr>
        </p:nvSpPr>
        <p:spPr/>
        <p:txBody>
          <a:bodyPr/>
          <a:lstStyle/>
          <a:p>
            <a:fld id="{DED16EE3-B11B-4644-B443-4E43D9E018F4}" type="slidenum">
              <a:rPr lang="en-US" smtClean="0"/>
              <a:t>50</a:t>
            </a:fld>
            <a:endParaRPr lang="en-US"/>
          </a:p>
        </p:txBody>
      </p:sp>
      <p:sp>
        <p:nvSpPr>
          <p:cNvPr id="6" name="TextBox 5">
            <a:extLst>
              <a:ext uri="{FF2B5EF4-FFF2-40B4-BE49-F238E27FC236}">
                <a16:creationId xmlns:a16="http://schemas.microsoft.com/office/drawing/2014/main" id="{C120384F-8642-4CFF-AC8C-E9A15628294D}"/>
              </a:ext>
            </a:extLst>
          </p:cNvPr>
          <p:cNvSpPr txBox="1"/>
          <p:nvPr/>
        </p:nvSpPr>
        <p:spPr>
          <a:xfrm>
            <a:off x="1042603" y="5030660"/>
            <a:ext cx="4200061" cy="923330"/>
          </a:xfrm>
          <a:prstGeom prst="rect">
            <a:avLst/>
          </a:prstGeom>
          <a:noFill/>
        </p:spPr>
        <p:txBody>
          <a:bodyPr wrap="square" rtlCol="0">
            <a:spAutoFit/>
          </a:bodyPr>
          <a:lstStyle/>
          <a:p>
            <a:pPr algn="ctr"/>
            <a:r>
              <a:rPr lang="et-EE" dirty="0"/>
              <a:t>Põlemis ja oksüdeerimisjälgedega kuhjatis Maardu põhjakarjääri</a:t>
            </a:r>
          </a:p>
          <a:p>
            <a:pPr algn="ctr"/>
            <a:r>
              <a:rPr lang="et-EE" dirty="0"/>
              <a:t>lõunaosas (foto: AS Maves)</a:t>
            </a:r>
            <a:endParaRPr lang="en-US" dirty="0"/>
          </a:p>
        </p:txBody>
      </p:sp>
    </p:spTree>
    <p:extLst>
      <p:ext uri="{BB962C8B-B14F-4D97-AF65-F5344CB8AC3E}">
        <p14:creationId xmlns:p14="http://schemas.microsoft.com/office/powerpoint/2010/main" val="18329076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alkiri 5">
            <a:extLst>
              <a:ext uri="{FF2B5EF4-FFF2-40B4-BE49-F238E27FC236}">
                <a16:creationId xmlns:a16="http://schemas.microsoft.com/office/drawing/2014/main" id="{C5D3EFDE-605B-4181-AC6E-5FABE42D7527}"/>
              </a:ext>
            </a:extLst>
          </p:cNvPr>
          <p:cNvSpPr>
            <a:spLocks noGrp="1"/>
          </p:cNvSpPr>
          <p:nvPr>
            <p:ph type="title"/>
          </p:nvPr>
        </p:nvSpPr>
        <p:spPr>
          <a:xfrm>
            <a:off x="838200" y="0"/>
            <a:ext cx="10515600" cy="1325563"/>
          </a:xfrm>
        </p:spPr>
        <p:txBody>
          <a:bodyPr/>
          <a:lstStyle/>
          <a:p>
            <a:pPr algn="just"/>
            <a:r>
              <a:rPr lang="et-EE" b="1" dirty="0"/>
              <a:t>Prognoosid</a:t>
            </a:r>
            <a:endParaRPr lang="en-US" b="1" dirty="0"/>
          </a:p>
        </p:txBody>
      </p:sp>
      <p:sp>
        <p:nvSpPr>
          <p:cNvPr id="7" name="Sisu kohatäide 6">
            <a:extLst>
              <a:ext uri="{FF2B5EF4-FFF2-40B4-BE49-F238E27FC236}">
                <a16:creationId xmlns:a16="http://schemas.microsoft.com/office/drawing/2014/main" id="{DEC811CD-63E5-432D-9269-E0C30C9C8FFE}"/>
              </a:ext>
            </a:extLst>
          </p:cNvPr>
          <p:cNvSpPr>
            <a:spLocks noGrp="1"/>
          </p:cNvSpPr>
          <p:nvPr>
            <p:ph idx="1"/>
          </p:nvPr>
        </p:nvSpPr>
        <p:spPr>
          <a:xfrm>
            <a:off x="838200" y="1162756"/>
            <a:ext cx="10515600" cy="5558719"/>
          </a:xfrm>
        </p:spPr>
        <p:txBody>
          <a:bodyPr>
            <a:normAutofit lnSpcReduction="10000"/>
          </a:bodyPr>
          <a:lstStyle/>
          <a:p>
            <a:pPr algn="just"/>
            <a:r>
              <a:rPr lang="et-EE" sz="1600" dirty="0" err="1"/>
              <a:t>Geokeemilise</a:t>
            </a:r>
            <a:r>
              <a:rPr lang="et-EE" sz="1600" dirty="0"/>
              <a:t> modelleerimise tulemusena koostatud prognooside järgi jätkub püriidi oksüdatsioon puistangualadel veel mitmesaja aasta vältel (400–1000 aastat; </a:t>
            </a:r>
            <a:r>
              <a:rPr lang="et-EE" sz="1600" dirty="0" err="1"/>
              <a:t>Puura</a:t>
            </a:r>
            <a:r>
              <a:rPr lang="et-EE" sz="1600" dirty="0"/>
              <a:t> ja Pihlak, 1998; </a:t>
            </a:r>
            <a:r>
              <a:rPr lang="et-EE" sz="1600" dirty="0" err="1"/>
              <a:t>Puura</a:t>
            </a:r>
            <a:r>
              <a:rPr lang="et-EE" sz="1600" dirty="0"/>
              <a:t> jt, 1999). </a:t>
            </a:r>
          </a:p>
          <a:p>
            <a:pPr algn="just"/>
            <a:r>
              <a:rPr lang="et-EE" sz="1600" dirty="0"/>
              <a:t>Prognooside kohaselt on kõrgem potentsiaal pikaajaliste keskkonnaprobleemide püsimiseks nendel aladel, kus rakendati alates 1982. aastast selektiivset puistangumaterjali ladustamist. Umbes 100–200 aasta jooksul muutub läbi puistangu infiltreeruva vee </a:t>
            </a:r>
            <a:r>
              <a:rPr lang="et-EE" sz="1600" dirty="0" err="1"/>
              <a:t>pH</a:t>
            </a:r>
            <a:r>
              <a:rPr lang="et-EE" sz="1600" dirty="0"/>
              <a:t> tugevalt happeliseks, sest </a:t>
            </a:r>
            <a:r>
              <a:rPr lang="et-EE" sz="1600" dirty="0" err="1"/>
              <a:t>argiliidi</a:t>
            </a:r>
            <a:r>
              <a:rPr lang="et-EE" sz="1600" dirty="0"/>
              <a:t> kihi alla ladustatud lubjakivi </a:t>
            </a:r>
            <a:r>
              <a:rPr lang="et-EE" sz="1600" dirty="0" err="1"/>
              <a:t>puhverdusvõime</a:t>
            </a:r>
            <a:r>
              <a:rPr lang="et-EE" sz="1600" dirty="0"/>
              <a:t> ammendub. Samal ajal ei saa </a:t>
            </a:r>
            <a:r>
              <a:rPr lang="et-EE" sz="1600" dirty="0" err="1"/>
              <a:t>argilliidi</a:t>
            </a:r>
            <a:r>
              <a:rPr lang="et-EE" sz="1600" dirty="0"/>
              <a:t> kohale ladustatud karbonaatsed mineraalid osaleda </a:t>
            </a:r>
            <a:r>
              <a:rPr lang="et-EE" sz="1600" dirty="0" err="1"/>
              <a:t>argilliidi</a:t>
            </a:r>
            <a:r>
              <a:rPr lang="et-EE" sz="1600" dirty="0"/>
              <a:t> kihis moodustuva happelisuse neutraliseerimises. </a:t>
            </a:r>
          </a:p>
          <a:p>
            <a:pPr algn="just"/>
            <a:r>
              <a:rPr lang="et-EE" sz="1600" dirty="0"/>
              <a:t>Aladel, kus puistangumaterjal koosneb fosforiidi katendi mitteselektiivsest segust (ladustatud enne 1982. aastat) on esimestel aastakümnetel püriidi oksüdatsioonist mõjutatud vaid maapinnalähedane 2–4 m paksune kiht ning sellel protsessil tekkiva happelisuse mõjul toimuva kaltsiidi lahustumisega kaasneb kipsi väljasettimine. Pikas perspektiivis (200–300) aastat oksüdeeritakse 90% puistangutes olevast püriidist ning valdvaks saavad aeroobsed tingimused.</a:t>
            </a:r>
          </a:p>
          <a:p>
            <a:pPr algn="just"/>
            <a:r>
              <a:rPr lang="et-EE" sz="1600" dirty="0"/>
              <a:t>Pikaajalise saaste oht valitseb karjääride kõige põhjapoolsemas osas, kus lubjakivi kiht on kõige õhem. </a:t>
            </a:r>
          </a:p>
          <a:p>
            <a:pPr algn="just"/>
            <a:r>
              <a:rPr lang="et-EE" sz="1600" dirty="0"/>
              <a:t>Koos püriidi oksüdatsiooni frondi liikumisega sügavamale puistangutesse püriidi oksüdatsioon aeglustub, sest aeglustub protsessi kontrolliv hapniku </a:t>
            </a:r>
            <a:r>
              <a:rPr lang="et-EE" sz="1600" dirty="0" err="1"/>
              <a:t>difusiivne</a:t>
            </a:r>
            <a:r>
              <a:rPr lang="et-EE" sz="1600" dirty="0"/>
              <a:t> transport. Selle tulemusena peaks vähenema nõrgvee SO</a:t>
            </a:r>
            <a:r>
              <a:rPr lang="et-EE" sz="1600" baseline="-25000" dirty="0"/>
              <a:t>4</a:t>
            </a:r>
            <a:r>
              <a:rPr lang="et-EE" sz="1600" baseline="30000" dirty="0"/>
              <a:t>2-</a:t>
            </a:r>
            <a:r>
              <a:rPr lang="et-EE" sz="1600" dirty="0"/>
              <a:t> kontsentratsioon ja Mg/Ca suhe. </a:t>
            </a:r>
          </a:p>
          <a:p>
            <a:pPr algn="just"/>
            <a:r>
              <a:rPr lang="et-EE" sz="1600" dirty="0"/>
              <a:t>Esimesel paarikümnel aastal on umbes 60–80% püriidi oksüdatsioonil vabanenud SO</a:t>
            </a:r>
            <a:r>
              <a:rPr lang="et-EE" sz="1600" baseline="-25000" dirty="0"/>
              <a:t>4</a:t>
            </a:r>
            <a:r>
              <a:rPr lang="et-EE" sz="1600" baseline="30000" dirty="0"/>
              <a:t>2− </a:t>
            </a:r>
            <a:r>
              <a:rPr lang="et-EE" sz="1600" dirty="0"/>
              <a:t>fikseeritud puistangumaterjali väljasettinud kipsina. Hiljem umbes paarisaja aasta pärast hakkab tekkinud kips lahustuma ning sulfaadi kontsentratsiooni hakkab kontrollima kipsi lahustuvus. Nõrgvee SO</a:t>
            </a:r>
            <a:r>
              <a:rPr lang="et-EE" sz="1600" baseline="-25000" dirty="0"/>
              <a:t>4</a:t>
            </a:r>
            <a:r>
              <a:rPr lang="et-EE" sz="1600" baseline="30000" dirty="0"/>
              <a:t>2−</a:t>
            </a:r>
            <a:r>
              <a:rPr lang="et-EE" sz="1600" dirty="0"/>
              <a:t> kontsentratsioonid saavad langeda alla 1200 </a:t>
            </a:r>
            <a:r>
              <a:rPr lang="et-EE" sz="1600" dirty="0" err="1"/>
              <a:t>mg/L</a:t>
            </a:r>
            <a:r>
              <a:rPr lang="et-EE" sz="1600" dirty="0"/>
              <a:t> vaid juhul, kui kogu kips on lahustunud. </a:t>
            </a:r>
          </a:p>
          <a:p>
            <a:pPr algn="just"/>
            <a:r>
              <a:rPr lang="et-EE" sz="1600" dirty="0"/>
              <a:t>Olulisem küsimus tulevikuks on see, kas puistangutes leiduva lubjakivi kogus on piisav, et puhverdada püriidi oksüdatsiooniga kaasnevat happelisust vees. Kui lubjakivide </a:t>
            </a:r>
            <a:r>
              <a:rPr lang="et-EE" sz="1600" dirty="0" err="1"/>
              <a:t>puhverdusvõime</a:t>
            </a:r>
            <a:r>
              <a:rPr lang="et-EE" sz="1600" dirty="0"/>
              <a:t> peaks vähenema (kas lahustumise või nende pinda katvate sekundaarsete mineraalide toimel), kaasneb sellega kiire </a:t>
            </a:r>
            <a:r>
              <a:rPr lang="et-EE" sz="1600" dirty="0" err="1"/>
              <a:t>pH</a:t>
            </a:r>
            <a:r>
              <a:rPr lang="et-EE" sz="1600" dirty="0"/>
              <a:t> langus ning sellega rööpne Al, Fe ja raskemetallide kontsentratsioonide kasv puistangutes tsirkuleerivas vees. Praegusel hetkel on Maardu karjääride ala veel varases aktiivse oksüdatsiooni staadiumis (</a:t>
            </a:r>
            <a:r>
              <a:rPr lang="et-EE" sz="1600" dirty="0" err="1"/>
              <a:t>Puura</a:t>
            </a:r>
            <a:r>
              <a:rPr lang="et-EE" sz="1600" dirty="0"/>
              <a:t> ja Pihlak, 1998).</a:t>
            </a:r>
            <a:endParaRPr lang="en-US" sz="1600" dirty="0"/>
          </a:p>
        </p:txBody>
      </p:sp>
      <p:sp>
        <p:nvSpPr>
          <p:cNvPr id="5" name="Slaidinumbri kohatäide 4">
            <a:extLst>
              <a:ext uri="{FF2B5EF4-FFF2-40B4-BE49-F238E27FC236}">
                <a16:creationId xmlns:a16="http://schemas.microsoft.com/office/drawing/2014/main" id="{0B1943A8-2F9D-4884-A1B4-A02633799A63}"/>
              </a:ext>
            </a:extLst>
          </p:cNvPr>
          <p:cNvSpPr>
            <a:spLocks noGrp="1"/>
          </p:cNvSpPr>
          <p:nvPr>
            <p:ph type="sldNum" sz="quarter" idx="12"/>
          </p:nvPr>
        </p:nvSpPr>
        <p:spPr/>
        <p:txBody>
          <a:bodyPr/>
          <a:lstStyle/>
          <a:p>
            <a:fld id="{DED16EE3-B11B-4644-B443-4E43D9E018F4}" type="slidenum">
              <a:rPr lang="en-US" smtClean="0"/>
              <a:t>51</a:t>
            </a:fld>
            <a:endParaRPr lang="en-US"/>
          </a:p>
        </p:txBody>
      </p:sp>
    </p:spTree>
    <p:extLst>
      <p:ext uri="{BB962C8B-B14F-4D97-AF65-F5344CB8AC3E}">
        <p14:creationId xmlns:p14="http://schemas.microsoft.com/office/powerpoint/2010/main" val="36652423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9E81E921-BB17-41DE-992F-3249D19B839C}"/>
              </a:ext>
            </a:extLst>
          </p:cNvPr>
          <p:cNvSpPr>
            <a:spLocks noGrp="1"/>
          </p:cNvSpPr>
          <p:nvPr>
            <p:ph type="title"/>
          </p:nvPr>
        </p:nvSpPr>
        <p:spPr>
          <a:xfrm>
            <a:off x="838200" y="8645"/>
            <a:ext cx="10515600" cy="657400"/>
          </a:xfrm>
        </p:spPr>
        <p:txBody>
          <a:bodyPr>
            <a:normAutofit fontScale="90000"/>
          </a:bodyPr>
          <a:lstStyle/>
          <a:p>
            <a:r>
              <a:rPr lang="et-EE" b="1" dirty="0"/>
              <a:t>Olukord täna – vete keemiline koostis</a:t>
            </a:r>
            <a:endParaRPr lang="en-US" b="1" dirty="0"/>
          </a:p>
        </p:txBody>
      </p:sp>
      <p:sp>
        <p:nvSpPr>
          <p:cNvPr id="4" name="Slaidinumbri kohatäide 3">
            <a:extLst>
              <a:ext uri="{FF2B5EF4-FFF2-40B4-BE49-F238E27FC236}">
                <a16:creationId xmlns:a16="http://schemas.microsoft.com/office/drawing/2014/main" id="{83C4911E-5AA4-4E34-8B7E-C1977B6ED3FD}"/>
              </a:ext>
            </a:extLst>
          </p:cNvPr>
          <p:cNvSpPr>
            <a:spLocks noGrp="1"/>
          </p:cNvSpPr>
          <p:nvPr>
            <p:ph type="sldNum" sz="quarter" idx="12"/>
          </p:nvPr>
        </p:nvSpPr>
        <p:spPr/>
        <p:txBody>
          <a:bodyPr/>
          <a:lstStyle/>
          <a:p>
            <a:fld id="{DED16EE3-B11B-4644-B443-4E43D9E018F4}" type="slidenum">
              <a:rPr lang="en-US" smtClean="0"/>
              <a:t>52</a:t>
            </a:fld>
            <a:endParaRPr lang="en-US"/>
          </a:p>
        </p:txBody>
      </p:sp>
      <p:pic>
        <p:nvPicPr>
          <p:cNvPr id="5" name="Pilt 4">
            <a:extLst>
              <a:ext uri="{FF2B5EF4-FFF2-40B4-BE49-F238E27FC236}">
                <a16:creationId xmlns:a16="http://schemas.microsoft.com/office/drawing/2014/main" id="{0E805909-0404-4383-8558-E021210C7D60}"/>
              </a:ext>
            </a:extLst>
          </p:cNvPr>
          <p:cNvPicPr>
            <a:picLocks noChangeAspect="1"/>
          </p:cNvPicPr>
          <p:nvPr/>
        </p:nvPicPr>
        <p:blipFill>
          <a:blip r:embed="rId3"/>
          <a:stretch>
            <a:fillRect/>
          </a:stretch>
        </p:blipFill>
        <p:spPr>
          <a:xfrm>
            <a:off x="2577838" y="586051"/>
            <a:ext cx="6765387" cy="3168687"/>
          </a:xfrm>
          <a:prstGeom prst="rect">
            <a:avLst/>
          </a:prstGeom>
        </p:spPr>
      </p:pic>
      <p:pic>
        <p:nvPicPr>
          <p:cNvPr id="7" name="Pilt 6">
            <a:extLst>
              <a:ext uri="{FF2B5EF4-FFF2-40B4-BE49-F238E27FC236}">
                <a16:creationId xmlns:a16="http://schemas.microsoft.com/office/drawing/2014/main" id="{0A3DE03D-BB5D-481B-A10A-5889C0951554}"/>
              </a:ext>
            </a:extLst>
          </p:cNvPr>
          <p:cNvPicPr>
            <a:picLocks noChangeAspect="1"/>
          </p:cNvPicPr>
          <p:nvPr/>
        </p:nvPicPr>
        <p:blipFill>
          <a:blip r:embed="rId4"/>
          <a:stretch>
            <a:fillRect/>
          </a:stretch>
        </p:blipFill>
        <p:spPr>
          <a:xfrm>
            <a:off x="2721569" y="3754738"/>
            <a:ext cx="6477924" cy="3060489"/>
          </a:xfrm>
          <a:prstGeom prst="rect">
            <a:avLst/>
          </a:prstGeom>
        </p:spPr>
      </p:pic>
    </p:spTree>
    <p:extLst>
      <p:ext uri="{BB962C8B-B14F-4D97-AF65-F5344CB8AC3E}">
        <p14:creationId xmlns:p14="http://schemas.microsoft.com/office/powerpoint/2010/main" val="29676371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CEC998D2-3488-41D7-8EE6-9C4426F50ED5}"/>
              </a:ext>
            </a:extLst>
          </p:cNvPr>
          <p:cNvSpPr>
            <a:spLocks noGrp="1"/>
          </p:cNvSpPr>
          <p:nvPr>
            <p:ph type="title"/>
          </p:nvPr>
        </p:nvSpPr>
        <p:spPr/>
        <p:txBody>
          <a:bodyPr/>
          <a:lstStyle/>
          <a:p>
            <a:r>
              <a:rPr lang="et-EE" b="1" dirty="0"/>
              <a:t>Olukord täna – vete dünaamika</a:t>
            </a:r>
            <a:endParaRPr lang="en-US" b="1" dirty="0"/>
          </a:p>
        </p:txBody>
      </p:sp>
      <p:pic>
        <p:nvPicPr>
          <p:cNvPr id="5" name="Sisu kohatäide 4">
            <a:extLst>
              <a:ext uri="{FF2B5EF4-FFF2-40B4-BE49-F238E27FC236}">
                <a16:creationId xmlns:a16="http://schemas.microsoft.com/office/drawing/2014/main" id="{9E97714C-1318-4FBB-8FFF-DE45A8B4CD44}"/>
              </a:ext>
            </a:extLst>
          </p:cNvPr>
          <p:cNvPicPr>
            <a:picLocks noGrp="1" noChangeAspect="1"/>
          </p:cNvPicPr>
          <p:nvPr>
            <p:ph idx="1"/>
          </p:nvPr>
        </p:nvPicPr>
        <p:blipFill>
          <a:blip r:embed="rId3"/>
          <a:stretch>
            <a:fillRect/>
          </a:stretch>
        </p:blipFill>
        <p:spPr>
          <a:xfrm>
            <a:off x="3108701" y="1888847"/>
            <a:ext cx="5974598" cy="4224894"/>
          </a:xfrm>
          <a:prstGeom prst="rect">
            <a:avLst/>
          </a:prstGeom>
        </p:spPr>
      </p:pic>
      <p:sp>
        <p:nvSpPr>
          <p:cNvPr id="4" name="Slaidinumbri kohatäide 3">
            <a:extLst>
              <a:ext uri="{FF2B5EF4-FFF2-40B4-BE49-F238E27FC236}">
                <a16:creationId xmlns:a16="http://schemas.microsoft.com/office/drawing/2014/main" id="{D179CA4D-DC40-40FF-8D62-39A29B4BC4F2}"/>
              </a:ext>
            </a:extLst>
          </p:cNvPr>
          <p:cNvSpPr>
            <a:spLocks noGrp="1"/>
          </p:cNvSpPr>
          <p:nvPr>
            <p:ph type="sldNum" sz="quarter" idx="12"/>
          </p:nvPr>
        </p:nvSpPr>
        <p:spPr/>
        <p:txBody>
          <a:bodyPr/>
          <a:lstStyle/>
          <a:p>
            <a:fld id="{DED16EE3-B11B-4644-B443-4E43D9E018F4}" type="slidenum">
              <a:rPr lang="en-US" smtClean="0"/>
              <a:t>53</a:t>
            </a:fld>
            <a:endParaRPr lang="en-US"/>
          </a:p>
        </p:txBody>
      </p:sp>
    </p:spTree>
    <p:extLst>
      <p:ext uri="{BB962C8B-B14F-4D97-AF65-F5344CB8AC3E}">
        <p14:creationId xmlns:p14="http://schemas.microsoft.com/office/powerpoint/2010/main" val="25416985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B88FB5A2-E837-4091-904A-BF00D7392D83}"/>
              </a:ext>
            </a:extLst>
          </p:cNvPr>
          <p:cNvSpPr>
            <a:spLocks noGrp="1"/>
          </p:cNvSpPr>
          <p:nvPr>
            <p:ph type="title"/>
          </p:nvPr>
        </p:nvSpPr>
        <p:spPr/>
        <p:txBody>
          <a:bodyPr/>
          <a:lstStyle/>
          <a:p>
            <a:r>
              <a:rPr lang="et-EE" b="1" dirty="0"/>
              <a:t>Olukord täna - karjäärijärved</a:t>
            </a:r>
            <a:endParaRPr lang="en-US" b="1" dirty="0"/>
          </a:p>
        </p:txBody>
      </p:sp>
      <p:sp>
        <p:nvSpPr>
          <p:cNvPr id="4" name="Slaidinumbri kohatäide 3">
            <a:extLst>
              <a:ext uri="{FF2B5EF4-FFF2-40B4-BE49-F238E27FC236}">
                <a16:creationId xmlns:a16="http://schemas.microsoft.com/office/drawing/2014/main" id="{4F0DBFF8-6914-400A-8083-75257B55DBF2}"/>
              </a:ext>
            </a:extLst>
          </p:cNvPr>
          <p:cNvSpPr>
            <a:spLocks noGrp="1"/>
          </p:cNvSpPr>
          <p:nvPr>
            <p:ph type="sldNum" sz="quarter" idx="12"/>
          </p:nvPr>
        </p:nvSpPr>
        <p:spPr/>
        <p:txBody>
          <a:bodyPr/>
          <a:lstStyle/>
          <a:p>
            <a:fld id="{DED16EE3-B11B-4644-B443-4E43D9E018F4}" type="slidenum">
              <a:rPr lang="en-US" smtClean="0"/>
              <a:t>54</a:t>
            </a:fld>
            <a:endParaRPr lang="en-US"/>
          </a:p>
        </p:txBody>
      </p:sp>
      <p:pic>
        <p:nvPicPr>
          <p:cNvPr id="5" name="Sisu kohatäide 4" descr="C:\Users\asus\AppData\Local\Microsoft\Windows\INetCache\Content.Word\Lõunakarjäär_sügavus_2.tif">
            <a:extLst>
              <a:ext uri="{FF2B5EF4-FFF2-40B4-BE49-F238E27FC236}">
                <a16:creationId xmlns:a16="http://schemas.microsoft.com/office/drawing/2014/main" id="{800E6883-4274-49F7-87F4-31D95A7B0670}"/>
              </a:ext>
            </a:extLst>
          </p:cNvPr>
          <p:cNvPicPr>
            <a:picLocks noGrp="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23305" y="1913101"/>
            <a:ext cx="5972695" cy="4222865"/>
          </a:xfrm>
          <a:prstGeom prst="rect">
            <a:avLst/>
          </a:prstGeom>
          <a:noFill/>
          <a:ln>
            <a:noFill/>
          </a:ln>
        </p:spPr>
      </p:pic>
      <p:pic>
        <p:nvPicPr>
          <p:cNvPr id="6" name="Pilt 5">
            <a:extLst>
              <a:ext uri="{FF2B5EF4-FFF2-40B4-BE49-F238E27FC236}">
                <a16:creationId xmlns:a16="http://schemas.microsoft.com/office/drawing/2014/main" id="{D542DF48-9AC0-4796-89B4-1666FF98D1AC}"/>
              </a:ext>
            </a:extLst>
          </p:cNvPr>
          <p:cNvPicPr>
            <a:picLocks noChangeAspect="1"/>
          </p:cNvPicPr>
          <p:nvPr/>
        </p:nvPicPr>
        <p:blipFill>
          <a:blip r:embed="rId4"/>
          <a:stretch>
            <a:fillRect/>
          </a:stretch>
        </p:blipFill>
        <p:spPr>
          <a:xfrm>
            <a:off x="6138333" y="1912086"/>
            <a:ext cx="5974598" cy="4224894"/>
          </a:xfrm>
          <a:prstGeom prst="rect">
            <a:avLst/>
          </a:prstGeom>
        </p:spPr>
      </p:pic>
    </p:spTree>
    <p:extLst>
      <p:ext uri="{BB962C8B-B14F-4D97-AF65-F5344CB8AC3E}">
        <p14:creationId xmlns:p14="http://schemas.microsoft.com/office/powerpoint/2010/main" val="26383089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80C6AF07-1493-473D-BE4A-AB7972AAD074}"/>
              </a:ext>
            </a:extLst>
          </p:cNvPr>
          <p:cNvSpPr>
            <a:spLocks noGrp="1"/>
          </p:cNvSpPr>
          <p:nvPr>
            <p:ph type="title"/>
          </p:nvPr>
        </p:nvSpPr>
        <p:spPr/>
        <p:txBody>
          <a:bodyPr>
            <a:normAutofit/>
          </a:bodyPr>
          <a:lstStyle/>
          <a:p>
            <a:r>
              <a:rPr lang="et-EE" sz="3600" b="1" dirty="0"/>
              <a:t>Seos Ordoviitsiumi-Kambriumi põhjaveekompleksiga</a:t>
            </a:r>
            <a:endParaRPr lang="en-US" sz="3600" b="1" dirty="0"/>
          </a:p>
        </p:txBody>
      </p:sp>
      <p:graphicFrame>
        <p:nvGraphicFramePr>
          <p:cNvPr id="5" name="Sisu kohatäide 4">
            <a:extLst>
              <a:ext uri="{FF2B5EF4-FFF2-40B4-BE49-F238E27FC236}">
                <a16:creationId xmlns:a16="http://schemas.microsoft.com/office/drawing/2014/main" id="{FDE01C74-C8ED-46AF-A12F-16860069D9AF}"/>
              </a:ext>
            </a:extLst>
          </p:cNvPr>
          <p:cNvGraphicFramePr>
            <a:graphicFrameLocks noGrp="1"/>
          </p:cNvGraphicFramePr>
          <p:nvPr>
            <p:ph idx="1"/>
            <p:extLst/>
          </p:nvPr>
        </p:nvGraphicFramePr>
        <p:xfrm>
          <a:off x="1174044" y="2063230"/>
          <a:ext cx="9674578" cy="4548578"/>
        </p:xfrm>
        <a:graphic>
          <a:graphicData uri="http://schemas.openxmlformats.org/drawingml/2006/table">
            <a:tbl>
              <a:tblPr firstRow="1" firstCol="1" bandRow="1">
                <a:tableStyleId>{5C22544A-7EE6-4342-B048-85BDC9FD1C3A}</a:tableStyleId>
              </a:tblPr>
              <a:tblGrid>
                <a:gridCol w="578663">
                  <a:extLst>
                    <a:ext uri="{9D8B030D-6E8A-4147-A177-3AD203B41FA5}">
                      <a16:colId xmlns:a16="http://schemas.microsoft.com/office/drawing/2014/main" val="762116877"/>
                    </a:ext>
                  </a:extLst>
                </a:gridCol>
                <a:gridCol w="873143">
                  <a:extLst>
                    <a:ext uri="{9D8B030D-6E8A-4147-A177-3AD203B41FA5}">
                      <a16:colId xmlns:a16="http://schemas.microsoft.com/office/drawing/2014/main" val="322074908"/>
                    </a:ext>
                  </a:extLst>
                </a:gridCol>
                <a:gridCol w="754732">
                  <a:extLst>
                    <a:ext uri="{9D8B030D-6E8A-4147-A177-3AD203B41FA5}">
                      <a16:colId xmlns:a16="http://schemas.microsoft.com/office/drawing/2014/main" val="2630725125"/>
                    </a:ext>
                  </a:extLst>
                </a:gridCol>
                <a:gridCol w="956544">
                  <a:extLst>
                    <a:ext uri="{9D8B030D-6E8A-4147-A177-3AD203B41FA5}">
                      <a16:colId xmlns:a16="http://schemas.microsoft.com/office/drawing/2014/main" val="3148866402"/>
                    </a:ext>
                  </a:extLst>
                </a:gridCol>
                <a:gridCol w="956544">
                  <a:extLst>
                    <a:ext uri="{9D8B030D-6E8A-4147-A177-3AD203B41FA5}">
                      <a16:colId xmlns:a16="http://schemas.microsoft.com/office/drawing/2014/main" val="3086809023"/>
                    </a:ext>
                  </a:extLst>
                </a:gridCol>
                <a:gridCol w="997729">
                  <a:extLst>
                    <a:ext uri="{9D8B030D-6E8A-4147-A177-3AD203B41FA5}">
                      <a16:colId xmlns:a16="http://schemas.microsoft.com/office/drawing/2014/main" val="3440365253"/>
                    </a:ext>
                  </a:extLst>
                </a:gridCol>
                <a:gridCol w="853579">
                  <a:extLst>
                    <a:ext uri="{9D8B030D-6E8A-4147-A177-3AD203B41FA5}">
                      <a16:colId xmlns:a16="http://schemas.microsoft.com/office/drawing/2014/main" val="2805275829"/>
                    </a:ext>
                  </a:extLst>
                </a:gridCol>
                <a:gridCol w="1109961">
                  <a:extLst>
                    <a:ext uri="{9D8B030D-6E8A-4147-A177-3AD203B41FA5}">
                      <a16:colId xmlns:a16="http://schemas.microsoft.com/office/drawing/2014/main" val="771068788"/>
                    </a:ext>
                  </a:extLst>
                </a:gridCol>
                <a:gridCol w="670301">
                  <a:extLst>
                    <a:ext uri="{9D8B030D-6E8A-4147-A177-3AD203B41FA5}">
                      <a16:colId xmlns:a16="http://schemas.microsoft.com/office/drawing/2014/main" val="208180310"/>
                    </a:ext>
                  </a:extLst>
                </a:gridCol>
                <a:gridCol w="743406">
                  <a:extLst>
                    <a:ext uri="{9D8B030D-6E8A-4147-A177-3AD203B41FA5}">
                      <a16:colId xmlns:a16="http://schemas.microsoft.com/office/drawing/2014/main" val="3558696444"/>
                    </a:ext>
                  </a:extLst>
                </a:gridCol>
                <a:gridCol w="589988">
                  <a:extLst>
                    <a:ext uri="{9D8B030D-6E8A-4147-A177-3AD203B41FA5}">
                      <a16:colId xmlns:a16="http://schemas.microsoft.com/office/drawing/2014/main" val="396514481"/>
                    </a:ext>
                  </a:extLst>
                </a:gridCol>
                <a:gridCol w="589988">
                  <a:extLst>
                    <a:ext uri="{9D8B030D-6E8A-4147-A177-3AD203B41FA5}">
                      <a16:colId xmlns:a16="http://schemas.microsoft.com/office/drawing/2014/main" val="1243014057"/>
                    </a:ext>
                  </a:extLst>
                </a:gridCol>
              </a:tblGrid>
              <a:tr h="705461">
                <a:tc>
                  <a:txBody>
                    <a:bodyPr/>
                    <a:lstStyle/>
                    <a:p>
                      <a:pPr algn="ctr">
                        <a:lnSpc>
                          <a:spcPct val="150000"/>
                        </a:lnSpc>
                        <a:spcAft>
                          <a:spcPts val="0"/>
                        </a:spcAft>
                      </a:pPr>
                      <a:r>
                        <a:rPr lang="et-EE" sz="1000" dirty="0">
                          <a:effectLst/>
                        </a:rPr>
                        <a:t>Kaevu nr.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000" dirty="0">
                          <a:effectLst/>
                        </a:rPr>
                        <a:t>Asukoht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000" dirty="0">
                          <a:effectLst/>
                        </a:rPr>
                        <a:t>Filtri sügavus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000" dirty="0">
                          <a:effectLst/>
                        </a:rPr>
                        <a:t>L-EST97 koordinaat X</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000" dirty="0">
                          <a:effectLst/>
                        </a:rPr>
                        <a:t>L-EST97 koordinaat 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000" dirty="0">
                          <a:effectLst/>
                        </a:rPr>
                        <a:t>Kuupäev</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000" dirty="0">
                          <a:effectLst/>
                        </a:rPr>
                        <a:t>Staatiline veetase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000" dirty="0">
                          <a:effectLst/>
                        </a:rPr>
                        <a:t>Mineraalsus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000" dirty="0">
                          <a:effectLst/>
                        </a:rPr>
                        <a:t>SO</a:t>
                      </a:r>
                      <a:r>
                        <a:rPr lang="et-EE" sz="1000" baseline="-25000" dirty="0">
                          <a:effectLst/>
                        </a:rPr>
                        <a:t>4</a:t>
                      </a:r>
                      <a:r>
                        <a:rPr lang="et-EE" sz="1000" baseline="30000" dirty="0">
                          <a:effectLst/>
                        </a:rPr>
                        <a:t>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000" dirty="0">
                          <a:effectLst/>
                        </a:rPr>
                        <a:t>HCO</a:t>
                      </a:r>
                      <a:r>
                        <a:rPr lang="et-EE" sz="1000" baseline="-25000" dirty="0">
                          <a:effectLst/>
                        </a:rPr>
                        <a:t>3</a:t>
                      </a:r>
                      <a:r>
                        <a:rPr lang="et-EE" sz="1000" baseline="30000" dirty="0">
                          <a:effectLst/>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000" dirty="0">
                          <a:effectLst/>
                        </a:rPr>
                        <a:t>Ca</a:t>
                      </a:r>
                      <a:r>
                        <a:rPr lang="et-EE" sz="1000" baseline="30000" dirty="0">
                          <a:effectLst/>
                        </a:rPr>
                        <a:t>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000" dirty="0">
                          <a:effectLst/>
                        </a:rPr>
                        <a:t>Mg</a:t>
                      </a:r>
                      <a:r>
                        <a:rPr lang="et-EE" sz="1000" baseline="30000" dirty="0">
                          <a:effectLst/>
                        </a:rPr>
                        <a:t>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35004081"/>
                  </a:ext>
                </a:extLst>
              </a:tr>
              <a:tr h="278318">
                <a:tc>
                  <a:txBody>
                    <a:bodyPr/>
                    <a:lstStyle/>
                    <a:p>
                      <a:endParaRPr lang="en-US" sz="2000" dirty="0">
                        <a:effectLst/>
                        <a:latin typeface="Calibri" panose="020F0502020204030204" pitchFamily="34" charset="0"/>
                        <a:cs typeface="Times New Roman" panose="02020603050405020304" pitchFamily="18" charset="0"/>
                      </a:endParaRPr>
                    </a:p>
                  </a:txBody>
                  <a:tcPr marL="68580" marR="68580" marT="0" marB="0"/>
                </a:tc>
                <a:tc>
                  <a:txBody>
                    <a:bodyPr/>
                    <a:lstStyle/>
                    <a:p>
                      <a:endParaRPr lang="en-US" sz="2000"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t-EE" sz="1100" dirty="0">
                          <a:effectLst/>
                        </a:rPr>
                        <a:t>m</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endParaRPr lang="en-US" sz="2000" dirty="0">
                        <a:effectLst/>
                        <a:latin typeface="Calibri" panose="020F0502020204030204" pitchFamily="34" charset="0"/>
                        <a:cs typeface="Times New Roman" panose="02020603050405020304" pitchFamily="18" charset="0"/>
                      </a:endParaRPr>
                    </a:p>
                  </a:txBody>
                  <a:tcPr marL="68580" marR="68580" marT="0" marB="0"/>
                </a:tc>
                <a:tc>
                  <a:txBody>
                    <a:bodyPr/>
                    <a:lstStyle/>
                    <a:p>
                      <a:endParaRPr lang="en-US" sz="2000" dirty="0">
                        <a:effectLst/>
                        <a:latin typeface="Calibri" panose="020F0502020204030204" pitchFamily="34" charset="0"/>
                        <a:cs typeface="Times New Roman" panose="02020603050405020304" pitchFamily="18" charset="0"/>
                      </a:endParaRPr>
                    </a:p>
                  </a:txBody>
                  <a:tcPr marL="68580" marR="68580" marT="0" marB="0"/>
                </a:tc>
                <a:tc>
                  <a:txBody>
                    <a:bodyPr/>
                    <a:lstStyle/>
                    <a:p>
                      <a:endParaRPr lang="en-US" sz="2000" dirty="0">
                        <a:effectLst/>
                        <a:latin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t-EE" sz="1100" dirty="0">
                          <a:effectLst/>
                        </a:rPr>
                        <a:t>m</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5">
                  <a:txBody>
                    <a:bodyPr/>
                    <a:lstStyle/>
                    <a:p>
                      <a:pPr algn="ctr">
                        <a:lnSpc>
                          <a:spcPct val="150000"/>
                        </a:lnSpc>
                        <a:spcAft>
                          <a:spcPts val="0"/>
                        </a:spcAft>
                      </a:pPr>
                      <a:r>
                        <a:rPr lang="et-EE" sz="1100" dirty="0" err="1">
                          <a:effectLst/>
                        </a:rPr>
                        <a:t>mg/L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94193354"/>
                  </a:ext>
                </a:extLst>
              </a:tr>
              <a:tr h="461931">
                <a:tc>
                  <a:txBody>
                    <a:bodyPr/>
                    <a:lstStyle/>
                    <a:p>
                      <a:pPr algn="ctr">
                        <a:lnSpc>
                          <a:spcPct val="150000"/>
                        </a:lnSpc>
                        <a:spcAft>
                          <a:spcPts val="0"/>
                        </a:spcAft>
                      </a:pPr>
                      <a:r>
                        <a:rPr lang="et-EE" sz="1100" dirty="0">
                          <a:effectLst/>
                        </a:rPr>
                        <a:t>144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100" dirty="0">
                          <a:effectLst/>
                        </a:rPr>
                        <a:t>Maardu linn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100" dirty="0">
                          <a:effectLst/>
                        </a:rPr>
                        <a:t>4 - 23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100" dirty="0">
                          <a:effectLst/>
                        </a:rPr>
                        <a:t>6591359</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100">
                          <a:effectLst/>
                        </a:rPr>
                        <a:t>554971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100">
                          <a:effectLst/>
                        </a:rPr>
                        <a:t>15.06.1999</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100" b="1" dirty="0">
                          <a:solidFill>
                            <a:srgbClr val="FF0000"/>
                          </a:solidFill>
                          <a:effectLst/>
                        </a:rPr>
                        <a:t>21.5</a:t>
                      </a:r>
                      <a:endParaRPr lang="en-US" sz="2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100" b="1" dirty="0">
                          <a:solidFill>
                            <a:srgbClr val="FF0000"/>
                          </a:solidFill>
                          <a:effectLst/>
                        </a:rPr>
                        <a:t>845</a:t>
                      </a:r>
                      <a:endParaRPr lang="en-US" sz="2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100" b="1" dirty="0">
                          <a:solidFill>
                            <a:srgbClr val="FF0000"/>
                          </a:solidFill>
                          <a:effectLst/>
                        </a:rPr>
                        <a:t>263.8</a:t>
                      </a:r>
                      <a:endParaRPr lang="en-US" sz="2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n-US" sz="2000" dirty="0">
                        <a:effectLst/>
                        <a:latin typeface="Calibri" panose="020F0502020204030204" pitchFamily="34" charset="0"/>
                        <a:cs typeface="Times New Roman" panose="02020603050405020304" pitchFamily="18" charset="0"/>
                      </a:endParaRPr>
                    </a:p>
                  </a:txBody>
                  <a:tcPr marL="68580" marR="68580" marT="0" marB="0" anchor="ctr"/>
                </a:tc>
                <a:tc>
                  <a:txBody>
                    <a:bodyPr/>
                    <a:lstStyle/>
                    <a:p>
                      <a:endParaRPr lang="en-US" sz="2000">
                        <a:effectLst/>
                        <a:latin typeface="Calibri" panose="020F0502020204030204" pitchFamily="34" charset="0"/>
                        <a:cs typeface="Times New Roman" panose="02020603050405020304" pitchFamily="18" charset="0"/>
                      </a:endParaRPr>
                    </a:p>
                  </a:txBody>
                  <a:tcPr marL="68580" marR="68580" marT="0" marB="0" anchor="ctr"/>
                </a:tc>
                <a:tc>
                  <a:txBody>
                    <a:bodyPr/>
                    <a:lstStyle/>
                    <a:p>
                      <a:endParaRPr lang="en-US" sz="2000">
                        <a:effectLst/>
                        <a:latin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23149086"/>
                  </a:ext>
                </a:extLst>
              </a:tr>
              <a:tr h="461931">
                <a:tc>
                  <a:txBody>
                    <a:bodyPr/>
                    <a:lstStyle/>
                    <a:p>
                      <a:pPr algn="ctr">
                        <a:lnSpc>
                          <a:spcPct val="150000"/>
                        </a:lnSpc>
                        <a:spcAft>
                          <a:spcPts val="0"/>
                        </a:spcAft>
                      </a:pPr>
                      <a:r>
                        <a:rPr lang="et-EE" sz="1100">
                          <a:effectLst/>
                        </a:rPr>
                        <a:t>15336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100">
                          <a:effectLst/>
                        </a:rPr>
                        <a:t>Maardu linn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100">
                          <a:effectLst/>
                        </a:rPr>
                        <a:t>6,8 - 23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100" dirty="0">
                          <a:effectLst/>
                        </a:rPr>
                        <a:t>6592768</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100" dirty="0">
                          <a:effectLst/>
                        </a:rPr>
                        <a:t>557388</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100" dirty="0">
                          <a:effectLst/>
                        </a:rPr>
                        <a:t>20.06.2000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100" b="1" dirty="0">
                          <a:solidFill>
                            <a:srgbClr val="FF0000"/>
                          </a:solidFill>
                          <a:effectLst/>
                        </a:rPr>
                        <a:t>26</a:t>
                      </a:r>
                      <a:endParaRPr lang="en-US" sz="2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100" b="1" dirty="0">
                          <a:solidFill>
                            <a:srgbClr val="FF0000"/>
                          </a:solidFill>
                          <a:effectLst/>
                        </a:rPr>
                        <a:t>2504.5</a:t>
                      </a:r>
                      <a:endParaRPr lang="en-US" sz="2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100" b="1" dirty="0">
                          <a:solidFill>
                            <a:srgbClr val="FF0000"/>
                          </a:solidFill>
                          <a:effectLst/>
                        </a:rPr>
                        <a:t>1269.5</a:t>
                      </a:r>
                      <a:endParaRPr lang="en-US" sz="2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100" b="1" dirty="0">
                          <a:solidFill>
                            <a:srgbClr val="FF0000"/>
                          </a:solidFill>
                          <a:effectLst/>
                        </a:rPr>
                        <a:t>702</a:t>
                      </a:r>
                      <a:endParaRPr lang="en-US" sz="2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100" b="1" dirty="0">
                          <a:solidFill>
                            <a:srgbClr val="FF0000"/>
                          </a:solidFill>
                          <a:effectLst/>
                        </a:rPr>
                        <a:t>471.3</a:t>
                      </a:r>
                      <a:endParaRPr lang="en-US" sz="2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100" b="1" dirty="0">
                          <a:solidFill>
                            <a:srgbClr val="FF0000"/>
                          </a:solidFill>
                          <a:effectLst/>
                        </a:rPr>
                        <a:t>132.6</a:t>
                      </a:r>
                      <a:endParaRPr lang="en-US" sz="2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13451872"/>
                  </a:ext>
                </a:extLst>
              </a:tr>
              <a:tr h="461931">
                <a:tc>
                  <a:txBody>
                    <a:bodyPr/>
                    <a:lstStyle/>
                    <a:p>
                      <a:pPr algn="ctr">
                        <a:lnSpc>
                          <a:spcPct val="150000"/>
                        </a:lnSpc>
                        <a:spcAft>
                          <a:spcPts val="0"/>
                        </a:spcAft>
                      </a:pPr>
                      <a:r>
                        <a:rPr lang="et-EE" sz="1100">
                          <a:effectLst/>
                        </a:rPr>
                        <a:t>11545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100">
                          <a:effectLst/>
                        </a:rPr>
                        <a:t>Võerdla</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100">
                          <a:effectLst/>
                        </a:rPr>
                        <a:t>6 - 15,5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100">
                          <a:effectLst/>
                        </a:rPr>
                        <a:t>6592568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100">
                          <a:effectLst/>
                        </a:rPr>
                        <a:t>560353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100" dirty="0">
                          <a:effectLst/>
                        </a:rPr>
                        <a:t>04.04.1990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100" dirty="0">
                          <a:effectLst/>
                        </a:rPr>
                        <a:t>31.4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100" dirty="0">
                          <a:effectLst/>
                        </a:rPr>
                        <a:t>326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100">
                          <a:effectLst/>
                        </a:rPr>
                        <a:t>5.3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100">
                          <a:effectLst/>
                        </a:rPr>
                        <a:t>317</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100" dirty="0">
                          <a:effectLst/>
                        </a:rPr>
                        <a:t>66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100">
                          <a:effectLst/>
                        </a:rPr>
                        <a:t>24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75874976"/>
                  </a:ext>
                </a:extLst>
              </a:tr>
              <a:tr h="461931">
                <a:tc>
                  <a:txBody>
                    <a:bodyPr/>
                    <a:lstStyle/>
                    <a:p>
                      <a:pPr algn="ctr">
                        <a:lnSpc>
                          <a:spcPct val="150000"/>
                        </a:lnSpc>
                        <a:spcAft>
                          <a:spcPts val="0"/>
                        </a:spcAft>
                      </a:pPr>
                      <a:r>
                        <a:rPr lang="et-EE" sz="1100">
                          <a:effectLst/>
                        </a:rPr>
                        <a:t>15440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100">
                          <a:effectLst/>
                        </a:rPr>
                        <a:t>Vandjala</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100">
                          <a:effectLst/>
                        </a:rPr>
                        <a:t>20,5 - 25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100">
                          <a:effectLst/>
                        </a:rPr>
                        <a:t>6589437</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100">
                          <a:effectLst/>
                        </a:rPr>
                        <a:t>560074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100">
                          <a:effectLst/>
                        </a:rPr>
                        <a:t>06.10.2000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100" dirty="0">
                          <a:effectLst/>
                        </a:rPr>
                        <a:t>31.5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100" dirty="0">
                          <a:effectLst/>
                        </a:rPr>
                        <a:t>493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100" dirty="0">
                          <a:effectLst/>
                        </a:rPr>
                        <a:t>6.2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100">
                          <a:effectLst/>
                        </a:rPr>
                        <a:t>409</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100">
                          <a:effectLst/>
                        </a:rPr>
                        <a:t>122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100">
                          <a:effectLst/>
                        </a:rPr>
                        <a:t>23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45861754"/>
                  </a:ext>
                </a:extLst>
              </a:tr>
              <a:tr h="461931">
                <a:tc>
                  <a:txBody>
                    <a:bodyPr/>
                    <a:lstStyle/>
                    <a:p>
                      <a:pPr algn="ctr">
                        <a:lnSpc>
                          <a:spcPct val="150000"/>
                        </a:lnSpc>
                        <a:spcAft>
                          <a:spcPts val="0"/>
                        </a:spcAft>
                      </a:pPr>
                      <a:r>
                        <a:rPr lang="et-EE" sz="1100">
                          <a:effectLst/>
                        </a:rPr>
                        <a:t>23157</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100">
                          <a:effectLst/>
                        </a:rPr>
                        <a:t>Maardu küla</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100">
                          <a:effectLst/>
                        </a:rPr>
                        <a:t>20,6 - 39</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100">
                          <a:effectLst/>
                        </a:rPr>
                        <a:t>6588431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100">
                          <a:effectLst/>
                        </a:rPr>
                        <a:t>558622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100">
                          <a:effectLst/>
                        </a:rPr>
                        <a:t>24.10.2007</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100">
                          <a:effectLst/>
                        </a:rPr>
                        <a:t>33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100" dirty="0">
                          <a:effectLst/>
                        </a:rPr>
                        <a:t>390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100" dirty="0">
                          <a:effectLst/>
                        </a:rPr>
                        <a:t>59.3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100" dirty="0">
                          <a:effectLst/>
                        </a:rPr>
                        <a:t>323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100">
                          <a:effectLst/>
                        </a:rPr>
                        <a:t>96.2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100">
                          <a:effectLst/>
                        </a:rPr>
                        <a:t>19.4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51219841"/>
                  </a:ext>
                </a:extLst>
              </a:tr>
              <a:tr h="461931">
                <a:tc>
                  <a:txBody>
                    <a:bodyPr/>
                    <a:lstStyle/>
                    <a:p>
                      <a:pPr algn="ctr">
                        <a:lnSpc>
                          <a:spcPct val="150000"/>
                        </a:lnSpc>
                        <a:spcAft>
                          <a:spcPts val="0"/>
                        </a:spcAft>
                      </a:pPr>
                      <a:r>
                        <a:rPr lang="et-EE" sz="1100">
                          <a:effectLst/>
                        </a:rPr>
                        <a:t>17504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100">
                          <a:effectLst/>
                        </a:rPr>
                        <a:t>Maardu küla</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100">
                          <a:effectLst/>
                        </a:rPr>
                        <a:t>16 - 28,6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100">
                          <a:effectLst/>
                        </a:rPr>
                        <a:t>6588062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100">
                          <a:effectLst/>
                        </a:rPr>
                        <a:t>559179</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100">
                          <a:effectLst/>
                        </a:rPr>
                        <a:t>04.02.2002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100">
                          <a:effectLst/>
                        </a:rPr>
                        <a:t>37.3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100">
                          <a:effectLst/>
                        </a:rPr>
                        <a:t>419.5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100" dirty="0">
                          <a:effectLst/>
                        </a:rPr>
                        <a:t>100.8</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100" dirty="0">
                          <a:effectLst/>
                        </a:rPr>
                        <a:t>305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100">
                          <a:effectLst/>
                        </a:rPr>
                        <a:t>106.8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100">
                          <a:effectLst/>
                        </a:rPr>
                        <a:t>18.2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6883539"/>
                  </a:ext>
                </a:extLst>
              </a:tr>
              <a:tr h="278318">
                <a:tc>
                  <a:txBody>
                    <a:bodyPr/>
                    <a:lstStyle/>
                    <a:p>
                      <a:endParaRPr lang="en-US" sz="2000">
                        <a:effectLst/>
                        <a:latin typeface="Calibri" panose="020F0502020204030204" pitchFamily="34" charset="0"/>
                        <a:cs typeface="Times New Roman" panose="02020603050405020304" pitchFamily="18" charset="0"/>
                      </a:endParaRPr>
                    </a:p>
                  </a:txBody>
                  <a:tcPr marL="68580" marR="68580" marT="0" marB="0" anchor="ctr"/>
                </a:tc>
                <a:tc>
                  <a:txBody>
                    <a:bodyPr/>
                    <a:lstStyle/>
                    <a:p>
                      <a:endParaRPr lang="en-US" sz="2000">
                        <a:effectLst/>
                        <a:latin typeface="Calibri" panose="020F0502020204030204" pitchFamily="34" charset="0"/>
                        <a:cs typeface="Times New Roman" panose="02020603050405020304" pitchFamily="18" charset="0"/>
                      </a:endParaRPr>
                    </a:p>
                  </a:txBody>
                  <a:tcPr marL="68580" marR="68580" marT="0" marB="0" anchor="ctr"/>
                </a:tc>
                <a:tc>
                  <a:txBody>
                    <a:bodyPr/>
                    <a:lstStyle/>
                    <a:p>
                      <a:endParaRPr lang="en-US" sz="2000">
                        <a:effectLst/>
                        <a:latin typeface="Calibri" panose="020F0502020204030204" pitchFamily="34" charset="0"/>
                        <a:cs typeface="Times New Roman" panose="02020603050405020304" pitchFamily="18" charset="0"/>
                      </a:endParaRPr>
                    </a:p>
                  </a:txBody>
                  <a:tcPr marL="68580" marR="68580" marT="0" marB="0" anchor="ctr"/>
                </a:tc>
                <a:tc>
                  <a:txBody>
                    <a:bodyPr/>
                    <a:lstStyle/>
                    <a:p>
                      <a:endParaRPr lang="en-US" sz="2000">
                        <a:effectLst/>
                        <a:latin typeface="Calibri" panose="020F0502020204030204" pitchFamily="34" charset="0"/>
                        <a:cs typeface="Times New Roman" panose="02020603050405020304" pitchFamily="18" charset="0"/>
                      </a:endParaRPr>
                    </a:p>
                  </a:txBody>
                  <a:tcPr marL="68580" marR="68580" marT="0" marB="0" anchor="ctr"/>
                </a:tc>
                <a:tc>
                  <a:txBody>
                    <a:bodyPr/>
                    <a:lstStyle/>
                    <a:p>
                      <a:endParaRPr lang="en-US" sz="2000">
                        <a:effectLst/>
                        <a:latin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100">
                          <a:effectLst/>
                        </a:rPr>
                        <a:t>03.02.2005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n-US" sz="2000">
                        <a:effectLst/>
                        <a:latin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100">
                          <a:effectLst/>
                        </a:rPr>
                        <a:t>328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100">
                          <a:effectLst/>
                        </a:rPr>
                        <a:t>44.9</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100" dirty="0">
                          <a:effectLst/>
                        </a:rPr>
                        <a:t>293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100" dirty="0">
                          <a:effectLst/>
                        </a:rPr>
                        <a:t>90.4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100">
                          <a:effectLst/>
                        </a:rPr>
                        <a:t>13.7</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6137806"/>
                  </a:ext>
                </a:extLst>
              </a:tr>
              <a:tr h="461931">
                <a:tc>
                  <a:txBody>
                    <a:bodyPr/>
                    <a:lstStyle/>
                    <a:p>
                      <a:pPr algn="ctr">
                        <a:lnSpc>
                          <a:spcPct val="150000"/>
                        </a:lnSpc>
                        <a:spcAft>
                          <a:spcPts val="0"/>
                        </a:spcAft>
                      </a:pPr>
                      <a:r>
                        <a:rPr lang="et-EE" sz="1100">
                          <a:effectLst/>
                        </a:rPr>
                        <a:t>30582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100">
                          <a:effectLst/>
                        </a:rPr>
                        <a:t>Vandjala</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endParaRPr lang="en-US" sz="2000">
                        <a:effectLst/>
                        <a:latin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100">
                          <a:effectLst/>
                        </a:rPr>
                        <a:t>6589552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100">
                          <a:effectLst/>
                        </a:rPr>
                        <a:t>560503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100">
                          <a:effectLst/>
                        </a:rPr>
                        <a:t>09.04.2008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100">
                          <a:effectLst/>
                        </a:rPr>
                        <a:t>43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100">
                          <a:effectLst/>
                        </a:rPr>
                        <a:t>454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100">
                          <a:effectLst/>
                        </a:rPr>
                        <a:t>56.4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100">
                          <a:effectLst/>
                        </a:rPr>
                        <a:t>244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100" dirty="0">
                          <a:effectLst/>
                        </a:rPr>
                        <a:t>93.2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t-EE" sz="1100" dirty="0">
                          <a:effectLst/>
                        </a:rPr>
                        <a:t>17.6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7900907"/>
                  </a:ext>
                </a:extLst>
              </a:tr>
            </a:tbl>
          </a:graphicData>
        </a:graphic>
      </p:graphicFrame>
      <p:sp>
        <p:nvSpPr>
          <p:cNvPr id="4" name="Slaidinumbri kohatäide 3">
            <a:extLst>
              <a:ext uri="{FF2B5EF4-FFF2-40B4-BE49-F238E27FC236}">
                <a16:creationId xmlns:a16="http://schemas.microsoft.com/office/drawing/2014/main" id="{C0C8CDB3-29B9-42C6-B6A4-F2D285927391}"/>
              </a:ext>
            </a:extLst>
          </p:cNvPr>
          <p:cNvSpPr>
            <a:spLocks noGrp="1"/>
          </p:cNvSpPr>
          <p:nvPr>
            <p:ph type="sldNum" sz="quarter" idx="12"/>
          </p:nvPr>
        </p:nvSpPr>
        <p:spPr/>
        <p:txBody>
          <a:bodyPr/>
          <a:lstStyle/>
          <a:p>
            <a:fld id="{DED16EE3-B11B-4644-B443-4E43D9E018F4}" type="slidenum">
              <a:rPr lang="en-US" smtClean="0"/>
              <a:t>55</a:t>
            </a:fld>
            <a:endParaRPr lang="en-US"/>
          </a:p>
        </p:txBody>
      </p:sp>
      <p:sp>
        <p:nvSpPr>
          <p:cNvPr id="6" name="TextBox 5">
            <a:extLst>
              <a:ext uri="{FF2B5EF4-FFF2-40B4-BE49-F238E27FC236}">
                <a16:creationId xmlns:a16="http://schemas.microsoft.com/office/drawing/2014/main" id="{020B1481-2113-419A-B266-9B2A67975416}"/>
              </a:ext>
            </a:extLst>
          </p:cNvPr>
          <p:cNvSpPr txBox="1"/>
          <p:nvPr/>
        </p:nvSpPr>
        <p:spPr>
          <a:xfrm>
            <a:off x="1673578" y="1693898"/>
            <a:ext cx="6156237" cy="369332"/>
          </a:xfrm>
          <a:prstGeom prst="rect">
            <a:avLst/>
          </a:prstGeom>
          <a:noFill/>
        </p:spPr>
        <p:txBody>
          <a:bodyPr wrap="none" rtlCol="0">
            <a:spAutoFit/>
          </a:bodyPr>
          <a:lstStyle/>
          <a:p>
            <a:r>
              <a:rPr lang="et-EE" b="1" dirty="0"/>
              <a:t>Maardu põhjakarjääri keskmine veetase </a:t>
            </a:r>
            <a:r>
              <a:rPr lang="et-EE" b="1" dirty="0">
                <a:latin typeface="Times New Roman" panose="02020603050405020304" pitchFamily="18" charset="0"/>
                <a:cs typeface="Times New Roman" panose="02020603050405020304" pitchFamily="18" charset="0"/>
              </a:rPr>
              <a:t>~</a:t>
            </a:r>
            <a:r>
              <a:rPr lang="et-EE" b="1" dirty="0"/>
              <a:t>31 m. üle merepinna</a:t>
            </a:r>
            <a:endParaRPr lang="en-US" b="1" dirty="0"/>
          </a:p>
        </p:txBody>
      </p:sp>
    </p:spTree>
    <p:extLst>
      <p:ext uri="{BB962C8B-B14F-4D97-AF65-F5344CB8AC3E}">
        <p14:creationId xmlns:p14="http://schemas.microsoft.com/office/powerpoint/2010/main" val="26403910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052534F5-EBDB-40D9-A196-8C2E6DF6A868}"/>
              </a:ext>
            </a:extLst>
          </p:cNvPr>
          <p:cNvSpPr>
            <a:spLocks noGrp="1"/>
          </p:cNvSpPr>
          <p:nvPr>
            <p:ph type="title"/>
          </p:nvPr>
        </p:nvSpPr>
        <p:spPr>
          <a:xfrm>
            <a:off x="838200" y="18256"/>
            <a:ext cx="10515600" cy="913900"/>
          </a:xfrm>
        </p:spPr>
        <p:txBody>
          <a:bodyPr/>
          <a:lstStyle/>
          <a:p>
            <a:r>
              <a:rPr lang="et-EE" b="1" dirty="0"/>
              <a:t>5. Järeldused</a:t>
            </a:r>
            <a:endParaRPr lang="en-US" b="1" dirty="0"/>
          </a:p>
        </p:txBody>
      </p:sp>
      <p:sp>
        <p:nvSpPr>
          <p:cNvPr id="3" name="Sisu kohatäide 2">
            <a:extLst>
              <a:ext uri="{FF2B5EF4-FFF2-40B4-BE49-F238E27FC236}">
                <a16:creationId xmlns:a16="http://schemas.microsoft.com/office/drawing/2014/main" id="{140BF314-470B-4A09-9918-8B7B674F4D64}"/>
              </a:ext>
            </a:extLst>
          </p:cNvPr>
          <p:cNvSpPr>
            <a:spLocks noGrp="1"/>
          </p:cNvSpPr>
          <p:nvPr>
            <p:ph idx="1"/>
          </p:nvPr>
        </p:nvSpPr>
        <p:spPr>
          <a:xfrm>
            <a:off x="838200" y="932156"/>
            <a:ext cx="10515600" cy="5789319"/>
          </a:xfrm>
        </p:spPr>
        <p:txBody>
          <a:bodyPr>
            <a:noAutofit/>
          </a:bodyPr>
          <a:lstStyle/>
          <a:p>
            <a:pPr marL="0" lvl="0" indent="0">
              <a:buNone/>
            </a:pPr>
            <a:r>
              <a:rPr lang="et-EE" sz="1500" dirty="0"/>
              <a:t>1. Maardu fosforiidimaardla alal leviv pinna- ja põhjavesi on endiselt mõjutatud </a:t>
            </a:r>
            <a:r>
              <a:rPr lang="et-EE" sz="1500" dirty="0" err="1"/>
              <a:t>madalatemperatuurilisest</a:t>
            </a:r>
            <a:r>
              <a:rPr lang="et-EE" sz="1500" dirty="0"/>
              <a:t> püriidi oksüdatsioonist ja selle mõjul toimuvast intensiivsest Mg-kaltsiidi lahustumisest, mis neutraliseerib püriidi oksüdatsioonil tekkiva happelisuse;</a:t>
            </a:r>
            <a:endParaRPr lang="en-US" sz="1500" dirty="0"/>
          </a:p>
          <a:p>
            <a:pPr marL="0" indent="0">
              <a:buNone/>
            </a:pPr>
            <a:r>
              <a:rPr lang="et-EE" sz="1500" dirty="0"/>
              <a:t>2. Vete neutraalne või nõrgalt aluseline </a:t>
            </a:r>
            <a:r>
              <a:rPr lang="et-EE" sz="1500" dirty="0" err="1"/>
              <a:t>pH</a:t>
            </a:r>
            <a:r>
              <a:rPr lang="et-EE" sz="1500" dirty="0"/>
              <a:t> ja aktiivse kaevandamistegevuse aegadega võrreldes väiksemad raskemetallide kontsentratsioonid näitavad, et </a:t>
            </a:r>
            <a:r>
              <a:rPr lang="et-EE" sz="1500" dirty="0" err="1"/>
              <a:t>puhverdusreaktsioonid</a:t>
            </a:r>
            <a:r>
              <a:rPr lang="et-EE" sz="1500" dirty="0"/>
              <a:t> Maardu karjääride puistangutes ja kaevandusalal on püriidi oksüdatsioonil tekkiva happelisuse neutraliseerimisel endiselt efektiivsed;</a:t>
            </a:r>
            <a:endParaRPr lang="en-US" sz="1500" dirty="0"/>
          </a:p>
          <a:p>
            <a:pPr marL="0" indent="0" algn="just">
              <a:buNone/>
            </a:pPr>
            <a:r>
              <a:rPr lang="et-EE" sz="1500" dirty="0"/>
              <a:t>3. Valdav osa vees suures kontsentratsioonis esinevast sulfaadist pärineb endiselt püriidi oksüdatsiooni protsessidest ja suure Ca</a:t>
            </a:r>
            <a:r>
              <a:rPr lang="et-EE" sz="1500" baseline="30000" dirty="0"/>
              <a:t>2+</a:t>
            </a:r>
            <a:r>
              <a:rPr lang="et-EE" sz="1500" dirty="0"/>
              <a:t> ja SO</a:t>
            </a:r>
            <a:r>
              <a:rPr lang="et-EE" sz="1500" baseline="-25000" dirty="0"/>
              <a:t>4</a:t>
            </a:r>
            <a:r>
              <a:rPr lang="et-EE" sz="1500" baseline="30000" dirty="0"/>
              <a:t>2−</a:t>
            </a:r>
            <a:r>
              <a:rPr lang="et-EE" sz="1500" dirty="0"/>
              <a:t> kontsentratsiooni mõjul </a:t>
            </a:r>
            <a:r>
              <a:rPr lang="et-EE" sz="1500" dirty="0" err="1"/>
              <a:t>väljasadenenud</a:t>
            </a:r>
            <a:r>
              <a:rPr lang="et-EE" sz="1500" dirty="0"/>
              <a:t> sekundaarse kipsi lahustumine mängib Maardu fosforiidimaardla ala vees teisejärgulist rolli;</a:t>
            </a:r>
            <a:endParaRPr lang="en-US" sz="1500" dirty="0"/>
          </a:p>
          <a:p>
            <a:pPr marL="0" indent="0">
              <a:buNone/>
            </a:pPr>
            <a:r>
              <a:rPr lang="et-EE" sz="1500" dirty="0"/>
              <a:t>4. Maardu karjääri ja kaevanduse aladelt lähtuval jääkreostusel võib olla oluline mõju Maardu fosforiidimaardla alast lääne- ja loodesuunas paiknevale Ordoviitsiumi-Kambriumi põhjaveekompleksi osale, mille staatiline veetase on madalam Maardu karjäärijärvede ja nende väljavoolu aasta keskmisest veetasemest;</a:t>
            </a:r>
            <a:endParaRPr lang="en-US" sz="1500" dirty="0"/>
          </a:p>
          <a:p>
            <a:pPr marL="0" indent="0" algn="just">
              <a:buNone/>
            </a:pPr>
            <a:r>
              <a:rPr lang="et-EE" sz="1500" dirty="0"/>
              <a:t>5. Maardu fosforiidimaardla alaga piirnevate pinnaveekogude vee kvaliteet on mõjutatud nii Maardu karjääride ja kaevanduse väljavooludest kui ka alal paikneva aiandi ja piirkonnas tegutsevate ettevõtete heitveest;</a:t>
            </a:r>
            <a:endParaRPr lang="en-US" sz="1500" dirty="0"/>
          </a:p>
          <a:p>
            <a:pPr marL="0" indent="0">
              <a:buNone/>
            </a:pPr>
            <a:r>
              <a:rPr lang="et-EE" sz="1500" dirty="0"/>
              <a:t>6. Maardu karjääride sulgemisega on oluliselt vähenenud lõunakarjääri mõju Maardu järvele, sest väga väikese loodusliku hüdraulilise gradiendi tingimustes on lõunakarjääri ja järve vahel liikuva vee vooluhulgad väga väikesed. Karjääridest ja kaevandusest lähtuv jääkreostus mõjutab aga endiselt </a:t>
            </a:r>
            <a:r>
              <a:rPr lang="et-EE" sz="1500" dirty="0" err="1"/>
              <a:t>Kroodi</a:t>
            </a:r>
            <a:r>
              <a:rPr lang="et-EE" sz="1500" dirty="0"/>
              <a:t> oja vee kvaliteeti. Loodusliku hüdraulilise gradiendi mõjul voolab sinna nii Maardu põhjakarjäärist kui Maardu kaevanduse käikudest pärinev vesi, millest osa pärineb suure tõenäosusega Maardu lõunakarjäärist;</a:t>
            </a:r>
            <a:endParaRPr lang="en-US" sz="1500" dirty="0"/>
          </a:p>
          <a:p>
            <a:pPr marL="0" indent="0">
              <a:buNone/>
            </a:pPr>
            <a:r>
              <a:rPr lang="et-EE" sz="1500" dirty="0"/>
              <a:t>7. Uuringu käigus läbiviidud sonarimõõtmistega täpsustati Maardu lõunakarjääri ja põhjakarjääri territooriumil paiknevate karjäärijärvede ruumala. Tuvastati, et lõunakarjääris paiknevate karjäärijärvede ruumala on võrreldes varasemate hinnangutega kuni 60% väiksem. Põhjakarjääri ruumala kattus vea piirides varasemates uuringutes esitatud hinnangutega. Karjäärijärvede põhjast avastati kuni paarikümne sentimeetri paksune setete kiht, mis proovivõtul osutus mustaks ebameeldiva lõhnaga mudaks. Selline põhjasete võib sarnaselt Maardu järves levivale </a:t>
            </a:r>
            <a:r>
              <a:rPr lang="et-EE" sz="1500" dirty="0" err="1"/>
              <a:t>FeS</a:t>
            </a:r>
            <a:r>
              <a:rPr lang="et-EE" sz="1500" dirty="0"/>
              <a:t>-rikka järvemuda kihile sisaldada olulistes kogustes raskemetalle ja toitained (nt. fosforit).</a:t>
            </a:r>
            <a:endParaRPr lang="en-US" sz="1500" dirty="0"/>
          </a:p>
        </p:txBody>
      </p:sp>
      <p:sp>
        <p:nvSpPr>
          <p:cNvPr id="4" name="Slaidinumbri kohatäide 3">
            <a:extLst>
              <a:ext uri="{FF2B5EF4-FFF2-40B4-BE49-F238E27FC236}">
                <a16:creationId xmlns:a16="http://schemas.microsoft.com/office/drawing/2014/main" id="{D998F430-6960-4F8A-A283-B4F57DE34E7D}"/>
              </a:ext>
            </a:extLst>
          </p:cNvPr>
          <p:cNvSpPr>
            <a:spLocks noGrp="1"/>
          </p:cNvSpPr>
          <p:nvPr>
            <p:ph type="sldNum" sz="quarter" idx="12"/>
          </p:nvPr>
        </p:nvSpPr>
        <p:spPr/>
        <p:txBody>
          <a:bodyPr/>
          <a:lstStyle/>
          <a:p>
            <a:fld id="{DED16EE3-B11B-4644-B443-4E43D9E018F4}" type="slidenum">
              <a:rPr lang="en-US" smtClean="0"/>
              <a:t>56</a:t>
            </a:fld>
            <a:endParaRPr lang="en-US"/>
          </a:p>
        </p:txBody>
      </p:sp>
    </p:spTree>
    <p:extLst>
      <p:ext uri="{BB962C8B-B14F-4D97-AF65-F5344CB8AC3E}">
        <p14:creationId xmlns:p14="http://schemas.microsoft.com/office/powerpoint/2010/main" val="28579472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5B64482A-41D5-46C4-A2AF-A972CA48BFB5}"/>
              </a:ext>
            </a:extLst>
          </p:cNvPr>
          <p:cNvSpPr>
            <a:spLocks noGrp="1"/>
          </p:cNvSpPr>
          <p:nvPr>
            <p:ph type="title"/>
          </p:nvPr>
        </p:nvSpPr>
        <p:spPr>
          <a:xfrm>
            <a:off x="838200" y="0"/>
            <a:ext cx="10515600" cy="843379"/>
          </a:xfrm>
        </p:spPr>
        <p:txBody>
          <a:bodyPr/>
          <a:lstStyle/>
          <a:p>
            <a:r>
              <a:rPr lang="et-EE" b="1" dirty="0"/>
              <a:t>5. </a:t>
            </a:r>
            <a:r>
              <a:rPr lang="et-EE" b="1"/>
              <a:t>Soovitused</a:t>
            </a:r>
            <a:endParaRPr lang="en-US" b="1" dirty="0"/>
          </a:p>
        </p:txBody>
      </p:sp>
      <p:sp>
        <p:nvSpPr>
          <p:cNvPr id="3" name="Sisu kohatäide 2">
            <a:extLst>
              <a:ext uri="{FF2B5EF4-FFF2-40B4-BE49-F238E27FC236}">
                <a16:creationId xmlns:a16="http://schemas.microsoft.com/office/drawing/2014/main" id="{6F5E7674-13F0-43A7-AF57-F56820DC0F97}"/>
              </a:ext>
            </a:extLst>
          </p:cNvPr>
          <p:cNvSpPr>
            <a:spLocks noGrp="1"/>
          </p:cNvSpPr>
          <p:nvPr>
            <p:ph idx="1"/>
          </p:nvPr>
        </p:nvSpPr>
        <p:spPr>
          <a:xfrm>
            <a:off x="838200" y="692458"/>
            <a:ext cx="10515600" cy="6165542"/>
          </a:xfrm>
        </p:spPr>
        <p:txBody>
          <a:bodyPr>
            <a:normAutofit/>
          </a:bodyPr>
          <a:lstStyle/>
          <a:p>
            <a:pPr marL="0" lvl="0" indent="0">
              <a:buNone/>
            </a:pPr>
            <a:r>
              <a:rPr lang="et-EE" sz="1400" dirty="0"/>
              <a:t>1. Seadusest ja mäenduse ideoloogiast lähtuvalt ei ole Maardu karjäärides ja kaevanduses kaevandamine veel lõppenud, sest kaevandatud ala on korrastamata (Reinsalu jt, 2015; Maapõueseadus…, 2017; </a:t>
            </a:r>
            <a:r>
              <a:rPr lang="et-EE" sz="1400" dirty="0" err="1"/>
              <a:t>Steiger</a:t>
            </a:r>
            <a:r>
              <a:rPr lang="et-EE" sz="1400" dirty="0"/>
              <a:t> OÜ, 2017). Hetkel on tegu suures osas hüljatud kaevandamisalaga, mille territooriumil on hüdroloogilised tingimused võrreldes aktiivse kaevandamise ajaga oluliselt muutunud. Järgmise sammuna tuleks karjääride ja kaevanduse ala sulgemine lõpule viia, võttes arvesse nii varem koostatud sulgemise projekti (Mäeinstituut, 1991), karjääri aladel tänaseks juba läbi viidud uuringute tulemusi kui ka tulevasi uuringuid (vt. soovitused nr. 7-11);</a:t>
            </a:r>
          </a:p>
          <a:p>
            <a:pPr marL="0" lvl="0" indent="0">
              <a:buNone/>
            </a:pPr>
            <a:r>
              <a:rPr lang="et-EE" sz="1400" dirty="0"/>
              <a:t>2. Maardu karjääride ja kaevanduse korrastamise projektiga seotud keskkonnamõjude hindamisel tuleks kindlasti arvestada Maardu karjääride ja kaevanduse alal tänaseks toimunud looduslikke muutusi. Käesolevaks ajahetkeks on puistangumaterjali ja Maardu fosforiidimaardla alal oleva pinna- ja põhjavee kaevandamisejärgne </a:t>
            </a:r>
            <a:r>
              <a:rPr lang="et-EE" sz="1400" dirty="0" err="1"/>
              <a:t>geokeemiline</a:t>
            </a:r>
            <a:r>
              <a:rPr lang="et-EE" sz="1400" dirty="0"/>
              <a:t> areng toimunud juba mitukümmend aastat. </a:t>
            </a:r>
          </a:p>
          <a:p>
            <a:pPr marL="0" lvl="0" indent="0">
              <a:buNone/>
            </a:pPr>
            <a:r>
              <a:rPr lang="et-EE" sz="1400" dirty="0"/>
              <a:t>3. Peamine tegur, tänu millele Maardu karjääride puistangutes ladestunud püriidi oksüdatsioon ei ole endaga kaasa toonud kaevandusaladele tihti omast happelise ja suure raskemetallide kontsentratsiooniga vee (nn. </a:t>
            </a:r>
            <a:r>
              <a:rPr lang="et-EE" sz="1400" i="1" dirty="0" err="1"/>
              <a:t>acid</a:t>
            </a:r>
            <a:r>
              <a:rPr lang="et-EE" sz="1400" i="1" dirty="0"/>
              <a:t> mine </a:t>
            </a:r>
            <a:r>
              <a:rPr lang="et-EE" sz="1400" i="1" dirty="0" err="1"/>
              <a:t>drainage</a:t>
            </a:r>
            <a:r>
              <a:rPr lang="et-EE" sz="1400" dirty="0"/>
              <a:t>) levikut, on puistangumaterjali lubjakivi, mis hoiab vee </a:t>
            </a:r>
            <a:r>
              <a:rPr lang="et-EE" sz="1400" dirty="0" err="1"/>
              <a:t>pH</a:t>
            </a:r>
            <a:r>
              <a:rPr lang="et-EE" sz="1400" dirty="0"/>
              <a:t> neutraalsena või kergelt aluselisena ega lase raskemetallidel mobiilseks muutuda. Seega on lubjakivi osutunud peamiseks teguriks, mis on Maardu </a:t>
            </a:r>
            <a:r>
              <a:rPr lang="et-EE" sz="1400" dirty="0" err="1"/>
              <a:t>tehnogeensel</a:t>
            </a:r>
            <a:r>
              <a:rPr lang="et-EE" sz="1400" dirty="0"/>
              <a:t> alal ära hoidnud tõsisema veesaaste kujunemise (</a:t>
            </a:r>
            <a:r>
              <a:rPr lang="et-EE" sz="1400" dirty="0" err="1"/>
              <a:t>Puura</a:t>
            </a:r>
            <a:r>
              <a:rPr lang="et-EE" sz="1400" dirty="0"/>
              <a:t> ja Pihlak, 1998). Eelnevast lähtub, et püriidirikka liivakivi ja </a:t>
            </a:r>
            <a:r>
              <a:rPr lang="et-EE" sz="1400" dirty="0" err="1"/>
              <a:t>argilliidiga</a:t>
            </a:r>
            <a:r>
              <a:rPr lang="et-EE" sz="1400" dirty="0"/>
              <a:t> seotud kaevandustegevuses tuleks vältida nende ladustamist eraldi kihina, sest happelisust puhverdava lubjakivi puudumine võib viia tõsise reostusallika tekkimiseni;</a:t>
            </a:r>
            <a:endParaRPr lang="en-US" sz="1400" dirty="0"/>
          </a:p>
          <a:p>
            <a:pPr marL="0" indent="0">
              <a:buNone/>
            </a:pPr>
            <a:r>
              <a:rPr lang="et-EE" sz="1400" dirty="0"/>
              <a:t>4. Maardu fosforiidikarjäärid ja nendest lähtuv reostus on hoiatavaks näiteks selle kohta, mida karjääride sulgemise projekti puudumine või selle ebapiisav täitmine võib endaga kaasa tuua. Seepärast on oluline, et tulevikus suletavates karjäärides reguleeritaks kaevikutesse tekkivate pinnaveekogude režiimi selliselt, et neis kogunev jääkreostus ei jõuaks ümbritsevatesse saastumata pinnaveekogudesse ja põhjaveekihtidesse. Üheks võimaluseks on karjääriveekogude põhja tehislik veepidemeks muutmine karjääri sulgemisel peeneteralise suure savisisaldusega materjali abil juhul, kui karjääri alal maapinnalähedast looduslikku veepidet ei esine (</a:t>
            </a:r>
            <a:r>
              <a:rPr lang="et-EE" sz="1400" dirty="0" err="1"/>
              <a:t>Steiger</a:t>
            </a:r>
            <a:r>
              <a:rPr lang="et-EE" sz="1400" dirty="0"/>
              <a:t> OÜ, 2017). Lisaks tuleks reguleerida karjääri kaevikutesse koguneva vee äravoolu nagu nägi ette ka teostamata Maardu põhjakarjääri sulgemise projekt (Mäeinstituut, 1991; Reinsalu jt, 2015) ning korrastada olemasolevaid väljavoole selliselt, et vältida üleujutusi karjääriga piirnevatel aladel (</a:t>
            </a:r>
            <a:r>
              <a:rPr lang="et-EE" sz="1400" dirty="0" err="1"/>
              <a:t>Steiger</a:t>
            </a:r>
            <a:r>
              <a:rPr lang="et-EE" sz="1400" dirty="0"/>
              <a:t> OÜ, 2017). Korrastatud äravool aitab suletud karjäärides säilitada vajalikku määratud maksimaalset veetaset, mida ei ületata ka suurvee ajal. Samuti on oluline jätkata potentsiaalselt keskkonnaohtlike alade seiret ja järjepidevalt jälgida selliste alade vee kvaliteeti vähemalt paarkümmend aastat;</a:t>
            </a:r>
            <a:endParaRPr lang="en-US" sz="1400" dirty="0"/>
          </a:p>
          <a:p>
            <a:pPr marL="0" indent="0">
              <a:buNone/>
            </a:pPr>
            <a:r>
              <a:rPr lang="et-EE" sz="1400" dirty="0"/>
              <a:t>6. Lähtuvalt lubjakivi olulisest puhverdavast rollist puistangutes toimuvates reaktsioonides on tulevikus keskkonnale potentsiaalselt ohtlikumad need Maardu karjääride piirkonnad, kus on rakendatud selektiivset aheraine ladustamist, milles graptoliitargilliit on eraldi kihina maetud lubjakivist ning Kvaternaari setetest koosnevate kihtide vahele. Selektiivse ladustamise tehnoloogiat on kasutatud Maardu põhjakarjääri kirdeosas ja Maardu lõunakarjääri ida- ja lääneservas (</a:t>
            </a:r>
            <a:r>
              <a:rPr lang="et-EE" sz="1400" dirty="0" err="1"/>
              <a:t>Puura</a:t>
            </a:r>
            <a:r>
              <a:rPr lang="et-EE" sz="1400" dirty="0"/>
              <a:t>, 1998), millest suurem keskkonnaoht valitseb põhjakarjääris. Just nendele piirkondadele tuleks tulevikus erilist tähelepanu pöörata ka seirevõrgu väljakujundamisel;</a:t>
            </a:r>
            <a:endParaRPr lang="en-US" sz="1400" dirty="0"/>
          </a:p>
        </p:txBody>
      </p:sp>
      <p:sp>
        <p:nvSpPr>
          <p:cNvPr id="4" name="Slaidinumbri kohatäide 3">
            <a:extLst>
              <a:ext uri="{FF2B5EF4-FFF2-40B4-BE49-F238E27FC236}">
                <a16:creationId xmlns:a16="http://schemas.microsoft.com/office/drawing/2014/main" id="{5F655C6C-6F80-4E5A-BDA5-D5EFB4C6743B}"/>
              </a:ext>
            </a:extLst>
          </p:cNvPr>
          <p:cNvSpPr>
            <a:spLocks noGrp="1"/>
          </p:cNvSpPr>
          <p:nvPr>
            <p:ph type="sldNum" sz="quarter" idx="12"/>
          </p:nvPr>
        </p:nvSpPr>
        <p:spPr/>
        <p:txBody>
          <a:bodyPr/>
          <a:lstStyle/>
          <a:p>
            <a:fld id="{DED16EE3-B11B-4644-B443-4E43D9E018F4}" type="slidenum">
              <a:rPr lang="en-US" smtClean="0"/>
              <a:t>57</a:t>
            </a:fld>
            <a:endParaRPr lang="en-US"/>
          </a:p>
        </p:txBody>
      </p:sp>
    </p:spTree>
    <p:extLst>
      <p:ext uri="{BB962C8B-B14F-4D97-AF65-F5344CB8AC3E}">
        <p14:creationId xmlns:p14="http://schemas.microsoft.com/office/powerpoint/2010/main" val="7147549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83883" y="746706"/>
            <a:ext cx="7884787" cy="2082130"/>
          </a:xfrm>
          <a:prstGeom prst="rect">
            <a:avLst/>
          </a:prstGeom>
        </p:spPr>
      </p:pic>
      <p:sp>
        <p:nvSpPr>
          <p:cNvPr id="3" name="Rectangle 2"/>
          <p:cNvSpPr/>
          <p:nvPr/>
        </p:nvSpPr>
        <p:spPr>
          <a:xfrm>
            <a:off x="3048000" y="2828836"/>
            <a:ext cx="6096000" cy="1200329"/>
          </a:xfrm>
          <a:prstGeom prst="rect">
            <a:avLst/>
          </a:prstGeom>
        </p:spPr>
        <p:txBody>
          <a:bodyPr>
            <a:spAutoFit/>
          </a:bodyPr>
          <a:lstStyle/>
          <a:p>
            <a:r>
              <a:rPr lang="et-EE" b="1" dirty="0">
                <a:solidFill>
                  <a:srgbClr val="231F20"/>
                </a:solidFill>
                <a:latin typeface="MyriadPro-Black"/>
              </a:rPr>
              <a:t>Veetasemete muutumine põhjaveekihis ohutu põhjaveevõtu (</a:t>
            </a:r>
            <a:r>
              <a:rPr lang="el-GR" b="1" i="1" dirty="0">
                <a:solidFill>
                  <a:srgbClr val="231F20"/>
                </a:solidFill>
                <a:latin typeface="MyriadPro-BlackIt"/>
              </a:rPr>
              <a:t>Δ</a:t>
            </a:r>
            <a:r>
              <a:rPr lang="et-EE" b="1" i="1" dirty="0">
                <a:solidFill>
                  <a:srgbClr val="231F20"/>
                </a:solidFill>
                <a:latin typeface="MyriadPro-BlackIt"/>
              </a:rPr>
              <a:t>Q</a:t>
            </a:r>
            <a:r>
              <a:rPr lang="et-EE" b="1" dirty="0">
                <a:solidFill>
                  <a:srgbClr val="231F20"/>
                </a:solidFill>
                <a:latin typeface="MyriadPro-Black"/>
              </a:rPr>
              <a:t>) ning ökoloogiliselt ohutu põhjaveevõtu (</a:t>
            </a:r>
            <a:r>
              <a:rPr lang="el-GR" b="1" i="1" dirty="0">
                <a:solidFill>
                  <a:srgbClr val="231F20"/>
                </a:solidFill>
                <a:latin typeface="MyriadPro-BlackIt"/>
              </a:rPr>
              <a:t>Δ</a:t>
            </a:r>
            <a:r>
              <a:rPr lang="et-EE" b="1" i="1" dirty="0">
                <a:solidFill>
                  <a:srgbClr val="231F20"/>
                </a:solidFill>
                <a:latin typeface="MyriadPro-BlackIt"/>
              </a:rPr>
              <a:t>Q’</a:t>
            </a:r>
            <a:r>
              <a:rPr lang="et-EE" b="1" dirty="0">
                <a:solidFill>
                  <a:srgbClr val="231F20"/>
                </a:solidFill>
                <a:latin typeface="MyriadPro-Black"/>
              </a:rPr>
              <a:t>)</a:t>
            </a:r>
          </a:p>
          <a:p>
            <a:r>
              <a:rPr lang="et-EE" b="1" dirty="0">
                <a:solidFill>
                  <a:srgbClr val="231F20"/>
                </a:solidFill>
                <a:latin typeface="MyriadPro-Black"/>
              </a:rPr>
              <a:t>puhul</a:t>
            </a:r>
            <a:endParaRPr lang="et-EE" dirty="0"/>
          </a:p>
        </p:txBody>
      </p:sp>
      <p:sp>
        <p:nvSpPr>
          <p:cNvPr id="4" name="Rectangle 3"/>
          <p:cNvSpPr/>
          <p:nvPr/>
        </p:nvSpPr>
        <p:spPr>
          <a:xfrm>
            <a:off x="1135224" y="5057168"/>
            <a:ext cx="10157616" cy="923330"/>
          </a:xfrm>
          <a:prstGeom prst="rect">
            <a:avLst/>
          </a:prstGeom>
        </p:spPr>
        <p:txBody>
          <a:bodyPr wrap="square">
            <a:spAutoFit/>
          </a:bodyPr>
          <a:lstStyle/>
          <a:p>
            <a:r>
              <a:rPr lang="fi-FI" dirty="0" err="1">
                <a:solidFill>
                  <a:srgbClr val="231F20"/>
                </a:solidFill>
                <a:latin typeface="MinionPro-Regular"/>
              </a:rPr>
              <a:t>Veetaseme</a:t>
            </a:r>
            <a:r>
              <a:rPr lang="fi-FI" dirty="0">
                <a:solidFill>
                  <a:srgbClr val="231F20"/>
                </a:solidFill>
                <a:latin typeface="MinionPro-Regular"/>
              </a:rPr>
              <a:t> </a:t>
            </a:r>
            <a:r>
              <a:rPr lang="fi-FI" dirty="0" err="1">
                <a:solidFill>
                  <a:srgbClr val="231F20"/>
                </a:solidFill>
                <a:latin typeface="MinionPro-Regular"/>
              </a:rPr>
              <a:t>alandamise</a:t>
            </a:r>
            <a:r>
              <a:rPr lang="fi-FI" dirty="0">
                <a:solidFill>
                  <a:srgbClr val="231F20"/>
                </a:solidFill>
                <a:latin typeface="MinionPro-Regular"/>
              </a:rPr>
              <a:t> </a:t>
            </a:r>
            <a:r>
              <a:rPr lang="fi-FI" dirty="0" err="1">
                <a:solidFill>
                  <a:srgbClr val="231F20"/>
                </a:solidFill>
                <a:latin typeface="MinionPro-Regular"/>
              </a:rPr>
              <a:t>tõttu</a:t>
            </a:r>
            <a:r>
              <a:rPr lang="fi-FI" dirty="0">
                <a:solidFill>
                  <a:srgbClr val="231F20"/>
                </a:solidFill>
                <a:latin typeface="MinionPro-Regular"/>
              </a:rPr>
              <a:t> </a:t>
            </a:r>
            <a:r>
              <a:rPr lang="fi-FI" dirty="0" err="1">
                <a:solidFill>
                  <a:srgbClr val="231F20"/>
                </a:solidFill>
                <a:latin typeface="MinionPro-Regular"/>
              </a:rPr>
              <a:t>kaevandustes</a:t>
            </a:r>
            <a:r>
              <a:rPr lang="fi-FI" dirty="0">
                <a:solidFill>
                  <a:srgbClr val="231F20"/>
                </a:solidFill>
                <a:latin typeface="MinionPro-Regular"/>
              </a:rPr>
              <a:t> </a:t>
            </a:r>
            <a:r>
              <a:rPr lang="fi-FI" dirty="0" err="1">
                <a:solidFill>
                  <a:srgbClr val="231F20"/>
                </a:solidFill>
                <a:latin typeface="MinionPro-Regular"/>
              </a:rPr>
              <a:t>jäävad</a:t>
            </a:r>
            <a:r>
              <a:rPr lang="et-EE" dirty="0">
                <a:solidFill>
                  <a:srgbClr val="231F20"/>
                </a:solidFill>
                <a:latin typeface="MinionPro-Regular"/>
              </a:rPr>
              <a:t> jõesängid, eriti ülemjooksul, sageli kuivaks, veevarustus tuleb üle viia sügavamatesse kihtidesse. Samas võib kuivendamine parandada maa boniteeti (soost metsaks).</a:t>
            </a:r>
            <a:endParaRPr lang="et-EE" dirty="0"/>
          </a:p>
        </p:txBody>
      </p:sp>
    </p:spTree>
    <p:extLst>
      <p:ext uri="{BB962C8B-B14F-4D97-AF65-F5344CB8AC3E}">
        <p14:creationId xmlns:p14="http://schemas.microsoft.com/office/powerpoint/2010/main" val="315158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000" y="705874"/>
            <a:ext cx="5012701" cy="4757500"/>
          </a:xfrm>
          <a:prstGeom prst="rect">
            <a:avLst/>
          </a:prstGeom>
        </p:spPr>
      </p:pic>
      <p:sp>
        <p:nvSpPr>
          <p:cNvPr id="5" name="TextBox 4"/>
          <p:cNvSpPr txBox="1"/>
          <p:nvPr/>
        </p:nvSpPr>
        <p:spPr>
          <a:xfrm>
            <a:off x="868679" y="1050250"/>
            <a:ext cx="4791457" cy="984885"/>
          </a:xfrm>
          <a:prstGeom prst="rect">
            <a:avLst/>
          </a:prstGeom>
          <a:noFill/>
        </p:spPr>
        <p:txBody>
          <a:bodyPr wrap="square" rtlCol="0">
            <a:spAutoFit/>
          </a:bodyPr>
          <a:lstStyle/>
          <a:p>
            <a:r>
              <a:rPr lang="et-EE" sz="2000" dirty="0"/>
              <a:t>23m sügav 20-40 m lai savi ja turbaseguga veetõke</a:t>
            </a:r>
          </a:p>
          <a:p>
            <a:endParaRPr lang="et-EE" dirty="0"/>
          </a:p>
        </p:txBody>
      </p:sp>
      <p:sp>
        <p:nvSpPr>
          <p:cNvPr id="6" name="TextBox 5"/>
          <p:cNvSpPr txBox="1"/>
          <p:nvPr/>
        </p:nvSpPr>
        <p:spPr>
          <a:xfrm>
            <a:off x="4069080" y="521208"/>
            <a:ext cx="1712392" cy="369332"/>
          </a:xfrm>
          <a:prstGeom prst="rect">
            <a:avLst/>
          </a:prstGeom>
          <a:noFill/>
        </p:spPr>
        <p:txBody>
          <a:bodyPr wrap="none" rtlCol="0">
            <a:spAutoFit/>
          </a:bodyPr>
          <a:lstStyle/>
          <a:p>
            <a:r>
              <a:rPr lang="et-EE" dirty="0"/>
              <a:t>Veetõkke seinad</a:t>
            </a:r>
          </a:p>
        </p:txBody>
      </p:sp>
      <p:sp>
        <p:nvSpPr>
          <p:cNvPr id="7" name="TextBox 6"/>
          <p:cNvSpPr txBox="1"/>
          <p:nvPr/>
        </p:nvSpPr>
        <p:spPr>
          <a:xfrm>
            <a:off x="868680" y="3908110"/>
            <a:ext cx="4912792" cy="923330"/>
          </a:xfrm>
          <a:prstGeom prst="rect">
            <a:avLst/>
          </a:prstGeom>
          <a:noFill/>
        </p:spPr>
        <p:txBody>
          <a:bodyPr wrap="square" rtlCol="0">
            <a:spAutoFit/>
          </a:bodyPr>
          <a:lstStyle/>
          <a:p>
            <a:r>
              <a:rPr lang="et-EE" dirty="0" err="1"/>
              <a:t>Kürogeeneveetõke</a:t>
            </a:r>
            <a:r>
              <a:rPr lang="et-EE" dirty="0"/>
              <a:t> (Maardu graniit) – tohutult energiamahukas. Puredas </a:t>
            </a:r>
            <a:r>
              <a:rPr lang="et-EE" dirty="0" err="1"/>
              <a:t>setendis</a:t>
            </a:r>
            <a:r>
              <a:rPr lang="et-EE" dirty="0"/>
              <a:t> võib sein (jää) liikuma hakata.</a:t>
            </a:r>
          </a:p>
        </p:txBody>
      </p:sp>
      <p:sp>
        <p:nvSpPr>
          <p:cNvPr id="8" name="TextBox 7"/>
          <p:cNvSpPr txBox="1"/>
          <p:nvPr/>
        </p:nvSpPr>
        <p:spPr>
          <a:xfrm>
            <a:off x="868681" y="5463374"/>
            <a:ext cx="4791456" cy="646331"/>
          </a:xfrm>
          <a:prstGeom prst="rect">
            <a:avLst/>
          </a:prstGeom>
          <a:noFill/>
        </p:spPr>
        <p:txBody>
          <a:bodyPr wrap="square" rtlCol="0">
            <a:spAutoFit/>
          </a:bodyPr>
          <a:lstStyle/>
          <a:p>
            <a:r>
              <a:rPr lang="et-EE" dirty="0"/>
              <a:t>Tagasipumpamine – kriitiline on tagada süsteemi suletus.</a:t>
            </a:r>
          </a:p>
        </p:txBody>
      </p:sp>
      <p:sp>
        <p:nvSpPr>
          <p:cNvPr id="9" name="Rectangle 8"/>
          <p:cNvSpPr/>
          <p:nvPr/>
        </p:nvSpPr>
        <p:spPr>
          <a:xfrm>
            <a:off x="868679" y="1798849"/>
            <a:ext cx="5157216" cy="1477328"/>
          </a:xfrm>
          <a:prstGeom prst="rect">
            <a:avLst/>
          </a:prstGeom>
        </p:spPr>
        <p:txBody>
          <a:bodyPr wrap="square">
            <a:spAutoFit/>
          </a:bodyPr>
          <a:lstStyle/>
          <a:p>
            <a:r>
              <a:rPr lang="et-EE" dirty="0">
                <a:solidFill>
                  <a:srgbClr val="000000"/>
                </a:solidFill>
                <a:latin typeface="Arial" panose="020B0604020202020204" pitchFamily="34" charset="0"/>
              </a:rPr>
              <a:t>Ainult karjäärides. Kaevandatakse eelistatult savipuhtamat paeerimit, kus paraku levib enam ka karst. Sellest küsimus, kui vettpidav on karjääri põhi ning kas veetõkke maksumus liialt kalliks ei lähe. </a:t>
            </a:r>
            <a:endParaRPr lang="et-EE" dirty="0"/>
          </a:p>
        </p:txBody>
      </p:sp>
    </p:spTree>
    <p:extLst>
      <p:ext uri="{BB962C8B-B14F-4D97-AF65-F5344CB8AC3E}">
        <p14:creationId xmlns:p14="http://schemas.microsoft.com/office/powerpoint/2010/main" val="3811641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4394" y="3288941"/>
            <a:ext cx="4395687" cy="3257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4"/>
          <p:cNvSpPr txBox="1">
            <a:spLocks noChangeArrowheads="1"/>
          </p:cNvSpPr>
          <p:nvPr/>
        </p:nvSpPr>
        <p:spPr bwMode="auto">
          <a:xfrm>
            <a:off x="1080413" y="2955541"/>
            <a:ext cx="4442563" cy="873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zh-CN" sz="1693" b="1" dirty="0">
                <a:ea typeface="宋体" panose="02010600030101010101" pitchFamily="2" charset="-122"/>
              </a:rPr>
              <a:t>FeS</a:t>
            </a:r>
            <a:r>
              <a:rPr lang="en-US" altLang="zh-CN" sz="1693" b="1" baseline="-30000" dirty="0">
                <a:ea typeface="宋体" panose="02010600030101010101" pitchFamily="2" charset="-122"/>
              </a:rPr>
              <a:t>2</a:t>
            </a:r>
            <a:r>
              <a:rPr lang="en-US" altLang="zh-CN" sz="1693" b="1" dirty="0">
                <a:ea typeface="宋体" panose="02010600030101010101" pitchFamily="2" charset="-122"/>
              </a:rPr>
              <a:t> + 7/2O</a:t>
            </a:r>
            <a:r>
              <a:rPr lang="en-US" altLang="zh-CN" sz="1693" b="1" baseline="-30000" dirty="0">
                <a:ea typeface="宋体" panose="02010600030101010101" pitchFamily="2" charset="-122"/>
              </a:rPr>
              <a:t>2</a:t>
            </a:r>
            <a:r>
              <a:rPr lang="en-US" altLang="zh-CN" sz="1693" b="1" dirty="0">
                <a:ea typeface="宋体" panose="02010600030101010101" pitchFamily="2" charset="-122"/>
              </a:rPr>
              <a:t> + H</a:t>
            </a:r>
            <a:r>
              <a:rPr lang="en-US" altLang="zh-CN" sz="1693" b="1" baseline="-30000" dirty="0">
                <a:ea typeface="宋体" panose="02010600030101010101" pitchFamily="2" charset="-122"/>
              </a:rPr>
              <a:t>2</a:t>
            </a:r>
            <a:r>
              <a:rPr lang="en-US" altLang="zh-CN" sz="1693" b="1" dirty="0">
                <a:ea typeface="宋体" panose="02010600030101010101" pitchFamily="2" charset="-122"/>
              </a:rPr>
              <a:t>O → Fe</a:t>
            </a:r>
            <a:r>
              <a:rPr lang="en-US" altLang="zh-CN" sz="1693" b="1" baseline="30000" dirty="0">
                <a:ea typeface="宋体" panose="02010600030101010101" pitchFamily="2" charset="-122"/>
              </a:rPr>
              <a:t>2 +</a:t>
            </a:r>
            <a:r>
              <a:rPr lang="en-US" altLang="zh-CN" sz="1693" b="1" dirty="0">
                <a:ea typeface="宋体" panose="02010600030101010101" pitchFamily="2" charset="-122"/>
              </a:rPr>
              <a:t> + 2SO</a:t>
            </a:r>
            <a:r>
              <a:rPr lang="en-US" altLang="zh-CN" sz="1693" b="1" baseline="-30000" dirty="0">
                <a:ea typeface="宋体" panose="02010600030101010101" pitchFamily="2" charset="-122"/>
              </a:rPr>
              <a:t>4</a:t>
            </a:r>
            <a:r>
              <a:rPr lang="en-US" altLang="zh-CN" sz="1693" b="1" baseline="30000" dirty="0">
                <a:ea typeface="宋体" panose="02010600030101010101" pitchFamily="2" charset="-122"/>
              </a:rPr>
              <a:t>2−</a:t>
            </a:r>
            <a:r>
              <a:rPr lang="en-US" altLang="zh-CN" sz="1693" b="1" dirty="0">
                <a:ea typeface="宋体" panose="02010600030101010101" pitchFamily="2" charset="-122"/>
              </a:rPr>
              <a:t> + 2H</a:t>
            </a:r>
            <a:r>
              <a:rPr lang="en-US" altLang="zh-CN" sz="1693" b="1" baseline="30000" dirty="0">
                <a:ea typeface="宋体" panose="02010600030101010101" pitchFamily="2" charset="-122"/>
              </a:rPr>
              <a:t>+</a:t>
            </a:r>
            <a:r>
              <a:rPr lang="en-US" altLang="zh-CN" sz="1693" b="1" dirty="0">
                <a:ea typeface="宋体" panose="02010600030101010101" pitchFamily="2" charset="-122"/>
              </a:rPr>
              <a:t> </a:t>
            </a:r>
            <a:endParaRPr lang="et-EE" altLang="zh-CN" sz="1693" b="1" dirty="0"/>
          </a:p>
          <a:p>
            <a:pPr eaLnBrk="1" hangingPunct="1"/>
            <a:endParaRPr lang="en-US" altLang="zh-CN" sz="1693" b="1" dirty="0">
              <a:ea typeface="宋体" panose="02010600030101010101" pitchFamily="2" charset="-122"/>
            </a:endParaRPr>
          </a:p>
          <a:p>
            <a:pPr eaLnBrk="1" hangingPunct="1"/>
            <a:r>
              <a:rPr lang="en-US" altLang="zh-CN" sz="1693" b="1" dirty="0">
                <a:ea typeface="宋体" panose="02010600030101010101" pitchFamily="2" charset="-122"/>
              </a:rPr>
              <a:t>Ca</a:t>
            </a:r>
            <a:r>
              <a:rPr lang="et-EE" altLang="zh-CN" sz="1693" b="1" dirty="0">
                <a:ea typeface="宋体" panose="02010600030101010101" pitchFamily="2" charset="-122"/>
              </a:rPr>
              <a:t>Mg</a:t>
            </a:r>
            <a:r>
              <a:rPr lang="en-US" altLang="zh-CN" sz="1693" b="1" dirty="0">
                <a:ea typeface="宋体" panose="02010600030101010101" pitchFamily="2" charset="-122"/>
              </a:rPr>
              <a:t>(CO</a:t>
            </a:r>
            <a:r>
              <a:rPr lang="en-US" altLang="zh-CN" sz="1693" b="1" baseline="-30000" dirty="0">
                <a:ea typeface="宋体" panose="02010600030101010101" pitchFamily="2" charset="-122"/>
              </a:rPr>
              <a:t>3</a:t>
            </a:r>
            <a:r>
              <a:rPr lang="en-US" altLang="zh-CN" sz="1693" b="1" dirty="0">
                <a:ea typeface="宋体" panose="02010600030101010101" pitchFamily="2" charset="-122"/>
              </a:rPr>
              <a:t>)</a:t>
            </a:r>
            <a:r>
              <a:rPr lang="en-US" altLang="zh-CN" sz="1693" b="1" baseline="-30000" dirty="0">
                <a:ea typeface="宋体" panose="02010600030101010101" pitchFamily="2" charset="-122"/>
              </a:rPr>
              <a:t>2</a:t>
            </a:r>
            <a:r>
              <a:rPr lang="en-US" altLang="zh-CN" sz="1693" b="1" dirty="0">
                <a:ea typeface="宋体" panose="02010600030101010101" pitchFamily="2" charset="-122"/>
              </a:rPr>
              <a:t> + 2H</a:t>
            </a:r>
            <a:r>
              <a:rPr lang="en-US" altLang="zh-CN" sz="1693" b="1" baseline="30000" dirty="0">
                <a:ea typeface="宋体" panose="02010600030101010101" pitchFamily="2" charset="-122"/>
              </a:rPr>
              <a:t>+ </a:t>
            </a:r>
            <a:r>
              <a:rPr lang="en-US" altLang="zh-CN" sz="1693" b="1" dirty="0">
                <a:ea typeface="宋体" panose="02010600030101010101" pitchFamily="2" charset="-122"/>
              </a:rPr>
              <a:t>→ Mg</a:t>
            </a:r>
            <a:r>
              <a:rPr lang="en-US" altLang="zh-CN" sz="1693" b="1" baseline="30000" dirty="0">
                <a:ea typeface="宋体" panose="02010600030101010101" pitchFamily="2" charset="-122"/>
              </a:rPr>
              <a:t>2+ </a:t>
            </a:r>
            <a:r>
              <a:rPr lang="en-US" altLang="zh-CN" sz="1693" b="1" dirty="0">
                <a:ea typeface="宋体" panose="02010600030101010101" pitchFamily="2" charset="-122"/>
              </a:rPr>
              <a:t>+ Ca</a:t>
            </a:r>
            <a:r>
              <a:rPr lang="en-US" altLang="zh-CN" sz="1693" b="1" baseline="30000" dirty="0">
                <a:ea typeface="宋体" panose="02010600030101010101" pitchFamily="2" charset="-122"/>
              </a:rPr>
              <a:t>2+</a:t>
            </a:r>
            <a:r>
              <a:rPr lang="en-US" altLang="zh-CN" sz="1693" b="1" dirty="0">
                <a:ea typeface="宋体" panose="02010600030101010101" pitchFamily="2" charset="-122"/>
              </a:rPr>
              <a:t> + 2HCO</a:t>
            </a:r>
            <a:r>
              <a:rPr lang="en-US" altLang="zh-CN" sz="1693" b="1" baseline="-30000" dirty="0">
                <a:ea typeface="宋体" panose="02010600030101010101" pitchFamily="2" charset="-122"/>
              </a:rPr>
              <a:t>3</a:t>
            </a:r>
            <a:r>
              <a:rPr lang="en-US" altLang="zh-CN" sz="1693" b="1" baseline="30000" dirty="0">
                <a:ea typeface="宋体" panose="02010600030101010101" pitchFamily="2" charset="-122"/>
              </a:rPr>
              <a:t>−</a:t>
            </a:r>
            <a:r>
              <a:rPr lang="en-US" altLang="zh-CN" sz="1693" dirty="0">
                <a:ea typeface="宋体" panose="02010600030101010101" pitchFamily="2" charset="-122"/>
              </a:rPr>
              <a:t> </a:t>
            </a:r>
            <a:endParaRPr lang="en-US" altLang="et-EE" sz="1693" dirty="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1080413" y="2264735"/>
            <a:ext cx="9743098" cy="415029"/>
          </a:xfrm>
          <a:prstGeom prst="rect">
            <a:avLst/>
          </a:prstGeom>
        </p:spPr>
      </p:pic>
      <p:sp>
        <p:nvSpPr>
          <p:cNvPr id="4" name="TextBox 3"/>
          <p:cNvSpPr txBox="1"/>
          <p:nvPr/>
        </p:nvSpPr>
        <p:spPr>
          <a:xfrm>
            <a:off x="1086292" y="1135875"/>
            <a:ext cx="9761758" cy="707886"/>
          </a:xfrm>
          <a:prstGeom prst="rect">
            <a:avLst/>
          </a:prstGeom>
          <a:noFill/>
        </p:spPr>
        <p:txBody>
          <a:bodyPr wrap="square" rtlCol="0">
            <a:spAutoFit/>
          </a:bodyPr>
          <a:lstStyle/>
          <a:p>
            <a:r>
              <a:rPr lang="et-EE" sz="2000" dirty="0"/>
              <a:t>Põhjaveetaseme alanemisega suureneb märgatavalt pinnase </a:t>
            </a:r>
            <a:r>
              <a:rPr lang="et-EE" sz="2000" dirty="0" err="1"/>
              <a:t>aereeritus</a:t>
            </a:r>
            <a:r>
              <a:rPr lang="et-EE" sz="2000" dirty="0"/>
              <a:t>. Mineraalid mis eelnevalt olid hapnikuvabades tingimustes hakkavad intensiivselt oksüdeeruma.</a:t>
            </a:r>
          </a:p>
        </p:txBody>
      </p:sp>
      <p:sp>
        <p:nvSpPr>
          <p:cNvPr id="5" name="TextBox 4"/>
          <p:cNvSpPr txBox="1"/>
          <p:nvPr/>
        </p:nvSpPr>
        <p:spPr>
          <a:xfrm>
            <a:off x="4404050" y="675389"/>
            <a:ext cx="2047035" cy="369332"/>
          </a:xfrm>
          <a:prstGeom prst="rect">
            <a:avLst/>
          </a:prstGeom>
          <a:noFill/>
        </p:spPr>
        <p:txBody>
          <a:bodyPr wrap="none" rtlCol="0">
            <a:spAutoFit/>
          </a:bodyPr>
          <a:lstStyle/>
          <a:p>
            <a:r>
              <a:rPr lang="et-EE" b="1" dirty="0"/>
              <a:t>„Looduslik“ reostus</a:t>
            </a:r>
          </a:p>
        </p:txBody>
      </p:sp>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412" y="3913596"/>
            <a:ext cx="4146037" cy="2944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28414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3238" y="3352793"/>
            <a:ext cx="4176075" cy="2695947"/>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5649" y="1898686"/>
            <a:ext cx="4490351" cy="3675296"/>
          </a:xfrm>
          <a:prstGeom prst="rect">
            <a:avLst/>
          </a:prstGeom>
        </p:spPr>
      </p:pic>
      <p:sp>
        <p:nvSpPr>
          <p:cNvPr id="2" name="TextBox 1"/>
          <p:cNvSpPr txBox="1"/>
          <p:nvPr/>
        </p:nvSpPr>
        <p:spPr>
          <a:xfrm>
            <a:off x="3035808" y="667512"/>
            <a:ext cx="5532155" cy="523220"/>
          </a:xfrm>
          <a:prstGeom prst="rect">
            <a:avLst/>
          </a:prstGeom>
          <a:noFill/>
        </p:spPr>
        <p:txBody>
          <a:bodyPr wrap="none" rtlCol="0">
            <a:spAutoFit/>
          </a:bodyPr>
          <a:lstStyle/>
          <a:p>
            <a:r>
              <a:rPr lang="et-EE" sz="2800" b="1" dirty="0"/>
              <a:t>Miks on kaevandusvesi paha-paha?</a:t>
            </a:r>
          </a:p>
        </p:txBody>
      </p:sp>
    </p:spTree>
    <p:extLst>
      <p:ext uri="{BB962C8B-B14F-4D97-AF65-F5344CB8AC3E}">
        <p14:creationId xmlns:p14="http://schemas.microsoft.com/office/powerpoint/2010/main" val="21849556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2927</TotalTime>
  <Words>5865</Words>
  <Application>Microsoft Office PowerPoint</Application>
  <PresentationFormat>Laiekraan</PresentationFormat>
  <Paragraphs>457</Paragraphs>
  <Slides>57</Slides>
  <Notes>14</Notes>
  <HiddenSlides>0</HiddenSlides>
  <MMClips>0</MMClips>
  <ScaleCrop>false</ScaleCrop>
  <HeadingPairs>
    <vt:vector size="6" baseType="variant">
      <vt:variant>
        <vt:lpstr>Kasutatud fondid</vt:lpstr>
      </vt:variant>
      <vt:variant>
        <vt:i4>13</vt:i4>
      </vt:variant>
      <vt:variant>
        <vt:lpstr>Kujundus</vt:lpstr>
      </vt:variant>
      <vt:variant>
        <vt:i4>1</vt:i4>
      </vt:variant>
      <vt:variant>
        <vt:lpstr>Slaidipealkirjad</vt:lpstr>
      </vt:variant>
      <vt:variant>
        <vt:i4>57</vt:i4>
      </vt:variant>
    </vt:vector>
  </HeadingPairs>
  <TitlesOfParts>
    <vt:vector size="71" baseType="lpstr">
      <vt:lpstr>等线</vt:lpstr>
      <vt:lpstr>宋体</vt:lpstr>
      <vt:lpstr>Arial</vt:lpstr>
      <vt:lpstr>Calibri</vt:lpstr>
      <vt:lpstr>Calibri Light</vt:lpstr>
      <vt:lpstr>Cambria Math</vt:lpstr>
      <vt:lpstr>CandidaStd-Roman</vt:lpstr>
      <vt:lpstr>MinionPro-Regular</vt:lpstr>
      <vt:lpstr>MyriadPro-Black</vt:lpstr>
      <vt:lpstr>MyriadPro-BlackIt</vt:lpstr>
      <vt:lpstr>Times New Roman</vt:lpstr>
      <vt:lpstr>TimesNewRomanPSMT</vt:lpstr>
      <vt:lpstr>Wingdings</vt:lpstr>
      <vt:lpstr>Office Theme</vt:lpstr>
      <vt:lpstr>PowerPointi esitlus</vt:lpstr>
      <vt:lpstr>12. Loeng: Põhjavesi ja kaevandused</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Happelised kaevandusveed (acid mine drainage)</vt:lpstr>
      <vt:lpstr>Maardu karjäärid ja kaevandused</vt:lpstr>
      <vt:lpstr>PowerPointi esitlus</vt:lpstr>
      <vt:lpstr>PowerPointi esitlus</vt:lpstr>
      <vt:lpstr>Fosforiit</vt:lpstr>
      <vt:lpstr>Fosforiit ja graptoliitargilliit</vt:lpstr>
      <vt:lpstr>Maardu fosforiidilevila põhja- ja pinnavesi</vt:lpstr>
      <vt:lpstr>Madalatemperatuuriline püriidi oksüdatsioon</vt:lpstr>
      <vt:lpstr>Madalatemperatuuriline püriidi oksüdatsioon</vt:lpstr>
      <vt:lpstr>Madalatemperatuuriline püriidi oksüdatsioon</vt:lpstr>
      <vt:lpstr>Raskemetallid</vt:lpstr>
      <vt:lpstr>Kõrgetemperatuuriline püriidi oksüdatsioon</vt:lpstr>
      <vt:lpstr>Prognoosid</vt:lpstr>
      <vt:lpstr>Olukord täna – vete keemiline koostis</vt:lpstr>
      <vt:lpstr>Olukord täna – vete dünaamika</vt:lpstr>
      <vt:lpstr>Olukord täna - karjäärijärved</vt:lpstr>
      <vt:lpstr>Seos Ordoviitsiumi-Kambriumi põhjaveekompleksiga</vt:lpstr>
      <vt:lpstr>5. Järeldused</vt:lpstr>
      <vt:lpstr>5. Soovitused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Valle Raidla</dc:creator>
  <cp:lastModifiedBy>Joonas Pärn</cp:lastModifiedBy>
  <cp:revision>110</cp:revision>
  <dcterms:created xsi:type="dcterms:W3CDTF">2017-11-28T14:33:06Z</dcterms:created>
  <dcterms:modified xsi:type="dcterms:W3CDTF">2017-12-05T11:52:12Z</dcterms:modified>
</cp:coreProperties>
</file>