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1" r:id="rId3"/>
    <p:sldId id="271" r:id="rId4"/>
    <p:sldId id="290" r:id="rId5"/>
    <p:sldId id="291" r:id="rId6"/>
    <p:sldId id="289" r:id="rId7"/>
    <p:sldId id="269" r:id="rId8"/>
    <p:sldId id="270" r:id="rId9"/>
    <p:sldId id="282" r:id="rId10"/>
    <p:sldId id="260" r:id="rId11"/>
    <p:sldId id="268" r:id="rId12"/>
    <p:sldId id="261" r:id="rId13"/>
    <p:sldId id="272" r:id="rId14"/>
    <p:sldId id="262" r:id="rId15"/>
    <p:sldId id="273" r:id="rId16"/>
    <p:sldId id="285" r:id="rId17"/>
    <p:sldId id="263" r:id="rId18"/>
    <p:sldId id="283" r:id="rId19"/>
    <p:sldId id="264" r:id="rId20"/>
    <p:sldId id="286" r:id="rId21"/>
    <p:sldId id="276" r:id="rId22"/>
    <p:sldId id="277" r:id="rId23"/>
    <p:sldId id="288" r:id="rId24"/>
    <p:sldId id="284" r:id="rId25"/>
    <p:sldId id="292" r:id="rId26"/>
    <p:sldId id="274" r:id="rId27"/>
    <p:sldId id="287" r:id="rId28"/>
    <p:sldId id="265" r:id="rId29"/>
    <p:sldId id="27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14" autoAdjust="0"/>
  </p:normalViewPr>
  <p:slideViewPr>
    <p:cSldViewPr snapToGrid="0">
      <p:cViewPr varScale="1">
        <p:scale>
          <a:sx n="73" d="100"/>
          <a:sy n="73" d="100"/>
        </p:scale>
        <p:origin x="107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69435-A080-401A-9755-F8FA18B238C5}" type="datetimeFigureOut">
              <a:rPr lang="en-US" smtClean="0"/>
              <a:t>10/24/2017</a:t>
            </a:fld>
            <a:endParaRPr lang="en-US"/>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9BEE19-99B9-4BA3-8688-62522E80F31A}" type="slidenum">
              <a:rPr lang="en-US" smtClean="0"/>
              <a:t>‹#›</a:t>
            </a:fld>
            <a:endParaRPr lang="en-US"/>
          </a:p>
        </p:txBody>
      </p:sp>
    </p:spTree>
    <p:extLst>
      <p:ext uri="{BB962C8B-B14F-4D97-AF65-F5344CB8AC3E}">
        <p14:creationId xmlns:p14="http://schemas.microsoft.com/office/powerpoint/2010/main" val="361555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Eelmises loengus vaatasite tähtsamate põhjavees kulgevate keemiliste reaktsioonide teooriat. Täna käsitleme seda, kuidas põhjavee koostis infiltreerudes ja mööda hüdraulilist gradienti põhjaveekihis liikudes muutub.</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1</a:t>
            </a:fld>
            <a:endParaRPr lang="en-US"/>
          </a:p>
        </p:txBody>
      </p:sp>
    </p:spTree>
    <p:extLst>
      <p:ext uri="{BB962C8B-B14F-4D97-AF65-F5344CB8AC3E}">
        <p14:creationId xmlns:p14="http://schemas.microsoft.com/office/powerpoint/2010/main" val="2069254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Näide sademete, infiltreeruva vee ja merevee keemilise koostise (mg/L) võrdlusest Hollandis.</a:t>
            </a:r>
          </a:p>
          <a:p>
            <a:pPr marL="171450" indent="-171450">
              <a:buFont typeface="Arial" panose="020B0604020202020204" pitchFamily="34" charset="0"/>
              <a:buChar char="•"/>
            </a:pPr>
            <a:r>
              <a:rPr lang="et-EE" dirty="0"/>
              <a:t>NB! Infiltreeruva vee võrdetegur on 2,27.</a:t>
            </a:r>
          </a:p>
          <a:p>
            <a:pPr marL="171450" indent="-171450">
              <a:buFont typeface="Arial" panose="020B0604020202020204" pitchFamily="34" charset="0"/>
              <a:buChar char="•"/>
            </a:pPr>
            <a:r>
              <a:rPr lang="et-EE" dirty="0"/>
              <a:t>NB! Vrdl. NO</a:t>
            </a:r>
            <a:r>
              <a:rPr lang="et-EE" baseline="-25000" dirty="0"/>
              <a:t>3</a:t>
            </a:r>
            <a:r>
              <a:rPr lang="et-EE" dirty="0"/>
              <a:t> sademetes ja merevees!</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11</a:t>
            </a:fld>
            <a:endParaRPr lang="en-US"/>
          </a:p>
        </p:txBody>
      </p:sp>
    </p:spTree>
    <p:extLst>
      <p:ext uri="{BB962C8B-B14F-4D97-AF65-F5344CB8AC3E}">
        <p14:creationId xmlns:p14="http://schemas.microsoft.com/office/powerpoint/2010/main" val="375731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Infiltreeruva vee liikumine läbi aeratsioonivöö ja mulla kui õhukese aga väga kõrge bioloogilise aktiivsusega kihi mõjutab oluliselt selle keemilist koostist.</a:t>
            </a:r>
          </a:p>
          <a:p>
            <a:pPr marL="171450" indent="-171450">
              <a:buFont typeface="Arial" panose="020B0604020202020204" pitchFamily="34" charset="0"/>
              <a:buChar char="•"/>
            </a:pPr>
            <a:r>
              <a:rPr lang="et-EE" dirty="0"/>
              <a:t>Aeratsioonivööd iseloomustab tihti suur akumuleerunud orgaanilise aine sisaldus (A-horisont); suurenenud savimineraalide ja rauaoksiidide sisaldus (B-horisont) ja murenenud aluskivimi esinemine koos tekkinud sekundaarsete mineraalidega, mis alluvad paremini porsumisele (C-horisont).</a:t>
            </a:r>
          </a:p>
          <a:p>
            <a:pPr marL="171450" indent="-171450">
              <a:buFont typeface="Arial" panose="020B0604020202020204" pitchFamily="34" charset="0"/>
              <a:buChar char="•"/>
            </a:pPr>
            <a:r>
              <a:rPr lang="et-EE" dirty="0"/>
              <a:t>CO</a:t>
            </a:r>
            <a:r>
              <a:rPr lang="et-EE" baseline="-25000" dirty="0"/>
              <a:t>2</a:t>
            </a:r>
            <a:r>
              <a:rPr lang="et-EE" dirty="0"/>
              <a:t> osarõhk mullas on mitme suurusjärgu võrra suurem kui atmosfääris (juurte hingamine; orgaanilise aine lagundamine). </a:t>
            </a:r>
          </a:p>
          <a:p>
            <a:pPr marL="171450" indent="-171450">
              <a:buFont typeface="Arial" panose="020B0604020202020204" pitchFamily="34" charset="0"/>
              <a:buChar char="•"/>
            </a:pPr>
            <a:r>
              <a:rPr lang="et-EE" dirty="0"/>
              <a:t>Mullal on võime tekitada suur hulk nõrka hapet (H</a:t>
            </a:r>
            <a:r>
              <a:rPr lang="et-EE" baseline="-25000" dirty="0"/>
              <a:t>2</a:t>
            </a:r>
            <a:r>
              <a:rPr lang="et-EE" dirty="0"/>
              <a:t>CO</a:t>
            </a:r>
            <a:r>
              <a:rPr lang="et-EE" baseline="-25000" dirty="0"/>
              <a:t>3</a:t>
            </a:r>
            <a:r>
              <a:rPr lang="et-EE" dirty="0"/>
              <a:t>) ja kasutada ära selles lahustunud O</a:t>
            </a:r>
            <a:r>
              <a:rPr lang="et-EE" baseline="-25000" dirty="0"/>
              <a:t>2</a:t>
            </a:r>
            <a:r>
              <a:rPr lang="et-EE" dirty="0"/>
              <a:t>. </a:t>
            </a:r>
          </a:p>
          <a:p>
            <a:pPr marL="171450" indent="-171450">
              <a:buFont typeface="Arial" panose="020B0604020202020204" pitchFamily="34" charset="0"/>
              <a:buChar char="•"/>
            </a:pPr>
            <a:r>
              <a:rPr lang="et-EE" dirty="0"/>
              <a:t>CH</a:t>
            </a:r>
            <a:r>
              <a:rPr lang="et-EE" baseline="-25000" dirty="0"/>
              <a:t>2</a:t>
            </a:r>
            <a:r>
              <a:rPr lang="et-EE" dirty="0"/>
              <a:t>O kui </a:t>
            </a:r>
            <a:r>
              <a:rPr lang="et-EE" dirty="0" err="1"/>
              <a:t>karbohüdraat</a:t>
            </a:r>
            <a:r>
              <a:rPr lang="et-EE" dirty="0"/>
              <a:t> tähistab nimetatud reaktsioonivõrrandis orgaanilist ainet, mille tegelik struktuur ja koostis on palju keerulisemad.</a:t>
            </a:r>
          </a:p>
          <a:p>
            <a:pPr marL="171450" indent="-171450">
              <a:buFont typeface="Arial" panose="020B0604020202020204" pitchFamily="34" charset="0"/>
              <a:buChar char="•"/>
            </a:pPr>
            <a:r>
              <a:rPr lang="et-EE" dirty="0"/>
              <a:t>Põhjavee keemiline areng aeratsioonvöös sõltub suuresti ka aeratsioonivöö </a:t>
            </a:r>
            <a:r>
              <a:rPr lang="et-EE" dirty="0" err="1"/>
              <a:t>setendite</a:t>
            </a:r>
            <a:r>
              <a:rPr lang="et-EE" dirty="0"/>
              <a:t> ja kivimite </a:t>
            </a:r>
            <a:r>
              <a:rPr lang="et-EE" dirty="0" err="1"/>
              <a:t>lahustuvusest</a:t>
            </a:r>
            <a:r>
              <a:rPr lang="et-EE" dirty="0"/>
              <a:t> ja nende paiknemisest maapõues.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Ei tasu ära unustada ka mullas tekkivaid orgaanilisi aineid nagu </a:t>
            </a:r>
            <a:r>
              <a:rPr lang="et-EE" dirty="0" err="1"/>
              <a:t>humiin</a:t>
            </a:r>
            <a:r>
              <a:rPr lang="et-EE" dirty="0"/>
              <a:t>- ja </a:t>
            </a:r>
            <a:r>
              <a:rPr lang="et-EE" dirty="0" err="1"/>
              <a:t>fulvohapped</a:t>
            </a:r>
            <a:r>
              <a:rPr lang="et-EE" dirty="0"/>
              <a:t>, mis moodustavad siiski võrreldes anorgaaniliste ainetega enamasti väikese osa kõigis vees lahustunud ainetest.</a:t>
            </a:r>
          </a:p>
          <a:p>
            <a:pPr marL="171450" indent="-171450">
              <a:buFont typeface="Arial" panose="020B0604020202020204" pitchFamily="34" charset="0"/>
              <a:buChar char="•"/>
            </a:pPr>
            <a:endParaRPr lang="et-EE" dirty="0"/>
          </a:p>
        </p:txBody>
      </p:sp>
      <p:sp>
        <p:nvSpPr>
          <p:cNvPr id="4" name="Slaidinumbri kohatäide 3"/>
          <p:cNvSpPr>
            <a:spLocks noGrp="1"/>
          </p:cNvSpPr>
          <p:nvPr>
            <p:ph type="sldNum" sz="quarter" idx="10"/>
          </p:nvPr>
        </p:nvSpPr>
        <p:spPr/>
        <p:txBody>
          <a:bodyPr/>
          <a:lstStyle/>
          <a:p>
            <a:fld id="{EA9BEE19-99B9-4BA3-8688-62522E80F31A}" type="slidenum">
              <a:rPr lang="en-US" smtClean="0"/>
              <a:t>12</a:t>
            </a:fld>
            <a:endParaRPr lang="en-US"/>
          </a:p>
        </p:txBody>
      </p:sp>
    </p:spTree>
    <p:extLst>
      <p:ext uri="{BB962C8B-B14F-4D97-AF65-F5344CB8AC3E}">
        <p14:creationId xmlns:p14="http://schemas.microsoft.com/office/powerpoint/2010/main" val="359851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NB! Aeratsioonivöö on CO</a:t>
            </a:r>
            <a:r>
              <a:rPr lang="et-EE" baseline="-25000" dirty="0"/>
              <a:t>2</a:t>
            </a:r>
            <a:r>
              <a:rPr lang="et-EE" dirty="0"/>
              <a:t> suhtes avatud süsteem.</a:t>
            </a:r>
          </a:p>
          <a:p>
            <a:pPr marL="171450" indent="-171450">
              <a:buFont typeface="Arial" panose="020B0604020202020204" pitchFamily="34" charset="0"/>
              <a:buChar char="•"/>
            </a:pPr>
            <a:r>
              <a:rPr lang="et-EE" dirty="0"/>
              <a:t>NB! CO</a:t>
            </a:r>
            <a:r>
              <a:rPr lang="et-EE" baseline="-25000" dirty="0"/>
              <a:t>2</a:t>
            </a:r>
            <a:r>
              <a:rPr lang="et-EE" dirty="0"/>
              <a:t> osarõhu kasvul kasvab ka vees lahustunud anorgaanilise süsiniku ehk karbonaatioonide hulk.</a:t>
            </a:r>
          </a:p>
          <a:p>
            <a:pPr marL="171450" indent="-171450">
              <a:buFont typeface="Arial" panose="020B0604020202020204" pitchFamily="34" charset="0"/>
              <a:buChar char="•"/>
            </a:pPr>
            <a:r>
              <a:rPr lang="et-EE" dirty="0"/>
              <a:t>Kui kõrge osarõhuga CO</a:t>
            </a:r>
            <a:r>
              <a:rPr lang="et-EE" baseline="-25000" dirty="0"/>
              <a:t>2</a:t>
            </a:r>
            <a:r>
              <a:rPr lang="et-EE" dirty="0"/>
              <a:t> reageerib mullas veega, muutub selle </a:t>
            </a:r>
            <a:r>
              <a:rPr lang="et-EE" dirty="0" err="1"/>
              <a:t>pH</a:t>
            </a:r>
            <a:r>
              <a:rPr lang="et-EE" dirty="0"/>
              <a:t> veel happelisemaks kui saastumata sademete oma.</a:t>
            </a:r>
          </a:p>
          <a:p>
            <a:pPr marL="171450" indent="-171450">
              <a:buFont typeface="Arial" panose="020B0604020202020204" pitchFamily="34" charset="0"/>
              <a:buChar char="•"/>
            </a:pPr>
            <a:r>
              <a:rPr lang="et-EE" dirty="0"/>
              <a:t>NB! Henry konstandi väärtus sõltub lisaks konkreetsele gaasile ka lahuse temperatuurist ja soolsusest.</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13</a:t>
            </a:fld>
            <a:endParaRPr lang="en-US"/>
          </a:p>
        </p:txBody>
      </p:sp>
    </p:spTree>
    <p:extLst>
      <p:ext uri="{BB962C8B-B14F-4D97-AF65-F5344CB8AC3E}">
        <p14:creationId xmlns:p14="http://schemas.microsoft.com/office/powerpoint/2010/main" val="11176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Leelisus – moodustavad mineraalide lahustumisel tekkivad alused (nt. HCO</a:t>
            </a:r>
            <a:r>
              <a:rPr lang="et-EE" baseline="-25000" dirty="0"/>
              <a:t>3</a:t>
            </a:r>
            <a:r>
              <a:rPr lang="et-EE" dirty="0"/>
              <a:t>, CO</a:t>
            </a:r>
            <a:r>
              <a:rPr lang="et-EE" baseline="-25000" dirty="0"/>
              <a:t>3</a:t>
            </a:r>
            <a:r>
              <a:rPr lang="et-EE" dirty="0"/>
              <a:t>, H</a:t>
            </a:r>
            <a:r>
              <a:rPr lang="et-EE" baseline="-25000" dirty="0"/>
              <a:t>2</a:t>
            </a:r>
            <a:r>
              <a:rPr lang="et-EE" dirty="0"/>
              <a:t>SiO</a:t>
            </a:r>
            <a:r>
              <a:rPr lang="et-EE" baseline="-25000" dirty="0"/>
              <a:t>3</a:t>
            </a:r>
            <a:r>
              <a:rPr lang="et-EE" dirty="0"/>
              <a:t>, H</a:t>
            </a:r>
            <a:r>
              <a:rPr lang="et-EE" baseline="-25000" dirty="0"/>
              <a:t>4</a:t>
            </a:r>
            <a:r>
              <a:rPr lang="et-EE" dirty="0"/>
              <a:t>SiO</a:t>
            </a:r>
            <a:r>
              <a:rPr lang="et-EE" baseline="-25000" dirty="0"/>
              <a:t>3</a:t>
            </a:r>
            <a:r>
              <a:rPr lang="et-EE" dirty="0"/>
              <a:t>). </a:t>
            </a:r>
          </a:p>
          <a:p>
            <a:pPr marL="171450" indent="-171450">
              <a:buFont typeface="Arial" panose="020B0604020202020204" pitchFamily="34" charset="0"/>
              <a:buChar char="•"/>
            </a:pPr>
            <a:r>
              <a:rPr lang="et-EE" dirty="0"/>
              <a:t>Võib öelda, et algselt vees esinenud H</a:t>
            </a:r>
            <a:r>
              <a:rPr lang="et-EE" baseline="-25000" dirty="0"/>
              <a:t>2</a:t>
            </a:r>
            <a:r>
              <a:rPr lang="et-EE" dirty="0"/>
              <a:t>CO</a:t>
            </a:r>
            <a:r>
              <a:rPr lang="et-EE" baseline="-25000" dirty="0"/>
              <a:t>3</a:t>
            </a:r>
            <a:r>
              <a:rPr lang="et-EE" dirty="0"/>
              <a:t> kasutatakse ära mineraalide lahustamiseks.</a:t>
            </a:r>
          </a:p>
          <a:p>
            <a:pPr marL="171450" indent="-171450">
              <a:buFont typeface="Arial" panose="020B0604020202020204" pitchFamily="34" charset="0"/>
              <a:buChar char="•"/>
            </a:pPr>
            <a:r>
              <a:rPr lang="et-EE" dirty="0"/>
              <a:t>Mineraalid lahustuvad põhjavees olevate hapete (prootonite) toimel.</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14</a:t>
            </a:fld>
            <a:endParaRPr lang="en-US"/>
          </a:p>
        </p:txBody>
      </p:sp>
    </p:spTree>
    <p:extLst>
      <p:ext uri="{BB962C8B-B14F-4D97-AF65-F5344CB8AC3E}">
        <p14:creationId xmlns:p14="http://schemas.microsoft.com/office/powerpoint/2010/main" val="1177338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(vasakpoolne joonis) Vees lahustunud anorgaanilise süsiniku tasakaal konstantse pCO</a:t>
            </a:r>
            <a:r>
              <a:rPr lang="et-EE" baseline="-25000" dirty="0"/>
              <a:t>2</a:t>
            </a:r>
            <a:r>
              <a:rPr lang="et-EE" dirty="0"/>
              <a:t> tingimustes;</a:t>
            </a:r>
          </a:p>
          <a:p>
            <a:pPr marL="171450" indent="-171450">
              <a:buFont typeface="Arial" panose="020B0604020202020204" pitchFamily="34" charset="0"/>
              <a:buChar char="•"/>
            </a:pPr>
            <a:r>
              <a:rPr lang="et-EE" dirty="0"/>
              <a:t>(keskmine joonis) kaltsiumi ja selle lahustumisel tekkivate ioonide kontsentratsiooni sõltuvus CO</a:t>
            </a:r>
            <a:r>
              <a:rPr lang="et-EE" baseline="-25000" dirty="0"/>
              <a:t>2</a:t>
            </a:r>
            <a:r>
              <a:rPr lang="et-EE" dirty="0"/>
              <a:t> osarõhust;</a:t>
            </a:r>
          </a:p>
          <a:p>
            <a:pPr marL="171450" indent="-171450">
              <a:buFont typeface="Arial" panose="020B0604020202020204" pitchFamily="34" charset="0"/>
              <a:buChar char="•"/>
            </a:pPr>
            <a:r>
              <a:rPr lang="et-EE" dirty="0"/>
              <a:t>(parempoolne joonis) HCO</a:t>
            </a:r>
            <a:r>
              <a:rPr lang="et-EE" baseline="-25000" dirty="0"/>
              <a:t>3</a:t>
            </a:r>
            <a:r>
              <a:rPr lang="et-EE" dirty="0"/>
              <a:t> ja </a:t>
            </a:r>
            <a:r>
              <a:rPr lang="et-EE" dirty="0" err="1"/>
              <a:t>pH</a:t>
            </a:r>
            <a:r>
              <a:rPr lang="et-EE" dirty="0"/>
              <a:t> sõltuvus pCO</a:t>
            </a:r>
            <a:r>
              <a:rPr lang="et-EE" baseline="-25000" dirty="0"/>
              <a:t>2</a:t>
            </a:r>
            <a:r>
              <a:rPr lang="et-EE" dirty="0"/>
              <a:t>st ja avatud/suletud süsteemi tingimusest. Nooled näitavad vete arengu trajektoori ajas (kaltsiidi ja dolomiidi lahustumise käigus). Sirgjooned iseloomustavad vete arengut avatud süsteemi tingimustes (aeratsioonivöö), kus CO</a:t>
            </a:r>
            <a:r>
              <a:rPr lang="et-EE" baseline="-25000" dirty="0"/>
              <a:t>2</a:t>
            </a:r>
            <a:r>
              <a:rPr lang="et-EE" dirty="0"/>
              <a:t> osarõhk on konstante, ja kõverjooned suletud süsteemi tingimustes (küllastusvöö), kus CO</a:t>
            </a:r>
            <a:r>
              <a:rPr lang="et-EE" baseline="-25000" dirty="0"/>
              <a:t>2</a:t>
            </a:r>
            <a:r>
              <a:rPr lang="et-EE" dirty="0"/>
              <a:t> osarõhk väheneb mineraalide lahustumise käigus. Avatud süsteemi tingimustes arenevates vetes on suurem HCO</a:t>
            </a:r>
            <a:r>
              <a:rPr lang="et-EE" baseline="-25000" dirty="0"/>
              <a:t>3</a:t>
            </a:r>
            <a:r>
              <a:rPr lang="et-EE" baseline="30000" dirty="0"/>
              <a:t>-</a:t>
            </a:r>
            <a:r>
              <a:rPr lang="et-EE" dirty="0"/>
              <a:t> sisaldus ja madalam </a:t>
            </a:r>
            <a:r>
              <a:rPr lang="et-EE" dirty="0" err="1"/>
              <a:t>pH</a:t>
            </a:r>
            <a:r>
              <a:rPr lang="et-EE" dirty="0"/>
              <a:t> kui sama algse CO</a:t>
            </a:r>
            <a:r>
              <a:rPr lang="et-EE" baseline="-25000" dirty="0"/>
              <a:t>2</a:t>
            </a:r>
            <a:r>
              <a:rPr lang="et-EE" dirty="0"/>
              <a:t> osarõhu tingimustes arenevas suletud süsteemis. Põhjuseks on see, et esimesel juhul saab süsteem pidevalt mullaatmosfäärist CO</a:t>
            </a:r>
            <a:r>
              <a:rPr lang="et-EE" baseline="-25000" dirty="0"/>
              <a:t>2</a:t>
            </a:r>
            <a:r>
              <a:rPr lang="et-EE" dirty="0"/>
              <a:t>-te juurde ehk sellele lisatakse pidevalt happelisust – mineraalide lahustumiseks kuluv </a:t>
            </a:r>
            <a:r>
              <a:rPr lang="et-EE" dirty="0" err="1"/>
              <a:t>happelsisus</a:t>
            </a:r>
            <a:r>
              <a:rPr lang="et-EE" dirty="0"/>
              <a:t> on kompenseeritud. Suletud süsteemi tingimustes on vete side CO</a:t>
            </a:r>
            <a:r>
              <a:rPr lang="et-EE" baseline="-25000" dirty="0"/>
              <a:t>2</a:t>
            </a:r>
            <a:r>
              <a:rPr lang="et-EE" dirty="0"/>
              <a:t> reservuaariga katkenud ja mineraalide lahustumiseks kuluv happelisus lahustunud CO2 näol tarbitakse ära ilma võimaluseta seda uuendada. Tulemuseks on </a:t>
            </a:r>
            <a:r>
              <a:rPr lang="et-EE" dirty="0" err="1"/>
              <a:t>pH</a:t>
            </a:r>
            <a:r>
              <a:rPr lang="et-EE" dirty="0"/>
              <a:t> kasv (prootonid seotakse vesinikkarbonaadiks). </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15</a:t>
            </a:fld>
            <a:endParaRPr lang="en-US"/>
          </a:p>
        </p:txBody>
      </p:sp>
    </p:spTree>
    <p:extLst>
      <p:ext uri="{BB962C8B-B14F-4D97-AF65-F5344CB8AC3E}">
        <p14:creationId xmlns:p14="http://schemas.microsoft.com/office/powerpoint/2010/main" val="291654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Sulfaat-ioon võib pärineda:</a:t>
            </a:r>
          </a:p>
          <a:p>
            <a:pPr marL="0" indent="0">
              <a:buFont typeface="Arial" panose="020B0604020202020204" pitchFamily="34" charset="0"/>
              <a:buNone/>
            </a:pPr>
            <a:r>
              <a:rPr lang="et-EE" dirty="0"/>
              <a:t>-püriidi oksüdatsioonist;</a:t>
            </a:r>
          </a:p>
          <a:p>
            <a:pPr marL="0" indent="0">
              <a:buFont typeface="Arial" panose="020B0604020202020204" pitchFamily="34" charset="0"/>
              <a:buNone/>
            </a:pPr>
            <a:r>
              <a:rPr lang="et-EE" dirty="0"/>
              <a:t>-soolade lahustumisest (nt. kips);</a:t>
            </a:r>
          </a:p>
          <a:p>
            <a:pPr marL="0" indent="0">
              <a:buFont typeface="Arial" panose="020B0604020202020204" pitchFamily="34" charset="0"/>
              <a:buNone/>
            </a:pPr>
            <a:r>
              <a:rPr lang="et-EE" dirty="0"/>
              <a:t>-segunemisest põhjaveega;</a:t>
            </a:r>
          </a:p>
          <a:p>
            <a:pPr marL="0" indent="0">
              <a:buFont typeface="Arial" panose="020B0604020202020204" pitchFamily="34" charset="0"/>
              <a:buNone/>
            </a:pPr>
            <a:r>
              <a:rPr lang="et-EE" dirty="0"/>
              <a:t>-väävlit sisaldava orgaanilise aine oksüdatsioonist.</a:t>
            </a:r>
          </a:p>
        </p:txBody>
      </p:sp>
      <p:sp>
        <p:nvSpPr>
          <p:cNvPr id="4" name="Slaidinumbri kohatäide 3"/>
          <p:cNvSpPr>
            <a:spLocks noGrp="1"/>
          </p:cNvSpPr>
          <p:nvPr>
            <p:ph type="sldNum" sz="quarter" idx="10"/>
          </p:nvPr>
        </p:nvSpPr>
        <p:spPr/>
        <p:txBody>
          <a:bodyPr/>
          <a:lstStyle/>
          <a:p>
            <a:fld id="{EA9BEE19-99B9-4BA3-8688-62522E80F31A}" type="slidenum">
              <a:rPr lang="en-US" smtClean="0"/>
              <a:t>17</a:t>
            </a:fld>
            <a:endParaRPr lang="en-US"/>
          </a:p>
        </p:txBody>
      </p:sp>
    </p:spTree>
    <p:extLst>
      <p:ext uri="{BB962C8B-B14F-4D97-AF65-F5344CB8AC3E}">
        <p14:creationId xmlns:p14="http://schemas.microsoft.com/office/powerpoint/2010/main" val="2861906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Kui põhjavesi liigub küllastusvöös põhjaveekihis sügavamale muutub kasvab nii selle lahustunud ainete (TDS) kui ka makrokomponentide sisaldus.</a:t>
            </a:r>
          </a:p>
        </p:txBody>
      </p:sp>
      <p:sp>
        <p:nvSpPr>
          <p:cNvPr id="4" name="Slaidinumbri kohatäide 3"/>
          <p:cNvSpPr>
            <a:spLocks noGrp="1"/>
          </p:cNvSpPr>
          <p:nvPr>
            <p:ph type="sldNum" sz="quarter" idx="10"/>
          </p:nvPr>
        </p:nvSpPr>
        <p:spPr/>
        <p:txBody>
          <a:bodyPr/>
          <a:lstStyle/>
          <a:p>
            <a:fld id="{EA9BEE19-99B9-4BA3-8688-62522E80F31A}" type="slidenum">
              <a:rPr lang="en-US" smtClean="0"/>
              <a:t>19</a:t>
            </a:fld>
            <a:endParaRPr lang="en-US"/>
          </a:p>
        </p:txBody>
      </p:sp>
    </p:spTree>
    <p:extLst>
      <p:ext uri="{BB962C8B-B14F-4D97-AF65-F5344CB8AC3E}">
        <p14:creationId xmlns:p14="http://schemas.microsoft.com/office/powerpoint/2010/main" val="416229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Karbonaatseid mineraale (kaltsiit ja dolomiit) ei esine mitte ainult lubjakivides, vaid ka </a:t>
            </a:r>
            <a:r>
              <a:rPr lang="et-EE" dirty="0" err="1"/>
              <a:t>silikaatse</a:t>
            </a:r>
            <a:r>
              <a:rPr lang="et-EE" dirty="0"/>
              <a:t> põhimassiga liivakivides.</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20</a:t>
            </a:fld>
            <a:endParaRPr lang="en-US"/>
          </a:p>
        </p:txBody>
      </p:sp>
    </p:spTree>
    <p:extLst>
      <p:ext uri="{BB962C8B-B14F-4D97-AF65-F5344CB8AC3E}">
        <p14:creationId xmlns:p14="http://schemas.microsoft.com/office/powerpoint/2010/main" val="283859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Silikaatide lahustumine on inkongruentne ja kineetiline. </a:t>
            </a:r>
          </a:p>
          <a:p>
            <a:pPr marL="171450" indent="-171450">
              <a:buFont typeface="Arial" panose="020B0604020202020204" pitchFamily="34" charset="0"/>
              <a:buChar char="•"/>
            </a:pPr>
            <a:r>
              <a:rPr lang="et-EE" dirty="0" err="1"/>
              <a:t>Albiit</a:t>
            </a:r>
            <a:r>
              <a:rPr lang="et-EE" dirty="0"/>
              <a:t> (Na-päevakivi) </a:t>
            </a:r>
            <a:r>
              <a:rPr lang="et-EE" dirty="0">
                <a:latin typeface="Calibri" panose="020F0502020204030204" pitchFamily="34" charset="0"/>
                <a:cs typeface="Calibri" panose="020F0502020204030204" pitchFamily="34" charset="0"/>
              </a:rPr>
              <a:t>→ </a:t>
            </a:r>
            <a:r>
              <a:rPr lang="et-EE" dirty="0" err="1">
                <a:latin typeface="Calibri" panose="020F0502020204030204" pitchFamily="34" charset="0"/>
                <a:cs typeface="Calibri" panose="020F0502020204030204" pitchFamily="34" charset="0"/>
              </a:rPr>
              <a:t>kaoliniit</a:t>
            </a:r>
            <a:r>
              <a:rPr lang="et-EE" dirty="0">
                <a:latin typeface="Calibri" panose="020F0502020204030204" pitchFamily="34" charset="0"/>
                <a:cs typeface="Calibri" panose="020F0502020204030204" pitchFamily="34" charset="0"/>
              </a:rPr>
              <a:t> (savimineraal)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K-päevakivi </a:t>
            </a:r>
            <a:r>
              <a:rPr lang="et-EE" dirty="0">
                <a:latin typeface="Calibri" panose="020F0502020204030204" pitchFamily="34" charset="0"/>
                <a:cs typeface="Calibri" panose="020F0502020204030204" pitchFamily="34" charset="0"/>
              </a:rPr>
              <a:t>→ </a:t>
            </a:r>
            <a:r>
              <a:rPr lang="et-EE" dirty="0" err="1">
                <a:latin typeface="Calibri" panose="020F0502020204030204" pitchFamily="34" charset="0"/>
                <a:cs typeface="Calibri" panose="020F0502020204030204" pitchFamily="34" charset="0"/>
              </a:rPr>
              <a:t>kaoliniit</a:t>
            </a:r>
            <a:r>
              <a:rPr lang="et-EE" dirty="0">
                <a:latin typeface="Calibri" panose="020F0502020204030204" pitchFamily="34" charset="0"/>
                <a:cs typeface="Calibri" panose="020F0502020204030204" pitchFamily="34" charset="0"/>
              </a:rPr>
              <a:t> (savimineraal)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err="1"/>
              <a:t>Anortiit</a:t>
            </a:r>
            <a:r>
              <a:rPr lang="et-EE" dirty="0"/>
              <a:t> (Ca-päevakivi) </a:t>
            </a:r>
            <a:r>
              <a:rPr lang="et-EE" dirty="0">
                <a:latin typeface="Calibri" panose="020F0502020204030204" pitchFamily="34" charset="0"/>
                <a:cs typeface="Calibri" panose="020F0502020204030204" pitchFamily="34" charset="0"/>
              </a:rPr>
              <a:t>→ </a:t>
            </a:r>
            <a:r>
              <a:rPr lang="et-EE" dirty="0" err="1">
                <a:latin typeface="Calibri" panose="020F0502020204030204" pitchFamily="34" charset="0"/>
                <a:cs typeface="Calibri" panose="020F0502020204030204" pitchFamily="34" charset="0"/>
              </a:rPr>
              <a:t>kaoliniit</a:t>
            </a:r>
            <a:r>
              <a:rPr lang="et-EE" dirty="0">
                <a:latin typeface="Calibri" panose="020F0502020204030204" pitchFamily="34" charset="0"/>
                <a:cs typeface="Calibri" panose="020F0502020204030204" pitchFamily="34" charset="0"/>
              </a:rPr>
              <a:t> (savimineraal)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latin typeface="Calibri" panose="020F0502020204030204" pitchFamily="34" charset="0"/>
                <a:cs typeface="Calibri" panose="020F0502020204030204" pitchFamily="34" charset="0"/>
              </a:rPr>
              <a:t>Mg võib tulla </a:t>
            </a:r>
            <a:r>
              <a:rPr lang="et-EE" dirty="0" err="1">
                <a:latin typeface="Calibri" panose="020F0502020204030204" pitchFamily="34" charset="0"/>
                <a:cs typeface="Calibri" panose="020F0502020204030204" pitchFamily="34" charset="0"/>
              </a:rPr>
              <a:t>pürokseenidest</a:t>
            </a:r>
            <a:r>
              <a:rPr lang="et-EE" dirty="0">
                <a:latin typeface="Calibri" panose="020F0502020204030204" pitchFamily="34" charset="0"/>
                <a:cs typeface="Calibri" panose="020F0502020204030204" pitchFamily="34" charset="0"/>
              </a:rPr>
              <a:t> (Ca, Mg, Fe-silikaat) või </a:t>
            </a:r>
            <a:r>
              <a:rPr lang="et-EE" dirty="0" err="1">
                <a:latin typeface="Calibri" panose="020F0502020204030204" pitchFamily="34" charset="0"/>
                <a:cs typeface="Calibri" panose="020F0502020204030204" pitchFamily="34" charset="0"/>
              </a:rPr>
              <a:t>biotiidist</a:t>
            </a:r>
            <a:r>
              <a:rPr lang="et-EE" dirty="0">
                <a:latin typeface="Calibri" panose="020F0502020204030204" pitchFamily="34" charset="0"/>
                <a:cs typeface="Calibri" panose="020F0502020204030204" pitchFamily="34" charset="0"/>
              </a:rPr>
              <a:t> (savimineraal)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latin typeface="Calibri" panose="020F0502020204030204" pitchFamily="34" charset="0"/>
                <a:cs typeface="Calibri" panose="020F0502020204030204" pitchFamily="34" charset="0"/>
              </a:rPr>
              <a:t>Silikaatide lahustudes savideks ning viimaste edasisel porsumisel lahkuvad silikaatide struktuurist katioonid ja lõpuks ka räni, kuni järele jäävad väga halvasti lahustuvad Al-hüdroksiidid või rauaoksiidid (nt. </a:t>
            </a:r>
            <a:r>
              <a:rPr lang="et-EE" dirty="0" err="1">
                <a:latin typeface="Calibri" panose="020F0502020204030204" pitchFamily="34" charset="0"/>
                <a:cs typeface="Calibri" panose="020F0502020204030204" pitchFamily="34" charset="0"/>
              </a:rPr>
              <a:t>lateriidid</a:t>
            </a:r>
            <a:r>
              <a:rPr lang="et-EE" dirty="0">
                <a:latin typeface="Calibri" panose="020F0502020204030204" pitchFamily="34" charset="0"/>
                <a:cs typeface="Calibri" panose="020F0502020204030204" pitchFamily="34" charset="0"/>
              </a:rPr>
              <a:t> ekvatoriaalsetel aladel)</a:t>
            </a:r>
          </a:p>
          <a:p>
            <a:pPr marL="0" indent="0">
              <a:buFont typeface="Arial" panose="020B0604020202020204" pitchFamily="34" charset="0"/>
              <a:buNone/>
            </a:pPr>
            <a:endParaRPr lang="et-EE"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24</a:t>
            </a:fld>
            <a:endParaRPr lang="en-US"/>
          </a:p>
        </p:txBody>
      </p:sp>
    </p:spTree>
    <p:extLst>
      <p:ext uri="{BB962C8B-B14F-4D97-AF65-F5344CB8AC3E}">
        <p14:creationId xmlns:p14="http://schemas.microsoft.com/office/powerpoint/2010/main" val="376820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err="1"/>
              <a:t>Albiit</a:t>
            </a:r>
            <a:r>
              <a:rPr lang="et-EE" dirty="0"/>
              <a:t> ehk Na-päevakivi</a:t>
            </a:r>
          </a:p>
          <a:p>
            <a:pPr marL="171450" indent="-171450">
              <a:buFont typeface="Arial" panose="020B0604020202020204" pitchFamily="34" charset="0"/>
              <a:buChar char="•"/>
            </a:pPr>
            <a:r>
              <a:rPr lang="et-EE" dirty="0" err="1"/>
              <a:t>Anortiit</a:t>
            </a:r>
            <a:r>
              <a:rPr lang="et-EE" dirty="0"/>
              <a:t> ehk Ca-päevakivi</a:t>
            </a:r>
          </a:p>
          <a:p>
            <a:pPr marL="0" indent="0">
              <a:buFont typeface="Arial" panose="020B0604020202020204" pitchFamily="34" charset="0"/>
              <a:buNone/>
            </a:pPr>
            <a:r>
              <a:rPr lang="et-EE" dirty="0" err="1"/>
              <a:t>Ülnimetus</a:t>
            </a:r>
            <a:r>
              <a:rPr lang="et-EE" dirty="0"/>
              <a:t>: plagioklass</a:t>
            </a:r>
          </a:p>
          <a:p>
            <a:pPr marL="171450" indent="-171450">
              <a:buFont typeface="Arial" panose="020B0604020202020204" pitchFamily="34" charset="0"/>
              <a:buChar char="•"/>
            </a:pPr>
            <a:r>
              <a:rPr lang="et-EE" dirty="0"/>
              <a:t>Graniit (kvarts, K-päevakivi, </a:t>
            </a:r>
            <a:r>
              <a:rPr lang="et-EE" dirty="0" err="1"/>
              <a:t>biotiit</a:t>
            </a:r>
            <a:r>
              <a:rPr lang="et-EE" dirty="0"/>
              <a:t>/amfibool) - </a:t>
            </a:r>
            <a:r>
              <a:rPr lang="en-US" sz="1200" b="0" i="0" kern="1200" dirty="0" err="1">
                <a:solidFill>
                  <a:schemeClr val="tx1"/>
                </a:solidFill>
                <a:effectLst/>
                <a:latin typeface="+mn-lt"/>
                <a:ea typeface="+mn-ea"/>
                <a:cs typeface="+mn-cs"/>
              </a:rPr>
              <a:t>Rabakivigraniit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Neeme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massiivilt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Maardu</a:t>
            </a:r>
            <a:r>
              <a:rPr lang="en-US" sz="1200" b="0" i="0" kern="1200" dirty="0">
                <a:solidFill>
                  <a:schemeClr val="tx1"/>
                </a:solidFill>
                <a:effectLst/>
                <a:latin typeface="+mn-lt"/>
                <a:ea typeface="+mn-ea"/>
                <a:cs typeface="+mn-cs"/>
              </a:rPr>
              <a:t> F-530 </a:t>
            </a:r>
            <a:r>
              <a:rPr lang="en-US" sz="1200" b="0" i="0" kern="1200" dirty="0" err="1">
                <a:solidFill>
                  <a:schemeClr val="tx1"/>
                </a:solidFill>
                <a:effectLst/>
                <a:latin typeface="+mn-lt"/>
                <a:ea typeface="+mn-ea"/>
                <a:cs typeface="+mn-cs"/>
              </a:rPr>
              <a:t>puuraugust</a:t>
            </a:r>
            <a:r>
              <a:rPr lang="en-US" sz="1200" b="0" i="0" kern="1200" dirty="0">
                <a:solidFill>
                  <a:schemeClr val="tx1"/>
                </a:solidFill>
                <a:effectLst/>
                <a:latin typeface="+mn-lt"/>
                <a:ea typeface="+mn-ea"/>
                <a:cs typeface="+mn-cs"/>
              </a:rPr>
              <a:t> 253,3 </a:t>
            </a:r>
            <a:r>
              <a:rPr lang="en-US" sz="1200" b="0" i="0" kern="1200" dirty="0" err="1">
                <a:solidFill>
                  <a:schemeClr val="tx1"/>
                </a:solidFill>
                <a:effectLst/>
                <a:latin typeface="+mn-lt"/>
                <a:ea typeface="+mn-ea"/>
                <a:cs typeface="+mn-cs"/>
              </a:rPr>
              <a:t>meetri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sügavuselt</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25</a:t>
            </a:fld>
            <a:endParaRPr lang="en-US"/>
          </a:p>
        </p:txBody>
      </p:sp>
    </p:spTree>
    <p:extLst>
      <p:ext uri="{BB962C8B-B14F-4D97-AF65-F5344CB8AC3E}">
        <p14:creationId xmlns:p14="http://schemas.microsoft.com/office/powerpoint/2010/main" val="258456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Valdav osa põhjaveest pärineb sademetest.</a:t>
            </a:r>
          </a:p>
          <a:p>
            <a:pPr marL="171450" indent="-171450">
              <a:buFont typeface="Arial" panose="020B0604020202020204" pitchFamily="34" charset="0"/>
              <a:buChar char="•"/>
            </a:pPr>
            <a:r>
              <a:rPr lang="et-EE" dirty="0"/>
              <a:t>Esmane sisend põhjavee keemilise koostise moodustumisel pärineb seega samuti sademetest.</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2</a:t>
            </a:fld>
            <a:endParaRPr lang="en-US"/>
          </a:p>
        </p:txBody>
      </p:sp>
    </p:spTree>
    <p:extLst>
      <p:ext uri="{BB962C8B-B14F-4D97-AF65-F5344CB8AC3E}">
        <p14:creationId xmlns:p14="http://schemas.microsoft.com/office/powerpoint/2010/main" val="2976879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Tihti muutub põhjavee liikumiskiirus veekihis sügavuse kasvades aeglasemalt ja sügavuse kasvades kasvab ka vee vanus.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Siiski tuleb toonitada, et iga veekihi keemiline areng sõltub eelkõige seda moodustavate kivimite mineraloogilisest koostisest (nt. kips ja </a:t>
            </a:r>
            <a:r>
              <a:rPr lang="et-EE" dirty="0" err="1"/>
              <a:t>haliit</a:t>
            </a:r>
            <a:r>
              <a:rPr lang="et-EE" dirty="0"/>
              <a:t>).</a:t>
            </a:r>
            <a:endParaRPr lang="en-US" dirty="0"/>
          </a:p>
          <a:p>
            <a:pPr marL="0" indent="0">
              <a:buFont typeface="Arial" panose="020B0604020202020204" pitchFamily="34" charset="0"/>
              <a:buNone/>
            </a:pP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26</a:t>
            </a:fld>
            <a:endParaRPr lang="en-US"/>
          </a:p>
        </p:txBody>
      </p:sp>
    </p:spTree>
    <p:extLst>
      <p:ext uri="{BB962C8B-B14F-4D97-AF65-F5344CB8AC3E}">
        <p14:creationId xmlns:p14="http://schemas.microsoft.com/office/powerpoint/2010/main" val="341459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Maapinda infiltreeruv vesi on kõrge </a:t>
            </a:r>
            <a:r>
              <a:rPr lang="et-EE" dirty="0" err="1"/>
              <a:t>redokspotentsiaaliga</a:t>
            </a:r>
            <a:r>
              <a:rPr lang="et-EE" dirty="0"/>
              <a:t>, sest sisaldab lahustunud O</a:t>
            </a:r>
            <a:r>
              <a:rPr lang="et-EE" baseline="-25000" dirty="0"/>
              <a:t>2</a:t>
            </a:r>
            <a:r>
              <a:rPr lang="et-EE" baseline="0" dirty="0"/>
              <a:t>-te (Eh~750 </a:t>
            </a:r>
            <a:r>
              <a:rPr lang="et-EE" baseline="0" dirty="0" err="1"/>
              <a:t>mV</a:t>
            </a:r>
            <a:r>
              <a:rPr lang="et-EE" baseline="0" dirty="0"/>
              <a:t>). Mullas esineva orgaanilise aine lagunemisel hakkab see kontsentratsioon vähenema. </a:t>
            </a:r>
          </a:p>
          <a:p>
            <a:pPr marL="171450" indent="-171450">
              <a:buFont typeface="Arial" panose="020B0604020202020204" pitchFamily="34" charset="0"/>
              <a:buChar char="•"/>
            </a:pPr>
            <a:r>
              <a:rPr lang="et-EE" baseline="0" dirty="0"/>
              <a:t>Probleemid Eh määramisega välitingimustest – </a:t>
            </a:r>
            <a:r>
              <a:rPr lang="et-EE" baseline="0" dirty="0" err="1"/>
              <a:t>redokstsoonide</a:t>
            </a:r>
            <a:r>
              <a:rPr lang="et-EE" baseline="0" dirty="0"/>
              <a:t> väljaeraldamiseks kasutatakse enamasti </a:t>
            </a:r>
            <a:r>
              <a:rPr lang="et-EE" baseline="0" dirty="0" err="1"/>
              <a:t>redokstundlikke</a:t>
            </a:r>
            <a:r>
              <a:rPr lang="et-EE" baseline="0" dirty="0"/>
              <a:t> aineid.</a:t>
            </a:r>
          </a:p>
          <a:p>
            <a:pPr marL="171450" indent="-171450">
              <a:buFont typeface="Arial" panose="020B0604020202020204" pitchFamily="34" charset="0"/>
              <a:buChar char="•"/>
            </a:pPr>
            <a:r>
              <a:rPr lang="et-EE" baseline="0" dirty="0"/>
              <a:t>NB! </a:t>
            </a:r>
            <a:r>
              <a:rPr lang="et-EE" baseline="0" dirty="0" err="1"/>
              <a:t>Redoksreaktsioone</a:t>
            </a:r>
            <a:r>
              <a:rPr lang="et-EE" baseline="0" dirty="0"/>
              <a:t> katalüüsivad bakterid – muidu väga aeglased!</a:t>
            </a:r>
          </a:p>
          <a:p>
            <a:pPr marL="0" indent="0">
              <a:buFont typeface="Arial" panose="020B0604020202020204" pitchFamily="34" charset="0"/>
              <a:buNone/>
            </a:pPr>
            <a:r>
              <a:rPr lang="et-EE" b="1" baseline="0" dirty="0"/>
              <a:t>Pane tähele </a:t>
            </a:r>
            <a:r>
              <a:rPr lang="et-EE" b="1" baseline="0" dirty="0" err="1"/>
              <a:t>redoksreaktsioonis</a:t>
            </a:r>
            <a:r>
              <a:rPr lang="et-EE" b="1" baseline="0" dirty="0"/>
              <a:t> osalevate ainete </a:t>
            </a:r>
            <a:r>
              <a:rPr lang="et-EE" b="1" baseline="0" dirty="0" err="1"/>
              <a:t>osküdatsiooniastmete</a:t>
            </a:r>
            <a:r>
              <a:rPr lang="et-EE" b="1" baseline="0" dirty="0"/>
              <a:t> muutust:</a:t>
            </a:r>
          </a:p>
          <a:p>
            <a:pPr marL="0" indent="0">
              <a:buFont typeface="Arial" panose="020B0604020202020204" pitchFamily="34" charset="0"/>
              <a:buNone/>
            </a:pPr>
            <a:r>
              <a:rPr lang="et-EE" b="1" baseline="0" dirty="0"/>
              <a:t>1. O(0) = O(-II); C(0) = C(+IV)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b="1" baseline="0" dirty="0"/>
              <a:t>2. N(+V) = N(0); C(0) = C(+IV)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b="1" baseline="0" dirty="0"/>
              <a:t>3. Fe(+III) = Fe(+II); C(0) = C(+IV)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b="1" baseline="0" dirty="0"/>
              <a:t>4. S(+VI) = S(-II); C(0) = C(+IV)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b="1" baseline="0" dirty="0"/>
              <a:t>5. C(+IV) = C(+II); C(0) = C(+IV)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b="0" baseline="0" dirty="0"/>
              <a:t>NB! Orgaanilise aine lagunemisel vabaneb vette orgaanilise päritoluga anorgaanilist süsinikku (HCO3).</a:t>
            </a:r>
          </a:p>
          <a:p>
            <a:pPr marL="0" indent="0">
              <a:buFont typeface="Arial" panose="020B0604020202020204" pitchFamily="34" charset="0"/>
              <a:buNone/>
            </a:pPr>
            <a:endParaRPr lang="en-US" b="1" dirty="0"/>
          </a:p>
        </p:txBody>
      </p:sp>
      <p:sp>
        <p:nvSpPr>
          <p:cNvPr id="4" name="Slaidinumbri kohatäide 3"/>
          <p:cNvSpPr>
            <a:spLocks noGrp="1"/>
          </p:cNvSpPr>
          <p:nvPr>
            <p:ph type="sldNum" sz="quarter" idx="10"/>
          </p:nvPr>
        </p:nvSpPr>
        <p:spPr/>
        <p:txBody>
          <a:bodyPr/>
          <a:lstStyle/>
          <a:p>
            <a:fld id="{EA9BEE19-99B9-4BA3-8688-62522E80F31A}" type="slidenum">
              <a:rPr lang="en-US" smtClean="0"/>
              <a:t>28</a:t>
            </a:fld>
            <a:endParaRPr lang="en-US"/>
          </a:p>
        </p:txBody>
      </p:sp>
    </p:spTree>
    <p:extLst>
      <p:ext uri="{BB962C8B-B14F-4D97-AF65-F5344CB8AC3E}">
        <p14:creationId xmlns:p14="http://schemas.microsoft.com/office/powerpoint/2010/main" val="1174672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(vasakpoolne joonis) </a:t>
            </a:r>
            <a:r>
              <a:rPr lang="et-EE" dirty="0" err="1"/>
              <a:t>Redokstingimuste</a:t>
            </a:r>
            <a:r>
              <a:rPr lang="et-EE" dirty="0"/>
              <a:t> suhtes tundlike ainete kontsentratsioonide muutus põhjavee voolusuunas.</a:t>
            </a:r>
          </a:p>
          <a:p>
            <a:pPr marL="171450" indent="-171450">
              <a:buFont typeface="Arial" panose="020B0604020202020204" pitchFamily="34" charset="0"/>
              <a:buChar char="•"/>
            </a:pPr>
            <a:r>
              <a:rPr lang="et-EE" dirty="0"/>
              <a:t>(parempoolne joonis) Levinumatele </a:t>
            </a:r>
            <a:r>
              <a:rPr lang="et-EE" dirty="0" err="1"/>
              <a:t>redoksreaktsioonidele</a:t>
            </a:r>
            <a:r>
              <a:rPr lang="et-EE" dirty="0"/>
              <a:t> iseloomulikud Eh väärtused</a:t>
            </a:r>
          </a:p>
          <a:p>
            <a:pPr marL="171450" indent="-171450">
              <a:buFont typeface="Arial" panose="020B0604020202020204" pitchFamily="34" charset="0"/>
              <a:buChar char="•"/>
            </a:pPr>
            <a:r>
              <a:rPr lang="et-EE" dirty="0"/>
              <a:t>Tegelikult on looduses asjad keerulisemad – soodsatel tingimustel võivad erinevad </a:t>
            </a:r>
            <a:r>
              <a:rPr lang="et-EE" dirty="0" err="1"/>
              <a:t>redokstsoonid</a:t>
            </a:r>
            <a:r>
              <a:rPr lang="et-EE" dirty="0"/>
              <a:t> ka kattuda (nt. raua ja sulfaadi </a:t>
            </a:r>
            <a:r>
              <a:rPr lang="et-EE"/>
              <a:t>redutseerimise tsoon).</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29</a:t>
            </a:fld>
            <a:endParaRPr lang="en-US"/>
          </a:p>
        </p:txBody>
      </p:sp>
    </p:spTree>
    <p:extLst>
      <p:ext uri="{BB962C8B-B14F-4D97-AF65-F5344CB8AC3E}">
        <p14:creationId xmlns:p14="http://schemas.microsoft.com/office/powerpoint/2010/main" val="91327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Sademete keemiline koostis mõjutab põhjavee keemilist koostist ja seda eriti värskelt infiltreerunud põhjavees.</a:t>
            </a:r>
          </a:p>
          <a:p>
            <a:pPr marL="171450" indent="-171450">
              <a:buFont typeface="Arial" panose="020B0604020202020204" pitchFamily="34" charset="0"/>
              <a:buChar char="•"/>
            </a:pP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3</a:t>
            </a:fld>
            <a:endParaRPr lang="en-US"/>
          </a:p>
        </p:txBody>
      </p:sp>
    </p:spTree>
    <p:extLst>
      <p:ext uri="{BB962C8B-B14F-4D97-AF65-F5344CB8AC3E}">
        <p14:creationId xmlns:p14="http://schemas.microsoft.com/office/powerpoint/2010/main" val="2944859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Keskmised kloriidi kontsentratsioonid (mg/L) Ameerika Ühendriikides. Pane tähele </a:t>
            </a:r>
            <a:r>
              <a:rPr lang="et-EE" dirty="0" err="1"/>
              <a:t>Cl</a:t>
            </a:r>
            <a:r>
              <a:rPr lang="et-EE" dirty="0"/>
              <a:t> kontsentratsiooni (</a:t>
            </a:r>
            <a:r>
              <a:rPr lang="et-EE" dirty="0" err="1"/>
              <a:t>eksponentsiaalset</a:t>
            </a:r>
            <a:r>
              <a:rPr lang="et-EE" dirty="0"/>
              <a:t>) langust sisemaa suunas. Mere mõju ulatub umbes 600 km kaugusele rannikust. </a:t>
            </a:r>
          </a:p>
          <a:p>
            <a:pPr marL="171450" indent="-171450">
              <a:buFont typeface="Arial" panose="020B0604020202020204" pitchFamily="34" charset="0"/>
              <a:buChar char="•"/>
            </a:pPr>
            <a:r>
              <a:rPr lang="et-EE" dirty="0"/>
              <a:t>Sisemaal võib kloriidi sademetesse sattuda ka tööstuspiirkondadest – plastikprügi põletamine, kivisöel töötavad elektrijaamad, terasetööstuses kasutatavate soolaste jahutusvedelike aurustumine.</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4</a:t>
            </a:fld>
            <a:endParaRPr lang="en-US"/>
          </a:p>
        </p:txBody>
      </p:sp>
    </p:spTree>
    <p:extLst>
      <p:ext uri="{BB962C8B-B14F-4D97-AF65-F5344CB8AC3E}">
        <p14:creationId xmlns:p14="http://schemas.microsoft.com/office/powerpoint/2010/main" val="57026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Joonis: Keskmine kaltsiumi kontsnetratsioon (mg/L) Ameerika Ühendriikides. NB! Pane tähele, et see on põhimõtteliselt vastupidine </a:t>
            </a:r>
            <a:r>
              <a:rPr lang="et-EE" dirty="0" err="1"/>
              <a:t>Cl</a:t>
            </a:r>
            <a:r>
              <a:rPr lang="et-EE" dirty="0"/>
              <a:t> ioonide levikule.</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5</a:t>
            </a:fld>
            <a:endParaRPr lang="en-US"/>
          </a:p>
        </p:txBody>
      </p:sp>
    </p:spTree>
    <p:extLst>
      <p:ext uri="{BB962C8B-B14F-4D97-AF65-F5344CB8AC3E}">
        <p14:creationId xmlns:p14="http://schemas.microsoft.com/office/powerpoint/2010/main" val="3586066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Vee </a:t>
            </a:r>
            <a:r>
              <a:rPr lang="et-EE" dirty="0" err="1"/>
              <a:t>pH</a:t>
            </a:r>
            <a:r>
              <a:rPr lang="et-EE" dirty="0"/>
              <a:t>, mis on kontaktis CO</a:t>
            </a:r>
            <a:r>
              <a:rPr lang="et-EE" baseline="-25000" dirty="0"/>
              <a:t>2</a:t>
            </a:r>
            <a:r>
              <a:rPr lang="et-EE" dirty="0"/>
              <a:t>-ga selle atmosfäärsel rõhul 10</a:t>
            </a:r>
            <a:r>
              <a:rPr lang="et-EE" baseline="30000" dirty="0"/>
              <a:t>-3.5</a:t>
            </a:r>
            <a:r>
              <a:rPr lang="et-EE" dirty="0"/>
              <a:t> </a:t>
            </a:r>
            <a:r>
              <a:rPr lang="et-EE" dirty="0" err="1"/>
              <a:t>bar</a:t>
            </a:r>
            <a:r>
              <a:rPr lang="et-EE" dirty="0"/>
              <a:t> on 5.65.</a:t>
            </a:r>
          </a:p>
          <a:p>
            <a:pPr marL="171450" indent="-171450">
              <a:buFont typeface="Arial" panose="020B0604020202020204" pitchFamily="34" charset="0"/>
              <a:buChar char="•"/>
            </a:pPr>
            <a:r>
              <a:rPr lang="et-EE" dirty="0"/>
              <a:t>Tööstuspiirkondades esineva happevihma põhjuseks on vabrikutest ja soojuselektrijaamadest pärinev väävel, mis oksüdeerub atmosfääris SO</a:t>
            </a:r>
            <a:r>
              <a:rPr lang="et-EE" baseline="-25000" dirty="0"/>
              <a:t>2</a:t>
            </a:r>
            <a:r>
              <a:rPr lang="et-EE" dirty="0"/>
              <a:t>-ks ja moodustab väävelhappe. Viimane </a:t>
            </a:r>
            <a:r>
              <a:rPr lang="et-EE" dirty="0" err="1"/>
              <a:t>dissotseerub</a:t>
            </a:r>
            <a:r>
              <a:rPr lang="et-EE" dirty="0"/>
              <a:t> ning eraldab vedelasse faasi prootoneid – </a:t>
            </a:r>
            <a:r>
              <a:rPr lang="et-EE" dirty="0" err="1"/>
              <a:t>pH</a:t>
            </a:r>
            <a:r>
              <a:rPr lang="et-EE" dirty="0"/>
              <a:t> muutub happelisemaks.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Neist tähtsaim on O</a:t>
            </a:r>
            <a:r>
              <a:rPr lang="et-EE" baseline="-25000" dirty="0"/>
              <a:t>2</a:t>
            </a:r>
            <a:r>
              <a:rPr lang="et-EE" dirty="0"/>
              <a:t>, mis põhjustab pinnases nii orgaanilise aine kui ka mineraalide lahustumist (püriidi ehk FeS</a:t>
            </a:r>
            <a:r>
              <a:rPr lang="et-EE" baseline="-25000" dirty="0"/>
              <a:t>2</a:t>
            </a:r>
            <a:r>
              <a:rPr lang="et-EE" dirty="0"/>
              <a:t> oksüdatsioon).</a:t>
            </a:r>
          </a:p>
          <a:p>
            <a:pPr marL="171450" indent="-171450">
              <a:buFont typeface="Arial" panose="020B0604020202020204" pitchFamily="34" charset="0"/>
              <a:buChar char="•"/>
            </a:pP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6</a:t>
            </a:fld>
            <a:endParaRPr lang="en-US"/>
          </a:p>
        </p:txBody>
      </p:sp>
    </p:spTree>
    <p:extLst>
      <p:ext uri="{BB962C8B-B14F-4D97-AF65-F5344CB8AC3E}">
        <p14:creationId xmlns:p14="http://schemas.microsoft.com/office/powerpoint/2010/main" val="1322982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Näited põhjavee keemilisest koostisest maailmast ja Eestist.</a:t>
            </a:r>
          </a:p>
          <a:p>
            <a:pPr marL="171450" indent="-171450">
              <a:buFont typeface="Arial" panose="020B0604020202020204" pitchFamily="34" charset="0"/>
              <a:buChar char="•"/>
            </a:pPr>
            <a:r>
              <a:rPr lang="et-EE" dirty="0"/>
              <a:t>Maailma sademete </a:t>
            </a:r>
            <a:r>
              <a:rPr lang="et-EE" dirty="0" err="1"/>
              <a:t>iooniline</a:t>
            </a:r>
            <a:r>
              <a:rPr lang="et-EE" dirty="0"/>
              <a:t> koostis ja nende suhe kogu sademete keemiasse (</a:t>
            </a:r>
            <a:r>
              <a:rPr lang="et-EE" dirty="0" err="1"/>
              <a:t>Tot</a:t>
            </a:r>
            <a:r>
              <a:rPr lang="et-EE" dirty="0"/>
              <a:t> = </a:t>
            </a:r>
            <a:r>
              <a:rPr lang="et-EE" dirty="0" err="1">
                <a:latin typeface="Calibri" panose="020F0502020204030204" pitchFamily="34" charset="0"/>
                <a:cs typeface="Calibri" panose="020F0502020204030204" pitchFamily="34" charset="0"/>
              </a:rPr>
              <a:t>μeq</a:t>
            </a:r>
            <a:r>
              <a:rPr lang="et-EE" dirty="0">
                <a:latin typeface="Calibri" panose="020F0502020204030204" pitchFamily="34" charset="0"/>
                <a:cs typeface="Calibri" panose="020F0502020204030204" pitchFamily="34" charset="0"/>
              </a:rPr>
              <a:t>/L). Valge osa kujutab anioonide ja katioonide vahet (laengutasakaal) – tihti iseloomustab mõõtmata HCO</a:t>
            </a:r>
            <a:r>
              <a:rPr lang="et-EE" baseline="-25000" dirty="0">
                <a:latin typeface="Calibri" panose="020F0502020204030204" pitchFamily="34" charset="0"/>
                <a:cs typeface="Calibri" panose="020F0502020204030204" pitchFamily="34" charset="0"/>
              </a:rPr>
              <a:t>3</a:t>
            </a:r>
            <a:r>
              <a:rPr lang="et-EE" dirty="0">
                <a:latin typeface="Calibri" panose="020F0502020204030204" pitchFamily="34" charset="0"/>
                <a:cs typeface="Calibri" panose="020F0502020204030204" pitchFamily="34" charset="0"/>
              </a:rPr>
              <a:t>-e. Tumerohelisega on tähistatud </a:t>
            </a:r>
            <a:r>
              <a:rPr lang="et-EE" dirty="0" err="1">
                <a:latin typeface="Calibri" panose="020F0502020204030204" pitchFamily="34" charset="0"/>
                <a:cs typeface="Calibri" panose="020F0502020204030204" pitchFamily="34" charset="0"/>
              </a:rPr>
              <a:t>Cl</a:t>
            </a:r>
            <a:r>
              <a:rPr lang="et-EE" dirty="0">
                <a:latin typeface="Calibri" panose="020F0502020204030204" pitchFamily="34" charset="0"/>
                <a:cs typeface="Calibri" panose="020F0502020204030204" pitchFamily="34" charset="0"/>
              </a:rPr>
              <a:t> ja tumesinisega Na; Ca on heleroheline; SO4 on helesinine ja No3 punane.</a:t>
            </a:r>
          </a:p>
          <a:p>
            <a:pPr marL="171450" indent="-171450">
              <a:buFont typeface="Arial" panose="020B0604020202020204" pitchFamily="34" charset="0"/>
              <a:buChar char="•"/>
            </a:pPr>
            <a:r>
              <a:rPr lang="et-EE" dirty="0">
                <a:latin typeface="Calibri" panose="020F0502020204030204" pitchFamily="34" charset="0"/>
                <a:cs typeface="Calibri" panose="020F0502020204030204" pitchFamily="34" charset="0"/>
              </a:rPr>
              <a:t>(Eesti sademete keemiline koostis) Kõigi ioonide kontsentratsioonide vähenemine Eesti taasiseseisvusajal – tööstusest pärineva saaste vähenemine + filtrite paigaldus ja keskkonnamaksud. SO2 saaste Kunda (tsemenditehas) ja Jõhvi (põlevkivielektrijaamad).</a:t>
            </a:r>
          </a:p>
          <a:p>
            <a:pPr marL="171450" indent="-171450">
              <a:buFont typeface="Arial" panose="020B0604020202020204" pitchFamily="34" charset="0"/>
              <a:buChar char="•"/>
            </a:pPr>
            <a:endParaRPr lang="et-EE" dirty="0"/>
          </a:p>
          <a:p>
            <a:pPr marL="171450" indent="-171450">
              <a:buFont typeface="Arial" panose="020B0604020202020204" pitchFamily="34" charset="0"/>
              <a:buChar char="•"/>
            </a:pPr>
            <a:endParaRPr lang="et-EE" dirty="0"/>
          </a:p>
          <a:p>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7</a:t>
            </a:fld>
            <a:endParaRPr lang="en-US"/>
          </a:p>
        </p:txBody>
      </p:sp>
    </p:spTree>
    <p:extLst>
      <p:ext uri="{BB962C8B-B14F-4D97-AF65-F5344CB8AC3E}">
        <p14:creationId xmlns:p14="http://schemas.microsoft.com/office/powerpoint/2010/main" val="88232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Sademete ja põhjavee isotoopkoostisest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altLang="et-EE" i="1" dirty="0"/>
              <a:t>Kiire kursus </a:t>
            </a:r>
            <a:r>
              <a:rPr lang="et-EE" altLang="et-EE" i="1" dirty="0" err="1"/>
              <a:t>isotoopgeokeemias</a:t>
            </a:r>
            <a:r>
              <a:rPr lang="et-EE" altLang="et-EE" i="1" dirty="0"/>
              <a:t>: </a:t>
            </a:r>
            <a:r>
              <a:rPr lang="et-EE" altLang="et-EE" i="0" dirty="0"/>
              <a:t>Koolitunnist</a:t>
            </a:r>
            <a:r>
              <a:rPr lang="et-EE" altLang="et-EE" i="0" baseline="0" dirty="0"/>
              <a:t> on teil ehk meeles, et hapniku</a:t>
            </a:r>
            <a:r>
              <a:rPr lang="et-EE" altLang="et-EE" dirty="0"/>
              <a:t> aatommass on 16, kuid lisaks sellele esineb looduses vähesel</a:t>
            </a:r>
            <a:r>
              <a:rPr lang="et-EE" altLang="et-EE" baseline="0" dirty="0"/>
              <a:t> määral ka teisi stabiilseid</a:t>
            </a:r>
            <a:r>
              <a:rPr lang="et-EE" altLang="et-EE" dirty="0"/>
              <a:t> hapniku aatomeid mille aatommass on nt. 17 ja 18 (vastavalt siis 1 või 2 lisa neutronit). Keemiliselt käituvad isotoobid keemilistes protsessides peaaegu identselt kuid füüsikalistes protsessides nagu nt. vee aurustumine ja kondenseerumine saavad aatomite massierinevused määravaks. Nagu füüsika seadustele kohane, kulub raskema massiga keha liikuma panemiseks rohkem energiat ning samuti on vaja rohkem energiat, et neid liikumises hoida. </a:t>
            </a:r>
            <a:r>
              <a:rPr lang="et-EE" altLang="et-EE" i="1" dirty="0"/>
              <a:t>Seega kipuvad raskemad kehad eelistatumalt alla kukkuma kui kergemad</a:t>
            </a:r>
            <a:r>
              <a:rPr lang="et-EE" altLang="et-EE" dirty="0"/>
              <a:t>. Veemolekulidega on sama lugu.  Vee aurustumisel eelistavad aurufaasi minna kergemaid O isotoope</a:t>
            </a:r>
            <a:r>
              <a:rPr lang="et-EE" altLang="et-EE" baseline="0" dirty="0"/>
              <a:t> sisaldavad veemolekulid</a:t>
            </a:r>
            <a:r>
              <a:rPr lang="et-EE" altLang="et-EE" dirty="0"/>
              <a:t> ning aurufaasist väljuda, ehk vihmana alla sadada, raskemaid isotoope</a:t>
            </a:r>
            <a:r>
              <a:rPr lang="et-EE" altLang="et-EE" baseline="0" dirty="0"/>
              <a:t> sisaldavad</a:t>
            </a:r>
            <a:r>
              <a:rPr lang="et-EE" altLang="et-EE" dirty="0"/>
              <a:t>. Õhumassi</a:t>
            </a:r>
            <a:r>
              <a:rPr lang="et-EE" altLang="et-EE" baseline="0" dirty="0"/>
              <a:t> liikumisel selle tekkekohast (troopiline ookean) eemale </a:t>
            </a:r>
            <a:r>
              <a:rPr lang="et-EE" altLang="et-EE" dirty="0"/>
              <a:t>muutub kergema hapniku isotoobi osakaal veeaurus (pilvedes) üha suuremaks. Et seda muutust mitte kirjeldada koletupikkade murdarvudega on rakendust leidnud meie tavapärasele termomeetrile sarnane süsteem kus nö nullpunktiks (mis C skaalas on vee külmumine) on valitud maailmamere keskmine 16O ja 18O suhe. Erinevust maailmamere isotoopkoostise suhtes väljendatakse promillides – kui uuritav veemass sisaldab</a:t>
            </a:r>
            <a:r>
              <a:rPr lang="et-EE" altLang="et-EE" baseline="0" dirty="0"/>
              <a:t> ookeaniveega võrreldes vähem raskeid hapniku isotoope, siis on selle vee hapniku isotoopkoostis negatiivne ja kui olukord on vastupidine, siis on see positiivne</a:t>
            </a:r>
            <a:r>
              <a:rPr lang="et-EE" altLang="et-EE" dirty="0"/>
              <a:t>. Nii on ekvaatori lähedal, kus on rohkelt värskelt auranud vett, sademete 16O/18O suhe võrreldes ookeaniveega 0 lähedane (+4 kuni –2 promilli) kuid poolustel kus aurumine väike ja enamik sademeid on</a:t>
            </a:r>
            <a:r>
              <a:rPr lang="et-EE" altLang="et-EE" baseline="0" dirty="0"/>
              <a:t> sinna jõudmiseks läbinud pika teekonna,</a:t>
            </a:r>
            <a:r>
              <a:rPr lang="et-EE" altLang="et-EE" dirty="0"/>
              <a:t> ulatub see kuni –40 promillini. Seega on vee isotoopkoostis justkui „sõrmejälg“, mis võimaldab üksteisest eristada erineva päritoluga vett. Sõltuvus temperatuurist.</a:t>
            </a:r>
            <a:endParaRPr lang="et-EE" dirty="0"/>
          </a:p>
          <a:p>
            <a:pPr marL="171450" indent="-171450">
              <a:buFont typeface="Arial" panose="020B0604020202020204" pitchFamily="34" charset="0"/>
              <a:buChar char="•"/>
            </a:pPr>
            <a:r>
              <a:rPr lang="et-EE" dirty="0"/>
              <a:t>Sademete mõju põhjavee kujunemisele võimaldab uurida selle isotoopkoostis ning viimase erinevus globaalset keskmist iseloomustavast GMWL. </a:t>
            </a: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8</a:t>
            </a:fld>
            <a:endParaRPr lang="en-US"/>
          </a:p>
        </p:txBody>
      </p:sp>
    </p:spTree>
    <p:extLst>
      <p:ext uri="{BB962C8B-B14F-4D97-AF65-F5344CB8AC3E}">
        <p14:creationId xmlns:p14="http://schemas.microsoft.com/office/powerpoint/2010/main" val="3371514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aidinumbri kohatäide 3"/>
          <p:cNvSpPr>
            <a:spLocks noGrp="1"/>
          </p:cNvSpPr>
          <p:nvPr>
            <p:ph type="sldNum" sz="quarter" idx="10"/>
          </p:nvPr>
        </p:nvSpPr>
        <p:spPr/>
        <p:txBody>
          <a:bodyPr/>
          <a:lstStyle/>
          <a:p>
            <a:fld id="{EA9BEE19-99B9-4BA3-8688-62522E80F31A}" type="slidenum">
              <a:rPr lang="en-US" smtClean="0"/>
              <a:t>10</a:t>
            </a:fld>
            <a:endParaRPr lang="en-US"/>
          </a:p>
        </p:txBody>
      </p:sp>
    </p:spTree>
    <p:extLst>
      <p:ext uri="{BB962C8B-B14F-4D97-AF65-F5344CB8AC3E}">
        <p14:creationId xmlns:p14="http://schemas.microsoft.com/office/powerpoint/2010/main" val="4070783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E1D5B0B-E291-41F3-805F-87F4EF8D27D3}"/>
              </a:ext>
            </a:extLst>
          </p:cNvPr>
          <p:cNvSpPr>
            <a:spLocks noGrp="1"/>
          </p:cNvSpPr>
          <p:nvPr>
            <p:ph type="ctrTitle"/>
          </p:nvPr>
        </p:nvSpPr>
        <p:spPr>
          <a:xfrm>
            <a:off x="1524000" y="1122363"/>
            <a:ext cx="9144000" cy="2387600"/>
          </a:xfrm>
        </p:spPr>
        <p:txBody>
          <a:bodyPr anchor="b"/>
          <a:lstStyle>
            <a:lvl1pPr algn="ctr">
              <a:defRPr sz="6000"/>
            </a:lvl1pPr>
          </a:lstStyle>
          <a:p>
            <a:r>
              <a:rPr lang="et-EE"/>
              <a:t>Klõpsake juhteksemplari pealkirja laadi redigeerimiseks</a:t>
            </a:r>
            <a:endParaRPr lang="en-US"/>
          </a:p>
        </p:txBody>
      </p:sp>
      <p:sp>
        <p:nvSpPr>
          <p:cNvPr id="3" name="Alapealkiri 2">
            <a:extLst>
              <a:ext uri="{FF2B5EF4-FFF2-40B4-BE49-F238E27FC236}">
                <a16:creationId xmlns:a16="http://schemas.microsoft.com/office/drawing/2014/main" id="{33468737-E74C-444E-9725-0A12E97E0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juhteksemplari alapealkirja laadi redigeerimiseks</a:t>
            </a:r>
            <a:endParaRPr lang="en-US"/>
          </a:p>
        </p:txBody>
      </p:sp>
      <p:sp>
        <p:nvSpPr>
          <p:cNvPr id="4" name="Kuupäeva kohatäide 3">
            <a:extLst>
              <a:ext uri="{FF2B5EF4-FFF2-40B4-BE49-F238E27FC236}">
                <a16:creationId xmlns:a16="http://schemas.microsoft.com/office/drawing/2014/main" id="{E4CE0558-13D5-4448-9EF9-89CD8585FE95}"/>
              </a:ext>
            </a:extLst>
          </p:cNvPr>
          <p:cNvSpPr>
            <a:spLocks noGrp="1"/>
          </p:cNvSpPr>
          <p:nvPr>
            <p:ph type="dt" sz="half" idx="10"/>
          </p:nvPr>
        </p:nvSpPr>
        <p:spPr/>
        <p:txBody>
          <a:bodyPr/>
          <a:lstStyle/>
          <a:p>
            <a:fld id="{8CF3E270-7F07-4C8D-9788-F17FF63A3C73}" type="datetime1">
              <a:rPr lang="en-US" smtClean="0"/>
              <a:t>10/24/2017</a:t>
            </a:fld>
            <a:endParaRPr lang="en-US"/>
          </a:p>
        </p:txBody>
      </p:sp>
      <p:sp>
        <p:nvSpPr>
          <p:cNvPr id="5" name="Jaluse kohatäide 4">
            <a:extLst>
              <a:ext uri="{FF2B5EF4-FFF2-40B4-BE49-F238E27FC236}">
                <a16:creationId xmlns:a16="http://schemas.microsoft.com/office/drawing/2014/main" id="{DF1A2439-54D9-4DD0-BA85-C14D41EAF198}"/>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79416130-C823-42D3-9FA2-A67F4C06BE86}"/>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144376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A41DBC4-F0A8-4ABE-9A41-7B72AA841111}"/>
              </a:ext>
            </a:extLst>
          </p:cNvPr>
          <p:cNvSpPr>
            <a:spLocks noGrp="1"/>
          </p:cNvSpPr>
          <p:nvPr>
            <p:ph type="title"/>
          </p:nvPr>
        </p:nvSpPr>
        <p:spPr/>
        <p:txBody>
          <a:bodyPr/>
          <a:lstStyle/>
          <a:p>
            <a:r>
              <a:rPr lang="et-EE"/>
              <a:t>Klõpsake juhteksemplari pealkirja laadi redigeerimiseks</a:t>
            </a:r>
            <a:endParaRPr lang="en-US"/>
          </a:p>
        </p:txBody>
      </p:sp>
      <p:sp>
        <p:nvSpPr>
          <p:cNvPr id="3" name="Vertikaalteksti kohatäide 2">
            <a:extLst>
              <a:ext uri="{FF2B5EF4-FFF2-40B4-BE49-F238E27FC236}">
                <a16:creationId xmlns:a16="http://schemas.microsoft.com/office/drawing/2014/main" id="{E62BC8FB-9B66-489F-B0DC-F6DF472DEAE9}"/>
              </a:ext>
            </a:extLst>
          </p:cNvPr>
          <p:cNvSpPr>
            <a:spLocks noGrp="1"/>
          </p:cNvSpPr>
          <p:nvPr>
            <p:ph type="body" orient="vert" idx="1"/>
          </p:nvPr>
        </p:nvSpPr>
        <p:spPr/>
        <p:txBody>
          <a:bodyPr vert="eaVert"/>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877C2146-3F51-4E55-8B2B-197211FB8CA3}"/>
              </a:ext>
            </a:extLst>
          </p:cNvPr>
          <p:cNvSpPr>
            <a:spLocks noGrp="1"/>
          </p:cNvSpPr>
          <p:nvPr>
            <p:ph type="dt" sz="half" idx="10"/>
          </p:nvPr>
        </p:nvSpPr>
        <p:spPr/>
        <p:txBody>
          <a:bodyPr/>
          <a:lstStyle/>
          <a:p>
            <a:fld id="{C0B2CDBF-C25C-4316-BEC5-A778373EF39A}" type="datetime1">
              <a:rPr lang="en-US" smtClean="0"/>
              <a:t>10/24/2017</a:t>
            </a:fld>
            <a:endParaRPr lang="en-US"/>
          </a:p>
        </p:txBody>
      </p:sp>
      <p:sp>
        <p:nvSpPr>
          <p:cNvPr id="5" name="Jaluse kohatäide 4">
            <a:extLst>
              <a:ext uri="{FF2B5EF4-FFF2-40B4-BE49-F238E27FC236}">
                <a16:creationId xmlns:a16="http://schemas.microsoft.com/office/drawing/2014/main" id="{1F8DA8DB-BCB3-46D8-B9B4-B1A37C42B922}"/>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93775763-AD69-4695-8F2F-A9074F089929}"/>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148088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a:extLst>
              <a:ext uri="{FF2B5EF4-FFF2-40B4-BE49-F238E27FC236}">
                <a16:creationId xmlns:a16="http://schemas.microsoft.com/office/drawing/2014/main" id="{5009E5B3-018E-404D-93AD-7A813606C5F4}"/>
              </a:ext>
            </a:extLst>
          </p:cNvPr>
          <p:cNvSpPr>
            <a:spLocks noGrp="1"/>
          </p:cNvSpPr>
          <p:nvPr>
            <p:ph type="title" orient="vert"/>
          </p:nvPr>
        </p:nvSpPr>
        <p:spPr>
          <a:xfrm>
            <a:off x="8724900" y="365125"/>
            <a:ext cx="2628900" cy="5811838"/>
          </a:xfrm>
        </p:spPr>
        <p:txBody>
          <a:bodyPr vert="eaVert"/>
          <a:lstStyle/>
          <a:p>
            <a:r>
              <a:rPr lang="et-EE"/>
              <a:t>Klõpsake juhteksemplari pealkirja laadi redigeerimiseks</a:t>
            </a:r>
            <a:endParaRPr lang="en-US"/>
          </a:p>
        </p:txBody>
      </p:sp>
      <p:sp>
        <p:nvSpPr>
          <p:cNvPr id="3" name="Vertikaalteksti kohatäide 2">
            <a:extLst>
              <a:ext uri="{FF2B5EF4-FFF2-40B4-BE49-F238E27FC236}">
                <a16:creationId xmlns:a16="http://schemas.microsoft.com/office/drawing/2014/main" id="{D7FA2000-4997-43C4-B1D5-FA99B6AB0E89}"/>
              </a:ext>
            </a:extLst>
          </p:cNvPr>
          <p:cNvSpPr>
            <a:spLocks noGrp="1"/>
          </p:cNvSpPr>
          <p:nvPr>
            <p:ph type="body" orient="vert" idx="1"/>
          </p:nvPr>
        </p:nvSpPr>
        <p:spPr>
          <a:xfrm>
            <a:off x="838200" y="365125"/>
            <a:ext cx="7734300" cy="5811838"/>
          </a:xfrm>
        </p:spPr>
        <p:txBody>
          <a:bodyPr vert="eaVert"/>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C7F5EB17-035B-42CB-924A-B74E18F7F7EA}"/>
              </a:ext>
            </a:extLst>
          </p:cNvPr>
          <p:cNvSpPr>
            <a:spLocks noGrp="1"/>
          </p:cNvSpPr>
          <p:nvPr>
            <p:ph type="dt" sz="half" idx="10"/>
          </p:nvPr>
        </p:nvSpPr>
        <p:spPr/>
        <p:txBody>
          <a:bodyPr/>
          <a:lstStyle/>
          <a:p>
            <a:fld id="{2A12322E-ACE2-41D7-808F-3E88580D3CF7}" type="datetime1">
              <a:rPr lang="en-US" smtClean="0"/>
              <a:t>10/24/2017</a:t>
            </a:fld>
            <a:endParaRPr lang="en-US"/>
          </a:p>
        </p:txBody>
      </p:sp>
      <p:sp>
        <p:nvSpPr>
          <p:cNvPr id="5" name="Jaluse kohatäide 4">
            <a:extLst>
              <a:ext uri="{FF2B5EF4-FFF2-40B4-BE49-F238E27FC236}">
                <a16:creationId xmlns:a16="http://schemas.microsoft.com/office/drawing/2014/main" id="{AFAF3F47-7500-4744-ABB3-A4025794E1F4}"/>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6EE5DFBA-2634-4032-8D37-B73302560AAC}"/>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131801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D28770A-2CB4-4035-8AA2-60A1AC5AD274}"/>
              </a:ext>
            </a:extLst>
          </p:cNvPr>
          <p:cNvSpPr>
            <a:spLocks noGrp="1"/>
          </p:cNvSpPr>
          <p:nvPr>
            <p:ph type="title"/>
          </p:nvPr>
        </p:nvSpPr>
        <p:spPr/>
        <p:txBody>
          <a:bodyPr/>
          <a:lstStyle/>
          <a:p>
            <a:r>
              <a:rPr lang="et-EE"/>
              <a:t>Klõpsake juhteksemplari pealkirja laadi redigeerimiseks</a:t>
            </a:r>
            <a:endParaRPr lang="en-US"/>
          </a:p>
        </p:txBody>
      </p:sp>
      <p:sp>
        <p:nvSpPr>
          <p:cNvPr id="3" name="Sisu kohatäide 2">
            <a:extLst>
              <a:ext uri="{FF2B5EF4-FFF2-40B4-BE49-F238E27FC236}">
                <a16:creationId xmlns:a16="http://schemas.microsoft.com/office/drawing/2014/main" id="{DAA1B789-58AA-4337-9E91-5C086E9C9724}"/>
              </a:ext>
            </a:extLst>
          </p:cNvPr>
          <p:cNvSpPr>
            <a:spLocks noGrp="1"/>
          </p:cNvSpPr>
          <p:nvPr>
            <p:ph idx="1"/>
          </p:nvPr>
        </p:nvSpPr>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D103A034-6BC2-4937-B1E7-3D6B63619998}"/>
              </a:ext>
            </a:extLst>
          </p:cNvPr>
          <p:cNvSpPr>
            <a:spLocks noGrp="1"/>
          </p:cNvSpPr>
          <p:nvPr>
            <p:ph type="dt" sz="half" idx="10"/>
          </p:nvPr>
        </p:nvSpPr>
        <p:spPr/>
        <p:txBody>
          <a:bodyPr/>
          <a:lstStyle/>
          <a:p>
            <a:fld id="{77EEA793-5611-49B3-B34F-409C8653529E}" type="datetime1">
              <a:rPr lang="en-US" smtClean="0"/>
              <a:t>10/24/2017</a:t>
            </a:fld>
            <a:endParaRPr lang="en-US"/>
          </a:p>
        </p:txBody>
      </p:sp>
      <p:sp>
        <p:nvSpPr>
          <p:cNvPr id="5" name="Jaluse kohatäide 4">
            <a:extLst>
              <a:ext uri="{FF2B5EF4-FFF2-40B4-BE49-F238E27FC236}">
                <a16:creationId xmlns:a16="http://schemas.microsoft.com/office/drawing/2014/main" id="{485B6EBE-3D7B-4830-9742-7E112AE45932}"/>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1FD9CFE5-9B19-4692-B973-08B748746743}"/>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281157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759DC32-AE22-42DB-893E-4D2EAF9F2FE3}"/>
              </a:ext>
            </a:extLst>
          </p:cNvPr>
          <p:cNvSpPr>
            <a:spLocks noGrp="1"/>
          </p:cNvSpPr>
          <p:nvPr>
            <p:ph type="title"/>
          </p:nvPr>
        </p:nvSpPr>
        <p:spPr>
          <a:xfrm>
            <a:off x="831850" y="1709738"/>
            <a:ext cx="10515600" cy="2852737"/>
          </a:xfrm>
        </p:spPr>
        <p:txBody>
          <a:bodyPr anchor="b"/>
          <a:lstStyle>
            <a:lvl1pPr>
              <a:defRPr sz="6000"/>
            </a:lvl1pPr>
          </a:lstStyle>
          <a:p>
            <a:r>
              <a:rPr lang="et-EE"/>
              <a:t>Klõpsake juhteksemplari pealkirja laadi redigeerimiseks</a:t>
            </a:r>
            <a:endParaRPr lang="en-US"/>
          </a:p>
        </p:txBody>
      </p:sp>
      <p:sp>
        <p:nvSpPr>
          <p:cNvPr id="3" name="Teksti kohatäide 2">
            <a:extLst>
              <a:ext uri="{FF2B5EF4-FFF2-40B4-BE49-F238E27FC236}">
                <a16:creationId xmlns:a16="http://schemas.microsoft.com/office/drawing/2014/main" id="{1C3CF117-C86E-40E4-B29E-49DCF15F1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t-EE"/>
              <a:t>Redigeerige juhteksemplari tekstilaade</a:t>
            </a:r>
          </a:p>
        </p:txBody>
      </p:sp>
      <p:sp>
        <p:nvSpPr>
          <p:cNvPr id="4" name="Kuupäeva kohatäide 3">
            <a:extLst>
              <a:ext uri="{FF2B5EF4-FFF2-40B4-BE49-F238E27FC236}">
                <a16:creationId xmlns:a16="http://schemas.microsoft.com/office/drawing/2014/main" id="{C4798533-8825-4150-98A7-CB242B4147AD}"/>
              </a:ext>
            </a:extLst>
          </p:cNvPr>
          <p:cNvSpPr>
            <a:spLocks noGrp="1"/>
          </p:cNvSpPr>
          <p:nvPr>
            <p:ph type="dt" sz="half" idx="10"/>
          </p:nvPr>
        </p:nvSpPr>
        <p:spPr/>
        <p:txBody>
          <a:bodyPr/>
          <a:lstStyle/>
          <a:p>
            <a:fld id="{213BE40F-CE19-43BB-A480-C66091113694}" type="datetime1">
              <a:rPr lang="en-US" smtClean="0"/>
              <a:t>10/24/2017</a:t>
            </a:fld>
            <a:endParaRPr lang="en-US"/>
          </a:p>
        </p:txBody>
      </p:sp>
      <p:sp>
        <p:nvSpPr>
          <p:cNvPr id="5" name="Jaluse kohatäide 4">
            <a:extLst>
              <a:ext uri="{FF2B5EF4-FFF2-40B4-BE49-F238E27FC236}">
                <a16:creationId xmlns:a16="http://schemas.microsoft.com/office/drawing/2014/main" id="{6A54A7D9-5065-48DF-B06B-DF85384D1FB8}"/>
              </a:ext>
            </a:extLst>
          </p:cNvPr>
          <p:cNvSpPr>
            <a:spLocks noGrp="1"/>
          </p:cNvSpPr>
          <p:nvPr>
            <p:ph type="ftr" sz="quarter" idx="11"/>
          </p:nvPr>
        </p:nvSpPr>
        <p:spPr/>
        <p:txBody>
          <a:bodyPr/>
          <a:lstStyle/>
          <a:p>
            <a:endParaRPr lang="en-US"/>
          </a:p>
        </p:txBody>
      </p:sp>
      <p:sp>
        <p:nvSpPr>
          <p:cNvPr id="6" name="Slaidinumbri kohatäide 5">
            <a:extLst>
              <a:ext uri="{FF2B5EF4-FFF2-40B4-BE49-F238E27FC236}">
                <a16:creationId xmlns:a16="http://schemas.microsoft.com/office/drawing/2014/main" id="{51BC50CF-344A-4721-BB68-26F944594B51}"/>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1172783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5F70CCE-4786-4A95-A898-2589694E98BD}"/>
              </a:ext>
            </a:extLst>
          </p:cNvPr>
          <p:cNvSpPr>
            <a:spLocks noGrp="1"/>
          </p:cNvSpPr>
          <p:nvPr>
            <p:ph type="title"/>
          </p:nvPr>
        </p:nvSpPr>
        <p:spPr/>
        <p:txBody>
          <a:bodyPr/>
          <a:lstStyle/>
          <a:p>
            <a:r>
              <a:rPr lang="et-EE"/>
              <a:t>Klõpsake juhteksemplari pealkirja laadi redigeerimiseks</a:t>
            </a:r>
            <a:endParaRPr lang="en-US"/>
          </a:p>
        </p:txBody>
      </p:sp>
      <p:sp>
        <p:nvSpPr>
          <p:cNvPr id="3" name="Sisu kohatäide 2">
            <a:extLst>
              <a:ext uri="{FF2B5EF4-FFF2-40B4-BE49-F238E27FC236}">
                <a16:creationId xmlns:a16="http://schemas.microsoft.com/office/drawing/2014/main" id="{CFF84795-63CA-4A74-9E87-F0FC865AB1F5}"/>
              </a:ext>
            </a:extLst>
          </p:cNvPr>
          <p:cNvSpPr>
            <a:spLocks noGrp="1"/>
          </p:cNvSpPr>
          <p:nvPr>
            <p:ph sz="half" idx="1"/>
          </p:nvPr>
        </p:nvSpPr>
        <p:spPr>
          <a:xfrm>
            <a:off x="838200" y="1825625"/>
            <a:ext cx="5181600" cy="435133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Sisu kohatäide 3">
            <a:extLst>
              <a:ext uri="{FF2B5EF4-FFF2-40B4-BE49-F238E27FC236}">
                <a16:creationId xmlns:a16="http://schemas.microsoft.com/office/drawing/2014/main" id="{37996CC4-8DC7-4F6D-99FD-5DAE0D5365CB}"/>
              </a:ext>
            </a:extLst>
          </p:cNvPr>
          <p:cNvSpPr>
            <a:spLocks noGrp="1"/>
          </p:cNvSpPr>
          <p:nvPr>
            <p:ph sz="half" idx="2"/>
          </p:nvPr>
        </p:nvSpPr>
        <p:spPr>
          <a:xfrm>
            <a:off x="6172200" y="1825625"/>
            <a:ext cx="5181600" cy="435133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Kuupäeva kohatäide 4">
            <a:extLst>
              <a:ext uri="{FF2B5EF4-FFF2-40B4-BE49-F238E27FC236}">
                <a16:creationId xmlns:a16="http://schemas.microsoft.com/office/drawing/2014/main" id="{ADF1FCB2-0151-4B75-81FC-3EC6FAC57D09}"/>
              </a:ext>
            </a:extLst>
          </p:cNvPr>
          <p:cNvSpPr>
            <a:spLocks noGrp="1"/>
          </p:cNvSpPr>
          <p:nvPr>
            <p:ph type="dt" sz="half" idx="10"/>
          </p:nvPr>
        </p:nvSpPr>
        <p:spPr/>
        <p:txBody>
          <a:bodyPr/>
          <a:lstStyle/>
          <a:p>
            <a:fld id="{74F1B24A-8B1D-425E-B90A-B33619024253}" type="datetime1">
              <a:rPr lang="en-US" smtClean="0"/>
              <a:t>10/24/2017</a:t>
            </a:fld>
            <a:endParaRPr lang="en-US"/>
          </a:p>
        </p:txBody>
      </p:sp>
      <p:sp>
        <p:nvSpPr>
          <p:cNvPr id="6" name="Jaluse kohatäide 5">
            <a:extLst>
              <a:ext uri="{FF2B5EF4-FFF2-40B4-BE49-F238E27FC236}">
                <a16:creationId xmlns:a16="http://schemas.microsoft.com/office/drawing/2014/main" id="{AB4BFA3C-176F-4AF7-AAD4-C0AB1235CAB8}"/>
              </a:ext>
            </a:extLst>
          </p:cNvPr>
          <p:cNvSpPr>
            <a:spLocks noGrp="1"/>
          </p:cNvSpPr>
          <p:nvPr>
            <p:ph type="ftr" sz="quarter" idx="11"/>
          </p:nvPr>
        </p:nvSpPr>
        <p:spPr/>
        <p:txBody>
          <a:bodyPr/>
          <a:lstStyle/>
          <a:p>
            <a:endParaRPr lang="en-US"/>
          </a:p>
        </p:txBody>
      </p:sp>
      <p:sp>
        <p:nvSpPr>
          <p:cNvPr id="7" name="Slaidinumbri kohatäide 6">
            <a:extLst>
              <a:ext uri="{FF2B5EF4-FFF2-40B4-BE49-F238E27FC236}">
                <a16:creationId xmlns:a16="http://schemas.microsoft.com/office/drawing/2014/main" id="{8482184C-D7AA-4A19-B82E-4CE6D81EF24F}"/>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262936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E86C33E-0EED-4856-9919-3EB0EE906C25}"/>
              </a:ext>
            </a:extLst>
          </p:cNvPr>
          <p:cNvSpPr>
            <a:spLocks noGrp="1"/>
          </p:cNvSpPr>
          <p:nvPr>
            <p:ph type="title"/>
          </p:nvPr>
        </p:nvSpPr>
        <p:spPr>
          <a:xfrm>
            <a:off x="839788" y="365125"/>
            <a:ext cx="10515600" cy="1325563"/>
          </a:xfrm>
        </p:spPr>
        <p:txBody>
          <a:bodyPr/>
          <a:lstStyle/>
          <a:p>
            <a:r>
              <a:rPr lang="et-EE"/>
              <a:t>Klõpsake juhteksemplari pealkirja laadi redigeerimiseks</a:t>
            </a:r>
            <a:endParaRPr lang="en-US"/>
          </a:p>
        </p:txBody>
      </p:sp>
      <p:sp>
        <p:nvSpPr>
          <p:cNvPr id="3" name="Teksti kohatäide 2">
            <a:extLst>
              <a:ext uri="{FF2B5EF4-FFF2-40B4-BE49-F238E27FC236}">
                <a16:creationId xmlns:a16="http://schemas.microsoft.com/office/drawing/2014/main" id="{177765A9-0D7D-49F7-9477-E2B390DEAB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Redigeerige juhteksemplari tekstilaade</a:t>
            </a:r>
          </a:p>
        </p:txBody>
      </p:sp>
      <p:sp>
        <p:nvSpPr>
          <p:cNvPr id="4" name="Sisu kohatäide 3">
            <a:extLst>
              <a:ext uri="{FF2B5EF4-FFF2-40B4-BE49-F238E27FC236}">
                <a16:creationId xmlns:a16="http://schemas.microsoft.com/office/drawing/2014/main" id="{D15770EF-1615-4D35-B32B-1AED75822020}"/>
              </a:ext>
            </a:extLst>
          </p:cNvPr>
          <p:cNvSpPr>
            <a:spLocks noGrp="1"/>
          </p:cNvSpPr>
          <p:nvPr>
            <p:ph sz="half" idx="2"/>
          </p:nvPr>
        </p:nvSpPr>
        <p:spPr>
          <a:xfrm>
            <a:off x="839788" y="2505075"/>
            <a:ext cx="5157787" cy="368458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5" name="Teksti kohatäide 4">
            <a:extLst>
              <a:ext uri="{FF2B5EF4-FFF2-40B4-BE49-F238E27FC236}">
                <a16:creationId xmlns:a16="http://schemas.microsoft.com/office/drawing/2014/main" id="{AB1F26F1-8F82-48C8-912D-393F57066E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Redigeerige juhteksemplari tekstilaade</a:t>
            </a:r>
          </a:p>
        </p:txBody>
      </p:sp>
      <p:sp>
        <p:nvSpPr>
          <p:cNvPr id="6" name="Sisu kohatäide 5">
            <a:extLst>
              <a:ext uri="{FF2B5EF4-FFF2-40B4-BE49-F238E27FC236}">
                <a16:creationId xmlns:a16="http://schemas.microsoft.com/office/drawing/2014/main" id="{865C809B-576C-43A5-873E-E57B51A35A8A}"/>
              </a:ext>
            </a:extLst>
          </p:cNvPr>
          <p:cNvSpPr>
            <a:spLocks noGrp="1"/>
          </p:cNvSpPr>
          <p:nvPr>
            <p:ph sz="quarter" idx="4"/>
          </p:nvPr>
        </p:nvSpPr>
        <p:spPr>
          <a:xfrm>
            <a:off x="6172200" y="2505075"/>
            <a:ext cx="5183188" cy="3684588"/>
          </a:xfrm>
        </p:spPr>
        <p:txBody>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7" name="Kuupäeva kohatäide 6">
            <a:extLst>
              <a:ext uri="{FF2B5EF4-FFF2-40B4-BE49-F238E27FC236}">
                <a16:creationId xmlns:a16="http://schemas.microsoft.com/office/drawing/2014/main" id="{A1A3F8C6-5F78-41EB-8758-40E9A0BDE216}"/>
              </a:ext>
            </a:extLst>
          </p:cNvPr>
          <p:cNvSpPr>
            <a:spLocks noGrp="1"/>
          </p:cNvSpPr>
          <p:nvPr>
            <p:ph type="dt" sz="half" idx="10"/>
          </p:nvPr>
        </p:nvSpPr>
        <p:spPr/>
        <p:txBody>
          <a:bodyPr/>
          <a:lstStyle/>
          <a:p>
            <a:fld id="{DD15A291-6EE4-486D-8451-F377BF08809E}" type="datetime1">
              <a:rPr lang="en-US" smtClean="0"/>
              <a:t>10/24/2017</a:t>
            </a:fld>
            <a:endParaRPr lang="en-US"/>
          </a:p>
        </p:txBody>
      </p:sp>
      <p:sp>
        <p:nvSpPr>
          <p:cNvPr id="8" name="Jaluse kohatäide 7">
            <a:extLst>
              <a:ext uri="{FF2B5EF4-FFF2-40B4-BE49-F238E27FC236}">
                <a16:creationId xmlns:a16="http://schemas.microsoft.com/office/drawing/2014/main" id="{099EDEE6-1C2F-4E97-877A-A9076A003F7B}"/>
              </a:ext>
            </a:extLst>
          </p:cNvPr>
          <p:cNvSpPr>
            <a:spLocks noGrp="1"/>
          </p:cNvSpPr>
          <p:nvPr>
            <p:ph type="ftr" sz="quarter" idx="11"/>
          </p:nvPr>
        </p:nvSpPr>
        <p:spPr/>
        <p:txBody>
          <a:bodyPr/>
          <a:lstStyle/>
          <a:p>
            <a:endParaRPr lang="en-US"/>
          </a:p>
        </p:txBody>
      </p:sp>
      <p:sp>
        <p:nvSpPr>
          <p:cNvPr id="9" name="Slaidinumbri kohatäide 8">
            <a:extLst>
              <a:ext uri="{FF2B5EF4-FFF2-40B4-BE49-F238E27FC236}">
                <a16:creationId xmlns:a16="http://schemas.microsoft.com/office/drawing/2014/main" id="{9FE2E306-F6CD-4EDE-9469-3C712A9A7029}"/>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410217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1C29C7B-6841-4650-802A-FDE912A0CAB8}"/>
              </a:ext>
            </a:extLst>
          </p:cNvPr>
          <p:cNvSpPr>
            <a:spLocks noGrp="1"/>
          </p:cNvSpPr>
          <p:nvPr>
            <p:ph type="title"/>
          </p:nvPr>
        </p:nvSpPr>
        <p:spPr/>
        <p:txBody>
          <a:bodyPr/>
          <a:lstStyle/>
          <a:p>
            <a:r>
              <a:rPr lang="et-EE"/>
              <a:t>Klõpsake juhteksemplari pealkirja laadi redigeerimiseks</a:t>
            </a:r>
            <a:endParaRPr lang="en-US"/>
          </a:p>
        </p:txBody>
      </p:sp>
      <p:sp>
        <p:nvSpPr>
          <p:cNvPr id="3" name="Kuupäeva kohatäide 2">
            <a:extLst>
              <a:ext uri="{FF2B5EF4-FFF2-40B4-BE49-F238E27FC236}">
                <a16:creationId xmlns:a16="http://schemas.microsoft.com/office/drawing/2014/main" id="{D829E6F4-F46C-4386-A9D8-8DA1BDDC88B6}"/>
              </a:ext>
            </a:extLst>
          </p:cNvPr>
          <p:cNvSpPr>
            <a:spLocks noGrp="1"/>
          </p:cNvSpPr>
          <p:nvPr>
            <p:ph type="dt" sz="half" idx="10"/>
          </p:nvPr>
        </p:nvSpPr>
        <p:spPr/>
        <p:txBody>
          <a:bodyPr/>
          <a:lstStyle/>
          <a:p>
            <a:fld id="{D689C021-F68B-4967-B614-CF2278D99E39}" type="datetime1">
              <a:rPr lang="en-US" smtClean="0"/>
              <a:t>10/24/2017</a:t>
            </a:fld>
            <a:endParaRPr lang="en-US"/>
          </a:p>
        </p:txBody>
      </p:sp>
      <p:sp>
        <p:nvSpPr>
          <p:cNvPr id="4" name="Jaluse kohatäide 3">
            <a:extLst>
              <a:ext uri="{FF2B5EF4-FFF2-40B4-BE49-F238E27FC236}">
                <a16:creationId xmlns:a16="http://schemas.microsoft.com/office/drawing/2014/main" id="{392402FE-FCBB-4CC9-9034-6FEF8560AEF8}"/>
              </a:ext>
            </a:extLst>
          </p:cNvPr>
          <p:cNvSpPr>
            <a:spLocks noGrp="1"/>
          </p:cNvSpPr>
          <p:nvPr>
            <p:ph type="ftr" sz="quarter" idx="11"/>
          </p:nvPr>
        </p:nvSpPr>
        <p:spPr/>
        <p:txBody>
          <a:bodyPr/>
          <a:lstStyle/>
          <a:p>
            <a:endParaRPr lang="en-US"/>
          </a:p>
        </p:txBody>
      </p:sp>
      <p:sp>
        <p:nvSpPr>
          <p:cNvPr id="5" name="Slaidinumbri kohatäide 4">
            <a:extLst>
              <a:ext uri="{FF2B5EF4-FFF2-40B4-BE49-F238E27FC236}">
                <a16:creationId xmlns:a16="http://schemas.microsoft.com/office/drawing/2014/main" id="{A19DE90B-8179-46F8-9D56-533118B3B03A}"/>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3662948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a:extLst>
              <a:ext uri="{FF2B5EF4-FFF2-40B4-BE49-F238E27FC236}">
                <a16:creationId xmlns:a16="http://schemas.microsoft.com/office/drawing/2014/main" id="{C1FE34F0-618A-49DF-A0B6-AA421E820029}"/>
              </a:ext>
            </a:extLst>
          </p:cNvPr>
          <p:cNvSpPr>
            <a:spLocks noGrp="1"/>
          </p:cNvSpPr>
          <p:nvPr>
            <p:ph type="dt" sz="half" idx="10"/>
          </p:nvPr>
        </p:nvSpPr>
        <p:spPr/>
        <p:txBody>
          <a:bodyPr/>
          <a:lstStyle/>
          <a:p>
            <a:fld id="{22D38A39-28A9-424A-A89D-24549E02A968}" type="datetime1">
              <a:rPr lang="en-US" smtClean="0"/>
              <a:t>10/24/2017</a:t>
            </a:fld>
            <a:endParaRPr lang="en-US"/>
          </a:p>
        </p:txBody>
      </p:sp>
      <p:sp>
        <p:nvSpPr>
          <p:cNvPr id="3" name="Jaluse kohatäide 2">
            <a:extLst>
              <a:ext uri="{FF2B5EF4-FFF2-40B4-BE49-F238E27FC236}">
                <a16:creationId xmlns:a16="http://schemas.microsoft.com/office/drawing/2014/main" id="{D3A611FC-DCAC-4B6B-B1BF-8BE1C291CE3C}"/>
              </a:ext>
            </a:extLst>
          </p:cNvPr>
          <p:cNvSpPr>
            <a:spLocks noGrp="1"/>
          </p:cNvSpPr>
          <p:nvPr>
            <p:ph type="ftr" sz="quarter" idx="11"/>
          </p:nvPr>
        </p:nvSpPr>
        <p:spPr/>
        <p:txBody>
          <a:bodyPr/>
          <a:lstStyle/>
          <a:p>
            <a:endParaRPr lang="en-US"/>
          </a:p>
        </p:txBody>
      </p:sp>
      <p:sp>
        <p:nvSpPr>
          <p:cNvPr id="4" name="Slaidinumbri kohatäide 3">
            <a:extLst>
              <a:ext uri="{FF2B5EF4-FFF2-40B4-BE49-F238E27FC236}">
                <a16:creationId xmlns:a16="http://schemas.microsoft.com/office/drawing/2014/main" id="{ACF4A577-B9DA-4C4A-A6D3-90CF1D9BEE27}"/>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245321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6A6FC27-82B0-47DE-A7D5-C39E7A89657B}"/>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endParaRPr lang="en-US"/>
          </a:p>
        </p:txBody>
      </p:sp>
      <p:sp>
        <p:nvSpPr>
          <p:cNvPr id="3" name="Sisu kohatäide 2">
            <a:extLst>
              <a:ext uri="{FF2B5EF4-FFF2-40B4-BE49-F238E27FC236}">
                <a16:creationId xmlns:a16="http://schemas.microsoft.com/office/drawing/2014/main" id="{C6D05F22-278C-4B53-8BA1-3956EFFFC7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Teksti kohatäide 3">
            <a:extLst>
              <a:ext uri="{FF2B5EF4-FFF2-40B4-BE49-F238E27FC236}">
                <a16:creationId xmlns:a16="http://schemas.microsoft.com/office/drawing/2014/main" id="{048EE12C-771C-4092-B636-06E19EF29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Redigeerige juhteksemplari tekstilaade</a:t>
            </a:r>
          </a:p>
        </p:txBody>
      </p:sp>
      <p:sp>
        <p:nvSpPr>
          <p:cNvPr id="5" name="Kuupäeva kohatäide 4">
            <a:extLst>
              <a:ext uri="{FF2B5EF4-FFF2-40B4-BE49-F238E27FC236}">
                <a16:creationId xmlns:a16="http://schemas.microsoft.com/office/drawing/2014/main" id="{6A96EF86-C029-4FEE-B35F-2EFC62794591}"/>
              </a:ext>
            </a:extLst>
          </p:cNvPr>
          <p:cNvSpPr>
            <a:spLocks noGrp="1"/>
          </p:cNvSpPr>
          <p:nvPr>
            <p:ph type="dt" sz="half" idx="10"/>
          </p:nvPr>
        </p:nvSpPr>
        <p:spPr/>
        <p:txBody>
          <a:bodyPr/>
          <a:lstStyle/>
          <a:p>
            <a:fld id="{C4D98D8A-A726-417C-949A-4D60D546531E}" type="datetime1">
              <a:rPr lang="en-US" smtClean="0"/>
              <a:t>10/24/2017</a:t>
            </a:fld>
            <a:endParaRPr lang="en-US"/>
          </a:p>
        </p:txBody>
      </p:sp>
      <p:sp>
        <p:nvSpPr>
          <p:cNvPr id="6" name="Jaluse kohatäide 5">
            <a:extLst>
              <a:ext uri="{FF2B5EF4-FFF2-40B4-BE49-F238E27FC236}">
                <a16:creationId xmlns:a16="http://schemas.microsoft.com/office/drawing/2014/main" id="{4908A4AA-396F-4921-A9E3-F134AE049CE8}"/>
              </a:ext>
            </a:extLst>
          </p:cNvPr>
          <p:cNvSpPr>
            <a:spLocks noGrp="1"/>
          </p:cNvSpPr>
          <p:nvPr>
            <p:ph type="ftr" sz="quarter" idx="11"/>
          </p:nvPr>
        </p:nvSpPr>
        <p:spPr/>
        <p:txBody>
          <a:bodyPr/>
          <a:lstStyle/>
          <a:p>
            <a:endParaRPr lang="en-US"/>
          </a:p>
        </p:txBody>
      </p:sp>
      <p:sp>
        <p:nvSpPr>
          <p:cNvPr id="7" name="Slaidinumbri kohatäide 6">
            <a:extLst>
              <a:ext uri="{FF2B5EF4-FFF2-40B4-BE49-F238E27FC236}">
                <a16:creationId xmlns:a16="http://schemas.microsoft.com/office/drawing/2014/main" id="{267340C2-1220-4325-AEAA-7ABE7301D2DD}"/>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968436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E142CF4-BFE5-4C9F-ADB6-23AD2EB0827C}"/>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endParaRPr lang="en-US"/>
          </a:p>
        </p:txBody>
      </p:sp>
      <p:sp>
        <p:nvSpPr>
          <p:cNvPr id="3" name="Pildi kohatäide 2">
            <a:extLst>
              <a:ext uri="{FF2B5EF4-FFF2-40B4-BE49-F238E27FC236}">
                <a16:creationId xmlns:a16="http://schemas.microsoft.com/office/drawing/2014/main" id="{61F1C1CC-4421-492D-B135-590D53A8FF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ksti kohatäide 3">
            <a:extLst>
              <a:ext uri="{FF2B5EF4-FFF2-40B4-BE49-F238E27FC236}">
                <a16:creationId xmlns:a16="http://schemas.microsoft.com/office/drawing/2014/main" id="{2A5C11FD-6192-48BF-A6B0-030224437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Redigeerige juhteksemplari tekstilaade</a:t>
            </a:r>
          </a:p>
        </p:txBody>
      </p:sp>
      <p:sp>
        <p:nvSpPr>
          <p:cNvPr id="5" name="Kuupäeva kohatäide 4">
            <a:extLst>
              <a:ext uri="{FF2B5EF4-FFF2-40B4-BE49-F238E27FC236}">
                <a16:creationId xmlns:a16="http://schemas.microsoft.com/office/drawing/2014/main" id="{7C3D7BC1-4675-478B-B565-076AD698B713}"/>
              </a:ext>
            </a:extLst>
          </p:cNvPr>
          <p:cNvSpPr>
            <a:spLocks noGrp="1"/>
          </p:cNvSpPr>
          <p:nvPr>
            <p:ph type="dt" sz="half" idx="10"/>
          </p:nvPr>
        </p:nvSpPr>
        <p:spPr/>
        <p:txBody>
          <a:bodyPr/>
          <a:lstStyle/>
          <a:p>
            <a:fld id="{A15C8D53-2FCD-488A-8E6B-DABC88BA29B7}" type="datetime1">
              <a:rPr lang="en-US" smtClean="0"/>
              <a:t>10/24/2017</a:t>
            </a:fld>
            <a:endParaRPr lang="en-US"/>
          </a:p>
        </p:txBody>
      </p:sp>
      <p:sp>
        <p:nvSpPr>
          <p:cNvPr id="6" name="Jaluse kohatäide 5">
            <a:extLst>
              <a:ext uri="{FF2B5EF4-FFF2-40B4-BE49-F238E27FC236}">
                <a16:creationId xmlns:a16="http://schemas.microsoft.com/office/drawing/2014/main" id="{69812142-91B3-4AD7-8425-95382060D9D2}"/>
              </a:ext>
            </a:extLst>
          </p:cNvPr>
          <p:cNvSpPr>
            <a:spLocks noGrp="1"/>
          </p:cNvSpPr>
          <p:nvPr>
            <p:ph type="ftr" sz="quarter" idx="11"/>
          </p:nvPr>
        </p:nvSpPr>
        <p:spPr/>
        <p:txBody>
          <a:bodyPr/>
          <a:lstStyle/>
          <a:p>
            <a:endParaRPr lang="en-US"/>
          </a:p>
        </p:txBody>
      </p:sp>
      <p:sp>
        <p:nvSpPr>
          <p:cNvPr id="7" name="Slaidinumbri kohatäide 6">
            <a:extLst>
              <a:ext uri="{FF2B5EF4-FFF2-40B4-BE49-F238E27FC236}">
                <a16:creationId xmlns:a16="http://schemas.microsoft.com/office/drawing/2014/main" id="{DFDE22E2-4808-4C5E-ADCB-028E73A889FD}"/>
              </a:ext>
            </a:extLst>
          </p:cNvPr>
          <p:cNvSpPr>
            <a:spLocks noGrp="1"/>
          </p:cNvSpPr>
          <p:nvPr>
            <p:ph type="sldNum" sz="quarter" idx="12"/>
          </p:nvPr>
        </p:nvSpPr>
        <p:spPr/>
        <p:txBody>
          <a:bodyPr/>
          <a:lstStyle/>
          <a:p>
            <a:fld id="{AECCF359-125E-4B56-B8AE-37251FDC6E5C}" type="slidenum">
              <a:rPr lang="en-US" smtClean="0"/>
              <a:t>‹#›</a:t>
            </a:fld>
            <a:endParaRPr lang="en-US"/>
          </a:p>
        </p:txBody>
      </p:sp>
    </p:spTree>
    <p:extLst>
      <p:ext uri="{BB962C8B-B14F-4D97-AF65-F5344CB8AC3E}">
        <p14:creationId xmlns:p14="http://schemas.microsoft.com/office/powerpoint/2010/main" val="2753339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89FAF8AB-223D-4747-8AD7-7E9D7D1A44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Klõpsake juhteksemplari pealkirja laadi redigeerimiseks</a:t>
            </a:r>
            <a:endParaRPr lang="en-US"/>
          </a:p>
        </p:txBody>
      </p:sp>
      <p:sp>
        <p:nvSpPr>
          <p:cNvPr id="3" name="Teksti kohatäide 2">
            <a:extLst>
              <a:ext uri="{FF2B5EF4-FFF2-40B4-BE49-F238E27FC236}">
                <a16:creationId xmlns:a16="http://schemas.microsoft.com/office/drawing/2014/main" id="{A63A3479-256D-4505-8BF3-19EC523A77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4" name="Kuupäeva kohatäide 3">
            <a:extLst>
              <a:ext uri="{FF2B5EF4-FFF2-40B4-BE49-F238E27FC236}">
                <a16:creationId xmlns:a16="http://schemas.microsoft.com/office/drawing/2014/main" id="{F40DBBC8-57F7-40F3-9BEE-4E292E631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52C2DE-F5E4-4EE7-8572-F6B74EFB6F9C}" type="datetime1">
              <a:rPr lang="en-US" smtClean="0"/>
              <a:t>10/24/2017</a:t>
            </a:fld>
            <a:endParaRPr lang="en-US"/>
          </a:p>
        </p:txBody>
      </p:sp>
      <p:sp>
        <p:nvSpPr>
          <p:cNvPr id="5" name="Jaluse kohatäide 4">
            <a:extLst>
              <a:ext uri="{FF2B5EF4-FFF2-40B4-BE49-F238E27FC236}">
                <a16:creationId xmlns:a16="http://schemas.microsoft.com/office/drawing/2014/main" id="{19A50FF6-310E-43C8-B355-EEC3AF998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idinumbri kohatäide 5">
            <a:extLst>
              <a:ext uri="{FF2B5EF4-FFF2-40B4-BE49-F238E27FC236}">
                <a16:creationId xmlns:a16="http://schemas.microsoft.com/office/drawing/2014/main" id="{143E5CBA-0E0D-4192-87D9-EE58E97D63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CF359-125E-4B56-B8AE-37251FDC6E5C}" type="slidenum">
              <a:rPr lang="en-US" smtClean="0"/>
              <a:t>‹#›</a:t>
            </a:fld>
            <a:endParaRPr lang="en-US"/>
          </a:p>
        </p:txBody>
      </p:sp>
    </p:spTree>
    <p:extLst>
      <p:ext uri="{BB962C8B-B14F-4D97-AF65-F5344CB8AC3E}">
        <p14:creationId xmlns:p14="http://schemas.microsoft.com/office/powerpoint/2010/main" val="1209279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0F46B7A-1893-4E1C-9AC6-894BCD24A34C}"/>
              </a:ext>
            </a:extLst>
          </p:cNvPr>
          <p:cNvSpPr>
            <a:spLocks noGrp="1"/>
          </p:cNvSpPr>
          <p:nvPr>
            <p:ph type="ctrTitle"/>
          </p:nvPr>
        </p:nvSpPr>
        <p:spPr/>
        <p:txBody>
          <a:bodyPr/>
          <a:lstStyle/>
          <a:p>
            <a:r>
              <a:rPr lang="et-EE" b="1" dirty="0"/>
              <a:t>Loeng 8. Põhjavee keemiline areng</a:t>
            </a:r>
            <a:endParaRPr lang="en-US" b="1" dirty="0"/>
          </a:p>
        </p:txBody>
      </p:sp>
      <p:sp>
        <p:nvSpPr>
          <p:cNvPr id="3" name="Alapealkiri 2">
            <a:extLst>
              <a:ext uri="{FF2B5EF4-FFF2-40B4-BE49-F238E27FC236}">
                <a16:creationId xmlns:a16="http://schemas.microsoft.com/office/drawing/2014/main" id="{681354D2-A4C7-4DA6-9DEE-BB3455300826}"/>
              </a:ext>
            </a:extLst>
          </p:cNvPr>
          <p:cNvSpPr>
            <a:spLocks noGrp="1"/>
          </p:cNvSpPr>
          <p:nvPr>
            <p:ph type="subTitle" idx="1"/>
          </p:nvPr>
        </p:nvSpPr>
        <p:spPr/>
        <p:txBody>
          <a:bodyPr/>
          <a:lstStyle/>
          <a:p>
            <a:r>
              <a:rPr lang="et-EE" dirty="0"/>
              <a:t>23.10.2017</a:t>
            </a:r>
          </a:p>
          <a:p>
            <a:r>
              <a:rPr lang="et-EE" dirty="0"/>
              <a:t>Joonas Pärn</a:t>
            </a:r>
            <a:endParaRPr lang="en-US" dirty="0"/>
          </a:p>
        </p:txBody>
      </p:sp>
      <p:sp>
        <p:nvSpPr>
          <p:cNvPr id="4" name="Slaidinumbri kohatäide 3">
            <a:extLst>
              <a:ext uri="{FF2B5EF4-FFF2-40B4-BE49-F238E27FC236}">
                <a16:creationId xmlns:a16="http://schemas.microsoft.com/office/drawing/2014/main" id="{D1154AAB-4565-471B-A86B-54A71583B5A5}"/>
              </a:ext>
            </a:extLst>
          </p:cNvPr>
          <p:cNvSpPr>
            <a:spLocks noGrp="1"/>
          </p:cNvSpPr>
          <p:nvPr>
            <p:ph type="sldNum" sz="quarter" idx="12"/>
          </p:nvPr>
        </p:nvSpPr>
        <p:spPr/>
        <p:txBody>
          <a:bodyPr/>
          <a:lstStyle/>
          <a:p>
            <a:fld id="{AECCF359-125E-4B56-B8AE-37251FDC6E5C}" type="slidenum">
              <a:rPr lang="en-US" smtClean="0"/>
              <a:t>1</a:t>
            </a:fld>
            <a:endParaRPr lang="en-US"/>
          </a:p>
        </p:txBody>
      </p:sp>
    </p:spTree>
    <p:extLst>
      <p:ext uri="{BB962C8B-B14F-4D97-AF65-F5344CB8AC3E}">
        <p14:creationId xmlns:p14="http://schemas.microsoft.com/office/powerpoint/2010/main" val="384580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4AD7B1C-C3A1-4F6D-91C9-51912BC9632A}"/>
              </a:ext>
            </a:extLst>
          </p:cNvPr>
          <p:cNvSpPr>
            <a:spLocks noGrp="1"/>
          </p:cNvSpPr>
          <p:nvPr>
            <p:ph type="title"/>
          </p:nvPr>
        </p:nvSpPr>
        <p:spPr/>
        <p:txBody>
          <a:bodyPr/>
          <a:lstStyle/>
          <a:p>
            <a:r>
              <a:rPr lang="et-EE" b="1" dirty="0"/>
              <a:t>Reaktsioonid aeratsioonivöös</a:t>
            </a:r>
            <a:endParaRPr lang="en-US" b="1" dirty="0"/>
          </a:p>
        </p:txBody>
      </p:sp>
      <p:sp>
        <p:nvSpPr>
          <p:cNvPr id="3" name="Sisu kohatäide 2">
            <a:extLst>
              <a:ext uri="{FF2B5EF4-FFF2-40B4-BE49-F238E27FC236}">
                <a16:creationId xmlns:a16="http://schemas.microsoft.com/office/drawing/2014/main" id="{177A386E-56FE-444F-9EBC-BC48F81D1B6F}"/>
              </a:ext>
            </a:extLst>
          </p:cNvPr>
          <p:cNvSpPr>
            <a:spLocks noGrp="1"/>
          </p:cNvSpPr>
          <p:nvPr>
            <p:ph idx="1"/>
          </p:nvPr>
        </p:nvSpPr>
        <p:spPr>
          <a:xfrm>
            <a:off x="838200" y="1867667"/>
            <a:ext cx="10515600" cy="4351338"/>
          </a:xfrm>
        </p:spPr>
        <p:txBody>
          <a:bodyPr/>
          <a:lstStyle/>
          <a:p>
            <a:pPr algn="just"/>
            <a:r>
              <a:rPr lang="et-EE" dirty="0"/>
              <a:t>Pinnasesse infiltreeruvat vett mõjutab </a:t>
            </a:r>
            <a:r>
              <a:rPr lang="et-EE" dirty="0" err="1"/>
              <a:t>evapotranspiratsioon</a:t>
            </a:r>
            <a:r>
              <a:rPr lang="et-EE" dirty="0"/>
              <a:t>, mis muudab selle sademete suhtes kontsentreeritumaks. </a:t>
            </a:r>
          </a:p>
          <a:p>
            <a:pPr algn="just"/>
            <a:r>
              <a:rPr lang="et-EE" dirty="0"/>
              <a:t>Mõnikord tuletatakse infiltreeruva vee keemiline koostis sademete keemilisest koostisest, korrutades viimast mingisuguse võrdeteguriga, mis iseloomustab </a:t>
            </a:r>
            <a:r>
              <a:rPr lang="et-EE" dirty="0" err="1"/>
              <a:t>evapotranspiratsiooni</a:t>
            </a:r>
            <a:r>
              <a:rPr lang="et-EE" dirty="0"/>
              <a:t> mõju.</a:t>
            </a:r>
          </a:p>
          <a:p>
            <a:pPr algn="just"/>
            <a:r>
              <a:rPr lang="et-EE" dirty="0"/>
              <a:t>Võrdetegur leitakse empiiriliselt ja see erineb piirkonniti ja veekihtide lõikes (nt. kontsentratsioonifaktor Hollandi jaoks on 2,27; Meinardi, 1974).</a:t>
            </a:r>
          </a:p>
          <a:p>
            <a:pPr algn="just"/>
            <a:endParaRPr lang="en-US" dirty="0"/>
          </a:p>
        </p:txBody>
      </p:sp>
      <p:sp>
        <p:nvSpPr>
          <p:cNvPr id="4" name="Slaidinumbri kohatäide 3">
            <a:extLst>
              <a:ext uri="{FF2B5EF4-FFF2-40B4-BE49-F238E27FC236}">
                <a16:creationId xmlns:a16="http://schemas.microsoft.com/office/drawing/2014/main" id="{33E3B93E-CE96-44FD-8E27-5A5929E39951}"/>
              </a:ext>
            </a:extLst>
          </p:cNvPr>
          <p:cNvSpPr>
            <a:spLocks noGrp="1"/>
          </p:cNvSpPr>
          <p:nvPr>
            <p:ph type="sldNum" sz="quarter" idx="12"/>
          </p:nvPr>
        </p:nvSpPr>
        <p:spPr/>
        <p:txBody>
          <a:bodyPr/>
          <a:lstStyle/>
          <a:p>
            <a:fld id="{AECCF359-125E-4B56-B8AE-37251FDC6E5C}" type="slidenum">
              <a:rPr lang="en-US" smtClean="0"/>
              <a:t>10</a:t>
            </a:fld>
            <a:endParaRPr lang="en-US"/>
          </a:p>
        </p:txBody>
      </p:sp>
    </p:spTree>
    <p:extLst>
      <p:ext uri="{BB962C8B-B14F-4D97-AF65-F5344CB8AC3E}">
        <p14:creationId xmlns:p14="http://schemas.microsoft.com/office/powerpoint/2010/main" val="4124985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1E1D92B-1006-4D2A-8E0B-4C386C13A8BB}"/>
              </a:ext>
            </a:extLst>
          </p:cNvPr>
          <p:cNvSpPr>
            <a:spLocks noGrp="1"/>
          </p:cNvSpPr>
          <p:nvPr>
            <p:ph type="title"/>
          </p:nvPr>
        </p:nvSpPr>
        <p:spPr/>
        <p:txBody>
          <a:bodyPr/>
          <a:lstStyle/>
          <a:p>
            <a:r>
              <a:rPr lang="et-EE" b="1" dirty="0"/>
              <a:t>Reaktsioonid aeratsioonivöös</a:t>
            </a:r>
            <a:endParaRPr lang="en-US" b="1" dirty="0"/>
          </a:p>
        </p:txBody>
      </p:sp>
      <p:pic>
        <p:nvPicPr>
          <p:cNvPr id="4" name="Pilt 3">
            <a:extLst>
              <a:ext uri="{FF2B5EF4-FFF2-40B4-BE49-F238E27FC236}">
                <a16:creationId xmlns:a16="http://schemas.microsoft.com/office/drawing/2014/main" id="{9E2FD383-8893-4C95-9D4E-4C159D7B4DD8}"/>
              </a:ext>
            </a:extLst>
          </p:cNvPr>
          <p:cNvPicPr>
            <a:picLocks noChangeAspect="1"/>
          </p:cNvPicPr>
          <p:nvPr/>
        </p:nvPicPr>
        <p:blipFill>
          <a:blip r:embed="rId3"/>
          <a:stretch>
            <a:fillRect/>
          </a:stretch>
        </p:blipFill>
        <p:spPr>
          <a:xfrm>
            <a:off x="2617223" y="2037518"/>
            <a:ext cx="6267052" cy="4561809"/>
          </a:xfrm>
          <a:prstGeom prst="rect">
            <a:avLst/>
          </a:prstGeom>
        </p:spPr>
      </p:pic>
      <p:sp>
        <p:nvSpPr>
          <p:cNvPr id="5" name="TextBox 4">
            <a:extLst>
              <a:ext uri="{FF2B5EF4-FFF2-40B4-BE49-F238E27FC236}">
                <a16:creationId xmlns:a16="http://schemas.microsoft.com/office/drawing/2014/main" id="{A45194C2-498B-497C-B9DE-F56796B38AF2}"/>
              </a:ext>
            </a:extLst>
          </p:cNvPr>
          <p:cNvSpPr txBox="1"/>
          <p:nvPr/>
        </p:nvSpPr>
        <p:spPr>
          <a:xfrm>
            <a:off x="2823035" y="1556278"/>
            <a:ext cx="1299202" cy="369332"/>
          </a:xfrm>
          <a:prstGeom prst="rect">
            <a:avLst/>
          </a:prstGeom>
          <a:noFill/>
        </p:spPr>
        <p:txBody>
          <a:bodyPr wrap="none" rtlCol="0">
            <a:spAutoFit/>
          </a:bodyPr>
          <a:lstStyle/>
          <a:p>
            <a:r>
              <a:rPr lang="et-EE" b="1" dirty="0"/>
              <a:t>Parameeter</a:t>
            </a:r>
            <a:endParaRPr lang="en-US" b="1" dirty="0"/>
          </a:p>
        </p:txBody>
      </p:sp>
      <p:sp>
        <p:nvSpPr>
          <p:cNvPr id="6" name="TextBox 5">
            <a:extLst>
              <a:ext uri="{FF2B5EF4-FFF2-40B4-BE49-F238E27FC236}">
                <a16:creationId xmlns:a16="http://schemas.microsoft.com/office/drawing/2014/main" id="{008875B6-7BC3-468D-9B02-94CFDF8B2C0E}"/>
              </a:ext>
            </a:extLst>
          </p:cNvPr>
          <p:cNvSpPr txBox="1"/>
          <p:nvPr/>
        </p:nvSpPr>
        <p:spPr>
          <a:xfrm>
            <a:off x="4109047" y="1561531"/>
            <a:ext cx="1770356" cy="369332"/>
          </a:xfrm>
          <a:prstGeom prst="rect">
            <a:avLst/>
          </a:prstGeom>
          <a:noFill/>
        </p:spPr>
        <p:txBody>
          <a:bodyPr wrap="none" rtlCol="0">
            <a:spAutoFit/>
          </a:bodyPr>
          <a:lstStyle/>
          <a:p>
            <a:r>
              <a:rPr lang="et-EE" b="1" dirty="0"/>
              <a:t>Sademed (mg/L)</a:t>
            </a:r>
            <a:endParaRPr lang="en-US" b="1" dirty="0"/>
          </a:p>
        </p:txBody>
      </p:sp>
      <p:sp>
        <p:nvSpPr>
          <p:cNvPr id="7" name="TextBox 6">
            <a:extLst>
              <a:ext uri="{FF2B5EF4-FFF2-40B4-BE49-F238E27FC236}">
                <a16:creationId xmlns:a16="http://schemas.microsoft.com/office/drawing/2014/main" id="{5943FEAF-D870-45BE-8622-ED1136027BAB}"/>
              </a:ext>
            </a:extLst>
          </p:cNvPr>
          <p:cNvSpPr txBox="1"/>
          <p:nvPr/>
        </p:nvSpPr>
        <p:spPr>
          <a:xfrm>
            <a:off x="5849813" y="1422875"/>
            <a:ext cx="1532920" cy="646331"/>
          </a:xfrm>
          <a:prstGeom prst="rect">
            <a:avLst/>
          </a:prstGeom>
          <a:noFill/>
        </p:spPr>
        <p:txBody>
          <a:bodyPr wrap="square" rtlCol="0">
            <a:spAutoFit/>
          </a:bodyPr>
          <a:lstStyle/>
          <a:p>
            <a:r>
              <a:rPr lang="et-EE" b="1" dirty="0"/>
              <a:t>Infiltreerunud vesi (mg/L)</a:t>
            </a:r>
            <a:endParaRPr lang="en-US" b="1" dirty="0"/>
          </a:p>
        </p:txBody>
      </p:sp>
      <p:sp>
        <p:nvSpPr>
          <p:cNvPr id="8" name="TextBox 7">
            <a:extLst>
              <a:ext uri="{FF2B5EF4-FFF2-40B4-BE49-F238E27FC236}">
                <a16:creationId xmlns:a16="http://schemas.microsoft.com/office/drawing/2014/main" id="{6A0BD13C-011C-4A0F-BA26-BD7DDCBA6D2A}"/>
              </a:ext>
            </a:extLst>
          </p:cNvPr>
          <p:cNvSpPr txBox="1"/>
          <p:nvPr/>
        </p:nvSpPr>
        <p:spPr>
          <a:xfrm>
            <a:off x="7347390" y="1561374"/>
            <a:ext cx="1762919" cy="369332"/>
          </a:xfrm>
          <a:prstGeom prst="rect">
            <a:avLst/>
          </a:prstGeom>
          <a:noFill/>
        </p:spPr>
        <p:txBody>
          <a:bodyPr wrap="none" rtlCol="0">
            <a:spAutoFit/>
          </a:bodyPr>
          <a:lstStyle/>
          <a:p>
            <a:r>
              <a:rPr lang="et-EE" b="1" dirty="0"/>
              <a:t>Merevesi (mg/L)</a:t>
            </a:r>
            <a:endParaRPr lang="en-US" b="1" dirty="0"/>
          </a:p>
        </p:txBody>
      </p:sp>
      <p:sp>
        <p:nvSpPr>
          <p:cNvPr id="3" name="Slaidinumbri kohatäide 2">
            <a:extLst>
              <a:ext uri="{FF2B5EF4-FFF2-40B4-BE49-F238E27FC236}">
                <a16:creationId xmlns:a16="http://schemas.microsoft.com/office/drawing/2014/main" id="{ECD0865E-1B43-4317-8080-149D5FFB6281}"/>
              </a:ext>
            </a:extLst>
          </p:cNvPr>
          <p:cNvSpPr>
            <a:spLocks noGrp="1"/>
          </p:cNvSpPr>
          <p:nvPr>
            <p:ph type="sldNum" sz="quarter" idx="12"/>
          </p:nvPr>
        </p:nvSpPr>
        <p:spPr/>
        <p:txBody>
          <a:bodyPr/>
          <a:lstStyle/>
          <a:p>
            <a:fld id="{AECCF359-125E-4B56-B8AE-37251FDC6E5C}" type="slidenum">
              <a:rPr lang="en-US" smtClean="0"/>
              <a:t>11</a:t>
            </a:fld>
            <a:endParaRPr lang="en-US"/>
          </a:p>
        </p:txBody>
      </p:sp>
    </p:spTree>
    <p:extLst>
      <p:ext uri="{BB962C8B-B14F-4D97-AF65-F5344CB8AC3E}">
        <p14:creationId xmlns:p14="http://schemas.microsoft.com/office/powerpoint/2010/main" val="2399862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330AD5E-BDA5-481D-BEA1-49AB135DB7FE}"/>
              </a:ext>
            </a:extLst>
          </p:cNvPr>
          <p:cNvSpPr>
            <a:spLocks noGrp="1"/>
          </p:cNvSpPr>
          <p:nvPr>
            <p:ph type="title"/>
          </p:nvPr>
        </p:nvSpPr>
        <p:spPr>
          <a:xfrm>
            <a:off x="838200" y="0"/>
            <a:ext cx="10515600" cy="693683"/>
          </a:xfrm>
        </p:spPr>
        <p:txBody>
          <a:bodyPr>
            <a:normAutofit fontScale="90000"/>
          </a:bodyPr>
          <a:lstStyle/>
          <a:p>
            <a:r>
              <a:rPr lang="et-EE" b="1" dirty="0"/>
              <a:t>Reaktsioonid aeratsioonivöös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607CF1A8-D58F-4EC3-ADD3-77D4690A1FFA}"/>
                  </a:ext>
                </a:extLst>
              </p:cNvPr>
              <p:cNvSpPr>
                <a:spLocks noGrp="1"/>
              </p:cNvSpPr>
              <p:nvPr>
                <p:ph idx="1"/>
              </p:nvPr>
            </p:nvSpPr>
            <p:spPr>
              <a:xfrm>
                <a:off x="838200" y="693684"/>
                <a:ext cx="10515600" cy="2690648"/>
              </a:xfrm>
            </p:spPr>
            <p:txBody>
              <a:bodyPr>
                <a:normAutofit fontScale="70000" lnSpcReduction="20000"/>
              </a:bodyPr>
              <a:lstStyle/>
              <a:p>
                <a:pPr algn="just"/>
                <a:r>
                  <a:rPr lang="et-EE" dirty="0"/>
                  <a:t>Vee infiltreerumisel läbi aeratsioonivöö toimuvad mitmed olulised muutused selle keemilises koostises:</a:t>
                </a:r>
              </a:p>
              <a:p>
                <a:pPr algn="just">
                  <a:buFont typeface="Wingdings" panose="05000000000000000000" pitchFamily="2" charset="2"/>
                  <a:buChar char="v"/>
                </a:pPr>
                <a:r>
                  <a:rPr lang="et-EE" dirty="0"/>
                  <a:t>Orgaanilise aine oksüdeerimine vees lahustunud O</a:t>
                </a:r>
                <a:r>
                  <a:rPr lang="et-EE" baseline="-25000" dirty="0"/>
                  <a:t>2</a:t>
                </a:r>
                <a:r>
                  <a:rPr lang="et-EE" dirty="0"/>
                  <a:t> poolt ja vee </a:t>
                </a:r>
                <a:r>
                  <a:rPr lang="et-EE" dirty="0" err="1"/>
                  <a:t>redokspotentsiaali</a:t>
                </a:r>
                <a:r>
                  <a:rPr lang="et-EE" dirty="0"/>
                  <a:t> (Eh) langus -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𝐶𝐻</m:t>
                        </m:r>
                      </m:e>
                      <m:sub>
                        <m:r>
                          <a:rPr lang="en-GB" b="0" i="1">
                            <a:solidFill>
                              <a:schemeClr val="tx1"/>
                            </a:solidFill>
                            <a:latin typeface="Cambria Math" panose="02040503050406030204" pitchFamily="18" charset="0"/>
                          </a:rPr>
                          <m:t>2</m:t>
                        </m:r>
                      </m:sub>
                    </m:sSub>
                    <m:r>
                      <a:rPr lang="en-GB" b="0" i="1">
                        <a:solidFill>
                          <a:schemeClr val="tx1"/>
                        </a:solidFill>
                        <a:latin typeface="Cambria Math" panose="02040503050406030204" pitchFamily="18" charset="0"/>
                      </a:rPr>
                      <m:t>𝑂</m:t>
                    </m:r>
                    <m:r>
                      <a:rPr lang="en-GB" b="0" i="1">
                        <a:solidFill>
                          <a:schemeClr val="tx1"/>
                        </a:solidFill>
                        <a:latin typeface="Cambria Math" panose="02040503050406030204" pitchFamily="18" charset="0"/>
                      </a:rPr>
                      <m:t>+</m:t>
                    </m:r>
                    <m:sSub>
                      <m:sSubPr>
                        <m:ctrlPr>
                          <a:rPr lang="en-GB" i="1">
                            <a:solidFill>
                              <a:schemeClr val="tx1"/>
                            </a:solidFill>
                            <a:latin typeface="Cambria Math" panose="02040503050406030204" pitchFamily="18" charset="0"/>
                          </a:rPr>
                        </m:ctrlPr>
                      </m:sSubPr>
                      <m:e>
                        <m:r>
                          <a:rPr lang="et-EE" b="0" i="1">
                            <a:solidFill>
                              <a:schemeClr val="tx1"/>
                            </a:solidFill>
                            <a:latin typeface="Cambria Math" panose="02040503050406030204" pitchFamily="18" charset="0"/>
                          </a:rPr>
                          <m:t>𝑂</m:t>
                        </m:r>
                      </m:e>
                      <m:sub>
                        <m:r>
                          <a:rPr lang="et-EE" b="0" i="1">
                            <a:solidFill>
                              <a:schemeClr val="tx1"/>
                            </a:solidFill>
                            <a:latin typeface="Cambria Math" panose="02040503050406030204" pitchFamily="18" charset="0"/>
                          </a:rPr>
                          <m:t>2</m:t>
                        </m:r>
                      </m:sub>
                    </m:sSub>
                    <m:r>
                      <a:rPr lang="et-EE" b="0"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𝐶𝑂</m:t>
                        </m:r>
                      </m:e>
                      <m:sub>
                        <m:r>
                          <a:rPr lang="en-GB" b="0" i="1">
                            <a:solidFill>
                              <a:schemeClr val="tx1"/>
                            </a:solidFill>
                            <a:latin typeface="Cambria Math" panose="02040503050406030204" pitchFamily="18" charset="0"/>
                          </a:rPr>
                          <m:t>2</m:t>
                        </m:r>
                      </m:sub>
                    </m:sSub>
                    <m:r>
                      <a:rPr lang="en-GB" b="0"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𝐻</m:t>
                        </m:r>
                      </m:e>
                      <m:sub>
                        <m:r>
                          <a:rPr lang="en-GB" b="0" i="1">
                            <a:solidFill>
                              <a:schemeClr val="tx1"/>
                            </a:solidFill>
                            <a:latin typeface="Cambria Math" panose="02040503050406030204" pitchFamily="18" charset="0"/>
                          </a:rPr>
                          <m:t>2</m:t>
                        </m:r>
                      </m:sub>
                    </m:sSub>
                    <m:r>
                      <a:rPr lang="en-GB" b="0" i="1">
                        <a:solidFill>
                          <a:schemeClr val="tx1"/>
                        </a:solidFill>
                        <a:latin typeface="Cambria Math" panose="02040503050406030204" pitchFamily="18" charset="0"/>
                      </a:rPr>
                      <m:t>𝑂</m:t>
                    </m:r>
                    <m:r>
                      <a:rPr lang="et-EE" b="0" i="0" smtClean="0">
                        <a:latin typeface="Cambria Math" panose="02040503050406030204" pitchFamily="18" charset="0"/>
                      </a:rPr>
                      <m:t>;</m:t>
                    </m:r>
                  </m:oMath>
                </a14:m>
                <a:endParaRPr lang="et-EE" dirty="0"/>
              </a:p>
              <a:p>
                <a:pPr algn="just">
                  <a:buFont typeface="Wingdings" panose="05000000000000000000" pitchFamily="2" charset="2"/>
                  <a:buChar char="v"/>
                </a:pPr>
                <a:r>
                  <a:rPr lang="et-EE" dirty="0"/>
                  <a:t>Mullaatmosfääris oleva CO</a:t>
                </a:r>
                <a:r>
                  <a:rPr lang="et-EE" baseline="-25000" dirty="0"/>
                  <a:t>2</a:t>
                </a:r>
                <a:r>
                  <a:rPr lang="et-EE" dirty="0"/>
                  <a:t>-e lahustumine pinnavette. CO</a:t>
                </a:r>
                <a:r>
                  <a:rPr lang="et-EE" baseline="-25000" dirty="0"/>
                  <a:t>2</a:t>
                </a:r>
                <a:r>
                  <a:rPr lang="et-EE" dirty="0"/>
                  <a:t> osarõhk atmosfääris (10</a:t>
                </a:r>
                <a:r>
                  <a:rPr lang="et-EE" baseline="30000" dirty="0"/>
                  <a:t>-3.5</a:t>
                </a:r>
                <a:r>
                  <a:rPr lang="et-EE" dirty="0"/>
                  <a:t> </a:t>
                </a:r>
                <a:r>
                  <a:rPr lang="et-EE" dirty="0" err="1"/>
                  <a:t>bar</a:t>
                </a:r>
                <a:r>
                  <a:rPr lang="et-EE" dirty="0"/>
                  <a:t>); mullas (10</a:t>
                </a:r>
                <a:r>
                  <a:rPr lang="et-EE" baseline="30000" dirty="0"/>
                  <a:t>-3</a:t>
                </a:r>
                <a:r>
                  <a:rPr lang="et-EE" dirty="0"/>
                  <a:t> kuni 10</a:t>
                </a:r>
                <a:r>
                  <a:rPr lang="et-EE" baseline="30000" dirty="0"/>
                  <a:t>-1</a:t>
                </a:r>
                <a:r>
                  <a:rPr lang="et-EE" dirty="0"/>
                  <a:t> </a:t>
                </a:r>
                <a:r>
                  <a:rPr lang="et-EE" dirty="0" err="1"/>
                  <a:t>bar</a:t>
                </a:r>
                <a:r>
                  <a:rPr lang="et-EE" dirty="0"/>
                  <a:t>);</a:t>
                </a:r>
              </a:p>
              <a:p>
                <a:pPr algn="just">
                  <a:buFont typeface="Wingdings" panose="05000000000000000000" pitchFamily="2" charset="2"/>
                  <a:buChar char="v"/>
                </a:pPr>
                <a:r>
                  <a:rPr lang="et-EE" dirty="0"/>
                  <a:t>Aktiivne leostumine ja mineraalide lahustumine O</a:t>
                </a:r>
                <a:r>
                  <a:rPr lang="et-EE" baseline="-25000" dirty="0"/>
                  <a:t>2</a:t>
                </a:r>
                <a:r>
                  <a:rPr lang="et-EE" dirty="0"/>
                  <a:t> ja CO</a:t>
                </a:r>
                <a:r>
                  <a:rPr lang="et-EE" baseline="-25000" dirty="0"/>
                  <a:t>2</a:t>
                </a:r>
                <a:r>
                  <a:rPr lang="et-EE" dirty="0"/>
                  <a:t> toimel (nt. FeS</a:t>
                </a:r>
                <a:r>
                  <a:rPr lang="et-EE" baseline="-25000" dirty="0"/>
                  <a:t>2</a:t>
                </a:r>
                <a:r>
                  <a:rPr lang="et-EE" dirty="0"/>
                  <a:t>, CaCO</a:t>
                </a:r>
                <a:r>
                  <a:rPr lang="et-EE" baseline="-25000" dirty="0"/>
                  <a:t>3</a:t>
                </a:r>
                <a:r>
                  <a:rPr lang="et-EE" dirty="0"/>
                  <a:t>);</a:t>
                </a:r>
              </a:p>
              <a:p>
                <a:pPr algn="just">
                  <a:buFont typeface="Wingdings" panose="05000000000000000000" pitchFamily="2" charset="2"/>
                  <a:buChar char="v"/>
                </a:pPr>
                <a:r>
                  <a:rPr lang="et-EE" dirty="0"/>
                  <a:t>Pinnases esinevate antropogeensete päritoluga ainete mõju (nt. NO</a:t>
                </a:r>
                <a:r>
                  <a:rPr lang="et-EE" baseline="-25000" dirty="0"/>
                  <a:t>3</a:t>
                </a:r>
                <a:r>
                  <a:rPr lang="et-EE" baseline="30000" dirty="0">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lämmastikväetistest ja sõnnikust ning pestitsiidid põllumajandusmaadelt). </a:t>
                </a:r>
                <a:endParaRPr lang="et-EE" dirty="0"/>
              </a:p>
              <a:p>
                <a:pPr>
                  <a:buFont typeface="Wingdings" panose="05000000000000000000" pitchFamily="2" charset="2"/>
                  <a:buChar char="v"/>
                </a:pPr>
                <a:endParaRPr lang="et-EE" dirty="0"/>
              </a:p>
            </p:txBody>
          </p:sp>
        </mc:Choice>
        <mc:Fallback xmlns="">
          <p:sp>
            <p:nvSpPr>
              <p:cNvPr id="3" name="Sisu kohatäide 2">
                <a:extLst>
                  <a:ext uri="{FF2B5EF4-FFF2-40B4-BE49-F238E27FC236}">
                    <a16:creationId xmlns:a16="http://schemas.microsoft.com/office/drawing/2014/main" id="{607CF1A8-D58F-4EC3-ADD3-77D4690A1FFA}"/>
                  </a:ext>
                </a:extLst>
              </p:cNvPr>
              <p:cNvSpPr>
                <a:spLocks noGrp="1" noRot="1" noChangeAspect="1" noMove="1" noResize="1" noEditPoints="1" noAdjustHandles="1" noChangeArrowheads="1" noChangeShapeType="1" noTextEdit="1"/>
              </p:cNvSpPr>
              <p:nvPr>
                <p:ph idx="1"/>
              </p:nvPr>
            </p:nvSpPr>
            <p:spPr>
              <a:xfrm>
                <a:off x="838200" y="693684"/>
                <a:ext cx="10515600" cy="2690648"/>
              </a:xfrm>
              <a:blipFill>
                <a:blip r:embed="rId3"/>
                <a:stretch>
                  <a:fillRect l="-522" t="-4308" r="-580"/>
                </a:stretch>
              </a:blipFill>
            </p:spPr>
            <p:txBody>
              <a:bodyPr/>
              <a:lstStyle/>
              <a:p>
                <a:r>
                  <a:rPr lang="en-US">
                    <a:noFill/>
                  </a:rPr>
                  <a:t> </a:t>
                </a:r>
              </a:p>
            </p:txBody>
          </p:sp>
        </mc:Fallback>
      </mc:AlternateContent>
      <p:pic>
        <p:nvPicPr>
          <p:cNvPr id="4" name="Pilt 3">
            <a:extLst>
              <a:ext uri="{FF2B5EF4-FFF2-40B4-BE49-F238E27FC236}">
                <a16:creationId xmlns:a16="http://schemas.microsoft.com/office/drawing/2014/main" id="{1A0B5330-BD79-43F1-80F8-BA919619F40E}"/>
              </a:ext>
            </a:extLst>
          </p:cNvPr>
          <p:cNvPicPr>
            <a:picLocks noChangeAspect="1"/>
          </p:cNvPicPr>
          <p:nvPr/>
        </p:nvPicPr>
        <p:blipFill>
          <a:blip r:embed="rId4"/>
          <a:stretch>
            <a:fillRect/>
          </a:stretch>
        </p:blipFill>
        <p:spPr>
          <a:xfrm>
            <a:off x="2838599" y="3346810"/>
            <a:ext cx="5708935" cy="3326524"/>
          </a:xfrm>
          <a:prstGeom prst="rect">
            <a:avLst/>
          </a:prstGeom>
        </p:spPr>
      </p:pic>
      <p:sp>
        <p:nvSpPr>
          <p:cNvPr id="5" name="TextBox 4">
            <a:extLst>
              <a:ext uri="{FF2B5EF4-FFF2-40B4-BE49-F238E27FC236}">
                <a16:creationId xmlns:a16="http://schemas.microsoft.com/office/drawing/2014/main" id="{4BE96633-1806-4EA5-AA02-39F42BBC5111}"/>
              </a:ext>
            </a:extLst>
          </p:cNvPr>
          <p:cNvSpPr txBox="1"/>
          <p:nvPr/>
        </p:nvSpPr>
        <p:spPr>
          <a:xfrm>
            <a:off x="8547534" y="6356350"/>
            <a:ext cx="2249205" cy="369332"/>
          </a:xfrm>
          <a:prstGeom prst="rect">
            <a:avLst/>
          </a:prstGeom>
          <a:noFill/>
        </p:spPr>
        <p:txBody>
          <a:bodyPr wrap="none" rtlCol="0">
            <a:spAutoFit/>
          </a:bodyPr>
          <a:lstStyle/>
          <a:p>
            <a:r>
              <a:rPr lang="et-EE" dirty="0" err="1"/>
              <a:t>Freeze</a:t>
            </a:r>
            <a:r>
              <a:rPr lang="et-EE" dirty="0"/>
              <a:t> &amp; Cherry, 1979</a:t>
            </a:r>
            <a:endParaRPr lang="en-US" dirty="0"/>
          </a:p>
        </p:txBody>
      </p:sp>
      <p:sp>
        <p:nvSpPr>
          <p:cNvPr id="6" name="Slaidinumbri kohatäide 5">
            <a:extLst>
              <a:ext uri="{FF2B5EF4-FFF2-40B4-BE49-F238E27FC236}">
                <a16:creationId xmlns:a16="http://schemas.microsoft.com/office/drawing/2014/main" id="{C7223A29-13F3-4258-B9CC-0D045D77CFFB}"/>
              </a:ext>
            </a:extLst>
          </p:cNvPr>
          <p:cNvSpPr>
            <a:spLocks noGrp="1"/>
          </p:cNvSpPr>
          <p:nvPr>
            <p:ph type="sldNum" sz="quarter" idx="12"/>
          </p:nvPr>
        </p:nvSpPr>
        <p:spPr/>
        <p:txBody>
          <a:bodyPr/>
          <a:lstStyle/>
          <a:p>
            <a:fld id="{AECCF359-125E-4B56-B8AE-37251FDC6E5C}" type="slidenum">
              <a:rPr lang="en-US" smtClean="0"/>
              <a:t>12</a:t>
            </a:fld>
            <a:endParaRPr lang="en-US"/>
          </a:p>
        </p:txBody>
      </p:sp>
    </p:spTree>
    <p:extLst>
      <p:ext uri="{BB962C8B-B14F-4D97-AF65-F5344CB8AC3E}">
        <p14:creationId xmlns:p14="http://schemas.microsoft.com/office/powerpoint/2010/main" val="136401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D527962-C31D-4B19-BC96-819CB8AD9DD5}"/>
              </a:ext>
            </a:extLst>
          </p:cNvPr>
          <p:cNvSpPr>
            <a:spLocks noGrp="1"/>
          </p:cNvSpPr>
          <p:nvPr>
            <p:ph type="title"/>
          </p:nvPr>
        </p:nvSpPr>
        <p:spPr>
          <a:xfrm>
            <a:off x="838200" y="0"/>
            <a:ext cx="10515600" cy="1325563"/>
          </a:xfrm>
        </p:spPr>
        <p:txBody>
          <a:bodyPr/>
          <a:lstStyle/>
          <a:p>
            <a:r>
              <a:rPr lang="et-EE" b="1" dirty="0"/>
              <a:t>Reaktsioonid aeratsioonivöös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8F8E0E8E-432F-441C-9A11-0EC942FFDFF5}"/>
                  </a:ext>
                </a:extLst>
              </p:cNvPr>
              <p:cNvSpPr>
                <a:spLocks noGrp="1"/>
              </p:cNvSpPr>
              <p:nvPr>
                <p:ph idx="1"/>
              </p:nvPr>
            </p:nvSpPr>
            <p:spPr>
              <a:xfrm>
                <a:off x="838200" y="1325562"/>
                <a:ext cx="10515600" cy="5532437"/>
              </a:xfrm>
            </p:spPr>
            <p:txBody>
              <a:bodyPr>
                <a:normAutofit fontScale="70000" lnSpcReduction="20000"/>
              </a:bodyPr>
              <a:lstStyle/>
              <a:p>
                <a:r>
                  <a:rPr lang="et-EE" b="1" dirty="0"/>
                  <a:t>Gaaside lahustumine</a:t>
                </a:r>
              </a:p>
              <a:p>
                <a:r>
                  <a:rPr lang="et-EE" dirty="0"/>
                  <a:t>CO</a:t>
                </a:r>
                <a:r>
                  <a:rPr lang="et-EE" baseline="-25000" dirty="0"/>
                  <a:t>2</a:t>
                </a:r>
                <a:r>
                  <a:rPr lang="et-EE" dirty="0"/>
                  <a:t> esineb põhjavees nii lahustunud gaasi CO</a:t>
                </a:r>
                <a:r>
                  <a:rPr lang="et-EE" baseline="-25000" dirty="0"/>
                  <a:t>2</a:t>
                </a:r>
                <a:r>
                  <a:rPr lang="et-EE" dirty="0"/>
                  <a:t>(</a:t>
                </a:r>
                <a:r>
                  <a:rPr lang="et-EE" dirty="0" err="1"/>
                  <a:t>aq</a:t>
                </a:r>
                <a:r>
                  <a:rPr lang="et-EE" dirty="0"/>
                  <a:t>) kujul kui ka väiksemal määral </a:t>
                </a:r>
                <a:r>
                  <a:rPr lang="et-EE" dirty="0" err="1"/>
                  <a:t>hüdratiseeritud</a:t>
                </a:r>
                <a:r>
                  <a:rPr lang="et-EE" dirty="0"/>
                  <a:t> olekus:</a:t>
                </a:r>
              </a:p>
              <a:p>
                <a:pPr marL="0" indent="0">
                  <a:buNone/>
                </a:pPr>
                <a14:m>
                  <m:oMathPara xmlns:m="http://schemas.openxmlformats.org/officeDocument/2006/math">
                    <m:oMathParaPr>
                      <m:jc m:val="centerGroup"/>
                    </m:oMathParaPr>
                    <m:oMath xmlns:m="http://schemas.openxmlformats.org/officeDocument/2006/math">
                      <m:sSub>
                        <m:sSubPr>
                          <m:ctrlPr>
                            <a:rPr lang="et-EE" i="1" smtClean="0">
                              <a:latin typeface="Cambria Math" panose="02040503050406030204" pitchFamily="18" charset="0"/>
                            </a:rPr>
                          </m:ctrlPr>
                        </m:sSubPr>
                        <m:e>
                          <m:r>
                            <a:rPr lang="et-EE" b="0" i="1" smtClean="0">
                              <a:latin typeface="Cambria Math" panose="02040503050406030204" pitchFamily="18" charset="0"/>
                            </a:rPr>
                            <m:t>𝐶𝑂</m:t>
                          </m:r>
                        </m:e>
                        <m:sub>
                          <m:r>
                            <a:rPr lang="et-EE" b="0" i="1" smtClean="0">
                              <a:latin typeface="Cambria Math" panose="02040503050406030204" pitchFamily="18" charset="0"/>
                            </a:rPr>
                            <m:t>2</m:t>
                          </m:r>
                        </m:sub>
                      </m:sSub>
                      <m:r>
                        <a:rPr lang="et-EE" b="0" i="1" smtClean="0">
                          <a:latin typeface="Cambria Math" panose="02040503050406030204" pitchFamily="18" charset="0"/>
                        </a:rPr>
                        <m:t>(</m:t>
                      </m:r>
                      <m:r>
                        <a:rPr lang="et-EE" b="0" i="1" smtClean="0">
                          <a:latin typeface="Cambria Math" panose="02040503050406030204" pitchFamily="18" charset="0"/>
                        </a:rPr>
                        <m:t>𝑎𝑞</m:t>
                      </m:r>
                      <m:r>
                        <a:rPr lang="et-EE" b="0" i="1" smtClean="0">
                          <a:latin typeface="Cambria Math" panose="02040503050406030204" pitchFamily="18" charset="0"/>
                        </a:rPr>
                        <m:t>)+</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ea typeface="Cambria Math" panose="02040503050406030204" pitchFamily="18" charset="0"/>
                        </a:rPr>
                        <m:t>↔</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𝐻</m:t>
                          </m:r>
                        </m:e>
                        <m:sub>
                          <m:r>
                            <a:rPr lang="et-EE" b="0" i="1" smtClean="0">
                              <a:latin typeface="Cambria Math" panose="02040503050406030204" pitchFamily="18" charset="0"/>
                              <a:ea typeface="Cambria Math" panose="02040503050406030204" pitchFamily="18" charset="0"/>
                            </a:rPr>
                            <m:t>2</m:t>
                          </m:r>
                        </m:sub>
                      </m:sSub>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𝐶𝑂</m:t>
                          </m:r>
                        </m:e>
                        <m:sub>
                          <m:r>
                            <a:rPr lang="et-EE" b="0" i="1" smtClean="0">
                              <a:latin typeface="Cambria Math" panose="02040503050406030204" pitchFamily="18" charset="0"/>
                              <a:ea typeface="Cambria Math" panose="02040503050406030204" pitchFamily="18" charset="0"/>
                            </a:rPr>
                            <m:t>3</m:t>
                          </m:r>
                        </m:sub>
                      </m:sSub>
                    </m:oMath>
                  </m:oMathPara>
                </a14:m>
                <a:endParaRPr lang="et-EE" dirty="0"/>
              </a:p>
              <a:p>
                <a:pPr marL="0" indent="0">
                  <a:buNone/>
                </a:pPr>
                <a14:m>
                  <m:oMathPara xmlns:m="http://schemas.openxmlformats.org/officeDocument/2006/math">
                    <m:oMathParaPr>
                      <m:jc m:val="centerGroup"/>
                    </m:oMathParaPr>
                    <m:oMath xmlns:m="http://schemas.openxmlformats.org/officeDocument/2006/math">
                      <m:sSub>
                        <m:sSubPr>
                          <m:ctrlPr>
                            <a:rPr lang="et-EE" i="1">
                              <a:latin typeface="Cambria Math" panose="02040503050406030204" pitchFamily="18" charset="0"/>
                            </a:rPr>
                          </m:ctrlPr>
                        </m:sSubPr>
                        <m:e>
                          <m:r>
                            <a:rPr lang="et-EE" i="1">
                              <a:latin typeface="Cambria Math" panose="02040503050406030204" pitchFamily="18" charset="0"/>
                            </a:rPr>
                            <m:t>𝐶𝑂</m:t>
                          </m:r>
                        </m:e>
                        <m:sub>
                          <m:r>
                            <a:rPr lang="et-EE" i="1">
                              <a:latin typeface="Cambria Math" panose="02040503050406030204" pitchFamily="18" charset="0"/>
                            </a:rPr>
                            <m:t>2</m:t>
                          </m:r>
                        </m:sub>
                      </m:sSub>
                      <m:d>
                        <m:dPr>
                          <m:ctrlPr>
                            <a:rPr lang="et-EE" i="1">
                              <a:latin typeface="Cambria Math" panose="02040503050406030204" pitchFamily="18" charset="0"/>
                            </a:rPr>
                          </m:ctrlPr>
                        </m:dPr>
                        <m:e>
                          <m:r>
                            <a:rPr lang="et-EE" i="1">
                              <a:latin typeface="Cambria Math" panose="02040503050406030204" pitchFamily="18" charset="0"/>
                            </a:rPr>
                            <m:t>𝑎𝑞</m:t>
                          </m:r>
                        </m:e>
                      </m:d>
                      <m:r>
                        <a:rPr lang="et-EE" b="0" i="0" smtClean="0">
                          <a:latin typeface="Cambria Math" panose="02040503050406030204" pitchFamily="18" charset="0"/>
                        </a:rPr>
                        <m:t>+</m:t>
                      </m:r>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𝐻</m:t>
                          </m:r>
                        </m:e>
                        <m:sub>
                          <m:r>
                            <a:rPr lang="et-EE" i="1">
                              <a:latin typeface="Cambria Math" panose="02040503050406030204" pitchFamily="18" charset="0"/>
                              <a:ea typeface="Cambria Math" panose="02040503050406030204" pitchFamily="18" charset="0"/>
                            </a:rPr>
                            <m:t>2</m:t>
                          </m:r>
                        </m:sub>
                      </m:sSub>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𝐶𝑂</m:t>
                          </m:r>
                        </m:e>
                        <m:sub>
                          <m:r>
                            <a:rPr lang="et-EE" i="1">
                              <a:latin typeface="Cambria Math" panose="02040503050406030204" pitchFamily="18" charset="0"/>
                              <a:ea typeface="Cambria Math" panose="02040503050406030204" pitchFamily="18" charset="0"/>
                            </a:rPr>
                            <m:t>3</m:t>
                          </m:r>
                        </m:sub>
                      </m:sSub>
                      <m:r>
                        <a:rPr lang="et-EE"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𝐻</m:t>
                          </m:r>
                        </m:e>
                        <m:sub>
                          <m:r>
                            <a:rPr lang="et-EE" i="1">
                              <a:latin typeface="Cambria Math" panose="02040503050406030204" pitchFamily="18" charset="0"/>
                            </a:rPr>
                            <m:t>2</m:t>
                          </m:r>
                        </m:sub>
                      </m:sSub>
                      <m:sSubSup>
                        <m:sSubSupPr>
                          <m:ctrlPr>
                            <a:rPr lang="en-US" i="1">
                              <a:latin typeface="Cambria Math" panose="02040503050406030204" pitchFamily="18" charset="0"/>
                            </a:rPr>
                          </m:ctrlPr>
                        </m:sSubSupPr>
                        <m:e>
                          <m:r>
                            <a:rPr lang="et-EE" i="1">
                              <a:latin typeface="Cambria Math" panose="02040503050406030204" pitchFamily="18" charset="0"/>
                            </a:rPr>
                            <m:t>𝐶𝑂</m:t>
                          </m:r>
                        </m:e>
                        <m:sub>
                          <m:r>
                            <a:rPr lang="et-EE" i="1">
                              <a:latin typeface="Cambria Math" panose="02040503050406030204" pitchFamily="18" charset="0"/>
                            </a:rPr>
                            <m:t>3</m:t>
                          </m:r>
                        </m:sub>
                        <m:sup>
                          <m:r>
                            <a:rPr lang="et-EE" i="1">
                              <a:latin typeface="Cambria Math" panose="02040503050406030204" pitchFamily="18" charset="0"/>
                            </a:rPr>
                            <m:t>∗</m:t>
                          </m:r>
                        </m:sup>
                      </m:sSubSup>
                    </m:oMath>
                  </m:oMathPara>
                </a14:m>
                <a:endParaRPr lang="et-EE" dirty="0"/>
              </a:p>
              <a:p>
                <a:r>
                  <a:rPr lang="et-EE" dirty="0"/>
                  <a:t>CO</a:t>
                </a:r>
                <a:r>
                  <a:rPr lang="et-EE" baseline="-25000" dirty="0"/>
                  <a:t>2</a:t>
                </a:r>
                <a:r>
                  <a:rPr lang="et-EE" dirty="0"/>
                  <a:t> (ja teiste gaaside) lahustumist vees kirjeldab Henry seadus:</a:t>
                </a:r>
              </a:p>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t-EE" b="0" i="1" smtClean="0">
                              <a:latin typeface="Cambria Math" panose="02040503050406030204" pitchFamily="18" charset="0"/>
                            </a:rPr>
                            <m:t>𝐾</m:t>
                          </m:r>
                        </m:e>
                        <m:sub>
                          <m:r>
                            <a:rPr lang="et-EE" b="0" i="1" smtClean="0">
                              <a:latin typeface="Cambria Math" panose="02040503050406030204" pitchFamily="18" charset="0"/>
                            </a:rPr>
                            <m:t>𝐻</m:t>
                          </m:r>
                        </m:sub>
                      </m:sSub>
                      <m:r>
                        <a:rPr lang="et-EE" b="0" i="1" smtClean="0">
                          <a:latin typeface="Cambria Math" panose="02040503050406030204" pitchFamily="18" charset="0"/>
                        </a:rPr>
                        <m:t>=</m:t>
                      </m:r>
                      <m:f>
                        <m:fPr>
                          <m:ctrlPr>
                            <a:rPr lang="et-EE" b="0" i="1" smtClean="0">
                              <a:latin typeface="Cambria Math" panose="02040503050406030204" pitchFamily="18" charset="0"/>
                            </a:rPr>
                          </m:ctrlPr>
                        </m:fPr>
                        <m:num>
                          <m:r>
                            <a:rPr lang="et-EE" b="0" i="1" smtClean="0">
                              <a:latin typeface="Cambria Math" panose="02040503050406030204" pitchFamily="18" charset="0"/>
                            </a:rPr>
                            <m:t>(</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sSub>
                            <m:sSubPr>
                              <m:ctrlPr>
                                <a:rPr lang="et-EE" b="0" i="1" smtClean="0">
                                  <a:latin typeface="Cambria Math" panose="02040503050406030204" pitchFamily="18" charset="0"/>
                                </a:rPr>
                              </m:ctrlPr>
                            </m:sSubPr>
                            <m:e>
                              <m:r>
                                <a:rPr lang="et-EE" b="0" i="1" smtClean="0">
                                  <a:latin typeface="Cambria Math" panose="02040503050406030204" pitchFamily="18" charset="0"/>
                                </a:rPr>
                                <m:t>𝐶𝑂</m:t>
                              </m:r>
                            </m:e>
                            <m:sub>
                              <m:r>
                                <a:rPr lang="et-EE" b="0" i="1" smtClean="0">
                                  <a:latin typeface="Cambria Math" panose="02040503050406030204" pitchFamily="18" charset="0"/>
                                </a:rPr>
                                <m:t>3</m:t>
                              </m:r>
                            </m:sub>
                          </m:sSub>
                          <m:r>
                            <a:rPr lang="et-EE" b="0" i="1" smtClean="0">
                              <a:latin typeface="Cambria Math" panose="02040503050406030204" pitchFamily="18" charset="0"/>
                            </a:rPr>
                            <m:t>∗)</m:t>
                          </m:r>
                        </m:num>
                        <m:den>
                          <m:sSub>
                            <m:sSubPr>
                              <m:ctrlPr>
                                <a:rPr lang="et-EE" b="0" i="1" smtClean="0">
                                  <a:latin typeface="Cambria Math" panose="02040503050406030204" pitchFamily="18" charset="0"/>
                                </a:rPr>
                              </m:ctrlPr>
                            </m:sSubPr>
                            <m:e>
                              <m:r>
                                <a:rPr lang="et-EE" b="0" i="1" smtClean="0">
                                  <a:latin typeface="Cambria Math" panose="02040503050406030204" pitchFamily="18" charset="0"/>
                                </a:rPr>
                                <m:t>𝑃</m:t>
                              </m:r>
                            </m:e>
                            <m:sub>
                              <m:r>
                                <a:rPr lang="et-EE" b="0" i="1" smtClean="0">
                                  <a:latin typeface="Cambria Math" panose="02040503050406030204" pitchFamily="18" charset="0"/>
                                </a:rPr>
                                <m:t>𝐶𝑂</m:t>
                              </m:r>
                              <m:r>
                                <a:rPr lang="et-EE" b="0" i="1" smtClean="0">
                                  <a:latin typeface="Cambria Math" panose="02040503050406030204" pitchFamily="18" charset="0"/>
                                </a:rPr>
                                <m:t>2</m:t>
                              </m:r>
                            </m:sub>
                          </m:sSub>
                        </m:den>
                      </m:f>
                    </m:oMath>
                  </m:oMathPara>
                </a14:m>
                <a:endParaRPr lang="et-EE" dirty="0"/>
              </a:p>
              <a:p>
                <a:pPr marL="0" indent="0">
                  <a:buNone/>
                </a:pPr>
                <a:r>
                  <a:rPr lang="et-EE" dirty="0"/>
                  <a:t>kus</a:t>
                </a:r>
              </a:p>
              <a:p>
                <a:pPr marL="0" indent="0">
                  <a:buNone/>
                </a:pPr>
                <a:r>
                  <a:rPr lang="et-EE" dirty="0"/>
                  <a:t>K</a:t>
                </a:r>
                <a:r>
                  <a:rPr lang="et-EE" baseline="-25000" dirty="0"/>
                  <a:t>H </a:t>
                </a:r>
                <a:r>
                  <a:rPr lang="et-EE" dirty="0"/>
                  <a:t>– Henry konstant (10</a:t>
                </a:r>
                <a:r>
                  <a:rPr lang="et-EE" baseline="30000" dirty="0"/>
                  <a:t>-1.47</a:t>
                </a:r>
                <a:r>
                  <a:rPr lang="et-EE" dirty="0"/>
                  <a:t> M/</a:t>
                </a:r>
                <a:r>
                  <a:rPr lang="et-EE" dirty="0" err="1"/>
                  <a:t>atm</a:t>
                </a:r>
                <a:r>
                  <a:rPr lang="et-EE" dirty="0"/>
                  <a:t>; 25°C)</a:t>
                </a:r>
              </a:p>
              <a:p>
                <a:pPr marL="0" indent="0">
                  <a:buNone/>
                </a:pPr>
                <a:r>
                  <a:rPr lang="et-EE" dirty="0"/>
                  <a:t>H</a:t>
                </a:r>
                <a:r>
                  <a:rPr lang="et-EE" baseline="-25000" dirty="0"/>
                  <a:t>2</a:t>
                </a:r>
                <a:r>
                  <a:rPr lang="et-EE" dirty="0"/>
                  <a:t>CO</a:t>
                </a:r>
                <a:r>
                  <a:rPr lang="et-EE" baseline="-25000" dirty="0"/>
                  <a:t>3</a:t>
                </a:r>
                <a:r>
                  <a:rPr lang="et-EE" dirty="0"/>
                  <a:t>* - vees lahustunud CO</a:t>
                </a:r>
                <a:r>
                  <a:rPr lang="et-EE" baseline="-25000" dirty="0"/>
                  <a:t>2</a:t>
                </a:r>
                <a:r>
                  <a:rPr lang="et-EE" dirty="0"/>
                  <a:t> (M)</a:t>
                </a:r>
                <a:endParaRPr lang="et-EE" baseline="-25000" dirty="0"/>
              </a:p>
              <a:p>
                <a:pPr marL="0" indent="0">
                  <a:buNone/>
                </a:pPr>
                <a:r>
                  <a:rPr lang="et-EE" dirty="0"/>
                  <a:t>P</a:t>
                </a:r>
                <a:r>
                  <a:rPr lang="et-EE" baseline="-25000" dirty="0"/>
                  <a:t>CO2</a:t>
                </a:r>
                <a:r>
                  <a:rPr lang="et-EE" dirty="0"/>
                  <a:t> – CO</a:t>
                </a:r>
                <a:r>
                  <a:rPr lang="et-EE" baseline="-25000" dirty="0"/>
                  <a:t>2</a:t>
                </a:r>
                <a:r>
                  <a:rPr lang="et-EE" dirty="0"/>
                  <a:t> osarõhk ümbritsevas keskkonnas (</a:t>
                </a:r>
                <a:r>
                  <a:rPr lang="et-EE" dirty="0" err="1"/>
                  <a:t>atm</a:t>
                </a:r>
                <a:r>
                  <a:rPr lang="et-EE" dirty="0"/>
                  <a:t>)</a:t>
                </a:r>
              </a:p>
              <a:p>
                <a:r>
                  <a:rPr lang="et-EE" dirty="0"/>
                  <a:t>H</a:t>
                </a:r>
                <a:r>
                  <a:rPr lang="et-EE" baseline="-25000" dirty="0"/>
                  <a:t>2</a:t>
                </a:r>
                <a:r>
                  <a:rPr lang="et-EE" dirty="0"/>
                  <a:t>CO</a:t>
                </a:r>
                <a:r>
                  <a:rPr lang="et-EE" baseline="-25000" dirty="0"/>
                  <a:t>3</a:t>
                </a:r>
                <a:r>
                  <a:rPr lang="et-EE" dirty="0"/>
                  <a:t>* on nõrk hape, mis </a:t>
                </a:r>
                <a:r>
                  <a:rPr lang="et-EE" dirty="0" err="1"/>
                  <a:t>dissotseerub</a:t>
                </a:r>
                <a:r>
                  <a:rPr lang="et-EE" dirty="0"/>
                  <a:t> kaheastmelise protsessina:</a:t>
                </a:r>
              </a:p>
              <a:p>
                <a:pPr>
                  <a:buFont typeface="Wingdings" panose="05000000000000000000" pitchFamily="2" charset="2"/>
                  <a:buChar char="v"/>
                </a:pPr>
                <a14:m>
                  <m:oMath xmlns:m="http://schemas.openxmlformats.org/officeDocument/2006/math">
                    <m:sSub>
                      <m:sSubPr>
                        <m:ctrlPr>
                          <a:rPr lang="en-US"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sSubSup>
                      <m:sSubSupPr>
                        <m:ctrlPr>
                          <a:rPr lang="en-US" i="1" smtClean="0">
                            <a:latin typeface="Cambria Math" panose="02040503050406030204" pitchFamily="18" charset="0"/>
                          </a:rPr>
                        </m:ctrlPr>
                      </m:sSubSupPr>
                      <m:e>
                        <m:r>
                          <a:rPr lang="et-EE" b="0" i="1" smtClean="0">
                            <a:latin typeface="Cambria Math" panose="02040503050406030204" pitchFamily="18" charset="0"/>
                          </a:rPr>
                          <m:t>𝐶𝑂</m:t>
                        </m:r>
                      </m:e>
                      <m:sub>
                        <m:r>
                          <a:rPr lang="et-EE" b="0" i="1" smtClean="0">
                            <a:latin typeface="Cambria Math" panose="02040503050406030204" pitchFamily="18" charset="0"/>
                          </a:rPr>
                          <m:t>3</m:t>
                        </m:r>
                      </m:sub>
                      <m:sup>
                        <m:r>
                          <a:rPr lang="et-EE" b="0" i="1" smtClean="0">
                            <a:latin typeface="Cambria Math" panose="02040503050406030204" pitchFamily="18" charset="0"/>
                          </a:rPr>
                          <m:t>∗</m:t>
                        </m:r>
                      </m:sup>
                    </m:sSubSup>
                    <m:r>
                      <a:rPr lang="en-US" i="1" smtClean="0">
                        <a:latin typeface="Cambria Math" panose="02040503050406030204" pitchFamily="18" charset="0"/>
                        <a:ea typeface="Cambria Math" panose="02040503050406030204" pitchFamily="18" charset="0"/>
                      </a:rPr>
                      <m:t>↔</m:t>
                    </m:r>
                    <m:sSubSup>
                      <m:sSubSupPr>
                        <m:ctrlPr>
                          <a:rPr lang="en-US" i="1" smtClean="0">
                            <a:latin typeface="Cambria Math" panose="02040503050406030204" pitchFamily="18" charset="0"/>
                            <a:ea typeface="Cambria Math" panose="02040503050406030204" pitchFamily="18" charset="0"/>
                          </a:rPr>
                        </m:ctrlPr>
                      </m:sSubSupPr>
                      <m:e>
                        <m:r>
                          <a:rPr lang="et-EE" b="0" i="1" smtClean="0">
                            <a:latin typeface="Cambria Math" panose="02040503050406030204" pitchFamily="18" charset="0"/>
                            <a:ea typeface="Cambria Math" panose="02040503050406030204" pitchFamily="18" charset="0"/>
                          </a:rPr>
                          <m:t>𝐻𝐶𝑂</m:t>
                        </m:r>
                      </m:e>
                      <m:sub>
                        <m:r>
                          <a:rPr lang="et-EE" b="0" i="1" smtClean="0">
                            <a:latin typeface="Cambria Math" panose="02040503050406030204" pitchFamily="18" charset="0"/>
                            <a:ea typeface="Cambria Math" panose="02040503050406030204" pitchFamily="18" charset="0"/>
                          </a:rPr>
                          <m:t>3</m:t>
                        </m:r>
                      </m:sub>
                      <m:sup>
                        <m:r>
                          <a:rPr lang="et-EE" b="0" i="1" smtClean="0">
                            <a:latin typeface="Cambria Math" panose="02040503050406030204" pitchFamily="18" charset="0"/>
                            <a:ea typeface="Cambria Math" panose="02040503050406030204" pitchFamily="18" charset="0"/>
                          </a:rPr>
                          <m:t>−</m:t>
                        </m:r>
                      </m:sup>
                    </m:sSubSup>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𝐻</m:t>
                        </m:r>
                      </m:e>
                      <m:sup>
                        <m:r>
                          <a:rPr lang="et-EE" b="0" i="1" smtClean="0">
                            <a:latin typeface="Cambria Math" panose="02040503050406030204" pitchFamily="18" charset="0"/>
                            <a:ea typeface="Cambria Math" panose="02040503050406030204" pitchFamily="18" charset="0"/>
                          </a:rPr>
                          <m:t>+</m:t>
                        </m:r>
                      </m:sup>
                    </m:sSup>
                    <m:r>
                      <a:rPr lang="et-EE" b="0" i="1" smtClean="0">
                        <a:latin typeface="Cambria Math" panose="02040503050406030204" pitchFamily="18" charset="0"/>
                        <a:ea typeface="Cambria Math" panose="02040503050406030204" pitchFamily="18" charset="0"/>
                      </a:rPr>
                      <m:t>; </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𝑝𝐾</m:t>
                        </m:r>
                      </m:e>
                      <m:sub>
                        <m:r>
                          <a:rPr lang="et-EE" b="0" i="1" smtClean="0">
                            <a:latin typeface="Cambria Math" panose="02040503050406030204" pitchFamily="18" charset="0"/>
                            <a:ea typeface="Cambria Math" panose="02040503050406030204" pitchFamily="18" charset="0"/>
                          </a:rPr>
                          <m:t>𝑎</m:t>
                        </m:r>
                      </m:sub>
                    </m:sSub>
                    <m:r>
                      <a:rPr lang="et-EE" b="0" i="1" smtClean="0">
                        <a:latin typeface="Cambria Math" panose="02040503050406030204" pitchFamily="18" charset="0"/>
                        <a:ea typeface="Cambria Math" panose="02040503050406030204" pitchFamily="18" charset="0"/>
                      </a:rPr>
                      <m:t>=6.4</m:t>
                    </m:r>
                  </m:oMath>
                </a14:m>
                <a:r>
                  <a:rPr lang="et-EE" dirty="0"/>
                  <a:t>;</a:t>
                </a:r>
              </a:p>
              <a:p>
                <a:pPr>
                  <a:buFont typeface="Wingdings" panose="05000000000000000000" pitchFamily="2" charset="2"/>
                  <a:buChar char="v"/>
                </a:pPr>
                <a14:m>
                  <m:oMath xmlns:m="http://schemas.openxmlformats.org/officeDocument/2006/math">
                    <m:r>
                      <a:rPr lang="et-EE" b="0" i="1" smtClean="0">
                        <a:latin typeface="Cambria Math" panose="02040503050406030204" pitchFamily="18" charset="0"/>
                      </a:rPr>
                      <m:t>𝐻</m:t>
                    </m:r>
                    <m:sSubSup>
                      <m:sSubSupPr>
                        <m:ctrlPr>
                          <a:rPr lang="en-US" i="1">
                            <a:latin typeface="Cambria Math" panose="02040503050406030204" pitchFamily="18" charset="0"/>
                          </a:rPr>
                        </m:ctrlPr>
                      </m:sSubSupPr>
                      <m:e>
                        <m:r>
                          <a:rPr lang="et-EE" i="1">
                            <a:latin typeface="Cambria Math" panose="02040503050406030204" pitchFamily="18" charset="0"/>
                          </a:rPr>
                          <m:t>𝐶𝑂</m:t>
                        </m:r>
                      </m:e>
                      <m:sub>
                        <m:r>
                          <a:rPr lang="et-EE" i="1">
                            <a:latin typeface="Cambria Math" panose="02040503050406030204" pitchFamily="18" charset="0"/>
                          </a:rPr>
                          <m:t>3</m:t>
                        </m:r>
                      </m:sub>
                      <m:sup>
                        <m:r>
                          <a:rPr lang="et-EE" b="0" i="1" smtClean="0">
                            <a:latin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t-EE" i="1">
                            <a:latin typeface="Cambria Math" panose="02040503050406030204" pitchFamily="18" charset="0"/>
                            <a:ea typeface="Cambria Math" panose="02040503050406030204" pitchFamily="18" charset="0"/>
                          </a:rPr>
                          <m:t>𝐶𝑂</m:t>
                        </m:r>
                      </m:e>
                      <m:sub>
                        <m:r>
                          <a:rPr lang="et-EE" i="1">
                            <a:latin typeface="Cambria Math" panose="02040503050406030204" pitchFamily="18" charset="0"/>
                            <a:ea typeface="Cambria Math" panose="02040503050406030204" pitchFamily="18" charset="0"/>
                          </a:rPr>
                          <m:t>3</m:t>
                        </m:r>
                      </m:sub>
                      <m:sup>
                        <m:r>
                          <a:rPr lang="et-EE" b="0" i="1" smtClean="0">
                            <a:latin typeface="Cambria Math" panose="02040503050406030204" pitchFamily="18" charset="0"/>
                            <a:ea typeface="Cambria Math" panose="02040503050406030204" pitchFamily="18" charset="0"/>
                          </a:rPr>
                          <m:t>2</m:t>
                        </m:r>
                        <m:r>
                          <a:rPr lang="et-EE" i="1">
                            <a:latin typeface="Cambria Math" panose="02040503050406030204" pitchFamily="18" charset="0"/>
                            <a:ea typeface="Cambria Math" panose="02040503050406030204" pitchFamily="18" charset="0"/>
                          </a:rPr>
                          <m:t>−</m:t>
                        </m:r>
                      </m:sup>
                    </m:sSubSup>
                    <m:r>
                      <a:rPr lang="et-EE" i="1">
                        <a:latin typeface="Cambria Math" panose="02040503050406030204" pitchFamily="18" charset="0"/>
                        <a:ea typeface="Cambria Math" panose="02040503050406030204" pitchFamily="18" charset="0"/>
                      </a:rPr>
                      <m:t>+</m:t>
                    </m:r>
                    <m:sSup>
                      <m:sSupPr>
                        <m:ctrlPr>
                          <a:rPr lang="et-EE" i="1">
                            <a:latin typeface="Cambria Math" panose="02040503050406030204" pitchFamily="18" charset="0"/>
                            <a:ea typeface="Cambria Math" panose="02040503050406030204" pitchFamily="18" charset="0"/>
                          </a:rPr>
                        </m:ctrlPr>
                      </m:sSupPr>
                      <m:e>
                        <m:r>
                          <a:rPr lang="et-EE" i="1">
                            <a:latin typeface="Cambria Math" panose="02040503050406030204" pitchFamily="18" charset="0"/>
                            <a:ea typeface="Cambria Math" panose="02040503050406030204" pitchFamily="18" charset="0"/>
                          </a:rPr>
                          <m:t>𝐻</m:t>
                        </m:r>
                      </m:e>
                      <m:sup>
                        <m:r>
                          <a:rPr lang="et-EE" i="1">
                            <a:latin typeface="Cambria Math" panose="02040503050406030204" pitchFamily="18" charset="0"/>
                            <a:ea typeface="Cambria Math" panose="02040503050406030204" pitchFamily="18" charset="0"/>
                          </a:rPr>
                          <m:t>+</m:t>
                        </m:r>
                      </m:sup>
                    </m:sSup>
                    <m:r>
                      <a:rPr lang="et-EE" i="1">
                        <a:latin typeface="Cambria Math" panose="02040503050406030204" pitchFamily="18" charset="0"/>
                        <a:ea typeface="Cambria Math" panose="02040503050406030204" pitchFamily="18" charset="0"/>
                      </a:rPr>
                      <m:t>; </m:t>
                    </m:r>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𝑝𝐾</m:t>
                        </m:r>
                      </m:e>
                      <m:sub>
                        <m:r>
                          <a:rPr lang="et-EE" b="0" i="1" smtClean="0">
                            <a:latin typeface="Cambria Math" panose="02040503050406030204" pitchFamily="18" charset="0"/>
                            <a:ea typeface="Cambria Math" panose="02040503050406030204" pitchFamily="18" charset="0"/>
                          </a:rPr>
                          <m:t>𝑏</m:t>
                        </m:r>
                      </m:sub>
                    </m:sSub>
                    <m:r>
                      <a:rPr lang="et-EE" i="1">
                        <a:latin typeface="Cambria Math" panose="02040503050406030204" pitchFamily="18" charset="0"/>
                        <a:ea typeface="Cambria Math" panose="02040503050406030204" pitchFamily="18" charset="0"/>
                      </a:rPr>
                      <m:t>=</m:t>
                    </m:r>
                    <m:r>
                      <a:rPr lang="et-EE" b="0" i="1" smtClean="0">
                        <a:latin typeface="Cambria Math" panose="02040503050406030204" pitchFamily="18" charset="0"/>
                        <a:ea typeface="Cambria Math" panose="02040503050406030204" pitchFamily="18" charset="0"/>
                      </a:rPr>
                      <m:t>10.3</m:t>
                    </m:r>
                    <m:r>
                      <a:rPr lang="et-EE" b="0" i="0" smtClean="0">
                        <a:latin typeface="Cambria Math" panose="02040503050406030204" pitchFamily="18" charset="0"/>
                        <a:ea typeface="Cambria Math" panose="02040503050406030204" pitchFamily="18" charset="0"/>
                      </a:rPr>
                      <m:t>.</m:t>
                    </m:r>
                  </m:oMath>
                </a14:m>
                <a:endParaRPr lang="et-EE" dirty="0"/>
              </a:p>
              <a:p>
                <a:r>
                  <a:rPr lang="et-EE" dirty="0"/>
                  <a:t>Mulla atmosfääris, kus CO</a:t>
                </a:r>
                <a:r>
                  <a:rPr lang="et-EE" baseline="-25000" dirty="0"/>
                  <a:t>2</a:t>
                </a:r>
                <a:r>
                  <a:rPr lang="et-EE" dirty="0"/>
                  <a:t> osarõhk on atmosfääri omast kõrgem muutub </a:t>
                </a:r>
                <a:r>
                  <a:rPr lang="et-EE" dirty="0" err="1"/>
                  <a:t>pH</a:t>
                </a:r>
                <a:r>
                  <a:rPr lang="et-EE" dirty="0"/>
                  <a:t> sademetega võrreldes happelisemaks (rõhul 10</a:t>
                </a:r>
                <a:r>
                  <a:rPr lang="et-EE" baseline="30000" dirty="0"/>
                  <a:t>-1.5</a:t>
                </a:r>
                <a:r>
                  <a:rPr lang="et-EE" dirty="0"/>
                  <a:t> </a:t>
                </a:r>
                <a:r>
                  <a:rPr lang="et-EE" dirty="0" err="1"/>
                  <a:t>bar</a:t>
                </a:r>
                <a:r>
                  <a:rPr lang="et-EE" dirty="0"/>
                  <a:t> ja 10°C on </a:t>
                </a:r>
                <a:r>
                  <a:rPr lang="et-EE" dirty="0" err="1"/>
                  <a:t>pH</a:t>
                </a:r>
                <a:r>
                  <a:rPr lang="et-EE" dirty="0"/>
                  <a:t> 4.62)</a:t>
                </a:r>
              </a:p>
              <a:p>
                <a:pPr marL="0" indent="0">
                  <a:buNone/>
                </a:pPr>
                <a:endParaRPr lang="en-US" dirty="0"/>
              </a:p>
            </p:txBody>
          </p:sp>
        </mc:Choice>
        <mc:Fallback xmlns="">
          <p:sp>
            <p:nvSpPr>
              <p:cNvPr id="3" name="Sisu kohatäide 2">
                <a:extLst>
                  <a:ext uri="{FF2B5EF4-FFF2-40B4-BE49-F238E27FC236}">
                    <a16:creationId xmlns:a16="http://schemas.microsoft.com/office/drawing/2014/main" id="{8F8E0E8E-432F-441C-9A11-0EC942FFDFF5}"/>
                  </a:ext>
                </a:extLst>
              </p:cNvPr>
              <p:cNvSpPr>
                <a:spLocks noGrp="1" noRot="1" noChangeAspect="1" noMove="1" noResize="1" noEditPoints="1" noAdjustHandles="1" noChangeArrowheads="1" noChangeShapeType="1" noTextEdit="1"/>
              </p:cNvSpPr>
              <p:nvPr>
                <p:ph idx="1"/>
              </p:nvPr>
            </p:nvSpPr>
            <p:spPr>
              <a:xfrm>
                <a:off x="838200" y="1325562"/>
                <a:ext cx="10515600" cy="5532437"/>
              </a:xfrm>
              <a:blipFill>
                <a:blip r:embed="rId3"/>
                <a:stretch>
                  <a:fillRect l="-638" t="-1982"/>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554A754A-7236-4EEB-B0A4-31391A3F2A41}"/>
              </a:ext>
            </a:extLst>
          </p:cNvPr>
          <p:cNvSpPr>
            <a:spLocks noGrp="1"/>
          </p:cNvSpPr>
          <p:nvPr>
            <p:ph type="sldNum" sz="quarter" idx="12"/>
          </p:nvPr>
        </p:nvSpPr>
        <p:spPr/>
        <p:txBody>
          <a:bodyPr/>
          <a:lstStyle/>
          <a:p>
            <a:fld id="{AECCF359-125E-4B56-B8AE-37251FDC6E5C}" type="slidenum">
              <a:rPr lang="en-US" smtClean="0"/>
              <a:t>13</a:t>
            </a:fld>
            <a:endParaRPr lang="en-US"/>
          </a:p>
        </p:txBody>
      </p:sp>
    </p:spTree>
    <p:extLst>
      <p:ext uri="{BB962C8B-B14F-4D97-AF65-F5344CB8AC3E}">
        <p14:creationId xmlns:p14="http://schemas.microsoft.com/office/powerpoint/2010/main" val="398358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330AD5E-BDA5-481D-BEA1-49AB135DB7FE}"/>
              </a:ext>
            </a:extLst>
          </p:cNvPr>
          <p:cNvSpPr>
            <a:spLocks noGrp="1"/>
          </p:cNvSpPr>
          <p:nvPr>
            <p:ph type="title"/>
          </p:nvPr>
        </p:nvSpPr>
        <p:spPr/>
        <p:txBody>
          <a:bodyPr/>
          <a:lstStyle/>
          <a:p>
            <a:r>
              <a:rPr lang="et-EE" b="1" dirty="0"/>
              <a:t>Reaktsioonid aeratsioonivöös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607CF1A8-D58F-4EC3-ADD3-77D4690A1FFA}"/>
                  </a:ext>
                </a:extLst>
              </p:cNvPr>
              <p:cNvSpPr>
                <a:spLocks noGrp="1"/>
              </p:cNvSpPr>
              <p:nvPr>
                <p:ph idx="1"/>
              </p:nvPr>
            </p:nvSpPr>
            <p:spPr/>
            <p:txBody>
              <a:bodyPr>
                <a:normAutofit fontScale="77500" lnSpcReduction="20000"/>
              </a:bodyPr>
              <a:lstStyle/>
              <a:p>
                <a:pPr algn="just"/>
                <a:r>
                  <a:rPr lang="et-EE" b="1" dirty="0"/>
                  <a:t>Reaktsioonid nõrkade hapete ja tugevate aluste vahel.</a:t>
                </a:r>
              </a:p>
              <a:p>
                <a:pPr algn="just"/>
                <a:r>
                  <a:rPr lang="et-EE" dirty="0"/>
                  <a:t>Vees esinevad nõrgad happed (nt. H</a:t>
                </a:r>
                <a:r>
                  <a:rPr lang="et-EE" baseline="-25000" dirty="0"/>
                  <a:t>2</a:t>
                </a:r>
                <a:r>
                  <a:rPr lang="et-EE" dirty="0"/>
                  <a:t>CO</a:t>
                </a:r>
                <a:r>
                  <a:rPr lang="et-EE" baseline="-25000" dirty="0"/>
                  <a:t>3</a:t>
                </a:r>
                <a:r>
                  <a:rPr lang="et-EE" dirty="0"/>
                  <a:t>*, H</a:t>
                </a:r>
                <a:r>
                  <a:rPr lang="et-EE" baseline="-25000" dirty="0"/>
                  <a:t>4</a:t>
                </a:r>
                <a:r>
                  <a:rPr lang="et-EE" dirty="0"/>
                  <a:t>SiO</a:t>
                </a:r>
                <a:r>
                  <a:rPr lang="et-EE" baseline="-25000" dirty="0"/>
                  <a:t>3</a:t>
                </a:r>
                <a:r>
                  <a:rPr lang="et-EE" dirty="0"/>
                  <a:t>) vabastavad </a:t>
                </a:r>
                <a:r>
                  <a:rPr lang="et-EE" dirty="0" err="1"/>
                  <a:t>dissotseerudes</a:t>
                </a:r>
                <a:r>
                  <a:rPr lang="et-EE" dirty="0"/>
                  <a:t> vette prootoneid, mis omakorda soodustavad mineraalide lahustumist (nt. CaCO</a:t>
                </a:r>
                <a:r>
                  <a:rPr lang="et-EE" baseline="-25000" dirty="0"/>
                  <a:t>3</a:t>
                </a:r>
                <a:r>
                  <a:rPr lang="et-EE" dirty="0"/>
                  <a:t>).</a:t>
                </a:r>
              </a:p>
              <a:p>
                <a:pPr algn="just"/>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𝐶𝑎𝐶𝑂</m:t>
                        </m:r>
                      </m:e>
                      <m:sub>
                        <m:r>
                          <a:rPr lang="en-US" i="1">
                            <a:latin typeface="Cambria Math" panose="02040503050406030204" pitchFamily="18" charset="0"/>
                          </a:rPr>
                          <m:t>3</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p>
                      <m:sSupPr>
                        <m:ctrlPr>
                          <a:rPr lang="en-US" b="1" i="1">
                            <a:solidFill>
                              <a:srgbClr val="FF0000"/>
                            </a:solidFill>
                            <a:latin typeface="Cambria Math" panose="02040503050406030204" pitchFamily="18" charset="0"/>
                          </a:rPr>
                        </m:ctrlPr>
                      </m:sSupPr>
                      <m:e>
                        <m:r>
                          <a:rPr lang="en-US" b="1" i="1">
                            <a:solidFill>
                              <a:srgbClr val="FF0000"/>
                            </a:solidFill>
                            <a:latin typeface="Cambria Math" panose="02040503050406030204" pitchFamily="18" charset="0"/>
                          </a:rPr>
                          <m:t>𝑪𝒂</m:t>
                        </m:r>
                      </m:e>
                      <m:sup>
                        <m:r>
                          <a:rPr lang="en-US" b="1" i="1">
                            <a:solidFill>
                              <a:srgbClr val="FF0000"/>
                            </a:solidFill>
                            <a:latin typeface="Cambria Math" panose="02040503050406030204" pitchFamily="18" charset="0"/>
                          </a:rPr>
                          <m:t>𝟐</m:t>
                        </m:r>
                        <m:r>
                          <a:rPr lang="en-US" b="1" i="1">
                            <a:solidFill>
                              <a:srgbClr val="FF0000"/>
                            </a:solidFill>
                            <a:latin typeface="Cambria Math" panose="02040503050406030204" pitchFamily="18" charset="0"/>
                          </a:rPr>
                          <m:t>+</m:t>
                        </m:r>
                      </m:sup>
                    </m:s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𝐶𝑂</m:t>
                        </m:r>
                      </m:e>
                      <m:sub>
                        <m:r>
                          <a:rPr lang="en-US" i="1">
                            <a:latin typeface="Cambria Math" panose="02040503050406030204" pitchFamily="18" charset="0"/>
                          </a:rPr>
                          <m:t>3</m:t>
                        </m:r>
                      </m:sub>
                      <m:sup>
                        <m:r>
                          <a:rPr lang="en-US" i="1">
                            <a:latin typeface="Cambria Math" panose="02040503050406030204" pitchFamily="18" charset="0"/>
                          </a:rPr>
                          <m:t>2−</m:t>
                        </m:r>
                      </m:sup>
                    </m:sSubSup>
                  </m:oMath>
                </a14:m>
                <a:endParaRPr lang="et-EE" dirty="0">
                  <a:latin typeface="Calibri" panose="020F0502020204030204" pitchFamily="34" charset="0"/>
                  <a:cs typeface="Calibri" panose="020F0502020204030204" pitchFamily="34" charset="0"/>
                </a:endParaRPr>
              </a:p>
              <a:p>
                <a:pPr algn="just"/>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𝐶𝑂</m:t>
                        </m:r>
                      </m:e>
                      <m:sub>
                        <m:r>
                          <a:rPr lang="en-US" i="1">
                            <a:latin typeface="Cambria Math" panose="02040503050406030204" pitchFamily="18" charset="0"/>
                          </a:rPr>
                          <m:t>3</m:t>
                        </m:r>
                      </m:sub>
                      <m:sup>
                        <m:r>
                          <a:rPr lang="en-US" i="1">
                            <a:latin typeface="Cambria Math" panose="02040503050406030204" pitchFamily="18" charset="0"/>
                          </a:rPr>
                          <m:t>2−</m:t>
                        </m:r>
                      </m:sup>
                    </m:sSubSup>
                    <m:r>
                      <a:rPr lang="et-EE" i="1">
                        <a:latin typeface="Cambria Math" panose="02040503050406030204" pitchFamily="18" charset="0"/>
                      </a:rPr>
                      <m:t>+</m:t>
                    </m:r>
                    <m:sSup>
                      <m:sSupPr>
                        <m:ctrlPr>
                          <a:rPr lang="et-EE" i="1">
                            <a:latin typeface="Cambria Math" panose="02040503050406030204" pitchFamily="18" charset="0"/>
                          </a:rPr>
                        </m:ctrlPr>
                      </m:sSupPr>
                      <m:e>
                        <m:r>
                          <a:rPr lang="et-EE" i="1">
                            <a:latin typeface="Cambria Math" panose="02040503050406030204" pitchFamily="18" charset="0"/>
                          </a:rPr>
                          <m:t>𝐻</m:t>
                        </m:r>
                      </m:e>
                      <m:sup>
                        <m:r>
                          <a:rPr lang="et-EE" i="1">
                            <a:latin typeface="Cambria Math" panose="02040503050406030204" pitchFamily="18" charset="0"/>
                          </a:rPr>
                          <m:t>+</m:t>
                        </m:r>
                      </m:sup>
                    </m:sSup>
                    <m:r>
                      <a:rPr lang="et-EE" i="1">
                        <a:latin typeface="Cambria Math" panose="02040503050406030204" pitchFamily="18" charset="0"/>
                        <a:ea typeface="Cambria Math" panose="02040503050406030204" pitchFamily="18" charset="0"/>
                      </a:rPr>
                      <m:t>↔</m:t>
                    </m:r>
                    <m:sSubSup>
                      <m:sSubSupPr>
                        <m:ctrlPr>
                          <a:rPr lang="et-EE" b="1" i="1">
                            <a:solidFill>
                              <a:srgbClr val="FF0000"/>
                            </a:solidFill>
                            <a:latin typeface="Cambria Math" panose="02040503050406030204" pitchFamily="18" charset="0"/>
                            <a:ea typeface="Cambria Math" panose="02040503050406030204" pitchFamily="18" charset="0"/>
                          </a:rPr>
                        </m:ctrlPr>
                      </m:sSubSupPr>
                      <m:e>
                        <m:r>
                          <a:rPr lang="et-EE" b="1" i="1">
                            <a:solidFill>
                              <a:srgbClr val="FF0000"/>
                            </a:solidFill>
                            <a:latin typeface="Cambria Math" panose="02040503050406030204" pitchFamily="18" charset="0"/>
                            <a:ea typeface="Cambria Math" panose="02040503050406030204" pitchFamily="18" charset="0"/>
                          </a:rPr>
                          <m:t>𝑯𝑪𝑶</m:t>
                        </m:r>
                      </m:e>
                      <m:sub>
                        <m:r>
                          <a:rPr lang="et-EE" b="1" i="1">
                            <a:solidFill>
                              <a:srgbClr val="FF0000"/>
                            </a:solidFill>
                            <a:latin typeface="Cambria Math" panose="02040503050406030204" pitchFamily="18" charset="0"/>
                            <a:ea typeface="Cambria Math" panose="02040503050406030204" pitchFamily="18" charset="0"/>
                          </a:rPr>
                          <m:t>𝟑</m:t>
                        </m:r>
                      </m:sub>
                      <m:sup>
                        <m:r>
                          <a:rPr lang="et-EE" b="1" i="1">
                            <a:solidFill>
                              <a:srgbClr val="FF0000"/>
                            </a:solidFill>
                            <a:latin typeface="Cambria Math" panose="02040503050406030204" pitchFamily="18" charset="0"/>
                            <a:ea typeface="Cambria Math" panose="02040503050406030204" pitchFamily="18" charset="0"/>
                          </a:rPr>
                          <m:t>−</m:t>
                        </m:r>
                      </m:sup>
                    </m:sSubSup>
                  </m:oMath>
                </a14:m>
                <a:endParaRPr lang="et-EE" dirty="0"/>
              </a:p>
              <a:p>
                <a:pPr algn="just"/>
                <a:r>
                  <a:rPr lang="et-EE" dirty="0"/>
                  <a:t>Vabade prootonite olemasolu lubab vette lahustuda suurema hulga mineraali ja protsessi käigus suureneb vee pH.</a:t>
                </a:r>
              </a:p>
              <a:p>
                <a:pPr algn="just"/>
                <a:r>
                  <a:rPr lang="et-EE" dirty="0"/>
                  <a:t>Leeliselisus (</a:t>
                </a:r>
                <a:r>
                  <a:rPr lang="et-EE" i="1" dirty="0" err="1"/>
                  <a:t>alkalinity</a:t>
                </a:r>
                <a:r>
                  <a:rPr lang="et-EE" dirty="0"/>
                  <a:t>) – põhjavees esinevad alused, mis puhverdavad vee happelisust.</a:t>
                </a:r>
              </a:p>
              <a:p>
                <a:pPr algn="just"/>
                <a:r>
                  <a:rPr lang="et-EE" dirty="0"/>
                  <a:t>Mida suurem on CO</a:t>
                </a:r>
                <a:r>
                  <a:rPr lang="et-EE" baseline="-25000" dirty="0"/>
                  <a:t>2</a:t>
                </a:r>
                <a:r>
                  <a:rPr lang="et-EE" dirty="0"/>
                  <a:t> osarõhk keskkonnas, seda rohkem karbonaatseid mineraale saab vette lahustuda.</a:t>
                </a:r>
              </a:p>
              <a:p>
                <a:pPr algn="just"/>
                <a:r>
                  <a:rPr lang="et-EE" dirty="0"/>
                  <a:t>Aeratsioonivöös toimub mineraalide lahustumine CO</a:t>
                </a:r>
                <a:r>
                  <a:rPr lang="et-EE" baseline="-25000" dirty="0"/>
                  <a:t>2</a:t>
                </a:r>
                <a:r>
                  <a:rPr lang="et-EE" dirty="0"/>
                  <a:t> mõjul </a:t>
                </a:r>
                <a:r>
                  <a:rPr lang="et-EE" b="1" i="1" dirty="0"/>
                  <a:t>avatud süsteemi tingimustes</a:t>
                </a:r>
                <a:r>
                  <a:rPr lang="et-EE" dirty="0"/>
                  <a:t>. See tähendab seda, et pCO</a:t>
                </a:r>
                <a:r>
                  <a:rPr lang="et-EE" baseline="-25000" dirty="0"/>
                  <a:t>2</a:t>
                </a:r>
                <a:r>
                  <a:rPr lang="et-EE" dirty="0"/>
                  <a:t> võib lugeda konstantseks ehk mineraalide lahustudes CO</a:t>
                </a:r>
                <a:r>
                  <a:rPr lang="et-EE" baseline="-25000" dirty="0"/>
                  <a:t>2</a:t>
                </a:r>
                <a:r>
                  <a:rPr lang="et-EE" dirty="0"/>
                  <a:t> osarõhk süsteemis ei vähene.</a:t>
                </a:r>
              </a:p>
              <a:p>
                <a:pPr algn="just"/>
                <a:endParaRPr lang="et-EE" dirty="0"/>
              </a:p>
            </p:txBody>
          </p:sp>
        </mc:Choice>
        <mc:Fallback xmlns="">
          <p:sp>
            <p:nvSpPr>
              <p:cNvPr id="3" name="Sisu kohatäide 2">
                <a:extLst>
                  <a:ext uri="{FF2B5EF4-FFF2-40B4-BE49-F238E27FC236}">
                    <a16:creationId xmlns:a16="http://schemas.microsoft.com/office/drawing/2014/main" id="{607CF1A8-D58F-4EC3-ADD3-77D4690A1FFA}"/>
                  </a:ext>
                </a:extLst>
              </p:cNvPr>
              <p:cNvSpPr>
                <a:spLocks noGrp="1" noRot="1" noChangeAspect="1" noMove="1" noResize="1" noEditPoints="1" noAdjustHandles="1" noChangeArrowheads="1" noChangeShapeType="1" noTextEdit="1"/>
              </p:cNvSpPr>
              <p:nvPr>
                <p:ph idx="1"/>
              </p:nvPr>
            </p:nvSpPr>
            <p:spPr>
              <a:blipFill>
                <a:blip r:embed="rId3"/>
                <a:stretch>
                  <a:fillRect l="-696" t="-2801" r="-696"/>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29A475EF-9AB2-4CE2-87CB-A899400A503D}"/>
              </a:ext>
            </a:extLst>
          </p:cNvPr>
          <p:cNvSpPr>
            <a:spLocks noGrp="1"/>
          </p:cNvSpPr>
          <p:nvPr>
            <p:ph type="sldNum" sz="quarter" idx="12"/>
          </p:nvPr>
        </p:nvSpPr>
        <p:spPr/>
        <p:txBody>
          <a:bodyPr/>
          <a:lstStyle/>
          <a:p>
            <a:fld id="{AECCF359-125E-4B56-B8AE-37251FDC6E5C}" type="slidenum">
              <a:rPr lang="en-US" smtClean="0"/>
              <a:t>14</a:t>
            </a:fld>
            <a:endParaRPr lang="en-US"/>
          </a:p>
        </p:txBody>
      </p:sp>
    </p:spTree>
    <p:extLst>
      <p:ext uri="{BB962C8B-B14F-4D97-AF65-F5344CB8AC3E}">
        <p14:creationId xmlns:p14="http://schemas.microsoft.com/office/powerpoint/2010/main" val="20560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6421ECD-B92C-4F61-8AE0-4E73A9588498}"/>
              </a:ext>
            </a:extLst>
          </p:cNvPr>
          <p:cNvSpPr>
            <a:spLocks noGrp="1"/>
          </p:cNvSpPr>
          <p:nvPr>
            <p:ph type="title"/>
          </p:nvPr>
        </p:nvSpPr>
        <p:spPr/>
        <p:txBody>
          <a:bodyPr/>
          <a:lstStyle/>
          <a:p>
            <a:r>
              <a:rPr lang="et-EE" b="1" dirty="0"/>
              <a:t>Reaktsioonid aeratsioonivöös</a:t>
            </a:r>
            <a:endParaRPr lang="en-US" b="1" dirty="0"/>
          </a:p>
        </p:txBody>
      </p:sp>
      <p:pic>
        <p:nvPicPr>
          <p:cNvPr id="4" name="Sisu kohatäide 3">
            <a:extLst>
              <a:ext uri="{FF2B5EF4-FFF2-40B4-BE49-F238E27FC236}">
                <a16:creationId xmlns:a16="http://schemas.microsoft.com/office/drawing/2014/main" id="{F20F0340-BB53-476A-939E-B2C0410BEA31}"/>
              </a:ext>
            </a:extLst>
          </p:cNvPr>
          <p:cNvPicPr>
            <a:picLocks noGrp="1" noChangeAspect="1"/>
          </p:cNvPicPr>
          <p:nvPr>
            <p:ph idx="1"/>
          </p:nvPr>
        </p:nvPicPr>
        <p:blipFill>
          <a:blip r:embed="rId3"/>
          <a:stretch>
            <a:fillRect/>
          </a:stretch>
        </p:blipFill>
        <p:spPr>
          <a:xfrm>
            <a:off x="129320" y="1343147"/>
            <a:ext cx="3510455" cy="5365845"/>
          </a:xfrm>
          <a:prstGeom prst="rect">
            <a:avLst/>
          </a:prstGeom>
        </p:spPr>
      </p:pic>
      <p:pic>
        <p:nvPicPr>
          <p:cNvPr id="5" name="Pilt 4">
            <a:extLst>
              <a:ext uri="{FF2B5EF4-FFF2-40B4-BE49-F238E27FC236}">
                <a16:creationId xmlns:a16="http://schemas.microsoft.com/office/drawing/2014/main" id="{E7277A65-EB19-444F-94D1-17D81729F47F}"/>
              </a:ext>
            </a:extLst>
          </p:cNvPr>
          <p:cNvPicPr>
            <a:picLocks noChangeAspect="1"/>
          </p:cNvPicPr>
          <p:nvPr/>
        </p:nvPicPr>
        <p:blipFill>
          <a:blip r:embed="rId4"/>
          <a:stretch>
            <a:fillRect/>
          </a:stretch>
        </p:blipFill>
        <p:spPr>
          <a:xfrm>
            <a:off x="4061554" y="2436548"/>
            <a:ext cx="4198212" cy="2690761"/>
          </a:xfrm>
          <a:prstGeom prst="rect">
            <a:avLst/>
          </a:prstGeom>
        </p:spPr>
      </p:pic>
      <p:sp>
        <p:nvSpPr>
          <p:cNvPr id="6" name="TextBox 5">
            <a:extLst>
              <a:ext uri="{FF2B5EF4-FFF2-40B4-BE49-F238E27FC236}">
                <a16:creationId xmlns:a16="http://schemas.microsoft.com/office/drawing/2014/main" id="{41DE5C2B-BF54-4E24-9CEE-3FE4B2BF8AC3}"/>
              </a:ext>
            </a:extLst>
          </p:cNvPr>
          <p:cNvSpPr txBox="1"/>
          <p:nvPr/>
        </p:nvSpPr>
        <p:spPr>
          <a:xfrm>
            <a:off x="4681831" y="6356350"/>
            <a:ext cx="2828338" cy="369332"/>
          </a:xfrm>
          <a:prstGeom prst="rect">
            <a:avLst/>
          </a:prstGeom>
          <a:noFill/>
        </p:spPr>
        <p:txBody>
          <a:bodyPr wrap="none" rtlCol="0">
            <a:spAutoFit/>
          </a:bodyPr>
          <a:lstStyle/>
          <a:p>
            <a:r>
              <a:rPr lang="et-EE" dirty="0" err="1"/>
              <a:t>Domenico</a:t>
            </a:r>
            <a:r>
              <a:rPr lang="et-EE" dirty="0"/>
              <a:t> &amp; </a:t>
            </a:r>
            <a:r>
              <a:rPr lang="et-EE" dirty="0" err="1"/>
              <a:t>Schwartz</a:t>
            </a:r>
            <a:r>
              <a:rPr lang="et-EE" dirty="0"/>
              <a:t>, 1990</a:t>
            </a:r>
            <a:endParaRPr lang="en-US" dirty="0"/>
          </a:p>
        </p:txBody>
      </p:sp>
      <p:pic>
        <p:nvPicPr>
          <p:cNvPr id="7" name="Pilt 6">
            <a:extLst>
              <a:ext uri="{FF2B5EF4-FFF2-40B4-BE49-F238E27FC236}">
                <a16:creationId xmlns:a16="http://schemas.microsoft.com/office/drawing/2014/main" id="{85DF2F5C-1D24-4411-9E2C-EBB3EA93BA2D}"/>
              </a:ext>
            </a:extLst>
          </p:cNvPr>
          <p:cNvPicPr>
            <a:picLocks noChangeAspect="1"/>
          </p:cNvPicPr>
          <p:nvPr/>
        </p:nvPicPr>
        <p:blipFill>
          <a:blip r:embed="rId5"/>
          <a:stretch>
            <a:fillRect/>
          </a:stretch>
        </p:blipFill>
        <p:spPr>
          <a:xfrm>
            <a:off x="8681545" y="1343147"/>
            <a:ext cx="3381135" cy="4530022"/>
          </a:xfrm>
          <a:prstGeom prst="rect">
            <a:avLst/>
          </a:prstGeom>
        </p:spPr>
      </p:pic>
      <p:sp>
        <p:nvSpPr>
          <p:cNvPr id="3" name="Slaidinumbri kohatäide 2">
            <a:extLst>
              <a:ext uri="{FF2B5EF4-FFF2-40B4-BE49-F238E27FC236}">
                <a16:creationId xmlns:a16="http://schemas.microsoft.com/office/drawing/2014/main" id="{8DDCE1DC-F83C-4246-BEF5-9AEEEA815E6F}"/>
              </a:ext>
            </a:extLst>
          </p:cNvPr>
          <p:cNvSpPr>
            <a:spLocks noGrp="1"/>
          </p:cNvSpPr>
          <p:nvPr>
            <p:ph type="sldNum" sz="quarter" idx="12"/>
          </p:nvPr>
        </p:nvSpPr>
        <p:spPr/>
        <p:txBody>
          <a:bodyPr/>
          <a:lstStyle/>
          <a:p>
            <a:fld id="{AECCF359-125E-4B56-B8AE-37251FDC6E5C}" type="slidenum">
              <a:rPr lang="en-US" smtClean="0"/>
              <a:t>15</a:t>
            </a:fld>
            <a:endParaRPr lang="en-US"/>
          </a:p>
        </p:txBody>
      </p:sp>
    </p:spTree>
    <p:extLst>
      <p:ext uri="{BB962C8B-B14F-4D97-AF65-F5344CB8AC3E}">
        <p14:creationId xmlns:p14="http://schemas.microsoft.com/office/powerpoint/2010/main" val="1873131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52CD686-94B3-4267-8E76-053274D5001E}"/>
              </a:ext>
            </a:extLst>
          </p:cNvPr>
          <p:cNvSpPr>
            <a:spLocks noGrp="1"/>
          </p:cNvSpPr>
          <p:nvPr>
            <p:ph type="title"/>
          </p:nvPr>
        </p:nvSpPr>
        <p:spPr>
          <a:xfrm>
            <a:off x="838200" y="0"/>
            <a:ext cx="10515600" cy="1325563"/>
          </a:xfrm>
        </p:spPr>
        <p:txBody>
          <a:bodyPr/>
          <a:lstStyle/>
          <a:p>
            <a:r>
              <a:rPr lang="et-EE" b="1" dirty="0"/>
              <a:t>Reaktsioonid aeratsioonivöös</a:t>
            </a:r>
            <a:endParaRPr lang="en-US" b="1" dirty="0"/>
          </a:p>
        </p:txBody>
      </p:sp>
      <p:sp>
        <p:nvSpPr>
          <p:cNvPr id="4" name="Slaidinumbri kohatäide 3">
            <a:extLst>
              <a:ext uri="{FF2B5EF4-FFF2-40B4-BE49-F238E27FC236}">
                <a16:creationId xmlns:a16="http://schemas.microsoft.com/office/drawing/2014/main" id="{B003EA65-DA50-4904-86AD-77FD58B85719}"/>
              </a:ext>
            </a:extLst>
          </p:cNvPr>
          <p:cNvSpPr>
            <a:spLocks noGrp="1"/>
          </p:cNvSpPr>
          <p:nvPr>
            <p:ph type="sldNum" sz="quarter" idx="12"/>
          </p:nvPr>
        </p:nvSpPr>
        <p:spPr>
          <a:xfrm>
            <a:off x="8967940" y="6356350"/>
            <a:ext cx="2743200" cy="365125"/>
          </a:xfrm>
        </p:spPr>
        <p:txBody>
          <a:bodyPr/>
          <a:lstStyle/>
          <a:p>
            <a:fld id="{AECCF359-125E-4B56-B8AE-37251FDC6E5C}" type="slidenum">
              <a:rPr lang="en-US" smtClean="0"/>
              <a:t>16</a:t>
            </a:fld>
            <a:endParaRPr lang="en-US"/>
          </a:p>
        </p:txBody>
      </p:sp>
      <p:pic>
        <p:nvPicPr>
          <p:cNvPr id="5" name="Pilt 4">
            <a:extLst>
              <a:ext uri="{FF2B5EF4-FFF2-40B4-BE49-F238E27FC236}">
                <a16:creationId xmlns:a16="http://schemas.microsoft.com/office/drawing/2014/main" id="{4182E2E5-6D30-43C1-8139-E4E3F469C119}"/>
              </a:ext>
            </a:extLst>
          </p:cNvPr>
          <p:cNvPicPr>
            <a:picLocks noChangeAspect="1"/>
          </p:cNvPicPr>
          <p:nvPr/>
        </p:nvPicPr>
        <p:blipFill>
          <a:blip r:embed="rId2"/>
          <a:stretch>
            <a:fillRect/>
          </a:stretch>
        </p:blipFill>
        <p:spPr>
          <a:xfrm>
            <a:off x="6985344" y="1325563"/>
            <a:ext cx="3805484" cy="5073978"/>
          </a:xfrm>
          <a:prstGeom prst="rect">
            <a:avLst/>
          </a:prstGeom>
        </p:spPr>
      </p:pic>
      <p:sp>
        <p:nvSpPr>
          <p:cNvPr id="8" name="TextBox 7">
            <a:extLst>
              <a:ext uri="{FF2B5EF4-FFF2-40B4-BE49-F238E27FC236}">
                <a16:creationId xmlns:a16="http://schemas.microsoft.com/office/drawing/2014/main" id="{441ECEE7-3932-458B-91C7-DC033FF942F3}"/>
              </a:ext>
            </a:extLst>
          </p:cNvPr>
          <p:cNvSpPr txBox="1"/>
          <p:nvPr/>
        </p:nvSpPr>
        <p:spPr>
          <a:xfrm>
            <a:off x="7435540" y="6483522"/>
            <a:ext cx="2983189" cy="369332"/>
          </a:xfrm>
          <a:prstGeom prst="rect">
            <a:avLst/>
          </a:prstGeom>
          <a:noFill/>
        </p:spPr>
        <p:txBody>
          <a:bodyPr wrap="none" rtlCol="0">
            <a:spAutoFit/>
          </a:bodyPr>
          <a:lstStyle/>
          <a:p>
            <a:r>
              <a:rPr lang="et-EE" b="1" dirty="0"/>
              <a:t>Püriit Eesti </a:t>
            </a:r>
            <a:r>
              <a:rPr lang="et-EE" b="1" dirty="0" err="1"/>
              <a:t>graptoliitargilliidis</a:t>
            </a:r>
            <a:endParaRPr lang="en-US" b="1" dirty="0"/>
          </a:p>
        </p:txBody>
      </p:sp>
      <p:pic>
        <p:nvPicPr>
          <p:cNvPr id="9" name="Pilt 8">
            <a:extLst>
              <a:ext uri="{FF2B5EF4-FFF2-40B4-BE49-F238E27FC236}">
                <a16:creationId xmlns:a16="http://schemas.microsoft.com/office/drawing/2014/main" id="{C198AC2A-942E-4CCB-8F6E-70073EFD22C0}"/>
              </a:ext>
            </a:extLst>
          </p:cNvPr>
          <p:cNvPicPr>
            <a:picLocks noChangeAspect="1"/>
          </p:cNvPicPr>
          <p:nvPr/>
        </p:nvPicPr>
        <p:blipFill>
          <a:blip r:embed="rId3"/>
          <a:stretch>
            <a:fillRect/>
          </a:stretch>
        </p:blipFill>
        <p:spPr>
          <a:xfrm>
            <a:off x="630609" y="1526390"/>
            <a:ext cx="6184024" cy="4629133"/>
          </a:xfrm>
          <a:prstGeom prst="rect">
            <a:avLst/>
          </a:prstGeom>
        </p:spPr>
      </p:pic>
      <p:sp>
        <p:nvSpPr>
          <p:cNvPr id="10" name="TextBox 9">
            <a:extLst>
              <a:ext uri="{FF2B5EF4-FFF2-40B4-BE49-F238E27FC236}">
                <a16:creationId xmlns:a16="http://schemas.microsoft.com/office/drawing/2014/main" id="{C3483D3F-0BE3-4C16-B12D-C7DA99878FDB}"/>
              </a:ext>
            </a:extLst>
          </p:cNvPr>
          <p:cNvSpPr txBox="1"/>
          <p:nvPr/>
        </p:nvSpPr>
        <p:spPr>
          <a:xfrm>
            <a:off x="3049295" y="6352143"/>
            <a:ext cx="1346651" cy="369332"/>
          </a:xfrm>
          <a:prstGeom prst="rect">
            <a:avLst/>
          </a:prstGeom>
          <a:noFill/>
        </p:spPr>
        <p:txBody>
          <a:bodyPr wrap="none" rtlCol="0">
            <a:spAutoFit/>
          </a:bodyPr>
          <a:lstStyle/>
          <a:p>
            <a:r>
              <a:rPr lang="et-EE" b="1" dirty="0"/>
              <a:t>Püriit (FeS</a:t>
            </a:r>
            <a:r>
              <a:rPr lang="et-EE" b="1" baseline="-25000" dirty="0"/>
              <a:t>2</a:t>
            </a:r>
            <a:r>
              <a:rPr lang="et-EE" b="1" dirty="0"/>
              <a:t>)</a:t>
            </a:r>
            <a:endParaRPr lang="en-US" b="1" dirty="0"/>
          </a:p>
        </p:txBody>
      </p:sp>
      <p:sp>
        <p:nvSpPr>
          <p:cNvPr id="3" name="Ristkülik 2">
            <a:extLst>
              <a:ext uri="{FF2B5EF4-FFF2-40B4-BE49-F238E27FC236}">
                <a16:creationId xmlns:a16="http://schemas.microsoft.com/office/drawing/2014/main" id="{48CA504D-D127-4DBD-8DBB-1311ADD2F824}"/>
              </a:ext>
            </a:extLst>
          </p:cNvPr>
          <p:cNvSpPr/>
          <p:nvPr/>
        </p:nvSpPr>
        <p:spPr>
          <a:xfrm>
            <a:off x="630609" y="1054541"/>
            <a:ext cx="2137893" cy="369332"/>
          </a:xfrm>
          <a:prstGeom prst="rect">
            <a:avLst/>
          </a:prstGeom>
        </p:spPr>
        <p:txBody>
          <a:bodyPr wrap="none">
            <a:spAutoFit/>
          </a:bodyPr>
          <a:lstStyle/>
          <a:p>
            <a:r>
              <a:rPr lang="et-EE" b="1" dirty="0"/>
              <a:t>Püriidi oksüdatsioon</a:t>
            </a:r>
            <a:endParaRPr lang="en-US" dirty="0"/>
          </a:p>
        </p:txBody>
      </p:sp>
    </p:spTree>
    <p:extLst>
      <p:ext uri="{BB962C8B-B14F-4D97-AF65-F5344CB8AC3E}">
        <p14:creationId xmlns:p14="http://schemas.microsoft.com/office/powerpoint/2010/main" val="2542591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330AD5E-BDA5-481D-BEA1-49AB135DB7FE}"/>
              </a:ext>
            </a:extLst>
          </p:cNvPr>
          <p:cNvSpPr>
            <a:spLocks noGrp="1"/>
          </p:cNvSpPr>
          <p:nvPr>
            <p:ph type="title"/>
          </p:nvPr>
        </p:nvSpPr>
        <p:spPr/>
        <p:txBody>
          <a:bodyPr/>
          <a:lstStyle/>
          <a:p>
            <a:r>
              <a:rPr lang="et-EE" b="1" dirty="0"/>
              <a:t>Reaktsioonid aeratsioonivöös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607CF1A8-D58F-4EC3-ADD3-77D4690A1FFA}"/>
                  </a:ext>
                </a:extLst>
              </p:cNvPr>
              <p:cNvSpPr>
                <a:spLocks noGrp="1"/>
              </p:cNvSpPr>
              <p:nvPr>
                <p:ph idx="1"/>
              </p:nvPr>
            </p:nvSpPr>
            <p:spPr/>
            <p:txBody>
              <a:bodyPr>
                <a:normAutofit fontScale="70000" lnSpcReduction="20000"/>
              </a:bodyPr>
              <a:lstStyle/>
              <a:p>
                <a:pPr algn="just"/>
                <a:r>
                  <a:rPr lang="et-EE" dirty="0"/>
                  <a:t>Kui põhjaveekihis esineb </a:t>
                </a:r>
                <a:r>
                  <a:rPr lang="et-EE" dirty="0" err="1"/>
                  <a:t>sulfiidseid</a:t>
                </a:r>
                <a:r>
                  <a:rPr lang="et-EE" dirty="0"/>
                  <a:t> mineraale on nende oksüdatsioon aeroobsetes tingimustes oluline põhjavee keemilise koostise kujunemist mõjutav protsess.</a:t>
                </a:r>
              </a:p>
              <a:p>
                <a:pPr algn="just"/>
                <a:r>
                  <a:rPr lang="et-EE" b="1" dirty="0"/>
                  <a:t>Püriidi oksüdatsioon</a:t>
                </a:r>
                <a:r>
                  <a:rPr lang="et-EE" dirty="0"/>
                  <a:t>:</a:t>
                </a:r>
              </a:p>
              <a:p>
                <a:pPr marL="0" indent="0" algn="just">
                  <a:buNone/>
                </a:pPr>
                <a14:m>
                  <m:oMathPara xmlns:m="http://schemas.openxmlformats.org/officeDocument/2006/math">
                    <m:oMathParaPr>
                      <m:jc m:val="centerGroup"/>
                    </m:oMathParaPr>
                    <m:oMath xmlns:m="http://schemas.openxmlformats.org/officeDocument/2006/math">
                      <m:sSub>
                        <m:sSubPr>
                          <m:ctrlPr>
                            <a:rPr lang="et-EE" i="1" smtClean="0">
                              <a:latin typeface="Cambria Math" panose="02040503050406030204" pitchFamily="18" charset="0"/>
                            </a:rPr>
                          </m:ctrlPr>
                        </m:sSubPr>
                        <m:e>
                          <m:r>
                            <a:rPr lang="et-EE" b="0" i="1" smtClean="0">
                              <a:latin typeface="Cambria Math" panose="02040503050406030204" pitchFamily="18" charset="0"/>
                            </a:rPr>
                            <m:t>𝐹𝑒𝑆</m:t>
                          </m:r>
                        </m:e>
                        <m:sub>
                          <m:r>
                            <a:rPr lang="et-EE" b="0" i="1" smtClean="0">
                              <a:latin typeface="Cambria Math" panose="02040503050406030204" pitchFamily="18" charset="0"/>
                            </a:rPr>
                            <m:t>2</m:t>
                          </m:r>
                        </m:sub>
                      </m:sSub>
                      <m:r>
                        <a:rPr lang="et-EE" b="0" i="1" smtClean="0">
                          <a:latin typeface="Cambria Math" panose="02040503050406030204" pitchFamily="18" charset="0"/>
                        </a:rPr>
                        <m:t>(</m:t>
                      </m:r>
                      <m:r>
                        <a:rPr lang="et-EE" b="0" i="1" smtClean="0">
                          <a:latin typeface="Cambria Math" panose="02040503050406030204" pitchFamily="18" charset="0"/>
                        </a:rPr>
                        <m:t>𝑠</m:t>
                      </m:r>
                      <m:r>
                        <a:rPr lang="et-EE" b="0" i="1" smtClean="0">
                          <a:latin typeface="Cambria Math" panose="02040503050406030204" pitchFamily="18" charset="0"/>
                        </a:rPr>
                        <m:t>)+3.5</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𝑂</m:t>
                          </m:r>
                        </m:e>
                        <m:sub>
                          <m:r>
                            <a:rPr lang="et-EE" b="0" i="1" smtClean="0">
                              <a:latin typeface="Cambria Math" panose="02040503050406030204" pitchFamily="18" charset="0"/>
                            </a:rPr>
                            <m:t>2</m:t>
                          </m:r>
                        </m:sub>
                      </m:sSub>
                      <m:r>
                        <a:rPr lang="et-EE" b="0" i="1" smtClean="0">
                          <a:latin typeface="Cambria Math" panose="02040503050406030204" pitchFamily="18" charset="0"/>
                        </a:rPr>
                        <m:t>+</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𝐹𝑒</m:t>
                          </m:r>
                        </m:e>
                        <m:sup>
                          <m:r>
                            <a:rPr lang="et-EE" b="0" i="1" smtClean="0">
                              <a:latin typeface="Cambria Math" panose="02040503050406030204" pitchFamily="18" charset="0"/>
                              <a:ea typeface="Cambria Math" panose="02040503050406030204" pitchFamily="18" charset="0"/>
                            </a:rPr>
                            <m:t>2+</m:t>
                          </m:r>
                        </m:sup>
                      </m:sSup>
                      <m:r>
                        <a:rPr lang="et-EE" b="0" i="1" smtClean="0">
                          <a:latin typeface="Cambria Math" panose="02040503050406030204" pitchFamily="18" charset="0"/>
                          <a:ea typeface="Cambria Math" panose="02040503050406030204" pitchFamily="18" charset="0"/>
                        </a:rPr>
                        <m:t>+</m:t>
                      </m:r>
                      <m:sSubSup>
                        <m:sSubSupPr>
                          <m:ctrlPr>
                            <a:rPr lang="et-EE" b="1" i="1" smtClean="0">
                              <a:solidFill>
                                <a:srgbClr val="FF0000"/>
                              </a:solidFill>
                              <a:latin typeface="Cambria Math" panose="02040503050406030204" pitchFamily="18" charset="0"/>
                              <a:ea typeface="Cambria Math" panose="02040503050406030204" pitchFamily="18" charset="0"/>
                            </a:rPr>
                          </m:ctrlPr>
                        </m:sSubSupPr>
                        <m:e>
                          <m:r>
                            <a:rPr lang="et-EE" b="1" i="1" smtClean="0">
                              <a:solidFill>
                                <a:srgbClr val="FF0000"/>
                              </a:solidFill>
                              <a:latin typeface="Cambria Math" panose="02040503050406030204" pitchFamily="18" charset="0"/>
                              <a:ea typeface="Cambria Math" panose="02040503050406030204" pitchFamily="18" charset="0"/>
                            </a:rPr>
                            <m:t>𝑺𝑶</m:t>
                          </m:r>
                        </m:e>
                        <m:sub>
                          <m:r>
                            <a:rPr lang="et-EE" b="1" i="1" smtClean="0">
                              <a:solidFill>
                                <a:srgbClr val="FF0000"/>
                              </a:solidFill>
                              <a:latin typeface="Cambria Math" panose="02040503050406030204" pitchFamily="18" charset="0"/>
                              <a:ea typeface="Cambria Math" panose="02040503050406030204" pitchFamily="18" charset="0"/>
                            </a:rPr>
                            <m:t>𝟒</m:t>
                          </m:r>
                        </m:sub>
                        <m:sup>
                          <m:r>
                            <a:rPr lang="et-EE" b="1" i="1" smtClean="0">
                              <a:solidFill>
                                <a:srgbClr val="FF0000"/>
                              </a:solidFill>
                              <a:latin typeface="Cambria Math" panose="02040503050406030204" pitchFamily="18" charset="0"/>
                              <a:ea typeface="Cambria Math" panose="02040503050406030204" pitchFamily="18" charset="0"/>
                            </a:rPr>
                            <m:t>𝟐</m:t>
                          </m:r>
                          <m:r>
                            <a:rPr lang="et-EE" b="1" i="1" smtClean="0">
                              <a:solidFill>
                                <a:srgbClr val="FF0000"/>
                              </a:solidFill>
                              <a:latin typeface="Cambria Math" panose="02040503050406030204" pitchFamily="18" charset="0"/>
                              <a:ea typeface="Cambria Math" panose="02040503050406030204" pitchFamily="18" charset="0"/>
                            </a:rPr>
                            <m:t>−</m:t>
                          </m:r>
                        </m:sup>
                      </m:sSubSup>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2</m:t>
                          </m:r>
                          <m:r>
                            <a:rPr lang="et-EE" b="0" i="1" smtClean="0">
                              <a:latin typeface="Cambria Math" panose="02040503050406030204" pitchFamily="18" charset="0"/>
                              <a:ea typeface="Cambria Math" panose="02040503050406030204" pitchFamily="18" charset="0"/>
                            </a:rPr>
                            <m:t>𝐻</m:t>
                          </m:r>
                        </m:e>
                        <m:sup>
                          <m:r>
                            <a:rPr lang="et-EE" b="0" i="1" smtClean="0">
                              <a:latin typeface="Cambria Math" panose="02040503050406030204" pitchFamily="18" charset="0"/>
                              <a:ea typeface="Cambria Math" panose="02040503050406030204" pitchFamily="18" charset="0"/>
                            </a:rPr>
                            <m:t>+</m:t>
                          </m:r>
                        </m:sup>
                      </m:sSup>
                    </m:oMath>
                  </m:oMathPara>
                </a14:m>
                <a:endParaRPr lang="et-EE" dirty="0"/>
              </a:p>
              <a:p>
                <a:pPr algn="just"/>
                <a:r>
                  <a:rPr lang="et-EE" dirty="0"/>
                  <a:t>Fe</a:t>
                </a:r>
                <a:r>
                  <a:rPr lang="et-EE" baseline="30000" dirty="0"/>
                  <a:t>2+ </a:t>
                </a:r>
                <a:r>
                  <a:rPr lang="et-EE" dirty="0"/>
                  <a:t>oksüdeerub aeroobsetes tingimustes Fe</a:t>
                </a:r>
                <a:r>
                  <a:rPr lang="et-EE" baseline="30000" dirty="0"/>
                  <a:t>3+ </a:t>
                </a:r>
                <a:r>
                  <a:rPr lang="et-EE" dirty="0"/>
                  <a:t>iooniks, mis omakorda neutraalse </a:t>
                </a:r>
                <a:r>
                  <a:rPr lang="et-EE" dirty="0" err="1"/>
                  <a:t>pH</a:t>
                </a:r>
                <a:r>
                  <a:rPr lang="et-EE" dirty="0"/>
                  <a:t> juures läbib hüdrolüüsi:</a:t>
                </a:r>
              </a:p>
              <a:p>
                <a:pPr marL="0" indent="0" algn="just">
                  <a:buNone/>
                </a:pPr>
                <a14:m>
                  <m:oMathPara xmlns:m="http://schemas.openxmlformats.org/officeDocument/2006/math">
                    <m:oMathParaPr>
                      <m:jc m:val="centerGroup"/>
                    </m:oMathParaPr>
                    <m:oMath xmlns:m="http://schemas.openxmlformats.org/officeDocument/2006/math">
                      <m:sSup>
                        <m:sSupPr>
                          <m:ctrlPr>
                            <a:rPr lang="et-EE" i="1" smtClean="0">
                              <a:latin typeface="Cambria Math" panose="02040503050406030204" pitchFamily="18" charset="0"/>
                            </a:rPr>
                          </m:ctrlPr>
                        </m:sSupPr>
                        <m:e>
                          <m:r>
                            <a:rPr lang="et-EE" b="0" i="1" smtClean="0">
                              <a:latin typeface="Cambria Math" panose="02040503050406030204" pitchFamily="18" charset="0"/>
                            </a:rPr>
                            <m:t>𝐹𝑒</m:t>
                          </m:r>
                        </m:e>
                        <m:sup>
                          <m:r>
                            <a:rPr lang="et-EE" b="0" i="1" smtClean="0">
                              <a:latin typeface="Cambria Math" panose="02040503050406030204" pitchFamily="18" charset="0"/>
                            </a:rPr>
                            <m:t>3+</m:t>
                          </m:r>
                        </m:sup>
                      </m:sSup>
                      <m:r>
                        <a:rPr lang="et-EE" b="0" i="1" smtClean="0">
                          <a:latin typeface="Cambria Math" panose="02040503050406030204" pitchFamily="18" charset="0"/>
                        </a:rPr>
                        <m:t>+3</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ea typeface="Cambria Math" panose="02040503050406030204" pitchFamily="18" charset="0"/>
                        </a:rPr>
                        <m:t>→</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𝐹𝑒</m:t>
                          </m:r>
                          <m:d>
                            <m:dPr>
                              <m:ctrlPr>
                                <a:rPr lang="et-EE" b="0" i="1" smtClean="0">
                                  <a:latin typeface="Cambria Math" panose="02040503050406030204" pitchFamily="18" charset="0"/>
                                  <a:ea typeface="Cambria Math" panose="02040503050406030204" pitchFamily="18" charset="0"/>
                                </a:rPr>
                              </m:ctrlPr>
                            </m:dPr>
                            <m:e>
                              <m:r>
                                <a:rPr lang="et-EE" b="0" i="1" smtClean="0">
                                  <a:latin typeface="Cambria Math" panose="02040503050406030204" pitchFamily="18" charset="0"/>
                                  <a:ea typeface="Cambria Math" panose="02040503050406030204" pitchFamily="18" charset="0"/>
                                </a:rPr>
                                <m:t>𝑂𝐻</m:t>
                              </m:r>
                            </m:e>
                          </m:d>
                        </m:e>
                        <m:sub>
                          <m:r>
                            <a:rPr lang="et-EE" b="0" i="1" smtClean="0">
                              <a:latin typeface="Cambria Math" panose="02040503050406030204" pitchFamily="18" charset="0"/>
                              <a:ea typeface="Cambria Math" panose="02040503050406030204" pitchFamily="18" charset="0"/>
                            </a:rPr>
                            <m:t>3</m:t>
                          </m:r>
                        </m:sub>
                      </m:sSub>
                      <m:d>
                        <m:dPr>
                          <m:ctrlPr>
                            <a:rPr lang="et-EE" b="0" i="1" smtClean="0">
                              <a:latin typeface="Cambria Math" panose="02040503050406030204" pitchFamily="18" charset="0"/>
                              <a:ea typeface="Cambria Math" panose="02040503050406030204" pitchFamily="18" charset="0"/>
                            </a:rPr>
                          </m:ctrlPr>
                        </m:dPr>
                        <m:e>
                          <m:r>
                            <a:rPr lang="et-EE" b="0" i="1" smtClean="0">
                              <a:latin typeface="Cambria Math" panose="02040503050406030204" pitchFamily="18" charset="0"/>
                              <a:ea typeface="Cambria Math" panose="02040503050406030204" pitchFamily="18" charset="0"/>
                            </a:rPr>
                            <m:t>𝑠</m:t>
                          </m:r>
                        </m:e>
                      </m:d>
                      <m:r>
                        <a:rPr lang="et-EE" b="0" i="1" smtClean="0">
                          <a:latin typeface="Cambria Math" panose="02040503050406030204" pitchFamily="18" charset="0"/>
                          <a:ea typeface="Cambria Math" panose="02040503050406030204" pitchFamily="18" charset="0"/>
                        </a:rPr>
                        <m:t>+</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3</m:t>
                          </m:r>
                          <m:r>
                            <a:rPr lang="et-EE" b="0" i="1" smtClean="0">
                              <a:latin typeface="Cambria Math" panose="02040503050406030204" pitchFamily="18" charset="0"/>
                              <a:ea typeface="Cambria Math" panose="02040503050406030204" pitchFamily="18" charset="0"/>
                            </a:rPr>
                            <m:t>𝐻</m:t>
                          </m:r>
                        </m:e>
                        <m:sup>
                          <m:r>
                            <a:rPr lang="et-EE" b="0" i="1" smtClean="0">
                              <a:latin typeface="Cambria Math" panose="02040503050406030204" pitchFamily="18" charset="0"/>
                              <a:ea typeface="Cambria Math" panose="02040503050406030204" pitchFamily="18" charset="0"/>
                            </a:rPr>
                            <m:t>+</m:t>
                          </m:r>
                        </m:sup>
                      </m:sSup>
                    </m:oMath>
                  </m:oMathPara>
                </a14:m>
                <a:endParaRPr lang="et-EE" b="0" dirty="0">
                  <a:ea typeface="Cambria Math" panose="02040503050406030204" pitchFamily="18" charset="0"/>
                </a:endParaRPr>
              </a:p>
              <a:p>
                <a:pPr algn="just"/>
                <a:r>
                  <a:rPr lang="et-EE" dirty="0"/>
                  <a:t>Nende protsesside tulemusena vabaneb palju H</a:t>
                </a:r>
                <a:r>
                  <a:rPr lang="et-EE" baseline="30000" dirty="0"/>
                  <a:t>+</a:t>
                </a:r>
                <a:r>
                  <a:rPr lang="et-EE" dirty="0"/>
                  <a:t> ioone ja põhjavee </a:t>
                </a:r>
                <a:r>
                  <a:rPr lang="et-EE" dirty="0" err="1"/>
                  <a:t>pH</a:t>
                </a:r>
                <a:r>
                  <a:rPr lang="et-EE" dirty="0"/>
                  <a:t> langeb.</a:t>
                </a:r>
              </a:p>
              <a:p>
                <a:pPr algn="just"/>
                <a:r>
                  <a:rPr lang="et-EE" dirty="0"/>
                  <a:t>Happelises keskkonnas muutuvad mobiilseks mitmed raskemetallid (</a:t>
                </a:r>
                <a:r>
                  <a:rPr lang="et-EE" i="1" dirty="0" err="1"/>
                  <a:t>acid</a:t>
                </a:r>
                <a:r>
                  <a:rPr lang="et-EE" i="1" dirty="0"/>
                  <a:t> mine </a:t>
                </a:r>
                <a:r>
                  <a:rPr lang="et-EE" i="1" dirty="0" err="1"/>
                  <a:t>drainage</a:t>
                </a:r>
                <a:r>
                  <a:rPr lang="et-EE" dirty="0"/>
                  <a:t>).</a:t>
                </a:r>
              </a:p>
              <a:p>
                <a:pPr algn="just"/>
                <a:r>
                  <a:rPr lang="et-EE" dirty="0"/>
                  <a:t>Kui põhjavees esineb karbonaate (ja silikaate) on </a:t>
                </a:r>
                <a:r>
                  <a:rPr lang="et-EE" dirty="0" err="1"/>
                  <a:t>pH</a:t>
                </a:r>
                <a:r>
                  <a:rPr lang="et-EE" dirty="0"/>
                  <a:t> langus väiksem, sest mineraalide lahustumisel tekkivad alused puhverdavad happelist reaktsiooni.</a:t>
                </a:r>
              </a:p>
              <a:p>
                <a:pPr algn="just"/>
                <a:r>
                  <a:rPr lang="et-EE" dirty="0"/>
                  <a:t>Kokkuvõtvalt võib öelda, et aeratsioonivöö on justkui väga õhukesest, aga laia levikuga orgaanilise aine kilest moodustuv happe pump/konveier, mis katab suurt osa Maa pinnast. Seal moodustuv happeline vesi mängib hiljem määravat rolli mineraalide lahustumisel küllastusvöös.</a:t>
                </a:r>
              </a:p>
            </p:txBody>
          </p:sp>
        </mc:Choice>
        <mc:Fallback xmlns="">
          <p:sp>
            <p:nvSpPr>
              <p:cNvPr id="3" name="Sisu kohatäide 2">
                <a:extLst>
                  <a:ext uri="{FF2B5EF4-FFF2-40B4-BE49-F238E27FC236}">
                    <a16:creationId xmlns:a16="http://schemas.microsoft.com/office/drawing/2014/main" id="{607CF1A8-D58F-4EC3-ADD3-77D4690A1FFA}"/>
                  </a:ext>
                </a:extLst>
              </p:cNvPr>
              <p:cNvSpPr>
                <a:spLocks noGrp="1" noRot="1" noChangeAspect="1" noMove="1" noResize="1" noEditPoints="1" noAdjustHandles="1" noChangeArrowheads="1" noChangeShapeType="1" noTextEdit="1"/>
              </p:cNvSpPr>
              <p:nvPr>
                <p:ph idx="1"/>
              </p:nvPr>
            </p:nvSpPr>
            <p:spPr>
              <a:blipFill>
                <a:blip r:embed="rId3"/>
                <a:stretch>
                  <a:fillRect l="-522" t="-2521" r="-580"/>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E336465D-C326-4722-BAA6-0E4923E35301}"/>
              </a:ext>
            </a:extLst>
          </p:cNvPr>
          <p:cNvSpPr>
            <a:spLocks noGrp="1"/>
          </p:cNvSpPr>
          <p:nvPr>
            <p:ph type="sldNum" sz="quarter" idx="12"/>
          </p:nvPr>
        </p:nvSpPr>
        <p:spPr/>
        <p:txBody>
          <a:bodyPr/>
          <a:lstStyle/>
          <a:p>
            <a:fld id="{AECCF359-125E-4B56-B8AE-37251FDC6E5C}" type="slidenum">
              <a:rPr lang="en-US" smtClean="0"/>
              <a:t>17</a:t>
            </a:fld>
            <a:endParaRPr lang="en-US"/>
          </a:p>
        </p:txBody>
      </p:sp>
    </p:spTree>
    <p:extLst>
      <p:ext uri="{BB962C8B-B14F-4D97-AF65-F5344CB8AC3E}">
        <p14:creationId xmlns:p14="http://schemas.microsoft.com/office/powerpoint/2010/main" val="135420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CAD2CD8-A461-4C23-8532-21BFA6A3541F}"/>
              </a:ext>
            </a:extLst>
          </p:cNvPr>
          <p:cNvSpPr>
            <a:spLocks noGrp="1"/>
          </p:cNvSpPr>
          <p:nvPr>
            <p:ph type="title"/>
          </p:nvPr>
        </p:nvSpPr>
        <p:spPr/>
        <p:txBody>
          <a:bodyPr/>
          <a:lstStyle/>
          <a:p>
            <a:r>
              <a:rPr lang="et-EE" b="1" dirty="0"/>
              <a:t>Reaktsioonid küllastusvöös</a:t>
            </a:r>
            <a:endParaRPr lang="en-US" b="1" dirty="0"/>
          </a:p>
        </p:txBody>
      </p:sp>
      <p:pic>
        <p:nvPicPr>
          <p:cNvPr id="4" name="Picture 6">
            <a:extLst>
              <a:ext uri="{FF2B5EF4-FFF2-40B4-BE49-F238E27FC236}">
                <a16:creationId xmlns:a16="http://schemas.microsoft.com/office/drawing/2014/main" id="{3C0E67D5-FF52-45C2-A287-0F1E13A1B0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9749" y="1525013"/>
            <a:ext cx="8392501" cy="52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Vabakuju: kujund 4">
            <a:extLst>
              <a:ext uri="{FF2B5EF4-FFF2-40B4-BE49-F238E27FC236}">
                <a16:creationId xmlns:a16="http://schemas.microsoft.com/office/drawing/2014/main" id="{27B95B38-F22A-4273-9CD5-B167A2564D47}"/>
              </a:ext>
            </a:extLst>
          </p:cNvPr>
          <p:cNvSpPr/>
          <p:nvPr/>
        </p:nvSpPr>
        <p:spPr>
          <a:xfrm>
            <a:off x="2228193" y="5013434"/>
            <a:ext cx="7378262" cy="1692166"/>
          </a:xfrm>
          <a:custGeom>
            <a:avLst/>
            <a:gdLst>
              <a:gd name="connsiteX0" fmla="*/ 0 w 7378262"/>
              <a:gd name="connsiteY0" fmla="*/ 1681656 h 1692166"/>
              <a:gd name="connsiteX1" fmla="*/ 0 w 7378262"/>
              <a:gd name="connsiteY1" fmla="*/ 21021 h 1692166"/>
              <a:gd name="connsiteX2" fmla="*/ 515007 w 7378262"/>
              <a:gd name="connsiteY2" fmla="*/ 0 h 1692166"/>
              <a:gd name="connsiteX3" fmla="*/ 903890 w 7378262"/>
              <a:gd name="connsiteY3" fmla="*/ 73573 h 1692166"/>
              <a:gd name="connsiteX4" fmla="*/ 1271752 w 7378262"/>
              <a:gd name="connsiteY4" fmla="*/ 157656 h 1692166"/>
              <a:gd name="connsiteX5" fmla="*/ 1870841 w 7378262"/>
              <a:gd name="connsiteY5" fmla="*/ 241738 h 1692166"/>
              <a:gd name="connsiteX6" fmla="*/ 2354317 w 7378262"/>
              <a:gd name="connsiteY6" fmla="*/ 315311 h 1692166"/>
              <a:gd name="connsiteX7" fmla="*/ 2911366 w 7378262"/>
              <a:gd name="connsiteY7" fmla="*/ 420414 h 1692166"/>
              <a:gd name="connsiteX8" fmla="*/ 3783724 w 7378262"/>
              <a:gd name="connsiteY8" fmla="*/ 588580 h 1692166"/>
              <a:gd name="connsiteX9" fmla="*/ 4372304 w 7378262"/>
              <a:gd name="connsiteY9" fmla="*/ 693683 h 1692166"/>
              <a:gd name="connsiteX10" fmla="*/ 5139559 w 7378262"/>
              <a:gd name="connsiteY10" fmla="*/ 987973 h 1692166"/>
              <a:gd name="connsiteX11" fmla="*/ 5864773 w 7378262"/>
              <a:gd name="connsiteY11" fmla="*/ 1292773 h 1692166"/>
              <a:gd name="connsiteX12" fmla="*/ 6611007 w 7378262"/>
              <a:gd name="connsiteY12" fmla="*/ 1481959 h 1692166"/>
              <a:gd name="connsiteX13" fmla="*/ 7378262 w 7378262"/>
              <a:gd name="connsiteY13" fmla="*/ 1660635 h 1692166"/>
              <a:gd name="connsiteX14" fmla="*/ 2617076 w 7378262"/>
              <a:gd name="connsiteY14" fmla="*/ 1692166 h 1692166"/>
              <a:gd name="connsiteX15" fmla="*/ 0 w 7378262"/>
              <a:gd name="connsiteY15" fmla="*/ 1681656 h 169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78262" h="1692166">
                <a:moveTo>
                  <a:pt x="0" y="1681656"/>
                </a:moveTo>
                <a:lnTo>
                  <a:pt x="0" y="21021"/>
                </a:lnTo>
                <a:lnTo>
                  <a:pt x="515007" y="0"/>
                </a:lnTo>
                <a:lnTo>
                  <a:pt x="903890" y="73573"/>
                </a:lnTo>
                <a:lnTo>
                  <a:pt x="1271752" y="157656"/>
                </a:lnTo>
                <a:lnTo>
                  <a:pt x="1870841" y="241738"/>
                </a:lnTo>
                <a:lnTo>
                  <a:pt x="2354317" y="315311"/>
                </a:lnTo>
                <a:lnTo>
                  <a:pt x="2911366" y="420414"/>
                </a:lnTo>
                <a:lnTo>
                  <a:pt x="3783724" y="588580"/>
                </a:lnTo>
                <a:lnTo>
                  <a:pt x="4372304" y="693683"/>
                </a:lnTo>
                <a:lnTo>
                  <a:pt x="5139559" y="987973"/>
                </a:lnTo>
                <a:lnTo>
                  <a:pt x="5864773" y="1292773"/>
                </a:lnTo>
                <a:lnTo>
                  <a:pt x="6611007" y="1481959"/>
                </a:lnTo>
                <a:lnTo>
                  <a:pt x="7378262" y="1660635"/>
                </a:lnTo>
                <a:lnTo>
                  <a:pt x="2617076" y="1692166"/>
                </a:lnTo>
                <a:lnTo>
                  <a:pt x="0" y="1681656"/>
                </a:lnTo>
                <a:close/>
              </a:path>
            </a:pathLst>
          </a:custGeom>
          <a:solidFill>
            <a:schemeClr val="accent1">
              <a:lumMod val="20000"/>
              <a:lumOff val="80000"/>
              <a:alpha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aidinumbri kohatäide 5">
            <a:extLst>
              <a:ext uri="{FF2B5EF4-FFF2-40B4-BE49-F238E27FC236}">
                <a16:creationId xmlns:a16="http://schemas.microsoft.com/office/drawing/2014/main" id="{78A76820-8642-461C-AC43-2B4D8BFCCEE3}"/>
              </a:ext>
            </a:extLst>
          </p:cNvPr>
          <p:cNvSpPr>
            <a:spLocks noGrp="1"/>
          </p:cNvSpPr>
          <p:nvPr>
            <p:ph type="sldNum" sz="quarter" idx="12"/>
          </p:nvPr>
        </p:nvSpPr>
        <p:spPr/>
        <p:txBody>
          <a:bodyPr/>
          <a:lstStyle/>
          <a:p>
            <a:fld id="{AECCF359-125E-4B56-B8AE-37251FDC6E5C}" type="slidenum">
              <a:rPr lang="en-US" smtClean="0"/>
              <a:t>18</a:t>
            </a:fld>
            <a:endParaRPr lang="en-US"/>
          </a:p>
        </p:txBody>
      </p:sp>
    </p:spTree>
    <p:extLst>
      <p:ext uri="{BB962C8B-B14F-4D97-AF65-F5344CB8AC3E}">
        <p14:creationId xmlns:p14="http://schemas.microsoft.com/office/powerpoint/2010/main" val="26904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330AD5E-BDA5-481D-BEA1-49AB135DB7FE}"/>
              </a:ext>
            </a:extLst>
          </p:cNvPr>
          <p:cNvSpPr>
            <a:spLocks noGrp="1"/>
          </p:cNvSpPr>
          <p:nvPr>
            <p:ph type="title"/>
          </p:nvPr>
        </p:nvSpPr>
        <p:spPr>
          <a:xfrm>
            <a:off x="838200" y="0"/>
            <a:ext cx="10515600" cy="1325563"/>
          </a:xfrm>
        </p:spPr>
        <p:txBody>
          <a:bodyPr/>
          <a:lstStyle/>
          <a:p>
            <a:r>
              <a:rPr lang="et-EE" b="1" dirty="0"/>
              <a:t>Reaktsioonid küllastusvöös</a:t>
            </a:r>
            <a:endParaRPr lang="en-US" b="1" dirty="0"/>
          </a:p>
        </p:txBody>
      </p:sp>
      <mc:AlternateContent xmlns:mc="http://schemas.openxmlformats.org/markup-compatibility/2006">
        <mc:Choice xmlns:a14="http://schemas.microsoft.com/office/drawing/2010/main" Requires="a14">
          <p:sp>
            <p:nvSpPr>
              <p:cNvPr id="3" name="Sisu kohatäide 2">
                <a:extLst>
                  <a:ext uri="{FF2B5EF4-FFF2-40B4-BE49-F238E27FC236}">
                    <a16:creationId xmlns:a16="http://schemas.microsoft.com/office/drawing/2014/main" id="{607CF1A8-D58F-4EC3-ADD3-77D4690A1FFA}"/>
                  </a:ext>
                </a:extLst>
              </p:cNvPr>
              <p:cNvSpPr>
                <a:spLocks noGrp="1"/>
              </p:cNvSpPr>
              <p:nvPr>
                <p:ph idx="1"/>
              </p:nvPr>
            </p:nvSpPr>
            <p:spPr>
              <a:xfrm>
                <a:off x="838200" y="1325562"/>
                <a:ext cx="10515600" cy="5369527"/>
              </a:xfrm>
            </p:spPr>
            <p:txBody>
              <a:bodyPr>
                <a:normAutofit fontScale="85000" lnSpcReduction="20000"/>
              </a:bodyPr>
              <a:lstStyle/>
              <a:p>
                <a:pPr algn="just"/>
                <a:r>
                  <a:rPr lang="et-EE" b="1" dirty="0"/>
                  <a:t>Mineraalide lahustumine ja väljasettimine</a:t>
                </a:r>
              </a:p>
              <a:p>
                <a:pPr algn="just"/>
                <a:r>
                  <a:rPr lang="et-EE" dirty="0"/>
                  <a:t>Kui põhjavesi liigub küllastusvöös põhjaveekihis sügavamale kasvab selles lahustunud ainete sisaldus (TDS).</a:t>
                </a:r>
                <a:endParaRPr lang="et-EE" b="1" dirty="0"/>
              </a:p>
              <a:p>
                <a:pPr algn="just"/>
                <a:r>
                  <a:rPr lang="et-EE" dirty="0"/>
                  <a:t>Karbonaatide lahustumine (nõrga happe-tugeva aluse reaktsioonid) – jätkub küllastusvöös, kui aeratsioonivöös ei ole tasakaaluolekut saavutatud.</a:t>
                </a:r>
              </a:p>
              <a:p>
                <a:pPr algn="just"/>
                <a:r>
                  <a:rPr lang="et-EE" dirty="0"/>
                  <a:t>Küllastusvöös toimub </a:t>
                </a:r>
                <a:r>
                  <a:rPr lang="et-EE" b="1" i="1" dirty="0"/>
                  <a:t>suletud süsteemi tingimustes</a:t>
                </a:r>
                <a:r>
                  <a:rPr lang="et-EE" dirty="0"/>
                  <a:t> ja vees lahustunud CO</a:t>
                </a:r>
                <a:r>
                  <a:rPr lang="et-EE" baseline="-25000" dirty="0"/>
                  <a:t>2</a:t>
                </a:r>
                <a:r>
                  <a:rPr lang="et-EE" dirty="0"/>
                  <a:t> osarõhk hakkab vähenema.</a:t>
                </a:r>
              </a:p>
              <a:p>
                <a:pPr algn="just"/>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𝐶𝑎𝐶𝑂</m:t>
                        </m:r>
                      </m:e>
                      <m:sub>
                        <m:r>
                          <a:rPr lang="en-US" i="1">
                            <a:latin typeface="Cambria Math" panose="02040503050406030204" pitchFamily="18" charset="0"/>
                          </a:rPr>
                          <m:t>3</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p>
                      <m:sSupPr>
                        <m:ctrlPr>
                          <a:rPr lang="en-US" b="1" i="1" smtClean="0">
                            <a:solidFill>
                              <a:srgbClr val="FF0000"/>
                            </a:solidFill>
                            <a:latin typeface="Cambria Math" panose="02040503050406030204" pitchFamily="18" charset="0"/>
                          </a:rPr>
                        </m:ctrlPr>
                      </m:sSupPr>
                      <m:e>
                        <m:r>
                          <a:rPr lang="en-US" b="1" i="1">
                            <a:solidFill>
                              <a:srgbClr val="FF0000"/>
                            </a:solidFill>
                            <a:latin typeface="Cambria Math" panose="02040503050406030204" pitchFamily="18" charset="0"/>
                          </a:rPr>
                          <m:t>𝑪𝒂</m:t>
                        </m:r>
                      </m:e>
                      <m:sup>
                        <m:r>
                          <a:rPr lang="en-US" b="1" i="1">
                            <a:solidFill>
                              <a:srgbClr val="FF0000"/>
                            </a:solidFill>
                            <a:latin typeface="Cambria Math" panose="02040503050406030204" pitchFamily="18" charset="0"/>
                          </a:rPr>
                          <m:t>𝟐</m:t>
                        </m:r>
                        <m:r>
                          <a:rPr lang="en-US" b="1" i="1">
                            <a:solidFill>
                              <a:srgbClr val="FF0000"/>
                            </a:solidFill>
                            <a:latin typeface="Cambria Math" panose="02040503050406030204" pitchFamily="18" charset="0"/>
                          </a:rPr>
                          <m:t>+</m:t>
                        </m:r>
                      </m:sup>
                    </m:s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𝐶𝑂</m:t>
                        </m:r>
                      </m:e>
                      <m:sub>
                        <m:r>
                          <a:rPr lang="en-US" i="1">
                            <a:latin typeface="Cambria Math" panose="02040503050406030204" pitchFamily="18" charset="0"/>
                          </a:rPr>
                          <m:t>3</m:t>
                        </m:r>
                      </m:sub>
                      <m:sup>
                        <m:r>
                          <a:rPr lang="en-US" i="1">
                            <a:latin typeface="Cambria Math" panose="02040503050406030204" pitchFamily="18" charset="0"/>
                          </a:rPr>
                          <m:t>2−</m:t>
                        </m:r>
                      </m:sup>
                    </m:sSubSup>
                  </m:oMath>
                </a14:m>
                <a:endParaRPr lang="et-EE" dirty="0">
                  <a:latin typeface="Calibri" panose="020F0502020204030204" pitchFamily="34" charset="0"/>
                  <a:cs typeface="Calibri" panose="020F0502020204030204" pitchFamily="34" charset="0"/>
                </a:endParaRPr>
              </a:p>
              <a:p>
                <a:pPr algn="just"/>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𝐶𝑎</m:t>
                        </m:r>
                        <m:r>
                          <a:rPr lang="et-EE" b="0" i="1" smtClean="0">
                            <a:latin typeface="Cambria Math" panose="02040503050406030204" pitchFamily="18" charset="0"/>
                          </a:rPr>
                          <m:t>𝑀𝑔</m:t>
                        </m:r>
                        <m:r>
                          <a:rPr lang="et-EE" b="0" i="1" smtClean="0">
                            <a:latin typeface="Cambria Math" panose="02040503050406030204" pitchFamily="18" charset="0"/>
                          </a:rPr>
                          <m:t>(</m:t>
                        </m:r>
                        <m:r>
                          <a:rPr lang="en-US" i="1">
                            <a:latin typeface="Cambria Math" panose="02040503050406030204" pitchFamily="18" charset="0"/>
                          </a:rPr>
                          <m:t>𝐶𝑂</m:t>
                        </m:r>
                      </m:e>
                      <m:sub>
                        <m:r>
                          <a:rPr lang="et-EE" b="0" i="1" smtClean="0">
                            <a:latin typeface="Cambria Math" panose="02040503050406030204" pitchFamily="18" charset="0"/>
                          </a:rPr>
                          <m:t>3</m:t>
                        </m:r>
                      </m:sub>
                    </m:sSub>
                    <m:sSub>
                      <m:sSubPr>
                        <m:ctrlPr>
                          <a:rPr lang="en-US" i="1" smtClean="0">
                            <a:latin typeface="Cambria Math" panose="02040503050406030204" pitchFamily="18" charset="0"/>
                          </a:rPr>
                        </m:ctrlPr>
                      </m:sSubPr>
                      <m:e>
                        <m:r>
                          <a:rPr lang="et-EE" b="0" i="1" smtClean="0">
                            <a:latin typeface="Cambria Math" panose="02040503050406030204" pitchFamily="18" charset="0"/>
                          </a:rPr>
                          <m:t>)</m:t>
                        </m:r>
                      </m:e>
                      <m:sub>
                        <m:r>
                          <a:rPr lang="et-EE" b="0" i="1" smtClean="0">
                            <a:latin typeface="Cambria Math" panose="02040503050406030204" pitchFamily="18" charset="0"/>
                          </a:rPr>
                          <m:t>2</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p>
                      <m:sSupPr>
                        <m:ctrlPr>
                          <a:rPr lang="en-US" b="1" i="1" smtClean="0">
                            <a:solidFill>
                              <a:srgbClr val="FF0000"/>
                            </a:solidFill>
                            <a:latin typeface="Cambria Math" panose="02040503050406030204" pitchFamily="18" charset="0"/>
                          </a:rPr>
                        </m:ctrlPr>
                      </m:sSupPr>
                      <m:e>
                        <m:r>
                          <a:rPr lang="en-US" b="1" i="1">
                            <a:solidFill>
                              <a:srgbClr val="FF0000"/>
                            </a:solidFill>
                            <a:latin typeface="Cambria Math" panose="02040503050406030204" pitchFamily="18" charset="0"/>
                          </a:rPr>
                          <m:t>𝑪𝒂</m:t>
                        </m:r>
                      </m:e>
                      <m:sup>
                        <m:r>
                          <a:rPr lang="en-US" b="1" i="1">
                            <a:solidFill>
                              <a:srgbClr val="FF0000"/>
                            </a:solidFill>
                            <a:latin typeface="Cambria Math" panose="02040503050406030204" pitchFamily="18" charset="0"/>
                          </a:rPr>
                          <m:t>𝟐</m:t>
                        </m:r>
                        <m:r>
                          <a:rPr lang="en-US" b="1" i="1">
                            <a:solidFill>
                              <a:srgbClr val="FF0000"/>
                            </a:solidFill>
                            <a:latin typeface="Cambria Math" panose="02040503050406030204" pitchFamily="18" charset="0"/>
                          </a:rPr>
                          <m:t>+</m:t>
                        </m:r>
                      </m:sup>
                    </m:sSup>
                    <m:r>
                      <a:rPr lang="en-US" i="1">
                        <a:latin typeface="Cambria Math" panose="02040503050406030204" pitchFamily="18" charset="0"/>
                      </a:rPr>
                      <m:t>+</m:t>
                    </m:r>
                    <m:sSup>
                      <m:sSupPr>
                        <m:ctrlPr>
                          <a:rPr lang="en-US" b="1" i="1" smtClean="0">
                            <a:solidFill>
                              <a:srgbClr val="FF0000"/>
                            </a:solidFill>
                            <a:latin typeface="Cambria Math" panose="02040503050406030204" pitchFamily="18" charset="0"/>
                          </a:rPr>
                        </m:ctrlPr>
                      </m:sSupPr>
                      <m:e>
                        <m:r>
                          <a:rPr lang="et-EE" b="1" i="1" smtClean="0">
                            <a:solidFill>
                              <a:srgbClr val="FF0000"/>
                            </a:solidFill>
                            <a:latin typeface="Cambria Math" panose="02040503050406030204" pitchFamily="18" charset="0"/>
                          </a:rPr>
                          <m:t>𝑴𝒈</m:t>
                        </m:r>
                      </m:e>
                      <m:sup>
                        <m:r>
                          <a:rPr lang="et-EE" b="1" i="1" smtClean="0">
                            <a:solidFill>
                              <a:srgbClr val="FF0000"/>
                            </a:solidFill>
                            <a:latin typeface="Cambria Math" panose="02040503050406030204" pitchFamily="18" charset="0"/>
                          </a:rPr>
                          <m:t>𝟐</m:t>
                        </m:r>
                        <m:r>
                          <a:rPr lang="et-EE" b="1" i="1" smtClean="0">
                            <a:solidFill>
                              <a:srgbClr val="FF0000"/>
                            </a:solidFill>
                            <a:latin typeface="Cambria Math" panose="02040503050406030204" pitchFamily="18" charset="0"/>
                          </a:rPr>
                          <m:t>+</m:t>
                        </m:r>
                      </m:sup>
                    </m:sSup>
                    <m:r>
                      <a:rPr lang="et-EE"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𝐶𝑂</m:t>
                        </m:r>
                      </m:e>
                      <m:sub>
                        <m:r>
                          <a:rPr lang="en-US" i="1">
                            <a:latin typeface="Cambria Math" panose="02040503050406030204" pitchFamily="18" charset="0"/>
                          </a:rPr>
                          <m:t>3</m:t>
                        </m:r>
                      </m:sub>
                      <m:sup>
                        <m:r>
                          <a:rPr lang="en-US" i="1">
                            <a:latin typeface="Cambria Math" panose="02040503050406030204" pitchFamily="18" charset="0"/>
                          </a:rPr>
                          <m:t>2−</m:t>
                        </m:r>
                      </m:sup>
                    </m:sSubSup>
                  </m:oMath>
                </a14:m>
                <a:endParaRPr lang="et-EE" dirty="0">
                  <a:latin typeface="Calibri" panose="020F0502020204030204" pitchFamily="34" charset="0"/>
                  <a:cs typeface="Calibri" panose="020F0502020204030204" pitchFamily="34" charset="0"/>
                </a:endParaRPr>
              </a:p>
              <a:p>
                <a:pPr algn="just"/>
                <a14:m>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rPr>
                          <m:t>𝐶𝑂</m:t>
                        </m:r>
                      </m:e>
                      <m:sub>
                        <m:r>
                          <a:rPr lang="en-US" i="1">
                            <a:latin typeface="Cambria Math" panose="02040503050406030204" pitchFamily="18" charset="0"/>
                          </a:rPr>
                          <m:t>3</m:t>
                        </m:r>
                      </m:sub>
                      <m:sup>
                        <m:r>
                          <a:rPr lang="en-US" i="1">
                            <a:latin typeface="Cambria Math" panose="02040503050406030204" pitchFamily="18" charset="0"/>
                          </a:rPr>
                          <m:t>2−</m:t>
                        </m:r>
                      </m:sup>
                    </m:sSubSup>
                    <m:r>
                      <a:rPr lang="et-EE" b="0" i="1" smtClean="0">
                        <a:latin typeface="Cambria Math" panose="02040503050406030204" pitchFamily="18" charset="0"/>
                      </a:rPr>
                      <m:t>+</m:t>
                    </m:r>
                    <m:sSup>
                      <m:sSupPr>
                        <m:ctrlPr>
                          <a:rPr lang="et-EE" b="0" i="1" smtClean="0">
                            <a:latin typeface="Cambria Math" panose="02040503050406030204" pitchFamily="18" charset="0"/>
                          </a:rPr>
                        </m:ctrlPr>
                      </m:sSupPr>
                      <m:e>
                        <m:r>
                          <a:rPr lang="et-EE" b="0" i="1" smtClean="0">
                            <a:latin typeface="Cambria Math" panose="02040503050406030204" pitchFamily="18" charset="0"/>
                          </a:rPr>
                          <m:t>𝐻</m:t>
                        </m:r>
                      </m:e>
                      <m:sup>
                        <m:r>
                          <a:rPr lang="et-EE" b="0" i="1" smtClean="0">
                            <a:latin typeface="Cambria Math" panose="02040503050406030204" pitchFamily="18" charset="0"/>
                          </a:rPr>
                          <m:t>+</m:t>
                        </m:r>
                      </m:sup>
                    </m:sSup>
                    <m:r>
                      <a:rPr lang="et-EE" b="0" i="1" smtClean="0">
                        <a:latin typeface="Cambria Math" panose="02040503050406030204" pitchFamily="18" charset="0"/>
                        <a:ea typeface="Cambria Math" panose="02040503050406030204" pitchFamily="18" charset="0"/>
                      </a:rPr>
                      <m:t>↔</m:t>
                    </m:r>
                    <m:sSubSup>
                      <m:sSubSupPr>
                        <m:ctrlPr>
                          <a:rPr lang="et-EE" b="1" i="1" smtClean="0">
                            <a:solidFill>
                              <a:srgbClr val="FF0000"/>
                            </a:solidFill>
                            <a:latin typeface="Cambria Math" panose="02040503050406030204" pitchFamily="18" charset="0"/>
                            <a:ea typeface="Cambria Math" panose="02040503050406030204" pitchFamily="18" charset="0"/>
                          </a:rPr>
                        </m:ctrlPr>
                      </m:sSubSupPr>
                      <m:e>
                        <m:r>
                          <a:rPr lang="et-EE" b="1" i="1" smtClean="0">
                            <a:solidFill>
                              <a:srgbClr val="FF0000"/>
                            </a:solidFill>
                            <a:latin typeface="Cambria Math" panose="02040503050406030204" pitchFamily="18" charset="0"/>
                            <a:ea typeface="Cambria Math" panose="02040503050406030204" pitchFamily="18" charset="0"/>
                          </a:rPr>
                          <m:t>𝑯𝑪𝑶</m:t>
                        </m:r>
                      </m:e>
                      <m:sub>
                        <m:r>
                          <a:rPr lang="et-EE" b="1" i="1" smtClean="0">
                            <a:solidFill>
                              <a:srgbClr val="FF0000"/>
                            </a:solidFill>
                            <a:latin typeface="Cambria Math" panose="02040503050406030204" pitchFamily="18" charset="0"/>
                            <a:ea typeface="Cambria Math" panose="02040503050406030204" pitchFamily="18" charset="0"/>
                          </a:rPr>
                          <m:t>𝟑</m:t>
                        </m:r>
                      </m:sub>
                      <m:sup>
                        <m:r>
                          <a:rPr lang="et-EE" b="1" i="1" smtClean="0">
                            <a:solidFill>
                              <a:srgbClr val="FF0000"/>
                            </a:solidFill>
                            <a:latin typeface="Cambria Math" panose="02040503050406030204" pitchFamily="18" charset="0"/>
                            <a:ea typeface="Cambria Math" panose="02040503050406030204" pitchFamily="18" charset="0"/>
                          </a:rPr>
                          <m:t>−</m:t>
                        </m:r>
                      </m:sup>
                    </m:sSubSup>
                  </m:oMath>
                </a14:m>
                <a:endParaRPr lang="et-EE" b="1" dirty="0">
                  <a:solidFill>
                    <a:srgbClr val="FF0000"/>
                  </a:solidFill>
                  <a:latin typeface="Calibri" panose="020F0502020204030204" pitchFamily="34" charset="0"/>
                  <a:ea typeface="Cambria Math" panose="02040503050406030204" pitchFamily="18" charset="0"/>
                </a:endParaRPr>
              </a:p>
              <a:p>
                <a:pPr algn="just"/>
                <a:r>
                  <a:rPr lang="et-EE" dirty="0"/>
                  <a:t>HCO</a:t>
                </a:r>
                <a:r>
                  <a:rPr lang="et-EE" baseline="-25000" dirty="0"/>
                  <a:t>3</a:t>
                </a:r>
                <a:r>
                  <a:rPr lang="et-EE" baseline="30000" dirty="0">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maksimaalse sisalduse määrab ära tasakaaluolek kaltsiidi ja dolomiidi suhtes ning valdavalt jääb selle kontsentratsioon vahemikku 100 – 600 mg/L.</a:t>
                </a:r>
              </a:p>
              <a:p>
                <a:pPr algn="just"/>
                <a:r>
                  <a:rPr lang="et-EE" b="1" dirty="0">
                    <a:solidFill>
                      <a:srgbClr val="FF0000"/>
                    </a:solidFill>
                    <a:latin typeface="Calibri" panose="020F0502020204030204" pitchFamily="34" charset="0"/>
                    <a:cs typeface="Calibri" panose="020F0502020204030204" pitchFamily="34" charset="0"/>
                  </a:rPr>
                  <a:t>NB!</a:t>
                </a:r>
                <a:r>
                  <a:rPr lang="et-EE" dirty="0">
                    <a:latin typeface="Calibri" panose="020F0502020204030204" pitchFamily="34" charset="0"/>
                    <a:cs typeface="Calibri" panose="020F0502020204030204" pitchFamily="34" charset="0"/>
                  </a:rPr>
                  <a:t> Kaltsiidi </a:t>
                </a:r>
                <a:r>
                  <a:rPr lang="et-EE" dirty="0" err="1">
                    <a:latin typeface="Calibri" panose="020F0502020204030204" pitchFamily="34" charset="0"/>
                    <a:cs typeface="Calibri" panose="020F0502020204030204" pitchFamily="34" charset="0"/>
                  </a:rPr>
                  <a:t>lahustuvus</a:t>
                </a:r>
                <a:r>
                  <a:rPr lang="et-EE" dirty="0">
                    <a:latin typeface="Calibri" panose="020F0502020204030204" pitchFamily="34" charset="0"/>
                    <a:cs typeface="Calibri" panose="020F0502020204030204" pitchFamily="34" charset="0"/>
                  </a:rPr>
                  <a:t> on parem kui dolomiidi </a:t>
                </a:r>
                <a:r>
                  <a:rPr lang="et-EE" dirty="0" err="1">
                    <a:latin typeface="Calibri" panose="020F0502020204030204" pitchFamily="34" charset="0"/>
                    <a:cs typeface="Calibri" panose="020F0502020204030204" pitchFamily="34" charset="0"/>
                  </a:rPr>
                  <a:t>lahustuvus</a:t>
                </a:r>
                <a:r>
                  <a:rPr lang="et-EE" dirty="0">
                    <a:latin typeface="Calibri" panose="020F0502020204030204" pitchFamily="34" charset="0"/>
                    <a:cs typeface="Calibri" panose="020F0502020204030204" pitchFamily="34" charset="0"/>
                  </a:rPr>
                  <a:t> ning tasakaaluolek selle mineraali suhtes saabub varem. Kui kaltsiidi suhtes tasakaalus olev vesi kohtab oma teel dolomiiti, võib see muutuda kaltsiidi suhtes üleküllastunuks.</a:t>
                </a:r>
              </a:p>
              <a:p>
                <a:pPr algn="just"/>
                <a:endParaRPr lang="et-EE" b="1" dirty="0">
                  <a:latin typeface="Calibri" panose="020F0502020204030204" pitchFamily="34" charset="0"/>
                  <a:cs typeface="Calibri" panose="020F0502020204030204" pitchFamily="34" charset="0"/>
                </a:endParaRPr>
              </a:p>
              <a:p>
                <a:pPr algn="just"/>
                <a:endParaRPr lang="et-EE" dirty="0"/>
              </a:p>
            </p:txBody>
          </p:sp>
        </mc:Choice>
        <mc:Fallback>
          <p:sp>
            <p:nvSpPr>
              <p:cNvPr id="3" name="Sisu kohatäide 2">
                <a:extLst>
                  <a:ext uri="{FF2B5EF4-FFF2-40B4-BE49-F238E27FC236}">
                    <a16:creationId xmlns:a16="http://schemas.microsoft.com/office/drawing/2014/main" id="{607CF1A8-D58F-4EC3-ADD3-77D4690A1FFA}"/>
                  </a:ext>
                </a:extLst>
              </p:cNvPr>
              <p:cNvSpPr>
                <a:spLocks noGrp="1" noRot="1" noChangeAspect="1" noMove="1" noResize="1" noEditPoints="1" noAdjustHandles="1" noChangeArrowheads="1" noChangeShapeType="1" noTextEdit="1"/>
              </p:cNvSpPr>
              <p:nvPr>
                <p:ph idx="1"/>
              </p:nvPr>
            </p:nvSpPr>
            <p:spPr>
              <a:xfrm>
                <a:off x="838200" y="1325562"/>
                <a:ext cx="10515600" cy="5369527"/>
              </a:xfrm>
              <a:blipFill>
                <a:blip r:embed="rId3"/>
                <a:stretch>
                  <a:fillRect l="-812" t="-2611" r="-870"/>
                </a:stretch>
              </a:blipFill>
            </p:spPr>
            <p:txBody>
              <a:bodyPr/>
              <a:lstStyle/>
              <a:p>
                <a:r>
                  <a:rPr lang="en-US">
                    <a:noFill/>
                  </a:rPr>
                  <a:t> </a:t>
                </a:r>
              </a:p>
            </p:txBody>
          </p:sp>
        </mc:Fallback>
      </mc:AlternateContent>
      <p:sp>
        <p:nvSpPr>
          <p:cNvPr id="5" name="Slaidinumbri kohatäide 4">
            <a:extLst>
              <a:ext uri="{FF2B5EF4-FFF2-40B4-BE49-F238E27FC236}">
                <a16:creationId xmlns:a16="http://schemas.microsoft.com/office/drawing/2014/main" id="{C454A5E1-C328-41E0-B8AF-BC3452A61E27}"/>
              </a:ext>
            </a:extLst>
          </p:cNvPr>
          <p:cNvSpPr>
            <a:spLocks noGrp="1"/>
          </p:cNvSpPr>
          <p:nvPr>
            <p:ph type="sldNum" sz="quarter" idx="12"/>
          </p:nvPr>
        </p:nvSpPr>
        <p:spPr/>
        <p:txBody>
          <a:bodyPr/>
          <a:lstStyle/>
          <a:p>
            <a:fld id="{AECCF359-125E-4B56-B8AE-37251FDC6E5C}" type="slidenum">
              <a:rPr lang="en-US" smtClean="0"/>
              <a:t>19</a:t>
            </a:fld>
            <a:endParaRPr lang="en-US"/>
          </a:p>
        </p:txBody>
      </p:sp>
    </p:spTree>
    <p:extLst>
      <p:ext uri="{BB962C8B-B14F-4D97-AF65-F5344CB8AC3E}">
        <p14:creationId xmlns:p14="http://schemas.microsoft.com/office/powerpoint/2010/main" val="381141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CAD2CD8-A461-4C23-8532-21BFA6A3541F}"/>
              </a:ext>
            </a:extLst>
          </p:cNvPr>
          <p:cNvSpPr>
            <a:spLocks noGrp="1"/>
          </p:cNvSpPr>
          <p:nvPr>
            <p:ph type="title"/>
          </p:nvPr>
        </p:nvSpPr>
        <p:spPr/>
        <p:txBody>
          <a:bodyPr/>
          <a:lstStyle/>
          <a:p>
            <a:r>
              <a:rPr lang="et-EE" b="1" dirty="0"/>
              <a:t>Sademete keemiline koostis</a:t>
            </a:r>
            <a:endParaRPr lang="en-US" b="1" dirty="0"/>
          </a:p>
        </p:txBody>
      </p:sp>
      <p:pic>
        <p:nvPicPr>
          <p:cNvPr id="4" name="Picture 6">
            <a:extLst>
              <a:ext uri="{FF2B5EF4-FFF2-40B4-BE49-F238E27FC236}">
                <a16:creationId xmlns:a16="http://schemas.microsoft.com/office/drawing/2014/main" id="{3C0E67D5-FF52-45C2-A287-0F1E13A1B0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99749" y="1525013"/>
            <a:ext cx="8392501" cy="52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stkülik 5">
            <a:extLst>
              <a:ext uri="{FF2B5EF4-FFF2-40B4-BE49-F238E27FC236}">
                <a16:creationId xmlns:a16="http://schemas.microsoft.com/office/drawing/2014/main" id="{18827D6A-F33B-4B08-8F3D-82FB73AAC787}"/>
              </a:ext>
            </a:extLst>
          </p:cNvPr>
          <p:cNvSpPr/>
          <p:nvPr/>
        </p:nvSpPr>
        <p:spPr>
          <a:xfrm>
            <a:off x="2228193" y="2648606"/>
            <a:ext cx="3005959" cy="1744717"/>
          </a:xfrm>
          <a:prstGeom prst="rect">
            <a:avLst/>
          </a:prstGeom>
          <a:solidFill>
            <a:schemeClr val="accent1">
              <a:lumMod val="20000"/>
              <a:lumOff val="80000"/>
              <a:alpha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aidinumbri kohatäide 6">
            <a:extLst>
              <a:ext uri="{FF2B5EF4-FFF2-40B4-BE49-F238E27FC236}">
                <a16:creationId xmlns:a16="http://schemas.microsoft.com/office/drawing/2014/main" id="{D406D278-6E26-404F-9BAA-376B160183E3}"/>
              </a:ext>
            </a:extLst>
          </p:cNvPr>
          <p:cNvSpPr>
            <a:spLocks noGrp="1"/>
          </p:cNvSpPr>
          <p:nvPr>
            <p:ph type="sldNum" sz="quarter" idx="12"/>
          </p:nvPr>
        </p:nvSpPr>
        <p:spPr/>
        <p:txBody>
          <a:bodyPr/>
          <a:lstStyle/>
          <a:p>
            <a:fld id="{AECCF359-125E-4B56-B8AE-37251FDC6E5C}" type="slidenum">
              <a:rPr lang="en-US" smtClean="0"/>
              <a:t>2</a:t>
            </a:fld>
            <a:endParaRPr lang="en-US"/>
          </a:p>
        </p:txBody>
      </p:sp>
      <p:sp>
        <p:nvSpPr>
          <p:cNvPr id="8" name="Ristkülik 7">
            <a:extLst>
              <a:ext uri="{FF2B5EF4-FFF2-40B4-BE49-F238E27FC236}">
                <a16:creationId xmlns:a16="http://schemas.microsoft.com/office/drawing/2014/main" id="{6E91D4E7-24E0-4A83-8584-F96ABF3C493E}"/>
              </a:ext>
            </a:extLst>
          </p:cNvPr>
          <p:cNvSpPr/>
          <p:nvPr/>
        </p:nvSpPr>
        <p:spPr>
          <a:xfrm rot="5400000">
            <a:off x="7737270" y="2571436"/>
            <a:ext cx="2135544" cy="2033752"/>
          </a:xfrm>
          <a:prstGeom prst="rect">
            <a:avLst/>
          </a:prstGeom>
          <a:solidFill>
            <a:schemeClr val="accent1">
              <a:lumMod val="20000"/>
              <a:lumOff val="80000"/>
              <a:alpha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80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52CD686-94B3-4267-8E76-053274D5001E}"/>
              </a:ext>
            </a:extLst>
          </p:cNvPr>
          <p:cNvSpPr>
            <a:spLocks noGrp="1"/>
          </p:cNvSpPr>
          <p:nvPr>
            <p:ph type="title"/>
          </p:nvPr>
        </p:nvSpPr>
        <p:spPr>
          <a:xfrm>
            <a:off x="838200" y="18939"/>
            <a:ext cx="10515600" cy="1325563"/>
          </a:xfrm>
        </p:spPr>
        <p:txBody>
          <a:bodyPr/>
          <a:lstStyle/>
          <a:p>
            <a:r>
              <a:rPr lang="et-EE" b="1" dirty="0"/>
              <a:t>Reaktsioonid küllastusvöös</a:t>
            </a:r>
            <a:endParaRPr lang="en-US" b="1" dirty="0"/>
          </a:p>
        </p:txBody>
      </p:sp>
      <p:sp>
        <p:nvSpPr>
          <p:cNvPr id="4" name="Slaidinumbri kohatäide 3">
            <a:extLst>
              <a:ext uri="{FF2B5EF4-FFF2-40B4-BE49-F238E27FC236}">
                <a16:creationId xmlns:a16="http://schemas.microsoft.com/office/drawing/2014/main" id="{B003EA65-DA50-4904-86AD-77FD58B85719}"/>
              </a:ext>
            </a:extLst>
          </p:cNvPr>
          <p:cNvSpPr>
            <a:spLocks noGrp="1"/>
          </p:cNvSpPr>
          <p:nvPr>
            <p:ph type="sldNum" sz="quarter" idx="12"/>
          </p:nvPr>
        </p:nvSpPr>
        <p:spPr/>
        <p:txBody>
          <a:bodyPr/>
          <a:lstStyle/>
          <a:p>
            <a:fld id="{AECCF359-125E-4B56-B8AE-37251FDC6E5C}" type="slidenum">
              <a:rPr lang="en-US" smtClean="0"/>
              <a:t>20</a:t>
            </a:fld>
            <a:endParaRPr lang="en-US"/>
          </a:p>
        </p:txBody>
      </p:sp>
      <p:pic>
        <p:nvPicPr>
          <p:cNvPr id="7" name="Pilt 6">
            <a:extLst>
              <a:ext uri="{FF2B5EF4-FFF2-40B4-BE49-F238E27FC236}">
                <a16:creationId xmlns:a16="http://schemas.microsoft.com/office/drawing/2014/main" id="{5F9D830D-FED0-4E41-9668-1273AD3745F1}"/>
              </a:ext>
            </a:extLst>
          </p:cNvPr>
          <p:cNvPicPr>
            <a:picLocks noChangeAspect="1"/>
          </p:cNvPicPr>
          <p:nvPr/>
        </p:nvPicPr>
        <p:blipFill>
          <a:blip r:embed="rId3"/>
          <a:stretch>
            <a:fillRect/>
          </a:stretch>
        </p:blipFill>
        <p:spPr>
          <a:xfrm>
            <a:off x="18407" y="1328086"/>
            <a:ext cx="3655384" cy="2436922"/>
          </a:xfrm>
          <a:prstGeom prst="rect">
            <a:avLst/>
          </a:prstGeom>
        </p:spPr>
      </p:pic>
      <p:sp>
        <p:nvSpPr>
          <p:cNvPr id="8" name="TextBox 7">
            <a:extLst>
              <a:ext uri="{FF2B5EF4-FFF2-40B4-BE49-F238E27FC236}">
                <a16:creationId xmlns:a16="http://schemas.microsoft.com/office/drawing/2014/main" id="{85499F7F-DEFB-4DDE-AC66-A30369B3D57A}"/>
              </a:ext>
            </a:extLst>
          </p:cNvPr>
          <p:cNvSpPr txBox="1"/>
          <p:nvPr/>
        </p:nvSpPr>
        <p:spPr>
          <a:xfrm>
            <a:off x="1029750" y="3861580"/>
            <a:ext cx="1632691" cy="369332"/>
          </a:xfrm>
          <a:prstGeom prst="rect">
            <a:avLst/>
          </a:prstGeom>
          <a:noFill/>
        </p:spPr>
        <p:txBody>
          <a:bodyPr wrap="none" rtlCol="0">
            <a:spAutoFit/>
          </a:bodyPr>
          <a:lstStyle/>
          <a:p>
            <a:r>
              <a:rPr lang="et-EE" dirty="0"/>
              <a:t>Kaltsiit (CaCO</a:t>
            </a:r>
            <a:r>
              <a:rPr lang="et-EE" baseline="-25000" dirty="0"/>
              <a:t>3</a:t>
            </a:r>
            <a:r>
              <a:rPr lang="et-EE" dirty="0"/>
              <a:t>)</a:t>
            </a:r>
            <a:endParaRPr lang="en-US" dirty="0"/>
          </a:p>
        </p:txBody>
      </p:sp>
      <p:pic>
        <p:nvPicPr>
          <p:cNvPr id="9" name="Pilt 8">
            <a:extLst>
              <a:ext uri="{FF2B5EF4-FFF2-40B4-BE49-F238E27FC236}">
                <a16:creationId xmlns:a16="http://schemas.microsoft.com/office/drawing/2014/main" id="{1E937DEF-D7A0-4FFD-B723-7D12A0BCA067}"/>
              </a:ext>
            </a:extLst>
          </p:cNvPr>
          <p:cNvPicPr>
            <a:picLocks noChangeAspect="1"/>
          </p:cNvPicPr>
          <p:nvPr/>
        </p:nvPicPr>
        <p:blipFill>
          <a:blip r:embed="rId4"/>
          <a:stretch>
            <a:fillRect/>
          </a:stretch>
        </p:blipFill>
        <p:spPr>
          <a:xfrm>
            <a:off x="643807" y="4327485"/>
            <a:ext cx="2404581" cy="2028865"/>
          </a:xfrm>
          <a:prstGeom prst="rect">
            <a:avLst/>
          </a:prstGeom>
        </p:spPr>
      </p:pic>
      <p:sp>
        <p:nvSpPr>
          <p:cNvPr id="10" name="TextBox 9">
            <a:extLst>
              <a:ext uri="{FF2B5EF4-FFF2-40B4-BE49-F238E27FC236}">
                <a16:creationId xmlns:a16="http://schemas.microsoft.com/office/drawing/2014/main" id="{DE6749AE-6CC1-41FB-A6B8-95D8F5D855AC}"/>
              </a:ext>
            </a:extLst>
          </p:cNvPr>
          <p:cNvSpPr txBox="1"/>
          <p:nvPr/>
        </p:nvSpPr>
        <p:spPr>
          <a:xfrm>
            <a:off x="576029" y="6356350"/>
            <a:ext cx="2373920" cy="369332"/>
          </a:xfrm>
          <a:prstGeom prst="rect">
            <a:avLst/>
          </a:prstGeom>
          <a:noFill/>
        </p:spPr>
        <p:txBody>
          <a:bodyPr wrap="none" rtlCol="0">
            <a:spAutoFit/>
          </a:bodyPr>
          <a:lstStyle/>
          <a:p>
            <a:r>
              <a:rPr lang="et-EE" dirty="0"/>
              <a:t>Dolomiit (</a:t>
            </a:r>
            <a:r>
              <a:rPr lang="et-EE" dirty="0" err="1"/>
              <a:t>CaMg</a:t>
            </a:r>
            <a:r>
              <a:rPr lang="et-EE" dirty="0"/>
              <a:t>(CO</a:t>
            </a:r>
            <a:r>
              <a:rPr lang="et-EE" baseline="-25000" dirty="0"/>
              <a:t>3</a:t>
            </a:r>
            <a:r>
              <a:rPr lang="et-EE" dirty="0"/>
              <a:t>)</a:t>
            </a:r>
            <a:r>
              <a:rPr lang="et-EE" baseline="-25000" dirty="0"/>
              <a:t>2</a:t>
            </a:r>
            <a:r>
              <a:rPr lang="et-EE" dirty="0"/>
              <a:t>)</a:t>
            </a:r>
            <a:endParaRPr lang="en-US" dirty="0"/>
          </a:p>
        </p:txBody>
      </p:sp>
      <p:pic>
        <p:nvPicPr>
          <p:cNvPr id="11" name="Pilt 10">
            <a:extLst>
              <a:ext uri="{FF2B5EF4-FFF2-40B4-BE49-F238E27FC236}">
                <a16:creationId xmlns:a16="http://schemas.microsoft.com/office/drawing/2014/main" id="{DC7D85AE-A88C-4F3D-887A-9D6ED74794BD}"/>
              </a:ext>
            </a:extLst>
          </p:cNvPr>
          <p:cNvPicPr>
            <a:picLocks noChangeAspect="1"/>
          </p:cNvPicPr>
          <p:nvPr/>
        </p:nvPicPr>
        <p:blipFill>
          <a:blip r:embed="rId5"/>
          <a:stretch>
            <a:fillRect/>
          </a:stretch>
        </p:blipFill>
        <p:spPr>
          <a:xfrm>
            <a:off x="3772709" y="1328086"/>
            <a:ext cx="3331189" cy="5013440"/>
          </a:xfrm>
          <a:prstGeom prst="rect">
            <a:avLst/>
          </a:prstGeom>
        </p:spPr>
      </p:pic>
      <p:sp>
        <p:nvSpPr>
          <p:cNvPr id="12" name="TextBox 11">
            <a:extLst>
              <a:ext uri="{FF2B5EF4-FFF2-40B4-BE49-F238E27FC236}">
                <a16:creationId xmlns:a16="http://schemas.microsoft.com/office/drawing/2014/main" id="{F22A110F-D71C-41D5-8045-3450ACE0AA43}"/>
              </a:ext>
            </a:extLst>
          </p:cNvPr>
          <p:cNvSpPr txBox="1"/>
          <p:nvPr/>
        </p:nvSpPr>
        <p:spPr>
          <a:xfrm>
            <a:off x="4916896" y="6341526"/>
            <a:ext cx="1005403" cy="369332"/>
          </a:xfrm>
          <a:prstGeom prst="rect">
            <a:avLst/>
          </a:prstGeom>
          <a:noFill/>
        </p:spPr>
        <p:txBody>
          <a:bodyPr wrap="none" rtlCol="0">
            <a:spAutoFit/>
          </a:bodyPr>
          <a:lstStyle/>
          <a:p>
            <a:r>
              <a:rPr lang="et-EE" dirty="0"/>
              <a:t>Lubjakivi</a:t>
            </a:r>
            <a:endParaRPr lang="en-US" dirty="0"/>
          </a:p>
        </p:txBody>
      </p:sp>
      <p:pic>
        <p:nvPicPr>
          <p:cNvPr id="13" name="Pilt 12">
            <a:extLst>
              <a:ext uri="{FF2B5EF4-FFF2-40B4-BE49-F238E27FC236}">
                <a16:creationId xmlns:a16="http://schemas.microsoft.com/office/drawing/2014/main" id="{E85217E9-5EB6-46C8-94CA-333A53014F88}"/>
              </a:ext>
            </a:extLst>
          </p:cNvPr>
          <p:cNvPicPr>
            <a:picLocks noChangeAspect="1"/>
          </p:cNvPicPr>
          <p:nvPr/>
        </p:nvPicPr>
        <p:blipFill>
          <a:blip r:embed="rId6"/>
          <a:stretch>
            <a:fillRect/>
          </a:stretch>
        </p:blipFill>
        <p:spPr>
          <a:xfrm>
            <a:off x="7539134" y="4255209"/>
            <a:ext cx="4169390" cy="1813924"/>
          </a:xfrm>
          <a:prstGeom prst="rect">
            <a:avLst/>
          </a:prstGeom>
        </p:spPr>
      </p:pic>
      <p:sp>
        <p:nvSpPr>
          <p:cNvPr id="14" name="TextBox 13">
            <a:extLst>
              <a:ext uri="{FF2B5EF4-FFF2-40B4-BE49-F238E27FC236}">
                <a16:creationId xmlns:a16="http://schemas.microsoft.com/office/drawing/2014/main" id="{AF63D2DC-C270-430D-87BC-49DFD1FCB81A}"/>
              </a:ext>
            </a:extLst>
          </p:cNvPr>
          <p:cNvSpPr txBox="1"/>
          <p:nvPr/>
        </p:nvSpPr>
        <p:spPr>
          <a:xfrm>
            <a:off x="8099341" y="6069133"/>
            <a:ext cx="3048976" cy="369332"/>
          </a:xfrm>
          <a:prstGeom prst="rect">
            <a:avLst/>
          </a:prstGeom>
          <a:noFill/>
        </p:spPr>
        <p:txBody>
          <a:bodyPr wrap="none" rtlCol="0">
            <a:spAutoFit/>
          </a:bodyPr>
          <a:lstStyle/>
          <a:p>
            <a:r>
              <a:rPr lang="et-EE" dirty="0"/>
              <a:t>Karbonaatne tsement liivakivis</a:t>
            </a:r>
            <a:endParaRPr lang="en-US" dirty="0"/>
          </a:p>
        </p:txBody>
      </p:sp>
      <p:pic>
        <p:nvPicPr>
          <p:cNvPr id="15" name="Pilt 14">
            <a:extLst>
              <a:ext uri="{FF2B5EF4-FFF2-40B4-BE49-F238E27FC236}">
                <a16:creationId xmlns:a16="http://schemas.microsoft.com/office/drawing/2014/main" id="{61AFBF3E-123B-4319-B35D-73E197F47913}"/>
              </a:ext>
            </a:extLst>
          </p:cNvPr>
          <p:cNvPicPr>
            <a:picLocks noChangeAspect="1"/>
          </p:cNvPicPr>
          <p:nvPr/>
        </p:nvPicPr>
        <p:blipFill>
          <a:blip r:embed="rId7"/>
          <a:stretch>
            <a:fillRect/>
          </a:stretch>
        </p:blipFill>
        <p:spPr>
          <a:xfrm>
            <a:off x="8269308" y="961424"/>
            <a:ext cx="2709041" cy="2709041"/>
          </a:xfrm>
          <a:prstGeom prst="rect">
            <a:avLst/>
          </a:prstGeom>
        </p:spPr>
      </p:pic>
      <p:sp>
        <p:nvSpPr>
          <p:cNvPr id="16" name="TextBox 15">
            <a:extLst>
              <a:ext uri="{FF2B5EF4-FFF2-40B4-BE49-F238E27FC236}">
                <a16:creationId xmlns:a16="http://schemas.microsoft.com/office/drawing/2014/main" id="{88770176-3965-412B-AEAF-55C5C706C55B}"/>
              </a:ext>
            </a:extLst>
          </p:cNvPr>
          <p:cNvSpPr txBox="1"/>
          <p:nvPr/>
        </p:nvSpPr>
        <p:spPr>
          <a:xfrm>
            <a:off x="7828219" y="3742269"/>
            <a:ext cx="3222357" cy="369332"/>
          </a:xfrm>
          <a:prstGeom prst="rect">
            <a:avLst/>
          </a:prstGeom>
          <a:noFill/>
        </p:spPr>
        <p:txBody>
          <a:bodyPr wrap="none" rtlCol="0">
            <a:spAutoFit/>
          </a:bodyPr>
          <a:lstStyle/>
          <a:p>
            <a:r>
              <a:rPr lang="et-EE" dirty="0"/>
              <a:t>Kambriumi Tiskre kihistu liivakivi</a:t>
            </a:r>
            <a:endParaRPr lang="en-US" dirty="0"/>
          </a:p>
        </p:txBody>
      </p:sp>
    </p:spTree>
    <p:extLst>
      <p:ext uri="{BB962C8B-B14F-4D97-AF65-F5344CB8AC3E}">
        <p14:creationId xmlns:p14="http://schemas.microsoft.com/office/powerpoint/2010/main" val="99007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B8B22BC-0050-4118-AD6F-36AF6333F57B}"/>
              </a:ext>
            </a:extLst>
          </p:cNvPr>
          <p:cNvSpPr>
            <a:spLocks noGrp="1"/>
          </p:cNvSpPr>
          <p:nvPr>
            <p:ph type="title"/>
          </p:nvPr>
        </p:nvSpPr>
        <p:spPr/>
        <p:txBody>
          <a:bodyPr/>
          <a:lstStyle/>
          <a:p>
            <a:r>
              <a:rPr lang="et-EE" b="1" dirty="0"/>
              <a:t>Ülesanne</a:t>
            </a:r>
            <a:endParaRPr lang="en-US" b="1" dirty="0"/>
          </a:p>
        </p:txBody>
      </p:sp>
      <p:sp>
        <p:nvSpPr>
          <p:cNvPr id="3" name="Sisu kohatäide 2">
            <a:extLst>
              <a:ext uri="{FF2B5EF4-FFF2-40B4-BE49-F238E27FC236}">
                <a16:creationId xmlns:a16="http://schemas.microsoft.com/office/drawing/2014/main" id="{80801192-B959-4B12-ADA0-396A5958B1B2}"/>
              </a:ext>
            </a:extLst>
          </p:cNvPr>
          <p:cNvSpPr>
            <a:spLocks noGrp="1"/>
          </p:cNvSpPr>
          <p:nvPr>
            <p:ph idx="1"/>
          </p:nvPr>
        </p:nvSpPr>
        <p:spPr/>
        <p:txBody>
          <a:bodyPr/>
          <a:lstStyle/>
          <a:p>
            <a:pPr lvl="0"/>
            <a:r>
              <a:rPr lang="et-EE" dirty="0"/>
              <a:t>Põhjavee keemilise koostise analüüsil leiti, et selle Ca</a:t>
            </a:r>
            <a:r>
              <a:rPr lang="et-EE" baseline="30000" dirty="0"/>
              <a:t>2+</a:t>
            </a:r>
            <a:r>
              <a:rPr lang="et-EE" dirty="0"/>
              <a:t> sisaldus on 2.00·10</a:t>
            </a:r>
            <a:r>
              <a:rPr lang="et-EE" baseline="30000" dirty="0"/>
              <a:t>-3</a:t>
            </a:r>
            <a:r>
              <a:rPr lang="et-EE" dirty="0"/>
              <a:t> </a:t>
            </a:r>
            <a:r>
              <a:rPr lang="et-EE" dirty="0" err="1"/>
              <a:t>mol</a:t>
            </a:r>
            <a:r>
              <a:rPr lang="et-EE" dirty="0"/>
              <a:t>/L, Mg</a:t>
            </a:r>
            <a:r>
              <a:rPr lang="et-EE" baseline="30000" dirty="0"/>
              <a:t>2+</a:t>
            </a:r>
            <a:r>
              <a:rPr lang="et-EE" dirty="0"/>
              <a:t> iooni sisaldus 2.50·10</a:t>
            </a:r>
            <a:r>
              <a:rPr lang="et-EE" baseline="30000" dirty="0"/>
              <a:t>-5</a:t>
            </a:r>
            <a:r>
              <a:rPr lang="et-EE" dirty="0"/>
              <a:t> </a:t>
            </a:r>
            <a:r>
              <a:rPr lang="et-EE" dirty="0" err="1"/>
              <a:t>mol</a:t>
            </a:r>
            <a:r>
              <a:rPr lang="et-EE" dirty="0"/>
              <a:t>/L on  ja CO</a:t>
            </a:r>
            <a:r>
              <a:rPr lang="et-EE" baseline="-25000" dirty="0"/>
              <a:t>3</a:t>
            </a:r>
            <a:r>
              <a:rPr lang="et-EE" baseline="30000" dirty="0"/>
              <a:t>2−</a:t>
            </a:r>
            <a:r>
              <a:rPr lang="et-EE" dirty="0"/>
              <a:t> iooni sisaldus </a:t>
            </a:r>
            <a:r>
              <a:rPr lang="et-EE"/>
              <a:t>on 8.00·10</a:t>
            </a:r>
            <a:r>
              <a:rPr lang="et-EE" baseline="30000"/>
              <a:t>-5</a:t>
            </a:r>
            <a:r>
              <a:rPr lang="et-EE"/>
              <a:t> </a:t>
            </a:r>
            <a:r>
              <a:rPr lang="et-EE" dirty="0" err="1"/>
              <a:t>mol</a:t>
            </a:r>
            <a:r>
              <a:rPr lang="et-EE" dirty="0"/>
              <a:t>/L.</a:t>
            </a:r>
            <a:endParaRPr lang="en-US" dirty="0"/>
          </a:p>
          <a:p>
            <a:pPr lvl="0">
              <a:buFont typeface="Wingdings" panose="05000000000000000000" pitchFamily="2" charset="2"/>
              <a:buChar char="ü"/>
            </a:pPr>
            <a:r>
              <a:rPr lang="et-EE" b="1" dirty="0"/>
              <a:t>Arvuta selle lahuse reaktsioonijagatis kaltsiidi suhtes kui ioonide aktiivsuskoefitsiendid on vastavalt 0.57, 0.59 ja 0.56;</a:t>
            </a:r>
            <a:endParaRPr lang="en-US" dirty="0"/>
          </a:p>
          <a:p>
            <a:pPr lvl="0">
              <a:buFont typeface="Wingdings" panose="05000000000000000000" pitchFamily="2" charset="2"/>
              <a:buChar char="ü"/>
            </a:pPr>
            <a:r>
              <a:rPr lang="et-EE" b="1" dirty="0"/>
              <a:t>Arvuta selle lahuse küllastusindeks (SI) kaltsiidi suhtes, kui selle tasakaalukonstant (</a:t>
            </a:r>
            <a:r>
              <a:rPr lang="et-EE" b="1" dirty="0" err="1"/>
              <a:t>K</a:t>
            </a:r>
            <a:r>
              <a:rPr lang="et-EE" b="1" baseline="-25000" dirty="0" err="1"/>
              <a:t>s</a:t>
            </a:r>
            <a:r>
              <a:rPr lang="et-EE" b="1" dirty="0"/>
              <a:t>) on 4.9·10</a:t>
            </a:r>
            <a:r>
              <a:rPr lang="et-EE" b="1" baseline="30000" dirty="0"/>
              <a:t>-8</a:t>
            </a:r>
            <a:r>
              <a:rPr lang="et-EE" b="1" dirty="0"/>
              <a:t>!</a:t>
            </a:r>
            <a:endParaRPr lang="en-US" dirty="0"/>
          </a:p>
          <a:p>
            <a:pPr lvl="0">
              <a:buFont typeface="Wingdings" panose="05000000000000000000" pitchFamily="2" charset="2"/>
              <a:buChar char="ü"/>
            </a:pPr>
            <a:r>
              <a:rPr lang="et-EE" b="1" dirty="0"/>
              <a:t>Kas lahus on betooni suhtes agressiivne või mitte? Põhjenda oma vastust!</a:t>
            </a:r>
            <a:endParaRPr lang="en-US" dirty="0"/>
          </a:p>
          <a:p>
            <a:endParaRPr lang="en-US" dirty="0"/>
          </a:p>
        </p:txBody>
      </p:sp>
      <p:sp>
        <p:nvSpPr>
          <p:cNvPr id="4" name="Slaidinumbri kohatäide 3">
            <a:extLst>
              <a:ext uri="{FF2B5EF4-FFF2-40B4-BE49-F238E27FC236}">
                <a16:creationId xmlns:a16="http://schemas.microsoft.com/office/drawing/2014/main" id="{349F1167-E257-44A9-B1CF-79B59F16CFA7}"/>
              </a:ext>
            </a:extLst>
          </p:cNvPr>
          <p:cNvSpPr>
            <a:spLocks noGrp="1"/>
          </p:cNvSpPr>
          <p:nvPr>
            <p:ph type="sldNum" sz="quarter" idx="12"/>
          </p:nvPr>
        </p:nvSpPr>
        <p:spPr/>
        <p:txBody>
          <a:bodyPr/>
          <a:lstStyle/>
          <a:p>
            <a:fld id="{AECCF359-125E-4B56-B8AE-37251FDC6E5C}" type="slidenum">
              <a:rPr lang="en-US" smtClean="0"/>
              <a:t>21</a:t>
            </a:fld>
            <a:endParaRPr lang="en-US"/>
          </a:p>
        </p:txBody>
      </p:sp>
    </p:spTree>
    <p:extLst>
      <p:ext uri="{BB962C8B-B14F-4D97-AF65-F5344CB8AC3E}">
        <p14:creationId xmlns:p14="http://schemas.microsoft.com/office/powerpoint/2010/main" val="3734785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9161FDD-8C9E-44CC-9A1E-A0E5232A1309}"/>
              </a:ext>
            </a:extLst>
          </p:cNvPr>
          <p:cNvSpPr>
            <a:spLocks noGrp="1"/>
          </p:cNvSpPr>
          <p:nvPr>
            <p:ph type="title"/>
          </p:nvPr>
        </p:nvSpPr>
        <p:spPr/>
        <p:txBody>
          <a:bodyPr/>
          <a:lstStyle/>
          <a:p>
            <a:r>
              <a:rPr lang="et-EE" b="1"/>
              <a:t>Ülesanne</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5A2DF756-356A-4DD1-AB5E-A3E18CD97EE0}"/>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t-EE" b="0" i="1" smtClean="0">
                              <a:latin typeface="Cambria Math" panose="02040503050406030204" pitchFamily="18" charset="0"/>
                            </a:rPr>
                            <m:t>𝐾</m:t>
                          </m:r>
                        </m:e>
                        <m:sub>
                          <m:r>
                            <a:rPr lang="et-EE" b="0" i="1" smtClean="0">
                              <a:latin typeface="Cambria Math" panose="02040503050406030204" pitchFamily="18" charset="0"/>
                            </a:rPr>
                            <m:t>𝑠</m:t>
                          </m:r>
                        </m:sub>
                      </m:sSub>
                      <m:r>
                        <a:rPr lang="en-US" i="1" smtClean="0">
                          <a:latin typeface="Cambria Math" panose="02040503050406030204" pitchFamily="18" charset="0"/>
                        </a:rPr>
                        <m:t>=</m:t>
                      </m:r>
                      <m:r>
                        <a:rPr lang="et-EE" b="0" i="1" smtClean="0">
                          <a:latin typeface="Cambria Math" panose="02040503050406030204" pitchFamily="18" charset="0"/>
                        </a:rPr>
                        <m:t>𝑄</m:t>
                      </m:r>
                      <m:d>
                        <m:dPr>
                          <m:ctrlPr>
                            <a:rPr lang="en-US" i="1">
                              <a:latin typeface="Cambria Math" panose="02040503050406030204" pitchFamily="18" charset="0"/>
                            </a:rPr>
                          </m:ctrlPr>
                        </m:dPr>
                        <m:e>
                          <m:r>
                            <a:rPr lang="et-EE" b="0" i="1" smtClean="0">
                              <a:latin typeface="Cambria Math" panose="02040503050406030204" pitchFamily="18" charset="0"/>
                            </a:rPr>
                            <m:t>𝑟𝑒𝑎𝑘𝑡𝑠𝑖𝑜𝑜𝑛𝑖𝑗𝑎𝑔𝑎𝑡𝑖𝑠</m:t>
                          </m:r>
                        </m:e>
                      </m:d>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e>
                            <m:sup>
                              <m:r>
                                <a:rPr lang="en-US" i="1">
                                  <a:latin typeface="Cambria Math" panose="02040503050406030204" pitchFamily="18" charset="0"/>
                                </a:rPr>
                                <m:t>𝑐</m:t>
                              </m:r>
                            </m:sup>
                          </m:sSup>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𝐷</m:t>
                              </m:r>
                              <m:r>
                                <a:rPr lang="en-US" i="1">
                                  <a:latin typeface="Cambria Math" panose="02040503050406030204" pitchFamily="18" charset="0"/>
                                </a:rPr>
                                <m:t>)</m:t>
                              </m:r>
                            </m:e>
                            <m:sup>
                              <m:r>
                                <a:rPr lang="en-US" i="1">
                                  <a:latin typeface="Cambria Math" panose="02040503050406030204" pitchFamily="18" charset="0"/>
                                </a:rPr>
                                <m:t>𝑑</m:t>
                              </m:r>
                            </m:sup>
                          </m:sSup>
                        </m:num>
                        <m:den>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e>
                            <m:sup>
                              <m:r>
                                <a:rPr lang="en-US" i="1">
                                  <a:latin typeface="Cambria Math" panose="02040503050406030204" pitchFamily="18" charset="0"/>
                                </a:rPr>
                                <m:t>𝑎</m:t>
                              </m:r>
                            </m:sup>
                          </m:sSup>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𝐵</m:t>
                              </m:r>
                              <m:r>
                                <a:rPr lang="en-US" i="1">
                                  <a:latin typeface="Cambria Math" panose="02040503050406030204" pitchFamily="18" charset="0"/>
                                </a:rPr>
                                <m:t>)</m:t>
                              </m:r>
                            </m:e>
                            <m:sup>
                              <m:r>
                                <a:rPr lang="en-US" i="1">
                                  <a:latin typeface="Cambria Math" panose="02040503050406030204" pitchFamily="18" charset="0"/>
                                </a:rPr>
                                <m:t>𝑏</m:t>
                              </m:r>
                            </m:sup>
                          </m:sSup>
                        </m:den>
                      </m:f>
                    </m:oMath>
                  </m:oMathPara>
                </a14:m>
                <a:endParaRPr lang="et-EE" dirty="0"/>
              </a:p>
              <a:p>
                <a:pPr marL="0" indent="0" algn="ctr">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𝐶𝑎𝐶𝑂</m:t>
                          </m:r>
                        </m:e>
                        <m:sub>
                          <m:r>
                            <a:rPr lang="en-US" i="1">
                              <a:latin typeface="Cambria Math" panose="02040503050406030204" pitchFamily="18" charset="0"/>
                            </a:rPr>
                            <m:t>3</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𝐶𝑎</m:t>
                          </m:r>
                        </m:e>
                        <m:sup>
                          <m:r>
                            <a:rPr lang="en-US" i="1">
                              <a:latin typeface="Cambria Math" panose="02040503050406030204" pitchFamily="18" charset="0"/>
                            </a:rPr>
                            <m:t>2+</m:t>
                          </m:r>
                        </m:sup>
                      </m:s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𝐶𝑂</m:t>
                          </m:r>
                        </m:e>
                        <m:sub>
                          <m:r>
                            <a:rPr lang="en-US" i="1">
                              <a:latin typeface="Cambria Math" panose="02040503050406030204" pitchFamily="18" charset="0"/>
                            </a:rPr>
                            <m:t>3</m:t>
                          </m:r>
                        </m:sub>
                        <m:sup>
                          <m:r>
                            <a:rPr lang="en-US" i="1">
                              <a:latin typeface="Cambria Math" panose="02040503050406030204" pitchFamily="18" charset="0"/>
                            </a:rPr>
                            <m:t>2−</m:t>
                          </m:r>
                        </m:sup>
                      </m:sSubSup>
                    </m:oMath>
                  </m:oMathPara>
                </a14:m>
                <a:endParaRPr lang="en-US" dirty="0"/>
              </a:p>
              <a:p>
                <a:pPr marL="0" indent="0" algn="ctr">
                  <a:buNone/>
                </a:pPr>
                <a14:m>
                  <m:oMathPara xmlns:m="http://schemas.openxmlformats.org/officeDocument/2006/math">
                    <m:oMathParaPr>
                      <m:jc m:val="centerGroup"/>
                    </m:oMathParaPr>
                    <m:oMath xmlns:m="http://schemas.openxmlformats.org/officeDocument/2006/math">
                      <m:r>
                        <a:rPr lang="et-EE" b="0" i="1" smtClean="0">
                          <a:latin typeface="Cambria Math" panose="02040503050406030204" pitchFamily="18" charset="0"/>
                        </a:rPr>
                        <m:t>𝑄</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𝐶𝑎</m:t>
                          </m:r>
                        </m:e>
                        <m:sup>
                          <m:r>
                            <a:rPr lang="en-US" i="1">
                              <a:latin typeface="Cambria Math" panose="02040503050406030204" pitchFamily="18" charset="0"/>
                            </a:rPr>
                            <m:t>2+</m:t>
                          </m:r>
                        </m:sup>
                      </m:s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m:t>
                          </m:r>
                          <m:r>
                            <a:rPr lang="en-US" i="1">
                              <a:latin typeface="Cambria Math" panose="02040503050406030204" pitchFamily="18" charset="0"/>
                            </a:rPr>
                            <m:t>𝐶𝑂</m:t>
                          </m:r>
                        </m:e>
                        <m:sub>
                          <m:r>
                            <a:rPr lang="en-US" i="1">
                              <a:latin typeface="Cambria Math" panose="02040503050406030204" pitchFamily="18" charset="0"/>
                            </a:rPr>
                            <m:t>3</m:t>
                          </m:r>
                        </m:sub>
                        <m:sup>
                          <m:r>
                            <a:rPr lang="en-US" i="1">
                              <a:latin typeface="Cambria Math" panose="02040503050406030204" pitchFamily="18" charset="0"/>
                            </a:rPr>
                            <m:t>2−</m:t>
                          </m:r>
                        </m:sup>
                      </m:sSubSup>
                      <m:r>
                        <a:rPr lang="en-US" i="1">
                          <a:latin typeface="Cambria Math" panose="02040503050406030204" pitchFamily="18" charset="0"/>
                        </a:rPr>
                        <m:t>)</m:t>
                      </m:r>
                    </m:oMath>
                  </m:oMathPara>
                </a14:m>
                <a:endParaRPr lang="en-US" dirty="0"/>
              </a:p>
              <a:p>
                <a:pPr marL="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𝑆𝐼</m:t>
                      </m:r>
                      <m:r>
                        <a:rPr lang="en-US" i="1">
                          <a:latin typeface="Cambria Math" panose="02040503050406030204" pitchFamily="18" charset="0"/>
                        </a:rPr>
                        <m:t>=</m:t>
                      </m:r>
                      <m:r>
                        <a:rPr lang="en-US" i="1">
                          <a:latin typeface="Cambria Math" panose="02040503050406030204" pitchFamily="18" charset="0"/>
                        </a:rPr>
                        <m:t>𝑙𝑜𝑔</m:t>
                      </m:r>
                      <m:f>
                        <m:fPr>
                          <m:ctrlPr>
                            <a:rPr lang="en-US" i="1">
                              <a:latin typeface="Cambria Math" panose="02040503050406030204" pitchFamily="18" charset="0"/>
                            </a:rPr>
                          </m:ctrlPr>
                        </m:fPr>
                        <m:num>
                          <m:r>
                            <a:rPr lang="et-EE" b="0" i="1" smtClean="0">
                              <a:latin typeface="Cambria Math" panose="02040503050406030204" pitchFamily="18" charset="0"/>
                            </a:rPr>
                            <m:t>𝑄</m:t>
                          </m:r>
                        </m:num>
                        <m:den>
                          <m:sSub>
                            <m:sSubPr>
                              <m:ctrlPr>
                                <a:rPr lang="en-US" i="1" smtClean="0">
                                  <a:latin typeface="Cambria Math" panose="02040503050406030204" pitchFamily="18" charset="0"/>
                                </a:rPr>
                              </m:ctrlPr>
                            </m:sSubPr>
                            <m:e>
                              <m:r>
                                <a:rPr lang="et-EE" b="0" i="1" smtClean="0">
                                  <a:latin typeface="Cambria Math" panose="02040503050406030204" pitchFamily="18" charset="0"/>
                                </a:rPr>
                                <m:t>𝐾</m:t>
                              </m:r>
                            </m:e>
                            <m:sub>
                              <m:r>
                                <a:rPr lang="et-EE" b="0" i="1" smtClean="0">
                                  <a:latin typeface="Cambria Math" panose="02040503050406030204" pitchFamily="18" charset="0"/>
                                </a:rPr>
                                <m:t>𝑠</m:t>
                              </m:r>
                            </m:sub>
                          </m:sSub>
                        </m:den>
                      </m:f>
                    </m:oMath>
                  </m:oMathPara>
                </a14:m>
                <a:endParaRPr lang="en-US" dirty="0"/>
              </a:p>
              <a:p>
                <a:pPr marL="0" indent="0">
                  <a:buNone/>
                </a:pPr>
                <a:endParaRPr lang="en-US" dirty="0"/>
              </a:p>
              <a:p>
                <a:pPr marL="0" indent="0">
                  <a:buNone/>
                </a:pPr>
                <a:endParaRPr lang="en-US" dirty="0"/>
              </a:p>
            </p:txBody>
          </p:sp>
        </mc:Choice>
        <mc:Fallback xmlns="">
          <p:sp>
            <p:nvSpPr>
              <p:cNvPr id="3" name="Sisu kohatäide 2">
                <a:extLst>
                  <a:ext uri="{FF2B5EF4-FFF2-40B4-BE49-F238E27FC236}">
                    <a16:creationId xmlns:a16="http://schemas.microsoft.com/office/drawing/2014/main" id="{5A2DF756-356A-4DD1-AB5E-A3E18CD97EE0}"/>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AA5C0A09-D2C3-4663-9801-3E30427FEF32}"/>
              </a:ext>
            </a:extLst>
          </p:cNvPr>
          <p:cNvSpPr>
            <a:spLocks noGrp="1"/>
          </p:cNvSpPr>
          <p:nvPr>
            <p:ph type="sldNum" sz="quarter" idx="12"/>
          </p:nvPr>
        </p:nvSpPr>
        <p:spPr/>
        <p:txBody>
          <a:bodyPr/>
          <a:lstStyle/>
          <a:p>
            <a:fld id="{AECCF359-125E-4B56-B8AE-37251FDC6E5C}" type="slidenum">
              <a:rPr lang="en-US" smtClean="0"/>
              <a:t>22</a:t>
            </a:fld>
            <a:endParaRPr lang="en-US"/>
          </a:p>
        </p:txBody>
      </p:sp>
    </p:spTree>
    <p:extLst>
      <p:ext uri="{BB962C8B-B14F-4D97-AF65-F5344CB8AC3E}">
        <p14:creationId xmlns:p14="http://schemas.microsoft.com/office/powerpoint/2010/main" val="29575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lt 4">
            <a:extLst>
              <a:ext uri="{FF2B5EF4-FFF2-40B4-BE49-F238E27FC236}">
                <a16:creationId xmlns:a16="http://schemas.microsoft.com/office/drawing/2014/main" id="{60FB6C0A-91FA-4E70-8EAE-FAED3F971072}"/>
              </a:ext>
            </a:extLst>
          </p:cNvPr>
          <p:cNvPicPr>
            <a:picLocks noChangeAspect="1"/>
          </p:cNvPicPr>
          <p:nvPr/>
        </p:nvPicPr>
        <p:blipFill>
          <a:blip r:embed="rId2"/>
          <a:stretch>
            <a:fillRect/>
          </a:stretch>
        </p:blipFill>
        <p:spPr>
          <a:xfrm>
            <a:off x="2183564" y="660527"/>
            <a:ext cx="7824875" cy="5536949"/>
          </a:xfrm>
          <a:prstGeom prst="rect">
            <a:avLst/>
          </a:prstGeom>
        </p:spPr>
      </p:pic>
    </p:spTree>
    <p:extLst>
      <p:ext uri="{BB962C8B-B14F-4D97-AF65-F5344CB8AC3E}">
        <p14:creationId xmlns:p14="http://schemas.microsoft.com/office/powerpoint/2010/main" val="2866180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330AD5E-BDA5-481D-BEA1-49AB135DB7FE}"/>
              </a:ext>
            </a:extLst>
          </p:cNvPr>
          <p:cNvSpPr>
            <a:spLocks noGrp="1"/>
          </p:cNvSpPr>
          <p:nvPr>
            <p:ph type="title"/>
          </p:nvPr>
        </p:nvSpPr>
        <p:spPr>
          <a:xfrm>
            <a:off x="838200" y="0"/>
            <a:ext cx="10515600" cy="1325563"/>
          </a:xfrm>
        </p:spPr>
        <p:txBody>
          <a:bodyPr/>
          <a:lstStyle/>
          <a:p>
            <a:r>
              <a:rPr lang="et-EE" b="1" dirty="0"/>
              <a:t>Reaktsioonid küllastusvöös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607CF1A8-D58F-4EC3-ADD3-77D4690A1FFA}"/>
                  </a:ext>
                </a:extLst>
              </p:cNvPr>
              <p:cNvSpPr>
                <a:spLocks noGrp="1"/>
              </p:cNvSpPr>
              <p:nvPr>
                <p:ph idx="1"/>
              </p:nvPr>
            </p:nvSpPr>
            <p:spPr>
              <a:xfrm>
                <a:off x="838200" y="1325562"/>
                <a:ext cx="10515600" cy="5369527"/>
              </a:xfrm>
            </p:spPr>
            <p:txBody>
              <a:bodyPr>
                <a:normAutofit fontScale="92500" lnSpcReduction="10000"/>
              </a:bodyPr>
              <a:lstStyle/>
              <a:p>
                <a:pPr algn="just"/>
                <a:r>
                  <a:rPr lang="et-EE" b="1" dirty="0"/>
                  <a:t>Mineraalide lahustumine ja väljasettimine</a:t>
                </a:r>
              </a:p>
              <a:p>
                <a:pPr algn="just"/>
                <a:r>
                  <a:rPr lang="et-EE" dirty="0"/>
                  <a:t>Silikaatide lahustumine on samuti mõjutatud vees esinevatest nõrkadest hapetest, millest vabaneb vette H</a:t>
                </a:r>
                <a:r>
                  <a:rPr lang="et-EE" baseline="30000" dirty="0"/>
                  <a:t>+</a:t>
                </a:r>
                <a:r>
                  <a:rPr lang="et-EE" dirty="0"/>
                  <a:t> ioone. </a:t>
                </a:r>
              </a:p>
              <a:p>
                <a:pPr algn="just"/>
                <a:r>
                  <a:rPr lang="et-EE" dirty="0"/>
                  <a:t>Ka silikaatide lahustumisel tõuseb lahuse </a:t>
                </a:r>
                <a:r>
                  <a:rPr lang="et-EE" dirty="0" err="1"/>
                  <a:t>pH</a:t>
                </a:r>
                <a:r>
                  <a:rPr lang="et-EE" dirty="0"/>
                  <a:t>, aga</a:t>
                </a:r>
              </a:p>
              <a:p>
                <a:pPr algn="just">
                  <a:buFont typeface="Wingdings" panose="05000000000000000000" pitchFamily="2" charset="2"/>
                  <a:buChar char="v"/>
                </a:pPr>
                <a:r>
                  <a:rPr lang="et-EE" dirty="0"/>
                  <a:t>silikaatide lahustumine on palju aeglasem kui karbonaatide lahustumine;</a:t>
                </a:r>
              </a:p>
              <a:p>
                <a:pPr algn="just">
                  <a:buFont typeface="Wingdings" panose="05000000000000000000" pitchFamily="2" charset="2"/>
                  <a:buChar char="v"/>
                </a:pPr>
                <a:r>
                  <a:rPr lang="et-EE" dirty="0"/>
                  <a:t> karbonaatide olemasolul mõjutavad nad põhjavee keemilist koostist vähe, aga kui põhjaveekihti moodustavates kivimites karbonaadid puuduvad, määrab silikaatide lahustumine vee keemilise koostise;</a:t>
                </a:r>
              </a:p>
              <a:p>
                <a:pPr algn="just">
                  <a:buFont typeface="Wingdings" panose="05000000000000000000" pitchFamily="2" charset="2"/>
                  <a:buChar char="v"/>
                </a:pPr>
                <a:r>
                  <a:rPr lang="et-EE" dirty="0"/>
                  <a:t>Silikaatide lahustumisel tekivad sekundaarsed savimineraalid (nt. </a:t>
                </a:r>
                <a:r>
                  <a:rPr lang="et-EE" dirty="0" err="1"/>
                  <a:t>kaoliniit</a:t>
                </a:r>
                <a:r>
                  <a:rPr lang="et-EE" dirty="0"/>
                  <a:t>):</a:t>
                </a:r>
              </a:p>
              <a:p>
                <a:pPr algn="just">
                  <a:buFont typeface="Wingdings" panose="05000000000000000000" pitchFamily="2" charset="2"/>
                  <a:buChar char="ü"/>
                </a:pPr>
                <a14:m>
                  <m:oMath xmlns:m="http://schemas.openxmlformats.org/officeDocument/2006/math">
                    <m:sSub>
                      <m:sSubPr>
                        <m:ctrlPr>
                          <a:rPr lang="et-EE" i="1" smtClean="0">
                            <a:latin typeface="Cambria Math" panose="02040503050406030204" pitchFamily="18" charset="0"/>
                          </a:rPr>
                        </m:ctrlPr>
                      </m:sSubPr>
                      <m:e>
                        <m:r>
                          <a:rPr lang="et-EE" b="0" i="1" smtClean="0">
                            <a:latin typeface="Cambria Math" panose="02040503050406030204" pitchFamily="18" charset="0"/>
                          </a:rPr>
                          <m:t>2</m:t>
                        </m:r>
                        <m:r>
                          <a:rPr lang="et-EE" b="0" i="1" smtClean="0">
                            <a:latin typeface="Cambria Math" panose="02040503050406030204" pitchFamily="18" charset="0"/>
                          </a:rPr>
                          <m:t>𝑁𝑎𝐴𝑙𝑆𝑖</m:t>
                        </m:r>
                      </m:e>
                      <m:sub>
                        <m:r>
                          <a:rPr lang="et-EE" b="0" i="1" smtClean="0">
                            <a:latin typeface="Cambria Math" panose="02040503050406030204" pitchFamily="18" charset="0"/>
                          </a:rPr>
                          <m:t>3</m:t>
                        </m:r>
                      </m:sub>
                    </m:sSub>
                    <m:sSub>
                      <m:sSubPr>
                        <m:ctrlPr>
                          <a:rPr lang="et-EE" i="1" smtClean="0">
                            <a:latin typeface="Cambria Math" panose="02040503050406030204" pitchFamily="18" charset="0"/>
                          </a:rPr>
                        </m:ctrlPr>
                      </m:sSubPr>
                      <m:e>
                        <m:r>
                          <a:rPr lang="et-EE" b="0" i="1" smtClean="0">
                            <a:latin typeface="Cambria Math" panose="02040503050406030204" pitchFamily="18" charset="0"/>
                          </a:rPr>
                          <m:t>𝑂</m:t>
                        </m:r>
                      </m:e>
                      <m:sub>
                        <m:r>
                          <a:rPr lang="et-EE" b="0" i="1" smtClean="0">
                            <a:latin typeface="Cambria Math" panose="02040503050406030204" pitchFamily="18" charset="0"/>
                          </a:rPr>
                          <m:t>8</m:t>
                        </m:r>
                      </m:sub>
                    </m:sSub>
                    <m:r>
                      <a:rPr lang="et-EE" b="0" i="1" smtClean="0">
                        <a:latin typeface="Cambria Math" panose="02040503050406030204" pitchFamily="18" charset="0"/>
                      </a:rPr>
                      <m:t>+</m:t>
                    </m:r>
                    <m:sSup>
                      <m:sSupPr>
                        <m:ctrlPr>
                          <a:rPr lang="et-EE" b="0" i="1" smtClean="0">
                            <a:latin typeface="Cambria Math" panose="02040503050406030204" pitchFamily="18" charset="0"/>
                          </a:rPr>
                        </m:ctrlPr>
                      </m:sSupPr>
                      <m:e>
                        <m:r>
                          <a:rPr lang="et-EE" b="0" i="1" smtClean="0">
                            <a:latin typeface="Cambria Math" panose="02040503050406030204" pitchFamily="18" charset="0"/>
                          </a:rPr>
                          <m:t>2</m:t>
                        </m:r>
                        <m:r>
                          <a:rPr lang="et-EE" b="0" i="1" smtClean="0">
                            <a:latin typeface="Cambria Math" panose="02040503050406030204" pitchFamily="18" charset="0"/>
                          </a:rPr>
                          <m:t>𝐻</m:t>
                        </m:r>
                      </m:e>
                      <m:sup>
                        <m:r>
                          <a:rPr lang="et-EE" b="0" i="1" smtClean="0">
                            <a:latin typeface="Cambria Math" panose="02040503050406030204" pitchFamily="18" charset="0"/>
                          </a:rPr>
                          <m:t>+</m:t>
                        </m:r>
                      </m:sup>
                    </m:sSup>
                    <m:r>
                      <a:rPr lang="et-EE" b="0" i="1" smtClean="0">
                        <a:latin typeface="Cambria Math" panose="02040503050406030204" pitchFamily="18" charset="0"/>
                      </a:rPr>
                      <m:t>+</m:t>
                    </m:r>
                    <m:sSub>
                      <m:sSubPr>
                        <m:ctrlPr>
                          <a:rPr lang="et-EE" b="0" i="1" smtClean="0">
                            <a:latin typeface="Cambria Math" panose="02040503050406030204" pitchFamily="18" charset="0"/>
                          </a:rPr>
                        </m:ctrlPr>
                      </m:sSubPr>
                      <m:e>
                        <m:r>
                          <a:rPr lang="et-EE" b="0" i="1" smtClean="0">
                            <a:latin typeface="Cambria Math" panose="02040503050406030204" pitchFamily="18" charset="0"/>
                          </a:rPr>
                          <m:t>9</m:t>
                        </m:r>
                        <m:r>
                          <a:rPr lang="et-EE" b="0" i="1" smtClean="0">
                            <a:latin typeface="Cambria Math" panose="02040503050406030204" pitchFamily="18" charset="0"/>
                          </a:rPr>
                          <m:t>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ea typeface="Cambria Math" panose="02040503050406030204" pitchFamily="18" charset="0"/>
                      </a:rPr>
                      <m:t>→</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𝐴𝑙</m:t>
                        </m:r>
                      </m:e>
                      <m:sub>
                        <m:r>
                          <a:rPr lang="et-EE" b="0" i="1" smtClean="0">
                            <a:latin typeface="Cambria Math" panose="02040503050406030204" pitchFamily="18" charset="0"/>
                            <a:ea typeface="Cambria Math" panose="02040503050406030204" pitchFamily="18" charset="0"/>
                          </a:rPr>
                          <m:t>2</m:t>
                        </m:r>
                      </m:sub>
                    </m:sSub>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𝑆𝑖</m:t>
                        </m:r>
                      </m:e>
                      <m:sub>
                        <m:r>
                          <a:rPr lang="et-EE" b="0" i="1" smtClean="0">
                            <a:latin typeface="Cambria Math" panose="02040503050406030204" pitchFamily="18" charset="0"/>
                            <a:ea typeface="Cambria Math" panose="02040503050406030204" pitchFamily="18" charset="0"/>
                          </a:rPr>
                          <m:t>2</m:t>
                        </m:r>
                      </m:sub>
                    </m:sSub>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𝑂</m:t>
                        </m:r>
                      </m:e>
                      <m:sub>
                        <m:r>
                          <a:rPr lang="et-EE" b="0" i="1" smtClean="0">
                            <a:latin typeface="Cambria Math" panose="02040503050406030204" pitchFamily="18" charset="0"/>
                            <a:ea typeface="Cambria Math" panose="02040503050406030204" pitchFamily="18" charset="0"/>
                          </a:rPr>
                          <m:t>5</m:t>
                        </m:r>
                      </m:sub>
                    </m:sSub>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m:t>
                        </m:r>
                        <m:r>
                          <a:rPr lang="et-EE" b="0" i="1" smtClean="0">
                            <a:latin typeface="Cambria Math" panose="02040503050406030204" pitchFamily="18" charset="0"/>
                            <a:ea typeface="Cambria Math" panose="02040503050406030204" pitchFamily="18" charset="0"/>
                          </a:rPr>
                          <m:t>𝑂𝐻</m:t>
                        </m:r>
                        <m:r>
                          <a:rPr lang="et-EE" b="0" i="1" smtClean="0">
                            <a:latin typeface="Cambria Math" panose="02040503050406030204" pitchFamily="18" charset="0"/>
                            <a:ea typeface="Cambria Math" panose="02040503050406030204" pitchFamily="18" charset="0"/>
                          </a:rPr>
                          <m:t>)</m:t>
                        </m:r>
                      </m:e>
                      <m:sub>
                        <m:r>
                          <a:rPr lang="et-EE" b="0" i="1" smtClean="0">
                            <a:latin typeface="Cambria Math" panose="02040503050406030204" pitchFamily="18" charset="0"/>
                            <a:ea typeface="Cambria Math" panose="02040503050406030204" pitchFamily="18" charset="0"/>
                          </a:rPr>
                          <m:t>4</m:t>
                        </m:r>
                      </m:sub>
                    </m:sSub>
                    <m:r>
                      <a:rPr lang="et-EE" b="0" i="1" smtClean="0">
                        <a:latin typeface="Cambria Math" panose="02040503050406030204" pitchFamily="18" charset="0"/>
                        <a:ea typeface="Cambria Math" panose="02040503050406030204" pitchFamily="18" charset="0"/>
                      </a:rPr>
                      <m:t>+</m:t>
                    </m:r>
                    <m:sSup>
                      <m:sSupPr>
                        <m:ctrlPr>
                          <a:rPr lang="et-EE" b="1" i="1" smtClean="0">
                            <a:solidFill>
                              <a:srgbClr val="FF0000"/>
                            </a:solidFill>
                            <a:latin typeface="Cambria Math" panose="02040503050406030204" pitchFamily="18" charset="0"/>
                            <a:ea typeface="Cambria Math" panose="02040503050406030204" pitchFamily="18" charset="0"/>
                          </a:rPr>
                        </m:ctrlPr>
                      </m:sSupPr>
                      <m:e>
                        <m:r>
                          <a:rPr lang="et-EE" b="1" i="1" smtClean="0">
                            <a:solidFill>
                              <a:srgbClr val="FF0000"/>
                            </a:solidFill>
                            <a:latin typeface="Cambria Math" panose="02040503050406030204" pitchFamily="18" charset="0"/>
                            <a:ea typeface="Cambria Math" panose="02040503050406030204" pitchFamily="18" charset="0"/>
                          </a:rPr>
                          <m:t>𝟐</m:t>
                        </m:r>
                        <m:r>
                          <a:rPr lang="et-EE" b="1" i="1" smtClean="0">
                            <a:solidFill>
                              <a:srgbClr val="FF0000"/>
                            </a:solidFill>
                            <a:latin typeface="Cambria Math" panose="02040503050406030204" pitchFamily="18" charset="0"/>
                            <a:ea typeface="Cambria Math" panose="02040503050406030204" pitchFamily="18" charset="0"/>
                          </a:rPr>
                          <m:t>𝑵𝒂</m:t>
                        </m:r>
                      </m:e>
                      <m:sup>
                        <m:r>
                          <a:rPr lang="et-EE" b="1" i="1" smtClean="0">
                            <a:solidFill>
                              <a:srgbClr val="FF0000"/>
                            </a:solidFill>
                            <a:latin typeface="Cambria Math" panose="02040503050406030204" pitchFamily="18" charset="0"/>
                            <a:ea typeface="Cambria Math" panose="02040503050406030204" pitchFamily="18" charset="0"/>
                          </a:rPr>
                          <m:t>+</m:t>
                        </m:r>
                      </m:sup>
                    </m:sSup>
                    <m:r>
                      <a:rPr lang="et-EE" b="0" i="1" smtClean="0">
                        <a:latin typeface="Cambria Math" panose="02040503050406030204" pitchFamily="18" charset="0"/>
                        <a:ea typeface="Cambria Math" panose="02040503050406030204" pitchFamily="18" charset="0"/>
                      </a:rPr>
                      <m:t>+</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4</m:t>
                        </m:r>
                        <m:r>
                          <a:rPr lang="et-EE" b="0" i="1" smtClean="0">
                            <a:latin typeface="Cambria Math" panose="02040503050406030204" pitchFamily="18" charset="0"/>
                            <a:ea typeface="Cambria Math" panose="02040503050406030204" pitchFamily="18" charset="0"/>
                          </a:rPr>
                          <m:t>𝐻</m:t>
                        </m:r>
                      </m:e>
                      <m:sub>
                        <m:r>
                          <a:rPr lang="et-EE" b="0" i="1" smtClean="0">
                            <a:latin typeface="Cambria Math" panose="02040503050406030204" pitchFamily="18" charset="0"/>
                            <a:ea typeface="Cambria Math" panose="02040503050406030204" pitchFamily="18" charset="0"/>
                          </a:rPr>
                          <m:t>4</m:t>
                        </m:r>
                      </m:sub>
                    </m:sSub>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𝑆𝑖𝑂</m:t>
                        </m:r>
                      </m:e>
                      <m:sub>
                        <m:r>
                          <a:rPr lang="et-EE" b="0" i="1" smtClean="0">
                            <a:latin typeface="Cambria Math" panose="02040503050406030204" pitchFamily="18" charset="0"/>
                            <a:ea typeface="Cambria Math" panose="02040503050406030204" pitchFamily="18" charset="0"/>
                          </a:rPr>
                          <m:t>4</m:t>
                        </m:r>
                      </m:sub>
                    </m:sSub>
                  </m:oMath>
                </a14:m>
                <a:endParaRPr lang="et-EE" dirty="0"/>
              </a:p>
              <a:p>
                <a:pPr algn="just">
                  <a:buFont typeface="Wingdings" panose="05000000000000000000" pitchFamily="2" charset="2"/>
                  <a:buChar char="ü"/>
                </a:pPr>
                <a14:m>
                  <m:oMath xmlns:m="http://schemas.openxmlformats.org/officeDocument/2006/math">
                    <m:sSub>
                      <m:sSubPr>
                        <m:ctrlPr>
                          <a:rPr lang="et-EE" i="1">
                            <a:latin typeface="Cambria Math" panose="02040503050406030204" pitchFamily="18" charset="0"/>
                          </a:rPr>
                        </m:ctrlPr>
                      </m:sSubPr>
                      <m:e>
                        <m:r>
                          <a:rPr lang="et-EE" i="1">
                            <a:latin typeface="Cambria Math" panose="02040503050406030204" pitchFamily="18" charset="0"/>
                          </a:rPr>
                          <m:t>2</m:t>
                        </m:r>
                        <m:r>
                          <a:rPr lang="et-EE" b="0" i="1" smtClean="0">
                            <a:latin typeface="Cambria Math" panose="02040503050406030204" pitchFamily="18" charset="0"/>
                          </a:rPr>
                          <m:t>𝐾</m:t>
                        </m:r>
                        <m:r>
                          <a:rPr lang="et-EE" i="1">
                            <a:latin typeface="Cambria Math" panose="02040503050406030204" pitchFamily="18" charset="0"/>
                          </a:rPr>
                          <m:t>𝐴𝑙𝑆𝑖</m:t>
                        </m:r>
                      </m:e>
                      <m:sub>
                        <m:r>
                          <a:rPr lang="et-EE" i="1">
                            <a:latin typeface="Cambria Math" panose="02040503050406030204" pitchFamily="18" charset="0"/>
                          </a:rPr>
                          <m:t>3</m:t>
                        </m:r>
                      </m:sub>
                    </m:sSub>
                    <m:sSub>
                      <m:sSubPr>
                        <m:ctrlPr>
                          <a:rPr lang="et-EE" i="1">
                            <a:latin typeface="Cambria Math" panose="02040503050406030204" pitchFamily="18" charset="0"/>
                          </a:rPr>
                        </m:ctrlPr>
                      </m:sSubPr>
                      <m:e>
                        <m:r>
                          <a:rPr lang="et-EE" i="1">
                            <a:latin typeface="Cambria Math" panose="02040503050406030204" pitchFamily="18" charset="0"/>
                          </a:rPr>
                          <m:t>𝑂</m:t>
                        </m:r>
                      </m:e>
                      <m:sub>
                        <m:r>
                          <a:rPr lang="et-EE" i="1">
                            <a:latin typeface="Cambria Math" panose="02040503050406030204" pitchFamily="18" charset="0"/>
                          </a:rPr>
                          <m:t>8</m:t>
                        </m:r>
                      </m:sub>
                    </m:sSub>
                    <m:r>
                      <a:rPr lang="et-EE" i="1">
                        <a:latin typeface="Cambria Math" panose="02040503050406030204" pitchFamily="18" charset="0"/>
                      </a:rPr>
                      <m:t>+</m:t>
                    </m:r>
                    <m:sSup>
                      <m:sSupPr>
                        <m:ctrlPr>
                          <a:rPr lang="et-EE" i="1">
                            <a:latin typeface="Cambria Math" panose="02040503050406030204" pitchFamily="18" charset="0"/>
                          </a:rPr>
                        </m:ctrlPr>
                      </m:sSupPr>
                      <m:e>
                        <m:r>
                          <a:rPr lang="et-EE" i="1">
                            <a:latin typeface="Cambria Math" panose="02040503050406030204" pitchFamily="18" charset="0"/>
                          </a:rPr>
                          <m:t>2</m:t>
                        </m:r>
                        <m:r>
                          <a:rPr lang="et-EE" i="1">
                            <a:latin typeface="Cambria Math" panose="02040503050406030204" pitchFamily="18" charset="0"/>
                          </a:rPr>
                          <m:t>𝐻</m:t>
                        </m:r>
                      </m:e>
                      <m:sup>
                        <m:r>
                          <a:rPr lang="et-EE" i="1">
                            <a:latin typeface="Cambria Math" panose="02040503050406030204" pitchFamily="18" charset="0"/>
                          </a:rPr>
                          <m:t>+</m:t>
                        </m:r>
                      </m:sup>
                    </m:sSup>
                    <m:r>
                      <a:rPr lang="et-EE" i="1">
                        <a:latin typeface="Cambria Math" panose="02040503050406030204" pitchFamily="18" charset="0"/>
                      </a:rPr>
                      <m:t>+</m:t>
                    </m:r>
                    <m:sSub>
                      <m:sSubPr>
                        <m:ctrlPr>
                          <a:rPr lang="et-EE" i="1">
                            <a:latin typeface="Cambria Math" panose="02040503050406030204" pitchFamily="18" charset="0"/>
                          </a:rPr>
                        </m:ctrlPr>
                      </m:sSubPr>
                      <m:e>
                        <m:r>
                          <a:rPr lang="et-EE" i="1">
                            <a:latin typeface="Cambria Math" panose="02040503050406030204" pitchFamily="18" charset="0"/>
                          </a:rPr>
                          <m:t>9</m:t>
                        </m:r>
                        <m:r>
                          <a:rPr lang="et-EE" i="1">
                            <a:latin typeface="Cambria Math" panose="02040503050406030204" pitchFamily="18" charset="0"/>
                          </a:rPr>
                          <m:t>𝐻</m:t>
                        </m:r>
                      </m:e>
                      <m:sub>
                        <m:r>
                          <a:rPr lang="et-EE" i="1">
                            <a:latin typeface="Cambria Math" panose="02040503050406030204" pitchFamily="18" charset="0"/>
                          </a:rPr>
                          <m:t>2</m:t>
                        </m:r>
                      </m:sub>
                    </m:sSub>
                    <m:r>
                      <a:rPr lang="et-EE" i="1">
                        <a:latin typeface="Cambria Math" panose="02040503050406030204" pitchFamily="18" charset="0"/>
                      </a:rPr>
                      <m:t>𝑂</m:t>
                    </m:r>
                    <m:r>
                      <a:rPr lang="et-EE" i="1">
                        <a:latin typeface="Cambria Math" panose="02040503050406030204" pitchFamily="18" charset="0"/>
                        <a:ea typeface="Cambria Math" panose="02040503050406030204" pitchFamily="18" charset="0"/>
                      </a:rPr>
                      <m:t>→</m:t>
                    </m:r>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𝐴𝑙</m:t>
                        </m:r>
                      </m:e>
                      <m:sub>
                        <m:r>
                          <a:rPr lang="et-EE" i="1">
                            <a:latin typeface="Cambria Math" panose="02040503050406030204" pitchFamily="18" charset="0"/>
                            <a:ea typeface="Cambria Math" panose="02040503050406030204" pitchFamily="18" charset="0"/>
                          </a:rPr>
                          <m:t>2</m:t>
                        </m:r>
                      </m:sub>
                    </m:sSub>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𝑆𝑖</m:t>
                        </m:r>
                      </m:e>
                      <m:sub>
                        <m:r>
                          <a:rPr lang="et-EE" i="1">
                            <a:latin typeface="Cambria Math" panose="02040503050406030204" pitchFamily="18" charset="0"/>
                            <a:ea typeface="Cambria Math" panose="02040503050406030204" pitchFamily="18" charset="0"/>
                          </a:rPr>
                          <m:t>2</m:t>
                        </m:r>
                      </m:sub>
                    </m:sSub>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𝑂</m:t>
                        </m:r>
                      </m:e>
                      <m:sub>
                        <m:r>
                          <a:rPr lang="et-EE" i="1">
                            <a:latin typeface="Cambria Math" panose="02040503050406030204" pitchFamily="18" charset="0"/>
                            <a:ea typeface="Cambria Math" panose="02040503050406030204" pitchFamily="18" charset="0"/>
                          </a:rPr>
                          <m:t>5</m:t>
                        </m:r>
                      </m:sub>
                    </m:sSub>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𝑂𝐻</m:t>
                        </m:r>
                        <m:r>
                          <a:rPr lang="et-EE" i="1">
                            <a:latin typeface="Cambria Math" panose="02040503050406030204" pitchFamily="18" charset="0"/>
                            <a:ea typeface="Cambria Math" panose="02040503050406030204" pitchFamily="18" charset="0"/>
                          </a:rPr>
                          <m:t>)</m:t>
                        </m:r>
                      </m:e>
                      <m:sub>
                        <m:r>
                          <a:rPr lang="et-EE" i="1">
                            <a:latin typeface="Cambria Math" panose="02040503050406030204" pitchFamily="18" charset="0"/>
                            <a:ea typeface="Cambria Math" panose="02040503050406030204" pitchFamily="18" charset="0"/>
                          </a:rPr>
                          <m:t>4</m:t>
                        </m:r>
                      </m:sub>
                    </m:sSub>
                    <m:r>
                      <a:rPr lang="et-EE" i="1">
                        <a:latin typeface="Cambria Math" panose="02040503050406030204" pitchFamily="18" charset="0"/>
                        <a:ea typeface="Cambria Math" panose="02040503050406030204" pitchFamily="18" charset="0"/>
                      </a:rPr>
                      <m:t>+</m:t>
                    </m:r>
                    <m:sSup>
                      <m:sSupPr>
                        <m:ctrlPr>
                          <a:rPr lang="et-EE" b="1" i="1">
                            <a:solidFill>
                              <a:srgbClr val="FF0000"/>
                            </a:solidFill>
                            <a:latin typeface="Cambria Math" panose="02040503050406030204" pitchFamily="18" charset="0"/>
                            <a:ea typeface="Cambria Math" panose="02040503050406030204" pitchFamily="18" charset="0"/>
                          </a:rPr>
                        </m:ctrlPr>
                      </m:sSupPr>
                      <m:e>
                        <m:r>
                          <a:rPr lang="et-EE" b="1" i="1">
                            <a:solidFill>
                              <a:srgbClr val="FF0000"/>
                            </a:solidFill>
                            <a:latin typeface="Cambria Math" panose="02040503050406030204" pitchFamily="18" charset="0"/>
                            <a:ea typeface="Cambria Math" panose="02040503050406030204" pitchFamily="18" charset="0"/>
                          </a:rPr>
                          <m:t>𝟐</m:t>
                        </m:r>
                        <m:r>
                          <a:rPr lang="et-EE" b="1" i="1" smtClean="0">
                            <a:solidFill>
                              <a:srgbClr val="FF0000"/>
                            </a:solidFill>
                            <a:latin typeface="Cambria Math" panose="02040503050406030204" pitchFamily="18" charset="0"/>
                            <a:ea typeface="Cambria Math" panose="02040503050406030204" pitchFamily="18" charset="0"/>
                          </a:rPr>
                          <m:t>𝑲</m:t>
                        </m:r>
                      </m:e>
                      <m:sup>
                        <m:r>
                          <a:rPr lang="et-EE" b="1" i="1">
                            <a:solidFill>
                              <a:srgbClr val="FF0000"/>
                            </a:solidFill>
                            <a:latin typeface="Cambria Math" panose="02040503050406030204" pitchFamily="18" charset="0"/>
                            <a:ea typeface="Cambria Math" panose="02040503050406030204" pitchFamily="18" charset="0"/>
                          </a:rPr>
                          <m:t>+</m:t>
                        </m:r>
                      </m:sup>
                    </m:sSup>
                    <m:r>
                      <a:rPr lang="et-EE" i="1">
                        <a:latin typeface="Cambria Math" panose="02040503050406030204" pitchFamily="18" charset="0"/>
                        <a:ea typeface="Cambria Math" panose="02040503050406030204" pitchFamily="18" charset="0"/>
                      </a:rPr>
                      <m:t>+</m:t>
                    </m:r>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4</m:t>
                        </m:r>
                        <m:r>
                          <a:rPr lang="et-EE" i="1">
                            <a:latin typeface="Cambria Math" panose="02040503050406030204" pitchFamily="18" charset="0"/>
                            <a:ea typeface="Cambria Math" panose="02040503050406030204" pitchFamily="18" charset="0"/>
                          </a:rPr>
                          <m:t>𝐻</m:t>
                        </m:r>
                      </m:e>
                      <m:sub>
                        <m:r>
                          <a:rPr lang="et-EE" i="1">
                            <a:latin typeface="Cambria Math" panose="02040503050406030204" pitchFamily="18" charset="0"/>
                            <a:ea typeface="Cambria Math" panose="02040503050406030204" pitchFamily="18" charset="0"/>
                          </a:rPr>
                          <m:t>4</m:t>
                        </m:r>
                      </m:sub>
                    </m:sSub>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𝑆𝑖𝑂</m:t>
                        </m:r>
                      </m:e>
                      <m:sub>
                        <m:r>
                          <a:rPr lang="et-EE" i="1">
                            <a:latin typeface="Cambria Math" panose="02040503050406030204" pitchFamily="18" charset="0"/>
                            <a:ea typeface="Cambria Math" panose="02040503050406030204" pitchFamily="18" charset="0"/>
                          </a:rPr>
                          <m:t>4</m:t>
                        </m:r>
                      </m:sub>
                    </m:sSub>
                  </m:oMath>
                </a14:m>
                <a:endParaRPr lang="et-EE" dirty="0"/>
              </a:p>
              <a:p>
                <a:pPr algn="just">
                  <a:buFont typeface="Wingdings" panose="05000000000000000000" pitchFamily="2" charset="2"/>
                  <a:buChar char="ü"/>
                </a:pPr>
                <a14:m>
                  <m:oMath xmlns:m="http://schemas.openxmlformats.org/officeDocument/2006/math">
                    <m:sSub>
                      <m:sSubPr>
                        <m:ctrlPr>
                          <a:rPr lang="et-EE" i="1">
                            <a:latin typeface="Cambria Math" panose="02040503050406030204" pitchFamily="18" charset="0"/>
                          </a:rPr>
                        </m:ctrlPr>
                      </m:sSubPr>
                      <m:e>
                        <m:r>
                          <a:rPr lang="et-EE" i="1">
                            <a:latin typeface="Cambria Math" panose="02040503050406030204" pitchFamily="18" charset="0"/>
                          </a:rPr>
                          <m:t>2</m:t>
                        </m:r>
                        <m:r>
                          <a:rPr lang="et-EE" b="0" i="1" smtClean="0">
                            <a:latin typeface="Cambria Math" panose="02040503050406030204" pitchFamily="18" charset="0"/>
                          </a:rPr>
                          <m:t>𝐶𝑎</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𝐴𝑙</m:t>
                            </m:r>
                          </m:e>
                          <m:sub>
                            <m:r>
                              <a:rPr lang="et-EE" b="0" i="1" smtClean="0">
                                <a:latin typeface="Cambria Math" panose="02040503050406030204" pitchFamily="18" charset="0"/>
                              </a:rPr>
                              <m:t>2</m:t>
                            </m:r>
                          </m:sub>
                        </m:sSub>
                        <m:r>
                          <a:rPr lang="et-EE" i="1">
                            <a:latin typeface="Cambria Math" panose="02040503050406030204" pitchFamily="18" charset="0"/>
                          </a:rPr>
                          <m:t>𝑆𝑖</m:t>
                        </m:r>
                      </m:e>
                      <m:sub>
                        <m:r>
                          <a:rPr lang="et-EE" i="1">
                            <a:latin typeface="Cambria Math" panose="02040503050406030204" pitchFamily="18" charset="0"/>
                          </a:rPr>
                          <m:t>3</m:t>
                        </m:r>
                      </m:sub>
                    </m:sSub>
                    <m:sSub>
                      <m:sSubPr>
                        <m:ctrlPr>
                          <a:rPr lang="et-EE" i="1">
                            <a:latin typeface="Cambria Math" panose="02040503050406030204" pitchFamily="18" charset="0"/>
                          </a:rPr>
                        </m:ctrlPr>
                      </m:sSubPr>
                      <m:e>
                        <m:r>
                          <a:rPr lang="et-EE" i="1">
                            <a:latin typeface="Cambria Math" panose="02040503050406030204" pitchFamily="18" charset="0"/>
                          </a:rPr>
                          <m:t>𝑂</m:t>
                        </m:r>
                      </m:e>
                      <m:sub>
                        <m:r>
                          <a:rPr lang="et-EE" i="1">
                            <a:latin typeface="Cambria Math" panose="02040503050406030204" pitchFamily="18" charset="0"/>
                          </a:rPr>
                          <m:t>8</m:t>
                        </m:r>
                      </m:sub>
                    </m:sSub>
                    <m:r>
                      <a:rPr lang="et-EE" i="1">
                        <a:latin typeface="Cambria Math" panose="02040503050406030204" pitchFamily="18" charset="0"/>
                      </a:rPr>
                      <m:t>+</m:t>
                    </m:r>
                    <m:sSup>
                      <m:sSupPr>
                        <m:ctrlPr>
                          <a:rPr lang="et-EE" i="1">
                            <a:latin typeface="Cambria Math" panose="02040503050406030204" pitchFamily="18" charset="0"/>
                          </a:rPr>
                        </m:ctrlPr>
                      </m:sSupPr>
                      <m:e>
                        <m:r>
                          <a:rPr lang="et-EE" i="1">
                            <a:latin typeface="Cambria Math" panose="02040503050406030204" pitchFamily="18" charset="0"/>
                          </a:rPr>
                          <m:t>2</m:t>
                        </m:r>
                        <m:r>
                          <a:rPr lang="et-EE" i="1">
                            <a:latin typeface="Cambria Math" panose="02040503050406030204" pitchFamily="18" charset="0"/>
                          </a:rPr>
                          <m:t>𝐻</m:t>
                        </m:r>
                      </m:e>
                      <m:sup>
                        <m:r>
                          <a:rPr lang="et-EE" i="1">
                            <a:latin typeface="Cambria Math" panose="02040503050406030204" pitchFamily="18" charset="0"/>
                          </a:rPr>
                          <m:t>+</m:t>
                        </m:r>
                      </m:sup>
                    </m:sSup>
                    <m:r>
                      <a:rPr lang="et-EE" i="1">
                        <a:latin typeface="Cambria Math" panose="02040503050406030204" pitchFamily="18" charset="0"/>
                      </a:rPr>
                      <m:t>+</m:t>
                    </m:r>
                    <m:sSub>
                      <m:sSubPr>
                        <m:ctrlPr>
                          <a:rPr lang="et-EE" i="1">
                            <a:latin typeface="Cambria Math" panose="02040503050406030204" pitchFamily="18" charset="0"/>
                          </a:rPr>
                        </m:ctrlPr>
                      </m:sSubPr>
                      <m:e>
                        <m:r>
                          <a:rPr lang="et-EE" i="1">
                            <a:latin typeface="Cambria Math" panose="02040503050406030204" pitchFamily="18" charset="0"/>
                          </a:rPr>
                          <m:t>9</m:t>
                        </m:r>
                        <m:r>
                          <a:rPr lang="et-EE" i="1">
                            <a:latin typeface="Cambria Math" panose="02040503050406030204" pitchFamily="18" charset="0"/>
                          </a:rPr>
                          <m:t>𝐻</m:t>
                        </m:r>
                      </m:e>
                      <m:sub>
                        <m:r>
                          <a:rPr lang="et-EE" i="1">
                            <a:latin typeface="Cambria Math" panose="02040503050406030204" pitchFamily="18" charset="0"/>
                          </a:rPr>
                          <m:t>2</m:t>
                        </m:r>
                      </m:sub>
                    </m:sSub>
                    <m:r>
                      <a:rPr lang="et-EE" i="1">
                        <a:latin typeface="Cambria Math" panose="02040503050406030204" pitchFamily="18" charset="0"/>
                      </a:rPr>
                      <m:t>𝑂</m:t>
                    </m:r>
                    <m:r>
                      <a:rPr lang="et-EE" i="1">
                        <a:latin typeface="Cambria Math" panose="02040503050406030204" pitchFamily="18" charset="0"/>
                        <a:ea typeface="Cambria Math" panose="02040503050406030204" pitchFamily="18" charset="0"/>
                      </a:rPr>
                      <m:t>→</m:t>
                    </m:r>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𝐴𝑙</m:t>
                        </m:r>
                      </m:e>
                      <m:sub>
                        <m:r>
                          <a:rPr lang="et-EE" i="1">
                            <a:latin typeface="Cambria Math" panose="02040503050406030204" pitchFamily="18" charset="0"/>
                            <a:ea typeface="Cambria Math" panose="02040503050406030204" pitchFamily="18" charset="0"/>
                          </a:rPr>
                          <m:t>2</m:t>
                        </m:r>
                      </m:sub>
                    </m:sSub>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𝑆𝑖</m:t>
                        </m:r>
                      </m:e>
                      <m:sub>
                        <m:r>
                          <a:rPr lang="et-EE" i="1">
                            <a:latin typeface="Cambria Math" panose="02040503050406030204" pitchFamily="18" charset="0"/>
                            <a:ea typeface="Cambria Math" panose="02040503050406030204" pitchFamily="18" charset="0"/>
                          </a:rPr>
                          <m:t>2</m:t>
                        </m:r>
                      </m:sub>
                    </m:sSub>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𝑂</m:t>
                        </m:r>
                      </m:e>
                      <m:sub>
                        <m:r>
                          <a:rPr lang="et-EE" i="1">
                            <a:latin typeface="Cambria Math" panose="02040503050406030204" pitchFamily="18" charset="0"/>
                            <a:ea typeface="Cambria Math" panose="02040503050406030204" pitchFamily="18" charset="0"/>
                          </a:rPr>
                          <m:t>5</m:t>
                        </m:r>
                      </m:sub>
                    </m:sSub>
                    <m:sSub>
                      <m:sSubPr>
                        <m:ctrlPr>
                          <a:rPr lang="et-EE" i="1">
                            <a:latin typeface="Cambria Math" panose="02040503050406030204" pitchFamily="18" charset="0"/>
                            <a:ea typeface="Cambria Math" panose="02040503050406030204" pitchFamily="18" charset="0"/>
                          </a:rPr>
                        </m:ctrlPr>
                      </m:sSubPr>
                      <m:e>
                        <m:r>
                          <a:rPr lang="et-EE" i="1">
                            <a:latin typeface="Cambria Math" panose="02040503050406030204" pitchFamily="18" charset="0"/>
                            <a:ea typeface="Cambria Math" panose="02040503050406030204" pitchFamily="18" charset="0"/>
                          </a:rPr>
                          <m:t>(</m:t>
                        </m:r>
                        <m:r>
                          <a:rPr lang="et-EE" i="1">
                            <a:latin typeface="Cambria Math" panose="02040503050406030204" pitchFamily="18" charset="0"/>
                            <a:ea typeface="Cambria Math" panose="02040503050406030204" pitchFamily="18" charset="0"/>
                          </a:rPr>
                          <m:t>𝑂𝐻</m:t>
                        </m:r>
                        <m:r>
                          <a:rPr lang="et-EE" i="1">
                            <a:latin typeface="Cambria Math" panose="02040503050406030204" pitchFamily="18" charset="0"/>
                            <a:ea typeface="Cambria Math" panose="02040503050406030204" pitchFamily="18" charset="0"/>
                          </a:rPr>
                          <m:t>)</m:t>
                        </m:r>
                      </m:e>
                      <m:sub>
                        <m:r>
                          <a:rPr lang="et-EE" i="1">
                            <a:latin typeface="Cambria Math" panose="02040503050406030204" pitchFamily="18" charset="0"/>
                            <a:ea typeface="Cambria Math" panose="02040503050406030204" pitchFamily="18" charset="0"/>
                          </a:rPr>
                          <m:t>4</m:t>
                        </m:r>
                      </m:sub>
                    </m:sSub>
                    <m:r>
                      <a:rPr lang="et-EE" i="1">
                        <a:latin typeface="Cambria Math" panose="02040503050406030204" pitchFamily="18" charset="0"/>
                        <a:ea typeface="Cambria Math" panose="02040503050406030204" pitchFamily="18" charset="0"/>
                      </a:rPr>
                      <m:t>+</m:t>
                    </m:r>
                    <m:sSup>
                      <m:sSupPr>
                        <m:ctrlPr>
                          <a:rPr lang="et-EE" b="1" i="1">
                            <a:solidFill>
                              <a:srgbClr val="FF0000"/>
                            </a:solidFill>
                            <a:latin typeface="Cambria Math" panose="02040503050406030204" pitchFamily="18" charset="0"/>
                            <a:ea typeface="Cambria Math" panose="02040503050406030204" pitchFamily="18" charset="0"/>
                          </a:rPr>
                        </m:ctrlPr>
                      </m:sSupPr>
                      <m:e>
                        <m:r>
                          <a:rPr lang="et-EE" b="1" i="1">
                            <a:solidFill>
                              <a:srgbClr val="FF0000"/>
                            </a:solidFill>
                            <a:latin typeface="Cambria Math" panose="02040503050406030204" pitchFamily="18" charset="0"/>
                            <a:ea typeface="Cambria Math" panose="02040503050406030204" pitchFamily="18" charset="0"/>
                          </a:rPr>
                          <m:t>𝟐</m:t>
                        </m:r>
                        <m:r>
                          <a:rPr lang="et-EE" b="1" i="1" smtClean="0">
                            <a:solidFill>
                              <a:srgbClr val="FF0000"/>
                            </a:solidFill>
                            <a:latin typeface="Cambria Math" panose="02040503050406030204" pitchFamily="18" charset="0"/>
                            <a:ea typeface="Cambria Math" panose="02040503050406030204" pitchFamily="18" charset="0"/>
                          </a:rPr>
                          <m:t>𝑪𝒂</m:t>
                        </m:r>
                      </m:e>
                      <m:sup>
                        <m:r>
                          <a:rPr lang="et-EE" b="1" i="1">
                            <a:solidFill>
                              <a:srgbClr val="FF0000"/>
                            </a:solidFill>
                            <a:latin typeface="Cambria Math" panose="02040503050406030204" pitchFamily="18" charset="0"/>
                            <a:ea typeface="Cambria Math" panose="02040503050406030204" pitchFamily="18" charset="0"/>
                          </a:rPr>
                          <m:t>+</m:t>
                        </m:r>
                      </m:sup>
                    </m:sSup>
                  </m:oMath>
                </a14:m>
                <a:endParaRPr lang="et-EE" dirty="0"/>
              </a:p>
            </p:txBody>
          </p:sp>
        </mc:Choice>
        <mc:Fallback xmlns="">
          <p:sp>
            <p:nvSpPr>
              <p:cNvPr id="3" name="Sisu kohatäide 2">
                <a:extLst>
                  <a:ext uri="{FF2B5EF4-FFF2-40B4-BE49-F238E27FC236}">
                    <a16:creationId xmlns:a16="http://schemas.microsoft.com/office/drawing/2014/main" id="{607CF1A8-D58F-4EC3-ADD3-77D4690A1FFA}"/>
                  </a:ext>
                </a:extLst>
              </p:cNvPr>
              <p:cNvSpPr>
                <a:spLocks noGrp="1" noRot="1" noChangeAspect="1" noMove="1" noResize="1" noEditPoints="1" noAdjustHandles="1" noChangeArrowheads="1" noChangeShapeType="1" noTextEdit="1"/>
              </p:cNvSpPr>
              <p:nvPr>
                <p:ph idx="1"/>
              </p:nvPr>
            </p:nvSpPr>
            <p:spPr>
              <a:xfrm>
                <a:off x="838200" y="1325562"/>
                <a:ext cx="10515600" cy="5369527"/>
              </a:xfrm>
              <a:blipFill>
                <a:blip r:embed="rId3"/>
                <a:stretch>
                  <a:fillRect l="-928" t="-2270" r="-986"/>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C7EA57F2-24D8-4AF5-B888-CD3BEE5B6284}"/>
              </a:ext>
            </a:extLst>
          </p:cNvPr>
          <p:cNvSpPr>
            <a:spLocks noGrp="1"/>
          </p:cNvSpPr>
          <p:nvPr>
            <p:ph type="sldNum" sz="quarter" idx="12"/>
          </p:nvPr>
        </p:nvSpPr>
        <p:spPr/>
        <p:txBody>
          <a:bodyPr/>
          <a:lstStyle/>
          <a:p>
            <a:fld id="{AECCF359-125E-4B56-B8AE-37251FDC6E5C}" type="slidenum">
              <a:rPr lang="en-US" smtClean="0"/>
              <a:t>24</a:t>
            </a:fld>
            <a:endParaRPr lang="en-US"/>
          </a:p>
        </p:txBody>
      </p:sp>
      <p:pic>
        <p:nvPicPr>
          <p:cNvPr id="5" name="Pilt 4">
            <a:extLst>
              <a:ext uri="{FF2B5EF4-FFF2-40B4-BE49-F238E27FC236}">
                <a16:creationId xmlns:a16="http://schemas.microsoft.com/office/drawing/2014/main" id="{515F79C4-7D54-4AD9-9EB2-52E832110AE9}"/>
              </a:ext>
            </a:extLst>
          </p:cNvPr>
          <p:cNvPicPr>
            <a:picLocks noChangeAspect="1"/>
          </p:cNvPicPr>
          <p:nvPr/>
        </p:nvPicPr>
        <p:blipFill>
          <a:blip r:embed="rId4"/>
          <a:stretch>
            <a:fillRect/>
          </a:stretch>
        </p:blipFill>
        <p:spPr>
          <a:xfrm>
            <a:off x="9196930" y="0"/>
            <a:ext cx="2995070" cy="1763055"/>
          </a:xfrm>
          <a:prstGeom prst="rect">
            <a:avLst/>
          </a:prstGeom>
        </p:spPr>
      </p:pic>
    </p:spTree>
    <p:extLst>
      <p:ext uri="{BB962C8B-B14F-4D97-AF65-F5344CB8AC3E}">
        <p14:creationId xmlns:p14="http://schemas.microsoft.com/office/powerpoint/2010/main" val="230851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0E806AA-6B5E-4C6E-B529-7E1F10B5A1C2}"/>
              </a:ext>
            </a:extLst>
          </p:cNvPr>
          <p:cNvSpPr>
            <a:spLocks noGrp="1"/>
          </p:cNvSpPr>
          <p:nvPr>
            <p:ph type="title"/>
          </p:nvPr>
        </p:nvSpPr>
        <p:spPr/>
        <p:txBody>
          <a:bodyPr/>
          <a:lstStyle/>
          <a:p>
            <a:r>
              <a:rPr lang="et-EE" b="1" dirty="0"/>
              <a:t>Reaktsioonid küllastusvöös</a:t>
            </a:r>
            <a:endParaRPr lang="en-US" b="1" dirty="0"/>
          </a:p>
        </p:txBody>
      </p:sp>
      <p:sp>
        <p:nvSpPr>
          <p:cNvPr id="4" name="Slaidinumbri kohatäide 3">
            <a:extLst>
              <a:ext uri="{FF2B5EF4-FFF2-40B4-BE49-F238E27FC236}">
                <a16:creationId xmlns:a16="http://schemas.microsoft.com/office/drawing/2014/main" id="{A863663A-30B1-4013-B3BA-D3B5DCB4C979}"/>
              </a:ext>
            </a:extLst>
          </p:cNvPr>
          <p:cNvSpPr>
            <a:spLocks noGrp="1"/>
          </p:cNvSpPr>
          <p:nvPr>
            <p:ph type="sldNum" sz="quarter" idx="12"/>
          </p:nvPr>
        </p:nvSpPr>
        <p:spPr/>
        <p:txBody>
          <a:bodyPr/>
          <a:lstStyle/>
          <a:p>
            <a:fld id="{AECCF359-125E-4B56-B8AE-37251FDC6E5C}" type="slidenum">
              <a:rPr lang="en-US" smtClean="0"/>
              <a:t>25</a:t>
            </a:fld>
            <a:endParaRPr lang="en-US"/>
          </a:p>
        </p:txBody>
      </p:sp>
      <p:pic>
        <p:nvPicPr>
          <p:cNvPr id="5" name="Pilt 4">
            <a:extLst>
              <a:ext uri="{FF2B5EF4-FFF2-40B4-BE49-F238E27FC236}">
                <a16:creationId xmlns:a16="http://schemas.microsoft.com/office/drawing/2014/main" id="{83BEFEC1-0338-4840-864F-CE62B245284D}"/>
              </a:ext>
            </a:extLst>
          </p:cNvPr>
          <p:cNvPicPr>
            <a:picLocks noChangeAspect="1"/>
          </p:cNvPicPr>
          <p:nvPr/>
        </p:nvPicPr>
        <p:blipFill>
          <a:blip r:embed="rId3"/>
          <a:stretch>
            <a:fillRect/>
          </a:stretch>
        </p:blipFill>
        <p:spPr>
          <a:xfrm>
            <a:off x="395653" y="1980101"/>
            <a:ext cx="3426008" cy="327183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F3DF88-BBD5-45B6-9938-8394F485C0F3}"/>
                  </a:ext>
                </a:extLst>
              </p:cNvPr>
              <p:cNvSpPr txBox="1"/>
              <p:nvPr/>
            </p:nvSpPr>
            <p:spPr>
              <a:xfrm>
                <a:off x="1156377" y="5356686"/>
                <a:ext cx="1904560" cy="369332"/>
              </a:xfrm>
              <a:prstGeom prst="rect">
                <a:avLst/>
              </a:prstGeom>
              <a:noFill/>
            </p:spPr>
            <p:txBody>
              <a:bodyPr wrap="none" rtlCol="0">
                <a:spAutoFit/>
              </a:bodyPr>
              <a:lstStyle/>
              <a:p>
                <a:r>
                  <a:rPr lang="et-EE" dirty="0"/>
                  <a:t>Albiit (</a:t>
                </a:r>
                <a14:m>
                  <m:oMath xmlns:m="http://schemas.openxmlformats.org/officeDocument/2006/math">
                    <m:sSub>
                      <m:sSubPr>
                        <m:ctrlPr>
                          <a:rPr lang="et-EE" i="1">
                            <a:latin typeface="Cambria Math" panose="02040503050406030204" pitchFamily="18" charset="0"/>
                          </a:rPr>
                        </m:ctrlPr>
                      </m:sSubPr>
                      <m:e>
                        <m:r>
                          <m:rPr>
                            <m:sty m:val="p"/>
                          </m:rPr>
                          <a:rPr lang="et-EE" i="0">
                            <a:latin typeface="Cambria Math" panose="02040503050406030204" pitchFamily="18" charset="0"/>
                          </a:rPr>
                          <m:t>NaAlSi</m:t>
                        </m:r>
                      </m:e>
                      <m:sub>
                        <m:r>
                          <a:rPr lang="et-EE" i="0">
                            <a:latin typeface="Cambria Math" panose="02040503050406030204" pitchFamily="18" charset="0"/>
                          </a:rPr>
                          <m:t>3</m:t>
                        </m:r>
                      </m:sub>
                    </m:sSub>
                    <m:sSub>
                      <m:sSubPr>
                        <m:ctrlPr>
                          <a:rPr lang="et-EE" i="1">
                            <a:latin typeface="Cambria Math" panose="02040503050406030204" pitchFamily="18" charset="0"/>
                          </a:rPr>
                        </m:ctrlPr>
                      </m:sSubPr>
                      <m:e>
                        <m:r>
                          <m:rPr>
                            <m:sty m:val="p"/>
                          </m:rPr>
                          <a:rPr lang="et-EE" i="0">
                            <a:latin typeface="Cambria Math" panose="02040503050406030204" pitchFamily="18" charset="0"/>
                          </a:rPr>
                          <m:t>O</m:t>
                        </m:r>
                      </m:e>
                      <m:sub>
                        <m:r>
                          <a:rPr lang="et-EE" i="0">
                            <a:latin typeface="Cambria Math" panose="02040503050406030204" pitchFamily="18" charset="0"/>
                          </a:rPr>
                          <m:t>8</m:t>
                        </m:r>
                      </m:sub>
                    </m:sSub>
                    <m:r>
                      <a:rPr lang="et-EE" b="0" i="0" smtClean="0">
                        <a:latin typeface="Cambria Math" panose="02040503050406030204" pitchFamily="18" charset="0"/>
                      </a:rPr>
                      <m:t>)</m:t>
                    </m:r>
                  </m:oMath>
                </a14:m>
                <a:endParaRPr lang="en-US" dirty="0"/>
              </a:p>
            </p:txBody>
          </p:sp>
        </mc:Choice>
        <mc:Fallback xmlns="">
          <p:sp>
            <p:nvSpPr>
              <p:cNvPr id="6" name="TextBox 5">
                <a:extLst>
                  <a:ext uri="{FF2B5EF4-FFF2-40B4-BE49-F238E27FC236}">
                    <a16:creationId xmlns:a16="http://schemas.microsoft.com/office/drawing/2014/main" id="{F6F3DF88-BBD5-45B6-9938-8394F485C0F3}"/>
                  </a:ext>
                </a:extLst>
              </p:cNvPr>
              <p:cNvSpPr txBox="1">
                <a:spLocks noRot="1" noChangeAspect="1" noMove="1" noResize="1" noEditPoints="1" noAdjustHandles="1" noChangeArrowheads="1" noChangeShapeType="1" noTextEdit="1"/>
              </p:cNvSpPr>
              <p:nvPr/>
            </p:nvSpPr>
            <p:spPr>
              <a:xfrm>
                <a:off x="1156377" y="5356686"/>
                <a:ext cx="1904560" cy="369332"/>
              </a:xfrm>
              <a:prstGeom prst="rect">
                <a:avLst/>
              </a:prstGeom>
              <a:blipFill>
                <a:blip r:embed="rId4"/>
                <a:stretch>
                  <a:fillRect l="-2885" t="-10000" r="-321" b="-26667"/>
                </a:stretch>
              </a:blipFill>
            </p:spPr>
            <p:txBody>
              <a:bodyPr/>
              <a:lstStyle/>
              <a:p>
                <a:r>
                  <a:rPr lang="en-US">
                    <a:noFill/>
                  </a:rPr>
                  <a:t> </a:t>
                </a:r>
              </a:p>
            </p:txBody>
          </p:sp>
        </mc:Fallback>
      </mc:AlternateContent>
      <p:pic>
        <p:nvPicPr>
          <p:cNvPr id="7" name="Pilt 6">
            <a:extLst>
              <a:ext uri="{FF2B5EF4-FFF2-40B4-BE49-F238E27FC236}">
                <a16:creationId xmlns:a16="http://schemas.microsoft.com/office/drawing/2014/main" id="{C09C4396-14E3-4C56-A93C-0D8732B6D32D}"/>
              </a:ext>
            </a:extLst>
          </p:cNvPr>
          <p:cNvPicPr>
            <a:picLocks noChangeAspect="1"/>
          </p:cNvPicPr>
          <p:nvPr/>
        </p:nvPicPr>
        <p:blipFill>
          <a:blip r:embed="rId5"/>
          <a:stretch>
            <a:fillRect/>
          </a:stretch>
        </p:blipFill>
        <p:spPr>
          <a:xfrm>
            <a:off x="4144209" y="2131754"/>
            <a:ext cx="4210682" cy="2968531"/>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C507032-2200-40CC-B55D-CBF7202213AE}"/>
                  </a:ext>
                </a:extLst>
              </p:cNvPr>
              <p:cNvSpPr txBox="1"/>
              <p:nvPr/>
            </p:nvSpPr>
            <p:spPr>
              <a:xfrm>
                <a:off x="5133763" y="5356685"/>
                <a:ext cx="2231573" cy="369332"/>
              </a:xfrm>
              <a:prstGeom prst="rect">
                <a:avLst/>
              </a:prstGeom>
              <a:noFill/>
            </p:spPr>
            <p:txBody>
              <a:bodyPr wrap="none" rtlCol="0">
                <a:spAutoFit/>
              </a:bodyPr>
              <a:lstStyle/>
              <a:p>
                <a:r>
                  <a:rPr lang="et-EE" dirty="0"/>
                  <a:t>Anortiit (</a:t>
                </a:r>
                <a14:m>
                  <m:oMath xmlns:m="http://schemas.openxmlformats.org/officeDocument/2006/math">
                    <m:sSub>
                      <m:sSubPr>
                        <m:ctrlPr>
                          <a:rPr lang="et-EE" i="1">
                            <a:latin typeface="Cambria Math" panose="02040503050406030204" pitchFamily="18" charset="0"/>
                          </a:rPr>
                        </m:ctrlPr>
                      </m:sSubPr>
                      <m:e>
                        <m:r>
                          <m:rPr>
                            <m:sty m:val="p"/>
                          </m:rPr>
                          <a:rPr lang="et-EE" b="0" i="0" smtClean="0">
                            <a:latin typeface="Cambria Math" panose="02040503050406030204" pitchFamily="18" charset="0"/>
                          </a:rPr>
                          <m:t>C</m:t>
                        </m:r>
                        <m:r>
                          <m:rPr>
                            <m:sty m:val="p"/>
                          </m:rPr>
                          <a:rPr lang="et-EE" i="0">
                            <a:latin typeface="Cambria Math" panose="02040503050406030204" pitchFamily="18" charset="0"/>
                          </a:rPr>
                          <m:t>aAl</m:t>
                        </m:r>
                        <m:r>
                          <a:rPr lang="et-EE" b="0" i="0" baseline="-25000" smtClean="0">
                            <a:latin typeface="Cambria Math" panose="02040503050406030204" pitchFamily="18" charset="0"/>
                          </a:rPr>
                          <m:t>2</m:t>
                        </m:r>
                        <m:r>
                          <m:rPr>
                            <m:sty m:val="p"/>
                          </m:rPr>
                          <a:rPr lang="et-EE" i="0">
                            <a:latin typeface="Cambria Math" panose="02040503050406030204" pitchFamily="18" charset="0"/>
                          </a:rPr>
                          <m:t>Si</m:t>
                        </m:r>
                      </m:e>
                      <m:sub>
                        <m:r>
                          <a:rPr lang="et-EE" i="0">
                            <a:latin typeface="Cambria Math" panose="02040503050406030204" pitchFamily="18" charset="0"/>
                          </a:rPr>
                          <m:t>3</m:t>
                        </m:r>
                      </m:sub>
                    </m:sSub>
                    <m:sSub>
                      <m:sSubPr>
                        <m:ctrlPr>
                          <a:rPr lang="et-EE" i="1">
                            <a:latin typeface="Cambria Math" panose="02040503050406030204" pitchFamily="18" charset="0"/>
                          </a:rPr>
                        </m:ctrlPr>
                      </m:sSubPr>
                      <m:e>
                        <m:r>
                          <m:rPr>
                            <m:sty m:val="p"/>
                          </m:rPr>
                          <a:rPr lang="et-EE" i="0">
                            <a:latin typeface="Cambria Math" panose="02040503050406030204" pitchFamily="18" charset="0"/>
                          </a:rPr>
                          <m:t>O</m:t>
                        </m:r>
                      </m:e>
                      <m:sub>
                        <m:r>
                          <a:rPr lang="et-EE" i="0">
                            <a:latin typeface="Cambria Math" panose="02040503050406030204" pitchFamily="18" charset="0"/>
                          </a:rPr>
                          <m:t>8</m:t>
                        </m:r>
                      </m:sub>
                    </m:sSub>
                    <m:r>
                      <a:rPr lang="et-EE" b="0" i="0" smtClean="0">
                        <a:latin typeface="Cambria Math" panose="02040503050406030204" pitchFamily="18" charset="0"/>
                      </a:rPr>
                      <m:t>)</m:t>
                    </m:r>
                  </m:oMath>
                </a14:m>
                <a:endParaRPr lang="en-US" dirty="0"/>
              </a:p>
            </p:txBody>
          </p:sp>
        </mc:Choice>
        <mc:Fallback xmlns="">
          <p:sp>
            <p:nvSpPr>
              <p:cNvPr id="8" name="TextBox 7">
                <a:extLst>
                  <a:ext uri="{FF2B5EF4-FFF2-40B4-BE49-F238E27FC236}">
                    <a16:creationId xmlns:a16="http://schemas.microsoft.com/office/drawing/2014/main" id="{1C507032-2200-40CC-B55D-CBF7202213AE}"/>
                  </a:ext>
                </a:extLst>
              </p:cNvPr>
              <p:cNvSpPr txBox="1">
                <a:spLocks noRot="1" noChangeAspect="1" noMove="1" noResize="1" noEditPoints="1" noAdjustHandles="1" noChangeArrowheads="1" noChangeShapeType="1" noTextEdit="1"/>
              </p:cNvSpPr>
              <p:nvPr/>
            </p:nvSpPr>
            <p:spPr>
              <a:xfrm>
                <a:off x="5133763" y="5356685"/>
                <a:ext cx="2231573" cy="369332"/>
              </a:xfrm>
              <a:prstGeom prst="rect">
                <a:avLst/>
              </a:prstGeom>
              <a:blipFill>
                <a:blip r:embed="rId6"/>
                <a:stretch>
                  <a:fillRect l="-2186" t="-10000" b="-26667"/>
                </a:stretch>
              </a:blipFill>
            </p:spPr>
            <p:txBody>
              <a:bodyPr/>
              <a:lstStyle/>
              <a:p>
                <a:r>
                  <a:rPr lang="en-US">
                    <a:noFill/>
                  </a:rPr>
                  <a:t> </a:t>
                </a:r>
              </a:p>
            </p:txBody>
          </p:sp>
        </mc:Fallback>
      </mc:AlternateContent>
      <p:pic>
        <p:nvPicPr>
          <p:cNvPr id="9" name="Pilt 8">
            <a:extLst>
              <a:ext uri="{FF2B5EF4-FFF2-40B4-BE49-F238E27FC236}">
                <a16:creationId xmlns:a16="http://schemas.microsoft.com/office/drawing/2014/main" id="{3E582AC8-CE67-457A-BD10-CE966E02D89C}"/>
              </a:ext>
            </a:extLst>
          </p:cNvPr>
          <p:cNvPicPr>
            <a:picLocks noChangeAspect="1"/>
          </p:cNvPicPr>
          <p:nvPr/>
        </p:nvPicPr>
        <p:blipFill>
          <a:blip r:embed="rId7"/>
          <a:stretch>
            <a:fillRect/>
          </a:stretch>
        </p:blipFill>
        <p:spPr>
          <a:xfrm>
            <a:off x="8548485" y="2262003"/>
            <a:ext cx="3610708" cy="2708031"/>
          </a:xfrm>
          <a:prstGeom prst="rect">
            <a:avLst/>
          </a:prstGeom>
        </p:spPr>
      </p:pic>
      <p:sp>
        <p:nvSpPr>
          <p:cNvPr id="10" name="TextBox 9">
            <a:extLst>
              <a:ext uri="{FF2B5EF4-FFF2-40B4-BE49-F238E27FC236}">
                <a16:creationId xmlns:a16="http://schemas.microsoft.com/office/drawing/2014/main" id="{CD85D626-2817-49F1-AB28-3F75B081EE38}"/>
              </a:ext>
            </a:extLst>
          </p:cNvPr>
          <p:cNvSpPr txBox="1"/>
          <p:nvPr/>
        </p:nvSpPr>
        <p:spPr>
          <a:xfrm>
            <a:off x="9943278" y="5356683"/>
            <a:ext cx="821122" cy="369332"/>
          </a:xfrm>
          <a:prstGeom prst="rect">
            <a:avLst/>
          </a:prstGeom>
          <a:noFill/>
        </p:spPr>
        <p:txBody>
          <a:bodyPr wrap="none" rtlCol="0">
            <a:spAutoFit/>
          </a:bodyPr>
          <a:lstStyle/>
          <a:p>
            <a:r>
              <a:rPr lang="et-EE" dirty="0"/>
              <a:t>Graniit</a:t>
            </a:r>
            <a:endParaRPr lang="en-US" dirty="0"/>
          </a:p>
        </p:txBody>
      </p:sp>
    </p:spTree>
    <p:extLst>
      <p:ext uri="{BB962C8B-B14F-4D97-AF65-F5344CB8AC3E}">
        <p14:creationId xmlns:p14="http://schemas.microsoft.com/office/powerpoint/2010/main" val="135279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F99788E-3774-48E1-A92F-3B09BC2FC4D1}"/>
              </a:ext>
            </a:extLst>
          </p:cNvPr>
          <p:cNvSpPr>
            <a:spLocks noGrp="1"/>
          </p:cNvSpPr>
          <p:nvPr>
            <p:ph type="title"/>
          </p:nvPr>
        </p:nvSpPr>
        <p:spPr>
          <a:xfrm>
            <a:off x="838200" y="0"/>
            <a:ext cx="10515600" cy="741589"/>
          </a:xfrm>
        </p:spPr>
        <p:txBody>
          <a:bodyPr/>
          <a:lstStyle/>
          <a:p>
            <a:r>
              <a:rPr lang="et-EE" b="1" dirty="0"/>
              <a:t>Reaktsioonid küllastusvöös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BF09EAB9-F2E0-459D-A658-C1408983C26D}"/>
                  </a:ext>
                </a:extLst>
              </p:cNvPr>
              <p:cNvSpPr>
                <a:spLocks noGrp="1"/>
              </p:cNvSpPr>
              <p:nvPr>
                <p:ph idx="1"/>
              </p:nvPr>
            </p:nvSpPr>
            <p:spPr>
              <a:xfrm>
                <a:off x="838200" y="876301"/>
                <a:ext cx="10515600" cy="3355975"/>
              </a:xfrm>
            </p:spPr>
            <p:txBody>
              <a:bodyPr>
                <a:normAutofit fontScale="70000" lnSpcReduction="20000"/>
              </a:bodyPr>
              <a:lstStyle/>
              <a:p>
                <a:pPr algn="just"/>
                <a:r>
                  <a:rPr lang="et-EE" b="1" dirty="0"/>
                  <a:t>Mineraalide lahustumine ja väljasettimine; segunemine</a:t>
                </a:r>
                <a:endParaRPr lang="et-EE" dirty="0"/>
              </a:p>
              <a:p>
                <a:pPr algn="just"/>
                <a:r>
                  <a:rPr lang="et-EE" dirty="0"/>
                  <a:t>Kui põhjaveekihti moodustavates kivimites esineb hästi lahustuvaid </a:t>
                </a:r>
                <a:r>
                  <a:rPr lang="et-EE" dirty="0" err="1"/>
                  <a:t>evaporiite</a:t>
                </a:r>
                <a:r>
                  <a:rPr lang="et-EE" dirty="0"/>
                  <a:t> nagu </a:t>
                </a:r>
                <a:r>
                  <a:rPr lang="et-EE" dirty="0" err="1"/>
                  <a:t>haliit</a:t>
                </a:r>
                <a:r>
                  <a:rPr lang="et-EE" dirty="0"/>
                  <a:t> (</a:t>
                </a:r>
                <a:r>
                  <a:rPr lang="et-EE" dirty="0" err="1"/>
                  <a:t>NaCl</a:t>
                </a:r>
                <a:r>
                  <a:rPr lang="et-EE" dirty="0"/>
                  <a:t>), anhüdriit (CaSO</a:t>
                </a:r>
                <a:r>
                  <a:rPr lang="et-EE" baseline="-25000" dirty="0"/>
                  <a:t>4</a:t>
                </a:r>
                <a:r>
                  <a:rPr lang="et-EE" dirty="0"/>
                  <a:t>) või kipsi (CaSO</a:t>
                </a:r>
                <a:r>
                  <a:rPr lang="et-EE" baseline="-25000" dirty="0"/>
                  <a:t>4</a:t>
                </a:r>
                <a:r>
                  <a:rPr lang="et-EE" dirty="0"/>
                  <a:t>·2H</a:t>
                </a:r>
                <a:r>
                  <a:rPr lang="et-EE" baseline="-25000" dirty="0"/>
                  <a:t>2</a:t>
                </a:r>
                <a:r>
                  <a:rPr lang="et-EE" dirty="0"/>
                  <a:t>O) võib nende lahustumine märkimisväärselt tõsta põhjavee soolsust.</a:t>
                </a:r>
              </a:p>
              <a:p>
                <a:pPr algn="just"/>
                <a14:m>
                  <m:oMath xmlns:m="http://schemas.openxmlformats.org/officeDocument/2006/math">
                    <m:sSub>
                      <m:sSubPr>
                        <m:ctrlPr>
                          <a:rPr lang="et-EE" i="1" smtClean="0">
                            <a:latin typeface="Cambria Math" panose="02040503050406030204" pitchFamily="18" charset="0"/>
                          </a:rPr>
                        </m:ctrlPr>
                      </m:sSubPr>
                      <m:e>
                        <m:r>
                          <a:rPr lang="et-EE" b="0" i="1" smtClean="0">
                            <a:latin typeface="Cambria Math" panose="02040503050406030204" pitchFamily="18" charset="0"/>
                          </a:rPr>
                          <m:t>𝐶𝑎𝑆𝑂</m:t>
                        </m:r>
                      </m:e>
                      <m:sub>
                        <m:r>
                          <a:rPr lang="et-EE" b="0" i="1" smtClean="0">
                            <a:latin typeface="Cambria Math" panose="02040503050406030204" pitchFamily="18" charset="0"/>
                          </a:rPr>
                          <m:t>4</m:t>
                        </m:r>
                      </m:sub>
                    </m:sSub>
                    <m:r>
                      <a:rPr lang="et-EE" i="1" smtClean="0">
                        <a:latin typeface="Cambria Math" panose="02040503050406030204" pitchFamily="18" charset="0"/>
                        <a:ea typeface="Cambria Math" panose="02040503050406030204" pitchFamily="18" charset="0"/>
                      </a:rPr>
                      <m:t>∙</m:t>
                    </m:r>
                    <m:sSub>
                      <m:sSubPr>
                        <m:ctrlPr>
                          <a:rPr lang="et-EE"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2</m:t>
                        </m:r>
                        <m:r>
                          <a:rPr lang="et-EE" b="0" i="1" smtClean="0">
                            <a:latin typeface="Cambria Math" panose="02040503050406030204" pitchFamily="18" charset="0"/>
                            <a:ea typeface="Cambria Math" panose="02040503050406030204" pitchFamily="18" charset="0"/>
                          </a:rPr>
                          <m:t>𝐻</m:t>
                        </m:r>
                      </m:e>
                      <m:sub>
                        <m:r>
                          <a:rPr lang="et-EE" b="0" i="1" smtClean="0">
                            <a:latin typeface="Cambria Math" panose="02040503050406030204" pitchFamily="18" charset="0"/>
                            <a:ea typeface="Cambria Math" panose="02040503050406030204" pitchFamily="18" charset="0"/>
                          </a:rPr>
                          <m:t>2</m:t>
                        </m:r>
                      </m:sub>
                    </m:sSub>
                    <m:r>
                      <a:rPr lang="et-EE" b="0" i="1" smtClean="0">
                        <a:latin typeface="Cambria Math" panose="02040503050406030204" pitchFamily="18" charset="0"/>
                        <a:ea typeface="Cambria Math" panose="02040503050406030204" pitchFamily="18" charset="0"/>
                      </a:rPr>
                      <m:t>𝑂</m:t>
                    </m:r>
                    <m:r>
                      <a:rPr lang="et-EE" i="1" smtClean="0">
                        <a:latin typeface="Cambria Math" panose="02040503050406030204" pitchFamily="18" charset="0"/>
                        <a:ea typeface="Cambria Math" panose="02040503050406030204" pitchFamily="18" charset="0"/>
                      </a:rPr>
                      <m:t>↔</m:t>
                    </m:r>
                    <m:sSup>
                      <m:sSupPr>
                        <m:ctrlPr>
                          <a:rPr lang="et-EE" b="1" i="1" smtClean="0">
                            <a:solidFill>
                              <a:srgbClr val="FF0000"/>
                            </a:solidFill>
                            <a:latin typeface="Cambria Math" panose="02040503050406030204" pitchFamily="18" charset="0"/>
                            <a:ea typeface="Cambria Math" panose="02040503050406030204" pitchFamily="18" charset="0"/>
                          </a:rPr>
                        </m:ctrlPr>
                      </m:sSupPr>
                      <m:e>
                        <m:r>
                          <a:rPr lang="et-EE" b="1" i="1" smtClean="0">
                            <a:solidFill>
                              <a:srgbClr val="FF0000"/>
                            </a:solidFill>
                            <a:latin typeface="Cambria Math" panose="02040503050406030204" pitchFamily="18" charset="0"/>
                            <a:ea typeface="Cambria Math" panose="02040503050406030204" pitchFamily="18" charset="0"/>
                          </a:rPr>
                          <m:t>𝑪𝒂</m:t>
                        </m:r>
                      </m:e>
                      <m:sup>
                        <m:r>
                          <a:rPr lang="et-EE" b="1" i="1" smtClean="0">
                            <a:solidFill>
                              <a:srgbClr val="FF0000"/>
                            </a:solidFill>
                            <a:latin typeface="Cambria Math" panose="02040503050406030204" pitchFamily="18" charset="0"/>
                            <a:ea typeface="Cambria Math" panose="02040503050406030204" pitchFamily="18" charset="0"/>
                          </a:rPr>
                          <m:t>𝟐</m:t>
                        </m:r>
                        <m:r>
                          <a:rPr lang="et-EE" b="1" i="1" smtClean="0">
                            <a:solidFill>
                              <a:srgbClr val="FF0000"/>
                            </a:solidFill>
                            <a:latin typeface="Cambria Math" panose="02040503050406030204" pitchFamily="18" charset="0"/>
                            <a:ea typeface="Cambria Math" panose="02040503050406030204" pitchFamily="18" charset="0"/>
                          </a:rPr>
                          <m:t>+</m:t>
                        </m:r>
                      </m:sup>
                    </m:sSup>
                    <m:r>
                      <a:rPr lang="et-EE" b="0" i="1" smtClean="0">
                        <a:latin typeface="Cambria Math" panose="02040503050406030204" pitchFamily="18" charset="0"/>
                        <a:ea typeface="Cambria Math" panose="02040503050406030204" pitchFamily="18" charset="0"/>
                      </a:rPr>
                      <m:t>+</m:t>
                    </m:r>
                    <m:sSubSup>
                      <m:sSubSupPr>
                        <m:ctrlPr>
                          <a:rPr lang="et-EE" b="1" i="1" smtClean="0">
                            <a:solidFill>
                              <a:srgbClr val="FF0000"/>
                            </a:solidFill>
                            <a:latin typeface="Cambria Math" panose="02040503050406030204" pitchFamily="18" charset="0"/>
                            <a:ea typeface="Cambria Math" panose="02040503050406030204" pitchFamily="18" charset="0"/>
                          </a:rPr>
                        </m:ctrlPr>
                      </m:sSubSupPr>
                      <m:e>
                        <m:r>
                          <a:rPr lang="et-EE" b="1" i="1" smtClean="0">
                            <a:solidFill>
                              <a:srgbClr val="FF0000"/>
                            </a:solidFill>
                            <a:latin typeface="Cambria Math" panose="02040503050406030204" pitchFamily="18" charset="0"/>
                            <a:ea typeface="Cambria Math" panose="02040503050406030204" pitchFamily="18" charset="0"/>
                          </a:rPr>
                          <m:t>𝑺𝑶</m:t>
                        </m:r>
                      </m:e>
                      <m:sub>
                        <m:r>
                          <a:rPr lang="et-EE" b="1" i="1" smtClean="0">
                            <a:solidFill>
                              <a:srgbClr val="FF0000"/>
                            </a:solidFill>
                            <a:latin typeface="Cambria Math" panose="02040503050406030204" pitchFamily="18" charset="0"/>
                            <a:ea typeface="Cambria Math" panose="02040503050406030204" pitchFamily="18" charset="0"/>
                          </a:rPr>
                          <m:t>𝟒</m:t>
                        </m:r>
                      </m:sub>
                      <m:sup>
                        <m:r>
                          <a:rPr lang="et-EE" b="1" i="1" smtClean="0">
                            <a:solidFill>
                              <a:srgbClr val="FF0000"/>
                            </a:solidFill>
                            <a:latin typeface="Cambria Math" panose="02040503050406030204" pitchFamily="18" charset="0"/>
                            <a:ea typeface="Cambria Math" panose="02040503050406030204" pitchFamily="18" charset="0"/>
                          </a:rPr>
                          <m:t>𝟐</m:t>
                        </m:r>
                        <m:r>
                          <a:rPr lang="et-EE" b="1" i="1" smtClean="0">
                            <a:solidFill>
                              <a:srgbClr val="FF0000"/>
                            </a:solidFill>
                            <a:latin typeface="Cambria Math" panose="02040503050406030204" pitchFamily="18" charset="0"/>
                            <a:ea typeface="Cambria Math" panose="02040503050406030204" pitchFamily="18" charset="0"/>
                          </a:rPr>
                          <m:t>−</m:t>
                        </m:r>
                      </m:sup>
                    </m:sSubSup>
                    <m:r>
                      <a:rPr lang="et-EE" b="0" i="1" smtClean="0">
                        <a:latin typeface="Cambria Math" panose="02040503050406030204" pitchFamily="18" charset="0"/>
                        <a:ea typeface="Cambria Math" panose="02040503050406030204" pitchFamily="18" charset="0"/>
                      </a:rPr>
                      <m:t>+</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2</m:t>
                        </m:r>
                        <m:r>
                          <a:rPr lang="et-EE" b="0" i="1" smtClean="0">
                            <a:latin typeface="Cambria Math" panose="02040503050406030204" pitchFamily="18" charset="0"/>
                            <a:ea typeface="Cambria Math" panose="02040503050406030204" pitchFamily="18" charset="0"/>
                          </a:rPr>
                          <m:t>𝐻</m:t>
                        </m:r>
                      </m:e>
                      <m:sub>
                        <m:r>
                          <a:rPr lang="et-EE" b="0" i="1" smtClean="0">
                            <a:latin typeface="Cambria Math" panose="02040503050406030204" pitchFamily="18" charset="0"/>
                            <a:ea typeface="Cambria Math" panose="02040503050406030204" pitchFamily="18" charset="0"/>
                          </a:rPr>
                          <m:t>2</m:t>
                        </m:r>
                      </m:sub>
                    </m:sSub>
                    <m:r>
                      <a:rPr lang="et-EE" b="0" i="1" smtClean="0">
                        <a:latin typeface="Cambria Math" panose="02040503050406030204" pitchFamily="18" charset="0"/>
                        <a:ea typeface="Cambria Math" panose="02040503050406030204" pitchFamily="18" charset="0"/>
                      </a:rPr>
                      <m:t>𝑂</m:t>
                    </m:r>
                  </m:oMath>
                </a14:m>
                <a:endParaRPr lang="et-EE" dirty="0"/>
              </a:p>
              <a:p>
                <a:pPr algn="just"/>
                <a14:m>
                  <m:oMath xmlns:m="http://schemas.openxmlformats.org/officeDocument/2006/math">
                    <m:r>
                      <a:rPr lang="et-EE" b="0" i="1" smtClean="0">
                        <a:latin typeface="Cambria Math" panose="02040503050406030204" pitchFamily="18" charset="0"/>
                      </a:rPr>
                      <m:t>𝑁𝑎𝐶𝑙</m:t>
                    </m:r>
                    <m:r>
                      <a:rPr lang="et-EE" b="0" i="1" smtClean="0">
                        <a:latin typeface="Cambria Math" panose="02040503050406030204" pitchFamily="18" charset="0"/>
                        <a:ea typeface="Cambria Math" panose="02040503050406030204" pitchFamily="18" charset="0"/>
                      </a:rPr>
                      <m:t>↔</m:t>
                    </m:r>
                    <m:sSup>
                      <m:sSupPr>
                        <m:ctrlPr>
                          <a:rPr lang="et-EE" b="1" i="1" smtClean="0">
                            <a:solidFill>
                              <a:srgbClr val="FF0000"/>
                            </a:solidFill>
                            <a:latin typeface="Cambria Math" panose="02040503050406030204" pitchFamily="18" charset="0"/>
                            <a:ea typeface="Cambria Math" panose="02040503050406030204" pitchFamily="18" charset="0"/>
                          </a:rPr>
                        </m:ctrlPr>
                      </m:sSupPr>
                      <m:e>
                        <m:r>
                          <a:rPr lang="et-EE" b="1" i="1" smtClean="0">
                            <a:solidFill>
                              <a:srgbClr val="FF0000"/>
                            </a:solidFill>
                            <a:latin typeface="Cambria Math" panose="02040503050406030204" pitchFamily="18" charset="0"/>
                            <a:ea typeface="Cambria Math" panose="02040503050406030204" pitchFamily="18" charset="0"/>
                          </a:rPr>
                          <m:t>𝑵𝒂</m:t>
                        </m:r>
                      </m:e>
                      <m:sup>
                        <m:r>
                          <a:rPr lang="et-EE" b="1" i="1" smtClean="0">
                            <a:solidFill>
                              <a:srgbClr val="FF0000"/>
                            </a:solidFill>
                            <a:latin typeface="Cambria Math" panose="02040503050406030204" pitchFamily="18" charset="0"/>
                            <a:ea typeface="Cambria Math" panose="02040503050406030204" pitchFamily="18" charset="0"/>
                          </a:rPr>
                          <m:t>+</m:t>
                        </m:r>
                      </m:sup>
                    </m:sSup>
                    <m:r>
                      <a:rPr lang="et-EE" b="0" i="1" smtClean="0">
                        <a:latin typeface="Cambria Math" panose="02040503050406030204" pitchFamily="18" charset="0"/>
                        <a:ea typeface="Cambria Math" panose="02040503050406030204" pitchFamily="18" charset="0"/>
                      </a:rPr>
                      <m:t>+</m:t>
                    </m:r>
                    <m:sSup>
                      <m:sSupPr>
                        <m:ctrlPr>
                          <a:rPr lang="et-EE" b="1" i="1" smtClean="0">
                            <a:solidFill>
                              <a:srgbClr val="FF0000"/>
                            </a:solidFill>
                            <a:latin typeface="Cambria Math" panose="02040503050406030204" pitchFamily="18" charset="0"/>
                            <a:ea typeface="Cambria Math" panose="02040503050406030204" pitchFamily="18" charset="0"/>
                          </a:rPr>
                        </m:ctrlPr>
                      </m:sSupPr>
                      <m:e>
                        <m:r>
                          <a:rPr lang="et-EE" b="1" i="1" smtClean="0">
                            <a:solidFill>
                              <a:srgbClr val="FF0000"/>
                            </a:solidFill>
                            <a:latin typeface="Cambria Math" panose="02040503050406030204" pitchFamily="18" charset="0"/>
                            <a:ea typeface="Cambria Math" panose="02040503050406030204" pitchFamily="18" charset="0"/>
                          </a:rPr>
                          <m:t>𝑪𝒍</m:t>
                        </m:r>
                      </m:e>
                      <m:sup>
                        <m:r>
                          <a:rPr lang="et-EE" b="1" i="1" smtClean="0">
                            <a:solidFill>
                              <a:srgbClr val="FF0000"/>
                            </a:solidFill>
                            <a:latin typeface="Cambria Math" panose="02040503050406030204" pitchFamily="18" charset="0"/>
                            <a:ea typeface="Cambria Math" panose="02040503050406030204" pitchFamily="18" charset="0"/>
                          </a:rPr>
                          <m:t>−</m:t>
                        </m:r>
                      </m:sup>
                    </m:sSup>
                  </m:oMath>
                </a14:m>
                <a:endParaRPr lang="et-EE" b="1" dirty="0"/>
              </a:p>
              <a:p>
                <a:pPr algn="just"/>
                <a:r>
                  <a:rPr lang="et-EE" dirty="0" err="1"/>
                  <a:t>Chebotarev</a:t>
                </a:r>
                <a:r>
                  <a:rPr lang="et-EE" dirty="0"/>
                  <a:t> (1955) järeldas umbes 10000 keemilise analüüsi põhjal, et põhjavesi areneb soolsuse kasvades oma keemiliselt koostiselt merevee koostise poole. Seda illustreeris ta anioonide koostise muutustega (nn. anioonide arengu põhijada). </a:t>
                </a:r>
              </a:p>
              <a:p>
                <a:pPr algn="just"/>
                <a:r>
                  <a:rPr lang="et-EE" dirty="0"/>
                  <a:t>Veekihtide sügavamas osas võib esineda ka </a:t>
                </a:r>
                <a:r>
                  <a:rPr lang="et-EE" dirty="0" err="1"/>
                  <a:t>setendite</a:t>
                </a:r>
                <a:r>
                  <a:rPr lang="et-EE" dirty="0"/>
                  <a:t> moodustamise aegne ehk </a:t>
                </a:r>
                <a:r>
                  <a:rPr lang="et-EE" dirty="0" err="1"/>
                  <a:t>süngeneetiline</a:t>
                </a:r>
                <a:r>
                  <a:rPr lang="et-EE" dirty="0"/>
                  <a:t> (mere)vesi, millega segunedes põhjavee soolsus kasvab.</a:t>
                </a:r>
                <a:endParaRPr lang="en-US" dirty="0"/>
              </a:p>
            </p:txBody>
          </p:sp>
        </mc:Choice>
        <mc:Fallback xmlns="">
          <p:sp>
            <p:nvSpPr>
              <p:cNvPr id="3" name="Sisu kohatäide 2">
                <a:extLst>
                  <a:ext uri="{FF2B5EF4-FFF2-40B4-BE49-F238E27FC236}">
                    <a16:creationId xmlns:a16="http://schemas.microsoft.com/office/drawing/2014/main" id="{BF09EAB9-F2E0-459D-A658-C1408983C26D}"/>
                  </a:ext>
                </a:extLst>
              </p:cNvPr>
              <p:cNvSpPr>
                <a:spLocks noGrp="1" noRot="1" noChangeAspect="1" noMove="1" noResize="1" noEditPoints="1" noAdjustHandles="1" noChangeArrowheads="1" noChangeShapeType="1" noTextEdit="1"/>
              </p:cNvSpPr>
              <p:nvPr>
                <p:ph idx="1"/>
              </p:nvPr>
            </p:nvSpPr>
            <p:spPr>
              <a:xfrm>
                <a:off x="838200" y="876301"/>
                <a:ext cx="10515600" cy="3355975"/>
              </a:xfrm>
              <a:blipFill>
                <a:blip r:embed="rId3"/>
                <a:stretch>
                  <a:fillRect l="-522" t="-3455" r="-580"/>
                </a:stretch>
              </a:blipFill>
            </p:spPr>
            <p:txBody>
              <a:bodyPr/>
              <a:lstStyle/>
              <a:p>
                <a:r>
                  <a:rPr lang="en-US">
                    <a:noFill/>
                  </a:rPr>
                  <a:t> </a:t>
                </a:r>
              </a:p>
            </p:txBody>
          </p:sp>
        </mc:Fallback>
      </mc:AlternateContent>
      <p:pic>
        <p:nvPicPr>
          <p:cNvPr id="4" name="Pilt 3">
            <a:extLst>
              <a:ext uri="{FF2B5EF4-FFF2-40B4-BE49-F238E27FC236}">
                <a16:creationId xmlns:a16="http://schemas.microsoft.com/office/drawing/2014/main" id="{71C1F585-55A5-4C80-8411-6460F38B4ABB}"/>
              </a:ext>
            </a:extLst>
          </p:cNvPr>
          <p:cNvPicPr>
            <a:picLocks noChangeAspect="1"/>
          </p:cNvPicPr>
          <p:nvPr/>
        </p:nvPicPr>
        <p:blipFill>
          <a:blip r:embed="rId4"/>
          <a:stretch>
            <a:fillRect/>
          </a:stretch>
        </p:blipFill>
        <p:spPr>
          <a:xfrm>
            <a:off x="838200" y="4799687"/>
            <a:ext cx="5291739" cy="989145"/>
          </a:xfrm>
          <a:prstGeom prst="rect">
            <a:avLst/>
          </a:prstGeom>
        </p:spPr>
      </p:pic>
      <p:sp>
        <p:nvSpPr>
          <p:cNvPr id="5" name="TextBox 4">
            <a:extLst>
              <a:ext uri="{FF2B5EF4-FFF2-40B4-BE49-F238E27FC236}">
                <a16:creationId xmlns:a16="http://schemas.microsoft.com/office/drawing/2014/main" id="{1BF051B5-1C95-4D4D-831E-A13D3154BAE2}"/>
              </a:ext>
            </a:extLst>
          </p:cNvPr>
          <p:cNvSpPr txBox="1"/>
          <p:nvPr/>
        </p:nvSpPr>
        <p:spPr>
          <a:xfrm>
            <a:off x="2518387" y="5788832"/>
            <a:ext cx="1931363" cy="369332"/>
          </a:xfrm>
          <a:prstGeom prst="rect">
            <a:avLst/>
          </a:prstGeom>
          <a:noFill/>
        </p:spPr>
        <p:txBody>
          <a:bodyPr wrap="none" rtlCol="0">
            <a:spAutoFit/>
          </a:bodyPr>
          <a:lstStyle/>
          <a:p>
            <a:r>
              <a:rPr lang="et-EE" dirty="0" err="1"/>
              <a:t>Chebotarev</a:t>
            </a:r>
            <a:r>
              <a:rPr lang="et-EE" dirty="0"/>
              <a:t> (1955)</a:t>
            </a:r>
            <a:endParaRPr lang="en-US" dirty="0"/>
          </a:p>
        </p:txBody>
      </p:sp>
      <p:sp>
        <p:nvSpPr>
          <p:cNvPr id="7" name="Slaidinumbri kohatäide 6">
            <a:extLst>
              <a:ext uri="{FF2B5EF4-FFF2-40B4-BE49-F238E27FC236}">
                <a16:creationId xmlns:a16="http://schemas.microsoft.com/office/drawing/2014/main" id="{4EBFF2A0-4AEF-4534-8E73-44516892748D}"/>
              </a:ext>
            </a:extLst>
          </p:cNvPr>
          <p:cNvSpPr>
            <a:spLocks noGrp="1"/>
          </p:cNvSpPr>
          <p:nvPr>
            <p:ph type="sldNum" sz="quarter" idx="12"/>
          </p:nvPr>
        </p:nvSpPr>
        <p:spPr/>
        <p:txBody>
          <a:bodyPr/>
          <a:lstStyle/>
          <a:p>
            <a:fld id="{AECCF359-125E-4B56-B8AE-37251FDC6E5C}" type="slidenum">
              <a:rPr lang="en-US" smtClean="0"/>
              <a:t>26</a:t>
            </a:fld>
            <a:endParaRPr lang="en-US"/>
          </a:p>
        </p:txBody>
      </p:sp>
      <p:pic>
        <p:nvPicPr>
          <p:cNvPr id="8" name="Pilt 7">
            <a:extLst>
              <a:ext uri="{FF2B5EF4-FFF2-40B4-BE49-F238E27FC236}">
                <a16:creationId xmlns:a16="http://schemas.microsoft.com/office/drawing/2014/main" id="{BB9F3464-736E-4E39-BC5B-3A6A70733FD8}"/>
              </a:ext>
            </a:extLst>
          </p:cNvPr>
          <p:cNvPicPr>
            <a:picLocks noChangeAspect="1"/>
          </p:cNvPicPr>
          <p:nvPr/>
        </p:nvPicPr>
        <p:blipFill>
          <a:blip r:embed="rId5"/>
          <a:stretch>
            <a:fillRect/>
          </a:stretch>
        </p:blipFill>
        <p:spPr>
          <a:xfrm>
            <a:off x="7810126" y="3908932"/>
            <a:ext cx="2721240" cy="2850821"/>
          </a:xfrm>
          <a:prstGeom prst="rect">
            <a:avLst/>
          </a:prstGeom>
        </p:spPr>
      </p:pic>
    </p:spTree>
    <p:extLst>
      <p:ext uri="{BB962C8B-B14F-4D97-AF65-F5344CB8AC3E}">
        <p14:creationId xmlns:p14="http://schemas.microsoft.com/office/powerpoint/2010/main" val="3469117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52CD686-94B3-4267-8E76-053274D5001E}"/>
              </a:ext>
            </a:extLst>
          </p:cNvPr>
          <p:cNvSpPr>
            <a:spLocks noGrp="1"/>
          </p:cNvSpPr>
          <p:nvPr>
            <p:ph type="title"/>
          </p:nvPr>
        </p:nvSpPr>
        <p:spPr/>
        <p:txBody>
          <a:bodyPr/>
          <a:lstStyle/>
          <a:p>
            <a:r>
              <a:rPr lang="et-EE" b="1" dirty="0"/>
              <a:t>Reaktsioonid küllastusvöös</a:t>
            </a:r>
            <a:endParaRPr lang="en-US" b="1" dirty="0"/>
          </a:p>
        </p:txBody>
      </p:sp>
      <p:sp>
        <p:nvSpPr>
          <p:cNvPr id="4" name="Slaidinumbri kohatäide 3">
            <a:extLst>
              <a:ext uri="{FF2B5EF4-FFF2-40B4-BE49-F238E27FC236}">
                <a16:creationId xmlns:a16="http://schemas.microsoft.com/office/drawing/2014/main" id="{B003EA65-DA50-4904-86AD-77FD58B85719}"/>
              </a:ext>
            </a:extLst>
          </p:cNvPr>
          <p:cNvSpPr>
            <a:spLocks noGrp="1"/>
          </p:cNvSpPr>
          <p:nvPr>
            <p:ph type="sldNum" sz="quarter" idx="12"/>
          </p:nvPr>
        </p:nvSpPr>
        <p:spPr/>
        <p:txBody>
          <a:bodyPr/>
          <a:lstStyle/>
          <a:p>
            <a:fld id="{AECCF359-125E-4B56-B8AE-37251FDC6E5C}" type="slidenum">
              <a:rPr lang="en-US" smtClean="0"/>
              <a:t>27</a:t>
            </a:fld>
            <a:endParaRPr lang="en-US"/>
          </a:p>
        </p:txBody>
      </p:sp>
      <p:pic>
        <p:nvPicPr>
          <p:cNvPr id="7" name="Pilt 6">
            <a:extLst>
              <a:ext uri="{FF2B5EF4-FFF2-40B4-BE49-F238E27FC236}">
                <a16:creationId xmlns:a16="http://schemas.microsoft.com/office/drawing/2014/main" id="{EAAF604E-B037-4E1B-B6B7-D028978CB174}"/>
              </a:ext>
            </a:extLst>
          </p:cNvPr>
          <p:cNvPicPr>
            <a:picLocks noChangeAspect="1"/>
          </p:cNvPicPr>
          <p:nvPr/>
        </p:nvPicPr>
        <p:blipFill>
          <a:blip r:embed="rId2"/>
          <a:stretch>
            <a:fillRect/>
          </a:stretch>
        </p:blipFill>
        <p:spPr>
          <a:xfrm>
            <a:off x="356638" y="1944412"/>
            <a:ext cx="3611018" cy="3460559"/>
          </a:xfrm>
          <a:prstGeom prst="rect">
            <a:avLst/>
          </a:prstGeom>
        </p:spPr>
      </p:pic>
      <p:sp>
        <p:nvSpPr>
          <p:cNvPr id="8" name="TextBox 7">
            <a:extLst>
              <a:ext uri="{FF2B5EF4-FFF2-40B4-BE49-F238E27FC236}">
                <a16:creationId xmlns:a16="http://schemas.microsoft.com/office/drawing/2014/main" id="{192B3BA3-B78E-4FC8-B3A3-7928CB9968A9}"/>
              </a:ext>
            </a:extLst>
          </p:cNvPr>
          <p:cNvSpPr txBox="1"/>
          <p:nvPr/>
        </p:nvSpPr>
        <p:spPr>
          <a:xfrm>
            <a:off x="905970" y="5404971"/>
            <a:ext cx="2512354" cy="461665"/>
          </a:xfrm>
          <a:prstGeom prst="rect">
            <a:avLst/>
          </a:prstGeom>
          <a:noFill/>
        </p:spPr>
        <p:txBody>
          <a:bodyPr wrap="none" rtlCol="0">
            <a:spAutoFit/>
          </a:bodyPr>
          <a:lstStyle/>
          <a:p>
            <a:r>
              <a:rPr lang="et-EE" sz="2400" dirty="0"/>
              <a:t>Kips (CaSO</a:t>
            </a:r>
            <a:r>
              <a:rPr lang="et-EE" sz="2400" baseline="-25000" dirty="0"/>
              <a:t>4</a:t>
            </a:r>
            <a:r>
              <a:rPr lang="et-EE" sz="2400" dirty="0"/>
              <a:t>·2H</a:t>
            </a:r>
            <a:r>
              <a:rPr lang="et-EE" sz="2400" baseline="-25000" dirty="0"/>
              <a:t>2</a:t>
            </a:r>
            <a:r>
              <a:rPr lang="et-EE" sz="2400" dirty="0"/>
              <a:t>O) </a:t>
            </a:r>
            <a:endParaRPr lang="en-US" sz="2400" dirty="0"/>
          </a:p>
        </p:txBody>
      </p:sp>
      <p:pic>
        <p:nvPicPr>
          <p:cNvPr id="9" name="Pilt 8">
            <a:extLst>
              <a:ext uri="{FF2B5EF4-FFF2-40B4-BE49-F238E27FC236}">
                <a16:creationId xmlns:a16="http://schemas.microsoft.com/office/drawing/2014/main" id="{E1F4BFE1-E7BA-4BE9-96FB-2D4F7E8D1270}"/>
              </a:ext>
            </a:extLst>
          </p:cNvPr>
          <p:cNvPicPr>
            <a:picLocks noChangeAspect="1"/>
          </p:cNvPicPr>
          <p:nvPr/>
        </p:nvPicPr>
        <p:blipFill>
          <a:blip r:embed="rId3"/>
          <a:stretch>
            <a:fillRect/>
          </a:stretch>
        </p:blipFill>
        <p:spPr>
          <a:xfrm>
            <a:off x="4480033" y="2255782"/>
            <a:ext cx="2928471" cy="2928471"/>
          </a:xfrm>
          <a:prstGeom prst="rect">
            <a:avLst/>
          </a:prstGeom>
        </p:spPr>
      </p:pic>
      <p:sp>
        <p:nvSpPr>
          <p:cNvPr id="10" name="TextBox 9">
            <a:extLst>
              <a:ext uri="{FF2B5EF4-FFF2-40B4-BE49-F238E27FC236}">
                <a16:creationId xmlns:a16="http://schemas.microsoft.com/office/drawing/2014/main" id="{AA382EF2-89FD-4855-A4A4-F05C10896958}"/>
              </a:ext>
            </a:extLst>
          </p:cNvPr>
          <p:cNvSpPr txBox="1"/>
          <p:nvPr/>
        </p:nvSpPr>
        <p:spPr>
          <a:xfrm>
            <a:off x="4764297" y="5279035"/>
            <a:ext cx="2359941" cy="461665"/>
          </a:xfrm>
          <a:prstGeom prst="rect">
            <a:avLst/>
          </a:prstGeom>
          <a:noFill/>
        </p:spPr>
        <p:txBody>
          <a:bodyPr wrap="none" rtlCol="0">
            <a:spAutoFit/>
          </a:bodyPr>
          <a:lstStyle/>
          <a:p>
            <a:r>
              <a:rPr lang="et-EE" sz="2400" dirty="0"/>
              <a:t>Anhüdriit (CaSO</a:t>
            </a:r>
            <a:r>
              <a:rPr lang="et-EE" sz="2400" baseline="-25000" dirty="0"/>
              <a:t>4</a:t>
            </a:r>
            <a:r>
              <a:rPr lang="et-EE" sz="2400" dirty="0"/>
              <a:t>)</a:t>
            </a:r>
            <a:endParaRPr lang="en-US" sz="2400" dirty="0"/>
          </a:p>
        </p:txBody>
      </p:sp>
      <p:pic>
        <p:nvPicPr>
          <p:cNvPr id="11" name="Pilt 10">
            <a:extLst>
              <a:ext uri="{FF2B5EF4-FFF2-40B4-BE49-F238E27FC236}">
                <a16:creationId xmlns:a16="http://schemas.microsoft.com/office/drawing/2014/main" id="{C5DE0DF7-A3CF-4E46-812E-1A9E4516373D}"/>
              </a:ext>
            </a:extLst>
          </p:cNvPr>
          <p:cNvPicPr>
            <a:picLocks noChangeAspect="1"/>
          </p:cNvPicPr>
          <p:nvPr/>
        </p:nvPicPr>
        <p:blipFill>
          <a:blip r:embed="rId4"/>
          <a:stretch>
            <a:fillRect/>
          </a:stretch>
        </p:blipFill>
        <p:spPr>
          <a:xfrm>
            <a:off x="7920881" y="1715446"/>
            <a:ext cx="3988676" cy="3689525"/>
          </a:xfrm>
          <a:prstGeom prst="rect">
            <a:avLst/>
          </a:prstGeom>
        </p:spPr>
      </p:pic>
      <p:sp>
        <p:nvSpPr>
          <p:cNvPr id="12" name="TextBox 11">
            <a:extLst>
              <a:ext uri="{FF2B5EF4-FFF2-40B4-BE49-F238E27FC236}">
                <a16:creationId xmlns:a16="http://schemas.microsoft.com/office/drawing/2014/main" id="{5BEE5CE4-BB77-4E3B-A18A-A4173EF7406C}"/>
              </a:ext>
            </a:extLst>
          </p:cNvPr>
          <p:cNvSpPr txBox="1"/>
          <p:nvPr/>
        </p:nvSpPr>
        <p:spPr>
          <a:xfrm>
            <a:off x="9145272" y="5404971"/>
            <a:ext cx="1673856" cy="461665"/>
          </a:xfrm>
          <a:prstGeom prst="rect">
            <a:avLst/>
          </a:prstGeom>
          <a:noFill/>
        </p:spPr>
        <p:txBody>
          <a:bodyPr wrap="none" rtlCol="0">
            <a:spAutoFit/>
          </a:bodyPr>
          <a:lstStyle/>
          <a:p>
            <a:r>
              <a:rPr lang="et-EE" sz="2400" dirty="0" err="1"/>
              <a:t>Haliit</a:t>
            </a:r>
            <a:r>
              <a:rPr lang="et-EE" sz="2400" dirty="0"/>
              <a:t> (</a:t>
            </a:r>
            <a:r>
              <a:rPr lang="et-EE" sz="2400" dirty="0" err="1"/>
              <a:t>NaCl</a:t>
            </a:r>
            <a:r>
              <a:rPr lang="et-EE" sz="2400" dirty="0"/>
              <a:t>)</a:t>
            </a:r>
            <a:endParaRPr lang="en-US" sz="2400" dirty="0"/>
          </a:p>
        </p:txBody>
      </p:sp>
    </p:spTree>
    <p:extLst>
      <p:ext uri="{BB962C8B-B14F-4D97-AF65-F5344CB8AC3E}">
        <p14:creationId xmlns:p14="http://schemas.microsoft.com/office/powerpoint/2010/main" val="1301382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330AD5E-BDA5-481D-BEA1-49AB135DB7FE}"/>
              </a:ext>
            </a:extLst>
          </p:cNvPr>
          <p:cNvSpPr>
            <a:spLocks noGrp="1"/>
          </p:cNvSpPr>
          <p:nvPr>
            <p:ph type="title"/>
          </p:nvPr>
        </p:nvSpPr>
        <p:spPr>
          <a:xfrm>
            <a:off x="838200" y="0"/>
            <a:ext cx="10515600" cy="1325563"/>
          </a:xfrm>
        </p:spPr>
        <p:txBody>
          <a:bodyPr/>
          <a:lstStyle/>
          <a:p>
            <a:r>
              <a:rPr lang="et-EE" b="1" dirty="0"/>
              <a:t>Reaktsioonid küllastusvöös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607CF1A8-D58F-4EC3-ADD3-77D4690A1FFA}"/>
                  </a:ext>
                </a:extLst>
              </p:cNvPr>
              <p:cNvSpPr>
                <a:spLocks noGrp="1"/>
              </p:cNvSpPr>
              <p:nvPr>
                <p:ph idx="1"/>
              </p:nvPr>
            </p:nvSpPr>
            <p:spPr>
              <a:xfrm>
                <a:off x="838200" y="1325564"/>
                <a:ext cx="10515600" cy="5030786"/>
              </a:xfrm>
            </p:spPr>
            <p:txBody>
              <a:bodyPr>
                <a:normAutofit fontScale="77500" lnSpcReduction="20000"/>
              </a:bodyPr>
              <a:lstStyle/>
              <a:p>
                <a:pPr algn="just"/>
                <a:r>
                  <a:rPr lang="et-EE" b="1" dirty="0"/>
                  <a:t>Redoksreaktsioonid ja orgaanilise aine oksüdeerumine</a:t>
                </a:r>
              </a:p>
              <a:p>
                <a:pPr algn="just"/>
                <a:r>
                  <a:rPr lang="et-EE" dirty="0"/>
                  <a:t>Orgaanilise aine olemasolu ja reaktiivsus on </a:t>
                </a:r>
                <a:r>
                  <a:rPr lang="et-EE" dirty="0" err="1"/>
                  <a:t>redoksreaktsioonide</a:t>
                </a:r>
                <a:r>
                  <a:rPr lang="et-EE" dirty="0"/>
                  <a:t> kulgemise eelduseks põhjavees.</a:t>
                </a:r>
              </a:p>
              <a:p>
                <a:pPr algn="just"/>
                <a:r>
                  <a:rPr lang="et-EE" b="1" dirty="0" err="1"/>
                  <a:t>Redokstsoon</a:t>
                </a:r>
                <a:r>
                  <a:rPr lang="et-EE" dirty="0"/>
                  <a:t> on piirkond uuritavas veekihis, kus vee </a:t>
                </a:r>
                <a:r>
                  <a:rPr lang="et-EE" dirty="0" err="1"/>
                  <a:t>redokspotentsiaali</a:t>
                </a:r>
                <a:r>
                  <a:rPr lang="et-EE" dirty="0"/>
                  <a:t> (Eh) määrab ära kindel </a:t>
                </a:r>
                <a:r>
                  <a:rPr lang="et-EE" dirty="0" err="1"/>
                  <a:t>redoksreaktsioon</a:t>
                </a:r>
                <a:r>
                  <a:rPr lang="et-EE" dirty="0"/>
                  <a:t>.</a:t>
                </a:r>
              </a:p>
              <a:p>
                <a:pPr algn="just"/>
                <a:r>
                  <a:rPr lang="et-EE" dirty="0"/>
                  <a:t>Tihti toimub üleminek ühelt </a:t>
                </a:r>
                <a:r>
                  <a:rPr lang="et-EE" dirty="0" err="1"/>
                  <a:t>redokstsoonilt</a:t>
                </a:r>
                <a:r>
                  <a:rPr lang="et-EE" dirty="0"/>
                  <a:t> teisele põhjavee voolamise suunas ja </a:t>
                </a:r>
                <a:r>
                  <a:rPr lang="et-EE" dirty="0" err="1"/>
                  <a:t>redokspotentsiaal</a:t>
                </a:r>
                <a:r>
                  <a:rPr lang="et-EE" dirty="0"/>
                  <a:t> langeb koos eemaldumisega veekihi toitealast.</a:t>
                </a:r>
              </a:p>
              <a:p>
                <a:pPr algn="just"/>
                <a:r>
                  <a:rPr lang="et-EE" b="1" dirty="0"/>
                  <a:t>Domineeriva </a:t>
                </a:r>
                <a:r>
                  <a:rPr lang="et-EE" b="1" dirty="0" err="1"/>
                  <a:t>redoksreaktsiooni</a:t>
                </a:r>
                <a:r>
                  <a:rPr lang="et-EE" b="1" dirty="0"/>
                  <a:t> järgi võib veekihi erinevad osad jagada </a:t>
                </a:r>
                <a:r>
                  <a:rPr lang="et-EE" b="1" dirty="0" err="1"/>
                  <a:t>redokstsoonideks</a:t>
                </a:r>
                <a:r>
                  <a:rPr lang="et-EE" dirty="0"/>
                  <a:t>:</a:t>
                </a:r>
              </a:p>
              <a:p>
                <a:pPr marL="0" indent="0" algn="just">
                  <a:buNone/>
                </a:pPr>
                <a:r>
                  <a:rPr lang="et-EE" dirty="0"/>
                  <a:t>1. </a:t>
                </a:r>
                <a:r>
                  <a:rPr lang="et-EE" b="1" i="1" dirty="0"/>
                  <a:t>Aeroobne tsoon (O</a:t>
                </a:r>
                <a:r>
                  <a:rPr lang="et-EE" b="1" i="1" baseline="-25000" dirty="0"/>
                  <a:t>2</a:t>
                </a:r>
                <a:r>
                  <a:rPr lang="et-EE" b="1" i="1" dirty="0"/>
                  <a:t>)</a:t>
                </a:r>
                <a:r>
                  <a:rPr lang="et-EE" dirty="0"/>
                  <a:t> -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GB" b="0" i="1">
                            <a:solidFill>
                              <a:schemeClr val="tx1"/>
                            </a:solidFill>
                            <a:latin typeface="Cambria Math" panose="02040503050406030204" pitchFamily="18" charset="0"/>
                          </a:rPr>
                          <m:t>𝐶𝐻</m:t>
                        </m:r>
                      </m:e>
                      <m:sub>
                        <m:r>
                          <a:rPr lang="en-GB" b="0" i="1">
                            <a:solidFill>
                              <a:schemeClr val="tx1"/>
                            </a:solidFill>
                            <a:latin typeface="Cambria Math" panose="02040503050406030204" pitchFamily="18" charset="0"/>
                          </a:rPr>
                          <m:t>2</m:t>
                        </m:r>
                      </m:sub>
                    </m:sSub>
                    <m:r>
                      <a:rPr lang="en-GB" b="0" i="1">
                        <a:solidFill>
                          <a:schemeClr val="tx1"/>
                        </a:solidFill>
                        <a:latin typeface="Cambria Math" panose="02040503050406030204" pitchFamily="18" charset="0"/>
                      </a:rPr>
                      <m:t>𝑂</m:t>
                    </m:r>
                    <m:r>
                      <a:rPr lang="en-GB" i="1">
                        <a:latin typeface="Cambria Math" panose="02040503050406030204" pitchFamily="18" charset="0"/>
                      </a:rPr>
                      <m:t>+</m:t>
                    </m:r>
                    <m:sSub>
                      <m:sSubPr>
                        <m:ctrlPr>
                          <a:rPr lang="en-GB" b="1" i="1" smtClean="0">
                            <a:solidFill>
                              <a:srgbClr val="0070C0"/>
                            </a:solidFill>
                            <a:latin typeface="Cambria Math" panose="02040503050406030204" pitchFamily="18" charset="0"/>
                          </a:rPr>
                        </m:ctrlPr>
                      </m:sSubPr>
                      <m:e>
                        <m:r>
                          <a:rPr lang="et-EE" b="1" i="1" smtClean="0">
                            <a:solidFill>
                              <a:srgbClr val="0070C0"/>
                            </a:solidFill>
                            <a:latin typeface="Cambria Math" panose="02040503050406030204" pitchFamily="18" charset="0"/>
                          </a:rPr>
                          <m:t>𝑶</m:t>
                        </m:r>
                      </m:e>
                      <m:sub>
                        <m:r>
                          <a:rPr lang="et-EE" b="1" i="1" smtClean="0">
                            <a:solidFill>
                              <a:srgbClr val="0070C0"/>
                            </a:solidFill>
                            <a:latin typeface="Cambria Math" panose="02040503050406030204" pitchFamily="18" charset="0"/>
                          </a:rPr>
                          <m:t>𝟐</m:t>
                        </m:r>
                      </m:sub>
                    </m:sSub>
                    <m:r>
                      <a:rPr lang="et-EE" b="0" i="1" smtClean="0">
                        <a:latin typeface="Cambria Math" panose="02040503050406030204" pitchFamily="18" charset="0"/>
                      </a:rPr>
                      <m:t>(</m:t>
                    </m:r>
                    <m:r>
                      <a:rPr lang="et-EE" b="0" i="1" smtClean="0">
                        <a:latin typeface="Cambria Math" panose="02040503050406030204" pitchFamily="18" charset="0"/>
                      </a:rPr>
                      <m:t>𝑎𝑞</m:t>
                    </m:r>
                    <m:r>
                      <a:rPr lang="et-EE" b="0" i="1" smtClean="0">
                        <a:latin typeface="Cambria Math" panose="02040503050406030204" pitchFamily="18" charset="0"/>
                      </a:rPr>
                      <m:t>)→</m:t>
                    </m:r>
                    <m:sSub>
                      <m:sSubPr>
                        <m:ctrlPr>
                          <a:rPr lang="en-US" b="1" i="1">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𝑪𝑶</m:t>
                        </m:r>
                      </m:e>
                      <m:sub>
                        <m:r>
                          <a:rPr lang="en-GB" b="1" i="1">
                            <a:solidFill>
                              <a:srgbClr val="FF0000"/>
                            </a:solidFill>
                            <a:latin typeface="Cambria Math" panose="02040503050406030204" pitchFamily="18" charset="0"/>
                          </a:rPr>
                          <m:t>𝟐</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2</m:t>
                        </m:r>
                        <m:r>
                          <a:rPr lang="en-GB" i="1">
                            <a:latin typeface="Cambria Math" panose="02040503050406030204" pitchFamily="18" charset="0"/>
                          </a:rPr>
                          <m:t>𝐻</m:t>
                        </m:r>
                      </m:e>
                      <m:sub>
                        <m:r>
                          <a:rPr lang="en-GB" i="1">
                            <a:latin typeface="Cambria Math" panose="02040503050406030204" pitchFamily="18" charset="0"/>
                          </a:rPr>
                          <m:t>2</m:t>
                        </m:r>
                      </m:sub>
                    </m:sSub>
                    <m:r>
                      <a:rPr lang="en-GB" i="1">
                        <a:latin typeface="Cambria Math" panose="02040503050406030204" pitchFamily="18" charset="0"/>
                      </a:rPr>
                      <m:t>𝑂</m:t>
                    </m:r>
                  </m:oMath>
                </a14:m>
                <a:endParaRPr lang="et-EE" dirty="0"/>
              </a:p>
              <a:p>
                <a:pPr marL="0" indent="0" algn="just">
                  <a:buNone/>
                </a:pPr>
                <a:r>
                  <a:rPr lang="et-EE" b="1" dirty="0"/>
                  <a:t>Anaeroobne keskkond:</a:t>
                </a:r>
              </a:p>
              <a:p>
                <a:pPr marL="0" indent="0" algn="just">
                  <a:buNone/>
                </a:pPr>
                <a:r>
                  <a:rPr lang="et-EE" dirty="0"/>
                  <a:t>2. </a:t>
                </a:r>
                <a:r>
                  <a:rPr lang="et-EE" i="1" dirty="0"/>
                  <a:t>Nitraadi (NO</a:t>
                </a:r>
                <a:r>
                  <a:rPr lang="et-EE" i="1" baseline="-25000" dirty="0"/>
                  <a:t>3</a:t>
                </a:r>
                <a:r>
                  <a:rPr lang="et-EE" i="1" baseline="30000" dirty="0">
                    <a:latin typeface="Calibri" panose="020F0502020204030204" pitchFamily="34" charset="0"/>
                    <a:cs typeface="Calibri" panose="020F0502020204030204" pitchFamily="34" charset="0"/>
                  </a:rPr>
                  <a:t>−</a:t>
                </a:r>
                <a:r>
                  <a:rPr lang="et-EE" i="1" dirty="0">
                    <a:latin typeface="Calibri" panose="020F0502020204030204" pitchFamily="34" charset="0"/>
                    <a:cs typeface="Calibri" panose="020F0502020204030204" pitchFamily="34" charset="0"/>
                  </a:rPr>
                  <a:t>)</a:t>
                </a:r>
                <a:r>
                  <a:rPr lang="et-EE" i="1" dirty="0"/>
                  <a:t> tsoon</a:t>
                </a:r>
                <a:r>
                  <a:rPr lang="et-EE" dirty="0"/>
                  <a:t> - </a:t>
                </a:r>
                <a14:m>
                  <m:oMath xmlns:m="http://schemas.openxmlformats.org/officeDocument/2006/math">
                    <m:sSubSup>
                      <m:sSubSupPr>
                        <m:ctrlPr>
                          <a:rPr lang="en-US" b="1" i="1" smtClean="0">
                            <a:solidFill>
                              <a:srgbClr val="0070C0"/>
                            </a:solidFill>
                            <a:latin typeface="Cambria Math" panose="02040503050406030204" pitchFamily="18" charset="0"/>
                          </a:rPr>
                        </m:ctrlPr>
                      </m:sSubSupPr>
                      <m:e>
                        <m:r>
                          <a:rPr lang="en-GB" b="1" i="1">
                            <a:solidFill>
                              <a:srgbClr val="0070C0"/>
                            </a:solidFill>
                            <a:latin typeface="Cambria Math" panose="02040503050406030204" pitchFamily="18" charset="0"/>
                          </a:rPr>
                          <m:t>𝟒</m:t>
                        </m:r>
                        <m:r>
                          <a:rPr lang="en-GB" b="1" i="1">
                            <a:solidFill>
                              <a:srgbClr val="0070C0"/>
                            </a:solidFill>
                            <a:latin typeface="Cambria Math" panose="02040503050406030204" pitchFamily="18" charset="0"/>
                          </a:rPr>
                          <m:t>𝑵𝑶</m:t>
                        </m:r>
                      </m:e>
                      <m:sub>
                        <m:r>
                          <a:rPr lang="en-GB" b="1" i="1">
                            <a:solidFill>
                              <a:srgbClr val="0070C0"/>
                            </a:solidFill>
                            <a:latin typeface="Cambria Math" panose="02040503050406030204" pitchFamily="18" charset="0"/>
                          </a:rPr>
                          <m:t>𝟑</m:t>
                        </m:r>
                      </m:sub>
                      <m:sup>
                        <m:r>
                          <a:rPr lang="en-GB" b="1" i="1">
                            <a:solidFill>
                              <a:srgbClr val="0070C0"/>
                            </a:solidFill>
                            <a:latin typeface="Cambria Math" panose="02040503050406030204" pitchFamily="18" charset="0"/>
                          </a:rPr>
                          <m:t>−</m:t>
                        </m:r>
                      </m:sup>
                    </m:sSubSup>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5</m:t>
                        </m:r>
                        <m:r>
                          <a:rPr lang="en-GB" i="1">
                            <a:latin typeface="Cambria Math" panose="02040503050406030204" pitchFamily="18" charset="0"/>
                          </a:rPr>
                          <m:t>𝐶𝐻</m:t>
                        </m:r>
                      </m:e>
                      <m:sub>
                        <m:r>
                          <a:rPr lang="en-GB" i="1">
                            <a:latin typeface="Cambria Math" panose="02040503050406030204" pitchFamily="18" charset="0"/>
                          </a:rPr>
                          <m:t>2</m:t>
                        </m:r>
                      </m:sub>
                    </m:sSub>
                    <m:r>
                      <a:rPr lang="en-GB" i="1">
                        <a:latin typeface="Cambria Math" panose="02040503050406030204" pitchFamily="18" charset="0"/>
                      </a:rPr>
                      <m:t>𝑂</m:t>
                    </m:r>
                    <m:r>
                      <a:rPr lang="en-GB" i="1">
                        <a:latin typeface="Cambria Math" panose="02040503050406030204" pitchFamily="18" charset="0"/>
                      </a:rPr>
                      <m:t>→</m:t>
                    </m:r>
                    <m:sSub>
                      <m:sSubPr>
                        <m:ctrlPr>
                          <a:rPr lang="en-US"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𝟐</m:t>
                        </m:r>
                        <m:r>
                          <a:rPr lang="en-GB" b="1" i="1">
                            <a:solidFill>
                              <a:srgbClr val="FF0000"/>
                            </a:solidFill>
                            <a:latin typeface="Cambria Math" panose="02040503050406030204" pitchFamily="18" charset="0"/>
                          </a:rPr>
                          <m:t>𝑵</m:t>
                        </m:r>
                      </m:e>
                      <m:sub>
                        <m:r>
                          <a:rPr lang="en-GB" b="1" i="1">
                            <a:solidFill>
                              <a:srgbClr val="FF0000"/>
                            </a:solidFill>
                            <a:latin typeface="Cambria Math" panose="02040503050406030204" pitchFamily="18" charset="0"/>
                          </a:rPr>
                          <m:t>𝟐</m:t>
                        </m:r>
                      </m:sub>
                    </m:sSub>
                    <m:r>
                      <a:rPr lang="en-GB" i="1">
                        <a:latin typeface="Cambria Math" panose="02040503050406030204" pitchFamily="18" charset="0"/>
                      </a:rPr>
                      <m:t>+</m:t>
                    </m:r>
                    <m:sSubSup>
                      <m:sSubSupPr>
                        <m:ctrlPr>
                          <a:rPr lang="en-US" i="1">
                            <a:latin typeface="Cambria Math" panose="02040503050406030204" pitchFamily="18" charset="0"/>
                          </a:rPr>
                        </m:ctrlPr>
                      </m:sSubSupPr>
                      <m:e>
                        <m:r>
                          <a:rPr lang="en-GB" i="1">
                            <a:latin typeface="Cambria Math" panose="02040503050406030204" pitchFamily="18" charset="0"/>
                          </a:rPr>
                          <m:t>4</m:t>
                        </m:r>
                        <m:r>
                          <a:rPr lang="en-GB" i="1">
                            <a:latin typeface="Cambria Math" panose="02040503050406030204" pitchFamily="18" charset="0"/>
                          </a:rPr>
                          <m:t>𝐻𝐶𝑂</m:t>
                        </m:r>
                      </m:e>
                      <m:sub>
                        <m:r>
                          <a:rPr lang="en-GB" i="1">
                            <a:latin typeface="Cambria Math" panose="02040503050406030204" pitchFamily="18" charset="0"/>
                          </a:rPr>
                          <m:t>3</m:t>
                        </m:r>
                      </m:sub>
                      <m:sup>
                        <m:r>
                          <a:rPr lang="en-GB" i="1">
                            <a:latin typeface="Cambria Math" panose="02040503050406030204" pitchFamily="18" charset="0"/>
                          </a:rPr>
                          <m:t>−</m:t>
                        </m:r>
                      </m:sup>
                    </m:sSubSup>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𝐻</m:t>
                        </m:r>
                      </m:e>
                      <m:sub>
                        <m:r>
                          <a:rPr lang="en-GB" i="1">
                            <a:latin typeface="Cambria Math" panose="02040503050406030204" pitchFamily="18" charset="0"/>
                          </a:rPr>
                          <m:t>2</m:t>
                        </m:r>
                      </m:sub>
                    </m:sSub>
                    <m:sSub>
                      <m:sSubPr>
                        <m:ctrlPr>
                          <a:rPr lang="en-US" i="1">
                            <a:latin typeface="Cambria Math" panose="02040503050406030204" pitchFamily="18" charset="0"/>
                          </a:rPr>
                        </m:ctrlPr>
                      </m:sSubPr>
                      <m:e>
                        <m:r>
                          <a:rPr lang="en-GB" i="1">
                            <a:latin typeface="Cambria Math" panose="02040503050406030204" pitchFamily="18" charset="0"/>
                          </a:rPr>
                          <m:t>𝐶𝑂</m:t>
                        </m:r>
                      </m:e>
                      <m:sub>
                        <m:r>
                          <a:rPr lang="en-GB" i="1">
                            <a:latin typeface="Cambria Math" panose="02040503050406030204" pitchFamily="18" charset="0"/>
                          </a:rPr>
                          <m:t>3</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2</m:t>
                        </m:r>
                        <m:r>
                          <a:rPr lang="en-GB" i="1">
                            <a:latin typeface="Cambria Math" panose="02040503050406030204" pitchFamily="18" charset="0"/>
                          </a:rPr>
                          <m:t>𝐻</m:t>
                        </m:r>
                      </m:e>
                      <m:sub>
                        <m:r>
                          <a:rPr lang="en-GB" i="1">
                            <a:latin typeface="Cambria Math" panose="02040503050406030204" pitchFamily="18" charset="0"/>
                          </a:rPr>
                          <m:t>2</m:t>
                        </m:r>
                      </m:sub>
                    </m:sSub>
                    <m:r>
                      <a:rPr lang="en-GB" i="1">
                        <a:latin typeface="Cambria Math" panose="02040503050406030204" pitchFamily="18" charset="0"/>
                      </a:rPr>
                      <m:t>𝑂</m:t>
                    </m:r>
                  </m:oMath>
                </a14:m>
                <a:endParaRPr lang="et-EE" dirty="0"/>
              </a:p>
              <a:p>
                <a:pPr marL="0" indent="0" algn="just">
                  <a:buNone/>
                </a:pPr>
                <a:r>
                  <a:rPr lang="et-EE" dirty="0"/>
                  <a:t>3. </a:t>
                </a:r>
                <a:r>
                  <a:rPr lang="et-EE" i="1" dirty="0" err="1"/>
                  <a:t>Mn</a:t>
                </a:r>
                <a:r>
                  <a:rPr lang="et-EE" i="1" dirty="0"/>
                  <a:t>-Fe tsoon </a:t>
                </a:r>
                <a:r>
                  <a:rPr lang="et-EE" dirty="0"/>
                  <a:t>- </a:t>
                </a:r>
                <a14:m>
                  <m:oMath xmlns:m="http://schemas.openxmlformats.org/officeDocument/2006/math">
                    <m:sSub>
                      <m:sSubPr>
                        <m:ctrlPr>
                          <a:rPr lang="et-EE" i="1">
                            <a:latin typeface="Cambria Math" panose="02040503050406030204" pitchFamily="18" charset="0"/>
                          </a:rPr>
                        </m:ctrlPr>
                      </m:sSubPr>
                      <m:e>
                        <m:r>
                          <a:rPr lang="et-EE" i="1">
                            <a:latin typeface="Cambria Math" panose="02040503050406030204" pitchFamily="18" charset="0"/>
                          </a:rPr>
                          <m:t>2</m:t>
                        </m:r>
                        <m:r>
                          <a:rPr lang="et-EE" i="1">
                            <a:latin typeface="Cambria Math" panose="02040503050406030204" pitchFamily="18" charset="0"/>
                          </a:rPr>
                          <m:t>𝐶𝐻</m:t>
                        </m:r>
                      </m:e>
                      <m:sub>
                        <m:r>
                          <a:rPr lang="et-EE" i="1">
                            <a:latin typeface="Cambria Math" panose="02040503050406030204" pitchFamily="18" charset="0"/>
                          </a:rPr>
                          <m:t>2</m:t>
                        </m:r>
                      </m:sub>
                    </m:sSub>
                    <m:r>
                      <a:rPr lang="et-EE" i="1">
                        <a:latin typeface="Cambria Math" panose="02040503050406030204" pitchFamily="18" charset="0"/>
                      </a:rPr>
                      <m:t>𝑂</m:t>
                    </m:r>
                    <m:r>
                      <a:rPr lang="et-EE" b="0" i="1" smtClean="0">
                        <a:latin typeface="Cambria Math" panose="02040503050406030204" pitchFamily="18" charset="0"/>
                      </a:rPr>
                      <m:t>+</m:t>
                    </m:r>
                    <m:r>
                      <a:rPr lang="et-EE" b="1" i="1" smtClean="0">
                        <a:solidFill>
                          <a:srgbClr val="0070C0"/>
                        </a:solidFill>
                        <a:latin typeface="Cambria Math" panose="02040503050406030204" pitchFamily="18" charset="0"/>
                      </a:rPr>
                      <m:t>𝟒</m:t>
                    </m:r>
                    <m:r>
                      <a:rPr lang="et-EE" b="1" i="1" smtClean="0">
                        <a:solidFill>
                          <a:srgbClr val="0070C0"/>
                        </a:solidFill>
                        <a:latin typeface="Cambria Math" panose="02040503050406030204" pitchFamily="18" charset="0"/>
                      </a:rPr>
                      <m:t>𝑭𝒆𝑶𝑶𝑯</m:t>
                    </m:r>
                    <m:r>
                      <a:rPr lang="et-EE" i="1">
                        <a:latin typeface="Cambria Math" panose="02040503050406030204" pitchFamily="18" charset="0"/>
                      </a:rPr>
                      <m:t>+</m:t>
                    </m:r>
                    <m:sSup>
                      <m:sSupPr>
                        <m:ctrlPr>
                          <a:rPr lang="et-EE" i="1" smtClean="0">
                            <a:latin typeface="Cambria Math" panose="02040503050406030204" pitchFamily="18" charset="0"/>
                          </a:rPr>
                        </m:ctrlPr>
                      </m:sSupPr>
                      <m:e>
                        <m:r>
                          <a:rPr lang="et-EE" b="0" i="1" smtClean="0">
                            <a:latin typeface="Cambria Math" panose="02040503050406030204" pitchFamily="18" charset="0"/>
                          </a:rPr>
                          <m:t>7</m:t>
                        </m:r>
                        <m:r>
                          <a:rPr lang="et-EE" b="0" i="1" smtClean="0">
                            <a:latin typeface="Cambria Math" panose="02040503050406030204" pitchFamily="18" charset="0"/>
                          </a:rPr>
                          <m:t>𝐻</m:t>
                        </m:r>
                      </m:e>
                      <m:sup>
                        <m:r>
                          <a:rPr lang="et-EE" b="0" i="1" smtClean="0">
                            <a:latin typeface="Cambria Math" panose="02040503050406030204" pitchFamily="18" charset="0"/>
                          </a:rPr>
                          <m:t>+</m:t>
                        </m:r>
                      </m:sup>
                    </m:sSup>
                    <m:r>
                      <a:rPr lang="et-EE" i="1">
                        <a:latin typeface="Cambria Math" panose="02040503050406030204" pitchFamily="18" charset="0"/>
                        <a:ea typeface="Cambria Math" panose="02040503050406030204" pitchFamily="18" charset="0"/>
                      </a:rPr>
                      <m:t>→</m:t>
                    </m:r>
                    <m:sSup>
                      <m:sSupPr>
                        <m:ctrlPr>
                          <a:rPr lang="et-EE" b="1" i="1" smtClean="0">
                            <a:solidFill>
                              <a:srgbClr val="FF0000"/>
                            </a:solidFill>
                            <a:latin typeface="Cambria Math" panose="02040503050406030204" pitchFamily="18" charset="0"/>
                            <a:ea typeface="Cambria Math" panose="02040503050406030204" pitchFamily="18" charset="0"/>
                          </a:rPr>
                        </m:ctrlPr>
                      </m:sSupPr>
                      <m:e>
                        <m:r>
                          <a:rPr lang="et-EE" b="1" i="1" smtClean="0">
                            <a:solidFill>
                              <a:srgbClr val="FF0000"/>
                            </a:solidFill>
                            <a:latin typeface="Cambria Math" panose="02040503050406030204" pitchFamily="18" charset="0"/>
                            <a:ea typeface="Cambria Math" panose="02040503050406030204" pitchFamily="18" charset="0"/>
                          </a:rPr>
                          <m:t>𝟒</m:t>
                        </m:r>
                        <m:r>
                          <a:rPr lang="et-EE" b="1" i="1" smtClean="0">
                            <a:solidFill>
                              <a:srgbClr val="FF0000"/>
                            </a:solidFill>
                            <a:latin typeface="Cambria Math" panose="02040503050406030204" pitchFamily="18" charset="0"/>
                            <a:ea typeface="Cambria Math" panose="02040503050406030204" pitchFamily="18" charset="0"/>
                          </a:rPr>
                          <m:t>𝑭𝒆</m:t>
                        </m:r>
                      </m:e>
                      <m:sup>
                        <m:r>
                          <a:rPr lang="et-EE" b="1" i="1" smtClean="0">
                            <a:solidFill>
                              <a:srgbClr val="FF0000"/>
                            </a:solidFill>
                            <a:latin typeface="Cambria Math" panose="02040503050406030204" pitchFamily="18" charset="0"/>
                            <a:ea typeface="Cambria Math" panose="02040503050406030204" pitchFamily="18" charset="0"/>
                          </a:rPr>
                          <m:t>𝟐</m:t>
                        </m:r>
                        <m:r>
                          <a:rPr lang="et-EE" b="1" i="1" smtClean="0">
                            <a:solidFill>
                              <a:srgbClr val="FF0000"/>
                            </a:solidFill>
                            <a:latin typeface="Cambria Math" panose="02040503050406030204" pitchFamily="18" charset="0"/>
                            <a:ea typeface="Cambria Math" panose="02040503050406030204" pitchFamily="18" charset="0"/>
                          </a:rPr>
                          <m:t>+</m:t>
                        </m:r>
                      </m:sup>
                    </m:sSup>
                    <m:r>
                      <a:rPr lang="et-EE" i="1">
                        <a:latin typeface="Cambria Math" panose="02040503050406030204" pitchFamily="18" charset="0"/>
                        <a:ea typeface="Cambria Math" panose="02040503050406030204" pitchFamily="18" charset="0"/>
                      </a:rPr>
                      <m:t>+</m:t>
                    </m:r>
                    <m:sSubSup>
                      <m:sSubSupPr>
                        <m:ctrlPr>
                          <a:rPr lang="et-EE" i="1">
                            <a:latin typeface="Cambria Math" panose="02040503050406030204" pitchFamily="18" charset="0"/>
                            <a:ea typeface="Cambria Math" panose="02040503050406030204" pitchFamily="18" charset="0"/>
                          </a:rPr>
                        </m:ctrlPr>
                      </m:sSubSupPr>
                      <m:e>
                        <m:r>
                          <a:rPr lang="et-EE" i="1">
                            <a:latin typeface="Cambria Math" panose="02040503050406030204" pitchFamily="18" charset="0"/>
                            <a:ea typeface="Cambria Math" panose="02040503050406030204" pitchFamily="18" charset="0"/>
                          </a:rPr>
                          <m:t>𝐻𝐶𝑂</m:t>
                        </m:r>
                      </m:e>
                      <m:sub>
                        <m:r>
                          <a:rPr lang="et-EE" i="1">
                            <a:latin typeface="Cambria Math" panose="02040503050406030204" pitchFamily="18" charset="0"/>
                            <a:ea typeface="Cambria Math" panose="02040503050406030204" pitchFamily="18" charset="0"/>
                          </a:rPr>
                          <m:t>3</m:t>
                        </m:r>
                      </m:sub>
                      <m:sup>
                        <m:r>
                          <a:rPr lang="et-EE" i="1">
                            <a:latin typeface="Cambria Math" panose="02040503050406030204" pitchFamily="18" charset="0"/>
                            <a:ea typeface="Cambria Math" panose="02040503050406030204" pitchFamily="18" charset="0"/>
                          </a:rPr>
                          <m:t>−</m:t>
                        </m:r>
                      </m:sup>
                    </m:sSubSup>
                    <m:r>
                      <a:rPr lang="et-EE" b="0" i="0" smtClean="0">
                        <a:latin typeface="Cambria Math" panose="02040503050406030204" pitchFamily="18" charset="0"/>
                        <a:ea typeface="Cambria Math" panose="02040503050406030204" pitchFamily="18" charset="0"/>
                      </a:rPr>
                      <m:t>+</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𝐻</m:t>
                        </m:r>
                      </m:e>
                      <m:sub>
                        <m:r>
                          <a:rPr lang="et-EE" b="0" i="1" smtClean="0">
                            <a:latin typeface="Cambria Math" panose="02040503050406030204" pitchFamily="18" charset="0"/>
                            <a:ea typeface="Cambria Math" panose="02040503050406030204" pitchFamily="18" charset="0"/>
                          </a:rPr>
                          <m:t>2</m:t>
                        </m:r>
                      </m:sub>
                    </m:sSub>
                    <m:r>
                      <a:rPr lang="et-EE" b="0" i="1" smtClean="0">
                        <a:latin typeface="Cambria Math" panose="02040503050406030204" pitchFamily="18" charset="0"/>
                        <a:ea typeface="Cambria Math" panose="02040503050406030204" pitchFamily="18" charset="0"/>
                      </a:rPr>
                      <m:t>𝑂</m:t>
                    </m:r>
                  </m:oMath>
                </a14:m>
                <a:r>
                  <a:rPr lang="et-EE" dirty="0"/>
                  <a:t>;</a:t>
                </a:r>
              </a:p>
              <a:p>
                <a:pPr marL="0" indent="0" algn="just">
                  <a:buNone/>
                </a:pPr>
                <a:r>
                  <a:rPr lang="et-EE" dirty="0"/>
                  <a:t>4. </a:t>
                </a:r>
                <a:r>
                  <a:rPr lang="et-EE" i="1" dirty="0"/>
                  <a:t>Sulfaadi (SO</a:t>
                </a:r>
                <a:r>
                  <a:rPr lang="et-EE" i="1" baseline="-25000" dirty="0"/>
                  <a:t>4</a:t>
                </a:r>
                <a:r>
                  <a:rPr lang="et-EE" i="1" baseline="30000" dirty="0"/>
                  <a:t>2</a:t>
                </a:r>
                <a:r>
                  <a:rPr lang="et-EE" i="1" baseline="30000" dirty="0">
                    <a:latin typeface="Calibri" panose="020F0502020204030204" pitchFamily="34" charset="0"/>
                    <a:cs typeface="Calibri" panose="020F0502020204030204" pitchFamily="34" charset="0"/>
                  </a:rPr>
                  <a:t>−</a:t>
                </a:r>
                <a:r>
                  <a:rPr lang="et-EE" i="1" dirty="0"/>
                  <a:t>) tsoon</a:t>
                </a:r>
                <a:r>
                  <a:rPr lang="et-EE" dirty="0"/>
                  <a:t> - </a:t>
                </a:r>
                <a14:m>
                  <m:oMath xmlns:m="http://schemas.openxmlformats.org/officeDocument/2006/math">
                    <m:sSub>
                      <m:sSubPr>
                        <m:ctrlPr>
                          <a:rPr lang="et-EE" i="1" smtClean="0">
                            <a:latin typeface="Cambria Math" panose="02040503050406030204" pitchFamily="18" charset="0"/>
                          </a:rPr>
                        </m:ctrlPr>
                      </m:sSubPr>
                      <m:e>
                        <m:r>
                          <a:rPr lang="et-EE" b="0" i="1" smtClean="0">
                            <a:latin typeface="Cambria Math" panose="02040503050406030204" pitchFamily="18" charset="0"/>
                          </a:rPr>
                          <m:t>2</m:t>
                        </m:r>
                        <m:r>
                          <a:rPr lang="et-EE" b="0" i="1" smtClean="0">
                            <a:latin typeface="Cambria Math" panose="02040503050406030204" pitchFamily="18" charset="0"/>
                          </a:rPr>
                          <m:t>𝐶𝐻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rPr>
                      <m:t>+</m:t>
                    </m:r>
                    <m:sSubSup>
                      <m:sSubSupPr>
                        <m:ctrlPr>
                          <a:rPr lang="et-EE" b="1" i="1" smtClean="0">
                            <a:solidFill>
                              <a:srgbClr val="0070C0"/>
                            </a:solidFill>
                            <a:latin typeface="Cambria Math" panose="02040503050406030204" pitchFamily="18" charset="0"/>
                          </a:rPr>
                        </m:ctrlPr>
                      </m:sSubSupPr>
                      <m:e>
                        <m:r>
                          <a:rPr lang="et-EE" b="1" i="1" smtClean="0">
                            <a:solidFill>
                              <a:srgbClr val="0070C0"/>
                            </a:solidFill>
                            <a:latin typeface="Cambria Math" panose="02040503050406030204" pitchFamily="18" charset="0"/>
                          </a:rPr>
                          <m:t>𝑺𝑶</m:t>
                        </m:r>
                      </m:e>
                      <m:sub>
                        <m:r>
                          <a:rPr lang="et-EE" b="1" i="1" smtClean="0">
                            <a:solidFill>
                              <a:srgbClr val="0070C0"/>
                            </a:solidFill>
                            <a:latin typeface="Cambria Math" panose="02040503050406030204" pitchFamily="18" charset="0"/>
                          </a:rPr>
                          <m:t>𝟒</m:t>
                        </m:r>
                      </m:sub>
                      <m:sup>
                        <m:r>
                          <a:rPr lang="et-EE" b="1" i="1" smtClean="0">
                            <a:solidFill>
                              <a:srgbClr val="0070C0"/>
                            </a:solidFill>
                            <a:latin typeface="Cambria Math" panose="02040503050406030204" pitchFamily="18" charset="0"/>
                          </a:rPr>
                          <m:t>𝟐</m:t>
                        </m:r>
                        <m:r>
                          <a:rPr lang="et-EE" b="1" i="1" smtClean="0">
                            <a:solidFill>
                              <a:srgbClr val="0070C0"/>
                            </a:solidFill>
                            <a:latin typeface="Cambria Math" panose="02040503050406030204" pitchFamily="18" charset="0"/>
                          </a:rPr>
                          <m:t>−</m:t>
                        </m:r>
                      </m:sup>
                    </m:sSubSup>
                    <m:r>
                      <a:rPr lang="et-EE" b="0" i="1" smtClean="0">
                        <a:latin typeface="Cambria Math" panose="02040503050406030204" pitchFamily="18" charset="0"/>
                        <a:ea typeface="Cambria Math" panose="02040503050406030204" pitchFamily="18" charset="0"/>
                      </a:rPr>
                      <m:t>→</m:t>
                    </m:r>
                    <m:sSub>
                      <m:sSubPr>
                        <m:ctrlPr>
                          <a:rPr lang="et-EE" b="1" i="1" smtClean="0">
                            <a:solidFill>
                              <a:srgbClr val="FF0000"/>
                            </a:solidFill>
                            <a:latin typeface="Cambria Math" panose="02040503050406030204" pitchFamily="18" charset="0"/>
                            <a:ea typeface="Cambria Math" panose="02040503050406030204" pitchFamily="18" charset="0"/>
                          </a:rPr>
                        </m:ctrlPr>
                      </m:sSubPr>
                      <m:e>
                        <m:r>
                          <a:rPr lang="et-EE" b="1" i="1" smtClean="0">
                            <a:solidFill>
                              <a:srgbClr val="FF0000"/>
                            </a:solidFill>
                            <a:latin typeface="Cambria Math" panose="02040503050406030204" pitchFamily="18" charset="0"/>
                            <a:ea typeface="Cambria Math" panose="02040503050406030204" pitchFamily="18" charset="0"/>
                          </a:rPr>
                          <m:t>𝑯</m:t>
                        </m:r>
                      </m:e>
                      <m:sub>
                        <m:r>
                          <a:rPr lang="et-EE" b="1" i="1" smtClean="0">
                            <a:solidFill>
                              <a:srgbClr val="FF0000"/>
                            </a:solidFill>
                            <a:latin typeface="Cambria Math" panose="02040503050406030204" pitchFamily="18" charset="0"/>
                            <a:ea typeface="Cambria Math" panose="02040503050406030204" pitchFamily="18" charset="0"/>
                          </a:rPr>
                          <m:t>𝟐</m:t>
                        </m:r>
                      </m:sub>
                    </m:sSub>
                    <m:r>
                      <a:rPr lang="et-EE" b="1" i="1" smtClean="0">
                        <a:solidFill>
                          <a:srgbClr val="FF0000"/>
                        </a:solidFill>
                        <a:latin typeface="Cambria Math" panose="02040503050406030204" pitchFamily="18" charset="0"/>
                        <a:ea typeface="Cambria Math" panose="02040503050406030204" pitchFamily="18" charset="0"/>
                      </a:rPr>
                      <m:t>𝑺</m:t>
                    </m:r>
                    <m:r>
                      <a:rPr lang="et-EE" b="0" i="1" smtClean="0">
                        <a:latin typeface="Cambria Math" panose="02040503050406030204" pitchFamily="18" charset="0"/>
                        <a:ea typeface="Cambria Math" panose="02040503050406030204" pitchFamily="18" charset="0"/>
                      </a:rPr>
                      <m:t>+</m:t>
                    </m:r>
                    <m:sSubSup>
                      <m:sSubSupPr>
                        <m:ctrlPr>
                          <a:rPr lang="et-EE" b="0" i="1" smtClean="0">
                            <a:latin typeface="Cambria Math" panose="02040503050406030204" pitchFamily="18" charset="0"/>
                            <a:ea typeface="Cambria Math" panose="02040503050406030204" pitchFamily="18" charset="0"/>
                          </a:rPr>
                        </m:ctrlPr>
                      </m:sSubSupPr>
                      <m:e>
                        <m:r>
                          <a:rPr lang="et-EE" b="0" i="1" smtClean="0">
                            <a:latin typeface="Cambria Math" panose="02040503050406030204" pitchFamily="18" charset="0"/>
                            <a:ea typeface="Cambria Math" panose="02040503050406030204" pitchFamily="18" charset="0"/>
                          </a:rPr>
                          <m:t>2</m:t>
                        </m:r>
                        <m:r>
                          <a:rPr lang="et-EE" b="0" i="1" smtClean="0">
                            <a:latin typeface="Cambria Math" panose="02040503050406030204" pitchFamily="18" charset="0"/>
                            <a:ea typeface="Cambria Math" panose="02040503050406030204" pitchFamily="18" charset="0"/>
                          </a:rPr>
                          <m:t>𝐻𝐶𝑂</m:t>
                        </m:r>
                      </m:e>
                      <m:sub>
                        <m:r>
                          <a:rPr lang="et-EE" b="0" i="1" smtClean="0">
                            <a:latin typeface="Cambria Math" panose="02040503050406030204" pitchFamily="18" charset="0"/>
                            <a:ea typeface="Cambria Math" panose="02040503050406030204" pitchFamily="18" charset="0"/>
                          </a:rPr>
                          <m:t>3</m:t>
                        </m:r>
                      </m:sub>
                      <m:sup>
                        <m:r>
                          <a:rPr lang="et-EE" b="0" i="1" smtClean="0">
                            <a:latin typeface="Cambria Math" panose="02040503050406030204" pitchFamily="18" charset="0"/>
                            <a:ea typeface="Cambria Math" panose="02040503050406030204" pitchFamily="18" charset="0"/>
                          </a:rPr>
                          <m:t>−</m:t>
                        </m:r>
                      </m:sup>
                    </m:sSubSup>
                  </m:oMath>
                </a14:m>
                <a:r>
                  <a:rPr lang="et-EE" dirty="0"/>
                  <a:t>;</a:t>
                </a:r>
              </a:p>
              <a:p>
                <a:pPr marL="0" indent="0" algn="just">
                  <a:buNone/>
                </a:pPr>
                <a:r>
                  <a:rPr lang="et-EE" dirty="0"/>
                  <a:t>5. </a:t>
                </a:r>
                <a:r>
                  <a:rPr lang="et-EE" i="1" dirty="0"/>
                  <a:t>Metaani (CH</a:t>
                </a:r>
                <a:r>
                  <a:rPr lang="et-EE" i="1" baseline="-25000" dirty="0"/>
                  <a:t>4</a:t>
                </a:r>
                <a:r>
                  <a:rPr lang="et-EE" i="1" dirty="0"/>
                  <a:t>) tsoon </a:t>
                </a:r>
                <a:r>
                  <a:rPr lang="et-EE" dirty="0"/>
                  <a:t>- </a:t>
                </a:r>
                <a14:m>
                  <m:oMath xmlns:m="http://schemas.openxmlformats.org/officeDocument/2006/math">
                    <m:sSub>
                      <m:sSubPr>
                        <m:ctrlPr>
                          <a:rPr lang="en-US" b="1" i="1" smtClean="0">
                            <a:solidFill>
                              <a:srgbClr val="0070C0"/>
                            </a:solidFill>
                            <a:latin typeface="Cambria Math" panose="02040503050406030204" pitchFamily="18" charset="0"/>
                          </a:rPr>
                        </m:ctrlPr>
                      </m:sSubPr>
                      <m:e>
                        <m:r>
                          <a:rPr lang="en-GB" b="1" i="1">
                            <a:solidFill>
                              <a:srgbClr val="0070C0"/>
                            </a:solidFill>
                            <a:latin typeface="Cambria Math" panose="02040503050406030204" pitchFamily="18" charset="0"/>
                          </a:rPr>
                          <m:t>𝟐</m:t>
                        </m:r>
                        <m:r>
                          <a:rPr lang="en-GB" b="1" i="1">
                            <a:solidFill>
                              <a:srgbClr val="0070C0"/>
                            </a:solidFill>
                            <a:latin typeface="Cambria Math" panose="02040503050406030204" pitchFamily="18" charset="0"/>
                          </a:rPr>
                          <m:t>𝑪𝑯</m:t>
                        </m:r>
                      </m:e>
                      <m:sub>
                        <m:r>
                          <a:rPr lang="en-GB" b="1" i="1">
                            <a:solidFill>
                              <a:srgbClr val="0070C0"/>
                            </a:solidFill>
                            <a:latin typeface="Cambria Math" panose="02040503050406030204" pitchFamily="18" charset="0"/>
                          </a:rPr>
                          <m:t>𝟐</m:t>
                        </m:r>
                      </m:sub>
                    </m:sSub>
                    <m:r>
                      <a:rPr lang="en-GB" b="1" i="1">
                        <a:solidFill>
                          <a:srgbClr val="0070C0"/>
                        </a:solidFill>
                        <a:latin typeface="Cambria Math" panose="02040503050406030204" pitchFamily="18" charset="0"/>
                      </a:rPr>
                      <m:t>𝑶</m:t>
                    </m:r>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2</m:t>
                        </m:r>
                        <m:r>
                          <a:rPr lang="en-GB" i="1">
                            <a:latin typeface="Cambria Math" panose="02040503050406030204" pitchFamily="18" charset="0"/>
                          </a:rPr>
                          <m:t>𝐻</m:t>
                        </m:r>
                      </m:e>
                      <m:sub>
                        <m:r>
                          <a:rPr lang="en-GB" i="1">
                            <a:latin typeface="Cambria Math" panose="02040503050406030204" pitchFamily="18" charset="0"/>
                          </a:rPr>
                          <m:t>2</m:t>
                        </m:r>
                      </m:sub>
                    </m:sSub>
                    <m:r>
                      <a:rPr lang="en-GB" i="1">
                        <a:latin typeface="Cambria Math" panose="02040503050406030204" pitchFamily="18" charset="0"/>
                      </a:rPr>
                      <m:t>𝑂</m:t>
                    </m:r>
                    <m:r>
                      <a:rPr lang="en-GB" i="1" smtClean="0">
                        <a:latin typeface="Cambria Math" panose="02040503050406030204" pitchFamily="18" charset="0"/>
                        <a:ea typeface="Cambria Math" panose="02040503050406030204" pitchFamily="18" charset="0"/>
                      </a:rPr>
                      <m:t>→</m:t>
                    </m:r>
                    <m:sSub>
                      <m:sSubPr>
                        <m:ctrlPr>
                          <a:rPr lang="en-US"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𝑪𝑯</m:t>
                        </m:r>
                      </m:e>
                      <m:sub>
                        <m:r>
                          <a:rPr lang="en-GB" b="1" i="1">
                            <a:solidFill>
                              <a:srgbClr val="FF0000"/>
                            </a:solidFill>
                            <a:latin typeface="Cambria Math" panose="02040503050406030204" pitchFamily="18" charset="0"/>
                          </a:rPr>
                          <m:t>𝟒</m:t>
                        </m:r>
                      </m:sub>
                    </m:sSub>
                    <m:r>
                      <a:rPr lang="en-GB" i="1">
                        <a:latin typeface="Cambria Math" panose="02040503050406030204" pitchFamily="18" charset="0"/>
                      </a:rPr>
                      <m:t>+</m:t>
                    </m:r>
                    <m:sSub>
                      <m:sSubPr>
                        <m:ctrlPr>
                          <a:rPr lang="en-US" b="1" i="1" smtClean="0">
                            <a:solidFill>
                              <a:srgbClr val="FF0000"/>
                            </a:solidFill>
                            <a:latin typeface="Cambria Math" panose="02040503050406030204" pitchFamily="18" charset="0"/>
                          </a:rPr>
                        </m:ctrlPr>
                      </m:sSubPr>
                      <m:e>
                        <m:r>
                          <a:rPr lang="en-GB" b="1" i="1">
                            <a:solidFill>
                              <a:srgbClr val="FF0000"/>
                            </a:solidFill>
                            <a:latin typeface="Cambria Math" panose="02040503050406030204" pitchFamily="18" charset="0"/>
                          </a:rPr>
                          <m:t>𝑪𝑶</m:t>
                        </m:r>
                      </m:e>
                      <m:sub>
                        <m:r>
                          <a:rPr lang="en-GB" b="1" i="1">
                            <a:solidFill>
                              <a:srgbClr val="FF0000"/>
                            </a:solidFill>
                            <a:latin typeface="Cambria Math" panose="02040503050406030204" pitchFamily="18" charset="0"/>
                          </a:rPr>
                          <m:t>𝟐</m:t>
                        </m:r>
                      </m:sub>
                    </m:sSub>
                    <m:r>
                      <a:rPr lang="en-GB" i="1">
                        <a:latin typeface="Cambria Math" panose="02040503050406030204" pitchFamily="18" charset="0"/>
                      </a:rPr>
                      <m:t>+</m:t>
                    </m:r>
                    <m:sSub>
                      <m:sSubPr>
                        <m:ctrlPr>
                          <a:rPr lang="en-US" i="1">
                            <a:latin typeface="Cambria Math" panose="02040503050406030204" pitchFamily="18" charset="0"/>
                          </a:rPr>
                        </m:ctrlPr>
                      </m:sSubPr>
                      <m:e>
                        <m:r>
                          <a:rPr lang="en-GB" i="1">
                            <a:latin typeface="Cambria Math" panose="02040503050406030204" pitchFamily="18" charset="0"/>
                          </a:rPr>
                          <m:t>2</m:t>
                        </m:r>
                        <m:r>
                          <a:rPr lang="en-GB" i="1">
                            <a:latin typeface="Cambria Math" panose="02040503050406030204" pitchFamily="18" charset="0"/>
                          </a:rPr>
                          <m:t>𝐻</m:t>
                        </m:r>
                      </m:e>
                      <m:sub>
                        <m:r>
                          <a:rPr lang="en-GB" i="1">
                            <a:latin typeface="Cambria Math" panose="02040503050406030204" pitchFamily="18" charset="0"/>
                          </a:rPr>
                          <m:t>2</m:t>
                        </m:r>
                      </m:sub>
                    </m:sSub>
                    <m:r>
                      <a:rPr lang="en-GB" i="1">
                        <a:latin typeface="Cambria Math" panose="02040503050406030204" pitchFamily="18" charset="0"/>
                      </a:rPr>
                      <m:t>𝑂</m:t>
                    </m:r>
                  </m:oMath>
                </a14:m>
                <a:r>
                  <a:rPr lang="et-EE" dirty="0"/>
                  <a:t>.</a:t>
                </a:r>
                <a:endParaRPr lang="en-US" dirty="0"/>
              </a:p>
              <a:p>
                <a:pPr marL="0" indent="0" algn="just">
                  <a:buNone/>
                </a:pPr>
                <a:endParaRPr lang="et-EE" dirty="0"/>
              </a:p>
            </p:txBody>
          </p:sp>
        </mc:Choice>
        <mc:Fallback xmlns="">
          <p:sp>
            <p:nvSpPr>
              <p:cNvPr id="3" name="Sisu kohatäide 2">
                <a:extLst>
                  <a:ext uri="{FF2B5EF4-FFF2-40B4-BE49-F238E27FC236}">
                    <a16:creationId xmlns:a16="http://schemas.microsoft.com/office/drawing/2014/main" id="{607CF1A8-D58F-4EC3-ADD3-77D4690A1FFA}"/>
                  </a:ext>
                </a:extLst>
              </p:cNvPr>
              <p:cNvSpPr>
                <a:spLocks noGrp="1" noRot="1" noChangeAspect="1" noMove="1" noResize="1" noEditPoints="1" noAdjustHandles="1" noChangeArrowheads="1" noChangeShapeType="1" noTextEdit="1"/>
              </p:cNvSpPr>
              <p:nvPr>
                <p:ph idx="1"/>
              </p:nvPr>
            </p:nvSpPr>
            <p:spPr>
              <a:xfrm>
                <a:off x="838200" y="1325564"/>
                <a:ext cx="10515600" cy="5030786"/>
              </a:xfrm>
              <a:blipFill>
                <a:blip r:embed="rId3"/>
                <a:stretch>
                  <a:fillRect l="-754" t="-2421" r="-696" b="-242"/>
                </a:stretch>
              </a:blipFill>
            </p:spPr>
            <p:txBody>
              <a:bodyPr/>
              <a:lstStyle/>
              <a:p>
                <a:r>
                  <a:rPr lang="en-US">
                    <a:noFill/>
                  </a:rPr>
                  <a:t> </a:t>
                </a:r>
              </a:p>
            </p:txBody>
          </p:sp>
        </mc:Fallback>
      </mc:AlternateContent>
      <p:sp>
        <p:nvSpPr>
          <p:cNvPr id="6" name="Slaidinumbri kohatäide 5">
            <a:extLst>
              <a:ext uri="{FF2B5EF4-FFF2-40B4-BE49-F238E27FC236}">
                <a16:creationId xmlns:a16="http://schemas.microsoft.com/office/drawing/2014/main" id="{E383536E-557E-4EBE-AEAC-17035EF8A8D9}"/>
              </a:ext>
            </a:extLst>
          </p:cNvPr>
          <p:cNvSpPr>
            <a:spLocks noGrp="1"/>
          </p:cNvSpPr>
          <p:nvPr>
            <p:ph type="sldNum" sz="quarter" idx="12"/>
          </p:nvPr>
        </p:nvSpPr>
        <p:spPr/>
        <p:txBody>
          <a:bodyPr/>
          <a:lstStyle/>
          <a:p>
            <a:fld id="{AECCF359-125E-4B56-B8AE-37251FDC6E5C}" type="slidenum">
              <a:rPr lang="en-US" smtClean="0"/>
              <a:t>28</a:t>
            </a:fld>
            <a:endParaRPr lang="en-US"/>
          </a:p>
        </p:txBody>
      </p:sp>
    </p:spTree>
    <p:extLst>
      <p:ext uri="{BB962C8B-B14F-4D97-AF65-F5344CB8AC3E}">
        <p14:creationId xmlns:p14="http://schemas.microsoft.com/office/powerpoint/2010/main" val="219941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B566CA1-9064-4624-8F73-4C7458531F70}"/>
              </a:ext>
            </a:extLst>
          </p:cNvPr>
          <p:cNvSpPr>
            <a:spLocks noGrp="1"/>
          </p:cNvSpPr>
          <p:nvPr>
            <p:ph type="title"/>
          </p:nvPr>
        </p:nvSpPr>
        <p:spPr/>
        <p:txBody>
          <a:bodyPr/>
          <a:lstStyle/>
          <a:p>
            <a:r>
              <a:rPr lang="et-EE" b="1" dirty="0"/>
              <a:t>Reaktsioonid küllastusvöös</a:t>
            </a:r>
            <a:endParaRPr lang="en-US" b="1" dirty="0"/>
          </a:p>
        </p:txBody>
      </p:sp>
      <p:pic>
        <p:nvPicPr>
          <p:cNvPr id="4" name="Sisu kohatäide 3">
            <a:extLst>
              <a:ext uri="{FF2B5EF4-FFF2-40B4-BE49-F238E27FC236}">
                <a16:creationId xmlns:a16="http://schemas.microsoft.com/office/drawing/2014/main" id="{19DB6FBF-942D-4F3D-A9E8-2F339B4A2E8D}"/>
              </a:ext>
            </a:extLst>
          </p:cNvPr>
          <p:cNvPicPr>
            <a:picLocks noGrp="1" noChangeAspect="1"/>
          </p:cNvPicPr>
          <p:nvPr>
            <p:ph idx="1"/>
          </p:nvPr>
        </p:nvPicPr>
        <p:blipFill>
          <a:blip r:embed="rId3"/>
          <a:stretch>
            <a:fillRect/>
          </a:stretch>
        </p:blipFill>
        <p:spPr>
          <a:xfrm>
            <a:off x="838200" y="1690688"/>
            <a:ext cx="5126838" cy="4747557"/>
          </a:xfrm>
          <a:prstGeom prst="rect">
            <a:avLst/>
          </a:prstGeom>
        </p:spPr>
      </p:pic>
      <p:sp>
        <p:nvSpPr>
          <p:cNvPr id="5" name="TextBox 4">
            <a:extLst>
              <a:ext uri="{FF2B5EF4-FFF2-40B4-BE49-F238E27FC236}">
                <a16:creationId xmlns:a16="http://schemas.microsoft.com/office/drawing/2014/main" id="{1D4D0912-9332-4446-B5D6-791D23657824}"/>
              </a:ext>
            </a:extLst>
          </p:cNvPr>
          <p:cNvSpPr txBox="1"/>
          <p:nvPr/>
        </p:nvSpPr>
        <p:spPr>
          <a:xfrm>
            <a:off x="1902372" y="6438245"/>
            <a:ext cx="2388026" cy="369332"/>
          </a:xfrm>
          <a:prstGeom prst="rect">
            <a:avLst/>
          </a:prstGeom>
          <a:noFill/>
        </p:spPr>
        <p:txBody>
          <a:bodyPr wrap="none" rtlCol="0">
            <a:spAutoFit/>
          </a:bodyPr>
          <a:lstStyle/>
          <a:p>
            <a:r>
              <a:rPr lang="et-EE" dirty="0" err="1"/>
              <a:t>Appelo</a:t>
            </a:r>
            <a:r>
              <a:rPr lang="et-EE" dirty="0"/>
              <a:t> &amp; </a:t>
            </a:r>
            <a:r>
              <a:rPr lang="et-EE" dirty="0" err="1"/>
              <a:t>Postma</a:t>
            </a:r>
            <a:r>
              <a:rPr lang="et-EE" dirty="0"/>
              <a:t>, 2005</a:t>
            </a:r>
            <a:endParaRPr lang="en-US" dirty="0"/>
          </a:p>
        </p:txBody>
      </p:sp>
      <p:pic>
        <p:nvPicPr>
          <p:cNvPr id="6" name="Pilt 5">
            <a:extLst>
              <a:ext uri="{FF2B5EF4-FFF2-40B4-BE49-F238E27FC236}">
                <a16:creationId xmlns:a16="http://schemas.microsoft.com/office/drawing/2014/main" id="{3D9CB063-6AB6-458A-8999-CF33E2244404}"/>
              </a:ext>
            </a:extLst>
          </p:cNvPr>
          <p:cNvPicPr>
            <a:picLocks noChangeAspect="1"/>
          </p:cNvPicPr>
          <p:nvPr/>
        </p:nvPicPr>
        <p:blipFill>
          <a:blip r:embed="rId4"/>
          <a:stretch>
            <a:fillRect/>
          </a:stretch>
        </p:blipFill>
        <p:spPr>
          <a:xfrm>
            <a:off x="7029210" y="365125"/>
            <a:ext cx="4712677" cy="6262983"/>
          </a:xfrm>
          <a:prstGeom prst="rect">
            <a:avLst/>
          </a:prstGeom>
        </p:spPr>
      </p:pic>
      <p:sp>
        <p:nvSpPr>
          <p:cNvPr id="7" name="Ristkülik 6">
            <a:extLst>
              <a:ext uri="{FF2B5EF4-FFF2-40B4-BE49-F238E27FC236}">
                <a16:creationId xmlns:a16="http://schemas.microsoft.com/office/drawing/2014/main" id="{A38A7C58-2BA2-425A-8402-699184FF4D26}"/>
              </a:ext>
            </a:extLst>
          </p:cNvPr>
          <p:cNvSpPr/>
          <p:nvPr/>
        </p:nvSpPr>
        <p:spPr>
          <a:xfrm>
            <a:off x="9008847" y="1028315"/>
            <a:ext cx="1219200" cy="2266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stkülik 7">
            <a:extLst>
              <a:ext uri="{FF2B5EF4-FFF2-40B4-BE49-F238E27FC236}">
                <a16:creationId xmlns:a16="http://schemas.microsoft.com/office/drawing/2014/main" id="{8EF83DC1-063A-4586-82E7-B2D65EC65378}"/>
              </a:ext>
            </a:extLst>
          </p:cNvPr>
          <p:cNvSpPr/>
          <p:nvPr/>
        </p:nvSpPr>
        <p:spPr>
          <a:xfrm>
            <a:off x="8876767" y="1292475"/>
            <a:ext cx="1239520" cy="24697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stkülik 8">
            <a:extLst>
              <a:ext uri="{FF2B5EF4-FFF2-40B4-BE49-F238E27FC236}">
                <a16:creationId xmlns:a16="http://schemas.microsoft.com/office/drawing/2014/main" id="{12CE88B7-8E48-4D75-BDA4-476421264EA9}"/>
              </a:ext>
            </a:extLst>
          </p:cNvPr>
          <p:cNvSpPr/>
          <p:nvPr/>
        </p:nvSpPr>
        <p:spPr>
          <a:xfrm>
            <a:off x="8836127" y="1556634"/>
            <a:ext cx="1046480" cy="291849"/>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stkülik 9">
            <a:extLst>
              <a:ext uri="{FF2B5EF4-FFF2-40B4-BE49-F238E27FC236}">
                <a16:creationId xmlns:a16="http://schemas.microsoft.com/office/drawing/2014/main" id="{03F1678A-C802-44AE-90C4-E16A96A4C105}"/>
              </a:ext>
            </a:extLst>
          </p:cNvPr>
          <p:cNvSpPr/>
          <p:nvPr/>
        </p:nvSpPr>
        <p:spPr>
          <a:xfrm>
            <a:off x="7911567" y="2132964"/>
            <a:ext cx="1046480" cy="26415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stkülik 10">
            <a:extLst>
              <a:ext uri="{FF2B5EF4-FFF2-40B4-BE49-F238E27FC236}">
                <a16:creationId xmlns:a16="http://schemas.microsoft.com/office/drawing/2014/main" id="{E7D0FDCE-6091-45F5-9E12-DCEC575B63C5}"/>
              </a:ext>
            </a:extLst>
          </p:cNvPr>
          <p:cNvSpPr/>
          <p:nvPr/>
        </p:nvSpPr>
        <p:spPr>
          <a:xfrm>
            <a:off x="7637247" y="2701924"/>
            <a:ext cx="1117600" cy="209121"/>
          </a:xfrm>
          <a:prstGeom prst="rect">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stkülik 11">
            <a:extLst>
              <a:ext uri="{FF2B5EF4-FFF2-40B4-BE49-F238E27FC236}">
                <a16:creationId xmlns:a16="http://schemas.microsoft.com/office/drawing/2014/main" id="{E2F1CCF4-F4CC-4B89-B566-F01989CCACCB}"/>
              </a:ext>
            </a:extLst>
          </p:cNvPr>
          <p:cNvSpPr/>
          <p:nvPr/>
        </p:nvSpPr>
        <p:spPr>
          <a:xfrm>
            <a:off x="7647407" y="2976244"/>
            <a:ext cx="1117600" cy="209121"/>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stkülik 12">
            <a:extLst>
              <a:ext uri="{FF2B5EF4-FFF2-40B4-BE49-F238E27FC236}">
                <a16:creationId xmlns:a16="http://schemas.microsoft.com/office/drawing/2014/main" id="{EB6E28C8-5F31-4CAE-A16D-24F43E1D59E5}"/>
              </a:ext>
            </a:extLst>
          </p:cNvPr>
          <p:cNvSpPr/>
          <p:nvPr/>
        </p:nvSpPr>
        <p:spPr>
          <a:xfrm>
            <a:off x="8074127" y="3870324"/>
            <a:ext cx="1117600" cy="20912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aidinumbri kohatäide 2">
            <a:extLst>
              <a:ext uri="{FF2B5EF4-FFF2-40B4-BE49-F238E27FC236}">
                <a16:creationId xmlns:a16="http://schemas.microsoft.com/office/drawing/2014/main" id="{B8122E82-E130-46E6-A608-D13330C116F5}"/>
              </a:ext>
            </a:extLst>
          </p:cNvPr>
          <p:cNvSpPr>
            <a:spLocks noGrp="1"/>
          </p:cNvSpPr>
          <p:nvPr>
            <p:ph type="sldNum" sz="quarter" idx="12"/>
          </p:nvPr>
        </p:nvSpPr>
        <p:spPr/>
        <p:txBody>
          <a:bodyPr/>
          <a:lstStyle/>
          <a:p>
            <a:fld id="{AECCF359-125E-4B56-B8AE-37251FDC6E5C}" type="slidenum">
              <a:rPr lang="en-US" smtClean="0"/>
              <a:t>29</a:t>
            </a:fld>
            <a:endParaRPr lang="en-US"/>
          </a:p>
        </p:txBody>
      </p:sp>
    </p:spTree>
    <p:extLst>
      <p:ext uri="{BB962C8B-B14F-4D97-AF65-F5344CB8AC3E}">
        <p14:creationId xmlns:p14="http://schemas.microsoft.com/office/powerpoint/2010/main" val="1947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A0B2618-99D0-4B58-9E5A-9D156EADD045}"/>
              </a:ext>
            </a:extLst>
          </p:cNvPr>
          <p:cNvSpPr>
            <a:spLocks noGrp="1"/>
          </p:cNvSpPr>
          <p:nvPr>
            <p:ph type="title"/>
          </p:nvPr>
        </p:nvSpPr>
        <p:spPr/>
        <p:txBody>
          <a:bodyPr/>
          <a:lstStyle/>
          <a:p>
            <a:r>
              <a:rPr lang="et-EE" b="1" dirty="0"/>
              <a:t>Sademete keemiline koostis</a:t>
            </a:r>
            <a:endParaRPr lang="en-US" b="1" dirty="0"/>
          </a:p>
        </p:txBody>
      </p:sp>
      <p:sp>
        <p:nvSpPr>
          <p:cNvPr id="3" name="Sisu kohatäide 2">
            <a:extLst>
              <a:ext uri="{FF2B5EF4-FFF2-40B4-BE49-F238E27FC236}">
                <a16:creationId xmlns:a16="http://schemas.microsoft.com/office/drawing/2014/main" id="{9FDBE1B8-6949-4DCE-9F06-9E330CF4D752}"/>
              </a:ext>
            </a:extLst>
          </p:cNvPr>
          <p:cNvSpPr>
            <a:spLocks noGrp="1"/>
          </p:cNvSpPr>
          <p:nvPr>
            <p:ph idx="1"/>
          </p:nvPr>
        </p:nvSpPr>
        <p:spPr>
          <a:xfrm>
            <a:off x="838200" y="1825624"/>
            <a:ext cx="10515600" cy="5032375"/>
          </a:xfrm>
        </p:spPr>
        <p:txBody>
          <a:bodyPr>
            <a:normAutofit fontScale="92500" lnSpcReduction="10000"/>
          </a:bodyPr>
          <a:lstStyle/>
          <a:p>
            <a:pPr algn="just"/>
            <a:r>
              <a:rPr lang="et-EE" dirty="0"/>
              <a:t>Põhjaveekihid toituvad enamasti infiltreeruvatest sademetest (või lumesulaveest) nende toitealadel.</a:t>
            </a:r>
          </a:p>
          <a:p>
            <a:pPr algn="just"/>
            <a:r>
              <a:rPr lang="et-EE" dirty="0"/>
              <a:t>Sademete keemiline koostis sõltub veeauru päritolust ja ioonidest, mis jõuavad vette selle transpordil läbi atmosfääri. </a:t>
            </a:r>
          </a:p>
          <a:p>
            <a:pPr algn="just"/>
            <a:r>
              <a:rPr lang="et-EE" dirty="0"/>
              <a:t>Sademete keemiline koostis võib varieeruda mõnest </a:t>
            </a:r>
            <a:r>
              <a:rPr lang="et-EE" dirty="0" err="1"/>
              <a:t>mg/L</a:t>
            </a:r>
            <a:r>
              <a:rPr lang="et-EE" dirty="0"/>
              <a:t> saastumata kontinentaalsetel aladel kuni paarikümne </a:t>
            </a:r>
            <a:r>
              <a:rPr lang="et-EE" dirty="0" err="1"/>
              <a:t>mg/L</a:t>
            </a:r>
            <a:r>
              <a:rPr lang="et-EE" dirty="0"/>
              <a:t> rannikualadel.</a:t>
            </a:r>
          </a:p>
          <a:p>
            <a:pPr algn="just"/>
            <a:r>
              <a:rPr lang="et-EE" dirty="0"/>
              <a:t>Ookeanide kohal moodustuv vihmavesi on oma olemuselt lahjendatud merevesi (</a:t>
            </a:r>
            <a:r>
              <a:rPr lang="et-EE" b="1" dirty="0">
                <a:solidFill>
                  <a:srgbClr val="FF0000"/>
                </a:solidFill>
              </a:rPr>
              <a:t>Na-</a:t>
            </a:r>
            <a:r>
              <a:rPr lang="et-EE" b="1" dirty="0" err="1">
                <a:solidFill>
                  <a:srgbClr val="FF0000"/>
                </a:solidFill>
              </a:rPr>
              <a:t>Cl</a:t>
            </a:r>
            <a:r>
              <a:rPr lang="et-EE" dirty="0"/>
              <a:t>), mille </a:t>
            </a:r>
            <a:r>
              <a:rPr lang="et-EE" dirty="0" err="1"/>
              <a:t>Cl</a:t>
            </a:r>
            <a:r>
              <a:rPr lang="et-EE" baseline="30000" dirty="0">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kontsentratsioon jääb vahemikku 10-15 mg/L.</a:t>
            </a:r>
          </a:p>
          <a:p>
            <a:pPr algn="just"/>
            <a:r>
              <a:rPr lang="et-EE" dirty="0">
                <a:latin typeface="Calibri" panose="020F0502020204030204" pitchFamily="34" charset="0"/>
                <a:cs typeface="Calibri" panose="020F0502020204030204" pitchFamily="34" charset="0"/>
              </a:rPr>
              <a:t>Kuna valdav osa sademetest moodustub ookeanite kohal, on Na-</a:t>
            </a:r>
            <a:r>
              <a:rPr lang="et-EE" dirty="0" err="1">
                <a:latin typeface="Calibri" panose="020F0502020204030204" pitchFamily="34" charset="0"/>
                <a:cs typeface="Calibri" panose="020F0502020204030204" pitchFamily="34" charset="0"/>
              </a:rPr>
              <a:t>Cl</a:t>
            </a:r>
            <a:r>
              <a:rPr lang="et-EE" dirty="0">
                <a:latin typeface="Calibri" panose="020F0502020204030204" pitchFamily="34" charset="0"/>
                <a:cs typeface="Calibri" panose="020F0502020204030204" pitchFamily="34" charset="0"/>
              </a:rPr>
              <a:t> tüüpi sademete keemiline koostis aluseks kõigi teiste sademeliikide keemilisele koostisele.</a:t>
            </a:r>
          </a:p>
          <a:p>
            <a:pPr algn="just"/>
            <a:r>
              <a:rPr lang="et-EE" dirty="0">
                <a:latin typeface="Calibri" panose="020F0502020204030204" pitchFamily="34" charset="0"/>
                <a:cs typeface="Calibri" panose="020F0502020204030204" pitchFamily="34" charset="0"/>
              </a:rPr>
              <a:t>Mere mõju sademetes võib ulatuda rannikust tuhandete kilomeetrite kaugusele. </a:t>
            </a:r>
            <a:endParaRPr lang="et-EE" dirty="0"/>
          </a:p>
        </p:txBody>
      </p:sp>
      <p:sp>
        <p:nvSpPr>
          <p:cNvPr id="5" name="Slaidinumbri kohatäide 4">
            <a:extLst>
              <a:ext uri="{FF2B5EF4-FFF2-40B4-BE49-F238E27FC236}">
                <a16:creationId xmlns:a16="http://schemas.microsoft.com/office/drawing/2014/main" id="{7276F504-C521-4ABE-968E-D58ABD908227}"/>
              </a:ext>
            </a:extLst>
          </p:cNvPr>
          <p:cNvSpPr>
            <a:spLocks noGrp="1"/>
          </p:cNvSpPr>
          <p:nvPr>
            <p:ph type="sldNum" sz="quarter" idx="12"/>
          </p:nvPr>
        </p:nvSpPr>
        <p:spPr/>
        <p:txBody>
          <a:bodyPr/>
          <a:lstStyle/>
          <a:p>
            <a:fld id="{AECCF359-125E-4B56-B8AE-37251FDC6E5C}" type="slidenum">
              <a:rPr lang="en-US" smtClean="0"/>
              <a:t>3</a:t>
            </a:fld>
            <a:endParaRPr lang="en-US" dirty="0"/>
          </a:p>
        </p:txBody>
      </p:sp>
    </p:spTree>
    <p:extLst>
      <p:ext uri="{BB962C8B-B14F-4D97-AF65-F5344CB8AC3E}">
        <p14:creationId xmlns:p14="http://schemas.microsoft.com/office/powerpoint/2010/main" val="286920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A0B2618-99D0-4B58-9E5A-9D156EADD045}"/>
              </a:ext>
            </a:extLst>
          </p:cNvPr>
          <p:cNvSpPr>
            <a:spLocks noGrp="1"/>
          </p:cNvSpPr>
          <p:nvPr>
            <p:ph type="title"/>
          </p:nvPr>
        </p:nvSpPr>
        <p:spPr/>
        <p:txBody>
          <a:bodyPr/>
          <a:lstStyle/>
          <a:p>
            <a:r>
              <a:rPr lang="et-EE" b="1" dirty="0"/>
              <a:t>Sademete keemiline koostis</a:t>
            </a:r>
            <a:endParaRPr lang="en-US" b="1" dirty="0"/>
          </a:p>
        </p:txBody>
      </p:sp>
      <p:sp>
        <p:nvSpPr>
          <p:cNvPr id="5" name="Slaidinumbri kohatäide 4">
            <a:extLst>
              <a:ext uri="{FF2B5EF4-FFF2-40B4-BE49-F238E27FC236}">
                <a16:creationId xmlns:a16="http://schemas.microsoft.com/office/drawing/2014/main" id="{7276F504-C521-4ABE-968E-D58ABD908227}"/>
              </a:ext>
            </a:extLst>
          </p:cNvPr>
          <p:cNvSpPr>
            <a:spLocks noGrp="1"/>
          </p:cNvSpPr>
          <p:nvPr>
            <p:ph type="sldNum" sz="quarter" idx="12"/>
          </p:nvPr>
        </p:nvSpPr>
        <p:spPr/>
        <p:txBody>
          <a:bodyPr/>
          <a:lstStyle/>
          <a:p>
            <a:fld id="{AECCF359-125E-4B56-B8AE-37251FDC6E5C}" type="slidenum">
              <a:rPr lang="en-US" smtClean="0"/>
              <a:t>4</a:t>
            </a:fld>
            <a:endParaRPr lang="en-US" dirty="0"/>
          </a:p>
        </p:txBody>
      </p:sp>
      <p:pic>
        <p:nvPicPr>
          <p:cNvPr id="7" name="Sisu kohatäide 6">
            <a:extLst>
              <a:ext uri="{FF2B5EF4-FFF2-40B4-BE49-F238E27FC236}">
                <a16:creationId xmlns:a16="http://schemas.microsoft.com/office/drawing/2014/main" id="{4B3FB165-1DD6-4BB9-8B82-B7ABCDE8A2B8}"/>
              </a:ext>
            </a:extLst>
          </p:cNvPr>
          <p:cNvPicPr>
            <a:picLocks noGrp="1" noChangeAspect="1"/>
          </p:cNvPicPr>
          <p:nvPr>
            <p:ph idx="1"/>
          </p:nvPr>
        </p:nvPicPr>
        <p:blipFill>
          <a:blip r:embed="rId3"/>
          <a:stretch>
            <a:fillRect/>
          </a:stretch>
        </p:blipFill>
        <p:spPr>
          <a:xfrm>
            <a:off x="2799962" y="1555430"/>
            <a:ext cx="6592075" cy="4983482"/>
          </a:xfrm>
          <a:prstGeom prst="rect">
            <a:avLst/>
          </a:prstGeom>
        </p:spPr>
      </p:pic>
      <p:sp>
        <p:nvSpPr>
          <p:cNvPr id="8" name="Ristkülik 7">
            <a:extLst>
              <a:ext uri="{FF2B5EF4-FFF2-40B4-BE49-F238E27FC236}">
                <a16:creationId xmlns:a16="http://schemas.microsoft.com/office/drawing/2014/main" id="{25851DB0-8126-493E-9FEB-207846F37E85}"/>
              </a:ext>
            </a:extLst>
          </p:cNvPr>
          <p:cNvSpPr/>
          <p:nvPr/>
        </p:nvSpPr>
        <p:spPr>
          <a:xfrm>
            <a:off x="9692738" y="5882430"/>
            <a:ext cx="2307876" cy="369332"/>
          </a:xfrm>
          <a:prstGeom prst="rect">
            <a:avLst/>
          </a:prstGeom>
        </p:spPr>
        <p:txBody>
          <a:bodyPr wrap="none">
            <a:spAutoFit/>
          </a:bodyPr>
          <a:lstStyle/>
          <a:p>
            <a:r>
              <a:rPr lang="et-EE" dirty="0"/>
              <a:t>(</a:t>
            </a:r>
            <a:r>
              <a:rPr lang="et-EE" dirty="0" err="1"/>
              <a:t>Junge</a:t>
            </a:r>
            <a:r>
              <a:rPr lang="et-EE" dirty="0"/>
              <a:t> &amp; </a:t>
            </a:r>
            <a:r>
              <a:rPr lang="et-EE" dirty="0" err="1"/>
              <a:t>Werby</a:t>
            </a:r>
            <a:r>
              <a:rPr lang="et-EE" dirty="0"/>
              <a:t>, 1984)</a:t>
            </a:r>
            <a:endParaRPr lang="en-US" dirty="0"/>
          </a:p>
        </p:txBody>
      </p:sp>
    </p:spTree>
    <p:extLst>
      <p:ext uri="{BB962C8B-B14F-4D97-AF65-F5344CB8AC3E}">
        <p14:creationId xmlns:p14="http://schemas.microsoft.com/office/powerpoint/2010/main" val="2902859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A0B2618-99D0-4B58-9E5A-9D156EADD045}"/>
              </a:ext>
            </a:extLst>
          </p:cNvPr>
          <p:cNvSpPr>
            <a:spLocks noGrp="1"/>
          </p:cNvSpPr>
          <p:nvPr>
            <p:ph type="title"/>
          </p:nvPr>
        </p:nvSpPr>
        <p:spPr>
          <a:xfrm>
            <a:off x="838200" y="0"/>
            <a:ext cx="10515600" cy="714703"/>
          </a:xfrm>
        </p:spPr>
        <p:txBody>
          <a:bodyPr/>
          <a:lstStyle/>
          <a:p>
            <a:r>
              <a:rPr lang="et-EE" b="1" dirty="0"/>
              <a:t>Sademete keemiline koostis</a:t>
            </a:r>
            <a:endParaRPr lang="en-US" b="1" dirty="0"/>
          </a:p>
        </p:txBody>
      </p:sp>
      <p:sp>
        <p:nvSpPr>
          <p:cNvPr id="3" name="Sisu kohatäide 2">
            <a:extLst>
              <a:ext uri="{FF2B5EF4-FFF2-40B4-BE49-F238E27FC236}">
                <a16:creationId xmlns:a16="http://schemas.microsoft.com/office/drawing/2014/main" id="{9FDBE1B8-6949-4DCE-9F06-9E330CF4D752}"/>
              </a:ext>
            </a:extLst>
          </p:cNvPr>
          <p:cNvSpPr>
            <a:spLocks noGrp="1"/>
          </p:cNvSpPr>
          <p:nvPr>
            <p:ph idx="1"/>
          </p:nvPr>
        </p:nvSpPr>
        <p:spPr>
          <a:xfrm>
            <a:off x="838200" y="714703"/>
            <a:ext cx="10515600" cy="2091886"/>
          </a:xfrm>
        </p:spPr>
        <p:txBody>
          <a:bodyPr>
            <a:normAutofit fontScale="77500" lnSpcReduction="20000"/>
          </a:bodyPr>
          <a:lstStyle/>
          <a:p>
            <a:pPr algn="just"/>
            <a:r>
              <a:rPr lang="et-EE" dirty="0"/>
              <a:t>Liikudes sisemaale haaravad õhumassid ja pilved endasse kontinentaalset tolmu ning looduslikest ja tööstuslikest allikatest pärinevaid gaase, mis muudavad sademete algset keemilist koostist.</a:t>
            </a:r>
          </a:p>
          <a:p>
            <a:pPr algn="just"/>
            <a:r>
              <a:rPr lang="et-EE" dirty="0"/>
              <a:t>Maapinnast ja mullast pärinev tolm, mis sisaldab valdavalt CaCO</a:t>
            </a:r>
            <a:r>
              <a:rPr lang="et-EE" baseline="-25000" dirty="0"/>
              <a:t>3</a:t>
            </a:r>
            <a:r>
              <a:rPr lang="et-EE" dirty="0"/>
              <a:t>-e, on peamine Ca</a:t>
            </a:r>
            <a:r>
              <a:rPr lang="et-EE" baseline="30000" dirty="0"/>
              <a:t>2+ </a:t>
            </a:r>
            <a:r>
              <a:rPr lang="et-EE" dirty="0"/>
              <a:t>ioonide allikas sademetes.</a:t>
            </a:r>
          </a:p>
          <a:p>
            <a:pPr algn="just"/>
            <a:r>
              <a:rPr lang="et-EE" dirty="0"/>
              <a:t>Lisaks võivad Ca</a:t>
            </a:r>
            <a:r>
              <a:rPr lang="et-EE" baseline="30000" dirty="0"/>
              <a:t>2+ </a:t>
            </a:r>
            <a:r>
              <a:rPr lang="et-EE" dirty="0"/>
              <a:t>ioonid pärineda ka antropogeensetest allikatest nagu tsemenditööstusest lähtuv tolm või jäätmete põletamine.</a:t>
            </a:r>
          </a:p>
          <a:p>
            <a:pPr algn="just"/>
            <a:endParaRPr lang="et-EE" dirty="0"/>
          </a:p>
        </p:txBody>
      </p:sp>
      <p:sp>
        <p:nvSpPr>
          <p:cNvPr id="5" name="Slaidinumbri kohatäide 4">
            <a:extLst>
              <a:ext uri="{FF2B5EF4-FFF2-40B4-BE49-F238E27FC236}">
                <a16:creationId xmlns:a16="http://schemas.microsoft.com/office/drawing/2014/main" id="{7276F504-C521-4ABE-968E-D58ABD908227}"/>
              </a:ext>
            </a:extLst>
          </p:cNvPr>
          <p:cNvSpPr>
            <a:spLocks noGrp="1"/>
          </p:cNvSpPr>
          <p:nvPr>
            <p:ph type="sldNum" sz="quarter" idx="12"/>
          </p:nvPr>
        </p:nvSpPr>
        <p:spPr/>
        <p:txBody>
          <a:bodyPr/>
          <a:lstStyle/>
          <a:p>
            <a:fld id="{AECCF359-125E-4B56-B8AE-37251FDC6E5C}" type="slidenum">
              <a:rPr lang="en-US" smtClean="0"/>
              <a:t>5</a:t>
            </a:fld>
            <a:endParaRPr lang="en-US"/>
          </a:p>
        </p:txBody>
      </p:sp>
      <p:pic>
        <p:nvPicPr>
          <p:cNvPr id="6" name="Pilt 5">
            <a:extLst>
              <a:ext uri="{FF2B5EF4-FFF2-40B4-BE49-F238E27FC236}">
                <a16:creationId xmlns:a16="http://schemas.microsoft.com/office/drawing/2014/main" id="{8B6450A9-D550-4134-BC64-8C5C012DB089}"/>
              </a:ext>
            </a:extLst>
          </p:cNvPr>
          <p:cNvPicPr>
            <a:picLocks noChangeAspect="1"/>
          </p:cNvPicPr>
          <p:nvPr/>
        </p:nvPicPr>
        <p:blipFill>
          <a:blip r:embed="rId3"/>
          <a:stretch>
            <a:fillRect/>
          </a:stretch>
        </p:blipFill>
        <p:spPr>
          <a:xfrm>
            <a:off x="3498631" y="2712276"/>
            <a:ext cx="5194738" cy="4009199"/>
          </a:xfrm>
          <a:prstGeom prst="rect">
            <a:avLst/>
          </a:prstGeom>
        </p:spPr>
      </p:pic>
      <p:sp>
        <p:nvSpPr>
          <p:cNvPr id="7" name="Ristkülik 6">
            <a:extLst>
              <a:ext uri="{FF2B5EF4-FFF2-40B4-BE49-F238E27FC236}">
                <a16:creationId xmlns:a16="http://schemas.microsoft.com/office/drawing/2014/main" id="{1F23D83A-45F5-4EFD-AB5A-87002AC3EFCC}"/>
              </a:ext>
            </a:extLst>
          </p:cNvPr>
          <p:cNvSpPr/>
          <p:nvPr/>
        </p:nvSpPr>
        <p:spPr>
          <a:xfrm>
            <a:off x="8869646" y="6356350"/>
            <a:ext cx="2307876" cy="369332"/>
          </a:xfrm>
          <a:prstGeom prst="rect">
            <a:avLst/>
          </a:prstGeom>
        </p:spPr>
        <p:txBody>
          <a:bodyPr wrap="none">
            <a:spAutoFit/>
          </a:bodyPr>
          <a:lstStyle/>
          <a:p>
            <a:r>
              <a:rPr lang="et-EE" dirty="0"/>
              <a:t>(</a:t>
            </a:r>
            <a:r>
              <a:rPr lang="et-EE" dirty="0" err="1"/>
              <a:t>Junge</a:t>
            </a:r>
            <a:r>
              <a:rPr lang="et-EE" dirty="0"/>
              <a:t> &amp; </a:t>
            </a:r>
            <a:r>
              <a:rPr lang="et-EE" dirty="0" err="1"/>
              <a:t>Werby</a:t>
            </a:r>
            <a:r>
              <a:rPr lang="et-EE" dirty="0"/>
              <a:t>, 1984)</a:t>
            </a:r>
            <a:endParaRPr lang="en-US" dirty="0"/>
          </a:p>
        </p:txBody>
      </p:sp>
    </p:spTree>
    <p:extLst>
      <p:ext uri="{BB962C8B-B14F-4D97-AF65-F5344CB8AC3E}">
        <p14:creationId xmlns:p14="http://schemas.microsoft.com/office/powerpoint/2010/main" val="380461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A0B2618-99D0-4B58-9E5A-9D156EADD045}"/>
              </a:ext>
            </a:extLst>
          </p:cNvPr>
          <p:cNvSpPr>
            <a:spLocks noGrp="1"/>
          </p:cNvSpPr>
          <p:nvPr>
            <p:ph type="title"/>
          </p:nvPr>
        </p:nvSpPr>
        <p:spPr/>
        <p:txBody>
          <a:bodyPr/>
          <a:lstStyle/>
          <a:p>
            <a:r>
              <a:rPr lang="et-EE" b="1" dirty="0"/>
              <a:t>Sademete keemiline koostis</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9FDBE1B8-6949-4DCE-9F06-9E330CF4D752}"/>
                  </a:ext>
                </a:extLst>
              </p:cNvPr>
              <p:cNvSpPr>
                <a:spLocks noGrp="1"/>
              </p:cNvSpPr>
              <p:nvPr>
                <p:ph idx="1"/>
              </p:nvPr>
            </p:nvSpPr>
            <p:spPr>
              <a:xfrm>
                <a:off x="838200" y="1825624"/>
                <a:ext cx="10515600" cy="5032375"/>
              </a:xfrm>
            </p:spPr>
            <p:txBody>
              <a:bodyPr>
                <a:normAutofit fontScale="92500" lnSpcReduction="20000"/>
              </a:bodyPr>
              <a:lstStyle/>
              <a:p>
                <a:pPr algn="just"/>
                <a:r>
                  <a:rPr lang="et-EE" dirty="0"/>
                  <a:t>NO</a:t>
                </a:r>
                <a:r>
                  <a:rPr lang="et-EE" baseline="-25000" dirty="0"/>
                  <a:t>3</a:t>
                </a:r>
                <a:r>
                  <a:rPr lang="et-EE" baseline="30000" dirty="0">
                    <a:latin typeface="Calibri" panose="020F0502020204030204" pitchFamily="34" charset="0"/>
                    <a:cs typeface="Calibri" panose="020F0502020204030204" pitchFamily="34" charset="0"/>
                  </a:rPr>
                  <a:t>−</a:t>
                </a:r>
                <a:r>
                  <a:rPr lang="et-EE" dirty="0">
                    <a:latin typeface="Calibri" panose="020F0502020204030204" pitchFamily="34" charset="0"/>
                    <a:cs typeface="Calibri" panose="020F0502020204030204" pitchFamily="34" charset="0"/>
                  </a:rPr>
                  <a:t> ja SO</a:t>
                </a:r>
                <a:r>
                  <a:rPr lang="et-EE" baseline="-25000" dirty="0">
                    <a:latin typeface="Calibri" panose="020F0502020204030204" pitchFamily="34" charset="0"/>
                    <a:cs typeface="Calibri" panose="020F0502020204030204" pitchFamily="34" charset="0"/>
                  </a:rPr>
                  <a:t>4</a:t>
                </a:r>
                <a:r>
                  <a:rPr lang="et-EE" baseline="30000" dirty="0">
                    <a:latin typeface="Calibri" panose="020F0502020204030204" pitchFamily="34" charset="0"/>
                    <a:cs typeface="Calibri" panose="020F0502020204030204" pitchFamily="34" charset="0"/>
                  </a:rPr>
                  <a:t>2− </a:t>
                </a:r>
                <a:r>
                  <a:rPr lang="et-EE" dirty="0">
                    <a:latin typeface="Calibri" panose="020F0502020204030204" pitchFamily="34" charset="0"/>
                    <a:cs typeface="Calibri" panose="020F0502020204030204" pitchFamily="34" charset="0"/>
                  </a:rPr>
                  <a:t>kontsentratsioonid sademetes on võrreldes mereveega tugevasti rikastunud.</a:t>
                </a:r>
              </a:p>
              <a:p>
                <a:pPr algn="just"/>
                <a:r>
                  <a:rPr lang="et-EE" dirty="0"/>
                  <a:t>Need ioonid pärinevad valdavalt tööstuse ja sõidukitega seotud heitmetest, mis sisaldavad </a:t>
                </a:r>
                <a:r>
                  <a:rPr lang="et-EE" dirty="0" err="1"/>
                  <a:t>NO</a:t>
                </a:r>
                <a:r>
                  <a:rPr lang="et-EE" baseline="-25000" dirty="0" err="1"/>
                  <a:t>x</a:t>
                </a:r>
                <a:r>
                  <a:rPr lang="et-EE" dirty="0"/>
                  <a:t> ja SO</a:t>
                </a:r>
                <a:r>
                  <a:rPr lang="et-EE" baseline="-25000" dirty="0"/>
                  <a:t>2</a:t>
                </a:r>
                <a:r>
                  <a:rPr lang="et-EE" dirty="0"/>
                  <a:t> gaase.</a:t>
                </a:r>
              </a:p>
              <a:p>
                <a:pPr algn="just"/>
                <a:r>
                  <a:rPr lang="et-EE" dirty="0" err="1"/>
                  <a:t>pH</a:t>
                </a:r>
                <a:r>
                  <a:rPr lang="et-EE" dirty="0"/>
                  <a:t> 3–4 (tööstuspiirkondades)</a:t>
                </a:r>
              </a:p>
              <a:p>
                <a:pPr marL="0" indent="0" algn="just">
                  <a:buNone/>
                </a:pPr>
                <a14:m>
                  <m:oMathPara xmlns:m="http://schemas.openxmlformats.org/officeDocument/2006/math">
                    <m:oMathParaPr>
                      <m:jc m:val="centerGroup"/>
                    </m:oMathParaPr>
                    <m:oMath xmlns:m="http://schemas.openxmlformats.org/officeDocument/2006/math">
                      <m:r>
                        <a:rPr lang="et-EE" b="0" i="1" smtClean="0">
                          <a:latin typeface="Cambria Math" panose="02040503050406030204" pitchFamily="18" charset="0"/>
                        </a:rPr>
                        <m:t>𝑆</m:t>
                      </m:r>
                      <m:r>
                        <a:rPr lang="et-EE" b="0" i="1" smtClean="0">
                          <a:latin typeface="Cambria Math" panose="02040503050406030204" pitchFamily="18" charset="0"/>
                        </a:rPr>
                        <m:t>+</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𝑂</m:t>
                          </m:r>
                        </m:e>
                        <m:sub>
                          <m:r>
                            <a:rPr lang="et-EE" b="0" i="1" smtClean="0">
                              <a:latin typeface="Cambria Math" panose="02040503050406030204" pitchFamily="18" charset="0"/>
                            </a:rPr>
                            <m:t>2</m:t>
                          </m:r>
                        </m:sub>
                      </m:sSub>
                      <m:r>
                        <a:rPr lang="et-EE" b="0" i="1" smtClean="0">
                          <a:latin typeface="Cambria Math" panose="02040503050406030204" pitchFamily="18" charset="0"/>
                          <a:ea typeface="Cambria Math" panose="02040503050406030204" pitchFamily="18" charset="0"/>
                        </a:rPr>
                        <m:t>→</m:t>
                      </m:r>
                      <m:sSub>
                        <m:sSubPr>
                          <m:ctrlPr>
                            <a:rPr lang="et-EE" b="0" i="1" smtClean="0">
                              <a:latin typeface="Cambria Math" panose="02040503050406030204" pitchFamily="18" charset="0"/>
                              <a:ea typeface="Cambria Math" panose="02040503050406030204" pitchFamily="18" charset="0"/>
                            </a:rPr>
                          </m:ctrlPr>
                        </m:sSubPr>
                        <m:e>
                          <m:r>
                            <a:rPr lang="et-EE" b="0" i="1" smtClean="0">
                              <a:latin typeface="Cambria Math" panose="02040503050406030204" pitchFamily="18" charset="0"/>
                              <a:ea typeface="Cambria Math" panose="02040503050406030204" pitchFamily="18" charset="0"/>
                            </a:rPr>
                            <m:t>𝑆𝑂</m:t>
                          </m:r>
                        </m:e>
                        <m:sub>
                          <m:r>
                            <a:rPr lang="et-EE" b="0" i="1" smtClean="0">
                              <a:latin typeface="Cambria Math" panose="02040503050406030204" pitchFamily="18" charset="0"/>
                              <a:ea typeface="Cambria Math" panose="02040503050406030204" pitchFamily="18" charset="0"/>
                            </a:rPr>
                            <m:t>2</m:t>
                          </m:r>
                        </m:sub>
                      </m:sSub>
                      <m:d>
                        <m:dPr>
                          <m:ctrlPr>
                            <a:rPr lang="et-EE" b="0" i="1" smtClean="0">
                              <a:latin typeface="Cambria Math" panose="02040503050406030204" pitchFamily="18" charset="0"/>
                              <a:ea typeface="Cambria Math" panose="02040503050406030204" pitchFamily="18" charset="0"/>
                            </a:rPr>
                          </m:ctrlPr>
                        </m:dPr>
                        <m:e>
                          <m:r>
                            <a:rPr lang="et-EE" b="0" i="1" smtClean="0">
                              <a:latin typeface="Cambria Math" panose="02040503050406030204" pitchFamily="18" charset="0"/>
                              <a:ea typeface="Cambria Math" panose="02040503050406030204" pitchFamily="18" charset="0"/>
                            </a:rPr>
                            <m:t>𝑔</m:t>
                          </m:r>
                        </m:e>
                      </m:d>
                    </m:oMath>
                  </m:oMathPara>
                </a14:m>
                <a:endParaRPr lang="et-EE" b="0" dirty="0">
                  <a:ea typeface="Cambria Math" panose="02040503050406030204" pitchFamily="18"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t-EE" b="0" i="1" smtClean="0">
                              <a:latin typeface="Cambria Math" panose="02040503050406030204" pitchFamily="18" charset="0"/>
                            </a:rPr>
                            <m:t>𝑆𝑂</m:t>
                          </m:r>
                        </m:e>
                        <m:sub>
                          <m:r>
                            <a:rPr lang="et-EE" b="0" i="1" smtClean="0">
                              <a:latin typeface="Cambria Math" panose="02040503050406030204" pitchFamily="18" charset="0"/>
                            </a:rPr>
                            <m:t>2</m:t>
                          </m:r>
                        </m:sub>
                      </m:sSub>
                      <m:d>
                        <m:dPr>
                          <m:ctrlPr>
                            <a:rPr lang="et-EE" b="0" i="1" smtClean="0">
                              <a:latin typeface="Cambria Math" panose="02040503050406030204" pitchFamily="18" charset="0"/>
                            </a:rPr>
                          </m:ctrlPr>
                        </m:dPr>
                        <m:e>
                          <m:r>
                            <a:rPr lang="et-EE" b="0" i="1" smtClean="0">
                              <a:latin typeface="Cambria Math" panose="02040503050406030204" pitchFamily="18" charset="0"/>
                            </a:rPr>
                            <m:t>𝑔</m:t>
                          </m:r>
                        </m:e>
                      </m:d>
                      <m:r>
                        <a:rPr lang="et-EE" b="0" i="1" smtClean="0">
                          <a:latin typeface="Cambria Math" panose="02040503050406030204" pitchFamily="18" charset="0"/>
                        </a:rPr>
                        <m:t>+</m:t>
                      </m:r>
                      <m:sSub>
                        <m:sSubPr>
                          <m:ctrlPr>
                            <a:rPr lang="et-EE" b="0" i="1" smtClean="0">
                              <a:latin typeface="Cambria Math" panose="02040503050406030204" pitchFamily="18" charset="0"/>
                            </a:rPr>
                          </m:ctrlPr>
                        </m:sSubPr>
                        <m:e>
                          <m:r>
                            <a:rPr lang="et-EE" b="0" i="1" smtClean="0">
                              <a:latin typeface="Cambria Math" panose="02040503050406030204" pitchFamily="18" charset="0"/>
                            </a:rPr>
                            <m:t>𝐻</m:t>
                          </m:r>
                        </m:e>
                        <m:sub>
                          <m:r>
                            <a:rPr lang="et-EE" b="0" i="1" smtClean="0">
                              <a:latin typeface="Cambria Math" panose="02040503050406030204" pitchFamily="18" charset="0"/>
                            </a:rPr>
                            <m:t>2</m:t>
                          </m:r>
                        </m:sub>
                      </m:sSub>
                      <m:r>
                        <a:rPr lang="et-EE" b="0" i="1" smtClean="0">
                          <a:latin typeface="Cambria Math" panose="02040503050406030204" pitchFamily="18" charset="0"/>
                        </a:rPr>
                        <m:t>𝑂</m:t>
                      </m:r>
                      <m:r>
                        <a:rPr lang="et-EE" b="0" i="1" smtClean="0">
                          <a:latin typeface="Cambria Math" panose="02040503050406030204" pitchFamily="18" charset="0"/>
                        </a:rPr>
                        <m:t>+</m:t>
                      </m:r>
                      <m:sSub>
                        <m:sSubPr>
                          <m:ctrlPr>
                            <a:rPr lang="et-EE" b="0" i="1" smtClean="0">
                              <a:latin typeface="Cambria Math" panose="02040503050406030204" pitchFamily="18" charset="0"/>
                            </a:rPr>
                          </m:ctrlPr>
                        </m:sSubPr>
                        <m:e>
                          <m:r>
                            <a:rPr lang="et-EE" b="0" i="1" smtClean="0">
                              <a:latin typeface="Cambria Math" panose="02040503050406030204" pitchFamily="18" charset="0"/>
                            </a:rPr>
                            <m:t>0.5</m:t>
                          </m:r>
                          <m:r>
                            <a:rPr lang="et-EE" b="0" i="1" smtClean="0">
                              <a:latin typeface="Cambria Math" panose="02040503050406030204" pitchFamily="18" charset="0"/>
                            </a:rPr>
                            <m:t>𝑂</m:t>
                          </m:r>
                        </m:e>
                        <m:sub>
                          <m:r>
                            <a:rPr lang="et-EE" b="0" i="1" smtClean="0">
                              <a:latin typeface="Cambria Math" panose="02040503050406030204" pitchFamily="18" charset="0"/>
                            </a:rPr>
                            <m:t>2</m:t>
                          </m:r>
                        </m:sub>
                      </m:sSub>
                      <m:r>
                        <a:rPr lang="et-EE" b="0" i="1" smtClean="0">
                          <a:latin typeface="Cambria Math" panose="02040503050406030204" pitchFamily="18" charset="0"/>
                          <a:ea typeface="Cambria Math" panose="02040503050406030204" pitchFamily="18" charset="0"/>
                        </a:rPr>
                        <m:t>→</m:t>
                      </m:r>
                      <m:sSubSup>
                        <m:sSubSupPr>
                          <m:ctrlPr>
                            <a:rPr lang="et-EE" b="0" i="1" smtClean="0">
                              <a:latin typeface="Cambria Math" panose="02040503050406030204" pitchFamily="18" charset="0"/>
                              <a:ea typeface="Cambria Math" panose="02040503050406030204" pitchFamily="18" charset="0"/>
                            </a:rPr>
                          </m:ctrlPr>
                        </m:sSubSupPr>
                        <m:e>
                          <m:r>
                            <a:rPr lang="et-EE" b="0" i="1" smtClean="0">
                              <a:latin typeface="Cambria Math" panose="02040503050406030204" pitchFamily="18" charset="0"/>
                              <a:ea typeface="Cambria Math" panose="02040503050406030204" pitchFamily="18" charset="0"/>
                            </a:rPr>
                            <m:t>𝑆𝑂</m:t>
                          </m:r>
                        </m:e>
                        <m:sub>
                          <m:r>
                            <a:rPr lang="et-EE" b="0" i="1" smtClean="0">
                              <a:latin typeface="Cambria Math" panose="02040503050406030204" pitchFamily="18" charset="0"/>
                              <a:ea typeface="Cambria Math" panose="02040503050406030204" pitchFamily="18" charset="0"/>
                            </a:rPr>
                            <m:t>4</m:t>
                          </m:r>
                        </m:sub>
                        <m:sup>
                          <m:r>
                            <a:rPr lang="et-EE" b="0" i="1" smtClean="0">
                              <a:latin typeface="Cambria Math" panose="02040503050406030204" pitchFamily="18" charset="0"/>
                              <a:ea typeface="Cambria Math" panose="02040503050406030204" pitchFamily="18" charset="0"/>
                            </a:rPr>
                            <m:t>2−</m:t>
                          </m:r>
                        </m:sup>
                      </m:sSubSup>
                      <m:r>
                        <a:rPr lang="et-EE" b="0" i="1" smtClean="0">
                          <a:latin typeface="Cambria Math" panose="02040503050406030204" pitchFamily="18" charset="0"/>
                          <a:ea typeface="Cambria Math" panose="02040503050406030204" pitchFamily="18" charset="0"/>
                        </a:rPr>
                        <m:t>+2</m:t>
                      </m:r>
                      <m:sSup>
                        <m:sSupPr>
                          <m:ctrlPr>
                            <a:rPr lang="et-EE" b="0" i="1" smtClean="0">
                              <a:latin typeface="Cambria Math" panose="02040503050406030204" pitchFamily="18" charset="0"/>
                              <a:ea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𝐻</m:t>
                          </m:r>
                        </m:e>
                        <m:sup>
                          <m:r>
                            <a:rPr lang="et-EE" b="0" i="1" smtClean="0">
                              <a:latin typeface="Cambria Math" panose="02040503050406030204" pitchFamily="18" charset="0"/>
                              <a:ea typeface="Cambria Math" panose="02040503050406030204" pitchFamily="18" charset="0"/>
                            </a:rPr>
                            <m:t>+</m:t>
                          </m:r>
                        </m:sup>
                      </m:sSup>
                    </m:oMath>
                  </m:oMathPara>
                </a14:m>
                <a:endParaRPr lang="et-EE" b="0" dirty="0">
                  <a:ea typeface="Cambria Math" panose="02040503050406030204" pitchFamily="18" charset="0"/>
                </a:endParaRPr>
              </a:p>
              <a:p>
                <a:pPr algn="just"/>
                <a:r>
                  <a:rPr lang="et-EE" dirty="0"/>
                  <a:t>Lisaks </a:t>
                </a:r>
                <a:r>
                  <a:rPr lang="et-EE" dirty="0" err="1"/>
                  <a:t>NO</a:t>
                </a:r>
                <a:r>
                  <a:rPr lang="et-EE" baseline="-25000" dirty="0" err="1"/>
                  <a:t>x</a:t>
                </a:r>
                <a:r>
                  <a:rPr lang="et-EE" dirty="0" err="1"/>
                  <a:t>-le</a:t>
                </a:r>
                <a:r>
                  <a:rPr lang="et-EE" dirty="0"/>
                  <a:t> ja SO</a:t>
                </a:r>
                <a:r>
                  <a:rPr lang="et-EE" baseline="-25000" dirty="0"/>
                  <a:t>2</a:t>
                </a:r>
                <a:r>
                  <a:rPr lang="et-EE" dirty="0"/>
                  <a:t>-le küllastub sademevesi ka teistest atmosfääris olevatest gaasidest nagu CO</a:t>
                </a:r>
                <a:r>
                  <a:rPr lang="et-EE" baseline="-25000" dirty="0"/>
                  <a:t>2</a:t>
                </a:r>
                <a:r>
                  <a:rPr lang="et-EE" dirty="0"/>
                  <a:t> (10</a:t>
                </a:r>
                <a:r>
                  <a:rPr lang="et-EE" baseline="30000" dirty="0"/>
                  <a:t>-3.5</a:t>
                </a:r>
                <a:r>
                  <a:rPr lang="et-EE" dirty="0"/>
                  <a:t> </a:t>
                </a:r>
                <a:r>
                  <a:rPr lang="et-EE" dirty="0" err="1"/>
                  <a:t>bar</a:t>
                </a:r>
                <a:r>
                  <a:rPr lang="et-EE" dirty="0"/>
                  <a:t>), O</a:t>
                </a:r>
                <a:r>
                  <a:rPr lang="et-EE" baseline="-25000" dirty="0"/>
                  <a:t>2</a:t>
                </a:r>
                <a:r>
                  <a:rPr lang="et-EE" dirty="0"/>
                  <a:t> ja </a:t>
                </a:r>
                <a:r>
                  <a:rPr lang="et-EE" dirty="0" err="1"/>
                  <a:t>väärisgaasid</a:t>
                </a:r>
                <a:r>
                  <a:rPr lang="et-EE" dirty="0"/>
                  <a:t> (nt. </a:t>
                </a:r>
                <a:r>
                  <a:rPr lang="et-EE" dirty="0" err="1"/>
                  <a:t>Ar</a:t>
                </a:r>
                <a:r>
                  <a:rPr lang="et-EE" dirty="0"/>
                  <a:t>).</a:t>
                </a:r>
              </a:p>
              <a:p>
                <a:pPr algn="just"/>
                <a:r>
                  <a:rPr lang="et-EE" dirty="0" err="1"/>
                  <a:t>pH</a:t>
                </a:r>
                <a:r>
                  <a:rPr lang="et-EE" dirty="0"/>
                  <a:t> 5–6 (saastumata)</a:t>
                </a:r>
              </a:p>
              <a:p>
                <a:pPr algn="just"/>
                <a:r>
                  <a:rPr lang="et-EE" dirty="0"/>
                  <a:t>Kokkuvõtvalt võib öelda, et vihmavesi on väga väikese lahustunud ainete sisaldusega (ehk mineraalide suhtes alaküllastunud), kergelt happelise reaktsiooniga ja kõrge oksüdatsioonivõimega, mis loob potentsiaali põhjustada kiireid muutusi mullas ja kivimites, millesse see infiltreerub.</a:t>
                </a:r>
              </a:p>
              <a:p>
                <a:pPr algn="just"/>
                <a:endParaRPr lang="et-EE" dirty="0"/>
              </a:p>
            </p:txBody>
          </p:sp>
        </mc:Choice>
        <mc:Fallback xmlns="">
          <p:sp>
            <p:nvSpPr>
              <p:cNvPr id="3" name="Sisu kohatäide 2">
                <a:extLst>
                  <a:ext uri="{FF2B5EF4-FFF2-40B4-BE49-F238E27FC236}">
                    <a16:creationId xmlns:a16="http://schemas.microsoft.com/office/drawing/2014/main" id="{9FDBE1B8-6949-4DCE-9F06-9E330CF4D752}"/>
                  </a:ext>
                </a:extLst>
              </p:cNvPr>
              <p:cNvSpPr>
                <a:spLocks noGrp="1" noRot="1" noChangeAspect="1" noMove="1" noResize="1" noEditPoints="1" noAdjustHandles="1" noChangeArrowheads="1" noChangeShapeType="1" noTextEdit="1"/>
              </p:cNvSpPr>
              <p:nvPr>
                <p:ph idx="1"/>
              </p:nvPr>
            </p:nvSpPr>
            <p:spPr>
              <a:xfrm>
                <a:off x="838200" y="1825624"/>
                <a:ext cx="10515600" cy="5032375"/>
              </a:xfrm>
              <a:blipFill>
                <a:blip r:embed="rId3"/>
                <a:stretch>
                  <a:fillRect l="-928" t="-3027" r="-986"/>
                </a:stretch>
              </a:blipFill>
            </p:spPr>
            <p:txBody>
              <a:bodyPr/>
              <a:lstStyle/>
              <a:p>
                <a:r>
                  <a:rPr lang="en-US">
                    <a:noFill/>
                  </a:rPr>
                  <a:t> </a:t>
                </a:r>
              </a:p>
            </p:txBody>
          </p:sp>
        </mc:Fallback>
      </mc:AlternateContent>
      <p:sp>
        <p:nvSpPr>
          <p:cNvPr id="4" name="Ovaal 3">
            <a:extLst>
              <a:ext uri="{FF2B5EF4-FFF2-40B4-BE49-F238E27FC236}">
                <a16:creationId xmlns:a16="http://schemas.microsoft.com/office/drawing/2014/main" id="{653569F1-E913-4B8E-A3B2-3A2E6C3F4CDE}"/>
              </a:ext>
            </a:extLst>
          </p:cNvPr>
          <p:cNvSpPr/>
          <p:nvPr/>
        </p:nvSpPr>
        <p:spPr>
          <a:xfrm>
            <a:off x="8124496" y="3720663"/>
            <a:ext cx="756746" cy="5854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aidinumbri kohatäide 4">
            <a:extLst>
              <a:ext uri="{FF2B5EF4-FFF2-40B4-BE49-F238E27FC236}">
                <a16:creationId xmlns:a16="http://schemas.microsoft.com/office/drawing/2014/main" id="{7276F504-C521-4ABE-968E-D58ABD908227}"/>
              </a:ext>
            </a:extLst>
          </p:cNvPr>
          <p:cNvSpPr>
            <a:spLocks noGrp="1"/>
          </p:cNvSpPr>
          <p:nvPr>
            <p:ph type="sldNum" sz="quarter" idx="12"/>
          </p:nvPr>
        </p:nvSpPr>
        <p:spPr/>
        <p:txBody>
          <a:bodyPr/>
          <a:lstStyle/>
          <a:p>
            <a:fld id="{AECCF359-125E-4B56-B8AE-37251FDC6E5C}" type="slidenum">
              <a:rPr lang="en-US" smtClean="0"/>
              <a:t>6</a:t>
            </a:fld>
            <a:endParaRPr lang="en-US"/>
          </a:p>
        </p:txBody>
      </p:sp>
    </p:spTree>
    <p:extLst>
      <p:ext uri="{BB962C8B-B14F-4D97-AF65-F5344CB8AC3E}">
        <p14:creationId xmlns:p14="http://schemas.microsoft.com/office/powerpoint/2010/main" val="80897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4AD7B1C-C3A1-4F6D-91C9-51912BC9632A}"/>
              </a:ext>
            </a:extLst>
          </p:cNvPr>
          <p:cNvSpPr>
            <a:spLocks noGrp="1"/>
          </p:cNvSpPr>
          <p:nvPr>
            <p:ph type="title"/>
          </p:nvPr>
        </p:nvSpPr>
        <p:spPr/>
        <p:txBody>
          <a:bodyPr/>
          <a:lstStyle/>
          <a:p>
            <a:r>
              <a:rPr lang="et-EE" b="1" dirty="0"/>
              <a:t>Sademete keemiline koostis</a:t>
            </a:r>
            <a:endParaRPr lang="en-US" b="1" dirty="0"/>
          </a:p>
        </p:txBody>
      </p:sp>
      <p:pic>
        <p:nvPicPr>
          <p:cNvPr id="6" name="Pilt 5">
            <a:extLst>
              <a:ext uri="{FF2B5EF4-FFF2-40B4-BE49-F238E27FC236}">
                <a16:creationId xmlns:a16="http://schemas.microsoft.com/office/drawing/2014/main" id="{EF6EC26B-88EC-40D3-A3BA-C537F5CF5CFF}"/>
              </a:ext>
            </a:extLst>
          </p:cNvPr>
          <p:cNvPicPr>
            <a:picLocks noChangeAspect="1"/>
          </p:cNvPicPr>
          <p:nvPr/>
        </p:nvPicPr>
        <p:blipFill>
          <a:blip r:embed="rId3"/>
          <a:stretch>
            <a:fillRect/>
          </a:stretch>
        </p:blipFill>
        <p:spPr>
          <a:xfrm>
            <a:off x="6905524" y="2402297"/>
            <a:ext cx="5228413" cy="2620962"/>
          </a:xfrm>
          <a:prstGeom prst="rect">
            <a:avLst/>
          </a:prstGeom>
        </p:spPr>
      </p:pic>
      <p:sp>
        <p:nvSpPr>
          <p:cNvPr id="7" name="TextBox 6">
            <a:extLst>
              <a:ext uri="{FF2B5EF4-FFF2-40B4-BE49-F238E27FC236}">
                <a16:creationId xmlns:a16="http://schemas.microsoft.com/office/drawing/2014/main" id="{3293D078-3980-4CEF-B310-48AAB20E9EFE}"/>
              </a:ext>
            </a:extLst>
          </p:cNvPr>
          <p:cNvSpPr txBox="1"/>
          <p:nvPr/>
        </p:nvSpPr>
        <p:spPr>
          <a:xfrm>
            <a:off x="8609513" y="5023259"/>
            <a:ext cx="1820435" cy="369332"/>
          </a:xfrm>
          <a:prstGeom prst="rect">
            <a:avLst/>
          </a:prstGeom>
          <a:noFill/>
        </p:spPr>
        <p:txBody>
          <a:bodyPr wrap="none" rtlCol="0">
            <a:spAutoFit/>
          </a:bodyPr>
          <a:lstStyle/>
          <a:p>
            <a:r>
              <a:rPr lang="et-EE" dirty="0" err="1"/>
              <a:t>Treier</a:t>
            </a:r>
            <a:r>
              <a:rPr lang="et-EE" dirty="0"/>
              <a:t> et </a:t>
            </a:r>
            <a:r>
              <a:rPr lang="et-EE" dirty="0" err="1"/>
              <a:t>al</a:t>
            </a:r>
            <a:r>
              <a:rPr lang="et-EE" dirty="0"/>
              <a:t>., 2004</a:t>
            </a:r>
            <a:endParaRPr lang="en-US" dirty="0"/>
          </a:p>
        </p:txBody>
      </p:sp>
      <p:sp>
        <p:nvSpPr>
          <p:cNvPr id="3" name="Slaidinumbri kohatäide 2">
            <a:extLst>
              <a:ext uri="{FF2B5EF4-FFF2-40B4-BE49-F238E27FC236}">
                <a16:creationId xmlns:a16="http://schemas.microsoft.com/office/drawing/2014/main" id="{C3993791-42EF-42EF-A96B-F201AF648F66}"/>
              </a:ext>
            </a:extLst>
          </p:cNvPr>
          <p:cNvSpPr>
            <a:spLocks noGrp="1"/>
          </p:cNvSpPr>
          <p:nvPr>
            <p:ph type="sldNum" sz="quarter" idx="12"/>
          </p:nvPr>
        </p:nvSpPr>
        <p:spPr/>
        <p:txBody>
          <a:bodyPr/>
          <a:lstStyle/>
          <a:p>
            <a:fld id="{AECCF359-125E-4B56-B8AE-37251FDC6E5C}" type="slidenum">
              <a:rPr lang="en-US" smtClean="0"/>
              <a:t>7</a:t>
            </a:fld>
            <a:endParaRPr lang="en-US"/>
          </a:p>
        </p:txBody>
      </p:sp>
      <p:pic>
        <p:nvPicPr>
          <p:cNvPr id="10" name="Pilt 9">
            <a:extLst>
              <a:ext uri="{FF2B5EF4-FFF2-40B4-BE49-F238E27FC236}">
                <a16:creationId xmlns:a16="http://schemas.microsoft.com/office/drawing/2014/main" id="{881F90AF-2911-4B0A-AF7D-C87FE5D3AC61}"/>
              </a:ext>
            </a:extLst>
          </p:cNvPr>
          <p:cNvPicPr>
            <a:picLocks noChangeAspect="1"/>
          </p:cNvPicPr>
          <p:nvPr/>
        </p:nvPicPr>
        <p:blipFill>
          <a:blip r:embed="rId4"/>
          <a:stretch>
            <a:fillRect/>
          </a:stretch>
        </p:blipFill>
        <p:spPr>
          <a:xfrm>
            <a:off x="661923" y="1546445"/>
            <a:ext cx="6243601" cy="4332667"/>
          </a:xfrm>
          <a:prstGeom prst="rect">
            <a:avLst/>
          </a:prstGeom>
        </p:spPr>
      </p:pic>
      <p:sp>
        <p:nvSpPr>
          <p:cNvPr id="11" name="TextBox 10">
            <a:extLst>
              <a:ext uri="{FF2B5EF4-FFF2-40B4-BE49-F238E27FC236}">
                <a16:creationId xmlns:a16="http://schemas.microsoft.com/office/drawing/2014/main" id="{AF846DAC-221B-49F5-817B-E9597DAE3643}"/>
              </a:ext>
            </a:extLst>
          </p:cNvPr>
          <p:cNvSpPr txBox="1"/>
          <p:nvPr/>
        </p:nvSpPr>
        <p:spPr>
          <a:xfrm>
            <a:off x="2686946" y="5879112"/>
            <a:ext cx="1592615" cy="369332"/>
          </a:xfrm>
          <a:prstGeom prst="rect">
            <a:avLst/>
          </a:prstGeom>
          <a:noFill/>
        </p:spPr>
        <p:txBody>
          <a:bodyPr wrap="none" rtlCol="0">
            <a:spAutoFit/>
          </a:bodyPr>
          <a:lstStyle/>
          <a:p>
            <a:r>
              <a:rPr lang="et-EE" dirty="0" err="1"/>
              <a:t>Vet</a:t>
            </a:r>
            <a:r>
              <a:rPr lang="et-EE" dirty="0"/>
              <a:t> et </a:t>
            </a:r>
            <a:r>
              <a:rPr lang="et-EE" dirty="0" err="1"/>
              <a:t>al</a:t>
            </a:r>
            <a:r>
              <a:rPr lang="et-EE" dirty="0"/>
              <a:t>., 2014</a:t>
            </a:r>
            <a:endParaRPr lang="en-US" dirty="0"/>
          </a:p>
        </p:txBody>
      </p:sp>
      <p:sp>
        <p:nvSpPr>
          <p:cNvPr id="8" name="TextBox 7">
            <a:extLst>
              <a:ext uri="{FF2B5EF4-FFF2-40B4-BE49-F238E27FC236}">
                <a16:creationId xmlns:a16="http://schemas.microsoft.com/office/drawing/2014/main" id="{9A97A309-50DC-4108-BE0F-D45CEE40A0CA}"/>
              </a:ext>
            </a:extLst>
          </p:cNvPr>
          <p:cNvSpPr txBox="1"/>
          <p:nvPr/>
        </p:nvSpPr>
        <p:spPr>
          <a:xfrm>
            <a:off x="6905524" y="2010368"/>
            <a:ext cx="3327578" cy="369332"/>
          </a:xfrm>
          <a:prstGeom prst="rect">
            <a:avLst/>
          </a:prstGeom>
          <a:noFill/>
        </p:spPr>
        <p:txBody>
          <a:bodyPr wrap="none" rtlCol="0">
            <a:spAutoFit/>
          </a:bodyPr>
          <a:lstStyle/>
          <a:p>
            <a:r>
              <a:rPr lang="et-EE" b="1" dirty="0"/>
              <a:t>Eesti sademete keemiline koostis</a:t>
            </a:r>
            <a:endParaRPr lang="en-US" b="1" dirty="0"/>
          </a:p>
        </p:txBody>
      </p:sp>
    </p:spTree>
    <p:extLst>
      <p:ext uri="{BB962C8B-B14F-4D97-AF65-F5344CB8AC3E}">
        <p14:creationId xmlns:p14="http://schemas.microsoft.com/office/powerpoint/2010/main" val="254647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1E1D92B-1006-4D2A-8E0B-4C386C13A8BB}"/>
              </a:ext>
            </a:extLst>
          </p:cNvPr>
          <p:cNvSpPr>
            <a:spLocks noGrp="1"/>
          </p:cNvSpPr>
          <p:nvPr>
            <p:ph type="title"/>
          </p:nvPr>
        </p:nvSpPr>
        <p:spPr/>
        <p:txBody>
          <a:bodyPr/>
          <a:lstStyle/>
          <a:p>
            <a:r>
              <a:rPr lang="et-EE" b="1" dirty="0"/>
              <a:t>Sademete isotoopkoostis ja põhjavesi</a:t>
            </a:r>
            <a:endParaRPr lang="en-US" b="1" dirty="0"/>
          </a:p>
        </p:txBody>
      </p:sp>
      <p:pic>
        <p:nvPicPr>
          <p:cNvPr id="3" name="Pilt 2">
            <a:extLst>
              <a:ext uri="{FF2B5EF4-FFF2-40B4-BE49-F238E27FC236}">
                <a16:creationId xmlns:a16="http://schemas.microsoft.com/office/drawing/2014/main" id="{4131D0D7-A89F-46E8-8896-D8A4BC230FA4}"/>
              </a:ext>
            </a:extLst>
          </p:cNvPr>
          <p:cNvPicPr>
            <a:picLocks noChangeAspect="1"/>
          </p:cNvPicPr>
          <p:nvPr/>
        </p:nvPicPr>
        <p:blipFill>
          <a:blip r:embed="rId3"/>
          <a:stretch>
            <a:fillRect/>
          </a:stretch>
        </p:blipFill>
        <p:spPr>
          <a:xfrm>
            <a:off x="4413696" y="2073240"/>
            <a:ext cx="7253436" cy="3339118"/>
          </a:xfrm>
          <a:prstGeom prst="rect">
            <a:avLst/>
          </a:prstGeom>
        </p:spPr>
      </p:pic>
      <p:sp>
        <p:nvSpPr>
          <p:cNvPr id="9" name="TextBox 8">
            <a:extLst>
              <a:ext uri="{FF2B5EF4-FFF2-40B4-BE49-F238E27FC236}">
                <a16:creationId xmlns:a16="http://schemas.microsoft.com/office/drawing/2014/main" id="{0DD7F74E-FC95-427D-A131-C8295B5B32CA}"/>
              </a:ext>
            </a:extLst>
          </p:cNvPr>
          <p:cNvSpPr txBox="1"/>
          <p:nvPr/>
        </p:nvSpPr>
        <p:spPr>
          <a:xfrm>
            <a:off x="7327021" y="5412358"/>
            <a:ext cx="1855380" cy="369332"/>
          </a:xfrm>
          <a:prstGeom prst="rect">
            <a:avLst/>
          </a:prstGeom>
          <a:noFill/>
        </p:spPr>
        <p:txBody>
          <a:bodyPr wrap="none" rtlCol="0">
            <a:spAutoFit/>
          </a:bodyPr>
          <a:lstStyle/>
          <a:p>
            <a:r>
              <a:rPr lang="et-EE" dirty="0"/>
              <a:t>Raidla et </a:t>
            </a:r>
            <a:r>
              <a:rPr lang="et-EE" dirty="0" err="1"/>
              <a:t>al</a:t>
            </a:r>
            <a:r>
              <a:rPr lang="et-EE" dirty="0"/>
              <a:t>., 2016</a:t>
            </a:r>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247060-FD1F-4521-977A-D048F8D391E5}"/>
                  </a:ext>
                </a:extLst>
              </p:cNvPr>
              <p:cNvSpPr txBox="1"/>
              <p:nvPr/>
            </p:nvSpPr>
            <p:spPr>
              <a:xfrm>
                <a:off x="9679024" y="3914368"/>
                <a:ext cx="19881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t-EE" b="0" i="1" smtClean="0">
                          <a:latin typeface="Cambria Math" panose="02040503050406030204" pitchFamily="18" charset="0"/>
                          <a:ea typeface="Cambria Math" panose="02040503050406030204" pitchFamily="18" charset="0"/>
                        </a:rPr>
                        <m:t>𝛿</m:t>
                      </m:r>
                      <m:r>
                        <a:rPr lang="et-EE" b="0" i="1" smtClean="0">
                          <a:latin typeface="Cambria Math" panose="02040503050406030204" pitchFamily="18" charset="0"/>
                          <a:ea typeface="Cambria Math" panose="02040503050406030204" pitchFamily="18" charset="0"/>
                        </a:rPr>
                        <m:t>𝐷</m:t>
                      </m:r>
                      <m:r>
                        <a:rPr lang="et-EE" b="0" i="1" smtClean="0">
                          <a:latin typeface="Cambria Math" panose="02040503050406030204" pitchFamily="18" charset="0"/>
                        </a:rPr>
                        <m:t>=8</m:t>
                      </m:r>
                      <m:sSup>
                        <m:sSupPr>
                          <m:ctrlPr>
                            <a:rPr lang="et-EE" b="0" i="1" smtClean="0">
                              <a:latin typeface="Cambria Math" panose="02040503050406030204" pitchFamily="18" charset="0"/>
                            </a:rPr>
                          </m:ctrlPr>
                        </m:sSupPr>
                        <m:e>
                          <m:r>
                            <a:rPr lang="et-EE" b="0" i="1" smtClean="0">
                              <a:latin typeface="Cambria Math" panose="02040503050406030204" pitchFamily="18" charset="0"/>
                              <a:ea typeface="Cambria Math" panose="02040503050406030204" pitchFamily="18" charset="0"/>
                            </a:rPr>
                            <m:t>𝛿</m:t>
                          </m:r>
                        </m:e>
                        <m:sup>
                          <m:r>
                            <a:rPr lang="et-EE" b="0" i="1" smtClean="0">
                              <a:latin typeface="Cambria Math" panose="02040503050406030204" pitchFamily="18" charset="0"/>
                            </a:rPr>
                            <m:t>18</m:t>
                          </m:r>
                        </m:sup>
                      </m:sSup>
                      <m:r>
                        <a:rPr lang="et-EE" b="0" i="1" smtClean="0">
                          <a:latin typeface="Cambria Math" panose="02040503050406030204" pitchFamily="18" charset="0"/>
                        </a:rPr>
                        <m:t>𝑂</m:t>
                      </m:r>
                      <m:r>
                        <a:rPr lang="et-EE" b="0" i="1" smtClean="0">
                          <a:latin typeface="Cambria Math" panose="02040503050406030204" pitchFamily="18" charset="0"/>
                        </a:rPr>
                        <m:t>+10</m:t>
                      </m:r>
                    </m:oMath>
                  </m:oMathPara>
                </a14:m>
                <a:endParaRPr lang="en-US" dirty="0"/>
              </a:p>
            </p:txBody>
          </p:sp>
        </mc:Choice>
        <mc:Fallback xmlns="">
          <p:sp>
            <p:nvSpPr>
              <p:cNvPr id="10" name="TextBox 9">
                <a:extLst>
                  <a:ext uri="{FF2B5EF4-FFF2-40B4-BE49-F238E27FC236}">
                    <a16:creationId xmlns:a16="http://schemas.microsoft.com/office/drawing/2014/main" id="{B5247060-FD1F-4521-977A-D048F8D391E5}"/>
                  </a:ext>
                </a:extLst>
              </p:cNvPr>
              <p:cNvSpPr txBox="1">
                <a:spLocks noRot="1" noChangeAspect="1" noMove="1" noResize="1" noEditPoints="1" noAdjustHandles="1" noChangeArrowheads="1" noChangeShapeType="1" noTextEdit="1"/>
              </p:cNvSpPr>
              <p:nvPr/>
            </p:nvSpPr>
            <p:spPr>
              <a:xfrm>
                <a:off x="9679024" y="3914368"/>
                <a:ext cx="1988108" cy="369332"/>
              </a:xfrm>
              <a:prstGeom prst="rect">
                <a:avLst/>
              </a:prstGeom>
              <a:blipFill>
                <a:blip r:embed="rId4"/>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FB7B5039-C3C7-45EB-978C-5878C71E3F73}"/>
              </a:ext>
            </a:extLst>
          </p:cNvPr>
          <p:cNvSpPr txBox="1"/>
          <p:nvPr/>
        </p:nvSpPr>
        <p:spPr>
          <a:xfrm>
            <a:off x="8610600" y="3914368"/>
            <a:ext cx="830677" cy="369332"/>
          </a:xfrm>
          <a:prstGeom prst="rect">
            <a:avLst/>
          </a:prstGeom>
          <a:noFill/>
        </p:spPr>
        <p:txBody>
          <a:bodyPr wrap="none" rtlCol="0">
            <a:spAutoFit/>
          </a:bodyPr>
          <a:lstStyle/>
          <a:p>
            <a:r>
              <a:rPr lang="et-EE" dirty="0"/>
              <a:t>GMWL</a:t>
            </a:r>
            <a:endParaRPr lang="en-US" dirty="0"/>
          </a:p>
        </p:txBody>
      </p:sp>
      <p:sp>
        <p:nvSpPr>
          <p:cNvPr id="4" name="Slaidinumbri kohatäide 3">
            <a:extLst>
              <a:ext uri="{FF2B5EF4-FFF2-40B4-BE49-F238E27FC236}">
                <a16:creationId xmlns:a16="http://schemas.microsoft.com/office/drawing/2014/main" id="{201379EF-ACFE-44C1-A0FE-2F5C5AD2CAEE}"/>
              </a:ext>
            </a:extLst>
          </p:cNvPr>
          <p:cNvSpPr>
            <a:spLocks noGrp="1"/>
          </p:cNvSpPr>
          <p:nvPr>
            <p:ph type="sldNum" sz="quarter" idx="12"/>
          </p:nvPr>
        </p:nvSpPr>
        <p:spPr/>
        <p:txBody>
          <a:bodyPr/>
          <a:lstStyle/>
          <a:p>
            <a:fld id="{AECCF359-125E-4B56-B8AE-37251FDC6E5C}" type="slidenum">
              <a:rPr lang="en-US" smtClean="0"/>
              <a:t>8</a:t>
            </a:fld>
            <a:endParaRPr lang="en-US"/>
          </a:p>
        </p:txBody>
      </p:sp>
      <p:pic>
        <p:nvPicPr>
          <p:cNvPr id="5" name="Pilt 4">
            <a:extLst>
              <a:ext uri="{FF2B5EF4-FFF2-40B4-BE49-F238E27FC236}">
                <a16:creationId xmlns:a16="http://schemas.microsoft.com/office/drawing/2014/main" id="{E4E1BCAD-0F9F-43CB-921B-3788AB2E1D34}"/>
              </a:ext>
            </a:extLst>
          </p:cNvPr>
          <p:cNvPicPr>
            <a:picLocks noChangeAspect="1"/>
          </p:cNvPicPr>
          <p:nvPr/>
        </p:nvPicPr>
        <p:blipFill>
          <a:blip r:embed="rId5"/>
          <a:stretch>
            <a:fillRect/>
          </a:stretch>
        </p:blipFill>
        <p:spPr>
          <a:xfrm>
            <a:off x="551413" y="1795525"/>
            <a:ext cx="4290877" cy="3894547"/>
          </a:xfrm>
          <a:prstGeom prst="rect">
            <a:avLst/>
          </a:prstGeom>
        </p:spPr>
      </p:pic>
    </p:spTree>
    <p:extLst>
      <p:ext uri="{BB962C8B-B14F-4D97-AF65-F5344CB8AC3E}">
        <p14:creationId xmlns:p14="http://schemas.microsoft.com/office/powerpoint/2010/main" val="574273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CAD2CD8-A461-4C23-8532-21BFA6A3541F}"/>
              </a:ext>
            </a:extLst>
          </p:cNvPr>
          <p:cNvSpPr>
            <a:spLocks noGrp="1"/>
          </p:cNvSpPr>
          <p:nvPr>
            <p:ph type="title"/>
          </p:nvPr>
        </p:nvSpPr>
        <p:spPr/>
        <p:txBody>
          <a:bodyPr/>
          <a:lstStyle/>
          <a:p>
            <a:r>
              <a:rPr lang="et-EE" b="1" dirty="0"/>
              <a:t>Reaktsioonid aeratsioonivöös</a:t>
            </a:r>
            <a:endParaRPr lang="en-US" b="1" dirty="0"/>
          </a:p>
        </p:txBody>
      </p:sp>
      <p:pic>
        <p:nvPicPr>
          <p:cNvPr id="4" name="Picture 6">
            <a:extLst>
              <a:ext uri="{FF2B5EF4-FFF2-40B4-BE49-F238E27FC236}">
                <a16:creationId xmlns:a16="http://schemas.microsoft.com/office/drawing/2014/main" id="{3C0E67D5-FF52-45C2-A287-0F1E13A1B0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9749" y="1525013"/>
            <a:ext cx="8392501" cy="52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Vabakuju: kujund 2">
            <a:extLst>
              <a:ext uri="{FF2B5EF4-FFF2-40B4-BE49-F238E27FC236}">
                <a16:creationId xmlns:a16="http://schemas.microsoft.com/office/drawing/2014/main" id="{40D7D3E5-16F9-4C9B-98FF-38A0E8D7A73E}"/>
              </a:ext>
            </a:extLst>
          </p:cNvPr>
          <p:cNvSpPr/>
          <p:nvPr/>
        </p:nvSpPr>
        <p:spPr>
          <a:xfrm>
            <a:off x="2217683" y="4403834"/>
            <a:ext cx="4330262" cy="1292773"/>
          </a:xfrm>
          <a:custGeom>
            <a:avLst/>
            <a:gdLst>
              <a:gd name="connsiteX0" fmla="*/ 0 w 4330262"/>
              <a:gd name="connsiteY0" fmla="*/ 609600 h 1292773"/>
              <a:gd name="connsiteX1" fmla="*/ 10510 w 4330262"/>
              <a:gd name="connsiteY1" fmla="*/ 0 h 1292773"/>
              <a:gd name="connsiteX2" fmla="*/ 315310 w 4330262"/>
              <a:gd name="connsiteY2" fmla="*/ 10511 h 1292773"/>
              <a:gd name="connsiteX3" fmla="*/ 567558 w 4330262"/>
              <a:gd name="connsiteY3" fmla="*/ 63063 h 1292773"/>
              <a:gd name="connsiteX4" fmla="*/ 1198179 w 4330262"/>
              <a:gd name="connsiteY4" fmla="*/ 273269 h 1292773"/>
              <a:gd name="connsiteX5" fmla="*/ 1744717 w 4330262"/>
              <a:gd name="connsiteY5" fmla="*/ 472966 h 1292773"/>
              <a:gd name="connsiteX6" fmla="*/ 2017986 w 4330262"/>
              <a:gd name="connsiteY6" fmla="*/ 567559 h 1292773"/>
              <a:gd name="connsiteX7" fmla="*/ 2186151 w 4330262"/>
              <a:gd name="connsiteY7" fmla="*/ 651642 h 1292773"/>
              <a:gd name="connsiteX8" fmla="*/ 2364827 w 4330262"/>
              <a:gd name="connsiteY8" fmla="*/ 767256 h 1292773"/>
              <a:gd name="connsiteX9" fmla="*/ 2532993 w 4330262"/>
              <a:gd name="connsiteY9" fmla="*/ 840828 h 1292773"/>
              <a:gd name="connsiteX10" fmla="*/ 2963917 w 4330262"/>
              <a:gd name="connsiteY10" fmla="*/ 893380 h 1292773"/>
              <a:gd name="connsiteX11" fmla="*/ 3426372 w 4330262"/>
              <a:gd name="connsiteY11" fmla="*/ 1030014 h 1292773"/>
              <a:gd name="connsiteX12" fmla="*/ 3794234 w 4330262"/>
              <a:gd name="connsiteY12" fmla="*/ 1082566 h 1292773"/>
              <a:gd name="connsiteX13" fmla="*/ 4109545 w 4330262"/>
              <a:gd name="connsiteY13" fmla="*/ 1166649 h 1292773"/>
              <a:gd name="connsiteX14" fmla="*/ 4330262 w 4330262"/>
              <a:gd name="connsiteY14" fmla="*/ 1292773 h 1292773"/>
              <a:gd name="connsiteX15" fmla="*/ 2543503 w 4330262"/>
              <a:gd name="connsiteY15" fmla="*/ 935421 h 1292773"/>
              <a:gd name="connsiteX16" fmla="*/ 52551 w 4330262"/>
              <a:gd name="connsiteY16" fmla="*/ 599090 h 1292773"/>
              <a:gd name="connsiteX0" fmla="*/ 0 w 4330262"/>
              <a:gd name="connsiteY0" fmla="*/ 609600 h 1292773"/>
              <a:gd name="connsiteX1" fmla="*/ 10510 w 4330262"/>
              <a:gd name="connsiteY1" fmla="*/ 0 h 1292773"/>
              <a:gd name="connsiteX2" fmla="*/ 315310 w 4330262"/>
              <a:gd name="connsiteY2" fmla="*/ 10511 h 1292773"/>
              <a:gd name="connsiteX3" fmla="*/ 567558 w 4330262"/>
              <a:gd name="connsiteY3" fmla="*/ 63063 h 1292773"/>
              <a:gd name="connsiteX4" fmla="*/ 1198179 w 4330262"/>
              <a:gd name="connsiteY4" fmla="*/ 199696 h 1292773"/>
              <a:gd name="connsiteX5" fmla="*/ 1744717 w 4330262"/>
              <a:gd name="connsiteY5" fmla="*/ 472966 h 1292773"/>
              <a:gd name="connsiteX6" fmla="*/ 2017986 w 4330262"/>
              <a:gd name="connsiteY6" fmla="*/ 567559 h 1292773"/>
              <a:gd name="connsiteX7" fmla="*/ 2186151 w 4330262"/>
              <a:gd name="connsiteY7" fmla="*/ 651642 h 1292773"/>
              <a:gd name="connsiteX8" fmla="*/ 2364827 w 4330262"/>
              <a:gd name="connsiteY8" fmla="*/ 767256 h 1292773"/>
              <a:gd name="connsiteX9" fmla="*/ 2532993 w 4330262"/>
              <a:gd name="connsiteY9" fmla="*/ 840828 h 1292773"/>
              <a:gd name="connsiteX10" fmla="*/ 2963917 w 4330262"/>
              <a:gd name="connsiteY10" fmla="*/ 893380 h 1292773"/>
              <a:gd name="connsiteX11" fmla="*/ 3426372 w 4330262"/>
              <a:gd name="connsiteY11" fmla="*/ 1030014 h 1292773"/>
              <a:gd name="connsiteX12" fmla="*/ 3794234 w 4330262"/>
              <a:gd name="connsiteY12" fmla="*/ 1082566 h 1292773"/>
              <a:gd name="connsiteX13" fmla="*/ 4109545 w 4330262"/>
              <a:gd name="connsiteY13" fmla="*/ 1166649 h 1292773"/>
              <a:gd name="connsiteX14" fmla="*/ 4330262 w 4330262"/>
              <a:gd name="connsiteY14" fmla="*/ 1292773 h 1292773"/>
              <a:gd name="connsiteX15" fmla="*/ 2543503 w 4330262"/>
              <a:gd name="connsiteY15" fmla="*/ 935421 h 1292773"/>
              <a:gd name="connsiteX16" fmla="*/ 52551 w 4330262"/>
              <a:gd name="connsiteY16" fmla="*/ 599090 h 1292773"/>
              <a:gd name="connsiteX0" fmla="*/ 0 w 4330262"/>
              <a:gd name="connsiteY0" fmla="*/ 609600 h 1292773"/>
              <a:gd name="connsiteX1" fmla="*/ 10510 w 4330262"/>
              <a:gd name="connsiteY1" fmla="*/ 0 h 1292773"/>
              <a:gd name="connsiteX2" fmla="*/ 315310 w 4330262"/>
              <a:gd name="connsiteY2" fmla="*/ 10511 h 1292773"/>
              <a:gd name="connsiteX3" fmla="*/ 567558 w 4330262"/>
              <a:gd name="connsiteY3" fmla="*/ 63063 h 1292773"/>
              <a:gd name="connsiteX4" fmla="*/ 1198179 w 4330262"/>
              <a:gd name="connsiteY4" fmla="*/ 199696 h 1292773"/>
              <a:gd name="connsiteX5" fmla="*/ 1744717 w 4330262"/>
              <a:gd name="connsiteY5" fmla="*/ 409904 h 1292773"/>
              <a:gd name="connsiteX6" fmla="*/ 2017986 w 4330262"/>
              <a:gd name="connsiteY6" fmla="*/ 567559 h 1292773"/>
              <a:gd name="connsiteX7" fmla="*/ 2186151 w 4330262"/>
              <a:gd name="connsiteY7" fmla="*/ 651642 h 1292773"/>
              <a:gd name="connsiteX8" fmla="*/ 2364827 w 4330262"/>
              <a:gd name="connsiteY8" fmla="*/ 767256 h 1292773"/>
              <a:gd name="connsiteX9" fmla="*/ 2532993 w 4330262"/>
              <a:gd name="connsiteY9" fmla="*/ 840828 h 1292773"/>
              <a:gd name="connsiteX10" fmla="*/ 2963917 w 4330262"/>
              <a:gd name="connsiteY10" fmla="*/ 893380 h 1292773"/>
              <a:gd name="connsiteX11" fmla="*/ 3426372 w 4330262"/>
              <a:gd name="connsiteY11" fmla="*/ 1030014 h 1292773"/>
              <a:gd name="connsiteX12" fmla="*/ 3794234 w 4330262"/>
              <a:gd name="connsiteY12" fmla="*/ 1082566 h 1292773"/>
              <a:gd name="connsiteX13" fmla="*/ 4109545 w 4330262"/>
              <a:gd name="connsiteY13" fmla="*/ 1166649 h 1292773"/>
              <a:gd name="connsiteX14" fmla="*/ 4330262 w 4330262"/>
              <a:gd name="connsiteY14" fmla="*/ 1292773 h 1292773"/>
              <a:gd name="connsiteX15" fmla="*/ 2543503 w 4330262"/>
              <a:gd name="connsiteY15" fmla="*/ 935421 h 1292773"/>
              <a:gd name="connsiteX16" fmla="*/ 52551 w 4330262"/>
              <a:gd name="connsiteY16" fmla="*/ 599090 h 1292773"/>
              <a:gd name="connsiteX0" fmla="*/ 0 w 4330262"/>
              <a:gd name="connsiteY0" fmla="*/ 609600 h 1292773"/>
              <a:gd name="connsiteX1" fmla="*/ 10510 w 4330262"/>
              <a:gd name="connsiteY1" fmla="*/ 0 h 1292773"/>
              <a:gd name="connsiteX2" fmla="*/ 315310 w 4330262"/>
              <a:gd name="connsiteY2" fmla="*/ 10511 h 1292773"/>
              <a:gd name="connsiteX3" fmla="*/ 567558 w 4330262"/>
              <a:gd name="connsiteY3" fmla="*/ 63063 h 1292773"/>
              <a:gd name="connsiteX4" fmla="*/ 1198179 w 4330262"/>
              <a:gd name="connsiteY4" fmla="*/ 199696 h 1292773"/>
              <a:gd name="connsiteX5" fmla="*/ 1744717 w 4330262"/>
              <a:gd name="connsiteY5" fmla="*/ 409904 h 1292773"/>
              <a:gd name="connsiteX6" fmla="*/ 2017986 w 4330262"/>
              <a:gd name="connsiteY6" fmla="*/ 567559 h 1292773"/>
              <a:gd name="connsiteX7" fmla="*/ 2186151 w 4330262"/>
              <a:gd name="connsiteY7" fmla="*/ 651642 h 1292773"/>
              <a:gd name="connsiteX8" fmla="*/ 2375337 w 4330262"/>
              <a:gd name="connsiteY8" fmla="*/ 714704 h 1292773"/>
              <a:gd name="connsiteX9" fmla="*/ 2532993 w 4330262"/>
              <a:gd name="connsiteY9" fmla="*/ 840828 h 1292773"/>
              <a:gd name="connsiteX10" fmla="*/ 2963917 w 4330262"/>
              <a:gd name="connsiteY10" fmla="*/ 893380 h 1292773"/>
              <a:gd name="connsiteX11" fmla="*/ 3426372 w 4330262"/>
              <a:gd name="connsiteY11" fmla="*/ 1030014 h 1292773"/>
              <a:gd name="connsiteX12" fmla="*/ 3794234 w 4330262"/>
              <a:gd name="connsiteY12" fmla="*/ 1082566 h 1292773"/>
              <a:gd name="connsiteX13" fmla="*/ 4109545 w 4330262"/>
              <a:gd name="connsiteY13" fmla="*/ 1166649 h 1292773"/>
              <a:gd name="connsiteX14" fmla="*/ 4330262 w 4330262"/>
              <a:gd name="connsiteY14" fmla="*/ 1292773 h 1292773"/>
              <a:gd name="connsiteX15" fmla="*/ 2543503 w 4330262"/>
              <a:gd name="connsiteY15" fmla="*/ 935421 h 1292773"/>
              <a:gd name="connsiteX16" fmla="*/ 52551 w 4330262"/>
              <a:gd name="connsiteY16" fmla="*/ 599090 h 1292773"/>
              <a:gd name="connsiteX0" fmla="*/ 0 w 4330262"/>
              <a:gd name="connsiteY0" fmla="*/ 609600 h 1292773"/>
              <a:gd name="connsiteX1" fmla="*/ 10510 w 4330262"/>
              <a:gd name="connsiteY1" fmla="*/ 0 h 1292773"/>
              <a:gd name="connsiteX2" fmla="*/ 315310 w 4330262"/>
              <a:gd name="connsiteY2" fmla="*/ 10511 h 1292773"/>
              <a:gd name="connsiteX3" fmla="*/ 567558 w 4330262"/>
              <a:gd name="connsiteY3" fmla="*/ 63063 h 1292773"/>
              <a:gd name="connsiteX4" fmla="*/ 1198179 w 4330262"/>
              <a:gd name="connsiteY4" fmla="*/ 199696 h 1292773"/>
              <a:gd name="connsiteX5" fmla="*/ 1744717 w 4330262"/>
              <a:gd name="connsiteY5" fmla="*/ 409904 h 1292773"/>
              <a:gd name="connsiteX6" fmla="*/ 2017986 w 4330262"/>
              <a:gd name="connsiteY6" fmla="*/ 567559 h 1292773"/>
              <a:gd name="connsiteX7" fmla="*/ 2186151 w 4330262"/>
              <a:gd name="connsiteY7" fmla="*/ 651642 h 1292773"/>
              <a:gd name="connsiteX8" fmla="*/ 2375337 w 4330262"/>
              <a:gd name="connsiteY8" fmla="*/ 714704 h 1292773"/>
              <a:gd name="connsiteX9" fmla="*/ 2532993 w 4330262"/>
              <a:gd name="connsiteY9" fmla="*/ 840828 h 1292773"/>
              <a:gd name="connsiteX10" fmla="*/ 2963917 w 4330262"/>
              <a:gd name="connsiteY10" fmla="*/ 893380 h 1292773"/>
              <a:gd name="connsiteX11" fmla="*/ 3426372 w 4330262"/>
              <a:gd name="connsiteY11" fmla="*/ 956441 h 1292773"/>
              <a:gd name="connsiteX12" fmla="*/ 3794234 w 4330262"/>
              <a:gd name="connsiteY12" fmla="*/ 1082566 h 1292773"/>
              <a:gd name="connsiteX13" fmla="*/ 4109545 w 4330262"/>
              <a:gd name="connsiteY13" fmla="*/ 1166649 h 1292773"/>
              <a:gd name="connsiteX14" fmla="*/ 4330262 w 4330262"/>
              <a:gd name="connsiteY14" fmla="*/ 1292773 h 1292773"/>
              <a:gd name="connsiteX15" fmla="*/ 2543503 w 4330262"/>
              <a:gd name="connsiteY15" fmla="*/ 935421 h 1292773"/>
              <a:gd name="connsiteX16" fmla="*/ 52551 w 4330262"/>
              <a:gd name="connsiteY16" fmla="*/ 599090 h 129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30262" h="1292773">
                <a:moveTo>
                  <a:pt x="0" y="609600"/>
                </a:moveTo>
                <a:lnTo>
                  <a:pt x="10510" y="0"/>
                </a:lnTo>
                <a:lnTo>
                  <a:pt x="315310" y="10511"/>
                </a:lnTo>
                <a:lnTo>
                  <a:pt x="567558" y="63063"/>
                </a:lnTo>
                <a:lnTo>
                  <a:pt x="1198179" y="199696"/>
                </a:lnTo>
                <a:lnTo>
                  <a:pt x="1744717" y="409904"/>
                </a:lnTo>
                <a:lnTo>
                  <a:pt x="2017986" y="567559"/>
                </a:lnTo>
                <a:lnTo>
                  <a:pt x="2186151" y="651642"/>
                </a:lnTo>
                <a:lnTo>
                  <a:pt x="2375337" y="714704"/>
                </a:lnTo>
                <a:lnTo>
                  <a:pt x="2532993" y="840828"/>
                </a:lnTo>
                <a:lnTo>
                  <a:pt x="2963917" y="893380"/>
                </a:lnTo>
                <a:lnTo>
                  <a:pt x="3426372" y="956441"/>
                </a:lnTo>
                <a:lnTo>
                  <a:pt x="3794234" y="1082566"/>
                </a:lnTo>
                <a:lnTo>
                  <a:pt x="4109545" y="1166649"/>
                </a:lnTo>
                <a:lnTo>
                  <a:pt x="4330262" y="1292773"/>
                </a:lnTo>
                <a:lnTo>
                  <a:pt x="2543503" y="935421"/>
                </a:lnTo>
                <a:lnTo>
                  <a:pt x="52551" y="599090"/>
                </a:lnTo>
              </a:path>
            </a:pathLst>
          </a:custGeom>
          <a:solidFill>
            <a:schemeClr val="accent1">
              <a:lumMod val="20000"/>
              <a:lumOff val="80000"/>
              <a:alpha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aidinumbri kohatäide 4">
            <a:extLst>
              <a:ext uri="{FF2B5EF4-FFF2-40B4-BE49-F238E27FC236}">
                <a16:creationId xmlns:a16="http://schemas.microsoft.com/office/drawing/2014/main" id="{1E49EC16-4B40-4B5A-A8E1-8B8282D64015}"/>
              </a:ext>
            </a:extLst>
          </p:cNvPr>
          <p:cNvSpPr>
            <a:spLocks noGrp="1"/>
          </p:cNvSpPr>
          <p:nvPr>
            <p:ph type="sldNum" sz="quarter" idx="12"/>
          </p:nvPr>
        </p:nvSpPr>
        <p:spPr/>
        <p:txBody>
          <a:bodyPr/>
          <a:lstStyle/>
          <a:p>
            <a:fld id="{AECCF359-125E-4B56-B8AE-37251FDC6E5C}" type="slidenum">
              <a:rPr lang="en-US" smtClean="0"/>
              <a:t>9</a:t>
            </a:fld>
            <a:endParaRPr lang="en-US"/>
          </a:p>
        </p:txBody>
      </p:sp>
    </p:spTree>
    <p:extLst>
      <p:ext uri="{BB962C8B-B14F-4D97-AF65-F5344CB8AC3E}">
        <p14:creationId xmlns:p14="http://schemas.microsoft.com/office/powerpoint/2010/main" val="32195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972</TotalTime>
  <Words>3220</Words>
  <Application>Microsoft Office PowerPoint</Application>
  <PresentationFormat>Laiekraan</PresentationFormat>
  <Paragraphs>278</Paragraphs>
  <Slides>29</Slides>
  <Notes>22</Notes>
  <HiddenSlides>1</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29</vt:i4>
      </vt:variant>
    </vt:vector>
  </HeadingPairs>
  <TitlesOfParts>
    <vt:vector size="35" baseType="lpstr">
      <vt:lpstr>Arial</vt:lpstr>
      <vt:lpstr>Calibri</vt:lpstr>
      <vt:lpstr>Calibri Light</vt:lpstr>
      <vt:lpstr>Cambria Math</vt:lpstr>
      <vt:lpstr>Wingdings</vt:lpstr>
      <vt:lpstr>Office'i kujundus</vt:lpstr>
      <vt:lpstr>Loeng 8. Põhjavee keemiline areng</vt:lpstr>
      <vt:lpstr>Sademete keemiline koostis</vt:lpstr>
      <vt:lpstr>Sademete keemiline koostis</vt:lpstr>
      <vt:lpstr>Sademete keemiline koostis</vt:lpstr>
      <vt:lpstr>Sademete keemiline koostis</vt:lpstr>
      <vt:lpstr>Sademete keemiline koostis</vt:lpstr>
      <vt:lpstr>Sademete keemiline koostis</vt:lpstr>
      <vt:lpstr>Sademete isotoopkoostis ja põhjavesi</vt:lpstr>
      <vt:lpstr>Reaktsioonid aeratsioonivöös</vt:lpstr>
      <vt:lpstr>Reaktsioonid aeratsioonivöös</vt:lpstr>
      <vt:lpstr>Reaktsioonid aeratsioonivöös</vt:lpstr>
      <vt:lpstr>Reaktsioonid aeratsioonivöös</vt:lpstr>
      <vt:lpstr>Reaktsioonid aeratsioonivöös</vt:lpstr>
      <vt:lpstr>Reaktsioonid aeratsioonivöös</vt:lpstr>
      <vt:lpstr>Reaktsioonid aeratsioonivöös</vt:lpstr>
      <vt:lpstr>Reaktsioonid aeratsioonivöös</vt:lpstr>
      <vt:lpstr>Reaktsioonid aeratsioonivöös</vt:lpstr>
      <vt:lpstr>Reaktsioonid küllastusvöös</vt:lpstr>
      <vt:lpstr>Reaktsioonid küllastusvöös</vt:lpstr>
      <vt:lpstr>Reaktsioonid küllastusvöös</vt:lpstr>
      <vt:lpstr>Ülesanne</vt:lpstr>
      <vt:lpstr>Ülesanne</vt:lpstr>
      <vt:lpstr>PowerPointi esitlus</vt:lpstr>
      <vt:lpstr>Reaktsioonid küllastusvöös</vt:lpstr>
      <vt:lpstr>Reaktsioonid küllastusvöös</vt:lpstr>
      <vt:lpstr>Reaktsioonid küllastusvöös</vt:lpstr>
      <vt:lpstr>Reaktsioonid küllastusvöös</vt:lpstr>
      <vt:lpstr>Reaktsioonid küllastusvöös</vt:lpstr>
      <vt:lpstr>Reaktsioonid küllastusvöös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Loeng 8. Põhjavee keemiline areng</dc:title>
  <dc:creator>Joonas Pärn</dc:creator>
  <cp:lastModifiedBy>Joonas Pärn</cp:lastModifiedBy>
  <cp:revision>235</cp:revision>
  <dcterms:created xsi:type="dcterms:W3CDTF">2017-10-17T18:43:04Z</dcterms:created>
  <dcterms:modified xsi:type="dcterms:W3CDTF">2017-10-24T06:39:51Z</dcterms:modified>
</cp:coreProperties>
</file>