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6"/>
  </p:notesMasterIdLst>
  <p:sldIdLst>
    <p:sldId id="344" r:id="rId2"/>
    <p:sldId id="363" r:id="rId3"/>
    <p:sldId id="364" r:id="rId4"/>
    <p:sldId id="330" r:id="rId5"/>
    <p:sldId id="373" r:id="rId6"/>
    <p:sldId id="376" r:id="rId7"/>
    <p:sldId id="374" r:id="rId8"/>
    <p:sldId id="375" r:id="rId9"/>
    <p:sldId id="350" r:id="rId10"/>
    <p:sldId id="349" r:id="rId11"/>
    <p:sldId id="329" r:id="rId12"/>
    <p:sldId id="261" r:id="rId13"/>
    <p:sldId id="264" r:id="rId14"/>
    <p:sldId id="263" r:id="rId15"/>
    <p:sldId id="322" r:id="rId16"/>
    <p:sldId id="265" r:id="rId17"/>
    <p:sldId id="371" r:id="rId18"/>
    <p:sldId id="267" r:id="rId19"/>
    <p:sldId id="268" r:id="rId20"/>
    <p:sldId id="345" r:id="rId21"/>
    <p:sldId id="269" r:id="rId22"/>
    <p:sldId id="271" r:id="rId23"/>
    <p:sldId id="273" r:id="rId24"/>
    <p:sldId id="277" r:id="rId25"/>
    <p:sldId id="278" r:id="rId26"/>
    <p:sldId id="360" r:id="rId27"/>
    <p:sldId id="331" r:id="rId28"/>
    <p:sldId id="361" r:id="rId29"/>
    <p:sldId id="283" r:id="rId30"/>
    <p:sldId id="353" r:id="rId31"/>
    <p:sldId id="285" r:id="rId32"/>
    <p:sldId id="358" r:id="rId33"/>
    <p:sldId id="284" r:id="rId34"/>
    <p:sldId id="340" r:id="rId35"/>
    <p:sldId id="308" r:id="rId36"/>
    <p:sldId id="342" r:id="rId37"/>
    <p:sldId id="359" r:id="rId38"/>
    <p:sldId id="286" r:id="rId39"/>
    <p:sldId id="288" r:id="rId40"/>
    <p:sldId id="370" r:id="rId41"/>
    <p:sldId id="369" r:id="rId42"/>
    <p:sldId id="320" r:id="rId43"/>
    <p:sldId id="357" r:id="rId44"/>
    <p:sldId id="365" r:id="rId45"/>
  </p:sldIdLst>
  <p:sldSz cx="9720263" cy="6480175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Arial Unicode MS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Arial Unicode MS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Arial Unicode MS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Arial Unicode MS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Arial Unicode MS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Arial Unicode MS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Arial Unicode MS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Arial Unicode MS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Arial Unicode MS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8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0000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0" autoAdjust="0"/>
    <p:restoredTop sz="96433" autoAdjust="0"/>
  </p:normalViewPr>
  <p:slideViewPr>
    <p:cSldViewPr showGuides="1">
      <p:cViewPr varScale="1">
        <p:scale>
          <a:sx n="91" d="100"/>
          <a:sy n="91" d="100"/>
        </p:scale>
        <p:origin x="845" y="72"/>
      </p:cViewPr>
      <p:guideLst>
        <p:guide orient="horz" pos="3888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5/10/relationships/revisionInfo" Target="revisionInfo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8.xml"/><Relationship Id="rId1" Type="http://schemas.openxmlformats.org/officeDocument/2006/relationships/slide" Target="slides/slide3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773113" y="812800"/>
            <a:ext cx="601027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t-EE" noProof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US" altLang="et-EE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US" altLang="et-EE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US" altLang="et-EE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307374E0-FA70-48BC-8E42-2EA7D950F714}" type="slidenum">
              <a:rPr lang="en-US" altLang="et-EE"/>
              <a:pPr>
                <a:defRPr/>
              </a:pPr>
              <a:t>‹#›</a:t>
            </a:fld>
            <a:endParaRPr lang="en-US" alt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Laias skaala on metaan esindatud </a:t>
            </a:r>
            <a:r>
              <a:rPr lang="et-EE" dirty="0" err="1"/>
              <a:t>termogeense</a:t>
            </a:r>
            <a:r>
              <a:rPr lang="et-EE" dirty="0"/>
              <a:t> ja biogeense metaanina. </a:t>
            </a:r>
            <a:r>
              <a:rPr lang="et-EE" dirty="0" err="1"/>
              <a:t>Termogeene</a:t>
            </a:r>
            <a:r>
              <a:rPr lang="et-EE" dirty="0"/>
              <a:t> metaan tekib</a:t>
            </a:r>
            <a:r>
              <a:rPr lang="et-EE" baseline="0" dirty="0"/>
              <a:t> sügavamates maakihtides kõrgel rõhul ja temperatuuril. </a:t>
            </a:r>
            <a:r>
              <a:rPr lang="et-EE" baseline="0" dirty="0" err="1"/>
              <a:t>Biogeene</a:t>
            </a:r>
            <a:r>
              <a:rPr lang="et-EE" baseline="0" dirty="0"/>
              <a:t>  metaan tekib aga madalatel temperatuuridel ning bakteriaalse tegevuse tulemusena. Biogeenset metaani jaguneb omakorda </a:t>
            </a:r>
            <a:r>
              <a:rPr lang="et-EE" baseline="0" dirty="0" err="1"/>
              <a:t>acetat</a:t>
            </a:r>
            <a:r>
              <a:rPr lang="et-EE" baseline="0" dirty="0"/>
              <a:t> (</a:t>
            </a:r>
            <a:r>
              <a:rPr lang="et-EE" baseline="0" dirty="0" err="1"/>
              <a:t>or</a:t>
            </a:r>
            <a:r>
              <a:rPr lang="et-EE" baseline="0" dirty="0"/>
              <a:t> primaar) </a:t>
            </a:r>
            <a:r>
              <a:rPr lang="et-EE" baseline="0" dirty="0" err="1"/>
              <a:t>methan</a:t>
            </a:r>
            <a:r>
              <a:rPr lang="et-EE" baseline="0" dirty="0"/>
              <a:t> ja Co2 </a:t>
            </a:r>
            <a:r>
              <a:rPr lang="et-EE" baseline="0" dirty="0" err="1"/>
              <a:t>reduction</a:t>
            </a:r>
            <a:r>
              <a:rPr lang="et-EE" baseline="0" dirty="0"/>
              <a:t> (</a:t>
            </a:r>
            <a:r>
              <a:rPr lang="et-EE" baseline="0" dirty="0" err="1"/>
              <a:t>or</a:t>
            </a:r>
            <a:r>
              <a:rPr lang="et-EE" baseline="0" dirty="0"/>
              <a:t> </a:t>
            </a:r>
            <a:r>
              <a:rPr lang="et-EE" baseline="0" dirty="0" err="1"/>
              <a:t>secondary</a:t>
            </a:r>
            <a:r>
              <a:rPr lang="et-EE" baseline="0" dirty="0"/>
              <a:t>) </a:t>
            </a:r>
            <a:r>
              <a:rPr lang="et-EE" baseline="0" dirty="0" err="1"/>
              <a:t>methane</a:t>
            </a:r>
            <a:r>
              <a:rPr lang="et-EE" baseline="0" dirty="0"/>
              <a:t>. </a:t>
            </a:r>
            <a:r>
              <a:rPr lang="et-EE" baseline="0" dirty="0" err="1"/>
              <a:t>The</a:t>
            </a:r>
            <a:r>
              <a:rPr lang="et-EE" baseline="0" dirty="0"/>
              <a:t> </a:t>
            </a:r>
            <a:r>
              <a:rPr lang="et-EE" baseline="0" dirty="0" err="1"/>
              <a:t>first</a:t>
            </a:r>
            <a:r>
              <a:rPr lang="et-EE" baseline="0" dirty="0"/>
              <a:t> </a:t>
            </a:r>
            <a:r>
              <a:rPr lang="et-EE" baseline="0" dirty="0" err="1"/>
              <a:t>has</a:t>
            </a:r>
            <a:r>
              <a:rPr lang="et-EE" baseline="0" dirty="0"/>
              <a:t> </a:t>
            </a:r>
            <a:r>
              <a:rPr lang="et-EE" baseline="0" dirty="0" err="1"/>
              <a:t>produced</a:t>
            </a:r>
            <a:r>
              <a:rPr lang="et-EE" baseline="0" dirty="0"/>
              <a:t> </a:t>
            </a:r>
            <a:r>
              <a:rPr lang="et-EE" baseline="0" dirty="0" err="1"/>
              <a:t>directly</a:t>
            </a:r>
            <a:r>
              <a:rPr lang="et-EE" baseline="0" dirty="0"/>
              <a:t> </a:t>
            </a:r>
            <a:r>
              <a:rPr lang="et-EE" baseline="0" dirty="0" err="1"/>
              <a:t>from</a:t>
            </a:r>
            <a:r>
              <a:rPr lang="et-EE" baseline="0" dirty="0"/>
              <a:t> </a:t>
            </a:r>
            <a:r>
              <a:rPr lang="et-EE" baseline="0" dirty="0" err="1"/>
              <a:t>organic</a:t>
            </a:r>
            <a:r>
              <a:rPr lang="et-EE" baseline="0" dirty="0"/>
              <a:t> </a:t>
            </a:r>
            <a:r>
              <a:rPr lang="et-EE" baseline="0" dirty="0" err="1"/>
              <a:t>material</a:t>
            </a:r>
            <a:r>
              <a:rPr lang="et-EE" baseline="0" dirty="0"/>
              <a:t> </a:t>
            </a:r>
            <a:r>
              <a:rPr lang="et-EE" baseline="0" dirty="0" err="1"/>
              <a:t>by</a:t>
            </a:r>
            <a:r>
              <a:rPr lang="et-EE" baseline="0" dirty="0"/>
              <a:t> </a:t>
            </a:r>
            <a:r>
              <a:rPr lang="et-EE" baseline="0" dirty="0" err="1"/>
              <a:t>bacterias</a:t>
            </a:r>
            <a:r>
              <a:rPr lang="et-EE" baseline="0" dirty="0"/>
              <a:t> </a:t>
            </a:r>
            <a:r>
              <a:rPr lang="et-EE" baseline="0" dirty="0" err="1"/>
              <a:t>but</a:t>
            </a:r>
            <a:r>
              <a:rPr lang="et-EE" baseline="0" dirty="0"/>
              <a:t> </a:t>
            </a:r>
            <a:r>
              <a:rPr lang="et-EE" baseline="0" dirty="0" err="1"/>
              <a:t>the</a:t>
            </a:r>
            <a:r>
              <a:rPr lang="et-EE" baseline="0" dirty="0"/>
              <a:t> </a:t>
            </a:r>
            <a:r>
              <a:rPr lang="et-EE" baseline="0" dirty="0" err="1"/>
              <a:t>second</a:t>
            </a:r>
            <a:r>
              <a:rPr lang="et-EE" baseline="0" dirty="0"/>
              <a:t> </a:t>
            </a:r>
            <a:r>
              <a:rPr lang="et-EE" baseline="0" dirty="0" err="1"/>
              <a:t>recures</a:t>
            </a:r>
            <a:r>
              <a:rPr lang="et-EE" baseline="0" dirty="0"/>
              <a:t> </a:t>
            </a:r>
            <a:r>
              <a:rPr lang="et-EE" baseline="0" dirty="0" err="1"/>
              <a:t>high</a:t>
            </a:r>
            <a:r>
              <a:rPr lang="et-EE" baseline="0" dirty="0"/>
              <a:t> </a:t>
            </a:r>
            <a:r>
              <a:rPr lang="et-EE" baseline="0" dirty="0" err="1"/>
              <a:t>consentration</a:t>
            </a:r>
            <a:r>
              <a:rPr lang="et-EE" baseline="0" dirty="0"/>
              <a:t> of </a:t>
            </a:r>
            <a:r>
              <a:rPr lang="et-EE" baseline="0" dirty="0" err="1"/>
              <a:t>free</a:t>
            </a:r>
            <a:r>
              <a:rPr lang="et-EE" baseline="0" dirty="0"/>
              <a:t> </a:t>
            </a:r>
            <a:r>
              <a:rPr lang="et-EE" baseline="0" dirty="0" err="1"/>
              <a:t>protons</a:t>
            </a:r>
            <a:r>
              <a:rPr lang="et-EE" baseline="0" dirty="0"/>
              <a:t> (</a:t>
            </a:r>
            <a:r>
              <a:rPr lang="et-EE" baseline="0" dirty="0" err="1"/>
              <a:t>low</a:t>
            </a:r>
            <a:r>
              <a:rPr lang="et-EE" baseline="0" dirty="0"/>
              <a:t> </a:t>
            </a:r>
            <a:r>
              <a:rPr lang="et-EE" baseline="0" dirty="0" err="1"/>
              <a:t>pH</a:t>
            </a:r>
            <a:r>
              <a:rPr lang="et-EE" baseline="0" dirty="0"/>
              <a:t>) and CO2. </a:t>
            </a:r>
            <a:r>
              <a:rPr lang="et-EE" baseline="0" dirty="0" err="1"/>
              <a:t>Every</a:t>
            </a:r>
            <a:r>
              <a:rPr lang="et-EE" baseline="0" dirty="0"/>
              <a:t> </a:t>
            </a:r>
            <a:r>
              <a:rPr lang="et-EE" baseline="0" dirty="0" err="1"/>
              <a:t>type</a:t>
            </a:r>
            <a:r>
              <a:rPr lang="et-EE" baseline="0" dirty="0"/>
              <a:t> of </a:t>
            </a:r>
            <a:r>
              <a:rPr lang="et-EE" baseline="0" dirty="0" err="1"/>
              <a:t>methane</a:t>
            </a:r>
            <a:r>
              <a:rPr lang="et-EE" baseline="0" dirty="0"/>
              <a:t> </a:t>
            </a:r>
            <a:r>
              <a:rPr lang="et-EE" baseline="0" dirty="0" err="1"/>
              <a:t>has</a:t>
            </a:r>
            <a:r>
              <a:rPr lang="et-EE" baseline="0" dirty="0"/>
              <a:t> </a:t>
            </a:r>
            <a:r>
              <a:rPr lang="et-EE" baseline="0" dirty="0" err="1"/>
              <a:t>own</a:t>
            </a:r>
            <a:r>
              <a:rPr lang="et-EE" baseline="0" dirty="0"/>
              <a:t> </a:t>
            </a:r>
            <a:r>
              <a:rPr lang="et-EE" baseline="0" dirty="0" err="1"/>
              <a:t>caracteristic</a:t>
            </a:r>
            <a:r>
              <a:rPr lang="et-EE" baseline="0" dirty="0"/>
              <a:t> 13C </a:t>
            </a:r>
            <a:r>
              <a:rPr lang="et-EE" baseline="0" dirty="0" err="1"/>
              <a:t>composition</a:t>
            </a:r>
            <a:r>
              <a:rPr lang="et-EE" baseline="0" dirty="0"/>
              <a:t>. Kui vaadata metaani 13C varieeruvust Cm-V põhjavees siis on seal esindatud kõik metaani tüübid. Samas jääb silma et </a:t>
            </a:r>
            <a:r>
              <a:rPr lang="et-EE" baseline="0" dirty="0" err="1"/>
              <a:t>madalamdad</a:t>
            </a:r>
            <a:r>
              <a:rPr lang="et-EE" baseline="0" dirty="0"/>
              <a:t> metaani kontsentratsioonidele on iseloomulik raskem isotoop koostis.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C2184-F690-44E0-A86C-5187887D5F08}" type="slidenum">
              <a:rPr lang="et-EE" smtClean="0"/>
              <a:t>40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09033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1214440" y="1060450"/>
            <a:ext cx="7291387" cy="2255838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t-EE"/>
              <a:t>Muutke pealkirja laadi</a:t>
            </a:r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214440" y="3403604"/>
            <a:ext cx="7291387" cy="1565275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165" indent="0" algn="ctr">
              <a:buNone/>
              <a:defRPr sz="2000"/>
            </a:lvl2pPr>
            <a:lvl3pPr marL="914330" indent="0" algn="ctr">
              <a:buNone/>
              <a:defRPr sz="1800"/>
            </a:lvl3pPr>
            <a:lvl4pPr marL="1371495" indent="0" algn="ctr">
              <a:buNone/>
              <a:defRPr sz="1600"/>
            </a:lvl4pPr>
            <a:lvl5pPr marL="1828660" indent="0" algn="ctr">
              <a:buNone/>
              <a:defRPr sz="1600"/>
            </a:lvl5pPr>
            <a:lvl6pPr marL="2285825" indent="0" algn="ctr">
              <a:buNone/>
              <a:defRPr sz="1600"/>
            </a:lvl6pPr>
            <a:lvl7pPr marL="2742990" indent="0" algn="ctr">
              <a:buNone/>
              <a:defRPr sz="1600"/>
            </a:lvl7pPr>
            <a:lvl8pPr marL="3200156" indent="0" algn="ctr">
              <a:buNone/>
              <a:defRPr sz="1600"/>
            </a:lvl8pPr>
            <a:lvl9pPr marL="3657321" indent="0" algn="ctr">
              <a:buNone/>
              <a:defRPr sz="1600"/>
            </a:lvl9pPr>
          </a:lstStyle>
          <a:p>
            <a:r>
              <a:rPr lang="et-EE"/>
              <a:t>Klõpsake laadi muutmiseks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t-E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863E1-A2CA-4241-B9BB-89DE2B543C93}" type="slidenum">
              <a:rPr lang="en-US" altLang="et-EE"/>
              <a:pPr>
                <a:defRPr/>
              </a:pPr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4254945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t-E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5D638-2FB7-4EF3-B83D-08E6A1973328}" type="slidenum">
              <a:rPr lang="en-US" altLang="et-EE"/>
              <a:pPr>
                <a:defRPr/>
              </a:pPr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366091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856415" y="617542"/>
            <a:ext cx="1995487" cy="4935537"/>
          </a:xfrm>
        </p:spPr>
        <p:txBody>
          <a:bodyPr vert="eaVert"/>
          <a:lstStyle/>
          <a:p>
            <a:r>
              <a:rPr lang="et-EE"/>
              <a:t>Muutke pealkirja laadi</a:t>
            </a:r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868363" y="617542"/>
            <a:ext cx="5835650" cy="4935537"/>
          </a:xfrm>
        </p:spPr>
        <p:txBody>
          <a:bodyPr vert="eaVert"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t-E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83563-68FD-497C-A8D5-B4AFF547C5CF}" type="slidenum">
              <a:rPr lang="en-US" altLang="et-EE"/>
              <a:pPr>
                <a:defRPr/>
              </a:pPr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2735780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handatud paigu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68365" y="617542"/>
            <a:ext cx="7983537" cy="923925"/>
          </a:xfrm>
        </p:spPr>
        <p:txBody>
          <a:bodyPr/>
          <a:lstStyle/>
          <a:p>
            <a:r>
              <a:rPr lang="et-EE"/>
              <a:t>Muutke pealkirja laadi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t-E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t-E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2DE2C-9A43-40E1-88AC-5B5346D5C289}" type="slidenum">
              <a:rPr lang="en-US" altLang="et-EE"/>
              <a:pPr>
                <a:defRPr/>
              </a:pPr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3337094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u kohatäide 1"/>
          <p:cNvSpPr>
            <a:spLocks noGrp="1"/>
          </p:cNvSpPr>
          <p:nvPr>
            <p:ph/>
          </p:nvPr>
        </p:nvSpPr>
        <p:spPr>
          <a:xfrm>
            <a:off x="868365" y="617542"/>
            <a:ext cx="7983537" cy="4935537"/>
          </a:xfrm>
        </p:spPr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t-E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t-E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D7749-CC05-4F34-AF48-9D487F07A3B1}" type="slidenum">
              <a:rPr lang="en-US" altLang="et-EE"/>
              <a:pPr>
                <a:defRPr/>
              </a:pPr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75133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t-E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B4532-ABC6-4A46-9A90-7FCB091C51F1}" type="slidenum">
              <a:rPr lang="en-US" altLang="et-EE"/>
              <a:pPr>
                <a:defRPr/>
              </a:pPr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377618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63575" y="1616079"/>
            <a:ext cx="8383588" cy="2695575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t-EE"/>
              <a:t>Muutke pealkirja laadi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663575" y="4337050"/>
            <a:ext cx="8383588" cy="1417638"/>
          </a:xfrm>
        </p:spPr>
        <p:txBody>
          <a:bodyPr/>
          <a:lstStyle>
            <a:lvl1pPr marL="0" indent="0">
              <a:buNone/>
              <a:defRPr sz="2399"/>
            </a:lvl1pPr>
            <a:lvl2pPr marL="457165" indent="0">
              <a:buNone/>
              <a:defRPr sz="2000"/>
            </a:lvl2pPr>
            <a:lvl3pPr marL="914330" indent="0">
              <a:buNone/>
              <a:defRPr sz="1800"/>
            </a:lvl3pPr>
            <a:lvl4pPr marL="1371495" indent="0">
              <a:buNone/>
              <a:defRPr sz="1600"/>
            </a:lvl4pPr>
            <a:lvl5pPr marL="1828660" indent="0">
              <a:buNone/>
              <a:defRPr sz="1600"/>
            </a:lvl5pPr>
            <a:lvl6pPr marL="2285825" indent="0">
              <a:buNone/>
              <a:defRPr sz="1600"/>
            </a:lvl6pPr>
            <a:lvl7pPr marL="2742990" indent="0">
              <a:buNone/>
              <a:defRPr sz="1600"/>
            </a:lvl7pPr>
            <a:lvl8pPr marL="3200156" indent="0">
              <a:buNone/>
              <a:defRPr sz="1600"/>
            </a:lvl8pPr>
            <a:lvl9pPr marL="3657321" indent="0">
              <a:buNone/>
              <a:defRPr sz="1600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t-E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47BD5-F4BF-4052-A3BE-1A62BF1DD2D1}" type="slidenum">
              <a:rPr lang="en-US" altLang="et-EE"/>
              <a:pPr>
                <a:defRPr/>
              </a:pPr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4058003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868365" y="1697038"/>
            <a:ext cx="3914775" cy="3856037"/>
          </a:xfrm>
        </p:spPr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935539" y="1697038"/>
            <a:ext cx="3916362" cy="3856037"/>
          </a:xfrm>
        </p:spPr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t-E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t-E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07438-6B1C-45CE-9AF3-FAC66F250EC6}" type="slidenum">
              <a:rPr lang="en-US" altLang="et-EE"/>
              <a:pPr>
                <a:defRPr/>
              </a:pPr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1824743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69925" y="344489"/>
            <a:ext cx="8383588" cy="1252537"/>
          </a:xfrm>
        </p:spPr>
        <p:txBody>
          <a:bodyPr/>
          <a:lstStyle/>
          <a:p>
            <a:r>
              <a:rPr lang="et-EE"/>
              <a:t>Muutke pealkirja laadi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669927" y="1589088"/>
            <a:ext cx="4111625" cy="777875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65" indent="0">
              <a:buNone/>
              <a:defRPr sz="2000" b="1"/>
            </a:lvl2pPr>
            <a:lvl3pPr marL="914330" indent="0">
              <a:buNone/>
              <a:defRPr sz="1800" b="1"/>
            </a:lvl3pPr>
            <a:lvl4pPr marL="1371495" indent="0">
              <a:buNone/>
              <a:defRPr sz="1600" b="1"/>
            </a:lvl4pPr>
            <a:lvl5pPr marL="1828660" indent="0">
              <a:buNone/>
              <a:defRPr sz="1600" b="1"/>
            </a:lvl5pPr>
            <a:lvl6pPr marL="2285825" indent="0">
              <a:buNone/>
              <a:defRPr sz="1600" b="1"/>
            </a:lvl6pPr>
            <a:lvl7pPr marL="2742990" indent="0">
              <a:buNone/>
              <a:defRPr sz="1600" b="1"/>
            </a:lvl7pPr>
            <a:lvl8pPr marL="3200156" indent="0">
              <a:buNone/>
              <a:defRPr sz="1600" b="1"/>
            </a:lvl8pPr>
            <a:lvl9pPr marL="3657321" indent="0">
              <a:buNone/>
              <a:defRPr sz="1600" b="1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669927" y="2366963"/>
            <a:ext cx="4111625" cy="3481387"/>
          </a:xfrm>
        </p:spPr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4921252" y="1589088"/>
            <a:ext cx="4132263" cy="777875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65" indent="0">
              <a:buNone/>
              <a:defRPr sz="2000" b="1"/>
            </a:lvl2pPr>
            <a:lvl3pPr marL="914330" indent="0">
              <a:buNone/>
              <a:defRPr sz="1800" b="1"/>
            </a:lvl3pPr>
            <a:lvl4pPr marL="1371495" indent="0">
              <a:buNone/>
              <a:defRPr sz="1600" b="1"/>
            </a:lvl4pPr>
            <a:lvl5pPr marL="1828660" indent="0">
              <a:buNone/>
              <a:defRPr sz="1600" b="1"/>
            </a:lvl5pPr>
            <a:lvl6pPr marL="2285825" indent="0">
              <a:buNone/>
              <a:defRPr sz="1600" b="1"/>
            </a:lvl6pPr>
            <a:lvl7pPr marL="2742990" indent="0">
              <a:buNone/>
              <a:defRPr sz="1600" b="1"/>
            </a:lvl7pPr>
            <a:lvl8pPr marL="3200156" indent="0">
              <a:buNone/>
              <a:defRPr sz="1600" b="1"/>
            </a:lvl8pPr>
            <a:lvl9pPr marL="3657321" indent="0">
              <a:buNone/>
              <a:defRPr sz="1600" b="1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921252" y="2366963"/>
            <a:ext cx="4132263" cy="3481387"/>
          </a:xfrm>
        </p:spPr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t-EE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t-EE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4A389-9D58-4BFC-8901-312861705B20}" type="slidenum">
              <a:rPr lang="en-US" altLang="et-EE"/>
              <a:pPr>
                <a:defRPr/>
              </a:pPr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114586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t-E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t-E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149D2-6EED-48EB-B297-8C36FDD03DE5}" type="slidenum">
              <a:rPr lang="en-US" altLang="et-EE"/>
              <a:pPr>
                <a:defRPr/>
              </a:pPr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1995026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t-E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t-E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54945-70CC-4294-B2E0-C60B47E38FF8}" type="slidenum">
              <a:rPr lang="en-US" altLang="et-EE"/>
              <a:pPr>
                <a:defRPr/>
              </a:pPr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3379209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69926" y="431800"/>
            <a:ext cx="3135313" cy="1512888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t-EE"/>
              <a:t>Muutke pealkirja laadi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132263" y="933450"/>
            <a:ext cx="4921250" cy="4605338"/>
          </a:xfrm>
        </p:spPr>
        <p:txBody>
          <a:bodyPr/>
          <a:lstStyle>
            <a:lvl1pPr>
              <a:defRPr sz="3199"/>
            </a:lvl1pPr>
            <a:lvl2pPr>
              <a:defRPr sz="2800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669926" y="1944688"/>
            <a:ext cx="3135313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165" indent="0">
              <a:buNone/>
              <a:defRPr sz="1399"/>
            </a:lvl2pPr>
            <a:lvl3pPr marL="914330" indent="0">
              <a:buNone/>
              <a:defRPr sz="1200"/>
            </a:lvl3pPr>
            <a:lvl4pPr marL="1371495" indent="0">
              <a:buNone/>
              <a:defRPr sz="1000"/>
            </a:lvl4pPr>
            <a:lvl5pPr marL="1828660" indent="0">
              <a:buNone/>
              <a:defRPr sz="1000"/>
            </a:lvl5pPr>
            <a:lvl6pPr marL="2285825" indent="0">
              <a:buNone/>
              <a:defRPr sz="1000"/>
            </a:lvl6pPr>
            <a:lvl7pPr marL="2742990" indent="0">
              <a:buNone/>
              <a:defRPr sz="1000"/>
            </a:lvl7pPr>
            <a:lvl8pPr marL="3200156" indent="0">
              <a:buNone/>
              <a:defRPr sz="1000"/>
            </a:lvl8pPr>
            <a:lvl9pPr marL="3657321" indent="0">
              <a:buNone/>
              <a:defRPr sz="1000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t-E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t-E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53940-98EC-4D2B-94A6-0AB3FBB180AB}" type="slidenum">
              <a:rPr lang="en-US" altLang="et-EE"/>
              <a:pPr>
                <a:defRPr/>
              </a:pPr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361017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69926" y="431800"/>
            <a:ext cx="3135313" cy="1512888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t-EE"/>
              <a:t>Muutke pealkirja laadi</a:t>
            </a:r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4132263" y="933450"/>
            <a:ext cx="4921250" cy="4605338"/>
          </a:xfrm>
        </p:spPr>
        <p:txBody>
          <a:bodyPr/>
          <a:lstStyle>
            <a:lvl1pPr marL="0" indent="0">
              <a:buNone/>
              <a:defRPr sz="3199"/>
            </a:lvl1pPr>
            <a:lvl2pPr marL="457165" indent="0">
              <a:buNone/>
              <a:defRPr sz="2800"/>
            </a:lvl2pPr>
            <a:lvl3pPr marL="914330" indent="0">
              <a:buNone/>
              <a:defRPr sz="2399"/>
            </a:lvl3pPr>
            <a:lvl4pPr marL="1371495" indent="0">
              <a:buNone/>
              <a:defRPr sz="2000"/>
            </a:lvl4pPr>
            <a:lvl5pPr marL="1828660" indent="0">
              <a:buNone/>
              <a:defRPr sz="2000"/>
            </a:lvl5pPr>
            <a:lvl6pPr marL="2285825" indent="0">
              <a:buNone/>
              <a:defRPr sz="2000"/>
            </a:lvl6pPr>
            <a:lvl7pPr marL="2742990" indent="0">
              <a:buNone/>
              <a:defRPr sz="2000"/>
            </a:lvl7pPr>
            <a:lvl8pPr marL="3200156" indent="0">
              <a:buNone/>
              <a:defRPr sz="2000"/>
            </a:lvl8pPr>
            <a:lvl9pPr marL="3657321" indent="0">
              <a:buNone/>
              <a:defRPr sz="2000"/>
            </a:lvl9pPr>
          </a:lstStyle>
          <a:p>
            <a:pPr lvl="0"/>
            <a:endParaRPr lang="et-EE" noProof="0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669926" y="1944688"/>
            <a:ext cx="3135313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165" indent="0">
              <a:buNone/>
              <a:defRPr sz="1399"/>
            </a:lvl2pPr>
            <a:lvl3pPr marL="914330" indent="0">
              <a:buNone/>
              <a:defRPr sz="1200"/>
            </a:lvl3pPr>
            <a:lvl4pPr marL="1371495" indent="0">
              <a:buNone/>
              <a:defRPr sz="1000"/>
            </a:lvl4pPr>
            <a:lvl5pPr marL="1828660" indent="0">
              <a:buNone/>
              <a:defRPr sz="1000"/>
            </a:lvl5pPr>
            <a:lvl6pPr marL="2285825" indent="0">
              <a:buNone/>
              <a:defRPr sz="1000"/>
            </a:lvl6pPr>
            <a:lvl7pPr marL="2742990" indent="0">
              <a:buNone/>
              <a:defRPr sz="1000"/>
            </a:lvl7pPr>
            <a:lvl8pPr marL="3200156" indent="0">
              <a:buNone/>
              <a:defRPr sz="1000"/>
            </a:lvl8pPr>
            <a:lvl9pPr marL="3657321" indent="0">
              <a:buNone/>
              <a:defRPr sz="1000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t-E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t-E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85BA0-93C8-4E60-B4B5-0CA62978D14D}" type="slidenum">
              <a:rPr lang="en-US" altLang="et-EE"/>
              <a:pPr>
                <a:defRPr/>
              </a:pPr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3976680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68363" y="617538"/>
            <a:ext cx="7983537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t-EE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8363" y="1697038"/>
            <a:ext cx="7983537" cy="385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t-EE"/>
              <a:t>Click to edit the outline text format</a:t>
            </a:r>
          </a:p>
          <a:p>
            <a:pPr lvl="1"/>
            <a:r>
              <a:rPr lang="en-GB" altLang="et-EE"/>
              <a:t>Second Outline Level</a:t>
            </a:r>
          </a:p>
          <a:p>
            <a:pPr lvl="2"/>
            <a:r>
              <a:rPr lang="en-GB" altLang="et-EE"/>
              <a:t>Third Outline Level</a:t>
            </a:r>
          </a:p>
          <a:p>
            <a:pPr lvl="3"/>
            <a:r>
              <a:rPr lang="en-GB" altLang="et-EE"/>
              <a:t>Fourth Outline Level</a:t>
            </a:r>
          </a:p>
          <a:p>
            <a:pPr lvl="4"/>
            <a:r>
              <a:rPr lang="en-GB" altLang="et-EE"/>
              <a:t>Fifth Outline Level</a:t>
            </a:r>
          </a:p>
          <a:p>
            <a:pPr lvl="4"/>
            <a:r>
              <a:rPr lang="en-GB" altLang="et-EE"/>
              <a:t>Sixth Outline Level</a:t>
            </a:r>
          </a:p>
          <a:p>
            <a:pPr lvl="4"/>
            <a:r>
              <a:rPr lang="en-GB" altLang="et-EE"/>
              <a:t>Seventh Outline Level</a:t>
            </a:r>
          </a:p>
          <a:p>
            <a:pPr lvl="4"/>
            <a:r>
              <a:rPr lang="en-GB" altLang="et-EE"/>
              <a:t>Eighth Outline Level</a:t>
            </a:r>
          </a:p>
          <a:p>
            <a:pPr lvl="4"/>
            <a:r>
              <a:rPr lang="en-GB" altLang="et-EE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85775" y="5903913"/>
            <a:ext cx="2262188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845" algn="l"/>
                <a:tab pos="1447689" algn="l"/>
                <a:tab pos="2171534" algn="l"/>
              </a:tabLst>
              <a:defRPr sz="1399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US" altLang="et-EE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324225" y="5903913"/>
            <a:ext cx="30797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845" algn="l"/>
                <a:tab pos="1447689" algn="l"/>
                <a:tab pos="2171534" algn="l"/>
                <a:tab pos="2895379" algn="l"/>
              </a:tabLst>
              <a:defRPr sz="1399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US" altLang="et-E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969125" y="5903913"/>
            <a:ext cx="2262188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845" algn="l"/>
                <a:tab pos="1447689" algn="l"/>
                <a:tab pos="2171534" algn="l"/>
              </a:tabLst>
              <a:defRPr sz="1399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ED11F1C1-81B9-4726-9280-E58A35BF6BCA}" type="slidenum">
              <a:rPr lang="en-US" altLang="et-EE"/>
              <a:pPr>
                <a:defRPr/>
              </a:pPr>
              <a:t>‹#›</a:t>
            </a:fld>
            <a:endParaRPr lang="en-US" alt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476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3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76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2pPr>
      <a:lvl3pPr algn="ctr" defTabSz="4476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3pPr>
      <a:lvl4pPr algn="ctr" defTabSz="4476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4pPr>
      <a:lvl5pPr algn="ctr" defTabSz="4476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2514408" indent="-228583" algn="ctr" defTabSz="449229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399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6pPr>
      <a:lvl7pPr marL="2971573" indent="-228583" algn="ctr" defTabSz="449229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399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7pPr>
      <a:lvl8pPr marL="3428738" indent="-228583" algn="ctr" defTabSz="449229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399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8pPr>
      <a:lvl9pPr marL="3885903" indent="-228583" algn="ctr" defTabSz="449229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399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9pPr>
    </p:titleStyle>
    <p:bodyStyle>
      <a:lvl1pPr marL="341313" indent="-341313" algn="l" defTabSz="447675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100" kern="1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47675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1413" indent="-227013" algn="l" defTabSz="447675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300" kern="1200">
          <a:solidFill>
            <a:srgbClr val="000000"/>
          </a:solidFill>
          <a:latin typeface="+mn-lt"/>
          <a:ea typeface="+mn-ea"/>
          <a:cs typeface="+mn-cs"/>
        </a:defRPr>
      </a:lvl3pPr>
      <a:lvl4pPr marL="1598613" indent="-227013" algn="l" defTabSz="447675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5813" indent="-227013" algn="l" defTabSz="447675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408" indent="-228583" algn="l" defTabSz="91433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3" indent="-228583" algn="l" defTabSz="91433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38" indent="-228583" algn="l" defTabSz="91433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3" indent="-228583" algn="l" defTabSz="91433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5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0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5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0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5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0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56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1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1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t-E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Loeng: Keemilised reaktsioonid põhjavees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defRPr/>
            </a:pPr>
            <a:r>
              <a:rPr lang="et-EE" dirty="0"/>
              <a:t>3. Keemilised reaktsioonid põhjavees (üldine teooria):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t-EE" dirty="0"/>
              <a:t>Alus-happe tasakaal põhjavees (karbonaadid, silikaadid, katioonide hüdrolüüs);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t-EE" dirty="0"/>
              <a:t>Mineraalide lahustumine ja settimine;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t-EE" dirty="0"/>
              <a:t>Aktiivsused ja massitoimeseadus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t-EE" dirty="0"/>
              <a:t>Tasakaalukonstant ja küllastusindeks (</a:t>
            </a:r>
            <a:r>
              <a:rPr lang="et-EE" i="1" dirty="0" err="1"/>
              <a:t>saturation</a:t>
            </a:r>
            <a:r>
              <a:rPr lang="et-EE" i="1" dirty="0"/>
              <a:t> </a:t>
            </a:r>
            <a:r>
              <a:rPr lang="et-EE" i="1" dirty="0" err="1"/>
              <a:t>index</a:t>
            </a:r>
            <a:r>
              <a:rPr lang="et-EE" dirty="0"/>
              <a:t>)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t-EE" dirty="0" err="1"/>
              <a:t>Redoksreaktsioonid</a:t>
            </a:r>
            <a:r>
              <a:rPr lang="et-EE" dirty="0"/>
              <a:t>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t-EE" dirty="0" err="1"/>
              <a:t>Redokspotsentsiaal</a:t>
            </a:r>
            <a:r>
              <a:rPr lang="et-EE" dirty="0"/>
              <a:t> (</a:t>
            </a:r>
            <a:r>
              <a:rPr lang="et-EE" dirty="0" err="1"/>
              <a:t>pe</a:t>
            </a:r>
            <a:r>
              <a:rPr lang="et-EE" dirty="0"/>
              <a:t> ja Eh)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t-EE" dirty="0"/>
              <a:t>Eh-</a:t>
            </a:r>
            <a:r>
              <a:rPr lang="et-EE" dirty="0" err="1"/>
              <a:t>pH</a:t>
            </a:r>
            <a:r>
              <a:rPr lang="et-EE" dirty="0"/>
              <a:t> diagrammid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t-EE" dirty="0" err="1"/>
              <a:t>Adsorptsiooni</a:t>
            </a:r>
            <a:r>
              <a:rPr lang="et-EE" dirty="0"/>
              <a:t> protsessid ja ioonvahetus;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1B0E0F-2879-44ED-8137-B060E0E43C3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68338" y="5538788"/>
            <a:ext cx="2779712" cy="387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t-EE" sz="1914" b="1" dirty="0"/>
              <a:t>LEKTOR: Valle Raidla </a:t>
            </a:r>
            <a:endParaRPr lang="en-US" sz="1914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16625" y="5535613"/>
            <a:ext cx="3476625" cy="387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t-EE" sz="1914" b="1" dirty="0"/>
              <a:t>RÜHM: </a:t>
            </a:r>
            <a:r>
              <a:rPr lang="et-EE" sz="1914" b="1" dirty="0">
                <a:solidFill>
                  <a:srgbClr val="00B050"/>
                </a:solidFill>
              </a:rPr>
              <a:t>NGG0120/AKG0223  </a:t>
            </a:r>
            <a:endParaRPr lang="en-US" sz="1914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2931" y="922522"/>
            <a:ext cx="22333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3200" b="1" dirty="0"/>
              <a:t>Hüdrolüüs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7261" y="1654795"/>
            <a:ext cx="78753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t-EE" dirty="0"/>
              <a:t>Hüdrolüüsi käigus asenduvad mineraalide kristallstruktuuris sisalduvad katioonid </a:t>
            </a:r>
            <a:r>
              <a:rPr lang="et-EE" dirty="0" err="1"/>
              <a:t>dissotseerunud</a:t>
            </a:r>
            <a:r>
              <a:rPr lang="et-EE" dirty="0"/>
              <a:t> H</a:t>
            </a:r>
            <a:r>
              <a:rPr lang="et-EE" baseline="30000" dirty="0"/>
              <a:t>+</a:t>
            </a:r>
            <a:r>
              <a:rPr lang="et-EE" dirty="0"/>
              <a:t> ioonidega, mille tulemusena väheneb struktuuri stabiilsus ja mineraal laguneb.</a:t>
            </a:r>
          </a:p>
          <a:p>
            <a:pPr algn="just"/>
            <a:endParaRPr lang="et-EE" dirty="0"/>
          </a:p>
          <a:p>
            <a:pPr algn="just"/>
            <a:r>
              <a:rPr lang="et-EE" dirty="0"/>
              <a:t>H</a:t>
            </a:r>
            <a:r>
              <a:rPr lang="et-EE" baseline="30000" dirty="0"/>
              <a:t>+</a:t>
            </a:r>
            <a:r>
              <a:rPr lang="et-EE" dirty="0"/>
              <a:t> võivad kristallstruktuuri tungida ja võtta osa asendusest ka makrokomponendid.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0467" y="4005182"/>
            <a:ext cx="772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/>
              <a:t>2KAlSi</a:t>
            </a:r>
            <a:r>
              <a:rPr lang="et-EE" baseline="-25000" dirty="0"/>
              <a:t>3</a:t>
            </a:r>
            <a:r>
              <a:rPr lang="et-EE" dirty="0"/>
              <a:t>O</a:t>
            </a:r>
            <a:r>
              <a:rPr lang="et-EE" baseline="-25000" dirty="0"/>
              <a:t>8</a:t>
            </a:r>
            <a:r>
              <a:rPr lang="et-EE" dirty="0"/>
              <a:t> + 2(H</a:t>
            </a:r>
            <a:r>
              <a:rPr lang="et-EE" baseline="30000" dirty="0"/>
              <a:t>+</a:t>
            </a:r>
            <a:r>
              <a:rPr lang="et-EE" dirty="0"/>
              <a:t>+ HCO</a:t>
            </a:r>
            <a:r>
              <a:rPr lang="et-EE" baseline="-25000" dirty="0"/>
              <a:t>3</a:t>
            </a:r>
            <a:r>
              <a:rPr lang="et-EE" baseline="30000" dirty="0"/>
              <a:t>-</a:t>
            </a:r>
            <a:r>
              <a:rPr lang="et-EE" dirty="0"/>
              <a:t>) +H</a:t>
            </a:r>
            <a:r>
              <a:rPr lang="et-EE" baseline="-25000" dirty="0"/>
              <a:t>2</a:t>
            </a:r>
            <a:r>
              <a:rPr lang="et-EE" dirty="0"/>
              <a:t>O=Al</a:t>
            </a:r>
            <a:r>
              <a:rPr lang="et-EE" baseline="-25000" dirty="0"/>
              <a:t>2</a:t>
            </a:r>
            <a:r>
              <a:rPr lang="et-EE" dirty="0"/>
              <a:t>Si</a:t>
            </a:r>
            <a:r>
              <a:rPr lang="et-EE" baseline="-25000" dirty="0"/>
              <a:t>2</a:t>
            </a:r>
            <a:r>
              <a:rPr lang="et-EE" dirty="0"/>
              <a:t>O</a:t>
            </a:r>
            <a:r>
              <a:rPr lang="et-EE" baseline="-25000" dirty="0"/>
              <a:t>5</a:t>
            </a:r>
            <a:r>
              <a:rPr lang="et-EE" dirty="0"/>
              <a:t>(OH)</a:t>
            </a:r>
            <a:r>
              <a:rPr lang="et-EE" baseline="-25000" dirty="0"/>
              <a:t>4</a:t>
            </a:r>
            <a:r>
              <a:rPr lang="et-EE" dirty="0"/>
              <a:t> +2K</a:t>
            </a:r>
            <a:r>
              <a:rPr lang="et-EE" baseline="30000" dirty="0"/>
              <a:t>+</a:t>
            </a:r>
            <a:r>
              <a:rPr lang="et-EE" dirty="0"/>
              <a:t> + 2HCO</a:t>
            </a:r>
            <a:r>
              <a:rPr lang="et-EE" baseline="-25000" dirty="0"/>
              <a:t>3</a:t>
            </a:r>
            <a:r>
              <a:rPr lang="et-EE" baseline="30000" dirty="0"/>
              <a:t>-</a:t>
            </a:r>
            <a:r>
              <a:rPr lang="et-EE" dirty="0"/>
              <a:t> +4SiO</a:t>
            </a:r>
            <a:r>
              <a:rPr lang="et-EE" baseline="-25000" dirty="0"/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5715" y="4392215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/>
              <a:t>K-päevakivi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0" y="4392215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err="1"/>
              <a:t>kaoliniit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542948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449229" eaLnBrk="1">
              <a:defRPr/>
            </a:pPr>
            <a:r>
              <a:rPr lang="et-EE" altLang="et-EE" sz="43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Karbonaatsed mineraalid</a:t>
            </a:r>
            <a:endParaRPr lang="en-US" altLang="et-EE" sz="4399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874" indent="-342874" defTabSz="449229" eaLnBrk="1">
              <a:defRPr/>
            </a:pPr>
            <a:r>
              <a:rPr lang="et-EE" altLang="et-EE" sz="3199" b="1" dirty="0">
                <a:latin typeface="Times New Roman" panose="02020603050405020304" pitchFamily="18" charset="0"/>
              </a:rPr>
              <a:t>Kaltsiit CaCO</a:t>
            </a:r>
            <a:r>
              <a:rPr lang="et-EE" altLang="et-EE" sz="3199" b="1" baseline="-25000" dirty="0">
                <a:latin typeface="Times New Roman" panose="02020603050405020304" pitchFamily="18" charset="0"/>
              </a:rPr>
              <a:t>3</a:t>
            </a:r>
          </a:p>
          <a:p>
            <a:pPr marL="342874" indent="-342874" defTabSz="449229" eaLnBrk="1">
              <a:defRPr/>
            </a:pPr>
            <a:r>
              <a:rPr lang="et-EE" altLang="et-EE" sz="3199" b="1" dirty="0">
                <a:latin typeface="Times New Roman" panose="02020603050405020304" pitchFamily="18" charset="0"/>
              </a:rPr>
              <a:t>Dolomiit </a:t>
            </a:r>
            <a:r>
              <a:rPr lang="et-EE" altLang="et-EE" sz="3199" b="1" dirty="0" err="1">
                <a:latin typeface="Times New Roman" panose="02020603050405020304" pitchFamily="18" charset="0"/>
              </a:rPr>
              <a:t>CaMg</a:t>
            </a:r>
            <a:r>
              <a:rPr lang="et-EE" altLang="et-EE" sz="3199" b="1" dirty="0">
                <a:latin typeface="Times New Roman" panose="02020603050405020304" pitchFamily="18" charset="0"/>
              </a:rPr>
              <a:t>(CO</a:t>
            </a:r>
            <a:r>
              <a:rPr lang="et-EE" altLang="et-EE" sz="3199" b="1" baseline="-25000" dirty="0">
                <a:latin typeface="Times New Roman" panose="02020603050405020304" pitchFamily="18" charset="0"/>
              </a:rPr>
              <a:t>3</a:t>
            </a:r>
            <a:r>
              <a:rPr lang="et-EE" altLang="et-EE" sz="3199" b="1" dirty="0">
                <a:latin typeface="Times New Roman" panose="02020603050405020304" pitchFamily="18" charset="0"/>
              </a:rPr>
              <a:t>)</a:t>
            </a:r>
            <a:r>
              <a:rPr lang="et-EE" altLang="et-EE" sz="3199" b="1" baseline="-25000" dirty="0">
                <a:latin typeface="Times New Roman" panose="02020603050405020304" pitchFamily="18" charset="0"/>
              </a:rPr>
              <a:t>2</a:t>
            </a:r>
            <a:r>
              <a:rPr lang="et-EE" altLang="et-EE" sz="3199" b="1" dirty="0">
                <a:latin typeface="Times New Roman" panose="02020603050405020304" pitchFamily="18" charset="0"/>
              </a:rPr>
              <a:t> (</a:t>
            </a:r>
            <a:r>
              <a:rPr lang="et-EE" altLang="et-EE" sz="3199" b="1" dirty="0" err="1">
                <a:latin typeface="Times New Roman" panose="02020603050405020304" pitchFamily="18" charset="0"/>
              </a:rPr>
              <a:t>ordered</a:t>
            </a:r>
            <a:r>
              <a:rPr lang="et-EE" altLang="et-EE" sz="3199" b="1" dirty="0">
                <a:latin typeface="Times New Roman" panose="02020603050405020304" pitchFamily="18" charset="0"/>
              </a:rPr>
              <a:t>; </a:t>
            </a:r>
            <a:r>
              <a:rPr lang="et-EE" altLang="et-EE" sz="3199" b="1" dirty="0" err="1">
                <a:latin typeface="Times New Roman" panose="02020603050405020304" pitchFamily="18" charset="0"/>
              </a:rPr>
              <a:t>disordered</a:t>
            </a:r>
            <a:r>
              <a:rPr lang="et-EE" altLang="et-EE" sz="3199" b="1" dirty="0">
                <a:latin typeface="Times New Roman" panose="02020603050405020304" pitchFamily="18" charset="0"/>
              </a:rPr>
              <a:t>)</a:t>
            </a:r>
            <a:endParaRPr lang="et-EE" altLang="et-EE" sz="3199" b="1" baseline="-25000" dirty="0">
              <a:latin typeface="Times New Roman" panose="02020603050405020304" pitchFamily="18" charset="0"/>
            </a:endParaRPr>
          </a:p>
          <a:p>
            <a:pPr marL="342874" indent="-342874" defTabSz="449229" eaLnBrk="1">
              <a:defRPr/>
            </a:pPr>
            <a:r>
              <a:rPr lang="et-EE" altLang="et-EE" sz="3199" b="1" dirty="0">
                <a:latin typeface="Times New Roman" panose="02020603050405020304" pitchFamily="18" charset="0"/>
              </a:rPr>
              <a:t>Sideriit FeCO</a:t>
            </a:r>
            <a:r>
              <a:rPr lang="et-EE" altLang="et-EE" sz="3199" b="1" baseline="-25000" dirty="0">
                <a:latin typeface="Times New Roman" panose="02020603050405020304" pitchFamily="18" charset="0"/>
              </a:rPr>
              <a:t>3</a:t>
            </a:r>
          </a:p>
          <a:p>
            <a:pPr marL="342874" indent="-342874" defTabSz="449229" eaLnBrk="1">
              <a:defRPr/>
            </a:pPr>
            <a:r>
              <a:rPr lang="et-EE" altLang="et-EE" sz="3199" b="1" dirty="0" err="1">
                <a:latin typeface="Times New Roman" panose="02020603050405020304" pitchFamily="18" charset="0"/>
              </a:rPr>
              <a:t>Aragoniit</a:t>
            </a:r>
            <a:r>
              <a:rPr lang="et-EE" altLang="et-EE" sz="3199" b="1" dirty="0">
                <a:latin typeface="Times New Roman" panose="02020603050405020304" pitchFamily="18" charset="0"/>
              </a:rPr>
              <a:t> CaCO</a:t>
            </a:r>
            <a:r>
              <a:rPr lang="et-EE" altLang="et-EE" sz="3199" b="1" baseline="-25000" dirty="0">
                <a:latin typeface="Times New Roman" panose="02020603050405020304" pitchFamily="18" charset="0"/>
              </a:rPr>
              <a:t>3</a:t>
            </a:r>
          </a:p>
          <a:p>
            <a:pPr marL="342874" indent="-342874" defTabSz="449229" eaLnBrk="1">
              <a:defRPr/>
            </a:pPr>
            <a:r>
              <a:rPr lang="et-EE" altLang="et-EE" sz="3199" b="1" dirty="0" err="1">
                <a:latin typeface="Times New Roman" panose="02020603050405020304" pitchFamily="18" charset="0"/>
              </a:rPr>
              <a:t>Magnesiit</a:t>
            </a:r>
            <a:r>
              <a:rPr lang="et-EE" altLang="et-EE" sz="3199" b="1" dirty="0">
                <a:latin typeface="Times New Roman" panose="02020603050405020304" pitchFamily="18" charset="0"/>
              </a:rPr>
              <a:t> MgCO</a:t>
            </a:r>
            <a:r>
              <a:rPr lang="et-EE" altLang="et-EE" sz="3199" b="1" baseline="-25000" dirty="0">
                <a:latin typeface="Times New Roman" panose="02020603050405020304" pitchFamily="18" charset="0"/>
              </a:rPr>
              <a:t>3</a:t>
            </a:r>
          </a:p>
          <a:p>
            <a:pPr marL="342874" indent="-342874" defTabSz="449229" eaLnBrk="1">
              <a:defRPr/>
            </a:pPr>
            <a:r>
              <a:rPr lang="et-EE" altLang="et-EE" sz="3199" b="1" dirty="0" err="1">
                <a:latin typeface="Times New Roman" panose="02020603050405020304" pitchFamily="18" charset="0"/>
              </a:rPr>
              <a:t>Rodokroniit</a:t>
            </a:r>
            <a:r>
              <a:rPr lang="et-EE" altLang="et-EE" sz="3199" b="1" dirty="0">
                <a:latin typeface="Times New Roman" panose="02020603050405020304" pitchFamily="18" charset="0"/>
              </a:rPr>
              <a:t> MnCO</a:t>
            </a:r>
            <a:r>
              <a:rPr lang="et-EE" altLang="et-EE" sz="3199" b="1" baseline="-25000" dirty="0">
                <a:latin typeface="Times New Roman" panose="02020603050405020304" pitchFamily="18" charset="0"/>
              </a:rPr>
              <a:t>3</a:t>
            </a:r>
            <a:endParaRPr lang="en-US" altLang="et-EE" sz="3199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914400" y="1866900"/>
            <a:ext cx="7848600" cy="419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t-EE" altLang="et-EE" sz="2000" b="1">
                <a:latin typeface="Times New Roman" panose="02020603050405020304" pitchFamily="18" charset="0"/>
              </a:rPr>
              <a:t>Nö. katseklaasi-keemia</a:t>
            </a:r>
          </a:p>
          <a:p>
            <a:pPr eaLnBrk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t-EE" altLang="et-EE" sz="2000" b="1">
                <a:latin typeface="Times New Roman" panose="02020603050405020304" pitchFamily="18" charset="0"/>
              </a:rPr>
              <a:t>CaCO</a:t>
            </a:r>
            <a:r>
              <a:rPr lang="et-EE" altLang="et-EE" sz="2000" b="1" baseline="-25000">
                <a:latin typeface="Times New Roman" panose="02020603050405020304" pitchFamily="18" charset="0"/>
              </a:rPr>
              <a:t>3</a:t>
            </a:r>
            <a:r>
              <a:rPr lang="et-EE" altLang="et-EE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→Ca</a:t>
            </a:r>
            <a:r>
              <a:rPr lang="et-EE" altLang="et-EE" sz="20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t-EE" altLang="et-EE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+ CO</a:t>
            </a:r>
            <a:r>
              <a:rPr lang="et-EE" altLang="et-EE" sz="20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t-EE" altLang="et-EE" sz="20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</a:p>
          <a:p>
            <a:pPr eaLnBrk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t-EE" altLang="et-EE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[Ca</a:t>
            </a:r>
            <a:r>
              <a:rPr lang="et-EE" altLang="et-EE" sz="20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t-EE" altLang="et-EE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]= 10</a:t>
            </a:r>
            <a:r>
              <a:rPr lang="et-EE" altLang="et-EE" sz="20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-4,15</a:t>
            </a:r>
            <a:r>
              <a:rPr lang="et-EE" altLang="et-EE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=0,06 mmol/l</a:t>
            </a:r>
          </a:p>
          <a:p>
            <a:pPr eaLnBrk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t-EE" altLang="et-EE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t-EE" altLang="et-EE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Looduses</a:t>
            </a:r>
          </a:p>
          <a:p>
            <a:pPr eaLnBrk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t-EE" altLang="et-EE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t-EE" altLang="et-EE" sz="20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2(g) </a:t>
            </a:r>
            <a:r>
              <a:rPr lang="et-EE" altLang="et-EE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→ CO</a:t>
            </a:r>
            <a:r>
              <a:rPr lang="et-EE" altLang="et-EE" sz="20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2(aq)</a:t>
            </a:r>
          </a:p>
          <a:p>
            <a:pPr eaLnBrk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t-EE" altLang="et-EE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t-EE" altLang="et-EE" sz="20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2(aq) </a:t>
            </a:r>
            <a:r>
              <a:rPr lang="et-EE" altLang="et-EE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+H</a:t>
            </a:r>
            <a:r>
              <a:rPr lang="et-EE" altLang="et-EE" sz="20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t-EE" altLang="et-EE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O → H</a:t>
            </a:r>
            <a:r>
              <a:rPr lang="et-EE" altLang="et-EE" sz="20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t-EE" altLang="et-EE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t-EE" altLang="et-EE" sz="20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eaLnBrk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t-EE" altLang="et-EE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t-EE" altLang="et-EE" sz="20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2(g)</a:t>
            </a:r>
            <a:r>
              <a:rPr lang="et-EE" altLang="et-EE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et-EE" altLang="et-EE" sz="20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t-EE" altLang="et-EE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O + CaCO</a:t>
            </a:r>
            <a:r>
              <a:rPr lang="et-EE" altLang="et-EE" sz="20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t-EE" altLang="et-EE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→ Ca</a:t>
            </a:r>
            <a:r>
              <a:rPr lang="et-EE" altLang="et-EE" sz="20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t-EE" altLang="et-EE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+ 2HCO</a:t>
            </a:r>
            <a:r>
              <a:rPr lang="et-EE" altLang="et-EE" sz="20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t-EE" altLang="et-EE" sz="20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eaLnBrk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t-EE" altLang="et-EE" sz="2000" b="1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t-EE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838200" y="685800"/>
            <a:ext cx="4640759" cy="60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t-EE" altLang="et-EE" b="1" dirty="0"/>
              <a:t>Reaktsiooni kineetika sõltub oluliselt CO</a:t>
            </a:r>
            <a:r>
              <a:rPr lang="et-EE" altLang="et-EE" b="1" baseline="-25000" dirty="0"/>
              <a:t>2</a:t>
            </a:r>
            <a:r>
              <a:rPr lang="et-EE" altLang="et-EE" b="1" dirty="0"/>
              <a:t> osarõhust, </a:t>
            </a:r>
            <a:r>
              <a:rPr lang="et-EE" altLang="et-EE" b="1" dirty="0" err="1"/>
              <a:t>pH</a:t>
            </a:r>
            <a:r>
              <a:rPr lang="et-EE" altLang="et-EE" b="1" dirty="0"/>
              <a:t> ja temperatuurist</a:t>
            </a:r>
            <a:endParaRPr lang="en-GB" altLang="et-EE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0348" y="-72281"/>
            <a:ext cx="3601283" cy="48965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017" y="3853486"/>
            <a:ext cx="3708004" cy="263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449229" eaLnBrk="1">
              <a:defRPr/>
            </a:pPr>
            <a:r>
              <a:rPr lang="et-EE" altLang="et-EE" sz="4399" b="1">
                <a:latin typeface="Times New Roman" panose="02020603050405020304" pitchFamily="18" charset="0"/>
              </a:rPr>
              <a:t>Karbonaatide lahustumine</a:t>
            </a:r>
            <a:endParaRPr lang="en-US" altLang="et-EE" sz="4399" b="1">
              <a:latin typeface="Times New Roman" panose="02020603050405020304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371600"/>
            <a:ext cx="7983538" cy="3856038"/>
          </a:xfrm>
        </p:spPr>
        <p:txBody>
          <a:bodyPr/>
          <a:lstStyle/>
          <a:p>
            <a:pPr eaLnBrk="1"/>
            <a:r>
              <a:rPr lang="et-EE" altLang="et-EE" sz="2800" b="1">
                <a:latin typeface="Times New Roman" panose="02020603050405020304" pitchFamily="18" charset="0"/>
              </a:rPr>
              <a:t>Suletud süsteemis – </a:t>
            </a:r>
            <a:r>
              <a:rPr lang="et-EE" altLang="et-EE" sz="2800" b="1" i="1">
                <a:latin typeface="Times New Roman" panose="02020603050405020304" pitchFamily="18" charset="0"/>
              </a:rPr>
              <a:t>atmosfäärsest CO</a:t>
            </a:r>
            <a:r>
              <a:rPr lang="et-EE" altLang="et-EE" sz="2800" b="1" i="1" baseline="-25000">
                <a:latin typeface="Times New Roman" panose="02020603050405020304" pitchFamily="18" charset="0"/>
              </a:rPr>
              <a:t>2</a:t>
            </a:r>
            <a:r>
              <a:rPr lang="et-EE" altLang="et-EE" sz="2800" b="1" i="1">
                <a:latin typeface="Times New Roman" panose="02020603050405020304" pitchFamily="18" charset="0"/>
              </a:rPr>
              <a:t> reservuaarist eraldatud</a:t>
            </a:r>
          </a:p>
          <a:p>
            <a:pPr eaLnBrk="1"/>
            <a:r>
              <a:rPr lang="et-EE" altLang="et-EE" sz="2400" b="1">
                <a:latin typeface="Times New Roman" panose="02020603050405020304" pitchFamily="18" charset="0"/>
              </a:rPr>
              <a:t>CaMg(CO</a:t>
            </a:r>
            <a:r>
              <a:rPr lang="et-EE" altLang="et-EE" sz="2400" b="1" baseline="-25000">
                <a:latin typeface="Times New Roman" panose="02020603050405020304" pitchFamily="18" charset="0"/>
              </a:rPr>
              <a:t>3</a:t>
            </a:r>
            <a:r>
              <a:rPr lang="et-EE" altLang="et-EE" sz="2400" b="1">
                <a:latin typeface="Times New Roman" panose="02020603050405020304" pitchFamily="18" charset="0"/>
              </a:rPr>
              <a:t>)</a:t>
            </a:r>
            <a:r>
              <a:rPr lang="et-EE" altLang="et-EE" sz="2400" b="1" baseline="-25000">
                <a:latin typeface="Times New Roman" panose="02020603050405020304" pitchFamily="18" charset="0"/>
              </a:rPr>
              <a:t>2</a:t>
            </a:r>
            <a:r>
              <a:rPr lang="et-EE" altLang="et-EE" sz="2400" b="1">
                <a:latin typeface="Times New Roman" panose="02020603050405020304" pitchFamily="18" charset="0"/>
              </a:rPr>
              <a:t> </a:t>
            </a:r>
            <a:r>
              <a:rPr lang="et-EE" altLang="et-EE" sz="2400" b="1">
                <a:latin typeface="Times New Roman" panose="02020603050405020304" pitchFamily="18" charset="0"/>
                <a:cs typeface="Arial" panose="020B0604020202020204" pitchFamily="34" charset="0"/>
              </a:rPr>
              <a:t>↔ Ca</a:t>
            </a:r>
            <a:r>
              <a:rPr lang="et-EE" altLang="et-EE" sz="2400" b="1" baseline="30000">
                <a:latin typeface="Times New Roman" panose="02020603050405020304" pitchFamily="18" charset="0"/>
                <a:cs typeface="Arial" panose="020B0604020202020204" pitchFamily="34" charset="0"/>
              </a:rPr>
              <a:t>2+</a:t>
            </a:r>
            <a:r>
              <a:rPr lang="et-EE" altLang="et-EE" sz="2400" b="1">
                <a:latin typeface="Times New Roman" panose="02020603050405020304" pitchFamily="18" charset="0"/>
                <a:cs typeface="Arial" panose="020B0604020202020204" pitchFamily="34" charset="0"/>
              </a:rPr>
              <a:t> + Mg</a:t>
            </a:r>
            <a:r>
              <a:rPr lang="et-EE" altLang="et-EE" sz="2400" b="1" baseline="30000">
                <a:latin typeface="Times New Roman" panose="02020603050405020304" pitchFamily="18" charset="0"/>
                <a:cs typeface="Arial" panose="020B0604020202020204" pitchFamily="34" charset="0"/>
              </a:rPr>
              <a:t>2+</a:t>
            </a:r>
            <a:r>
              <a:rPr lang="et-EE" altLang="et-EE" sz="2400" b="1">
                <a:latin typeface="Times New Roman" panose="02020603050405020304" pitchFamily="18" charset="0"/>
                <a:cs typeface="Arial" panose="020B0604020202020204" pitchFamily="34" charset="0"/>
              </a:rPr>
              <a:t> +2CO</a:t>
            </a:r>
            <a:r>
              <a:rPr lang="et-EE" altLang="et-EE" sz="2400" b="1" baseline="-25000">
                <a:latin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t-EE" altLang="et-EE" sz="2400" b="1" baseline="30000">
                <a:latin typeface="Times New Roman" panose="02020603050405020304" pitchFamily="18" charset="0"/>
                <a:cs typeface="Arial" panose="020B0604020202020204" pitchFamily="34" charset="0"/>
              </a:rPr>
              <a:t>2-</a:t>
            </a:r>
          </a:p>
          <a:p>
            <a:pPr eaLnBrk="1"/>
            <a:endParaRPr lang="et-EE" altLang="et-EE" sz="2800" b="1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1"/>
            <a:r>
              <a:rPr lang="et-EE" altLang="et-EE" sz="2800" b="1">
                <a:latin typeface="Times New Roman" panose="02020603050405020304" pitchFamily="18" charset="0"/>
                <a:cs typeface="Arial" panose="020B0604020202020204" pitchFamily="34" charset="0"/>
              </a:rPr>
              <a:t>Avatud süsteemis – </a:t>
            </a:r>
            <a:r>
              <a:rPr lang="et-EE" altLang="et-EE" sz="2800" b="1" i="1">
                <a:latin typeface="Times New Roman" panose="02020603050405020304" pitchFamily="18" charset="0"/>
                <a:cs typeface="Arial" panose="020B0604020202020204" pitchFamily="34" charset="0"/>
              </a:rPr>
              <a:t>tasakaalus atmosfäärse CO</a:t>
            </a:r>
            <a:r>
              <a:rPr lang="et-EE" altLang="et-EE" sz="2800" b="1" i="1" baseline="-25000"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t-EE" altLang="et-EE" sz="2800" b="1" i="1">
                <a:latin typeface="Times New Roman" panose="02020603050405020304" pitchFamily="18" charset="0"/>
                <a:cs typeface="Arial" panose="020B0604020202020204" pitchFamily="34" charset="0"/>
              </a:rPr>
              <a:t> reservuaariga</a:t>
            </a:r>
          </a:p>
          <a:p>
            <a:pPr eaLnBrk="1"/>
            <a:r>
              <a:rPr lang="et-EE" altLang="et-EE" sz="2400" b="1">
                <a:latin typeface="Times New Roman" panose="02020603050405020304" pitchFamily="18" charset="0"/>
                <a:cs typeface="Arial" panose="020B0604020202020204" pitchFamily="34" charset="0"/>
              </a:rPr>
              <a:t>2CO</a:t>
            </a:r>
            <a:r>
              <a:rPr lang="et-EE" altLang="et-EE" sz="2400" b="1" baseline="-25000">
                <a:latin typeface="Times New Roman" panose="02020603050405020304" pitchFamily="18" charset="0"/>
                <a:cs typeface="Arial" panose="020B0604020202020204" pitchFamily="34" charset="0"/>
              </a:rPr>
              <a:t>2(g)</a:t>
            </a:r>
            <a:r>
              <a:rPr lang="et-EE" altLang="et-EE" sz="2400" b="1">
                <a:latin typeface="Times New Roman" panose="02020603050405020304" pitchFamily="18" charset="0"/>
                <a:cs typeface="Arial" panose="020B0604020202020204" pitchFamily="34" charset="0"/>
              </a:rPr>
              <a:t> + 2H</a:t>
            </a:r>
            <a:r>
              <a:rPr lang="et-EE" altLang="et-EE" sz="2400" b="1" baseline="-25000"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t-EE" altLang="et-EE" sz="2400" b="1">
                <a:latin typeface="Times New Roman" panose="02020603050405020304" pitchFamily="18" charset="0"/>
                <a:cs typeface="Arial" panose="020B0604020202020204" pitchFamily="34" charset="0"/>
              </a:rPr>
              <a:t>O + CaMg(CO</a:t>
            </a:r>
            <a:r>
              <a:rPr lang="et-EE" altLang="et-EE" sz="2400" b="1" baseline="-25000">
                <a:latin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t-EE" altLang="et-EE" sz="2400" b="1">
                <a:latin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et-EE" altLang="et-EE" sz="2400" b="1" baseline="-25000"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t-EE" altLang="et-EE" sz="2400" b="1">
                <a:latin typeface="Times New Roman" panose="02020603050405020304" pitchFamily="18" charset="0"/>
                <a:cs typeface="Arial" panose="020B0604020202020204" pitchFamily="34" charset="0"/>
              </a:rPr>
              <a:t> ↔ Ca</a:t>
            </a:r>
            <a:r>
              <a:rPr lang="et-EE" altLang="et-EE" sz="2400" b="1" baseline="30000">
                <a:latin typeface="Times New Roman" panose="02020603050405020304" pitchFamily="18" charset="0"/>
                <a:cs typeface="Arial" panose="020B0604020202020204" pitchFamily="34" charset="0"/>
              </a:rPr>
              <a:t>2+</a:t>
            </a:r>
            <a:r>
              <a:rPr lang="et-EE" altLang="et-EE" sz="2400" b="1">
                <a:latin typeface="Times New Roman" panose="02020603050405020304" pitchFamily="18" charset="0"/>
                <a:cs typeface="Arial" panose="020B0604020202020204" pitchFamily="34" charset="0"/>
              </a:rPr>
              <a:t> +  Mg</a:t>
            </a:r>
            <a:r>
              <a:rPr lang="et-EE" altLang="et-EE" sz="2400" b="1" baseline="30000">
                <a:latin typeface="Times New Roman" panose="02020603050405020304" pitchFamily="18" charset="0"/>
                <a:cs typeface="Arial" panose="020B0604020202020204" pitchFamily="34" charset="0"/>
              </a:rPr>
              <a:t>2+</a:t>
            </a:r>
            <a:r>
              <a:rPr lang="et-EE" altLang="et-EE" sz="2400" b="1">
                <a:latin typeface="Times New Roman" panose="02020603050405020304" pitchFamily="18" charset="0"/>
                <a:cs typeface="Arial" panose="020B0604020202020204" pitchFamily="34" charset="0"/>
              </a:rPr>
              <a:t> +4HCO</a:t>
            </a:r>
            <a:r>
              <a:rPr lang="et-EE" altLang="et-EE" sz="2400" b="1" baseline="-25000">
                <a:latin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t-EE" altLang="et-EE" sz="2400" b="1" baseline="30000">
                <a:latin typeface="Times New Roman" panose="02020603050405020304" pitchFamily="18" charset="0"/>
                <a:cs typeface="Arial" panose="020B0604020202020204" pitchFamily="34" charset="0"/>
              </a:rPr>
              <a:t>-</a:t>
            </a:r>
          </a:p>
          <a:p>
            <a:pPr eaLnBrk="1"/>
            <a:endParaRPr lang="en-US" altLang="et-EE" sz="2600" b="1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838200" y="4929188"/>
            <a:ext cx="7543800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t-EE" altLang="et-EE" sz="2400" b="1">
                <a:latin typeface="Times New Roman" panose="02020603050405020304" pitchFamily="18" charset="0"/>
              </a:rPr>
              <a:t>CaCO</a:t>
            </a:r>
            <a:r>
              <a:rPr lang="et-EE" altLang="et-EE" sz="2400" b="1" baseline="-25000">
                <a:latin typeface="Times New Roman" panose="02020603050405020304" pitchFamily="18" charset="0"/>
              </a:rPr>
              <a:t>3</a:t>
            </a:r>
            <a:r>
              <a:rPr lang="et-EE" altLang="et-EE" sz="2400" b="1">
                <a:latin typeface="Times New Roman" panose="02020603050405020304" pitchFamily="18" charset="0"/>
              </a:rPr>
              <a:t> + CO</a:t>
            </a:r>
            <a:r>
              <a:rPr lang="et-EE" altLang="et-EE" sz="2400" b="1" baseline="-25000">
                <a:latin typeface="Times New Roman" panose="02020603050405020304" pitchFamily="18" charset="0"/>
              </a:rPr>
              <a:t>2</a:t>
            </a:r>
            <a:r>
              <a:rPr lang="et-EE" altLang="et-EE" sz="2400" b="1">
                <a:latin typeface="Times New Roman" panose="02020603050405020304" pitchFamily="18" charset="0"/>
              </a:rPr>
              <a:t> + H</a:t>
            </a:r>
            <a:r>
              <a:rPr lang="et-EE" altLang="et-EE" sz="2400" b="1" baseline="-25000">
                <a:latin typeface="Times New Roman" panose="02020603050405020304" pitchFamily="18" charset="0"/>
              </a:rPr>
              <a:t>2</a:t>
            </a:r>
            <a:r>
              <a:rPr lang="et-EE" altLang="et-EE" sz="2400" b="1">
                <a:latin typeface="Times New Roman" panose="02020603050405020304" pitchFamily="18" charset="0"/>
              </a:rPr>
              <a:t>O </a:t>
            </a:r>
            <a:r>
              <a:rPr lang="et-EE" altLang="et-EE" sz="24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↔ Ca</a:t>
            </a:r>
            <a:r>
              <a:rPr lang="et-EE" altLang="et-EE" sz="2400" b="1" baseline="30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2+</a:t>
            </a:r>
            <a:r>
              <a:rPr lang="et-EE" altLang="et-EE" sz="24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+ 2HCO</a:t>
            </a:r>
            <a:r>
              <a:rPr lang="et-EE" altLang="et-EE" sz="2400" b="1" baseline="-25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t-EE" altLang="et-EE" sz="2400" b="1" baseline="30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2-</a:t>
            </a:r>
          </a:p>
          <a:p>
            <a:pPr eaLnBrk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et-EE" sz="2800" b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825500" y="2800350"/>
            <a:ext cx="71628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t-EE" altLang="et-EE" sz="2400" b="1">
                <a:latin typeface="Times New Roman" panose="02020603050405020304" pitchFamily="18" charset="0"/>
              </a:rPr>
              <a:t>CaCO</a:t>
            </a:r>
            <a:r>
              <a:rPr lang="et-EE" altLang="et-EE" sz="2400" b="1" baseline="-25000">
                <a:latin typeface="Times New Roman" panose="02020603050405020304" pitchFamily="18" charset="0"/>
              </a:rPr>
              <a:t>3</a:t>
            </a:r>
            <a:r>
              <a:rPr lang="et-EE" altLang="et-EE" sz="2400" b="1">
                <a:latin typeface="Times New Roman" panose="02020603050405020304" pitchFamily="18" charset="0"/>
              </a:rPr>
              <a:t> + H</a:t>
            </a:r>
            <a:r>
              <a:rPr lang="et-EE" altLang="et-EE" sz="2400" b="1" baseline="-25000">
                <a:latin typeface="Times New Roman" panose="02020603050405020304" pitchFamily="18" charset="0"/>
              </a:rPr>
              <a:t>2</a:t>
            </a:r>
            <a:r>
              <a:rPr lang="et-EE" altLang="et-EE" sz="2400" b="1">
                <a:latin typeface="Times New Roman" panose="02020603050405020304" pitchFamily="18" charset="0"/>
              </a:rPr>
              <a:t>O </a:t>
            </a:r>
            <a:r>
              <a:rPr lang="et-EE" altLang="et-EE" sz="24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↔ Ca</a:t>
            </a:r>
            <a:r>
              <a:rPr lang="et-EE" altLang="et-EE" sz="2400" b="1" baseline="30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2+</a:t>
            </a:r>
            <a:r>
              <a:rPr lang="et-EE" altLang="et-EE" sz="24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+ HCO</a:t>
            </a:r>
            <a:r>
              <a:rPr lang="et-EE" altLang="et-EE" sz="2400" b="1" baseline="-25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t-EE" altLang="et-EE" sz="2400" b="1" baseline="30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2- </a:t>
            </a:r>
            <a:r>
              <a:rPr lang="et-EE" altLang="et-EE" sz="24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+ OH</a:t>
            </a:r>
            <a:r>
              <a:rPr lang="et-EE" altLang="et-EE" sz="2400" b="1" baseline="30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</a:t>
            </a:r>
            <a:endParaRPr lang="en-GB" altLang="et-EE" sz="2400" b="1" baseline="300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449229" eaLnBrk="1">
              <a:defRPr/>
            </a:pPr>
            <a:r>
              <a:rPr lang="et-EE" altLang="et-EE" sz="43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Avatud ja suletud süsteem</a:t>
            </a:r>
            <a:endParaRPr lang="en-US" altLang="et-EE" sz="4399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74676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613" y="1367879"/>
            <a:ext cx="3903587" cy="2893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846198" y="4572382"/>
            <a:ext cx="8001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et-EE" altLang="et-EE" b="1" dirty="0">
                <a:latin typeface="Times New Roman" panose="02020603050405020304" pitchFamily="18" charset="0"/>
                <a:ea typeface="+mn-ea"/>
                <a:cs typeface="Lucida Sans Unicode" panose="020B0602030504020204" pitchFamily="34" charset="0"/>
              </a:rPr>
              <a:t>Ilmneb selge erisus valgala ida- ja lääneosa vahel. Läänes kaasneb dolomiidi lahustumisega tugev SO</a:t>
            </a:r>
            <a:r>
              <a:rPr lang="et-EE" altLang="et-EE" b="1" baseline="-25000" dirty="0">
                <a:latin typeface="Times New Roman" panose="02020603050405020304" pitchFamily="18" charset="0"/>
                <a:ea typeface="+mn-ea"/>
                <a:cs typeface="Lucida Sans Unicode" panose="020B0602030504020204" pitchFamily="34" charset="0"/>
              </a:rPr>
              <a:t>4</a:t>
            </a:r>
            <a:r>
              <a:rPr lang="et-EE" altLang="et-EE" b="1" baseline="30000" dirty="0">
                <a:latin typeface="Times New Roman" panose="02020603050405020304" pitchFamily="18" charset="0"/>
                <a:ea typeface="+mn-ea"/>
                <a:cs typeface="Lucida Sans Unicode" panose="020B0602030504020204" pitchFamily="34" charset="0"/>
              </a:rPr>
              <a:t>2-</a:t>
            </a:r>
            <a:r>
              <a:rPr lang="et-EE" altLang="et-EE" b="1" dirty="0">
                <a:latin typeface="Times New Roman" panose="02020603050405020304" pitchFamily="18" charset="0"/>
                <a:ea typeface="+mn-ea"/>
                <a:cs typeface="Lucida Sans Unicode" panose="020B0602030504020204" pitchFamily="34" charset="0"/>
              </a:rPr>
              <a:t> kasv. Valgala idaosas toimub samuti dolomiidi lahustumine, kuid ilma  SO</a:t>
            </a:r>
            <a:r>
              <a:rPr lang="et-EE" altLang="et-EE" b="1" baseline="-25000" dirty="0">
                <a:latin typeface="Times New Roman" panose="02020603050405020304" pitchFamily="18" charset="0"/>
                <a:ea typeface="+mn-ea"/>
                <a:cs typeface="Lucida Sans Unicode" panose="020B0602030504020204" pitchFamily="34" charset="0"/>
              </a:rPr>
              <a:t>4</a:t>
            </a:r>
            <a:r>
              <a:rPr lang="et-EE" altLang="et-EE" b="1" baseline="30000" dirty="0">
                <a:latin typeface="Times New Roman" panose="02020603050405020304" pitchFamily="18" charset="0"/>
                <a:ea typeface="+mn-ea"/>
                <a:cs typeface="Lucida Sans Unicode" panose="020B0602030504020204" pitchFamily="34" charset="0"/>
              </a:rPr>
              <a:t>2-</a:t>
            </a:r>
            <a:r>
              <a:rPr lang="et-EE" altLang="et-EE" b="1" dirty="0">
                <a:latin typeface="Times New Roman" panose="02020603050405020304" pitchFamily="18" charset="0"/>
                <a:ea typeface="+mn-ea"/>
                <a:cs typeface="Lucida Sans Unicode" panose="020B0602030504020204" pitchFamily="34" charset="0"/>
              </a:rPr>
              <a:t> kasvuta.</a:t>
            </a:r>
            <a:endParaRPr lang="en-US" altLang="et-EE" b="1" dirty="0">
              <a:latin typeface="Times New Roman" panose="02020603050405020304" pitchFamily="18" charset="0"/>
              <a:ea typeface="+mn-ea"/>
              <a:cs typeface="Lucida Sans Unicode" panose="020B0602030504020204" pitchFamily="34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771" y="1963489"/>
            <a:ext cx="3315842" cy="2402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7883" y="863823"/>
            <a:ext cx="4214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b="1" dirty="0"/>
              <a:t>Karbonaatide lahustumine üle H</a:t>
            </a:r>
            <a:r>
              <a:rPr lang="et-EE" b="1" baseline="-25000" dirty="0"/>
              <a:t>2</a:t>
            </a:r>
            <a:r>
              <a:rPr lang="et-EE" b="1" dirty="0"/>
              <a:t>SO</a:t>
            </a:r>
            <a:r>
              <a:rPr lang="et-EE" b="1" baseline="-25000" dirty="0"/>
              <a:t>4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46198" y="1174981"/>
            <a:ext cx="71024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zh-CN" sz="1600" b="1" dirty="0">
                <a:ea typeface="宋体" panose="02010600030101010101" pitchFamily="2" charset="-122"/>
              </a:rPr>
              <a:t>FeS</a:t>
            </a:r>
            <a:r>
              <a:rPr lang="en-US" altLang="zh-CN" sz="1600" b="1" baseline="-30000" dirty="0">
                <a:ea typeface="宋体" panose="02010600030101010101" pitchFamily="2" charset="-122"/>
              </a:rPr>
              <a:t>2</a:t>
            </a:r>
            <a:r>
              <a:rPr lang="en-US" altLang="zh-CN" sz="1600" b="1" dirty="0">
                <a:ea typeface="宋体" panose="02010600030101010101" pitchFamily="2" charset="-122"/>
              </a:rPr>
              <a:t> + 7/2O</a:t>
            </a:r>
            <a:r>
              <a:rPr lang="en-US" altLang="zh-CN" sz="1600" b="1" baseline="-30000" dirty="0">
                <a:ea typeface="宋体" panose="02010600030101010101" pitchFamily="2" charset="-122"/>
              </a:rPr>
              <a:t>2</a:t>
            </a:r>
            <a:r>
              <a:rPr lang="en-US" altLang="zh-CN" sz="1600" b="1" dirty="0">
                <a:ea typeface="宋体" panose="02010600030101010101" pitchFamily="2" charset="-122"/>
              </a:rPr>
              <a:t> + H</a:t>
            </a:r>
            <a:r>
              <a:rPr lang="en-US" altLang="zh-CN" sz="1600" b="1" baseline="-30000" dirty="0">
                <a:ea typeface="宋体" panose="02010600030101010101" pitchFamily="2" charset="-122"/>
              </a:rPr>
              <a:t>2</a:t>
            </a:r>
            <a:r>
              <a:rPr lang="en-US" altLang="zh-CN" sz="1600" b="1" dirty="0">
                <a:ea typeface="宋体" panose="02010600030101010101" pitchFamily="2" charset="-122"/>
              </a:rPr>
              <a:t>O → Fe</a:t>
            </a:r>
            <a:r>
              <a:rPr lang="en-US" altLang="zh-CN" sz="1600" b="1" baseline="30000" dirty="0">
                <a:ea typeface="宋体" panose="02010600030101010101" pitchFamily="2" charset="-122"/>
              </a:rPr>
              <a:t>2 +</a:t>
            </a:r>
            <a:r>
              <a:rPr lang="en-US" altLang="zh-CN" sz="1600" b="1" dirty="0">
                <a:ea typeface="宋体" panose="02010600030101010101" pitchFamily="2" charset="-122"/>
              </a:rPr>
              <a:t> + 2SO</a:t>
            </a:r>
            <a:r>
              <a:rPr lang="en-US" altLang="zh-CN" sz="1600" b="1" baseline="-30000" dirty="0">
                <a:ea typeface="宋体" panose="02010600030101010101" pitchFamily="2" charset="-122"/>
              </a:rPr>
              <a:t>4</a:t>
            </a:r>
            <a:r>
              <a:rPr lang="en-US" altLang="zh-CN" sz="1600" b="1" baseline="30000" dirty="0">
                <a:ea typeface="宋体" panose="02010600030101010101" pitchFamily="2" charset="-122"/>
              </a:rPr>
              <a:t>2−</a:t>
            </a:r>
            <a:r>
              <a:rPr lang="en-US" altLang="zh-CN" sz="1600" b="1" dirty="0">
                <a:ea typeface="宋体" panose="02010600030101010101" pitchFamily="2" charset="-122"/>
              </a:rPr>
              <a:t> + 2H</a:t>
            </a:r>
            <a:r>
              <a:rPr lang="en-US" altLang="zh-CN" sz="1600" b="1" baseline="30000" dirty="0">
                <a:ea typeface="宋体" panose="02010600030101010101" pitchFamily="2" charset="-122"/>
              </a:rPr>
              <a:t>+</a:t>
            </a:r>
            <a:r>
              <a:rPr lang="en-US" altLang="zh-CN" sz="1600" b="1" dirty="0">
                <a:ea typeface="宋体" panose="02010600030101010101" pitchFamily="2" charset="-122"/>
              </a:rPr>
              <a:t> </a:t>
            </a:r>
            <a:endParaRPr lang="et-EE" altLang="zh-CN" sz="1600" b="1" dirty="0"/>
          </a:p>
          <a:p>
            <a:pPr eaLnBrk="1" hangingPunct="1"/>
            <a:endParaRPr lang="en-US" altLang="zh-CN" sz="1600" b="1" dirty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1600" b="1" dirty="0" err="1">
                <a:ea typeface="宋体" panose="02010600030101010101" pitchFamily="2" charset="-122"/>
              </a:rPr>
              <a:t>MgCa</a:t>
            </a:r>
            <a:r>
              <a:rPr lang="en-US" altLang="zh-CN" sz="1600" b="1" dirty="0">
                <a:ea typeface="宋体" panose="02010600030101010101" pitchFamily="2" charset="-122"/>
              </a:rPr>
              <a:t>(CO</a:t>
            </a:r>
            <a:r>
              <a:rPr lang="en-US" altLang="zh-CN" sz="1600" b="1" baseline="-30000" dirty="0">
                <a:ea typeface="宋体" panose="02010600030101010101" pitchFamily="2" charset="-122"/>
              </a:rPr>
              <a:t>3</a:t>
            </a:r>
            <a:r>
              <a:rPr lang="en-US" altLang="zh-CN" sz="1600" b="1" dirty="0">
                <a:ea typeface="宋体" panose="02010600030101010101" pitchFamily="2" charset="-122"/>
              </a:rPr>
              <a:t>)</a:t>
            </a:r>
            <a:r>
              <a:rPr lang="en-US" altLang="zh-CN" sz="1600" b="1" baseline="-30000" dirty="0">
                <a:ea typeface="宋体" panose="02010600030101010101" pitchFamily="2" charset="-122"/>
              </a:rPr>
              <a:t>2</a:t>
            </a:r>
            <a:r>
              <a:rPr lang="en-US" altLang="zh-CN" sz="1600" b="1" dirty="0">
                <a:ea typeface="宋体" panose="02010600030101010101" pitchFamily="2" charset="-122"/>
              </a:rPr>
              <a:t> + 2H</a:t>
            </a:r>
            <a:r>
              <a:rPr lang="en-US" altLang="zh-CN" sz="1600" b="1" baseline="30000" dirty="0">
                <a:ea typeface="宋体" panose="02010600030101010101" pitchFamily="2" charset="-122"/>
              </a:rPr>
              <a:t>+ </a:t>
            </a:r>
            <a:r>
              <a:rPr lang="en-US" altLang="zh-CN" sz="1600" b="1" dirty="0">
                <a:ea typeface="宋体" panose="02010600030101010101" pitchFamily="2" charset="-122"/>
              </a:rPr>
              <a:t>→ Mg</a:t>
            </a:r>
            <a:r>
              <a:rPr lang="en-US" altLang="zh-CN" sz="1600" b="1" baseline="30000" dirty="0">
                <a:ea typeface="宋体" panose="02010600030101010101" pitchFamily="2" charset="-122"/>
              </a:rPr>
              <a:t>2+ </a:t>
            </a:r>
            <a:r>
              <a:rPr lang="en-US" altLang="zh-CN" sz="1600" b="1" dirty="0">
                <a:ea typeface="宋体" panose="02010600030101010101" pitchFamily="2" charset="-122"/>
              </a:rPr>
              <a:t>+ Ca</a:t>
            </a:r>
            <a:r>
              <a:rPr lang="en-US" altLang="zh-CN" sz="1600" b="1" baseline="30000" dirty="0">
                <a:ea typeface="宋体" panose="02010600030101010101" pitchFamily="2" charset="-122"/>
              </a:rPr>
              <a:t>2+</a:t>
            </a:r>
            <a:r>
              <a:rPr lang="en-US" altLang="zh-CN" sz="1600" b="1" dirty="0">
                <a:ea typeface="宋体" panose="02010600030101010101" pitchFamily="2" charset="-122"/>
              </a:rPr>
              <a:t> + 2HCO</a:t>
            </a:r>
            <a:r>
              <a:rPr lang="en-US" altLang="zh-CN" sz="1600" b="1" baseline="-30000" dirty="0">
                <a:ea typeface="宋体" panose="02010600030101010101" pitchFamily="2" charset="-122"/>
              </a:rPr>
              <a:t>3</a:t>
            </a:r>
            <a:r>
              <a:rPr lang="en-US" altLang="zh-CN" sz="1600" b="1" baseline="30000" dirty="0">
                <a:ea typeface="宋体" panose="02010600030101010101" pitchFamily="2" charset="-122"/>
              </a:rPr>
              <a:t>−</a:t>
            </a:r>
            <a:r>
              <a:rPr lang="en-US" altLang="zh-CN" sz="1600" dirty="0">
                <a:ea typeface="宋体" panose="02010600030101010101" pitchFamily="2" charset="-122"/>
              </a:rPr>
              <a:t> </a:t>
            </a:r>
            <a:endParaRPr lang="en-US" altLang="et-EE" sz="160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449229" eaLnBrk="1">
              <a:defRPr/>
            </a:pPr>
            <a:r>
              <a:rPr lang="et-EE" altLang="et-E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Silikaatide lahustumine</a:t>
            </a:r>
            <a:endParaRPr lang="en-US" altLang="et-EE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8363" y="1697038"/>
            <a:ext cx="7983537" cy="2119113"/>
          </a:xfrm>
        </p:spPr>
        <p:txBody>
          <a:bodyPr/>
          <a:lstStyle/>
          <a:p>
            <a:pPr marL="342874" indent="-342874" algn="just" defTabSz="449229" eaLnBrk="1">
              <a:buFont typeface="Times New Roman" panose="02020603050405020304" pitchFamily="18" charset="0"/>
              <a:buChar char="•"/>
              <a:defRPr/>
            </a:pPr>
            <a:r>
              <a:rPr lang="et-EE" altLang="et-EE" sz="2400" dirty="0">
                <a:latin typeface="Times New Roman" panose="02020603050405020304" pitchFamily="18" charset="0"/>
              </a:rPr>
              <a:t>Märgatavalt aeglasem kui karbonaatidel mistõttu enamasti domineerivad vetes karbonaatide lahustumisest pärinevad ioonid.</a:t>
            </a:r>
          </a:p>
          <a:p>
            <a:pPr marL="342874" indent="-342874" algn="just" defTabSz="449229" eaLnBrk="1">
              <a:buFont typeface="Times New Roman" panose="02020603050405020304" pitchFamily="18" charset="0"/>
              <a:buChar char="•"/>
              <a:defRPr/>
            </a:pPr>
            <a:r>
              <a:rPr lang="et-EE" altLang="et-EE" sz="2400" dirty="0">
                <a:latin typeface="Times New Roman" panose="02020603050405020304" pitchFamily="18" charset="0"/>
              </a:rPr>
              <a:t>Tugev sõltuvus </a:t>
            </a:r>
            <a:r>
              <a:rPr lang="et-EE" altLang="et-EE" sz="2400" dirty="0" err="1">
                <a:latin typeface="Times New Roman" panose="02020603050405020304" pitchFamily="18" charset="0"/>
              </a:rPr>
              <a:t>pH-st</a:t>
            </a:r>
            <a:r>
              <a:rPr lang="et-EE" altLang="et-EE" sz="2400" dirty="0">
                <a:latin typeface="Times New Roman" panose="02020603050405020304" pitchFamily="18" charset="0"/>
              </a:rPr>
              <a:t>. Kõigi silikaatsete porsumisprotsesside puhul tarbitakse happeid</a:t>
            </a:r>
          </a:p>
          <a:p>
            <a:pPr marL="342874" indent="-342874" defTabSz="449229" eaLnBrk="1">
              <a:defRPr/>
            </a:pPr>
            <a:endParaRPr lang="en-US" altLang="et-EE" sz="3199" dirty="0">
              <a:latin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550" y="3407313"/>
            <a:ext cx="4416053" cy="26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140051" y="5997575"/>
            <a:ext cx="508317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t-EE" altLang="et-E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mm</a:t>
            </a:r>
            <a:r>
              <a:rPr lang="et-EE" altLang="et-EE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t-EE" altLang="et-E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mineraali lahustumisele kuluv aeg aastates</a:t>
            </a:r>
            <a:endParaRPr lang="en-US" altLang="et-E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B41561-F2C3-4925-A0C7-AFADA26DD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15751"/>
            <a:ext cx="4536504" cy="6109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7076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449229" eaLnBrk="1">
              <a:defRPr/>
            </a:pPr>
            <a:r>
              <a:rPr lang="et-EE" altLang="et-E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Sõltuvalt </a:t>
            </a:r>
            <a:r>
              <a:rPr lang="et-EE" altLang="et-EE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pH</a:t>
            </a:r>
            <a:r>
              <a:rPr lang="et-EE" altLang="et-E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ja lahuse katioonidest tekivad erinevad lahustumissaadused</a:t>
            </a:r>
            <a:endParaRPr lang="en-US" altLang="et-EE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697038"/>
            <a:ext cx="9720262" cy="400461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449229" eaLnBrk="1">
              <a:defRPr/>
            </a:pPr>
            <a:r>
              <a:rPr lang="et-EE" altLang="et-E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Sõltuvalt </a:t>
            </a:r>
            <a:r>
              <a:rPr lang="et-EE" altLang="et-EE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pH</a:t>
            </a:r>
            <a:r>
              <a:rPr lang="et-EE" altLang="et-E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ja katioonide hulgast annavad erinevad mineraalid sama lahustumisjäägi</a:t>
            </a:r>
            <a:endParaRPr lang="en-US" altLang="et-EE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03" y="1692414"/>
            <a:ext cx="9433048" cy="429892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75" y="575790"/>
            <a:ext cx="2664296" cy="34248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979" y="719807"/>
            <a:ext cx="4573800" cy="4567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8581" y="-22718564"/>
            <a:ext cx="23100" cy="5191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98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332036" y="5400145"/>
            <a:ext cx="6984189" cy="441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t-EE" sz="1134" b="1"/>
              <a:t>Figure 9-2.</a:t>
            </a:r>
            <a:r>
              <a:rPr lang="en-US" altLang="et-EE" sz="1134"/>
              <a:t> Solubility, at 25</a:t>
            </a:r>
            <a:r>
              <a:rPr lang="en-US" altLang="et-EE" sz="1134" baseline="30000"/>
              <a:t>o</a:t>
            </a:r>
            <a:r>
              <a:rPr lang="en-US" altLang="et-EE" sz="1134"/>
              <a:t>C, of quartz and amorphous silica as a function of pH. pH = 9.83 and pH = 13.17 correspond to the first and second dissociation constants, respectively, of silicic acid.</a:t>
            </a:r>
            <a:endParaRPr lang="en-US" altLang="et-EE" sz="1134" b="1"/>
          </a:p>
        </p:txBody>
      </p:sp>
      <p:pic>
        <p:nvPicPr>
          <p:cNvPr id="24580" name="Picture 4" descr="C:\Principles Environmental Geochemistry\Textbook Files\9. Cont Envir\Fig9-2C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036" y="432012"/>
            <a:ext cx="6984189" cy="496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563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449229" eaLnBrk="1">
              <a:defRPr/>
            </a:pPr>
            <a:r>
              <a:rPr lang="et-EE" altLang="et-EE" sz="43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t-EE" altLang="et-EE" sz="4399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3+</a:t>
            </a:r>
            <a:r>
              <a:rPr lang="et-EE" altLang="et-EE" sz="43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sõltuvus </a:t>
            </a:r>
            <a:r>
              <a:rPr lang="et-EE" altLang="et-EE" sz="4399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pH-st</a:t>
            </a:r>
            <a:endParaRPr lang="en-US" altLang="et-EE" sz="4399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739" y="1541463"/>
            <a:ext cx="6934200" cy="4017962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449229" eaLnBrk="1">
              <a:defRPr/>
            </a:pPr>
            <a:r>
              <a:rPr lang="et-EE" altLang="et-EE" sz="4399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Lahustuvuse</a:t>
            </a:r>
            <a:r>
              <a:rPr lang="et-EE" altLang="et-EE" sz="43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sõltuvus </a:t>
            </a:r>
            <a:r>
              <a:rPr lang="et-EE" altLang="et-EE" sz="4399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pH-st</a:t>
            </a:r>
            <a:endParaRPr lang="en-US" altLang="et-EE" sz="4399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67879"/>
            <a:ext cx="4428083" cy="32313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7467600" y="3962400"/>
            <a:ext cx="381000" cy="137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t-EE" altLang="et-EE"/>
          </a:p>
        </p:txBody>
      </p:sp>
      <p:pic>
        <p:nvPicPr>
          <p:cNvPr id="5" name="Picture 3" descr="C:\Principles Environmental Geochemistry\Textbook Files\9. Cont Envir\Fig9-4Cb.pc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131" y="1541463"/>
            <a:ext cx="3973608" cy="397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449229" eaLnBrk="1">
              <a:defRPr/>
            </a:pPr>
            <a:endParaRPr lang="en-US" altLang="et-EE" sz="4399"/>
          </a:p>
        </p:txBody>
      </p:sp>
      <p:pic>
        <p:nvPicPr>
          <p:cNvPr id="1843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762000"/>
            <a:ext cx="8305800" cy="472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449229" eaLnBrk="1">
              <a:defRPr/>
            </a:pPr>
            <a:r>
              <a:rPr lang="et-EE" altLang="et-EE" sz="43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Ioonvahetus ja </a:t>
            </a:r>
            <a:r>
              <a:rPr lang="et-EE" altLang="et-EE" sz="4399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sorptsioon</a:t>
            </a:r>
            <a:endParaRPr lang="en-US" altLang="et-EE" sz="4399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16931" y="1727919"/>
            <a:ext cx="5486400" cy="3559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19200" y="609600"/>
            <a:ext cx="7983538" cy="3856038"/>
          </a:xfrm>
        </p:spPr>
        <p:txBody>
          <a:bodyPr/>
          <a:lstStyle/>
          <a:p>
            <a:pPr marL="342874" indent="-342874" algn="ctr" defTabSz="449229" eaLnBrk="1">
              <a:defRPr/>
            </a:pPr>
            <a:r>
              <a:rPr lang="et-EE" altLang="et-EE" sz="3199" dirty="0">
                <a:latin typeface="Times New Roman" panose="02020603050405020304" pitchFamily="18" charset="0"/>
              </a:rPr>
              <a:t>Katioonide vahetamise võime e </a:t>
            </a:r>
            <a:r>
              <a:rPr lang="et-EE" altLang="et-EE" sz="3199" i="1" dirty="0">
                <a:latin typeface="Times New Roman" panose="02020603050405020304" pitchFamily="18" charset="0"/>
              </a:rPr>
              <a:t>CEC-</a:t>
            </a:r>
            <a:r>
              <a:rPr lang="et-EE" altLang="et-EE" sz="3199" i="1" dirty="0" err="1">
                <a:latin typeface="Times New Roman" panose="02020603050405020304" pitchFamily="18" charset="0"/>
              </a:rPr>
              <a:t>Cation</a:t>
            </a:r>
            <a:r>
              <a:rPr lang="et-EE" altLang="et-EE" sz="3199" i="1" dirty="0">
                <a:latin typeface="Times New Roman" panose="02020603050405020304" pitchFamily="18" charset="0"/>
              </a:rPr>
              <a:t> Exchange </a:t>
            </a:r>
            <a:r>
              <a:rPr lang="et-EE" altLang="et-EE" sz="3199" i="1" dirty="0" err="1">
                <a:latin typeface="Times New Roman" panose="02020603050405020304" pitchFamily="18" charset="0"/>
              </a:rPr>
              <a:t>Capacity</a:t>
            </a:r>
            <a:endParaRPr lang="et-EE" altLang="et-EE" sz="3199" i="1" dirty="0">
              <a:latin typeface="Times New Roman" panose="02020603050405020304" pitchFamily="18" charset="0"/>
            </a:endParaRPr>
          </a:p>
          <a:p>
            <a:pPr marL="342874" indent="-342874" algn="ctr" defTabSz="449229" eaLnBrk="1">
              <a:defRPr/>
            </a:pPr>
            <a:endParaRPr lang="et-EE" altLang="et-EE" sz="3199" i="1" dirty="0">
              <a:latin typeface="Times New Roman" panose="02020603050405020304" pitchFamily="18" charset="0"/>
            </a:endParaRPr>
          </a:p>
          <a:p>
            <a:pPr marL="342874" indent="-342874" algn="ctr" defTabSz="449229" eaLnBrk="1">
              <a:defRPr/>
            </a:pPr>
            <a:r>
              <a:rPr lang="et-EE" altLang="et-EE" sz="3199" dirty="0">
                <a:latin typeface="Times New Roman" panose="02020603050405020304" pitchFamily="18" charset="0"/>
              </a:rPr>
              <a:t>CEC(</a:t>
            </a:r>
            <a:r>
              <a:rPr lang="et-EE" altLang="et-EE" sz="3199" dirty="0" err="1">
                <a:latin typeface="Times New Roman" panose="02020603050405020304" pitchFamily="18" charset="0"/>
              </a:rPr>
              <a:t>meq</a:t>
            </a:r>
            <a:r>
              <a:rPr lang="et-EE" altLang="et-EE" sz="3199" dirty="0">
                <a:latin typeface="Times New Roman" panose="02020603050405020304" pitchFamily="18" charset="0"/>
              </a:rPr>
              <a:t>/100g)=0,7</a:t>
            </a:r>
            <a:r>
              <a:rPr lang="et-EE" altLang="et-EE" sz="3199" dirty="0">
                <a:latin typeface="Times New Roman" panose="02020603050405020304" pitchFamily="18" charset="0"/>
                <a:cs typeface="Arial" panose="020B0604020202020204" pitchFamily="34" charset="0"/>
              </a:rPr>
              <a:t>×(%</a:t>
            </a:r>
            <a:r>
              <a:rPr lang="et-EE" altLang="et-EE" sz="3199" dirty="0" err="1">
                <a:latin typeface="Times New Roman" panose="02020603050405020304" pitchFamily="18" charset="0"/>
                <a:cs typeface="Arial" panose="020B0604020202020204" pitchFamily="34" charset="0"/>
              </a:rPr>
              <a:t>clay</a:t>
            </a:r>
            <a:r>
              <a:rPr lang="et-EE" altLang="et-EE" sz="3199" dirty="0">
                <a:latin typeface="Times New Roman" panose="02020603050405020304" pitchFamily="18" charset="0"/>
                <a:cs typeface="Arial" panose="020B0604020202020204" pitchFamily="34" charset="0"/>
              </a:rPr>
              <a:t>) + 3,5×(%org)</a:t>
            </a:r>
          </a:p>
          <a:p>
            <a:pPr marL="342874" indent="-342874" defTabSz="449229" eaLnBrk="1">
              <a:defRPr/>
            </a:pPr>
            <a:endParaRPr lang="en-US" altLang="et-EE" sz="3199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19" y="3110509"/>
            <a:ext cx="5754117" cy="2394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123827" y="1655911"/>
            <a:ext cx="7772400" cy="112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t-EE" altLang="et-EE" sz="3199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Lucida Sans Unicode" panose="020B0602030504020204" pitchFamily="34" charset="0"/>
              </a:rPr>
              <a:t>Na-X</a:t>
            </a:r>
            <a:r>
              <a:rPr lang="et-EE" altLang="et-EE" sz="3199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Lucida Sans Unicode" panose="020B0602030504020204" pitchFamily="34" charset="0"/>
              </a:rPr>
              <a:t> + 1/2Ca</a:t>
            </a:r>
            <a:r>
              <a:rPr lang="et-EE" altLang="et-EE" sz="3199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Lucida Sans Unicode" panose="020B0602030504020204" pitchFamily="34" charset="0"/>
              </a:rPr>
              <a:t>2+</a:t>
            </a:r>
            <a:r>
              <a:rPr lang="et-EE" altLang="et-EE" sz="3199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Lucida Sans Unicode" panose="020B0602030504020204" pitchFamily="34" charset="0"/>
              </a:rPr>
              <a:t> </a:t>
            </a:r>
            <a:r>
              <a:rPr lang="et-EE" altLang="et-EE" sz="3199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↔ Na</a:t>
            </a:r>
            <a:r>
              <a:rPr lang="et-EE" altLang="et-EE" sz="3199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</a:t>
            </a:r>
            <a:r>
              <a:rPr lang="et-EE" altLang="et-EE" sz="3199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+1/2Ca-X</a:t>
            </a:r>
            <a:r>
              <a:rPr lang="et-EE" altLang="et-EE" sz="3199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2</a:t>
            </a:r>
            <a:endParaRPr lang="et-EE" altLang="et-EE" sz="3199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eaLnBrk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t-EE" dirty="0"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179" y="3168079"/>
            <a:ext cx="3946004" cy="25474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99" y="791815"/>
            <a:ext cx="4242966" cy="347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3347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l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51" y="359767"/>
            <a:ext cx="4824536" cy="367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Grp="1" noChangeAspect="1" noChangeArrowheads="1"/>
          </p:cNvPicPr>
          <p:nvPr>
            <p:ph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5107" y="2808039"/>
            <a:ext cx="4729569" cy="3465116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0869"/>
            <a:ext cx="9525000" cy="2952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123" y="35073"/>
            <a:ext cx="4932140" cy="369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9677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449229" eaLnBrk="1">
              <a:defRPr/>
            </a:pPr>
            <a:r>
              <a:rPr lang="et-EE" altLang="et-EE" sz="4399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Redoksprotsessid</a:t>
            </a:r>
            <a:endParaRPr lang="en-US" altLang="et-EE" sz="4399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>
              <a:lnSpc>
                <a:spcPct val="83000"/>
              </a:lnSpc>
              <a:buFont typeface="Times New Roman" panose="02020603050405020304" pitchFamily="18" charset="0"/>
              <a:buChar char="•"/>
            </a:pPr>
            <a:r>
              <a:rPr lang="et-EE" altLang="et-EE" sz="2000" dirty="0">
                <a:latin typeface="Times New Roman" panose="02020603050405020304" pitchFamily="18" charset="0"/>
              </a:rPr>
              <a:t>Baseerub elektronide ülekandel ühelt aatomilt teisele millega kaasneb ka energia ülekanne.</a:t>
            </a:r>
          </a:p>
          <a:p>
            <a:pPr algn="just" eaLnBrk="1">
              <a:lnSpc>
                <a:spcPct val="83000"/>
              </a:lnSpc>
              <a:buFont typeface="Times New Roman" panose="02020603050405020304" pitchFamily="18" charset="0"/>
              <a:buChar char="•"/>
            </a:pPr>
            <a:r>
              <a:rPr lang="et-EE" altLang="et-EE" sz="2000" dirty="0">
                <a:latin typeface="Times New Roman" panose="02020603050405020304" pitchFamily="18" charset="0"/>
              </a:rPr>
              <a:t>Laialt levinud, mis määrab ära O</a:t>
            </a:r>
            <a:r>
              <a:rPr lang="et-EE" altLang="et-EE" sz="2000" baseline="-25000" dirty="0">
                <a:latin typeface="Times New Roman" panose="02020603050405020304" pitchFamily="18" charset="0"/>
              </a:rPr>
              <a:t>2</a:t>
            </a:r>
            <a:r>
              <a:rPr lang="et-EE" altLang="et-EE" sz="2000" dirty="0">
                <a:latin typeface="Times New Roman" panose="02020603050405020304" pitchFamily="18" charset="0"/>
              </a:rPr>
              <a:t>, </a:t>
            </a:r>
            <a:r>
              <a:rPr lang="et-EE" altLang="et-EE" sz="2000" dirty="0" err="1">
                <a:latin typeface="Times New Roman" panose="02020603050405020304" pitchFamily="18" charset="0"/>
              </a:rPr>
              <a:t>Mn</a:t>
            </a:r>
            <a:r>
              <a:rPr lang="et-EE" altLang="et-EE" sz="2000" dirty="0">
                <a:latin typeface="Times New Roman" panose="02020603050405020304" pitchFamily="18" charset="0"/>
              </a:rPr>
              <a:t>, Fe, SO</a:t>
            </a:r>
            <a:r>
              <a:rPr lang="et-EE" altLang="et-EE" sz="2000" baseline="-25000" dirty="0">
                <a:latin typeface="Times New Roman" panose="02020603050405020304" pitchFamily="18" charset="0"/>
              </a:rPr>
              <a:t>4</a:t>
            </a:r>
            <a:r>
              <a:rPr lang="et-EE" altLang="et-EE" sz="2000" baseline="30000" dirty="0">
                <a:latin typeface="Times New Roman" panose="02020603050405020304" pitchFamily="18" charset="0"/>
              </a:rPr>
              <a:t>-2</a:t>
            </a:r>
            <a:r>
              <a:rPr lang="et-EE" altLang="et-EE" sz="2000" dirty="0">
                <a:latin typeface="Times New Roman" panose="02020603050405020304" pitchFamily="18" charset="0"/>
              </a:rPr>
              <a:t>, HS, CH</a:t>
            </a:r>
            <a:r>
              <a:rPr lang="et-EE" altLang="et-EE" sz="2000" baseline="-25000" dirty="0">
                <a:latin typeface="Times New Roman" panose="02020603050405020304" pitchFamily="18" charset="0"/>
              </a:rPr>
              <a:t>4</a:t>
            </a:r>
            <a:r>
              <a:rPr lang="et-EE" altLang="et-EE" sz="2000" dirty="0">
                <a:latin typeface="Times New Roman" panose="02020603050405020304" pitchFamily="18" charset="0"/>
              </a:rPr>
              <a:t> kontsentratsioonid lahustes. Vähemal määral ka U, </a:t>
            </a:r>
            <a:r>
              <a:rPr lang="et-EE" altLang="et-EE" sz="2000" dirty="0" err="1">
                <a:latin typeface="Times New Roman" panose="02020603050405020304" pitchFamily="18" charset="0"/>
              </a:rPr>
              <a:t>Ba</a:t>
            </a:r>
            <a:r>
              <a:rPr lang="et-EE" altLang="et-EE" sz="2000" dirty="0">
                <a:latin typeface="Times New Roman" panose="02020603050405020304" pitchFamily="18" charset="0"/>
              </a:rPr>
              <a:t> jt.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651" y="2952055"/>
            <a:ext cx="4896544" cy="19675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211" y="3122143"/>
            <a:ext cx="3472094" cy="25126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24896" cy="45362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8262" y="2806221"/>
            <a:ext cx="5082001" cy="366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3931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723" y="807657"/>
            <a:ext cx="7200799" cy="476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4675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449229" eaLnBrk="1">
              <a:defRPr/>
            </a:pPr>
            <a:endParaRPr lang="en-US" altLang="et-EE" sz="4399"/>
          </a:p>
        </p:txBody>
      </p:sp>
      <p:pic>
        <p:nvPicPr>
          <p:cNvPr id="3174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747" y="-15068"/>
            <a:ext cx="6553200" cy="6480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4" y="1058862"/>
            <a:ext cx="9134475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9683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48125" y="0"/>
            <a:ext cx="5672138" cy="49355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2613"/>
            <a:ext cx="5087938" cy="335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Pealkiri 3"/>
          <p:cNvSpPr>
            <a:spLocks noGrp="1"/>
          </p:cNvSpPr>
          <p:nvPr>
            <p:ph type="title"/>
          </p:nvPr>
        </p:nvSpPr>
        <p:spPr>
          <a:xfrm>
            <a:off x="539750" y="0"/>
            <a:ext cx="8742363" cy="1079500"/>
          </a:xfrm>
        </p:spPr>
        <p:txBody>
          <a:bodyPr/>
          <a:lstStyle/>
          <a:p>
            <a:r>
              <a:rPr lang="et-EE" altLang="et-EE" b="1"/>
              <a:t>Nitraatide esinemine põhjavees</a:t>
            </a:r>
          </a:p>
        </p:txBody>
      </p:sp>
      <p:sp>
        <p:nvSpPr>
          <p:cNvPr id="2" name="Sisu kohatäide 1"/>
          <p:cNvSpPr>
            <a:spLocks noGrp="1"/>
          </p:cNvSpPr>
          <p:nvPr>
            <p:ph idx="1"/>
          </p:nvPr>
        </p:nvSpPr>
        <p:spPr>
          <a:xfrm>
            <a:off x="827684" y="1439887"/>
            <a:ext cx="7992888" cy="352873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et-EE" sz="2079" dirty="0">
                <a:cs typeface="Arial" panose="020B0604020202020204" pitchFamily="34" charset="0"/>
              </a:rPr>
              <a:t>Nitraadid saavad põhjavees esineda ja sinna akumuleeruda, vaid aeroobsetes tingimustes;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t-EE" sz="2079" dirty="0">
                <a:cs typeface="Arial" panose="020B0604020202020204" pitchFamily="34" charset="0"/>
              </a:rPr>
              <a:t>Anaeroobsetes tingimustes toimub nitraatide redutseerumine N</a:t>
            </a:r>
            <a:r>
              <a:rPr lang="et-EE" sz="2079" baseline="-25000" dirty="0">
                <a:cs typeface="Arial" panose="020B0604020202020204" pitchFamily="34" charset="0"/>
              </a:rPr>
              <a:t>2</a:t>
            </a:r>
            <a:r>
              <a:rPr lang="et-EE" sz="2079" dirty="0">
                <a:cs typeface="Arial" panose="020B0604020202020204" pitchFamily="34" charset="0"/>
              </a:rPr>
              <a:t>-ks orgaanilise aine või püriidi oksüdeerumise tulemusena;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t-EE" sz="2079" dirty="0">
                <a:cs typeface="Arial" panose="020B0604020202020204" pitchFamily="34" charset="0"/>
              </a:rPr>
              <a:t>Nitraadi kõrgendatud sisalduste levik põhjaveekihis sõltub </a:t>
            </a:r>
            <a:r>
              <a:rPr lang="et-EE" sz="2079" b="1" i="1" dirty="0">
                <a:cs typeface="Arial" panose="020B0604020202020204" pitchFamily="34" charset="0"/>
              </a:rPr>
              <a:t>sinna jõudvast nitraatide kontsentratsioonist</a:t>
            </a:r>
            <a:r>
              <a:rPr lang="et-EE" sz="2079" dirty="0">
                <a:cs typeface="Arial" panose="020B0604020202020204" pitchFamily="34" charset="0"/>
              </a:rPr>
              <a:t>,  </a:t>
            </a:r>
            <a:r>
              <a:rPr lang="et-EE" sz="2079" b="1" i="1" dirty="0">
                <a:cs typeface="Arial" panose="020B0604020202020204" pitchFamily="34" charset="0"/>
              </a:rPr>
              <a:t>põhjavee liikumisest </a:t>
            </a:r>
            <a:r>
              <a:rPr lang="et-EE" sz="2079" dirty="0">
                <a:cs typeface="Arial" panose="020B0604020202020204" pitchFamily="34" charset="0"/>
              </a:rPr>
              <a:t>(nitraadi transpordist põhjaveekihis) ning </a:t>
            </a:r>
            <a:r>
              <a:rPr lang="et-EE" sz="2079" b="1" i="1" dirty="0">
                <a:cs typeface="Arial" panose="020B0604020202020204" pitchFamily="34" charset="0"/>
              </a:rPr>
              <a:t>põhjaveekihis toimuvatest keemilistest reaktsioonidest </a:t>
            </a:r>
            <a:r>
              <a:rPr lang="et-EE" sz="2079" dirty="0">
                <a:cs typeface="Arial" panose="020B0604020202020204" pitchFamily="34" charset="0"/>
              </a:rPr>
              <a:t>(nt. maapõues oleva orgaanilise aine stabiilsusest ehk reageerimisvõimest).</a:t>
            </a:r>
            <a:endParaRPr lang="en-US" sz="1890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W036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2228850"/>
            <a:ext cx="7983538" cy="287655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1593850" y="5184775"/>
            <a:ext cx="66262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t-EE" altLang="et-EE" sz="2399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</a:t>
            </a:r>
            <a:r>
              <a:rPr lang="et-EE" altLang="et-EE" sz="2399" b="1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et-EE" altLang="et-EE" sz="2399" b="1" baseline="30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et-EE" altLang="et-EE" sz="2399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→ NO</a:t>
            </a:r>
            <a:r>
              <a:rPr lang="et-EE" altLang="et-EE" sz="2399" b="1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t-EE" altLang="et-EE" sz="2399" b="1" baseline="30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et-EE" altLang="et-EE" sz="2399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→ N</a:t>
            </a:r>
            <a:r>
              <a:rPr lang="et-EE" altLang="et-EE" sz="2399" b="1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2(g)</a:t>
            </a:r>
            <a:r>
              <a:rPr lang="et-EE" altLang="et-EE" sz="2399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→ NH</a:t>
            </a:r>
            <a:r>
              <a:rPr lang="et-EE" altLang="et-EE" sz="2399" b="1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lang="et-EE" altLang="et-EE" sz="2399" b="1" baseline="30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</a:t>
            </a:r>
            <a:r>
              <a:rPr lang="et-EE" altLang="et-EE" sz="2399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lang="et-EE" altLang="et-EE" sz="2399" b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denitrifikatsioon</a:t>
            </a:r>
            <a:r>
              <a:rPr lang="et-EE" altLang="et-EE" sz="2399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en-US" altLang="et-EE" sz="2399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772" name="Text Box 7"/>
          <p:cNvSpPr txBox="1">
            <a:spLocks noChangeArrowheads="1"/>
          </p:cNvSpPr>
          <p:nvPr/>
        </p:nvSpPr>
        <p:spPr bwMode="auto">
          <a:xfrm>
            <a:off x="898524" y="287759"/>
            <a:ext cx="8016875" cy="1122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</a:pPr>
            <a:br>
              <a:rPr lang="en-US" altLang="et-E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t-EE" altLang="et-E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en-US" altLang="et-E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Nitraadi</a:t>
            </a:r>
            <a:r>
              <a:rPr lang="en-US" altLang="et-E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t-E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olemasolu</a:t>
            </a:r>
            <a:r>
              <a:rPr lang="en-US" altLang="et-E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t-E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viitab</a:t>
            </a:r>
            <a:r>
              <a:rPr lang="en-US" altLang="et-E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t-E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enamasti</a:t>
            </a:r>
            <a:r>
              <a:rPr lang="en-US" altLang="et-E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t-E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saastumisele</a:t>
            </a:r>
            <a:r>
              <a:rPr lang="en-US" altLang="et-E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t-E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</a:t>
            </a:r>
            <a:r>
              <a:rPr lang="en-US" altLang="et-E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t-E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nitraadid</a:t>
            </a:r>
            <a:r>
              <a:rPr lang="en-US" altLang="et-E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t-E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haaratakse</a:t>
            </a:r>
            <a:r>
              <a:rPr lang="en-US" altLang="et-E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t-E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kiirelt</a:t>
            </a:r>
            <a:r>
              <a:rPr lang="en-US" altLang="et-E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t-E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orgaanika</a:t>
            </a:r>
            <a:r>
              <a:rPr lang="en-US" altLang="et-E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t-E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või</a:t>
            </a:r>
            <a:r>
              <a:rPr lang="en-US" altLang="et-E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t-E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püriidi</a:t>
            </a:r>
            <a:r>
              <a:rPr lang="en-US" altLang="et-E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t-E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oksüdeerimis</a:t>
            </a:r>
            <a:r>
              <a:rPr lang="en-US" altLang="et-E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t-E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protsessidesse</a:t>
            </a:r>
            <a:r>
              <a:rPr lang="en-US" altLang="et-E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Pealkiri 3"/>
          <p:cNvSpPr>
            <a:spLocks noGrp="1"/>
          </p:cNvSpPr>
          <p:nvPr>
            <p:ph type="title"/>
          </p:nvPr>
        </p:nvSpPr>
        <p:spPr>
          <a:xfrm>
            <a:off x="539750" y="0"/>
            <a:ext cx="8640763" cy="1079500"/>
          </a:xfrm>
        </p:spPr>
        <p:txBody>
          <a:bodyPr/>
          <a:lstStyle/>
          <a:p>
            <a:r>
              <a:rPr lang="et-EE" altLang="et-EE" b="1"/>
              <a:t>Lämmastiku stabiilsed isotoobid (</a:t>
            </a:r>
            <a:r>
              <a:rPr lang="el-GR" altLang="et-EE" b="1"/>
              <a:t>δ</a:t>
            </a:r>
            <a:r>
              <a:rPr lang="et-EE" altLang="et-EE" b="1" baseline="30000"/>
              <a:t>15</a:t>
            </a:r>
            <a:r>
              <a:rPr lang="et-EE" altLang="et-EE" b="1"/>
              <a:t>N)</a:t>
            </a:r>
          </a:p>
        </p:txBody>
      </p:sp>
      <p:pic>
        <p:nvPicPr>
          <p:cNvPr id="29699" name="Pil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779" y="1314450"/>
            <a:ext cx="6573838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Box 8"/>
          <p:cNvSpPr txBox="1">
            <a:spLocks noChangeArrowheads="1"/>
          </p:cNvSpPr>
          <p:nvPr/>
        </p:nvSpPr>
        <p:spPr bwMode="auto">
          <a:xfrm>
            <a:off x="709613" y="5972175"/>
            <a:ext cx="2428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t-EE" altLang="et-EE" b="1"/>
              <a:t>Clark and Fritz, 1997</a:t>
            </a:r>
            <a:endParaRPr lang="en-US" altLang="et-EE" b="1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11" y="1223863"/>
            <a:ext cx="5896798" cy="12574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179" y="2087959"/>
            <a:ext cx="3694451" cy="362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9048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1" name="Rectangle 7"/>
          <p:cNvSpPr>
            <a:spLocks noGrp="1" noChangeArrowheads="1"/>
          </p:cNvSpPr>
          <p:nvPr>
            <p:ph/>
          </p:nvPr>
        </p:nvSpPr>
        <p:spPr>
          <a:xfrm>
            <a:off x="868363" y="617538"/>
            <a:ext cx="7983537" cy="4935537"/>
          </a:xfrm>
        </p:spPr>
        <p:txBody>
          <a:bodyPr/>
          <a:lstStyle/>
          <a:p>
            <a:pPr marL="342874" indent="-342874" defTabSz="449229" eaLnBrk="1">
              <a:buFont typeface="Times New Roman" panose="02020603050405020304" pitchFamily="18" charset="0"/>
              <a:buChar char="•"/>
              <a:defRPr/>
            </a:pPr>
            <a:r>
              <a:rPr lang="et-EE" altLang="et-E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Raua redutseerimine</a:t>
            </a:r>
            <a:r>
              <a:rPr lang="et-EE" altLang="et-E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defTabSz="449229" eaLnBrk="1">
              <a:defRPr/>
            </a:pPr>
            <a:r>
              <a:rPr lang="et-EE" altLang="et-E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t-EE" altLang="et-EE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3+ </a:t>
            </a:r>
            <a:r>
              <a:rPr lang="et-EE" altLang="et-E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Fe</a:t>
            </a:r>
            <a:r>
              <a:rPr lang="et-EE" altLang="et-EE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t-EE" altLang="et-E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e</a:t>
            </a:r>
            <a:r>
              <a:rPr lang="et-EE" altLang="et-EE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t-EE" altLang="et-E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74" indent="-342874" defTabSz="449229" eaLnBrk="1">
              <a:defRPr/>
            </a:pPr>
            <a:r>
              <a:rPr lang="et-EE" altLang="et-E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t-EE" altLang="et-EE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t-EE" altLang="et-E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lahustuv kuid Fe</a:t>
            </a:r>
            <a:r>
              <a:rPr lang="et-EE" altLang="et-EE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3+</a:t>
            </a:r>
            <a:r>
              <a:rPr lang="et-EE" altLang="et-E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vähelahustuv (rooste)</a:t>
            </a:r>
          </a:p>
          <a:p>
            <a:pPr marL="342874" indent="-342874" defTabSz="449229" eaLnBrk="1">
              <a:defRPr/>
            </a:pPr>
            <a:endParaRPr lang="et-EE" altLang="et-E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74" indent="-342874" defTabSz="449229" eaLnBrk="1">
              <a:defRPr/>
            </a:pPr>
            <a:r>
              <a:rPr lang="et-EE" altLang="et-E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t-EE" altLang="et-EE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3+</a:t>
            </a:r>
            <a:r>
              <a:rPr lang="et-EE" altLang="et-E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kandvad mineraalid </a:t>
            </a:r>
            <a:r>
              <a:rPr lang="et-EE" altLang="et-E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hematiit</a:t>
            </a:r>
            <a:r>
              <a:rPr lang="et-EE" altLang="et-E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</a:t>
            </a:r>
            <a:r>
              <a:rPr lang="et-EE" altLang="et-EE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t-EE" altLang="et-E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t-EE" altLang="et-EE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t-EE" altLang="et-E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t-EE" altLang="et-E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göetiit</a:t>
            </a:r>
            <a:r>
              <a:rPr lang="et-EE" altLang="et-E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t-EE" altLang="et-E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FeOOH</a:t>
            </a:r>
            <a:r>
              <a:rPr lang="et-EE" altLang="et-E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;...</a:t>
            </a:r>
          </a:p>
          <a:p>
            <a:pPr marL="342874" indent="-342874" defTabSz="449229" eaLnBrk="1">
              <a:defRPr/>
            </a:pPr>
            <a:endParaRPr lang="et-EE" altLang="et-E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74" indent="-342874" defTabSz="449229" eaLnBrk="1">
              <a:defRPr/>
            </a:pPr>
            <a:r>
              <a:rPr lang="et-EE" altLang="et-E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¼ CH</a:t>
            </a:r>
            <a:r>
              <a:rPr lang="et-EE" altLang="et-EE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t-EE" altLang="et-E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+ </a:t>
            </a:r>
            <a:r>
              <a:rPr lang="et-EE" altLang="et-E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FeOOH</a:t>
            </a:r>
            <a:r>
              <a:rPr lang="et-EE" altLang="et-E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(s) +2H</a:t>
            </a:r>
            <a:r>
              <a:rPr lang="et-EE" altLang="et-EE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t-EE" altLang="et-E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¼ CO</a:t>
            </a:r>
            <a:r>
              <a:rPr lang="et-EE" altLang="et-EE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t-EE" altLang="et-E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+7/4 H</a:t>
            </a:r>
            <a:r>
              <a:rPr lang="et-EE" altLang="et-EE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t-EE" altLang="et-E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+ Fe</a:t>
            </a:r>
            <a:r>
              <a:rPr lang="et-EE" altLang="et-EE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+2</a:t>
            </a:r>
            <a:endParaRPr lang="et-EE" altLang="et-EE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74" indent="-342874" defTabSz="449229" eaLnBrk="1">
              <a:defRPr/>
            </a:pPr>
            <a:endParaRPr lang="et-EE" altLang="et-E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74" indent="-342874" defTabSz="449229" eaLnBrk="1">
              <a:defRPr/>
            </a:pPr>
            <a:r>
              <a:rPr lang="en-US" altLang="et-E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FeS</a:t>
            </a:r>
            <a:r>
              <a:rPr lang="en-US" altLang="et-EE" sz="2000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t-E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+ 14Fe</a:t>
            </a:r>
            <a:r>
              <a:rPr lang="en-US" altLang="et-EE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3+</a:t>
            </a:r>
            <a:r>
              <a:rPr lang="en-US" altLang="et-E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altLang="et-EE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t-E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8H</a:t>
            </a:r>
            <a:r>
              <a:rPr lang="en-US" altLang="et-EE" sz="2000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t-E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↔ 2SO</a:t>
            </a:r>
            <a:r>
              <a:rPr lang="en-US" altLang="et-EE" sz="2000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t-EE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altLang="et-E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+ 15 Fe</a:t>
            </a:r>
            <a:r>
              <a:rPr lang="en-US" altLang="et-EE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altLang="et-E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+ 16H</a:t>
            </a:r>
            <a:r>
              <a:rPr lang="en-US" altLang="et-EE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t-E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t-EE" altLang="et-E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74" indent="-342874" defTabSz="449229" eaLnBrk="1">
              <a:defRPr/>
            </a:pPr>
            <a:endParaRPr lang="en-US" altLang="et-EE" sz="3199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6262" y="5948"/>
            <a:ext cx="3090413" cy="3162131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449229" eaLnBrk="1">
              <a:defRPr/>
            </a:pPr>
            <a:r>
              <a:rPr lang="et-EE" altLang="et-EE" sz="43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Sulfaadi redutseerimine</a:t>
            </a:r>
            <a:endParaRPr lang="en-US" altLang="et-EE" sz="4399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81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1828800"/>
            <a:ext cx="3284538" cy="3209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1219200" y="1752600"/>
            <a:ext cx="3810000" cy="281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>
              <a:lnSpc>
                <a:spcPct val="8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t-EE" altLang="et-EE" sz="2399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Lucida Sans Unicode" panose="020B0602030504020204" pitchFamily="34" charset="0"/>
              </a:rPr>
              <a:t>Sulfaadi redutseerimine 2</a:t>
            </a:r>
            <a:r>
              <a:rPr lang="en-GB" altLang="et-EE" sz="2399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</a:t>
            </a:r>
            <a:r>
              <a:rPr lang="et-EE" altLang="et-EE" sz="2399" baseline="-300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t-EE" altLang="et-EE" sz="2399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</a:t>
            </a:r>
            <a:r>
              <a:rPr lang="en-GB" altLang="et-EE" sz="2399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+ </a:t>
            </a:r>
            <a:r>
              <a:rPr lang="en-US" altLang="et-EE" sz="2399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</a:t>
            </a:r>
            <a:r>
              <a:rPr lang="en-US" altLang="et-EE" sz="2399" baseline="-300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lang="en-US" altLang="et-EE" sz="2399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2- </a:t>
            </a:r>
            <a:r>
              <a:rPr lang="en-GB" altLang="et-EE" sz="2399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→ </a:t>
            </a:r>
            <a:r>
              <a:rPr lang="en-US" altLang="et-EE" sz="2399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HCO</a:t>
            </a:r>
            <a:r>
              <a:rPr lang="en-US" altLang="et-EE" sz="2399" baseline="-300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en-US" altLang="et-EE" sz="2399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ˉ</a:t>
            </a:r>
            <a:r>
              <a:rPr lang="en-GB" altLang="et-EE" sz="2399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+ H</a:t>
            </a:r>
            <a:r>
              <a:rPr lang="en-GB" altLang="et-EE" sz="2399" baseline="-300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t-EE" altLang="et-EE" sz="2399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</a:t>
            </a:r>
          </a:p>
          <a:p>
            <a:pPr eaLnBrk="1">
              <a:lnSpc>
                <a:spcPct val="8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t-EE" altLang="et-EE" sz="2399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Sulfaadi allikateks võivad olla püriidi oksüdatsioon või kipsi CaSO</a:t>
            </a:r>
            <a:r>
              <a:rPr lang="et-EE" altLang="et-EE" sz="2399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</a:t>
            </a:r>
            <a:r>
              <a:rPr lang="et-EE" altLang="et-EE" sz="2399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lahustumine</a:t>
            </a:r>
            <a:r>
              <a:rPr lang="en-US" altLang="et-EE" sz="2399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lang="et-EE" altLang="et-EE" sz="2399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t-EE" sz="2399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22" y="3785954"/>
            <a:ext cx="3096343" cy="269422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449229" eaLnBrk="1">
              <a:defRPr/>
            </a:pPr>
            <a:r>
              <a:rPr lang="et-EE" altLang="et-E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Põhilised põhjavee </a:t>
            </a:r>
            <a:r>
              <a:rPr lang="et-EE" altLang="et-EE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geokeemilist</a:t>
            </a:r>
            <a:r>
              <a:rPr lang="et-EE" altLang="et-E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arengut mõjutavad protsessid</a:t>
            </a:r>
            <a:endParaRPr lang="en-US" altLang="et-E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 defTabSz="449229" eaLnBrk="1">
              <a:buFont typeface="+mj-lt"/>
              <a:buAutoNum type="arabicPeriod"/>
              <a:defRPr/>
            </a:pPr>
            <a:r>
              <a:rPr lang="et-EE" altLang="et-EE" sz="3199" b="1" dirty="0">
                <a:latin typeface="Times New Roman" panose="02020603050405020304" pitchFamily="18" charset="0"/>
              </a:rPr>
              <a:t>Karbonaatsete mineraalide lahustumine</a:t>
            </a:r>
            <a:endParaRPr lang="et-EE" altLang="et-EE" sz="3199" b="1" baseline="-25000" dirty="0">
              <a:latin typeface="Times New Roman" panose="02020603050405020304" pitchFamily="18" charset="0"/>
            </a:endParaRPr>
          </a:p>
          <a:p>
            <a:pPr marL="514350" indent="-514350" defTabSz="449229" eaLnBrk="1">
              <a:buFont typeface="+mj-lt"/>
              <a:buAutoNum type="arabicPeriod"/>
              <a:defRPr/>
            </a:pPr>
            <a:r>
              <a:rPr lang="et-EE" altLang="et-EE" sz="3199" b="1" dirty="0">
                <a:latin typeface="Times New Roman" panose="02020603050405020304" pitchFamily="18" charset="0"/>
              </a:rPr>
              <a:t>Silikaatide lahustumine</a:t>
            </a:r>
            <a:endParaRPr lang="et-EE" altLang="et-EE" sz="3199" b="1" baseline="-25000" dirty="0">
              <a:latin typeface="Times New Roman" panose="02020603050405020304" pitchFamily="18" charset="0"/>
            </a:endParaRPr>
          </a:p>
          <a:p>
            <a:pPr marL="514350" indent="-514350" defTabSz="449229" eaLnBrk="1">
              <a:buFont typeface="+mj-lt"/>
              <a:buAutoNum type="arabicPeriod"/>
              <a:defRPr/>
            </a:pPr>
            <a:r>
              <a:rPr lang="et-EE" altLang="et-EE" sz="3199" b="1" dirty="0">
                <a:latin typeface="Times New Roman" panose="02020603050405020304" pitchFamily="18" charset="0"/>
              </a:rPr>
              <a:t>Ioonvahetus</a:t>
            </a:r>
            <a:endParaRPr lang="et-EE" altLang="et-EE" sz="3199" b="1" baseline="-25000" dirty="0">
              <a:latin typeface="Times New Roman" panose="02020603050405020304" pitchFamily="18" charset="0"/>
            </a:endParaRPr>
          </a:p>
          <a:p>
            <a:pPr marL="514350" indent="-514350" defTabSz="449229" eaLnBrk="1">
              <a:buFont typeface="+mj-lt"/>
              <a:buAutoNum type="arabicPeriod"/>
              <a:defRPr/>
            </a:pPr>
            <a:r>
              <a:rPr lang="et-EE" altLang="et-EE" sz="3199" b="1" dirty="0" err="1">
                <a:latin typeface="Times New Roman" panose="02020603050405020304" pitchFamily="18" charset="0"/>
              </a:rPr>
              <a:t>Redoksprotsessid</a:t>
            </a:r>
            <a:r>
              <a:rPr lang="et-EE" altLang="et-EE" sz="3199" b="1" dirty="0">
                <a:latin typeface="Times New Roman" panose="02020603050405020304" pitchFamily="18" charset="0"/>
              </a:rPr>
              <a:t> (nt. nitraadi, raua, sulfaadi redutseerumine; püriidi, metaani oksüdatsioon), bakteriaalne tegevus</a:t>
            </a:r>
          </a:p>
          <a:p>
            <a:pPr marL="514350" indent="-514350" defTabSz="449229" eaLnBrk="1">
              <a:buFont typeface="+mj-lt"/>
              <a:buAutoNum type="arabicPeriod"/>
              <a:defRPr/>
            </a:pPr>
            <a:r>
              <a:rPr lang="et-EE" altLang="et-EE" sz="3199" b="1" dirty="0">
                <a:latin typeface="Times New Roman" panose="02020603050405020304" pitchFamily="18" charset="0"/>
              </a:rPr>
              <a:t>Segunemisprotsessid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85" y="1840411"/>
            <a:ext cx="5289556" cy="25072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32751" y="1133559"/>
            <a:ext cx="6524543" cy="533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870" b="1" dirty="0" err="1"/>
              <a:t>Methane</a:t>
            </a:r>
            <a:r>
              <a:rPr lang="et-EE" sz="2870" b="1" dirty="0"/>
              <a:t> in </a:t>
            </a:r>
            <a:r>
              <a:rPr lang="et-EE" sz="2870" b="1" dirty="0" err="1"/>
              <a:t>the</a:t>
            </a:r>
            <a:r>
              <a:rPr lang="et-EE" sz="2870" b="1" dirty="0"/>
              <a:t> Cm-V </a:t>
            </a:r>
            <a:r>
              <a:rPr lang="et-EE" sz="2870" b="1" dirty="0" err="1"/>
              <a:t>aquifer</a:t>
            </a:r>
            <a:r>
              <a:rPr lang="et-EE" sz="2870" b="1" dirty="0"/>
              <a:t> </a:t>
            </a:r>
            <a:r>
              <a:rPr lang="et-EE" sz="2870" b="1" dirty="0" err="1"/>
              <a:t>system</a:t>
            </a:r>
            <a:endParaRPr lang="et-EE" sz="287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023237" y="2095850"/>
            <a:ext cx="1240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err="1"/>
              <a:t>Voronka</a:t>
            </a:r>
            <a:endParaRPr lang="et-EE" dirty="0"/>
          </a:p>
        </p:txBody>
      </p:sp>
      <p:sp>
        <p:nvSpPr>
          <p:cNvPr id="3" name="TextBox 2"/>
          <p:cNvSpPr txBox="1"/>
          <p:nvPr/>
        </p:nvSpPr>
        <p:spPr>
          <a:xfrm>
            <a:off x="5260139" y="3341204"/>
            <a:ext cx="1060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err="1"/>
              <a:t>Gdov</a:t>
            </a:r>
            <a:endParaRPr lang="et-EE" dirty="0"/>
          </a:p>
        </p:txBody>
      </p:sp>
      <p:sp>
        <p:nvSpPr>
          <p:cNvPr id="6" name="Rectangle 5"/>
          <p:cNvSpPr/>
          <p:nvPr/>
        </p:nvSpPr>
        <p:spPr>
          <a:xfrm>
            <a:off x="4391387" y="4318709"/>
            <a:ext cx="5180172" cy="16823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" name="TextBox 6"/>
          <p:cNvSpPr txBox="1"/>
          <p:nvPr/>
        </p:nvSpPr>
        <p:spPr>
          <a:xfrm>
            <a:off x="4490424" y="4972835"/>
            <a:ext cx="5202065" cy="6639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1914" b="1" dirty="0" err="1"/>
              <a:t>Acetate</a:t>
            </a:r>
            <a:r>
              <a:rPr lang="et-EE" sz="1914" b="1" dirty="0"/>
              <a:t> </a:t>
            </a:r>
            <a:r>
              <a:rPr lang="et-EE" sz="1914" b="1" dirty="0" err="1"/>
              <a:t>fermentation</a:t>
            </a:r>
            <a:r>
              <a:rPr lang="et-EE" sz="1914" b="1" dirty="0"/>
              <a:t>   δ</a:t>
            </a:r>
            <a:r>
              <a:rPr lang="et-EE" sz="1914" b="1" baseline="30000" dirty="0"/>
              <a:t>13</a:t>
            </a:r>
            <a:r>
              <a:rPr lang="et-EE" sz="1914" b="1" dirty="0"/>
              <a:t>C</a:t>
            </a:r>
            <a:r>
              <a:rPr lang="et-EE" sz="1914" b="1" baseline="-25000" dirty="0"/>
              <a:t>CH4</a:t>
            </a:r>
            <a:r>
              <a:rPr lang="et-EE" sz="1914" b="1" dirty="0"/>
              <a:t>≈-40 </a:t>
            </a:r>
            <a:r>
              <a:rPr lang="et-EE" sz="1914" b="1" dirty="0" err="1"/>
              <a:t>to</a:t>
            </a:r>
            <a:r>
              <a:rPr lang="et-EE" sz="1914" b="1" dirty="0"/>
              <a:t> -70 ‰</a:t>
            </a:r>
            <a:endParaRPr lang="et-EE" sz="1914" b="1" baseline="-25000" dirty="0"/>
          </a:p>
          <a:p>
            <a:endParaRPr lang="et-EE" dirty="0"/>
          </a:p>
        </p:txBody>
      </p:sp>
      <p:sp>
        <p:nvSpPr>
          <p:cNvPr id="8" name="TextBox 7"/>
          <p:cNvSpPr txBox="1"/>
          <p:nvPr/>
        </p:nvSpPr>
        <p:spPr>
          <a:xfrm>
            <a:off x="4490424" y="5461643"/>
            <a:ext cx="5081135" cy="6639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1914" b="1" dirty="0"/>
              <a:t>CO</a:t>
            </a:r>
            <a:r>
              <a:rPr lang="et-EE" sz="1914" b="1" baseline="-25000" dirty="0"/>
              <a:t>2</a:t>
            </a:r>
            <a:r>
              <a:rPr lang="et-EE" sz="1914" b="1" dirty="0"/>
              <a:t> </a:t>
            </a:r>
            <a:r>
              <a:rPr lang="et-EE" sz="1914" b="1" dirty="0" err="1"/>
              <a:t>reduction</a:t>
            </a:r>
            <a:r>
              <a:rPr lang="et-EE" sz="1914" b="1" dirty="0"/>
              <a:t> 		  δ</a:t>
            </a:r>
            <a:r>
              <a:rPr lang="et-EE" sz="1914" b="1" baseline="30000" dirty="0"/>
              <a:t>13</a:t>
            </a:r>
            <a:r>
              <a:rPr lang="et-EE" sz="1914" b="1" dirty="0"/>
              <a:t>C</a:t>
            </a:r>
            <a:r>
              <a:rPr lang="et-EE" sz="1914" b="1" baseline="-25000" dirty="0"/>
              <a:t>CH4</a:t>
            </a:r>
            <a:r>
              <a:rPr lang="et-EE" sz="1914" b="1" dirty="0"/>
              <a:t>≈-70 </a:t>
            </a:r>
            <a:r>
              <a:rPr lang="et-EE" sz="1914" b="1" dirty="0" err="1"/>
              <a:t>to</a:t>
            </a:r>
            <a:r>
              <a:rPr lang="et-EE" sz="1914" b="1" dirty="0"/>
              <a:t> -110 ‰</a:t>
            </a:r>
            <a:endParaRPr lang="et-EE" sz="1914" b="1" baseline="-25000" dirty="0"/>
          </a:p>
          <a:p>
            <a:endParaRPr lang="et-EE" dirty="0"/>
          </a:p>
        </p:txBody>
      </p:sp>
      <p:sp>
        <p:nvSpPr>
          <p:cNvPr id="11" name="TextBox 10"/>
          <p:cNvSpPr txBox="1"/>
          <p:nvPr/>
        </p:nvSpPr>
        <p:spPr>
          <a:xfrm>
            <a:off x="4447787" y="4418469"/>
            <a:ext cx="5089855" cy="3869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1914" b="1" dirty="0" err="1"/>
              <a:t>Thermogenic</a:t>
            </a:r>
            <a:r>
              <a:rPr lang="et-EE" sz="1914" b="1" dirty="0"/>
              <a:t> 		</a:t>
            </a:r>
            <a:r>
              <a:rPr lang="et-EE" sz="1914" b="1" baseline="-25000" dirty="0"/>
              <a:t>      </a:t>
            </a:r>
            <a:r>
              <a:rPr lang="et-EE" sz="1914" b="1" dirty="0"/>
              <a:t>δ</a:t>
            </a:r>
            <a:r>
              <a:rPr lang="et-EE" sz="1914" b="1" baseline="30000" dirty="0"/>
              <a:t>13</a:t>
            </a:r>
            <a:r>
              <a:rPr lang="et-EE" sz="1914" b="1" dirty="0"/>
              <a:t>C</a:t>
            </a:r>
            <a:r>
              <a:rPr lang="et-EE" sz="1914" b="1" baseline="-25000" dirty="0"/>
              <a:t>CH4</a:t>
            </a:r>
            <a:r>
              <a:rPr lang="et-EE" sz="1914" b="1" dirty="0"/>
              <a:t>≈-20 </a:t>
            </a:r>
            <a:r>
              <a:rPr lang="et-EE" sz="1914" b="1" dirty="0" err="1"/>
              <a:t>to</a:t>
            </a:r>
            <a:r>
              <a:rPr lang="et-EE" sz="1914" b="1" dirty="0"/>
              <a:t> -40 ‰</a:t>
            </a:r>
            <a:endParaRPr lang="et-EE" sz="1914" b="1" baseline="-25000" dirty="0"/>
          </a:p>
        </p:txBody>
      </p:sp>
      <p:sp>
        <p:nvSpPr>
          <p:cNvPr id="12" name="Rectangle 11"/>
          <p:cNvSpPr/>
          <p:nvPr/>
        </p:nvSpPr>
        <p:spPr>
          <a:xfrm>
            <a:off x="6372299" y="1875145"/>
            <a:ext cx="2615099" cy="18009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dirty="0"/>
          </a:p>
        </p:txBody>
      </p:sp>
      <p:sp>
        <p:nvSpPr>
          <p:cNvPr id="13" name="TextBox 12"/>
          <p:cNvSpPr txBox="1"/>
          <p:nvPr/>
        </p:nvSpPr>
        <p:spPr>
          <a:xfrm>
            <a:off x="6381730" y="3318126"/>
            <a:ext cx="2611612" cy="3377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1595" b="1" dirty="0"/>
              <a:t>CO</a:t>
            </a:r>
            <a:r>
              <a:rPr lang="et-EE" sz="1595" b="1" baseline="-25000" dirty="0"/>
              <a:t>2</a:t>
            </a:r>
            <a:r>
              <a:rPr lang="et-EE" sz="1595" b="1" dirty="0"/>
              <a:t>+8H</a:t>
            </a:r>
            <a:r>
              <a:rPr lang="et-EE" sz="1595" b="1" baseline="30000" dirty="0"/>
              <a:t>+</a:t>
            </a:r>
            <a:r>
              <a:rPr lang="et-EE" sz="1595" b="1" dirty="0"/>
              <a:t>+8e</a:t>
            </a:r>
            <a:r>
              <a:rPr lang="et-EE" sz="1595" b="1" baseline="30000" dirty="0"/>
              <a:t>-</a:t>
            </a:r>
            <a:r>
              <a:rPr lang="et-EE" sz="1595" b="1" dirty="0"/>
              <a:t>→CH</a:t>
            </a:r>
            <a:r>
              <a:rPr lang="et-EE" sz="1595" b="1" baseline="-25000" dirty="0"/>
              <a:t>4</a:t>
            </a:r>
            <a:r>
              <a:rPr lang="et-EE" sz="1595" b="1" dirty="0"/>
              <a:t>+2H</a:t>
            </a:r>
            <a:r>
              <a:rPr lang="et-EE" sz="1595" b="1" baseline="-25000" dirty="0"/>
              <a:t>2</a:t>
            </a:r>
            <a:r>
              <a:rPr lang="et-EE" sz="1595" b="1" dirty="0"/>
              <a:t>O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381515" y="2756229"/>
            <a:ext cx="2244525" cy="3377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1595" b="1" dirty="0"/>
              <a:t>CH</a:t>
            </a:r>
            <a:r>
              <a:rPr lang="et-EE" sz="1595" b="1" baseline="-25000" dirty="0"/>
              <a:t>3</a:t>
            </a:r>
            <a:r>
              <a:rPr lang="et-EE" sz="1595" b="1" dirty="0"/>
              <a:t>COOH→CH</a:t>
            </a:r>
            <a:r>
              <a:rPr lang="et-EE" sz="1595" b="1" baseline="-25000" dirty="0"/>
              <a:t>4</a:t>
            </a:r>
            <a:r>
              <a:rPr lang="et-EE" sz="1595" b="1" dirty="0"/>
              <a:t>+CO</a:t>
            </a:r>
            <a:r>
              <a:rPr lang="et-EE" sz="1595" b="1" baseline="-25000" dirty="0"/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66168" y="2518826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b="1" dirty="0" err="1"/>
              <a:t>Acetate</a:t>
            </a:r>
            <a:r>
              <a:rPr lang="et-EE" b="1" dirty="0"/>
              <a:t> </a:t>
            </a:r>
            <a:r>
              <a:rPr lang="et-EE" b="1" dirty="0" err="1"/>
              <a:t>fermentation</a:t>
            </a:r>
            <a:r>
              <a:rPr lang="et-EE" b="1" dirty="0"/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81515" y="3047672"/>
            <a:ext cx="1859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b="1" dirty="0"/>
              <a:t>CO</a:t>
            </a:r>
            <a:r>
              <a:rPr lang="et-EE" b="1" baseline="-25000" dirty="0"/>
              <a:t>2</a:t>
            </a:r>
            <a:r>
              <a:rPr lang="et-EE" b="1" dirty="0"/>
              <a:t> </a:t>
            </a:r>
            <a:r>
              <a:rPr lang="et-EE" b="1" dirty="0" err="1"/>
              <a:t>reduction</a:t>
            </a:r>
            <a:r>
              <a:rPr lang="et-EE" b="1" dirty="0"/>
              <a:t>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381515" y="1997831"/>
            <a:ext cx="2454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b="1" dirty="0" err="1"/>
              <a:t>Thermogenic</a:t>
            </a:r>
            <a:r>
              <a:rPr lang="et-EE" b="1" dirty="0"/>
              <a:t> CH</a:t>
            </a:r>
            <a:r>
              <a:rPr lang="et-EE" b="1" baseline="-25000" dirty="0"/>
              <a:t>4</a:t>
            </a:r>
            <a:r>
              <a:rPr lang="et-EE" b="1" dirty="0"/>
              <a:t> 	</a:t>
            </a:r>
            <a:endParaRPr lang="et-EE" dirty="0"/>
          </a:p>
        </p:txBody>
      </p:sp>
      <p:sp>
        <p:nvSpPr>
          <p:cNvPr id="18" name="TextBox 17"/>
          <p:cNvSpPr txBox="1"/>
          <p:nvPr/>
        </p:nvSpPr>
        <p:spPr>
          <a:xfrm>
            <a:off x="6381515" y="2276029"/>
            <a:ext cx="1641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b="1" dirty="0" err="1"/>
              <a:t>Biogenic</a:t>
            </a:r>
            <a:r>
              <a:rPr lang="et-EE" b="1" dirty="0"/>
              <a:t> CH</a:t>
            </a:r>
            <a:r>
              <a:rPr lang="et-EE" b="1" baseline="-250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9266386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6225293"/>
              </p:ext>
            </p:extLst>
          </p:nvPr>
        </p:nvGraphicFramePr>
        <p:xfrm>
          <a:off x="3179763" y="1806575"/>
          <a:ext cx="3359150" cy="286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CorelDRAW" r:id="rId3" imgW="3358817" imgH="2866089" progId="CorelDraw.Graphic.15">
                  <p:embed/>
                </p:oleObj>
              </mc:Choice>
              <mc:Fallback>
                <p:oleObj name="CorelDRAW" r:id="rId3" imgW="3358817" imgH="2866089" progId="CorelDraw.Graphic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79763" y="1806575"/>
                        <a:ext cx="3359150" cy="2865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87723" y="4672013"/>
            <a:ext cx="3506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/>
              <a:t>AOM-metaani oksüdeerimine</a:t>
            </a:r>
          </a:p>
          <a:p>
            <a:r>
              <a:rPr lang="et-EE" dirty="0"/>
              <a:t>OBS – orgaanika oksüdeerimine</a:t>
            </a:r>
          </a:p>
        </p:txBody>
      </p:sp>
    </p:spTree>
    <p:extLst>
      <p:ext uri="{BB962C8B-B14F-4D97-AF65-F5344CB8AC3E}">
        <p14:creationId xmlns:p14="http://schemas.microsoft.com/office/powerpoint/2010/main" val="37554989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449229" eaLnBrk="1">
              <a:defRPr/>
            </a:pPr>
            <a:r>
              <a:rPr lang="et-EE" altLang="et-EE" sz="4399" b="1" dirty="0"/>
              <a:t>Uraan</a:t>
            </a:r>
            <a:endParaRPr lang="en-US" altLang="et-EE" sz="4399" b="1" dirty="0"/>
          </a:p>
        </p:txBody>
      </p:sp>
      <p:pic>
        <p:nvPicPr>
          <p:cNvPr id="3686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0"/>
            <a:ext cx="6596063" cy="6480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 Box 6"/>
          <p:cNvSpPr txBox="1">
            <a:spLocks noChangeArrowheads="1"/>
          </p:cNvSpPr>
          <p:nvPr/>
        </p:nvSpPr>
        <p:spPr bwMode="auto">
          <a:xfrm>
            <a:off x="685800" y="1957388"/>
            <a:ext cx="2355850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t-EE" altLang="et-EE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t-EE" altLang="et-EE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6+ </a:t>
            </a:r>
            <a:r>
              <a:rPr lang="et-EE" altLang="et-EE">
                <a:latin typeface="Times New Roman" panose="02020603050405020304" pitchFamily="18" charset="0"/>
                <a:cs typeface="Times New Roman" panose="02020603050405020304" pitchFamily="18" charset="0"/>
              </a:rPr>
              <a:t>migreeruv (Soome)</a:t>
            </a:r>
            <a:endParaRPr lang="en-US" altLang="et-EE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69" name="Text Box 7"/>
          <p:cNvSpPr txBox="1">
            <a:spLocks noChangeArrowheads="1"/>
          </p:cNvSpPr>
          <p:nvPr/>
        </p:nvSpPr>
        <p:spPr bwMode="auto">
          <a:xfrm>
            <a:off x="685800" y="2471738"/>
            <a:ext cx="1995488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t-EE" altLang="et-EE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t-EE" altLang="et-EE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4+ </a:t>
            </a:r>
            <a:r>
              <a:rPr lang="et-EE" altLang="et-EE">
                <a:latin typeface="Times New Roman" panose="02020603050405020304" pitchFamily="18" charset="0"/>
                <a:cs typeface="Times New Roman" panose="02020603050405020304" pitchFamily="18" charset="0"/>
              </a:rPr>
              <a:t>vähemigreeruv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t-EE" altLang="et-EE">
                <a:latin typeface="Times New Roman" panose="02020603050405020304" pitchFamily="18" charset="0"/>
                <a:cs typeface="Times New Roman" panose="02020603050405020304" pitchFamily="18" charset="0"/>
              </a:rPr>
              <a:t>(Eesti)</a:t>
            </a:r>
            <a:endParaRPr lang="en-US" altLang="et-EE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70" name="Line 8"/>
          <p:cNvSpPr>
            <a:spLocks noChangeShapeType="1"/>
          </p:cNvSpPr>
          <p:nvPr/>
        </p:nvSpPr>
        <p:spPr bwMode="auto">
          <a:xfrm>
            <a:off x="3505200" y="2133600"/>
            <a:ext cx="2667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36871" name="Line 9"/>
          <p:cNvSpPr>
            <a:spLocks noChangeShapeType="1"/>
          </p:cNvSpPr>
          <p:nvPr/>
        </p:nvSpPr>
        <p:spPr bwMode="auto">
          <a:xfrm>
            <a:off x="3352800" y="3352800"/>
            <a:ext cx="2133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t-EE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731" y="733098"/>
            <a:ext cx="6562261" cy="456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7662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alkiri 3">
            <a:extLst>
              <a:ext uri="{FF2B5EF4-FFF2-40B4-BE49-F238E27FC236}">
                <a16:creationId xmlns:a16="http://schemas.microsoft.com/office/drawing/2014/main" id="{715A7466-60A2-459D-9EF2-1DAFA057B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/>
              <a:t>Ülesanne 1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isu kohatäide 4">
                <a:extLst>
                  <a:ext uri="{FF2B5EF4-FFF2-40B4-BE49-F238E27FC236}">
                    <a16:creationId xmlns:a16="http://schemas.microsoft.com/office/drawing/2014/main" id="{B2E7594A-B55E-4119-9646-709662539F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t-EE" dirty="0" err="1"/>
                  <a:t>Tiitrimisel</a:t>
                </a:r>
                <a:r>
                  <a:rPr lang="et-EE" dirty="0"/>
                  <a:t> leiti, et põhjavees lahustunud CO</a:t>
                </a:r>
                <a:r>
                  <a:rPr lang="et-EE" baseline="-25000" dirty="0"/>
                  <a:t>2</a:t>
                </a:r>
                <a:r>
                  <a:rPr lang="et-EE" dirty="0"/>
                  <a:t> toimel on selle HCO</a:t>
                </a:r>
                <a:r>
                  <a:rPr lang="et-EE" baseline="-25000" dirty="0"/>
                  <a:t>3</a:t>
                </a:r>
                <a:r>
                  <a:rPr lang="et-EE" baseline="30000" dirty="0"/>
                  <a:t>−</a:t>
                </a:r>
                <a:r>
                  <a:rPr lang="et-EE" dirty="0"/>
                  <a:t> ioonide kontsentratsioon 240 </a:t>
                </a:r>
                <a:r>
                  <a:rPr lang="et-EE" dirty="0" err="1"/>
                  <a:t>mg/L</a:t>
                </a:r>
                <a:r>
                  <a:rPr lang="et-EE" dirty="0"/>
                  <a:t> ja CO</a:t>
                </a:r>
                <a:r>
                  <a:rPr lang="et-EE" baseline="-25000" dirty="0"/>
                  <a:t>3</a:t>
                </a:r>
                <a:r>
                  <a:rPr lang="et-EE" baseline="30000" dirty="0"/>
                  <a:t>2−</a:t>
                </a:r>
                <a:r>
                  <a:rPr lang="et-EE" dirty="0"/>
                  <a:t> ioonide kontsentratsioon 12 mg/L. </a:t>
                </a:r>
                <a:r>
                  <a:rPr lang="et-EE" b="1" dirty="0"/>
                  <a:t>Arvuta selle põhjavee </a:t>
                </a:r>
                <a:r>
                  <a:rPr lang="et-EE" b="1" dirty="0" err="1"/>
                  <a:t>pH</a:t>
                </a:r>
                <a:r>
                  <a:rPr lang="et-EE" b="1" dirty="0"/>
                  <a:t>? </a:t>
                </a:r>
                <a:r>
                  <a:rPr lang="et-EE" dirty="0" err="1"/>
                  <a:t>Dissotsiatsioonikonstandi</a:t>
                </a:r>
                <a:r>
                  <a:rPr lang="et-EE" dirty="0"/>
                  <a:t> pK</a:t>
                </a:r>
                <a:r>
                  <a:rPr lang="et-EE" baseline="-25000" dirty="0"/>
                  <a:t>a1</a:t>
                </a:r>
                <a:r>
                  <a:rPr lang="et-EE" dirty="0"/>
                  <a:t> väärtus on 6.4 ja </a:t>
                </a:r>
                <a:r>
                  <a:rPr lang="et-EE" dirty="0" err="1"/>
                  <a:t>dissotsiatsioonikonstandi</a:t>
                </a:r>
                <a:r>
                  <a:rPr lang="et-EE" dirty="0"/>
                  <a:t> pK</a:t>
                </a:r>
                <a:r>
                  <a:rPr lang="et-EE" baseline="-25000" dirty="0"/>
                  <a:t>a2</a:t>
                </a:r>
                <a:r>
                  <a:rPr lang="et-EE" dirty="0"/>
                  <a:t> väärtus on 10.3. Ülesandes võib lugeda ioonide kontsentratsioonid võrdseks nende aktiivsusega.</a:t>
                </a:r>
                <a:endParaRPr lang="en-US" dirty="0"/>
              </a:p>
              <a:p>
                <a:pPr marL="0" indent="0" algn="ctr"/>
                <a:r>
                  <a:rPr lang="en-US" i="1" dirty="0"/>
                  <a:t>C</a:t>
                </a:r>
                <a:r>
                  <a:rPr lang="en-US" i="1" baseline="-25000" dirty="0"/>
                  <a:t>T</a:t>
                </a:r>
                <a:r>
                  <a:rPr lang="en-US" i="1" dirty="0"/>
                  <a:t> = H</a:t>
                </a:r>
                <a:r>
                  <a:rPr lang="en-US" i="1" baseline="-25000" dirty="0"/>
                  <a:t>2</a:t>
                </a:r>
                <a:r>
                  <a:rPr lang="en-US" i="1" dirty="0"/>
                  <a:t>CO</a:t>
                </a:r>
                <a:r>
                  <a:rPr lang="en-US" i="1" baseline="-25000" dirty="0"/>
                  <a:t>3</a:t>
                </a:r>
                <a:r>
                  <a:rPr lang="en-US" i="1" dirty="0"/>
                  <a:t>* + HCO</a:t>
                </a:r>
                <a:r>
                  <a:rPr lang="en-US" i="1" baseline="-25000" dirty="0"/>
                  <a:t>3</a:t>
                </a:r>
                <a:r>
                  <a:rPr lang="en-US" i="1" baseline="30000" dirty="0"/>
                  <a:t>-</a:t>
                </a:r>
                <a:r>
                  <a:rPr lang="en-US" i="1" dirty="0"/>
                  <a:t> + CO</a:t>
                </a:r>
                <a:r>
                  <a:rPr lang="en-US" i="1" baseline="-25000" dirty="0"/>
                  <a:t>3</a:t>
                </a:r>
                <a:r>
                  <a:rPr lang="en-US" i="1" baseline="30000" dirty="0"/>
                  <a:t>2-</a:t>
                </a:r>
                <a:endParaRPr lang="en-US" dirty="0"/>
              </a:p>
              <a:p>
                <a:pPr marL="0" indent="0" algn="ctr"/>
                <a:r>
                  <a:rPr lang="en-US" dirty="0"/>
                  <a:t>pK</a:t>
                </a:r>
                <a:r>
                  <a:rPr lang="en-US" baseline="-25000" dirty="0"/>
                  <a:t>a1</a:t>
                </a:r>
                <a:r>
                  <a:rPr lang="en-US" dirty="0"/>
                  <a:t> = 6.4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𝐻𝐶𝑂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)(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𝐶𝑂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 algn="ctr"/>
                <a:r>
                  <a:rPr lang="de-DE" dirty="0"/>
                  <a:t>pK</a:t>
                </a:r>
                <a:r>
                  <a:rPr lang="de-DE" baseline="-25000" dirty="0"/>
                  <a:t>a2</a:t>
                </a:r>
                <a:r>
                  <a:rPr lang="de-DE" dirty="0"/>
                  <a:t> = 10.3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𝐶𝑂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2−</m:t>
                            </m:r>
                          </m:sup>
                        </m:sSubSup>
                        <m:r>
                          <a:rPr lang="de-DE" i="1">
                            <a:latin typeface="Cambria Math" panose="02040503050406030204" pitchFamily="18" charset="0"/>
                          </a:rPr>
                          <m:t>)(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de-DE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de-DE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𝐶𝑂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bSup>
                        <m:r>
                          <a:rPr lang="de-DE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/>
                <a:endParaRPr lang="en-US" dirty="0"/>
              </a:p>
            </p:txBody>
          </p:sp>
        </mc:Choice>
        <mc:Fallback xmlns="">
          <p:sp>
            <p:nvSpPr>
              <p:cNvPr id="5" name="Sisu kohatäide 4">
                <a:extLst>
                  <a:ext uri="{FF2B5EF4-FFF2-40B4-BE49-F238E27FC236}">
                    <a16:creationId xmlns:a16="http://schemas.microsoft.com/office/drawing/2014/main" id="{B2E7594A-B55E-4119-9646-709662539F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137" t="-3633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5364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981" y="2375991"/>
            <a:ext cx="4680520" cy="31598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75" y="575791"/>
            <a:ext cx="3699906" cy="34649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3852019" y="1079847"/>
            <a:ext cx="719981" cy="57606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t-EE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 bwMode="auto">
          <a:xfrm>
            <a:off x="4572000" y="1367879"/>
            <a:ext cx="3168451" cy="18002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82039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1029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1046163"/>
            <a:ext cx="4689475" cy="4105275"/>
          </a:xfrm>
        </p:spPr>
      </p:pic>
      <p:sp>
        <p:nvSpPr>
          <p:cNvPr id="37894" name="Text Box 1030"/>
          <p:cNvSpPr txBox="1">
            <a:spLocks noChangeArrowheads="1"/>
          </p:cNvSpPr>
          <p:nvPr/>
        </p:nvSpPr>
        <p:spPr bwMode="auto">
          <a:xfrm>
            <a:off x="1025525" y="426920"/>
            <a:ext cx="7543800" cy="493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t-EE" altLang="et-E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Kolme-</a:t>
            </a:r>
            <a:r>
              <a:rPr lang="et-EE" altLang="et-EE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komponendiline</a:t>
            </a:r>
            <a:r>
              <a:rPr lang="et-EE" altLang="et-E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segunemine</a:t>
            </a:r>
            <a:endParaRPr lang="en-GB" altLang="et-EE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9731" y="5256311"/>
            <a:ext cx="2980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/>
              <a:t>Kambriumi-Vendi põhjavesi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38482" y="4985497"/>
            <a:ext cx="2698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t-EE" dirty="0"/>
              <a:t>Ordoviitsiumi-Kambriumi</a:t>
            </a:r>
          </a:p>
          <a:p>
            <a:pPr algn="ctr"/>
            <a:r>
              <a:rPr lang="et-EE" dirty="0"/>
              <a:t>põhjavesi</a:t>
            </a:r>
          </a:p>
        </p:txBody>
      </p:sp>
      <p:pic>
        <p:nvPicPr>
          <p:cNvPr id="5" name="Pilt 4">
            <a:extLst>
              <a:ext uri="{FF2B5EF4-FFF2-40B4-BE49-F238E27FC236}">
                <a16:creationId xmlns:a16="http://schemas.microsoft.com/office/drawing/2014/main" id="{48D463B1-F988-4710-9ED2-4048940D97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131" y="1460747"/>
            <a:ext cx="4053447" cy="352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035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963" y="2087959"/>
            <a:ext cx="5991225" cy="26955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67" y="503783"/>
            <a:ext cx="4114800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63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506" y="1558925"/>
            <a:ext cx="6191250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395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955" y="1079847"/>
            <a:ext cx="29610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3200" b="1" dirty="0" err="1"/>
              <a:t>Hüdratatsioon</a:t>
            </a:r>
            <a:endParaRPr lang="et-EE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47764" y="2015951"/>
            <a:ext cx="7200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Vee molekuli tungimine mineraalide kristallvõresse. Moodustuvad </a:t>
            </a:r>
            <a:r>
              <a:rPr lang="et-EE" dirty="0" err="1"/>
              <a:t>hüdratiseerunud</a:t>
            </a:r>
            <a:r>
              <a:rPr lang="et-EE" dirty="0"/>
              <a:t> mineraalid ehk </a:t>
            </a:r>
            <a:r>
              <a:rPr lang="et-EE" dirty="0" err="1"/>
              <a:t>hüdrosilikaadid</a:t>
            </a:r>
            <a:r>
              <a:rPr lang="et-EE" dirty="0"/>
              <a:t>. On mineraalide murenemise esimesi etappe.</a:t>
            </a:r>
          </a:p>
          <a:p>
            <a:endParaRPr lang="et-EE" dirty="0"/>
          </a:p>
          <a:p>
            <a:r>
              <a:rPr lang="et-EE" dirty="0"/>
              <a:t>Peamiselt soolad nagu anhüdriit, </a:t>
            </a:r>
            <a:r>
              <a:rPr lang="et-EE" dirty="0" err="1"/>
              <a:t>haliit</a:t>
            </a:r>
            <a:r>
              <a:rPr lang="et-EE" dirty="0"/>
              <a:t>.</a:t>
            </a:r>
          </a:p>
          <a:p>
            <a:endParaRPr lang="et-EE" dirty="0"/>
          </a:p>
          <a:p>
            <a:r>
              <a:rPr lang="et-EE" dirty="0"/>
              <a:t>CaSO</a:t>
            </a:r>
            <a:r>
              <a:rPr lang="et-EE" baseline="-25000" dirty="0"/>
              <a:t>4</a:t>
            </a:r>
            <a:r>
              <a:rPr lang="et-EE" dirty="0"/>
              <a:t>+2H</a:t>
            </a:r>
            <a:r>
              <a:rPr lang="et-EE" baseline="-25000" dirty="0"/>
              <a:t>2</a:t>
            </a:r>
            <a:r>
              <a:rPr lang="et-EE" dirty="0"/>
              <a:t>O=CaSO</a:t>
            </a:r>
            <a:r>
              <a:rPr lang="et-EE" baseline="-25000" dirty="0"/>
              <a:t>4</a:t>
            </a:r>
            <a:r>
              <a:rPr lang="et-EE" dirty="0"/>
              <a:t>x 2H</a:t>
            </a:r>
            <a:r>
              <a:rPr lang="et-EE" baseline="-25000" dirty="0"/>
              <a:t>2</a:t>
            </a:r>
            <a:r>
              <a:rPr lang="et-EE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109605643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t-EE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Lucida Sans Unicode" panose="020B0602030504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t-EE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Lucida Sans Unicode" panose="020B0602030504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'i kujundu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66FF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9225</TotalTime>
  <Words>995</Words>
  <Application>Microsoft Office PowerPoint</Application>
  <PresentationFormat>Kohandatud</PresentationFormat>
  <Paragraphs>129</Paragraphs>
  <Slides>44</Slides>
  <Notes>1</Notes>
  <HiddenSlides>0</HiddenSlides>
  <MMClips>0</MMClips>
  <ScaleCrop>false</ScaleCrop>
  <HeadingPairs>
    <vt:vector size="8" baseType="variant">
      <vt:variant>
        <vt:lpstr>Kasutatud fondid</vt:lpstr>
      </vt:variant>
      <vt:variant>
        <vt:i4>7</vt:i4>
      </vt:variant>
      <vt:variant>
        <vt:lpstr>Kujundus</vt:lpstr>
      </vt:variant>
      <vt:variant>
        <vt:i4>1</vt:i4>
      </vt:variant>
      <vt:variant>
        <vt:lpstr>Manustatud OLE-serverid</vt:lpstr>
      </vt:variant>
      <vt:variant>
        <vt:i4>1</vt:i4>
      </vt:variant>
      <vt:variant>
        <vt:lpstr>Slaidipealkirjad</vt:lpstr>
      </vt:variant>
      <vt:variant>
        <vt:i4>44</vt:i4>
      </vt:variant>
    </vt:vector>
  </HeadingPairs>
  <TitlesOfParts>
    <vt:vector size="53" baseType="lpstr">
      <vt:lpstr>Arial Unicode MS</vt:lpstr>
      <vt:lpstr>宋体</vt:lpstr>
      <vt:lpstr>Arial</vt:lpstr>
      <vt:lpstr>Cambria Math</vt:lpstr>
      <vt:lpstr>Lucida Sans Unicode</vt:lpstr>
      <vt:lpstr>Times New Roman</vt:lpstr>
      <vt:lpstr>Wingdings</vt:lpstr>
      <vt:lpstr>Default Design</vt:lpstr>
      <vt:lpstr>CorelDRAW</vt:lpstr>
      <vt:lpstr>7. Loeng: Keemilised reaktsioonid põhjavees </vt:lpstr>
      <vt:lpstr>PowerPointi esitlus</vt:lpstr>
      <vt:lpstr>PowerPointi esitlus</vt:lpstr>
      <vt:lpstr>Põhilised põhjavee geokeemilist arengut mõjutavad protsessid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Karbonaatsed mineraalid</vt:lpstr>
      <vt:lpstr>PowerPointi esitlus</vt:lpstr>
      <vt:lpstr>Karbonaatide lahustumine</vt:lpstr>
      <vt:lpstr>Avatud ja suletud süsteem</vt:lpstr>
      <vt:lpstr>PowerPointi esitlus</vt:lpstr>
      <vt:lpstr>Silikaatide lahustumine</vt:lpstr>
      <vt:lpstr>PowerPointi esitlus</vt:lpstr>
      <vt:lpstr>Sõltuvalt pH ja lahuse katioonidest tekivad erinevad lahustumissaadused</vt:lpstr>
      <vt:lpstr>Sõltuvalt pH ja katioonide hulgast annavad erinevad mineraalid sama lahustumisjäägi</vt:lpstr>
      <vt:lpstr>PowerPointi esitlus</vt:lpstr>
      <vt:lpstr>Al3+ sõltuvus pH-st</vt:lpstr>
      <vt:lpstr>Lahustuvuse sõltuvus pH-st</vt:lpstr>
      <vt:lpstr>PowerPointi esitlus</vt:lpstr>
      <vt:lpstr>Ioonvahetus ja sorptsioon</vt:lpstr>
      <vt:lpstr>PowerPointi esitlus</vt:lpstr>
      <vt:lpstr>PowerPointi esitlus</vt:lpstr>
      <vt:lpstr>PowerPointi esitlus</vt:lpstr>
      <vt:lpstr>PowerPointi esitlus</vt:lpstr>
      <vt:lpstr>Redoksprotsessid</vt:lpstr>
      <vt:lpstr>PowerPointi esitlus</vt:lpstr>
      <vt:lpstr>PowerPointi esitlus</vt:lpstr>
      <vt:lpstr>PowerPointi esitlus</vt:lpstr>
      <vt:lpstr>PowerPointi esitlus</vt:lpstr>
      <vt:lpstr>Nitraatide esinemine põhjavees</vt:lpstr>
      <vt:lpstr>PowerPointi esitlus</vt:lpstr>
      <vt:lpstr>Lämmastiku stabiilsed isotoobid (δ15N)</vt:lpstr>
      <vt:lpstr>PowerPointi esitlus</vt:lpstr>
      <vt:lpstr>PowerPointi esitlus</vt:lpstr>
      <vt:lpstr>Sulfaadi redutseerimine</vt:lpstr>
      <vt:lpstr>PowerPointi esitlus</vt:lpstr>
      <vt:lpstr>PowerPointi esitlus</vt:lpstr>
      <vt:lpstr>Uraan</vt:lpstr>
      <vt:lpstr>PowerPointi esitlus</vt:lpstr>
      <vt:lpstr>Ülesanne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Joonas Pärn</dc:creator>
  <cp:lastModifiedBy>Joonas Pärn</cp:lastModifiedBy>
  <cp:revision>161</cp:revision>
  <cp:lastPrinted>1601-01-01T00:00:00Z</cp:lastPrinted>
  <dcterms:created xsi:type="dcterms:W3CDTF">2009-11-29T12:24:35Z</dcterms:created>
  <dcterms:modified xsi:type="dcterms:W3CDTF">2017-10-22T07:15:25Z</dcterms:modified>
</cp:coreProperties>
</file>