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366" r:id="rId2"/>
    <p:sldId id="367" r:id="rId3"/>
    <p:sldId id="368" r:id="rId4"/>
    <p:sldId id="369" r:id="rId5"/>
    <p:sldId id="370" r:id="rId6"/>
    <p:sldId id="371" r:id="rId7"/>
    <p:sldId id="372" r:id="rId8"/>
    <p:sldId id="373" r:id="rId9"/>
    <p:sldId id="374" r:id="rId10"/>
    <p:sldId id="285" r:id="rId11"/>
    <p:sldId id="287" r:id="rId12"/>
    <p:sldId id="346" r:id="rId13"/>
    <p:sldId id="345" r:id="rId14"/>
    <p:sldId id="347" r:id="rId15"/>
    <p:sldId id="348" r:id="rId16"/>
    <p:sldId id="284" r:id="rId17"/>
    <p:sldId id="279" r:id="rId18"/>
    <p:sldId id="281" r:id="rId19"/>
    <p:sldId id="280" r:id="rId20"/>
    <p:sldId id="349" r:id="rId21"/>
    <p:sldId id="282" r:id="rId22"/>
    <p:sldId id="325" r:id="rId23"/>
    <p:sldId id="291" r:id="rId24"/>
    <p:sldId id="292" r:id="rId25"/>
    <p:sldId id="259" r:id="rId26"/>
    <p:sldId id="295" r:id="rId27"/>
    <p:sldId id="321" r:id="rId28"/>
    <p:sldId id="260" r:id="rId29"/>
    <p:sldId id="324" r:id="rId30"/>
    <p:sldId id="327" r:id="rId31"/>
    <p:sldId id="329" r:id="rId32"/>
    <p:sldId id="330" r:id="rId33"/>
    <p:sldId id="296" r:id="rId34"/>
    <p:sldId id="262" r:id="rId35"/>
    <p:sldId id="263" r:id="rId36"/>
    <p:sldId id="298" r:id="rId37"/>
    <p:sldId id="264" r:id="rId38"/>
    <p:sldId id="299" r:id="rId39"/>
    <p:sldId id="356" r:id="rId40"/>
    <p:sldId id="351" r:id="rId41"/>
    <p:sldId id="357" r:id="rId42"/>
    <p:sldId id="358" r:id="rId43"/>
    <p:sldId id="265" r:id="rId44"/>
    <p:sldId id="266" r:id="rId45"/>
    <p:sldId id="300" r:id="rId46"/>
    <p:sldId id="339" r:id="rId47"/>
    <p:sldId id="362" r:id="rId48"/>
    <p:sldId id="352" r:id="rId49"/>
    <p:sldId id="363" r:id="rId50"/>
    <p:sldId id="359" r:id="rId51"/>
    <p:sldId id="360" r:id="rId52"/>
    <p:sldId id="361" r:id="rId53"/>
    <p:sldId id="301" r:id="rId54"/>
  </p:sldIdLst>
  <p:sldSz cx="12192000" cy="6858000"/>
  <p:notesSz cx="6858000" cy="9144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7681" autoAdjust="0"/>
  </p:normalViewPr>
  <p:slideViewPr>
    <p:cSldViewPr snapToGrid="0" showGuides="1">
      <p:cViewPr varScale="1">
        <p:scale>
          <a:sx n="67" d="100"/>
          <a:sy n="67" d="100"/>
        </p:scale>
        <p:origin x="1296"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E3CB97-AC54-46BE-8A80-DB051B028DE0}" type="datetimeFigureOut">
              <a:rPr lang="et-EE" smtClean="0"/>
              <a:t>01.11.2017</a:t>
            </a:fld>
            <a:endParaRPr lang="et-E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t-E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B34C3F-FF90-40CA-BDB3-38E3F1E76F92}" type="slidenum">
              <a:rPr lang="et-EE" smtClean="0"/>
              <a:t>‹#›</a:t>
            </a:fld>
            <a:endParaRPr lang="et-EE"/>
          </a:p>
        </p:txBody>
      </p:sp>
    </p:spTree>
    <p:extLst>
      <p:ext uri="{BB962C8B-B14F-4D97-AF65-F5344CB8AC3E}">
        <p14:creationId xmlns:p14="http://schemas.microsoft.com/office/powerpoint/2010/main" val="4228590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Punased ioonid kaldkirjas – väikesed kontsentratsioonid kuni 10 mg/L;</a:t>
                </a:r>
              </a:p>
              <a:p>
                <a:pPr marL="171450" indent="-171450">
                  <a:buFont typeface="Arial" panose="020B0604020202020204" pitchFamily="34" charset="0"/>
                  <a:buChar char="•"/>
                </a:pPr>
                <a:r>
                  <a:rPr lang="et-EE" dirty="0"/>
                  <a:t>Punased ioonid paksus kirjas – suured kontsentratsioonid &gt; 10 mg/L;</a:t>
                </a:r>
              </a:p>
              <a:p>
                <a:pPr marL="171450" indent="-171450">
                  <a:buFont typeface="Arial" panose="020B0604020202020204" pitchFamily="34" charset="0"/>
                  <a:buChar char="•"/>
                </a:pPr>
                <a:r>
                  <a:rPr lang="et-EE" dirty="0"/>
                  <a:t>Gaaside </a:t>
                </a:r>
                <a:r>
                  <a:rPr lang="et-EE" dirty="0" err="1"/>
                  <a:t>lahustuvus</a:t>
                </a:r>
                <a:r>
                  <a:rPr lang="et-EE" dirty="0"/>
                  <a:t> sõltub nende eelkõige nende osarõhust (mulla) atmosfääris ja temperatuurist (Henry seadus – K(H)=(H2CO3*)/PCO2). </a:t>
                </a:r>
                <a:r>
                  <a:rPr lang="en-US" sz="1200" b="0" i="0" kern="1200" dirty="0" err="1">
                    <a:solidFill>
                      <a:schemeClr val="tx1"/>
                    </a:solidFill>
                    <a:effectLst/>
                    <a:latin typeface="+mn-lt"/>
                    <a:ea typeface="+mn-ea"/>
                    <a:cs typeface="+mn-cs"/>
                  </a:rPr>
                  <a:t>Üldiselt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temperatuuri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tõustes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gaaside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lahustuvus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vees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kahaneb</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kuid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kasvab</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orgaanilistes</a:t>
                </a:r>
                <a:r>
                  <a:rPr lang="et-EE" sz="1200" b="0" i="0" kern="1200" dirty="0">
                    <a:solidFill>
                      <a:schemeClr val="tx1"/>
                    </a:solidFill>
                    <a:effectLst/>
                    <a:latin typeface="+mn-lt"/>
                    <a:ea typeface="+mn-ea"/>
                    <a:cs typeface="+mn-cs"/>
                  </a:rPr>
                  <a:t> lahustites;</a:t>
                </a:r>
                <a:endParaRPr lang="et-EE" dirty="0"/>
              </a:p>
              <a:p>
                <a:pPr marL="171450" indent="-171450">
                  <a:buFont typeface="Arial" panose="020B0604020202020204" pitchFamily="34" charset="0"/>
                  <a:buChar char="•"/>
                </a:pPr>
                <a:r>
                  <a:rPr lang="et-EE" dirty="0"/>
                  <a:t>Kaltsiidi lahustumine aeratsioonivöös toimub avatud süsteemis – kõrgem HCO</a:t>
                </a:r>
                <a:r>
                  <a:rPr lang="et-EE" baseline="-25000" dirty="0"/>
                  <a:t>3</a:t>
                </a:r>
                <a:r>
                  <a:rPr lang="et-EE" dirty="0"/>
                  <a:t> ja madalam </a:t>
                </a:r>
                <a:r>
                  <a:rPr lang="et-EE" dirty="0" err="1"/>
                  <a:t>pH</a:t>
                </a:r>
                <a:r>
                  <a:rPr lang="et-EE" dirty="0"/>
                  <a:t>  – mida kõrgem pCO2 seda suurem HCO3 ja Ca;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dirty="0"/>
                  <a:t>Püriidi oksüdatsioon (</a:t>
                </a:r>
                <a14:m>
                  <m:oMath xmlns:m="http://schemas.openxmlformats.org/officeDocument/2006/math">
                    <m:sSub>
                      <m:sSubPr>
                        <m:ctrlPr>
                          <a:rPr lang="et-EE" i="1" smtClean="0">
                            <a:latin typeface="Cambria Math" panose="02040503050406030204" pitchFamily="18" charset="0"/>
                          </a:rPr>
                        </m:ctrlPr>
                      </m:sSubPr>
                      <m:e>
                        <m:r>
                          <a:rPr lang="et-EE" b="0" i="1" smtClean="0">
                            <a:latin typeface="Cambria Math" panose="02040503050406030204" pitchFamily="18" charset="0"/>
                          </a:rPr>
                          <m:t>𝐹𝑒𝑆</m:t>
                        </m:r>
                      </m:e>
                      <m:sub>
                        <m:r>
                          <a:rPr lang="et-EE" b="0" i="1" smtClean="0">
                            <a:latin typeface="Cambria Math" panose="02040503050406030204" pitchFamily="18" charset="0"/>
                          </a:rPr>
                          <m:t>2</m:t>
                        </m:r>
                      </m:sub>
                    </m:sSub>
                    <m:r>
                      <a:rPr lang="et-EE" b="0" i="1" smtClean="0">
                        <a:latin typeface="Cambria Math" panose="02040503050406030204" pitchFamily="18" charset="0"/>
                      </a:rPr>
                      <m:t>(</m:t>
                    </m:r>
                    <m:r>
                      <a:rPr lang="et-EE" b="0" i="1" smtClean="0">
                        <a:latin typeface="Cambria Math" panose="02040503050406030204" pitchFamily="18" charset="0"/>
                      </a:rPr>
                      <m:t>𝑠</m:t>
                    </m:r>
                    <m:r>
                      <a:rPr lang="et-EE" b="0" i="1" smtClean="0">
                        <a:latin typeface="Cambria Math" panose="02040503050406030204" pitchFamily="18" charset="0"/>
                      </a:rPr>
                      <m:t>)+3.5</m:t>
                    </m:r>
                    <m:sSub>
                      <m:sSubPr>
                        <m:ctrlPr>
                          <a:rPr lang="et-EE" b="0" i="1" smtClean="0">
                            <a:latin typeface="Cambria Math" panose="02040503050406030204" pitchFamily="18" charset="0"/>
                          </a:rPr>
                        </m:ctrlPr>
                      </m:sSubPr>
                      <m:e>
                        <m:r>
                          <a:rPr lang="et-EE" b="0" i="1" smtClean="0">
                            <a:latin typeface="Cambria Math" panose="02040503050406030204" pitchFamily="18" charset="0"/>
                          </a:rPr>
                          <m:t>𝑂</m:t>
                        </m:r>
                      </m:e>
                      <m:sub>
                        <m:r>
                          <a:rPr lang="et-EE" b="0" i="1" smtClean="0">
                            <a:latin typeface="Cambria Math" panose="02040503050406030204" pitchFamily="18" charset="0"/>
                          </a:rPr>
                          <m:t>2</m:t>
                        </m:r>
                      </m:sub>
                    </m:sSub>
                    <m:r>
                      <a:rPr lang="et-EE" b="0" i="1" smtClean="0">
                        <a:latin typeface="Cambria Math" panose="02040503050406030204" pitchFamily="18" charset="0"/>
                      </a:rPr>
                      <m:t>+</m:t>
                    </m:r>
                    <m:sSub>
                      <m:sSubPr>
                        <m:ctrlPr>
                          <a:rPr lang="et-EE" b="0" i="1" smtClean="0">
                            <a:latin typeface="Cambria Math" panose="02040503050406030204" pitchFamily="18" charset="0"/>
                          </a:rPr>
                        </m:ctrlPr>
                      </m:sSubPr>
                      <m:e>
                        <m:r>
                          <a:rPr lang="et-EE" b="0" i="1" smtClean="0">
                            <a:latin typeface="Cambria Math" panose="02040503050406030204" pitchFamily="18" charset="0"/>
                          </a:rPr>
                          <m:t>𝐻</m:t>
                        </m:r>
                      </m:e>
                      <m:sub>
                        <m:r>
                          <a:rPr lang="et-EE" b="0" i="1" smtClean="0">
                            <a:latin typeface="Cambria Math" panose="02040503050406030204" pitchFamily="18" charset="0"/>
                          </a:rPr>
                          <m:t>2</m:t>
                        </m:r>
                      </m:sub>
                    </m:sSub>
                    <m:r>
                      <a:rPr lang="et-EE" b="0" i="1" smtClean="0">
                        <a:latin typeface="Cambria Math" panose="02040503050406030204" pitchFamily="18" charset="0"/>
                      </a:rPr>
                      <m:t>𝑂</m:t>
                    </m:r>
                    <m:r>
                      <a:rPr lang="et-EE" b="0" i="1" smtClean="0">
                        <a:latin typeface="Cambria Math" panose="02040503050406030204" pitchFamily="18" charset="0"/>
                        <a:ea typeface="Cambria Math" panose="02040503050406030204" pitchFamily="18" charset="0"/>
                      </a:rPr>
                      <m:t>→</m:t>
                    </m:r>
                    <m:sSup>
                      <m:sSupPr>
                        <m:ctrlPr>
                          <a:rPr lang="et-EE" b="0" i="1" smtClean="0">
                            <a:latin typeface="Cambria Math" panose="02040503050406030204" pitchFamily="18" charset="0"/>
                            <a:ea typeface="Cambria Math" panose="02040503050406030204" pitchFamily="18" charset="0"/>
                          </a:rPr>
                        </m:ctrlPr>
                      </m:sSupPr>
                      <m:e>
                        <m:r>
                          <a:rPr lang="et-EE" b="0" i="1" smtClean="0">
                            <a:latin typeface="Cambria Math" panose="02040503050406030204" pitchFamily="18" charset="0"/>
                            <a:ea typeface="Cambria Math" panose="02040503050406030204" pitchFamily="18" charset="0"/>
                          </a:rPr>
                          <m:t>𝐹𝑒</m:t>
                        </m:r>
                      </m:e>
                      <m:sup>
                        <m:r>
                          <a:rPr lang="et-EE" b="0" i="1" smtClean="0">
                            <a:latin typeface="Cambria Math" panose="02040503050406030204" pitchFamily="18" charset="0"/>
                            <a:ea typeface="Cambria Math" panose="02040503050406030204" pitchFamily="18" charset="0"/>
                          </a:rPr>
                          <m:t>2+</m:t>
                        </m:r>
                      </m:sup>
                    </m:sSup>
                    <m:r>
                      <a:rPr lang="et-EE" b="0" i="1" smtClean="0">
                        <a:latin typeface="Cambria Math" panose="02040503050406030204" pitchFamily="18" charset="0"/>
                        <a:ea typeface="Cambria Math" panose="02040503050406030204" pitchFamily="18" charset="0"/>
                      </a:rPr>
                      <m:t>+</m:t>
                    </m:r>
                    <m:sSubSup>
                      <m:sSubSupPr>
                        <m:ctrlPr>
                          <a:rPr lang="et-EE" b="1" i="1" smtClean="0">
                            <a:solidFill>
                              <a:srgbClr val="FF0000"/>
                            </a:solidFill>
                            <a:latin typeface="Cambria Math" panose="02040503050406030204" pitchFamily="18" charset="0"/>
                            <a:ea typeface="Cambria Math" panose="02040503050406030204" pitchFamily="18" charset="0"/>
                          </a:rPr>
                        </m:ctrlPr>
                      </m:sSubSupPr>
                      <m:e>
                        <m:r>
                          <a:rPr lang="et-EE" b="1" i="1" smtClean="0">
                            <a:solidFill>
                              <a:srgbClr val="FF0000"/>
                            </a:solidFill>
                            <a:latin typeface="Cambria Math" panose="02040503050406030204" pitchFamily="18" charset="0"/>
                            <a:ea typeface="Cambria Math" panose="02040503050406030204" pitchFamily="18" charset="0"/>
                          </a:rPr>
                          <m:t>𝑺𝑶</m:t>
                        </m:r>
                      </m:e>
                      <m:sub>
                        <m:r>
                          <a:rPr lang="et-EE" b="1" i="1" smtClean="0">
                            <a:solidFill>
                              <a:srgbClr val="FF0000"/>
                            </a:solidFill>
                            <a:latin typeface="Cambria Math" panose="02040503050406030204" pitchFamily="18" charset="0"/>
                            <a:ea typeface="Cambria Math" panose="02040503050406030204" pitchFamily="18" charset="0"/>
                          </a:rPr>
                          <m:t>𝟒</m:t>
                        </m:r>
                      </m:sub>
                      <m:sup>
                        <m:r>
                          <a:rPr lang="et-EE" b="1" i="1" smtClean="0">
                            <a:solidFill>
                              <a:srgbClr val="FF0000"/>
                            </a:solidFill>
                            <a:latin typeface="Cambria Math" panose="02040503050406030204" pitchFamily="18" charset="0"/>
                            <a:ea typeface="Cambria Math" panose="02040503050406030204" pitchFamily="18" charset="0"/>
                          </a:rPr>
                          <m:t>𝟐</m:t>
                        </m:r>
                        <m:r>
                          <a:rPr lang="et-EE" b="1" i="1" smtClean="0">
                            <a:solidFill>
                              <a:srgbClr val="FF0000"/>
                            </a:solidFill>
                            <a:latin typeface="Cambria Math" panose="02040503050406030204" pitchFamily="18" charset="0"/>
                            <a:ea typeface="Cambria Math" panose="02040503050406030204" pitchFamily="18" charset="0"/>
                          </a:rPr>
                          <m:t>−</m:t>
                        </m:r>
                      </m:sup>
                    </m:sSubSup>
                    <m:r>
                      <a:rPr lang="et-EE" b="0" i="1" smtClean="0">
                        <a:latin typeface="Cambria Math" panose="02040503050406030204" pitchFamily="18" charset="0"/>
                        <a:ea typeface="Cambria Math" panose="02040503050406030204" pitchFamily="18" charset="0"/>
                      </a:rPr>
                      <m:t>+</m:t>
                    </m:r>
                    <m:sSup>
                      <m:sSupPr>
                        <m:ctrlPr>
                          <a:rPr lang="et-EE" b="0" i="1" smtClean="0">
                            <a:latin typeface="Cambria Math" panose="02040503050406030204" pitchFamily="18" charset="0"/>
                            <a:ea typeface="Cambria Math" panose="02040503050406030204" pitchFamily="18" charset="0"/>
                          </a:rPr>
                        </m:ctrlPr>
                      </m:sSupPr>
                      <m:e>
                        <m:r>
                          <a:rPr lang="et-EE" b="0" i="1" smtClean="0">
                            <a:latin typeface="Cambria Math" panose="02040503050406030204" pitchFamily="18" charset="0"/>
                            <a:ea typeface="Cambria Math" panose="02040503050406030204" pitchFamily="18" charset="0"/>
                          </a:rPr>
                          <m:t>2</m:t>
                        </m:r>
                        <m:r>
                          <a:rPr lang="et-EE" b="0" i="1" smtClean="0">
                            <a:latin typeface="Cambria Math" panose="02040503050406030204" pitchFamily="18" charset="0"/>
                            <a:ea typeface="Cambria Math" panose="02040503050406030204" pitchFamily="18" charset="0"/>
                          </a:rPr>
                          <m:t>𝐻</m:t>
                        </m:r>
                      </m:e>
                      <m:sup>
                        <m:r>
                          <a:rPr lang="et-EE" b="0" i="1" smtClean="0">
                            <a:latin typeface="Cambria Math" panose="02040503050406030204" pitchFamily="18" charset="0"/>
                            <a:ea typeface="Cambria Math" panose="02040503050406030204" pitchFamily="18" charset="0"/>
                          </a:rPr>
                          <m:t>+</m:t>
                        </m:r>
                      </m:sup>
                    </m:sSup>
                  </m:oMath>
                </a14:m>
                <a:r>
                  <a:rPr lang="et-EE" dirty="0"/>
                  <a:t>; </a:t>
                </a:r>
                <a14:m>
                  <m:oMath xmlns:m="http://schemas.openxmlformats.org/officeDocument/2006/math">
                    <m:sSup>
                      <m:sSupPr>
                        <m:ctrlPr>
                          <a:rPr lang="et-EE" i="1" smtClean="0">
                            <a:latin typeface="Cambria Math" panose="02040503050406030204" pitchFamily="18" charset="0"/>
                          </a:rPr>
                        </m:ctrlPr>
                      </m:sSupPr>
                      <m:e>
                        <m:r>
                          <a:rPr lang="et-EE" b="0" i="1" smtClean="0">
                            <a:latin typeface="Cambria Math" panose="02040503050406030204" pitchFamily="18" charset="0"/>
                          </a:rPr>
                          <m:t>𝐹𝑒</m:t>
                        </m:r>
                      </m:e>
                      <m:sup>
                        <m:r>
                          <a:rPr lang="et-EE" b="0" i="1" smtClean="0">
                            <a:latin typeface="Cambria Math" panose="02040503050406030204" pitchFamily="18" charset="0"/>
                          </a:rPr>
                          <m:t>3+</m:t>
                        </m:r>
                      </m:sup>
                    </m:sSup>
                    <m:r>
                      <a:rPr lang="et-EE" b="0" i="1" smtClean="0">
                        <a:latin typeface="Cambria Math" panose="02040503050406030204" pitchFamily="18" charset="0"/>
                      </a:rPr>
                      <m:t>+3</m:t>
                    </m:r>
                    <m:sSub>
                      <m:sSubPr>
                        <m:ctrlPr>
                          <a:rPr lang="et-EE" b="0" i="1" smtClean="0">
                            <a:latin typeface="Cambria Math" panose="02040503050406030204" pitchFamily="18" charset="0"/>
                          </a:rPr>
                        </m:ctrlPr>
                      </m:sSubPr>
                      <m:e>
                        <m:r>
                          <a:rPr lang="et-EE" b="0" i="1" smtClean="0">
                            <a:latin typeface="Cambria Math" panose="02040503050406030204" pitchFamily="18" charset="0"/>
                          </a:rPr>
                          <m:t>𝐻</m:t>
                        </m:r>
                      </m:e>
                      <m:sub>
                        <m:r>
                          <a:rPr lang="et-EE" b="0" i="1" smtClean="0">
                            <a:latin typeface="Cambria Math" panose="02040503050406030204" pitchFamily="18" charset="0"/>
                          </a:rPr>
                          <m:t>2</m:t>
                        </m:r>
                      </m:sub>
                    </m:sSub>
                    <m:r>
                      <a:rPr lang="et-EE" b="0" i="1" smtClean="0">
                        <a:latin typeface="Cambria Math" panose="02040503050406030204" pitchFamily="18" charset="0"/>
                      </a:rPr>
                      <m:t>𝑂</m:t>
                    </m:r>
                    <m:r>
                      <a:rPr lang="et-EE" b="0" i="1" smtClean="0">
                        <a:latin typeface="Cambria Math" panose="02040503050406030204" pitchFamily="18" charset="0"/>
                        <a:ea typeface="Cambria Math" panose="02040503050406030204" pitchFamily="18" charset="0"/>
                      </a:rPr>
                      <m:t>→</m:t>
                    </m:r>
                    <m:sSub>
                      <m:sSubPr>
                        <m:ctrlPr>
                          <a:rPr lang="et-EE" b="0" i="1" smtClean="0">
                            <a:latin typeface="Cambria Math" panose="02040503050406030204" pitchFamily="18" charset="0"/>
                            <a:ea typeface="Cambria Math" panose="02040503050406030204" pitchFamily="18" charset="0"/>
                          </a:rPr>
                        </m:ctrlPr>
                      </m:sSubPr>
                      <m:e>
                        <m:r>
                          <a:rPr lang="et-EE" b="0" i="1" smtClean="0">
                            <a:latin typeface="Cambria Math" panose="02040503050406030204" pitchFamily="18" charset="0"/>
                            <a:ea typeface="Cambria Math" panose="02040503050406030204" pitchFamily="18" charset="0"/>
                          </a:rPr>
                          <m:t>𝐹𝑒</m:t>
                        </m:r>
                        <m:d>
                          <m:dPr>
                            <m:ctrlPr>
                              <a:rPr lang="et-EE" b="0" i="1" smtClean="0">
                                <a:latin typeface="Cambria Math" panose="02040503050406030204" pitchFamily="18" charset="0"/>
                                <a:ea typeface="Cambria Math" panose="02040503050406030204" pitchFamily="18" charset="0"/>
                              </a:rPr>
                            </m:ctrlPr>
                          </m:dPr>
                          <m:e>
                            <m:r>
                              <a:rPr lang="et-EE" b="0" i="1" smtClean="0">
                                <a:latin typeface="Cambria Math" panose="02040503050406030204" pitchFamily="18" charset="0"/>
                                <a:ea typeface="Cambria Math" panose="02040503050406030204" pitchFamily="18" charset="0"/>
                              </a:rPr>
                              <m:t>𝑂𝐻</m:t>
                            </m:r>
                          </m:e>
                        </m:d>
                      </m:e>
                      <m:sub>
                        <m:r>
                          <a:rPr lang="et-EE" b="0" i="1" smtClean="0">
                            <a:latin typeface="Cambria Math" panose="02040503050406030204" pitchFamily="18" charset="0"/>
                            <a:ea typeface="Cambria Math" panose="02040503050406030204" pitchFamily="18" charset="0"/>
                          </a:rPr>
                          <m:t>3</m:t>
                        </m:r>
                      </m:sub>
                    </m:sSub>
                    <m:d>
                      <m:dPr>
                        <m:ctrlPr>
                          <a:rPr lang="et-EE" b="0" i="1" smtClean="0">
                            <a:latin typeface="Cambria Math" panose="02040503050406030204" pitchFamily="18" charset="0"/>
                            <a:ea typeface="Cambria Math" panose="02040503050406030204" pitchFamily="18" charset="0"/>
                          </a:rPr>
                        </m:ctrlPr>
                      </m:dPr>
                      <m:e>
                        <m:r>
                          <a:rPr lang="et-EE" b="0" i="1" smtClean="0">
                            <a:latin typeface="Cambria Math" panose="02040503050406030204" pitchFamily="18" charset="0"/>
                            <a:ea typeface="Cambria Math" panose="02040503050406030204" pitchFamily="18" charset="0"/>
                          </a:rPr>
                          <m:t>𝑠</m:t>
                        </m:r>
                      </m:e>
                    </m:d>
                    <m:r>
                      <a:rPr lang="et-EE" b="0" i="1" smtClean="0">
                        <a:latin typeface="Cambria Math" panose="02040503050406030204" pitchFamily="18" charset="0"/>
                        <a:ea typeface="Cambria Math" panose="02040503050406030204" pitchFamily="18" charset="0"/>
                      </a:rPr>
                      <m:t>+</m:t>
                    </m:r>
                    <m:sSup>
                      <m:sSupPr>
                        <m:ctrlPr>
                          <a:rPr lang="et-EE" b="0" i="1" smtClean="0">
                            <a:latin typeface="Cambria Math" panose="02040503050406030204" pitchFamily="18" charset="0"/>
                            <a:ea typeface="Cambria Math" panose="02040503050406030204" pitchFamily="18" charset="0"/>
                          </a:rPr>
                        </m:ctrlPr>
                      </m:sSupPr>
                      <m:e>
                        <m:r>
                          <a:rPr lang="et-EE" b="0" i="1" smtClean="0">
                            <a:latin typeface="Cambria Math" panose="02040503050406030204" pitchFamily="18" charset="0"/>
                            <a:ea typeface="Cambria Math" panose="02040503050406030204" pitchFamily="18" charset="0"/>
                          </a:rPr>
                          <m:t>3</m:t>
                        </m:r>
                        <m:r>
                          <a:rPr lang="et-EE" b="0" i="1" smtClean="0">
                            <a:latin typeface="Cambria Math" panose="02040503050406030204" pitchFamily="18" charset="0"/>
                            <a:ea typeface="Cambria Math" panose="02040503050406030204" pitchFamily="18" charset="0"/>
                          </a:rPr>
                          <m:t>𝐻</m:t>
                        </m:r>
                      </m:e>
                      <m:sup>
                        <m:r>
                          <a:rPr lang="et-EE" b="0" i="1" smtClean="0">
                            <a:latin typeface="Cambria Math" panose="02040503050406030204" pitchFamily="18" charset="0"/>
                            <a:ea typeface="Cambria Math" panose="02040503050406030204" pitchFamily="18" charset="0"/>
                          </a:rPr>
                          <m:t>+</m:t>
                        </m:r>
                      </m:sup>
                    </m:sSup>
                  </m:oMath>
                </a14:m>
                <a:r>
                  <a:rPr lang="et-EE" b="0" dirty="0">
                    <a:ea typeface="Cambria Math" panose="02040503050406030204" pitchFamily="18"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dirty="0"/>
                  <a:t>Kaltsiidi lahustumine aeratsioonivöös toimub suletud süsteemis – madalam HCO</a:t>
                </a:r>
                <a:r>
                  <a:rPr lang="et-EE" baseline="-25000" dirty="0"/>
                  <a:t>3</a:t>
                </a:r>
                <a:r>
                  <a:rPr lang="et-EE" dirty="0"/>
                  <a:t> ja kõrgem pH.</a:t>
                </a:r>
                <a:endParaRPr lang="et-EE" b="0" dirty="0">
                  <a:ea typeface="Cambria Math" panose="020405030504060302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t-EE" dirty="0"/>
              </a:p>
              <a:p>
                <a:pPr marL="171450" indent="-171450">
                  <a:buFont typeface="Arial" panose="020B0604020202020204" pitchFamily="34" charset="0"/>
                  <a:buChar char="•"/>
                </a:pPr>
                <a:endParaRPr lang="en-US" dirty="0"/>
              </a:p>
            </p:txBody>
          </p:sp>
        </mc:Choice>
        <mc:Fallback xmlns="">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Punased ioonid kaldkirjas – väikesed kontsentratsioonid kuni 10 mg/L;</a:t>
                </a:r>
              </a:p>
              <a:p>
                <a:pPr marL="171450" indent="-171450">
                  <a:buFont typeface="Arial" panose="020B0604020202020204" pitchFamily="34" charset="0"/>
                  <a:buChar char="•"/>
                </a:pPr>
                <a:r>
                  <a:rPr lang="et-EE" dirty="0"/>
                  <a:t>Punased ioonid paksus kirjas – suured kontsentratsioonid &gt; 10 mg/L;</a:t>
                </a:r>
              </a:p>
              <a:p>
                <a:pPr marL="171450" indent="-171450">
                  <a:buFont typeface="Arial" panose="020B0604020202020204" pitchFamily="34" charset="0"/>
                  <a:buChar char="•"/>
                </a:pPr>
                <a:r>
                  <a:rPr lang="et-EE" dirty="0"/>
                  <a:t>Gaaside </a:t>
                </a:r>
                <a:r>
                  <a:rPr lang="et-EE" dirty="0" err="1"/>
                  <a:t>lahustuvus</a:t>
                </a:r>
                <a:r>
                  <a:rPr lang="et-EE" dirty="0"/>
                  <a:t> sõltub nende eelkõige nende osarõhust (mulla) atmosfääris ja temperatuurist (Henry seadus – K(H)=(H2CO3*)/PCO2). </a:t>
                </a:r>
                <a:r>
                  <a:rPr lang="en-US" sz="1200" b="0" i="0" kern="1200" dirty="0" err="1">
                    <a:solidFill>
                      <a:schemeClr val="tx1"/>
                    </a:solidFill>
                    <a:effectLst/>
                    <a:latin typeface="+mn-lt"/>
                    <a:ea typeface="+mn-ea"/>
                    <a:cs typeface="+mn-cs"/>
                  </a:rPr>
                  <a:t>Üldiselt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temperatuuri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tõustes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gaaside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lahustuvus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vees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kahaneb</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kuid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kasvab</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orgaanilistes</a:t>
                </a:r>
                <a:r>
                  <a:rPr lang="et-EE" sz="1200" b="0" i="0" kern="1200" dirty="0">
                    <a:solidFill>
                      <a:schemeClr val="tx1"/>
                    </a:solidFill>
                    <a:effectLst/>
                    <a:latin typeface="+mn-lt"/>
                    <a:ea typeface="+mn-ea"/>
                    <a:cs typeface="+mn-cs"/>
                  </a:rPr>
                  <a:t> lahustites;</a:t>
                </a:r>
                <a:endParaRPr lang="et-EE" dirty="0"/>
              </a:p>
              <a:p>
                <a:pPr marL="171450" indent="-171450">
                  <a:buFont typeface="Arial" panose="020B0604020202020204" pitchFamily="34" charset="0"/>
                  <a:buChar char="•"/>
                </a:pPr>
                <a:r>
                  <a:rPr lang="et-EE" dirty="0"/>
                  <a:t>Kaltsiidi lahustumine aeratsioonivöös toimub avatud süsteemis – kõrgem HCO</a:t>
                </a:r>
                <a:r>
                  <a:rPr lang="et-EE" baseline="-25000" dirty="0"/>
                  <a:t>3</a:t>
                </a:r>
                <a:r>
                  <a:rPr lang="et-EE" dirty="0"/>
                  <a:t> ja madalam </a:t>
                </a:r>
                <a:r>
                  <a:rPr lang="et-EE" dirty="0" err="1"/>
                  <a:t>pH</a:t>
                </a:r>
                <a:r>
                  <a:rPr lang="et-EE" dirty="0"/>
                  <a:t> – mida kõrgem pCO2 seda suurem HCO3 ja Ca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dirty="0"/>
                  <a:t>Püriidi oksüdatsioon (</a:t>
                </a:r>
                <a:r>
                  <a:rPr lang="et-EE" i="0">
                    <a:latin typeface="Cambria Math" panose="02040503050406030204" pitchFamily="18" charset="0"/>
                  </a:rPr>
                  <a:t>〖</a:t>
                </a:r>
                <a:r>
                  <a:rPr lang="et-EE" b="0" i="0">
                    <a:latin typeface="Cambria Math" panose="02040503050406030204" pitchFamily="18" charset="0"/>
                  </a:rPr>
                  <a:t>𝐹𝑒𝑆〗_2 (𝑠)+3.5𝑂_2+𝐻_2 𝑂</a:t>
                </a:r>
                <a:r>
                  <a:rPr lang="et-EE" b="0" i="0">
                    <a:latin typeface="Cambria Math" panose="02040503050406030204" pitchFamily="18" charset="0"/>
                    <a:ea typeface="Cambria Math" panose="02040503050406030204" pitchFamily="18" charset="0"/>
                  </a:rPr>
                  <a:t>→〖𝐹𝑒〗^(2+)+</a:t>
                </a:r>
                <a:r>
                  <a:rPr lang="et-EE" b="1" i="0">
                    <a:solidFill>
                      <a:srgbClr val="FF0000"/>
                    </a:solidFill>
                    <a:latin typeface="Cambria Math" panose="02040503050406030204" pitchFamily="18" charset="0"/>
                    <a:ea typeface="Cambria Math" panose="02040503050406030204" pitchFamily="18" charset="0"/>
                  </a:rPr>
                  <a:t>〖𝑺𝑶〗_𝟒^(𝟐−)</a:t>
                </a:r>
                <a:r>
                  <a:rPr lang="et-EE" b="0" i="0">
                    <a:latin typeface="Cambria Math" panose="02040503050406030204" pitchFamily="18" charset="0"/>
                    <a:ea typeface="Cambria Math" panose="02040503050406030204" pitchFamily="18" charset="0"/>
                  </a:rPr>
                  <a:t>+〖2𝐻〗^+</a:t>
                </a:r>
                <a:r>
                  <a:rPr lang="et-EE" dirty="0"/>
                  <a:t>; </a:t>
                </a:r>
                <a:r>
                  <a:rPr lang="et-EE" i="0">
                    <a:latin typeface="Cambria Math" panose="02040503050406030204" pitchFamily="18" charset="0"/>
                  </a:rPr>
                  <a:t>〖</a:t>
                </a:r>
                <a:r>
                  <a:rPr lang="et-EE" b="0" i="0">
                    <a:latin typeface="Cambria Math" panose="02040503050406030204" pitchFamily="18" charset="0"/>
                  </a:rPr>
                  <a:t>𝐹𝑒〗^(3+)+3𝐻_2 𝑂</a:t>
                </a:r>
                <a:r>
                  <a:rPr lang="et-EE" b="0" i="0">
                    <a:latin typeface="Cambria Math" panose="02040503050406030204" pitchFamily="18" charset="0"/>
                    <a:ea typeface="Cambria Math" panose="02040503050406030204" pitchFamily="18" charset="0"/>
                  </a:rPr>
                  <a:t>→〖𝐹𝑒(𝑂𝐻)〗_3 (𝑠)+〖3𝐻〗^+</a:t>
                </a:r>
                <a:r>
                  <a:rPr lang="et-EE" b="0" dirty="0">
                    <a:ea typeface="Cambria Math" panose="02040503050406030204" pitchFamily="18"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dirty="0"/>
                  <a:t>Kaltsiidi lahustumine aeratsioonivöös toimub suletud süsteemis – madalam HCO</a:t>
                </a:r>
                <a:r>
                  <a:rPr lang="et-EE" baseline="-25000" dirty="0"/>
                  <a:t>3</a:t>
                </a:r>
                <a:r>
                  <a:rPr lang="et-EE" dirty="0"/>
                  <a:t> ja kõrgem </a:t>
                </a:r>
                <a:r>
                  <a:rPr lang="et-EE" dirty="0" err="1"/>
                  <a:t>pH</a:t>
                </a:r>
                <a:endParaRPr lang="et-EE" b="0" dirty="0">
                  <a:ea typeface="Cambria Math" panose="020405030504060302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t-EE" dirty="0"/>
              </a:p>
              <a:p>
                <a:pPr marL="171450" indent="-171450">
                  <a:buFont typeface="Arial" panose="020B0604020202020204" pitchFamily="34" charset="0"/>
                  <a:buChar char="•"/>
                </a:pPr>
                <a:endParaRPr lang="en-US" dirty="0"/>
              </a:p>
            </p:txBody>
          </p:sp>
        </mc:Fallback>
      </mc:AlternateContent>
      <p:sp>
        <p:nvSpPr>
          <p:cNvPr id="4" name="Slaidinumbri kohatäide 3"/>
          <p:cNvSpPr>
            <a:spLocks noGrp="1"/>
          </p:cNvSpPr>
          <p:nvPr>
            <p:ph type="sldNum" sz="quarter" idx="10"/>
          </p:nvPr>
        </p:nvSpPr>
        <p:spPr/>
        <p:txBody>
          <a:bodyPr/>
          <a:lstStyle/>
          <a:p>
            <a:fld id="{EA9BEE19-99B9-4BA3-8688-62522E80F31A}" type="slidenum">
              <a:rPr lang="en-US" smtClean="0"/>
              <a:t>1</a:t>
            </a:fld>
            <a:endParaRPr lang="en-US"/>
          </a:p>
        </p:txBody>
      </p:sp>
    </p:spTree>
    <p:extLst>
      <p:ext uri="{BB962C8B-B14F-4D97-AF65-F5344CB8AC3E}">
        <p14:creationId xmlns:p14="http://schemas.microsoft.com/office/powerpoint/2010/main" val="2567453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noProof="0" dirty="0"/>
              <a:t>Eesti põhjavete laiem hüdrogeoloogiline kontekst</a:t>
            </a:r>
          </a:p>
          <a:p>
            <a:r>
              <a:rPr lang="et-EE" noProof="0" dirty="0"/>
              <a:t>Eesti ala on osa suuremast Balti Arteesiabasseinist (Balti settebasseini hüdrogeoloogiline analoog); põhjaveekihid järgivad litostratigraafiat</a:t>
            </a:r>
          </a:p>
          <a:p>
            <a:r>
              <a:rPr lang="et-EE" noProof="0" dirty="0"/>
              <a:t>Katab Balti riigid, osa Venemaast, Valgevenest, Poolast; rohkem kui pool selle territooriumist paikneb Läänemere all;</a:t>
            </a:r>
          </a:p>
          <a:p>
            <a:r>
              <a:rPr lang="et-EE" noProof="0" dirty="0" err="1"/>
              <a:t>Settekivmite</a:t>
            </a:r>
            <a:r>
              <a:rPr lang="et-EE" noProof="0" dirty="0"/>
              <a:t> paksus on kuni 5000 meetrit ja </a:t>
            </a:r>
            <a:r>
              <a:rPr lang="et-EE" noProof="0" dirty="0" err="1"/>
              <a:t>settekvimite</a:t>
            </a:r>
            <a:r>
              <a:rPr lang="et-EE" noProof="0" dirty="0"/>
              <a:t> </a:t>
            </a:r>
            <a:r>
              <a:rPr lang="et-EE" noProof="0" dirty="0" err="1"/>
              <a:t>ajastuline</a:t>
            </a:r>
            <a:r>
              <a:rPr lang="et-EE" noProof="0" dirty="0"/>
              <a:t> läbilõige hõlmab endas ajavahemiku Eel-Kambriumist kuni Uusaegkonnani;</a:t>
            </a:r>
          </a:p>
          <a:p>
            <a:r>
              <a:rPr lang="et-EE" noProof="0" dirty="0"/>
              <a:t>Eesti alal leiduvad põhilised põhjaveekompleksid (sügavamalt maapinnalähedasemateni): Kambriumi-Vendi, </a:t>
            </a:r>
            <a:r>
              <a:rPr lang="et-EE" noProof="0" dirty="0" err="1"/>
              <a:t>Ordoviistiumi</a:t>
            </a:r>
            <a:r>
              <a:rPr lang="et-EE" noProof="0" dirty="0"/>
              <a:t>-Kambriumi; Siluri-Ordoviitsiumi; Alam-Kesk-Devoni, Kesk-Devoni; Ülem-Devoni ja Kvaternaari põhjaveekompleksid.</a:t>
            </a:r>
          </a:p>
          <a:p>
            <a:endParaRPr lang="et-EE" noProof="0" dirty="0"/>
          </a:p>
          <a:p>
            <a:endParaRPr lang="et-EE" dirty="0"/>
          </a:p>
        </p:txBody>
      </p:sp>
      <p:sp>
        <p:nvSpPr>
          <p:cNvPr id="4" name="Slaidinumbri kohatäide 3"/>
          <p:cNvSpPr>
            <a:spLocks noGrp="1"/>
          </p:cNvSpPr>
          <p:nvPr>
            <p:ph type="sldNum" sz="quarter" idx="10"/>
          </p:nvPr>
        </p:nvSpPr>
        <p:spPr/>
        <p:txBody>
          <a:bodyPr/>
          <a:lstStyle/>
          <a:p>
            <a:fld id="{154C457E-482E-4F0F-A286-1161A2010F25}" type="slidenum">
              <a:rPr lang="et-EE" smtClean="0"/>
              <a:t>22</a:t>
            </a:fld>
            <a:endParaRPr lang="et-EE"/>
          </a:p>
        </p:txBody>
      </p:sp>
    </p:spTree>
    <p:extLst>
      <p:ext uri="{BB962C8B-B14F-4D97-AF65-F5344CB8AC3E}">
        <p14:creationId xmlns:p14="http://schemas.microsoft.com/office/powerpoint/2010/main" val="1170620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aidi pildi kohatä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Märkmete kohatäid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t-EE"/>
          </a:p>
        </p:txBody>
      </p:sp>
      <p:sp>
        <p:nvSpPr>
          <p:cNvPr id="15364" name="Slaidinumbri kohatä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fontAlgn="base">
              <a:spcBef>
                <a:spcPct val="0"/>
              </a:spcBef>
              <a:spcAft>
                <a:spcPct val="0"/>
              </a:spcAft>
            </a:pPr>
            <a:fld id="{925E8446-A99F-47F5-B198-4F52FB8DDE4B}" type="slidenum">
              <a:rPr lang="en-GB" altLang="et-EE">
                <a:latin typeface="Calibri" panose="020F0502020204030204" pitchFamily="34" charset="0"/>
              </a:rPr>
              <a:pPr fontAlgn="base">
                <a:spcBef>
                  <a:spcPct val="0"/>
                </a:spcBef>
                <a:spcAft>
                  <a:spcPct val="0"/>
                </a:spcAft>
              </a:pPr>
              <a:t>23</a:t>
            </a:fld>
            <a:endParaRPr lang="en-GB" altLang="et-EE">
              <a:latin typeface="Calibri" panose="020F0502020204030204" pitchFamily="34" charset="0"/>
            </a:endParaRPr>
          </a:p>
        </p:txBody>
      </p:sp>
    </p:spTree>
    <p:extLst>
      <p:ext uri="{BB962C8B-B14F-4D97-AF65-F5344CB8AC3E}">
        <p14:creationId xmlns:p14="http://schemas.microsoft.com/office/powerpoint/2010/main" val="3041262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aidi pildi kohatä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Märkmete kohatäid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t-EE"/>
          </a:p>
        </p:txBody>
      </p:sp>
      <p:sp>
        <p:nvSpPr>
          <p:cNvPr id="17412" name="Slaidinumbri kohatä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fontAlgn="base">
              <a:spcBef>
                <a:spcPct val="0"/>
              </a:spcBef>
              <a:spcAft>
                <a:spcPct val="0"/>
              </a:spcAft>
            </a:pPr>
            <a:fld id="{6A69C156-0352-46B0-8B06-3C513EAC1B45}" type="slidenum">
              <a:rPr lang="en-GB" altLang="et-EE">
                <a:latin typeface="Calibri" panose="020F0502020204030204" pitchFamily="34" charset="0"/>
              </a:rPr>
              <a:pPr fontAlgn="base">
                <a:spcBef>
                  <a:spcPct val="0"/>
                </a:spcBef>
                <a:spcAft>
                  <a:spcPct val="0"/>
                </a:spcAft>
              </a:pPr>
              <a:t>24</a:t>
            </a:fld>
            <a:endParaRPr lang="en-GB" altLang="et-EE">
              <a:latin typeface="Calibri" panose="020F0502020204030204" pitchFamily="34" charset="0"/>
            </a:endParaRPr>
          </a:p>
        </p:txBody>
      </p:sp>
    </p:spTree>
    <p:extLst>
      <p:ext uri="{BB962C8B-B14F-4D97-AF65-F5344CB8AC3E}">
        <p14:creationId xmlns:p14="http://schemas.microsoft.com/office/powerpoint/2010/main" val="3478467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idi pildi kohatäide 1">
            <a:extLst>
              <a:ext uri="{FF2B5EF4-FFF2-40B4-BE49-F238E27FC236}">
                <a16:creationId xmlns:a16="http://schemas.microsoft.com/office/drawing/2014/main" id="{81C151F8-5F43-4F9E-BF4E-095EE8AED4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Märkmete kohatäide 2">
            <a:extLst>
              <a:ext uri="{FF2B5EF4-FFF2-40B4-BE49-F238E27FC236}">
                <a16:creationId xmlns:a16="http://schemas.microsoft.com/office/drawing/2014/main" id="{C0B9F5A0-2BDF-4CAC-84E0-4683596BC9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t-EE" altLang="et-EE" b="0" dirty="0"/>
              <a:t>Enne kui edasi minna tuleks avada mõisted.</a:t>
            </a:r>
          </a:p>
          <a:p>
            <a:pPr marL="0" marR="0" lvl="0" indent="0" algn="l" defTabSz="914400" rtl="0" eaLnBrk="1" fontAlgn="auto" latinLnBrk="0" hangingPunct="1">
              <a:lnSpc>
                <a:spcPct val="100000"/>
              </a:lnSpc>
              <a:spcBef>
                <a:spcPct val="0"/>
              </a:spcBef>
              <a:spcAft>
                <a:spcPts val="0"/>
              </a:spcAft>
              <a:buClrTx/>
              <a:buSzTx/>
              <a:buFontTx/>
              <a:buNone/>
              <a:tabLst/>
              <a:defRPr/>
            </a:pPr>
            <a:r>
              <a:rPr lang="en-GB" altLang="et-EE" sz="1200" b="1" dirty="0">
                <a:latin typeface="Arial Narrow" panose="020B0606020202030204" pitchFamily="34" charset="0"/>
              </a:rPr>
              <a:t>Paleo(</a:t>
            </a:r>
            <a:r>
              <a:rPr lang="et-EE" altLang="et-EE" sz="1200" b="1" dirty="0">
                <a:latin typeface="Arial Narrow" panose="020B0606020202030204" pitchFamily="34" charset="0"/>
              </a:rPr>
              <a:t>põhja</a:t>
            </a:r>
            <a:r>
              <a:rPr lang="en-GB" altLang="et-EE" sz="1200" b="1" dirty="0">
                <a:latin typeface="Arial Narrow" panose="020B0606020202030204" pitchFamily="34" charset="0"/>
              </a:rPr>
              <a:t>)</a:t>
            </a:r>
            <a:r>
              <a:rPr lang="et-EE" altLang="et-EE" sz="1200" b="1" dirty="0">
                <a:latin typeface="Arial Narrow" panose="020B0606020202030204" pitchFamily="34" charset="0"/>
              </a:rPr>
              <a:t>vesi</a:t>
            </a:r>
            <a:r>
              <a:rPr lang="en-GB" altLang="et-EE" sz="1200" b="1" dirty="0">
                <a:latin typeface="Arial Narrow" panose="020B0606020202030204" pitchFamily="34" charset="0"/>
              </a:rPr>
              <a:t> </a:t>
            </a:r>
            <a:r>
              <a:rPr lang="en-GB" altLang="et-EE" sz="1200" dirty="0">
                <a:latin typeface="Arial Narrow" panose="020B0606020202030204" pitchFamily="34" charset="0"/>
              </a:rPr>
              <a:t>– </a:t>
            </a:r>
            <a:r>
              <a:rPr lang="et-EE" altLang="et-EE" sz="1200" i="1" dirty="0">
                <a:latin typeface="Arial Narrow" panose="020B0606020202030204" pitchFamily="34" charset="0"/>
              </a:rPr>
              <a:t>need põhjaveed</a:t>
            </a:r>
            <a:r>
              <a:rPr lang="en-GB" altLang="et-EE" sz="1200" i="1" dirty="0">
                <a:latin typeface="Arial Narrow" panose="020B0606020202030204" pitchFamily="34" charset="0"/>
              </a:rPr>
              <a:t>, </a:t>
            </a:r>
            <a:r>
              <a:rPr lang="et-EE" altLang="et-EE" sz="1200" i="1" dirty="0">
                <a:latin typeface="Arial Narrow" panose="020B0606020202030204" pitchFamily="34" charset="0"/>
              </a:rPr>
              <a:t>setetesse seotud veed või</a:t>
            </a:r>
            <a:r>
              <a:rPr lang="en-GB" altLang="et-EE" sz="1200" i="1" dirty="0">
                <a:latin typeface="Arial Narrow" panose="020B0606020202030204" pitchFamily="34" charset="0"/>
              </a:rPr>
              <a:t> </a:t>
            </a:r>
            <a:r>
              <a:rPr lang="et-EE" altLang="et-EE" sz="1200" i="1" dirty="0">
                <a:latin typeface="Arial Narrow" panose="020B0606020202030204" pitchFamily="34" charset="0"/>
              </a:rPr>
              <a:t>mineraalide kristallstruktuuri seotud vesi, mis pärineb tänapäevastega võrreldes erinevatest kliimatingimustest</a:t>
            </a:r>
            <a:r>
              <a:rPr lang="en-GB" altLang="et-EE" sz="1200" i="1" dirty="0">
                <a:latin typeface="Arial Narrow" panose="020B0606020202030204" pitchFamily="34" charset="0"/>
              </a:rPr>
              <a:t>.</a:t>
            </a:r>
            <a:r>
              <a:rPr lang="en-GB" altLang="et-EE" sz="1200" dirty="0">
                <a:latin typeface="Arial Narrow" panose="020B0606020202030204" pitchFamily="34" charset="0"/>
              </a:rPr>
              <a:t> (Fontes, 1981)</a:t>
            </a:r>
            <a:endParaRPr lang="et-EE" altLang="et-EE" b="1" dirty="0"/>
          </a:p>
          <a:p>
            <a:pPr eaLnBrk="1" hangingPunct="1">
              <a:spcBef>
                <a:spcPct val="0"/>
              </a:spcBef>
            </a:pPr>
            <a:r>
              <a:rPr lang="et-EE" altLang="et-EE" b="0" dirty="0"/>
              <a:t>Sarnase tähendusega on ka mõiste „fossiilne põhjavesi“ (</a:t>
            </a:r>
            <a:r>
              <a:rPr lang="et-EE" altLang="et-EE" b="0" i="1" dirty="0" err="1"/>
              <a:t>fossil</a:t>
            </a:r>
            <a:r>
              <a:rPr lang="et-EE" altLang="et-EE" b="0" i="1" dirty="0"/>
              <a:t> </a:t>
            </a:r>
            <a:r>
              <a:rPr lang="et-EE" altLang="et-EE" b="0" i="1" dirty="0" err="1"/>
              <a:t>groundwater</a:t>
            </a:r>
            <a:r>
              <a:rPr lang="et-EE" altLang="et-EE" b="0" dirty="0"/>
              <a:t>).</a:t>
            </a:r>
          </a:p>
          <a:p>
            <a:pPr eaLnBrk="1" hangingPunct="1">
              <a:spcBef>
                <a:spcPct val="0"/>
              </a:spcBef>
            </a:pPr>
            <a:r>
              <a:rPr lang="et-EE" altLang="et-EE" b="0" dirty="0"/>
              <a:t>Lihtne skeem </a:t>
            </a:r>
            <a:r>
              <a:rPr lang="et-EE" altLang="et-EE" b="0" dirty="0" err="1"/>
              <a:t>paleovete</a:t>
            </a:r>
            <a:r>
              <a:rPr lang="et-EE" altLang="et-EE" b="0" dirty="0"/>
              <a:t> formeerumisest mööda põhjavee voolusuunda (</a:t>
            </a:r>
            <a:r>
              <a:rPr lang="et-EE" altLang="et-EE" b="0" i="1" dirty="0" err="1"/>
              <a:t>piston</a:t>
            </a:r>
            <a:r>
              <a:rPr lang="et-EE" altLang="et-EE" b="0" i="1" dirty="0"/>
              <a:t> </a:t>
            </a:r>
            <a:r>
              <a:rPr lang="et-EE" altLang="et-EE" b="0" i="1" dirty="0" err="1"/>
              <a:t>flow</a:t>
            </a:r>
            <a:r>
              <a:rPr lang="et-EE" altLang="et-EE" b="0" dirty="0"/>
              <a:t>). </a:t>
            </a:r>
          </a:p>
          <a:p>
            <a:pPr marL="0" marR="0" lvl="0" indent="0" algn="l" defTabSz="914400" rtl="0" eaLnBrk="1" fontAlgn="auto" latinLnBrk="0" hangingPunct="1">
              <a:lnSpc>
                <a:spcPct val="100000"/>
              </a:lnSpc>
              <a:spcBef>
                <a:spcPct val="0"/>
              </a:spcBef>
              <a:spcAft>
                <a:spcPts val="0"/>
              </a:spcAft>
              <a:buClrTx/>
              <a:buSzTx/>
              <a:buFontTx/>
              <a:buNone/>
              <a:tabLst/>
              <a:defRPr/>
            </a:pPr>
            <a:r>
              <a:rPr lang="et-EE" dirty="0"/>
              <a:t>Põhjavesi ja kliimamuutused - Nn. „fossiilse“ (varasematel kliimaperioodidel) tekkinud põhjavee kogus on lõplik ja see on oma olemuselt taastumatu maavara.</a:t>
            </a:r>
            <a:endParaRPr lang="en-US" dirty="0"/>
          </a:p>
          <a:p>
            <a:pPr eaLnBrk="1" hangingPunct="1">
              <a:spcBef>
                <a:spcPct val="0"/>
              </a:spcBef>
            </a:pPr>
            <a:endParaRPr lang="et-EE" altLang="et-EE" b="0" dirty="0"/>
          </a:p>
        </p:txBody>
      </p:sp>
      <p:sp>
        <p:nvSpPr>
          <p:cNvPr id="8196" name="Slaidinumbri kohatäide 3">
            <a:extLst>
              <a:ext uri="{FF2B5EF4-FFF2-40B4-BE49-F238E27FC236}">
                <a16:creationId xmlns:a16="http://schemas.microsoft.com/office/drawing/2014/main" id="{154DFB4D-F28D-47D6-B38B-9101AE8641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B66F237-E256-4C5F-813F-8D1021747636}" type="slidenum">
              <a:rPr lang="et-EE" altLang="et-EE" smtClean="0"/>
              <a:pPr fontAlgn="base">
                <a:spcBef>
                  <a:spcPct val="0"/>
                </a:spcBef>
                <a:spcAft>
                  <a:spcPct val="0"/>
                </a:spcAft>
              </a:pPr>
              <a:t>27</a:t>
            </a:fld>
            <a:endParaRPr lang="et-EE" altLang="et-EE"/>
          </a:p>
        </p:txBody>
      </p:sp>
    </p:spTree>
    <p:extLst>
      <p:ext uri="{BB962C8B-B14F-4D97-AF65-F5344CB8AC3E}">
        <p14:creationId xmlns:p14="http://schemas.microsoft.com/office/powerpoint/2010/main" val="1111067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baseline="0" dirty="0">
                <a:sym typeface="Wingdings" panose="05000000000000000000" pitchFamily="2" charset="2"/>
              </a:rPr>
              <a:t>J</a:t>
            </a:r>
            <a:r>
              <a:rPr lang="et-EE" baseline="0" dirty="0"/>
              <a:t>uba möödunud sajandi teises pooles (mil algas sügavamate põhjaveekihtide kasutuselevõtt joogi- ja tarbeveeallikatena) pandi tähele, et Põhja-Eesti sügavaimates põhjaveekihtides (Kambriumi-Vendi põhjaveekompleks) olev vesi, ei ole tüüpiline põhjaveeressurss. </a:t>
            </a:r>
          </a:p>
          <a:p>
            <a:endParaRPr lang="et-EE" baseline="0" dirty="0"/>
          </a:p>
          <a:p>
            <a:r>
              <a:rPr lang="et-EE" baseline="0" dirty="0"/>
              <a:t>Esiteks, Suur vees lahustunud gaaside sisaldus</a:t>
            </a:r>
          </a:p>
          <a:p>
            <a:r>
              <a:rPr lang="et-EE" i="1" baseline="0" dirty="0"/>
              <a:t>Näide. Kuigi kraanist tuleva vee puhul see suur gaaside sisaldus esile ei tule, siis värskelt puurkaevust väljapumbatava põhjavee juures on see selgelt jälgitav (vasakpoolne joonis). Võrdluseks nn. tavaline madalast kaevust (sademetest pärinev) väljapumbatud põhjavesi, mis on „selge“ ja nähtavat gaaside eraldumist veest ei toimu. Suur osa sellest lahustunud gaasist on (atmosfäärse päritoluga) lämmastik, aga on ka erandeid.</a:t>
            </a:r>
          </a:p>
          <a:p>
            <a:endParaRPr lang="et-EE"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t-EE" baseline="0" dirty="0"/>
              <a:t>(Balti Arteesiabasseini läbilõige) Teiseks pani uurijaid mõtlema järgmine tõsiasi: see omapärane vesi oli mage ehk väikese soolsusega, kuid see asus kahe soolase veemassi vahel – lõunapool oli samast veekihist avastatud soolast mineraalvett, aga põhjapool avaneb veekiht Läänemere põhjas. Kuidas sai see mageda vee massiiv tekkida? </a:t>
            </a:r>
            <a:r>
              <a:rPr lang="et-EE" i="1" baseline="0" dirty="0"/>
              <a:t>Seda on võimalik seletada vaid siis, kui möönda, et selle põhjavee tekkimise tingimused pidid olema võrreldes tänapäevaga oluliselt teistsugused. </a:t>
            </a:r>
          </a:p>
          <a:p>
            <a:endParaRPr lang="et-EE" i="1" dirty="0"/>
          </a:p>
        </p:txBody>
      </p:sp>
      <p:sp>
        <p:nvSpPr>
          <p:cNvPr id="4" name="Slaidinumbri kohatäide 3"/>
          <p:cNvSpPr>
            <a:spLocks noGrp="1"/>
          </p:cNvSpPr>
          <p:nvPr>
            <p:ph type="sldNum" sz="quarter" idx="10"/>
          </p:nvPr>
        </p:nvSpPr>
        <p:spPr/>
        <p:txBody>
          <a:bodyPr/>
          <a:lstStyle/>
          <a:p>
            <a:fld id="{CEC1CB7E-AC2D-4CA0-86B3-2727703C8CFE}" type="slidenum">
              <a:rPr lang="et-EE" smtClean="0"/>
              <a:t>29</a:t>
            </a:fld>
            <a:endParaRPr lang="et-EE"/>
          </a:p>
        </p:txBody>
      </p:sp>
    </p:spTree>
    <p:extLst>
      <p:ext uri="{BB962C8B-B14F-4D97-AF65-F5344CB8AC3E}">
        <p14:creationId xmlns:p14="http://schemas.microsoft.com/office/powerpoint/2010/main" val="2848992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7936B8B2-91BD-4D45-ABE1-34A7EB7866FD}" type="slidenum">
              <a:rPr lang="en-US" altLang="et-EE" sz="1200"/>
              <a:pPr eaLnBrk="1" hangingPunct="1"/>
              <a:t>30</a:t>
            </a:fld>
            <a:endParaRPr lang="en-US" altLang="et-EE" sz="120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algn="just" eaLnBrk="1" hangingPunct="1"/>
            <a:r>
              <a:rPr lang="et-EE" altLang="et-EE" baseline="0" dirty="0">
                <a:cs typeface="Times New Roman" panose="02020603050405020304" pitchFamily="18" charset="0"/>
              </a:rPr>
              <a:t>Kui see eriline Kambriumi-Vendi mage põhjavesi oleks tekkinud sademetest, siis peaks selle isotoopkoostis olema tänapäevaste sademetega sarnane olema. Tähelepanu all olnud</a:t>
            </a:r>
            <a:r>
              <a:rPr lang="et-EE" altLang="et-EE" baseline="0" dirty="0"/>
              <a:t> Kambriumi-Vendi veekompleksi vetes</a:t>
            </a:r>
            <a:r>
              <a:rPr lang="et-EE" altLang="et-EE" dirty="0"/>
              <a:t> mõõdeti</a:t>
            </a:r>
            <a:r>
              <a:rPr lang="et-EE" altLang="et-EE" baseline="0" dirty="0"/>
              <a:t> põhjavee isotoopkoostiseks aga </a:t>
            </a:r>
            <a:r>
              <a:rPr lang="et-EE" altLang="et-EE" dirty="0"/>
              <a:t> –18 kuni –23 promilli, mis vastab juba Gröönimaa tänapäevastele sademetele</a:t>
            </a:r>
            <a:r>
              <a:rPr lang="et-EE" altLang="et-EE" baseline="0" dirty="0"/>
              <a:t> ja </a:t>
            </a:r>
            <a:r>
              <a:rPr lang="et-EE" altLang="et-EE" baseline="0" dirty="0">
                <a:cs typeface="Times New Roman" panose="02020603050405020304" pitchFamily="18" charset="0"/>
              </a:rPr>
              <a:t>on oma isotoopkoostiselt Eesti sademetega võrreldes peaaegu kaks korda kergem. </a:t>
            </a:r>
            <a:r>
              <a:rPr lang="et-EE" altLang="et-EE" dirty="0"/>
              <a:t> </a:t>
            </a:r>
            <a:endParaRPr lang="et-EE" altLang="et-EE" baseline="0" dirty="0">
              <a:cs typeface="Times New Roman" panose="02020603050405020304" pitchFamily="18" charset="0"/>
            </a:endParaRPr>
          </a:p>
          <a:p>
            <a:pPr algn="just" eaLnBrk="1" hangingPunct="1"/>
            <a:r>
              <a:rPr lang="et-EE" altLang="et-EE" i="1" baseline="0" dirty="0">
                <a:cs typeface="Times New Roman" panose="02020603050405020304" pitchFamily="18" charset="0"/>
              </a:rPr>
              <a:t>Joonisel on näidatud kokkuvõtvalt Eesti põhjavete isotoopkoostis koos tänapäevaste sademete isotoopkoostisega.</a:t>
            </a:r>
            <a:endParaRPr lang="et-EE" altLang="et-EE" baseline="0" dirty="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t-EE" sz="1200" kern="1200" baseline="0" noProof="0" dirty="0">
                <a:solidFill>
                  <a:schemeClr val="tx1"/>
                </a:solidFill>
                <a:effectLst/>
                <a:latin typeface="+mn-lt"/>
                <a:ea typeface="+mn-ea"/>
                <a:cs typeface="+mn-cs"/>
              </a:rPr>
              <a:t>Balti Arteesiabassein – maapinnalähedasemate põhjaveekihtide vesi vastab tänapäevaste sademete isotoopkoostisele (</a:t>
            </a:r>
            <a:r>
              <a:rPr lang="et-EE" sz="1200" kern="1200" baseline="0" noProof="0" dirty="0" err="1">
                <a:solidFill>
                  <a:schemeClr val="tx1"/>
                </a:solidFill>
                <a:effectLst/>
                <a:latin typeface="+mn-lt"/>
                <a:ea typeface="+mn-ea"/>
                <a:cs typeface="+mn-cs"/>
              </a:rPr>
              <a:t>aastaaegadevaheline</a:t>
            </a:r>
            <a:r>
              <a:rPr lang="et-EE" sz="1200" kern="1200" baseline="0" noProof="0" dirty="0">
                <a:solidFill>
                  <a:schemeClr val="tx1"/>
                </a:solidFill>
                <a:effectLst/>
                <a:latin typeface="+mn-lt"/>
                <a:ea typeface="+mn-ea"/>
                <a:cs typeface="+mn-cs"/>
              </a:rPr>
              <a:t> muutlikkus)</a:t>
            </a:r>
            <a:r>
              <a:rPr lang="en-GB" sz="1200" kern="1200" noProof="0" dirty="0">
                <a:solidFill>
                  <a:schemeClr val="tx1"/>
                </a:solidFill>
                <a:effectLst/>
                <a:latin typeface="+mn-lt"/>
                <a:ea typeface="+mn-ea"/>
                <a:cs typeface="+mn-cs"/>
              </a:rPr>
              <a:t>. </a:t>
            </a:r>
            <a:r>
              <a:rPr lang="et-EE" sz="1200" kern="1200" noProof="0" dirty="0">
                <a:solidFill>
                  <a:schemeClr val="tx1"/>
                </a:solidFill>
                <a:effectLst/>
                <a:latin typeface="+mn-lt"/>
                <a:ea typeface="+mn-ea"/>
                <a:cs typeface="+mn-cs"/>
              </a:rPr>
              <a:t>Sügavates veekihtides basseini keskosas </a:t>
            </a:r>
            <a:r>
              <a:rPr lang="en-GB" sz="1200" kern="1200" noProof="0" dirty="0">
                <a:solidFill>
                  <a:schemeClr val="tx1"/>
                </a:solidFill>
                <a:effectLst/>
                <a:latin typeface="+mn-lt"/>
                <a:ea typeface="+mn-ea"/>
                <a:cs typeface="+mn-cs"/>
              </a:rPr>
              <a:t>(</a:t>
            </a:r>
            <a:r>
              <a:rPr lang="et-EE" sz="1200" kern="1200" noProof="0" dirty="0" err="1">
                <a:solidFill>
                  <a:schemeClr val="tx1"/>
                </a:solidFill>
                <a:effectLst/>
                <a:latin typeface="+mn-lt"/>
                <a:ea typeface="+mn-ea"/>
                <a:cs typeface="+mn-cs"/>
              </a:rPr>
              <a:t>i.e</a:t>
            </a:r>
            <a:r>
              <a:rPr lang="et-EE" sz="1200" kern="1200" noProof="0" dirty="0">
                <a:solidFill>
                  <a:schemeClr val="tx1"/>
                </a:solidFill>
                <a:effectLst/>
                <a:latin typeface="+mn-lt"/>
                <a:ea typeface="+mn-ea"/>
                <a:cs typeface="+mn-cs"/>
              </a:rPr>
              <a:t>. Kambriumi veekiht</a:t>
            </a:r>
            <a:r>
              <a:rPr lang="en-GB" sz="1200" kern="1200" noProof="0" dirty="0">
                <a:solidFill>
                  <a:schemeClr val="tx1"/>
                </a:solidFill>
                <a:effectLst/>
                <a:latin typeface="+mn-lt"/>
                <a:ea typeface="+mn-ea"/>
                <a:cs typeface="+mn-cs"/>
              </a:rPr>
              <a:t>)</a:t>
            </a:r>
            <a:r>
              <a:rPr lang="et-EE" sz="1200" kern="1200" noProof="0" dirty="0">
                <a:solidFill>
                  <a:schemeClr val="tx1"/>
                </a:solidFill>
                <a:effectLst/>
                <a:latin typeface="+mn-lt"/>
                <a:ea typeface="+mn-ea"/>
                <a:cs typeface="+mn-cs"/>
              </a:rPr>
              <a:t> kohtame tänapäevaste</a:t>
            </a:r>
            <a:r>
              <a:rPr lang="en-GB" sz="1200" kern="1200" noProof="0" dirty="0">
                <a:solidFill>
                  <a:schemeClr val="tx1"/>
                </a:solidFill>
                <a:effectLst/>
                <a:latin typeface="+mn-lt"/>
                <a:ea typeface="+mn-ea"/>
                <a:cs typeface="+mn-cs"/>
              </a:rPr>
              <a:t> </a:t>
            </a:r>
            <a:r>
              <a:rPr lang="et-EE" sz="1200" kern="1200" noProof="0" dirty="0">
                <a:solidFill>
                  <a:schemeClr val="tx1"/>
                </a:solidFill>
                <a:effectLst/>
                <a:latin typeface="+mn-lt"/>
                <a:ea typeface="+mn-ea"/>
                <a:cs typeface="+mn-cs"/>
              </a:rPr>
              <a:t>sademetega võrreldes palju raskemaid/rikastunud </a:t>
            </a:r>
            <a:r>
              <a:rPr lang="en-GB" sz="1200" kern="1200" baseline="0" noProof="0" dirty="0">
                <a:solidFill>
                  <a:schemeClr val="tx1"/>
                </a:solidFill>
                <a:effectLst/>
                <a:latin typeface="+mn-lt"/>
                <a:ea typeface="+mn-ea"/>
                <a:cs typeface="+mn-cs"/>
              </a:rPr>
              <a:t>δ</a:t>
            </a:r>
            <a:r>
              <a:rPr lang="en-GB" sz="1200" kern="1200" baseline="30000" noProof="0" dirty="0">
                <a:solidFill>
                  <a:schemeClr val="tx1"/>
                </a:solidFill>
                <a:effectLst/>
                <a:latin typeface="+mn-lt"/>
                <a:ea typeface="+mn-ea"/>
                <a:cs typeface="+mn-cs"/>
              </a:rPr>
              <a:t>18</a:t>
            </a:r>
            <a:r>
              <a:rPr lang="en-GB" sz="1200" kern="1200" noProof="0" dirty="0">
                <a:solidFill>
                  <a:schemeClr val="tx1"/>
                </a:solidFill>
                <a:effectLst/>
                <a:latin typeface="+mn-lt"/>
                <a:ea typeface="+mn-ea"/>
                <a:cs typeface="+mn-cs"/>
              </a:rPr>
              <a:t>O </a:t>
            </a:r>
            <a:r>
              <a:rPr lang="et-EE" sz="1200" kern="1200" noProof="0" dirty="0">
                <a:solidFill>
                  <a:schemeClr val="tx1"/>
                </a:solidFill>
                <a:effectLst/>
                <a:latin typeface="+mn-lt"/>
                <a:ea typeface="+mn-ea"/>
                <a:cs typeface="+mn-cs"/>
              </a:rPr>
              <a:t>väärtusi (</a:t>
            </a:r>
            <a:r>
              <a:rPr lang="en-GB" sz="1200" kern="1200" noProof="0" dirty="0">
                <a:solidFill>
                  <a:schemeClr val="tx1"/>
                </a:solidFill>
                <a:effectLst/>
                <a:latin typeface="+mn-lt"/>
                <a:ea typeface="+mn-ea"/>
                <a:cs typeface="+mn-cs"/>
              </a:rPr>
              <a:t>–4.5‰</a:t>
            </a:r>
            <a:r>
              <a:rPr lang="et-EE" sz="1200" kern="1200" noProof="0" dirty="0">
                <a:solidFill>
                  <a:schemeClr val="tx1"/>
                </a:solidFill>
                <a:effectLst/>
                <a:latin typeface="+mn-lt"/>
                <a:ea typeface="+mn-ea"/>
                <a:cs typeface="+mn-cs"/>
              </a:rPr>
              <a:t>) – päritolu </a:t>
            </a:r>
            <a:r>
              <a:rPr lang="et-EE" sz="1200" kern="1200" noProof="0" dirty="0" err="1">
                <a:solidFill>
                  <a:schemeClr val="tx1"/>
                </a:solidFill>
                <a:effectLst/>
                <a:latin typeface="+mn-lt"/>
                <a:ea typeface="+mn-ea"/>
                <a:cs typeface="+mn-cs"/>
              </a:rPr>
              <a:t>süngeneetiline</a:t>
            </a:r>
            <a:r>
              <a:rPr lang="et-EE" sz="1200" kern="1200" noProof="0" dirty="0">
                <a:solidFill>
                  <a:schemeClr val="tx1"/>
                </a:solidFill>
                <a:effectLst/>
                <a:latin typeface="+mn-lt"/>
                <a:ea typeface="+mn-ea"/>
                <a:cs typeface="+mn-cs"/>
              </a:rPr>
              <a:t> (setete tekkimisaegne või hilisemate mere </a:t>
            </a:r>
            <a:r>
              <a:rPr lang="et-EE" sz="1200" kern="1200" noProof="0" dirty="0" err="1">
                <a:solidFill>
                  <a:schemeClr val="tx1"/>
                </a:solidFill>
                <a:effectLst/>
                <a:latin typeface="+mn-lt"/>
                <a:ea typeface="+mn-ea"/>
                <a:cs typeface="+mn-cs"/>
              </a:rPr>
              <a:t>transgressioonide</a:t>
            </a:r>
            <a:r>
              <a:rPr lang="et-EE" sz="1200" kern="1200" noProof="0" dirty="0">
                <a:solidFill>
                  <a:schemeClr val="tx1"/>
                </a:solidFill>
                <a:effectLst/>
                <a:latin typeface="+mn-lt"/>
                <a:ea typeface="+mn-ea"/>
                <a:cs typeface="+mn-cs"/>
              </a:rPr>
              <a:t> tõttu tekkinud reliktne merevesi)</a:t>
            </a:r>
            <a:r>
              <a:rPr lang="en-GB" sz="1200" kern="1200" noProof="0" dirty="0">
                <a:solidFill>
                  <a:schemeClr val="tx1"/>
                </a:solidFill>
                <a:effectLst/>
                <a:latin typeface="+mn-lt"/>
                <a:ea typeface="+mn-ea"/>
                <a:cs typeface="+mn-cs"/>
              </a:rPr>
              <a:t>.</a:t>
            </a:r>
            <a:r>
              <a:rPr lang="et-EE" sz="1200" kern="1200" noProof="0" dirty="0">
                <a:solidFill>
                  <a:schemeClr val="tx1"/>
                </a:solidFill>
                <a:effectLst/>
                <a:latin typeface="+mn-lt"/>
                <a:ea typeface="+mn-ea"/>
                <a:cs typeface="+mn-cs"/>
              </a:rPr>
              <a:t> Basseini põhjaosas leiame aga sademete suhtes palju kergema isotoopkoostisega vett </a:t>
            </a:r>
            <a:r>
              <a:rPr lang="en-GB" sz="1200" kern="1200" noProof="0" dirty="0">
                <a:solidFill>
                  <a:schemeClr val="tx1"/>
                </a:solidFill>
                <a:effectLst/>
                <a:latin typeface="+mn-lt"/>
                <a:ea typeface="+mn-ea"/>
                <a:cs typeface="+mn-cs"/>
              </a:rPr>
              <a:t>–</a:t>
            </a:r>
            <a:r>
              <a:rPr lang="et-EE" sz="1200" kern="1200" noProof="0" dirty="0">
                <a:solidFill>
                  <a:schemeClr val="tx1"/>
                </a:solidFill>
                <a:effectLst/>
                <a:latin typeface="+mn-lt"/>
                <a:ea typeface="+mn-ea"/>
                <a:cs typeface="+mn-cs"/>
              </a:rPr>
              <a:t> glatsiaalne päritolu.</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t-EE" sz="1200" kern="1200" baseline="0" noProof="0" dirty="0">
              <a:solidFill>
                <a:schemeClr val="tx1"/>
              </a:solidFill>
              <a:effectLst/>
              <a:latin typeface="+mn-lt"/>
              <a:ea typeface="+mn-ea"/>
              <a:cs typeface="+mn-cs"/>
            </a:endParaRPr>
          </a:p>
        </p:txBody>
      </p:sp>
    </p:spTree>
    <p:extLst>
      <p:ext uri="{BB962C8B-B14F-4D97-AF65-F5344CB8AC3E}">
        <p14:creationId xmlns:p14="http://schemas.microsoft.com/office/powerpoint/2010/main" val="1793219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7936B8B2-91BD-4D45-ABE1-34A7EB7866FD}" type="slidenum">
              <a:rPr lang="en-US" altLang="et-EE" sz="1200"/>
              <a:pPr eaLnBrk="1" hangingPunct="1"/>
              <a:t>31</a:t>
            </a:fld>
            <a:endParaRPr lang="en-US" altLang="et-EE" sz="120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algn="just" eaLnBrk="1" hangingPunct="1"/>
            <a:r>
              <a:rPr lang="et-EE" altLang="et-EE" i="0" baseline="0" dirty="0" err="1">
                <a:cs typeface="Times New Roman" panose="02020603050405020304" pitchFamily="18" charset="0"/>
              </a:rPr>
              <a:t>Arnaudi</a:t>
            </a:r>
            <a:r>
              <a:rPr lang="et-EE" altLang="et-EE" i="0" baseline="0" dirty="0">
                <a:cs typeface="Times New Roman" panose="02020603050405020304" pitchFamily="18" charset="0"/>
              </a:rPr>
              <a:t> mudeli joonis – Balti arteesiabasseini </a:t>
            </a:r>
            <a:r>
              <a:rPr lang="et-EE" altLang="et-EE" i="0" baseline="0">
                <a:cs typeface="Times New Roman" panose="02020603050405020304" pitchFamily="18" charset="0"/>
              </a:rPr>
              <a:t>põhjaosa ristlõige; paleopõhjavete</a:t>
            </a:r>
            <a:r>
              <a:rPr lang="et-EE" altLang="et-EE" i="0" baseline="0" dirty="0">
                <a:cs typeface="Times New Roman" panose="02020603050405020304" pitchFamily="18" charset="0"/>
              </a:rPr>
              <a:t> infiltreerumine ja areng uue tasakaaluseisundi poole </a:t>
            </a:r>
            <a:r>
              <a:rPr lang="et-EE" altLang="et-EE" i="0" baseline="0" dirty="0" err="1">
                <a:cs typeface="Times New Roman" panose="02020603050405020304" pitchFamily="18" charset="0"/>
              </a:rPr>
              <a:t>pärastjääajal</a:t>
            </a:r>
            <a:r>
              <a:rPr lang="et-EE" altLang="et-EE" i="0" baseline="0" dirty="0">
                <a:cs typeface="Times New Roman" panose="02020603050405020304" pitchFamily="18" charset="0"/>
              </a:rPr>
              <a:t>.</a:t>
            </a:r>
          </a:p>
        </p:txBody>
      </p:sp>
    </p:spTree>
    <p:extLst>
      <p:ext uri="{BB962C8B-B14F-4D97-AF65-F5344CB8AC3E}">
        <p14:creationId xmlns:p14="http://schemas.microsoft.com/office/powerpoint/2010/main" val="3944990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7936B8B2-91BD-4D45-ABE1-34A7EB7866FD}" type="slidenum">
              <a:rPr lang="en-US" altLang="et-EE" sz="1200"/>
              <a:pPr eaLnBrk="1" hangingPunct="1"/>
              <a:t>32</a:t>
            </a:fld>
            <a:endParaRPr lang="en-US" altLang="et-EE" sz="120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algn="just" eaLnBrk="1" hangingPunct="1"/>
            <a:endParaRPr lang="en-US" altLang="et-EE" dirty="0">
              <a:cs typeface="Times New Roman" panose="02020603050405020304" pitchFamily="18" charset="0"/>
            </a:endParaRPr>
          </a:p>
        </p:txBody>
      </p:sp>
    </p:spTree>
    <p:extLst>
      <p:ext uri="{BB962C8B-B14F-4D97-AF65-F5344CB8AC3E}">
        <p14:creationId xmlns:p14="http://schemas.microsoft.com/office/powerpoint/2010/main" val="3751983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t-EE" altLang="et-EE" dirty="0" err="1"/>
              <a:t>Paleopõhjavete</a:t>
            </a:r>
            <a:r>
              <a:rPr lang="et-EE" altLang="et-EE" baseline="0" dirty="0"/>
              <a:t> levik lõuna pool Siluri ja Devoni põhjaveekihtides</a:t>
            </a:r>
            <a:r>
              <a:rPr lang="et-EE" altLang="et-EE" dirty="0"/>
              <a:t> on seni süsteemselt uurimata, kuid olemasolev andmestik näitab et Edela-Eestis on </a:t>
            </a:r>
            <a:r>
              <a:rPr lang="et-EE" altLang="et-EE" dirty="0" err="1"/>
              <a:t>paleoveed</a:t>
            </a:r>
            <a:r>
              <a:rPr lang="et-EE" altLang="et-EE" dirty="0"/>
              <a:t> selgelt esindatud mõlemas veekompleksis ning kitsamas ulatuses võib </a:t>
            </a:r>
            <a:r>
              <a:rPr lang="et-EE" altLang="et-EE" dirty="0" err="1"/>
              <a:t>paleovett</a:t>
            </a:r>
            <a:r>
              <a:rPr lang="et-EE" altLang="et-EE" dirty="0"/>
              <a:t> leida ka Tartu ümbrusest. Täna tundub, et tegemist on väiksemate</a:t>
            </a:r>
            <a:r>
              <a:rPr lang="et-EE" altLang="et-EE" baseline="0" dirty="0"/>
              <a:t> </a:t>
            </a:r>
            <a:r>
              <a:rPr lang="et-EE" altLang="et-EE" baseline="0" dirty="0" err="1"/>
              <a:t>paleovee</a:t>
            </a:r>
            <a:r>
              <a:rPr lang="et-EE" altLang="et-EE" baseline="0" dirty="0"/>
              <a:t> läätsedega, millel on veemajanduse seisukohast vaid kohalik tähtsus.</a:t>
            </a:r>
            <a:r>
              <a:rPr lang="et-EE" altLang="et-EE" dirty="0"/>
              <a:t> Siiski</a:t>
            </a:r>
            <a:r>
              <a:rPr lang="et-EE" altLang="et-EE" baseline="0" dirty="0"/>
              <a:t> on</a:t>
            </a:r>
            <a:r>
              <a:rPr lang="et-EE" altLang="et-EE" dirty="0"/>
              <a:t> teadmine </a:t>
            </a:r>
            <a:r>
              <a:rPr lang="et-EE" altLang="et-EE" dirty="0" err="1"/>
              <a:t>paleovete</a:t>
            </a:r>
            <a:r>
              <a:rPr lang="et-EE" altLang="et-EE" baseline="0" dirty="0"/>
              <a:t> leviku kohta</a:t>
            </a:r>
            <a:r>
              <a:rPr lang="et-EE" altLang="et-EE" dirty="0"/>
              <a:t> äärmiselt oluline nende piirkondade veemajanduse planeerimisel, kus need levivad, et ei raisataks väga kvaliteetset kuid limiteeritud ressursi. Hoiatava näitena võib siinkohal</a:t>
            </a:r>
            <a:r>
              <a:rPr lang="et-EE" altLang="et-EE" baseline="0" dirty="0"/>
              <a:t> rääkida</a:t>
            </a:r>
            <a:r>
              <a:rPr lang="et-EE" altLang="et-EE" dirty="0"/>
              <a:t> Ruhnu sadama puurkaevuga</a:t>
            </a:r>
            <a:r>
              <a:rPr lang="et-EE" altLang="et-EE" baseline="0" dirty="0"/>
              <a:t> </a:t>
            </a:r>
            <a:r>
              <a:rPr lang="et-EE" altLang="et-EE" dirty="0"/>
              <a:t>Kesk-Alam-Devoni</a:t>
            </a:r>
            <a:r>
              <a:rPr lang="et-EE" altLang="et-EE" baseline="0" dirty="0"/>
              <a:t> põhjaveekompleksis</a:t>
            </a:r>
            <a:r>
              <a:rPr lang="et-EE" altLang="et-EE" dirty="0"/>
              <a:t>. Tegemist oli arteesiakaevuga (ehk</a:t>
            </a:r>
            <a:r>
              <a:rPr lang="et-EE" altLang="et-EE" baseline="0" dirty="0"/>
              <a:t> looduslikult ülevoolava kaevuga),</a:t>
            </a:r>
            <a:r>
              <a:rPr lang="et-EE" altLang="et-EE" dirty="0"/>
              <a:t> kust võeti küll tarbevett sadama tarvis, kuid samas lasti ülejäänud veel lihtsalt merre voolata. Sellega kaasnes põhjavee sooldumine, sest </a:t>
            </a:r>
            <a:r>
              <a:rPr lang="et-EE" altLang="et-EE" dirty="0" err="1"/>
              <a:t>paleovee</a:t>
            </a:r>
            <a:r>
              <a:rPr lang="et-EE" altLang="et-EE" dirty="0"/>
              <a:t> lääts jooksis ilmselt tühjaks ja</a:t>
            </a:r>
            <a:r>
              <a:rPr lang="et-EE" altLang="et-EE" baseline="0" dirty="0"/>
              <a:t> </a:t>
            </a:r>
            <a:r>
              <a:rPr lang="et-EE" altLang="et-EE" dirty="0"/>
              <a:t>asendus</a:t>
            </a:r>
            <a:r>
              <a:rPr lang="et-EE" altLang="et-EE" baseline="0" dirty="0"/>
              <a:t> sügavamalt pärineva</a:t>
            </a:r>
            <a:r>
              <a:rPr lang="et-EE" altLang="et-EE" dirty="0"/>
              <a:t> vanema veega ning nüüd tuuakse sadama piirkonda vesi saare keskosas asuvast puurkaevust. Mõistlikul tarbimisel oleks vesi senini kohapealt võtta.</a:t>
            </a:r>
            <a:endParaRPr lang="en-US" altLang="et-EE" dirty="0"/>
          </a:p>
        </p:txBody>
      </p:sp>
      <p:sp>
        <p:nvSpPr>
          <p:cNvPr id="4" name="Slaidinumbri kohatäide 3"/>
          <p:cNvSpPr>
            <a:spLocks noGrp="1"/>
          </p:cNvSpPr>
          <p:nvPr>
            <p:ph type="sldNum" sz="quarter" idx="10"/>
          </p:nvPr>
        </p:nvSpPr>
        <p:spPr/>
        <p:txBody>
          <a:bodyPr/>
          <a:lstStyle/>
          <a:p>
            <a:fld id="{CEC1CB7E-AC2D-4CA0-86B3-2727703C8CFE}" type="slidenum">
              <a:rPr lang="et-EE" smtClean="0"/>
              <a:t>46</a:t>
            </a:fld>
            <a:endParaRPr lang="et-EE"/>
          </a:p>
        </p:txBody>
      </p:sp>
    </p:spTree>
    <p:extLst>
      <p:ext uri="{BB962C8B-B14F-4D97-AF65-F5344CB8AC3E}">
        <p14:creationId xmlns:p14="http://schemas.microsoft.com/office/powerpoint/2010/main" val="3707126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Katioonvahetus on reaktsioon lahuses olevate katioonide ja mineraali pindadele </a:t>
            </a:r>
            <a:r>
              <a:rPr lang="et-EE" dirty="0" err="1"/>
              <a:t>sorbeerunud</a:t>
            </a:r>
            <a:r>
              <a:rPr lang="et-EE" dirty="0"/>
              <a:t> katioonide vahel. </a:t>
            </a:r>
          </a:p>
          <a:p>
            <a:pPr marL="171450" indent="-171450">
              <a:buFont typeface="Arial" panose="020B0604020202020204" pitchFamily="34" charset="0"/>
              <a:buChar char="•"/>
            </a:pPr>
            <a:r>
              <a:rPr lang="et-EE" dirty="0"/>
              <a:t>Katioonide afiinsus mineraali pindade suhtes kasvab laengu kasvu ja iooni </a:t>
            </a:r>
            <a:r>
              <a:rPr lang="et-EE" dirty="0" err="1"/>
              <a:t>hüdreeritud</a:t>
            </a:r>
            <a:r>
              <a:rPr lang="et-EE" dirty="0"/>
              <a:t> raadiuse kahanedes.</a:t>
            </a:r>
            <a:endParaRPr lang="en-US" dirty="0"/>
          </a:p>
        </p:txBody>
      </p:sp>
      <p:sp>
        <p:nvSpPr>
          <p:cNvPr id="4" name="Slaidinumbri kohatäide 3"/>
          <p:cNvSpPr>
            <a:spLocks noGrp="1"/>
          </p:cNvSpPr>
          <p:nvPr>
            <p:ph type="sldNum" sz="quarter" idx="10"/>
          </p:nvPr>
        </p:nvSpPr>
        <p:spPr/>
        <p:txBody>
          <a:bodyPr/>
          <a:lstStyle/>
          <a:p>
            <a:fld id="{EA9BEE19-99B9-4BA3-8688-62522E80F31A}" type="slidenum">
              <a:rPr lang="en-US" smtClean="0"/>
              <a:t>2</a:t>
            </a:fld>
            <a:endParaRPr lang="en-US"/>
          </a:p>
        </p:txBody>
      </p:sp>
    </p:spTree>
    <p:extLst>
      <p:ext uri="{BB962C8B-B14F-4D97-AF65-F5344CB8AC3E}">
        <p14:creationId xmlns:p14="http://schemas.microsoft.com/office/powerpoint/2010/main" val="1084569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Kordav joonis 7. loengust</a:t>
            </a:r>
            <a:endParaRPr lang="en-US" dirty="0"/>
          </a:p>
        </p:txBody>
      </p:sp>
      <p:sp>
        <p:nvSpPr>
          <p:cNvPr id="4" name="Slaidinumbri kohatäide 3"/>
          <p:cNvSpPr>
            <a:spLocks noGrp="1"/>
          </p:cNvSpPr>
          <p:nvPr>
            <p:ph type="sldNum" sz="quarter" idx="10"/>
          </p:nvPr>
        </p:nvSpPr>
        <p:spPr/>
        <p:txBody>
          <a:bodyPr/>
          <a:lstStyle/>
          <a:p>
            <a:fld id="{DB2E613C-B500-4EBB-865F-70C01058E6A3}" type="slidenum">
              <a:rPr lang="en-US" smtClean="0"/>
              <a:t>3</a:t>
            </a:fld>
            <a:endParaRPr lang="en-US"/>
          </a:p>
        </p:txBody>
      </p:sp>
    </p:spTree>
    <p:extLst>
      <p:ext uri="{BB962C8B-B14F-4D97-AF65-F5344CB8AC3E}">
        <p14:creationId xmlns:p14="http://schemas.microsoft.com/office/powerpoint/2010/main" val="537411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dirty="0"/>
              <a:t>Algselt on veekihi pooriruumis Na-</a:t>
            </a:r>
            <a:r>
              <a:rPr lang="et-EE" dirty="0" err="1"/>
              <a:t>Cl</a:t>
            </a:r>
            <a:r>
              <a:rPr lang="et-EE" dirty="0"/>
              <a:t> tüüpi vesi ja savipindadel merelised katioonid.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dirty="0"/>
              <a:t>Pooriruumi vee magedamaks muutumisel kaob algne tasakaal lahuses ja tahke faasi (savide) pinnal olevate katioonide vahel.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dirty="0"/>
              <a:t>Katioonid hakkavad tahke faasi pinnalt vabanema vastavalt oma afiinsusele (kõige vähem afiinsemad kõigepealt) – Na, K, Mg.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dirty="0"/>
              <a:t>Tüüpiline tekkiv põhjaveetüüp on Na-HCO3.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dirty="0"/>
              <a:t>NB! „+“ tähistab magestumisel tekkivat põhjaveetüüpi (merelised katioonid on </a:t>
            </a:r>
            <a:r>
              <a:rPr lang="et-EE" dirty="0" err="1"/>
              <a:t>Cl</a:t>
            </a:r>
            <a:r>
              <a:rPr lang="et-EE" dirty="0"/>
              <a:t> suhtes liias) ning „-“ sooldumisel tekkivat põhjaveetüüpi (merelised katioonid on võrreldes </a:t>
            </a:r>
            <a:r>
              <a:rPr lang="et-EE" dirty="0" err="1"/>
              <a:t>Cl</a:t>
            </a:r>
            <a:r>
              <a:rPr lang="et-EE" dirty="0"/>
              <a:t>-iga defitsiidis). </a:t>
            </a:r>
            <a:endParaRPr lang="en-US" dirty="0"/>
          </a:p>
          <a:p>
            <a:endParaRPr lang="en-US" dirty="0"/>
          </a:p>
        </p:txBody>
      </p:sp>
      <p:sp>
        <p:nvSpPr>
          <p:cNvPr id="4" name="Slaidinumbri kohatäide 3"/>
          <p:cNvSpPr>
            <a:spLocks noGrp="1"/>
          </p:cNvSpPr>
          <p:nvPr>
            <p:ph type="sldNum" sz="quarter" idx="10"/>
          </p:nvPr>
        </p:nvSpPr>
        <p:spPr/>
        <p:txBody>
          <a:bodyPr/>
          <a:lstStyle/>
          <a:p>
            <a:fld id="{EA9BEE19-99B9-4BA3-8688-62522E80F31A}" type="slidenum">
              <a:rPr lang="en-US" smtClean="0"/>
              <a:t>4</a:t>
            </a:fld>
            <a:endParaRPr lang="en-US"/>
          </a:p>
        </p:txBody>
      </p:sp>
    </p:spTree>
    <p:extLst>
      <p:ext uri="{BB962C8B-B14F-4D97-AF65-F5344CB8AC3E}">
        <p14:creationId xmlns:p14="http://schemas.microsoft.com/office/powerpoint/2010/main" val="609147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dirty="0"/>
              <a:t>Algselt on veekihi pooriruumis Ca-HCO3 tüüpi vesi ja savipindadel mageveelised katioonid.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dirty="0"/>
              <a:t>Pooriruumi vee magedamaks muutumisel kaob algne tasakaal lahuses ja tahke faasi (savide) pinnal olevate katioonide vahel.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dirty="0"/>
              <a:t>Ca ioonid asendatakse savipindadel Na ioonidega, mille kontsnetratsioon on Ca omast märgatavalt kõrgem.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dirty="0"/>
              <a:t>Tüüpiline tekkiv põhjaveetüüp on Ca-</a:t>
            </a:r>
            <a:r>
              <a:rPr lang="et-EE" dirty="0" err="1"/>
              <a:t>Cl</a:t>
            </a:r>
            <a:r>
              <a:rPr lang="et-EE" dirty="0"/>
              <a:t>.</a:t>
            </a:r>
            <a:endParaRPr lang="en-US" dirty="0"/>
          </a:p>
        </p:txBody>
      </p:sp>
      <p:sp>
        <p:nvSpPr>
          <p:cNvPr id="4" name="Slaidinumbri kohatäide 3"/>
          <p:cNvSpPr>
            <a:spLocks noGrp="1"/>
          </p:cNvSpPr>
          <p:nvPr>
            <p:ph type="sldNum" sz="quarter" idx="10"/>
          </p:nvPr>
        </p:nvSpPr>
        <p:spPr/>
        <p:txBody>
          <a:bodyPr/>
          <a:lstStyle/>
          <a:p>
            <a:fld id="{EA9BEE19-99B9-4BA3-8688-62522E80F31A}" type="slidenum">
              <a:rPr lang="en-US" smtClean="0"/>
              <a:t>5</a:t>
            </a:fld>
            <a:endParaRPr lang="en-US"/>
          </a:p>
        </p:txBody>
      </p:sp>
    </p:spTree>
    <p:extLst>
      <p:ext uri="{BB962C8B-B14F-4D97-AF65-F5344CB8AC3E}">
        <p14:creationId xmlns:p14="http://schemas.microsoft.com/office/powerpoint/2010/main" val="1581127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Meeldetuletus 5. loengust</a:t>
            </a:r>
            <a:endParaRPr lang="en-US" dirty="0"/>
          </a:p>
        </p:txBody>
      </p:sp>
      <p:sp>
        <p:nvSpPr>
          <p:cNvPr id="4" name="Slaidinumbri kohatäide 3"/>
          <p:cNvSpPr>
            <a:spLocks noGrp="1"/>
          </p:cNvSpPr>
          <p:nvPr>
            <p:ph type="sldNum" sz="quarter" idx="10"/>
          </p:nvPr>
        </p:nvSpPr>
        <p:spPr/>
        <p:txBody>
          <a:bodyPr/>
          <a:lstStyle/>
          <a:p>
            <a:fld id="{DB2E613C-B500-4EBB-865F-70C01058E6A3}" type="slidenum">
              <a:rPr lang="en-US" smtClean="0"/>
              <a:t>6</a:t>
            </a:fld>
            <a:endParaRPr lang="en-US"/>
          </a:p>
        </p:txBody>
      </p:sp>
    </p:spTree>
    <p:extLst>
      <p:ext uri="{BB962C8B-B14F-4D97-AF65-F5344CB8AC3E}">
        <p14:creationId xmlns:p14="http://schemas.microsoft.com/office/powerpoint/2010/main" val="868253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Must joon – puhas segunemine kahe veetüübi vahel</a:t>
            </a:r>
          </a:p>
          <a:p>
            <a:pPr marL="171450" indent="-171450">
              <a:buFont typeface="Arial" panose="020B0604020202020204" pitchFamily="34" charset="0"/>
              <a:buChar char="•"/>
            </a:pPr>
            <a:r>
              <a:rPr lang="et-EE" dirty="0"/>
              <a:t>Punased jooned – veetüübi areng segunemise ja katioonvahetuse tulemusena</a:t>
            </a:r>
          </a:p>
          <a:p>
            <a:pPr marL="171450" indent="-171450">
              <a:buFont typeface="Arial" panose="020B0604020202020204" pitchFamily="34" charset="0"/>
              <a:buChar char="•"/>
            </a:pPr>
            <a:r>
              <a:rPr lang="et-EE" dirty="0"/>
              <a:t>Lilla ovaal – katioonvahetusest (magestumis või sooldumisprotsessidest) mõjutatud proovide paiknemine </a:t>
            </a:r>
            <a:r>
              <a:rPr lang="et-EE" dirty="0" err="1"/>
              <a:t>Piperi</a:t>
            </a:r>
            <a:r>
              <a:rPr lang="et-EE" dirty="0"/>
              <a:t> diagrammil.</a:t>
            </a:r>
            <a:endParaRPr lang="en-US" dirty="0"/>
          </a:p>
        </p:txBody>
      </p:sp>
      <p:sp>
        <p:nvSpPr>
          <p:cNvPr id="4" name="Slaidinumbri kohatäide 3"/>
          <p:cNvSpPr>
            <a:spLocks noGrp="1"/>
          </p:cNvSpPr>
          <p:nvPr>
            <p:ph type="sldNum" sz="quarter" idx="10"/>
          </p:nvPr>
        </p:nvSpPr>
        <p:spPr/>
        <p:txBody>
          <a:bodyPr/>
          <a:lstStyle/>
          <a:p>
            <a:fld id="{EA9BEE19-99B9-4BA3-8688-62522E80F31A}" type="slidenum">
              <a:rPr lang="en-US" smtClean="0"/>
              <a:t>7</a:t>
            </a:fld>
            <a:endParaRPr lang="en-US"/>
          </a:p>
        </p:txBody>
      </p:sp>
    </p:spTree>
    <p:extLst>
      <p:ext uri="{BB962C8B-B14F-4D97-AF65-F5344CB8AC3E}">
        <p14:creationId xmlns:p14="http://schemas.microsoft.com/office/powerpoint/2010/main" val="3436422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ärkmete kohatäid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t-EE" dirty="0"/>
              </a:p>
              <a:p>
                <a:pPr marL="171450" indent="-171450">
                  <a:buFont typeface="Arial" panose="020B0604020202020204" pitchFamily="34" charset="0"/>
                  <a:buChar char="•"/>
                </a:pPr>
                <a:endParaRPr lang="en-US" dirty="0"/>
              </a:p>
            </p:txBody>
          </p:sp>
        </mc:Choice>
        <mc:Fallback xmlns="">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Punased ioonid kaldkirjas – väikesed kontsentratsioonid kuni 10 mg/L;</a:t>
                </a:r>
              </a:p>
              <a:p>
                <a:pPr marL="171450" indent="-171450">
                  <a:buFont typeface="Arial" panose="020B0604020202020204" pitchFamily="34" charset="0"/>
                  <a:buChar char="•"/>
                </a:pPr>
                <a:r>
                  <a:rPr lang="et-EE" dirty="0"/>
                  <a:t>Punased ioonid paksus kirjas – suured kontsentratsioonid &gt; 10 mg/L;</a:t>
                </a:r>
              </a:p>
              <a:p>
                <a:pPr marL="171450" indent="-171450">
                  <a:buFont typeface="Arial" panose="020B0604020202020204" pitchFamily="34" charset="0"/>
                  <a:buChar char="•"/>
                </a:pPr>
                <a:r>
                  <a:rPr lang="et-EE" dirty="0"/>
                  <a:t>Gaaside </a:t>
                </a:r>
                <a:r>
                  <a:rPr lang="et-EE" dirty="0" err="1"/>
                  <a:t>lahustuvus</a:t>
                </a:r>
                <a:r>
                  <a:rPr lang="et-EE" dirty="0"/>
                  <a:t> sõltub nende eelkõige nende osarõhust (mulla) atmosfääris ja temperatuurist (Henry seadus – K(H)=(H2CO3*)/PCO2). </a:t>
                </a:r>
                <a:r>
                  <a:rPr lang="en-US" sz="1200" b="0" i="0" kern="1200" dirty="0" err="1">
                    <a:solidFill>
                      <a:schemeClr val="tx1"/>
                    </a:solidFill>
                    <a:effectLst/>
                    <a:latin typeface="+mn-lt"/>
                    <a:ea typeface="+mn-ea"/>
                    <a:cs typeface="+mn-cs"/>
                  </a:rPr>
                  <a:t>Üldiselt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temperatuuri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tõustes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gaaside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lahustuvus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vees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kahaneb</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kuid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kasvab</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orgaanilistes</a:t>
                </a:r>
                <a:r>
                  <a:rPr lang="et-EE" sz="1200" b="0" i="0" kern="1200" dirty="0">
                    <a:solidFill>
                      <a:schemeClr val="tx1"/>
                    </a:solidFill>
                    <a:effectLst/>
                    <a:latin typeface="+mn-lt"/>
                    <a:ea typeface="+mn-ea"/>
                    <a:cs typeface="+mn-cs"/>
                  </a:rPr>
                  <a:t> lahustites;</a:t>
                </a:r>
                <a:endParaRPr lang="et-EE" dirty="0"/>
              </a:p>
              <a:p>
                <a:pPr marL="171450" indent="-171450">
                  <a:buFont typeface="Arial" panose="020B0604020202020204" pitchFamily="34" charset="0"/>
                  <a:buChar char="•"/>
                </a:pPr>
                <a:r>
                  <a:rPr lang="et-EE" dirty="0"/>
                  <a:t>Kaltsiidi lahustumine aeratsioonivöös toimub avatud süsteemis – kõrgem HCO</a:t>
                </a:r>
                <a:r>
                  <a:rPr lang="et-EE" baseline="-25000" dirty="0"/>
                  <a:t>3</a:t>
                </a:r>
                <a:r>
                  <a:rPr lang="et-EE" dirty="0"/>
                  <a:t> ja madalam </a:t>
                </a:r>
                <a:r>
                  <a:rPr lang="et-EE" dirty="0" err="1"/>
                  <a:t>pH</a:t>
                </a:r>
                <a:r>
                  <a:rPr lang="et-EE" dirty="0"/>
                  <a:t> – mida kõrgem pCO2 seda suurem HCO3 ja Ca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dirty="0"/>
                  <a:t>Püriidi oksüdatsioon (</a:t>
                </a:r>
                <a:r>
                  <a:rPr lang="et-EE" i="0">
                    <a:latin typeface="Cambria Math" panose="02040503050406030204" pitchFamily="18" charset="0"/>
                  </a:rPr>
                  <a:t>〖</a:t>
                </a:r>
                <a:r>
                  <a:rPr lang="et-EE" b="0" i="0">
                    <a:latin typeface="Cambria Math" panose="02040503050406030204" pitchFamily="18" charset="0"/>
                  </a:rPr>
                  <a:t>𝐹𝑒𝑆〗_2 (𝑠)+3.5𝑂_2+𝐻_2 𝑂</a:t>
                </a:r>
                <a:r>
                  <a:rPr lang="et-EE" b="0" i="0">
                    <a:latin typeface="Cambria Math" panose="02040503050406030204" pitchFamily="18" charset="0"/>
                    <a:ea typeface="Cambria Math" panose="02040503050406030204" pitchFamily="18" charset="0"/>
                  </a:rPr>
                  <a:t>→〖𝐹𝑒〗^(2+)+</a:t>
                </a:r>
                <a:r>
                  <a:rPr lang="et-EE" b="1" i="0">
                    <a:solidFill>
                      <a:srgbClr val="FF0000"/>
                    </a:solidFill>
                    <a:latin typeface="Cambria Math" panose="02040503050406030204" pitchFamily="18" charset="0"/>
                    <a:ea typeface="Cambria Math" panose="02040503050406030204" pitchFamily="18" charset="0"/>
                  </a:rPr>
                  <a:t>〖𝑺𝑶〗_𝟒^(𝟐−)</a:t>
                </a:r>
                <a:r>
                  <a:rPr lang="et-EE" b="0" i="0">
                    <a:latin typeface="Cambria Math" panose="02040503050406030204" pitchFamily="18" charset="0"/>
                    <a:ea typeface="Cambria Math" panose="02040503050406030204" pitchFamily="18" charset="0"/>
                  </a:rPr>
                  <a:t>+〖2𝐻〗^+</a:t>
                </a:r>
                <a:r>
                  <a:rPr lang="et-EE" dirty="0"/>
                  <a:t>; </a:t>
                </a:r>
                <a:r>
                  <a:rPr lang="et-EE" i="0">
                    <a:latin typeface="Cambria Math" panose="02040503050406030204" pitchFamily="18" charset="0"/>
                  </a:rPr>
                  <a:t>〖</a:t>
                </a:r>
                <a:r>
                  <a:rPr lang="et-EE" b="0" i="0">
                    <a:latin typeface="Cambria Math" panose="02040503050406030204" pitchFamily="18" charset="0"/>
                  </a:rPr>
                  <a:t>𝐹𝑒〗^(3+)+3𝐻_2 𝑂</a:t>
                </a:r>
                <a:r>
                  <a:rPr lang="et-EE" b="0" i="0">
                    <a:latin typeface="Cambria Math" panose="02040503050406030204" pitchFamily="18" charset="0"/>
                    <a:ea typeface="Cambria Math" panose="02040503050406030204" pitchFamily="18" charset="0"/>
                  </a:rPr>
                  <a:t>→〖𝐹𝑒(𝑂𝐻)〗_3 (𝑠)+〖3𝐻〗^+</a:t>
                </a:r>
                <a:r>
                  <a:rPr lang="et-EE" b="0" dirty="0">
                    <a:ea typeface="Cambria Math" panose="02040503050406030204" pitchFamily="18"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dirty="0"/>
                  <a:t>Kaltsiidi lahustumine aeratsioonivöös toimub suletud süsteemis – madalam HCO</a:t>
                </a:r>
                <a:r>
                  <a:rPr lang="et-EE" baseline="-25000" dirty="0"/>
                  <a:t>3</a:t>
                </a:r>
                <a:r>
                  <a:rPr lang="et-EE" dirty="0"/>
                  <a:t> ja kõrgem </a:t>
                </a:r>
                <a:r>
                  <a:rPr lang="et-EE" dirty="0" err="1"/>
                  <a:t>pH</a:t>
                </a:r>
                <a:endParaRPr lang="et-EE" b="0" dirty="0">
                  <a:ea typeface="Cambria Math" panose="020405030504060302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t-EE" dirty="0"/>
              </a:p>
              <a:p>
                <a:pPr marL="171450" indent="-171450">
                  <a:buFont typeface="Arial" panose="020B0604020202020204" pitchFamily="34" charset="0"/>
                  <a:buChar char="•"/>
                </a:pPr>
                <a:endParaRPr lang="en-US" dirty="0"/>
              </a:p>
            </p:txBody>
          </p:sp>
        </mc:Fallback>
      </mc:AlternateContent>
      <p:sp>
        <p:nvSpPr>
          <p:cNvPr id="4" name="Slaidinumbri kohatäide 3"/>
          <p:cNvSpPr>
            <a:spLocks noGrp="1"/>
          </p:cNvSpPr>
          <p:nvPr>
            <p:ph type="sldNum" sz="quarter" idx="10"/>
          </p:nvPr>
        </p:nvSpPr>
        <p:spPr/>
        <p:txBody>
          <a:bodyPr/>
          <a:lstStyle/>
          <a:p>
            <a:fld id="{EA9BEE19-99B9-4BA3-8688-62522E80F31A}" type="slidenum">
              <a:rPr lang="en-US" smtClean="0"/>
              <a:t>8</a:t>
            </a:fld>
            <a:endParaRPr lang="en-US"/>
          </a:p>
        </p:txBody>
      </p:sp>
    </p:spTree>
    <p:extLst>
      <p:ext uri="{BB962C8B-B14F-4D97-AF65-F5344CB8AC3E}">
        <p14:creationId xmlns:p14="http://schemas.microsoft.com/office/powerpoint/2010/main" val="2562798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b="1" dirty="0"/>
              <a:t>Analüüs nr. 1</a:t>
            </a:r>
            <a:r>
              <a:rPr lang="et-EE" dirty="0"/>
              <a:t>: CO</a:t>
            </a:r>
            <a:r>
              <a:rPr lang="et-EE" baseline="-25000" dirty="0"/>
              <a:t>2</a:t>
            </a:r>
            <a:r>
              <a:rPr lang="et-EE" baseline="0" dirty="0"/>
              <a:t> lahustumine ja ioonide ümberjaotumine põhjavees (</a:t>
            </a:r>
            <a:r>
              <a:rPr lang="et-EE" i="1" baseline="0" dirty="0" err="1"/>
              <a:t>redistribution</a:t>
            </a:r>
            <a:r>
              <a:rPr lang="et-EE" baseline="0" dirty="0"/>
              <a:t>); nõrga happe ja tugeva aluse reaktsioonid (kaltsiidi lahustumine)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b="1" dirty="0"/>
              <a:t>Analüüs nr. 2</a:t>
            </a:r>
            <a:r>
              <a:rPr lang="et-EE" dirty="0"/>
              <a:t>: CO</a:t>
            </a:r>
            <a:r>
              <a:rPr lang="et-EE" baseline="-25000" dirty="0"/>
              <a:t>2</a:t>
            </a:r>
            <a:r>
              <a:rPr lang="et-EE" baseline="0" dirty="0"/>
              <a:t> lahustumine ja ioonide ümberjaotumine põhjavees (</a:t>
            </a:r>
            <a:r>
              <a:rPr lang="et-EE" i="1" baseline="0" dirty="0" err="1"/>
              <a:t>redistribution</a:t>
            </a:r>
            <a:r>
              <a:rPr lang="et-EE" baseline="0" dirty="0"/>
              <a:t>); nõrga happe ja tugeva aluse reaktsioonid (silikaatide lahustumine – plagioklass, </a:t>
            </a:r>
            <a:r>
              <a:rPr lang="et-EE" baseline="0" dirty="0" err="1"/>
              <a:t>biotiit</a:t>
            </a:r>
            <a:r>
              <a:rPr lang="et-EE" baseline="0" dirty="0"/>
              <a:t>, K-päevakivi)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b="1" dirty="0"/>
              <a:t>Analüüs nr. 3</a:t>
            </a:r>
            <a:r>
              <a:rPr lang="et-EE" dirty="0"/>
              <a:t>: CO</a:t>
            </a:r>
            <a:r>
              <a:rPr lang="et-EE" baseline="-25000" dirty="0"/>
              <a:t>2</a:t>
            </a:r>
            <a:r>
              <a:rPr lang="et-EE" baseline="0" dirty="0"/>
              <a:t> lahustumine ja ioonide ümberjaotumine põhjavees (</a:t>
            </a:r>
            <a:r>
              <a:rPr lang="et-EE" i="1" baseline="0" dirty="0" err="1"/>
              <a:t>redistribution</a:t>
            </a:r>
            <a:r>
              <a:rPr lang="et-EE" baseline="0" dirty="0"/>
              <a:t>); O</a:t>
            </a:r>
            <a:r>
              <a:rPr lang="et-EE" baseline="-25000" dirty="0"/>
              <a:t>2</a:t>
            </a:r>
            <a:r>
              <a:rPr lang="et-EE" baseline="0" dirty="0"/>
              <a:t> lahustumine; püriidi oksüdatsioon; nõrga happe ja tugeva aluse reaktsioonid (kaltsiit, dolomiit, </a:t>
            </a:r>
            <a:r>
              <a:rPr lang="et-EE" baseline="0" dirty="0" err="1"/>
              <a:t>albiit</a:t>
            </a:r>
            <a:r>
              <a:rPr lang="et-EE" baseline="0" dirty="0"/>
              <a:t> ehk Na-päevakivi)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b="1" dirty="0"/>
              <a:t>Analüüs nr. 4</a:t>
            </a:r>
            <a:r>
              <a:rPr lang="et-EE" dirty="0"/>
              <a:t>: CO</a:t>
            </a:r>
            <a:r>
              <a:rPr lang="et-EE" baseline="-25000" dirty="0"/>
              <a:t>2</a:t>
            </a:r>
            <a:r>
              <a:rPr lang="et-EE" baseline="0" dirty="0"/>
              <a:t> lahustumine ja ioonide ümberjaotumine põhjavees (</a:t>
            </a:r>
            <a:r>
              <a:rPr lang="et-EE" i="1" baseline="0" dirty="0" err="1"/>
              <a:t>redistribution</a:t>
            </a:r>
            <a:r>
              <a:rPr lang="et-EE" baseline="0" dirty="0"/>
              <a:t>); O</a:t>
            </a:r>
            <a:r>
              <a:rPr lang="et-EE" baseline="-25000" dirty="0"/>
              <a:t>2</a:t>
            </a:r>
            <a:r>
              <a:rPr lang="et-EE" baseline="0" dirty="0"/>
              <a:t> lahustumine; püriidi oksüdatsioon; nõrga happe ja tugeva aluse reaktsioonid (kaltsiit); kipsi lahustumine/väljasettimine; katioonvahetus.</a:t>
            </a:r>
          </a:p>
          <a:p>
            <a:pPr marL="171450" indent="-171450">
              <a:buFont typeface="Arial" panose="020B0604020202020204" pitchFamily="34" charset="0"/>
              <a:buChar char="•"/>
            </a:pPr>
            <a:endParaRPr lang="en-US" dirty="0"/>
          </a:p>
        </p:txBody>
      </p:sp>
      <p:sp>
        <p:nvSpPr>
          <p:cNvPr id="4" name="Slaidinumbri kohatäide 3"/>
          <p:cNvSpPr>
            <a:spLocks noGrp="1"/>
          </p:cNvSpPr>
          <p:nvPr>
            <p:ph type="sldNum" sz="quarter" idx="10"/>
          </p:nvPr>
        </p:nvSpPr>
        <p:spPr/>
        <p:txBody>
          <a:bodyPr/>
          <a:lstStyle/>
          <a:p>
            <a:fld id="{EA9BEE19-99B9-4BA3-8688-62522E80F31A}" type="slidenum">
              <a:rPr lang="en-US" smtClean="0"/>
              <a:t>9</a:t>
            </a:fld>
            <a:endParaRPr lang="en-US"/>
          </a:p>
        </p:txBody>
      </p:sp>
    </p:spTree>
    <p:extLst>
      <p:ext uri="{BB962C8B-B14F-4D97-AF65-F5344CB8AC3E}">
        <p14:creationId xmlns:p14="http://schemas.microsoft.com/office/powerpoint/2010/main" val="3728866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t-E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t-EE"/>
          </a:p>
        </p:txBody>
      </p:sp>
      <p:sp>
        <p:nvSpPr>
          <p:cNvPr id="4" name="Date Placeholder 3"/>
          <p:cNvSpPr>
            <a:spLocks noGrp="1"/>
          </p:cNvSpPr>
          <p:nvPr>
            <p:ph type="dt" sz="half" idx="10"/>
          </p:nvPr>
        </p:nvSpPr>
        <p:spPr/>
        <p:txBody>
          <a:bodyPr/>
          <a:lstStyle/>
          <a:p>
            <a:fld id="{BFA1B69C-E2CF-4308-91BA-B0F696FCE4F5}" type="datetimeFigureOut">
              <a:rPr lang="et-EE" smtClean="0"/>
              <a:t>01.11.2017</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0D10CFA8-0A4B-4062-8429-85871EDF834C}" type="slidenum">
              <a:rPr lang="et-EE" smtClean="0"/>
              <a:t>‹#›</a:t>
            </a:fld>
            <a:endParaRPr lang="et-EE"/>
          </a:p>
        </p:txBody>
      </p:sp>
    </p:spTree>
    <p:extLst>
      <p:ext uri="{BB962C8B-B14F-4D97-AF65-F5344CB8AC3E}">
        <p14:creationId xmlns:p14="http://schemas.microsoft.com/office/powerpoint/2010/main" val="1372074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10"/>
          </p:nvPr>
        </p:nvSpPr>
        <p:spPr/>
        <p:txBody>
          <a:bodyPr/>
          <a:lstStyle/>
          <a:p>
            <a:fld id="{BFA1B69C-E2CF-4308-91BA-B0F696FCE4F5}" type="datetimeFigureOut">
              <a:rPr lang="et-EE" smtClean="0"/>
              <a:t>01.11.2017</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0D10CFA8-0A4B-4062-8429-85871EDF834C}" type="slidenum">
              <a:rPr lang="et-EE" smtClean="0"/>
              <a:t>‹#›</a:t>
            </a:fld>
            <a:endParaRPr lang="et-EE"/>
          </a:p>
        </p:txBody>
      </p:sp>
    </p:spTree>
    <p:extLst>
      <p:ext uri="{BB962C8B-B14F-4D97-AF65-F5344CB8AC3E}">
        <p14:creationId xmlns:p14="http://schemas.microsoft.com/office/powerpoint/2010/main" val="3669997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t-E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10"/>
          </p:nvPr>
        </p:nvSpPr>
        <p:spPr/>
        <p:txBody>
          <a:bodyPr/>
          <a:lstStyle/>
          <a:p>
            <a:fld id="{BFA1B69C-E2CF-4308-91BA-B0F696FCE4F5}" type="datetimeFigureOut">
              <a:rPr lang="et-EE" smtClean="0"/>
              <a:t>01.11.2017</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0D10CFA8-0A4B-4062-8429-85871EDF834C}" type="slidenum">
              <a:rPr lang="et-EE" smtClean="0"/>
              <a:t>‹#›</a:t>
            </a:fld>
            <a:endParaRPr lang="et-EE"/>
          </a:p>
        </p:txBody>
      </p:sp>
    </p:spTree>
    <p:extLst>
      <p:ext uri="{BB962C8B-B14F-4D97-AF65-F5344CB8AC3E}">
        <p14:creationId xmlns:p14="http://schemas.microsoft.com/office/powerpoint/2010/main" val="973402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10"/>
          </p:nvPr>
        </p:nvSpPr>
        <p:spPr/>
        <p:txBody>
          <a:bodyPr/>
          <a:lstStyle/>
          <a:p>
            <a:fld id="{BFA1B69C-E2CF-4308-91BA-B0F696FCE4F5}" type="datetimeFigureOut">
              <a:rPr lang="et-EE" smtClean="0"/>
              <a:t>01.11.2017</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0D10CFA8-0A4B-4062-8429-85871EDF834C}" type="slidenum">
              <a:rPr lang="et-EE" smtClean="0"/>
              <a:t>‹#›</a:t>
            </a:fld>
            <a:endParaRPr lang="et-EE"/>
          </a:p>
        </p:txBody>
      </p:sp>
    </p:spTree>
    <p:extLst>
      <p:ext uri="{BB962C8B-B14F-4D97-AF65-F5344CB8AC3E}">
        <p14:creationId xmlns:p14="http://schemas.microsoft.com/office/powerpoint/2010/main" val="1982075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t-E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FA1B69C-E2CF-4308-91BA-B0F696FCE4F5}" type="datetimeFigureOut">
              <a:rPr lang="et-EE" smtClean="0"/>
              <a:t>01.11.2017</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0D10CFA8-0A4B-4062-8429-85871EDF834C}" type="slidenum">
              <a:rPr lang="et-EE" smtClean="0"/>
              <a:t>‹#›</a:t>
            </a:fld>
            <a:endParaRPr lang="et-EE"/>
          </a:p>
        </p:txBody>
      </p:sp>
    </p:spTree>
    <p:extLst>
      <p:ext uri="{BB962C8B-B14F-4D97-AF65-F5344CB8AC3E}">
        <p14:creationId xmlns:p14="http://schemas.microsoft.com/office/powerpoint/2010/main" val="1551029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Date Placeholder 4"/>
          <p:cNvSpPr>
            <a:spLocks noGrp="1"/>
          </p:cNvSpPr>
          <p:nvPr>
            <p:ph type="dt" sz="half" idx="10"/>
          </p:nvPr>
        </p:nvSpPr>
        <p:spPr/>
        <p:txBody>
          <a:bodyPr/>
          <a:lstStyle/>
          <a:p>
            <a:fld id="{BFA1B69C-E2CF-4308-91BA-B0F696FCE4F5}" type="datetimeFigureOut">
              <a:rPr lang="et-EE" smtClean="0"/>
              <a:t>01.11.2017</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0D10CFA8-0A4B-4062-8429-85871EDF834C}" type="slidenum">
              <a:rPr lang="et-EE" smtClean="0"/>
              <a:t>‹#›</a:t>
            </a:fld>
            <a:endParaRPr lang="et-EE"/>
          </a:p>
        </p:txBody>
      </p:sp>
    </p:spTree>
    <p:extLst>
      <p:ext uri="{BB962C8B-B14F-4D97-AF65-F5344CB8AC3E}">
        <p14:creationId xmlns:p14="http://schemas.microsoft.com/office/powerpoint/2010/main" val="3198554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t-E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7" name="Date Placeholder 6"/>
          <p:cNvSpPr>
            <a:spLocks noGrp="1"/>
          </p:cNvSpPr>
          <p:nvPr>
            <p:ph type="dt" sz="half" idx="10"/>
          </p:nvPr>
        </p:nvSpPr>
        <p:spPr/>
        <p:txBody>
          <a:bodyPr/>
          <a:lstStyle/>
          <a:p>
            <a:fld id="{BFA1B69C-E2CF-4308-91BA-B0F696FCE4F5}" type="datetimeFigureOut">
              <a:rPr lang="et-EE" smtClean="0"/>
              <a:t>01.11.2017</a:t>
            </a:fld>
            <a:endParaRPr lang="et-EE"/>
          </a:p>
        </p:txBody>
      </p:sp>
      <p:sp>
        <p:nvSpPr>
          <p:cNvPr id="8" name="Footer Placeholder 7"/>
          <p:cNvSpPr>
            <a:spLocks noGrp="1"/>
          </p:cNvSpPr>
          <p:nvPr>
            <p:ph type="ftr" sz="quarter" idx="11"/>
          </p:nvPr>
        </p:nvSpPr>
        <p:spPr/>
        <p:txBody>
          <a:bodyPr/>
          <a:lstStyle/>
          <a:p>
            <a:endParaRPr lang="et-EE"/>
          </a:p>
        </p:txBody>
      </p:sp>
      <p:sp>
        <p:nvSpPr>
          <p:cNvPr id="9" name="Slide Number Placeholder 8"/>
          <p:cNvSpPr>
            <a:spLocks noGrp="1"/>
          </p:cNvSpPr>
          <p:nvPr>
            <p:ph type="sldNum" sz="quarter" idx="12"/>
          </p:nvPr>
        </p:nvSpPr>
        <p:spPr/>
        <p:txBody>
          <a:bodyPr/>
          <a:lstStyle/>
          <a:p>
            <a:fld id="{0D10CFA8-0A4B-4062-8429-85871EDF834C}" type="slidenum">
              <a:rPr lang="et-EE" smtClean="0"/>
              <a:t>‹#›</a:t>
            </a:fld>
            <a:endParaRPr lang="et-EE"/>
          </a:p>
        </p:txBody>
      </p:sp>
    </p:spTree>
    <p:extLst>
      <p:ext uri="{BB962C8B-B14F-4D97-AF65-F5344CB8AC3E}">
        <p14:creationId xmlns:p14="http://schemas.microsoft.com/office/powerpoint/2010/main" val="4054377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Date Placeholder 2"/>
          <p:cNvSpPr>
            <a:spLocks noGrp="1"/>
          </p:cNvSpPr>
          <p:nvPr>
            <p:ph type="dt" sz="half" idx="10"/>
          </p:nvPr>
        </p:nvSpPr>
        <p:spPr/>
        <p:txBody>
          <a:bodyPr/>
          <a:lstStyle/>
          <a:p>
            <a:fld id="{BFA1B69C-E2CF-4308-91BA-B0F696FCE4F5}" type="datetimeFigureOut">
              <a:rPr lang="et-EE" smtClean="0"/>
              <a:t>01.11.2017</a:t>
            </a:fld>
            <a:endParaRPr lang="et-EE"/>
          </a:p>
        </p:txBody>
      </p:sp>
      <p:sp>
        <p:nvSpPr>
          <p:cNvPr id="4" name="Footer Placeholder 3"/>
          <p:cNvSpPr>
            <a:spLocks noGrp="1"/>
          </p:cNvSpPr>
          <p:nvPr>
            <p:ph type="ftr" sz="quarter" idx="11"/>
          </p:nvPr>
        </p:nvSpPr>
        <p:spPr/>
        <p:txBody>
          <a:bodyPr/>
          <a:lstStyle/>
          <a:p>
            <a:endParaRPr lang="et-EE"/>
          </a:p>
        </p:txBody>
      </p:sp>
      <p:sp>
        <p:nvSpPr>
          <p:cNvPr id="5" name="Slide Number Placeholder 4"/>
          <p:cNvSpPr>
            <a:spLocks noGrp="1"/>
          </p:cNvSpPr>
          <p:nvPr>
            <p:ph type="sldNum" sz="quarter" idx="12"/>
          </p:nvPr>
        </p:nvSpPr>
        <p:spPr/>
        <p:txBody>
          <a:bodyPr/>
          <a:lstStyle/>
          <a:p>
            <a:fld id="{0D10CFA8-0A4B-4062-8429-85871EDF834C}" type="slidenum">
              <a:rPr lang="et-EE" smtClean="0"/>
              <a:t>‹#›</a:t>
            </a:fld>
            <a:endParaRPr lang="et-EE"/>
          </a:p>
        </p:txBody>
      </p:sp>
    </p:spTree>
    <p:extLst>
      <p:ext uri="{BB962C8B-B14F-4D97-AF65-F5344CB8AC3E}">
        <p14:creationId xmlns:p14="http://schemas.microsoft.com/office/powerpoint/2010/main" val="549228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A1B69C-E2CF-4308-91BA-B0F696FCE4F5}" type="datetimeFigureOut">
              <a:rPr lang="et-EE" smtClean="0"/>
              <a:t>01.11.2017</a:t>
            </a:fld>
            <a:endParaRPr lang="et-EE"/>
          </a:p>
        </p:txBody>
      </p:sp>
      <p:sp>
        <p:nvSpPr>
          <p:cNvPr id="3" name="Footer Placeholder 2"/>
          <p:cNvSpPr>
            <a:spLocks noGrp="1"/>
          </p:cNvSpPr>
          <p:nvPr>
            <p:ph type="ftr" sz="quarter" idx="11"/>
          </p:nvPr>
        </p:nvSpPr>
        <p:spPr/>
        <p:txBody>
          <a:bodyPr/>
          <a:lstStyle/>
          <a:p>
            <a:endParaRPr lang="et-EE"/>
          </a:p>
        </p:txBody>
      </p:sp>
      <p:sp>
        <p:nvSpPr>
          <p:cNvPr id="4" name="Slide Number Placeholder 3"/>
          <p:cNvSpPr>
            <a:spLocks noGrp="1"/>
          </p:cNvSpPr>
          <p:nvPr>
            <p:ph type="sldNum" sz="quarter" idx="12"/>
          </p:nvPr>
        </p:nvSpPr>
        <p:spPr/>
        <p:txBody>
          <a:bodyPr/>
          <a:lstStyle/>
          <a:p>
            <a:fld id="{0D10CFA8-0A4B-4062-8429-85871EDF834C}" type="slidenum">
              <a:rPr lang="et-EE" smtClean="0"/>
              <a:t>‹#›</a:t>
            </a:fld>
            <a:endParaRPr lang="et-EE"/>
          </a:p>
        </p:txBody>
      </p:sp>
    </p:spTree>
    <p:extLst>
      <p:ext uri="{BB962C8B-B14F-4D97-AF65-F5344CB8AC3E}">
        <p14:creationId xmlns:p14="http://schemas.microsoft.com/office/powerpoint/2010/main" val="3232505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A1B69C-E2CF-4308-91BA-B0F696FCE4F5}" type="datetimeFigureOut">
              <a:rPr lang="et-EE" smtClean="0"/>
              <a:t>01.11.2017</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0D10CFA8-0A4B-4062-8429-85871EDF834C}" type="slidenum">
              <a:rPr lang="et-EE" smtClean="0"/>
              <a:t>‹#›</a:t>
            </a:fld>
            <a:endParaRPr lang="et-EE"/>
          </a:p>
        </p:txBody>
      </p:sp>
    </p:spTree>
    <p:extLst>
      <p:ext uri="{BB962C8B-B14F-4D97-AF65-F5344CB8AC3E}">
        <p14:creationId xmlns:p14="http://schemas.microsoft.com/office/powerpoint/2010/main" val="3424325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A1B69C-E2CF-4308-91BA-B0F696FCE4F5}" type="datetimeFigureOut">
              <a:rPr lang="et-EE" smtClean="0"/>
              <a:t>01.11.2017</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0D10CFA8-0A4B-4062-8429-85871EDF834C}" type="slidenum">
              <a:rPr lang="et-EE" smtClean="0"/>
              <a:t>‹#›</a:t>
            </a:fld>
            <a:endParaRPr lang="et-EE"/>
          </a:p>
        </p:txBody>
      </p:sp>
    </p:spTree>
    <p:extLst>
      <p:ext uri="{BB962C8B-B14F-4D97-AF65-F5344CB8AC3E}">
        <p14:creationId xmlns:p14="http://schemas.microsoft.com/office/powerpoint/2010/main" val="3576955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t-E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A1B69C-E2CF-4308-91BA-B0F696FCE4F5}" type="datetimeFigureOut">
              <a:rPr lang="et-EE" smtClean="0"/>
              <a:t>01.11.2017</a:t>
            </a:fld>
            <a:endParaRPr lang="et-E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10CFA8-0A4B-4062-8429-85871EDF834C}" type="slidenum">
              <a:rPr lang="et-EE" smtClean="0"/>
              <a:t>‹#›</a:t>
            </a:fld>
            <a:endParaRPr lang="et-EE"/>
          </a:p>
        </p:txBody>
      </p:sp>
    </p:spTree>
    <p:extLst>
      <p:ext uri="{BB962C8B-B14F-4D97-AF65-F5344CB8AC3E}">
        <p14:creationId xmlns:p14="http://schemas.microsoft.com/office/powerpoint/2010/main" val="2447477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2.emf"/><Relationship Id="rId4" Type="http://schemas.openxmlformats.org/officeDocument/2006/relationships/image" Target="../media/image31.emf"/></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6.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emf"/><Relationship Id="rId5" Type="http://schemas.openxmlformats.org/officeDocument/2006/relationships/image" Target="../media/image34.png"/><Relationship Id="rId4" Type="http://schemas.openxmlformats.org/officeDocument/2006/relationships/notesSlide" Target="../notesSlides/notesSlide16.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2BC7B872-90FD-43BA-9919-5C4929BA863D}"/>
              </a:ext>
            </a:extLst>
          </p:cNvPr>
          <p:cNvSpPr>
            <a:spLocks noGrp="1"/>
          </p:cNvSpPr>
          <p:nvPr>
            <p:ph type="title"/>
          </p:nvPr>
        </p:nvSpPr>
        <p:spPr>
          <a:xfrm>
            <a:off x="838200" y="1"/>
            <a:ext cx="10515600" cy="745724"/>
          </a:xfrm>
        </p:spPr>
        <p:txBody>
          <a:bodyPr/>
          <a:lstStyle/>
          <a:p>
            <a:r>
              <a:rPr lang="et-EE" b="1" dirty="0"/>
              <a:t>Põhjavee keemiline areng</a:t>
            </a:r>
            <a:endParaRPr lang="en-US" b="1" dirty="0"/>
          </a:p>
        </p:txBody>
      </p:sp>
      <p:sp>
        <p:nvSpPr>
          <p:cNvPr id="3" name="Sisu kohatäide 2">
            <a:extLst>
              <a:ext uri="{FF2B5EF4-FFF2-40B4-BE49-F238E27FC236}">
                <a16:creationId xmlns:a16="http://schemas.microsoft.com/office/drawing/2014/main" id="{D69FE67D-0D47-48CD-BC91-70E4FEC05352}"/>
              </a:ext>
            </a:extLst>
          </p:cNvPr>
          <p:cNvSpPr>
            <a:spLocks noGrp="1"/>
          </p:cNvSpPr>
          <p:nvPr>
            <p:ph idx="1"/>
          </p:nvPr>
        </p:nvSpPr>
        <p:spPr>
          <a:xfrm>
            <a:off x="838200" y="745724"/>
            <a:ext cx="10515600" cy="6112276"/>
          </a:xfrm>
        </p:spPr>
        <p:txBody>
          <a:bodyPr>
            <a:normAutofit fontScale="55000" lnSpcReduction="20000"/>
          </a:bodyPr>
          <a:lstStyle/>
          <a:p>
            <a:r>
              <a:rPr lang="et-EE" b="1" dirty="0">
                <a:solidFill>
                  <a:schemeClr val="accent4"/>
                </a:solidFill>
              </a:rPr>
              <a:t>Sademete keemiline koostis:</a:t>
            </a:r>
          </a:p>
          <a:p>
            <a:pPr>
              <a:buFont typeface="Wingdings" panose="05000000000000000000" pitchFamily="2" charset="2"/>
              <a:buChar char="v"/>
            </a:pPr>
            <a:r>
              <a:rPr lang="et-EE" dirty="0"/>
              <a:t>Moodustumine mereveest (</a:t>
            </a:r>
            <a:r>
              <a:rPr lang="et-EE" i="1" dirty="0">
                <a:solidFill>
                  <a:srgbClr val="FF0000"/>
                </a:solidFill>
              </a:rPr>
              <a:t>Na</a:t>
            </a:r>
            <a:r>
              <a:rPr lang="et-EE" i="1" baseline="30000" dirty="0">
                <a:solidFill>
                  <a:srgbClr val="FF0000"/>
                </a:solidFill>
              </a:rPr>
              <a:t>+</a:t>
            </a:r>
            <a:r>
              <a:rPr lang="et-EE" dirty="0"/>
              <a:t>, </a:t>
            </a:r>
            <a:r>
              <a:rPr lang="et-EE" i="1" dirty="0" err="1">
                <a:solidFill>
                  <a:srgbClr val="FF0000"/>
                </a:solidFill>
              </a:rPr>
              <a:t>Cl</a:t>
            </a:r>
            <a:r>
              <a:rPr lang="et-EE" i="1" baseline="30000" dirty="0">
                <a:solidFill>
                  <a:srgbClr val="FF0000"/>
                </a:solidFill>
                <a:latin typeface="Calibri" panose="020F0502020204030204" pitchFamily="34" charset="0"/>
                <a:cs typeface="Calibri" panose="020F0502020204030204" pitchFamily="34" charset="0"/>
              </a:rPr>
              <a:t>−</a:t>
            </a:r>
            <a:r>
              <a:rPr lang="et-EE" dirty="0"/>
              <a:t>);</a:t>
            </a:r>
          </a:p>
          <a:p>
            <a:pPr>
              <a:buFont typeface="Wingdings" panose="05000000000000000000" pitchFamily="2" charset="2"/>
              <a:buChar char="v"/>
            </a:pPr>
            <a:r>
              <a:rPr lang="et-EE" dirty="0"/>
              <a:t>Kontinentaalne tolm (</a:t>
            </a:r>
            <a:r>
              <a:rPr lang="et-EE" i="1" dirty="0">
                <a:solidFill>
                  <a:srgbClr val="FF0000"/>
                </a:solidFill>
              </a:rPr>
              <a:t>Ca</a:t>
            </a:r>
            <a:r>
              <a:rPr lang="et-EE" i="1" baseline="30000" dirty="0">
                <a:solidFill>
                  <a:srgbClr val="FF0000"/>
                </a:solidFill>
              </a:rPr>
              <a:t>2+</a:t>
            </a:r>
            <a:r>
              <a:rPr lang="et-EE" dirty="0"/>
              <a:t>);</a:t>
            </a:r>
          </a:p>
          <a:p>
            <a:pPr>
              <a:buFont typeface="Wingdings" panose="05000000000000000000" pitchFamily="2" charset="2"/>
              <a:buChar char="v"/>
            </a:pPr>
            <a:r>
              <a:rPr lang="et-EE" dirty="0"/>
              <a:t>Antropogeenne saaste (NO</a:t>
            </a:r>
            <a:r>
              <a:rPr lang="et-EE" baseline="-25000" dirty="0"/>
              <a:t>x</a:t>
            </a:r>
            <a:r>
              <a:rPr lang="et-EE" dirty="0">
                <a:latin typeface="Calibri" panose="020F0502020204030204" pitchFamily="34" charset="0"/>
                <a:cs typeface="Calibri" panose="020F0502020204030204" pitchFamily="34" charset="0"/>
              </a:rPr>
              <a:t>→</a:t>
            </a:r>
            <a:r>
              <a:rPr lang="et-EE" i="1" dirty="0">
                <a:solidFill>
                  <a:srgbClr val="FF0000"/>
                </a:solidFill>
                <a:latin typeface="Calibri" panose="020F0502020204030204" pitchFamily="34" charset="0"/>
                <a:cs typeface="Calibri" panose="020F0502020204030204" pitchFamily="34" charset="0"/>
              </a:rPr>
              <a:t>NH</a:t>
            </a:r>
            <a:r>
              <a:rPr lang="et-EE" i="1" baseline="-25000" dirty="0">
                <a:solidFill>
                  <a:srgbClr val="FF0000"/>
                </a:solidFill>
                <a:latin typeface="Calibri" panose="020F0502020204030204" pitchFamily="34" charset="0"/>
                <a:cs typeface="Calibri" panose="020F0502020204030204" pitchFamily="34" charset="0"/>
              </a:rPr>
              <a:t>4</a:t>
            </a:r>
            <a:r>
              <a:rPr lang="et-EE" i="1" baseline="30000" dirty="0">
                <a:solidFill>
                  <a:srgbClr val="FF0000"/>
                </a:solidFill>
                <a:latin typeface="Calibri" panose="020F0502020204030204" pitchFamily="34" charset="0"/>
                <a:cs typeface="Calibri" panose="020F0502020204030204" pitchFamily="34" charset="0"/>
              </a:rPr>
              <a:t>+</a:t>
            </a:r>
            <a:r>
              <a:rPr lang="et-EE" dirty="0">
                <a:latin typeface="Calibri" panose="020F0502020204030204" pitchFamily="34" charset="0"/>
                <a:cs typeface="Calibri" panose="020F0502020204030204" pitchFamily="34" charset="0"/>
              </a:rPr>
              <a:t>, </a:t>
            </a:r>
            <a:r>
              <a:rPr lang="et-EE" i="1" dirty="0">
                <a:solidFill>
                  <a:srgbClr val="FF0000"/>
                </a:solidFill>
                <a:latin typeface="Calibri" panose="020F0502020204030204" pitchFamily="34" charset="0"/>
                <a:cs typeface="Calibri" panose="020F0502020204030204" pitchFamily="34" charset="0"/>
              </a:rPr>
              <a:t>NO</a:t>
            </a:r>
            <a:r>
              <a:rPr lang="et-EE" i="1" baseline="-25000" dirty="0">
                <a:solidFill>
                  <a:srgbClr val="FF0000"/>
                </a:solidFill>
                <a:latin typeface="Calibri" panose="020F0502020204030204" pitchFamily="34" charset="0"/>
                <a:cs typeface="Calibri" panose="020F0502020204030204" pitchFamily="34" charset="0"/>
              </a:rPr>
              <a:t>3</a:t>
            </a:r>
            <a:r>
              <a:rPr lang="et-EE" i="1" baseline="30000" dirty="0">
                <a:solidFill>
                  <a:srgbClr val="FF0000"/>
                </a:solidFill>
                <a:latin typeface="Calibri" panose="020F0502020204030204" pitchFamily="34" charset="0"/>
                <a:cs typeface="Calibri" panose="020F0502020204030204" pitchFamily="34" charset="0"/>
              </a:rPr>
              <a:t>−</a:t>
            </a:r>
            <a:r>
              <a:rPr lang="et-EE" dirty="0"/>
              <a:t>; SO</a:t>
            </a:r>
            <a:r>
              <a:rPr lang="et-EE" baseline="-25000" dirty="0"/>
              <a:t>2</a:t>
            </a:r>
            <a:r>
              <a:rPr lang="et-EE" dirty="0">
                <a:latin typeface="Calibri" panose="020F0502020204030204" pitchFamily="34" charset="0"/>
                <a:cs typeface="Calibri" panose="020F0502020204030204" pitchFamily="34" charset="0"/>
              </a:rPr>
              <a:t>→</a:t>
            </a:r>
            <a:r>
              <a:rPr lang="et-EE" i="1" dirty="0">
                <a:solidFill>
                  <a:srgbClr val="FF0000"/>
                </a:solidFill>
                <a:latin typeface="Calibri" panose="020F0502020204030204" pitchFamily="34" charset="0"/>
                <a:cs typeface="Calibri" panose="020F0502020204030204" pitchFamily="34" charset="0"/>
              </a:rPr>
              <a:t>SO</a:t>
            </a:r>
            <a:r>
              <a:rPr lang="et-EE" i="1" baseline="-25000" dirty="0">
                <a:solidFill>
                  <a:srgbClr val="FF0000"/>
                </a:solidFill>
                <a:latin typeface="Calibri" panose="020F0502020204030204" pitchFamily="34" charset="0"/>
                <a:cs typeface="Calibri" panose="020F0502020204030204" pitchFamily="34" charset="0"/>
              </a:rPr>
              <a:t>4</a:t>
            </a:r>
            <a:r>
              <a:rPr lang="et-EE" i="1" baseline="30000" dirty="0">
                <a:solidFill>
                  <a:srgbClr val="FF0000"/>
                </a:solidFill>
                <a:latin typeface="Calibri" panose="020F0502020204030204" pitchFamily="34" charset="0"/>
                <a:cs typeface="Calibri" panose="020F0502020204030204" pitchFamily="34" charset="0"/>
              </a:rPr>
              <a:t>2−</a:t>
            </a:r>
            <a:r>
              <a:rPr lang="et-EE" dirty="0"/>
              <a:t>);</a:t>
            </a:r>
          </a:p>
          <a:p>
            <a:pPr>
              <a:buFont typeface="Wingdings" panose="05000000000000000000" pitchFamily="2" charset="2"/>
              <a:buChar char="v"/>
            </a:pPr>
            <a:r>
              <a:rPr lang="et-EE" dirty="0" err="1"/>
              <a:t>pH</a:t>
            </a:r>
            <a:r>
              <a:rPr lang="et-EE" dirty="0"/>
              <a:t>=5-6 (happevihmad 3-4); TDS</a:t>
            </a:r>
            <a:r>
              <a:rPr lang="et-EE" dirty="0">
                <a:latin typeface="Times New Roman" panose="02020603050405020304" pitchFamily="18" charset="0"/>
                <a:cs typeface="Times New Roman" panose="02020603050405020304" pitchFamily="18" charset="0"/>
              </a:rPr>
              <a:t>~</a:t>
            </a:r>
            <a:r>
              <a:rPr lang="et-EE" dirty="0">
                <a:cs typeface="Times New Roman" panose="02020603050405020304" pitchFamily="18" charset="0"/>
              </a:rPr>
              <a:t>1-20 mg/L.</a:t>
            </a:r>
          </a:p>
          <a:p>
            <a:r>
              <a:rPr lang="et-EE" b="1" dirty="0">
                <a:solidFill>
                  <a:srgbClr val="00B050"/>
                </a:solidFill>
                <a:cs typeface="Times New Roman" panose="02020603050405020304" pitchFamily="18" charset="0"/>
              </a:rPr>
              <a:t>Reaktsioonid aeratsioonivöös </a:t>
            </a:r>
            <a:r>
              <a:rPr lang="et-EE" dirty="0">
                <a:cs typeface="Times New Roman" panose="02020603050405020304" pitchFamily="18" charset="0"/>
              </a:rPr>
              <a:t>(infiltreeruv vesi):</a:t>
            </a:r>
          </a:p>
          <a:p>
            <a:pPr>
              <a:buFont typeface="Wingdings" panose="05000000000000000000" pitchFamily="2" charset="2"/>
              <a:buChar char="v"/>
            </a:pPr>
            <a:r>
              <a:rPr lang="et-EE" dirty="0">
                <a:cs typeface="Times New Roman" panose="02020603050405020304" pitchFamily="18" charset="0"/>
              </a:rPr>
              <a:t>Sademete kontsentreerumine (</a:t>
            </a:r>
            <a:r>
              <a:rPr lang="et-EE" dirty="0" err="1">
                <a:cs typeface="Times New Roman" panose="02020603050405020304" pitchFamily="18" charset="0"/>
              </a:rPr>
              <a:t>evapotranspiratsioon</a:t>
            </a:r>
            <a:r>
              <a:rPr lang="et-EE" dirty="0">
                <a:latin typeface="Calibri" panose="020F0502020204030204" pitchFamily="34" charset="0"/>
                <a:cs typeface="Calibri" panose="020F0502020204030204" pitchFamily="34" charset="0"/>
              </a:rPr>
              <a:t> →</a:t>
            </a:r>
            <a:r>
              <a:rPr lang="et-EE" dirty="0">
                <a:cs typeface="Times New Roman" panose="02020603050405020304" pitchFamily="18" charset="0"/>
              </a:rPr>
              <a:t> </a:t>
            </a:r>
            <a:r>
              <a:rPr lang="et-EE" i="1" dirty="0">
                <a:solidFill>
                  <a:srgbClr val="FF0000"/>
                </a:solidFill>
                <a:cs typeface="Times New Roman" panose="02020603050405020304" pitchFamily="18" charset="0"/>
              </a:rPr>
              <a:t>TDS</a:t>
            </a:r>
            <a:r>
              <a:rPr lang="et-EE" i="1" dirty="0">
                <a:solidFill>
                  <a:srgbClr val="FF0000"/>
                </a:solidFill>
                <a:latin typeface="Calibri" panose="020F0502020204030204" pitchFamily="34" charset="0"/>
                <a:cs typeface="Calibri" panose="020F0502020204030204" pitchFamily="34" charset="0"/>
              </a:rPr>
              <a:t>↑</a:t>
            </a:r>
            <a:r>
              <a:rPr lang="et-EE" dirty="0">
                <a:latin typeface="Calibri" panose="020F0502020204030204" pitchFamily="34" charset="0"/>
                <a:cs typeface="Calibri" panose="020F0502020204030204" pitchFamily="34" charset="0"/>
              </a:rPr>
              <a:t>);</a:t>
            </a:r>
            <a:endParaRPr lang="et-EE" dirty="0">
              <a:cs typeface="Times New Roman" panose="02020603050405020304" pitchFamily="18" charset="0"/>
            </a:endParaRPr>
          </a:p>
          <a:p>
            <a:pPr>
              <a:buFont typeface="Wingdings" panose="05000000000000000000" pitchFamily="2" charset="2"/>
              <a:buChar char="v"/>
            </a:pPr>
            <a:r>
              <a:rPr lang="et-EE" dirty="0">
                <a:cs typeface="Times New Roman" panose="02020603050405020304" pitchFamily="18" charset="0"/>
              </a:rPr>
              <a:t>Gaaside lahustumine (CO</a:t>
            </a:r>
            <a:r>
              <a:rPr lang="et-EE" baseline="-25000" dirty="0">
                <a:cs typeface="Times New Roman" panose="02020603050405020304" pitchFamily="18" charset="0"/>
              </a:rPr>
              <a:t>2</a:t>
            </a:r>
            <a:r>
              <a:rPr lang="et-EE" dirty="0">
                <a:cs typeface="Times New Roman" panose="02020603050405020304" pitchFamily="18" charset="0"/>
              </a:rPr>
              <a:t>, O</a:t>
            </a:r>
            <a:r>
              <a:rPr lang="et-EE" baseline="-25000" dirty="0">
                <a:cs typeface="Times New Roman" panose="02020603050405020304" pitchFamily="18" charset="0"/>
              </a:rPr>
              <a:t>2</a:t>
            </a:r>
            <a:r>
              <a:rPr lang="et-EE" dirty="0">
                <a:cs typeface="Times New Roman" panose="02020603050405020304" pitchFamily="18" charset="0"/>
              </a:rPr>
              <a:t>) ja ümberjaotumine (</a:t>
            </a:r>
            <a:r>
              <a:rPr lang="et-EE" i="1" dirty="0">
                <a:solidFill>
                  <a:srgbClr val="FF0000"/>
                </a:solidFill>
                <a:cs typeface="Times New Roman" panose="02020603050405020304" pitchFamily="18" charset="0"/>
              </a:rPr>
              <a:t>H</a:t>
            </a:r>
            <a:r>
              <a:rPr lang="et-EE" i="1" baseline="-25000" dirty="0">
                <a:solidFill>
                  <a:srgbClr val="FF0000"/>
                </a:solidFill>
                <a:cs typeface="Times New Roman" panose="02020603050405020304" pitchFamily="18" charset="0"/>
              </a:rPr>
              <a:t>2</a:t>
            </a:r>
            <a:r>
              <a:rPr lang="et-EE" i="1" dirty="0">
                <a:solidFill>
                  <a:srgbClr val="FF0000"/>
                </a:solidFill>
                <a:cs typeface="Times New Roman" panose="02020603050405020304" pitchFamily="18" charset="0"/>
              </a:rPr>
              <a:t>CO</a:t>
            </a:r>
            <a:r>
              <a:rPr lang="et-EE" i="1" baseline="-25000" dirty="0">
                <a:solidFill>
                  <a:srgbClr val="FF0000"/>
                </a:solidFill>
                <a:cs typeface="Times New Roman" panose="02020603050405020304" pitchFamily="18" charset="0"/>
              </a:rPr>
              <a:t>3</a:t>
            </a:r>
            <a:r>
              <a:rPr lang="et-EE" i="1" dirty="0">
                <a:solidFill>
                  <a:srgbClr val="FF0000"/>
                </a:solidFill>
                <a:cs typeface="Times New Roman" panose="02020603050405020304" pitchFamily="18" charset="0"/>
              </a:rPr>
              <a:t>*</a:t>
            </a:r>
            <a:r>
              <a:rPr lang="et-EE" dirty="0">
                <a:cs typeface="Times New Roman" panose="02020603050405020304" pitchFamily="18" charset="0"/>
              </a:rPr>
              <a:t>, </a:t>
            </a:r>
            <a:r>
              <a:rPr lang="et-EE" i="1" dirty="0">
                <a:solidFill>
                  <a:srgbClr val="FF0000"/>
                </a:solidFill>
                <a:cs typeface="Times New Roman" panose="02020603050405020304" pitchFamily="18" charset="0"/>
              </a:rPr>
              <a:t>HCO</a:t>
            </a:r>
            <a:r>
              <a:rPr lang="et-EE" i="1" baseline="-25000" dirty="0">
                <a:solidFill>
                  <a:srgbClr val="FF0000"/>
                </a:solidFill>
                <a:cs typeface="Times New Roman" panose="02020603050405020304" pitchFamily="18" charset="0"/>
              </a:rPr>
              <a:t>3</a:t>
            </a:r>
            <a:r>
              <a:rPr lang="et-EE" i="1" baseline="30000" dirty="0">
                <a:solidFill>
                  <a:srgbClr val="FF0000"/>
                </a:solidFill>
                <a:latin typeface="Calibri" panose="020F0502020204030204" pitchFamily="34" charset="0"/>
                <a:cs typeface="Calibri" panose="020F0502020204030204" pitchFamily="34" charset="0"/>
              </a:rPr>
              <a:t>−</a:t>
            </a:r>
            <a:r>
              <a:rPr lang="et-EE" dirty="0">
                <a:latin typeface="Calibri" panose="020F0502020204030204" pitchFamily="34" charset="0"/>
                <a:cs typeface="Calibri" panose="020F0502020204030204" pitchFamily="34" charset="0"/>
              </a:rPr>
              <a:t>, CO</a:t>
            </a:r>
            <a:r>
              <a:rPr lang="et-EE" baseline="-25000" dirty="0">
                <a:latin typeface="Calibri" panose="020F0502020204030204" pitchFamily="34" charset="0"/>
                <a:cs typeface="Calibri" panose="020F0502020204030204" pitchFamily="34" charset="0"/>
              </a:rPr>
              <a:t>3</a:t>
            </a:r>
            <a:r>
              <a:rPr lang="et-EE" baseline="30000" dirty="0">
                <a:latin typeface="Calibri" panose="020F0502020204030204" pitchFamily="34" charset="0"/>
                <a:cs typeface="Calibri" panose="020F0502020204030204" pitchFamily="34" charset="0"/>
              </a:rPr>
              <a:t>2−</a:t>
            </a:r>
            <a:r>
              <a:rPr lang="et-EE" dirty="0">
                <a:latin typeface="Calibri" panose="020F0502020204030204" pitchFamily="34" charset="0"/>
                <a:cs typeface="Calibri" panose="020F0502020204030204" pitchFamily="34" charset="0"/>
              </a:rPr>
              <a:t>);</a:t>
            </a:r>
          </a:p>
          <a:p>
            <a:pPr>
              <a:buFont typeface="Wingdings" panose="05000000000000000000" pitchFamily="2" charset="2"/>
              <a:buChar char="v"/>
            </a:pPr>
            <a:r>
              <a:rPr lang="et-EE" dirty="0">
                <a:latin typeface="Calibri" panose="020F0502020204030204" pitchFamily="34" charset="0"/>
                <a:cs typeface="Calibri" panose="020F0502020204030204" pitchFamily="34" charset="0"/>
              </a:rPr>
              <a:t>Mineraalide lahustumine (CaCO</a:t>
            </a:r>
            <a:r>
              <a:rPr lang="et-EE" baseline="-25000" dirty="0">
                <a:latin typeface="Calibri" panose="020F0502020204030204" pitchFamily="34" charset="0"/>
                <a:cs typeface="Calibri" panose="020F0502020204030204" pitchFamily="34" charset="0"/>
              </a:rPr>
              <a:t>3</a:t>
            </a:r>
            <a:r>
              <a:rPr lang="et-EE" dirty="0">
                <a:latin typeface="Calibri" panose="020F0502020204030204" pitchFamily="34" charset="0"/>
                <a:cs typeface="Calibri" panose="020F0502020204030204" pitchFamily="34" charset="0"/>
              </a:rPr>
              <a:t> → </a:t>
            </a:r>
            <a:r>
              <a:rPr lang="et-EE" b="1" dirty="0">
                <a:solidFill>
                  <a:srgbClr val="FF0000"/>
                </a:solidFill>
                <a:latin typeface="Calibri" panose="020F0502020204030204" pitchFamily="34" charset="0"/>
                <a:cs typeface="Calibri" panose="020F0502020204030204" pitchFamily="34" charset="0"/>
              </a:rPr>
              <a:t>Ca</a:t>
            </a:r>
            <a:r>
              <a:rPr lang="et-EE" b="1" baseline="30000" dirty="0">
                <a:solidFill>
                  <a:srgbClr val="FF0000"/>
                </a:solidFill>
                <a:latin typeface="Calibri" panose="020F0502020204030204" pitchFamily="34" charset="0"/>
                <a:cs typeface="Calibri" panose="020F0502020204030204" pitchFamily="34" charset="0"/>
              </a:rPr>
              <a:t>2+</a:t>
            </a:r>
            <a:r>
              <a:rPr lang="et-EE" dirty="0">
                <a:latin typeface="Calibri" panose="020F0502020204030204" pitchFamily="34" charset="0"/>
                <a:cs typeface="Calibri" panose="020F0502020204030204" pitchFamily="34" charset="0"/>
              </a:rPr>
              <a:t>, </a:t>
            </a:r>
            <a:r>
              <a:rPr lang="et-EE" b="1" dirty="0">
                <a:solidFill>
                  <a:srgbClr val="FF0000"/>
                </a:solidFill>
                <a:cs typeface="Times New Roman" panose="02020603050405020304" pitchFamily="18" charset="0"/>
              </a:rPr>
              <a:t>HCO</a:t>
            </a:r>
            <a:r>
              <a:rPr lang="et-EE" b="1" baseline="-25000" dirty="0">
                <a:solidFill>
                  <a:srgbClr val="FF0000"/>
                </a:solidFill>
                <a:cs typeface="Times New Roman" panose="02020603050405020304" pitchFamily="18" charset="0"/>
              </a:rPr>
              <a:t>3</a:t>
            </a:r>
            <a:r>
              <a:rPr lang="et-EE" b="1" baseline="30000" dirty="0">
                <a:solidFill>
                  <a:srgbClr val="FF0000"/>
                </a:solidFill>
                <a:latin typeface="Calibri" panose="020F0502020204030204" pitchFamily="34" charset="0"/>
                <a:cs typeface="Calibri" panose="020F0502020204030204" pitchFamily="34" charset="0"/>
              </a:rPr>
              <a:t>−</a:t>
            </a:r>
            <a:r>
              <a:rPr lang="et-EE" dirty="0">
                <a:latin typeface="Calibri" panose="020F0502020204030204" pitchFamily="34" charset="0"/>
                <a:cs typeface="Calibri" panose="020F0502020204030204" pitchFamily="34" charset="0"/>
              </a:rPr>
              <a:t>);</a:t>
            </a:r>
          </a:p>
          <a:p>
            <a:pPr>
              <a:buFont typeface="Wingdings" panose="05000000000000000000" pitchFamily="2" charset="2"/>
              <a:buChar char="v"/>
            </a:pPr>
            <a:r>
              <a:rPr lang="et-EE" dirty="0">
                <a:latin typeface="Calibri" panose="020F0502020204030204" pitchFamily="34" charset="0"/>
                <a:cs typeface="Calibri" panose="020F0502020204030204" pitchFamily="34" charset="0"/>
              </a:rPr>
              <a:t>Püriidi oksüdatsioon (FeS</a:t>
            </a:r>
            <a:r>
              <a:rPr lang="et-EE" baseline="-25000" dirty="0">
                <a:latin typeface="Calibri" panose="020F0502020204030204" pitchFamily="34" charset="0"/>
                <a:cs typeface="Calibri" panose="020F0502020204030204" pitchFamily="34" charset="0"/>
              </a:rPr>
              <a:t>2</a:t>
            </a:r>
            <a:r>
              <a:rPr lang="et-EE" dirty="0">
                <a:latin typeface="Calibri" panose="020F0502020204030204" pitchFamily="34" charset="0"/>
                <a:cs typeface="Calibri" panose="020F0502020204030204" pitchFamily="34" charset="0"/>
              </a:rPr>
              <a:t> → </a:t>
            </a:r>
            <a:r>
              <a:rPr lang="et-EE" b="1" dirty="0">
                <a:solidFill>
                  <a:srgbClr val="FF0000"/>
                </a:solidFill>
                <a:latin typeface="Calibri" panose="020F0502020204030204" pitchFamily="34" charset="0"/>
                <a:cs typeface="Calibri" panose="020F0502020204030204" pitchFamily="34" charset="0"/>
              </a:rPr>
              <a:t>SO</a:t>
            </a:r>
            <a:r>
              <a:rPr lang="et-EE" b="1" baseline="-25000" dirty="0">
                <a:solidFill>
                  <a:srgbClr val="FF0000"/>
                </a:solidFill>
                <a:latin typeface="Calibri" panose="020F0502020204030204" pitchFamily="34" charset="0"/>
                <a:cs typeface="Calibri" panose="020F0502020204030204" pitchFamily="34" charset="0"/>
              </a:rPr>
              <a:t>4</a:t>
            </a:r>
            <a:r>
              <a:rPr lang="et-EE" b="1" baseline="30000" dirty="0">
                <a:solidFill>
                  <a:srgbClr val="FF0000"/>
                </a:solidFill>
                <a:latin typeface="Calibri" panose="020F0502020204030204" pitchFamily="34" charset="0"/>
                <a:cs typeface="Calibri" panose="020F0502020204030204" pitchFamily="34" charset="0"/>
              </a:rPr>
              <a:t>2−</a:t>
            </a:r>
            <a:r>
              <a:rPr lang="et-EE" dirty="0">
                <a:latin typeface="Calibri" panose="020F0502020204030204" pitchFamily="34" charset="0"/>
                <a:cs typeface="Calibri" panose="020F0502020204030204" pitchFamily="34" charset="0"/>
              </a:rPr>
              <a:t>);</a:t>
            </a:r>
          </a:p>
          <a:p>
            <a:r>
              <a:rPr lang="et-EE" b="1" dirty="0">
                <a:solidFill>
                  <a:srgbClr val="0070C0"/>
                </a:solidFill>
                <a:latin typeface="Calibri" panose="020F0502020204030204" pitchFamily="34" charset="0"/>
                <a:cs typeface="Calibri" panose="020F0502020204030204" pitchFamily="34" charset="0"/>
              </a:rPr>
              <a:t>Reaktsioonid küllastusvöös</a:t>
            </a:r>
            <a:r>
              <a:rPr lang="et-EE" dirty="0">
                <a:solidFill>
                  <a:srgbClr val="0070C0"/>
                </a:solidFill>
                <a:latin typeface="Calibri" panose="020F0502020204030204" pitchFamily="34" charset="0"/>
                <a:cs typeface="Calibri" panose="020F0502020204030204" pitchFamily="34" charset="0"/>
              </a:rPr>
              <a:t>:</a:t>
            </a:r>
          </a:p>
          <a:p>
            <a:pPr>
              <a:buFont typeface="Wingdings" panose="05000000000000000000" pitchFamily="2" charset="2"/>
              <a:buChar char="v"/>
            </a:pPr>
            <a:r>
              <a:rPr lang="et-EE" dirty="0">
                <a:latin typeface="Calibri" panose="020F0502020204030204" pitchFamily="34" charset="0"/>
                <a:cs typeface="Calibri" panose="020F0502020204030204" pitchFamily="34" charset="0"/>
              </a:rPr>
              <a:t>Mineraalide lahustumine:</a:t>
            </a:r>
          </a:p>
          <a:p>
            <a:pPr marL="0" indent="0">
              <a:buNone/>
            </a:pPr>
            <a:r>
              <a:rPr lang="et-EE" dirty="0">
                <a:latin typeface="Calibri" panose="020F0502020204030204" pitchFamily="34" charset="0"/>
                <a:cs typeface="Calibri" panose="020F0502020204030204" pitchFamily="34" charset="0"/>
              </a:rPr>
              <a:t>-CaCO</a:t>
            </a:r>
            <a:r>
              <a:rPr lang="et-EE" baseline="-25000" dirty="0">
                <a:latin typeface="Calibri" panose="020F0502020204030204" pitchFamily="34" charset="0"/>
                <a:cs typeface="Calibri" panose="020F0502020204030204" pitchFamily="34" charset="0"/>
              </a:rPr>
              <a:t>3</a:t>
            </a:r>
            <a:r>
              <a:rPr lang="et-EE" dirty="0">
                <a:latin typeface="Calibri" panose="020F0502020204030204" pitchFamily="34" charset="0"/>
                <a:cs typeface="Calibri" panose="020F0502020204030204" pitchFamily="34" charset="0"/>
              </a:rPr>
              <a:t> → </a:t>
            </a:r>
            <a:r>
              <a:rPr lang="et-EE" b="1" dirty="0">
                <a:solidFill>
                  <a:srgbClr val="FF0000"/>
                </a:solidFill>
                <a:latin typeface="Calibri" panose="020F0502020204030204" pitchFamily="34" charset="0"/>
                <a:cs typeface="Calibri" panose="020F0502020204030204" pitchFamily="34" charset="0"/>
              </a:rPr>
              <a:t>Ca</a:t>
            </a:r>
            <a:r>
              <a:rPr lang="et-EE" b="1" baseline="30000" dirty="0">
                <a:solidFill>
                  <a:srgbClr val="FF0000"/>
                </a:solidFill>
                <a:latin typeface="Calibri" panose="020F0502020204030204" pitchFamily="34" charset="0"/>
                <a:cs typeface="Calibri" panose="020F0502020204030204" pitchFamily="34" charset="0"/>
              </a:rPr>
              <a:t>2+</a:t>
            </a:r>
            <a:r>
              <a:rPr lang="et-EE" dirty="0">
                <a:latin typeface="Calibri" panose="020F0502020204030204" pitchFamily="34" charset="0"/>
                <a:cs typeface="Calibri" panose="020F0502020204030204" pitchFamily="34" charset="0"/>
              </a:rPr>
              <a:t>, </a:t>
            </a:r>
            <a:r>
              <a:rPr lang="et-EE" b="1" dirty="0">
                <a:solidFill>
                  <a:srgbClr val="FF0000"/>
                </a:solidFill>
                <a:cs typeface="Times New Roman" panose="02020603050405020304" pitchFamily="18" charset="0"/>
              </a:rPr>
              <a:t>HCO</a:t>
            </a:r>
            <a:r>
              <a:rPr lang="et-EE" b="1" baseline="-25000" dirty="0">
                <a:solidFill>
                  <a:srgbClr val="FF0000"/>
                </a:solidFill>
                <a:cs typeface="Times New Roman" panose="02020603050405020304" pitchFamily="18" charset="0"/>
              </a:rPr>
              <a:t>3</a:t>
            </a:r>
            <a:r>
              <a:rPr lang="et-EE" b="1" baseline="30000" dirty="0">
                <a:solidFill>
                  <a:srgbClr val="FF0000"/>
                </a:solidFill>
                <a:latin typeface="Calibri" panose="020F0502020204030204" pitchFamily="34" charset="0"/>
                <a:cs typeface="Calibri" panose="020F0502020204030204" pitchFamily="34" charset="0"/>
              </a:rPr>
              <a:t>−</a:t>
            </a:r>
            <a:r>
              <a:rPr lang="et-EE" dirty="0">
                <a:latin typeface="Calibri" panose="020F0502020204030204" pitchFamily="34" charset="0"/>
                <a:cs typeface="Calibri" panose="020F0502020204030204" pitchFamily="34" charset="0"/>
              </a:rPr>
              <a:t>; </a:t>
            </a:r>
          </a:p>
          <a:p>
            <a:pPr marL="0" indent="0">
              <a:buNone/>
            </a:pPr>
            <a:r>
              <a:rPr lang="et-EE" dirty="0">
                <a:latin typeface="Calibri" panose="020F0502020204030204" pitchFamily="34" charset="0"/>
                <a:cs typeface="Calibri" panose="020F0502020204030204" pitchFamily="34" charset="0"/>
              </a:rPr>
              <a:t>-</a:t>
            </a:r>
            <a:r>
              <a:rPr lang="et-EE" dirty="0" err="1">
                <a:latin typeface="Calibri" panose="020F0502020204030204" pitchFamily="34" charset="0"/>
                <a:cs typeface="Calibri" panose="020F0502020204030204" pitchFamily="34" charset="0"/>
              </a:rPr>
              <a:t>CaMg</a:t>
            </a:r>
            <a:r>
              <a:rPr lang="et-EE" dirty="0">
                <a:latin typeface="Calibri" panose="020F0502020204030204" pitchFamily="34" charset="0"/>
                <a:cs typeface="Calibri" panose="020F0502020204030204" pitchFamily="34" charset="0"/>
              </a:rPr>
              <a:t>(CO</a:t>
            </a:r>
            <a:r>
              <a:rPr lang="et-EE" baseline="-25000" dirty="0">
                <a:latin typeface="Calibri" panose="020F0502020204030204" pitchFamily="34" charset="0"/>
                <a:cs typeface="Calibri" panose="020F0502020204030204" pitchFamily="34" charset="0"/>
              </a:rPr>
              <a:t>3</a:t>
            </a:r>
            <a:r>
              <a:rPr lang="et-EE" dirty="0">
                <a:latin typeface="Calibri" panose="020F0502020204030204" pitchFamily="34" charset="0"/>
                <a:cs typeface="Calibri" panose="020F0502020204030204" pitchFamily="34" charset="0"/>
              </a:rPr>
              <a:t>)</a:t>
            </a:r>
            <a:r>
              <a:rPr lang="et-EE" baseline="-25000" dirty="0">
                <a:latin typeface="Calibri" panose="020F0502020204030204" pitchFamily="34" charset="0"/>
                <a:cs typeface="Calibri" panose="020F0502020204030204" pitchFamily="34" charset="0"/>
              </a:rPr>
              <a:t>2</a:t>
            </a:r>
            <a:r>
              <a:rPr lang="et-EE" dirty="0">
                <a:latin typeface="Calibri" panose="020F0502020204030204" pitchFamily="34" charset="0"/>
                <a:cs typeface="Calibri" panose="020F0502020204030204" pitchFamily="34" charset="0"/>
              </a:rPr>
              <a:t> → </a:t>
            </a:r>
            <a:r>
              <a:rPr lang="et-EE" b="1" dirty="0">
                <a:solidFill>
                  <a:srgbClr val="FF0000"/>
                </a:solidFill>
                <a:latin typeface="Calibri" panose="020F0502020204030204" pitchFamily="34" charset="0"/>
                <a:cs typeface="Calibri" panose="020F0502020204030204" pitchFamily="34" charset="0"/>
              </a:rPr>
              <a:t>Ca</a:t>
            </a:r>
            <a:r>
              <a:rPr lang="et-EE" b="1" baseline="30000" dirty="0">
                <a:solidFill>
                  <a:srgbClr val="FF0000"/>
                </a:solidFill>
                <a:latin typeface="Calibri" panose="020F0502020204030204" pitchFamily="34" charset="0"/>
                <a:cs typeface="Calibri" panose="020F0502020204030204" pitchFamily="34" charset="0"/>
              </a:rPr>
              <a:t>2+</a:t>
            </a:r>
            <a:r>
              <a:rPr lang="et-EE" dirty="0">
                <a:latin typeface="Calibri" panose="020F0502020204030204" pitchFamily="34" charset="0"/>
                <a:cs typeface="Calibri" panose="020F0502020204030204" pitchFamily="34" charset="0"/>
              </a:rPr>
              <a:t>, </a:t>
            </a:r>
            <a:r>
              <a:rPr lang="et-EE" b="1" dirty="0">
                <a:solidFill>
                  <a:srgbClr val="FF0000"/>
                </a:solidFill>
                <a:latin typeface="Calibri" panose="020F0502020204030204" pitchFamily="34" charset="0"/>
                <a:cs typeface="Calibri" panose="020F0502020204030204" pitchFamily="34" charset="0"/>
              </a:rPr>
              <a:t>Mg</a:t>
            </a:r>
            <a:r>
              <a:rPr lang="et-EE" b="1" baseline="30000" dirty="0">
                <a:solidFill>
                  <a:srgbClr val="FF0000"/>
                </a:solidFill>
                <a:latin typeface="Calibri" panose="020F0502020204030204" pitchFamily="34" charset="0"/>
                <a:cs typeface="Calibri" panose="020F0502020204030204" pitchFamily="34" charset="0"/>
              </a:rPr>
              <a:t>2+</a:t>
            </a:r>
            <a:r>
              <a:rPr lang="et-EE" dirty="0">
                <a:latin typeface="Calibri" panose="020F0502020204030204" pitchFamily="34" charset="0"/>
                <a:cs typeface="Calibri" panose="020F0502020204030204" pitchFamily="34" charset="0"/>
              </a:rPr>
              <a:t>,  </a:t>
            </a:r>
            <a:r>
              <a:rPr lang="et-EE" b="1" dirty="0">
                <a:solidFill>
                  <a:srgbClr val="FF0000"/>
                </a:solidFill>
                <a:cs typeface="Times New Roman" panose="02020603050405020304" pitchFamily="18" charset="0"/>
              </a:rPr>
              <a:t>HCO</a:t>
            </a:r>
            <a:r>
              <a:rPr lang="et-EE" b="1" baseline="-25000" dirty="0">
                <a:solidFill>
                  <a:srgbClr val="FF0000"/>
                </a:solidFill>
                <a:cs typeface="Times New Roman" panose="02020603050405020304" pitchFamily="18" charset="0"/>
              </a:rPr>
              <a:t>3</a:t>
            </a:r>
            <a:r>
              <a:rPr lang="et-EE" b="1" baseline="30000" dirty="0">
                <a:solidFill>
                  <a:srgbClr val="FF0000"/>
                </a:solidFill>
                <a:latin typeface="Calibri" panose="020F0502020204030204" pitchFamily="34" charset="0"/>
                <a:cs typeface="Calibri" panose="020F0502020204030204" pitchFamily="34" charset="0"/>
              </a:rPr>
              <a:t>−</a:t>
            </a:r>
            <a:r>
              <a:rPr lang="et-EE" dirty="0">
                <a:latin typeface="Calibri" panose="020F0502020204030204" pitchFamily="34" charset="0"/>
                <a:cs typeface="Calibri" panose="020F0502020204030204" pitchFamily="34" charset="0"/>
              </a:rPr>
              <a:t>;</a:t>
            </a:r>
          </a:p>
          <a:p>
            <a:pPr marL="0" indent="0">
              <a:buNone/>
            </a:pPr>
            <a:r>
              <a:rPr lang="et-EE" dirty="0">
                <a:latin typeface="Calibri" panose="020F0502020204030204" pitchFamily="34" charset="0"/>
                <a:cs typeface="Calibri" panose="020F0502020204030204" pitchFamily="34" charset="0"/>
              </a:rPr>
              <a:t>-silikaadid → savimineraalid + </a:t>
            </a:r>
            <a:r>
              <a:rPr lang="et-EE" i="1" dirty="0">
                <a:solidFill>
                  <a:srgbClr val="FF0000"/>
                </a:solidFill>
                <a:latin typeface="Calibri" panose="020F0502020204030204" pitchFamily="34" charset="0"/>
                <a:cs typeface="Calibri" panose="020F0502020204030204" pitchFamily="34" charset="0"/>
              </a:rPr>
              <a:t>Ca</a:t>
            </a:r>
            <a:r>
              <a:rPr lang="et-EE" i="1" baseline="30000" dirty="0">
                <a:solidFill>
                  <a:srgbClr val="FF0000"/>
                </a:solidFill>
                <a:latin typeface="Calibri" panose="020F0502020204030204" pitchFamily="34" charset="0"/>
                <a:cs typeface="Calibri" panose="020F0502020204030204" pitchFamily="34" charset="0"/>
              </a:rPr>
              <a:t>2+</a:t>
            </a:r>
            <a:r>
              <a:rPr lang="et-EE" dirty="0">
                <a:latin typeface="Calibri" panose="020F0502020204030204" pitchFamily="34" charset="0"/>
                <a:cs typeface="Calibri" panose="020F0502020204030204" pitchFamily="34" charset="0"/>
              </a:rPr>
              <a:t>, </a:t>
            </a:r>
            <a:r>
              <a:rPr lang="et-EE" i="1" dirty="0">
                <a:solidFill>
                  <a:srgbClr val="FF0000"/>
                </a:solidFill>
                <a:latin typeface="Calibri" panose="020F0502020204030204" pitchFamily="34" charset="0"/>
                <a:cs typeface="Calibri" panose="020F0502020204030204" pitchFamily="34" charset="0"/>
              </a:rPr>
              <a:t>Na</a:t>
            </a:r>
            <a:r>
              <a:rPr lang="et-EE" i="1" baseline="30000" dirty="0">
                <a:solidFill>
                  <a:srgbClr val="FF0000"/>
                </a:solidFill>
                <a:latin typeface="Calibri" panose="020F0502020204030204" pitchFamily="34" charset="0"/>
                <a:cs typeface="Calibri" panose="020F0502020204030204" pitchFamily="34" charset="0"/>
              </a:rPr>
              <a:t>+</a:t>
            </a:r>
            <a:r>
              <a:rPr lang="et-EE" dirty="0">
                <a:latin typeface="Calibri" panose="020F0502020204030204" pitchFamily="34" charset="0"/>
                <a:cs typeface="Calibri" panose="020F0502020204030204" pitchFamily="34" charset="0"/>
              </a:rPr>
              <a:t>, </a:t>
            </a:r>
            <a:r>
              <a:rPr lang="et-EE" i="1" dirty="0">
                <a:solidFill>
                  <a:srgbClr val="FF0000"/>
                </a:solidFill>
                <a:latin typeface="Calibri" panose="020F0502020204030204" pitchFamily="34" charset="0"/>
                <a:cs typeface="Calibri" panose="020F0502020204030204" pitchFamily="34" charset="0"/>
              </a:rPr>
              <a:t>K</a:t>
            </a:r>
            <a:r>
              <a:rPr lang="et-EE" i="1" baseline="30000" dirty="0">
                <a:solidFill>
                  <a:srgbClr val="FF0000"/>
                </a:solidFill>
                <a:latin typeface="Calibri" panose="020F0502020204030204" pitchFamily="34" charset="0"/>
                <a:cs typeface="Calibri" panose="020F0502020204030204" pitchFamily="34" charset="0"/>
              </a:rPr>
              <a:t>+</a:t>
            </a:r>
            <a:r>
              <a:rPr lang="et-EE" dirty="0">
                <a:latin typeface="Calibri" panose="020F0502020204030204" pitchFamily="34" charset="0"/>
                <a:cs typeface="Calibri" panose="020F0502020204030204" pitchFamily="34" charset="0"/>
              </a:rPr>
              <a:t>, </a:t>
            </a:r>
            <a:r>
              <a:rPr lang="et-EE" i="1" dirty="0">
                <a:solidFill>
                  <a:srgbClr val="FF0000"/>
                </a:solidFill>
                <a:latin typeface="Calibri" panose="020F0502020204030204" pitchFamily="34" charset="0"/>
                <a:cs typeface="Calibri" panose="020F0502020204030204" pitchFamily="34" charset="0"/>
              </a:rPr>
              <a:t>Mg</a:t>
            </a:r>
            <a:r>
              <a:rPr lang="et-EE" i="1" baseline="30000" dirty="0">
                <a:solidFill>
                  <a:srgbClr val="FF0000"/>
                </a:solidFill>
                <a:latin typeface="Calibri" panose="020F0502020204030204" pitchFamily="34" charset="0"/>
                <a:cs typeface="Calibri" panose="020F0502020204030204" pitchFamily="34" charset="0"/>
              </a:rPr>
              <a:t>2+</a:t>
            </a:r>
            <a:r>
              <a:rPr lang="et-EE" dirty="0">
                <a:latin typeface="Calibri" panose="020F0502020204030204" pitchFamily="34" charset="0"/>
                <a:cs typeface="Calibri" panose="020F0502020204030204" pitchFamily="34" charset="0"/>
              </a:rPr>
              <a:t>, </a:t>
            </a:r>
            <a:r>
              <a:rPr lang="et-EE" i="1" dirty="0">
                <a:solidFill>
                  <a:srgbClr val="FF0000"/>
                </a:solidFill>
                <a:latin typeface="Calibri" panose="020F0502020204030204" pitchFamily="34" charset="0"/>
                <a:cs typeface="Calibri" panose="020F0502020204030204" pitchFamily="34" charset="0"/>
              </a:rPr>
              <a:t>SiO</a:t>
            </a:r>
            <a:r>
              <a:rPr lang="et-EE" i="1" baseline="-25000" dirty="0">
                <a:solidFill>
                  <a:srgbClr val="FF0000"/>
                </a:solidFill>
                <a:latin typeface="Calibri" panose="020F0502020204030204" pitchFamily="34" charset="0"/>
                <a:cs typeface="Calibri" panose="020F0502020204030204" pitchFamily="34" charset="0"/>
              </a:rPr>
              <a:t>2</a:t>
            </a:r>
            <a:r>
              <a:rPr lang="et-EE" dirty="0">
                <a:latin typeface="Calibri" panose="020F0502020204030204" pitchFamily="34" charset="0"/>
                <a:cs typeface="Calibri" panose="020F0502020204030204" pitchFamily="34" charset="0"/>
              </a:rPr>
              <a:t>;</a:t>
            </a:r>
          </a:p>
          <a:p>
            <a:pPr marL="0" indent="0">
              <a:buNone/>
            </a:pPr>
            <a:r>
              <a:rPr lang="et-EE" dirty="0">
                <a:latin typeface="Calibri" panose="020F0502020204030204" pitchFamily="34" charset="0"/>
                <a:cs typeface="Calibri" panose="020F0502020204030204" pitchFamily="34" charset="0"/>
              </a:rPr>
              <a:t>-CaSO</a:t>
            </a:r>
            <a:r>
              <a:rPr lang="et-EE" baseline="-25000" dirty="0">
                <a:latin typeface="Calibri" panose="020F0502020204030204" pitchFamily="34" charset="0"/>
                <a:cs typeface="Calibri" panose="020F0502020204030204" pitchFamily="34" charset="0"/>
              </a:rPr>
              <a:t>4</a:t>
            </a:r>
            <a:r>
              <a:rPr lang="et-EE" dirty="0">
                <a:latin typeface="Calibri" panose="020F0502020204030204" pitchFamily="34" charset="0"/>
                <a:cs typeface="Calibri" panose="020F0502020204030204" pitchFamily="34" charset="0"/>
              </a:rPr>
              <a:t>, CaSO</a:t>
            </a:r>
            <a:r>
              <a:rPr lang="et-EE" baseline="-25000" dirty="0">
                <a:latin typeface="Calibri" panose="020F0502020204030204" pitchFamily="34" charset="0"/>
                <a:cs typeface="Calibri" panose="020F0502020204030204" pitchFamily="34" charset="0"/>
              </a:rPr>
              <a:t>4</a:t>
            </a:r>
            <a:r>
              <a:rPr lang="et-EE" dirty="0">
                <a:latin typeface="Calibri" panose="020F0502020204030204" pitchFamily="34" charset="0"/>
                <a:cs typeface="Calibri" panose="020F0502020204030204" pitchFamily="34" charset="0"/>
              </a:rPr>
              <a:t>·2H</a:t>
            </a:r>
            <a:r>
              <a:rPr lang="et-EE" baseline="-25000" dirty="0">
                <a:latin typeface="Calibri" panose="020F0502020204030204" pitchFamily="34" charset="0"/>
                <a:cs typeface="Calibri" panose="020F0502020204030204" pitchFamily="34" charset="0"/>
              </a:rPr>
              <a:t>2</a:t>
            </a:r>
            <a:r>
              <a:rPr lang="et-EE" dirty="0">
                <a:latin typeface="Calibri" panose="020F0502020204030204" pitchFamily="34" charset="0"/>
                <a:cs typeface="Calibri" panose="020F0502020204030204" pitchFamily="34" charset="0"/>
              </a:rPr>
              <a:t>O → </a:t>
            </a:r>
            <a:r>
              <a:rPr lang="et-EE" b="1" dirty="0">
                <a:solidFill>
                  <a:srgbClr val="FF0000"/>
                </a:solidFill>
                <a:latin typeface="Calibri" panose="020F0502020204030204" pitchFamily="34" charset="0"/>
                <a:cs typeface="Calibri" panose="020F0502020204030204" pitchFamily="34" charset="0"/>
              </a:rPr>
              <a:t>Ca</a:t>
            </a:r>
            <a:r>
              <a:rPr lang="et-EE" b="1" baseline="30000" dirty="0">
                <a:solidFill>
                  <a:srgbClr val="FF0000"/>
                </a:solidFill>
                <a:latin typeface="Calibri" panose="020F0502020204030204" pitchFamily="34" charset="0"/>
                <a:cs typeface="Calibri" panose="020F0502020204030204" pitchFamily="34" charset="0"/>
              </a:rPr>
              <a:t>2+</a:t>
            </a:r>
            <a:r>
              <a:rPr lang="et-EE" dirty="0">
                <a:latin typeface="Calibri" panose="020F0502020204030204" pitchFamily="34" charset="0"/>
                <a:cs typeface="Calibri" panose="020F0502020204030204" pitchFamily="34" charset="0"/>
              </a:rPr>
              <a:t>, </a:t>
            </a:r>
            <a:r>
              <a:rPr lang="et-EE" b="1" dirty="0">
                <a:solidFill>
                  <a:srgbClr val="FF0000"/>
                </a:solidFill>
                <a:latin typeface="Calibri" panose="020F0502020204030204" pitchFamily="34" charset="0"/>
                <a:cs typeface="Calibri" panose="020F0502020204030204" pitchFamily="34" charset="0"/>
              </a:rPr>
              <a:t>SO</a:t>
            </a:r>
            <a:r>
              <a:rPr lang="et-EE" b="1" baseline="-25000" dirty="0">
                <a:solidFill>
                  <a:srgbClr val="FF0000"/>
                </a:solidFill>
                <a:latin typeface="Calibri" panose="020F0502020204030204" pitchFamily="34" charset="0"/>
                <a:cs typeface="Calibri" panose="020F0502020204030204" pitchFamily="34" charset="0"/>
              </a:rPr>
              <a:t>4</a:t>
            </a:r>
            <a:r>
              <a:rPr lang="et-EE" b="1" baseline="30000" dirty="0">
                <a:solidFill>
                  <a:srgbClr val="FF0000"/>
                </a:solidFill>
                <a:latin typeface="Calibri" panose="020F0502020204030204" pitchFamily="34" charset="0"/>
                <a:cs typeface="Calibri" panose="020F0502020204030204" pitchFamily="34" charset="0"/>
              </a:rPr>
              <a:t>2−</a:t>
            </a:r>
            <a:r>
              <a:rPr lang="et-EE" dirty="0">
                <a:latin typeface="Calibri" panose="020F0502020204030204" pitchFamily="34" charset="0"/>
                <a:cs typeface="Calibri" panose="020F0502020204030204" pitchFamily="34" charset="0"/>
              </a:rPr>
              <a:t>;</a:t>
            </a:r>
          </a:p>
          <a:p>
            <a:pPr marL="0" indent="0">
              <a:buNone/>
            </a:pPr>
            <a:r>
              <a:rPr lang="et-EE" dirty="0">
                <a:latin typeface="Calibri" panose="020F0502020204030204" pitchFamily="34" charset="0"/>
                <a:cs typeface="Calibri" panose="020F0502020204030204" pitchFamily="34" charset="0"/>
              </a:rPr>
              <a:t>-</a:t>
            </a:r>
            <a:r>
              <a:rPr lang="et-EE" dirty="0" err="1">
                <a:latin typeface="Calibri" panose="020F0502020204030204" pitchFamily="34" charset="0"/>
                <a:cs typeface="Calibri" panose="020F0502020204030204" pitchFamily="34" charset="0"/>
              </a:rPr>
              <a:t>NaCl</a:t>
            </a:r>
            <a:r>
              <a:rPr lang="et-EE" dirty="0">
                <a:latin typeface="Calibri" panose="020F0502020204030204" pitchFamily="34" charset="0"/>
                <a:cs typeface="Calibri" panose="020F0502020204030204" pitchFamily="34" charset="0"/>
              </a:rPr>
              <a:t> → </a:t>
            </a:r>
            <a:r>
              <a:rPr lang="et-EE" b="1" dirty="0">
                <a:solidFill>
                  <a:srgbClr val="FF0000"/>
                </a:solidFill>
                <a:latin typeface="Calibri" panose="020F0502020204030204" pitchFamily="34" charset="0"/>
                <a:cs typeface="Calibri" panose="020F0502020204030204" pitchFamily="34" charset="0"/>
              </a:rPr>
              <a:t>Na</a:t>
            </a:r>
            <a:r>
              <a:rPr lang="et-EE" b="1" baseline="30000" dirty="0">
                <a:solidFill>
                  <a:srgbClr val="FF0000"/>
                </a:solidFill>
                <a:latin typeface="Calibri" panose="020F0502020204030204" pitchFamily="34" charset="0"/>
                <a:cs typeface="Calibri" panose="020F0502020204030204" pitchFamily="34" charset="0"/>
              </a:rPr>
              <a:t>+</a:t>
            </a:r>
            <a:r>
              <a:rPr lang="et-EE" dirty="0">
                <a:latin typeface="Calibri" panose="020F0502020204030204" pitchFamily="34" charset="0"/>
                <a:cs typeface="Calibri" panose="020F0502020204030204" pitchFamily="34" charset="0"/>
              </a:rPr>
              <a:t>, </a:t>
            </a:r>
            <a:r>
              <a:rPr lang="et-EE" b="1" dirty="0" err="1">
                <a:solidFill>
                  <a:srgbClr val="FF0000"/>
                </a:solidFill>
                <a:cs typeface="Times New Roman" panose="02020603050405020304" pitchFamily="18" charset="0"/>
              </a:rPr>
              <a:t>Cl</a:t>
            </a:r>
            <a:r>
              <a:rPr lang="et-EE" b="1" baseline="30000" dirty="0">
                <a:solidFill>
                  <a:srgbClr val="FF0000"/>
                </a:solidFill>
                <a:latin typeface="Calibri" panose="020F0502020204030204" pitchFamily="34" charset="0"/>
                <a:cs typeface="Calibri" panose="020F0502020204030204" pitchFamily="34" charset="0"/>
              </a:rPr>
              <a:t>−</a:t>
            </a:r>
            <a:r>
              <a:rPr lang="et-EE" dirty="0">
                <a:latin typeface="Calibri" panose="020F0502020204030204" pitchFamily="34" charset="0"/>
                <a:cs typeface="Calibri" panose="020F0502020204030204" pitchFamily="34" charset="0"/>
              </a:rPr>
              <a:t>.</a:t>
            </a:r>
          </a:p>
          <a:p>
            <a:pPr>
              <a:buFont typeface="Wingdings" panose="05000000000000000000" pitchFamily="2" charset="2"/>
              <a:buChar char="v"/>
            </a:pPr>
            <a:r>
              <a:rPr lang="et-EE" dirty="0">
                <a:latin typeface="Calibri" panose="020F0502020204030204" pitchFamily="34" charset="0"/>
                <a:cs typeface="Calibri" panose="020F0502020204030204" pitchFamily="34" charset="0"/>
              </a:rPr>
              <a:t>Segunemine reliktse soolase veega (</a:t>
            </a:r>
            <a:r>
              <a:rPr lang="et-EE" b="1" dirty="0">
                <a:solidFill>
                  <a:srgbClr val="FF0000"/>
                </a:solidFill>
                <a:latin typeface="Calibri" panose="020F0502020204030204" pitchFamily="34" charset="0"/>
                <a:cs typeface="Calibri" panose="020F0502020204030204" pitchFamily="34" charset="0"/>
              </a:rPr>
              <a:t>Na</a:t>
            </a:r>
            <a:r>
              <a:rPr lang="et-EE" b="1" baseline="30000" dirty="0">
                <a:solidFill>
                  <a:srgbClr val="FF0000"/>
                </a:solidFill>
                <a:latin typeface="Calibri" panose="020F0502020204030204" pitchFamily="34" charset="0"/>
                <a:cs typeface="Calibri" panose="020F0502020204030204" pitchFamily="34" charset="0"/>
              </a:rPr>
              <a:t>+</a:t>
            </a:r>
            <a:r>
              <a:rPr lang="et-EE" dirty="0">
                <a:solidFill>
                  <a:srgbClr val="FF0000"/>
                </a:solidFill>
                <a:latin typeface="Calibri" panose="020F0502020204030204" pitchFamily="34" charset="0"/>
                <a:cs typeface="Calibri" panose="020F0502020204030204" pitchFamily="34" charset="0"/>
              </a:rPr>
              <a:t> </a:t>
            </a:r>
            <a:r>
              <a:rPr lang="et-EE" dirty="0">
                <a:latin typeface="Calibri" panose="020F0502020204030204" pitchFamily="34" charset="0"/>
                <a:cs typeface="Calibri" panose="020F0502020204030204" pitchFamily="34" charset="0"/>
              </a:rPr>
              <a:t>+</a:t>
            </a:r>
            <a:r>
              <a:rPr lang="et-EE" dirty="0">
                <a:solidFill>
                  <a:srgbClr val="FF0000"/>
                </a:solidFill>
                <a:latin typeface="Calibri" panose="020F0502020204030204" pitchFamily="34" charset="0"/>
                <a:cs typeface="Calibri" panose="020F0502020204030204" pitchFamily="34" charset="0"/>
              </a:rPr>
              <a:t> </a:t>
            </a:r>
            <a:r>
              <a:rPr lang="et-EE" b="1" dirty="0" err="1">
                <a:solidFill>
                  <a:srgbClr val="FF0000"/>
                </a:solidFill>
                <a:cs typeface="Times New Roman" panose="02020603050405020304" pitchFamily="18" charset="0"/>
              </a:rPr>
              <a:t>Cl</a:t>
            </a:r>
            <a:r>
              <a:rPr lang="et-EE" b="1" baseline="30000" dirty="0">
                <a:solidFill>
                  <a:srgbClr val="FF0000"/>
                </a:solidFill>
                <a:latin typeface="Calibri" panose="020F0502020204030204" pitchFamily="34" charset="0"/>
                <a:cs typeface="Calibri" panose="020F0502020204030204" pitchFamily="34" charset="0"/>
              </a:rPr>
              <a:t>−</a:t>
            </a:r>
            <a:r>
              <a:rPr lang="et-EE" baseline="30000" dirty="0">
                <a:solidFill>
                  <a:srgbClr val="FF0000"/>
                </a:solidFill>
                <a:latin typeface="Calibri" panose="020F0502020204030204" pitchFamily="34" charset="0"/>
                <a:cs typeface="Calibri" panose="020F0502020204030204" pitchFamily="34" charset="0"/>
              </a:rPr>
              <a:t> </a:t>
            </a:r>
            <a:r>
              <a:rPr lang="et-EE" i="1" dirty="0">
                <a:solidFill>
                  <a:srgbClr val="FF0000"/>
                </a:solidFill>
                <a:latin typeface="Calibri" panose="020F0502020204030204" pitchFamily="34" charset="0"/>
                <a:cs typeface="Calibri" panose="020F0502020204030204" pitchFamily="34" charset="0"/>
              </a:rPr>
              <a:t>↑</a:t>
            </a:r>
            <a:r>
              <a:rPr lang="et-EE" dirty="0">
                <a:latin typeface="Calibri" panose="020F0502020204030204" pitchFamily="34" charset="0"/>
                <a:cs typeface="Calibri" panose="020F0502020204030204" pitchFamily="34" charset="0"/>
              </a:rPr>
              <a:t>)</a:t>
            </a:r>
          </a:p>
          <a:p>
            <a:pPr>
              <a:buFont typeface="Wingdings" panose="05000000000000000000" pitchFamily="2" charset="2"/>
              <a:buChar char="v"/>
            </a:pPr>
            <a:r>
              <a:rPr lang="et-EE" dirty="0" err="1">
                <a:latin typeface="Calibri" panose="020F0502020204030204" pitchFamily="34" charset="0"/>
                <a:cs typeface="Calibri" panose="020F0502020204030204" pitchFamily="34" charset="0"/>
              </a:rPr>
              <a:t>Redoksreaktsioonid</a:t>
            </a:r>
            <a:r>
              <a:rPr lang="et-EE" dirty="0">
                <a:latin typeface="Calibri" panose="020F0502020204030204" pitchFamily="34" charset="0"/>
                <a:cs typeface="Calibri" panose="020F0502020204030204" pitchFamily="34" charset="0"/>
              </a:rPr>
              <a:t> (O</a:t>
            </a:r>
            <a:r>
              <a:rPr lang="et-EE" baseline="-25000" dirty="0">
                <a:latin typeface="Calibri" panose="020F0502020204030204" pitchFamily="34" charset="0"/>
                <a:cs typeface="Calibri" panose="020F0502020204030204" pitchFamily="34" charset="0"/>
              </a:rPr>
              <a:t>2</a:t>
            </a:r>
            <a:r>
              <a:rPr lang="et-EE" dirty="0">
                <a:latin typeface="Calibri" panose="020F0502020204030204" pitchFamily="34" charset="0"/>
                <a:cs typeface="Calibri" panose="020F0502020204030204" pitchFamily="34" charset="0"/>
              </a:rPr>
              <a:t>, NO</a:t>
            </a:r>
            <a:r>
              <a:rPr lang="et-EE" baseline="-25000" dirty="0">
                <a:latin typeface="Calibri" panose="020F0502020204030204" pitchFamily="34" charset="0"/>
                <a:cs typeface="Calibri" panose="020F0502020204030204" pitchFamily="34" charset="0"/>
              </a:rPr>
              <a:t>3</a:t>
            </a:r>
            <a:r>
              <a:rPr lang="et-EE" baseline="30000" dirty="0">
                <a:latin typeface="Calibri" panose="020F0502020204030204" pitchFamily="34" charset="0"/>
                <a:cs typeface="Calibri" panose="020F0502020204030204" pitchFamily="34" charset="0"/>
              </a:rPr>
              <a:t>−</a:t>
            </a:r>
            <a:r>
              <a:rPr lang="et-EE" dirty="0">
                <a:latin typeface="Calibri" panose="020F0502020204030204" pitchFamily="34" charset="0"/>
                <a:cs typeface="Calibri" panose="020F0502020204030204" pitchFamily="34" charset="0"/>
              </a:rPr>
              <a:t>, SO</a:t>
            </a:r>
            <a:r>
              <a:rPr lang="et-EE" baseline="-25000" dirty="0">
                <a:latin typeface="Calibri" panose="020F0502020204030204" pitchFamily="34" charset="0"/>
                <a:cs typeface="Calibri" panose="020F0502020204030204" pitchFamily="34" charset="0"/>
              </a:rPr>
              <a:t>4</a:t>
            </a:r>
            <a:r>
              <a:rPr lang="et-EE" baseline="30000" dirty="0">
                <a:latin typeface="Calibri" panose="020F0502020204030204" pitchFamily="34" charset="0"/>
                <a:cs typeface="Calibri" panose="020F0502020204030204" pitchFamily="34" charset="0"/>
              </a:rPr>
              <a:t>2−</a:t>
            </a:r>
            <a:r>
              <a:rPr lang="et-EE" dirty="0">
                <a:latin typeface="Calibri" panose="020F0502020204030204" pitchFamily="34" charset="0"/>
                <a:cs typeface="Calibri" panose="020F0502020204030204" pitchFamily="34" charset="0"/>
              </a:rPr>
              <a:t>↓; </a:t>
            </a:r>
            <a:r>
              <a:rPr lang="et-EE" i="1" dirty="0">
                <a:solidFill>
                  <a:srgbClr val="FF0000"/>
                </a:solidFill>
                <a:latin typeface="Calibri" panose="020F0502020204030204" pitchFamily="34" charset="0"/>
                <a:cs typeface="Calibri" panose="020F0502020204030204" pitchFamily="34" charset="0"/>
              </a:rPr>
              <a:t>Fe</a:t>
            </a:r>
            <a:r>
              <a:rPr lang="et-EE" i="1" baseline="30000" dirty="0">
                <a:solidFill>
                  <a:srgbClr val="FF0000"/>
                </a:solidFill>
                <a:latin typeface="Calibri" panose="020F0502020204030204" pitchFamily="34" charset="0"/>
                <a:cs typeface="Calibri" panose="020F0502020204030204" pitchFamily="34" charset="0"/>
              </a:rPr>
              <a:t>2+</a:t>
            </a:r>
            <a:r>
              <a:rPr lang="et-EE" dirty="0">
                <a:latin typeface="Calibri" panose="020F0502020204030204" pitchFamily="34" charset="0"/>
                <a:cs typeface="Calibri" panose="020F0502020204030204" pitchFamily="34" charset="0"/>
              </a:rPr>
              <a:t>/</a:t>
            </a:r>
            <a:r>
              <a:rPr lang="et-EE" i="1" dirty="0">
                <a:solidFill>
                  <a:srgbClr val="FF0000"/>
                </a:solidFill>
                <a:latin typeface="Calibri" panose="020F0502020204030204" pitchFamily="34" charset="0"/>
                <a:cs typeface="Calibri" panose="020F0502020204030204" pitchFamily="34" charset="0"/>
              </a:rPr>
              <a:t>Mn</a:t>
            </a:r>
            <a:r>
              <a:rPr lang="et-EE" i="1" baseline="30000" dirty="0">
                <a:solidFill>
                  <a:srgbClr val="FF0000"/>
                </a:solidFill>
                <a:latin typeface="Calibri" panose="020F0502020204030204" pitchFamily="34" charset="0"/>
                <a:cs typeface="Calibri" panose="020F0502020204030204" pitchFamily="34" charset="0"/>
              </a:rPr>
              <a:t>2+</a:t>
            </a:r>
            <a:r>
              <a:rPr lang="et-EE" dirty="0">
                <a:latin typeface="Calibri" panose="020F0502020204030204" pitchFamily="34" charset="0"/>
                <a:cs typeface="Calibri" panose="020F0502020204030204" pitchFamily="34" charset="0"/>
              </a:rPr>
              <a:t>, </a:t>
            </a:r>
            <a:r>
              <a:rPr lang="et-EE" i="1" dirty="0">
                <a:solidFill>
                  <a:srgbClr val="FF0000"/>
                </a:solidFill>
                <a:latin typeface="Calibri" panose="020F0502020204030204" pitchFamily="34" charset="0"/>
                <a:cs typeface="Calibri" panose="020F0502020204030204" pitchFamily="34" charset="0"/>
              </a:rPr>
              <a:t>CH</a:t>
            </a:r>
            <a:r>
              <a:rPr lang="et-EE" i="1" baseline="-25000" dirty="0">
                <a:solidFill>
                  <a:srgbClr val="FF0000"/>
                </a:solidFill>
                <a:latin typeface="Calibri" panose="020F0502020204030204" pitchFamily="34" charset="0"/>
                <a:cs typeface="Calibri" panose="020F0502020204030204" pitchFamily="34" charset="0"/>
              </a:rPr>
              <a:t>4</a:t>
            </a:r>
            <a:r>
              <a:rPr lang="et-EE" dirty="0">
                <a:latin typeface="Calibri" panose="020F0502020204030204" pitchFamily="34" charset="0"/>
                <a:cs typeface="Calibri" panose="020F0502020204030204" pitchFamily="34" charset="0"/>
              </a:rPr>
              <a:t>↑);</a:t>
            </a:r>
          </a:p>
          <a:p>
            <a:pPr>
              <a:buFont typeface="Wingdings" panose="05000000000000000000" pitchFamily="2" charset="2"/>
              <a:buChar char="v"/>
            </a:pPr>
            <a:r>
              <a:rPr lang="et-EE" dirty="0">
                <a:latin typeface="Calibri" panose="020F0502020204030204" pitchFamily="34" charset="0"/>
                <a:cs typeface="Calibri" panose="020F0502020204030204" pitchFamily="34" charset="0"/>
              </a:rPr>
              <a:t>Katioonvahetus </a:t>
            </a:r>
          </a:p>
          <a:p>
            <a:pPr marL="0" indent="0">
              <a:buNone/>
            </a:pPr>
            <a:endParaRPr lang="et-EE" b="1" dirty="0">
              <a:solidFill>
                <a:srgbClr val="FF0000"/>
              </a:solidFill>
              <a:latin typeface="Calibri" panose="020F0502020204030204" pitchFamily="34" charset="0"/>
              <a:cs typeface="Calibri" panose="020F0502020204030204" pitchFamily="34" charset="0"/>
            </a:endParaRPr>
          </a:p>
          <a:p>
            <a:pPr marL="0" indent="0">
              <a:buNone/>
            </a:pPr>
            <a:endParaRPr lang="et-EE" baseline="-25000" dirty="0">
              <a:latin typeface="Calibri" panose="020F0502020204030204" pitchFamily="34" charset="0"/>
              <a:cs typeface="Calibri" panose="020F0502020204030204" pitchFamily="34" charset="0"/>
            </a:endParaRPr>
          </a:p>
          <a:p>
            <a:pPr marL="0" indent="0">
              <a:buNone/>
            </a:pPr>
            <a:endParaRPr lang="et-EE" dirty="0">
              <a:latin typeface="Calibri" panose="020F0502020204030204" pitchFamily="34" charset="0"/>
              <a:cs typeface="Calibri" panose="020F0502020204030204" pitchFamily="34" charset="0"/>
            </a:endParaRPr>
          </a:p>
          <a:p>
            <a:pPr>
              <a:buFont typeface="Wingdings" panose="05000000000000000000" pitchFamily="2" charset="2"/>
              <a:buChar char="v"/>
            </a:pPr>
            <a:endParaRPr lang="et-EE" dirty="0">
              <a:latin typeface="Calibri" panose="020F0502020204030204" pitchFamily="34" charset="0"/>
              <a:cs typeface="Calibri" panose="020F0502020204030204" pitchFamily="34" charset="0"/>
            </a:endParaRPr>
          </a:p>
          <a:p>
            <a:pPr>
              <a:buFont typeface="Wingdings" panose="05000000000000000000" pitchFamily="2" charset="2"/>
              <a:buChar char="v"/>
            </a:pPr>
            <a:endParaRPr lang="et-EE" dirty="0">
              <a:solidFill>
                <a:srgbClr val="FF0000"/>
              </a:solidFill>
              <a:latin typeface="Calibri" panose="020F0502020204030204" pitchFamily="34" charset="0"/>
              <a:cs typeface="Calibri" panose="020F0502020204030204" pitchFamily="34" charset="0"/>
            </a:endParaRPr>
          </a:p>
          <a:p>
            <a:pPr>
              <a:buFont typeface="Wingdings" panose="05000000000000000000" pitchFamily="2" charset="2"/>
              <a:buChar char="v"/>
            </a:pPr>
            <a:endParaRPr lang="et-EE" dirty="0">
              <a:latin typeface="Calibri" panose="020F0502020204030204" pitchFamily="34" charset="0"/>
              <a:cs typeface="Calibri" panose="020F0502020204030204" pitchFamily="34" charset="0"/>
            </a:endParaRPr>
          </a:p>
          <a:p>
            <a:pPr>
              <a:buFont typeface="Wingdings" panose="05000000000000000000" pitchFamily="2" charset="2"/>
              <a:buChar char="v"/>
            </a:pPr>
            <a:endParaRPr lang="et-EE" dirty="0">
              <a:latin typeface="Calibri" panose="020F0502020204030204" pitchFamily="34" charset="0"/>
              <a:cs typeface="Calibri" panose="020F0502020204030204" pitchFamily="34" charset="0"/>
            </a:endParaRPr>
          </a:p>
          <a:p>
            <a:pPr>
              <a:buFont typeface="Wingdings" panose="05000000000000000000" pitchFamily="2" charset="2"/>
              <a:buChar char="v"/>
            </a:pPr>
            <a:endParaRPr lang="et-EE" dirty="0">
              <a:latin typeface="Calibri" panose="020F0502020204030204" pitchFamily="34" charset="0"/>
              <a:cs typeface="Calibri" panose="020F0502020204030204" pitchFamily="34" charset="0"/>
            </a:endParaRPr>
          </a:p>
          <a:p>
            <a:pPr>
              <a:buFont typeface="Wingdings" panose="05000000000000000000" pitchFamily="2" charset="2"/>
              <a:buChar char="v"/>
            </a:pPr>
            <a:endParaRPr lang="en-US" dirty="0">
              <a:cs typeface="Times New Roman" panose="02020603050405020304" pitchFamily="18" charset="0"/>
            </a:endParaRPr>
          </a:p>
        </p:txBody>
      </p:sp>
      <p:sp>
        <p:nvSpPr>
          <p:cNvPr id="5" name="Slaidinumbri kohatäide 4">
            <a:extLst>
              <a:ext uri="{FF2B5EF4-FFF2-40B4-BE49-F238E27FC236}">
                <a16:creationId xmlns:a16="http://schemas.microsoft.com/office/drawing/2014/main" id="{ECCBCC45-45A8-4E69-89C2-02D1D796EE4C}"/>
              </a:ext>
            </a:extLst>
          </p:cNvPr>
          <p:cNvSpPr>
            <a:spLocks noGrp="1"/>
          </p:cNvSpPr>
          <p:nvPr>
            <p:ph type="sldNum" sz="quarter" idx="12"/>
          </p:nvPr>
        </p:nvSpPr>
        <p:spPr/>
        <p:txBody>
          <a:bodyPr/>
          <a:lstStyle/>
          <a:p>
            <a:fld id="{AECCF359-125E-4B56-B8AE-37251FDC6E5C}" type="slidenum">
              <a:rPr lang="en-US" smtClean="0"/>
              <a:t>1</a:t>
            </a:fld>
            <a:endParaRPr lang="en-US"/>
          </a:p>
        </p:txBody>
      </p:sp>
    </p:spTree>
    <p:extLst>
      <p:ext uri="{BB962C8B-B14F-4D97-AF65-F5344CB8AC3E}">
        <p14:creationId xmlns:p14="http://schemas.microsoft.com/office/powerpoint/2010/main" val="254609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b="1" dirty="0">
                <a:effectLst>
                  <a:outerShdw blurRad="38100" dist="38100" dir="2700000" algn="tl">
                    <a:srgbClr val="000000">
                      <a:alpha val="43137"/>
                    </a:srgbClr>
                  </a:outerShdw>
                </a:effectLst>
              </a:rPr>
              <a:t>9. – 10. Loeng: Eesti ala ja selle lähiümbruse </a:t>
            </a:r>
            <a:r>
              <a:rPr lang="et-EE" b="1" dirty="0" err="1">
                <a:effectLst>
                  <a:outerShdw blurRad="38100" dist="38100" dir="2700000" algn="tl">
                    <a:srgbClr val="000000">
                      <a:alpha val="43137"/>
                    </a:srgbClr>
                  </a:outerShdw>
                </a:effectLst>
              </a:rPr>
              <a:t>hüdrostratigraafia</a:t>
            </a:r>
            <a:endParaRPr lang="en-US" b="1" dirty="0">
              <a:effectLst>
                <a:outerShdw blurRad="38100" dist="38100" dir="2700000" algn="tl">
                  <a:srgbClr val="000000">
                    <a:alpha val="43137"/>
                  </a:srgbClr>
                </a:outerShdw>
              </a:effectLst>
            </a:endParaRPr>
          </a:p>
        </p:txBody>
      </p:sp>
      <p:sp>
        <p:nvSpPr>
          <p:cNvPr id="3" name="Sisu kohatäide 2"/>
          <p:cNvSpPr>
            <a:spLocks noGrp="1"/>
          </p:cNvSpPr>
          <p:nvPr>
            <p:ph idx="1"/>
          </p:nvPr>
        </p:nvSpPr>
        <p:spPr/>
        <p:txBody>
          <a:bodyPr>
            <a:normAutofit fontScale="77500" lnSpcReduction="20000"/>
          </a:bodyPr>
          <a:lstStyle/>
          <a:p>
            <a:r>
              <a:rPr lang="et-EE" dirty="0" err="1"/>
              <a:t>Hüdrostratigraafiline</a:t>
            </a:r>
            <a:r>
              <a:rPr lang="et-EE" dirty="0"/>
              <a:t> terminoloogia (</a:t>
            </a:r>
            <a:r>
              <a:rPr lang="et-EE" i="1" dirty="0"/>
              <a:t>veekiht</a:t>
            </a:r>
            <a:r>
              <a:rPr lang="et-EE" dirty="0"/>
              <a:t>, </a:t>
            </a:r>
            <a:r>
              <a:rPr lang="et-EE" i="1" dirty="0"/>
              <a:t>veepide</a:t>
            </a:r>
            <a:r>
              <a:rPr lang="et-EE" dirty="0"/>
              <a:t>, </a:t>
            </a:r>
            <a:r>
              <a:rPr lang="et-EE" i="1" dirty="0"/>
              <a:t>veekompleks</a:t>
            </a:r>
            <a:r>
              <a:rPr lang="et-EE" dirty="0"/>
              <a:t>, </a:t>
            </a:r>
            <a:r>
              <a:rPr lang="et-EE" i="1" dirty="0"/>
              <a:t>arteesiabassein</a:t>
            </a:r>
            <a:r>
              <a:rPr lang="et-EE" dirty="0"/>
              <a:t>);</a:t>
            </a:r>
          </a:p>
          <a:p>
            <a:r>
              <a:rPr lang="et-EE" dirty="0"/>
              <a:t>Eesti aluspõhja litostratigraafia ja </a:t>
            </a:r>
            <a:r>
              <a:rPr lang="et-EE" dirty="0" err="1"/>
              <a:t>hüdrostratigraafia</a:t>
            </a:r>
            <a:r>
              <a:rPr lang="et-EE" dirty="0"/>
              <a:t> omavaheline seos</a:t>
            </a:r>
          </a:p>
          <a:p>
            <a:r>
              <a:rPr lang="et-EE" dirty="0"/>
              <a:t>Balti Arteesiabassein</a:t>
            </a:r>
          </a:p>
          <a:p>
            <a:r>
              <a:rPr lang="et-EE" dirty="0"/>
              <a:t>Eesti alal levivate põhjaveekomplekside üldiseloomustus (Kambriumi-Vendi, Ordoviitsiumi-Kambriumi, Siluri-Ordoviitsiumi, Alam-Kesk-Devoni, Kesk-Ülem-Devoni põhjaveekompleksid)</a:t>
            </a:r>
          </a:p>
          <a:p>
            <a:r>
              <a:rPr lang="et-EE" dirty="0"/>
              <a:t>Põhjaveekogumite mõiste</a:t>
            </a:r>
          </a:p>
          <a:p>
            <a:r>
              <a:rPr lang="et-EE" dirty="0"/>
              <a:t>Põhjavee päritolu Eesti alal levivates põhjaveekompleksides:</a:t>
            </a:r>
          </a:p>
          <a:p>
            <a:pPr>
              <a:buFont typeface="Wingdings" panose="05000000000000000000" pitchFamily="2" charset="2"/>
              <a:buChar char="Ø"/>
            </a:pPr>
            <a:r>
              <a:rPr lang="et-EE" dirty="0"/>
              <a:t>Tänapäeva sademetest toituvad põhjaveekihid;</a:t>
            </a:r>
          </a:p>
          <a:p>
            <a:pPr>
              <a:buFont typeface="Wingdings" panose="05000000000000000000" pitchFamily="2" charset="2"/>
              <a:buChar char="Ø"/>
            </a:pPr>
            <a:r>
              <a:rPr lang="et-EE" dirty="0" err="1"/>
              <a:t>Paleopõhjavesi</a:t>
            </a:r>
            <a:r>
              <a:rPr lang="et-EE" dirty="0"/>
              <a:t> Eesti aluspõhjas (</a:t>
            </a:r>
            <a:r>
              <a:rPr lang="et-EE" i="1" dirty="0"/>
              <a:t>paar märkust </a:t>
            </a:r>
            <a:r>
              <a:rPr lang="et-EE" i="1" dirty="0" err="1"/>
              <a:t>isotoopgeokeemiast</a:t>
            </a:r>
            <a:r>
              <a:rPr lang="et-EE" dirty="0"/>
              <a:t>);</a:t>
            </a:r>
          </a:p>
          <a:p>
            <a:pPr>
              <a:buFont typeface="Wingdings" panose="05000000000000000000" pitchFamily="2" charset="2"/>
              <a:buChar char="Ø"/>
            </a:pPr>
            <a:r>
              <a:rPr lang="et-EE" dirty="0"/>
              <a:t>Mineraalvesi.</a:t>
            </a:r>
          </a:p>
          <a:p>
            <a:r>
              <a:rPr lang="et-EE" dirty="0"/>
              <a:t>Põhjavee keemiline koostis Eesti alal levivates põhjaveekompleksides ja seda mõjutavad tegurid</a:t>
            </a:r>
          </a:p>
        </p:txBody>
      </p:sp>
      <p:sp>
        <p:nvSpPr>
          <p:cNvPr id="4" name="Slaidinumbri kohatäide 3"/>
          <p:cNvSpPr>
            <a:spLocks noGrp="1"/>
          </p:cNvSpPr>
          <p:nvPr>
            <p:ph type="sldNum" sz="quarter" idx="12"/>
          </p:nvPr>
        </p:nvSpPr>
        <p:spPr/>
        <p:txBody>
          <a:bodyPr/>
          <a:lstStyle/>
          <a:p>
            <a:fld id="{34DD322A-D35D-4EEE-B612-D8A8011CB3B2}" type="slidenum">
              <a:rPr lang="en-US" smtClean="0"/>
              <a:t>10</a:t>
            </a:fld>
            <a:endParaRPr lang="en-US"/>
          </a:p>
        </p:txBody>
      </p:sp>
      <p:sp>
        <p:nvSpPr>
          <p:cNvPr id="5" name="TextBox 4"/>
          <p:cNvSpPr txBox="1"/>
          <p:nvPr/>
        </p:nvSpPr>
        <p:spPr>
          <a:xfrm>
            <a:off x="838200" y="6311900"/>
            <a:ext cx="2799549" cy="461665"/>
          </a:xfrm>
          <a:prstGeom prst="rect">
            <a:avLst/>
          </a:prstGeom>
          <a:noFill/>
        </p:spPr>
        <p:txBody>
          <a:bodyPr wrap="none" rtlCol="0">
            <a:spAutoFit/>
          </a:bodyPr>
          <a:lstStyle/>
          <a:p>
            <a:r>
              <a:rPr lang="et-EE" sz="2400" b="1" dirty="0"/>
              <a:t>LEKTOR: Valle Raidla</a:t>
            </a:r>
            <a:endParaRPr lang="en-US" sz="2400" b="1" dirty="0"/>
          </a:p>
        </p:txBody>
      </p:sp>
      <p:sp>
        <p:nvSpPr>
          <p:cNvPr id="6" name="TextBox 5"/>
          <p:cNvSpPr txBox="1"/>
          <p:nvPr/>
        </p:nvSpPr>
        <p:spPr>
          <a:xfrm>
            <a:off x="7546283" y="6308079"/>
            <a:ext cx="3807517" cy="461665"/>
          </a:xfrm>
          <a:prstGeom prst="rect">
            <a:avLst/>
          </a:prstGeom>
          <a:noFill/>
        </p:spPr>
        <p:txBody>
          <a:bodyPr wrap="none" rtlCol="0">
            <a:spAutoFit/>
          </a:bodyPr>
          <a:lstStyle/>
          <a:p>
            <a:r>
              <a:rPr lang="et-EE" sz="2400" b="1" dirty="0"/>
              <a:t>RÜHM: </a:t>
            </a:r>
            <a:r>
              <a:rPr lang="et-EE" sz="2400" b="1" dirty="0">
                <a:solidFill>
                  <a:srgbClr val="00B050"/>
                </a:solidFill>
              </a:rPr>
              <a:t>NGG0120/AKG0223  </a:t>
            </a:r>
            <a:endParaRPr lang="en-US" sz="2400" b="1" dirty="0">
              <a:solidFill>
                <a:srgbClr val="00B050"/>
              </a:solidFill>
            </a:endParaRPr>
          </a:p>
        </p:txBody>
      </p:sp>
    </p:spTree>
    <p:extLst>
      <p:ext uri="{BB962C8B-B14F-4D97-AF65-F5344CB8AC3E}">
        <p14:creationId xmlns:p14="http://schemas.microsoft.com/office/powerpoint/2010/main" val="876413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pPr>
              <a:defRPr/>
            </a:pPr>
            <a:r>
              <a:rPr lang="et-EE" dirty="0" err="1">
                <a:effectLst>
                  <a:outerShdw blurRad="38100" dist="38100" dir="2700000" algn="tl">
                    <a:srgbClr val="000000">
                      <a:alpha val="43137"/>
                    </a:srgbClr>
                  </a:outerShdw>
                </a:effectLst>
              </a:rPr>
              <a:t>Hüdrostratigraafia</a:t>
            </a:r>
            <a:r>
              <a:rPr lang="et-EE" dirty="0">
                <a:effectLst>
                  <a:outerShdw blurRad="38100" dist="38100" dir="2700000" algn="tl">
                    <a:srgbClr val="000000">
                      <a:alpha val="43137"/>
                    </a:srgbClr>
                  </a:outerShdw>
                </a:effectLst>
              </a:rPr>
              <a:t> mõiste</a:t>
            </a:r>
            <a:endParaRPr lang="en-GB" dirty="0">
              <a:effectLst>
                <a:outerShdw blurRad="38100" dist="38100" dir="2700000" algn="tl">
                  <a:srgbClr val="000000">
                    <a:alpha val="43137"/>
                  </a:srgbClr>
                </a:outerShdw>
              </a:effectLst>
            </a:endParaRPr>
          </a:p>
        </p:txBody>
      </p:sp>
      <p:sp>
        <p:nvSpPr>
          <p:cNvPr id="3" name="Alapealkiri 2"/>
          <p:cNvSpPr>
            <a:spLocks noGrp="1"/>
          </p:cNvSpPr>
          <p:nvPr>
            <p:ph idx="1"/>
          </p:nvPr>
        </p:nvSpPr>
        <p:spPr>
          <a:xfrm>
            <a:off x="2209801" y="2095501"/>
            <a:ext cx="7764463" cy="4202113"/>
          </a:xfrm>
        </p:spPr>
        <p:txBody>
          <a:bodyPr>
            <a:noAutofit/>
          </a:bodyPr>
          <a:lstStyle/>
          <a:p>
            <a:pPr algn="just">
              <a:lnSpc>
                <a:spcPct val="100000"/>
              </a:lnSpc>
              <a:defRPr/>
            </a:pPr>
            <a:r>
              <a:rPr lang="et-EE" sz="1800" b="1" dirty="0" err="1">
                <a:solidFill>
                  <a:srgbClr val="00B0F0"/>
                </a:solidFill>
              </a:rPr>
              <a:t>Hüdrostratigraafia</a:t>
            </a:r>
            <a:r>
              <a:rPr lang="et-EE" sz="1800" dirty="0"/>
              <a:t> (</a:t>
            </a:r>
            <a:r>
              <a:rPr lang="et-EE" sz="1800" dirty="0" err="1"/>
              <a:t>Tšeban</a:t>
            </a:r>
            <a:r>
              <a:rPr lang="et-EE" sz="1800" dirty="0"/>
              <a:t>, 1975) – õpetust põhjavee jaotamisest </a:t>
            </a:r>
            <a:r>
              <a:rPr lang="et-EE" sz="1800" dirty="0" err="1"/>
              <a:t>vettandvateks</a:t>
            </a:r>
            <a:r>
              <a:rPr lang="et-EE" sz="1800" dirty="0"/>
              <a:t> kihtideks (</a:t>
            </a:r>
            <a:r>
              <a:rPr lang="et-EE" sz="1800" i="1" dirty="0"/>
              <a:t>originaalis veekihtideks ja horisontideks</a:t>
            </a:r>
            <a:r>
              <a:rPr lang="et-EE" sz="1800" dirty="0"/>
              <a:t>), mis on üksteisest eraldatud rohkem või vähem vettpidavate kihtidega. </a:t>
            </a:r>
            <a:r>
              <a:rPr lang="et-EE" sz="1800" dirty="0" err="1"/>
              <a:t>Hüdrostratigraafiline</a:t>
            </a:r>
            <a:r>
              <a:rPr lang="et-EE" sz="1800" dirty="0"/>
              <a:t> liigestus on aluseks põhjaveehaarete projekteerimisel, põhjavee kaitse korraldamisel ja teiste </a:t>
            </a:r>
            <a:r>
              <a:rPr lang="et-EE" sz="1800" dirty="0" err="1"/>
              <a:t>hüdrogeoloogiliste</a:t>
            </a:r>
            <a:r>
              <a:rPr lang="et-EE" sz="1800" dirty="0"/>
              <a:t> küsimuste lahendamisel. </a:t>
            </a:r>
          </a:p>
          <a:p>
            <a:pPr algn="just">
              <a:lnSpc>
                <a:spcPct val="100000"/>
              </a:lnSpc>
              <a:defRPr/>
            </a:pPr>
            <a:r>
              <a:rPr lang="et-EE" sz="1800" b="1" dirty="0" err="1">
                <a:solidFill>
                  <a:srgbClr val="00B0F0"/>
                </a:solidFill>
              </a:rPr>
              <a:t>Hüdrostratigraafiline</a:t>
            </a:r>
            <a:r>
              <a:rPr lang="et-EE" sz="1800" b="1" dirty="0">
                <a:solidFill>
                  <a:srgbClr val="00B0F0"/>
                </a:solidFill>
              </a:rPr>
              <a:t> üksus (</a:t>
            </a:r>
            <a:r>
              <a:rPr lang="et-EE" sz="1800" b="1" i="1" dirty="0" err="1">
                <a:solidFill>
                  <a:srgbClr val="00B0F0"/>
                </a:solidFill>
              </a:rPr>
              <a:t>hüdrogeoloogiline</a:t>
            </a:r>
            <a:r>
              <a:rPr lang="et-EE" sz="1800" b="1" i="1" dirty="0">
                <a:solidFill>
                  <a:srgbClr val="00B0F0"/>
                </a:solidFill>
              </a:rPr>
              <a:t> üksus</a:t>
            </a:r>
            <a:r>
              <a:rPr lang="et-EE" sz="1800" b="1" dirty="0">
                <a:solidFill>
                  <a:srgbClr val="00B0F0"/>
                </a:solidFill>
              </a:rPr>
              <a:t>) </a:t>
            </a:r>
            <a:r>
              <a:rPr lang="et-EE" sz="1800" dirty="0"/>
              <a:t>(</a:t>
            </a:r>
            <a:r>
              <a:rPr lang="et-EE" sz="1800" dirty="0" err="1"/>
              <a:t>Poehls</a:t>
            </a:r>
            <a:r>
              <a:rPr lang="et-EE" sz="1800" dirty="0"/>
              <a:t> ja Smith, 2009) – üks või mitu geoloogilist üksust (</a:t>
            </a:r>
            <a:r>
              <a:rPr lang="et-EE" sz="1800" dirty="0" err="1"/>
              <a:t>setendit</a:t>
            </a:r>
            <a:r>
              <a:rPr lang="et-EE" sz="1800" dirty="0"/>
              <a:t> v. kivimikeha), mis levivad ulatuslikul alal ja on ümbritsevatest kivimikehadest erinevate hüdrauliliste omadustega (nt vee läbilaskvusega). </a:t>
            </a:r>
            <a:r>
              <a:rPr lang="et-EE" sz="1800" dirty="0" err="1"/>
              <a:t>Hüdrostratigraafilised</a:t>
            </a:r>
            <a:r>
              <a:rPr lang="et-EE" sz="1800" dirty="0"/>
              <a:t> piirid ei kattu alati </a:t>
            </a:r>
            <a:r>
              <a:rPr lang="et-EE" sz="1800" dirty="0" err="1"/>
              <a:t>litostratigraafiliste</a:t>
            </a:r>
            <a:r>
              <a:rPr lang="et-EE" sz="1800" dirty="0"/>
              <a:t> piiridega ja mitu </a:t>
            </a:r>
            <a:r>
              <a:rPr lang="et-EE" sz="1800" dirty="0" err="1"/>
              <a:t>litostratigraafilist</a:t>
            </a:r>
            <a:r>
              <a:rPr lang="et-EE" sz="1800" dirty="0"/>
              <a:t> üksust võivad moodustada ühe </a:t>
            </a:r>
            <a:r>
              <a:rPr lang="et-EE" sz="1800" dirty="0" err="1"/>
              <a:t>hüdrostratigraafilise</a:t>
            </a:r>
            <a:r>
              <a:rPr lang="et-EE" sz="1800" dirty="0"/>
              <a:t> üksuse (nt veelademe) või saab ühe </a:t>
            </a:r>
            <a:r>
              <a:rPr lang="et-EE" sz="1800" dirty="0" err="1"/>
              <a:t>litostratigraafilise</a:t>
            </a:r>
            <a:r>
              <a:rPr lang="et-EE" sz="1800" dirty="0"/>
              <a:t> üksuse jagada mitmeks </a:t>
            </a:r>
            <a:r>
              <a:rPr lang="et-EE" sz="1800" dirty="0" err="1"/>
              <a:t>hüdrostratigraafiliseks</a:t>
            </a:r>
            <a:r>
              <a:rPr lang="et-EE" sz="1800" dirty="0"/>
              <a:t> üksuseks.</a:t>
            </a:r>
            <a:endParaRPr lang="en-GB" sz="1800" dirty="0"/>
          </a:p>
        </p:txBody>
      </p:sp>
      <p:sp>
        <p:nvSpPr>
          <p:cNvPr id="4" name="Slaidinumbri kohatäide 3"/>
          <p:cNvSpPr>
            <a:spLocks noGrp="1"/>
          </p:cNvSpPr>
          <p:nvPr>
            <p:ph type="sldNum" sz="quarter" idx="12"/>
          </p:nvPr>
        </p:nvSpPr>
        <p:spPr/>
        <p:txBody>
          <a:bodyPr/>
          <a:lstStyle/>
          <a:p>
            <a:pPr>
              <a:defRPr/>
            </a:pPr>
            <a:fld id="{49BE4C73-1239-4A95-B8B1-44BA40DE5042}" type="slidenum">
              <a:rPr lang="en-GB"/>
              <a:pPr>
                <a:defRPr/>
              </a:pPr>
              <a:t>11</a:t>
            </a:fld>
            <a:endParaRPr lang="en-GB"/>
          </a:p>
        </p:txBody>
      </p:sp>
    </p:spTree>
    <p:extLst>
      <p:ext uri="{BB962C8B-B14F-4D97-AF65-F5344CB8AC3E}">
        <p14:creationId xmlns:p14="http://schemas.microsoft.com/office/powerpoint/2010/main" val="187443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8952" y="1779955"/>
            <a:ext cx="8756904" cy="369332"/>
          </a:xfrm>
          <a:prstGeom prst="rect">
            <a:avLst/>
          </a:prstGeom>
        </p:spPr>
        <p:txBody>
          <a:bodyPr wrap="square">
            <a:spAutoFit/>
          </a:bodyPr>
          <a:lstStyle/>
          <a:p>
            <a:r>
              <a:rPr lang="et-EE" dirty="0"/>
              <a:t>Vettpidavad kivimid moodustavad veepidemeid (</a:t>
            </a:r>
            <a:r>
              <a:rPr lang="et-EE" dirty="0" err="1"/>
              <a:t>ing</a:t>
            </a:r>
            <a:r>
              <a:rPr lang="et-EE" dirty="0"/>
              <a:t>. </a:t>
            </a:r>
            <a:r>
              <a:rPr lang="et-EE" i="1" dirty="0" err="1"/>
              <a:t>Aquitard</a:t>
            </a:r>
            <a:r>
              <a:rPr lang="et-EE" dirty="0"/>
              <a:t> või </a:t>
            </a:r>
            <a:r>
              <a:rPr lang="et-EE" i="1" dirty="0" err="1"/>
              <a:t>aquiclude</a:t>
            </a:r>
            <a:r>
              <a:rPr lang="et-EE" dirty="0"/>
              <a:t>). </a:t>
            </a:r>
          </a:p>
        </p:txBody>
      </p:sp>
      <p:sp>
        <p:nvSpPr>
          <p:cNvPr id="3" name="TextBox 2"/>
          <p:cNvSpPr txBox="1"/>
          <p:nvPr/>
        </p:nvSpPr>
        <p:spPr>
          <a:xfrm>
            <a:off x="758952" y="2634875"/>
            <a:ext cx="4645151" cy="3139321"/>
          </a:xfrm>
          <a:prstGeom prst="rect">
            <a:avLst/>
          </a:prstGeom>
          <a:noFill/>
        </p:spPr>
        <p:txBody>
          <a:bodyPr wrap="square" rtlCol="0">
            <a:spAutoFit/>
          </a:bodyPr>
          <a:lstStyle/>
          <a:p>
            <a:pPr algn="just"/>
            <a:r>
              <a:rPr lang="et-EE" dirty="0"/>
              <a:t>Veepidemed võivad olla nö kuivad – väga väikse veesisaldusega (monoliitne graniit) või märjad kus on akumuleerunud suures koguses vett (savid) kuid see vesi on seotud.</a:t>
            </a:r>
          </a:p>
          <a:p>
            <a:pPr algn="just"/>
            <a:endParaRPr lang="et-EE" dirty="0"/>
          </a:p>
          <a:p>
            <a:pPr algn="just"/>
            <a:r>
              <a:rPr lang="et-EE" dirty="0"/>
              <a:t>Veepidemed ei ole absoluutse isolatsiooni võimega. Põhjavesi võib liikuda ka läbi väga tugevate veepidemete kuid see liikumine on äärmiselt aeglane (mõõdetav aastatuhandetega). </a:t>
            </a:r>
          </a:p>
          <a:p>
            <a:endParaRPr lang="et-EE" dirty="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6711" y="2634875"/>
            <a:ext cx="5666763" cy="3891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137404" y="1063534"/>
            <a:ext cx="1794337" cy="461665"/>
          </a:xfrm>
          <a:prstGeom prst="rect">
            <a:avLst/>
          </a:prstGeom>
          <a:noFill/>
        </p:spPr>
        <p:txBody>
          <a:bodyPr wrap="none" rtlCol="0">
            <a:spAutoFit/>
          </a:bodyPr>
          <a:lstStyle/>
          <a:p>
            <a:r>
              <a:rPr lang="et-EE" sz="2400" b="1" dirty="0"/>
              <a:t>Veepidemed</a:t>
            </a:r>
          </a:p>
        </p:txBody>
      </p:sp>
      <p:sp>
        <p:nvSpPr>
          <p:cNvPr id="7" name="Right Arrow 6"/>
          <p:cNvSpPr/>
          <p:nvPr/>
        </p:nvSpPr>
        <p:spPr>
          <a:xfrm>
            <a:off x="5143499" y="5018935"/>
            <a:ext cx="667512" cy="41148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Tree>
    <p:extLst>
      <p:ext uri="{BB962C8B-B14F-4D97-AF65-F5344CB8AC3E}">
        <p14:creationId xmlns:p14="http://schemas.microsoft.com/office/powerpoint/2010/main" val="3187682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3504" y="1557910"/>
            <a:ext cx="10271760" cy="923330"/>
          </a:xfrm>
          <a:prstGeom prst="rect">
            <a:avLst/>
          </a:prstGeom>
          <a:noFill/>
        </p:spPr>
        <p:txBody>
          <a:bodyPr wrap="square" rtlCol="0">
            <a:spAutoFit/>
          </a:bodyPr>
          <a:lstStyle/>
          <a:p>
            <a:pPr algn="just"/>
            <a:r>
              <a:rPr lang="et-EE" dirty="0"/>
              <a:t>Kui pinnases leidub põhjavett siis suhteliselt ühtlase veejuhtivuse, veemahutavuse ja </a:t>
            </a:r>
            <a:r>
              <a:rPr lang="et-EE" dirty="0" err="1"/>
              <a:t>kivimilise</a:t>
            </a:r>
            <a:r>
              <a:rPr lang="et-EE" dirty="0"/>
              <a:t> koostisega </a:t>
            </a:r>
            <a:r>
              <a:rPr lang="et-EE" dirty="0" err="1"/>
              <a:t>vettjuhtivad</a:t>
            </a:r>
            <a:r>
              <a:rPr lang="et-EE" dirty="0"/>
              <a:t> kivimid moodustavad veekihi (ka veelade, </a:t>
            </a:r>
            <a:r>
              <a:rPr lang="et-EE" dirty="0" err="1"/>
              <a:t>ing</a:t>
            </a:r>
            <a:r>
              <a:rPr lang="et-EE" dirty="0"/>
              <a:t>. </a:t>
            </a:r>
            <a:r>
              <a:rPr lang="et-EE" i="1" dirty="0" err="1"/>
              <a:t>Aquifer</a:t>
            </a:r>
            <a:r>
              <a:rPr lang="et-EE" dirty="0"/>
              <a:t>). Need kivimikihid on võimelised nii talletama kui loovutama põhjavett hulgas, et moodustuksid allikad ning varustada veega kaeve.</a:t>
            </a:r>
          </a:p>
        </p:txBody>
      </p:sp>
      <p:sp>
        <p:nvSpPr>
          <p:cNvPr id="2" name="Rectangle 1"/>
          <p:cNvSpPr/>
          <p:nvPr/>
        </p:nvSpPr>
        <p:spPr>
          <a:xfrm>
            <a:off x="5134997" y="1096245"/>
            <a:ext cx="1359924" cy="461665"/>
          </a:xfrm>
          <a:prstGeom prst="rect">
            <a:avLst/>
          </a:prstGeom>
        </p:spPr>
        <p:txBody>
          <a:bodyPr wrap="none">
            <a:spAutoFit/>
          </a:bodyPr>
          <a:lstStyle/>
          <a:p>
            <a:r>
              <a:rPr lang="et-EE" sz="2400" b="1" dirty="0"/>
              <a:t>Veekihid </a:t>
            </a:r>
            <a:endParaRPr lang="et-EE" sz="2400" dirty="0"/>
          </a:p>
        </p:txBody>
      </p:sp>
      <p:sp>
        <p:nvSpPr>
          <p:cNvPr id="7" name="Rectangle 6"/>
          <p:cNvSpPr/>
          <p:nvPr/>
        </p:nvSpPr>
        <p:spPr>
          <a:xfrm>
            <a:off x="603503" y="3441935"/>
            <a:ext cx="4165091" cy="923330"/>
          </a:xfrm>
          <a:prstGeom prst="rect">
            <a:avLst/>
          </a:prstGeom>
        </p:spPr>
        <p:txBody>
          <a:bodyPr wrap="square">
            <a:spAutoFit/>
          </a:bodyPr>
          <a:lstStyle/>
          <a:p>
            <a:pPr algn="just"/>
            <a:r>
              <a:rPr lang="et-EE" dirty="0"/>
              <a:t>Üksteisel lasuvad põhjaveekihid võivad moodustada veekomplekse ehk põhjaveeladestikke (</a:t>
            </a:r>
            <a:r>
              <a:rPr lang="et-EE" i="1" dirty="0" err="1"/>
              <a:t>aquifer</a:t>
            </a:r>
            <a:r>
              <a:rPr lang="et-EE" i="1" dirty="0"/>
              <a:t> </a:t>
            </a:r>
            <a:r>
              <a:rPr lang="et-EE" i="1" dirty="0" err="1"/>
              <a:t>system</a:t>
            </a:r>
            <a:r>
              <a:rPr lang="et-EE" dirty="0"/>
              <a:t>)</a:t>
            </a:r>
          </a:p>
        </p:txBody>
      </p:sp>
      <p:pic>
        <p:nvPicPr>
          <p:cNvPr id="1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6711" y="2634875"/>
            <a:ext cx="5666763" cy="3891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ight Arrow 11"/>
          <p:cNvSpPr/>
          <p:nvPr/>
        </p:nvSpPr>
        <p:spPr>
          <a:xfrm>
            <a:off x="5029199" y="5833987"/>
            <a:ext cx="667512" cy="41148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13" name="Right Arrow 12"/>
          <p:cNvSpPr/>
          <p:nvPr/>
        </p:nvSpPr>
        <p:spPr>
          <a:xfrm>
            <a:off x="5029199" y="4335814"/>
            <a:ext cx="667512" cy="41148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3" name="TextBox 2"/>
          <p:cNvSpPr txBox="1"/>
          <p:nvPr/>
        </p:nvSpPr>
        <p:spPr>
          <a:xfrm>
            <a:off x="603504" y="4956824"/>
            <a:ext cx="4165091" cy="1754326"/>
          </a:xfrm>
          <a:prstGeom prst="rect">
            <a:avLst/>
          </a:prstGeom>
          <a:noFill/>
        </p:spPr>
        <p:txBody>
          <a:bodyPr wrap="square" rtlCol="0">
            <a:spAutoFit/>
          </a:bodyPr>
          <a:lstStyle/>
          <a:p>
            <a:r>
              <a:rPr lang="et-EE" b="1" dirty="0"/>
              <a:t>Veekompleks (</a:t>
            </a:r>
            <a:r>
              <a:rPr lang="et-EE" b="1" i="1" dirty="0"/>
              <a:t>veeladestik</a:t>
            </a:r>
            <a:r>
              <a:rPr lang="et-EE" b="1" dirty="0"/>
              <a:t>)</a:t>
            </a:r>
            <a:r>
              <a:rPr lang="et-EE" dirty="0"/>
              <a:t> (</a:t>
            </a:r>
            <a:r>
              <a:rPr lang="et-EE" i="1" dirty="0" err="1"/>
              <a:t>aquifer</a:t>
            </a:r>
            <a:r>
              <a:rPr lang="et-EE" i="1" dirty="0"/>
              <a:t> </a:t>
            </a:r>
            <a:r>
              <a:rPr lang="et-EE" i="1" dirty="0" err="1"/>
              <a:t>system</a:t>
            </a:r>
            <a:r>
              <a:rPr lang="et-EE" dirty="0"/>
              <a:t>) - ühtses </a:t>
            </a:r>
            <a:r>
              <a:rPr lang="et-EE" dirty="0" err="1"/>
              <a:t>lasuvusjärgnevuses</a:t>
            </a:r>
            <a:r>
              <a:rPr lang="et-EE" dirty="0"/>
              <a:t> olev litoloogiliselt sarnane kivimikompleks, mis koosneb sarnaste hüdrauliliste omadustega veelademetest.</a:t>
            </a:r>
            <a:endParaRPr lang="en-GB" dirty="0"/>
          </a:p>
          <a:p>
            <a:endParaRPr lang="et-EE" dirty="0"/>
          </a:p>
        </p:txBody>
      </p:sp>
    </p:spTree>
    <p:extLst>
      <p:ext uri="{BB962C8B-B14F-4D97-AF65-F5344CB8AC3E}">
        <p14:creationId xmlns:p14="http://schemas.microsoft.com/office/powerpoint/2010/main" val="1891964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99" y="0"/>
            <a:ext cx="6781800" cy="43434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3360" y="3429000"/>
            <a:ext cx="8059624" cy="3320910"/>
          </a:xfrm>
          <a:prstGeom prst="rect">
            <a:avLst/>
          </a:prstGeom>
        </p:spPr>
      </p:pic>
    </p:spTree>
    <p:extLst>
      <p:ext uri="{BB962C8B-B14F-4D97-AF65-F5344CB8AC3E}">
        <p14:creationId xmlns:p14="http://schemas.microsoft.com/office/powerpoint/2010/main" val="1269964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98" y="2666415"/>
            <a:ext cx="5620534" cy="419158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5545553" cy="3429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2191" y="10254"/>
            <a:ext cx="6688653" cy="416855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4736" y="4126890"/>
            <a:ext cx="3119788" cy="2731110"/>
          </a:xfrm>
          <a:prstGeom prst="rect">
            <a:avLst/>
          </a:prstGeom>
        </p:spPr>
      </p:pic>
    </p:spTree>
    <p:extLst>
      <p:ext uri="{BB962C8B-B14F-4D97-AF65-F5344CB8AC3E}">
        <p14:creationId xmlns:p14="http://schemas.microsoft.com/office/powerpoint/2010/main" val="2270301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5564" y="3429000"/>
            <a:ext cx="4262437" cy="30559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3" name="Text Box 3"/>
          <p:cNvSpPr txBox="1">
            <a:spLocks noChangeArrowheads="1"/>
          </p:cNvSpPr>
          <p:nvPr/>
        </p:nvSpPr>
        <p:spPr bwMode="auto">
          <a:xfrm>
            <a:off x="1905000" y="4343400"/>
            <a:ext cx="43434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a:spcBef>
                <a:spcPct val="50000"/>
              </a:spcBef>
              <a:buFontTx/>
              <a:buAutoNum type="arabicParenR"/>
            </a:pPr>
            <a:r>
              <a:rPr lang="et-EE" altLang="et-EE"/>
              <a:t>Moskva arteesiabassein (East-European)</a:t>
            </a:r>
          </a:p>
          <a:p>
            <a:pPr>
              <a:spcBef>
                <a:spcPct val="50000"/>
              </a:spcBef>
              <a:buFontTx/>
              <a:buAutoNum type="arabicParenR"/>
            </a:pPr>
            <a:r>
              <a:rPr lang="et-EE" altLang="et-EE"/>
              <a:t>Lääne-Siberi arteesiabassein</a:t>
            </a:r>
          </a:p>
          <a:p>
            <a:pPr>
              <a:spcBef>
                <a:spcPct val="50000"/>
              </a:spcBef>
              <a:buFontTx/>
              <a:buAutoNum type="arabicParenR"/>
            </a:pPr>
            <a:r>
              <a:rPr lang="et-EE" altLang="et-EE"/>
              <a:t>Ida-Siberi arteesiabassein </a:t>
            </a:r>
            <a:endParaRPr lang="en-US" altLang="et-EE"/>
          </a:p>
        </p:txBody>
      </p:sp>
      <p:pic>
        <p:nvPicPr>
          <p:cNvPr id="358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143000"/>
            <a:ext cx="7315200" cy="28463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5" name="Text Box 5"/>
          <p:cNvSpPr txBox="1">
            <a:spLocks noChangeArrowheads="1"/>
          </p:cNvSpPr>
          <p:nvPr/>
        </p:nvSpPr>
        <p:spPr bwMode="auto">
          <a:xfrm>
            <a:off x="3946526" y="193675"/>
            <a:ext cx="24919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t-EE" altLang="et-EE"/>
              <a:t>Moskva Arteesia Bassein</a:t>
            </a:r>
            <a:endParaRPr lang="en-US" altLang="et-EE"/>
          </a:p>
        </p:txBody>
      </p:sp>
    </p:spTree>
    <p:extLst>
      <p:ext uri="{BB962C8B-B14F-4D97-AF65-F5344CB8AC3E}">
        <p14:creationId xmlns:p14="http://schemas.microsoft.com/office/powerpoint/2010/main" val="3910662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3260725" y="498475"/>
            <a:ext cx="223849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t-EE" altLang="et-EE" b="1"/>
              <a:t>Balti Arteesia Bassein</a:t>
            </a:r>
            <a:endParaRPr lang="en-US" altLang="et-EE" b="1"/>
          </a:p>
        </p:txBody>
      </p:sp>
      <p:pic>
        <p:nvPicPr>
          <p:cNvPr id="51203" name="Picture 3" descr="C:\Documents and Settings\geokeemia\Desktop\ClBr\aus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9912" y="867807"/>
            <a:ext cx="5203825" cy="49053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807" y="-2471946"/>
            <a:ext cx="6076977" cy="9329946"/>
          </a:xfrm>
          <a:prstGeom prst="rect">
            <a:avLst/>
          </a:prstGeom>
        </p:spPr>
      </p:pic>
      <p:sp>
        <p:nvSpPr>
          <p:cNvPr id="3" name="TextBox 2"/>
          <p:cNvSpPr txBox="1"/>
          <p:nvPr/>
        </p:nvSpPr>
        <p:spPr>
          <a:xfrm>
            <a:off x="6592824" y="206087"/>
            <a:ext cx="3567387" cy="584775"/>
          </a:xfrm>
          <a:prstGeom prst="rect">
            <a:avLst/>
          </a:prstGeom>
          <a:noFill/>
        </p:spPr>
        <p:txBody>
          <a:bodyPr wrap="none" rtlCol="0">
            <a:spAutoFit/>
          </a:bodyPr>
          <a:lstStyle/>
          <a:p>
            <a:r>
              <a:rPr lang="et-EE" sz="3200" dirty="0"/>
              <a:t>Baltic </a:t>
            </a:r>
            <a:r>
              <a:rPr lang="et-EE" sz="3200" dirty="0" err="1"/>
              <a:t>Artesian</a:t>
            </a:r>
            <a:r>
              <a:rPr lang="et-EE" sz="3200" dirty="0"/>
              <a:t> </a:t>
            </a:r>
            <a:r>
              <a:rPr lang="et-EE" sz="3200" dirty="0" err="1"/>
              <a:t>Basin</a:t>
            </a:r>
            <a:endParaRPr lang="et-EE" sz="3200" dirty="0"/>
          </a:p>
        </p:txBody>
      </p:sp>
    </p:spTree>
    <p:extLst>
      <p:ext uri="{BB962C8B-B14F-4D97-AF65-F5344CB8AC3E}">
        <p14:creationId xmlns:p14="http://schemas.microsoft.com/office/powerpoint/2010/main" val="2788138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Documents and Settings\geokeemia\Desktop\ClBr\läbilõi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308" y="819912"/>
            <a:ext cx="8763000" cy="58816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Documents and Settings\geokeemia\Desktop\ClBr\aus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4112" y="2293858"/>
            <a:ext cx="3840481" cy="3620222"/>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flipH="1">
            <a:off x="9848088" y="2871216"/>
            <a:ext cx="896112" cy="2295144"/>
          </a:xfrm>
          <a:prstGeom prst="line">
            <a:avLst/>
          </a:prstGeom>
          <a:ln w="76200"/>
        </p:spPr>
        <p:style>
          <a:lnRef idx="3">
            <a:schemeClr val="accent2"/>
          </a:lnRef>
          <a:fillRef idx="0">
            <a:schemeClr val="accent2"/>
          </a:fillRef>
          <a:effectRef idx="2">
            <a:schemeClr val="accent2"/>
          </a:effectRef>
          <a:fontRef idx="minor">
            <a:schemeClr val="tx1"/>
          </a:fontRef>
        </p:style>
      </p:cxnSp>
      <p:sp>
        <p:nvSpPr>
          <p:cNvPr id="6" name="TextBox 5"/>
          <p:cNvSpPr txBox="1"/>
          <p:nvPr/>
        </p:nvSpPr>
        <p:spPr>
          <a:xfrm>
            <a:off x="4186725" y="142079"/>
            <a:ext cx="3567387" cy="584775"/>
          </a:xfrm>
          <a:prstGeom prst="rect">
            <a:avLst/>
          </a:prstGeom>
          <a:noFill/>
        </p:spPr>
        <p:txBody>
          <a:bodyPr wrap="none" rtlCol="0">
            <a:spAutoFit/>
          </a:bodyPr>
          <a:lstStyle/>
          <a:p>
            <a:r>
              <a:rPr lang="et-EE" sz="3200" dirty="0"/>
              <a:t>Baltic </a:t>
            </a:r>
            <a:r>
              <a:rPr lang="et-EE" sz="3200" dirty="0" err="1"/>
              <a:t>Artesian</a:t>
            </a:r>
            <a:r>
              <a:rPr lang="et-EE" sz="3200" dirty="0"/>
              <a:t> </a:t>
            </a:r>
            <a:r>
              <a:rPr lang="et-EE" sz="3200" dirty="0" err="1"/>
              <a:t>Basin</a:t>
            </a:r>
            <a:endParaRPr lang="et-EE" sz="3200" dirty="0"/>
          </a:p>
        </p:txBody>
      </p:sp>
    </p:spTree>
    <p:extLst>
      <p:ext uri="{BB962C8B-B14F-4D97-AF65-F5344CB8AC3E}">
        <p14:creationId xmlns:p14="http://schemas.microsoft.com/office/powerpoint/2010/main" val="3286774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003300"/>
            <a:ext cx="8610600" cy="480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041648" y="312682"/>
            <a:ext cx="3567387" cy="584775"/>
          </a:xfrm>
          <a:prstGeom prst="rect">
            <a:avLst/>
          </a:prstGeom>
          <a:noFill/>
        </p:spPr>
        <p:txBody>
          <a:bodyPr wrap="none" rtlCol="0">
            <a:spAutoFit/>
          </a:bodyPr>
          <a:lstStyle/>
          <a:p>
            <a:r>
              <a:rPr lang="et-EE" sz="3200" dirty="0"/>
              <a:t>Baltic </a:t>
            </a:r>
            <a:r>
              <a:rPr lang="et-EE" sz="3200" dirty="0" err="1"/>
              <a:t>Artesian</a:t>
            </a:r>
            <a:r>
              <a:rPr lang="et-EE" sz="3200" dirty="0"/>
              <a:t> </a:t>
            </a:r>
            <a:r>
              <a:rPr lang="et-EE" sz="3200" dirty="0" err="1"/>
              <a:t>Basin</a:t>
            </a:r>
            <a:endParaRPr lang="et-EE" sz="3200" dirty="0"/>
          </a:p>
        </p:txBody>
      </p:sp>
    </p:spTree>
    <p:extLst>
      <p:ext uri="{BB962C8B-B14F-4D97-AF65-F5344CB8AC3E}">
        <p14:creationId xmlns:p14="http://schemas.microsoft.com/office/powerpoint/2010/main" val="877878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2BC7B872-90FD-43BA-9919-5C4929BA863D}"/>
              </a:ext>
            </a:extLst>
          </p:cNvPr>
          <p:cNvSpPr>
            <a:spLocks noGrp="1"/>
          </p:cNvSpPr>
          <p:nvPr>
            <p:ph type="title"/>
          </p:nvPr>
        </p:nvSpPr>
        <p:spPr/>
        <p:txBody>
          <a:bodyPr/>
          <a:lstStyle/>
          <a:p>
            <a:r>
              <a:rPr lang="et-EE" b="1" dirty="0"/>
              <a:t>Reaktsioonid küllastuvöös</a:t>
            </a:r>
            <a:endParaRPr lang="en-US" b="1" dirty="0"/>
          </a:p>
        </p:txBody>
      </p:sp>
      <mc:AlternateContent xmlns:mc="http://schemas.openxmlformats.org/markup-compatibility/2006" xmlns:a14="http://schemas.microsoft.com/office/drawing/2010/main">
        <mc:Choice Requires="a14">
          <p:sp>
            <p:nvSpPr>
              <p:cNvPr id="3" name="Sisu kohatäide 2">
                <a:extLst>
                  <a:ext uri="{FF2B5EF4-FFF2-40B4-BE49-F238E27FC236}">
                    <a16:creationId xmlns:a16="http://schemas.microsoft.com/office/drawing/2014/main" id="{D69FE67D-0D47-48CD-BC91-70E4FEC05352}"/>
                  </a:ext>
                </a:extLst>
              </p:cNvPr>
              <p:cNvSpPr>
                <a:spLocks noGrp="1"/>
              </p:cNvSpPr>
              <p:nvPr>
                <p:ph idx="1"/>
              </p:nvPr>
            </p:nvSpPr>
            <p:spPr/>
            <p:txBody>
              <a:bodyPr>
                <a:normAutofit fontScale="77500" lnSpcReduction="20000"/>
              </a:bodyPr>
              <a:lstStyle/>
              <a:p>
                <a:r>
                  <a:rPr lang="et-EE" b="1" dirty="0"/>
                  <a:t>Katioonvahetus</a:t>
                </a:r>
              </a:p>
              <a:p>
                <a:pPr algn="just"/>
                <a:r>
                  <a:rPr lang="et-EE" dirty="0"/>
                  <a:t>Katioonvahetus on oluline protsess olukordades, kus põhjaveekihti liikuv vesi erineb veest, mis varem pooriruumi täitis. </a:t>
                </a:r>
              </a:p>
              <a:p>
                <a:pPr algn="just"/>
                <a:r>
                  <a:rPr lang="et-EE" dirty="0"/>
                  <a:t>Kõige levinum katioonvahetuse reaktsioon toimub Na</a:t>
                </a:r>
                <a:r>
                  <a:rPr lang="et-EE" baseline="30000" dirty="0"/>
                  <a:t>+</a:t>
                </a:r>
                <a:r>
                  <a:rPr lang="et-EE" dirty="0"/>
                  <a:t> ja Ca</a:t>
                </a:r>
                <a:r>
                  <a:rPr lang="et-EE" baseline="30000" dirty="0"/>
                  <a:t>2+ </a:t>
                </a:r>
                <a:r>
                  <a:rPr lang="et-EE" dirty="0"/>
                  <a:t>ioonide vahel:</a:t>
                </a:r>
              </a:p>
              <a:p>
                <a:pPr marL="0" indent="0" algn="just">
                  <a:buNone/>
                </a:pPr>
                <a14:m>
                  <m:oMathPara xmlns:m="http://schemas.openxmlformats.org/officeDocument/2006/math">
                    <m:oMathParaPr>
                      <m:jc m:val="centerGroup"/>
                    </m:oMathParaPr>
                    <m:oMath xmlns:m="http://schemas.openxmlformats.org/officeDocument/2006/math">
                      <m:r>
                        <a:rPr lang="et-EE" b="0" i="1" smtClean="0">
                          <a:latin typeface="Cambria Math" panose="02040503050406030204" pitchFamily="18" charset="0"/>
                        </a:rPr>
                        <m:t>𝑁𝑎</m:t>
                      </m:r>
                      <m:r>
                        <a:rPr lang="et-EE" b="0" i="1" smtClean="0">
                          <a:latin typeface="Cambria Math" panose="02040503050406030204" pitchFamily="18" charset="0"/>
                        </a:rPr>
                        <m:t>−</m:t>
                      </m:r>
                      <m:r>
                        <a:rPr lang="et-EE" b="0" i="1" smtClean="0">
                          <a:latin typeface="Cambria Math" panose="02040503050406030204" pitchFamily="18" charset="0"/>
                        </a:rPr>
                        <m:t>𝑠𝑎𝑣𝑖</m:t>
                      </m:r>
                      <m:r>
                        <a:rPr lang="et-EE" b="0" i="1" smtClean="0">
                          <a:latin typeface="Cambria Math" panose="02040503050406030204" pitchFamily="18" charset="0"/>
                        </a:rPr>
                        <m:t>+</m:t>
                      </m:r>
                      <m:sSup>
                        <m:sSupPr>
                          <m:ctrlPr>
                            <a:rPr lang="et-EE" b="0" i="1" smtClean="0">
                              <a:latin typeface="Cambria Math" panose="02040503050406030204" pitchFamily="18" charset="0"/>
                            </a:rPr>
                          </m:ctrlPr>
                        </m:sSupPr>
                        <m:e>
                          <m:r>
                            <a:rPr lang="et-EE" b="0" i="1" smtClean="0">
                              <a:latin typeface="Cambria Math" panose="02040503050406030204" pitchFamily="18" charset="0"/>
                            </a:rPr>
                            <m:t>𝐶𝑎</m:t>
                          </m:r>
                        </m:e>
                        <m:sup>
                          <m:r>
                            <a:rPr lang="et-EE" b="0" i="1" smtClean="0">
                              <a:latin typeface="Cambria Math" panose="02040503050406030204" pitchFamily="18" charset="0"/>
                            </a:rPr>
                            <m:t>2+</m:t>
                          </m:r>
                        </m:sup>
                      </m:sSup>
                      <m:r>
                        <a:rPr lang="et-EE" b="0" i="1" smtClean="0">
                          <a:latin typeface="Cambria Math" panose="02040503050406030204" pitchFamily="18" charset="0"/>
                          <a:ea typeface="Cambria Math" panose="02040503050406030204" pitchFamily="18" charset="0"/>
                        </a:rPr>
                        <m:t>→</m:t>
                      </m:r>
                      <m:r>
                        <a:rPr lang="et-EE" b="0" i="1" smtClean="0">
                          <a:latin typeface="Cambria Math" panose="02040503050406030204" pitchFamily="18" charset="0"/>
                          <a:ea typeface="Cambria Math" panose="02040503050406030204" pitchFamily="18" charset="0"/>
                        </a:rPr>
                        <m:t>𝐶𝑎</m:t>
                      </m:r>
                      <m:r>
                        <a:rPr lang="et-EE" b="0" i="1" smtClean="0">
                          <a:latin typeface="Cambria Math" panose="02040503050406030204" pitchFamily="18" charset="0"/>
                          <a:ea typeface="Cambria Math" panose="02040503050406030204" pitchFamily="18" charset="0"/>
                        </a:rPr>
                        <m:t>−</m:t>
                      </m:r>
                      <m:r>
                        <a:rPr lang="et-EE" b="0" i="1" smtClean="0">
                          <a:latin typeface="Cambria Math" panose="02040503050406030204" pitchFamily="18" charset="0"/>
                          <a:ea typeface="Cambria Math" panose="02040503050406030204" pitchFamily="18" charset="0"/>
                        </a:rPr>
                        <m:t>𝑠𝑎𝑣𝑖</m:t>
                      </m:r>
                      <m:r>
                        <a:rPr lang="et-EE" b="0" i="1" smtClean="0">
                          <a:latin typeface="Cambria Math" panose="02040503050406030204" pitchFamily="18" charset="0"/>
                          <a:ea typeface="Cambria Math" panose="02040503050406030204" pitchFamily="18" charset="0"/>
                        </a:rPr>
                        <m:t>+</m:t>
                      </m:r>
                      <m:r>
                        <a:rPr lang="et-EE" b="1" i="1" smtClean="0">
                          <a:solidFill>
                            <a:srgbClr val="FF0000"/>
                          </a:solidFill>
                          <a:latin typeface="Cambria Math" panose="02040503050406030204" pitchFamily="18" charset="0"/>
                          <a:ea typeface="Cambria Math" panose="02040503050406030204" pitchFamily="18" charset="0"/>
                        </a:rPr>
                        <m:t>𝟐</m:t>
                      </m:r>
                      <m:sSup>
                        <m:sSupPr>
                          <m:ctrlPr>
                            <a:rPr lang="et-EE" b="1" i="1" smtClean="0">
                              <a:solidFill>
                                <a:srgbClr val="FF0000"/>
                              </a:solidFill>
                              <a:latin typeface="Cambria Math" panose="02040503050406030204" pitchFamily="18" charset="0"/>
                              <a:ea typeface="Cambria Math" panose="02040503050406030204" pitchFamily="18" charset="0"/>
                            </a:rPr>
                          </m:ctrlPr>
                        </m:sSupPr>
                        <m:e>
                          <m:r>
                            <a:rPr lang="et-EE" b="1" i="1" smtClean="0">
                              <a:solidFill>
                                <a:srgbClr val="FF0000"/>
                              </a:solidFill>
                              <a:latin typeface="Cambria Math" panose="02040503050406030204" pitchFamily="18" charset="0"/>
                              <a:ea typeface="Cambria Math" panose="02040503050406030204" pitchFamily="18" charset="0"/>
                            </a:rPr>
                            <m:t>𝑵𝒂</m:t>
                          </m:r>
                        </m:e>
                        <m:sup>
                          <m:r>
                            <a:rPr lang="et-EE" b="1" i="1" smtClean="0">
                              <a:solidFill>
                                <a:srgbClr val="FF0000"/>
                              </a:solidFill>
                              <a:latin typeface="Cambria Math" panose="02040503050406030204" pitchFamily="18" charset="0"/>
                              <a:ea typeface="Cambria Math" panose="02040503050406030204" pitchFamily="18" charset="0"/>
                            </a:rPr>
                            <m:t>+</m:t>
                          </m:r>
                        </m:sup>
                      </m:sSup>
                    </m:oMath>
                  </m:oMathPara>
                </a14:m>
                <a:endParaRPr lang="et-EE" b="1" dirty="0"/>
              </a:p>
              <a:p>
                <a:pPr algn="just"/>
                <a:r>
                  <a:rPr lang="et-EE" dirty="0"/>
                  <a:t>Katioonvahetus sellisel kujul mõjutab oluliselt karbonaatide lahustumist, sest Ca</a:t>
                </a:r>
                <a:r>
                  <a:rPr lang="et-EE" baseline="30000" dirty="0"/>
                  <a:t>2+ </a:t>
                </a:r>
                <a:r>
                  <a:rPr lang="et-EE" dirty="0"/>
                  <a:t>eemaldamine lahusest viib lahustumisreaktsiooni tasakaaluolekust välja.</a:t>
                </a:r>
              </a:p>
              <a:p>
                <a:pPr algn="just"/>
                <a:r>
                  <a:rPr lang="et-EE" dirty="0"/>
                  <a:t>Sellise sekundaarse karbonaatide lahustumise tulemuseks on väga kõrged HCO</a:t>
                </a:r>
                <a:r>
                  <a:rPr lang="et-EE" baseline="-25000" dirty="0"/>
                  <a:t>3</a:t>
                </a:r>
                <a:r>
                  <a:rPr lang="et-EE" baseline="30000" dirty="0">
                    <a:latin typeface="Calibri" panose="020F0502020204030204" pitchFamily="34" charset="0"/>
                    <a:cs typeface="Calibri" panose="020F0502020204030204" pitchFamily="34" charset="0"/>
                  </a:rPr>
                  <a:t>−</a:t>
                </a:r>
                <a:r>
                  <a:rPr lang="et-EE" dirty="0">
                    <a:latin typeface="Calibri" panose="020F0502020204030204" pitchFamily="34" charset="0"/>
                    <a:cs typeface="Calibri" panose="020F0502020204030204" pitchFamily="34" charset="0"/>
                  </a:rPr>
                  <a:t> kontsentratsioonid ja </a:t>
                </a:r>
                <a:r>
                  <a:rPr lang="et-EE" dirty="0" err="1">
                    <a:latin typeface="Calibri" panose="020F0502020204030204" pitchFamily="34" charset="0"/>
                    <a:cs typeface="Calibri" panose="020F0502020204030204" pitchFamily="34" charset="0"/>
                  </a:rPr>
                  <a:t>pH</a:t>
                </a:r>
                <a:r>
                  <a:rPr lang="et-EE" dirty="0">
                    <a:latin typeface="Calibri" panose="020F0502020204030204" pitchFamily="34" charset="0"/>
                    <a:cs typeface="Calibri" panose="020F0502020204030204" pitchFamily="34" charset="0"/>
                  </a:rPr>
                  <a:t> väärtused ning veetüübiks kujuneb Na-HCO</a:t>
                </a:r>
                <a:r>
                  <a:rPr lang="et-EE" baseline="-25000" dirty="0">
                    <a:latin typeface="Calibri" panose="020F0502020204030204" pitchFamily="34" charset="0"/>
                    <a:cs typeface="Calibri" panose="020F0502020204030204" pitchFamily="34" charset="0"/>
                  </a:rPr>
                  <a:t>3</a:t>
                </a:r>
                <a:r>
                  <a:rPr lang="et-EE" dirty="0">
                    <a:latin typeface="Calibri" panose="020F0502020204030204" pitchFamily="34" charset="0"/>
                    <a:cs typeface="Calibri" panose="020F0502020204030204" pitchFamily="34" charset="0"/>
                  </a:rPr>
                  <a:t>.</a:t>
                </a:r>
              </a:p>
              <a:p>
                <a:pPr algn="just"/>
                <a:r>
                  <a:rPr lang="et-EE" dirty="0">
                    <a:latin typeface="Calibri" panose="020F0502020204030204" pitchFamily="34" charset="0"/>
                    <a:cs typeface="Calibri" panose="020F0502020204030204" pitchFamily="34" charset="0"/>
                  </a:rPr>
                  <a:t>Sellist tüüpi katioonvahetus esineb olukorras, kus varem soolase veega täidetud põhjaveekihti tungib magevesi (nt. mere regressioon Madalmaades).</a:t>
                </a:r>
              </a:p>
              <a:p>
                <a:pPr algn="just"/>
                <a:r>
                  <a:rPr lang="et-EE" dirty="0"/>
                  <a:t>Põhikomponendid merevees: </a:t>
                </a:r>
                <a:r>
                  <a:rPr lang="fr-BE" altLang="nl-BE" b="1" dirty="0">
                    <a:solidFill>
                      <a:srgbClr val="FF3300"/>
                    </a:solidFill>
                    <a:latin typeface="Times New Roman" panose="02020603050405020304" pitchFamily="18" charset="0"/>
                  </a:rPr>
                  <a:t>Cl</a:t>
                </a:r>
                <a:r>
                  <a:rPr lang="fr-BE" altLang="nl-BE" b="1" baseline="30000" dirty="0">
                    <a:solidFill>
                      <a:srgbClr val="FF3300"/>
                    </a:solidFill>
                    <a:latin typeface="Times New Roman" panose="02020603050405020304" pitchFamily="18" charset="0"/>
                  </a:rPr>
                  <a:t>-</a:t>
                </a:r>
                <a:r>
                  <a:rPr lang="fr-BE" altLang="nl-BE" b="1" dirty="0">
                    <a:solidFill>
                      <a:srgbClr val="FF3300"/>
                    </a:solidFill>
                    <a:latin typeface="Times New Roman" panose="02020603050405020304" pitchFamily="18" charset="0"/>
                  </a:rPr>
                  <a:t>, Na</a:t>
                </a:r>
                <a:r>
                  <a:rPr lang="fr-BE" altLang="nl-BE" b="1" baseline="30000" dirty="0">
                    <a:solidFill>
                      <a:srgbClr val="FF3300"/>
                    </a:solidFill>
                    <a:latin typeface="Times New Roman" panose="02020603050405020304" pitchFamily="18" charset="0"/>
                  </a:rPr>
                  <a:t>+</a:t>
                </a:r>
                <a:r>
                  <a:rPr lang="fr-BE" altLang="nl-BE" b="1" dirty="0">
                    <a:solidFill>
                      <a:srgbClr val="FF3300"/>
                    </a:solidFill>
                    <a:latin typeface="Times New Roman" panose="02020603050405020304" pitchFamily="18" charset="0"/>
                  </a:rPr>
                  <a:t>, Mg</a:t>
                </a:r>
                <a:r>
                  <a:rPr lang="fr-BE" altLang="nl-BE" b="1" baseline="30000" dirty="0">
                    <a:solidFill>
                      <a:srgbClr val="FF3300"/>
                    </a:solidFill>
                    <a:latin typeface="Times New Roman" panose="02020603050405020304" pitchFamily="18" charset="0"/>
                  </a:rPr>
                  <a:t>2+</a:t>
                </a:r>
                <a:r>
                  <a:rPr lang="fr-BE" altLang="nl-BE" b="1" dirty="0">
                    <a:solidFill>
                      <a:srgbClr val="FF3300"/>
                    </a:solidFill>
                    <a:latin typeface="Times New Roman" panose="02020603050405020304" pitchFamily="18" charset="0"/>
                  </a:rPr>
                  <a:t>, SO</a:t>
                </a:r>
                <a:r>
                  <a:rPr lang="fr-BE" altLang="nl-BE" b="1" baseline="-25000" dirty="0">
                    <a:solidFill>
                      <a:srgbClr val="FF3300"/>
                    </a:solidFill>
                    <a:latin typeface="Times New Roman" panose="02020603050405020304" pitchFamily="18" charset="0"/>
                  </a:rPr>
                  <a:t>4</a:t>
                </a:r>
                <a:r>
                  <a:rPr lang="fr-BE" altLang="nl-BE" b="1" baseline="30000" dirty="0">
                    <a:solidFill>
                      <a:srgbClr val="FF3300"/>
                    </a:solidFill>
                    <a:latin typeface="Times New Roman" panose="02020603050405020304" pitchFamily="18" charset="0"/>
                  </a:rPr>
                  <a:t>2-</a:t>
                </a:r>
                <a:endParaRPr lang="et-EE" dirty="0"/>
              </a:p>
              <a:p>
                <a:pPr algn="just"/>
                <a:r>
                  <a:rPr lang="et-EE" dirty="0"/>
                  <a:t>Savipindadele seotud katioonid soolases põhjavees: </a:t>
                </a:r>
                <a:r>
                  <a:rPr lang="fr-BE" altLang="nl-BE" b="1" dirty="0">
                    <a:solidFill>
                      <a:schemeClr val="accent1">
                        <a:lumMod val="50000"/>
                      </a:schemeClr>
                    </a:solidFill>
                    <a:latin typeface="Times New Roman" panose="02020603050405020304" pitchFamily="18" charset="0"/>
                  </a:rPr>
                  <a:t>Na</a:t>
                </a:r>
                <a:r>
                  <a:rPr lang="fr-BE" altLang="nl-BE" b="1" baseline="30000" dirty="0">
                    <a:solidFill>
                      <a:schemeClr val="accent1">
                        <a:lumMod val="50000"/>
                      </a:schemeClr>
                    </a:solidFill>
                    <a:latin typeface="Times New Roman" panose="02020603050405020304" pitchFamily="18" charset="0"/>
                  </a:rPr>
                  <a:t>+</a:t>
                </a:r>
                <a:r>
                  <a:rPr lang="fr-BE" altLang="nl-BE" b="1" dirty="0">
                    <a:solidFill>
                      <a:schemeClr val="accent1">
                        <a:lumMod val="50000"/>
                      </a:schemeClr>
                    </a:solidFill>
                    <a:latin typeface="Times New Roman" panose="02020603050405020304" pitchFamily="18" charset="0"/>
                  </a:rPr>
                  <a:t>, Mg</a:t>
                </a:r>
                <a:r>
                  <a:rPr lang="fr-BE" altLang="nl-BE" b="1" baseline="30000" dirty="0">
                    <a:solidFill>
                      <a:schemeClr val="accent1">
                        <a:lumMod val="50000"/>
                      </a:schemeClr>
                    </a:solidFill>
                    <a:latin typeface="Times New Roman" panose="02020603050405020304" pitchFamily="18" charset="0"/>
                  </a:rPr>
                  <a:t>2+</a:t>
                </a:r>
                <a:r>
                  <a:rPr lang="fr-BE" altLang="nl-BE" b="1" dirty="0">
                    <a:solidFill>
                      <a:schemeClr val="accent1">
                        <a:lumMod val="50000"/>
                      </a:schemeClr>
                    </a:solidFill>
                    <a:latin typeface="Times New Roman" panose="02020603050405020304" pitchFamily="18" charset="0"/>
                  </a:rPr>
                  <a:t>, K</a:t>
                </a:r>
                <a:r>
                  <a:rPr lang="fr-BE" altLang="nl-BE" b="1" baseline="30000" dirty="0">
                    <a:solidFill>
                      <a:schemeClr val="accent1">
                        <a:lumMod val="50000"/>
                      </a:schemeClr>
                    </a:solidFill>
                    <a:latin typeface="Times New Roman" panose="02020603050405020304" pitchFamily="18" charset="0"/>
                  </a:rPr>
                  <a:t>+</a:t>
                </a:r>
                <a:r>
                  <a:rPr lang="et-EE" dirty="0">
                    <a:solidFill>
                      <a:schemeClr val="accent1">
                        <a:lumMod val="50000"/>
                      </a:schemeClr>
                    </a:solidFill>
                  </a:rPr>
                  <a:t> </a:t>
                </a:r>
                <a:endParaRPr lang="en-US" dirty="0">
                  <a:solidFill>
                    <a:schemeClr val="accent1">
                      <a:lumMod val="50000"/>
                    </a:schemeClr>
                  </a:solidFill>
                </a:endParaRPr>
              </a:p>
            </p:txBody>
          </p:sp>
        </mc:Choice>
        <mc:Fallback xmlns="">
          <p:sp>
            <p:nvSpPr>
              <p:cNvPr id="3" name="Sisu kohatäide 2">
                <a:extLst>
                  <a:ext uri="{FF2B5EF4-FFF2-40B4-BE49-F238E27FC236}">
                    <a16:creationId xmlns:a16="http://schemas.microsoft.com/office/drawing/2014/main" id="{D69FE67D-0D47-48CD-BC91-70E4FEC05352}"/>
                  </a:ext>
                </a:extLst>
              </p:cNvPr>
              <p:cNvSpPr>
                <a:spLocks noGrp="1" noRot="1" noChangeAspect="1" noMove="1" noResize="1" noEditPoints="1" noAdjustHandles="1" noChangeArrowheads="1" noChangeShapeType="1" noTextEdit="1"/>
              </p:cNvSpPr>
              <p:nvPr>
                <p:ph idx="1"/>
              </p:nvPr>
            </p:nvSpPr>
            <p:spPr>
              <a:blipFill>
                <a:blip r:embed="rId3"/>
                <a:stretch>
                  <a:fillRect l="-696" t="-2801" r="-696"/>
                </a:stretch>
              </a:blipFill>
            </p:spPr>
            <p:txBody>
              <a:bodyPr/>
              <a:lstStyle/>
              <a:p>
                <a:r>
                  <a:rPr lang="en-US">
                    <a:noFill/>
                  </a:rPr>
                  <a:t> </a:t>
                </a:r>
              </a:p>
            </p:txBody>
          </p:sp>
        </mc:Fallback>
      </mc:AlternateContent>
      <p:sp>
        <p:nvSpPr>
          <p:cNvPr id="4" name="Text Box 8">
            <a:extLst>
              <a:ext uri="{FF2B5EF4-FFF2-40B4-BE49-F238E27FC236}">
                <a16:creationId xmlns:a16="http://schemas.microsoft.com/office/drawing/2014/main" id="{12AFC21A-1A76-4575-80CA-C1BE7B1C7566}"/>
              </a:ext>
            </a:extLst>
          </p:cNvPr>
          <p:cNvSpPr txBox="1">
            <a:spLocks noChangeArrowheads="1"/>
          </p:cNvSpPr>
          <p:nvPr/>
        </p:nvSpPr>
        <p:spPr bwMode="auto">
          <a:xfrm>
            <a:off x="8807450" y="365125"/>
            <a:ext cx="3373039" cy="830997"/>
          </a:xfrm>
          <a:prstGeom prst="rect">
            <a:avLst/>
          </a:prstGeom>
          <a:solidFill>
            <a:schemeClr val="bg1"/>
          </a:solidFill>
          <a:ln>
            <a:noFill/>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t-EE" altLang="nl-BE" sz="2400" b="1" dirty="0">
                <a:solidFill>
                  <a:srgbClr val="FF3300"/>
                </a:solidFill>
                <a:latin typeface="Times New Roman" panose="02020603050405020304" pitchFamily="18" charset="0"/>
              </a:rPr>
              <a:t>Katioonide afiinsusrida</a:t>
            </a:r>
            <a:r>
              <a:rPr lang="fr-BE" altLang="nl-BE" sz="2400" b="1" dirty="0">
                <a:solidFill>
                  <a:srgbClr val="FF3300"/>
                </a:solidFill>
                <a:latin typeface="Times New Roman" panose="02020603050405020304" pitchFamily="18" charset="0"/>
              </a:rPr>
              <a:t>:</a:t>
            </a:r>
          </a:p>
          <a:p>
            <a:pPr eaLnBrk="1" hangingPunct="1"/>
            <a:r>
              <a:rPr lang="fr-BE" altLang="nl-BE" sz="2400" b="1" dirty="0">
                <a:solidFill>
                  <a:srgbClr val="FF3300"/>
                </a:solidFill>
                <a:latin typeface="Times New Roman" panose="02020603050405020304" pitchFamily="18" charset="0"/>
              </a:rPr>
              <a:t>Na</a:t>
            </a:r>
            <a:r>
              <a:rPr lang="fr-BE" altLang="nl-BE" sz="2400" b="1" baseline="30000" dirty="0">
                <a:solidFill>
                  <a:srgbClr val="FF3300"/>
                </a:solidFill>
                <a:latin typeface="Times New Roman" panose="02020603050405020304" pitchFamily="18" charset="0"/>
              </a:rPr>
              <a:t>+</a:t>
            </a:r>
            <a:r>
              <a:rPr lang="fr-BE" altLang="nl-BE" sz="2400" b="1" dirty="0">
                <a:solidFill>
                  <a:srgbClr val="FF3300"/>
                </a:solidFill>
                <a:latin typeface="Times New Roman" panose="02020603050405020304" pitchFamily="18" charset="0"/>
              </a:rPr>
              <a:t> &lt; K</a:t>
            </a:r>
            <a:r>
              <a:rPr lang="fr-BE" altLang="nl-BE" sz="2400" b="1" baseline="30000" dirty="0">
                <a:solidFill>
                  <a:srgbClr val="FF3300"/>
                </a:solidFill>
                <a:latin typeface="Times New Roman" panose="02020603050405020304" pitchFamily="18" charset="0"/>
              </a:rPr>
              <a:t>+</a:t>
            </a:r>
            <a:r>
              <a:rPr lang="fr-BE" altLang="nl-BE" sz="2400" b="1" dirty="0">
                <a:solidFill>
                  <a:srgbClr val="FF3300"/>
                </a:solidFill>
                <a:latin typeface="Times New Roman" panose="02020603050405020304" pitchFamily="18" charset="0"/>
              </a:rPr>
              <a:t> &lt; Mg</a:t>
            </a:r>
            <a:r>
              <a:rPr lang="fr-BE" altLang="nl-BE" sz="2400" b="1" baseline="30000" dirty="0">
                <a:solidFill>
                  <a:srgbClr val="FF3300"/>
                </a:solidFill>
                <a:latin typeface="Times New Roman" panose="02020603050405020304" pitchFamily="18" charset="0"/>
              </a:rPr>
              <a:t>2+</a:t>
            </a:r>
            <a:r>
              <a:rPr lang="fr-BE" altLang="nl-BE" sz="2400" b="1" dirty="0">
                <a:solidFill>
                  <a:srgbClr val="FF3300"/>
                </a:solidFill>
                <a:latin typeface="Times New Roman" panose="02020603050405020304" pitchFamily="18" charset="0"/>
              </a:rPr>
              <a:t> &lt; </a:t>
            </a:r>
            <a:r>
              <a:rPr lang="et-EE" altLang="nl-BE" sz="2400" b="1" dirty="0">
                <a:solidFill>
                  <a:srgbClr val="FF3300"/>
                </a:solidFill>
                <a:latin typeface="Times New Roman" panose="02020603050405020304" pitchFamily="18" charset="0"/>
              </a:rPr>
              <a:t>Ca</a:t>
            </a:r>
            <a:r>
              <a:rPr lang="fr-BE" altLang="nl-BE" sz="2400" b="1" baseline="30000" dirty="0">
                <a:solidFill>
                  <a:srgbClr val="FF3300"/>
                </a:solidFill>
                <a:latin typeface="Times New Roman" panose="02020603050405020304" pitchFamily="18" charset="0"/>
              </a:rPr>
              <a:t>2+</a:t>
            </a:r>
            <a:endParaRPr lang="en-GB" altLang="nl-BE" sz="2400" b="1" baseline="30000" dirty="0">
              <a:solidFill>
                <a:srgbClr val="FF3300"/>
              </a:solidFill>
              <a:latin typeface="Times New Roman" panose="02020603050405020304" pitchFamily="18" charset="0"/>
            </a:endParaRPr>
          </a:p>
        </p:txBody>
      </p:sp>
      <p:sp>
        <p:nvSpPr>
          <p:cNvPr id="5" name="Slaidinumbri kohatäide 4">
            <a:extLst>
              <a:ext uri="{FF2B5EF4-FFF2-40B4-BE49-F238E27FC236}">
                <a16:creationId xmlns:a16="http://schemas.microsoft.com/office/drawing/2014/main" id="{ECCBCC45-45A8-4E69-89C2-02D1D796EE4C}"/>
              </a:ext>
            </a:extLst>
          </p:cNvPr>
          <p:cNvSpPr>
            <a:spLocks noGrp="1"/>
          </p:cNvSpPr>
          <p:nvPr>
            <p:ph type="sldNum" sz="quarter" idx="12"/>
          </p:nvPr>
        </p:nvSpPr>
        <p:spPr/>
        <p:txBody>
          <a:bodyPr/>
          <a:lstStyle/>
          <a:p>
            <a:fld id="{AECCF359-125E-4B56-B8AE-37251FDC6E5C}" type="slidenum">
              <a:rPr lang="en-US" smtClean="0"/>
              <a:t>2</a:t>
            </a:fld>
            <a:endParaRPr lang="en-US"/>
          </a:p>
        </p:txBody>
      </p:sp>
    </p:spTree>
    <p:extLst>
      <p:ext uri="{BB962C8B-B14F-4D97-AF65-F5344CB8AC3E}">
        <p14:creationId xmlns:p14="http://schemas.microsoft.com/office/powerpoint/2010/main" val="94847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Documents and Settings\geokeemia\Desktop\ClBr\aus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2080" y="1142127"/>
            <a:ext cx="5203825" cy="4905375"/>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rot="2176612">
            <a:off x="6960139" y="4405723"/>
            <a:ext cx="488041" cy="131845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4" name="Oval 3"/>
          <p:cNvSpPr/>
          <p:nvPr/>
        </p:nvSpPr>
        <p:spPr>
          <a:xfrm rot="2176612">
            <a:off x="7439749" y="2980201"/>
            <a:ext cx="488041" cy="52069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5" name="Oval 4"/>
          <p:cNvSpPr/>
          <p:nvPr/>
        </p:nvSpPr>
        <p:spPr>
          <a:xfrm rot="2176612">
            <a:off x="6504013" y="3168653"/>
            <a:ext cx="488041" cy="520693"/>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6" name="Oval 5"/>
          <p:cNvSpPr/>
          <p:nvPr/>
        </p:nvSpPr>
        <p:spPr>
          <a:xfrm rot="20872058">
            <a:off x="5835413" y="1752861"/>
            <a:ext cx="2244358" cy="548466"/>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7" name="Oval 6"/>
          <p:cNvSpPr/>
          <p:nvPr/>
        </p:nvSpPr>
        <p:spPr>
          <a:xfrm rot="18717489">
            <a:off x="3778968" y="3249860"/>
            <a:ext cx="2244358" cy="548466"/>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8" name="TextBox 7"/>
          <p:cNvSpPr txBox="1"/>
          <p:nvPr/>
        </p:nvSpPr>
        <p:spPr>
          <a:xfrm>
            <a:off x="8467344" y="3877056"/>
            <a:ext cx="1780103" cy="369332"/>
          </a:xfrm>
          <a:prstGeom prst="rect">
            <a:avLst/>
          </a:prstGeom>
          <a:noFill/>
        </p:spPr>
        <p:txBody>
          <a:bodyPr wrap="none" rtlCol="0">
            <a:spAutoFit/>
          </a:bodyPr>
          <a:lstStyle/>
          <a:p>
            <a:r>
              <a:rPr lang="et-EE" dirty="0"/>
              <a:t>Infiltreerumisala</a:t>
            </a:r>
          </a:p>
        </p:txBody>
      </p:sp>
      <p:cxnSp>
        <p:nvCxnSpPr>
          <p:cNvPr id="10" name="Straight Arrow Connector 9"/>
          <p:cNvCxnSpPr/>
          <p:nvPr/>
        </p:nvCxnSpPr>
        <p:spPr>
          <a:xfrm flipH="1" flipV="1">
            <a:off x="7956335" y="3429000"/>
            <a:ext cx="658014" cy="44805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7683769" y="4267337"/>
            <a:ext cx="1141055" cy="31921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959602" y="2278586"/>
            <a:ext cx="1283878" cy="523220"/>
          </a:xfrm>
          <a:prstGeom prst="rect">
            <a:avLst/>
          </a:prstGeom>
          <a:noFill/>
        </p:spPr>
        <p:txBody>
          <a:bodyPr wrap="none" rtlCol="0">
            <a:spAutoFit/>
          </a:bodyPr>
          <a:lstStyle/>
          <a:p>
            <a:r>
              <a:rPr lang="et-EE" sz="2800" dirty="0"/>
              <a:t>väljeala</a:t>
            </a:r>
          </a:p>
        </p:txBody>
      </p:sp>
      <p:cxnSp>
        <p:nvCxnSpPr>
          <p:cNvPr id="15" name="Straight Arrow Connector 14"/>
          <p:cNvCxnSpPr/>
          <p:nvPr/>
        </p:nvCxnSpPr>
        <p:spPr>
          <a:xfrm flipV="1">
            <a:off x="3291108" y="2231136"/>
            <a:ext cx="2420294" cy="309060"/>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027546" y="2815314"/>
            <a:ext cx="1428412" cy="708000"/>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7333004" y="2319092"/>
            <a:ext cx="238228" cy="59297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5" idx="7"/>
          </p:cNvCxnSpPr>
          <p:nvPr/>
        </p:nvCxnSpPr>
        <p:spPr>
          <a:xfrm flipH="1">
            <a:off x="6996062" y="3302273"/>
            <a:ext cx="385959" cy="80412"/>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6884742" y="3772896"/>
            <a:ext cx="350108" cy="80467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5257429" y="3783267"/>
            <a:ext cx="1578356" cy="1175114"/>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811593" y="343048"/>
            <a:ext cx="3567387" cy="584775"/>
          </a:xfrm>
          <a:prstGeom prst="rect">
            <a:avLst/>
          </a:prstGeom>
          <a:noFill/>
        </p:spPr>
        <p:txBody>
          <a:bodyPr wrap="none" rtlCol="0">
            <a:spAutoFit/>
          </a:bodyPr>
          <a:lstStyle/>
          <a:p>
            <a:r>
              <a:rPr lang="et-EE" sz="3200" dirty="0"/>
              <a:t>Baltic </a:t>
            </a:r>
            <a:r>
              <a:rPr lang="et-EE" sz="3200" dirty="0" err="1"/>
              <a:t>Artesian</a:t>
            </a:r>
            <a:r>
              <a:rPr lang="et-EE" sz="3200" dirty="0"/>
              <a:t> </a:t>
            </a:r>
            <a:r>
              <a:rPr lang="et-EE" sz="3200" dirty="0" err="1"/>
              <a:t>Basin</a:t>
            </a:r>
            <a:endParaRPr lang="et-EE" sz="3200" dirty="0"/>
          </a:p>
        </p:txBody>
      </p:sp>
    </p:spTree>
    <p:extLst>
      <p:ext uri="{BB962C8B-B14F-4D97-AF65-F5344CB8AC3E}">
        <p14:creationId xmlns:p14="http://schemas.microsoft.com/office/powerpoint/2010/main" val="2535039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958851"/>
            <a:ext cx="8128000" cy="509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995928" y="251807"/>
            <a:ext cx="3567387" cy="584775"/>
          </a:xfrm>
          <a:prstGeom prst="rect">
            <a:avLst/>
          </a:prstGeom>
          <a:noFill/>
        </p:spPr>
        <p:txBody>
          <a:bodyPr wrap="none" rtlCol="0">
            <a:spAutoFit/>
          </a:bodyPr>
          <a:lstStyle/>
          <a:p>
            <a:r>
              <a:rPr lang="et-EE" sz="3200" dirty="0"/>
              <a:t>Baltic </a:t>
            </a:r>
            <a:r>
              <a:rPr lang="et-EE" sz="3200" dirty="0" err="1"/>
              <a:t>Artesian</a:t>
            </a:r>
            <a:r>
              <a:rPr lang="et-EE" sz="3200" dirty="0"/>
              <a:t> </a:t>
            </a:r>
            <a:r>
              <a:rPr lang="et-EE" sz="3200" dirty="0" err="1"/>
              <a:t>Basin</a:t>
            </a:r>
            <a:endParaRPr lang="et-EE" sz="3200" dirty="0"/>
          </a:p>
        </p:txBody>
      </p:sp>
    </p:spTree>
    <p:extLst>
      <p:ext uri="{BB962C8B-B14F-4D97-AF65-F5344CB8AC3E}">
        <p14:creationId xmlns:p14="http://schemas.microsoft.com/office/powerpoint/2010/main" val="3689693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1524001" y="80683"/>
            <a:ext cx="9143999" cy="605371"/>
          </a:xfrm>
        </p:spPr>
        <p:txBody>
          <a:bodyPr>
            <a:normAutofit/>
          </a:bodyPr>
          <a:lstStyle/>
          <a:p>
            <a:pPr algn="ctr"/>
            <a:r>
              <a:rPr lang="en-GB" sz="3600" b="1" dirty="0">
                <a:latin typeface="Arial Narrow" panose="020B0606020202030204" pitchFamily="34" charset="0"/>
              </a:rPr>
              <a:t>Balti</a:t>
            </a:r>
            <a:r>
              <a:rPr lang="et-EE" sz="3600" b="1" dirty="0">
                <a:latin typeface="Arial Narrow" panose="020B0606020202030204" pitchFamily="34" charset="0"/>
              </a:rPr>
              <a:t> arteesiabassein</a:t>
            </a:r>
            <a:r>
              <a:rPr lang="en-GB" sz="3600" b="1" dirty="0">
                <a:latin typeface="Arial Narrow" panose="020B0606020202030204" pitchFamily="34" charset="0"/>
              </a:rPr>
              <a:t> (BAB)</a:t>
            </a:r>
            <a:r>
              <a:rPr lang="et-EE" sz="3600" b="1" dirty="0">
                <a:latin typeface="Arial Narrow" panose="020B0606020202030204" pitchFamily="34" charset="0"/>
              </a:rPr>
              <a:t> </a:t>
            </a:r>
          </a:p>
        </p:txBody>
      </p:sp>
      <p:sp>
        <p:nvSpPr>
          <p:cNvPr id="7" name="Slaidinumbri kohatäide 6"/>
          <p:cNvSpPr>
            <a:spLocks noGrp="1"/>
          </p:cNvSpPr>
          <p:nvPr>
            <p:ph type="sldNum" sz="quarter" idx="12"/>
          </p:nvPr>
        </p:nvSpPr>
        <p:spPr/>
        <p:txBody>
          <a:bodyPr/>
          <a:lstStyle/>
          <a:p>
            <a:fld id="{07430EC8-6092-4E11-9956-535F27F9B714}" type="slidenum">
              <a:rPr lang="et-EE" smtClean="0"/>
              <a:t>22</a:t>
            </a:fld>
            <a:endParaRPr lang="et-EE"/>
          </a:p>
        </p:txBody>
      </p:sp>
      <p:pic>
        <p:nvPicPr>
          <p:cNvPr id="5" name="Pil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7903" y="686053"/>
            <a:ext cx="4283339" cy="5736566"/>
          </a:xfrm>
          <a:prstGeom prst="rect">
            <a:avLst/>
          </a:prstGeom>
        </p:spPr>
      </p:pic>
      <p:sp>
        <p:nvSpPr>
          <p:cNvPr id="8" name="Ristkülik 7"/>
          <p:cNvSpPr/>
          <p:nvPr/>
        </p:nvSpPr>
        <p:spPr>
          <a:xfrm>
            <a:off x="4681363" y="4206393"/>
            <a:ext cx="905436" cy="502025"/>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cxnSp>
        <p:nvCxnSpPr>
          <p:cNvPr id="11" name="Sirgkonnektor 10"/>
          <p:cNvCxnSpPr/>
          <p:nvPr/>
        </p:nvCxnSpPr>
        <p:spPr>
          <a:xfrm>
            <a:off x="5586800" y="4206392"/>
            <a:ext cx="425381" cy="171298"/>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lt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2585" y="686053"/>
            <a:ext cx="4745415" cy="5852860"/>
          </a:xfrm>
          <a:prstGeom prst="rect">
            <a:avLst/>
          </a:prstGeom>
        </p:spPr>
      </p:pic>
      <p:cxnSp>
        <p:nvCxnSpPr>
          <p:cNvPr id="14" name="Sirgkonnektor 13"/>
          <p:cNvCxnSpPr/>
          <p:nvPr/>
        </p:nvCxnSpPr>
        <p:spPr>
          <a:xfrm>
            <a:off x="5586800" y="4708418"/>
            <a:ext cx="425381" cy="1421873"/>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58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pPr>
              <a:defRPr/>
            </a:pPr>
            <a:r>
              <a:rPr lang="et-EE" dirty="0">
                <a:effectLst>
                  <a:outerShdw blurRad="38100" dist="38100" dir="2700000" algn="tl">
                    <a:srgbClr val="000000">
                      <a:alpha val="43137"/>
                    </a:srgbClr>
                  </a:outerShdw>
                </a:effectLst>
              </a:rPr>
              <a:t>Eesti </a:t>
            </a:r>
            <a:r>
              <a:rPr lang="et-EE" dirty="0" err="1">
                <a:effectLst>
                  <a:outerShdw blurRad="38100" dist="38100" dir="2700000" algn="tl">
                    <a:srgbClr val="000000">
                      <a:alpha val="43137"/>
                    </a:srgbClr>
                  </a:outerShdw>
                </a:effectLst>
              </a:rPr>
              <a:t>hüdrostratigraafia</a:t>
            </a:r>
            <a:endParaRPr lang="en-GB" dirty="0">
              <a:effectLst>
                <a:outerShdw blurRad="38100" dist="38100" dir="2700000" algn="tl">
                  <a:srgbClr val="000000">
                    <a:alpha val="43137"/>
                  </a:srgbClr>
                </a:outerShdw>
              </a:effectLst>
            </a:endParaRPr>
          </a:p>
        </p:txBody>
      </p:sp>
      <p:sp>
        <p:nvSpPr>
          <p:cNvPr id="4" name="Slaidinumbri kohatäide 3"/>
          <p:cNvSpPr>
            <a:spLocks noGrp="1"/>
          </p:cNvSpPr>
          <p:nvPr>
            <p:ph type="sldNum" sz="quarter" idx="12"/>
          </p:nvPr>
        </p:nvSpPr>
        <p:spPr/>
        <p:txBody>
          <a:bodyPr/>
          <a:lstStyle/>
          <a:p>
            <a:pPr>
              <a:defRPr/>
            </a:pPr>
            <a:fld id="{D9EFA19C-BE0E-4D1A-9CEF-FF3E90CCAC9A}" type="slidenum">
              <a:rPr lang="en-GB"/>
              <a:pPr>
                <a:defRPr/>
              </a:pPr>
              <a:t>23</a:t>
            </a:fld>
            <a:endParaRPr lang="en-GB"/>
          </a:p>
        </p:txBody>
      </p:sp>
      <p:sp>
        <p:nvSpPr>
          <p:cNvPr id="6" name="Sisu kohatäide 5"/>
          <p:cNvSpPr>
            <a:spLocks noGrp="1"/>
          </p:cNvSpPr>
          <p:nvPr>
            <p:ph idx="1"/>
          </p:nvPr>
        </p:nvSpPr>
        <p:spPr>
          <a:xfrm>
            <a:off x="2209801" y="2095501"/>
            <a:ext cx="7764463" cy="4403725"/>
          </a:xfrm>
        </p:spPr>
        <p:txBody>
          <a:bodyPr/>
          <a:lstStyle/>
          <a:p>
            <a:pPr algn="just">
              <a:defRPr/>
            </a:pPr>
            <a:r>
              <a:rPr lang="et-EE" sz="2100" dirty="0"/>
              <a:t>Eesti ala </a:t>
            </a:r>
            <a:r>
              <a:rPr lang="et-EE" sz="2100" dirty="0" err="1"/>
              <a:t>hüdrostratigraafilise</a:t>
            </a:r>
            <a:r>
              <a:rPr lang="et-EE" sz="2100" dirty="0"/>
              <a:t> liigestamise ajaloost:</a:t>
            </a:r>
          </a:p>
          <a:p>
            <a:pPr algn="just">
              <a:buFont typeface="Wingdings" panose="05000000000000000000" pitchFamily="2" charset="2"/>
              <a:buChar char="Ø"/>
              <a:defRPr/>
            </a:pPr>
            <a:r>
              <a:rPr lang="et-EE" sz="2100" dirty="0"/>
              <a:t>Jaan Kark (1876-1953) – Eesti </a:t>
            </a:r>
            <a:r>
              <a:rPr lang="et-EE" sz="2100" dirty="0" err="1"/>
              <a:t>hüdrostratigraafia</a:t>
            </a:r>
            <a:r>
              <a:rPr lang="et-EE" sz="2100" dirty="0"/>
              <a:t> rajaja; Eesti ala esimene </a:t>
            </a:r>
            <a:r>
              <a:rPr lang="et-EE" sz="2100" dirty="0" err="1"/>
              <a:t>hüdrogeoloogiline</a:t>
            </a:r>
            <a:r>
              <a:rPr lang="et-EE" sz="2100" dirty="0"/>
              <a:t> ülevaade ja puuraukude kataloog;</a:t>
            </a:r>
          </a:p>
          <a:p>
            <a:pPr algn="just">
              <a:buFont typeface="Wingdings" panose="05000000000000000000" pitchFamily="2" charset="2"/>
              <a:buChar char="v"/>
              <a:defRPr/>
            </a:pPr>
            <a:r>
              <a:rPr lang="de-DE" sz="2100" i="1" dirty="0"/>
              <a:t>Hydrogeologische Verhältnisse Estlands. Tallinn, 1928.</a:t>
            </a:r>
            <a:endParaRPr lang="et-EE" sz="2100" i="1" dirty="0"/>
          </a:p>
          <a:p>
            <a:pPr algn="just">
              <a:buFont typeface="Wingdings" panose="05000000000000000000" pitchFamily="2" charset="2"/>
              <a:buChar char="Ø"/>
              <a:defRPr/>
            </a:pPr>
            <a:r>
              <a:rPr lang="et-EE" sz="2100" dirty="0"/>
              <a:t>Artur </a:t>
            </a:r>
            <a:r>
              <a:rPr lang="et-EE" sz="2100" dirty="0" err="1"/>
              <a:t>Verte</a:t>
            </a:r>
            <a:r>
              <a:rPr lang="et-EE" sz="2100" dirty="0"/>
              <a:t> (1901-1978) – Eesti </a:t>
            </a:r>
            <a:r>
              <a:rPr lang="et-EE" sz="2100" dirty="0" err="1"/>
              <a:t>hüdrostratigraafilise</a:t>
            </a:r>
            <a:r>
              <a:rPr lang="et-EE" sz="2100" dirty="0"/>
              <a:t> liigestamise väljatöötamine, Eesti </a:t>
            </a:r>
            <a:r>
              <a:rPr lang="et-EE" sz="2100" dirty="0" err="1"/>
              <a:t>hüdrogeoloogiateenistuse</a:t>
            </a:r>
            <a:r>
              <a:rPr lang="et-EE" sz="2100" dirty="0"/>
              <a:t> organiseerijaid; mineraalveed</a:t>
            </a:r>
          </a:p>
          <a:p>
            <a:pPr algn="just">
              <a:buFont typeface="Wingdings" panose="05000000000000000000" pitchFamily="2" charset="2"/>
              <a:buChar char="v"/>
              <a:defRPr/>
            </a:pPr>
            <a:r>
              <a:rPr lang="fi-FI" sz="2100" i="1" dirty="0" err="1"/>
              <a:t>Arteesiaveed</a:t>
            </a:r>
            <a:r>
              <a:rPr lang="fi-FI" sz="2100" i="1" dirty="0"/>
              <a:t> Eesti NSV-s. Eesti </a:t>
            </a:r>
            <a:r>
              <a:rPr lang="fi-FI" sz="2100" i="1" dirty="0" err="1"/>
              <a:t>Loodus</a:t>
            </a:r>
            <a:r>
              <a:rPr lang="fi-FI" sz="2100" i="1" dirty="0"/>
              <a:t>, 1968, 4, lk.206-208</a:t>
            </a:r>
            <a:r>
              <a:rPr lang="et-EE" sz="2100" dirty="0"/>
              <a:t>;</a:t>
            </a:r>
          </a:p>
          <a:p>
            <a:pPr algn="just">
              <a:buFont typeface="Wingdings" panose="05000000000000000000" pitchFamily="2" charset="2"/>
              <a:buChar char="Ø"/>
              <a:defRPr/>
            </a:pPr>
            <a:endParaRPr lang="et-EE" sz="2100" dirty="0"/>
          </a:p>
          <a:p>
            <a:pPr>
              <a:defRPr/>
            </a:pPr>
            <a:endParaRPr lang="en-GB" dirty="0"/>
          </a:p>
        </p:txBody>
      </p:sp>
    </p:spTree>
    <p:extLst>
      <p:ext uri="{BB962C8B-B14F-4D97-AF65-F5344CB8AC3E}">
        <p14:creationId xmlns:p14="http://schemas.microsoft.com/office/powerpoint/2010/main" val="28439873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pPr>
              <a:defRPr/>
            </a:pPr>
            <a:r>
              <a:rPr lang="et-EE" dirty="0">
                <a:effectLst>
                  <a:outerShdw blurRad="38100" dist="38100" dir="2700000" algn="tl">
                    <a:srgbClr val="000000">
                      <a:alpha val="43137"/>
                    </a:srgbClr>
                  </a:outerShdw>
                </a:effectLst>
              </a:rPr>
              <a:t>Eesti </a:t>
            </a:r>
            <a:r>
              <a:rPr lang="et-EE" dirty="0" err="1">
                <a:effectLst>
                  <a:outerShdw blurRad="38100" dist="38100" dir="2700000" algn="tl">
                    <a:srgbClr val="000000">
                      <a:alpha val="43137"/>
                    </a:srgbClr>
                  </a:outerShdw>
                </a:effectLst>
              </a:rPr>
              <a:t>hüdrostratigraafia</a:t>
            </a:r>
            <a:endParaRPr lang="en-GB" dirty="0">
              <a:effectLst>
                <a:outerShdw blurRad="38100" dist="38100" dir="2700000" algn="tl">
                  <a:srgbClr val="000000">
                    <a:alpha val="43137"/>
                  </a:srgbClr>
                </a:outerShdw>
              </a:effectLst>
            </a:endParaRPr>
          </a:p>
        </p:txBody>
      </p:sp>
      <p:sp>
        <p:nvSpPr>
          <p:cNvPr id="4" name="Slaidinumbri kohatäide 3"/>
          <p:cNvSpPr>
            <a:spLocks noGrp="1"/>
          </p:cNvSpPr>
          <p:nvPr>
            <p:ph type="sldNum" sz="quarter" idx="12"/>
          </p:nvPr>
        </p:nvSpPr>
        <p:spPr/>
        <p:txBody>
          <a:bodyPr/>
          <a:lstStyle/>
          <a:p>
            <a:pPr>
              <a:defRPr/>
            </a:pPr>
            <a:fld id="{A6EC48E0-7DC4-4506-9E57-4F9CE84452A4}" type="slidenum">
              <a:rPr lang="en-GB"/>
              <a:pPr>
                <a:defRPr/>
              </a:pPr>
              <a:t>24</a:t>
            </a:fld>
            <a:endParaRPr lang="en-GB"/>
          </a:p>
        </p:txBody>
      </p:sp>
      <p:sp>
        <p:nvSpPr>
          <p:cNvPr id="6" name="Sisu kohatäide 5"/>
          <p:cNvSpPr>
            <a:spLocks noGrp="1"/>
          </p:cNvSpPr>
          <p:nvPr>
            <p:ph idx="1"/>
          </p:nvPr>
        </p:nvSpPr>
        <p:spPr>
          <a:xfrm>
            <a:off x="2209801" y="2095501"/>
            <a:ext cx="7764463" cy="4403725"/>
          </a:xfrm>
        </p:spPr>
        <p:txBody>
          <a:bodyPr>
            <a:normAutofit fontScale="92500" lnSpcReduction="20000"/>
          </a:bodyPr>
          <a:lstStyle/>
          <a:p>
            <a:pPr algn="just">
              <a:defRPr/>
            </a:pPr>
            <a:r>
              <a:rPr lang="et-EE" b="1" dirty="0"/>
              <a:t>Põhjavee toitumise ja liikumise alusel on Eesti ala </a:t>
            </a:r>
            <a:r>
              <a:rPr lang="et-EE" b="1" dirty="0" err="1"/>
              <a:t>setendid</a:t>
            </a:r>
            <a:r>
              <a:rPr lang="et-EE" b="1" dirty="0"/>
              <a:t> ja kivimid jagatud kolmeks suuremaks üksuseks </a:t>
            </a:r>
            <a:r>
              <a:rPr lang="et-EE" dirty="0"/>
              <a:t>(</a:t>
            </a:r>
            <a:r>
              <a:rPr lang="et-EE" dirty="0" err="1"/>
              <a:t>Perens</a:t>
            </a:r>
            <a:r>
              <a:rPr lang="et-EE" dirty="0"/>
              <a:t> ja </a:t>
            </a:r>
            <a:r>
              <a:rPr lang="et-EE" dirty="0" err="1"/>
              <a:t>Vallner</a:t>
            </a:r>
            <a:r>
              <a:rPr lang="et-EE" dirty="0"/>
              <a:t>, 1997):</a:t>
            </a:r>
          </a:p>
          <a:p>
            <a:pPr algn="just">
              <a:lnSpc>
                <a:spcPct val="110000"/>
              </a:lnSpc>
              <a:buFont typeface="Wingdings" panose="05000000000000000000" pitchFamily="2" charset="2"/>
              <a:buChar char="Ø"/>
              <a:defRPr/>
            </a:pPr>
            <a:r>
              <a:rPr lang="et-EE" sz="2100" b="1" dirty="0">
                <a:effectLst>
                  <a:outerShdw blurRad="38100" dist="38100" dir="2700000" algn="tl">
                    <a:srgbClr val="000000">
                      <a:alpha val="43137"/>
                    </a:srgbClr>
                  </a:outerShdw>
                </a:effectLst>
              </a:rPr>
              <a:t>Kvaternaarisetted</a:t>
            </a:r>
            <a:r>
              <a:rPr lang="et-EE" sz="2100" b="1" dirty="0"/>
              <a:t> </a:t>
            </a:r>
            <a:r>
              <a:rPr lang="et-EE" sz="2100" dirty="0"/>
              <a:t>– setetes vabapinnaline põhjavesi, mis on otseselt mõjutatud tänapäevastest ilmastikutingimustest. Oluline aeratsioonivöö osakaal (kapillaarjõudude ja auramise mõju);</a:t>
            </a:r>
          </a:p>
          <a:p>
            <a:pPr algn="just">
              <a:lnSpc>
                <a:spcPct val="110000"/>
              </a:lnSpc>
              <a:buFont typeface="Wingdings" panose="05000000000000000000" pitchFamily="2" charset="2"/>
              <a:buChar char="Ø"/>
              <a:defRPr/>
            </a:pPr>
            <a:r>
              <a:rPr lang="et-EE" sz="2100" b="1" dirty="0" err="1">
                <a:effectLst>
                  <a:outerShdw blurRad="38100" dist="38100" dir="2700000" algn="tl">
                    <a:srgbClr val="000000">
                      <a:alpha val="43137"/>
                    </a:srgbClr>
                  </a:outerShdw>
                </a:effectLst>
              </a:rPr>
              <a:t>Settekivimiline</a:t>
            </a:r>
            <a:r>
              <a:rPr lang="et-EE" sz="2100" b="1" dirty="0">
                <a:effectLst>
                  <a:outerShdw blurRad="38100" dist="38100" dir="2700000" algn="tl">
                    <a:srgbClr val="000000">
                      <a:alpha val="43137"/>
                    </a:srgbClr>
                  </a:outerShdw>
                </a:effectLst>
              </a:rPr>
              <a:t> aluspõhi </a:t>
            </a:r>
            <a:r>
              <a:rPr lang="et-EE" sz="2100" dirty="0"/>
              <a:t>– põhjavesi mitmetes peamiselt </a:t>
            </a:r>
            <a:r>
              <a:rPr lang="et-EE" sz="2100" dirty="0" err="1"/>
              <a:t>survelistes</a:t>
            </a:r>
            <a:r>
              <a:rPr lang="et-EE" sz="2100" dirty="0"/>
              <a:t> põhjaveekompleksides, mis on üksteisest eraldatud erineva filtratsioonitakistusega veepidemetega. Põhjavee vanuse suurenemine sügavamate kihtide poole;</a:t>
            </a:r>
          </a:p>
          <a:p>
            <a:pPr algn="just">
              <a:lnSpc>
                <a:spcPct val="110000"/>
              </a:lnSpc>
              <a:buFont typeface="Wingdings" panose="05000000000000000000" pitchFamily="2" charset="2"/>
              <a:buChar char="Ø"/>
              <a:defRPr/>
            </a:pPr>
            <a:r>
              <a:rPr lang="et-EE" sz="2100" b="1" dirty="0"/>
              <a:t>Kristalne aluspõhi </a:t>
            </a:r>
            <a:r>
              <a:rPr lang="et-EE" sz="2100" dirty="0"/>
              <a:t>– suure mineraalainete (TDS) sisalduse ja vanusega põhjavesi kristalsete kivimite lõhedes, mis on peaaegu liikumatu. Alumine osa on tugevaks veepidemeks </a:t>
            </a:r>
            <a:r>
              <a:rPr lang="et-EE" sz="2100" i="1" dirty="0"/>
              <a:t>(</a:t>
            </a:r>
            <a:r>
              <a:rPr lang="et-EE" sz="2100" i="1" dirty="0" err="1"/>
              <a:t>aquiclude</a:t>
            </a:r>
            <a:r>
              <a:rPr lang="et-EE" sz="2100" i="1" dirty="0"/>
              <a:t>)</a:t>
            </a:r>
            <a:r>
              <a:rPr lang="et-EE" sz="2100" dirty="0"/>
              <a:t> kõigile sellel lasuvatele põhjaveekompleksidele.</a:t>
            </a:r>
          </a:p>
          <a:p>
            <a:pPr>
              <a:defRPr/>
            </a:pPr>
            <a:endParaRPr lang="en-GB" dirty="0"/>
          </a:p>
        </p:txBody>
      </p:sp>
    </p:spTree>
    <p:extLst>
      <p:ext uri="{BB962C8B-B14F-4D97-AF65-F5344CB8AC3E}">
        <p14:creationId xmlns:p14="http://schemas.microsoft.com/office/powerpoint/2010/main" val="1889909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41560"/>
            <a:ext cx="7711440" cy="3069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7719" y="3551143"/>
            <a:ext cx="7427023" cy="313972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ealkiri 1"/>
          <p:cNvSpPr txBox="1">
            <a:spLocks/>
          </p:cNvSpPr>
          <p:nvPr/>
        </p:nvSpPr>
        <p:spPr>
          <a:xfrm>
            <a:off x="3200401" y="157956"/>
            <a:ext cx="6193536"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t-EE">
                <a:effectLst>
                  <a:outerShdw blurRad="38100" dist="38100" dir="2700000" algn="tl">
                    <a:srgbClr val="000000">
                      <a:alpha val="43137"/>
                    </a:srgbClr>
                  </a:outerShdw>
                </a:effectLst>
              </a:rPr>
              <a:t>Eesti hüdrostratigraafia</a:t>
            </a:r>
            <a:endParaRPr lang="en-GB" dirty="0">
              <a:effectLst>
                <a:outerShdw blurRad="38100" dist="38100" dir="2700000" algn="tl">
                  <a:srgbClr val="000000">
                    <a:alpha val="43137"/>
                  </a:srgbClr>
                </a:outerShdw>
              </a:effectLst>
            </a:endParaRPr>
          </a:p>
        </p:txBody>
      </p:sp>
      <p:sp>
        <p:nvSpPr>
          <p:cNvPr id="2" name="TextBox 1"/>
          <p:cNvSpPr txBox="1"/>
          <p:nvPr/>
        </p:nvSpPr>
        <p:spPr>
          <a:xfrm>
            <a:off x="7863840" y="1114601"/>
            <a:ext cx="3683124" cy="2523768"/>
          </a:xfrm>
          <a:prstGeom prst="rect">
            <a:avLst/>
          </a:prstGeom>
          <a:noFill/>
        </p:spPr>
        <p:txBody>
          <a:bodyPr wrap="none" rtlCol="0">
            <a:spAutoFit/>
          </a:bodyPr>
          <a:lstStyle/>
          <a:p>
            <a:r>
              <a:rPr lang="et-EE" sz="2000" dirty="0"/>
              <a:t>Q – Kvaternaari pk</a:t>
            </a:r>
          </a:p>
          <a:p>
            <a:r>
              <a:rPr lang="et-EE" sz="2000" dirty="0"/>
              <a:t>D</a:t>
            </a:r>
            <a:r>
              <a:rPr lang="et-EE" sz="2000" baseline="-25000" dirty="0"/>
              <a:t>2</a:t>
            </a:r>
            <a:r>
              <a:rPr lang="et-EE" sz="2000" dirty="0"/>
              <a:t> – Kesk-Devoni pk</a:t>
            </a:r>
          </a:p>
          <a:p>
            <a:r>
              <a:rPr lang="et-EE" sz="2000" dirty="0"/>
              <a:t>D</a:t>
            </a:r>
            <a:r>
              <a:rPr lang="et-EE" sz="2000" baseline="-25000" dirty="0"/>
              <a:t>2-1</a:t>
            </a:r>
            <a:r>
              <a:rPr lang="et-EE" sz="2000" dirty="0"/>
              <a:t> - Kesk-Alam-Devoni pk</a:t>
            </a:r>
          </a:p>
          <a:p>
            <a:r>
              <a:rPr lang="et-EE" sz="2000" dirty="0"/>
              <a:t>S-O – Silur-Ordoviitsiumi pk</a:t>
            </a:r>
          </a:p>
          <a:p>
            <a:r>
              <a:rPr lang="et-EE" sz="2000" dirty="0"/>
              <a:t>O-K – Ordoviitsium-Kambriumi pk</a:t>
            </a:r>
          </a:p>
          <a:p>
            <a:r>
              <a:rPr lang="et-EE" sz="2000" dirty="0"/>
              <a:t>K-V – Kambrium-Vendi pk </a:t>
            </a:r>
          </a:p>
          <a:p>
            <a:r>
              <a:rPr lang="et-EE" sz="2000" dirty="0"/>
              <a:t>PR – </a:t>
            </a:r>
            <a:r>
              <a:rPr lang="et-EE" sz="2000" dirty="0" err="1"/>
              <a:t>Krisalliinikumi</a:t>
            </a:r>
            <a:r>
              <a:rPr lang="et-EE" sz="2000" dirty="0"/>
              <a:t> pk</a:t>
            </a:r>
          </a:p>
          <a:p>
            <a:endParaRPr lang="et-EE" dirty="0"/>
          </a:p>
        </p:txBody>
      </p:sp>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26417"/>
            <a:ext cx="4224528" cy="29337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45344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pPr>
              <a:defRPr/>
            </a:pPr>
            <a:r>
              <a:rPr lang="et-EE" dirty="0"/>
              <a:t>Eesti </a:t>
            </a:r>
            <a:r>
              <a:rPr lang="et-EE" dirty="0" err="1"/>
              <a:t>hüdrostratigraafia</a:t>
            </a:r>
            <a:endParaRPr lang="en-GB" dirty="0"/>
          </a:p>
        </p:txBody>
      </p:sp>
      <p:sp>
        <p:nvSpPr>
          <p:cNvPr id="4" name="Slaidinumbri kohatäide 3"/>
          <p:cNvSpPr>
            <a:spLocks noGrp="1"/>
          </p:cNvSpPr>
          <p:nvPr>
            <p:ph type="sldNum" sz="quarter" idx="12"/>
          </p:nvPr>
        </p:nvSpPr>
        <p:spPr/>
        <p:txBody>
          <a:bodyPr/>
          <a:lstStyle/>
          <a:p>
            <a:pPr>
              <a:defRPr/>
            </a:pPr>
            <a:fld id="{82751A12-0599-43D3-AA7E-61902A72530E}" type="slidenum">
              <a:rPr lang="en-GB"/>
              <a:pPr>
                <a:defRPr/>
              </a:pPr>
              <a:t>26</a:t>
            </a:fld>
            <a:endParaRPr lang="en-GB"/>
          </a:p>
        </p:txBody>
      </p:sp>
      <p:sp>
        <p:nvSpPr>
          <p:cNvPr id="20484" name="TextBox 5"/>
          <p:cNvSpPr txBox="1">
            <a:spLocks noChangeArrowheads="1"/>
          </p:cNvSpPr>
          <p:nvPr/>
        </p:nvSpPr>
        <p:spPr bwMode="auto">
          <a:xfrm>
            <a:off x="1973264" y="3459163"/>
            <a:ext cx="14747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algn="ctr" eaLnBrk="1" hangingPunct="1"/>
            <a:r>
              <a:rPr lang="et-EE" altLang="et-EE"/>
              <a:t>Eesti StratigraafiaKomisjon (ESK), 2012</a:t>
            </a:r>
            <a:endParaRPr lang="en-GB" altLang="et-EE"/>
          </a:p>
        </p:txBody>
      </p:sp>
      <p:pic>
        <p:nvPicPr>
          <p:cNvPr id="20485" name="Sisu kohatäide 6"/>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65576" y="1677988"/>
            <a:ext cx="4252913" cy="4762500"/>
          </a:xfrm>
        </p:spPr>
      </p:pic>
    </p:spTree>
    <p:extLst>
      <p:ext uri="{BB962C8B-B14F-4D97-AF65-F5344CB8AC3E}">
        <p14:creationId xmlns:p14="http://schemas.microsoft.com/office/powerpoint/2010/main" val="2536109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EB892253-C736-4581-8BF9-B27A1D5C13FD}"/>
              </a:ext>
            </a:extLst>
          </p:cNvPr>
          <p:cNvSpPr>
            <a:spLocks noGrp="1"/>
          </p:cNvSpPr>
          <p:nvPr>
            <p:ph type="title"/>
          </p:nvPr>
        </p:nvSpPr>
        <p:spPr/>
        <p:txBody>
          <a:bodyPr rtlCol="0">
            <a:normAutofit/>
          </a:bodyPr>
          <a:lstStyle/>
          <a:p>
            <a:pPr algn="ctr">
              <a:defRPr/>
            </a:pPr>
            <a:r>
              <a:rPr lang="et-EE" b="1" dirty="0">
                <a:latin typeface="Arial Narrow" panose="020B0606020202030204" pitchFamily="34" charset="0"/>
              </a:rPr>
              <a:t>Mis on </a:t>
            </a:r>
            <a:r>
              <a:rPr lang="et-EE" b="1" i="1" dirty="0" err="1">
                <a:latin typeface="Arial Narrow" panose="020B0606020202030204" pitchFamily="34" charset="0"/>
              </a:rPr>
              <a:t>paleo</a:t>
            </a:r>
            <a:r>
              <a:rPr lang="et-EE" b="1" i="1" dirty="0">
                <a:latin typeface="Arial Narrow" panose="020B0606020202030204" pitchFamily="34" charset="0"/>
              </a:rPr>
              <a:t>(põhja)vesi?</a:t>
            </a:r>
            <a:endParaRPr lang="en-GB" b="1" dirty="0">
              <a:latin typeface="Arial Narrow" panose="020B0606020202030204" pitchFamily="34" charset="0"/>
            </a:endParaRPr>
          </a:p>
        </p:txBody>
      </p:sp>
      <p:pic>
        <p:nvPicPr>
          <p:cNvPr id="7171" name="Pilt 3">
            <a:extLst>
              <a:ext uri="{FF2B5EF4-FFF2-40B4-BE49-F238E27FC236}">
                <a16:creationId xmlns:a16="http://schemas.microsoft.com/office/drawing/2014/main" id="{1F2AA5B9-53E7-486D-8F35-3C62F5986B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6425" y="2226834"/>
            <a:ext cx="4950412" cy="319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4">
            <a:extLst>
              <a:ext uri="{FF2B5EF4-FFF2-40B4-BE49-F238E27FC236}">
                <a16:creationId xmlns:a16="http://schemas.microsoft.com/office/drawing/2014/main" id="{42528B08-A0EA-4E29-B954-E0FC6D6C80BC}"/>
              </a:ext>
            </a:extLst>
          </p:cNvPr>
          <p:cNvSpPr txBox="1">
            <a:spLocks noChangeArrowheads="1"/>
          </p:cNvSpPr>
          <p:nvPr/>
        </p:nvSpPr>
        <p:spPr bwMode="auto">
          <a:xfrm>
            <a:off x="1898650" y="1404510"/>
            <a:ext cx="81407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GB" altLang="et-EE" sz="2000" b="1" dirty="0">
                <a:latin typeface="Arial Narrow" panose="020B0606020202030204" pitchFamily="34" charset="0"/>
              </a:rPr>
              <a:t>Paleo(</a:t>
            </a:r>
            <a:r>
              <a:rPr lang="et-EE" altLang="et-EE" sz="2000" b="1" dirty="0">
                <a:latin typeface="Arial Narrow" panose="020B0606020202030204" pitchFamily="34" charset="0"/>
              </a:rPr>
              <a:t>põhja</a:t>
            </a:r>
            <a:r>
              <a:rPr lang="en-GB" altLang="et-EE" sz="2000" b="1" dirty="0">
                <a:latin typeface="Arial Narrow" panose="020B0606020202030204" pitchFamily="34" charset="0"/>
              </a:rPr>
              <a:t>)</a:t>
            </a:r>
            <a:r>
              <a:rPr lang="et-EE" altLang="et-EE" sz="2000" b="1" dirty="0">
                <a:latin typeface="Arial Narrow" panose="020B0606020202030204" pitchFamily="34" charset="0"/>
              </a:rPr>
              <a:t>vesi</a:t>
            </a:r>
            <a:r>
              <a:rPr lang="en-GB" altLang="et-EE" sz="2000" b="1" dirty="0">
                <a:latin typeface="Arial Narrow" panose="020B0606020202030204" pitchFamily="34" charset="0"/>
              </a:rPr>
              <a:t> </a:t>
            </a:r>
            <a:r>
              <a:rPr lang="en-GB" altLang="et-EE" sz="2000" dirty="0">
                <a:latin typeface="Arial Narrow" panose="020B0606020202030204" pitchFamily="34" charset="0"/>
              </a:rPr>
              <a:t>– </a:t>
            </a:r>
            <a:r>
              <a:rPr lang="et-EE" altLang="et-EE" sz="2000" i="1" dirty="0">
                <a:latin typeface="Arial Narrow" panose="020B0606020202030204" pitchFamily="34" charset="0"/>
              </a:rPr>
              <a:t>põhjaveed ning</a:t>
            </a:r>
            <a:r>
              <a:rPr lang="en-GB" altLang="et-EE" sz="2000" i="1" dirty="0">
                <a:latin typeface="Arial Narrow" panose="020B0606020202030204" pitchFamily="34" charset="0"/>
              </a:rPr>
              <a:t> </a:t>
            </a:r>
            <a:r>
              <a:rPr lang="et-EE" altLang="et-EE" sz="2000" i="1" dirty="0">
                <a:latin typeface="Arial Narrow" panose="020B0606020202030204" pitchFamily="34" charset="0"/>
              </a:rPr>
              <a:t>setetesse või</a:t>
            </a:r>
            <a:r>
              <a:rPr lang="en-GB" altLang="et-EE" sz="2000" i="1" dirty="0">
                <a:latin typeface="Arial Narrow" panose="020B0606020202030204" pitchFamily="34" charset="0"/>
              </a:rPr>
              <a:t> </a:t>
            </a:r>
            <a:r>
              <a:rPr lang="et-EE" altLang="et-EE" sz="2000" i="1" dirty="0">
                <a:latin typeface="Arial Narrow" panose="020B0606020202030204" pitchFamily="34" charset="0"/>
              </a:rPr>
              <a:t>mineraalide kristallstruktuuri seotud veed, mis pärinevad tänapäevastega võrreldes erinevatest kliimatingimustest</a:t>
            </a:r>
            <a:r>
              <a:rPr lang="en-GB" altLang="et-EE" sz="2000" i="1" dirty="0">
                <a:latin typeface="Arial Narrow" panose="020B0606020202030204" pitchFamily="34" charset="0"/>
              </a:rPr>
              <a:t>.</a:t>
            </a:r>
            <a:r>
              <a:rPr lang="en-GB" altLang="et-EE" sz="2000" dirty="0">
                <a:latin typeface="Arial Narrow" panose="020B0606020202030204" pitchFamily="34" charset="0"/>
              </a:rPr>
              <a:t> (Fontes, 1981)</a:t>
            </a:r>
          </a:p>
          <a:p>
            <a:pPr eaLnBrk="1" hangingPunct="1">
              <a:lnSpc>
                <a:spcPct val="100000"/>
              </a:lnSpc>
              <a:spcBef>
                <a:spcPct val="0"/>
              </a:spcBef>
              <a:buFontTx/>
              <a:buNone/>
            </a:pPr>
            <a:endParaRPr lang="et-EE" altLang="et-EE" sz="2000" dirty="0">
              <a:latin typeface="Arial Narrow" panose="020B0606020202030204" pitchFamily="34" charset="0"/>
            </a:endParaRPr>
          </a:p>
        </p:txBody>
      </p:sp>
      <p:sp>
        <p:nvSpPr>
          <p:cNvPr id="6" name="Slaidinumbri kohatäide 5">
            <a:extLst>
              <a:ext uri="{FF2B5EF4-FFF2-40B4-BE49-F238E27FC236}">
                <a16:creationId xmlns:a16="http://schemas.microsoft.com/office/drawing/2014/main" id="{25780664-E645-41DA-9D51-A86C799B7D0F}"/>
              </a:ext>
            </a:extLst>
          </p:cNvPr>
          <p:cNvSpPr>
            <a:spLocks noGrp="1"/>
          </p:cNvSpPr>
          <p:nvPr>
            <p:ph type="sldNum" sz="quarter" idx="12"/>
          </p:nvPr>
        </p:nvSpPr>
        <p:spPr/>
        <p:txBody>
          <a:bodyPr/>
          <a:lstStyle/>
          <a:p>
            <a:pPr>
              <a:defRPr/>
            </a:pPr>
            <a:fld id="{7F74435E-7914-4521-A7AC-70E84CF2839D}" type="slidenum">
              <a:rPr lang="et-EE"/>
              <a:pPr>
                <a:defRPr/>
              </a:pPr>
              <a:t>27</a:t>
            </a:fld>
            <a:endParaRPr lang="et-EE"/>
          </a:p>
        </p:txBody>
      </p:sp>
      <p:sp>
        <p:nvSpPr>
          <p:cNvPr id="7174" name="TextBox 7">
            <a:extLst>
              <a:ext uri="{FF2B5EF4-FFF2-40B4-BE49-F238E27FC236}">
                <a16:creationId xmlns:a16="http://schemas.microsoft.com/office/drawing/2014/main" id="{0DEA581F-51AA-4C71-8864-6D3A5C43189C}"/>
              </a:ext>
            </a:extLst>
          </p:cNvPr>
          <p:cNvSpPr txBox="1">
            <a:spLocks noChangeArrowheads="1"/>
          </p:cNvSpPr>
          <p:nvPr/>
        </p:nvSpPr>
        <p:spPr bwMode="auto">
          <a:xfrm>
            <a:off x="9010650" y="5028705"/>
            <a:ext cx="15151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t-EE" altLang="et-EE" sz="1800" dirty="0" err="1">
                <a:latin typeface="Arial Narrow" panose="020B0606020202030204" pitchFamily="34" charset="0"/>
              </a:rPr>
              <a:t>Edmunds</a:t>
            </a:r>
            <a:r>
              <a:rPr lang="et-EE" altLang="et-EE" sz="1800" dirty="0">
                <a:latin typeface="Arial Narrow" panose="020B0606020202030204" pitchFamily="34" charset="0"/>
              </a:rPr>
              <a:t>, 2001</a:t>
            </a:r>
          </a:p>
        </p:txBody>
      </p:sp>
      <p:sp>
        <p:nvSpPr>
          <p:cNvPr id="3" name="Ristkülik 2">
            <a:extLst>
              <a:ext uri="{FF2B5EF4-FFF2-40B4-BE49-F238E27FC236}">
                <a16:creationId xmlns:a16="http://schemas.microsoft.com/office/drawing/2014/main" id="{BE7B9765-DEE7-4AF7-8C1F-7C10676FB757}"/>
              </a:ext>
            </a:extLst>
          </p:cNvPr>
          <p:cNvSpPr/>
          <p:nvPr/>
        </p:nvSpPr>
        <p:spPr>
          <a:xfrm>
            <a:off x="1939328" y="5516954"/>
            <a:ext cx="8059345" cy="923330"/>
          </a:xfrm>
          <a:prstGeom prst="rect">
            <a:avLst/>
          </a:prstGeom>
        </p:spPr>
        <p:txBody>
          <a:bodyPr wrap="square">
            <a:spAutoFit/>
          </a:bodyPr>
          <a:lstStyle/>
          <a:p>
            <a:pPr algn="just">
              <a:lnSpc>
                <a:spcPct val="100000"/>
              </a:lnSpc>
              <a:spcBef>
                <a:spcPct val="0"/>
              </a:spcBef>
              <a:buNone/>
            </a:pPr>
            <a:r>
              <a:rPr lang="en-GB" b="1" i="1" dirty="0">
                <a:latin typeface="Arial Narrow" panose="020B0606020202030204" pitchFamily="34" charset="0"/>
              </a:rPr>
              <a:t>The significance of an observed paleoclimatic shift in groundwater is that it shows them to be fossil, and not part of actively recharged flow systems. These resources are finite and their exploitation is mining</a:t>
            </a:r>
            <a:r>
              <a:rPr lang="en-GB" dirty="0">
                <a:latin typeface="Arial Narrow" panose="020B0606020202030204" pitchFamily="34" charset="0"/>
              </a:rPr>
              <a:t>.</a:t>
            </a:r>
            <a:r>
              <a:rPr lang="et-EE" dirty="0">
                <a:latin typeface="Arial Narrow" panose="020B0606020202030204" pitchFamily="34" charset="0"/>
              </a:rPr>
              <a:t> (Clark &amp; </a:t>
            </a:r>
            <a:r>
              <a:rPr lang="et-EE" dirty="0" err="1">
                <a:latin typeface="Arial Narrow" panose="020B0606020202030204" pitchFamily="34" charset="0"/>
              </a:rPr>
              <a:t>Fritz</a:t>
            </a:r>
            <a:r>
              <a:rPr lang="et-EE" dirty="0">
                <a:latin typeface="Arial Narrow" panose="020B0606020202030204" pitchFamily="34" charset="0"/>
              </a:rPr>
              <a:t>, 1997: 199)</a:t>
            </a:r>
          </a:p>
        </p:txBody>
      </p:sp>
    </p:spTree>
    <p:extLst>
      <p:ext uri="{BB962C8B-B14F-4D97-AF65-F5344CB8AC3E}">
        <p14:creationId xmlns:p14="http://schemas.microsoft.com/office/powerpoint/2010/main" val="1197232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00"/>
            <a:ext cx="8991600" cy="394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222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alkiri 3"/>
          <p:cNvSpPr>
            <a:spLocks noGrp="1"/>
          </p:cNvSpPr>
          <p:nvPr>
            <p:ph type="title"/>
          </p:nvPr>
        </p:nvSpPr>
        <p:spPr>
          <a:xfrm>
            <a:off x="1524000" y="1"/>
            <a:ext cx="9144000" cy="667265"/>
          </a:xfrm>
        </p:spPr>
        <p:txBody>
          <a:bodyPr>
            <a:normAutofit fontScale="90000"/>
          </a:bodyPr>
          <a:lstStyle/>
          <a:p>
            <a:r>
              <a:rPr lang="et-EE" b="1" i="1" dirty="0">
                <a:latin typeface="Arial Narrow" panose="020B0606020202030204" pitchFamily="34" charset="0"/>
              </a:rPr>
              <a:t>Kuidas </a:t>
            </a:r>
            <a:r>
              <a:rPr lang="et-EE" b="1" i="1" dirty="0" err="1">
                <a:latin typeface="Arial Narrow" panose="020B0606020202030204" pitchFamily="34" charset="0"/>
              </a:rPr>
              <a:t>paleopõhjavett</a:t>
            </a:r>
            <a:r>
              <a:rPr lang="et-EE" b="1" i="1" dirty="0">
                <a:latin typeface="Arial Narrow" panose="020B0606020202030204" pitchFamily="34" charset="0"/>
              </a:rPr>
              <a:t> ära tunda?</a:t>
            </a:r>
          </a:p>
        </p:txBody>
      </p:sp>
      <p:pic>
        <p:nvPicPr>
          <p:cNvPr id="5" name="Pilt 4">
            <a:extLst>
              <a:ext uri="{FF2B5EF4-FFF2-40B4-BE49-F238E27FC236}">
                <a16:creationId xmlns:a16="http://schemas.microsoft.com/office/drawing/2014/main" id="{24F5D6B3-E650-48C0-B099-2342A111E089}"/>
              </a:ext>
            </a:extLst>
          </p:cNvPr>
          <p:cNvPicPr>
            <a:picLocks noChangeAspect="1"/>
          </p:cNvPicPr>
          <p:nvPr/>
        </p:nvPicPr>
        <p:blipFill>
          <a:blip r:embed="rId3"/>
          <a:stretch>
            <a:fillRect/>
          </a:stretch>
        </p:blipFill>
        <p:spPr>
          <a:xfrm>
            <a:off x="3185951" y="4010210"/>
            <a:ext cx="5565142" cy="2564327"/>
          </a:xfrm>
          <a:prstGeom prst="rect">
            <a:avLst/>
          </a:prstGeom>
        </p:spPr>
      </p:pic>
      <p:sp>
        <p:nvSpPr>
          <p:cNvPr id="6" name="Ovaal 5">
            <a:extLst>
              <a:ext uri="{FF2B5EF4-FFF2-40B4-BE49-F238E27FC236}">
                <a16:creationId xmlns:a16="http://schemas.microsoft.com/office/drawing/2014/main" id="{5D216A3C-DC54-432B-871F-0572D6620DEC}"/>
              </a:ext>
            </a:extLst>
          </p:cNvPr>
          <p:cNvSpPr/>
          <p:nvPr/>
        </p:nvSpPr>
        <p:spPr>
          <a:xfrm>
            <a:off x="4742815" y="5975547"/>
            <a:ext cx="2471038" cy="6466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9E59B79-5EBD-4E19-BB22-321868326FB2}"/>
              </a:ext>
            </a:extLst>
          </p:cNvPr>
          <p:cNvSpPr txBox="1"/>
          <p:nvPr/>
        </p:nvSpPr>
        <p:spPr>
          <a:xfrm rot="21477333">
            <a:off x="5031850" y="5917397"/>
            <a:ext cx="1892966" cy="707886"/>
          </a:xfrm>
          <a:prstGeom prst="rect">
            <a:avLst/>
          </a:prstGeom>
          <a:noFill/>
        </p:spPr>
        <p:txBody>
          <a:bodyPr wrap="square" rtlCol="0">
            <a:spAutoFit/>
          </a:bodyPr>
          <a:lstStyle/>
          <a:p>
            <a:r>
              <a:rPr lang="et-EE" sz="4000" b="1" dirty="0">
                <a:solidFill>
                  <a:srgbClr val="FF0000"/>
                </a:solidFill>
                <a:latin typeface="Arial Narrow" panose="020B0606020202030204" pitchFamily="34" charset="0"/>
              </a:rPr>
              <a:t>soolane</a:t>
            </a:r>
            <a:endParaRPr lang="en-US" sz="4000" b="1" dirty="0">
              <a:solidFill>
                <a:srgbClr val="FF0000"/>
              </a:solidFill>
              <a:latin typeface="Arial Narrow" panose="020B0606020202030204" pitchFamily="34" charset="0"/>
            </a:endParaRPr>
          </a:p>
        </p:txBody>
      </p:sp>
      <p:sp>
        <p:nvSpPr>
          <p:cNvPr id="8" name="Ovaal 7">
            <a:extLst>
              <a:ext uri="{FF2B5EF4-FFF2-40B4-BE49-F238E27FC236}">
                <a16:creationId xmlns:a16="http://schemas.microsoft.com/office/drawing/2014/main" id="{3A2B7BCC-0A8B-4935-B926-C7A4276C3490}"/>
              </a:ext>
            </a:extLst>
          </p:cNvPr>
          <p:cNvSpPr/>
          <p:nvPr/>
        </p:nvSpPr>
        <p:spPr>
          <a:xfrm>
            <a:off x="8150507" y="4720508"/>
            <a:ext cx="1743323" cy="7896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E6A38B5-9691-4492-B08D-9B161FF58196}"/>
              </a:ext>
            </a:extLst>
          </p:cNvPr>
          <p:cNvSpPr txBox="1"/>
          <p:nvPr/>
        </p:nvSpPr>
        <p:spPr>
          <a:xfrm>
            <a:off x="8330293" y="4824341"/>
            <a:ext cx="1615418" cy="523220"/>
          </a:xfrm>
          <a:prstGeom prst="rect">
            <a:avLst/>
          </a:prstGeom>
          <a:noFill/>
        </p:spPr>
        <p:txBody>
          <a:bodyPr wrap="square" rtlCol="0">
            <a:spAutoFit/>
          </a:bodyPr>
          <a:lstStyle/>
          <a:p>
            <a:r>
              <a:rPr lang="et-EE" sz="2800" b="1" dirty="0">
                <a:solidFill>
                  <a:srgbClr val="FF0000"/>
                </a:solidFill>
                <a:latin typeface="Arial Narrow" panose="020B0606020202030204" pitchFamily="34" charset="0"/>
              </a:rPr>
              <a:t>soolane</a:t>
            </a:r>
            <a:endParaRPr lang="en-US" sz="2800" b="1" dirty="0">
              <a:solidFill>
                <a:srgbClr val="FF0000"/>
              </a:solidFill>
              <a:latin typeface="Arial Narrow" panose="020B0606020202030204" pitchFamily="34" charset="0"/>
            </a:endParaRPr>
          </a:p>
        </p:txBody>
      </p:sp>
      <p:sp>
        <p:nvSpPr>
          <p:cNvPr id="10" name="Ristkülik 9">
            <a:extLst>
              <a:ext uri="{FF2B5EF4-FFF2-40B4-BE49-F238E27FC236}">
                <a16:creationId xmlns:a16="http://schemas.microsoft.com/office/drawing/2014/main" id="{C86CA85D-8295-47FB-998C-435323B9163D}"/>
              </a:ext>
            </a:extLst>
          </p:cNvPr>
          <p:cNvSpPr/>
          <p:nvPr/>
        </p:nvSpPr>
        <p:spPr>
          <a:xfrm>
            <a:off x="4880126" y="4394746"/>
            <a:ext cx="2675897" cy="554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al 10">
            <a:extLst>
              <a:ext uri="{FF2B5EF4-FFF2-40B4-BE49-F238E27FC236}">
                <a16:creationId xmlns:a16="http://schemas.microsoft.com/office/drawing/2014/main" id="{02381F2A-1A7A-478E-980F-EA9A13DF0D7F}"/>
              </a:ext>
            </a:extLst>
          </p:cNvPr>
          <p:cNvSpPr/>
          <p:nvPr/>
        </p:nvSpPr>
        <p:spPr>
          <a:xfrm>
            <a:off x="6892372" y="5366910"/>
            <a:ext cx="1743323" cy="789622"/>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2" name="TextBox 11">
            <a:extLst>
              <a:ext uri="{FF2B5EF4-FFF2-40B4-BE49-F238E27FC236}">
                <a16:creationId xmlns:a16="http://schemas.microsoft.com/office/drawing/2014/main" id="{D2D2C3CE-F0D1-487A-A95C-12C820D07496}"/>
              </a:ext>
            </a:extLst>
          </p:cNvPr>
          <p:cNvSpPr txBox="1"/>
          <p:nvPr/>
        </p:nvSpPr>
        <p:spPr>
          <a:xfrm>
            <a:off x="7273252" y="5500111"/>
            <a:ext cx="1615418" cy="523220"/>
          </a:xfrm>
          <a:prstGeom prst="rect">
            <a:avLst/>
          </a:prstGeom>
          <a:noFill/>
          <a:ln>
            <a:noFill/>
          </a:ln>
        </p:spPr>
        <p:txBody>
          <a:bodyPr wrap="square" rtlCol="0">
            <a:spAutoFit/>
          </a:bodyPr>
          <a:lstStyle/>
          <a:p>
            <a:r>
              <a:rPr lang="et-EE" sz="2800" b="1" dirty="0">
                <a:solidFill>
                  <a:srgbClr val="002060"/>
                </a:solidFill>
                <a:latin typeface="Arial Narrow" panose="020B0606020202030204" pitchFamily="34" charset="0"/>
              </a:rPr>
              <a:t>mage</a:t>
            </a:r>
            <a:endParaRPr lang="en-US" sz="2800" b="1" dirty="0">
              <a:solidFill>
                <a:srgbClr val="002060"/>
              </a:solidFill>
              <a:latin typeface="Arial Narrow" panose="020B0606020202030204" pitchFamily="34" charset="0"/>
            </a:endParaRPr>
          </a:p>
        </p:txBody>
      </p:sp>
      <p:sp>
        <p:nvSpPr>
          <p:cNvPr id="13" name="Ovaal 12">
            <a:extLst>
              <a:ext uri="{FF2B5EF4-FFF2-40B4-BE49-F238E27FC236}">
                <a16:creationId xmlns:a16="http://schemas.microsoft.com/office/drawing/2014/main" id="{B76C15D6-D23A-4068-B03C-2B394B10561C}"/>
              </a:ext>
            </a:extLst>
          </p:cNvPr>
          <p:cNvSpPr/>
          <p:nvPr/>
        </p:nvSpPr>
        <p:spPr>
          <a:xfrm>
            <a:off x="3171272" y="4858910"/>
            <a:ext cx="1743323" cy="789622"/>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4" name="TextBox 13">
            <a:extLst>
              <a:ext uri="{FF2B5EF4-FFF2-40B4-BE49-F238E27FC236}">
                <a16:creationId xmlns:a16="http://schemas.microsoft.com/office/drawing/2014/main" id="{3D548442-4786-4878-8844-4A0B9C428BA3}"/>
              </a:ext>
            </a:extLst>
          </p:cNvPr>
          <p:cNvSpPr txBox="1"/>
          <p:nvPr/>
        </p:nvSpPr>
        <p:spPr>
          <a:xfrm>
            <a:off x="3552152" y="4992111"/>
            <a:ext cx="1615418" cy="523220"/>
          </a:xfrm>
          <a:prstGeom prst="rect">
            <a:avLst/>
          </a:prstGeom>
          <a:noFill/>
          <a:ln>
            <a:noFill/>
          </a:ln>
        </p:spPr>
        <p:txBody>
          <a:bodyPr wrap="square" rtlCol="0">
            <a:spAutoFit/>
          </a:bodyPr>
          <a:lstStyle/>
          <a:p>
            <a:r>
              <a:rPr lang="et-EE" sz="2800" b="1" dirty="0">
                <a:solidFill>
                  <a:srgbClr val="002060"/>
                </a:solidFill>
                <a:latin typeface="Arial Narrow" panose="020B0606020202030204" pitchFamily="34" charset="0"/>
              </a:rPr>
              <a:t>mage</a:t>
            </a:r>
            <a:endParaRPr lang="en-US" sz="2800" b="1" dirty="0">
              <a:solidFill>
                <a:srgbClr val="002060"/>
              </a:solidFill>
              <a:latin typeface="Arial Narrow" panose="020B0606020202030204" pitchFamily="34" charset="0"/>
            </a:endParaRPr>
          </a:p>
        </p:txBody>
      </p:sp>
      <p:pic>
        <p:nvPicPr>
          <p:cNvPr id="2" name="Pilt 1"/>
          <p:cNvPicPr>
            <a:picLocks noChangeAspect="1"/>
          </p:cNvPicPr>
          <p:nvPr/>
        </p:nvPicPr>
        <p:blipFill>
          <a:blip r:embed="rId4"/>
          <a:stretch>
            <a:fillRect/>
          </a:stretch>
        </p:blipFill>
        <p:spPr>
          <a:xfrm>
            <a:off x="1653093" y="681445"/>
            <a:ext cx="4537895" cy="3656518"/>
          </a:xfrm>
          <a:prstGeom prst="rect">
            <a:avLst/>
          </a:prstGeom>
        </p:spPr>
      </p:pic>
      <p:pic>
        <p:nvPicPr>
          <p:cNvPr id="3" name="Pilt 2"/>
          <p:cNvPicPr>
            <a:picLocks noChangeAspect="1"/>
          </p:cNvPicPr>
          <p:nvPr/>
        </p:nvPicPr>
        <p:blipFill>
          <a:blip r:embed="rId5"/>
          <a:stretch>
            <a:fillRect/>
          </a:stretch>
        </p:blipFill>
        <p:spPr>
          <a:xfrm>
            <a:off x="6165342" y="679643"/>
            <a:ext cx="4373567" cy="3652723"/>
          </a:xfrm>
          <a:prstGeom prst="rect">
            <a:avLst/>
          </a:prstGeom>
        </p:spPr>
      </p:pic>
    </p:spTree>
    <p:extLst>
      <p:ext uri="{BB962C8B-B14F-4D97-AF65-F5344CB8AC3E}">
        <p14:creationId xmlns:p14="http://schemas.microsoft.com/office/powerpoint/2010/main" val="2567231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38" y="3352793"/>
            <a:ext cx="4176075" cy="269594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0854" y="837982"/>
            <a:ext cx="4490351" cy="3675296"/>
          </a:xfrm>
          <a:prstGeom prst="rect">
            <a:avLst/>
          </a:prstGeom>
        </p:spPr>
      </p:pic>
    </p:spTree>
    <p:extLst>
      <p:ext uri="{BB962C8B-B14F-4D97-AF65-F5344CB8AC3E}">
        <p14:creationId xmlns:p14="http://schemas.microsoft.com/office/powerpoint/2010/main" val="31214238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alkiri 3"/>
          <p:cNvSpPr txBox="1">
            <a:spLocks/>
          </p:cNvSpPr>
          <p:nvPr/>
        </p:nvSpPr>
        <p:spPr>
          <a:xfrm>
            <a:off x="1524000" y="1"/>
            <a:ext cx="9144000" cy="667265"/>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t-EE" b="1" i="1" dirty="0">
                <a:latin typeface="Arial Narrow" panose="020B0606020202030204" pitchFamily="34" charset="0"/>
              </a:rPr>
              <a:t>Kuidas </a:t>
            </a:r>
            <a:r>
              <a:rPr lang="et-EE" b="1" i="1" dirty="0" err="1">
                <a:latin typeface="Arial Narrow" panose="020B0606020202030204" pitchFamily="34" charset="0"/>
              </a:rPr>
              <a:t>paleopõhjavett</a:t>
            </a:r>
            <a:r>
              <a:rPr lang="et-EE" b="1" i="1" dirty="0">
                <a:latin typeface="Arial Narrow" panose="020B0606020202030204" pitchFamily="34" charset="0"/>
              </a:rPr>
              <a:t> ära tunda?</a:t>
            </a:r>
          </a:p>
        </p:txBody>
      </p:sp>
      <p:pic>
        <p:nvPicPr>
          <p:cNvPr id="7" name="Pilt 6">
            <a:extLst>
              <a:ext uri="{FF2B5EF4-FFF2-40B4-BE49-F238E27FC236}">
                <a16:creationId xmlns:a16="http://schemas.microsoft.com/office/drawing/2014/main" id="{C8495D02-1C5C-45CF-B52B-8E1ED5D375DD}"/>
              </a:ext>
            </a:extLst>
          </p:cNvPr>
          <p:cNvPicPr>
            <a:picLocks noChangeAspect="1"/>
          </p:cNvPicPr>
          <p:nvPr/>
        </p:nvPicPr>
        <p:blipFill>
          <a:blip r:embed="rId3"/>
          <a:stretch>
            <a:fillRect/>
          </a:stretch>
        </p:blipFill>
        <p:spPr>
          <a:xfrm>
            <a:off x="2946296" y="3924635"/>
            <a:ext cx="5611131" cy="2585518"/>
          </a:xfrm>
          <a:prstGeom prst="rect">
            <a:avLst/>
          </a:prstGeom>
        </p:spPr>
      </p:pic>
      <p:sp>
        <p:nvSpPr>
          <p:cNvPr id="8" name="Ristkülik 7">
            <a:extLst>
              <a:ext uri="{FF2B5EF4-FFF2-40B4-BE49-F238E27FC236}">
                <a16:creationId xmlns:a16="http://schemas.microsoft.com/office/drawing/2014/main" id="{E908B0E3-A4C7-4153-A03B-0C6F31B4641B}"/>
              </a:ext>
            </a:extLst>
          </p:cNvPr>
          <p:cNvSpPr/>
          <p:nvPr/>
        </p:nvSpPr>
        <p:spPr>
          <a:xfrm>
            <a:off x="4523400" y="4384398"/>
            <a:ext cx="2675897" cy="554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D6F801C-67D5-4547-A167-0C1CC5AD3A09}"/>
              </a:ext>
            </a:extLst>
          </p:cNvPr>
          <p:cNvSpPr txBox="1"/>
          <p:nvPr/>
        </p:nvSpPr>
        <p:spPr>
          <a:xfrm>
            <a:off x="3869108" y="4712372"/>
            <a:ext cx="2226892" cy="400110"/>
          </a:xfrm>
          <a:prstGeom prst="rect">
            <a:avLst/>
          </a:prstGeom>
          <a:noFill/>
        </p:spPr>
        <p:txBody>
          <a:bodyPr wrap="none" rtlCol="0">
            <a:spAutoFit/>
          </a:bodyPr>
          <a:lstStyle/>
          <a:p>
            <a:r>
              <a:rPr lang="el-GR" sz="2000" b="1" dirty="0">
                <a:latin typeface="Arial Narrow" panose="020B0606020202030204" pitchFamily="34" charset="0"/>
              </a:rPr>
              <a:t>δ</a:t>
            </a:r>
            <a:r>
              <a:rPr lang="et-EE" sz="2000" b="1" baseline="30000" dirty="0">
                <a:latin typeface="Arial Narrow" panose="020B0606020202030204" pitchFamily="34" charset="0"/>
              </a:rPr>
              <a:t>18</a:t>
            </a:r>
            <a:r>
              <a:rPr lang="et-EE" sz="2000" b="1" dirty="0">
                <a:latin typeface="Arial Narrow" panose="020B0606020202030204" pitchFamily="34" charset="0"/>
              </a:rPr>
              <a:t>O ~ </a:t>
            </a:r>
            <a:r>
              <a:rPr lang="et-EE" sz="2000" b="1" dirty="0">
                <a:latin typeface="Arial Narrow" panose="020B0606020202030204" pitchFamily="34" charset="0"/>
                <a:cs typeface="Calibri" panose="020F0502020204030204" pitchFamily="34" charset="0"/>
              </a:rPr>
              <a:t>−9 kuni −12‰</a:t>
            </a:r>
            <a:endParaRPr lang="en-US" sz="2000" b="1" dirty="0">
              <a:latin typeface="Arial Narrow" panose="020B0606020202030204" pitchFamily="34" charset="0"/>
            </a:endParaRPr>
          </a:p>
        </p:txBody>
      </p:sp>
      <p:sp>
        <p:nvSpPr>
          <p:cNvPr id="10" name="TextBox 9">
            <a:extLst>
              <a:ext uri="{FF2B5EF4-FFF2-40B4-BE49-F238E27FC236}">
                <a16:creationId xmlns:a16="http://schemas.microsoft.com/office/drawing/2014/main" id="{34FBB36F-D727-4214-9627-CD95508A3DB9}"/>
              </a:ext>
            </a:extLst>
          </p:cNvPr>
          <p:cNvSpPr txBox="1"/>
          <p:nvPr/>
        </p:nvSpPr>
        <p:spPr>
          <a:xfrm>
            <a:off x="4503160" y="6457890"/>
            <a:ext cx="2109873" cy="400110"/>
          </a:xfrm>
          <a:prstGeom prst="rect">
            <a:avLst/>
          </a:prstGeom>
          <a:noFill/>
        </p:spPr>
        <p:txBody>
          <a:bodyPr wrap="none" rtlCol="0">
            <a:spAutoFit/>
          </a:bodyPr>
          <a:lstStyle/>
          <a:p>
            <a:r>
              <a:rPr lang="el-GR" sz="2000" b="1" dirty="0">
                <a:latin typeface="Arial Narrow" panose="020B0606020202030204" pitchFamily="34" charset="0"/>
              </a:rPr>
              <a:t>δ</a:t>
            </a:r>
            <a:r>
              <a:rPr lang="et-EE" sz="2000" b="1" baseline="30000" dirty="0">
                <a:latin typeface="Arial Narrow" panose="020B0606020202030204" pitchFamily="34" charset="0"/>
              </a:rPr>
              <a:t>18</a:t>
            </a:r>
            <a:r>
              <a:rPr lang="et-EE" sz="2000" b="1" dirty="0">
                <a:latin typeface="Arial Narrow" panose="020B0606020202030204" pitchFamily="34" charset="0"/>
              </a:rPr>
              <a:t>O ~ </a:t>
            </a:r>
            <a:r>
              <a:rPr lang="et-EE" sz="2000" b="1" dirty="0">
                <a:latin typeface="Arial Narrow" panose="020B0606020202030204" pitchFamily="34" charset="0"/>
                <a:cs typeface="Calibri" panose="020F0502020204030204" pitchFamily="34" charset="0"/>
              </a:rPr>
              <a:t>−4 kuni −6‰</a:t>
            </a:r>
            <a:endParaRPr lang="en-US" sz="2000" b="1" dirty="0">
              <a:latin typeface="Arial Narrow" panose="020B0606020202030204" pitchFamily="34" charset="0"/>
            </a:endParaRPr>
          </a:p>
        </p:txBody>
      </p:sp>
      <p:sp>
        <p:nvSpPr>
          <p:cNvPr id="11" name="TextBox 10">
            <a:extLst>
              <a:ext uri="{FF2B5EF4-FFF2-40B4-BE49-F238E27FC236}">
                <a16:creationId xmlns:a16="http://schemas.microsoft.com/office/drawing/2014/main" id="{39CC61A6-02FE-4495-ACC7-9DEE765E263D}"/>
              </a:ext>
            </a:extLst>
          </p:cNvPr>
          <p:cNvSpPr txBox="1"/>
          <p:nvPr/>
        </p:nvSpPr>
        <p:spPr>
          <a:xfrm>
            <a:off x="7228532" y="5537898"/>
            <a:ext cx="2343911" cy="400110"/>
          </a:xfrm>
          <a:prstGeom prst="rect">
            <a:avLst/>
          </a:prstGeom>
          <a:noFill/>
        </p:spPr>
        <p:txBody>
          <a:bodyPr wrap="none" rtlCol="0">
            <a:spAutoFit/>
          </a:bodyPr>
          <a:lstStyle/>
          <a:p>
            <a:r>
              <a:rPr lang="el-GR" sz="2000" b="1" dirty="0">
                <a:latin typeface="Arial Narrow" panose="020B0606020202030204" pitchFamily="34" charset="0"/>
              </a:rPr>
              <a:t>δ</a:t>
            </a:r>
            <a:r>
              <a:rPr lang="et-EE" sz="2000" b="1" baseline="30000" dirty="0">
                <a:latin typeface="Arial Narrow" panose="020B0606020202030204" pitchFamily="34" charset="0"/>
              </a:rPr>
              <a:t>18</a:t>
            </a:r>
            <a:r>
              <a:rPr lang="et-EE" sz="2000" b="1" dirty="0">
                <a:latin typeface="Arial Narrow" panose="020B0606020202030204" pitchFamily="34" charset="0"/>
              </a:rPr>
              <a:t>O ~ </a:t>
            </a:r>
            <a:r>
              <a:rPr lang="et-EE" sz="2000" b="1" dirty="0">
                <a:latin typeface="Arial Narrow" panose="020B0606020202030204" pitchFamily="34" charset="0"/>
                <a:cs typeface="Calibri" panose="020F0502020204030204" pitchFamily="34" charset="0"/>
              </a:rPr>
              <a:t>−18 kuni −23‰</a:t>
            </a:r>
            <a:endParaRPr lang="en-US" sz="2000" b="1" dirty="0">
              <a:latin typeface="Arial Narrow" panose="020B0606020202030204" pitchFamily="34" charset="0"/>
            </a:endParaRPr>
          </a:p>
        </p:txBody>
      </p:sp>
      <p:sp>
        <p:nvSpPr>
          <p:cNvPr id="12" name="TextBox 11">
            <a:extLst>
              <a:ext uri="{FF2B5EF4-FFF2-40B4-BE49-F238E27FC236}">
                <a16:creationId xmlns:a16="http://schemas.microsoft.com/office/drawing/2014/main" id="{242D4B35-4C25-42A5-89DF-7BCF5A7B810E}"/>
              </a:ext>
            </a:extLst>
          </p:cNvPr>
          <p:cNvSpPr txBox="1"/>
          <p:nvPr/>
        </p:nvSpPr>
        <p:spPr>
          <a:xfrm>
            <a:off x="7942042" y="4645167"/>
            <a:ext cx="1322798" cy="400110"/>
          </a:xfrm>
          <a:prstGeom prst="rect">
            <a:avLst/>
          </a:prstGeom>
          <a:noFill/>
        </p:spPr>
        <p:txBody>
          <a:bodyPr wrap="none" rtlCol="0">
            <a:spAutoFit/>
          </a:bodyPr>
          <a:lstStyle/>
          <a:p>
            <a:r>
              <a:rPr lang="el-GR" sz="2000" b="1" dirty="0">
                <a:latin typeface="Arial Narrow" panose="020B0606020202030204" pitchFamily="34" charset="0"/>
              </a:rPr>
              <a:t>δ</a:t>
            </a:r>
            <a:r>
              <a:rPr lang="et-EE" sz="2000" b="1" baseline="30000" dirty="0">
                <a:latin typeface="Arial Narrow" panose="020B0606020202030204" pitchFamily="34" charset="0"/>
              </a:rPr>
              <a:t>18</a:t>
            </a:r>
            <a:r>
              <a:rPr lang="et-EE" sz="2000" b="1" dirty="0">
                <a:latin typeface="Arial Narrow" panose="020B0606020202030204" pitchFamily="34" charset="0"/>
              </a:rPr>
              <a:t>O ~ </a:t>
            </a:r>
            <a:r>
              <a:rPr lang="et-EE" sz="2000" b="1" dirty="0">
                <a:latin typeface="Arial Narrow" panose="020B0606020202030204" pitchFamily="34" charset="0"/>
                <a:cs typeface="Calibri" panose="020F0502020204030204" pitchFamily="34" charset="0"/>
              </a:rPr>
              <a:t>−7‰</a:t>
            </a:r>
            <a:endParaRPr lang="en-US" sz="2000" b="1" dirty="0">
              <a:latin typeface="Arial Narrow" panose="020B0606020202030204" pitchFamily="34" charset="0"/>
            </a:endParaRPr>
          </a:p>
        </p:txBody>
      </p:sp>
      <p:pic>
        <p:nvPicPr>
          <p:cNvPr id="2" name="Pilt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5427" y="642564"/>
            <a:ext cx="6452866" cy="3741834"/>
          </a:xfrm>
          <a:prstGeom prst="rect">
            <a:avLst/>
          </a:prstGeom>
        </p:spPr>
      </p:pic>
      <p:sp>
        <p:nvSpPr>
          <p:cNvPr id="6" name="Oval 1029"/>
          <p:cNvSpPr>
            <a:spLocks noChangeArrowheads="1"/>
          </p:cNvSpPr>
          <p:nvPr/>
        </p:nvSpPr>
        <p:spPr bwMode="auto">
          <a:xfrm rot="19795537">
            <a:off x="3740583" y="3077430"/>
            <a:ext cx="1203738" cy="693315"/>
          </a:xfrm>
          <a:prstGeom prst="ellipse">
            <a:avLst/>
          </a:prstGeom>
          <a:noFill/>
          <a:ln w="57150">
            <a:solidFill>
              <a:srgbClr val="FF0000"/>
            </a:solidFill>
            <a:round/>
            <a:headEnd/>
            <a:tailEnd/>
          </a:ln>
          <a:effectLst/>
          <a:extLst/>
        </p:spPr>
        <p:txBody>
          <a:bodyPr wrap="none" anchor="ctr"/>
          <a:lstStyle/>
          <a:p>
            <a:endParaRPr lang="et-EE"/>
          </a:p>
        </p:txBody>
      </p:sp>
    </p:spTree>
    <p:extLst>
      <p:ext uri="{BB962C8B-B14F-4D97-AF65-F5344CB8AC3E}">
        <p14:creationId xmlns:p14="http://schemas.microsoft.com/office/powerpoint/2010/main" val="325453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alkiri 3"/>
          <p:cNvSpPr txBox="1">
            <a:spLocks/>
          </p:cNvSpPr>
          <p:nvPr/>
        </p:nvSpPr>
        <p:spPr>
          <a:xfrm>
            <a:off x="677140" y="333775"/>
            <a:ext cx="6858000" cy="500449"/>
          </a:xfrm>
          <a:prstGeom prst="rect">
            <a:avLst/>
          </a:prstGeom>
        </p:spPr>
        <p:txBody>
          <a:bodyPr vert="horz" lIns="68580" tIns="34290" rIns="68580" bIns="3429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t-EE" sz="3300" b="1" i="1" dirty="0" err="1">
                <a:latin typeface="Arial Narrow" panose="020B0606020202030204" pitchFamily="34" charset="0"/>
              </a:rPr>
              <a:t>Paleopõhjavete</a:t>
            </a:r>
            <a:r>
              <a:rPr lang="et-EE" sz="3300" b="1" i="1" dirty="0">
                <a:latin typeface="Arial Narrow" panose="020B0606020202030204" pitchFamily="34" charset="0"/>
              </a:rPr>
              <a:t> infiltreerumine</a:t>
            </a:r>
          </a:p>
        </p:txBody>
      </p:sp>
      <p:pic>
        <p:nvPicPr>
          <p:cNvPr id="6" name="Example.avi">
            <a:hlinkClick r:id="" action="ppaction://media"/>
            <a:extLst>
              <a:ext uri="{FF2B5EF4-FFF2-40B4-BE49-F238E27FC236}">
                <a16:creationId xmlns:a16="http://schemas.microsoft.com/office/drawing/2014/main" id="{57466FDA-8FDA-49FF-B922-AFAE9D1BC1D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35140" y="3255915"/>
            <a:ext cx="4656860" cy="3602085"/>
          </a:xfrm>
          <a:prstGeom prst="rect">
            <a:avLst/>
          </a:prstGeom>
        </p:spPr>
      </p:pic>
      <p:sp>
        <p:nvSpPr>
          <p:cNvPr id="3" name="TextBox 2">
            <a:extLst>
              <a:ext uri="{FF2B5EF4-FFF2-40B4-BE49-F238E27FC236}">
                <a16:creationId xmlns:a16="http://schemas.microsoft.com/office/drawing/2014/main" id="{B7ED6940-7219-4DB7-B4BD-1C45DEFDCED8}"/>
              </a:ext>
            </a:extLst>
          </p:cNvPr>
          <p:cNvSpPr txBox="1"/>
          <p:nvPr/>
        </p:nvSpPr>
        <p:spPr>
          <a:xfrm>
            <a:off x="10792258" y="6456283"/>
            <a:ext cx="1399742" cy="300082"/>
          </a:xfrm>
          <a:prstGeom prst="rect">
            <a:avLst/>
          </a:prstGeom>
          <a:noFill/>
        </p:spPr>
        <p:txBody>
          <a:bodyPr wrap="none" rtlCol="0">
            <a:spAutoFit/>
          </a:bodyPr>
          <a:lstStyle/>
          <a:p>
            <a:r>
              <a:rPr lang="et-EE" sz="1350" dirty="0">
                <a:latin typeface="Arial Narrow" panose="020B0606020202030204" pitchFamily="34" charset="0"/>
              </a:rPr>
              <a:t>Sterckx et </a:t>
            </a:r>
            <a:r>
              <a:rPr lang="et-EE" sz="1350" dirty="0" err="1">
                <a:latin typeface="Arial Narrow" panose="020B0606020202030204" pitchFamily="34" charset="0"/>
              </a:rPr>
              <a:t>al</a:t>
            </a:r>
            <a:r>
              <a:rPr lang="et-EE" sz="1350" dirty="0">
                <a:latin typeface="Arial Narrow" panose="020B0606020202030204" pitchFamily="34" charset="0"/>
              </a:rPr>
              <a:t>., 2016</a:t>
            </a:r>
            <a:endParaRPr lang="en-US" sz="1350" dirty="0">
              <a:latin typeface="Arial Narrow" panose="020B0606020202030204" pitchFamily="34" charset="0"/>
            </a:endParaRPr>
          </a:p>
        </p:txBody>
      </p:sp>
      <p:pic>
        <p:nvPicPr>
          <p:cNvPr id="2" name="Picture 1"/>
          <p:cNvPicPr>
            <a:picLocks noChangeAspect="1"/>
          </p:cNvPicPr>
          <p:nvPr/>
        </p:nvPicPr>
        <p:blipFill>
          <a:blip r:embed="rId6"/>
          <a:stretch>
            <a:fillRect/>
          </a:stretch>
        </p:blipFill>
        <p:spPr>
          <a:xfrm>
            <a:off x="0" y="2145533"/>
            <a:ext cx="7655250" cy="3607491"/>
          </a:xfrm>
          <a:prstGeom prst="rect">
            <a:avLst/>
          </a:prstGeom>
        </p:spPr>
      </p:pic>
      <p:pic>
        <p:nvPicPr>
          <p:cNvPr id="7" name="Pilt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94005" y="1136787"/>
            <a:ext cx="4660251" cy="2017493"/>
          </a:xfrm>
          <a:prstGeom prst="rect">
            <a:avLst/>
          </a:prstGeom>
        </p:spPr>
      </p:pic>
    </p:spTree>
    <p:extLst>
      <p:ext uri="{BB962C8B-B14F-4D97-AF65-F5344CB8AC3E}">
        <p14:creationId xmlns:p14="http://schemas.microsoft.com/office/powerpoint/2010/main" val="3496768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5"/>
          <p:cNvSpPr txBox="1">
            <a:spLocks noChangeArrowheads="1"/>
          </p:cNvSpPr>
          <p:nvPr/>
        </p:nvSpPr>
        <p:spPr bwMode="auto">
          <a:xfrm>
            <a:off x="1524001" y="33268"/>
            <a:ext cx="370790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t-EE" altLang="et-EE" sz="3200" b="1" dirty="0">
                <a:latin typeface="Arial Narrow" panose="020B0606020202030204" pitchFamily="34" charset="0"/>
              </a:rPr>
              <a:t>Glatsiaalset päritolu põhjaveed maailmas</a:t>
            </a:r>
            <a:endParaRPr lang="en-US" altLang="et-EE" sz="3200" b="1" dirty="0">
              <a:latin typeface="Arial Narrow" panose="020B0606020202030204" pitchFamily="34" charset="0"/>
            </a:endParaRPr>
          </a:p>
        </p:txBody>
      </p:sp>
      <p:pic>
        <p:nvPicPr>
          <p:cNvPr id="2" name="Pilt 1"/>
          <p:cNvPicPr>
            <a:picLocks noChangeAspect="1"/>
          </p:cNvPicPr>
          <p:nvPr/>
        </p:nvPicPr>
        <p:blipFill>
          <a:blip r:embed="rId3"/>
          <a:stretch>
            <a:fillRect/>
          </a:stretch>
        </p:blipFill>
        <p:spPr>
          <a:xfrm>
            <a:off x="5231905" y="27587"/>
            <a:ext cx="5217195" cy="6741855"/>
          </a:xfrm>
          <a:prstGeom prst="rect">
            <a:avLst/>
          </a:prstGeom>
        </p:spPr>
      </p:pic>
      <p:sp>
        <p:nvSpPr>
          <p:cNvPr id="3" name="TextBox 2"/>
          <p:cNvSpPr txBox="1"/>
          <p:nvPr/>
        </p:nvSpPr>
        <p:spPr>
          <a:xfrm>
            <a:off x="1631504" y="1677807"/>
            <a:ext cx="3600401" cy="4524315"/>
          </a:xfrm>
          <a:prstGeom prst="rect">
            <a:avLst/>
          </a:prstGeom>
          <a:noFill/>
        </p:spPr>
        <p:txBody>
          <a:bodyPr wrap="square" rtlCol="0">
            <a:spAutoFit/>
          </a:bodyPr>
          <a:lstStyle/>
          <a:p>
            <a:r>
              <a:rPr lang="et-EE" sz="2000" i="1" dirty="0" err="1">
                <a:latin typeface="Arial Narrow" panose="020B0606020202030204" pitchFamily="34" charset="0"/>
              </a:rPr>
              <a:t>McIntosh</a:t>
            </a:r>
            <a:r>
              <a:rPr lang="et-EE" sz="2000" i="1" dirty="0">
                <a:latin typeface="Arial Narrow" panose="020B0606020202030204" pitchFamily="34" charset="0"/>
              </a:rPr>
              <a:t>, J.C., </a:t>
            </a:r>
            <a:r>
              <a:rPr lang="et-EE" sz="2000" i="1" dirty="0" err="1">
                <a:latin typeface="Arial Narrow" panose="020B0606020202030204" pitchFamily="34" charset="0"/>
              </a:rPr>
              <a:t>Schlegel</a:t>
            </a:r>
            <a:r>
              <a:rPr lang="et-EE" sz="2000" i="1" dirty="0">
                <a:latin typeface="Arial Narrow" panose="020B0606020202030204" pitchFamily="34" charset="0"/>
              </a:rPr>
              <a:t>, M.E., </a:t>
            </a:r>
            <a:r>
              <a:rPr lang="et-EE" sz="2000" i="1" dirty="0" err="1">
                <a:latin typeface="Arial Narrow" panose="020B0606020202030204" pitchFamily="34" charset="0"/>
              </a:rPr>
              <a:t>Person</a:t>
            </a:r>
            <a:r>
              <a:rPr lang="et-EE" sz="2000" i="1" dirty="0">
                <a:latin typeface="Arial Narrow" panose="020B0606020202030204" pitchFamily="34" charset="0"/>
              </a:rPr>
              <a:t>, M. (2012) </a:t>
            </a:r>
            <a:r>
              <a:rPr lang="et-EE" sz="2000" i="1" dirty="0" err="1">
                <a:latin typeface="Arial Narrow" panose="020B0606020202030204" pitchFamily="34" charset="0"/>
              </a:rPr>
              <a:t>Glacial</a:t>
            </a:r>
            <a:r>
              <a:rPr lang="et-EE" sz="2000" i="1" dirty="0">
                <a:latin typeface="Arial Narrow" panose="020B0606020202030204" pitchFamily="34" charset="0"/>
              </a:rPr>
              <a:t> </a:t>
            </a:r>
            <a:r>
              <a:rPr lang="et-EE" sz="2000" i="1" dirty="0" err="1">
                <a:latin typeface="Arial Narrow" panose="020B0606020202030204" pitchFamily="34" charset="0"/>
              </a:rPr>
              <a:t>impacts</a:t>
            </a:r>
            <a:r>
              <a:rPr lang="et-EE" sz="2000" i="1" dirty="0">
                <a:latin typeface="Arial Narrow" panose="020B0606020202030204" pitchFamily="34" charset="0"/>
              </a:rPr>
              <a:t> on </a:t>
            </a:r>
            <a:r>
              <a:rPr lang="et-EE" sz="2000" i="1" dirty="0" err="1">
                <a:latin typeface="Arial Narrow" panose="020B0606020202030204" pitchFamily="34" charset="0"/>
              </a:rPr>
              <a:t>hydrologic</a:t>
            </a:r>
            <a:r>
              <a:rPr lang="et-EE" sz="2000" i="1" dirty="0">
                <a:latin typeface="Arial Narrow" panose="020B0606020202030204" pitchFamily="34" charset="0"/>
              </a:rPr>
              <a:t> </a:t>
            </a:r>
            <a:r>
              <a:rPr lang="et-EE" sz="2000" i="1" dirty="0" err="1">
                <a:latin typeface="Arial Narrow" panose="020B0606020202030204" pitchFamily="34" charset="0"/>
              </a:rPr>
              <a:t>processes</a:t>
            </a:r>
            <a:r>
              <a:rPr lang="et-EE" sz="2000" i="1" dirty="0">
                <a:latin typeface="Arial Narrow" panose="020B0606020202030204" pitchFamily="34" charset="0"/>
              </a:rPr>
              <a:t> in </a:t>
            </a:r>
            <a:r>
              <a:rPr lang="et-EE" sz="2000" i="1" dirty="0" err="1">
                <a:latin typeface="Arial Narrow" panose="020B0606020202030204" pitchFamily="34" charset="0"/>
              </a:rPr>
              <a:t>sedimentary</a:t>
            </a:r>
            <a:r>
              <a:rPr lang="et-EE" sz="2000" i="1" dirty="0">
                <a:latin typeface="Arial Narrow" panose="020B0606020202030204" pitchFamily="34" charset="0"/>
              </a:rPr>
              <a:t> </a:t>
            </a:r>
            <a:r>
              <a:rPr lang="et-EE" sz="2000" i="1" dirty="0" err="1">
                <a:latin typeface="Arial Narrow" panose="020B0606020202030204" pitchFamily="34" charset="0"/>
              </a:rPr>
              <a:t>basins</a:t>
            </a:r>
            <a:r>
              <a:rPr lang="et-EE" sz="2000" i="1" dirty="0">
                <a:latin typeface="Arial Narrow" panose="020B0606020202030204" pitchFamily="34" charset="0"/>
              </a:rPr>
              <a:t>: </a:t>
            </a:r>
            <a:r>
              <a:rPr lang="et-EE" sz="2000" i="1" dirty="0" err="1">
                <a:latin typeface="Arial Narrow" panose="020B0606020202030204" pitchFamily="34" charset="0"/>
              </a:rPr>
              <a:t>evidence</a:t>
            </a:r>
            <a:r>
              <a:rPr lang="et-EE" sz="2000" i="1" dirty="0">
                <a:latin typeface="Arial Narrow" panose="020B0606020202030204" pitchFamily="34" charset="0"/>
              </a:rPr>
              <a:t> </a:t>
            </a:r>
            <a:r>
              <a:rPr lang="et-EE" sz="2000" i="1" dirty="0" err="1">
                <a:latin typeface="Arial Narrow" panose="020B0606020202030204" pitchFamily="34" charset="0"/>
              </a:rPr>
              <a:t>from</a:t>
            </a:r>
            <a:r>
              <a:rPr lang="et-EE" sz="2000" i="1" dirty="0">
                <a:latin typeface="Arial Narrow" panose="020B0606020202030204" pitchFamily="34" charset="0"/>
              </a:rPr>
              <a:t> </a:t>
            </a:r>
            <a:r>
              <a:rPr lang="et-EE" sz="2000" i="1" dirty="0" err="1">
                <a:latin typeface="Arial Narrow" panose="020B0606020202030204" pitchFamily="34" charset="0"/>
              </a:rPr>
              <a:t>natural</a:t>
            </a:r>
            <a:r>
              <a:rPr lang="et-EE" sz="2000" i="1" dirty="0">
                <a:latin typeface="Arial Narrow" panose="020B0606020202030204" pitchFamily="34" charset="0"/>
              </a:rPr>
              <a:t> </a:t>
            </a:r>
            <a:r>
              <a:rPr lang="et-EE" sz="2000" i="1" dirty="0" err="1">
                <a:latin typeface="Arial Narrow" panose="020B0606020202030204" pitchFamily="34" charset="0"/>
              </a:rPr>
              <a:t>tracer</a:t>
            </a:r>
            <a:r>
              <a:rPr lang="et-EE" sz="2000" i="1" dirty="0">
                <a:latin typeface="Arial Narrow" panose="020B0606020202030204" pitchFamily="34" charset="0"/>
              </a:rPr>
              <a:t> </a:t>
            </a:r>
            <a:r>
              <a:rPr lang="et-EE" sz="2000" i="1" dirty="0" err="1">
                <a:latin typeface="Arial Narrow" panose="020B0606020202030204" pitchFamily="34" charset="0"/>
              </a:rPr>
              <a:t>studies</a:t>
            </a:r>
            <a:r>
              <a:rPr lang="et-EE" sz="2000" i="1" dirty="0">
                <a:latin typeface="Arial Narrow" panose="020B0606020202030204" pitchFamily="34" charset="0"/>
              </a:rPr>
              <a:t>. </a:t>
            </a:r>
            <a:r>
              <a:rPr lang="et-EE" sz="2000" i="1" dirty="0" err="1">
                <a:latin typeface="Arial Narrow" panose="020B0606020202030204" pitchFamily="34" charset="0"/>
              </a:rPr>
              <a:t>Geofluids</a:t>
            </a:r>
            <a:r>
              <a:rPr lang="et-EE" sz="2000" i="1" dirty="0">
                <a:latin typeface="Arial Narrow" panose="020B0606020202030204" pitchFamily="34" charset="0"/>
              </a:rPr>
              <a:t>, </a:t>
            </a:r>
            <a:r>
              <a:rPr lang="et-EE" sz="2000" i="1" dirty="0" err="1">
                <a:latin typeface="Arial Narrow" panose="020B0606020202030204" pitchFamily="34" charset="0"/>
              </a:rPr>
              <a:t>vol</a:t>
            </a:r>
            <a:r>
              <a:rPr lang="et-EE" sz="2000" i="1" dirty="0">
                <a:latin typeface="Arial Narrow" panose="020B0606020202030204" pitchFamily="34" charset="0"/>
              </a:rPr>
              <a:t>. 12, 7-21.</a:t>
            </a:r>
          </a:p>
          <a:p>
            <a:endParaRPr lang="et-EE" sz="2400" i="1" dirty="0">
              <a:latin typeface="Arial Narrow" panose="020B0606020202030204" pitchFamily="34" charset="0"/>
            </a:endParaRPr>
          </a:p>
          <a:p>
            <a:r>
              <a:rPr lang="et-EE" sz="2400" b="1" dirty="0">
                <a:latin typeface="Arial Narrow" panose="020B0606020202030204" pitchFamily="34" charset="0"/>
              </a:rPr>
              <a:t>Glatsiaalset päritolu vete levik Skandinaavias ja Baltikumis on ainulaadne Euroopas ja eriline maailmas</a:t>
            </a:r>
          </a:p>
          <a:p>
            <a:endParaRPr lang="et-EE" sz="2400" i="1" dirty="0">
              <a:latin typeface="Arial Narrow" panose="020B0606020202030204" pitchFamily="34" charset="0"/>
            </a:endParaRPr>
          </a:p>
        </p:txBody>
      </p:sp>
    </p:spTree>
    <p:extLst>
      <p:ext uri="{BB962C8B-B14F-4D97-AF65-F5344CB8AC3E}">
        <p14:creationId xmlns:p14="http://schemas.microsoft.com/office/powerpoint/2010/main" val="20692042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pPr>
              <a:defRPr/>
            </a:pPr>
            <a:r>
              <a:rPr lang="et-EE" dirty="0">
                <a:effectLst>
                  <a:outerShdw blurRad="38100" dist="38100" dir="2700000" algn="tl">
                    <a:srgbClr val="000000">
                      <a:alpha val="43137"/>
                    </a:srgbClr>
                  </a:outerShdw>
                </a:effectLst>
              </a:rPr>
              <a:t>Eesti </a:t>
            </a:r>
            <a:r>
              <a:rPr lang="et-EE" dirty="0" err="1">
                <a:effectLst>
                  <a:outerShdw blurRad="38100" dist="38100" dir="2700000" algn="tl">
                    <a:srgbClr val="000000">
                      <a:alpha val="43137"/>
                    </a:srgbClr>
                  </a:outerShdw>
                </a:effectLst>
              </a:rPr>
              <a:t>hüdrostratigraafia</a:t>
            </a:r>
            <a:endParaRPr lang="en-GB" dirty="0">
              <a:effectLst>
                <a:outerShdw blurRad="38100" dist="38100" dir="2700000" algn="tl">
                  <a:srgbClr val="000000">
                    <a:alpha val="43137"/>
                  </a:srgbClr>
                </a:outerShdw>
              </a:effectLst>
            </a:endParaRPr>
          </a:p>
        </p:txBody>
      </p:sp>
      <p:sp>
        <p:nvSpPr>
          <p:cNvPr id="3" name="Alapealkiri 2"/>
          <p:cNvSpPr>
            <a:spLocks noGrp="1"/>
          </p:cNvSpPr>
          <p:nvPr>
            <p:ph idx="1"/>
          </p:nvPr>
        </p:nvSpPr>
        <p:spPr/>
        <p:txBody>
          <a:bodyPr>
            <a:noAutofit/>
          </a:bodyPr>
          <a:lstStyle/>
          <a:p>
            <a:pPr>
              <a:defRPr/>
            </a:pPr>
            <a:r>
              <a:rPr lang="et-EE" b="1" dirty="0"/>
              <a:t>Kvaternaari põhjaveekompleks </a:t>
            </a:r>
            <a:r>
              <a:rPr lang="et-EE" dirty="0"/>
              <a:t>(</a:t>
            </a:r>
            <a:r>
              <a:rPr lang="et-EE" dirty="0" err="1"/>
              <a:t>Perens</a:t>
            </a:r>
            <a:r>
              <a:rPr lang="et-EE" dirty="0"/>
              <a:t> ja </a:t>
            </a:r>
            <a:r>
              <a:rPr lang="et-EE" dirty="0" err="1"/>
              <a:t>Vallner</a:t>
            </a:r>
            <a:r>
              <a:rPr lang="et-EE" dirty="0"/>
              <a:t>, 1997; ESK, 2012)</a:t>
            </a:r>
          </a:p>
          <a:p>
            <a:pPr marL="0" indent="0">
              <a:buNone/>
              <a:defRPr/>
            </a:pPr>
            <a:endParaRPr lang="en-GB" sz="2400" dirty="0"/>
          </a:p>
        </p:txBody>
      </p:sp>
      <p:sp>
        <p:nvSpPr>
          <p:cNvPr id="4" name="Slaidinumbri kohatäide 3"/>
          <p:cNvSpPr>
            <a:spLocks noGrp="1"/>
          </p:cNvSpPr>
          <p:nvPr>
            <p:ph type="sldNum" sz="quarter" idx="12"/>
          </p:nvPr>
        </p:nvSpPr>
        <p:spPr/>
        <p:txBody>
          <a:bodyPr/>
          <a:lstStyle/>
          <a:p>
            <a:pPr>
              <a:defRPr/>
            </a:pPr>
            <a:fld id="{ED45BE97-B9E7-4673-A53E-17BFB721FCA0}" type="slidenum">
              <a:rPr lang="en-GB"/>
              <a:pPr>
                <a:defRPr/>
              </a:pPr>
              <a:t>33</a:t>
            </a:fld>
            <a:endParaRPr lang="en-GB"/>
          </a:p>
        </p:txBody>
      </p:sp>
      <p:graphicFrame>
        <p:nvGraphicFramePr>
          <p:cNvPr id="5" name="Tabel 4"/>
          <p:cNvGraphicFramePr>
            <a:graphicFrameLocks noGrp="1"/>
          </p:cNvGraphicFramePr>
          <p:nvPr>
            <p:extLst>
              <p:ext uri="{D42A27DB-BD31-4B8C-83A1-F6EECF244321}">
                <p14:modId xmlns:p14="http://schemas.microsoft.com/office/powerpoint/2010/main" val="3776180090"/>
              </p:ext>
            </p:extLst>
          </p:nvPr>
        </p:nvGraphicFramePr>
        <p:xfrm>
          <a:off x="1654175" y="3049589"/>
          <a:ext cx="8804274" cy="2741867"/>
        </p:xfrm>
        <a:graphic>
          <a:graphicData uri="http://schemas.openxmlformats.org/drawingml/2006/table">
            <a:tbl>
              <a:tblPr firstRow="1" bandRow="1">
                <a:tableStyleId>{5C22544A-7EE6-4342-B048-85BDC9FD1C3A}</a:tableStyleId>
              </a:tblPr>
              <a:tblGrid>
                <a:gridCol w="1528226">
                  <a:extLst>
                    <a:ext uri="{9D8B030D-6E8A-4147-A177-3AD203B41FA5}">
                      <a16:colId xmlns:a16="http://schemas.microsoft.com/office/drawing/2014/main" val="20000"/>
                    </a:ext>
                  </a:extLst>
                </a:gridCol>
                <a:gridCol w="1291023">
                  <a:extLst>
                    <a:ext uri="{9D8B030D-6E8A-4147-A177-3AD203B41FA5}">
                      <a16:colId xmlns:a16="http://schemas.microsoft.com/office/drawing/2014/main" val="20001"/>
                    </a:ext>
                  </a:extLst>
                </a:gridCol>
                <a:gridCol w="1291023">
                  <a:extLst>
                    <a:ext uri="{9D8B030D-6E8A-4147-A177-3AD203B41FA5}">
                      <a16:colId xmlns:a16="http://schemas.microsoft.com/office/drawing/2014/main" val="20002"/>
                    </a:ext>
                  </a:extLst>
                </a:gridCol>
                <a:gridCol w="1075852">
                  <a:extLst>
                    <a:ext uri="{9D8B030D-6E8A-4147-A177-3AD203B41FA5}">
                      <a16:colId xmlns:a16="http://schemas.microsoft.com/office/drawing/2014/main" val="20003"/>
                    </a:ext>
                  </a:extLst>
                </a:gridCol>
                <a:gridCol w="860682">
                  <a:extLst>
                    <a:ext uri="{9D8B030D-6E8A-4147-A177-3AD203B41FA5}">
                      <a16:colId xmlns:a16="http://schemas.microsoft.com/office/drawing/2014/main" val="20004"/>
                    </a:ext>
                  </a:extLst>
                </a:gridCol>
                <a:gridCol w="394479">
                  <a:extLst>
                    <a:ext uri="{9D8B030D-6E8A-4147-A177-3AD203B41FA5}">
                      <a16:colId xmlns:a16="http://schemas.microsoft.com/office/drawing/2014/main" val="20005"/>
                    </a:ext>
                  </a:extLst>
                </a:gridCol>
                <a:gridCol w="1183438">
                  <a:extLst>
                    <a:ext uri="{9D8B030D-6E8A-4147-A177-3AD203B41FA5}">
                      <a16:colId xmlns:a16="http://schemas.microsoft.com/office/drawing/2014/main" val="20006"/>
                    </a:ext>
                  </a:extLst>
                </a:gridCol>
                <a:gridCol w="1179551">
                  <a:extLst>
                    <a:ext uri="{9D8B030D-6E8A-4147-A177-3AD203B41FA5}">
                      <a16:colId xmlns:a16="http://schemas.microsoft.com/office/drawing/2014/main" val="20007"/>
                    </a:ext>
                  </a:extLst>
                </a:gridCol>
              </a:tblGrid>
              <a:tr h="731346">
                <a:tc>
                  <a:txBody>
                    <a:bodyPr/>
                    <a:lstStyle/>
                    <a:p>
                      <a:pPr algn="ctr"/>
                      <a:r>
                        <a:rPr lang="et-EE" sz="1400" b="0" dirty="0">
                          <a:solidFill>
                            <a:schemeClr val="tx1"/>
                          </a:solidFill>
                        </a:rPr>
                        <a:t>Globaalne </a:t>
                      </a:r>
                      <a:r>
                        <a:rPr lang="et-EE" sz="1400" b="0" dirty="0" err="1">
                          <a:solidFill>
                            <a:schemeClr val="tx1"/>
                          </a:solidFill>
                        </a:rPr>
                        <a:t>stratigraafiline</a:t>
                      </a:r>
                      <a:r>
                        <a:rPr lang="et-EE" sz="1400" b="0" dirty="0">
                          <a:solidFill>
                            <a:schemeClr val="tx1"/>
                          </a:solidFill>
                        </a:rPr>
                        <a:t> liigestus</a:t>
                      </a:r>
                      <a:endParaRPr lang="en-GB" sz="1400" b="0" dirty="0">
                        <a:solidFill>
                          <a:schemeClr val="tx1"/>
                        </a:solidFill>
                      </a:endParaRPr>
                    </a:p>
                  </a:txBody>
                  <a:tcPr marL="91447" marR="91447" marT="45709" marB="45709">
                    <a:solidFill>
                      <a:schemeClr val="bg1">
                        <a:lumMod val="85000"/>
                        <a:lumOff val="15000"/>
                      </a:schemeClr>
                    </a:solidFill>
                  </a:tcPr>
                </a:tc>
                <a:tc>
                  <a:txBody>
                    <a:bodyPr/>
                    <a:lstStyle/>
                    <a:p>
                      <a:pPr algn="ctr"/>
                      <a:r>
                        <a:rPr lang="et-EE" sz="1400" b="0" dirty="0">
                          <a:solidFill>
                            <a:schemeClr val="tx1"/>
                          </a:solidFill>
                        </a:rPr>
                        <a:t>Regionaalne liigestus</a:t>
                      </a:r>
                    </a:p>
                  </a:txBody>
                  <a:tcPr marL="91447" marR="91447" marT="45709" marB="45709">
                    <a:solidFill>
                      <a:schemeClr val="bg1">
                        <a:lumMod val="85000"/>
                        <a:lumOff val="15000"/>
                      </a:schemeClr>
                    </a:solidFill>
                  </a:tcPr>
                </a:tc>
                <a:tc gridSpan="3">
                  <a:txBody>
                    <a:bodyPr/>
                    <a:lstStyle/>
                    <a:p>
                      <a:pPr algn="ctr"/>
                      <a:r>
                        <a:rPr lang="et-EE" sz="1400" b="0" dirty="0" err="1">
                          <a:solidFill>
                            <a:schemeClr val="tx1"/>
                          </a:solidFill>
                        </a:rPr>
                        <a:t>Hüdrostratigraafilised</a:t>
                      </a:r>
                      <a:r>
                        <a:rPr lang="et-EE" sz="1400" b="0" dirty="0">
                          <a:solidFill>
                            <a:schemeClr val="tx1"/>
                          </a:solidFill>
                        </a:rPr>
                        <a:t> üksused</a:t>
                      </a:r>
                      <a:endParaRPr lang="en-GB" sz="1400" b="0" dirty="0">
                        <a:solidFill>
                          <a:schemeClr val="tx1"/>
                        </a:solidFill>
                      </a:endParaRPr>
                    </a:p>
                  </a:txBody>
                  <a:tcPr marL="91447" marR="91447" marT="45709" marB="45709">
                    <a:solidFill>
                      <a:schemeClr val="bg1">
                        <a:lumMod val="85000"/>
                        <a:lumOff val="15000"/>
                      </a:schemeClr>
                    </a:solidFill>
                  </a:tcPr>
                </a:tc>
                <a:tc hMerge="1">
                  <a:txBody>
                    <a:bodyPr/>
                    <a:lstStyle/>
                    <a:p>
                      <a:endParaRPr lang="en-GB" dirty="0"/>
                    </a:p>
                  </a:txBody>
                  <a:tcPr/>
                </a:tc>
                <a:tc hMerge="1">
                  <a:txBody>
                    <a:bodyPr/>
                    <a:lstStyle/>
                    <a:p>
                      <a:endParaRPr lang="en-GB" dirty="0"/>
                    </a:p>
                  </a:txBody>
                  <a:tcPr/>
                </a:tc>
                <a:tc gridSpan="2">
                  <a:txBody>
                    <a:bodyPr/>
                    <a:lstStyle/>
                    <a:p>
                      <a:r>
                        <a:rPr lang="et-EE" sz="1400" b="0" dirty="0">
                          <a:solidFill>
                            <a:schemeClr val="tx1"/>
                          </a:solidFill>
                        </a:rPr>
                        <a:t>Põhjavee-kogumid*</a:t>
                      </a:r>
                      <a:endParaRPr lang="en-GB" sz="1400" b="0" dirty="0">
                        <a:solidFill>
                          <a:schemeClr val="tx1"/>
                        </a:solidFill>
                      </a:endParaRPr>
                    </a:p>
                  </a:txBody>
                  <a:tcPr marL="91447" marR="91447" marT="45709" marB="45709">
                    <a:solidFill>
                      <a:schemeClr val="bg1">
                        <a:lumMod val="85000"/>
                        <a:lumOff val="15000"/>
                      </a:schemeClr>
                    </a:solidFill>
                  </a:tcPr>
                </a:tc>
                <a:tc hMerge="1">
                  <a:txBody>
                    <a:bodyPr/>
                    <a:lstStyle/>
                    <a:p>
                      <a:endParaRPr lang="en-GB"/>
                    </a:p>
                  </a:txBody>
                  <a:tcPr/>
                </a:tc>
                <a:tc rowSpan="2">
                  <a:txBody>
                    <a:bodyPr/>
                    <a:lstStyle/>
                    <a:p>
                      <a:pPr algn="ctr"/>
                      <a:r>
                        <a:rPr lang="et-EE" sz="1400" b="0" dirty="0">
                          <a:solidFill>
                            <a:schemeClr val="tx1"/>
                          </a:solidFill>
                        </a:rPr>
                        <a:t>Põhjavee-kogumite grupp</a:t>
                      </a:r>
                      <a:endParaRPr lang="en-GB" sz="1400" b="0" dirty="0">
                        <a:solidFill>
                          <a:schemeClr val="tx1"/>
                        </a:solidFill>
                      </a:endParaRPr>
                    </a:p>
                  </a:txBody>
                  <a:tcPr marL="91447" marR="91447" marT="45709" marB="45709">
                    <a:solidFill>
                      <a:schemeClr val="bg1">
                        <a:lumMod val="85000"/>
                        <a:lumOff val="15000"/>
                      </a:schemeClr>
                    </a:solidFill>
                  </a:tcPr>
                </a:tc>
                <a:extLst>
                  <a:ext uri="{0D108BD9-81ED-4DB2-BD59-A6C34878D82A}">
                    <a16:rowId xmlns:a16="http://schemas.microsoft.com/office/drawing/2014/main" val="10000"/>
                  </a:ext>
                </a:extLst>
              </a:tr>
              <a:tr h="370752">
                <a:tc>
                  <a:txBody>
                    <a:bodyPr/>
                    <a:lstStyle/>
                    <a:p>
                      <a:pPr algn="ctr"/>
                      <a:r>
                        <a:rPr lang="et-EE" sz="1400" dirty="0">
                          <a:solidFill>
                            <a:srgbClr val="FFFF00"/>
                          </a:solidFill>
                        </a:rPr>
                        <a:t>Ladestu</a:t>
                      </a:r>
                      <a:endParaRPr lang="en-GB" sz="1400" dirty="0">
                        <a:solidFill>
                          <a:srgbClr val="FFFF00"/>
                        </a:solidFill>
                      </a:endParaRPr>
                    </a:p>
                  </a:txBody>
                  <a:tcPr marL="91447" marR="91447" marT="45709" marB="45709">
                    <a:solidFill>
                      <a:schemeClr val="tx1">
                        <a:lumMod val="95000"/>
                      </a:schemeClr>
                    </a:solidFill>
                  </a:tcPr>
                </a:tc>
                <a:tc>
                  <a:txBody>
                    <a:bodyPr/>
                    <a:lstStyle/>
                    <a:p>
                      <a:pPr algn="ctr"/>
                      <a:r>
                        <a:rPr lang="et-EE" sz="1400" dirty="0">
                          <a:solidFill>
                            <a:srgbClr val="FFFF00"/>
                          </a:solidFill>
                        </a:rPr>
                        <a:t>Lade/kih</a:t>
                      </a:r>
                      <a:r>
                        <a:rPr lang="et-EE" sz="1400" dirty="0"/>
                        <a:t>istu</a:t>
                      </a:r>
                      <a:endParaRPr lang="en-GB" sz="1400" dirty="0"/>
                    </a:p>
                  </a:txBody>
                  <a:tcPr marL="91447" marR="91447" marT="45709" marB="45709">
                    <a:solidFill>
                      <a:schemeClr val="tx1">
                        <a:lumMod val="95000"/>
                      </a:schemeClr>
                    </a:solidFill>
                  </a:tcPr>
                </a:tc>
                <a:tc>
                  <a:txBody>
                    <a:bodyPr/>
                    <a:lstStyle/>
                    <a:p>
                      <a:r>
                        <a:rPr lang="et-EE" sz="1400" dirty="0">
                          <a:solidFill>
                            <a:srgbClr val="FFFF00"/>
                          </a:solidFill>
                        </a:rPr>
                        <a:t>veekompleks</a:t>
                      </a:r>
                      <a:endParaRPr lang="en-GB" sz="1400" dirty="0">
                        <a:solidFill>
                          <a:srgbClr val="FFFF00"/>
                        </a:solidFill>
                      </a:endParaRPr>
                    </a:p>
                  </a:txBody>
                  <a:tcPr marL="91447" marR="91447" marT="45709" marB="45709">
                    <a:solidFill>
                      <a:schemeClr val="tx1">
                        <a:lumMod val="95000"/>
                      </a:schemeClr>
                    </a:solidFill>
                  </a:tcPr>
                </a:tc>
                <a:tc>
                  <a:txBody>
                    <a:bodyPr/>
                    <a:lstStyle/>
                    <a:p>
                      <a:r>
                        <a:rPr lang="et-EE" sz="1400" dirty="0">
                          <a:solidFill>
                            <a:srgbClr val="FFFF00"/>
                          </a:solidFill>
                        </a:rPr>
                        <a:t>veekiht</a:t>
                      </a:r>
                      <a:endParaRPr lang="en-GB" sz="1400" dirty="0">
                        <a:solidFill>
                          <a:srgbClr val="FFFF00"/>
                        </a:solidFill>
                      </a:endParaRPr>
                    </a:p>
                  </a:txBody>
                  <a:tcPr marL="91447" marR="91447" marT="45709" marB="45709">
                    <a:solidFill>
                      <a:schemeClr val="tx1">
                        <a:lumMod val="95000"/>
                      </a:schemeClr>
                    </a:solidFill>
                  </a:tcPr>
                </a:tc>
                <a:tc>
                  <a:txBody>
                    <a:bodyPr/>
                    <a:lstStyle/>
                    <a:p>
                      <a:r>
                        <a:rPr lang="et-EE" sz="1400" dirty="0">
                          <a:solidFill>
                            <a:srgbClr val="FFFF00"/>
                          </a:solidFill>
                        </a:rPr>
                        <a:t>veepide</a:t>
                      </a:r>
                      <a:endParaRPr lang="en-GB" sz="1400" dirty="0">
                        <a:solidFill>
                          <a:srgbClr val="FFFF00"/>
                        </a:solidFill>
                      </a:endParaRPr>
                    </a:p>
                  </a:txBody>
                  <a:tcPr marL="91447" marR="91447" marT="45709" marB="45709">
                    <a:solidFill>
                      <a:schemeClr val="tx1">
                        <a:lumMod val="95000"/>
                      </a:schemeClr>
                    </a:solidFill>
                  </a:tcPr>
                </a:tc>
                <a:tc>
                  <a:txBody>
                    <a:bodyPr/>
                    <a:lstStyle/>
                    <a:p>
                      <a:r>
                        <a:rPr lang="et-EE" sz="1400" dirty="0">
                          <a:solidFill>
                            <a:srgbClr val="FFFF00"/>
                          </a:solidFill>
                        </a:rPr>
                        <a:t>nr</a:t>
                      </a:r>
                      <a:endParaRPr lang="en-GB" sz="1400" dirty="0">
                        <a:solidFill>
                          <a:srgbClr val="FFFF00"/>
                        </a:solidFill>
                      </a:endParaRPr>
                    </a:p>
                  </a:txBody>
                  <a:tcPr marL="91447" marR="91447" marT="45709" marB="45709">
                    <a:solidFill>
                      <a:schemeClr val="tx1">
                        <a:lumMod val="95000"/>
                      </a:schemeClr>
                    </a:solidFill>
                  </a:tcPr>
                </a:tc>
                <a:tc>
                  <a:txBody>
                    <a:bodyPr/>
                    <a:lstStyle/>
                    <a:p>
                      <a:r>
                        <a:rPr lang="et-EE" sz="1400" dirty="0">
                          <a:solidFill>
                            <a:srgbClr val="FFFF00"/>
                          </a:solidFill>
                        </a:rPr>
                        <a:t>nimetus</a:t>
                      </a:r>
                      <a:endParaRPr lang="en-GB" sz="1400" dirty="0">
                        <a:solidFill>
                          <a:srgbClr val="FFFF00"/>
                        </a:solidFill>
                      </a:endParaRPr>
                    </a:p>
                  </a:txBody>
                  <a:tcPr marL="91447" marR="91447" marT="45709" marB="45709">
                    <a:solidFill>
                      <a:schemeClr val="tx1">
                        <a:lumMod val="95000"/>
                      </a:schemeClr>
                    </a:solidFill>
                  </a:tcPr>
                </a:tc>
                <a:tc vMerge="1">
                  <a:txBody>
                    <a:bodyPr/>
                    <a:lstStyle/>
                    <a:p>
                      <a:endParaRPr lang="en-GB" dirty="0"/>
                    </a:p>
                  </a:txBody>
                  <a:tcPr/>
                </a:tc>
                <a:extLst>
                  <a:ext uri="{0D108BD9-81ED-4DB2-BD59-A6C34878D82A}">
                    <a16:rowId xmlns:a16="http://schemas.microsoft.com/office/drawing/2014/main" val="10001"/>
                  </a:ext>
                </a:extLst>
              </a:tr>
              <a:tr h="562532">
                <a:tc rowSpan="4">
                  <a:txBody>
                    <a:bodyPr/>
                    <a:lstStyle/>
                    <a:p>
                      <a:pPr algn="ctr"/>
                      <a:r>
                        <a:rPr lang="et-EE" sz="1400" dirty="0"/>
                        <a:t>Kvaternaar (Q)</a:t>
                      </a:r>
                      <a:endParaRPr lang="en-GB" sz="1400" dirty="0"/>
                    </a:p>
                  </a:txBody>
                  <a:tcPr marL="91447" marR="91447" marT="45709" marB="45709">
                    <a:solidFill>
                      <a:srgbClr val="F9F97F"/>
                    </a:solidFill>
                  </a:tcPr>
                </a:tc>
                <a:tc rowSpan="2">
                  <a:txBody>
                    <a:bodyPr/>
                    <a:lstStyle/>
                    <a:p>
                      <a:pPr algn="ctr"/>
                      <a:r>
                        <a:rPr lang="et-EE" sz="1400" dirty="0"/>
                        <a:t>Holotseen</a:t>
                      </a:r>
                      <a:endParaRPr lang="en-GB" sz="1400" dirty="0"/>
                    </a:p>
                  </a:txBody>
                  <a:tcPr marL="91447" marR="91447" marT="45709" marB="45709">
                    <a:solidFill>
                      <a:srgbClr val="F9F97F"/>
                    </a:solidFill>
                  </a:tcPr>
                </a:tc>
                <a:tc rowSpan="4">
                  <a:txBody>
                    <a:bodyPr/>
                    <a:lstStyle/>
                    <a:p>
                      <a:pPr algn="ctr"/>
                      <a:r>
                        <a:rPr lang="et-EE" sz="1400" dirty="0"/>
                        <a:t>Kvaternaari (Q)</a:t>
                      </a:r>
                      <a:endParaRPr lang="en-GB" sz="1400" dirty="0"/>
                    </a:p>
                  </a:txBody>
                  <a:tcPr marL="91447" marR="91447" marT="45709" marB="45709">
                    <a:solidFill>
                      <a:srgbClr val="F9F97F"/>
                    </a:solidFill>
                  </a:tcPr>
                </a:tc>
                <a:tc rowSpan="4">
                  <a:txBody>
                    <a:bodyPr/>
                    <a:lstStyle/>
                    <a:p>
                      <a:pPr algn="ctr"/>
                      <a:r>
                        <a:rPr lang="et-EE" sz="1400" dirty="0"/>
                        <a:t>Glatsio-fluviaalsed setted (fQ</a:t>
                      </a:r>
                      <a:r>
                        <a:rPr lang="et-EE" sz="1400" baseline="-25000" dirty="0"/>
                        <a:t>III</a:t>
                      </a:r>
                      <a:r>
                        <a:rPr lang="et-EE" sz="1400" dirty="0"/>
                        <a:t>)</a:t>
                      </a:r>
                      <a:endParaRPr lang="en-GB" sz="1400" dirty="0"/>
                    </a:p>
                  </a:txBody>
                  <a:tcPr marL="91447" marR="91447" marT="45709" marB="45709">
                    <a:solidFill>
                      <a:srgbClr val="F9F97F"/>
                    </a:solidFill>
                  </a:tcPr>
                </a:tc>
                <a:tc rowSpan="4">
                  <a:txBody>
                    <a:bodyPr/>
                    <a:lstStyle/>
                    <a:p>
                      <a:pPr algn="ctr"/>
                      <a:endParaRPr lang="en-GB" sz="1400" dirty="0"/>
                    </a:p>
                  </a:txBody>
                  <a:tcPr marL="91447" marR="91447" marT="45709" marB="45709">
                    <a:solidFill>
                      <a:srgbClr val="F9F97F"/>
                    </a:solidFill>
                  </a:tcPr>
                </a:tc>
                <a:tc>
                  <a:txBody>
                    <a:bodyPr/>
                    <a:lstStyle/>
                    <a:p>
                      <a:pPr algn="ctr"/>
                      <a:r>
                        <a:rPr lang="et-EE" sz="1400" dirty="0"/>
                        <a:t>15</a:t>
                      </a:r>
                      <a:endParaRPr lang="en-GB" sz="1400" dirty="0"/>
                    </a:p>
                  </a:txBody>
                  <a:tcPr marL="91447" marR="91447" marT="45709" marB="45709">
                    <a:solidFill>
                      <a:srgbClr val="F9F97F"/>
                    </a:solidFill>
                  </a:tcPr>
                </a:tc>
                <a:tc>
                  <a:txBody>
                    <a:bodyPr/>
                    <a:lstStyle/>
                    <a:p>
                      <a:pPr algn="ctr"/>
                      <a:r>
                        <a:rPr lang="et-EE" sz="1400" dirty="0"/>
                        <a:t>Kvaternaari ühendatud</a:t>
                      </a:r>
                      <a:endParaRPr lang="en-GB" sz="1400" dirty="0"/>
                    </a:p>
                  </a:txBody>
                  <a:tcPr marL="91447" marR="91447" marT="45709" marB="45709">
                    <a:solidFill>
                      <a:srgbClr val="F9F97F"/>
                    </a:solidFill>
                  </a:tcPr>
                </a:tc>
                <a:tc rowSpan="4">
                  <a:txBody>
                    <a:bodyPr/>
                    <a:lstStyle/>
                    <a:p>
                      <a:pPr algn="ctr"/>
                      <a:r>
                        <a:rPr lang="et-EE" sz="1400" dirty="0"/>
                        <a:t>Kvaternaari</a:t>
                      </a:r>
                      <a:endParaRPr lang="en-GB" sz="1400" dirty="0"/>
                    </a:p>
                  </a:txBody>
                  <a:tcPr marL="91447" marR="91447" marT="45709" marB="45709">
                    <a:solidFill>
                      <a:srgbClr val="F9F97F"/>
                    </a:solidFill>
                  </a:tcPr>
                </a:tc>
                <a:extLst>
                  <a:ext uri="{0D108BD9-81ED-4DB2-BD59-A6C34878D82A}">
                    <a16:rowId xmlns:a16="http://schemas.microsoft.com/office/drawing/2014/main" val="10002"/>
                  </a:ext>
                </a:extLst>
              </a:tr>
              <a:tr h="369894">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dirty="0"/>
                    </a:p>
                  </a:txBody>
                  <a:tcPr>
                    <a:solidFill>
                      <a:srgbClr val="F9F97F"/>
                    </a:solidFill>
                  </a:tcPr>
                </a:tc>
                <a:tc vMerge="1">
                  <a:txBody>
                    <a:bodyPr/>
                    <a:lstStyle/>
                    <a:p>
                      <a:endParaRPr lang="en-GB" sz="1400" dirty="0"/>
                    </a:p>
                  </a:txBody>
                  <a:tcPr>
                    <a:solidFill>
                      <a:srgbClr val="F9F97F"/>
                    </a:solidFill>
                  </a:tcPr>
                </a:tc>
                <a:tc rowSpan="2">
                  <a:txBody>
                    <a:bodyPr/>
                    <a:lstStyle/>
                    <a:p>
                      <a:pPr algn="ctr"/>
                      <a:r>
                        <a:rPr lang="et-EE" sz="1400" dirty="0"/>
                        <a:t>14</a:t>
                      </a:r>
                      <a:endParaRPr lang="en-GB" sz="1400" dirty="0"/>
                    </a:p>
                  </a:txBody>
                  <a:tcPr marL="91447" marR="91447" marT="45709" marB="45709">
                    <a:solidFill>
                      <a:srgbClr val="F9F97F"/>
                    </a:solidFill>
                  </a:tcPr>
                </a:tc>
                <a:tc rowSpan="2">
                  <a:txBody>
                    <a:bodyPr/>
                    <a:lstStyle/>
                    <a:p>
                      <a:pPr algn="ctr"/>
                      <a:r>
                        <a:rPr lang="et-EE" sz="1400" dirty="0"/>
                        <a:t>Kvaternaari </a:t>
                      </a:r>
                      <a:r>
                        <a:rPr lang="et-EE" sz="1400" dirty="0" err="1"/>
                        <a:t>Vasavere</a:t>
                      </a:r>
                      <a:endParaRPr lang="en-GB" sz="1400" dirty="0"/>
                    </a:p>
                  </a:txBody>
                  <a:tcPr marL="91447" marR="91447" marT="45709" marB="45709">
                    <a:solidFill>
                      <a:srgbClr val="F9F97F"/>
                    </a:solidFill>
                  </a:tcPr>
                </a:tc>
                <a:tc vMerge="1">
                  <a:txBody>
                    <a:bodyPr/>
                    <a:lstStyle/>
                    <a:p>
                      <a:endParaRPr lang="en-GB"/>
                    </a:p>
                  </a:txBody>
                  <a:tcPr/>
                </a:tc>
                <a:extLst>
                  <a:ext uri="{0D108BD9-81ED-4DB2-BD59-A6C34878D82A}">
                    <a16:rowId xmlns:a16="http://schemas.microsoft.com/office/drawing/2014/main" val="10003"/>
                  </a:ext>
                </a:extLst>
              </a:tr>
              <a:tr h="189053">
                <a:tc vMerge="1">
                  <a:txBody>
                    <a:bodyPr/>
                    <a:lstStyle/>
                    <a:p>
                      <a:endParaRPr lang="en-GB"/>
                    </a:p>
                  </a:txBody>
                  <a:tcPr/>
                </a:tc>
                <a:tc rowSpan="2">
                  <a:txBody>
                    <a:bodyPr/>
                    <a:lstStyle/>
                    <a:p>
                      <a:pPr algn="ctr"/>
                      <a:r>
                        <a:rPr lang="et-EE" sz="1400" dirty="0" err="1"/>
                        <a:t>Pleistotseen</a:t>
                      </a:r>
                      <a:endParaRPr lang="en-GB" sz="1400" dirty="0"/>
                    </a:p>
                  </a:txBody>
                  <a:tcPr marL="91447" marR="91447" marT="45709" marB="45709">
                    <a:solidFill>
                      <a:srgbClr val="F9F97F"/>
                    </a:solidFill>
                  </a:tcPr>
                </a:tc>
                <a:tc vMerge="1">
                  <a:txBody>
                    <a:bodyPr/>
                    <a:lstStyle/>
                    <a:p>
                      <a:endParaRPr lang="en-GB"/>
                    </a:p>
                  </a:txBody>
                  <a:tcPr/>
                </a:tc>
                <a:tc vMerge="1">
                  <a:txBody>
                    <a:bodyPr/>
                    <a:lstStyle/>
                    <a:p>
                      <a:endParaRPr lang="en-GB" sz="1400" dirty="0"/>
                    </a:p>
                  </a:txBody>
                  <a:tcPr>
                    <a:solidFill>
                      <a:srgbClr val="F9F97F"/>
                    </a:solidFill>
                  </a:tcPr>
                </a:tc>
                <a:tc vMerge="1">
                  <a:txBody>
                    <a:bodyPr/>
                    <a:lstStyle/>
                    <a:p>
                      <a:endParaRPr lang="en-GB" sz="1400" dirty="0"/>
                    </a:p>
                  </a:txBody>
                  <a:tcPr>
                    <a:solidFill>
                      <a:srgbClr val="F9F97F"/>
                    </a:solidFill>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04"/>
                  </a:ext>
                </a:extLst>
              </a:tr>
              <a:tr h="51803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sz="1400" dirty="0"/>
                    </a:p>
                  </a:txBody>
                  <a:tcPr>
                    <a:solidFill>
                      <a:srgbClr val="F9F97F"/>
                    </a:solidFill>
                  </a:tcPr>
                </a:tc>
                <a:tc vMerge="1">
                  <a:txBody>
                    <a:bodyPr/>
                    <a:lstStyle/>
                    <a:p>
                      <a:endParaRPr lang="en-GB" dirty="0"/>
                    </a:p>
                  </a:txBody>
                  <a:tcPr>
                    <a:solidFill>
                      <a:srgbClr val="F9F97F"/>
                    </a:solidFill>
                  </a:tcPr>
                </a:tc>
                <a:tc>
                  <a:txBody>
                    <a:bodyPr/>
                    <a:lstStyle/>
                    <a:p>
                      <a:r>
                        <a:rPr lang="et-EE" sz="1400" dirty="0"/>
                        <a:t>13</a:t>
                      </a:r>
                      <a:endParaRPr lang="en-GB" sz="1400" dirty="0"/>
                    </a:p>
                  </a:txBody>
                  <a:tcPr marL="91447" marR="91447" marT="45709" marB="45709">
                    <a:solidFill>
                      <a:srgbClr val="F9F97F"/>
                    </a:solidFill>
                  </a:tcPr>
                </a:tc>
                <a:tc>
                  <a:txBody>
                    <a:bodyPr/>
                    <a:lstStyle/>
                    <a:p>
                      <a:r>
                        <a:rPr lang="et-EE" sz="1400" dirty="0"/>
                        <a:t>Kvaternaari </a:t>
                      </a:r>
                      <a:r>
                        <a:rPr lang="et-EE" sz="1400" dirty="0" err="1"/>
                        <a:t>Meltsiveski</a:t>
                      </a:r>
                      <a:endParaRPr lang="en-GB" sz="1400" dirty="0"/>
                    </a:p>
                  </a:txBody>
                  <a:tcPr marL="91447" marR="91447" marT="45709" marB="45709">
                    <a:solidFill>
                      <a:srgbClr val="F9F97F"/>
                    </a:solidFill>
                  </a:tcPr>
                </a:tc>
                <a:tc vMerge="1">
                  <a:txBody>
                    <a:bodyPr/>
                    <a:lstStyle/>
                    <a:p>
                      <a:endParaRPr lang="en-GB"/>
                    </a:p>
                  </a:txBody>
                  <a:tcPr/>
                </a:tc>
                <a:extLst>
                  <a:ext uri="{0D108BD9-81ED-4DB2-BD59-A6C34878D82A}">
                    <a16:rowId xmlns:a16="http://schemas.microsoft.com/office/drawing/2014/main" val="10005"/>
                  </a:ext>
                </a:extLst>
              </a:tr>
            </a:tbl>
          </a:graphicData>
        </a:graphic>
      </p:graphicFrame>
      <p:sp>
        <p:nvSpPr>
          <p:cNvPr id="6" name="TextBox 5"/>
          <p:cNvSpPr txBox="1">
            <a:spLocks noChangeArrowheads="1"/>
          </p:cNvSpPr>
          <p:nvPr/>
        </p:nvSpPr>
        <p:spPr bwMode="auto">
          <a:xfrm>
            <a:off x="1731964" y="5722939"/>
            <a:ext cx="79597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algn="just" eaLnBrk="1" hangingPunct="1"/>
            <a:r>
              <a:rPr lang="et-EE" altLang="et-EE"/>
              <a:t>* - </a:t>
            </a:r>
            <a:r>
              <a:rPr lang="et-EE" altLang="et-EE" sz="1200"/>
              <a:t>Põhjaveekogumi number ja nimetus vastavad keskkonnaministri 2009. a. 29. detsembri määrusele nr. 75 “Põhjaveekogumite moodustamise kord ja nende põhjaveekogumite nimestik, mille seisundiklass tuleb määrata, põhjaveekogumite seisundiklassid, põhjaveekogumite seisundiklassidele vastavad keemiliste näitajate väärtused ja koguseliste näitajate tingimused, põhjavee kvaliteedi piirväärtused, põhjavee saasteainesisalduse läviväärtused ning põhjaveekogumi seisundiklassi määramise kord”.</a:t>
            </a:r>
            <a:endParaRPr lang="en-GB" altLang="et-EE" sz="1200"/>
          </a:p>
        </p:txBody>
      </p:sp>
    </p:spTree>
    <p:extLst>
      <p:ext uri="{BB962C8B-B14F-4D97-AF65-F5344CB8AC3E}">
        <p14:creationId xmlns:p14="http://schemas.microsoft.com/office/powerpoint/2010/main" val="1182608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026"/>
          <p:cNvSpPr>
            <a:spLocks noChangeArrowheads="1"/>
          </p:cNvSpPr>
          <p:nvPr/>
        </p:nvSpPr>
        <p:spPr bwMode="auto">
          <a:xfrm>
            <a:off x="3733801" y="457200"/>
            <a:ext cx="31598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t-EE" b="1">
                <a:latin typeface="Times-Bold" charset="0"/>
              </a:rPr>
              <a:t>Kvaternaari vee</a:t>
            </a:r>
            <a:r>
              <a:rPr lang="et-EE" altLang="et-EE" b="1">
                <a:latin typeface="Times-Bold" charset="0"/>
              </a:rPr>
              <a:t>ladestik</a:t>
            </a:r>
            <a:r>
              <a:rPr lang="en-US" altLang="et-EE" b="1">
                <a:latin typeface="Times-Bold" charset="0"/>
              </a:rPr>
              <a:t> (Q)</a:t>
            </a:r>
          </a:p>
        </p:txBody>
      </p:sp>
      <p:sp>
        <p:nvSpPr>
          <p:cNvPr id="36867" name="Rectangle 1027"/>
          <p:cNvSpPr>
            <a:spLocks noChangeArrowheads="1"/>
          </p:cNvSpPr>
          <p:nvPr/>
        </p:nvSpPr>
        <p:spPr bwMode="auto">
          <a:xfrm>
            <a:off x="781050" y="2941494"/>
            <a:ext cx="3775709"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t-EE" dirty="0" err="1">
                <a:latin typeface="Times New Roman" panose="02020603050405020304" pitchFamily="18" charset="0"/>
                <a:cs typeface="Times New Roman" panose="02020603050405020304" pitchFamily="18" charset="0"/>
              </a:rPr>
              <a:t>Suuremad</a:t>
            </a:r>
            <a:r>
              <a:rPr lang="en-US" altLang="et-EE" dirty="0">
                <a:latin typeface="Times New Roman" panose="02020603050405020304" pitchFamily="18" charset="0"/>
                <a:cs typeface="Times New Roman" panose="02020603050405020304" pitchFamily="18" charset="0"/>
              </a:rPr>
              <a:t> </a:t>
            </a:r>
            <a:r>
              <a:rPr lang="en-US" altLang="et-EE" dirty="0" err="1">
                <a:latin typeface="Times New Roman" panose="02020603050405020304" pitchFamily="18" charset="0"/>
                <a:cs typeface="Times New Roman" panose="02020603050405020304" pitchFamily="18" charset="0"/>
              </a:rPr>
              <a:t>ühisveehaarded</a:t>
            </a:r>
            <a:r>
              <a:rPr lang="en-US" altLang="et-EE" dirty="0">
                <a:latin typeface="Times New Roman" panose="02020603050405020304" pitchFamily="18" charset="0"/>
                <a:cs typeface="Times New Roman" panose="02020603050405020304" pitchFamily="18" charset="0"/>
              </a:rPr>
              <a:t> on </a:t>
            </a:r>
            <a:r>
              <a:rPr lang="en-US" altLang="et-EE" dirty="0" err="1">
                <a:latin typeface="Times New Roman" panose="02020603050405020304" pitchFamily="18" charset="0"/>
                <a:cs typeface="Times New Roman" panose="02020603050405020304" pitchFamily="18" charset="0"/>
              </a:rPr>
              <a:t>rajatud</a:t>
            </a:r>
            <a:r>
              <a:rPr lang="en-US" altLang="et-EE" dirty="0">
                <a:latin typeface="Times New Roman" panose="02020603050405020304" pitchFamily="18" charset="0"/>
                <a:cs typeface="Times New Roman" panose="02020603050405020304" pitchFamily="18" charset="0"/>
              </a:rPr>
              <a:t> </a:t>
            </a:r>
            <a:r>
              <a:rPr lang="en-US" altLang="et-EE" dirty="0" err="1">
                <a:latin typeface="Times New Roman" panose="02020603050405020304" pitchFamily="18" charset="0"/>
                <a:cs typeface="Times New Roman" panose="02020603050405020304" pitchFamily="18" charset="0"/>
              </a:rPr>
              <a:t>Ahtme</a:t>
            </a:r>
            <a:r>
              <a:rPr lang="en-US" altLang="et-EE" dirty="0">
                <a:latin typeface="Times New Roman" panose="02020603050405020304" pitchFamily="18" charset="0"/>
                <a:cs typeface="Times New Roman" panose="02020603050405020304" pitchFamily="18" charset="0"/>
              </a:rPr>
              <a:t> </a:t>
            </a:r>
            <a:r>
              <a:rPr lang="en-US" altLang="et-EE" dirty="0" err="1">
                <a:latin typeface="Times New Roman" panose="02020603050405020304" pitchFamily="18" charset="0"/>
                <a:cs typeface="Times New Roman" panose="02020603050405020304" pitchFamily="18" charset="0"/>
              </a:rPr>
              <a:t>lähedal</a:t>
            </a:r>
            <a:r>
              <a:rPr lang="en-US" altLang="et-EE" dirty="0">
                <a:latin typeface="Times New Roman" panose="02020603050405020304" pitchFamily="18" charset="0"/>
                <a:cs typeface="Times New Roman" panose="02020603050405020304" pitchFamily="18" charset="0"/>
              </a:rPr>
              <a:t> </a:t>
            </a:r>
            <a:r>
              <a:rPr lang="en-US" altLang="et-EE" dirty="0" err="1">
                <a:latin typeface="Times New Roman" panose="02020603050405020304" pitchFamily="18" charset="0"/>
                <a:cs typeface="Times New Roman" panose="02020603050405020304" pitchFamily="18" charset="0"/>
              </a:rPr>
              <a:t>Vasaveres</a:t>
            </a:r>
            <a:r>
              <a:rPr lang="en-US" altLang="et-EE" dirty="0">
                <a:latin typeface="Times New Roman" panose="02020603050405020304" pitchFamily="18" charset="0"/>
                <a:cs typeface="Times New Roman" panose="02020603050405020304" pitchFamily="18" charset="0"/>
              </a:rPr>
              <a:t>, </a:t>
            </a:r>
            <a:r>
              <a:rPr lang="en-US" altLang="et-EE" dirty="0" err="1">
                <a:latin typeface="Times New Roman" panose="02020603050405020304" pitchFamily="18" charset="0"/>
                <a:cs typeface="Times New Roman" panose="02020603050405020304" pitchFamily="18" charset="0"/>
              </a:rPr>
              <a:t>Tartus</a:t>
            </a:r>
            <a:r>
              <a:rPr lang="en-US" altLang="et-EE" dirty="0">
                <a:latin typeface="Times New Roman" panose="02020603050405020304" pitchFamily="18" charset="0"/>
                <a:cs typeface="Times New Roman" panose="02020603050405020304" pitchFamily="18" charset="0"/>
              </a:rPr>
              <a:t> </a:t>
            </a:r>
            <a:r>
              <a:rPr lang="en-US" altLang="et-EE" dirty="0" err="1">
                <a:latin typeface="Times New Roman" panose="02020603050405020304" pitchFamily="18" charset="0"/>
                <a:cs typeface="Times New Roman" panose="02020603050405020304" pitchFamily="18" charset="0"/>
              </a:rPr>
              <a:t>Meltsive</a:t>
            </a:r>
            <a:r>
              <a:rPr lang="et-EE" altLang="et-EE" dirty="0" err="1">
                <a:latin typeface="Times New Roman" panose="02020603050405020304" pitchFamily="18" charset="0"/>
                <a:cs typeface="Times New Roman" panose="02020603050405020304" pitchFamily="18" charset="0"/>
              </a:rPr>
              <a:t>skis</a:t>
            </a:r>
            <a:r>
              <a:rPr lang="et-EE" altLang="et-EE" dirty="0">
                <a:latin typeface="Times New Roman" panose="02020603050405020304" pitchFamily="18" charset="0"/>
                <a:cs typeface="Times New Roman" panose="02020603050405020304" pitchFamily="18" charset="0"/>
              </a:rPr>
              <a:t>.</a:t>
            </a:r>
          </a:p>
          <a:p>
            <a:pPr algn="just">
              <a:spcBef>
                <a:spcPct val="50000"/>
              </a:spcBef>
            </a:pPr>
            <a:r>
              <a:rPr lang="et-EE" altLang="et-EE" dirty="0">
                <a:latin typeface="Times New Roman" panose="02020603050405020304" pitchFamily="18" charset="0"/>
                <a:cs typeface="Times New Roman" panose="02020603050405020304" pitchFamily="18" charset="0"/>
              </a:rPr>
              <a:t>Suured probleemid </a:t>
            </a:r>
            <a:r>
              <a:rPr lang="et-EE" altLang="et-EE" b="1" dirty="0" err="1">
                <a:latin typeface="Times New Roman" panose="02020603050405020304" pitchFamily="18" charset="0"/>
                <a:cs typeface="Times New Roman" panose="02020603050405020304" pitchFamily="18" charset="0"/>
              </a:rPr>
              <a:t>Vasavere</a:t>
            </a:r>
            <a:r>
              <a:rPr lang="et-EE" altLang="et-EE" dirty="0">
                <a:latin typeface="Times New Roman" panose="02020603050405020304" pitchFamily="18" charset="0"/>
                <a:cs typeface="Times New Roman" panose="02020603050405020304" pitchFamily="18" charset="0"/>
              </a:rPr>
              <a:t> veehaardega kuna mõjutab oluliselt  </a:t>
            </a:r>
            <a:r>
              <a:rPr lang="et-EE" altLang="et-EE" dirty="0" err="1">
                <a:latin typeface="Times New Roman" panose="02020603050405020304" pitchFamily="18" charset="0"/>
                <a:cs typeface="Times New Roman" panose="02020603050405020304" pitchFamily="18" charset="0"/>
              </a:rPr>
              <a:t>Kurtna</a:t>
            </a:r>
            <a:r>
              <a:rPr lang="et-EE" altLang="et-EE" dirty="0">
                <a:latin typeface="Times New Roman" panose="02020603050405020304" pitchFamily="18" charset="0"/>
                <a:cs typeface="Times New Roman" panose="02020603050405020304" pitchFamily="18" charset="0"/>
              </a:rPr>
              <a:t> järvede veetaset.</a:t>
            </a:r>
          </a:p>
          <a:p>
            <a:pPr algn="just">
              <a:spcBef>
                <a:spcPct val="50000"/>
              </a:spcBef>
            </a:pPr>
            <a:r>
              <a:rPr lang="et-EE" altLang="et-EE" b="1" dirty="0" err="1">
                <a:latin typeface="Times New Roman" panose="02020603050405020304" pitchFamily="18" charset="0"/>
                <a:cs typeface="Times New Roman" panose="02020603050405020304" pitchFamily="18" charset="0"/>
              </a:rPr>
              <a:t>Meltsiveski</a:t>
            </a:r>
            <a:r>
              <a:rPr lang="et-EE" altLang="et-EE" dirty="0">
                <a:latin typeface="Times New Roman" panose="02020603050405020304" pitchFamily="18" charset="0"/>
                <a:cs typeface="Times New Roman" panose="02020603050405020304" pitchFamily="18" charset="0"/>
              </a:rPr>
              <a:t> veehaarde vesi on ilmsete reostus </a:t>
            </a:r>
            <a:r>
              <a:rPr lang="et-EE" altLang="et-EE" dirty="0" err="1">
                <a:latin typeface="Times New Roman" panose="02020603050405020304" pitchFamily="18" charset="0"/>
                <a:cs typeface="Times New Roman" panose="02020603050405020304" pitchFamily="18" charset="0"/>
              </a:rPr>
              <a:t>jägedega</a:t>
            </a:r>
            <a:r>
              <a:rPr lang="et-EE" altLang="et-EE" dirty="0">
                <a:latin typeface="Times New Roman" panose="02020603050405020304" pitchFamily="18" charset="0"/>
                <a:cs typeface="Times New Roman" panose="02020603050405020304" pitchFamily="18" charset="0"/>
              </a:rPr>
              <a:t> kuid NO</a:t>
            </a:r>
            <a:r>
              <a:rPr lang="et-EE" altLang="et-EE" baseline="-25000" dirty="0">
                <a:latin typeface="Times New Roman" panose="02020603050405020304" pitchFamily="18" charset="0"/>
                <a:cs typeface="Times New Roman" panose="02020603050405020304" pitchFamily="18" charset="0"/>
              </a:rPr>
              <a:t>3</a:t>
            </a:r>
            <a:r>
              <a:rPr lang="et-EE" altLang="et-EE" dirty="0">
                <a:latin typeface="Times New Roman" panose="02020603050405020304" pitchFamily="18" charset="0"/>
                <a:cs typeface="Times New Roman" panose="02020603050405020304" pitchFamily="18" charset="0"/>
              </a:rPr>
              <a:t> jääb lubatud joogivee piiresse. Veehaarde sulgemisel tõuseks veetase ning ehitiste kaitseks tuleks tegelda veetõrjega.</a:t>
            </a:r>
            <a:endParaRPr lang="en-US" altLang="et-EE" dirty="0">
              <a:latin typeface="Times New Roman" panose="02020603050405020304" pitchFamily="18" charset="0"/>
              <a:cs typeface="Times New Roman" panose="02020603050405020304" pitchFamily="18" charset="0"/>
            </a:endParaRPr>
          </a:p>
        </p:txBody>
      </p:sp>
      <p:pic>
        <p:nvPicPr>
          <p:cNvPr id="36868" name="Picture 1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6008" y="1733113"/>
            <a:ext cx="6318504" cy="5124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9" name="Text Box 1029"/>
          <p:cNvSpPr txBox="1">
            <a:spLocks noChangeArrowheads="1"/>
          </p:cNvSpPr>
          <p:nvPr/>
        </p:nvSpPr>
        <p:spPr bwMode="auto">
          <a:xfrm>
            <a:off x="781050" y="1150747"/>
            <a:ext cx="974369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t-EE" altLang="et-EE" dirty="0">
                <a:latin typeface="Times New Roman" panose="02020603050405020304" pitchFamily="18" charset="0"/>
                <a:cs typeface="Times New Roman" panose="02020603050405020304" pitchFamily="18" charset="0"/>
              </a:rPr>
              <a:t>Hõlmab mitmesuguse geneesi ja levikuga setteid kuid peamiselt moreen, mis võib olla nii veelademeks (liiva ja kruusa) kui veepidemeks (savirikas moreen). Põhjavesi enamasti surveta (va jõeorud ja kõrgustike nõlvad) ja madala soolsusega. </a:t>
            </a:r>
            <a:endParaRPr lang="en-US" altLang="et-EE" dirty="0">
              <a:latin typeface="Times New Roman" panose="02020603050405020304" pitchFamily="18" charset="0"/>
              <a:cs typeface="Times New Roman" panose="02020603050405020304" pitchFamily="18" charset="0"/>
            </a:endParaRPr>
          </a:p>
        </p:txBody>
      </p:sp>
      <p:sp>
        <p:nvSpPr>
          <p:cNvPr id="36870" name="Rectangle 1030"/>
          <p:cNvSpPr>
            <a:spLocks noChangeArrowheads="1"/>
          </p:cNvSpPr>
          <p:nvPr/>
        </p:nvSpPr>
        <p:spPr bwMode="auto">
          <a:xfrm>
            <a:off x="781050" y="2184620"/>
            <a:ext cx="38549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t-EE" altLang="et-EE" dirty="0">
                <a:latin typeface="Times New Roman" panose="02020603050405020304" pitchFamily="18" charset="0"/>
                <a:cs typeface="Times New Roman" panose="02020603050405020304" pitchFamily="18" charset="0"/>
              </a:rPr>
              <a:t>Suur reostusrisk. Peamiselt lämmastiku ja fosforühendid põllumajandusest.</a:t>
            </a:r>
            <a:endParaRPr lang="en-US" altLang="et-E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06359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781" y="2018605"/>
            <a:ext cx="6661659" cy="434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1" name="Text Box 1027"/>
          <p:cNvSpPr txBox="1">
            <a:spLocks noChangeArrowheads="1"/>
          </p:cNvSpPr>
          <p:nvPr/>
        </p:nvSpPr>
        <p:spPr bwMode="auto">
          <a:xfrm>
            <a:off x="3810000" y="457200"/>
            <a:ext cx="27088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t-EE" altLang="et-EE" b="1"/>
              <a:t>Ülem-Devoni veelade (D</a:t>
            </a:r>
            <a:r>
              <a:rPr lang="et-EE" altLang="et-EE" b="1" baseline="-25000"/>
              <a:t>3</a:t>
            </a:r>
            <a:r>
              <a:rPr lang="et-EE" altLang="et-EE" b="1"/>
              <a:t>)</a:t>
            </a:r>
            <a:r>
              <a:rPr lang="et-EE" altLang="et-EE"/>
              <a:t> </a:t>
            </a:r>
            <a:endParaRPr lang="en-US" altLang="et-EE"/>
          </a:p>
        </p:txBody>
      </p:sp>
      <p:sp>
        <p:nvSpPr>
          <p:cNvPr id="37892" name="Text Box 1028"/>
          <p:cNvSpPr txBox="1">
            <a:spLocks noChangeArrowheads="1"/>
          </p:cNvSpPr>
          <p:nvPr/>
        </p:nvSpPr>
        <p:spPr bwMode="auto">
          <a:xfrm>
            <a:off x="1380745" y="1299002"/>
            <a:ext cx="3310127"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lgn="just">
              <a:buFont typeface="Arial" panose="020B0604020202020204" pitchFamily="34" charset="0"/>
              <a:buChar char="•"/>
            </a:pPr>
            <a:r>
              <a:rPr lang="et-EE" altLang="et-EE" dirty="0"/>
              <a:t>Levib umbes 500 km</a:t>
            </a:r>
            <a:r>
              <a:rPr lang="et-EE" altLang="et-EE" baseline="30000" dirty="0"/>
              <a:t>2</a:t>
            </a:r>
            <a:r>
              <a:rPr lang="et-EE" altLang="et-EE" dirty="0"/>
              <a:t> alal Kagu-Eestis (Meremäe ja Misso). Vett-andvaks kivimiks on </a:t>
            </a:r>
            <a:r>
              <a:rPr lang="et-EE" altLang="et-EE" dirty="0" err="1"/>
              <a:t>karstunud</a:t>
            </a:r>
            <a:r>
              <a:rPr lang="et-EE" altLang="et-EE" dirty="0"/>
              <a:t> ja lõhelised karbonaatkivimid (dolomiidid). </a:t>
            </a:r>
          </a:p>
          <a:p>
            <a:pPr marL="285750" indent="-285750" algn="just">
              <a:buFont typeface="Arial" panose="020B0604020202020204" pitchFamily="34" charset="0"/>
              <a:buChar char="•"/>
            </a:pPr>
            <a:endParaRPr lang="et-EE" altLang="et-EE" dirty="0"/>
          </a:p>
          <a:p>
            <a:pPr marL="285750" indent="-285750" algn="just">
              <a:buFont typeface="Arial" panose="020B0604020202020204" pitchFamily="34" charset="0"/>
              <a:buChar char="•"/>
            </a:pPr>
            <a:r>
              <a:rPr lang="et-EE" altLang="et-EE" dirty="0"/>
              <a:t>Hulk karstiallikaid. Vesi enamasti surveta kuid võib esineda ka arteesiakaeve. </a:t>
            </a:r>
          </a:p>
          <a:p>
            <a:pPr marL="285750" indent="-285750" algn="just">
              <a:buFont typeface="Arial" panose="020B0604020202020204" pitchFamily="34" charset="0"/>
              <a:buChar char="•"/>
            </a:pPr>
            <a:endParaRPr lang="et-EE" altLang="et-EE" dirty="0"/>
          </a:p>
          <a:p>
            <a:pPr marL="285750" indent="-285750" algn="just">
              <a:buFont typeface="Arial" panose="020B0604020202020204" pitchFamily="34" charset="0"/>
              <a:buChar char="•"/>
            </a:pPr>
            <a:r>
              <a:rPr lang="et-EE" altLang="et-EE" dirty="0"/>
              <a:t>Soolsus 0,2-0,6 g/L. </a:t>
            </a:r>
            <a:endParaRPr lang="en-US" altLang="et-EE" baseline="30000" dirty="0"/>
          </a:p>
          <a:p>
            <a:pPr marL="285750" indent="-285750" algn="just">
              <a:buFont typeface="Arial" panose="020B0604020202020204" pitchFamily="34" charset="0"/>
              <a:buChar char="•"/>
            </a:pPr>
            <a:endParaRPr lang="et-EE" altLang="et-EE" dirty="0"/>
          </a:p>
          <a:p>
            <a:pPr marL="285750" indent="-285750" algn="just">
              <a:buFont typeface="Arial" panose="020B0604020202020204" pitchFamily="34" charset="0"/>
              <a:buChar char="•"/>
            </a:pPr>
            <a:r>
              <a:rPr lang="et-EE" altLang="et-EE" dirty="0"/>
              <a:t>Nõrgalt kaitstud kuid enamik kaeve annavad kvaliteetset tarbevett. Kohati kõrge Fe ja NH</a:t>
            </a:r>
            <a:r>
              <a:rPr lang="et-EE" altLang="et-EE" baseline="-25000" dirty="0"/>
              <a:t>4</a:t>
            </a:r>
            <a:r>
              <a:rPr lang="et-EE" altLang="et-EE" dirty="0"/>
              <a:t>.</a:t>
            </a:r>
          </a:p>
        </p:txBody>
      </p:sp>
    </p:spTree>
    <p:extLst>
      <p:ext uri="{BB962C8B-B14F-4D97-AF65-F5344CB8AC3E}">
        <p14:creationId xmlns:p14="http://schemas.microsoft.com/office/powerpoint/2010/main" val="16296909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pPr>
              <a:defRPr/>
            </a:pPr>
            <a:r>
              <a:rPr lang="et-EE" dirty="0">
                <a:effectLst>
                  <a:outerShdw blurRad="38100" dist="38100" dir="2700000" algn="tl">
                    <a:srgbClr val="000000">
                      <a:alpha val="43137"/>
                    </a:srgbClr>
                  </a:outerShdw>
                </a:effectLst>
              </a:rPr>
              <a:t>Eesti </a:t>
            </a:r>
            <a:r>
              <a:rPr lang="et-EE" dirty="0" err="1">
                <a:effectLst>
                  <a:outerShdw blurRad="38100" dist="38100" dir="2700000" algn="tl">
                    <a:srgbClr val="000000">
                      <a:alpha val="43137"/>
                    </a:srgbClr>
                  </a:outerShdw>
                </a:effectLst>
              </a:rPr>
              <a:t>hüdrostratigraafia</a:t>
            </a:r>
            <a:endParaRPr lang="en-GB" dirty="0">
              <a:effectLst>
                <a:outerShdw blurRad="38100" dist="38100" dir="2700000" algn="tl">
                  <a:srgbClr val="000000">
                    <a:alpha val="43137"/>
                  </a:srgbClr>
                </a:outerShdw>
              </a:effectLst>
            </a:endParaRPr>
          </a:p>
        </p:txBody>
      </p:sp>
      <p:sp>
        <p:nvSpPr>
          <p:cNvPr id="3" name="Alapealkiri 2"/>
          <p:cNvSpPr>
            <a:spLocks noGrp="1"/>
          </p:cNvSpPr>
          <p:nvPr>
            <p:ph idx="1"/>
          </p:nvPr>
        </p:nvSpPr>
        <p:spPr/>
        <p:txBody>
          <a:bodyPr>
            <a:noAutofit/>
          </a:bodyPr>
          <a:lstStyle/>
          <a:p>
            <a:pPr>
              <a:defRPr/>
            </a:pPr>
            <a:r>
              <a:rPr lang="et-EE" b="1" dirty="0"/>
              <a:t>Ülem-Devoni põhjaveekompleks</a:t>
            </a:r>
            <a:endParaRPr lang="et-EE" dirty="0"/>
          </a:p>
          <a:p>
            <a:pPr marL="0" indent="0">
              <a:buNone/>
              <a:defRPr/>
            </a:pPr>
            <a:endParaRPr lang="en-GB" sz="2400" dirty="0"/>
          </a:p>
        </p:txBody>
      </p:sp>
      <p:sp>
        <p:nvSpPr>
          <p:cNvPr id="4" name="Slaidinumbri kohatäide 3"/>
          <p:cNvSpPr>
            <a:spLocks noGrp="1"/>
          </p:cNvSpPr>
          <p:nvPr>
            <p:ph type="sldNum" sz="quarter" idx="12"/>
          </p:nvPr>
        </p:nvSpPr>
        <p:spPr/>
        <p:txBody>
          <a:bodyPr/>
          <a:lstStyle/>
          <a:p>
            <a:pPr>
              <a:defRPr/>
            </a:pPr>
            <a:fld id="{697D10BD-30E1-48FB-9A2D-E13B97CAA2B3}" type="slidenum">
              <a:rPr lang="en-GB"/>
              <a:pPr>
                <a:defRPr/>
              </a:pPr>
              <a:t>36</a:t>
            </a:fld>
            <a:endParaRPr lang="en-GB"/>
          </a:p>
        </p:txBody>
      </p:sp>
      <p:graphicFrame>
        <p:nvGraphicFramePr>
          <p:cNvPr id="5" name="Tabel 4"/>
          <p:cNvGraphicFramePr>
            <a:graphicFrameLocks noGrp="1"/>
          </p:cNvGraphicFramePr>
          <p:nvPr>
            <p:extLst>
              <p:ext uri="{D42A27DB-BD31-4B8C-83A1-F6EECF244321}">
                <p14:modId xmlns:p14="http://schemas.microsoft.com/office/powerpoint/2010/main" val="1223841252"/>
              </p:ext>
            </p:extLst>
          </p:nvPr>
        </p:nvGraphicFramePr>
        <p:xfrm>
          <a:off x="987552" y="2203703"/>
          <a:ext cx="10277856" cy="3929182"/>
        </p:xfrm>
        <a:graphic>
          <a:graphicData uri="http://schemas.openxmlformats.org/drawingml/2006/table">
            <a:tbl>
              <a:tblPr firstRow="1" bandRow="1">
                <a:tableStyleId>{5C22544A-7EE6-4342-B048-85BDC9FD1C3A}</a:tableStyleId>
              </a:tblPr>
              <a:tblGrid>
                <a:gridCol w="1757446">
                  <a:extLst>
                    <a:ext uri="{9D8B030D-6E8A-4147-A177-3AD203B41FA5}">
                      <a16:colId xmlns:a16="http://schemas.microsoft.com/office/drawing/2014/main" val="20000"/>
                    </a:ext>
                  </a:extLst>
                </a:gridCol>
                <a:gridCol w="1484665">
                  <a:extLst>
                    <a:ext uri="{9D8B030D-6E8A-4147-A177-3AD203B41FA5}">
                      <a16:colId xmlns:a16="http://schemas.microsoft.com/office/drawing/2014/main" val="20001"/>
                    </a:ext>
                  </a:extLst>
                </a:gridCol>
                <a:gridCol w="1484665">
                  <a:extLst>
                    <a:ext uri="{9D8B030D-6E8A-4147-A177-3AD203B41FA5}">
                      <a16:colId xmlns:a16="http://schemas.microsoft.com/office/drawing/2014/main" val="20002"/>
                    </a:ext>
                  </a:extLst>
                </a:gridCol>
                <a:gridCol w="1121489">
                  <a:extLst>
                    <a:ext uri="{9D8B030D-6E8A-4147-A177-3AD203B41FA5}">
                      <a16:colId xmlns:a16="http://schemas.microsoft.com/office/drawing/2014/main" val="20003"/>
                    </a:ext>
                  </a:extLst>
                </a:gridCol>
                <a:gridCol w="1258529">
                  <a:extLst>
                    <a:ext uri="{9D8B030D-6E8A-4147-A177-3AD203B41FA5}">
                      <a16:colId xmlns:a16="http://schemas.microsoft.com/office/drawing/2014/main" val="20004"/>
                    </a:ext>
                  </a:extLst>
                </a:gridCol>
                <a:gridCol w="453648">
                  <a:extLst>
                    <a:ext uri="{9D8B030D-6E8A-4147-A177-3AD203B41FA5}">
                      <a16:colId xmlns:a16="http://schemas.microsoft.com/office/drawing/2014/main" val="20005"/>
                    </a:ext>
                  </a:extLst>
                </a:gridCol>
                <a:gridCol w="1360942">
                  <a:extLst>
                    <a:ext uri="{9D8B030D-6E8A-4147-A177-3AD203B41FA5}">
                      <a16:colId xmlns:a16="http://schemas.microsoft.com/office/drawing/2014/main" val="20006"/>
                    </a:ext>
                  </a:extLst>
                </a:gridCol>
                <a:gridCol w="1356472">
                  <a:extLst>
                    <a:ext uri="{9D8B030D-6E8A-4147-A177-3AD203B41FA5}">
                      <a16:colId xmlns:a16="http://schemas.microsoft.com/office/drawing/2014/main" val="20007"/>
                    </a:ext>
                  </a:extLst>
                </a:gridCol>
              </a:tblGrid>
              <a:tr h="932186">
                <a:tc>
                  <a:txBody>
                    <a:bodyPr/>
                    <a:lstStyle/>
                    <a:p>
                      <a:pPr algn="ctr"/>
                      <a:r>
                        <a:rPr lang="et-EE" sz="1400" dirty="0">
                          <a:solidFill>
                            <a:schemeClr val="tx1"/>
                          </a:solidFill>
                        </a:rPr>
                        <a:t>Globaalne </a:t>
                      </a:r>
                      <a:r>
                        <a:rPr lang="et-EE" sz="1400" dirty="0" err="1">
                          <a:solidFill>
                            <a:schemeClr val="tx1"/>
                          </a:solidFill>
                        </a:rPr>
                        <a:t>stratigraafiline</a:t>
                      </a:r>
                      <a:r>
                        <a:rPr lang="et-EE" sz="1400" dirty="0">
                          <a:solidFill>
                            <a:schemeClr val="tx1"/>
                          </a:solidFill>
                        </a:rPr>
                        <a:t> liigestus</a:t>
                      </a:r>
                      <a:endParaRPr lang="en-GB" sz="1400" dirty="0">
                        <a:solidFill>
                          <a:schemeClr val="tx1"/>
                        </a:solidFill>
                      </a:endParaRPr>
                    </a:p>
                  </a:txBody>
                  <a:tcPr marL="91450" marR="91450" marT="45711" marB="45711">
                    <a:solidFill>
                      <a:schemeClr val="bg1">
                        <a:lumMod val="85000"/>
                        <a:lumOff val="15000"/>
                      </a:schemeClr>
                    </a:solidFill>
                  </a:tcPr>
                </a:tc>
                <a:tc>
                  <a:txBody>
                    <a:bodyPr/>
                    <a:lstStyle/>
                    <a:p>
                      <a:pPr algn="ctr"/>
                      <a:r>
                        <a:rPr lang="et-EE" sz="1400" dirty="0">
                          <a:solidFill>
                            <a:schemeClr val="tx1"/>
                          </a:solidFill>
                        </a:rPr>
                        <a:t>Regionaalne liigestus</a:t>
                      </a:r>
                    </a:p>
                  </a:txBody>
                  <a:tcPr marL="91450" marR="91450" marT="45711" marB="45711">
                    <a:solidFill>
                      <a:schemeClr val="bg1">
                        <a:lumMod val="85000"/>
                        <a:lumOff val="15000"/>
                      </a:schemeClr>
                    </a:solidFill>
                  </a:tcPr>
                </a:tc>
                <a:tc gridSpan="3">
                  <a:txBody>
                    <a:bodyPr/>
                    <a:lstStyle/>
                    <a:p>
                      <a:pPr algn="ctr"/>
                      <a:r>
                        <a:rPr lang="et-EE" sz="1400" dirty="0" err="1">
                          <a:solidFill>
                            <a:schemeClr val="tx1"/>
                          </a:solidFill>
                        </a:rPr>
                        <a:t>Hüdrostratigraafilised</a:t>
                      </a:r>
                      <a:r>
                        <a:rPr lang="et-EE" sz="1400" dirty="0">
                          <a:solidFill>
                            <a:schemeClr val="tx1"/>
                          </a:solidFill>
                        </a:rPr>
                        <a:t> üksused</a:t>
                      </a:r>
                      <a:endParaRPr lang="en-GB" sz="1400" dirty="0">
                        <a:solidFill>
                          <a:schemeClr val="tx1"/>
                        </a:solidFill>
                      </a:endParaRPr>
                    </a:p>
                  </a:txBody>
                  <a:tcPr marL="91450" marR="91450" marT="45711" marB="45711">
                    <a:solidFill>
                      <a:schemeClr val="bg1">
                        <a:lumMod val="85000"/>
                        <a:lumOff val="15000"/>
                      </a:schemeClr>
                    </a:solidFill>
                  </a:tcPr>
                </a:tc>
                <a:tc hMerge="1">
                  <a:txBody>
                    <a:bodyPr/>
                    <a:lstStyle/>
                    <a:p>
                      <a:endParaRPr lang="en-GB" dirty="0"/>
                    </a:p>
                  </a:txBody>
                  <a:tcPr/>
                </a:tc>
                <a:tc hMerge="1">
                  <a:txBody>
                    <a:bodyPr/>
                    <a:lstStyle/>
                    <a:p>
                      <a:endParaRPr lang="en-GB"/>
                    </a:p>
                  </a:txBody>
                  <a:tcPr/>
                </a:tc>
                <a:tc gridSpan="2">
                  <a:txBody>
                    <a:bodyPr/>
                    <a:lstStyle/>
                    <a:p>
                      <a:r>
                        <a:rPr lang="et-EE" sz="1400" dirty="0">
                          <a:solidFill>
                            <a:schemeClr val="tx1"/>
                          </a:solidFill>
                        </a:rPr>
                        <a:t>Põhjavee-kogumid*</a:t>
                      </a:r>
                      <a:endParaRPr lang="en-GB" sz="1400" dirty="0">
                        <a:solidFill>
                          <a:schemeClr val="tx1"/>
                        </a:solidFill>
                      </a:endParaRPr>
                    </a:p>
                  </a:txBody>
                  <a:tcPr marL="91450" marR="91450" marT="45711" marB="45711">
                    <a:solidFill>
                      <a:schemeClr val="bg1">
                        <a:lumMod val="85000"/>
                        <a:lumOff val="15000"/>
                      </a:schemeClr>
                    </a:solidFill>
                  </a:tcPr>
                </a:tc>
                <a:tc hMerge="1">
                  <a:txBody>
                    <a:bodyPr/>
                    <a:lstStyle/>
                    <a:p>
                      <a:endParaRPr lang="en-GB"/>
                    </a:p>
                  </a:txBody>
                  <a:tcPr/>
                </a:tc>
                <a:tc rowSpan="2">
                  <a:txBody>
                    <a:bodyPr/>
                    <a:lstStyle/>
                    <a:p>
                      <a:pPr algn="ctr"/>
                      <a:r>
                        <a:rPr lang="et-EE" sz="1400" dirty="0">
                          <a:solidFill>
                            <a:schemeClr val="tx1"/>
                          </a:solidFill>
                        </a:rPr>
                        <a:t>Põhjavee-kogumite grupp</a:t>
                      </a:r>
                      <a:endParaRPr lang="en-GB" sz="1400" dirty="0">
                        <a:solidFill>
                          <a:schemeClr val="tx1"/>
                        </a:solidFill>
                      </a:endParaRPr>
                    </a:p>
                  </a:txBody>
                  <a:tcPr marL="91450" marR="91450" marT="45711" marB="45711">
                    <a:solidFill>
                      <a:schemeClr val="bg1">
                        <a:lumMod val="85000"/>
                        <a:lumOff val="15000"/>
                      </a:schemeClr>
                    </a:solidFill>
                  </a:tcPr>
                </a:tc>
                <a:extLst>
                  <a:ext uri="{0D108BD9-81ED-4DB2-BD59-A6C34878D82A}">
                    <a16:rowId xmlns:a16="http://schemas.microsoft.com/office/drawing/2014/main" val="10000"/>
                  </a:ext>
                </a:extLst>
              </a:tr>
              <a:tr h="472481">
                <a:tc>
                  <a:txBody>
                    <a:bodyPr/>
                    <a:lstStyle/>
                    <a:p>
                      <a:pPr algn="ctr"/>
                      <a:r>
                        <a:rPr lang="et-EE" sz="1400" dirty="0">
                          <a:solidFill>
                            <a:srgbClr val="FFFF00"/>
                          </a:solidFill>
                        </a:rPr>
                        <a:t>Ladestu</a:t>
                      </a:r>
                      <a:endParaRPr lang="en-GB" sz="1400" dirty="0">
                        <a:solidFill>
                          <a:srgbClr val="FFFF00"/>
                        </a:solidFill>
                      </a:endParaRPr>
                    </a:p>
                  </a:txBody>
                  <a:tcPr marL="91450" marR="91450" marT="45711" marB="45711">
                    <a:solidFill>
                      <a:schemeClr val="tx1">
                        <a:lumMod val="95000"/>
                      </a:schemeClr>
                    </a:solidFill>
                  </a:tcPr>
                </a:tc>
                <a:tc>
                  <a:txBody>
                    <a:bodyPr/>
                    <a:lstStyle/>
                    <a:p>
                      <a:pPr algn="ctr"/>
                      <a:r>
                        <a:rPr lang="et-EE" sz="1400" dirty="0">
                          <a:solidFill>
                            <a:srgbClr val="FFFF00"/>
                          </a:solidFill>
                        </a:rPr>
                        <a:t>Lade/kihistu</a:t>
                      </a:r>
                      <a:endParaRPr lang="en-GB" sz="1400" dirty="0">
                        <a:solidFill>
                          <a:srgbClr val="FFFF00"/>
                        </a:solidFill>
                      </a:endParaRPr>
                    </a:p>
                  </a:txBody>
                  <a:tcPr marL="91450" marR="91450" marT="45711" marB="45711">
                    <a:solidFill>
                      <a:schemeClr val="tx1">
                        <a:lumMod val="95000"/>
                      </a:schemeClr>
                    </a:solidFill>
                  </a:tcPr>
                </a:tc>
                <a:tc>
                  <a:txBody>
                    <a:bodyPr/>
                    <a:lstStyle/>
                    <a:p>
                      <a:r>
                        <a:rPr lang="et-EE" sz="1400" dirty="0">
                          <a:solidFill>
                            <a:srgbClr val="FFFF00"/>
                          </a:solidFill>
                        </a:rPr>
                        <a:t>veekompleks</a:t>
                      </a:r>
                      <a:endParaRPr lang="en-GB" sz="1400" dirty="0">
                        <a:solidFill>
                          <a:srgbClr val="FFFF00"/>
                        </a:solidFill>
                      </a:endParaRPr>
                    </a:p>
                  </a:txBody>
                  <a:tcPr marL="91450" marR="91450" marT="45711" marB="45711">
                    <a:solidFill>
                      <a:schemeClr val="tx1">
                        <a:lumMod val="95000"/>
                      </a:schemeClr>
                    </a:solidFill>
                  </a:tcPr>
                </a:tc>
                <a:tc>
                  <a:txBody>
                    <a:bodyPr/>
                    <a:lstStyle/>
                    <a:p>
                      <a:r>
                        <a:rPr lang="et-EE" sz="1400" dirty="0">
                          <a:solidFill>
                            <a:srgbClr val="FFFF00"/>
                          </a:solidFill>
                        </a:rPr>
                        <a:t>veekiht</a:t>
                      </a:r>
                      <a:endParaRPr lang="en-GB" sz="1400" dirty="0">
                        <a:solidFill>
                          <a:srgbClr val="FFFF00"/>
                        </a:solidFill>
                      </a:endParaRPr>
                    </a:p>
                  </a:txBody>
                  <a:tcPr marL="91450" marR="91450" marT="45711" marB="45711">
                    <a:solidFill>
                      <a:schemeClr val="tx1">
                        <a:lumMod val="95000"/>
                      </a:schemeClr>
                    </a:solidFill>
                  </a:tcPr>
                </a:tc>
                <a:tc>
                  <a:txBody>
                    <a:bodyPr/>
                    <a:lstStyle/>
                    <a:p>
                      <a:r>
                        <a:rPr lang="et-EE" sz="1400" dirty="0">
                          <a:solidFill>
                            <a:srgbClr val="FFFF00"/>
                          </a:solidFill>
                        </a:rPr>
                        <a:t>veepide</a:t>
                      </a:r>
                      <a:endParaRPr lang="en-GB" sz="1400" dirty="0">
                        <a:solidFill>
                          <a:srgbClr val="FFFF00"/>
                        </a:solidFill>
                      </a:endParaRPr>
                    </a:p>
                  </a:txBody>
                  <a:tcPr marL="91450" marR="91450" marT="45711" marB="45711">
                    <a:solidFill>
                      <a:schemeClr val="tx1">
                        <a:lumMod val="95000"/>
                      </a:schemeClr>
                    </a:solidFill>
                  </a:tcPr>
                </a:tc>
                <a:tc>
                  <a:txBody>
                    <a:bodyPr/>
                    <a:lstStyle/>
                    <a:p>
                      <a:r>
                        <a:rPr lang="et-EE" sz="1400" dirty="0">
                          <a:solidFill>
                            <a:srgbClr val="FFFF00"/>
                          </a:solidFill>
                        </a:rPr>
                        <a:t>nr</a:t>
                      </a:r>
                      <a:endParaRPr lang="en-GB" sz="1400" dirty="0">
                        <a:solidFill>
                          <a:srgbClr val="FFFF00"/>
                        </a:solidFill>
                      </a:endParaRPr>
                    </a:p>
                  </a:txBody>
                  <a:tcPr marL="91450" marR="91450" marT="45711" marB="45711">
                    <a:solidFill>
                      <a:schemeClr val="tx1">
                        <a:lumMod val="95000"/>
                      </a:schemeClr>
                    </a:solidFill>
                  </a:tcPr>
                </a:tc>
                <a:tc>
                  <a:txBody>
                    <a:bodyPr/>
                    <a:lstStyle/>
                    <a:p>
                      <a:r>
                        <a:rPr lang="et-EE" sz="1400" dirty="0">
                          <a:solidFill>
                            <a:srgbClr val="FFFF00"/>
                          </a:solidFill>
                        </a:rPr>
                        <a:t>nimetus</a:t>
                      </a:r>
                      <a:endParaRPr lang="en-GB" sz="1400" dirty="0">
                        <a:solidFill>
                          <a:srgbClr val="FFFF00"/>
                        </a:solidFill>
                      </a:endParaRPr>
                    </a:p>
                  </a:txBody>
                  <a:tcPr marL="91450" marR="91450" marT="45711" marB="45711">
                    <a:solidFill>
                      <a:schemeClr val="tx1">
                        <a:lumMod val="95000"/>
                      </a:schemeClr>
                    </a:solidFill>
                  </a:tcPr>
                </a:tc>
                <a:tc vMerge="1">
                  <a:txBody>
                    <a:bodyPr/>
                    <a:lstStyle/>
                    <a:p>
                      <a:endParaRPr lang="en-GB" dirty="0"/>
                    </a:p>
                  </a:txBody>
                  <a:tcPr/>
                </a:tc>
                <a:extLst>
                  <a:ext uri="{0D108BD9-81ED-4DB2-BD59-A6C34878D82A}">
                    <a16:rowId xmlns:a16="http://schemas.microsoft.com/office/drawing/2014/main" val="10001"/>
                  </a:ext>
                </a:extLst>
              </a:tr>
              <a:tr h="396091">
                <a:tc rowSpan="4">
                  <a:txBody>
                    <a:bodyPr/>
                    <a:lstStyle/>
                    <a:p>
                      <a:pPr algn="ctr"/>
                      <a:r>
                        <a:rPr lang="et-EE" sz="1400" dirty="0">
                          <a:solidFill>
                            <a:schemeClr val="tx1"/>
                          </a:solidFill>
                        </a:rPr>
                        <a:t>Devon (D)</a:t>
                      </a:r>
                      <a:endParaRPr lang="en-GB" sz="1400" dirty="0">
                        <a:solidFill>
                          <a:schemeClr val="tx1"/>
                        </a:solidFill>
                      </a:endParaRPr>
                    </a:p>
                  </a:txBody>
                  <a:tcPr marL="91450" marR="91450" marT="45711" marB="45711">
                    <a:solidFill>
                      <a:srgbClr val="CB8C37"/>
                    </a:solidFill>
                  </a:tcPr>
                </a:tc>
                <a:tc>
                  <a:txBody>
                    <a:bodyPr/>
                    <a:lstStyle/>
                    <a:p>
                      <a:pPr algn="ctr"/>
                      <a:r>
                        <a:rPr lang="et-EE" sz="1400" dirty="0">
                          <a:solidFill>
                            <a:schemeClr val="tx1"/>
                          </a:solidFill>
                        </a:rPr>
                        <a:t>Daugava</a:t>
                      </a:r>
                      <a:endParaRPr lang="en-GB" sz="1400" dirty="0">
                        <a:solidFill>
                          <a:schemeClr val="tx1"/>
                        </a:solidFill>
                      </a:endParaRPr>
                    </a:p>
                  </a:txBody>
                  <a:tcPr marL="91450" marR="91450" marT="45711" marB="45711">
                    <a:solidFill>
                      <a:srgbClr val="CB8C37"/>
                    </a:solidFill>
                  </a:tcPr>
                </a:tc>
                <a:tc rowSpan="4">
                  <a:txBody>
                    <a:bodyPr/>
                    <a:lstStyle/>
                    <a:p>
                      <a:pPr algn="ctr"/>
                      <a:r>
                        <a:rPr lang="et-EE" sz="1400" dirty="0">
                          <a:solidFill>
                            <a:schemeClr val="tx1"/>
                          </a:solidFill>
                        </a:rPr>
                        <a:t>Ülem-Devoni</a:t>
                      </a:r>
                      <a:r>
                        <a:rPr lang="et-EE" sz="1400" baseline="0" dirty="0">
                          <a:solidFill>
                            <a:schemeClr val="tx1"/>
                          </a:solidFill>
                        </a:rPr>
                        <a:t> (D</a:t>
                      </a:r>
                      <a:r>
                        <a:rPr lang="et-EE" sz="1400" baseline="-25000" dirty="0">
                          <a:solidFill>
                            <a:schemeClr val="tx1"/>
                          </a:solidFill>
                        </a:rPr>
                        <a:t>3</a:t>
                      </a:r>
                      <a:r>
                        <a:rPr lang="et-EE" sz="1400" baseline="0" dirty="0">
                          <a:solidFill>
                            <a:schemeClr val="tx1"/>
                          </a:solidFill>
                        </a:rPr>
                        <a:t>)</a:t>
                      </a:r>
                      <a:endParaRPr lang="en-GB" sz="1400" dirty="0">
                        <a:solidFill>
                          <a:schemeClr val="tx1"/>
                        </a:solidFill>
                      </a:endParaRPr>
                    </a:p>
                  </a:txBody>
                  <a:tcPr marL="91450" marR="91450" marT="45711" marB="45711">
                    <a:solidFill>
                      <a:srgbClr val="CB8C37"/>
                    </a:solidFill>
                  </a:tcPr>
                </a:tc>
                <a:tc rowSpan="3">
                  <a:txBody>
                    <a:bodyPr/>
                    <a:lstStyle/>
                    <a:p>
                      <a:pPr algn="ctr"/>
                      <a:r>
                        <a:rPr lang="en-GB" sz="1400" dirty="0">
                          <a:solidFill>
                            <a:schemeClr val="tx1"/>
                          </a:solidFill>
                        </a:rPr>
                        <a:t>Dubniki–</a:t>
                      </a:r>
                      <a:r>
                        <a:rPr lang="en-GB" sz="1400" dirty="0" err="1">
                          <a:solidFill>
                            <a:schemeClr val="tx1"/>
                          </a:solidFill>
                        </a:rPr>
                        <a:t>Plavinase</a:t>
                      </a:r>
                      <a:endParaRPr lang="en-GB" sz="1400" dirty="0">
                        <a:solidFill>
                          <a:schemeClr val="tx1"/>
                        </a:solidFill>
                      </a:endParaRPr>
                    </a:p>
                    <a:p>
                      <a:pPr algn="ctr"/>
                      <a:r>
                        <a:rPr lang="en-GB" sz="1400" dirty="0">
                          <a:solidFill>
                            <a:schemeClr val="tx1"/>
                          </a:solidFill>
                        </a:rPr>
                        <a:t>(D</a:t>
                      </a:r>
                      <a:r>
                        <a:rPr lang="en-GB" sz="1400" baseline="-25000" dirty="0">
                          <a:solidFill>
                            <a:schemeClr val="tx1"/>
                          </a:solidFill>
                        </a:rPr>
                        <a:t>3</a:t>
                      </a:r>
                      <a:r>
                        <a:rPr lang="en-GB" sz="1400" dirty="0">
                          <a:solidFill>
                            <a:schemeClr val="tx1"/>
                          </a:solidFill>
                        </a:rPr>
                        <a:t>db–</a:t>
                      </a:r>
                      <a:r>
                        <a:rPr lang="en-GB" sz="1400" dirty="0" err="1">
                          <a:solidFill>
                            <a:schemeClr val="tx1"/>
                          </a:solidFill>
                        </a:rPr>
                        <a:t>pl</a:t>
                      </a:r>
                      <a:r>
                        <a:rPr lang="en-GB" sz="1400" dirty="0">
                          <a:solidFill>
                            <a:schemeClr val="tx1"/>
                          </a:solidFill>
                        </a:rPr>
                        <a:t>)</a:t>
                      </a:r>
                    </a:p>
                  </a:txBody>
                  <a:tcPr marL="91450" marR="91450" marT="45711" marB="45711">
                    <a:solidFill>
                      <a:srgbClr val="CB8C37"/>
                    </a:solidFill>
                  </a:tcPr>
                </a:tc>
                <a:tc rowSpan="3">
                  <a:txBody>
                    <a:bodyPr/>
                    <a:lstStyle/>
                    <a:p>
                      <a:pPr algn="ctr"/>
                      <a:endParaRPr lang="en-GB" sz="1400" dirty="0">
                        <a:solidFill>
                          <a:schemeClr val="tx1"/>
                        </a:solidFill>
                      </a:endParaRPr>
                    </a:p>
                  </a:txBody>
                  <a:tcPr marL="91450" marR="91450" marT="45711" marB="45711">
                    <a:solidFill>
                      <a:srgbClr val="CB8C37"/>
                    </a:solidFill>
                  </a:tcPr>
                </a:tc>
                <a:tc rowSpan="3">
                  <a:txBody>
                    <a:bodyPr/>
                    <a:lstStyle/>
                    <a:p>
                      <a:pPr algn="ctr"/>
                      <a:r>
                        <a:rPr lang="et-EE" sz="1400" dirty="0">
                          <a:solidFill>
                            <a:schemeClr val="tx1"/>
                          </a:solidFill>
                        </a:rPr>
                        <a:t>12</a:t>
                      </a:r>
                      <a:endParaRPr lang="en-GB" sz="1400" dirty="0">
                        <a:solidFill>
                          <a:schemeClr val="tx1"/>
                        </a:solidFill>
                      </a:endParaRPr>
                    </a:p>
                  </a:txBody>
                  <a:tcPr marL="91450" marR="91450" marT="45711" marB="45711">
                    <a:solidFill>
                      <a:srgbClr val="CB8C37"/>
                    </a:solidFill>
                  </a:tcPr>
                </a:tc>
                <a:tc rowSpan="3">
                  <a:txBody>
                    <a:bodyPr/>
                    <a:lstStyle/>
                    <a:p>
                      <a:pPr algn="ctr"/>
                      <a:r>
                        <a:rPr lang="et-EE" sz="1400" dirty="0">
                          <a:solidFill>
                            <a:schemeClr val="tx1"/>
                          </a:solidFill>
                        </a:rPr>
                        <a:t>Ülem-Devoni</a:t>
                      </a:r>
                      <a:endParaRPr lang="en-GB" sz="1400" dirty="0">
                        <a:solidFill>
                          <a:schemeClr val="tx1"/>
                        </a:solidFill>
                      </a:endParaRPr>
                    </a:p>
                  </a:txBody>
                  <a:tcPr marL="91450" marR="91450" marT="45711" marB="45711">
                    <a:solidFill>
                      <a:srgbClr val="CB8C37"/>
                    </a:solidFill>
                  </a:tcPr>
                </a:tc>
                <a:tc rowSpan="4">
                  <a:txBody>
                    <a:bodyPr/>
                    <a:lstStyle/>
                    <a:p>
                      <a:pPr algn="ctr"/>
                      <a:r>
                        <a:rPr lang="et-EE" sz="1400" dirty="0">
                          <a:solidFill>
                            <a:schemeClr val="tx1"/>
                          </a:solidFill>
                        </a:rPr>
                        <a:t>Devoni</a:t>
                      </a:r>
                      <a:endParaRPr lang="en-GB" sz="1400" dirty="0">
                        <a:solidFill>
                          <a:schemeClr val="tx1"/>
                        </a:solidFill>
                      </a:endParaRPr>
                    </a:p>
                  </a:txBody>
                  <a:tcPr marL="91450" marR="91450" marT="45711" marB="45711">
                    <a:solidFill>
                      <a:srgbClr val="CB8C37"/>
                    </a:solidFill>
                  </a:tcPr>
                </a:tc>
                <a:extLst>
                  <a:ext uri="{0D108BD9-81ED-4DB2-BD59-A6C34878D82A}">
                    <a16:rowId xmlns:a16="http://schemas.microsoft.com/office/drawing/2014/main" val="10002"/>
                  </a:ext>
                </a:extLst>
              </a:tr>
              <a:tr h="388397">
                <a:tc vMerge="1">
                  <a:txBody>
                    <a:bodyPr/>
                    <a:lstStyle/>
                    <a:p>
                      <a:endParaRPr lang="en-GB"/>
                    </a:p>
                  </a:txBody>
                  <a:tcPr/>
                </a:tc>
                <a:tc>
                  <a:txBody>
                    <a:bodyPr/>
                    <a:lstStyle/>
                    <a:p>
                      <a:pPr algn="ctr"/>
                      <a:r>
                        <a:rPr lang="et-EE" sz="1400" dirty="0" err="1">
                          <a:solidFill>
                            <a:schemeClr val="tx1"/>
                          </a:solidFill>
                        </a:rPr>
                        <a:t>Dubniki</a:t>
                      </a:r>
                      <a:endParaRPr lang="en-GB" sz="1400" dirty="0">
                        <a:solidFill>
                          <a:schemeClr val="tx1"/>
                        </a:solidFill>
                      </a:endParaRPr>
                    </a:p>
                  </a:txBody>
                  <a:tcPr marL="91450" marR="91450" marT="45711" marB="45711">
                    <a:solidFill>
                      <a:srgbClr val="CB8C37"/>
                    </a:solidFill>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03"/>
                  </a:ext>
                </a:extLst>
              </a:tr>
              <a:tr h="419422">
                <a:tc vMerge="1">
                  <a:txBody>
                    <a:bodyPr/>
                    <a:lstStyle/>
                    <a:p>
                      <a:endParaRPr lang="en-GB"/>
                    </a:p>
                  </a:txBody>
                  <a:tcPr/>
                </a:tc>
                <a:tc>
                  <a:txBody>
                    <a:bodyPr/>
                    <a:lstStyle/>
                    <a:p>
                      <a:pPr algn="ctr"/>
                      <a:r>
                        <a:rPr lang="et-EE" sz="1400" dirty="0" err="1">
                          <a:solidFill>
                            <a:schemeClr val="tx1"/>
                          </a:solidFill>
                        </a:rPr>
                        <a:t>Plavinase</a:t>
                      </a:r>
                      <a:endParaRPr lang="en-GB" sz="1400" dirty="0">
                        <a:solidFill>
                          <a:schemeClr val="tx1"/>
                        </a:solidFill>
                      </a:endParaRPr>
                    </a:p>
                  </a:txBody>
                  <a:tcPr marL="91450" marR="91450" marT="45711" marB="45711">
                    <a:solidFill>
                      <a:srgbClr val="CB8C37"/>
                    </a:solidFill>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04"/>
                  </a:ext>
                </a:extLst>
              </a:tr>
              <a:tr h="1320605">
                <a:tc vMerge="1">
                  <a:txBody>
                    <a:bodyPr/>
                    <a:lstStyle/>
                    <a:p>
                      <a:endParaRPr lang="en-GB"/>
                    </a:p>
                  </a:txBody>
                  <a:tcPr/>
                </a:tc>
                <a:tc>
                  <a:txBody>
                    <a:bodyPr/>
                    <a:lstStyle/>
                    <a:p>
                      <a:pPr algn="ctr"/>
                      <a:r>
                        <a:rPr lang="et-EE" sz="1400" dirty="0" err="1">
                          <a:solidFill>
                            <a:schemeClr val="tx1"/>
                          </a:solidFill>
                        </a:rPr>
                        <a:t>Amata</a:t>
                      </a:r>
                      <a:endParaRPr lang="en-GB" sz="1400" dirty="0">
                        <a:solidFill>
                          <a:schemeClr val="tx1"/>
                        </a:solidFill>
                      </a:endParaRPr>
                    </a:p>
                  </a:txBody>
                  <a:tcPr marL="91450" marR="91450" marT="45711" marB="45711">
                    <a:solidFill>
                      <a:srgbClr val="CB8C37"/>
                    </a:solidFill>
                  </a:tcPr>
                </a:tc>
                <a:tc vMerge="1">
                  <a:txBody>
                    <a:bodyPr/>
                    <a:lstStyle/>
                    <a:p>
                      <a:endParaRPr lang="en-GB"/>
                    </a:p>
                  </a:txBody>
                  <a:tcPr/>
                </a:tc>
                <a:tc>
                  <a:txBody>
                    <a:bodyPr/>
                    <a:lstStyle/>
                    <a:p>
                      <a:pPr algn="ctr"/>
                      <a:endParaRPr lang="en-GB" sz="1400" dirty="0">
                        <a:solidFill>
                          <a:schemeClr val="tx1"/>
                        </a:solidFill>
                      </a:endParaRPr>
                    </a:p>
                  </a:txBody>
                  <a:tcPr marL="91450" marR="91450" marT="45711" marB="45711">
                    <a:solidFill>
                      <a:srgbClr val="CB8C3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mn-lt"/>
                        </a:rPr>
                        <a:t>Snetnaja Gora–</a:t>
                      </a:r>
                      <a:r>
                        <a:rPr kumimoji="0" lang="en-GB" sz="1200" b="0" i="0" u="none" strike="noStrike" kern="1200" cap="none" spc="0" normalizeH="0" baseline="0" noProof="0" dirty="0" err="1">
                          <a:ln>
                            <a:noFill/>
                          </a:ln>
                          <a:solidFill>
                            <a:prstClr val="white"/>
                          </a:solidFill>
                          <a:effectLst/>
                          <a:uLnTx/>
                          <a:uFillTx/>
                          <a:latin typeface="+mn-lt"/>
                        </a:rPr>
                        <a:t>Amata</a:t>
                      </a:r>
                      <a:r>
                        <a:rPr kumimoji="0" lang="en-GB" sz="1200" b="0" i="0" u="none" strike="noStrike" kern="1200" cap="none" spc="0" normalizeH="0" baseline="0" noProof="0" dirty="0">
                          <a:ln>
                            <a:noFill/>
                          </a:ln>
                          <a:solidFill>
                            <a:prstClr val="white"/>
                          </a:solidFill>
                          <a:effectLst/>
                          <a:uLnTx/>
                          <a:uFillTx/>
                          <a:latin typeface="+mn-lt"/>
                        </a:rPr>
                        <a:t> veepide (D</a:t>
                      </a:r>
                      <a:r>
                        <a:rPr kumimoji="0" lang="en-GB" sz="1200" b="0" i="0" u="none" strike="noStrike" kern="1200" cap="none" spc="0" normalizeH="0" baseline="-25000" noProof="0" dirty="0">
                          <a:ln>
                            <a:noFill/>
                          </a:ln>
                          <a:solidFill>
                            <a:prstClr val="white"/>
                          </a:solidFill>
                          <a:effectLst/>
                          <a:uLnTx/>
                          <a:uFillTx/>
                          <a:latin typeface="+mn-lt"/>
                        </a:rPr>
                        <a:t>3</a:t>
                      </a:r>
                      <a:r>
                        <a:rPr kumimoji="0" lang="en-GB" sz="1200" b="0" i="0" u="none" strike="noStrike" kern="1200" cap="none" spc="0" normalizeH="0" baseline="0" noProof="0" dirty="0">
                          <a:ln>
                            <a:noFill/>
                          </a:ln>
                          <a:solidFill>
                            <a:prstClr val="white"/>
                          </a:solidFill>
                          <a:effectLst/>
                          <a:uLnTx/>
                          <a:uFillTx/>
                          <a:latin typeface="+mn-lt"/>
                        </a:rPr>
                        <a:t>sn–D</a:t>
                      </a:r>
                      <a:r>
                        <a:rPr kumimoji="0" lang="en-GB" sz="1200" b="0" i="0" u="none" strike="noStrike" kern="1200" cap="none" spc="0" normalizeH="0" baseline="-25000" noProof="0" dirty="0">
                          <a:ln>
                            <a:noFill/>
                          </a:ln>
                          <a:solidFill>
                            <a:prstClr val="white"/>
                          </a:solidFill>
                          <a:effectLst/>
                          <a:uLnTx/>
                          <a:uFillTx/>
                          <a:latin typeface="+mn-lt"/>
                        </a:rPr>
                        <a:t>2</a:t>
                      </a:r>
                      <a:r>
                        <a:rPr kumimoji="0" lang="en-GB" sz="1200" b="0" i="0" u="none" strike="noStrike" kern="1200" cap="none" spc="0" normalizeH="0" baseline="0" noProof="0" dirty="0">
                          <a:ln>
                            <a:noFill/>
                          </a:ln>
                          <a:solidFill>
                            <a:prstClr val="white"/>
                          </a:solidFill>
                          <a:effectLst/>
                          <a:uLnTx/>
                          <a:uFillTx/>
                          <a:latin typeface="+mn-lt"/>
                        </a:rPr>
                        <a:t>am)</a:t>
                      </a:r>
                    </a:p>
                    <a:p>
                      <a:pPr algn="ctr"/>
                      <a:endParaRPr lang="en-GB" sz="1400" dirty="0">
                        <a:solidFill>
                          <a:schemeClr val="tx1"/>
                        </a:solidFill>
                      </a:endParaRPr>
                    </a:p>
                  </a:txBody>
                  <a:tcPr marL="91450" marR="91450" marT="45711" marB="45711">
                    <a:solidFill>
                      <a:srgbClr val="CB8C37"/>
                    </a:solidFill>
                  </a:tcPr>
                </a:tc>
                <a:tc gridSpan="2">
                  <a:txBody>
                    <a:bodyPr/>
                    <a:lstStyle/>
                    <a:p>
                      <a:endParaRPr lang="en-GB" sz="1800" dirty="0"/>
                    </a:p>
                  </a:txBody>
                  <a:tcPr marL="91450" marR="91450" marT="45711" marB="45711">
                    <a:solidFill>
                      <a:srgbClr val="CB8C37"/>
                    </a:solidFill>
                  </a:tcPr>
                </a:tc>
                <a:tc hMerge="1">
                  <a:txBody>
                    <a:bodyPr/>
                    <a:lstStyle/>
                    <a:p>
                      <a:endParaRPr lang="en-GB"/>
                    </a:p>
                  </a:txBody>
                  <a:tcPr/>
                </a:tc>
                <a:tc vMerge="1">
                  <a:txBody>
                    <a:bodyPr/>
                    <a:lstStyle/>
                    <a:p>
                      <a:endParaRPr lang="en-GB"/>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8322289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3"/>
          <p:cNvSpPr txBox="1">
            <a:spLocks noChangeArrowheads="1"/>
          </p:cNvSpPr>
          <p:nvPr/>
        </p:nvSpPr>
        <p:spPr bwMode="auto">
          <a:xfrm>
            <a:off x="2955926" y="650875"/>
            <a:ext cx="346184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t-EE" altLang="et-EE" b="1"/>
              <a:t>Kesk-Devoni põhjaveeladestik (D</a:t>
            </a:r>
            <a:r>
              <a:rPr lang="et-EE" altLang="et-EE" b="1" baseline="-25000"/>
              <a:t>2</a:t>
            </a:r>
            <a:r>
              <a:rPr lang="et-EE" altLang="et-EE" b="1"/>
              <a:t>)</a:t>
            </a:r>
            <a:endParaRPr lang="en-US" altLang="et-EE" b="1"/>
          </a:p>
        </p:txBody>
      </p:sp>
      <p:pic>
        <p:nvPicPr>
          <p:cNvPr id="3174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400" y="4856163"/>
            <a:ext cx="4800600" cy="191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9" name="Text Box 5"/>
          <p:cNvSpPr txBox="1">
            <a:spLocks noChangeArrowheads="1"/>
          </p:cNvSpPr>
          <p:nvPr/>
        </p:nvSpPr>
        <p:spPr bwMode="auto">
          <a:xfrm>
            <a:off x="928116" y="1605754"/>
            <a:ext cx="4895296"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buFontTx/>
              <a:buChar char="•"/>
            </a:pPr>
            <a:r>
              <a:rPr lang="et-EE" altLang="et-EE" dirty="0"/>
              <a:t>Koosneb valdavalt nõrgalt tsementeerunud liivakividest, kus esineb savi, </a:t>
            </a:r>
            <a:r>
              <a:rPr lang="et-EE" altLang="et-EE" dirty="0" err="1"/>
              <a:t>aleuroliidi</a:t>
            </a:r>
            <a:r>
              <a:rPr lang="et-EE" altLang="et-EE" dirty="0"/>
              <a:t> ja ka dolomiidi läätsi. Need moodustavad hulga savikaid vahekihte mis toimivad nõrkade või keskmiste veepidemetena.</a:t>
            </a:r>
          </a:p>
          <a:p>
            <a:pPr algn="just">
              <a:buFontTx/>
              <a:buChar char="•"/>
            </a:pPr>
            <a:endParaRPr lang="et-EE" altLang="et-EE" dirty="0"/>
          </a:p>
          <a:p>
            <a:pPr algn="just">
              <a:buFontTx/>
              <a:buChar char="•"/>
            </a:pPr>
            <a:r>
              <a:rPr lang="et-EE" altLang="et-EE" dirty="0"/>
              <a:t>Paksus 1 kuni 250 m</a:t>
            </a:r>
          </a:p>
          <a:p>
            <a:pPr algn="just">
              <a:buFontTx/>
              <a:buChar char="•"/>
            </a:pPr>
            <a:endParaRPr lang="et-EE" altLang="et-EE" dirty="0"/>
          </a:p>
          <a:p>
            <a:pPr algn="just">
              <a:buFontTx/>
              <a:buChar char="•"/>
            </a:pPr>
            <a:r>
              <a:rPr lang="et-EE" altLang="et-EE" dirty="0"/>
              <a:t>Vesi on enamasti </a:t>
            </a:r>
            <a:r>
              <a:rPr lang="et-EE" altLang="et-EE" dirty="0" err="1"/>
              <a:t>surveline</a:t>
            </a:r>
            <a:r>
              <a:rPr lang="et-EE" altLang="et-EE" dirty="0"/>
              <a:t>, veetase mõni meeter kuni 50 m maapinnast kuid esineb ka ülevoolavaid kaeve.</a:t>
            </a:r>
          </a:p>
          <a:p>
            <a:pPr algn="just">
              <a:buFontTx/>
              <a:buChar char="•"/>
            </a:pPr>
            <a:endParaRPr lang="et-EE" altLang="et-EE" dirty="0"/>
          </a:p>
          <a:p>
            <a:pPr algn="just">
              <a:buFontTx/>
              <a:buChar char="•"/>
            </a:pPr>
            <a:r>
              <a:rPr lang="et-EE" altLang="et-EE" dirty="0"/>
              <a:t>Hulk allikaid mis on uuristanud liivakivise koopaid.</a:t>
            </a:r>
          </a:p>
        </p:txBody>
      </p:sp>
      <p:pic>
        <p:nvPicPr>
          <p:cNvPr id="317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4496" y="752969"/>
            <a:ext cx="5769864" cy="3793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flipH="1">
            <a:off x="6417772" y="4105656"/>
            <a:ext cx="2360468" cy="138988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10917936" y="3871222"/>
            <a:ext cx="512064" cy="46886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9" name="Oval 8"/>
          <p:cNvSpPr/>
          <p:nvPr/>
        </p:nvSpPr>
        <p:spPr>
          <a:xfrm>
            <a:off x="10405872" y="3247333"/>
            <a:ext cx="512064" cy="46886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10" name="Oval 9"/>
          <p:cNvSpPr/>
          <p:nvPr/>
        </p:nvSpPr>
        <p:spPr>
          <a:xfrm>
            <a:off x="9482328" y="3194566"/>
            <a:ext cx="512064" cy="46886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Tree>
    <p:extLst>
      <p:ext uri="{BB962C8B-B14F-4D97-AF65-F5344CB8AC3E}">
        <p14:creationId xmlns:p14="http://schemas.microsoft.com/office/powerpoint/2010/main" val="22286232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pPr>
              <a:defRPr/>
            </a:pPr>
            <a:r>
              <a:rPr lang="et-EE" dirty="0">
                <a:effectLst>
                  <a:outerShdw blurRad="38100" dist="38100" dir="2700000" algn="tl">
                    <a:srgbClr val="000000">
                      <a:alpha val="43137"/>
                    </a:srgbClr>
                  </a:outerShdw>
                </a:effectLst>
              </a:rPr>
              <a:t>Eesti </a:t>
            </a:r>
            <a:r>
              <a:rPr lang="et-EE" dirty="0" err="1">
                <a:effectLst>
                  <a:outerShdw blurRad="38100" dist="38100" dir="2700000" algn="tl">
                    <a:srgbClr val="000000">
                      <a:alpha val="43137"/>
                    </a:srgbClr>
                  </a:outerShdw>
                </a:effectLst>
              </a:rPr>
              <a:t>hüdrostratigraafia</a:t>
            </a:r>
            <a:endParaRPr lang="en-GB" dirty="0">
              <a:effectLst>
                <a:outerShdw blurRad="38100" dist="38100" dir="2700000" algn="tl">
                  <a:srgbClr val="000000">
                    <a:alpha val="43137"/>
                  </a:srgbClr>
                </a:outerShdw>
              </a:effectLst>
            </a:endParaRPr>
          </a:p>
        </p:txBody>
      </p:sp>
      <p:sp>
        <p:nvSpPr>
          <p:cNvPr id="3" name="Alapealkiri 2"/>
          <p:cNvSpPr>
            <a:spLocks noGrp="1"/>
          </p:cNvSpPr>
          <p:nvPr>
            <p:ph idx="1"/>
          </p:nvPr>
        </p:nvSpPr>
        <p:spPr/>
        <p:txBody>
          <a:bodyPr>
            <a:noAutofit/>
          </a:bodyPr>
          <a:lstStyle/>
          <a:p>
            <a:pPr>
              <a:defRPr/>
            </a:pPr>
            <a:r>
              <a:rPr lang="et-EE" b="1" dirty="0"/>
              <a:t>Kesk-Devoni põhjaveekompleks </a:t>
            </a:r>
            <a:r>
              <a:rPr lang="et-EE" dirty="0"/>
              <a:t>(</a:t>
            </a:r>
            <a:r>
              <a:rPr lang="et-EE" dirty="0" err="1"/>
              <a:t>Perens</a:t>
            </a:r>
            <a:r>
              <a:rPr lang="et-EE" dirty="0"/>
              <a:t> ja </a:t>
            </a:r>
            <a:r>
              <a:rPr lang="et-EE" dirty="0" err="1"/>
              <a:t>Vallner</a:t>
            </a:r>
            <a:r>
              <a:rPr lang="et-EE" dirty="0"/>
              <a:t>, 1997; ESK, 2012)</a:t>
            </a:r>
          </a:p>
          <a:p>
            <a:pPr marL="0" indent="0">
              <a:buNone/>
              <a:defRPr/>
            </a:pPr>
            <a:endParaRPr lang="en-GB" sz="2400" dirty="0"/>
          </a:p>
        </p:txBody>
      </p:sp>
      <p:sp>
        <p:nvSpPr>
          <p:cNvPr id="4" name="Slaidinumbri kohatäide 3"/>
          <p:cNvSpPr>
            <a:spLocks noGrp="1"/>
          </p:cNvSpPr>
          <p:nvPr>
            <p:ph type="sldNum" sz="quarter" idx="12"/>
          </p:nvPr>
        </p:nvSpPr>
        <p:spPr/>
        <p:txBody>
          <a:bodyPr/>
          <a:lstStyle/>
          <a:p>
            <a:pPr>
              <a:defRPr/>
            </a:pPr>
            <a:fld id="{39FDB73A-5FBE-4ECF-B343-72763A89C52C}" type="slidenum">
              <a:rPr lang="en-GB"/>
              <a:pPr>
                <a:defRPr/>
              </a:pPr>
              <a:t>38</a:t>
            </a:fld>
            <a:endParaRPr lang="en-GB"/>
          </a:p>
        </p:txBody>
      </p:sp>
      <p:graphicFrame>
        <p:nvGraphicFramePr>
          <p:cNvPr id="5" name="Tabel 4"/>
          <p:cNvGraphicFramePr>
            <a:graphicFrameLocks noGrp="1"/>
          </p:cNvGraphicFramePr>
          <p:nvPr>
            <p:extLst>
              <p:ext uri="{D42A27DB-BD31-4B8C-83A1-F6EECF244321}">
                <p14:modId xmlns:p14="http://schemas.microsoft.com/office/powerpoint/2010/main" val="162120388"/>
              </p:ext>
            </p:extLst>
          </p:nvPr>
        </p:nvGraphicFramePr>
        <p:xfrm>
          <a:off x="1644651" y="2979739"/>
          <a:ext cx="8929689" cy="3486149"/>
        </p:xfrm>
        <a:graphic>
          <a:graphicData uri="http://schemas.openxmlformats.org/drawingml/2006/table">
            <a:tbl>
              <a:tblPr firstRow="1" bandRow="1">
                <a:tableStyleId>{5C22544A-7EE6-4342-B048-85BDC9FD1C3A}</a:tableStyleId>
              </a:tblPr>
              <a:tblGrid>
                <a:gridCol w="1528106">
                  <a:extLst>
                    <a:ext uri="{9D8B030D-6E8A-4147-A177-3AD203B41FA5}">
                      <a16:colId xmlns:a16="http://schemas.microsoft.com/office/drawing/2014/main" val="20000"/>
                    </a:ext>
                  </a:extLst>
                </a:gridCol>
                <a:gridCol w="1290922">
                  <a:extLst>
                    <a:ext uri="{9D8B030D-6E8A-4147-A177-3AD203B41FA5}">
                      <a16:colId xmlns:a16="http://schemas.microsoft.com/office/drawing/2014/main" val="20001"/>
                    </a:ext>
                  </a:extLst>
                </a:gridCol>
                <a:gridCol w="1290922">
                  <a:extLst>
                    <a:ext uri="{9D8B030D-6E8A-4147-A177-3AD203B41FA5}">
                      <a16:colId xmlns:a16="http://schemas.microsoft.com/office/drawing/2014/main" val="20002"/>
                    </a:ext>
                  </a:extLst>
                </a:gridCol>
                <a:gridCol w="968191">
                  <a:extLst>
                    <a:ext uri="{9D8B030D-6E8A-4147-A177-3AD203B41FA5}">
                      <a16:colId xmlns:a16="http://schemas.microsoft.com/office/drawing/2014/main" val="20003"/>
                    </a:ext>
                  </a:extLst>
                </a:gridCol>
                <a:gridCol w="1237133">
                  <a:extLst>
                    <a:ext uri="{9D8B030D-6E8A-4147-A177-3AD203B41FA5}">
                      <a16:colId xmlns:a16="http://schemas.microsoft.com/office/drawing/2014/main" val="20004"/>
                    </a:ext>
                  </a:extLst>
                </a:gridCol>
                <a:gridCol w="493061">
                  <a:extLst>
                    <a:ext uri="{9D8B030D-6E8A-4147-A177-3AD203B41FA5}">
                      <a16:colId xmlns:a16="http://schemas.microsoft.com/office/drawing/2014/main" val="20005"/>
                    </a:ext>
                  </a:extLst>
                </a:gridCol>
                <a:gridCol w="941895">
                  <a:extLst>
                    <a:ext uri="{9D8B030D-6E8A-4147-A177-3AD203B41FA5}">
                      <a16:colId xmlns:a16="http://schemas.microsoft.com/office/drawing/2014/main" val="20006"/>
                    </a:ext>
                  </a:extLst>
                </a:gridCol>
                <a:gridCol w="1179459">
                  <a:extLst>
                    <a:ext uri="{9D8B030D-6E8A-4147-A177-3AD203B41FA5}">
                      <a16:colId xmlns:a16="http://schemas.microsoft.com/office/drawing/2014/main" val="20007"/>
                    </a:ext>
                  </a:extLst>
                </a:gridCol>
              </a:tblGrid>
              <a:tr h="731576">
                <a:tc>
                  <a:txBody>
                    <a:bodyPr/>
                    <a:lstStyle/>
                    <a:p>
                      <a:pPr algn="ctr"/>
                      <a:r>
                        <a:rPr lang="et-EE" sz="1400" dirty="0">
                          <a:solidFill>
                            <a:schemeClr val="tx2"/>
                          </a:solidFill>
                        </a:rPr>
                        <a:t>Globaalne </a:t>
                      </a:r>
                      <a:r>
                        <a:rPr lang="et-EE" sz="1400" dirty="0" err="1">
                          <a:solidFill>
                            <a:schemeClr val="tx2"/>
                          </a:solidFill>
                        </a:rPr>
                        <a:t>stratigraafiline</a:t>
                      </a:r>
                      <a:r>
                        <a:rPr lang="et-EE" sz="1400" dirty="0">
                          <a:solidFill>
                            <a:schemeClr val="tx2"/>
                          </a:solidFill>
                        </a:rPr>
                        <a:t> liigestus</a:t>
                      </a:r>
                      <a:endParaRPr lang="en-GB" sz="1400" dirty="0">
                        <a:solidFill>
                          <a:schemeClr val="tx2"/>
                        </a:solidFill>
                      </a:endParaRPr>
                    </a:p>
                  </a:txBody>
                  <a:tcPr marT="45723" marB="45723">
                    <a:solidFill>
                      <a:schemeClr val="bg1">
                        <a:lumMod val="85000"/>
                        <a:lumOff val="15000"/>
                      </a:schemeClr>
                    </a:solidFill>
                  </a:tcPr>
                </a:tc>
                <a:tc>
                  <a:txBody>
                    <a:bodyPr/>
                    <a:lstStyle/>
                    <a:p>
                      <a:pPr algn="ctr"/>
                      <a:r>
                        <a:rPr lang="et-EE" sz="1400" dirty="0">
                          <a:solidFill>
                            <a:schemeClr val="tx2"/>
                          </a:solidFill>
                        </a:rPr>
                        <a:t>Regionaalne liigestus</a:t>
                      </a:r>
                    </a:p>
                  </a:txBody>
                  <a:tcPr marT="45723" marB="45723">
                    <a:solidFill>
                      <a:schemeClr val="bg1">
                        <a:lumMod val="85000"/>
                        <a:lumOff val="15000"/>
                      </a:schemeClr>
                    </a:solidFill>
                  </a:tcPr>
                </a:tc>
                <a:tc gridSpan="3">
                  <a:txBody>
                    <a:bodyPr/>
                    <a:lstStyle/>
                    <a:p>
                      <a:pPr algn="ctr"/>
                      <a:r>
                        <a:rPr lang="et-EE" sz="1400" dirty="0" err="1">
                          <a:solidFill>
                            <a:schemeClr val="tx2"/>
                          </a:solidFill>
                        </a:rPr>
                        <a:t>Hüdrostratigraafilised</a:t>
                      </a:r>
                      <a:r>
                        <a:rPr lang="et-EE" sz="1400" dirty="0">
                          <a:solidFill>
                            <a:schemeClr val="tx2"/>
                          </a:solidFill>
                        </a:rPr>
                        <a:t> üksused</a:t>
                      </a:r>
                      <a:endParaRPr lang="en-GB" sz="1400" dirty="0">
                        <a:solidFill>
                          <a:schemeClr val="tx2"/>
                        </a:solidFill>
                      </a:endParaRPr>
                    </a:p>
                  </a:txBody>
                  <a:tcPr marT="45723" marB="45723">
                    <a:solidFill>
                      <a:schemeClr val="bg1">
                        <a:lumMod val="85000"/>
                        <a:lumOff val="15000"/>
                      </a:schemeClr>
                    </a:solidFill>
                  </a:tcPr>
                </a:tc>
                <a:tc hMerge="1">
                  <a:txBody>
                    <a:bodyPr/>
                    <a:lstStyle/>
                    <a:p>
                      <a:endParaRPr lang="en-GB" dirty="0"/>
                    </a:p>
                  </a:txBody>
                  <a:tcPr/>
                </a:tc>
                <a:tc hMerge="1">
                  <a:txBody>
                    <a:bodyPr/>
                    <a:lstStyle/>
                    <a:p>
                      <a:endParaRPr lang="en-GB"/>
                    </a:p>
                  </a:txBody>
                  <a:tcPr/>
                </a:tc>
                <a:tc gridSpan="2">
                  <a:txBody>
                    <a:bodyPr/>
                    <a:lstStyle/>
                    <a:p>
                      <a:r>
                        <a:rPr lang="et-EE" sz="1400" dirty="0">
                          <a:solidFill>
                            <a:schemeClr val="tx2"/>
                          </a:solidFill>
                        </a:rPr>
                        <a:t>Põhjavee-kogumid*</a:t>
                      </a:r>
                      <a:endParaRPr lang="en-GB" sz="1400" dirty="0">
                        <a:solidFill>
                          <a:schemeClr val="tx2"/>
                        </a:solidFill>
                      </a:endParaRPr>
                    </a:p>
                  </a:txBody>
                  <a:tcPr marT="45723" marB="45723">
                    <a:solidFill>
                      <a:schemeClr val="bg1">
                        <a:lumMod val="85000"/>
                        <a:lumOff val="15000"/>
                      </a:schemeClr>
                    </a:solidFill>
                  </a:tcPr>
                </a:tc>
                <a:tc hMerge="1">
                  <a:txBody>
                    <a:bodyPr/>
                    <a:lstStyle/>
                    <a:p>
                      <a:endParaRPr lang="en-GB"/>
                    </a:p>
                  </a:txBody>
                  <a:tcPr/>
                </a:tc>
                <a:tc rowSpan="2">
                  <a:txBody>
                    <a:bodyPr/>
                    <a:lstStyle/>
                    <a:p>
                      <a:pPr algn="ctr"/>
                      <a:r>
                        <a:rPr lang="et-EE" sz="1400" dirty="0">
                          <a:solidFill>
                            <a:schemeClr val="tx2"/>
                          </a:solidFill>
                        </a:rPr>
                        <a:t>Põhjavee-kogumite grupp</a:t>
                      </a:r>
                      <a:endParaRPr lang="en-GB" sz="1400" dirty="0">
                        <a:solidFill>
                          <a:schemeClr val="tx2"/>
                        </a:solidFill>
                      </a:endParaRPr>
                    </a:p>
                  </a:txBody>
                  <a:tcPr marT="45723" marB="45723">
                    <a:solidFill>
                      <a:schemeClr val="bg1">
                        <a:lumMod val="85000"/>
                        <a:lumOff val="15000"/>
                      </a:schemeClr>
                    </a:solidFill>
                  </a:tcPr>
                </a:tc>
                <a:extLst>
                  <a:ext uri="{0D108BD9-81ED-4DB2-BD59-A6C34878D82A}">
                    <a16:rowId xmlns:a16="http://schemas.microsoft.com/office/drawing/2014/main" val="10000"/>
                  </a:ext>
                </a:extLst>
              </a:tr>
              <a:tr h="370868">
                <a:tc>
                  <a:txBody>
                    <a:bodyPr/>
                    <a:lstStyle/>
                    <a:p>
                      <a:pPr algn="ctr"/>
                      <a:r>
                        <a:rPr lang="et-EE" sz="1400" dirty="0">
                          <a:solidFill>
                            <a:srgbClr val="FFFF00"/>
                          </a:solidFill>
                        </a:rPr>
                        <a:t>Ladestu</a:t>
                      </a:r>
                      <a:endParaRPr lang="en-GB" sz="1400" dirty="0">
                        <a:solidFill>
                          <a:srgbClr val="FFFF00"/>
                        </a:solidFill>
                      </a:endParaRPr>
                    </a:p>
                  </a:txBody>
                  <a:tcPr marT="45723" marB="45723">
                    <a:solidFill>
                      <a:schemeClr val="tx1">
                        <a:lumMod val="95000"/>
                      </a:schemeClr>
                    </a:solidFill>
                  </a:tcPr>
                </a:tc>
                <a:tc>
                  <a:txBody>
                    <a:bodyPr/>
                    <a:lstStyle/>
                    <a:p>
                      <a:pPr algn="ctr"/>
                      <a:r>
                        <a:rPr lang="et-EE" sz="1400" dirty="0">
                          <a:solidFill>
                            <a:srgbClr val="FFFF00"/>
                          </a:solidFill>
                        </a:rPr>
                        <a:t>Lade/kihistu</a:t>
                      </a:r>
                      <a:endParaRPr lang="en-GB" sz="1400" dirty="0">
                        <a:solidFill>
                          <a:srgbClr val="FFFF00"/>
                        </a:solidFill>
                      </a:endParaRPr>
                    </a:p>
                  </a:txBody>
                  <a:tcPr marT="45723" marB="45723">
                    <a:solidFill>
                      <a:schemeClr val="tx1">
                        <a:lumMod val="95000"/>
                      </a:schemeClr>
                    </a:solidFill>
                  </a:tcPr>
                </a:tc>
                <a:tc>
                  <a:txBody>
                    <a:bodyPr/>
                    <a:lstStyle/>
                    <a:p>
                      <a:r>
                        <a:rPr lang="et-EE" sz="1400" dirty="0">
                          <a:solidFill>
                            <a:srgbClr val="FFFF00"/>
                          </a:solidFill>
                        </a:rPr>
                        <a:t>veekompleks</a:t>
                      </a:r>
                      <a:endParaRPr lang="en-GB" sz="1400" dirty="0">
                        <a:solidFill>
                          <a:srgbClr val="FFFF00"/>
                        </a:solidFill>
                      </a:endParaRPr>
                    </a:p>
                  </a:txBody>
                  <a:tcPr marT="45723" marB="45723">
                    <a:solidFill>
                      <a:schemeClr val="tx1">
                        <a:lumMod val="95000"/>
                      </a:schemeClr>
                    </a:solidFill>
                  </a:tcPr>
                </a:tc>
                <a:tc>
                  <a:txBody>
                    <a:bodyPr/>
                    <a:lstStyle/>
                    <a:p>
                      <a:r>
                        <a:rPr lang="et-EE" sz="1400" dirty="0">
                          <a:solidFill>
                            <a:srgbClr val="FFFF00"/>
                          </a:solidFill>
                        </a:rPr>
                        <a:t>veekiht</a:t>
                      </a:r>
                      <a:endParaRPr lang="en-GB" sz="1400" dirty="0">
                        <a:solidFill>
                          <a:srgbClr val="FFFF00"/>
                        </a:solidFill>
                      </a:endParaRPr>
                    </a:p>
                  </a:txBody>
                  <a:tcPr marT="45723" marB="45723">
                    <a:solidFill>
                      <a:schemeClr val="tx1">
                        <a:lumMod val="95000"/>
                      </a:schemeClr>
                    </a:solidFill>
                  </a:tcPr>
                </a:tc>
                <a:tc>
                  <a:txBody>
                    <a:bodyPr/>
                    <a:lstStyle/>
                    <a:p>
                      <a:r>
                        <a:rPr lang="et-EE" sz="1400" dirty="0">
                          <a:solidFill>
                            <a:srgbClr val="FFFF00"/>
                          </a:solidFill>
                        </a:rPr>
                        <a:t>veepide</a:t>
                      </a:r>
                      <a:endParaRPr lang="en-GB" sz="1400" dirty="0">
                        <a:solidFill>
                          <a:srgbClr val="FFFF00"/>
                        </a:solidFill>
                      </a:endParaRPr>
                    </a:p>
                  </a:txBody>
                  <a:tcPr marT="45723" marB="45723">
                    <a:solidFill>
                      <a:schemeClr val="tx1">
                        <a:lumMod val="95000"/>
                      </a:schemeClr>
                    </a:solidFill>
                  </a:tcPr>
                </a:tc>
                <a:tc>
                  <a:txBody>
                    <a:bodyPr/>
                    <a:lstStyle/>
                    <a:p>
                      <a:r>
                        <a:rPr lang="et-EE" sz="1400" dirty="0">
                          <a:solidFill>
                            <a:srgbClr val="FFFF00"/>
                          </a:solidFill>
                        </a:rPr>
                        <a:t>nr</a:t>
                      </a:r>
                      <a:endParaRPr lang="en-GB" sz="1400" dirty="0">
                        <a:solidFill>
                          <a:srgbClr val="FFFF00"/>
                        </a:solidFill>
                      </a:endParaRPr>
                    </a:p>
                  </a:txBody>
                  <a:tcPr marT="45723" marB="45723">
                    <a:solidFill>
                      <a:schemeClr val="tx1">
                        <a:lumMod val="95000"/>
                      </a:schemeClr>
                    </a:solidFill>
                  </a:tcPr>
                </a:tc>
                <a:tc>
                  <a:txBody>
                    <a:bodyPr/>
                    <a:lstStyle/>
                    <a:p>
                      <a:r>
                        <a:rPr lang="et-EE" sz="1400" dirty="0">
                          <a:solidFill>
                            <a:srgbClr val="FFFF00"/>
                          </a:solidFill>
                        </a:rPr>
                        <a:t>nimetus</a:t>
                      </a:r>
                      <a:endParaRPr lang="en-GB" sz="1400" dirty="0">
                        <a:solidFill>
                          <a:srgbClr val="FFFF00"/>
                        </a:solidFill>
                      </a:endParaRPr>
                    </a:p>
                  </a:txBody>
                  <a:tcPr marT="45723" marB="45723">
                    <a:solidFill>
                      <a:schemeClr val="tx1">
                        <a:lumMod val="95000"/>
                      </a:schemeClr>
                    </a:solidFill>
                  </a:tcPr>
                </a:tc>
                <a:tc vMerge="1">
                  <a:txBody>
                    <a:bodyPr/>
                    <a:lstStyle/>
                    <a:p>
                      <a:endParaRPr lang="en-GB" dirty="0"/>
                    </a:p>
                  </a:txBody>
                  <a:tcPr/>
                </a:tc>
                <a:extLst>
                  <a:ext uri="{0D108BD9-81ED-4DB2-BD59-A6C34878D82A}">
                    <a16:rowId xmlns:a16="http://schemas.microsoft.com/office/drawing/2014/main" val="10001"/>
                  </a:ext>
                </a:extLst>
              </a:tr>
              <a:tr h="304823">
                <a:tc rowSpan="5">
                  <a:txBody>
                    <a:bodyPr/>
                    <a:lstStyle/>
                    <a:p>
                      <a:pPr algn="ctr"/>
                      <a:r>
                        <a:rPr lang="et-EE" sz="1400" dirty="0">
                          <a:solidFill>
                            <a:schemeClr val="tx1"/>
                          </a:solidFill>
                        </a:rPr>
                        <a:t>Devon (Q)</a:t>
                      </a:r>
                      <a:endParaRPr lang="en-GB" sz="1400" dirty="0">
                        <a:solidFill>
                          <a:schemeClr val="tx1"/>
                        </a:solidFill>
                      </a:endParaRPr>
                    </a:p>
                  </a:txBody>
                  <a:tcPr marT="45723" marB="45723">
                    <a:solidFill>
                      <a:srgbClr val="CB8C37"/>
                    </a:solidFill>
                  </a:tcPr>
                </a:tc>
                <a:tc>
                  <a:txBody>
                    <a:bodyPr/>
                    <a:lstStyle/>
                    <a:p>
                      <a:pPr algn="ctr"/>
                      <a:r>
                        <a:rPr lang="et-EE" sz="1400" dirty="0" err="1">
                          <a:solidFill>
                            <a:schemeClr val="tx1"/>
                          </a:solidFill>
                        </a:rPr>
                        <a:t>Amata</a:t>
                      </a:r>
                      <a:endParaRPr lang="en-GB" sz="1400" dirty="0">
                        <a:solidFill>
                          <a:schemeClr val="tx1"/>
                        </a:solidFill>
                      </a:endParaRPr>
                    </a:p>
                  </a:txBody>
                  <a:tcPr marT="45723" marB="45723">
                    <a:solidFill>
                      <a:srgbClr val="CB8C37"/>
                    </a:solidFill>
                  </a:tcPr>
                </a:tc>
                <a:tc rowSpan="5">
                  <a:txBody>
                    <a:bodyPr/>
                    <a:lstStyle/>
                    <a:p>
                      <a:pPr algn="ctr"/>
                      <a:r>
                        <a:rPr lang="et-EE" sz="1400" dirty="0">
                          <a:solidFill>
                            <a:schemeClr val="tx1"/>
                          </a:solidFill>
                        </a:rPr>
                        <a:t>Kesk-Devoni</a:t>
                      </a:r>
                      <a:r>
                        <a:rPr lang="et-EE" sz="1400" baseline="0" dirty="0">
                          <a:solidFill>
                            <a:schemeClr val="tx1"/>
                          </a:solidFill>
                        </a:rPr>
                        <a:t> </a:t>
                      </a:r>
                      <a:r>
                        <a:rPr lang="et-EE" sz="1400" dirty="0">
                          <a:solidFill>
                            <a:schemeClr val="tx1"/>
                          </a:solidFill>
                        </a:rPr>
                        <a:t>(D</a:t>
                      </a:r>
                      <a:r>
                        <a:rPr lang="et-EE" sz="1400" baseline="-25000" dirty="0">
                          <a:solidFill>
                            <a:schemeClr val="tx1"/>
                          </a:solidFill>
                        </a:rPr>
                        <a:t>2</a:t>
                      </a:r>
                      <a:r>
                        <a:rPr lang="et-EE" sz="1400" dirty="0">
                          <a:solidFill>
                            <a:schemeClr val="tx1"/>
                          </a:solidFill>
                        </a:rPr>
                        <a:t>)</a:t>
                      </a:r>
                      <a:endParaRPr lang="en-GB" sz="1400" dirty="0">
                        <a:solidFill>
                          <a:schemeClr val="tx1"/>
                        </a:solidFill>
                      </a:endParaRPr>
                    </a:p>
                  </a:txBody>
                  <a:tcPr marT="45723" marB="45723">
                    <a:solidFill>
                      <a:srgbClr val="CB8C37"/>
                    </a:solidFill>
                  </a:tcPr>
                </a:tc>
                <a:tc rowSpan="4">
                  <a:txBody>
                    <a:bodyPr/>
                    <a:lstStyle/>
                    <a:p>
                      <a:pPr algn="ctr"/>
                      <a:r>
                        <a:rPr lang="en-GB" sz="1400" dirty="0" err="1">
                          <a:solidFill>
                            <a:schemeClr val="tx1"/>
                          </a:solidFill>
                        </a:rPr>
                        <a:t>Gauja</a:t>
                      </a:r>
                      <a:r>
                        <a:rPr lang="en-GB" sz="1400" dirty="0">
                          <a:solidFill>
                            <a:schemeClr val="tx1"/>
                          </a:solidFill>
                        </a:rPr>
                        <a:t>–</a:t>
                      </a:r>
                      <a:r>
                        <a:rPr lang="en-GB" sz="1400" dirty="0" err="1">
                          <a:solidFill>
                            <a:schemeClr val="tx1"/>
                          </a:solidFill>
                        </a:rPr>
                        <a:t>Aruküla</a:t>
                      </a:r>
                      <a:endParaRPr lang="en-GB" sz="1400" dirty="0">
                        <a:solidFill>
                          <a:schemeClr val="tx1"/>
                        </a:solidFill>
                      </a:endParaRPr>
                    </a:p>
                    <a:p>
                      <a:pPr algn="ctr"/>
                      <a:r>
                        <a:rPr lang="en-GB" sz="1400" dirty="0">
                          <a:solidFill>
                            <a:schemeClr val="tx1"/>
                          </a:solidFill>
                        </a:rPr>
                        <a:t>(Tartu) (D</a:t>
                      </a:r>
                      <a:r>
                        <a:rPr lang="en-GB" sz="1400" baseline="-25000" dirty="0">
                          <a:solidFill>
                            <a:schemeClr val="tx1"/>
                          </a:solidFill>
                        </a:rPr>
                        <a:t>2</a:t>
                      </a:r>
                      <a:r>
                        <a:rPr lang="en-GB" sz="1400" dirty="0">
                          <a:solidFill>
                            <a:schemeClr val="tx1"/>
                          </a:solidFill>
                        </a:rPr>
                        <a:t>gj–</a:t>
                      </a:r>
                      <a:r>
                        <a:rPr lang="en-GB" sz="1400" dirty="0" err="1">
                          <a:solidFill>
                            <a:schemeClr val="tx1"/>
                          </a:solidFill>
                        </a:rPr>
                        <a:t>ar</a:t>
                      </a:r>
                      <a:r>
                        <a:rPr lang="en-GB" sz="1400" dirty="0">
                          <a:solidFill>
                            <a:schemeClr val="tx1"/>
                          </a:solidFill>
                        </a:rPr>
                        <a:t>)</a:t>
                      </a:r>
                    </a:p>
                  </a:txBody>
                  <a:tcPr marT="45723" marB="45723">
                    <a:solidFill>
                      <a:srgbClr val="CB8C37"/>
                    </a:solidFill>
                  </a:tcPr>
                </a:tc>
                <a:tc rowSpan="4">
                  <a:txBody>
                    <a:bodyPr/>
                    <a:lstStyle/>
                    <a:p>
                      <a:pPr algn="ctr"/>
                      <a:endParaRPr lang="en-GB" sz="1400" dirty="0">
                        <a:solidFill>
                          <a:schemeClr val="tx1"/>
                        </a:solidFill>
                      </a:endParaRPr>
                    </a:p>
                  </a:txBody>
                  <a:tcPr marT="45723" marB="45723">
                    <a:solidFill>
                      <a:srgbClr val="CB8C37"/>
                    </a:solidFill>
                  </a:tcPr>
                </a:tc>
                <a:tc rowSpan="4">
                  <a:txBody>
                    <a:bodyPr/>
                    <a:lstStyle/>
                    <a:p>
                      <a:pPr algn="ctr"/>
                      <a:r>
                        <a:rPr lang="et-EE" sz="1400" dirty="0">
                          <a:solidFill>
                            <a:schemeClr val="tx1"/>
                          </a:solidFill>
                        </a:rPr>
                        <a:t>11</a:t>
                      </a:r>
                      <a:endParaRPr lang="en-GB" sz="1400" dirty="0">
                        <a:solidFill>
                          <a:schemeClr val="tx1"/>
                        </a:solidFill>
                      </a:endParaRPr>
                    </a:p>
                  </a:txBody>
                  <a:tcPr marT="45723" marB="45723">
                    <a:solidFill>
                      <a:srgbClr val="CB8C37"/>
                    </a:solidFill>
                  </a:tcPr>
                </a:tc>
                <a:tc rowSpan="4">
                  <a:txBody>
                    <a:bodyPr/>
                    <a:lstStyle/>
                    <a:p>
                      <a:pPr algn="ctr"/>
                      <a:r>
                        <a:rPr lang="et-EE" sz="1400" dirty="0">
                          <a:solidFill>
                            <a:schemeClr val="tx1"/>
                          </a:solidFill>
                        </a:rPr>
                        <a:t>Kesk-Devoni</a:t>
                      </a:r>
                      <a:endParaRPr lang="en-GB" sz="1400" dirty="0">
                        <a:solidFill>
                          <a:schemeClr val="tx1"/>
                        </a:solidFill>
                      </a:endParaRPr>
                    </a:p>
                  </a:txBody>
                  <a:tcPr marT="45723" marB="45723">
                    <a:solidFill>
                      <a:srgbClr val="CB8C37"/>
                    </a:solidFill>
                  </a:tcPr>
                </a:tc>
                <a:tc rowSpan="5">
                  <a:txBody>
                    <a:bodyPr/>
                    <a:lstStyle/>
                    <a:p>
                      <a:pPr algn="ctr"/>
                      <a:r>
                        <a:rPr lang="et-EE" sz="1400" dirty="0">
                          <a:solidFill>
                            <a:schemeClr val="tx1"/>
                          </a:solidFill>
                        </a:rPr>
                        <a:t>Devoni</a:t>
                      </a:r>
                      <a:endParaRPr lang="en-GB" sz="1400" dirty="0">
                        <a:solidFill>
                          <a:schemeClr val="tx1"/>
                        </a:solidFill>
                      </a:endParaRPr>
                    </a:p>
                  </a:txBody>
                  <a:tcPr marT="45723" marB="45723">
                    <a:solidFill>
                      <a:srgbClr val="CB8C37"/>
                    </a:solidFill>
                  </a:tcPr>
                </a:tc>
                <a:extLst>
                  <a:ext uri="{0D108BD9-81ED-4DB2-BD59-A6C34878D82A}">
                    <a16:rowId xmlns:a16="http://schemas.microsoft.com/office/drawing/2014/main" val="10002"/>
                  </a:ext>
                </a:extLst>
              </a:tr>
              <a:tr h="304823">
                <a:tc vMerge="1">
                  <a:txBody>
                    <a:bodyPr/>
                    <a:lstStyle/>
                    <a:p>
                      <a:endParaRPr lang="en-GB"/>
                    </a:p>
                  </a:txBody>
                  <a:tcPr/>
                </a:tc>
                <a:tc>
                  <a:txBody>
                    <a:bodyPr/>
                    <a:lstStyle/>
                    <a:p>
                      <a:pPr algn="ctr"/>
                      <a:r>
                        <a:rPr lang="et-EE" sz="1400" dirty="0">
                          <a:solidFill>
                            <a:schemeClr val="tx1"/>
                          </a:solidFill>
                        </a:rPr>
                        <a:t>Gauja</a:t>
                      </a:r>
                      <a:endParaRPr lang="en-GB" sz="1400" dirty="0">
                        <a:solidFill>
                          <a:schemeClr val="tx1"/>
                        </a:solidFill>
                      </a:endParaRPr>
                    </a:p>
                  </a:txBody>
                  <a:tcPr marT="45723" marB="45723">
                    <a:solidFill>
                      <a:srgbClr val="CB8C37"/>
                    </a:solidFill>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03"/>
                  </a:ext>
                </a:extLst>
              </a:tr>
              <a:tr h="304823">
                <a:tc vMerge="1">
                  <a:txBody>
                    <a:bodyPr/>
                    <a:lstStyle/>
                    <a:p>
                      <a:endParaRPr lang="en-GB"/>
                    </a:p>
                  </a:txBody>
                  <a:tcPr/>
                </a:tc>
                <a:tc>
                  <a:txBody>
                    <a:bodyPr/>
                    <a:lstStyle/>
                    <a:p>
                      <a:pPr algn="ctr"/>
                      <a:r>
                        <a:rPr lang="et-EE" sz="1400" dirty="0" err="1">
                          <a:solidFill>
                            <a:schemeClr val="tx1"/>
                          </a:solidFill>
                        </a:rPr>
                        <a:t>Burtnieki</a:t>
                      </a:r>
                      <a:endParaRPr lang="en-GB" sz="1400" dirty="0">
                        <a:solidFill>
                          <a:schemeClr val="tx1"/>
                        </a:solidFill>
                      </a:endParaRPr>
                    </a:p>
                  </a:txBody>
                  <a:tcPr marT="45723" marB="45723">
                    <a:solidFill>
                      <a:srgbClr val="CB8C37"/>
                    </a:solidFill>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04"/>
                  </a:ext>
                </a:extLst>
              </a:tr>
              <a:tr h="310908">
                <a:tc vMerge="1">
                  <a:txBody>
                    <a:bodyPr/>
                    <a:lstStyle/>
                    <a:p>
                      <a:endParaRPr lang="en-GB"/>
                    </a:p>
                  </a:txBody>
                  <a:tcPr/>
                </a:tc>
                <a:tc>
                  <a:txBody>
                    <a:bodyPr/>
                    <a:lstStyle/>
                    <a:p>
                      <a:pPr algn="ctr"/>
                      <a:r>
                        <a:rPr lang="et-EE" sz="1400" dirty="0">
                          <a:solidFill>
                            <a:schemeClr val="tx1"/>
                          </a:solidFill>
                        </a:rPr>
                        <a:t>Aruküla</a:t>
                      </a:r>
                      <a:endParaRPr lang="en-GB" sz="1400" dirty="0">
                        <a:solidFill>
                          <a:schemeClr val="tx1"/>
                        </a:solidFill>
                      </a:endParaRPr>
                    </a:p>
                  </a:txBody>
                  <a:tcPr marT="45723" marB="45723">
                    <a:solidFill>
                      <a:srgbClr val="CB8C37"/>
                    </a:solidFill>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05"/>
                  </a:ext>
                </a:extLst>
              </a:tr>
              <a:tr h="1158328">
                <a:tc vMerge="1">
                  <a:txBody>
                    <a:bodyPr/>
                    <a:lstStyle/>
                    <a:p>
                      <a:endParaRPr lang="en-GB"/>
                    </a:p>
                  </a:txBody>
                  <a:tcPr/>
                </a:tc>
                <a:tc>
                  <a:txBody>
                    <a:bodyPr/>
                    <a:lstStyle/>
                    <a:p>
                      <a:pPr algn="ctr"/>
                      <a:r>
                        <a:rPr lang="et-EE" sz="1400" dirty="0">
                          <a:solidFill>
                            <a:schemeClr val="tx1"/>
                          </a:solidFill>
                        </a:rPr>
                        <a:t>Narva</a:t>
                      </a:r>
                      <a:endParaRPr lang="en-GB" sz="1400" dirty="0">
                        <a:solidFill>
                          <a:schemeClr val="tx1"/>
                        </a:solidFill>
                      </a:endParaRPr>
                    </a:p>
                  </a:txBody>
                  <a:tcPr marT="45723" marB="45723">
                    <a:solidFill>
                      <a:srgbClr val="CB8C37"/>
                    </a:solidFill>
                  </a:tcPr>
                </a:tc>
                <a:tc vMerge="1">
                  <a:txBody>
                    <a:bodyPr/>
                    <a:lstStyle/>
                    <a:p>
                      <a:endParaRPr lang="en-GB"/>
                    </a:p>
                  </a:txBody>
                  <a:tcPr/>
                </a:tc>
                <a:tc>
                  <a:txBody>
                    <a:bodyPr/>
                    <a:lstStyle/>
                    <a:p>
                      <a:pPr algn="ctr"/>
                      <a:endParaRPr lang="en-GB" sz="1400" dirty="0">
                        <a:solidFill>
                          <a:schemeClr val="tx1"/>
                        </a:solidFill>
                      </a:endParaRPr>
                    </a:p>
                  </a:txBody>
                  <a:tcPr marT="45723" marB="45723">
                    <a:solidFill>
                      <a:srgbClr val="CB8C3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mn-lt"/>
                        </a:rPr>
                        <a:t>Narva </a:t>
                      </a:r>
                      <a:r>
                        <a:rPr kumimoji="0" lang="en-GB" sz="1400" b="0" i="0" u="none" strike="noStrike" kern="1200" cap="none" spc="0" normalizeH="0" baseline="0" noProof="0" dirty="0" err="1">
                          <a:ln>
                            <a:noFill/>
                          </a:ln>
                          <a:solidFill>
                            <a:prstClr val="white"/>
                          </a:solidFill>
                          <a:effectLst/>
                          <a:uLnTx/>
                          <a:uFillTx/>
                          <a:latin typeface="+mn-lt"/>
                        </a:rPr>
                        <a:t>regionaalne</a:t>
                      </a:r>
                      <a:endParaRPr kumimoji="0" lang="en-GB" sz="1400" b="0" i="0" u="none" strike="noStrike" kern="1200" cap="none" spc="0" normalizeH="0" baseline="0" noProof="0" dirty="0">
                        <a:ln>
                          <a:noFill/>
                        </a:ln>
                        <a:solidFill>
                          <a:prstClr val="white"/>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mn-lt"/>
                        </a:rPr>
                        <a:t>veepide (D</a:t>
                      </a:r>
                      <a:r>
                        <a:rPr kumimoji="0" lang="en-GB" sz="1400" b="0" i="0" u="none" strike="noStrike" kern="1200" cap="none" spc="0" normalizeH="0" baseline="-25000" noProof="0" dirty="0">
                          <a:ln>
                            <a:noFill/>
                          </a:ln>
                          <a:solidFill>
                            <a:prstClr val="white"/>
                          </a:solidFill>
                          <a:effectLst/>
                          <a:uLnTx/>
                          <a:uFillTx/>
                          <a:latin typeface="+mn-lt"/>
                        </a:rPr>
                        <a:t>2</a:t>
                      </a:r>
                      <a:r>
                        <a:rPr kumimoji="0" lang="en-GB" sz="1400" b="0" i="0" u="none" strike="noStrike" kern="1200" cap="none" spc="0" normalizeH="0" baseline="0" noProof="0" dirty="0">
                          <a:ln>
                            <a:noFill/>
                          </a:ln>
                          <a:solidFill>
                            <a:prstClr val="white"/>
                          </a:solidFill>
                          <a:effectLst/>
                          <a:uLnTx/>
                          <a:uFillTx/>
                          <a:latin typeface="+mn-lt"/>
                        </a:rPr>
                        <a:t>nr)</a:t>
                      </a:r>
                    </a:p>
                    <a:p>
                      <a:pPr algn="ctr"/>
                      <a:endParaRPr lang="en-GB" sz="1400" dirty="0">
                        <a:solidFill>
                          <a:schemeClr val="tx1"/>
                        </a:solidFill>
                      </a:endParaRPr>
                    </a:p>
                  </a:txBody>
                  <a:tcPr marT="45723" marB="45723">
                    <a:solidFill>
                      <a:srgbClr val="CB8C37"/>
                    </a:solidFill>
                  </a:tcPr>
                </a:tc>
                <a:tc gridSpan="2">
                  <a:txBody>
                    <a:bodyPr/>
                    <a:lstStyle/>
                    <a:p>
                      <a:endParaRPr lang="en-GB" sz="1800" dirty="0"/>
                    </a:p>
                  </a:txBody>
                  <a:tcPr marT="45723" marB="45723">
                    <a:solidFill>
                      <a:srgbClr val="CB8C37"/>
                    </a:solidFill>
                  </a:tcPr>
                </a:tc>
                <a:tc hMerge="1">
                  <a:txBody>
                    <a:bodyPr/>
                    <a:lstStyle/>
                    <a:p>
                      <a:endParaRPr lang="en-GB"/>
                    </a:p>
                  </a:txBody>
                  <a:tcPr/>
                </a:tc>
                <a:tc vMerge="1">
                  <a:txBody>
                    <a:bodyPr/>
                    <a:lstStyle/>
                    <a:p>
                      <a:endParaRPr lang="en-GB"/>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6762891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2901" y="254924"/>
            <a:ext cx="9584084" cy="6348151"/>
          </a:xfrm>
          <a:prstGeom prst="rect">
            <a:avLst/>
          </a:prstGeom>
        </p:spPr>
      </p:pic>
      <p:sp>
        <p:nvSpPr>
          <p:cNvPr id="3" name="Rectangle 2"/>
          <p:cNvSpPr/>
          <p:nvPr/>
        </p:nvSpPr>
        <p:spPr>
          <a:xfrm>
            <a:off x="1986593" y="5250621"/>
            <a:ext cx="1701300" cy="369332"/>
          </a:xfrm>
          <a:prstGeom prst="rect">
            <a:avLst/>
          </a:prstGeom>
        </p:spPr>
        <p:txBody>
          <a:bodyPr wrap="none">
            <a:spAutoFit/>
          </a:bodyPr>
          <a:lstStyle/>
          <a:p>
            <a:r>
              <a:rPr lang="et-EE" altLang="et-EE" dirty="0"/>
              <a:t>Soolsus 0,5 g/L. </a:t>
            </a:r>
            <a:endParaRPr lang="et-EE" dirty="0"/>
          </a:p>
        </p:txBody>
      </p:sp>
    </p:spTree>
    <p:extLst>
      <p:ext uri="{BB962C8B-B14F-4D97-AF65-F5344CB8AC3E}">
        <p14:creationId xmlns:p14="http://schemas.microsoft.com/office/powerpoint/2010/main" val="3537012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FA672078-83DA-4877-BCC8-10B8E41EFF66}"/>
              </a:ext>
            </a:extLst>
          </p:cNvPr>
          <p:cNvSpPr txBox="1">
            <a:spLocks noChangeArrowheads="1"/>
          </p:cNvSpPr>
          <p:nvPr/>
        </p:nvSpPr>
        <p:spPr bwMode="auto">
          <a:xfrm>
            <a:off x="1502980" y="10510"/>
            <a:ext cx="9490841" cy="6555641"/>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lang="et-EE" altLang="nl-BE" sz="3200" b="1" kern="0" dirty="0">
                <a:latin typeface="+mn-lt"/>
                <a:cs typeface="Times New Roman" panose="02020603050405020304" pitchFamily="18" charset="0"/>
              </a:rPr>
              <a:t>Katioonvahetus</a:t>
            </a:r>
            <a:r>
              <a:rPr kumimoji="0" lang="en-GB" altLang="nl-BE" sz="3200" b="1" i="0" u="none" strike="noStrike" kern="0" cap="none" spc="0" normalizeH="0" baseline="0" noProof="0" dirty="0">
                <a:ln>
                  <a:noFill/>
                </a:ln>
                <a:effectLst/>
                <a:uLnTx/>
                <a:uFillTx/>
                <a:latin typeface="+mn-lt"/>
                <a:cs typeface="Times New Roman" panose="02020603050405020304" pitchFamily="18" charset="0"/>
              </a:rPr>
              <a:t> </a:t>
            </a:r>
            <a:endParaRPr kumimoji="0" lang="en-GB" altLang="nl-BE" sz="3200" b="0" i="0" u="none" strike="noStrike" kern="0" cap="none" spc="0" normalizeH="0" baseline="0" noProof="0" dirty="0">
              <a:ln>
                <a:noFill/>
              </a:ln>
              <a:solidFill>
                <a:srgbClr val="FF3300"/>
              </a:solidFill>
              <a:effectLst/>
              <a:uLnTx/>
              <a:uFillTx/>
              <a:latin typeface="+mn-lt"/>
              <a:cs typeface="Times New Roman" panose="02020603050405020304"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l-BE" altLang="nl-BE" sz="2300" b="1" i="0" u="none" strike="noStrike" kern="0" cap="none" spc="0" normalizeH="0" baseline="0" noProof="0" dirty="0">
                <a:ln>
                  <a:noFill/>
                </a:ln>
                <a:solidFill>
                  <a:srgbClr val="66FFFF"/>
                </a:solidFill>
                <a:effectLst/>
                <a:uLnTx/>
                <a:uFillTx/>
                <a:latin typeface="+mn-lt"/>
                <a:cs typeface="Times New Roman" panose="02020603050405020304" pitchFamily="18" charset="0"/>
              </a:rPr>
              <a:t>			</a:t>
            </a:r>
            <a:r>
              <a:rPr kumimoji="0" lang="et-EE" altLang="nl-BE" sz="2300" b="1" i="1" u="none" strike="noStrike" kern="0" cap="none" spc="0" normalizeH="0" baseline="0" noProof="0" dirty="0">
                <a:ln>
                  <a:noFill/>
                </a:ln>
                <a:effectLst/>
                <a:uLnTx/>
                <a:uFillTx/>
                <a:latin typeface="+mn-lt"/>
                <a:cs typeface="Times New Roman" panose="02020603050405020304" pitchFamily="18" charset="0"/>
              </a:rPr>
              <a:t>Kaks lõppliiget</a:t>
            </a:r>
            <a:r>
              <a:rPr kumimoji="0" lang="en-GB" altLang="nl-BE" sz="2300" b="1" i="0" u="none" strike="noStrike" kern="0" cap="none" spc="0" normalizeH="0" baseline="0" noProof="0" dirty="0">
                <a:ln>
                  <a:noFill/>
                </a:ln>
                <a:effectLst/>
                <a:uLnTx/>
                <a:uFillTx/>
                <a:latin typeface="+mn-lt"/>
                <a:cs typeface="Times New Roman" panose="02020603050405020304" pitchFamily="18" charset="0"/>
              </a:rPr>
              <a:t>:</a:t>
            </a:r>
            <a:endParaRPr kumimoji="0" lang="en-GB" altLang="nl-BE" sz="2300" b="0" i="0" u="none" strike="noStrike" kern="0" cap="none" spc="0" normalizeH="0" baseline="0" noProof="0" dirty="0">
              <a:ln>
                <a:noFill/>
              </a:ln>
              <a:effectLst/>
              <a:uLnTx/>
              <a:uFillTx/>
              <a:latin typeface="+mn-lt"/>
              <a:cs typeface="Times New Roman" panose="02020603050405020304"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GB" altLang="nl-BE" sz="2300" b="1" i="0" u="none" strike="noStrike" kern="0" cap="none" spc="0" normalizeH="0" baseline="0" noProof="0" dirty="0">
                <a:ln>
                  <a:noFill/>
                </a:ln>
                <a:solidFill>
                  <a:srgbClr val="66FFFF"/>
                </a:solidFill>
                <a:effectLst/>
                <a:uLnTx/>
                <a:uFillTx/>
                <a:latin typeface="+mn-lt"/>
                <a:cs typeface="Times New Roman" panose="02020603050405020304" pitchFamily="18" charset="0"/>
              </a:rPr>
              <a:t> </a:t>
            </a:r>
            <a:endParaRPr kumimoji="0" lang="en-GB" altLang="nl-BE" sz="2300" b="0" i="0" u="none" strike="noStrike" kern="0" cap="none" spc="0" normalizeH="0" baseline="0" noProof="0" dirty="0">
              <a:ln>
                <a:noFill/>
              </a:ln>
              <a:solidFill>
                <a:srgbClr val="66FFFF"/>
              </a:solidFill>
              <a:effectLst/>
              <a:uLnTx/>
              <a:uFillTx/>
              <a:latin typeface="+mn-lt"/>
              <a:cs typeface="Times New Roman" panose="02020603050405020304"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l-BE" altLang="nl-BE" sz="2300" b="1" i="0" u="none" strike="noStrike" kern="0" cap="none" spc="0" normalizeH="0" baseline="0" noProof="0" dirty="0">
                <a:ln>
                  <a:noFill/>
                </a:ln>
                <a:solidFill>
                  <a:srgbClr val="66FFFF"/>
                </a:solidFill>
                <a:effectLst/>
                <a:uLnTx/>
                <a:uFillTx/>
                <a:latin typeface="+mn-lt"/>
                <a:cs typeface="Times New Roman" panose="02020603050405020304" pitchFamily="18" charset="0"/>
              </a:rPr>
              <a:t>   </a:t>
            </a:r>
            <a:r>
              <a:rPr kumimoji="0" lang="en-GB" altLang="nl-BE" sz="2300" b="1" i="0" u="none" strike="noStrike" kern="0" cap="none" spc="0" normalizeH="0" baseline="0" noProof="0" dirty="0">
                <a:ln>
                  <a:noFill/>
                </a:ln>
                <a:solidFill>
                  <a:srgbClr val="66FFFF"/>
                </a:solidFill>
                <a:effectLst/>
                <a:uLnTx/>
                <a:uFillTx/>
                <a:latin typeface="+mn-lt"/>
                <a:cs typeface="Times New Roman" panose="02020603050405020304" pitchFamily="18" charset="0"/>
              </a:rPr>
              <a:t>  </a:t>
            </a:r>
            <a:r>
              <a:rPr kumimoji="0" lang="en-GB" altLang="nl-BE" sz="2300" b="1" i="0" u="none" strike="noStrike" kern="0" cap="none" spc="0" normalizeH="0" baseline="0" noProof="0" dirty="0">
                <a:ln>
                  <a:noFill/>
                </a:ln>
                <a:solidFill>
                  <a:srgbClr val="FF3300"/>
                </a:solidFill>
                <a:effectLst/>
                <a:uLnTx/>
                <a:uFillTx/>
                <a:latin typeface="+mn-lt"/>
                <a:cs typeface="Times New Roman" panose="02020603050405020304" pitchFamily="18" charset="0"/>
              </a:rPr>
              <a:t> </a:t>
            </a:r>
            <a:r>
              <a:rPr kumimoji="0" lang="et-EE" altLang="nl-BE" sz="2300" b="1" i="0" u="none" strike="noStrike" kern="0" cap="none" spc="0" normalizeH="0" baseline="0" noProof="0" dirty="0">
                <a:ln>
                  <a:noFill/>
                </a:ln>
                <a:solidFill>
                  <a:srgbClr val="0070C0"/>
                </a:solidFill>
                <a:effectLst/>
                <a:uLnTx/>
                <a:uFillTx/>
                <a:latin typeface="+mn-lt"/>
                <a:cs typeface="Times New Roman" panose="02020603050405020304" pitchFamily="18" charset="0"/>
              </a:rPr>
              <a:t>merevesi</a:t>
            </a:r>
            <a:r>
              <a:rPr kumimoji="0" lang="en-GB" altLang="nl-BE" sz="2300" b="1" i="0" u="none" strike="noStrike" kern="0" cap="none" spc="0" normalizeH="0" baseline="0" noProof="0" dirty="0">
                <a:ln>
                  <a:noFill/>
                </a:ln>
                <a:solidFill>
                  <a:srgbClr val="0070C0"/>
                </a:solidFill>
                <a:effectLst/>
                <a:uLnTx/>
                <a:uFillTx/>
                <a:latin typeface="+mn-lt"/>
                <a:cs typeface="Times New Roman" panose="02020603050405020304" pitchFamily="18" charset="0"/>
              </a:rPr>
              <a:t>	</a:t>
            </a:r>
            <a:r>
              <a:rPr kumimoji="0" lang="en-GB" altLang="nl-BE" sz="2300" b="1" i="0" u="none" strike="noStrike" kern="0" cap="none" spc="0" normalizeH="0" baseline="0" noProof="0" dirty="0">
                <a:ln>
                  <a:noFill/>
                </a:ln>
                <a:solidFill>
                  <a:srgbClr val="66FFFF"/>
                </a:solidFill>
                <a:effectLst/>
                <a:uLnTx/>
                <a:uFillTx/>
                <a:latin typeface="+mn-lt"/>
                <a:cs typeface="Times New Roman" panose="02020603050405020304" pitchFamily="18" charset="0"/>
              </a:rPr>
              <a:t>			</a:t>
            </a:r>
            <a:r>
              <a:rPr kumimoji="0" lang="nl-BE" altLang="nl-BE" sz="2300" b="1" i="0" u="none" strike="noStrike" kern="0" cap="none" spc="0" normalizeH="0" baseline="0" noProof="0" dirty="0">
                <a:ln>
                  <a:noFill/>
                </a:ln>
                <a:solidFill>
                  <a:srgbClr val="66FFFF"/>
                </a:solidFill>
                <a:effectLst/>
                <a:uLnTx/>
                <a:uFillTx/>
                <a:latin typeface="+mn-lt"/>
                <a:cs typeface="Times New Roman" panose="02020603050405020304" pitchFamily="18" charset="0"/>
              </a:rPr>
              <a:t>	</a:t>
            </a:r>
            <a:r>
              <a:rPr lang="et-EE" altLang="nl-BE" sz="2300" b="1" kern="0" dirty="0">
                <a:solidFill>
                  <a:schemeClr val="accent6"/>
                </a:solidFill>
                <a:latin typeface="+mn-lt"/>
                <a:cs typeface="Times New Roman" panose="02020603050405020304" pitchFamily="18" charset="0"/>
              </a:rPr>
              <a:t>infiltreeruv vesi</a:t>
            </a:r>
            <a:r>
              <a:rPr kumimoji="0" lang="en-GB" altLang="nl-BE" sz="2300" b="1" i="0" u="none" strike="noStrike" kern="0" cap="none" spc="0" normalizeH="0" baseline="0" noProof="0" dirty="0">
                <a:ln>
                  <a:noFill/>
                </a:ln>
                <a:solidFill>
                  <a:schemeClr val="accent6"/>
                </a:solidFill>
                <a:effectLst/>
                <a:uLnTx/>
                <a:uFillTx/>
                <a:latin typeface="+mn-lt"/>
                <a:cs typeface="Times New Roman" panose="02020603050405020304" pitchFamily="18" charset="0"/>
              </a:rPr>
              <a:t>:</a:t>
            </a:r>
            <a:endParaRPr kumimoji="0" lang="en-GB" altLang="nl-BE" sz="2300" b="0" i="0" u="none" strike="noStrike" kern="0" cap="none" spc="0" normalizeH="0" baseline="0" noProof="0" dirty="0">
              <a:ln>
                <a:noFill/>
              </a:ln>
              <a:solidFill>
                <a:schemeClr val="accent6"/>
              </a:solidFill>
              <a:effectLst/>
              <a:uLnTx/>
              <a:uFillTx/>
              <a:latin typeface="+mn-lt"/>
              <a:cs typeface="Times New Roman" panose="02020603050405020304"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GB" altLang="nl-BE" sz="2300" b="1" i="0" u="none" strike="noStrike" kern="0" cap="none" spc="0" normalizeH="0" baseline="0" noProof="0" dirty="0">
                <a:ln>
                  <a:noFill/>
                </a:ln>
                <a:solidFill>
                  <a:srgbClr val="66FFFF"/>
                </a:solidFill>
                <a:effectLst/>
                <a:uLnTx/>
                <a:uFillTx/>
                <a:latin typeface="+mn-lt"/>
                <a:cs typeface="Times New Roman" panose="02020603050405020304" pitchFamily="18" charset="0"/>
              </a:rPr>
              <a:t> 					</a:t>
            </a:r>
            <a:r>
              <a:rPr lang="et-EE" altLang="nl-BE" sz="2300" b="1" i="1" kern="0" dirty="0">
                <a:solidFill>
                  <a:schemeClr val="accent6"/>
                </a:solidFill>
                <a:latin typeface="+mn-lt"/>
                <a:cs typeface="Times New Roman" panose="02020603050405020304" pitchFamily="18" charset="0"/>
              </a:rPr>
              <a:t>k</a:t>
            </a:r>
            <a:r>
              <a:rPr kumimoji="0" lang="et-EE" altLang="nl-BE" sz="2300" b="1" i="1" u="none" strike="noStrike" kern="0" cap="none" spc="0" normalizeH="0" baseline="0" noProof="0" dirty="0" err="1">
                <a:ln>
                  <a:noFill/>
                </a:ln>
                <a:solidFill>
                  <a:schemeClr val="accent6"/>
                </a:solidFill>
                <a:effectLst/>
                <a:uLnTx/>
                <a:uFillTx/>
                <a:latin typeface="+mn-lt"/>
                <a:cs typeface="Times New Roman" panose="02020603050405020304" pitchFamily="18" charset="0"/>
              </a:rPr>
              <a:t>altsiiti</a:t>
            </a:r>
            <a:r>
              <a:rPr kumimoji="0" lang="et-EE" altLang="nl-BE" sz="2300" b="1" i="1" u="none" strike="noStrike" kern="0" cap="none" spc="0" normalizeH="0" baseline="0" noProof="0" dirty="0">
                <a:ln>
                  <a:noFill/>
                </a:ln>
                <a:solidFill>
                  <a:schemeClr val="accent6"/>
                </a:solidFill>
                <a:effectLst/>
                <a:uLnTx/>
                <a:uFillTx/>
                <a:latin typeface="+mn-lt"/>
                <a:cs typeface="Times New Roman" panose="02020603050405020304" pitchFamily="18" charset="0"/>
              </a:rPr>
              <a:t> lahustunud põhjavesi</a:t>
            </a:r>
            <a:endParaRPr kumimoji="0" lang="nl-BE" altLang="nl-BE" sz="2300" b="1" i="1" u="none" strike="noStrike" kern="0" cap="none" spc="0" normalizeH="0" baseline="0" noProof="0" dirty="0">
              <a:ln>
                <a:noFill/>
              </a:ln>
              <a:solidFill>
                <a:schemeClr val="accent6"/>
              </a:solidFill>
              <a:effectLst/>
              <a:uLnTx/>
              <a:uFillTx/>
              <a:latin typeface="+mn-lt"/>
              <a:cs typeface="Times New Roman" panose="02020603050405020304"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l-BE" altLang="nl-BE" sz="2300" b="1" i="0" u="none" strike="noStrike" kern="0" cap="none" spc="0" normalizeH="0" baseline="0" noProof="0" dirty="0">
                <a:ln>
                  <a:noFill/>
                </a:ln>
                <a:solidFill>
                  <a:srgbClr val="0070C0"/>
                </a:solidFill>
                <a:effectLst/>
                <a:uLnTx/>
                <a:uFillTx/>
                <a:latin typeface="+mn-lt"/>
                <a:cs typeface="Times New Roman" panose="02020603050405020304" pitchFamily="18" charset="0"/>
              </a:rPr>
              <a:t>         </a:t>
            </a:r>
            <a:r>
              <a:rPr kumimoji="0" lang="en-GB" altLang="nl-BE" sz="2300" b="1" i="1" u="none" strike="noStrike" kern="0" cap="none" spc="0" normalizeH="0" baseline="0" noProof="0" dirty="0">
                <a:ln>
                  <a:noFill/>
                </a:ln>
                <a:solidFill>
                  <a:srgbClr val="0070C0"/>
                </a:solidFill>
                <a:effectLst/>
                <a:uLnTx/>
                <a:uFillTx/>
                <a:latin typeface="+mn-lt"/>
                <a:cs typeface="Times New Roman" panose="02020603050405020304" pitchFamily="18" charset="0"/>
              </a:rPr>
              <a:t>S-</a:t>
            </a:r>
            <a:r>
              <a:rPr kumimoji="0" lang="en-GB" altLang="nl-BE" sz="2300" b="1" i="1" u="none" strike="noStrike" kern="0" cap="none" spc="0" normalizeH="0" baseline="0" noProof="0" dirty="0" err="1">
                <a:ln>
                  <a:noFill/>
                </a:ln>
                <a:solidFill>
                  <a:srgbClr val="0070C0"/>
                </a:solidFill>
                <a:effectLst/>
                <a:uLnTx/>
                <a:uFillTx/>
                <a:latin typeface="+mn-lt"/>
                <a:cs typeface="Times New Roman" panose="02020603050405020304" pitchFamily="18" charset="0"/>
              </a:rPr>
              <a:t>NaCl</a:t>
            </a:r>
            <a:r>
              <a:rPr kumimoji="0" lang="en-GB" altLang="nl-BE" sz="2300" b="1" i="1" u="none" strike="noStrike" kern="0" cap="none" spc="0" normalizeH="0" baseline="0" noProof="0" dirty="0">
                <a:ln>
                  <a:noFill/>
                </a:ln>
                <a:solidFill>
                  <a:srgbClr val="0070C0"/>
                </a:solidFill>
                <a:effectLst/>
                <a:uLnTx/>
                <a:uFillTx/>
                <a:latin typeface="+mn-lt"/>
                <a:cs typeface="Times New Roman" panose="02020603050405020304" pitchFamily="18" charset="0"/>
              </a:rPr>
              <a:t>	</a:t>
            </a:r>
            <a:r>
              <a:rPr kumimoji="0" lang="en-GB" altLang="nl-BE" sz="2300" b="1" i="1" u="none" strike="noStrike" kern="0" cap="none" spc="0" normalizeH="0" baseline="0" noProof="0" dirty="0">
                <a:ln>
                  <a:noFill/>
                </a:ln>
                <a:solidFill>
                  <a:srgbClr val="66FFFF"/>
                </a:solidFill>
                <a:effectLst/>
                <a:uLnTx/>
                <a:uFillTx/>
                <a:latin typeface="+mn-lt"/>
                <a:cs typeface="Times New Roman" panose="02020603050405020304" pitchFamily="18" charset="0"/>
              </a:rPr>
              <a:t>				</a:t>
            </a:r>
            <a:r>
              <a:rPr kumimoji="0" lang="nl-BE" altLang="nl-BE" sz="2300" b="1" i="1" u="none" strike="noStrike" kern="0" cap="none" spc="0" normalizeH="0" baseline="0" noProof="0" dirty="0">
                <a:ln>
                  <a:noFill/>
                </a:ln>
                <a:solidFill>
                  <a:srgbClr val="66FFFF"/>
                </a:solidFill>
                <a:effectLst/>
                <a:uLnTx/>
                <a:uFillTx/>
                <a:latin typeface="+mn-lt"/>
                <a:cs typeface="Times New Roman" panose="02020603050405020304" pitchFamily="18" charset="0"/>
              </a:rPr>
              <a:t>    </a:t>
            </a:r>
            <a:r>
              <a:rPr kumimoji="0" lang="en-GB" altLang="nl-BE" sz="2300" b="1" i="1" u="none" strike="noStrike" kern="0" cap="none" spc="0" normalizeH="0" baseline="0" noProof="0" dirty="0">
                <a:ln>
                  <a:noFill/>
                </a:ln>
                <a:solidFill>
                  <a:schemeClr val="accent6"/>
                </a:solidFill>
                <a:effectLst/>
                <a:uLnTx/>
                <a:uFillTx/>
                <a:latin typeface="+mn-lt"/>
                <a:cs typeface="Times New Roman" panose="02020603050405020304" pitchFamily="18" charset="0"/>
              </a:rPr>
              <a:t>F-CaHCO</a:t>
            </a:r>
            <a:r>
              <a:rPr kumimoji="0" lang="en-GB" altLang="nl-BE" sz="2300" b="1" i="1" u="none" strike="noStrike" kern="0" cap="none" spc="0" normalizeH="0" baseline="-30000" noProof="0" dirty="0">
                <a:ln>
                  <a:noFill/>
                </a:ln>
                <a:solidFill>
                  <a:schemeClr val="accent6"/>
                </a:solidFill>
                <a:effectLst/>
                <a:uLnTx/>
                <a:uFillTx/>
                <a:latin typeface="+mn-lt"/>
                <a:cs typeface="Times New Roman" panose="02020603050405020304" pitchFamily="18" charset="0"/>
              </a:rPr>
              <a:t>3</a:t>
            </a:r>
            <a:endParaRPr kumimoji="0" lang="en-GB" altLang="nl-BE" sz="2300" b="0" i="0" u="none" strike="noStrike" kern="0" cap="none" spc="0" normalizeH="0" baseline="0" noProof="0" dirty="0">
              <a:ln>
                <a:noFill/>
              </a:ln>
              <a:solidFill>
                <a:schemeClr val="accent6"/>
              </a:solidFill>
              <a:effectLst/>
              <a:uLnTx/>
              <a:uFillTx/>
              <a:latin typeface="+mn-lt"/>
              <a:cs typeface="Times New Roman" panose="02020603050405020304"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GB" altLang="nl-BE" sz="2300" b="1" i="1" u="none" strike="noStrike" kern="0" cap="none" spc="0" normalizeH="0" baseline="0" noProof="0" dirty="0">
                <a:ln>
                  <a:noFill/>
                </a:ln>
                <a:solidFill>
                  <a:srgbClr val="66FFFF"/>
                </a:solidFill>
                <a:effectLst/>
                <a:uLnTx/>
                <a:uFillTx/>
                <a:latin typeface="+mn-lt"/>
                <a:cs typeface="Times New Roman" panose="02020603050405020304" pitchFamily="18" charset="0"/>
              </a:rPr>
              <a:t> </a:t>
            </a:r>
            <a:endParaRPr kumimoji="0" lang="en-GB" altLang="nl-BE" sz="2300" b="0" i="0" u="none" strike="noStrike" kern="0" cap="none" spc="0" normalizeH="0" baseline="0" noProof="0" dirty="0">
              <a:ln>
                <a:noFill/>
              </a:ln>
              <a:solidFill>
                <a:srgbClr val="66FFFF"/>
              </a:solidFill>
              <a:effectLst/>
              <a:uLnTx/>
              <a:uFillTx/>
              <a:latin typeface="+mn-lt"/>
              <a:cs typeface="Times New Roman" panose="02020603050405020304"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l-BE" altLang="nl-BE" sz="2300" b="1" i="0" u="none" strike="noStrike" kern="0" cap="none" spc="0" normalizeH="0" baseline="0" noProof="0" dirty="0">
                <a:ln>
                  <a:noFill/>
                </a:ln>
                <a:solidFill>
                  <a:srgbClr val="66FFFF"/>
                </a:solidFill>
                <a:effectLst/>
                <a:uLnTx/>
                <a:uFillTx/>
                <a:latin typeface="+mn-lt"/>
                <a:cs typeface="Times New Roman" panose="02020603050405020304" pitchFamily="18" charset="0"/>
              </a:rPr>
              <a:t>	</a:t>
            </a:r>
            <a:r>
              <a:rPr kumimoji="0" lang="et-EE" altLang="nl-BE" sz="2300" b="1" i="1" u="none" strike="noStrike" kern="0" cap="none" spc="0" normalizeH="0" baseline="0" noProof="0" dirty="0">
                <a:ln>
                  <a:noFill/>
                </a:ln>
                <a:effectLst/>
                <a:uLnTx/>
                <a:uFillTx/>
                <a:latin typeface="+mn-lt"/>
                <a:cs typeface="Times New Roman" panose="02020603050405020304" pitchFamily="18" charset="0"/>
              </a:rPr>
              <a:t>Magestumis</a:t>
            </a:r>
            <a:r>
              <a:rPr kumimoji="0" lang="et-EE" altLang="nl-BE" sz="2300" b="1" i="0" u="none" strike="noStrike" kern="0" cap="none" spc="0" normalizeH="0" baseline="0" noProof="0" dirty="0">
                <a:ln>
                  <a:noFill/>
                </a:ln>
                <a:effectLst/>
                <a:uLnTx/>
                <a:uFillTx/>
                <a:latin typeface="+mn-lt"/>
                <a:cs typeface="Times New Roman" panose="02020603050405020304" pitchFamily="18" charset="0"/>
              </a:rPr>
              <a:t>-tüüpi katioonvahetus (</a:t>
            </a:r>
            <a:r>
              <a:rPr kumimoji="0" lang="en-GB" altLang="nl-BE" sz="2300" b="1" i="1" u="none" strike="noStrike" kern="0" cap="none" spc="0" normalizeH="0" baseline="0" noProof="0" dirty="0">
                <a:ln>
                  <a:noFill/>
                </a:ln>
                <a:effectLst/>
                <a:uLnTx/>
                <a:uFillTx/>
                <a:latin typeface="+mn-lt"/>
                <a:cs typeface="Times New Roman" panose="02020603050405020304" pitchFamily="18" charset="0"/>
              </a:rPr>
              <a:t>FRESHENING</a:t>
            </a:r>
            <a:r>
              <a:rPr kumimoji="0" lang="et-EE" altLang="nl-BE" sz="2300" b="1" i="0" u="none" strike="noStrike" kern="0" cap="none" spc="0" normalizeH="0" baseline="0" noProof="0" dirty="0">
                <a:ln>
                  <a:noFill/>
                </a:ln>
                <a:effectLst/>
                <a:uLnTx/>
                <a:uFillTx/>
                <a:latin typeface="+mn-lt"/>
                <a:cs typeface="Times New Roman" panose="02020603050405020304" pitchFamily="18" charset="0"/>
              </a:rPr>
              <a:t>)</a:t>
            </a:r>
            <a:endParaRPr kumimoji="0" lang="en-GB" altLang="nl-BE" sz="2300" b="1" i="0" u="none" strike="noStrike" kern="0" cap="none" spc="0" normalizeH="0" baseline="0" noProof="0" dirty="0">
              <a:ln>
                <a:noFill/>
              </a:ln>
              <a:effectLst/>
              <a:uLnTx/>
              <a:uFillTx/>
              <a:latin typeface="+mn-lt"/>
              <a:cs typeface="Times New Roman" panose="02020603050405020304"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GB" altLang="nl-BE" sz="2300" b="1" i="0" u="none" strike="noStrike" kern="0" cap="none" spc="0" normalizeH="0" baseline="0" noProof="0" dirty="0">
                <a:ln>
                  <a:noFill/>
                </a:ln>
                <a:solidFill>
                  <a:srgbClr val="66FFFF"/>
                </a:solidFill>
                <a:effectLst/>
                <a:uLnTx/>
                <a:uFillTx/>
                <a:latin typeface="+mn-lt"/>
                <a:cs typeface="Times New Roman" panose="02020603050405020304" pitchFamily="18" charset="0"/>
              </a:rPr>
              <a:t> </a:t>
            </a:r>
            <a:endParaRPr kumimoji="0" lang="en-GB" altLang="nl-BE" sz="2300" b="0" i="0" u="none" strike="noStrike" kern="0" cap="none" spc="0" normalizeH="0" baseline="0" noProof="0" dirty="0">
              <a:ln>
                <a:noFill/>
              </a:ln>
              <a:solidFill>
                <a:srgbClr val="66FFFF"/>
              </a:solidFill>
              <a:effectLst/>
              <a:uLnTx/>
              <a:uFillTx/>
              <a:latin typeface="+mn-lt"/>
              <a:cs typeface="Times New Roman" panose="02020603050405020304"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GB" altLang="nl-BE" sz="2300" b="0" i="0" u="none" strike="noStrike" kern="0" cap="none" spc="0" normalizeH="0" baseline="0" noProof="0" dirty="0">
                <a:ln>
                  <a:noFill/>
                </a:ln>
                <a:effectLst/>
                <a:uLnTx/>
                <a:uFillTx/>
                <a:latin typeface="+mn-lt"/>
                <a:cs typeface="Times New Roman" panose="02020603050405020304" pitchFamily="18" charset="0"/>
              </a:rPr>
              <a:t>- </a:t>
            </a:r>
            <a:r>
              <a:rPr kumimoji="0" lang="et-EE" altLang="nl-BE" sz="2300" b="0" i="0" u="none" strike="noStrike" kern="0" cap="none" spc="0" normalizeH="0" baseline="0" noProof="0" dirty="0" err="1">
                <a:ln>
                  <a:noFill/>
                </a:ln>
                <a:effectLst/>
                <a:uLnTx/>
                <a:uFillTx/>
                <a:latin typeface="+mn-lt"/>
                <a:cs typeface="Times New Roman" panose="02020603050405020304" pitchFamily="18" charset="0"/>
              </a:rPr>
              <a:t>Advekstiooni</a:t>
            </a:r>
            <a:r>
              <a:rPr kumimoji="0" lang="et-EE" altLang="nl-BE" sz="2300" b="0" i="0" u="none" strike="noStrike" kern="0" cap="none" spc="0" normalizeH="0" baseline="0" noProof="0" dirty="0">
                <a:ln>
                  <a:noFill/>
                </a:ln>
                <a:effectLst/>
                <a:uLnTx/>
                <a:uFillTx/>
                <a:latin typeface="+mn-lt"/>
                <a:cs typeface="Times New Roman" panose="02020603050405020304" pitchFamily="18" charset="0"/>
              </a:rPr>
              <a:t> mõjul liigub mage infiltreeruv vesi veekihti, mida täidab merevesi</a:t>
            </a:r>
            <a:r>
              <a:rPr lang="et-EE" altLang="nl-BE" sz="2300" kern="0" dirty="0">
                <a:latin typeface="+mn-lt"/>
                <a:cs typeface="Times New Roman" panose="02020603050405020304" pitchFamily="18" charset="0"/>
              </a:rPr>
              <a:t>;</a:t>
            </a:r>
            <a:endParaRPr kumimoji="0" lang="en-GB" altLang="nl-BE" sz="2300" b="0" i="0" u="none" strike="noStrike" kern="0" cap="none" spc="0" normalizeH="0" baseline="0" noProof="0" dirty="0">
              <a:ln>
                <a:noFill/>
              </a:ln>
              <a:effectLst/>
              <a:uLnTx/>
              <a:uFillTx/>
              <a:latin typeface="+mn-lt"/>
              <a:cs typeface="Times New Roman" panose="02020603050405020304"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GB" altLang="nl-BE" sz="2300" b="0" i="0" u="none" strike="noStrike" kern="0" cap="none" spc="0" normalizeH="0" baseline="0" noProof="0" dirty="0">
                <a:ln>
                  <a:noFill/>
                </a:ln>
                <a:effectLst/>
                <a:uLnTx/>
                <a:uFillTx/>
                <a:latin typeface="+mn-lt"/>
                <a:cs typeface="Times New Roman" panose="02020603050405020304" pitchFamily="18" charset="0"/>
              </a:rPr>
              <a:t>-</a:t>
            </a:r>
            <a:r>
              <a:rPr kumimoji="0" lang="et-EE" altLang="nl-BE" sz="2300" b="0" i="0" u="none" strike="noStrike" kern="0" cap="none" spc="0" normalizeH="0" baseline="0" noProof="0" dirty="0">
                <a:ln>
                  <a:noFill/>
                </a:ln>
                <a:effectLst/>
                <a:uLnTx/>
                <a:uFillTx/>
                <a:latin typeface="+mn-lt"/>
                <a:cs typeface="Times New Roman" panose="02020603050405020304" pitchFamily="18" charset="0"/>
              </a:rPr>
              <a:t> Veetüüpide kokkupuutepinnal toimub dispersiooni põhjustatud segunemine; </a:t>
            </a:r>
            <a:endParaRPr kumimoji="0" lang="en-GB" altLang="nl-BE" sz="2300" b="1" i="0" u="none" strike="noStrike" kern="0" cap="none" spc="0" normalizeH="0" baseline="0" noProof="0" dirty="0">
              <a:ln>
                <a:noFill/>
              </a:ln>
              <a:effectLst/>
              <a:uLnTx/>
              <a:uFillTx/>
              <a:latin typeface="+mn-lt"/>
              <a:cs typeface="Times New Roman" panose="02020603050405020304"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l-BE" altLang="nl-BE" sz="2300" b="1" i="1" u="none" strike="noStrike" kern="0" cap="none" spc="0" normalizeH="0" baseline="0" noProof="0" dirty="0">
                <a:ln>
                  <a:noFill/>
                </a:ln>
                <a:effectLst/>
                <a:uLnTx/>
                <a:uFillTx/>
                <a:latin typeface="+mn-lt"/>
                <a:cs typeface="Times New Roman" panose="02020603050405020304" pitchFamily="18" charset="0"/>
              </a:rPr>
              <a:t>			</a:t>
            </a:r>
            <a:r>
              <a:rPr kumimoji="0" lang="en-GB" altLang="nl-BE" sz="2300" b="1" i="1" u="none" strike="noStrike" kern="0" cap="none" spc="0" normalizeH="0" baseline="0" noProof="0" dirty="0">
                <a:ln>
                  <a:noFill/>
                </a:ln>
                <a:effectLst/>
                <a:uLnTx/>
                <a:uFillTx/>
                <a:latin typeface="+mn-lt"/>
                <a:cs typeface="Times New Roman" panose="02020603050405020304" pitchFamily="18" charset="0"/>
              </a:rPr>
              <a:t>S </a:t>
            </a:r>
            <a:r>
              <a:rPr kumimoji="0" lang="en-GB" altLang="nl-BE" sz="2300" b="1" i="1" u="none" strike="noStrike" kern="0" cap="none" spc="0" normalizeH="0" baseline="0" noProof="0" dirty="0">
                <a:ln>
                  <a:noFill/>
                </a:ln>
                <a:effectLst/>
                <a:uLnTx/>
                <a:uFillTx/>
                <a:latin typeface="+mn-lt"/>
                <a:cs typeface="Times New Roman" panose="02020603050405020304" pitchFamily="18" charset="0"/>
                <a:sym typeface="Symbol" panose="05050102010706020507" pitchFamily="18" charset="2"/>
              </a:rPr>
              <a:t></a:t>
            </a:r>
            <a:r>
              <a:rPr kumimoji="0" lang="en-GB" altLang="nl-BE" sz="2300" b="1" i="1" u="none" strike="noStrike" kern="0" cap="none" spc="0" normalizeH="0" baseline="0" noProof="0" dirty="0">
                <a:ln>
                  <a:noFill/>
                </a:ln>
                <a:effectLst/>
                <a:uLnTx/>
                <a:uFillTx/>
                <a:latin typeface="+mn-lt"/>
                <a:cs typeface="Times New Roman" panose="02020603050405020304" pitchFamily="18" charset="0"/>
              </a:rPr>
              <a:t> </a:t>
            </a:r>
            <a:r>
              <a:rPr kumimoji="0" lang="en-GB" altLang="nl-BE" sz="2300" b="1" i="1" u="none" strike="noStrike" kern="0" cap="none" spc="0" normalizeH="0" baseline="0" noProof="0" dirty="0" err="1">
                <a:ln>
                  <a:noFill/>
                </a:ln>
                <a:effectLst/>
                <a:uLnTx/>
                <a:uFillTx/>
                <a:latin typeface="+mn-lt"/>
                <a:cs typeface="Times New Roman" panose="02020603050405020304" pitchFamily="18" charset="0"/>
              </a:rPr>
              <a:t>B</a:t>
            </a:r>
            <a:r>
              <a:rPr kumimoji="0" lang="en-GB" altLang="nl-BE" sz="2300" b="1" i="1" u="none" strike="noStrike" kern="0" cap="none" spc="0" normalizeH="0" baseline="-30000" noProof="0" dirty="0" err="1">
                <a:ln>
                  <a:noFill/>
                </a:ln>
                <a:effectLst/>
                <a:uLnTx/>
                <a:uFillTx/>
                <a:latin typeface="+mn-lt"/>
                <a:cs typeface="Times New Roman" panose="02020603050405020304" pitchFamily="18" charset="0"/>
              </a:rPr>
              <a:t>s</a:t>
            </a:r>
            <a:r>
              <a:rPr kumimoji="0" lang="en-GB" altLang="nl-BE" sz="2300" b="1" i="1" u="none" strike="noStrike" kern="0" cap="none" spc="0" normalizeH="0" baseline="0" noProof="0" dirty="0">
                <a:ln>
                  <a:noFill/>
                </a:ln>
                <a:effectLst/>
                <a:uLnTx/>
                <a:uFillTx/>
                <a:latin typeface="+mn-lt"/>
                <a:cs typeface="Times New Roman" panose="02020603050405020304" pitchFamily="18" charset="0"/>
              </a:rPr>
              <a:t> </a:t>
            </a:r>
            <a:r>
              <a:rPr kumimoji="0" lang="en-GB" altLang="nl-BE" sz="2300" b="1" i="1" u="none" strike="noStrike" kern="0" cap="none" spc="0" normalizeH="0" baseline="0" noProof="0" dirty="0">
                <a:ln>
                  <a:noFill/>
                </a:ln>
                <a:effectLst/>
                <a:uLnTx/>
                <a:uFillTx/>
                <a:latin typeface="+mn-lt"/>
                <a:cs typeface="Times New Roman" panose="02020603050405020304" pitchFamily="18" charset="0"/>
                <a:sym typeface="Symbol" panose="05050102010706020507" pitchFamily="18" charset="2"/>
              </a:rPr>
              <a:t></a:t>
            </a:r>
            <a:r>
              <a:rPr kumimoji="0" lang="en-GB" altLang="nl-BE" sz="2300" b="1" i="1" u="none" strike="noStrike" kern="0" cap="none" spc="0" normalizeH="0" baseline="0" noProof="0" dirty="0">
                <a:ln>
                  <a:noFill/>
                </a:ln>
                <a:effectLst/>
                <a:uLnTx/>
                <a:uFillTx/>
                <a:latin typeface="+mn-lt"/>
                <a:cs typeface="Times New Roman" panose="02020603050405020304" pitchFamily="18" charset="0"/>
              </a:rPr>
              <a:t> B </a:t>
            </a:r>
            <a:r>
              <a:rPr kumimoji="0" lang="en-GB" altLang="nl-BE" sz="2300" b="1" i="1" u="none" strike="noStrike" kern="0" cap="none" spc="0" normalizeH="0" baseline="0" noProof="0" dirty="0">
                <a:ln>
                  <a:noFill/>
                </a:ln>
                <a:effectLst/>
                <a:uLnTx/>
                <a:uFillTx/>
                <a:latin typeface="+mn-lt"/>
                <a:cs typeface="Times New Roman" panose="02020603050405020304" pitchFamily="18" charset="0"/>
                <a:sym typeface="Symbol" panose="05050102010706020507" pitchFamily="18" charset="2"/>
              </a:rPr>
              <a:t></a:t>
            </a:r>
            <a:r>
              <a:rPr kumimoji="0" lang="en-GB" altLang="nl-BE" sz="2300" b="1" i="1" u="none" strike="noStrike" kern="0" cap="none" spc="0" normalizeH="0" baseline="0" noProof="0" dirty="0">
                <a:ln>
                  <a:noFill/>
                </a:ln>
                <a:effectLst/>
                <a:uLnTx/>
                <a:uFillTx/>
                <a:latin typeface="+mn-lt"/>
                <a:cs typeface="Times New Roman" panose="02020603050405020304" pitchFamily="18" charset="0"/>
              </a:rPr>
              <a:t> F</a:t>
            </a:r>
            <a:r>
              <a:rPr kumimoji="0" lang="en-GB" altLang="nl-BE" sz="2300" b="1" i="1" u="none" strike="noStrike" kern="0" cap="none" spc="0" normalizeH="0" baseline="-30000" noProof="0" dirty="0">
                <a:ln>
                  <a:noFill/>
                </a:ln>
                <a:effectLst/>
                <a:uLnTx/>
                <a:uFillTx/>
                <a:latin typeface="+mn-lt"/>
                <a:cs typeface="Times New Roman" panose="02020603050405020304" pitchFamily="18" charset="0"/>
              </a:rPr>
              <a:t>b</a:t>
            </a:r>
            <a:r>
              <a:rPr kumimoji="0" lang="en-GB" altLang="nl-BE" sz="2300" b="1" i="1" u="none" strike="noStrike" kern="0" cap="none" spc="0" normalizeH="0" baseline="0" noProof="0" dirty="0">
                <a:ln>
                  <a:noFill/>
                </a:ln>
                <a:effectLst/>
                <a:uLnTx/>
                <a:uFillTx/>
                <a:latin typeface="+mn-lt"/>
                <a:cs typeface="Times New Roman" panose="02020603050405020304" pitchFamily="18" charset="0"/>
              </a:rPr>
              <a:t> </a:t>
            </a:r>
            <a:r>
              <a:rPr kumimoji="0" lang="en-GB" altLang="nl-BE" sz="2300" b="1" i="1" u="none" strike="noStrike" kern="0" cap="none" spc="0" normalizeH="0" baseline="0" noProof="0" dirty="0">
                <a:ln>
                  <a:noFill/>
                </a:ln>
                <a:effectLst/>
                <a:uLnTx/>
                <a:uFillTx/>
                <a:latin typeface="+mn-lt"/>
                <a:cs typeface="Times New Roman" panose="02020603050405020304" pitchFamily="18" charset="0"/>
                <a:sym typeface="Symbol" panose="05050102010706020507" pitchFamily="18" charset="2"/>
              </a:rPr>
              <a:t></a:t>
            </a:r>
            <a:r>
              <a:rPr kumimoji="0" lang="en-GB" altLang="nl-BE" sz="2300" b="1" i="1" u="none" strike="noStrike" kern="0" cap="none" spc="0" normalizeH="0" baseline="0" noProof="0" dirty="0">
                <a:ln>
                  <a:noFill/>
                </a:ln>
                <a:effectLst/>
                <a:uLnTx/>
                <a:uFillTx/>
                <a:latin typeface="+mn-lt"/>
                <a:cs typeface="Times New Roman" panose="02020603050405020304" pitchFamily="18" charset="0"/>
              </a:rPr>
              <a:t> F</a:t>
            </a:r>
            <a:endParaRPr kumimoji="0" lang="en-GB" altLang="nl-BE" sz="2300" b="0" i="0" u="none" strike="noStrike" kern="0" cap="none" spc="0" normalizeH="0" baseline="0" noProof="0" dirty="0">
              <a:ln>
                <a:noFill/>
              </a:ln>
              <a:effectLst/>
              <a:uLnTx/>
              <a:uFillTx/>
              <a:latin typeface="+mn-lt"/>
              <a:cs typeface="Times New Roman" panose="02020603050405020304"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GB" altLang="nl-BE" sz="2300" b="0" i="0" u="none" strike="noStrike" kern="0" cap="none" spc="0" normalizeH="0" baseline="0" noProof="0" dirty="0">
                <a:ln>
                  <a:noFill/>
                </a:ln>
                <a:effectLst/>
                <a:uLnTx/>
                <a:uFillTx/>
                <a:latin typeface="+mn-lt"/>
                <a:cs typeface="Times New Roman" panose="02020603050405020304" pitchFamily="18" charset="0"/>
              </a:rPr>
              <a:t> </a:t>
            </a:r>
          </a:p>
          <a:p>
            <a:pPr marL="0" marR="0" lvl="0" indent="0" defTabSz="914400" eaLnBrk="0" fontAlgn="base" latinLnBrk="0" hangingPunct="0">
              <a:lnSpc>
                <a:spcPct val="100000"/>
              </a:lnSpc>
              <a:spcBef>
                <a:spcPct val="0"/>
              </a:spcBef>
              <a:spcAft>
                <a:spcPct val="0"/>
              </a:spcAft>
              <a:buClrTx/>
              <a:buSzTx/>
              <a:buFontTx/>
              <a:buNone/>
              <a:tabLst/>
              <a:defRPr/>
            </a:pPr>
            <a:r>
              <a:rPr kumimoji="0" lang="en-GB" altLang="nl-BE" sz="2300" b="0" i="0" u="none" strike="noStrike" kern="0" cap="none" spc="0" normalizeH="0" baseline="0" noProof="0" dirty="0">
                <a:ln>
                  <a:noFill/>
                </a:ln>
                <a:effectLst/>
                <a:uLnTx/>
                <a:uFillTx/>
                <a:latin typeface="+mn-lt"/>
                <a:cs typeface="Times New Roman" panose="02020603050405020304" pitchFamily="18" charset="0"/>
              </a:rPr>
              <a:t>- </a:t>
            </a:r>
            <a:r>
              <a:rPr lang="et-EE" altLang="nl-BE" sz="2300" b="0" kern="0" dirty="0">
                <a:latin typeface="+mn-lt"/>
                <a:cs typeface="Times New Roman" panose="02020603050405020304" pitchFamily="18" charset="0"/>
              </a:rPr>
              <a:t>Pooriruumi soolsuse muutumisel hakkab toimuma </a:t>
            </a:r>
            <a:r>
              <a:rPr kumimoji="0" lang="et-EE" altLang="nl-BE" sz="2300" i="0" u="none" strike="noStrike" kern="0" cap="none" spc="0" normalizeH="0" baseline="0" noProof="0" dirty="0">
                <a:ln>
                  <a:noFill/>
                </a:ln>
                <a:effectLst/>
                <a:uLnTx/>
                <a:uFillTx/>
                <a:latin typeface="+mn-lt"/>
                <a:cs typeface="Times New Roman" panose="02020603050405020304" pitchFamily="18" charset="0"/>
              </a:rPr>
              <a:t>katioonvahetus;</a:t>
            </a:r>
            <a:endParaRPr kumimoji="0" lang="en-GB" altLang="nl-BE" sz="2300" i="0" u="none" strike="noStrike" kern="0" cap="none" spc="0" normalizeH="0" baseline="0" noProof="0" dirty="0">
              <a:ln>
                <a:noFill/>
              </a:ln>
              <a:effectLst/>
              <a:uLnTx/>
              <a:uFillTx/>
              <a:latin typeface="+mn-lt"/>
              <a:cs typeface="Times New Roman" panose="02020603050405020304"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l-BE" altLang="nl-BE" sz="2300" i="0" u="none" strike="noStrike" kern="0" cap="none" spc="0" normalizeH="0" baseline="0" noProof="0" dirty="0">
                <a:ln>
                  <a:noFill/>
                </a:ln>
                <a:effectLst/>
                <a:uLnTx/>
                <a:uFillTx/>
                <a:latin typeface="+mn-lt"/>
                <a:cs typeface="Times New Roman" panose="02020603050405020304" pitchFamily="18" charset="0"/>
                <a:sym typeface="Symbol" panose="05050102010706020507" pitchFamily="18" charset="2"/>
              </a:rPr>
              <a:t>		</a:t>
            </a:r>
            <a:r>
              <a:rPr kumimoji="0" lang="en-GB" altLang="nl-BE" sz="2300" i="0" u="none" strike="noStrike" kern="0" cap="none" spc="0" normalizeH="0" baseline="0" noProof="0" dirty="0">
                <a:ln>
                  <a:noFill/>
                </a:ln>
                <a:effectLst/>
                <a:uLnTx/>
                <a:uFillTx/>
                <a:latin typeface="+mn-lt"/>
                <a:cs typeface="Times New Roman" panose="02020603050405020304" pitchFamily="18" charset="0"/>
                <a:sym typeface="Symbol" panose="05050102010706020507" pitchFamily="18" charset="2"/>
              </a:rPr>
              <a:t></a:t>
            </a:r>
            <a:r>
              <a:rPr kumimoji="0" lang="et-EE" altLang="nl-BE" sz="2300" i="0" u="none" strike="noStrike" kern="0" cap="none" spc="0" normalizeH="0" baseline="0" noProof="0" dirty="0">
                <a:ln>
                  <a:noFill/>
                </a:ln>
                <a:effectLst/>
                <a:uLnTx/>
                <a:uFillTx/>
                <a:latin typeface="+mn-lt"/>
                <a:cs typeface="Times New Roman" panose="02020603050405020304" pitchFamily="18" charset="0"/>
                <a:sym typeface="Symbol" panose="05050102010706020507" pitchFamily="18" charset="2"/>
              </a:rPr>
              <a:t> veetüübi muutumine veekihi magestumisel:</a:t>
            </a:r>
            <a:endParaRPr kumimoji="0" lang="en-GB" altLang="nl-BE" sz="2300" i="0" u="none" strike="noStrike" kern="0" cap="none" spc="0" normalizeH="0" baseline="0" noProof="0" dirty="0">
              <a:ln>
                <a:noFill/>
              </a:ln>
              <a:effectLst/>
              <a:uLnTx/>
              <a:uFillTx/>
              <a:latin typeface="+mn-lt"/>
              <a:cs typeface="Times New Roman" panose="02020603050405020304"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GB" altLang="nl-BE" sz="2300" b="1" i="1" u="none" strike="noStrike" kern="0" cap="none" spc="0" normalizeH="0" baseline="0" noProof="0" dirty="0" err="1">
                <a:ln>
                  <a:noFill/>
                </a:ln>
                <a:solidFill>
                  <a:srgbClr val="0070C0"/>
                </a:solidFill>
                <a:effectLst/>
                <a:uLnTx/>
                <a:uFillTx/>
                <a:latin typeface="+mn-lt"/>
                <a:cs typeface="Times New Roman" panose="02020603050405020304" pitchFamily="18" charset="0"/>
              </a:rPr>
              <a:t>NaCl</a:t>
            </a:r>
            <a:r>
              <a:rPr kumimoji="0" lang="nl-BE" altLang="nl-BE" sz="2300" b="1" i="1" u="none" strike="noStrike" kern="0" cap="none" spc="0" normalizeH="0" baseline="0" noProof="0" dirty="0">
                <a:ln>
                  <a:noFill/>
                </a:ln>
                <a:solidFill>
                  <a:srgbClr val="FF3300"/>
                </a:solidFill>
                <a:effectLst/>
                <a:uLnTx/>
                <a:uFillTx/>
                <a:latin typeface="+mn-lt"/>
                <a:cs typeface="Times New Roman" panose="02020603050405020304" pitchFamily="18" charset="0"/>
              </a:rPr>
              <a:t> </a:t>
            </a:r>
            <a:r>
              <a:rPr kumimoji="0" lang="en-GB" altLang="nl-BE" sz="2300" b="1" i="1" u="none" strike="noStrike" kern="0" cap="none" spc="0" normalizeH="0" baseline="0" noProof="0" dirty="0">
                <a:ln>
                  <a:noFill/>
                </a:ln>
                <a:effectLst/>
                <a:uLnTx/>
                <a:uFillTx/>
                <a:latin typeface="+mn-lt"/>
                <a:cs typeface="Times New Roman" panose="02020603050405020304" pitchFamily="18" charset="0"/>
                <a:sym typeface="Symbol" panose="05050102010706020507" pitchFamily="18" charset="2"/>
              </a:rPr>
              <a:t></a:t>
            </a:r>
            <a:r>
              <a:rPr kumimoji="0" lang="nl-BE" altLang="nl-BE" sz="2300" b="1" i="1" u="none" strike="noStrike" kern="0" cap="none" spc="0" normalizeH="0" baseline="0" noProof="0" dirty="0">
                <a:ln>
                  <a:noFill/>
                </a:ln>
                <a:effectLst/>
                <a:uLnTx/>
                <a:uFillTx/>
                <a:latin typeface="+mn-lt"/>
                <a:cs typeface="Times New Roman" panose="02020603050405020304" pitchFamily="18" charset="0"/>
                <a:sym typeface="Symbol" panose="05050102010706020507" pitchFamily="18" charset="2"/>
              </a:rPr>
              <a:t> </a:t>
            </a:r>
            <a:r>
              <a:rPr kumimoji="0" lang="en-GB" altLang="nl-BE" sz="2300" b="1" i="1" u="none" strike="noStrike" kern="0" cap="none" spc="0" normalizeH="0" baseline="0" noProof="0" dirty="0" err="1">
                <a:ln>
                  <a:noFill/>
                </a:ln>
                <a:effectLst/>
                <a:uLnTx/>
                <a:uFillTx/>
                <a:latin typeface="+mn-lt"/>
                <a:cs typeface="Times New Roman" panose="02020603050405020304" pitchFamily="18" charset="0"/>
              </a:rPr>
              <a:t>NaCl</a:t>
            </a:r>
            <a:r>
              <a:rPr kumimoji="0" lang="en-GB" altLang="nl-BE" sz="2300" b="1" i="1" u="none" strike="noStrike" kern="0" cap="none" spc="0" normalizeH="0" baseline="0" noProof="0" dirty="0">
                <a:ln>
                  <a:noFill/>
                </a:ln>
                <a:effectLst/>
                <a:uLnTx/>
                <a:uFillTx/>
                <a:latin typeface="+mn-lt"/>
                <a:cs typeface="Times New Roman" panose="02020603050405020304" pitchFamily="18" charset="0"/>
              </a:rPr>
              <a:t>+</a:t>
            </a:r>
            <a:r>
              <a:rPr kumimoji="0" lang="nl-BE" altLang="nl-BE" sz="2300" b="1" i="1" u="none" strike="noStrike" kern="0" cap="none" spc="0" normalizeH="0" baseline="0" noProof="0" dirty="0">
                <a:ln>
                  <a:noFill/>
                </a:ln>
                <a:effectLst/>
                <a:uLnTx/>
                <a:uFillTx/>
                <a:latin typeface="+mn-lt"/>
                <a:cs typeface="Times New Roman" panose="02020603050405020304" pitchFamily="18" charset="0"/>
              </a:rPr>
              <a:t> </a:t>
            </a:r>
            <a:r>
              <a:rPr kumimoji="0" lang="en-GB" altLang="nl-BE" sz="2300" b="1" i="1" u="none" strike="noStrike" kern="0" cap="none" spc="0" normalizeH="0" baseline="0" noProof="0" dirty="0">
                <a:ln>
                  <a:noFill/>
                </a:ln>
                <a:effectLst/>
                <a:uLnTx/>
                <a:uFillTx/>
                <a:latin typeface="+mn-lt"/>
                <a:cs typeface="Times New Roman" panose="02020603050405020304" pitchFamily="18" charset="0"/>
                <a:sym typeface="Symbol" panose="05050102010706020507" pitchFamily="18" charset="2"/>
              </a:rPr>
              <a:t></a:t>
            </a:r>
            <a:r>
              <a:rPr kumimoji="0" lang="nl-BE" altLang="nl-BE" sz="2300" b="1" i="1" u="none" strike="noStrike" kern="0" cap="none" spc="0" normalizeH="0" baseline="0" noProof="0" dirty="0">
                <a:ln>
                  <a:noFill/>
                </a:ln>
                <a:effectLst/>
                <a:uLnTx/>
                <a:uFillTx/>
                <a:latin typeface="+mn-lt"/>
                <a:cs typeface="Times New Roman" panose="02020603050405020304" pitchFamily="18" charset="0"/>
                <a:sym typeface="Symbol" panose="05050102010706020507" pitchFamily="18" charset="2"/>
              </a:rPr>
              <a:t> </a:t>
            </a:r>
            <a:r>
              <a:rPr kumimoji="0" lang="en-GB" altLang="nl-BE" sz="2300" b="1" i="1" u="none" strike="noStrike" kern="0" cap="none" spc="0" normalizeH="0" baseline="0" noProof="0" dirty="0">
                <a:ln>
                  <a:noFill/>
                </a:ln>
                <a:solidFill>
                  <a:srgbClr val="FF0000"/>
                </a:solidFill>
                <a:effectLst/>
                <a:uLnTx/>
                <a:uFillTx/>
                <a:latin typeface="+mn-lt"/>
                <a:cs typeface="Times New Roman" panose="02020603050405020304" pitchFamily="18" charset="0"/>
              </a:rPr>
              <a:t>NaHCO</a:t>
            </a:r>
            <a:r>
              <a:rPr kumimoji="0" lang="en-GB" altLang="nl-BE" sz="2300" b="1" i="1" u="none" strike="noStrike" kern="0" cap="none" spc="0" normalizeH="0" baseline="-30000" noProof="0" dirty="0">
                <a:ln>
                  <a:noFill/>
                </a:ln>
                <a:solidFill>
                  <a:srgbClr val="FF0000"/>
                </a:solidFill>
                <a:effectLst/>
                <a:uLnTx/>
                <a:uFillTx/>
                <a:latin typeface="+mn-lt"/>
                <a:cs typeface="Times New Roman" panose="02020603050405020304" pitchFamily="18" charset="0"/>
              </a:rPr>
              <a:t>3</a:t>
            </a:r>
            <a:r>
              <a:rPr kumimoji="0" lang="en-GB" altLang="nl-BE" sz="2300" b="1" i="1" u="none" strike="noStrike" kern="0" cap="none" spc="0" normalizeH="0" baseline="0" noProof="0" dirty="0">
                <a:ln>
                  <a:noFill/>
                </a:ln>
                <a:solidFill>
                  <a:srgbClr val="FF0000"/>
                </a:solidFill>
                <a:effectLst/>
                <a:uLnTx/>
                <a:uFillTx/>
                <a:latin typeface="+mn-lt"/>
                <a:cs typeface="Times New Roman" panose="02020603050405020304" pitchFamily="18" charset="0"/>
              </a:rPr>
              <a:t>+</a:t>
            </a:r>
            <a:r>
              <a:rPr kumimoji="0" lang="nl-BE" altLang="nl-BE" sz="2300" b="1" i="1" u="none" strike="noStrike" kern="0" cap="none" spc="0" normalizeH="0" baseline="0" noProof="0" dirty="0">
                <a:ln>
                  <a:noFill/>
                </a:ln>
                <a:effectLst/>
                <a:uLnTx/>
                <a:uFillTx/>
                <a:latin typeface="+mn-lt"/>
                <a:cs typeface="Times New Roman" panose="02020603050405020304" pitchFamily="18" charset="0"/>
              </a:rPr>
              <a:t> </a:t>
            </a:r>
            <a:r>
              <a:rPr kumimoji="0" lang="en-GB" altLang="nl-BE" sz="2300" b="1" i="1" u="none" strike="noStrike" kern="0" cap="none" spc="0" normalizeH="0" baseline="0" noProof="0" dirty="0">
                <a:ln>
                  <a:noFill/>
                </a:ln>
                <a:effectLst/>
                <a:uLnTx/>
                <a:uFillTx/>
                <a:latin typeface="+mn-lt"/>
                <a:cs typeface="Times New Roman" panose="02020603050405020304" pitchFamily="18" charset="0"/>
                <a:sym typeface="Symbol" panose="05050102010706020507" pitchFamily="18" charset="2"/>
              </a:rPr>
              <a:t></a:t>
            </a:r>
            <a:r>
              <a:rPr kumimoji="0" lang="nl-BE" altLang="nl-BE" sz="2300" b="1" i="1" u="none" strike="noStrike" kern="0" cap="none" spc="0" normalizeH="0" baseline="0" noProof="0" dirty="0">
                <a:ln>
                  <a:noFill/>
                </a:ln>
                <a:effectLst/>
                <a:uLnTx/>
                <a:uFillTx/>
                <a:latin typeface="+mn-lt"/>
                <a:cs typeface="Times New Roman" panose="02020603050405020304" pitchFamily="18" charset="0"/>
                <a:sym typeface="Symbol" panose="05050102010706020507" pitchFamily="18" charset="2"/>
              </a:rPr>
              <a:t> </a:t>
            </a:r>
            <a:r>
              <a:rPr kumimoji="0" lang="en-GB" altLang="nl-BE" sz="2300" b="1" i="1" u="none" strike="noStrike" kern="0" cap="none" spc="0" normalizeH="0" baseline="0" noProof="0" dirty="0">
                <a:ln>
                  <a:noFill/>
                </a:ln>
                <a:effectLst/>
                <a:uLnTx/>
                <a:uFillTx/>
                <a:latin typeface="+mn-lt"/>
                <a:cs typeface="Times New Roman" panose="02020603050405020304" pitchFamily="18" charset="0"/>
              </a:rPr>
              <a:t>MgHCO</a:t>
            </a:r>
            <a:r>
              <a:rPr kumimoji="0" lang="en-GB" altLang="nl-BE" sz="2300" b="1" i="1" u="none" strike="noStrike" kern="0" cap="none" spc="0" normalizeH="0" baseline="-30000" noProof="0" dirty="0">
                <a:ln>
                  <a:noFill/>
                </a:ln>
                <a:effectLst/>
                <a:uLnTx/>
                <a:uFillTx/>
                <a:latin typeface="+mn-lt"/>
                <a:cs typeface="Times New Roman" panose="02020603050405020304" pitchFamily="18" charset="0"/>
              </a:rPr>
              <a:t>3</a:t>
            </a:r>
            <a:r>
              <a:rPr kumimoji="0" lang="en-GB" altLang="nl-BE" sz="2300" b="1" i="1" u="none" strike="noStrike" kern="0" cap="none" spc="0" normalizeH="0" baseline="0" noProof="0" dirty="0">
                <a:ln>
                  <a:noFill/>
                </a:ln>
                <a:effectLst/>
                <a:uLnTx/>
                <a:uFillTx/>
                <a:latin typeface="+mn-lt"/>
                <a:cs typeface="Times New Roman" panose="02020603050405020304" pitchFamily="18" charset="0"/>
              </a:rPr>
              <a:t>+</a:t>
            </a:r>
            <a:r>
              <a:rPr kumimoji="0" lang="nl-BE" altLang="nl-BE" sz="2300" b="1" i="1" u="none" strike="noStrike" kern="0" cap="none" spc="0" normalizeH="0" baseline="0" noProof="0" dirty="0">
                <a:ln>
                  <a:noFill/>
                </a:ln>
                <a:effectLst/>
                <a:uLnTx/>
                <a:uFillTx/>
                <a:latin typeface="+mn-lt"/>
                <a:cs typeface="Times New Roman" panose="02020603050405020304" pitchFamily="18" charset="0"/>
              </a:rPr>
              <a:t> </a:t>
            </a:r>
            <a:r>
              <a:rPr kumimoji="0" lang="nl-BE" altLang="nl-BE" sz="2300" b="1" i="1" u="none" strike="noStrike" kern="0" cap="none" spc="0" normalizeH="0" baseline="0" noProof="0" dirty="0">
                <a:ln>
                  <a:noFill/>
                </a:ln>
                <a:effectLst/>
                <a:uLnTx/>
                <a:uFillTx/>
                <a:latin typeface="+mn-lt"/>
                <a:cs typeface="Times New Roman" panose="02020603050405020304" pitchFamily="18" charset="0"/>
                <a:sym typeface="Symbol" panose="05050102010706020507" pitchFamily="18" charset="2"/>
              </a:rPr>
              <a:t> </a:t>
            </a:r>
            <a:r>
              <a:rPr kumimoji="0" lang="en-GB" altLang="nl-BE" sz="2300" b="1" i="1" u="none" strike="noStrike" kern="0" cap="none" spc="0" normalizeH="0" baseline="0" noProof="0" dirty="0">
                <a:ln>
                  <a:noFill/>
                </a:ln>
                <a:effectLst/>
                <a:uLnTx/>
                <a:uFillTx/>
                <a:latin typeface="+mn-lt"/>
                <a:cs typeface="Times New Roman" panose="02020603050405020304" pitchFamily="18" charset="0"/>
              </a:rPr>
              <a:t>CaHCO</a:t>
            </a:r>
            <a:r>
              <a:rPr kumimoji="0" lang="en-GB" altLang="nl-BE" sz="2300" b="1" i="1" u="none" strike="noStrike" kern="0" cap="none" spc="0" normalizeH="0" baseline="-30000" noProof="0" dirty="0">
                <a:ln>
                  <a:noFill/>
                </a:ln>
                <a:effectLst/>
                <a:uLnTx/>
                <a:uFillTx/>
                <a:latin typeface="+mn-lt"/>
                <a:cs typeface="Times New Roman" panose="02020603050405020304" pitchFamily="18" charset="0"/>
              </a:rPr>
              <a:t>3</a:t>
            </a:r>
            <a:r>
              <a:rPr kumimoji="0" lang="en-GB" altLang="nl-BE" sz="2300" b="1" i="1" u="none" strike="noStrike" kern="0" cap="none" spc="0" normalizeH="0" baseline="0" noProof="0" dirty="0">
                <a:ln>
                  <a:noFill/>
                </a:ln>
                <a:effectLst/>
                <a:uLnTx/>
                <a:uFillTx/>
                <a:latin typeface="+mn-lt"/>
                <a:cs typeface="Times New Roman" panose="02020603050405020304" pitchFamily="18" charset="0"/>
              </a:rPr>
              <a:t>+</a:t>
            </a:r>
            <a:r>
              <a:rPr kumimoji="0" lang="nl-BE" altLang="nl-BE" sz="2300" b="1" i="1" u="none" strike="noStrike" kern="0" cap="none" spc="0" normalizeH="0" baseline="0" noProof="0" dirty="0">
                <a:ln>
                  <a:noFill/>
                </a:ln>
                <a:effectLst/>
                <a:uLnTx/>
                <a:uFillTx/>
                <a:latin typeface="+mn-lt"/>
                <a:cs typeface="Times New Roman" panose="02020603050405020304" pitchFamily="18" charset="0"/>
              </a:rPr>
              <a:t> </a:t>
            </a:r>
            <a:r>
              <a:rPr kumimoji="0" lang="en-GB" altLang="nl-BE" sz="2300" b="1" i="1" u="none" strike="noStrike" kern="0" cap="none" spc="0" normalizeH="0" baseline="0" noProof="0" dirty="0">
                <a:ln>
                  <a:noFill/>
                </a:ln>
                <a:effectLst/>
                <a:uLnTx/>
                <a:uFillTx/>
                <a:latin typeface="+mn-lt"/>
                <a:cs typeface="Times New Roman" panose="02020603050405020304" pitchFamily="18" charset="0"/>
                <a:sym typeface="Symbol" panose="05050102010706020507" pitchFamily="18" charset="2"/>
              </a:rPr>
              <a:t></a:t>
            </a:r>
            <a:r>
              <a:rPr kumimoji="0" lang="nl-BE" altLang="nl-BE" sz="2300" b="1" i="1" u="none" strike="noStrike" kern="0" cap="none" spc="0" normalizeH="0" baseline="0" noProof="0" dirty="0">
                <a:ln>
                  <a:noFill/>
                </a:ln>
                <a:effectLst/>
                <a:uLnTx/>
                <a:uFillTx/>
                <a:latin typeface="+mn-lt"/>
                <a:cs typeface="Times New Roman" panose="02020603050405020304" pitchFamily="18" charset="0"/>
                <a:sym typeface="Symbol" panose="05050102010706020507" pitchFamily="18" charset="2"/>
              </a:rPr>
              <a:t> </a:t>
            </a:r>
            <a:r>
              <a:rPr kumimoji="0" lang="en-GB" altLang="nl-BE" sz="2300" b="1" i="1" u="none" strike="noStrike" kern="0" cap="none" spc="0" normalizeH="0" baseline="0" noProof="0" dirty="0">
                <a:ln>
                  <a:noFill/>
                </a:ln>
                <a:solidFill>
                  <a:schemeClr val="accent6"/>
                </a:solidFill>
                <a:effectLst/>
                <a:uLnTx/>
                <a:uFillTx/>
                <a:latin typeface="+mn-lt"/>
                <a:cs typeface="Times New Roman" panose="02020603050405020304" pitchFamily="18" charset="0"/>
              </a:rPr>
              <a:t>CaHCO</a:t>
            </a:r>
            <a:r>
              <a:rPr kumimoji="0" lang="en-GB" altLang="nl-BE" sz="2300" b="1" i="1" u="none" strike="noStrike" kern="0" cap="none" spc="0" normalizeH="0" baseline="-30000" noProof="0" dirty="0">
                <a:ln>
                  <a:noFill/>
                </a:ln>
                <a:solidFill>
                  <a:schemeClr val="accent6"/>
                </a:solidFill>
                <a:effectLst/>
                <a:uLnTx/>
                <a:uFillTx/>
                <a:latin typeface="+mn-lt"/>
                <a:cs typeface="Times New Roman" panose="02020603050405020304" pitchFamily="18" charset="0"/>
              </a:rPr>
              <a:t>3</a:t>
            </a:r>
            <a:endParaRPr kumimoji="0" lang="en-GB" altLang="nl-BE" sz="2300" b="0" i="0" u="none" strike="noStrike" kern="0" cap="none" spc="0" normalizeH="0" baseline="0" noProof="0" dirty="0">
              <a:ln>
                <a:noFill/>
              </a:ln>
              <a:solidFill>
                <a:schemeClr val="accent6"/>
              </a:solidFill>
              <a:effectLst/>
              <a:uLnTx/>
              <a:uFillTx/>
              <a:latin typeface="+mn-lt"/>
              <a:cs typeface="Times New Roman" panose="02020603050405020304"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endParaRPr kumimoji="0" lang="en-GB" altLang="nl-BE" sz="2400" b="0" i="0" u="none" strike="noStrike" kern="0" cap="none" spc="0" normalizeH="0" baseline="0" noProof="0" dirty="0">
              <a:ln>
                <a:noFill/>
              </a:ln>
              <a:solidFill>
                <a:srgbClr val="99FF33"/>
              </a:solidFill>
              <a:effectLst/>
              <a:uLnTx/>
              <a:uFillTx/>
              <a:latin typeface="Arial" panose="020B0604020202020204" pitchFamily="34" charset="0"/>
            </a:endParaRPr>
          </a:p>
        </p:txBody>
      </p:sp>
      <p:sp>
        <p:nvSpPr>
          <p:cNvPr id="2" name="Slaidinumbri kohatäide 1">
            <a:extLst>
              <a:ext uri="{FF2B5EF4-FFF2-40B4-BE49-F238E27FC236}">
                <a16:creationId xmlns:a16="http://schemas.microsoft.com/office/drawing/2014/main" id="{EFA18B7A-F3CA-47BE-BC80-7EF0AE27FD8A}"/>
              </a:ext>
            </a:extLst>
          </p:cNvPr>
          <p:cNvSpPr>
            <a:spLocks noGrp="1"/>
          </p:cNvSpPr>
          <p:nvPr>
            <p:ph type="sldNum" sz="quarter" idx="12"/>
          </p:nvPr>
        </p:nvSpPr>
        <p:spPr/>
        <p:txBody>
          <a:bodyPr/>
          <a:lstStyle/>
          <a:p>
            <a:fld id="{AECCF359-125E-4B56-B8AE-37251FDC6E5C}" type="slidenum">
              <a:rPr lang="en-US" smtClean="0"/>
              <a:t>4</a:t>
            </a:fld>
            <a:endParaRPr lang="en-US"/>
          </a:p>
        </p:txBody>
      </p:sp>
    </p:spTree>
    <p:extLst>
      <p:ext uri="{BB962C8B-B14F-4D97-AF65-F5344CB8AC3E}">
        <p14:creationId xmlns:p14="http://schemas.microsoft.com/office/powerpoint/2010/main" val="9318080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5400000">
            <a:off x="1805096" y="-334726"/>
            <a:ext cx="4356868" cy="7830314"/>
          </a:xfrm>
          <a:prstGeom prst="rect">
            <a:avLst/>
          </a:prstGeom>
        </p:spPr>
      </p:pic>
      <p:sp>
        <p:nvSpPr>
          <p:cNvPr id="5" name="TextBox 4"/>
          <p:cNvSpPr txBox="1"/>
          <p:nvPr/>
        </p:nvSpPr>
        <p:spPr>
          <a:xfrm>
            <a:off x="587427" y="5667425"/>
            <a:ext cx="10621720" cy="923330"/>
          </a:xfrm>
          <a:prstGeom prst="rect">
            <a:avLst/>
          </a:prstGeom>
          <a:noFill/>
        </p:spPr>
        <p:txBody>
          <a:bodyPr wrap="square" rtlCol="0">
            <a:spAutoFit/>
          </a:bodyPr>
          <a:lstStyle/>
          <a:p>
            <a:pPr marL="285750" indent="-285750">
              <a:buFont typeface="Arial" panose="020B0604020202020204" pitchFamily="34" charset="0"/>
              <a:buChar char="•"/>
            </a:pPr>
            <a:r>
              <a:rPr lang="et-EE" dirty="0"/>
              <a:t>Tänu ürgorgudele ja hästi murenenud kivimile omab head ühendust Kvaternaari ja pinnavetega ning domineerivad Ca-HCO3-tüüpi vesi.</a:t>
            </a:r>
          </a:p>
          <a:p>
            <a:pPr marL="285750" indent="-285750">
              <a:buFont typeface="Arial" panose="020B0604020202020204" pitchFamily="34" charset="0"/>
              <a:buChar char="•"/>
            </a:pPr>
            <a:r>
              <a:rPr lang="et-EE" altLang="et-EE" dirty="0"/>
              <a:t>Kõrged CO</a:t>
            </a:r>
            <a:r>
              <a:rPr lang="et-EE" altLang="et-EE" baseline="-25000" dirty="0"/>
              <a:t>2</a:t>
            </a:r>
            <a:r>
              <a:rPr lang="et-EE" altLang="et-EE" dirty="0"/>
              <a:t> sisaldused viitavad aktiivsele veevahetusele.</a:t>
            </a:r>
          </a:p>
        </p:txBody>
      </p:sp>
      <p:pic>
        <p:nvPicPr>
          <p:cNvPr id="7" name="Content Placeholder 6"/>
          <p:cNvPicPr>
            <a:picLocks noGrp="1" noChangeAspect="1"/>
          </p:cNvPicPr>
          <p:nvPr>
            <p:ph idx="1"/>
          </p:nvPr>
        </p:nvPicPr>
        <p:blipFill>
          <a:blip r:embed="rId3"/>
          <a:stretch>
            <a:fillRect/>
          </a:stretch>
        </p:blipFill>
        <p:spPr>
          <a:xfrm>
            <a:off x="7335016" y="9144"/>
            <a:ext cx="4938872" cy="3296764"/>
          </a:xfrm>
          <a:prstGeom prst="rect">
            <a:avLst/>
          </a:prstGeom>
        </p:spPr>
      </p:pic>
    </p:spTree>
    <p:extLst>
      <p:ext uri="{BB962C8B-B14F-4D97-AF65-F5344CB8AC3E}">
        <p14:creationId xmlns:p14="http://schemas.microsoft.com/office/powerpoint/2010/main" val="20071149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8616" y="6233083"/>
            <a:ext cx="7257288" cy="369332"/>
          </a:xfrm>
          <a:prstGeom prst="rect">
            <a:avLst/>
          </a:prstGeom>
        </p:spPr>
        <p:txBody>
          <a:bodyPr wrap="square">
            <a:spAutoFit/>
          </a:bodyPr>
          <a:lstStyle/>
          <a:p>
            <a:r>
              <a:rPr lang="et-EE" altLang="et-EE" dirty="0"/>
              <a:t>Vesi võib olla kare ning sisaldab enamasti üleliia rauda (kesk 1,3 mg/L). </a:t>
            </a:r>
            <a:endParaRPr lang="et-EE" dirty="0"/>
          </a:p>
        </p:txBody>
      </p:sp>
      <p:pic>
        <p:nvPicPr>
          <p:cNvPr id="6" name="Picture 5"/>
          <p:cNvPicPr>
            <a:picLocks noChangeAspect="1"/>
          </p:cNvPicPr>
          <p:nvPr/>
        </p:nvPicPr>
        <p:blipFill>
          <a:blip r:embed="rId2"/>
          <a:stretch>
            <a:fillRect/>
          </a:stretch>
        </p:blipFill>
        <p:spPr>
          <a:xfrm>
            <a:off x="1118616" y="239774"/>
            <a:ext cx="9061704" cy="6081596"/>
          </a:xfrm>
          <a:prstGeom prst="rect">
            <a:avLst/>
          </a:prstGeom>
        </p:spPr>
      </p:pic>
    </p:spTree>
    <p:extLst>
      <p:ext uri="{BB962C8B-B14F-4D97-AF65-F5344CB8AC3E}">
        <p14:creationId xmlns:p14="http://schemas.microsoft.com/office/powerpoint/2010/main" val="11199201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25317" y="256032"/>
            <a:ext cx="9142664" cy="6080760"/>
          </a:xfrm>
          <a:prstGeom prst="rect">
            <a:avLst/>
          </a:prstGeom>
        </p:spPr>
      </p:pic>
      <p:sp>
        <p:nvSpPr>
          <p:cNvPr id="2" name="Rectangle 1"/>
          <p:cNvSpPr/>
          <p:nvPr/>
        </p:nvSpPr>
        <p:spPr>
          <a:xfrm>
            <a:off x="249641" y="5348626"/>
            <a:ext cx="3009670" cy="369332"/>
          </a:xfrm>
          <a:prstGeom prst="rect">
            <a:avLst/>
          </a:prstGeom>
        </p:spPr>
        <p:txBody>
          <a:bodyPr wrap="none">
            <a:spAutoFit/>
          </a:bodyPr>
          <a:lstStyle/>
          <a:p>
            <a:pPr marL="285750" indent="-285750">
              <a:buFont typeface="Arial" panose="020B0604020202020204" pitchFamily="34" charset="0"/>
              <a:buChar char="•"/>
            </a:pPr>
            <a:r>
              <a:rPr lang="et-EE" altLang="et-EE" dirty="0"/>
              <a:t>Ka H</a:t>
            </a:r>
            <a:r>
              <a:rPr lang="et-EE" altLang="et-EE" baseline="-25000" dirty="0"/>
              <a:t>2</a:t>
            </a:r>
            <a:r>
              <a:rPr lang="et-EE" altLang="et-EE" dirty="0"/>
              <a:t>S ja NH</a:t>
            </a:r>
            <a:r>
              <a:rPr lang="et-EE" altLang="et-EE" baseline="-25000" dirty="0"/>
              <a:t>4</a:t>
            </a:r>
            <a:r>
              <a:rPr lang="et-EE" altLang="et-EE" dirty="0"/>
              <a:t> on tavalised. </a:t>
            </a:r>
            <a:endParaRPr lang="et-EE" dirty="0"/>
          </a:p>
        </p:txBody>
      </p:sp>
    </p:spTree>
    <p:extLst>
      <p:ext uri="{BB962C8B-B14F-4D97-AF65-F5344CB8AC3E}">
        <p14:creationId xmlns:p14="http://schemas.microsoft.com/office/powerpoint/2010/main" val="37847729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1" y="1009651"/>
            <a:ext cx="4448175" cy="286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5" name="Text Box 3"/>
          <p:cNvSpPr txBox="1">
            <a:spLocks noChangeArrowheads="1"/>
          </p:cNvSpPr>
          <p:nvPr/>
        </p:nvSpPr>
        <p:spPr bwMode="auto">
          <a:xfrm>
            <a:off x="2057401" y="457201"/>
            <a:ext cx="34258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t-EE" altLang="et-EE" sz="2800" b="1"/>
              <a:t>Narva veepide (D</a:t>
            </a:r>
            <a:r>
              <a:rPr lang="et-EE" altLang="et-EE" sz="2800" b="1" baseline="-25000"/>
              <a:t>2</a:t>
            </a:r>
            <a:r>
              <a:rPr lang="et-EE" altLang="et-EE" sz="2800" b="1"/>
              <a:t>nr)</a:t>
            </a:r>
            <a:endParaRPr lang="en-US" altLang="et-EE" sz="2800" b="1"/>
          </a:p>
        </p:txBody>
      </p:sp>
      <p:pic>
        <p:nvPicPr>
          <p:cNvPr id="389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4343400"/>
            <a:ext cx="4800600" cy="191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7" name="Text Box 5"/>
          <p:cNvSpPr txBox="1">
            <a:spLocks noChangeArrowheads="1"/>
          </p:cNvSpPr>
          <p:nvPr/>
        </p:nvSpPr>
        <p:spPr bwMode="auto">
          <a:xfrm>
            <a:off x="2057400" y="2241551"/>
            <a:ext cx="3810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t-EE" altLang="et-EE"/>
              <a:t>Koosneb savikast aleuroliidist paksusega kuni 100 m</a:t>
            </a:r>
            <a:endParaRPr lang="en-US" altLang="et-EE"/>
          </a:p>
        </p:txBody>
      </p:sp>
      <p:cxnSp>
        <p:nvCxnSpPr>
          <p:cNvPr id="6" name="Straight Arrow Connector 5"/>
          <p:cNvCxnSpPr/>
          <p:nvPr/>
        </p:nvCxnSpPr>
        <p:spPr>
          <a:xfrm flipH="1">
            <a:off x="6554932" y="3429000"/>
            <a:ext cx="1409492" cy="155448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18396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6168" y="1025651"/>
            <a:ext cx="4751832" cy="313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5" name="Text Box 5"/>
          <p:cNvSpPr txBox="1">
            <a:spLocks noChangeArrowheads="1"/>
          </p:cNvSpPr>
          <p:nvPr/>
        </p:nvSpPr>
        <p:spPr bwMode="auto">
          <a:xfrm>
            <a:off x="4175760" y="606011"/>
            <a:ext cx="359175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t-EE" altLang="et-EE" b="1" dirty="0"/>
              <a:t>Kesk-Alam-Devoni veeladestik (D</a:t>
            </a:r>
            <a:r>
              <a:rPr lang="et-EE" altLang="et-EE" b="1" baseline="-25000" dirty="0"/>
              <a:t>2-1</a:t>
            </a:r>
            <a:r>
              <a:rPr lang="et-EE" altLang="et-EE" b="1" dirty="0"/>
              <a:t>)</a:t>
            </a:r>
            <a:endParaRPr lang="en-US" altLang="et-EE" b="1" dirty="0"/>
          </a:p>
        </p:txBody>
      </p:sp>
      <p:pic>
        <p:nvPicPr>
          <p:cNvPr id="3072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7468" y="4419600"/>
            <a:ext cx="5320532" cy="2118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8" name="Text Box 8"/>
          <p:cNvSpPr txBox="1">
            <a:spLocks noChangeArrowheads="1"/>
          </p:cNvSpPr>
          <p:nvPr/>
        </p:nvSpPr>
        <p:spPr bwMode="auto">
          <a:xfrm>
            <a:off x="723900" y="2407759"/>
            <a:ext cx="4058412"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t-EE" altLang="et-EE" sz="2000" dirty="0"/>
              <a:t>Koosneb peeneteralisest nõrgalt tsementeerunud liivakividest ja </a:t>
            </a:r>
            <a:r>
              <a:rPr lang="et-EE" altLang="et-EE" sz="2000" dirty="0" err="1"/>
              <a:t>alleuroliidis</a:t>
            </a:r>
            <a:r>
              <a:rPr lang="et-EE" altLang="et-EE" sz="2000" dirty="0"/>
              <a:t> (Tori), mis sisaldavad savikaid ja </a:t>
            </a:r>
            <a:r>
              <a:rPr lang="et-EE" altLang="et-EE" sz="2000" dirty="0" err="1"/>
              <a:t>dolomiidistunud</a:t>
            </a:r>
            <a:r>
              <a:rPr lang="et-EE" altLang="et-EE" sz="2000" dirty="0"/>
              <a:t> vahekihte.</a:t>
            </a:r>
          </a:p>
          <a:p>
            <a:pPr algn="just"/>
            <a:endParaRPr lang="et-EE" altLang="et-EE" sz="2000" dirty="0"/>
          </a:p>
          <a:p>
            <a:pPr algn="just"/>
            <a:r>
              <a:rPr lang="et-EE" altLang="et-EE" sz="2000" dirty="0"/>
              <a:t>Vesi on </a:t>
            </a:r>
            <a:r>
              <a:rPr lang="et-EE" altLang="et-EE" sz="2000" dirty="0" err="1"/>
              <a:t>surveline</a:t>
            </a:r>
            <a:r>
              <a:rPr lang="et-EE" altLang="et-EE" sz="2000" dirty="0"/>
              <a:t> ning madalamatel aladel esineb kaevude </a:t>
            </a:r>
            <a:r>
              <a:rPr lang="et-EE" altLang="et-EE" sz="2000" dirty="0" err="1"/>
              <a:t>ülevoolu</a:t>
            </a:r>
            <a:endParaRPr lang="en-US" altLang="et-EE" sz="2000" dirty="0"/>
          </a:p>
        </p:txBody>
      </p:sp>
      <p:cxnSp>
        <p:nvCxnSpPr>
          <p:cNvPr id="7" name="Straight Arrow Connector 6"/>
          <p:cNvCxnSpPr/>
          <p:nvPr/>
        </p:nvCxnSpPr>
        <p:spPr>
          <a:xfrm flipH="1">
            <a:off x="6867144" y="3685032"/>
            <a:ext cx="2167128" cy="17556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9326880" y="3057406"/>
            <a:ext cx="512064" cy="46886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12" name="Oval 11"/>
          <p:cNvSpPr/>
          <p:nvPr/>
        </p:nvSpPr>
        <p:spPr>
          <a:xfrm>
            <a:off x="8607552" y="2858378"/>
            <a:ext cx="344424" cy="46886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cxnSp>
        <p:nvCxnSpPr>
          <p:cNvPr id="6" name="Straight Arrow Connector 5"/>
          <p:cNvCxnSpPr/>
          <p:nvPr/>
        </p:nvCxnSpPr>
        <p:spPr>
          <a:xfrm>
            <a:off x="9253728" y="2240280"/>
            <a:ext cx="411480" cy="3749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222047" y="2125487"/>
            <a:ext cx="1115434" cy="369332"/>
          </a:xfrm>
          <a:prstGeom prst="rect">
            <a:avLst/>
          </a:prstGeom>
          <a:noFill/>
        </p:spPr>
        <p:txBody>
          <a:bodyPr wrap="none" rtlCol="0">
            <a:spAutoFit/>
          </a:bodyPr>
          <a:lstStyle/>
          <a:p>
            <a:r>
              <a:rPr lang="et-EE" dirty="0"/>
              <a:t>Pandivere</a:t>
            </a:r>
          </a:p>
        </p:txBody>
      </p:sp>
      <p:sp>
        <p:nvSpPr>
          <p:cNvPr id="9" name="Oval 8"/>
          <p:cNvSpPr/>
          <p:nvPr/>
        </p:nvSpPr>
        <p:spPr>
          <a:xfrm>
            <a:off x="10113264" y="1170432"/>
            <a:ext cx="676656" cy="5943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13" name="Oval 12"/>
          <p:cNvSpPr/>
          <p:nvPr/>
        </p:nvSpPr>
        <p:spPr>
          <a:xfrm>
            <a:off x="9807524" y="3819402"/>
            <a:ext cx="512064" cy="46886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Tree>
    <p:extLst>
      <p:ext uri="{BB962C8B-B14F-4D97-AF65-F5344CB8AC3E}">
        <p14:creationId xmlns:p14="http://schemas.microsoft.com/office/powerpoint/2010/main" val="9229783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pPr>
              <a:defRPr/>
            </a:pPr>
            <a:r>
              <a:rPr lang="et-EE" dirty="0">
                <a:effectLst>
                  <a:outerShdw blurRad="38100" dist="38100" dir="2700000" algn="tl">
                    <a:srgbClr val="000000">
                      <a:alpha val="43137"/>
                    </a:srgbClr>
                  </a:outerShdw>
                </a:effectLst>
              </a:rPr>
              <a:t>Eesti </a:t>
            </a:r>
            <a:r>
              <a:rPr lang="et-EE" dirty="0" err="1">
                <a:effectLst>
                  <a:outerShdw blurRad="38100" dist="38100" dir="2700000" algn="tl">
                    <a:srgbClr val="000000">
                      <a:alpha val="43137"/>
                    </a:srgbClr>
                  </a:outerShdw>
                </a:effectLst>
              </a:rPr>
              <a:t>hüdrostratigraafia</a:t>
            </a:r>
            <a:endParaRPr lang="en-GB" dirty="0">
              <a:effectLst>
                <a:outerShdw blurRad="38100" dist="38100" dir="2700000" algn="tl">
                  <a:srgbClr val="000000">
                    <a:alpha val="43137"/>
                  </a:srgbClr>
                </a:outerShdw>
              </a:effectLst>
            </a:endParaRPr>
          </a:p>
        </p:txBody>
      </p:sp>
      <p:sp>
        <p:nvSpPr>
          <p:cNvPr id="3" name="Alapealkiri 2"/>
          <p:cNvSpPr>
            <a:spLocks noGrp="1"/>
          </p:cNvSpPr>
          <p:nvPr>
            <p:ph idx="1"/>
          </p:nvPr>
        </p:nvSpPr>
        <p:spPr/>
        <p:txBody>
          <a:bodyPr>
            <a:noAutofit/>
          </a:bodyPr>
          <a:lstStyle/>
          <a:p>
            <a:pPr>
              <a:defRPr/>
            </a:pPr>
            <a:r>
              <a:rPr lang="et-EE" b="1" dirty="0"/>
              <a:t>Kesk-Alam-Devoni põhjaveekompleks</a:t>
            </a:r>
            <a:endParaRPr lang="en-GB" sz="2400" dirty="0"/>
          </a:p>
        </p:txBody>
      </p:sp>
      <p:sp>
        <p:nvSpPr>
          <p:cNvPr id="4" name="Slaidinumbri kohatäide 3"/>
          <p:cNvSpPr>
            <a:spLocks noGrp="1"/>
          </p:cNvSpPr>
          <p:nvPr>
            <p:ph type="sldNum" sz="quarter" idx="12"/>
          </p:nvPr>
        </p:nvSpPr>
        <p:spPr/>
        <p:txBody>
          <a:bodyPr/>
          <a:lstStyle/>
          <a:p>
            <a:pPr>
              <a:defRPr/>
            </a:pPr>
            <a:fld id="{3CA948C4-6F11-4133-AAE6-0DFDE3809768}" type="slidenum">
              <a:rPr lang="en-GB"/>
              <a:pPr>
                <a:defRPr/>
              </a:pPr>
              <a:t>45</a:t>
            </a:fld>
            <a:endParaRPr lang="en-GB"/>
          </a:p>
        </p:txBody>
      </p:sp>
      <p:graphicFrame>
        <p:nvGraphicFramePr>
          <p:cNvPr id="5" name="Tabel 4"/>
          <p:cNvGraphicFramePr>
            <a:graphicFrameLocks noGrp="1"/>
          </p:cNvGraphicFramePr>
          <p:nvPr>
            <p:extLst>
              <p:ext uri="{D42A27DB-BD31-4B8C-83A1-F6EECF244321}">
                <p14:modId xmlns:p14="http://schemas.microsoft.com/office/powerpoint/2010/main" val="1586383193"/>
              </p:ext>
            </p:extLst>
          </p:nvPr>
        </p:nvGraphicFramePr>
        <p:xfrm>
          <a:off x="838201" y="2497015"/>
          <a:ext cx="9736138" cy="3317933"/>
        </p:xfrm>
        <a:graphic>
          <a:graphicData uri="http://schemas.openxmlformats.org/drawingml/2006/table">
            <a:tbl>
              <a:tblPr firstRow="1" bandRow="1">
                <a:tableStyleId>{5C22544A-7EE6-4342-B048-85BDC9FD1C3A}</a:tableStyleId>
              </a:tblPr>
              <a:tblGrid>
                <a:gridCol w="1666110">
                  <a:extLst>
                    <a:ext uri="{9D8B030D-6E8A-4147-A177-3AD203B41FA5}">
                      <a16:colId xmlns:a16="http://schemas.microsoft.com/office/drawing/2014/main" val="20000"/>
                    </a:ext>
                  </a:extLst>
                </a:gridCol>
                <a:gridCol w="1407507">
                  <a:extLst>
                    <a:ext uri="{9D8B030D-6E8A-4147-A177-3AD203B41FA5}">
                      <a16:colId xmlns:a16="http://schemas.microsoft.com/office/drawing/2014/main" val="20001"/>
                    </a:ext>
                  </a:extLst>
                </a:gridCol>
                <a:gridCol w="1407507">
                  <a:extLst>
                    <a:ext uri="{9D8B030D-6E8A-4147-A177-3AD203B41FA5}">
                      <a16:colId xmlns:a16="http://schemas.microsoft.com/office/drawing/2014/main" val="20002"/>
                    </a:ext>
                  </a:extLst>
                </a:gridCol>
                <a:gridCol w="1202245">
                  <a:extLst>
                    <a:ext uri="{9D8B030D-6E8A-4147-A177-3AD203B41FA5}">
                      <a16:colId xmlns:a16="http://schemas.microsoft.com/office/drawing/2014/main" val="20003"/>
                    </a:ext>
                  </a:extLst>
                </a:gridCol>
                <a:gridCol w="1202245">
                  <a:extLst>
                    <a:ext uri="{9D8B030D-6E8A-4147-A177-3AD203B41FA5}">
                      <a16:colId xmlns:a16="http://schemas.microsoft.com/office/drawing/2014/main" val="20005"/>
                    </a:ext>
                  </a:extLst>
                </a:gridCol>
                <a:gridCol w="782274">
                  <a:extLst>
                    <a:ext uri="{9D8B030D-6E8A-4147-A177-3AD203B41FA5}">
                      <a16:colId xmlns:a16="http://schemas.microsoft.com/office/drawing/2014/main" val="20006"/>
                    </a:ext>
                  </a:extLst>
                </a:gridCol>
                <a:gridCol w="782274">
                  <a:extLst>
                    <a:ext uri="{9D8B030D-6E8A-4147-A177-3AD203B41FA5}">
                      <a16:colId xmlns:a16="http://schemas.microsoft.com/office/drawing/2014/main" val="20008"/>
                    </a:ext>
                  </a:extLst>
                </a:gridCol>
                <a:gridCol w="1285976">
                  <a:extLst>
                    <a:ext uri="{9D8B030D-6E8A-4147-A177-3AD203B41FA5}">
                      <a16:colId xmlns:a16="http://schemas.microsoft.com/office/drawing/2014/main" val="20009"/>
                    </a:ext>
                  </a:extLst>
                </a:gridCol>
              </a:tblGrid>
              <a:tr h="856045">
                <a:tc>
                  <a:txBody>
                    <a:bodyPr/>
                    <a:lstStyle/>
                    <a:p>
                      <a:pPr algn="ctr"/>
                      <a:r>
                        <a:rPr lang="et-EE" sz="1400" dirty="0">
                          <a:solidFill>
                            <a:schemeClr val="tx1"/>
                          </a:solidFill>
                        </a:rPr>
                        <a:t>Globaalne </a:t>
                      </a:r>
                      <a:r>
                        <a:rPr lang="et-EE" sz="1400" dirty="0" err="1">
                          <a:solidFill>
                            <a:schemeClr val="tx1"/>
                          </a:solidFill>
                        </a:rPr>
                        <a:t>stratigraafiline</a:t>
                      </a:r>
                      <a:r>
                        <a:rPr lang="et-EE" sz="1400" dirty="0">
                          <a:solidFill>
                            <a:schemeClr val="tx1"/>
                          </a:solidFill>
                        </a:rPr>
                        <a:t> liigestus</a:t>
                      </a:r>
                      <a:endParaRPr lang="en-GB" sz="1400" dirty="0">
                        <a:solidFill>
                          <a:schemeClr val="tx1"/>
                        </a:solidFill>
                      </a:endParaRPr>
                    </a:p>
                  </a:txBody>
                  <a:tcPr marT="45710" marB="45710">
                    <a:solidFill>
                      <a:schemeClr val="bg1">
                        <a:lumMod val="85000"/>
                        <a:lumOff val="15000"/>
                      </a:schemeClr>
                    </a:solidFill>
                  </a:tcPr>
                </a:tc>
                <a:tc>
                  <a:txBody>
                    <a:bodyPr/>
                    <a:lstStyle/>
                    <a:p>
                      <a:pPr algn="ctr"/>
                      <a:r>
                        <a:rPr lang="et-EE" sz="1400" dirty="0">
                          <a:solidFill>
                            <a:schemeClr val="tx1"/>
                          </a:solidFill>
                        </a:rPr>
                        <a:t>Regionaalne liigestus</a:t>
                      </a:r>
                    </a:p>
                  </a:txBody>
                  <a:tcPr marT="45710" marB="45710">
                    <a:solidFill>
                      <a:schemeClr val="bg1">
                        <a:lumMod val="85000"/>
                        <a:lumOff val="15000"/>
                      </a:schemeClr>
                    </a:solidFill>
                  </a:tcPr>
                </a:tc>
                <a:tc gridSpan="3">
                  <a:txBody>
                    <a:bodyPr/>
                    <a:lstStyle/>
                    <a:p>
                      <a:pPr algn="ctr"/>
                      <a:r>
                        <a:rPr lang="et-EE" sz="1400" dirty="0" err="1">
                          <a:solidFill>
                            <a:schemeClr val="tx1"/>
                          </a:solidFill>
                        </a:rPr>
                        <a:t>Hüdrostratigraafilised</a:t>
                      </a:r>
                      <a:r>
                        <a:rPr lang="et-EE" sz="1400" dirty="0">
                          <a:solidFill>
                            <a:schemeClr val="tx1"/>
                          </a:solidFill>
                        </a:rPr>
                        <a:t> üksused</a:t>
                      </a:r>
                      <a:endParaRPr lang="en-GB" sz="1400" dirty="0">
                        <a:solidFill>
                          <a:schemeClr val="tx1"/>
                        </a:solidFill>
                      </a:endParaRPr>
                    </a:p>
                  </a:txBody>
                  <a:tcPr marT="45710" marB="45710">
                    <a:solidFill>
                      <a:schemeClr val="bg1">
                        <a:lumMod val="85000"/>
                        <a:lumOff val="15000"/>
                      </a:schemeClr>
                    </a:solidFill>
                  </a:tcPr>
                </a:tc>
                <a:tc hMerge="1">
                  <a:txBody>
                    <a:bodyPr/>
                    <a:lstStyle/>
                    <a:p>
                      <a:endParaRPr lang="en-GB" dirty="0"/>
                    </a:p>
                  </a:txBody>
                  <a:tcPr/>
                </a:tc>
                <a:tc hMerge="1">
                  <a:txBody>
                    <a:bodyPr/>
                    <a:lstStyle/>
                    <a:p>
                      <a:endParaRPr lang="en-GB"/>
                    </a:p>
                  </a:txBody>
                  <a:tcPr/>
                </a:tc>
                <a:tc gridSpan="2">
                  <a:txBody>
                    <a:bodyPr/>
                    <a:lstStyle/>
                    <a:p>
                      <a:r>
                        <a:rPr lang="et-EE" sz="1400" dirty="0">
                          <a:solidFill>
                            <a:schemeClr val="tx1"/>
                          </a:solidFill>
                        </a:rPr>
                        <a:t>Põhjavee-kogumid*</a:t>
                      </a:r>
                      <a:endParaRPr lang="en-GB" sz="1400" dirty="0">
                        <a:solidFill>
                          <a:schemeClr val="tx1"/>
                        </a:solidFill>
                      </a:endParaRPr>
                    </a:p>
                  </a:txBody>
                  <a:tcPr marT="45710" marB="45710">
                    <a:solidFill>
                      <a:schemeClr val="bg1">
                        <a:lumMod val="85000"/>
                        <a:lumOff val="15000"/>
                      </a:schemeClr>
                    </a:solidFill>
                  </a:tcPr>
                </a:tc>
                <a:tc hMerge="1">
                  <a:txBody>
                    <a:bodyPr/>
                    <a:lstStyle/>
                    <a:p>
                      <a:endParaRPr lang="en-GB"/>
                    </a:p>
                  </a:txBody>
                  <a:tcPr/>
                </a:tc>
                <a:tc rowSpan="2">
                  <a:txBody>
                    <a:bodyPr/>
                    <a:lstStyle/>
                    <a:p>
                      <a:pPr algn="ctr"/>
                      <a:r>
                        <a:rPr lang="et-EE" sz="1400" dirty="0">
                          <a:solidFill>
                            <a:schemeClr val="tx1"/>
                          </a:solidFill>
                        </a:rPr>
                        <a:t>Põhjavee-kogumite grupp</a:t>
                      </a:r>
                      <a:endParaRPr lang="en-GB" sz="1400" dirty="0">
                        <a:solidFill>
                          <a:schemeClr val="tx1"/>
                        </a:solidFill>
                      </a:endParaRPr>
                    </a:p>
                  </a:txBody>
                  <a:tcPr marT="45710" marB="45710">
                    <a:solidFill>
                      <a:schemeClr val="bg1">
                        <a:lumMod val="85000"/>
                        <a:lumOff val="15000"/>
                      </a:schemeClr>
                    </a:solidFill>
                  </a:tcPr>
                </a:tc>
                <a:extLst>
                  <a:ext uri="{0D108BD9-81ED-4DB2-BD59-A6C34878D82A}">
                    <a16:rowId xmlns:a16="http://schemas.microsoft.com/office/drawing/2014/main" val="10000"/>
                  </a:ext>
                </a:extLst>
              </a:tr>
              <a:tr h="606359">
                <a:tc>
                  <a:txBody>
                    <a:bodyPr/>
                    <a:lstStyle/>
                    <a:p>
                      <a:pPr algn="ctr"/>
                      <a:r>
                        <a:rPr lang="et-EE" sz="1400" dirty="0">
                          <a:solidFill>
                            <a:srgbClr val="FFFF00"/>
                          </a:solidFill>
                        </a:rPr>
                        <a:t>Ladestu</a:t>
                      </a:r>
                      <a:endParaRPr lang="en-GB" sz="1400" dirty="0">
                        <a:solidFill>
                          <a:srgbClr val="FFFF00"/>
                        </a:solidFill>
                      </a:endParaRPr>
                    </a:p>
                  </a:txBody>
                  <a:tcPr marT="45710" marB="45710">
                    <a:solidFill>
                      <a:schemeClr val="tx1">
                        <a:lumMod val="95000"/>
                      </a:schemeClr>
                    </a:solidFill>
                  </a:tcPr>
                </a:tc>
                <a:tc>
                  <a:txBody>
                    <a:bodyPr/>
                    <a:lstStyle/>
                    <a:p>
                      <a:pPr algn="ctr"/>
                      <a:r>
                        <a:rPr lang="et-EE" sz="1400" dirty="0">
                          <a:solidFill>
                            <a:srgbClr val="FFFF00"/>
                          </a:solidFill>
                        </a:rPr>
                        <a:t>Lade/kihistu</a:t>
                      </a:r>
                      <a:endParaRPr lang="en-GB" sz="1400" dirty="0">
                        <a:solidFill>
                          <a:srgbClr val="FFFF00"/>
                        </a:solidFill>
                      </a:endParaRPr>
                    </a:p>
                  </a:txBody>
                  <a:tcPr marT="45710" marB="45710">
                    <a:solidFill>
                      <a:schemeClr val="tx1">
                        <a:lumMod val="95000"/>
                      </a:schemeClr>
                    </a:solidFill>
                  </a:tcPr>
                </a:tc>
                <a:tc>
                  <a:txBody>
                    <a:bodyPr/>
                    <a:lstStyle/>
                    <a:p>
                      <a:r>
                        <a:rPr lang="et-EE" sz="1400" dirty="0">
                          <a:solidFill>
                            <a:srgbClr val="FFFF00"/>
                          </a:solidFill>
                        </a:rPr>
                        <a:t>veekompleks</a:t>
                      </a:r>
                      <a:endParaRPr lang="en-GB" sz="1400" dirty="0">
                        <a:solidFill>
                          <a:srgbClr val="FFFF00"/>
                        </a:solidFill>
                      </a:endParaRPr>
                    </a:p>
                  </a:txBody>
                  <a:tcPr marT="45710" marB="45710">
                    <a:solidFill>
                      <a:schemeClr val="tx1">
                        <a:lumMod val="95000"/>
                      </a:schemeClr>
                    </a:solidFill>
                  </a:tcPr>
                </a:tc>
                <a:tc>
                  <a:txBody>
                    <a:bodyPr/>
                    <a:lstStyle/>
                    <a:p>
                      <a:r>
                        <a:rPr lang="et-EE" sz="1400" dirty="0">
                          <a:solidFill>
                            <a:srgbClr val="FFFF00"/>
                          </a:solidFill>
                        </a:rPr>
                        <a:t>veekiht</a:t>
                      </a:r>
                      <a:endParaRPr lang="en-GB" sz="1400" dirty="0">
                        <a:solidFill>
                          <a:srgbClr val="FFFF00"/>
                        </a:solidFill>
                      </a:endParaRPr>
                    </a:p>
                  </a:txBody>
                  <a:tcPr marT="45710" marB="45710">
                    <a:solidFill>
                      <a:schemeClr val="tx1">
                        <a:lumMod val="95000"/>
                      </a:schemeClr>
                    </a:solidFill>
                  </a:tcPr>
                </a:tc>
                <a:tc>
                  <a:txBody>
                    <a:bodyPr/>
                    <a:lstStyle/>
                    <a:p>
                      <a:r>
                        <a:rPr lang="et-EE" sz="1400" dirty="0">
                          <a:solidFill>
                            <a:srgbClr val="FFFF00"/>
                          </a:solidFill>
                        </a:rPr>
                        <a:t>veepide</a:t>
                      </a:r>
                      <a:endParaRPr lang="en-GB" sz="1400" dirty="0">
                        <a:solidFill>
                          <a:srgbClr val="FFFF00"/>
                        </a:solidFill>
                      </a:endParaRPr>
                    </a:p>
                  </a:txBody>
                  <a:tcPr marT="45710" marB="45710">
                    <a:solidFill>
                      <a:schemeClr val="tx1">
                        <a:lumMod val="95000"/>
                      </a:schemeClr>
                    </a:solidFill>
                  </a:tcPr>
                </a:tc>
                <a:tc>
                  <a:txBody>
                    <a:bodyPr/>
                    <a:lstStyle/>
                    <a:p>
                      <a:r>
                        <a:rPr lang="et-EE" sz="1400" dirty="0">
                          <a:solidFill>
                            <a:srgbClr val="FFFF00"/>
                          </a:solidFill>
                        </a:rPr>
                        <a:t>nr</a:t>
                      </a:r>
                      <a:endParaRPr lang="en-GB" sz="1400" dirty="0">
                        <a:solidFill>
                          <a:srgbClr val="FFFF00"/>
                        </a:solidFill>
                      </a:endParaRPr>
                    </a:p>
                  </a:txBody>
                  <a:tcPr marT="45710" marB="45710">
                    <a:solidFill>
                      <a:schemeClr val="tx1">
                        <a:lumMod val="95000"/>
                      </a:schemeClr>
                    </a:solidFill>
                  </a:tcPr>
                </a:tc>
                <a:tc>
                  <a:txBody>
                    <a:bodyPr/>
                    <a:lstStyle/>
                    <a:p>
                      <a:r>
                        <a:rPr lang="et-EE" sz="1400" dirty="0">
                          <a:solidFill>
                            <a:srgbClr val="FFFF00"/>
                          </a:solidFill>
                        </a:rPr>
                        <a:t>nimetus</a:t>
                      </a:r>
                      <a:endParaRPr lang="en-GB" sz="1400" dirty="0">
                        <a:solidFill>
                          <a:srgbClr val="FFFF00"/>
                        </a:solidFill>
                      </a:endParaRPr>
                    </a:p>
                  </a:txBody>
                  <a:tcPr marT="45710" marB="45710">
                    <a:solidFill>
                      <a:schemeClr val="tx1">
                        <a:lumMod val="95000"/>
                      </a:schemeClr>
                    </a:solidFill>
                  </a:tcPr>
                </a:tc>
                <a:tc vMerge="1">
                  <a:txBody>
                    <a:bodyPr/>
                    <a:lstStyle/>
                    <a:p>
                      <a:endParaRPr lang="en-GB" dirty="0"/>
                    </a:p>
                  </a:txBody>
                  <a:tcPr/>
                </a:tc>
                <a:extLst>
                  <a:ext uri="{0D108BD9-81ED-4DB2-BD59-A6C34878D82A}">
                    <a16:rowId xmlns:a16="http://schemas.microsoft.com/office/drawing/2014/main" val="10001"/>
                  </a:ext>
                </a:extLst>
              </a:tr>
              <a:tr h="363734">
                <a:tc rowSpan="3">
                  <a:txBody>
                    <a:bodyPr/>
                    <a:lstStyle/>
                    <a:p>
                      <a:pPr algn="ctr"/>
                      <a:r>
                        <a:rPr lang="et-EE" sz="1400" dirty="0">
                          <a:solidFill>
                            <a:schemeClr val="tx1"/>
                          </a:solidFill>
                        </a:rPr>
                        <a:t>Devon (Q)</a:t>
                      </a:r>
                      <a:endParaRPr lang="en-GB" sz="1400" dirty="0">
                        <a:solidFill>
                          <a:schemeClr val="tx1"/>
                        </a:solidFill>
                      </a:endParaRPr>
                    </a:p>
                  </a:txBody>
                  <a:tcPr marT="45710" marB="45710">
                    <a:solidFill>
                      <a:srgbClr val="CB8C37"/>
                    </a:solidFill>
                  </a:tcPr>
                </a:tc>
                <a:tc>
                  <a:txBody>
                    <a:bodyPr/>
                    <a:lstStyle/>
                    <a:p>
                      <a:pPr algn="ctr"/>
                      <a:r>
                        <a:rPr lang="et-EE" sz="1400" dirty="0">
                          <a:solidFill>
                            <a:schemeClr val="tx1"/>
                          </a:solidFill>
                        </a:rPr>
                        <a:t>Pärnu</a:t>
                      </a:r>
                      <a:endParaRPr lang="en-GB" sz="1400" dirty="0">
                        <a:solidFill>
                          <a:schemeClr val="tx1"/>
                        </a:solidFill>
                      </a:endParaRPr>
                    </a:p>
                  </a:txBody>
                  <a:tcPr marT="45710" marB="45710">
                    <a:solidFill>
                      <a:srgbClr val="CB8C37"/>
                    </a:solidFill>
                  </a:tcPr>
                </a:tc>
                <a:tc rowSpan="3">
                  <a:txBody>
                    <a:bodyPr/>
                    <a:lstStyle/>
                    <a:p>
                      <a:pPr algn="ctr"/>
                      <a:r>
                        <a:rPr lang="et-EE" sz="1400" dirty="0">
                          <a:solidFill>
                            <a:schemeClr val="tx1"/>
                          </a:solidFill>
                        </a:rPr>
                        <a:t>Kesk-Alam-Devoni</a:t>
                      </a:r>
                      <a:r>
                        <a:rPr lang="et-EE" sz="1400" baseline="0" dirty="0">
                          <a:solidFill>
                            <a:schemeClr val="tx1"/>
                          </a:solidFill>
                        </a:rPr>
                        <a:t> </a:t>
                      </a:r>
                      <a:r>
                        <a:rPr lang="et-EE" sz="1400" dirty="0">
                          <a:solidFill>
                            <a:schemeClr val="tx1"/>
                          </a:solidFill>
                        </a:rPr>
                        <a:t>(D</a:t>
                      </a:r>
                      <a:r>
                        <a:rPr lang="et-EE" sz="1400" baseline="-25000" dirty="0">
                          <a:solidFill>
                            <a:schemeClr val="tx1"/>
                          </a:solidFill>
                        </a:rPr>
                        <a:t>2-1</a:t>
                      </a:r>
                      <a:r>
                        <a:rPr lang="et-EE" sz="1400" dirty="0">
                          <a:solidFill>
                            <a:schemeClr val="tx1"/>
                          </a:solidFill>
                        </a:rPr>
                        <a:t>)</a:t>
                      </a:r>
                      <a:endParaRPr lang="en-GB" sz="1400" dirty="0">
                        <a:solidFill>
                          <a:schemeClr val="tx1"/>
                        </a:solidFill>
                      </a:endParaRPr>
                    </a:p>
                  </a:txBody>
                  <a:tcPr marT="45710" marB="45710">
                    <a:solidFill>
                      <a:srgbClr val="CB8C37"/>
                    </a:solidFill>
                  </a:tcPr>
                </a:tc>
                <a:tc rowSpan="3">
                  <a:txBody>
                    <a:bodyPr/>
                    <a:lstStyle/>
                    <a:p>
                      <a:pPr algn="ctr"/>
                      <a:r>
                        <a:rPr lang="en-GB" sz="1400" dirty="0" err="1">
                          <a:solidFill>
                            <a:schemeClr val="tx1"/>
                          </a:solidFill>
                        </a:rPr>
                        <a:t>Pärnu</a:t>
                      </a:r>
                      <a:r>
                        <a:rPr lang="en-GB" sz="1400" dirty="0">
                          <a:solidFill>
                            <a:schemeClr val="tx1"/>
                          </a:solidFill>
                        </a:rPr>
                        <a:t>–</a:t>
                      </a:r>
                      <a:r>
                        <a:rPr lang="en-GB" sz="1400" dirty="0" err="1">
                          <a:solidFill>
                            <a:schemeClr val="tx1"/>
                          </a:solidFill>
                        </a:rPr>
                        <a:t>Tilže</a:t>
                      </a:r>
                      <a:r>
                        <a:rPr lang="en-GB" sz="1400" dirty="0">
                          <a:solidFill>
                            <a:schemeClr val="tx1"/>
                          </a:solidFill>
                        </a:rPr>
                        <a:t> (</a:t>
                      </a:r>
                      <a:r>
                        <a:rPr lang="en-GB" sz="1400" dirty="0" err="1">
                          <a:solidFill>
                            <a:schemeClr val="tx1"/>
                          </a:solidFill>
                        </a:rPr>
                        <a:t>Pärnu</a:t>
                      </a:r>
                      <a:r>
                        <a:rPr lang="en-GB" sz="1400" dirty="0">
                          <a:solidFill>
                            <a:schemeClr val="tx1"/>
                          </a:solidFill>
                        </a:rPr>
                        <a:t>)</a:t>
                      </a:r>
                    </a:p>
                    <a:p>
                      <a:pPr algn="ctr"/>
                      <a:r>
                        <a:rPr lang="en-GB" sz="1400" dirty="0">
                          <a:solidFill>
                            <a:schemeClr val="tx1"/>
                          </a:solidFill>
                        </a:rPr>
                        <a:t>(D</a:t>
                      </a:r>
                      <a:r>
                        <a:rPr lang="en-GB" sz="1400" baseline="-25000" dirty="0">
                          <a:solidFill>
                            <a:schemeClr val="tx1"/>
                          </a:solidFill>
                        </a:rPr>
                        <a:t>2</a:t>
                      </a:r>
                      <a:r>
                        <a:rPr lang="en-GB" sz="1400" dirty="0">
                          <a:solidFill>
                            <a:schemeClr val="tx1"/>
                          </a:solidFill>
                        </a:rPr>
                        <a:t>pr–D</a:t>
                      </a:r>
                      <a:r>
                        <a:rPr lang="en-GB" sz="1400" baseline="-25000" dirty="0">
                          <a:solidFill>
                            <a:schemeClr val="tx1"/>
                          </a:solidFill>
                        </a:rPr>
                        <a:t>1</a:t>
                      </a:r>
                      <a:r>
                        <a:rPr lang="en-GB" sz="1400" dirty="0">
                          <a:solidFill>
                            <a:schemeClr val="tx1"/>
                          </a:solidFill>
                        </a:rPr>
                        <a:t>tl)</a:t>
                      </a:r>
                    </a:p>
                  </a:txBody>
                  <a:tcPr marT="45710" marB="45710">
                    <a:solidFill>
                      <a:srgbClr val="CB8C37"/>
                    </a:solidFill>
                  </a:tcPr>
                </a:tc>
                <a:tc rowSpan="3">
                  <a:txBody>
                    <a:bodyPr/>
                    <a:lstStyle/>
                    <a:p>
                      <a:pPr algn="ctr"/>
                      <a:endParaRPr lang="en-GB" sz="1400" dirty="0">
                        <a:solidFill>
                          <a:schemeClr val="tx1"/>
                        </a:solidFill>
                      </a:endParaRPr>
                    </a:p>
                  </a:txBody>
                  <a:tcPr marT="45710" marB="45710">
                    <a:solidFill>
                      <a:srgbClr val="CB8C37"/>
                    </a:solidFill>
                  </a:tcPr>
                </a:tc>
                <a:tc rowSpan="3">
                  <a:txBody>
                    <a:bodyPr/>
                    <a:lstStyle/>
                    <a:p>
                      <a:pPr algn="ctr"/>
                      <a:r>
                        <a:rPr lang="et-EE" sz="1400" dirty="0">
                          <a:solidFill>
                            <a:schemeClr val="tx1"/>
                          </a:solidFill>
                        </a:rPr>
                        <a:t>10</a:t>
                      </a:r>
                      <a:endParaRPr lang="en-GB" sz="1400" dirty="0">
                        <a:solidFill>
                          <a:schemeClr val="tx1"/>
                        </a:solidFill>
                      </a:endParaRPr>
                    </a:p>
                    <a:p>
                      <a:pPr algn="ctr"/>
                      <a:endParaRPr lang="en-GB" sz="1400" dirty="0">
                        <a:solidFill>
                          <a:schemeClr val="tx1"/>
                        </a:solidFill>
                      </a:endParaRPr>
                    </a:p>
                  </a:txBody>
                  <a:tcPr marT="45710" marB="45710">
                    <a:solidFill>
                      <a:srgbClr val="CB8C37"/>
                    </a:solidFill>
                  </a:tcPr>
                </a:tc>
                <a:tc rowSpan="3">
                  <a:txBody>
                    <a:bodyPr/>
                    <a:lstStyle/>
                    <a:p>
                      <a:pPr algn="ctr"/>
                      <a:r>
                        <a:rPr lang="et-EE" sz="1400" dirty="0">
                          <a:solidFill>
                            <a:schemeClr val="tx1"/>
                          </a:solidFill>
                        </a:rPr>
                        <a:t>Kesk-Alam-Devoni</a:t>
                      </a:r>
                      <a:endParaRPr lang="en-GB" sz="1400" dirty="0">
                        <a:solidFill>
                          <a:schemeClr val="tx1"/>
                        </a:solidFill>
                      </a:endParaRPr>
                    </a:p>
                  </a:txBody>
                  <a:tcPr marT="45710" marB="45710">
                    <a:solidFill>
                      <a:srgbClr val="CB8C37"/>
                    </a:solidFill>
                  </a:tcPr>
                </a:tc>
                <a:tc rowSpan="3">
                  <a:txBody>
                    <a:bodyPr/>
                    <a:lstStyle/>
                    <a:p>
                      <a:pPr algn="ctr"/>
                      <a:r>
                        <a:rPr lang="et-EE" sz="1400" dirty="0">
                          <a:solidFill>
                            <a:schemeClr val="tx1"/>
                          </a:solidFill>
                        </a:rPr>
                        <a:t>Devoni</a:t>
                      </a:r>
                      <a:endParaRPr lang="en-GB" sz="1400" dirty="0">
                        <a:solidFill>
                          <a:schemeClr val="tx1"/>
                        </a:solidFill>
                      </a:endParaRPr>
                    </a:p>
                  </a:txBody>
                  <a:tcPr marT="45710" marB="45710">
                    <a:solidFill>
                      <a:srgbClr val="CB8C37"/>
                    </a:solidFill>
                  </a:tcPr>
                </a:tc>
                <a:extLst>
                  <a:ext uri="{0D108BD9-81ED-4DB2-BD59-A6C34878D82A}">
                    <a16:rowId xmlns:a16="http://schemas.microsoft.com/office/drawing/2014/main" val="10002"/>
                  </a:ext>
                </a:extLst>
              </a:tr>
              <a:tr h="356672">
                <a:tc vMerge="1">
                  <a:txBody>
                    <a:bodyPr/>
                    <a:lstStyle/>
                    <a:p>
                      <a:endParaRPr lang="en-GB"/>
                    </a:p>
                  </a:txBody>
                  <a:tcPr/>
                </a:tc>
                <a:tc>
                  <a:txBody>
                    <a:bodyPr/>
                    <a:lstStyle/>
                    <a:p>
                      <a:pPr algn="ctr"/>
                      <a:r>
                        <a:rPr lang="et-EE" sz="1400" dirty="0" err="1">
                          <a:solidFill>
                            <a:schemeClr val="tx1"/>
                          </a:solidFill>
                        </a:rPr>
                        <a:t>Rezekne</a:t>
                      </a:r>
                      <a:endParaRPr lang="en-GB" sz="1400" dirty="0">
                        <a:solidFill>
                          <a:schemeClr val="tx1"/>
                        </a:solidFill>
                      </a:endParaRPr>
                    </a:p>
                  </a:txBody>
                  <a:tcPr marT="45710" marB="45710">
                    <a:solidFill>
                      <a:srgbClr val="CB8C37"/>
                    </a:solidFill>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03"/>
                  </a:ext>
                </a:extLst>
              </a:tr>
              <a:tr h="1135123">
                <a:tc vMerge="1">
                  <a:txBody>
                    <a:bodyPr/>
                    <a:lstStyle/>
                    <a:p>
                      <a:endParaRPr lang="en-GB"/>
                    </a:p>
                  </a:txBody>
                  <a:tcPr/>
                </a:tc>
                <a:tc>
                  <a:txBody>
                    <a:bodyPr/>
                    <a:lstStyle/>
                    <a:p>
                      <a:pPr algn="ctr"/>
                      <a:r>
                        <a:rPr lang="et-EE" sz="1400" dirty="0" err="1">
                          <a:solidFill>
                            <a:schemeClr val="tx1"/>
                          </a:solidFill>
                        </a:rPr>
                        <a:t>Tilže</a:t>
                      </a:r>
                      <a:endParaRPr lang="en-GB" sz="1400" dirty="0">
                        <a:solidFill>
                          <a:schemeClr val="tx1"/>
                        </a:solidFill>
                      </a:endParaRPr>
                    </a:p>
                  </a:txBody>
                  <a:tcPr marT="45710" marB="45710">
                    <a:solidFill>
                      <a:srgbClr val="CB8C37"/>
                    </a:solidFill>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267012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ealkiri 3"/>
          <p:cNvSpPr txBox="1">
            <a:spLocks/>
          </p:cNvSpPr>
          <p:nvPr/>
        </p:nvSpPr>
        <p:spPr>
          <a:xfrm>
            <a:off x="1441705" y="525978"/>
            <a:ext cx="6789317" cy="4132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t-EE" sz="3000" b="1" i="1" dirty="0">
                <a:latin typeface="Arial Narrow" panose="020B0606020202030204" pitchFamily="34" charset="0"/>
              </a:rPr>
              <a:t>Alam-Kesk-Devoni põhjaveekompleks</a:t>
            </a:r>
          </a:p>
        </p:txBody>
      </p:sp>
      <p:sp>
        <p:nvSpPr>
          <p:cNvPr id="7" name="TextBox 6"/>
          <p:cNvSpPr txBox="1"/>
          <p:nvPr/>
        </p:nvSpPr>
        <p:spPr>
          <a:xfrm>
            <a:off x="1102736" y="992546"/>
            <a:ext cx="2247900" cy="523220"/>
          </a:xfrm>
          <a:prstGeom prst="rect">
            <a:avLst/>
          </a:prstGeom>
          <a:noFill/>
        </p:spPr>
        <p:txBody>
          <a:bodyPr wrap="square" rtlCol="0">
            <a:spAutoFit/>
          </a:bodyPr>
          <a:lstStyle/>
          <a:p>
            <a:pPr algn="ctr"/>
            <a:r>
              <a:rPr lang="el-GR" sz="2800" b="1" dirty="0"/>
              <a:t>δ</a:t>
            </a:r>
            <a:r>
              <a:rPr lang="et-EE" sz="2800" b="1" baseline="30000" dirty="0"/>
              <a:t>18</a:t>
            </a:r>
            <a:r>
              <a:rPr lang="et-EE" sz="2800" b="1" dirty="0"/>
              <a:t>O (</a:t>
            </a:r>
            <a:r>
              <a:rPr lang="et-EE" sz="2800" b="1" dirty="0">
                <a:latin typeface="Calibri" panose="020F0502020204030204" pitchFamily="34" charset="0"/>
              </a:rPr>
              <a:t>‰)</a:t>
            </a:r>
            <a:endParaRPr lang="et-EE" sz="1400" b="1" dirty="0"/>
          </a:p>
        </p:txBody>
      </p:sp>
      <p:pic>
        <p:nvPicPr>
          <p:cNvPr id="12" name="Pilt 11">
            <a:extLst>
              <a:ext uri="{FF2B5EF4-FFF2-40B4-BE49-F238E27FC236}">
                <a16:creationId xmlns:a16="http://schemas.microsoft.com/office/drawing/2014/main" id="{5CEBE893-7692-4538-AC45-E59FB4FE9D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203" y="1647102"/>
            <a:ext cx="6075500" cy="5227767"/>
          </a:xfrm>
          <a:prstGeom prst="rect">
            <a:avLst/>
          </a:prstGeom>
          <a:ln w="76200">
            <a:noFill/>
          </a:ln>
        </p:spPr>
      </p:pic>
      <p:pic>
        <p:nvPicPr>
          <p:cNvPr id="14" name="Pilt 13">
            <a:extLst>
              <a:ext uri="{FF2B5EF4-FFF2-40B4-BE49-F238E27FC236}">
                <a16:creationId xmlns:a16="http://schemas.microsoft.com/office/drawing/2014/main" id="{DE28B7B8-1B4A-416F-A5A1-5704A4231945}"/>
              </a:ext>
            </a:extLst>
          </p:cNvPr>
          <p:cNvPicPr>
            <a:picLocks noChangeAspect="1"/>
          </p:cNvPicPr>
          <p:nvPr/>
        </p:nvPicPr>
        <p:blipFill>
          <a:blip r:embed="rId4"/>
          <a:stretch>
            <a:fillRect/>
          </a:stretch>
        </p:blipFill>
        <p:spPr>
          <a:xfrm>
            <a:off x="2945952" y="879915"/>
            <a:ext cx="4092545" cy="666004"/>
          </a:xfrm>
          <a:prstGeom prst="rect">
            <a:avLst/>
          </a:prstGeom>
        </p:spPr>
      </p:pic>
      <p:sp>
        <p:nvSpPr>
          <p:cNvPr id="15" name="Ristkülik 14">
            <a:extLst>
              <a:ext uri="{FF2B5EF4-FFF2-40B4-BE49-F238E27FC236}">
                <a16:creationId xmlns:a16="http://schemas.microsoft.com/office/drawing/2014/main" id="{510F4531-781E-438B-AA82-3C7A627B4AF6}"/>
              </a:ext>
            </a:extLst>
          </p:cNvPr>
          <p:cNvSpPr/>
          <p:nvPr/>
        </p:nvSpPr>
        <p:spPr>
          <a:xfrm>
            <a:off x="4127766" y="1178029"/>
            <a:ext cx="1066800" cy="2302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lt 3">
            <a:extLst>
              <a:ext uri="{FF2B5EF4-FFF2-40B4-BE49-F238E27FC236}">
                <a16:creationId xmlns:a16="http://schemas.microsoft.com/office/drawing/2014/main" id="{99750627-E20E-4BFF-9889-255E1120B460}"/>
              </a:ext>
            </a:extLst>
          </p:cNvPr>
          <p:cNvPicPr>
            <a:picLocks noChangeAspect="1"/>
          </p:cNvPicPr>
          <p:nvPr/>
        </p:nvPicPr>
        <p:blipFill>
          <a:blip r:embed="rId5"/>
          <a:stretch>
            <a:fillRect/>
          </a:stretch>
        </p:blipFill>
        <p:spPr>
          <a:xfrm>
            <a:off x="6872700" y="1659624"/>
            <a:ext cx="4529867" cy="4351174"/>
          </a:xfrm>
          <a:prstGeom prst="rect">
            <a:avLst/>
          </a:prstGeom>
        </p:spPr>
      </p:pic>
    </p:spTree>
    <p:extLst>
      <p:ext uri="{BB962C8B-B14F-4D97-AF65-F5344CB8AC3E}">
        <p14:creationId xmlns:p14="http://schemas.microsoft.com/office/powerpoint/2010/main" val="3639433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80745" y="261496"/>
            <a:ext cx="8494760" cy="5706411"/>
          </a:xfrm>
          <a:prstGeom prst="rect">
            <a:avLst/>
          </a:prstGeom>
        </p:spPr>
      </p:pic>
      <p:sp>
        <p:nvSpPr>
          <p:cNvPr id="3" name="Rectangle 2"/>
          <p:cNvSpPr/>
          <p:nvPr/>
        </p:nvSpPr>
        <p:spPr>
          <a:xfrm>
            <a:off x="780288" y="5967907"/>
            <a:ext cx="8738616" cy="646331"/>
          </a:xfrm>
          <a:prstGeom prst="rect">
            <a:avLst/>
          </a:prstGeom>
        </p:spPr>
        <p:txBody>
          <a:bodyPr wrap="square">
            <a:spAutoFit/>
          </a:bodyPr>
          <a:lstStyle/>
          <a:p>
            <a:r>
              <a:rPr lang="et-EE" altLang="et-EE" dirty="0"/>
              <a:t>Vesi soolsus on valdavalt 0,5 g/L ning enamasti</a:t>
            </a:r>
            <a:r>
              <a:rPr lang="en-US" altLang="et-EE" dirty="0"/>
              <a:t> </a:t>
            </a:r>
            <a:r>
              <a:rPr lang="en-US" altLang="et-EE" dirty="0" err="1"/>
              <a:t>vastab</a:t>
            </a:r>
            <a:r>
              <a:rPr lang="en-US" altLang="et-EE" dirty="0"/>
              <a:t> </a:t>
            </a:r>
            <a:r>
              <a:rPr lang="en-US" altLang="et-EE" dirty="0" err="1"/>
              <a:t>joogivee</a:t>
            </a:r>
            <a:r>
              <a:rPr lang="en-US" altLang="et-EE" dirty="0"/>
              <a:t> </a:t>
            </a:r>
            <a:r>
              <a:rPr lang="en-US" altLang="et-EE" dirty="0" err="1"/>
              <a:t>normidele</a:t>
            </a:r>
            <a:r>
              <a:rPr lang="en-US" altLang="et-EE" dirty="0"/>
              <a:t>.</a:t>
            </a:r>
            <a:r>
              <a:rPr lang="et-EE" altLang="et-EE" dirty="0"/>
              <a:t> </a:t>
            </a:r>
            <a:endParaRPr lang="et-EE" dirty="0"/>
          </a:p>
          <a:p>
            <a:r>
              <a:rPr lang="et-EE" altLang="et-EE" dirty="0"/>
              <a:t>kuid Värskas 4,6 g/L</a:t>
            </a:r>
            <a:endParaRPr lang="et-EE" dirty="0"/>
          </a:p>
        </p:txBody>
      </p:sp>
    </p:spTree>
    <p:extLst>
      <p:ext uri="{BB962C8B-B14F-4D97-AF65-F5344CB8AC3E}">
        <p14:creationId xmlns:p14="http://schemas.microsoft.com/office/powerpoint/2010/main" val="28917286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rot="5400000">
            <a:off x="1696458" y="19841"/>
            <a:ext cx="4676880" cy="7481536"/>
          </a:xfrm>
          <a:prstGeom prst="rect">
            <a:avLst/>
          </a:prstGeom>
        </p:spPr>
      </p:pic>
      <p:sp>
        <p:nvSpPr>
          <p:cNvPr id="4" name="TextBox 3"/>
          <p:cNvSpPr txBox="1"/>
          <p:nvPr/>
        </p:nvSpPr>
        <p:spPr>
          <a:xfrm>
            <a:off x="294130" y="5732574"/>
            <a:ext cx="11148280" cy="923330"/>
          </a:xfrm>
          <a:prstGeom prst="rect">
            <a:avLst/>
          </a:prstGeom>
          <a:noFill/>
        </p:spPr>
        <p:txBody>
          <a:bodyPr wrap="square" rtlCol="0">
            <a:spAutoFit/>
          </a:bodyPr>
          <a:lstStyle/>
          <a:p>
            <a:pPr marL="285750" indent="-285750" algn="just">
              <a:buFont typeface="Arial" panose="020B0604020202020204" pitchFamily="34" charset="0"/>
              <a:buChar char="•"/>
            </a:pPr>
            <a:r>
              <a:rPr lang="et-EE" altLang="et-EE" dirty="0"/>
              <a:t>Üle normi on raud</a:t>
            </a:r>
            <a:r>
              <a:rPr lang="en-US" altLang="et-EE" dirty="0"/>
              <a:t> </a:t>
            </a:r>
            <a:r>
              <a:rPr lang="et-EE" altLang="et-EE" dirty="0"/>
              <a:t>(</a:t>
            </a:r>
            <a:r>
              <a:rPr lang="en-US" altLang="et-EE" dirty="0" err="1"/>
              <a:t>keskmine</a:t>
            </a:r>
            <a:r>
              <a:rPr lang="en-US" altLang="et-EE" dirty="0"/>
              <a:t> 0,69 mg/</a:t>
            </a:r>
            <a:r>
              <a:rPr lang="et-EE" altLang="et-EE" dirty="0"/>
              <a:t>L) ja</a:t>
            </a:r>
            <a:r>
              <a:rPr lang="en-US" altLang="et-EE" dirty="0"/>
              <a:t> Cl</a:t>
            </a:r>
            <a:r>
              <a:rPr lang="et-EE" altLang="et-EE" dirty="0"/>
              <a:t>. </a:t>
            </a:r>
          </a:p>
          <a:p>
            <a:pPr marL="285750" indent="-285750" algn="just">
              <a:buFont typeface="Arial" panose="020B0604020202020204" pitchFamily="34" charset="0"/>
              <a:buChar char="•"/>
            </a:pPr>
            <a:r>
              <a:rPr lang="en-US" altLang="et-EE" dirty="0" err="1"/>
              <a:t>Mikrokomponentidest</a:t>
            </a:r>
            <a:r>
              <a:rPr lang="en-US" altLang="et-EE" dirty="0"/>
              <a:t> on </a:t>
            </a:r>
            <a:r>
              <a:rPr lang="en-US" altLang="et-EE" dirty="0" err="1"/>
              <a:t>täheldatud</a:t>
            </a:r>
            <a:r>
              <a:rPr lang="en-US" altLang="et-EE" dirty="0"/>
              <a:t> Ni</a:t>
            </a:r>
            <a:r>
              <a:rPr lang="en-US" altLang="et-EE" baseline="30000" dirty="0"/>
              <a:t>2+</a:t>
            </a:r>
            <a:r>
              <a:rPr lang="en-US" altLang="et-EE" dirty="0"/>
              <a:t> ja Ba</a:t>
            </a:r>
            <a:r>
              <a:rPr lang="en-US" altLang="et-EE" baseline="30000" dirty="0"/>
              <a:t>2+</a:t>
            </a:r>
            <a:r>
              <a:rPr lang="en-US" altLang="et-EE" dirty="0"/>
              <a:t> </a:t>
            </a:r>
            <a:r>
              <a:rPr lang="en-US" altLang="et-EE" dirty="0" err="1"/>
              <a:t>suurenenud</a:t>
            </a:r>
            <a:r>
              <a:rPr lang="en-US" altLang="et-EE" dirty="0"/>
              <a:t> </a:t>
            </a:r>
            <a:r>
              <a:rPr lang="en-US" altLang="et-EE" dirty="0" err="1"/>
              <a:t>sisaldust</a:t>
            </a:r>
            <a:r>
              <a:rPr lang="en-US" altLang="et-EE" b="1" dirty="0"/>
              <a:t>.</a:t>
            </a:r>
          </a:p>
          <a:p>
            <a:endParaRPr lang="et-EE" dirty="0"/>
          </a:p>
        </p:txBody>
      </p:sp>
      <p:pic>
        <p:nvPicPr>
          <p:cNvPr id="8" name="Picture 7"/>
          <p:cNvPicPr>
            <a:picLocks noChangeAspect="1"/>
          </p:cNvPicPr>
          <p:nvPr/>
        </p:nvPicPr>
        <p:blipFill>
          <a:blip r:embed="rId3"/>
          <a:stretch>
            <a:fillRect/>
          </a:stretch>
        </p:blipFill>
        <p:spPr>
          <a:xfrm>
            <a:off x="7016096" y="1"/>
            <a:ext cx="5281413" cy="3528646"/>
          </a:xfrm>
          <a:prstGeom prst="rect">
            <a:avLst/>
          </a:prstGeom>
        </p:spPr>
      </p:pic>
    </p:spTree>
    <p:extLst>
      <p:ext uri="{BB962C8B-B14F-4D97-AF65-F5344CB8AC3E}">
        <p14:creationId xmlns:p14="http://schemas.microsoft.com/office/powerpoint/2010/main" val="37775215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9819" y="6060686"/>
            <a:ext cx="5872890" cy="369332"/>
          </a:xfrm>
          <a:prstGeom prst="rect">
            <a:avLst/>
          </a:prstGeom>
        </p:spPr>
        <p:txBody>
          <a:bodyPr wrap="none">
            <a:spAutoFit/>
          </a:bodyPr>
          <a:lstStyle/>
          <a:p>
            <a:r>
              <a:rPr lang="et-EE" altLang="et-EE" dirty="0" err="1"/>
              <a:t>Cl</a:t>
            </a:r>
            <a:r>
              <a:rPr lang="et-EE" altLang="et-EE" dirty="0"/>
              <a:t> on probleemiks </a:t>
            </a:r>
            <a:r>
              <a:rPr lang="en-US" altLang="et-EE" dirty="0" err="1"/>
              <a:t>mereäärsete</a:t>
            </a:r>
            <a:r>
              <a:rPr lang="et-EE" altLang="et-EE" dirty="0"/>
              <a:t>s</a:t>
            </a:r>
            <a:r>
              <a:rPr lang="en-US" altLang="et-EE" dirty="0"/>
              <a:t> </a:t>
            </a:r>
            <a:r>
              <a:rPr lang="en-US" altLang="et-EE" dirty="0" err="1"/>
              <a:t>veehaar</a:t>
            </a:r>
            <a:r>
              <a:rPr lang="et-EE" altLang="et-EE" dirty="0"/>
              <a:t>etes</a:t>
            </a:r>
            <a:r>
              <a:rPr lang="en-US" altLang="et-EE" dirty="0"/>
              <a:t> </a:t>
            </a:r>
            <a:r>
              <a:rPr lang="et-EE" altLang="et-EE" dirty="0"/>
              <a:t>(Pärnu </a:t>
            </a:r>
            <a:r>
              <a:rPr lang="en-US" altLang="et-EE" dirty="0"/>
              <a:t>ja </a:t>
            </a:r>
            <a:r>
              <a:rPr lang="en-US" altLang="et-EE" dirty="0" err="1"/>
              <a:t>Reiu</a:t>
            </a:r>
            <a:r>
              <a:rPr lang="et-EE" altLang="et-EE" dirty="0"/>
              <a:t>)</a:t>
            </a:r>
            <a:r>
              <a:rPr lang="en-US" altLang="et-EE" dirty="0"/>
              <a:t>.</a:t>
            </a:r>
            <a:endParaRPr lang="et-EE" dirty="0"/>
          </a:p>
        </p:txBody>
      </p:sp>
      <p:pic>
        <p:nvPicPr>
          <p:cNvPr id="3" name="Picture 2"/>
          <p:cNvPicPr>
            <a:picLocks noChangeAspect="1"/>
          </p:cNvPicPr>
          <p:nvPr/>
        </p:nvPicPr>
        <p:blipFill>
          <a:blip r:embed="rId2"/>
          <a:stretch>
            <a:fillRect/>
          </a:stretch>
        </p:blipFill>
        <p:spPr>
          <a:xfrm>
            <a:off x="699819" y="113454"/>
            <a:ext cx="8769096" cy="5882737"/>
          </a:xfrm>
          <a:prstGeom prst="rect">
            <a:avLst/>
          </a:prstGeom>
        </p:spPr>
      </p:pic>
    </p:spTree>
    <p:extLst>
      <p:ext uri="{BB962C8B-B14F-4D97-AF65-F5344CB8AC3E}">
        <p14:creationId xmlns:p14="http://schemas.microsoft.com/office/powerpoint/2010/main" val="1886992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FA672078-83DA-4877-BCC8-10B8E41EFF66}"/>
              </a:ext>
            </a:extLst>
          </p:cNvPr>
          <p:cNvSpPr txBox="1">
            <a:spLocks noChangeArrowheads="1"/>
          </p:cNvSpPr>
          <p:nvPr/>
        </p:nvSpPr>
        <p:spPr bwMode="auto">
          <a:xfrm>
            <a:off x="1534511" y="0"/>
            <a:ext cx="9490841" cy="6632585"/>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lang="et-EE" altLang="nl-BE" sz="3200" b="1" kern="0" dirty="0">
                <a:latin typeface="+mn-lt"/>
                <a:cs typeface="Times New Roman" panose="02020603050405020304" pitchFamily="18" charset="0"/>
              </a:rPr>
              <a:t>Katioonvahetus</a:t>
            </a:r>
            <a:r>
              <a:rPr kumimoji="0" lang="en-GB" altLang="nl-BE" sz="3200" b="1" i="0" u="none" strike="noStrike" kern="0" cap="none" spc="0" normalizeH="0" baseline="0" noProof="0" dirty="0">
                <a:ln>
                  <a:noFill/>
                </a:ln>
                <a:effectLst/>
                <a:uLnTx/>
                <a:uFillTx/>
                <a:latin typeface="+mn-lt"/>
                <a:cs typeface="Times New Roman" panose="02020603050405020304" pitchFamily="18" charset="0"/>
              </a:rPr>
              <a:t> </a:t>
            </a:r>
            <a:endParaRPr kumimoji="0" lang="en-GB" altLang="nl-BE" sz="3200" b="0" i="0" u="none" strike="noStrike" kern="0" cap="none" spc="0" normalizeH="0" baseline="0" noProof="0" dirty="0">
              <a:ln>
                <a:noFill/>
              </a:ln>
              <a:solidFill>
                <a:srgbClr val="FF3300"/>
              </a:solidFill>
              <a:effectLst/>
              <a:uLnTx/>
              <a:uFillTx/>
              <a:latin typeface="+mn-lt"/>
              <a:cs typeface="Times New Roman" panose="02020603050405020304"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l-BE" altLang="nl-BE" sz="2300" b="1" i="0" u="none" strike="noStrike" kern="0" cap="none" spc="0" normalizeH="0" baseline="0" noProof="0" dirty="0">
                <a:ln>
                  <a:noFill/>
                </a:ln>
                <a:solidFill>
                  <a:srgbClr val="66FFFF"/>
                </a:solidFill>
                <a:effectLst/>
                <a:uLnTx/>
                <a:uFillTx/>
                <a:latin typeface="+mn-lt"/>
                <a:cs typeface="Times New Roman" panose="02020603050405020304" pitchFamily="18" charset="0"/>
              </a:rPr>
              <a:t>			</a:t>
            </a:r>
            <a:r>
              <a:rPr kumimoji="0" lang="et-EE" altLang="nl-BE" sz="2300" b="1" i="1" u="none" strike="noStrike" kern="0" cap="none" spc="0" normalizeH="0" baseline="0" noProof="0" dirty="0">
                <a:ln>
                  <a:noFill/>
                </a:ln>
                <a:effectLst/>
                <a:uLnTx/>
                <a:uFillTx/>
                <a:latin typeface="+mn-lt"/>
                <a:cs typeface="Times New Roman" panose="02020603050405020304" pitchFamily="18" charset="0"/>
              </a:rPr>
              <a:t>Kaks lõppliiget</a:t>
            </a:r>
            <a:r>
              <a:rPr kumimoji="0" lang="en-GB" altLang="nl-BE" sz="2300" b="1" i="0" u="none" strike="noStrike" kern="0" cap="none" spc="0" normalizeH="0" baseline="0" noProof="0" dirty="0">
                <a:ln>
                  <a:noFill/>
                </a:ln>
                <a:effectLst/>
                <a:uLnTx/>
                <a:uFillTx/>
                <a:latin typeface="+mn-lt"/>
                <a:cs typeface="Times New Roman" panose="02020603050405020304" pitchFamily="18" charset="0"/>
              </a:rPr>
              <a:t>:</a:t>
            </a:r>
            <a:endParaRPr kumimoji="0" lang="en-GB" altLang="nl-BE" sz="2300" b="0" i="0" u="none" strike="noStrike" kern="0" cap="none" spc="0" normalizeH="0" baseline="0" noProof="0" dirty="0">
              <a:ln>
                <a:noFill/>
              </a:ln>
              <a:effectLst/>
              <a:uLnTx/>
              <a:uFillTx/>
              <a:latin typeface="+mn-lt"/>
              <a:cs typeface="Times New Roman" panose="02020603050405020304"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GB" altLang="nl-BE" sz="2300" b="1" i="0" u="none" strike="noStrike" kern="0" cap="none" spc="0" normalizeH="0" baseline="0" noProof="0" dirty="0">
                <a:ln>
                  <a:noFill/>
                </a:ln>
                <a:solidFill>
                  <a:srgbClr val="66FFFF"/>
                </a:solidFill>
                <a:effectLst/>
                <a:uLnTx/>
                <a:uFillTx/>
                <a:latin typeface="+mn-lt"/>
                <a:cs typeface="Times New Roman" panose="02020603050405020304" pitchFamily="18" charset="0"/>
              </a:rPr>
              <a:t> </a:t>
            </a:r>
            <a:endParaRPr kumimoji="0" lang="en-GB" altLang="nl-BE" sz="2300" b="0" i="0" u="none" strike="noStrike" kern="0" cap="none" spc="0" normalizeH="0" baseline="0" noProof="0" dirty="0">
              <a:ln>
                <a:noFill/>
              </a:ln>
              <a:solidFill>
                <a:srgbClr val="66FFFF"/>
              </a:solidFill>
              <a:effectLst/>
              <a:uLnTx/>
              <a:uFillTx/>
              <a:latin typeface="+mn-lt"/>
              <a:cs typeface="Times New Roman" panose="02020603050405020304" pitchFamily="18" charset="0"/>
            </a:endParaRPr>
          </a:p>
          <a:p>
            <a:pPr lvl="0" fontAlgn="base">
              <a:spcBef>
                <a:spcPct val="0"/>
              </a:spcBef>
              <a:spcAft>
                <a:spcPct val="0"/>
              </a:spcAft>
            </a:pPr>
            <a:r>
              <a:rPr lang="et-EE" altLang="nl-BE" sz="2300" b="1" kern="0" dirty="0">
                <a:solidFill>
                  <a:schemeClr val="accent6"/>
                </a:solidFill>
                <a:latin typeface="+mn-lt"/>
                <a:cs typeface="Times New Roman" panose="02020603050405020304" pitchFamily="18" charset="0"/>
              </a:rPr>
              <a:t>infiltreeruv vesi</a:t>
            </a:r>
            <a:r>
              <a:rPr kumimoji="0" lang="en-GB" altLang="nl-BE" sz="2300" b="1" i="0" u="none" strike="noStrike" kern="0" cap="none" spc="0" normalizeH="0" baseline="0" noProof="0" dirty="0">
                <a:ln>
                  <a:noFill/>
                </a:ln>
                <a:solidFill>
                  <a:schemeClr val="accent6"/>
                </a:solidFill>
                <a:effectLst/>
                <a:uLnTx/>
                <a:uFillTx/>
                <a:latin typeface="+mn-lt"/>
                <a:cs typeface="Times New Roman" panose="02020603050405020304" pitchFamily="18" charset="0"/>
              </a:rPr>
              <a:t>:</a:t>
            </a:r>
            <a:r>
              <a:rPr kumimoji="0" lang="et-EE" altLang="nl-BE" sz="2300" b="1" i="0" u="none" strike="noStrike" kern="0" cap="none" spc="0" normalizeH="0" baseline="0" noProof="0" dirty="0">
                <a:ln>
                  <a:noFill/>
                </a:ln>
                <a:solidFill>
                  <a:schemeClr val="accent6"/>
                </a:solidFill>
                <a:effectLst/>
                <a:uLnTx/>
                <a:uFillTx/>
                <a:latin typeface="+mn-lt"/>
                <a:cs typeface="Times New Roman" panose="02020603050405020304" pitchFamily="18" charset="0"/>
              </a:rPr>
              <a:t>					</a:t>
            </a:r>
            <a:r>
              <a:rPr lang="et-EE" altLang="nl-BE" sz="2300" b="1" kern="0" dirty="0">
                <a:solidFill>
                  <a:srgbClr val="0070C0"/>
                </a:solidFill>
                <a:cs typeface="Times New Roman" panose="02020603050405020304" pitchFamily="18" charset="0"/>
              </a:rPr>
              <a:t>merevesi</a:t>
            </a:r>
            <a:r>
              <a:rPr lang="en-GB" altLang="nl-BE" sz="2300" b="1" kern="0" dirty="0">
                <a:solidFill>
                  <a:srgbClr val="66FFFF"/>
                </a:solidFill>
                <a:cs typeface="Times New Roman" panose="02020603050405020304" pitchFamily="18" charset="0"/>
              </a:rPr>
              <a:t>	</a:t>
            </a:r>
            <a:endParaRPr kumimoji="0" lang="en-GB" altLang="nl-BE" sz="2300" b="0" i="0" u="none" strike="noStrike" kern="0" cap="none" spc="0" normalizeH="0" baseline="0" noProof="0" dirty="0">
              <a:ln>
                <a:noFill/>
              </a:ln>
              <a:solidFill>
                <a:schemeClr val="accent6"/>
              </a:solidFill>
              <a:effectLst/>
              <a:uLnTx/>
              <a:uFillTx/>
              <a:latin typeface="+mn-lt"/>
              <a:cs typeface="Times New Roman" panose="02020603050405020304"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GB" altLang="nl-BE" sz="2300" b="1" i="0" u="none" strike="noStrike" kern="0" cap="none" spc="0" normalizeH="0" baseline="0" noProof="0" dirty="0">
                <a:ln>
                  <a:noFill/>
                </a:ln>
                <a:solidFill>
                  <a:srgbClr val="66FFFF"/>
                </a:solidFill>
                <a:effectLst/>
                <a:uLnTx/>
                <a:uFillTx/>
                <a:latin typeface="+mn-lt"/>
                <a:cs typeface="Times New Roman" panose="02020603050405020304" pitchFamily="18" charset="0"/>
              </a:rPr>
              <a:t> </a:t>
            </a:r>
            <a:r>
              <a:rPr lang="et-EE" altLang="nl-BE" sz="2300" b="1" i="1" kern="0" dirty="0">
                <a:solidFill>
                  <a:schemeClr val="accent6"/>
                </a:solidFill>
                <a:latin typeface="+mn-lt"/>
                <a:cs typeface="Times New Roman" panose="02020603050405020304" pitchFamily="18" charset="0"/>
              </a:rPr>
              <a:t>k</a:t>
            </a:r>
            <a:r>
              <a:rPr kumimoji="0" lang="et-EE" altLang="nl-BE" sz="2300" b="1" i="1" u="none" strike="noStrike" kern="0" cap="none" spc="0" normalizeH="0" baseline="0" noProof="0" dirty="0" err="1">
                <a:ln>
                  <a:noFill/>
                </a:ln>
                <a:solidFill>
                  <a:schemeClr val="accent6"/>
                </a:solidFill>
                <a:effectLst/>
                <a:uLnTx/>
                <a:uFillTx/>
                <a:latin typeface="+mn-lt"/>
                <a:cs typeface="Times New Roman" panose="02020603050405020304" pitchFamily="18" charset="0"/>
              </a:rPr>
              <a:t>altsiiti</a:t>
            </a:r>
            <a:r>
              <a:rPr kumimoji="0" lang="et-EE" altLang="nl-BE" sz="2300" b="1" i="1" u="none" strike="noStrike" kern="0" cap="none" spc="0" normalizeH="0" baseline="0" noProof="0" dirty="0">
                <a:ln>
                  <a:noFill/>
                </a:ln>
                <a:solidFill>
                  <a:schemeClr val="accent6"/>
                </a:solidFill>
                <a:effectLst/>
                <a:uLnTx/>
                <a:uFillTx/>
                <a:latin typeface="+mn-lt"/>
                <a:cs typeface="Times New Roman" panose="02020603050405020304" pitchFamily="18" charset="0"/>
              </a:rPr>
              <a:t> lahustunud </a:t>
            </a:r>
            <a:r>
              <a:rPr lang="et-EE" altLang="nl-BE" sz="2300" b="1" i="1" kern="0" dirty="0">
                <a:solidFill>
                  <a:schemeClr val="accent6"/>
                </a:solidFill>
                <a:latin typeface="+mn-lt"/>
                <a:cs typeface="Times New Roman" panose="02020603050405020304" pitchFamily="18" charset="0"/>
              </a:rPr>
              <a:t>põhja</a:t>
            </a:r>
            <a:r>
              <a:rPr kumimoji="0" lang="et-EE" altLang="nl-BE" sz="2300" b="1" i="1" u="none" strike="noStrike" kern="0" cap="none" spc="0" normalizeH="0" baseline="0" noProof="0" dirty="0">
                <a:ln>
                  <a:noFill/>
                </a:ln>
                <a:solidFill>
                  <a:schemeClr val="accent6"/>
                </a:solidFill>
                <a:effectLst/>
                <a:uLnTx/>
                <a:uFillTx/>
                <a:latin typeface="+mn-lt"/>
                <a:cs typeface="Times New Roman" panose="02020603050405020304" pitchFamily="18" charset="0"/>
              </a:rPr>
              <a:t>vesi</a:t>
            </a:r>
            <a:endParaRPr kumimoji="0" lang="nl-BE" altLang="nl-BE" sz="2300" b="1" i="1" u="none" strike="noStrike" kern="0" cap="none" spc="0" normalizeH="0" baseline="0" noProof="0" dirty="0">
              <a:ln>
                <a:noFill/>
              </a:ln>
              <a:solidFill>
                <a:schemeClr val="accent6"/>
              </a:solidFill>
              <a:effectLst/>
              <a:uLnTx/>
              <a:uFillTx/>
              <a:latin typeface="+mn-lt"/>
              <a:cs typeface="Times New Roman" panose="02020603050405020304" pitchFamily="18" charset="0"/>
            </a:endParaRPr>
          </a:p>
          <a:p>
            <a:pPr lvl="0" fontAlgn="base">
              <a:spcBef>
                <a:spcPct val="0"/>
              </a:spcBef>
              <a:spcAft>
                <a:spcPct val="0"/>
              </a:spcAft>
            </a:pPr>
            <a:r>
              <a:rPr kumimoji="0" lang="en-GB" altLang="nl-BE" sz="2300" b="1" i="1" u="none" strike="noStrike" kern="0" cap="none" spc="0" normalizeH="0" baseline="0" noProof="0" dirty="0">
                <a:ln>
                  <a:noFill/>
                </a:ln>
                <a:solidFill>
                  <a:schemeClr val="accent6"/>
                </a:solidFill>
                <a:effectLst/>
                <a:uLnTx/>
                <a:uFillTx/>
                <a:latin typeface="+mn-lt"/>
                <a:cs typeface="Times New Roman" panose="02020603050405020304" pitchFamily="18" charset="0"/>
              </a:rPr>
              <a:t>F-CaHCO</a:t>
            </a:r>
            <a:r>
              <a:rPr kumimoji="0" lang="en-GB" altLang="nl-BE" sz="2300" b="1" i="1" u="none" strike="noStrike" kern="0" cap="none" spc="0" normalizeH="0" baseline="-30000" noProof="0" dirty="0">
                <a:ln>
                  <a:noFill/>
                </a:ln>
                <a:solidFill>
                  <a:schemeClr val="accent6"/>
                </a:solidFill>
                <a:effectLst/>
                <a:uLnTx/>
                <a:uFillTx/>
                <a:latin typeface="+mn-lt"/>
                <a:cs typeface="Times New Roman" panose="02020603050405020304" pitchFamily="18" charset="0"/>
              </a:rPr>
              <a:t>3</a:t>
            </a:r>
            <a:r>
              <a:rPr kumimoji="0" lang="et-EE" altLang="nl-BE" sz="2300" b="1" i="1" u="none" strike="noStrike" kern="0" cap="none" spc="0" normalizeH="0" baseline="0" noProof="0" dirty="0">
                <a:ln>
                  <a:noFill/>
                </a:ln>
                <a:solidFill>
                  <a:schemeClr val="accent6"/>
                </a:solidFill>
                <a:effectLst/>
                <a:uLnTx/>
                <a:uFillTx/>
                <a:latin typeface="+mn-lt"/>
                <a:cs typeface="Times New Roman" panose="02020603050405020304" pitchFamily="18" charset="0"/>
              </a:rPr>
              <a:t>						</a:t>
            </a:r>
            <a:r>
              <a:rPr lang="en-GB" altLang="nl-BE" sz="2300" b="1" i="1" kern="0" dirty="0">
                <a:solidFill>
                  <a:srgbClr val="0070C0"/>
                </a:solidFill>
                <a:cs typeface="Times New Roman" panose="02020603050405020304" pitchFamily="18" charset="0"/>
              </a:rPr>
              <a:t>S-</a:t>
            </a:r>
            <a:r>
              <a:rPr lang="en-GB" altLang="nl-BE" sz="2300" b="1" i="1" kern="0" dirty="0" err="1">
                <a:solidFill>
                  <a:srgbClr val="0070C0"/>
                </a:solidFill>
                <a:cs typeface="Times New Roman" panose="02020603050405020304" pitchFamily="18" charset="0"/>
              </a:rPr>
              <a:t>NaCl</a:t>
            </a:r>
            <a:r>
              <a:rPr lang="en-GB" altLang="nl-BE" sz="2300" b="1" i="1" kern="0" dirty="0">
                <a:solidFill>
                  <a:srgbClr val="66FFFF"/>
                </a:solidFill>
                <a:cs typeface="Times New Roman" panose="02020603050405020304" pitchFamily="18" charset="0"/>
              </a:rPr>
              <a:t>	</a:t>
            </a:r>
            <a:endParaRPr kumimoji="0" lang="en-GB" altLang="nl-BE" sz="2300" b="0" i="0" u="none" strike="noStrike" kern="0" cap="none" spc="0" normalizeH="0" baseline="0" noProof="0" dirty="0">
              <a:ln>
                <a:noFill/>
              </a:ln>
              <a:solidFill>
                <a:schemeClr val="accent6"/>
              </a:solidFill>
              <a:effectLst/>
              <a:uLnTx/>
              <a:uFillTx/>
              <a:latin typeface="+mn-lt"/>
              <a:cs typeface="Times New Roman" panose="02020603050405020304"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GB" altLang="nl-BE" sz="2300" b="1" i="1" u="none" strike="noStrike" kern="0" cap="none" spc="0" normalizeH="0" baseline="0" noProof="0" dirty="0">
                <a:ln>
                  <a:noFill/>
                </a:ln>
                <a:solidFill>
                  <a:srgbClr val="66FFFF"/>
                </a:solidFill>
                <a:effectLst/>
                <a:uLnTx/>
                <a:uFillTx/>
                <a:latin typeface="+mn-lt"/>
                <a:cs typeface="Times New Roman" panose="02020603050405020304" pitchFamily="18" charset="0"/>
              </a:rPr>
              <a:t> </a:t>
            </a:r>
            <a:endParaRPr kumimoji="0" lang="en-GB" altLang="nl-BE" sz="2300" b="0" i="0" u="none" strike="noStrike" kern="0" cap="none" spc="0" normalizeH="0" baseline="0" noProof="0" dirty="0">
              <a:ln>
                <a:noFill/>
              </a:ln>
              <a:solidFill>
                <a:srgbClr val="66FFFF"/>
              </a:solidFill>
              <a:effectLst/>
              <a:uLnTx/>
              <a:uFillTx/>
              <a:latin typeface="+mn-lt"/>
              <a:cs typeface="Times New Roman" panose="02020603050405020304"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l-BE" altLang="nl-BE" sz="2300" b="1" i="0" u="none" strike="noStrike" kern="0" cap="none" spc="0" normalizeH="0" baseline="0" noProof="0" dirty="0">
                <a:ln>
                  <a:noFill/>
                </a:ln>
                <a:solidFill>
                  <a:srgbClr val="66FFFF"/>
                </a:solidFill>
                <a:effectLst/>
                <a:uLnTx/>
                <a:uFillTx/>
                <a:latin typeface="+mn-lt"/>
                <a:cs typeface="Times New Roman" panose="02020603050405020304" pitchFamily="18" charset="0"/>
              </a:rPr>
              <a:t>	</a:t>
            </a:r>
            <a:r>
              <a:rPr lang="et-EE" altLang="nl-BE" sz="2300" b="1" kern="0" dirty="0">
                <a:latin typeface="+mn-lt"/>
                <a:cs typeface="Times New Roman" panose="02020603050405020304" pitchFamily="18" charset="0"/>
              </a:rPr>
              <a:t>Sooldumis-</a:t>
            </a:r>
            <a:r>
              <a:rPr kumimoji="0" lang="et-EE" altLang="nl-BE" sz="2300" b="1" i="0" u="none" strike="noStrike" kern="0" cap="none" spc="0" normalizeH="0" baseline="0" noProof="0" dirty="0">
                <a:ln>
                  <a:noFill/>
                </a:ln>
                <a:effectLst/>
                <a:uLnTx/>
                <a:uFillTx/>
                <a:latin typeface="+mn-lt"/>
                <a:cs typeface="Times New Roman" panose="02020603050405020304" pitchFamily="18" charset="0"/>
              </a:rPr>
              <a:t>tüüpi katioonvahetus (</a:t>
            </a:r>
            <a:r>
              <a:rPr lang="et-EE" altLang="nl-BE" sz="2300" b="1" i="1" kern="0" dirty="0">
                <a:latin typeface="+mn-lt"/>
                <a:cs typeface="Times New Roman" panose="02020603050405020304" pitchFamily="18" charset="0"/>
              </a:rPr>
              <a:t>SALINIZATION</a:t>
            </a:r>
            <a:r>
              <a:rPr kumimoji="0" lang="et-EE" altLang="nl-BE" sz="2300" b="1" i="0" u="none" strike="noStrike" kern="0" cap="none" spc="0" normalizeH="0" baseline="0" noProof="0" dirty="0">
                <a:ln>
                  <a:noFill/>
                </a:ln>
                <a:effectLst/>
                <a:uLnTx/>
                <a:uFillTx/>
                <a:latin typeface="+mn-lt"/>
                <a:cs typeface="Times New Roman" panose="02020603050405020304" pitchFamily="18" charset="0"/>
              </a:rPr>
              <a:t>)</a:t>
            </a:r>
            <a:endParaRPr kumimoji="0" lang="en-GB" altLang="nl-BE" sz="2300" b="1" i="0" u="none" strike="noStrike" kern="0" cap="none" spc="0" normalizeH="0" baseline="0" noProof="0" dirty="0">
              <a:ln>
                <a:noFill/>
              </a:ln>
              <a:effectLst/>
              <a:uLnTx/>
              <a:uFillTx/>
              <a:latin typeface="+mn-lt"/>
              <a:cs typeface="Times New Roman" panose="02020603050405020304"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GB" altLang="nl-BE" sz="2300" b="1" i="0" u="none" strike="noStrike" kern="0" cap="none" spc="0" normalizeH="0" baseline="0" noProof="0" dirty="0">
                <a:ln>
                  <a:noFill/>
                </a:ln>
                <a:solidFill>
                  <a:srgbClr val="66FFFF"/>
                </a:solidFill>
                <a:effectLst/>
                <a:uLnTx/>
                <a:uFillTx/>
                <a:latin typeface="+mn-lt"/>
                <a:cs typeface="Times New Roman" panose="02020603050405020304" pitchFamily="18" charset="0"/>
              </a:rPr>
              <a:t> </a:t>
            </a:r>
            <a:endParaRPr kumimoji="0" lang="en-GB" altLang="nl-BE" sz="2300" b="0" i="0" u="none" strike="noStrike" kern="0" cap="none" spc="0" normalizeH="0" baseline="0" noProof="0" dirty="0">
              <a:ln>
                <a:noFill/>
              </a:ln>
              <a:solidFill>
                <a:srgbClr val="66FFFF"/>
              </a:solidFill>
              <a:effectLst/>
              <a:uLnTx/>
              <a:uFillTx/>
              <a:latin typeface="+mn-lt"/>
              <a:cs typeface="Times New Roman" panose="02020603050405020304"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GB" altLang="nl-BE" sz="2300" b="0" i="0" u="none" strike="noStrike" kern="0" cap="none" spc="0" normalizeH="0" baseline="0" noProof="0" dirty="0">
                <a:ln>
                  <a:noFill/>
                </a:ln>
                <a:effectLst/>
                <a:uLnTx/>
                <a:uFillTx/>
                <a:latin typeface="+mn-lt"/>
                <a:cs typeface="Times New Roman" panose="02020603050405020304" pitchFamily="18" charset="0"/>
              </a:rPr>
              <a:t>- </a:t>
            </a:r>
            <a:r>
              <a:rPr kumimoji="0" lang="et-EE" altLang="nl-BE" sz="2300" b="0" i="0" u="none" strike="noStrike" kern="0" cap="none" spc="0" normalizeH="0" baseline="0" noProof="0" dirty="0" err="1">
                <a:ln>
                  <a:noFill/>
                </a:ln>
                <a:effectLst/>
                <a:uLnTx/>
                <a:uFillTx/>
                <a:latin typeface="+mn-lt"/>
                <a:cs typeface="Times New Roman" panose="02020603050405020304" pitchFamily="18" charset="0"/>
              </a:rPr>
              <a:t>Advekstiooni</a:t>
            </a:r>
            <a:r>
              <a:rPr kumimoji="0" lang="et-EE" altLang="nl-BE" sz="2300" b="0" i="0" u="none" strike="noStrike" kern="0" cap="none" spc="0" normalizeH="0" baseline="0" noProof="0" dirty="0">
                <a:ln>
                  <a:noFill/>
                </a:ln>
                <a:effectLst/>
                <a:uLnTx/>
                <a:uFillTx/>
                <a:latin typeface="+mn-lt"/>
                <a:cs typeface="Times New Roman" panose="02020603050405020304" pitchFamily="18" charset="0"/>
              </a:rPr>
              <a:t> mõjul liigub </a:t>
            </a:r>
            <a:r>
              <a:rPr lang="et-EE" altLang="nl-BE" sz="2300" kern="0" dirty="0">
                <a:latin typeface="+mn-lt"/>
                <a:cs typeface="Times New Roman" panose="02020603050405020304" pitchFamily="18" charset="0"/>
              </a:rPr>
              <a:t>soolane</a:t>
            </a:r>
            <a:r>
              <a:rPr kumimoji="0" lang="et-EE" altLang="nl-BE" sz="2300" b="0" i="0" u="none" strike="noStrike" kern="0" cap="none" spc="0" normalizeH="0" baseline="0" noProof="0" dirty="0">
                <a:ln>
                  <a:noFill/>
                </a:ln>
                <a:effectLst/>
                <a:uLnTx/>
                <a:uFillTx/>
                <a:latin typeface="+mn-lt"/>
                <a:cs typeface="Times New Roman" panose="02020603050405020304" pitchFamily="18" charset="0"/>
              </a:rPr>
              <a:t> infiltreeruv vesi veekihti, mida täidab </a:t>
            </a:r>
            <a:r>
              <a:rPr lang="et-EE" altLang="nl-BE" sz="2300" kern="0" dirty="0">
                <a:latin typeface="+mn-lt"/>
                <a:cs typeface="Times New Roman" panose="02020603050405020304" pitchFamily="18" charset="0"/>
              </a:rPr>
              <a:t>mage (sademetest pärinev) </a:t>
            </a:r>
            <a:r>
              <a:rPr kumimoji="0" lang="et-EE" altLang="nl-BE" sz="2300" b="0" i="0" u="none" strike="noStrike" kern="0" cap="none" spc="0" normalizeH="0" baseline="0" noProof="0" dirty="0">
                <a:ln>
                  <a:noFill/>
                </a:ln>
                <a:effectLst/>
                <a:uLnTx/>
                <a:uFillTx/>
                <a:latin typeface="+mn-lt"/>
                <a:cs typeface="Times New Roman" panose="02020603050405020304" pitchFamily="18" charset="0"/>
              </a:rPr>
              <a:t>vesi</a:t>
            </a:r>
            <a:r>
              <a:rPr lang="et-EE" altLang="nl-BE" sz="2300" kern="0" dirty="0">
                <a:latin typeface="+mn-lt"/>
                <a:cs typeface="Times New Roman" panose="02020603050405020304" pitchFamily="18" charset="0"/>
              </a:rPr>
              <a:t>;</a:t>
            </a:r>
            <a:endParaRPr kumimoji="0" lang="en-GB" altLang="nl-BE" sz="2300" b="0" i="0" u="none" strike="noStrike" kern="0" cap="none" spc="0" normalizeH="0" baseline="0" noProof="0" dirty="0">
              <a:ln>
                <a:noFill/>
              </a:ln>
              <a:effectLst/>
              <a:uLnTx/>
              <a:uFillTx/>
              <a:latin typeface="+mn-lt"/>
              <a:cs typeface="Times New Roman" panose="02020603050405020304"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GB" altLang="nl-BE" sz="2300" b="0" i="0" u="none" strike="noStrike" kern="0" cap="none" spc="0" normalizeH="0" baseline="0" noProof="0" dirty="0">
                <a:ln>
                  <a:noFill/>
                </a:ln>
                <a:effectLst/>
                <a:uLnTx/>
                <a:uFillTx/>
                <a:latin typeface="+mn-lt"/>
                <a:cs typeface="Times New Roman" panose="02020603050405020304" pitchFamily="18" charset="0"/>
              </a:rPr>
              <a:t>-</a:t>
            </a:r>
            <a:r>
              <a:rPr kumimoji="0" lang="et-EE" altLang="nl-BE" sz="2300" b="0" i="0" u="none" strike="noStrike" kern="0" cap="none" spc="0" normalizeH="0" baseline="0" noProof="0" dirty="0">
                <a:ln>
                  <a:noFill/>
                </a:ln>
                <a:effectLst/>
                <a:uLnTx/>
                <a:uFillTx/>
                <a:latin typeface="+mn-lt"/>
                <a:cs typeface="Times New Roman" panose="02020603050405020304" pitchFamily="18" charset="0"/>
              </a:rPr>
              <a:t> Veetüüpide kokkupuutepinnal toimub dispersiooni põhjustatud segunemine; </a:t>
            </a:r>
            <a:endParaRPr kumimoji="0" lang="en-GB" altLang="nl-BE" sz="2300" b="1" i="0" u="none" strike="noStrike" kern="0" cap="none" spc="0" normalizeH="0" baseline="0" noProof="0" dirty="0">
              <a:ln>
                <a:noFill/>
              </a:ln>
              <a:effectLst/>
              <a:uLnTx/>
              <a:uFillTx/>
              <a:latin typeface="+mn-lt"/>
              <a:cs typeface="Times New Roman" panose="02020603050405020304" pitchFamily="18" charset="0"/>
            </a:endParaRPr>
          </a:p>
          <a:p>
            <a:pPr lvl="0" fontAlgn="base">
              <a:spcBef>
                <a:spcPct val="0"/>
              </a:spcBef>
              <a:spcAft>
                <a:spcPct val="0"/>
              </a:spcAft>
            </a:pPr>
            <a:r>
              <a:rPr kumimoji="0" lang="nl-BE" altLang="nl-BE" sz="2300" b="1" i="1" u="none" strike="noStrike" kern="0" cap="none" spc="0" normalizeH="0" baseline="0" noProof="0" dirty="0">
                <a:ln>
                  <a:noFill/>
                </a:ln>
                <a:effectLst/>
                <a:uLnTx/>
                <a:uFillTx/>
                <a:latin typeface="+mn-lt"/>
                <a:cs typeface="Times New Roman" panose="02020603050405020304" pitchFamily="18" charset="0"/>
              </a:rPr>
              <a:t>			</a:t>
            </a:r>
            <a:r>
              <a:rPr kumimoji="0" lang="et-EE" altLang="nl-BE" sz="2300" b="1" i="1" u="none" strike="noStrike" kern="0" cap="none" spc="0" normalizeH="0" baseline="0" noProof="0" dirty="0">
                <a:ln>
                  <a:noFill/>
                </a:ln>
                <a:effectLst/>
                <a:uLnTx/>
                <a:uFillTx/>
                <a:latin typeface="+mn-lt"/>
                <a:cs typeface="Times New Roman" panose="02020603050405020304" pitchFamily="18" charset="0"/>
              </a:rPr>
              <a:t>f</a:t>
            </a:r>
            <a:r>
              <a:rPr kumimoji="0" lang="en-GB" altLang="nl-BE" sz="2300" b="1" i="1" u="none" strike="noStrike" kern="0" cap="none" spc="0" normalizeH="0" baseline="0" noProof="0" dirty="0">
                <a:ln>
                  <a:noFill/>
                </a:ln>
                <a:effectLst/>
                <a:uLnTx/>
                <a:uFillTx/>
                <a:latin typeface="+mn-lt"/>
                <a:cs typeface="Times New Roman" panose="02020603050405020304" pitchFamily="18" charset="0"/>
              </a:rPr>
              <a:t> </a:t>
            </a:r>
            <a:r>
              <a:rPr kumimoji="0" lang="en-GB" altLang="nl-BE" sz="2300" b="1" i="1" u="none" strike="noStrike" kern="0" cap="none" spc="0" normalizeH="0" baseline="0" noProof="0" dirty="0">
                <a:ln>
                  <a:noFill/>
                </a:ln>
                <a:effectLst/>
                <a:uLnTx/>
                <a:uFillTx/>
                <a:latin typeface="+mn-lt"/>
                <a:cs typeface="Times New Roman" panose="02020603050405020304" pitchFamily="18" charset="0"/>
                <a:sym typeface="Symbol" panose="05050102010706020507" pitchFamily="18" charset="2"/>
              </a:rPr>
              <a:t></a:t>
            </a:r>
            <a:r>
              <a:rPr kumimoji="0" lang="en-GB" altLang="nl-BE" sz="2300" b="1" i="1" u="none" strike="noStrike" kern="0" cap="none" spc="0" normalizeH="0" baseline="0" noProof="0" dirty="0">
                <a:ln>
                  <a:noFill/>
                </a:ln>
                <a:effectLst/>
                <a:uLnTx/>
                <a:uFillTx/>
                <a:latin typeface="+mn-lt"/>
                <a:cs typeface="Times New Roman" panose="02020603050405020304" pitchFamily="18" charset="0"/>
              </a:rPr>
              <a:t> </a:t>
            </a:r>
            <a:r>
              <a:rPr lang="en-GB" altLang="nl-BE" sz="2300" b="1" i="1" kern="0" dirty="0">
                <a:cs typeface="Times New Roman" panose="02020603050405020304" pitchFamily="18" charset="0"/>
              </a:rPr>
              <a:t>F</a:t>
            </a:r>
            <a:r>
              <a:rPr lang="en-GB" altLang="nl-BE" sz="2300" b="1" i="1" kern="0" baseline="-30000" dirty="0">
                <a:cs typeface="Times New Roman" panose="02020603050405020304" pitchFamily="18" charset="0"/>
              </a:rPr>
              <a:t>b</a:t>
            </a:r>
            <a:r>
              <a:rPr kumimoji="0" lang="en-GB" altLang="nl-BE" sz="2300" b="1" i="1" u="none" strike="noStrike" kern="0" cap="none" spc="0" normalizeH="0" baseline="0" noProof="0" dirty="0">
                <a:ln>
                  <a:noFill/>
                </a:ln>
                <a:effectLst/>
                <a:uLnTx/>
                <a:uFillTx/>
                <a:latin typeface="+mn-lt"/>
                <a:cs typeface="Times New Roman" panose="02020603050405020304" pitchFamily="18" charset="0"/>
              </a:rPr>
              <a:t> </a:t>
            </a:r>
            <a:r>
              <a:rPr kumimoji="0" lang="en-GB" altLang="nl-BE" sz="2300" b="1" i="1" u="none" strike="noStrike" kern="0" cap="none" spc="0" normalizeH="0" baseline="0" noProof="0" dirty="0">
                <a:ln>
                  <a:noFill/>
                </a:ln>
                <a:effectLst/>
                <a:uLnTx/>
                <a:uFillTx/>
                <a:latin typeface="+mn-lt"/>
                <a:cs typeface="Times New Roman" panose="02020603050405020304" pitchFamily="18" charset="0"/>
                <a:sym typeface="Symbol" panose="05050102010706020507" pitchFamily="18" charset="2"/>
              </a:rPr>
              <a:t></a:t>
            </a:r>
            <a:r>
              <a:rPr kumimoji="0" lang="en-GB" altLang="nl-BE" sz="2300" b="1" i="1" u="none" strike="noStrike" kern="0" cap="none" spc="0" normalizeH="0" baseline="0" noProof="0" dirty="0">
                <a:ln>
                  <a:noFill/>
                </a:ln>
                <a:effectLst/>
                <a:uLnTx/>
                <a:uFillTx/>
                <a:latin typeface="+mn-lt"/>
                <a:cs typeface="Times New Roman" panose="02020603050405020304" pitchFamily="18" charset="0"/>
              </a:rPr>
              <a:t> B </a:t>
            </a:r>
            <a:r>
              <a:rPr kumimoji="0" lang="en-GB" altLang="nl-BE" sz="2300" b="1" i="1" u="none" strike="noStrike" kern="0" cap="none" spc="0" normalizeH="0" baseline="0" noProof="0" dirty="0">
                <a:ln>
                  <a:noFill/>
                </a:ln>
                <a:effectLst/>
                <a:uLnTx/>
                <a:uFillTx/>
                <a:latin typeface="+mn-lt"/>
                <a:cs typeface="Times New Roman" panose="02020603050405020304" pitchFamily="18" charset="0"/>
                <a:sym typeface="Symbol" panose="05050102010706020507" pitchFamily="18" charset="2"/>
              </a:rPr>
              <a:t></a:t>
            </a:r>
            <a:r>
              <a:rPr kumimoji="0" lang="en-GB" altLang="nl-BE" sz="2300" b="1" i="1" u="none" strike="noStrike" kern="0" cap="none" spc="0" normalizeH="0" baseline="0" noProof="0" dirty="0">
                <a:ln>
                  <a:noFill/>
                </a:ln>
                <a:effectLst/>
                <a:uLnTx/>
                <a:uFillTx/>
                <a:latin typeface="+mn-lt"/>
                <a:cs typeface="Times New Roman" panose="02020603050405020304" pitchFamily="18" charset="0"/>
              </a:rPr>
              <a:t> </a:t>
            </a:r>
            <a:r>
              <a:rPr lang="et-EE" altLang="nl-BE" sz="2300" b="1" i="1" kern="0" dirty="0">
                <a:latin typeface="+mn-lt"/>
                <a:cs typeface="Times New Roman" panose="02020603050405020304" pitchFamily="18" charset="0"/>
              </a:rPr>
              <a:t>	</a:t>
            </a:r>
            <a:r>
              <a:rPr lang="et-EE" altLang="nl-BE" sz="2300" b="1" i="1" kern="0" dirty="0" err="1">
                <a:latin typeface="+mn-lt"/>
                <a:cs typeface="Times New Roman" panose="02020603050405020304" pitchFamily="18" charset="0"/>
              </a:rPr>
              <a:t>B</a:t>
            </a:r>
            <a:r>
              <a:rPr lang="et-EE" altLang="nl-BE" sz="2300" b="1" i="1" kern="0" baseline="-30000" dirty="0" err="1">
                <a:latin typeface="+mn-lt"/>
                <a:cs typeface="Times New Roman" panose="02020603050405020304" pitchFamily="18" charset="0"/>
              </a:rPr>
              <a:t>s</a:t>
            </a:r>
            <a:r>
              <a:rPr kumimoji="0" lang="en-GB" altLang="nl-BE" sz="2300" b="1" i="1" u="none" strike="noStrike" kern="0" cap="none" spc="0" normalizeH="0" baseline="0" noProof="0" dirty="0">
                <a:ln>
                  <a:noFill/>
                </a:ln>
                <a:effectLst/>
                <a:uLnTx/>
                <a:uFillTx/>
                <a:latin typeface="+mn-lt"/>
                <a:cs typeface="Times New Roman" panose="02020603050405020304" pitchFamily="18" charset="0"/>
              </a:rPr>
              <a:t> </a:t>
            </a:r>
            <a:r>
              <a:rPr kumimoji="0" lang="en-GB" altLang="nl-BE" sz="2300" b="1" i="1" u="none" strike="noStrike" kern="0" cap="none" spc="0" normalizeH="0" baseline="0" noProof="0" dirty="0">
                <a:ln>
                  <a:noFill/>
                </a:ln>
                <a:effectLst/>
                <a:uLnTx/>
                <a:uFillTx/>
                <a:latin typeface="+mn-lt"/>
                <a:cs typeface="Times New Roman" panose="02020603050405020304" pitchFamily="18" charset="0"/>
                <a:sym typeface="Symbol" panose="05050102010706020507" pitchFamily="18" charset="2"/>
              </a:rPr>
              <a:t></a:t>
            </a:r>
            <a:r>
              <a:rPr kumimoji="0" lang="en-GB" altLang="nl-BE" sz="2300" b="1" i="1" u="none" strike="noStrike" kern="0" cap="none" spc="0" normalizeH="0" baseline="0" noProof="0" dirty="0">
                <a:ln>
                  <a:noFill/>
                </a:ln>
                <a:effectLst/>
                <a:uLnTx/>
                <a:uFillTx/>
                <a:latin typeface="+mn-lt"/>
                <a:cs typeface="Times New Roman" panose="02020603050405020304" pitchFamily="18" charset="0"/>
              </a:rPr>
              <a:t> </a:t>
            </a:r>
            <a:r>
              <a:rPr kumimoji="0" lang="et-EE" altLang="nl-BE" sz="2300" b="1" i="1" u="none" strike="noStrike" kern="0" cap="none" spc="0" normalizeH="0" baseline="0" noProof="0" dirty="0">
                <a:ln>
                  <a:noFill/>
                </a:ln>
                <a:effectLst/>
                <a:uLnTx/>
                <a:uFillTx/>
                <a:latin typeface="+mn-lt"/>
                <a:cs typeface="Times New Roman" panose="02020603050405020304" pitchFamily="18" charset="0"/>
              </a:rPr>
              <a:t>S</a:t>
            </a:r>
            <a:endParaRPr kumimoji="0" lang="en-GB" altLang="nl-BE" sz="2300" b="0" i="0" u="none" strike="noStrike" kern="0" cap="none" spc="0" normalizeH="0" baseline="0" noProof="0" dirty="0">
              <a:ln>
                <a:noFill/>
              </a:ln>
              <a:effectLst/>
              <a:uLnTx/>
              <a:uFillTx/>
              <a:latin typeface="+mn-lt"/>
              <a:cs typeface="Times New Roman" panose="02020603050405020304"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GB" altLang="nl-BE" sz="2300" b="0" i="0" u="none" strike="noStrike" kern="0" cap="none" spc="0" normalizeH="0" baseline="0" noProof="0" dirty="0">
                <a:ln>
                  <a:noFill/>
                </a:ln>
                <a:effectLst/>
                <a:uLnTx/>
                <a:uFillTx/>
                <a:latin typeface="+mn-lt"/>
                <a:cs typeface="Times New Roman" panose="02020603050405020304" pitchFamily="18" charset="0"/>
              </a:rPr>
              <a:t> </a:t>
            </a:r>
          </a:p>
          <a:p>
            <a:pPr lvl="0" fontAlgn="base">
              <a:spcBef>
                <a:spcPct val="0"/>
              </a:spcBef>
              <a:spcAft>
                <a:spcPct val="0"/>
              </a:spcAft>
              <a:defRPr/>
            </a:pPr>
            <a:r>
              <a:rPr kumimoji="0" lang="en-GB" altLang="nl-BE" sz="2300" b="0" i="0" u="none" strike="noStrike" kern="0" cap="none" spc="0" normalizeH="0" baseline="0" noProof="0" dirty="0">
                <a:ln>
                  <a:noFill/>
                </a:ln>
                <a:effectLst/>
                <a:uLnTx/>
                <a:uFillTx/>
                <a:latin typeface="+mn-lt"/>
                <a:cs typeface="Times New Roman" panose="02020603050405020304" pitchFamily="18" charset="0"/>
              </a:rPr>
              <a:t>- </a:t>
            </a:r>
            <a:r>
              <a:rPr lang="et-EE" altLang="nl-BE" sz="2300" kern="0" dirty="0">
                <a:latin typeface="+mn-lt"/>
                <a:cs typeface="Times New Roman" panose="02020603050405020304" pitchFamily="18" charset="0"/>
              </a:rPr>
              <a:t>Pooriruumi soolsuse muutumisel hakkab toimuma katioonvahetus;</a:t>
            </a:r>
            <a:endParaRPr kumimoji="0" lang="en-GB" altLang="nl-BE" sz="2300" i="0" u="none" strike="noStrike" kern="0" cap="none" spc="0" normalizeH="0" baseline="0" noProof="0" dirty="0">
              <a:ln>
                <a:noFill/>
              </a:ln>
              <a:effectLst/>
              <a:uLnTx/>
              <a:uFillTx/>
              <a:latin typeface="+mn-lt"/>
              <a:cs typeface="Times New Roman" panose="02020603050405020304"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l-BE" altLang="nl-BE" sz="2300" i="0" u="none" strike="noStrike" kern="0" cap="none" spc="0" normalizeH="0" baseline="0" noProof="0" dirty="0">
                <a:ln>
                  <a:noFill/>
                </a:ln>
                <a:effectLst/>
                <a:uLnTx/>
                <a:uFillTx/>
                <a:latin typeface="+mn-lt"/>
                <a:cs typeface="Times New Roman" panose="02020603050405020304" pitchFamily="18" charset="0"/>
                <a:sym typeface="Symbol" panose="05050102010706020507" pitchFamily="18" charset="2"/>
              </a:rPr>
              <a:t>		</a:t>
            </a:r>
            <a:r>
              <a:rPr kumimoji="0" lang="en-GB" altLang="nl-BE" sz="2300" i="0" u="none" strike="noStrike" kern="0" cap="none" spc="0" normalizeH="0" baseline="0" noProof="0" dirty="0">
                <a:ln>
                  <a:noFill/>
                </a:ln>
                <a:effectLst/>
                <a:uLnTx/>
                <a:uFillTx/>
                <a:latin typeface="+mn-lt"/>
                <a:cs typeface="Times New Roman" panose="02020603050405020304" pitchFamily="18" charset="0"/>
                <a:sym typeface="Symbol" panose="05050102010706020507" pitchFamily="18" charset="2"/>
              </a:rPr>
              <a:t></a:t>
            </a:r>
            <a:r>
              <a:rPr kumimoji="0" lang="et-EE" altLang="nl-BE" sz="2300" i="0" u="none" strike="noStrike" kern="0" cap="none" spc="0" normalizeH="0" baseline="0" noProof="0" dirty="0">
                <a:ln>
                  <a:noFill/>
                </a:ln>
                <a:effectLst/>
                <a:uLnTx/>
                <a:uFillTx/>
                <a:latin typeface="+mn-lt"/>
                <a:cs typeface="Times New Roman" panose="02020603050405020304" pitchFamily="18" charset="0"/>
                <a:sym typeface="Symbol" panose="05050102010706020507" pitchFamily="18" charset="2"/>
              </a:rPr>
              <a:t> veetüübi muutumine veekihi sooldumisel:</a:t>
            </a:r>
            <a:endParaRPr kumimoji="0" lang="en-GB" altLang="nl-BE" sz="2300" i="0" u="none" strike="noStrike" kern="0" cap="none" spc="0" normalizeH="0" baseline="0" noProof="0" dirty="0">
              <a:ln>
                <a:noFill/>
              </a:ln>
              <a:effectLst/>
              <a:uLnTx/>
              <a:uFillTx/>
              <a:latin typeface="+mn-lt"/>
              <a:cs typeface="Times New Roman" panose="02020603050405020304" pitchFamily="18" charset="0"/>
            </a:endParaRPr>
          </a:p>
          <a:p>
            <a:pPr algn="ctr"/>
            <a:r>
              <a:rPr lang="en-GB" altLang="nl-BE" sz="2400" b="1" i="1" dirty="0">
                <a:solidFill>
                  <a:schemeClr val="accent6"/>
                </a:solidFill>
                <a:cs typeface="Times New Roman" panose="02020603050405020304" pitchFamily="18" charset="0"/>
              </a:rPr>
              <a:t>CaHCO</a:t>
            </a:r>
            <a:r>
              <a:rPr lang="en-GB" altLang="nl-BE" sz="2400" b="1" i="1" baseline="-30000" dirty="0">
                <a:solidFill>
                  <a:schemeClr val="accent6"/>
                </a:solidFill>
                <a:cs typeface="Times New Roman" panose="02020603050405020304" pitchFamily="18" charset="0"/>
              </a:rPr>
              <a:t>3</a:t>
            </a:r>
            <a:r>
              <a:rPr lang="en-GB" altLang="nl-BE" sz="2400" b="1" i="1" dirty="0">
                <a:solidFill>
                  <a:srgbClr val="99FF33"/>
                </a:solidFill>
                <a:cs typeface="Times New Roman" panose="02020603050405020304" pitchFamily="18" charset="0"/>
              </a:rPr>
              <a:t> </a:t>
            </a:r>
            <a:r>
              <a:rPr lang="en-GB" altLang="nl-BE" sz="2400" b="1" i="1" dirty="0">
                <a:cs typeface="Times New Roman" panose="02020603050405020304" pitchFamily="18" charset="0"/>
                <a:sym typeface="Symbol" panose="05050102010706020507" pitchFamily="18" charset="2"/>
              </a:rPr>
              <a:t></a:t>
            </a:r>
            <a:r>
              <a:rPr lang="en-GB" altLang="nl-BE" sz="2400" b="1" i="1" dirty="0">
                <a:cs typeface="Times New Roman" panose="02020603050405020304" pitchFamily="18" charset="0"/>
              </a:rPr>
              <a:t> </a:t>
            </a:r>
            <a:r>
              <a:rPr lang="en-GB" altLang="nl-BE" sz="2400" b="1" i="1" dirty="0" err="1">
                <a:solidFill>
                  <a:srgbClr val="FF0000"/>
                </a:solidFill>
                <a:cs typeface="Times New Roman" panose="02020603050405020304" pitchFamily="18" charset="0"/>
              </a:rPr>
              <a:t>CaCl</a:t>
            </a:r>
            <a:r>
              <a:rPr lang="en-GB" altLang="nl-BE" sz="2400" b="1" i="1" dirty="0">
                <a:solidFill>
                  <a:srgbClr val="FF0000"/>
                </a:solidFill>
                <a:cs typeface="Times New Roman" panose="02020603050405020304" pitchFamily="18" charset="0"/>
              </a:rPr>
              <a:t>- </a:t>
            </a:r>
            <a:r>
              <a:rPr lang="en-GB" altLang="nl-BE" sz="2400" b="1" i="1" dirty="0">
                <a:cs typeface="Times New Roman" panose="02020603050405020304" pitchFamily="18" charset="0"/>
                <a:sym typeface="Symbol" panose="05050102010706020507" pitchFamily="18" charset="2"/>
              </a:rPr>
              <a:t></a:t>
            </a:r>
            <a:r>
              <a:rPr lang="en-GB" altLang="nl-BE" sz="2400" b="1" i="1" dirty="0">
                <a:cs typeface="Times New Roman" panose="02020603050405020304" pitchFamily="18" charset="0"/>
              </a:rPr>
              <a:t> </a:t>
            </a:r>
            <a:r>
              <a:rPr lang="en-GB" altLang="nl-BE" sz="2400" b="1" i="1" dirty="0" err="1">
                <a:cs typeface="Times New Roman" panose="02020603050405020304" pitchFamily="18" charset="0"/>
              </a:rPr>
              <a:t>NaCl</a:t>
            </a:r>
            <a:r>
              <a:rPr lang="en-GB" altLang="nl-BE" sz="2400" b="1" i="1" dirty="0">
                <a:cs typeface="Times New Roman" panose="02020603050405020304" pitchFamily="18" charset="0"/>
              </a:rPr>
              <a:t>- </a:t>
            </a:r>
            <a:r>
              <a:rPr lang="en-GB" altLang="nl-BE" sz="2400" b="1" i="1" dirty="0">
                <a:cs typeface="Times New Roman" panose="02020603050405020304" pitchFamily="18" charset="0"/>
                <a:sym typeface="Symbol" panose="05050102010706020507" pitchFamily="18" charset="2"/>
              </a:rPr>
              <a:t></a:t>
            </a:r>
            <a:r>
              <a:rPr lang="en-GB" altLang="nl-BE" sz="2400" b="1" i="1" dirty="0">
                <a:cs typeface="Times New Roman" panose="02020603050405020304" pitchFamily="18" charset="0"/>
              </a:rPr>
              <a:t> </a:t>
            </a:r>
            <a:r>
              <a:rPr lang="en-GB" altLang="nl-BE" sz="2400" b="1" i="1" dirty="0" err="1">
                <a:solidFill>
                  <a:srgbClr val="0070C0"/>
                </a:solidFill>
                <a:cs typeface="Times New Roman" panose="02020603050405020304" pitchFamily="18" charset="0"/>
              </a:rPr>
              <a:t>NaCl</a:t>
            </a:r>
            <a:endParaRPr lang="en-GB" altLang="nl-BE" sz="2400" dirty="0">
              <a:solidFill>
                <a:srgbClr val="0070C0"/>
              </a:solidFill>
              <a:cs typeface="Times New Roman" panose="02020603050405020304"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endParaRPr kumimoji="0" lang="en-GB" altLang="nl-BE" sz="2400" b="0" i="0" u="none" strike="noStrike" kern="0" cap="none" spc="0" normalizeH="0" baseline="0" noProof="0" dirty="0">
              <a:ln>
                <a:noFill/>
              </a:ln>
              <a:solidFill>
                <a:srgbClr val="99FF33"/>
              </a:solidFill>
              <a:effectLst/>
              <a:uLnTx/>
              <a:uFillTx/>
              <a:latin typeface="Arial" panose="020B0604020202020204" pitchFamily="34" charset="0"/>
            </a:endParaRPr>
          </a:p>
        </p:txBody>
      </p:sp>
      <p:sp>
        <p:nvSpPr>
          <p:cNvPr id="2" name="Slaidinumbri kohatäide 1">
            <a:extLst>
              <a:ext uri="{FF2B5EF4-FFF2-40B4-BE49-F238E27FC236}">
                <a16:creationId xmlns:a16="http://schemas.microsoft.com/office/drawing/2014/main" id="{C5CEE3AD-9572-4E3C-A42F-B64AF7A5961E}"/>
              </a:ext>
            </a:extLst>
          </p:cNvPr>
          <p:cNvSpPr>
            <a:spLocks noGrp="1"/>
          </p:cNvSpPr>
          <p:nvPr>
            <p:ph type="sldNum" sz="quarter" idx="12"/>
          </p:nvPr>
        </p:nvSpPr>
        <p:spPr/>
        <p:txBody>
          <a:bodyPr/>
          <a:lstStyle/>
          <a:p>
            <a:fld id="{AECCF359-125E-4B56-B8AE-37251FDC6E5C}" type="slidenum">
              <a:rPr lang="en-US" smtClean="0"/>
              <a:t>5</a:t>
            </a:fld>
            <a:endParaRPr lang="en-US"/>
          </a:p>
        </p:txBody>
      </p:sp>
    </p:spTree>
    <p:extLst>
      <p:ext uri="{BB962C8B-B14F-4D97-AF65-F5344CB8AC3E}">
        <p14:creationId xmlns:p14="http://schemas.microsoft.com/office/powerpoint/2010/main" val="8897620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864" y="6150787"/>
            <a:ext cx="10704576" cy="369332"/>
          </a:xfrm>
          <a:prstGeom prst="rect">
            <a:avLst/>
          </a:prstGeom>
        </p:spPr>
        <p:txBody>
          <a:bodyPr wrap="square">
            <a:spAutoFit/>
          </a:bodyPr>
          <a:lstStyle/>
          <a:p>
            <a:r>
              <a:rPr lang="et-EE" dirty="0"/>
              <a:t>&gt;250 </a:t>
            </a:r>
            <a:r>
              <a:rPr lang="et-EE" dirty="0" err="1"/>
              <a:t>mg/L</a:t>
            </a:r>
            <a:r>
              <a:rPr lang="et-EE" dirty="0"/>
              <a:t> SO4 sisaldus Kagu–Eesti vetes on erandlik ja tõenäoliselt pärineb lasuva Narva lademe kipsist (CaSO4).</a:t>
            </a:r>
          </a:p>
        </p:txBody>
      </p:sp>
      <p:pic>
        <p:nvPicPr>
          <p:cNvPr id="4" name="Picture 3"/>
          <p:cNvPicPr>
            <a:picLocks noChangeAspect="1"/>
          </p:cNvPicPr>
          <p:nvPr/>
        </p:nvPicPr>
        <p:blipFill>
          <a:blip r:embed="rId2"/>
          <a:stretch>
            <a:fillRect/>
          </a:stretch>
        </p:blipFill>
        <p:spPr>
          <a:xfrm>
            <a:off x="1463041" y="323865"/>
            <a:ext cx="8693952" cy="5826922"/>
          </a:xfrm>
          <a:prstGeom prst="rect">
            <a:avLst/>
          </a:prstGeom>
        </p:spPr>
      </p:pic>
    </p:spTree>
    <p:extLst>
      <p:ext uri="{BB962C8B-B14F-4D97-AF65-F5344CB8AC3E}">
        <p14:creationId xmlns:p14="http://schemas.microsoft.com/office/powerpoint/2010/main" val="27474090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6555" y="6316718"/>
            <a:ext cx="2205860" cy="369332"/>
          </a:xfrm>
          <a:prstGeom prst="rect">
            <a:avLst/>
          </a:prstGeom>
        </p:spPr>
        <p:txBody>
          <a:bodyPr wrap="none">
            <a:spAutoFit/>
          </a:bodyPr>
          <a:lstStyle/>
          <a:p>
            <a:pPr algn="just"/>
            <a:r>
              <a:rPr lang="et-EE" dirty="0"/>
              <a:t> NH</a:t>
            </a:r>
            <a:r>
              <a:rPr lang="et-EE" baseline="-25000" dirty="0"/>
              <a:t>4</a:t>
            </a:r>
            <a:r>
              <a:rPr lang="et-EE" dirty="0"/>
              <a:t> kõrged väärused</a:t>
            </a:r>
          </a:p>
        </p:txBody>
      </p:sp>
      <p:pic>
        <p:nvPicPr>
          <p:cNvPr id="4" name="Picture 3"/>
          <p:cNvPicPr>
            <a:picLocks noChangeAspect="1"/>
          </p:cNvPicPr>
          <p:nvPr/>
        </p:nvPicPr>
        <p:blipFill>
          <a:blip r:embed="rId2"/>
          <a:stretch>
            <a:fillRect/>
          </a:stretch>
        </p:blipFill>
        <p:spPr>
          <a:xfrm>
            <a:off x="658775" y="12892"/>
            <a:ext cx="9305666" cy="6203242"/>
          </a:xfrm>
          <a:prstGeom prst="rect">
            <a:avLst/>
          </a:prstGeom>
        </p:spPr>
      </p:pic>
    </p:spTree>
    <p:extLst>
      <p:ext uri="{BB962C8B-B14F-4D97-AF65-F5344CB8AC3E}">
        <p14:creationId xmlns:p14="http://schemas.microsoft.com/office/powerpoint/2010/main" val="35928175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5235" y="6179558"/>
            <a:ext cx="4573881" cy="369332"/>
          </a:xfrm>
          <a:prstGeom prst="rect">
            <a:avLst/>
          </a:prstGeom>
        </p:spPr>
        <p:txBody>
          <a:bodyPr wrap="none">
            <a:spAutoFit/>
          </a:bodyPr>
          <a:lstStyle/>
          <a:p>
            <a:pPr marL="285750" indent="-285750" algn="just">
              <a:buFont typeface="Arial" panose="020B0604020202020204" pitchFamily="34" charset="0"/>
              <a:buChar char="•"/>
            </a:pPr>
            <a:r>
              <a:rPr lang="et-EE" dirty="0"/>
              <a:t>Probleemiks H</a:t>
            </a:r>
            <a:r>
              <a:rPr lang="et-EE" baseline="-25000" dirty="0"/>
              <a:t>2</a:t>
            </a:r>
            <a:r>
              <a:rPr lang="et-EE" dirty="0"/>
              <a:t>S, Fe ja NH</a:t>
            </a:r>
            <a:r>
              <a:rPr lang="et-EE" baseline="-25000" dirty="0"/>
              <a:t>4</a:t>
            </a:r>
            <a:r>
              <a:rPr lang="et-EE" dirty="0"/>
              <a:t> kõrged väärused</a:t>
            </a:r>
          </a:p>
        </p:txBody>
      </p:sp>
      <p:pic>
        <p:nvPicPr>
          <p:cNvPr id="3" name="Picture 2"/>
          <p:cNvPicPr>
            <a:picLocks noChangeAspect="1"/>
          </p:cNvPicPr>
          <p:nvPr/>
        </p:nvPicPr>
        <p:blipFill>
          <a:blip r:embed="rId2"/>
          <a:stretch>
            <a:fillRect/>
          </a:stretch>
        </p:blipFill>
        <p:spPr>
          <a:xfrm>
            <a:off x="539496" y="369745"/>
            <a:ext cx="8723376" cy="5809813"/>
          </a:xfrm>
          <a:prstGeom prst="rect">
            <a:avLst/>
          </a:prstGeom>
        </p:spPr>
      </p:pic>
    </p:spTree>
    <p:extLst>
      <p:ext uri="{BB962C8B-B14F-4D97-AF65-F5344CB8AC3E}">
        <p14:creationId xmlns:p14="http://schemas.microsoft.com/office/powerpoint/2010/main" val="366849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pPr>
              <a:defRPr/>
            </a:pPr>
            <a:r>
              <a:rPr lang="et-EE" dirty="0"/>
              <a:t>Devoni põhjaveekogumid</a:t>
            </a:r>
            <a:endParaRPr lang="en-GB" dirty="0"/>
          </a:p>
        </p:txBody>
      </p:sp>
      <p:pic>
        <p:nvPicPr>
          <p:cNvPr id="26627" name="Sisu kohatäide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64169" y="1803400"/>
            <a:ext cx="5497513" cy="4440238"/>
          </a:xfrm>
        </p:spPr>
      </p:pic>
      <p:sp>
        <p:nvSpPr>
          <p:cNvPr id="4" name="Slaidinumbri kohatäide 3"/>
          <p:cNvSpPr>
            <a:spLocks noGrp="1"/>
          </p:cNvSpPr>
          <p:nvPr>
            <p:ph type="sldNum" sz="quarter" idx="12"/>
          </p:nvPr>
        </p:nvSpPr>
        <p:spPr/>
        <p:txBody>
          <a:bodyPr/>
          <a:lstStyle/>
          <a:p>
            <a:pPr>
              <a:defRPr/>
            </a:pPr>
            <a:fld id="{9741BA75-BC29-4154-84FA-4CFE1E260D0E}" type="slidenum">
              <a:rPr lang="en-GB"/>
              <a:pPr>
                <a:defRPr/>
              </a:pPr>
              <a:t>53</a:t>
            </a:fld>
            <a:endParaRPr lang="en-GB"/>
          </a:p>
        </p:txBody>
      </p:sp>
      <p:sp>
        <p:nvSpPr>
          <p:cNvPr id="26629" name="TextBox 5"/>
          <p:cNvSpPr txBox="1">
            <a:spLocks noChangeArrowheads="1"/>
          </p:cNvSpPr>
          <p:nvPr/>
        </p:nvSpPr>
        <p:spPr bwMode="auto">
          <a:xfrm>
            <a:off x="4741864" y="6248400"/>
            <a:ext cx="2700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et-EE" altLang="et-EE"/>
              <a:t>Allikas: AS Maves, 2004 </a:t>
            </a:r>
            <a:endParaRPr lang="en-GB" altLang="et-EE"/>
          </a:p>
        </p:txBody>
      </p:sp>
      <p:sp>
        <p:nvSpPr>
          <p:cNvPr id="3" name="TextBox 2"/>
          <p:cNvSpPr txBox="1"/>
          <p:nvPr/>
        </p:nvSpPr>
        <p:spPr>
          <a:xfrm>
            <a:off x="6951785" y="1749425"/>
            <a:ext cx="184731" cy="369332"/>
          </a:xfrm>
          <a:prstGeom prst="rect">
            <a:avLst/>
          </a:prstGeom>
          <a:noFill/>
        </p:spPr>
        <p:txBody>
          <a:bodyPr wrap="none" rtlCol="0">
            <a:spAutoFit/>
          </a:bodyPr>
          <a:lstStyle/>
          <a:p>
            <a:endParaRPr lang="et-EE" dirty="0"/>
          </a:p>
        </p:txBody>
      </p:sp>
    </p:spTree>
    <p:extLst>
      <p:ext uri="{BB962C8B-B14F-4D97-AF65-F5344CB8AC3E}">
        <p14:creationId xmlns:p14="http://schemas.microsoft.com/office/powerpoint/2010/main" val="1504208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752208" y="206649"/>
            <a:ext cx="8449016" cy="977794"/>
          </a:xfrm>
        </p:spPr>
        <p:txBody>
          <a:bodyPr/>
          <a:lstStyle/>
          <a:p>
            <a:pPr defTabSz="475419">
              <a:defRPr/>
            </a:pPr>
            <a:r>
              <a:rPr lang="et-EE" altLang="et-EE" sz="4655"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Piperi</a:t>
            </a:r>
            <a:r>
              <a:rPr lang="et-EE" altLang="et-EE" sz="4655"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diagramm</a:t>
            </a:r>
            <a:endParaRPr lang="en-US" altLang="et-EE" sz="4655"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0963"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57542" y="1219723"/>
            <a:ext cx="5256903" cy="4699125"/>
          </a:xfr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8682" y="1219723"/>
            <a:ext cx="5120819" cy="469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4757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D5655C23-1998-438C-922F-2057D2147B8C}"/>
              </a:ext>
            </a:extLst>
          </p:cNvPr>
          <p:cNvSpPr>
            <a:spLocks noGrp="1"/>
          </p:cNvSpPr>
          <p:nvPr>
            <p:ph type="title"/>
          </p:nvPr>
        </p:nvSpPr>
        <p:spPr/>
        <p:txBody>
          <a:bodyPr/>
          <a:lstStyle/>
          <a:p>
            <a:r>
              <a:rPr lang="et-EE" b="1" dirty="0"/>
              <a:t>Reaktsioonid küllastusvöös</a:t>
            </a:r>
            <a:endParaRPr lang="en-US" b="1" dirty="0"/>
          </a:p>
        </p:txBody>
      </p:sp>
      <p:pic>
        <p:nvPicPr>
          <p:cNvPr id="4" name="Picture 2" descr="SWIM2004-keynote-piper">
            <a:extLst>
              <a:ext uri="{FF2B5EF4-FFF2-40B4-BE49-F238E27FC236}">
                <a16:creationId xmlns:a16="http://schemas.microsoft.com/office/drawing/2014/main" id="{F378A62D-0406-4913-96C1-494129A15D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9212" y="1296194"/>
            <a:ext cx="447357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idinumbri kohatäide 2">
            <a:extLst>
              <a:ext uri="{FF2B5EF4-FFF2-40B4-BE49-F238E27FC236}">
                <a16:creationId xmlns:a16="http://schemas.microsoft.com/office/drawing/2014/main" id="{577CDF7B-88E9-4AFE-BD4E-90367AB3384D}"/>
              </a:ext>
            </a:extLst>
          </p:cNvPr>
          <p:cNvSpPr>
            <a:spLocks noGrp="1"/>
          </p:cNvSpPr>
          <p:nvPr>
            <p:ph type="sldNum" sz="quarter" idx="12"/>
          </p:nvPr>
        </p:nvSpPr>
        <p:spPr/>
        <p:txBody>
          <a:bodyPr/>
          <a:lstStyle/>
          <a:p>
            <a:fld id="{AECCF359-125E-4B56-B8AE-37251FDC6E5C}" type="slidenum">
              <a:rPr lang="en-US" smtClean="0"/>
              <a:t>7</a:t>
            </a:fld>
            <a:endParaRPr lang="en-US"/>
          </a:p>
        </p:txBody>
      </p:sp>
      <p:sp>
        <p:nvSpPr>
          <p:cNvPr id="5" name="Ovaal 4">
            <a:extLst>
              <a:ext uri="{FF2B5EF4-FFF2-40B4-BE49-F238E27FC236}">
                <a16:creationId xmlns:a16="http://schemas.microsoft.com/office/drawing/2014/main" id="{35BFAC62-FF35-4C2E-9B42-7DECFC4755E9}"/>
              </a:ext>
            </a:extLst>
          </p:cNvPr>
          <p:cNvSpPr/>
          <p:nvPr/>
        </p:nvSpPr>
        <p:spPr>
          <a:xfrm rot="3389169">
            <a:off x="4446531" y="4837339"/>
            <a:ext cx="1784349" cy="45368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913AF8A-1516-4A23-994D-37472F14E5FC}"/>
              </a:ext>
            </a:extLst>
          </p:cNvPr>
          <p:cNvSpPr txBox="1"/>
          <p:nvPr/>
        </p:nvSpPr>
        <p:spPr>
          <a:xfrm rot="18416464">
            <a:off x="6114714" y="4757057"/>
            <a:ext cx="1482842" cy="369332"/>
          </a:xfrm>
          <a:prstGeom prst="rect">
            <a:avLst/>
          </a:prstGeom>
          <a:noFill/>
        </p:spPr>
        <p:txBody>
          <a:bodyPr wrap="none" rtlCol="0">
            <a:spAutoFit/>
          </a:bodyPr>
          <a:lstStyle/>
          <a:p>
            <a:r>
              <a:rPr lang="et-EE" b="1" dirty="0"/>
              <a:t>magestumine</a:t>
            </a:r>
            <a:endParaRPr lang="en-US" b="1" dirty="0"/>
          </a:p>
        </p:txBody>
      </p:sp>
      <p:sp>
        <p:nvSpPr>
          <p:cNvPr id="7" name="TextBox 6">
            <a:extLst>
              <a:ext uri="{FF2B5EF4-FFF2-40B4-BE49-F238E27FC236}">
                <a16:creationId xmlns:a16="http://schemas.microsoft.com/office/drawing/2014/main" id="{7E8C2BA9-BF22-451B-BA0A-8C4B6B2A5C7B}"/>
              </a:ext>
            </a:extLst>
          </p:cNvPr>
          <p:cNvSpPr txBox="1"/>
          <p:nvPr/>
        </p:nvSpPr>
        <p:spPr>
          <a:xfrm rot="18416464">
            <a:off x="4684519" y="2603465"/>
            <a:ext cx="1308371" cy="369332"/>
          </a:xfrm>
          <a:prstGeom prst="rect">
            <a:avLst/>
          </a:prstGeom>
          <a:noFill/>
        </p:spPr>
        <p:txBody>
          <a:bodyPr wrap="none" rtlCol="0">
            <a:spAutoFit/>
          </a:bodyPr>
          <a:lstStyle/>
          <a:p>
            <a:r>
              <a:rPr lang="et-EE" b="1" dirty="0"/>
              <a:t>sooldumine</a:t>
            </a:r>
            <a:endParaRPr lang="en-US" b="1" dirty="0"/>
          </a:p>
        </p:txBody>
      </p:sp>
      <p:sp>
        <p:nvSpPr>
          <p:cNvPr id="8" name="Ovaal 7">
            <a:extLst>
              <a:ext uri="{FF2B5EF4-FFF2-40B4-BE49-F238E27FC236}">
                <a16:creationId xmlns:a16="http://schemas.microsoft.com/office/drawing/2014/main" id="{CBAFED8C-03C9-4109-A72A-AF84D6F3E770}"/>
              </a:ext>
            </a:extLst>
          </p:cNvPr>
          <p:cNvSpPr/>
          <p:nvPr/>
        </p:nvSpPr>
        <p:spPr>
          <a:xfrm rot="3389169">
            <a:off x="5885561" y="2561286"/>
            <a:ext cx="1784349" cy="45368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6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2BC7B872-90FD-43BA-9919-5C4929BA863D}"/>
              </a:ext>
            </a:extLst>
          </p:cNvPr>
          <p:cNvSpPr>
            <a:spLocks noGrp="1"/>
          </p:cNvSpPr>
          <p:nvPr>
            <p:ph type="title"/>
          </p:nvPr>
        </p:nvSpPr>
        <p:spPr>
          <a:xfrm>
            <a:off x="838200" y="1"/>
            <a:ext cx="10515600" cy="745724"/>
          </a:xfrm>
        </p:spPr>
        <p:txBody>
          <a:bodyPr/>
          <a:lstStyle/>
          <a:p>
            <a:r>
              <a:rPr lang="et-EE" b="1" dirty="0"/>
              <a:t>Põhjavee keemiline areng</a:t>
            </a:r>
            <a:endParaRPr lang="en-US" b="1" dirty="0"/>
          </a:p>
        </p:txBody>
      </p:sp>
      <p:sp>
        <p:nvSpPr>
          <p:cNvPr id="3" name="Sisu kohatäide 2">
            <a:extLst>
              <a:ext uri="{FF2B5EF4-FFF2-40B4-BE49-F238E27FC236}">
                <a16:creationId xmlns:a16="http://schemas.microsoft.com/office/drawing/2014/main" id="{D69FE67D-0D47-48CD-BC91-70E4FEC05352}"/>
              </a:ext>
            </a:extLst>
          </p:cNvPr>
          <p:cNvSpPr>
            <a:spLocks noGrp="1"/>
          </p:cNvSpPr>
          <p:nvPr>
            <p:ph idx="1"/>
          </p:nvPr>
        </p:nvSpPr>
        <p:spPr>
          <a:xfrm>
            <a:off x="838200" y="745724"/>
            <a:ext cx="10515600" cy="6112276"/>
          </a:xfrm>
        </p:spPr>
        <p:txBody>
          <a:bodyPr>
            <a:normAutofit fontScale="55000" lnSpcReduction="20000"/>
          </a:bodyPr>
          <a:lstStyle/>
          <a:p>
            <a:r>
              <a:rPr lang="et-EE" b="1" dirty="0">
                <a:solidFill>
                  <a:schemeClr val="accent4"/>
                </a:solidFill>
              </a:rPr>
              <a:t>Sademete keemiline koostis:</a:t>
            </a:r>
          </a:p>
          <a:p>
            <a:pPr>
              <a:buFont typeface="Wingdings" panose="05000000000000000000" pitchFamily="2" charset="2"/>
              <a:buChar char="v"/>
            </a:pPr>
            <a:r>
              <a:rPr lang="et-EE" dirty="0"/>
              <a:t>Moodustumine mereveest (</a:t>
            </a:r>
            <a:r>
              <a:rPr lang="et-EE" i="1" dirty="0">
                <a:solidFill>
                  <a:srgbClr val="FF0000"/>
                </a:solidFill>
              </a:rPr>
              <a:t>Na</a:t>
            </a:r>
            <a:r>
              <a:rPr lang="et-EE" i="1" baseline="30000" dirty="0">
                <a:solidFill>
                  <a:srgbClr val="FF0000"/>
                </a:solidFill>
              </a:rPr>
              <a:t>+</a:t>
            </a:r>
            <a:r>
              <a:rPr lang="et-EE" dirty="0"/>
              <a:t>, </a:t>
            </a:r>
            <a:r>
              <a:rPr lang="et-EE" i="1" dirty="0" err="1">
                <a:solidFill>
                  <a:srgbClr val="FF0000"/>
                </a:solidFill>
              </a:rPr>
              <a:t>Cl</a:t>
            </a:r>
            <a:r>
              <a:rPr lang="et-EE" i="1" baseline="30000" dirty="0">
                <a:solidFill>
                  <a:srgbClr val="FF0000"/>
                </a:solidFill>
                <a:latin typeface="Calibri" panose="020F0502020204030204" pitchFamily="34" charset="0"/>
                <a:cs typeface="Calibri" panose="020F0502020204030204" pitchFamily="34" charset="0"/>
              </a:rPr>
              <a:t>−</a:t>
            </a:r>
            <a:r>
              <a:rPr lang="et-EE" dirty="0"/>
              <a:t>);</a:t>
            </a:r>
          </a:p>
          <a:p>
            <a:pPr>
              <a:buFont typeface="Wingdings" panose="05000000000000000000" pitchFamily="2" charset="2"/>
              <a:buChar char="v"/>
            </a:pPr>
            <a:r>
              <a:rPr lang="et-EE" dirty="0"/>
              <a:t>Kontinentaalne tolm (</a:t>
            </a:r>
            <a:r>
              <a:rPr lang="et-EE" i="1" dirty="0">
                <a:solidFill>
                  <a:srgbClr val="FF0000"/>
                </a:solidFill>
              </a:rPr>
              <a:t>Ca</a:t>
            </a:r>
            <a:r>
              <a:rPr lang="et-EE" i="1" baseline="30000" dirty="0">
                <a:solidFill>
                  <a:srgbClr val="FF0000"/>
                </a:solidFill>
              </a:rPr>
              <a:t>2+</a:t>
            </a:r>
            <a:r>
              <a:rPr lang="et-EE" dirty="0"/>
              <a:t>);</a:t>
            </a:r>
          </a:p>
          <a:p>
            <a:pPr>
              <a:buFont typeface="Wingdings" panose="05000000000000000000" pitchFamily="2" charset="2"/>
              <a:buChar char="v"/>
            </a:pPr>
            <a:r>
              <a:rPr lang="et-EE" dirty="0"/>
              <a:t>Antropogeenne saaste (NO</a:t>
            </a:r>
            <a:r>
              <a:rPr lang="et-EE" baseline="-25000" dirty="0"/>
              <a:t>x</a:t>
            </a:r>
            <a:r>
              <a:rPr lang="et-EE" dirty="0">
                <a:latin typeface="Calibri" panose="020F0502020204030204" pitchFamily="34" charset="0"/>
                <a:cs typeface="Calibri" panose="020F0502020204030204" pitchFamily="34" charset="0"/>
              </a:rPr>
              <a:t>→</a:t>
            </a:r>
            <a:r>
              <a:rPr lang="et-EE" i="1" dirty="0">
                <a:solidFill>
                  <a:srgbClr val="FF0000"/>
                </a:solidFill>
                <a:latin typeface="Calibri" panose="020F0502020204030204" pitchFamily="34" charset="0"/>
                <a:cs typeface="Calibri" panose="020F0502020204030204" pitchFamily="34" charset="0"/>
              </a:rPr>
              <a:t>NH</a:t>
            </a:r>
            <a:r>
              <a:rPr lang="et-EE" i="1" baseline="-25000" dirty="0">
                <a:solidFill>
                  <a:srgbClr val="FF0000"/>
                </a:solidFill>
                <a:latin typeface="Calibri" panose="020F0502020204030204" pitchFamily="34" charset="0"/>
                <a:cs typeface="Calibri" panose="020F0502020204030204" pitchFamily="34" charset="0"/>
              </a:rPr>
              <a:t>4</a:t>
            </a:r>
            <a:r>
              <a:rPr lang="et-EE" i="1" baseline="30000" dirty="0">
                <a:solidFill>
                  <a:srgbClr val="FF0000"/>
                </a:solidFill>
                <a:latin typeface="Calibri" panose="020F0502020204030204" pitchFamily="34" charset="0"/>
                <a:cs typeface="Calibri" panose="020F0502020204030204" pitchFamily="34" charset="0"/>
              </a:rPr>
              <a:t>+</a:t>
            </a:r>
            <a:r>
              <a:rPr lang="et-EE" dirty="0">
                <a:latin typeface="Calibri" panose="020F0502020204030204" pitchFamily="34" charset="0"/>
                <a:cs typeface="Calibri" panose="020F0502020204030204" pitchFamily="34" charset="0"/>
              </a:rPr>
              <a:t>, </a:t>
            </a:r>
            <a:r>
              <a:rPr lang="et-EE" i="1" dirty="0">
                <a:solidFill>
                  <a:srgbClr val="FF0000"/>
                </a:solidFill>
                <a:latin typeface="Calibri" panose="020F0502020204030204" pitchFamily="34" charset="0"/>
                <a:cs typeface="Calibri" panose="020F0502020204030204" pitchFamily="34" charset="0"/>
              </a:rPr>
              <a:t>NO</a:t>
            </a:r>
            <a:r>
              <a:rPr lang="et-EE" i="1" baseline="-25000" dirty="0">
                <a:solidFill>
                  <a:srgbClr val="FF0000"/>
                </a:solidFill>
                <a:latin typeface="Calibri" panose="020F0502020204030204" pitchFamily="34" charset="0"/>
                <a:cs typeface="Calibri" panose="020F0502020204030204" pitchFamily="34" charset="0"/>
              </a:rPr>
              <a:t>3</a:t>
            </a:r>
            <a:r>
              <a:rPr lang="et-EE" i="1" baseline="30000" dirty="0">
                <a:solidFill>
                  <a:srgbClr val="FF0000"/>
                </a:solidFill>
                <a:latin typeface="Calibri" panose="020F0502020204030204" pitchFamily="34" charset="0"/>
                <a:cs typeface="Calibri" panose="020F0502020204030204" pitchFamily="34" charset="0"/>
              </a:rPr>
              <a:t>−</a:t>
            </a:r>
            <a:r>
              <a:rPr lang="et-EE" dirty="0"/>
              <a:t>; SO</a:t>
            </a:r>
            <a:r>
              <a:rPr lang="et-EE" baseline="-25000" dirty="0"/>
              <a:t>2</a:t>
            </a:r>
            <a:r>
              <a:rPr lang="et-EE" dirty="0">
                <a:latin typeface="Calibri" panose="020F0502020204030204" pitchFamily="34" charset="0"/>
                <a:cs typeface="Calibri" panose="020F0502020204030204" pitchFamily="34" charset="0"/>
              </a:rPr>
              <a:t>→</a:t>
            </a:r>
            <a:r>
              <a:rPr lang="et-EE" i="1" dirty="0">
                <a:solidFill>
                  <a:srgbClr val="FF0000"/>
                </a:solidFill>
                <a:latin typeface="Calibri" panose="020F0502020204030204" pitchFamily="34" charset="0"/>
                <a:cs typeface="Calibri" panose="020F0502020204030204" pitchFamily="34" charset="0"/>
              </a:rPr>
              <a:t>SO</a:t>
            </a:r>
            <a:r>
              <a:rPr lang="et-EE" i="1" baseline="-25000" dirty="0">
                <a:solidFill>
                  <a:srgbClr val="FF0000"/>
                </a:solidFill>
                <a:latin typeface="Calibri" panose="020F0502020204030204" pitchFamily="34" charset="0"/>
                <a:cs typeface="Calibri" panose="020F0502020204030204" pitchFamily="34" charset="0"/>
              </a:rPr>
              <a:t>4</a:t>
            </a:r>
            <a:r>
              <a:rPr lang="et-EE" i="1" baseline="30000" dirty="0">
                <a:solidFill>
                  <a:srgbClr val="FF0000"/>
                </a:solidFill>
                <a:latin typeface="Calibri" panose="020F0502020204030204" pitchFamily="34" charset="0"/>
                <a:cs typeface="Calibri" panose="020F0502020204030204" pitchFamily="34" charset="0"/>
              </a:rPr>
              <a:t>2−</a:t>
            </a:r>
            <a:r>
              <a:rPr lang="et-EE" dirty="0"/>
              <a:t>);</a:t>
            </a:r>
          </a:p>
          <a:p>
            <a:pPr>
              <a:buFont typeface="Wingdings" panose="05000000000000000000" pitchFamily="2" charset="2"/>
              <a:buChar char="v"/>
            </a:pPr>
            <a:r>
              <a:rPr lang="et-EE" dirty="0" err="1"/>
              <a:t>pH</a:t>
            </a:r>
            <a:r>
              <a:rPr lang="et-EE" dirty="0"/>
              <a:t>=5-6 (happevihmad 3-4); TDS</a:t>
            </a:r>
            <a:r>
              <a:rPr lang="et-EE" dirty="0">
                <a:latin typeface="Times New Roman" panose="02020603050405020304" pitchFamily="18" charset="0"/>
                <a:cs typeface="Times New Roman" panose="02020603050405020304" pitchFamily="18" charset="0"/>
              </a:rPr>
              <a:t>~</a:t>
            </a:r>
            <a:r>
              <a:rPr lang="et-EE" dirty="0">
                <a:cs typeface="Times New Roman" panose="02020603050405020304" pitchFamily="18" charset="0"/>
              </a:rPr>
              <a:t>1-20 mg/L.</a:t>
            </a:r>
          </a:p>
          <a:p>
            <a:r>
              <a:rPr lang="et-EE" b="1" dirty="0">
                <a:solidFill>
                  <a:srgbClr val="00B050"/>
                </a:solidFill>
                <a:cs typeface="Times New Roman" panose="02020603050405020304" pitchFamily="18" charset="0"/>
              </a:rPr>
              <a:t>Reaktsioonid aeratsioonivöös </a:t>
            </a:r>
            <a:r>
              <a:rPr lang="et-EE" dirty="0">
                <a:cs typeface="Times New Roman" panose="02020603050405020304" pitchFamily="18" charset="0"/>
              </a:rPr>
              <a:t>(infiltreeruv vesi):</a:t>
            </a:r>
          </a:p>
          <a:p>
            <a:pPr>
              <a:buFont typeface="Wingdings" panose="05000000000000000000" pitchFamily="2" charset="2"/>
              <a:buChar char="v"/>
            </a:pPr>
            <a:r>
              <a:rPr lang="et-EE" dirty="0">
                <a:cs typeface="Times New Roman" panose="02020603050405020304" pitchFamily="18" charset="0"/>
              </a:rPr>
              <a:t>Sademete kontsentreerumine (</a:t>
            </a:r>
            <a:r>
              <a:rPr lang="et-EE" dirty="0" err="1">
                <a:cs typeface="Times New Roman" panose="02020603050405020304" pitchFamily="18" charset="0"/>
              </a:rPr>
              <a:t>evapotranspiratsioon</a:t>
            </a:r>
            <a:r>
              <a:rPr lang="et-EE" dirty="0">
                <a:latin typeface="Calibri" panose="020F0502020204030204" pitchFamily="34" charset="0"/>
                <a:cs typeface="Calibri" panose="020F0502020204030204" pitchFamily="34" charset="0"/>
              </a:rPr>
              <a:t> →</a:t>
            </a:r>
            <a:r>
              <a:rPr lang="et-EE" dirty="0">
                <a:cs typeface="Times New Roman" panose="02020603050405020304" pitchFamily="18" charset="0"/>
              </a:rPr>
              <a:t> </a:t>
            </a:r>
            <a:r>
              <a:rPr lang="et-EE" i="1" dirty="0">
                <a:solidFill>
                  <a:srgbClr val="FF0000"/>
                </a:solidFill>
                <a:cs typeface="Times New Roman" panose="02020603050405020304" pitchFamily="18" charset="0"/>
              </a:rPr>
              <a:t>TDS</a:t>
            </a:r>
            <a:r>
              <a:rPr lang="et-EE" i="1" dirty="0">
                <a:solidFill>
                  <a:srgbClr val="FF0000"/>
                </a:solidFill>
                <a:latin typeface="Calibri" panose="020F0502020204030204" pitchFamily="34" charset="0"/>
                <a:cs typeface="Calibri" panose="020F0502020204030204" pitchFamily="34" charset="0"/>
              </a:rPr>
              <a:t>↑</a:t>
            </a:r>
            <a:r>
              <a:rPr lang="et-EE" dirty="0">
                <a:latin typeface="Calibri" panose="020F0502020204030204" pitchFamily="34" charset="0"/>
                <a:cs typeface="Calibri" panose="020F0502020204030204" pitchFamily="34" charset="0"/>
              </a:rPr>
              <a:t>);</a:t>
            </a:r>
            <a:endParaRPr lang="et-EE" dirty="0">
              <a:cs typeface="Times New Roman" panose="02020603050405020304" pitchFamily="18" charset="0"/>
            </a:endParaRPr>
          </a:p>
          <a:p>
            <a:pPr>
              <a:buFont typeface="Wingdings" panose="05000000000000000000" pitchFamily="2" charset="2"/>
              <a:buChar char="v"/>
            </a:pPr>
            <a:r>
              <a:rPr lang="et-EE" dirty="0">
                <a:cs typeface="Times New Roman" panose="02020603050405020304" pitchFamily="18" charset="0"/>
              </a:rPr>
              <a:t>Gaaside lahustumine (CO</a:t>
            </a:r>
            <a:r>
              <a:rPr lang="et-EE" baseline="-25000" dirty="0">
                <a:cs typeface="Times New Roman" panose="02020603050405020304" pitchFamily="18" charset="0"/>
              </a:rPr>
              <a:t>2</a:t>
            </a:r>
            <a:r>
              <a:rPr lang="et-EE" dirty="0">
                <a:cs typeface="Times New Roman" panose="02020603050405020304" pitchFamily="18" charset="0"/>
              </a:rPr>
              <a:t>, O</a:t>
            </a:r>
            <a:r>
              <a:rPr lang="et-EE" baseline="-25000" dirty="0">
                <a:cs typeface="Times New Roman" panose="02020603050405020304" pitchFamily="18" charset="0"/>
              </a:rPr>
              <a:t>2</a:t>
            </a:r>
            <a:r>
              <a:rPr lang="et-EE" dirty="0">
                <a:cs typeface="Times New Roman" panose="02020603050405020304" pitchFamily="18" charset="0"/>
              </a:rPr>
              <a:t>) ja ümberjaotumine (</a:t>
            </a:r>
            <a:r>
              <a:rPr lang="et-EE" i="1" dirty="0">
                <a:solidFill>
                  <a:srgbClr val="FF0000"/>
                </a:solidFill>
                <a:cs typeface="Times New Roman" panose="02020603050405020304" pitchFamily="18" charset="0"/>
              </a:rPr>
              <a:t>H</a:t>
            </a:r>
            <a:r>
              <a:rPr lang="et-EE" i="1" baseline="-25000" dirty="0">
                <a:solidFill>
                  <a:srgbClr val="FF0000"/>
                </a:solidFill>
                <a:cs typeface="Times New Roman" panose="02020603050405020304" pitchFamily="18" charset="0"/>
              </a:rPr>
              <a:t>2</a:t>
            </a:r>
            <a:r>
              <a:rPr lang="et-EE" i="1" dirty="0">
                <a:solidFill>
                  <a:srgbClr val="FF0000"/>
                </a:solidFill>
                <a:cs typeface="Times New Roman" panose="02020603050405020304" pitchFamily="18" charset="0"/>
              </a:rPr>
              <a:t>CO</a:t>
            </a:r>
            <a:r>
              <a:rPr lang="et-EE" i="1" baseline="-25000" dirty="0">
                <a:solidFill>
                  <a:srgbClr val="FF0000"/>
                </a:solidFill>
                <a:cs typeface="Times New Roman" panose="02020603050405020304" pitchFamily="18" charset="0"/>
              </a:rPr>
              <a:t>3</a:t>
            </a:r>
            <a:r>
              <a:rPr lang="et-EE" i="1" dirty="0">
                <a:solidFill>
                  <a:srgbClr val="FF0000"/>
                </a:solidFill>
                <a:cs typeface="Times New Roman" panose="02020603050405020304" pitchFamily="18" charset="0"/>
              </a:rPr>
              <a:t>*</a:t>
            </a:r>
            <a:r>
              <a:rPr lang="et-EE" dirty="0">
                <a:cs typeface="Times New Roman" panose="02020603050405020304" pitchFamily="18" charset="0"/>
              </a:rPr>
              <a:t>, </a:t>
            </a:r>
            <a:r>
              <a:rPr lang="et-EE" i="1" dirty="0">
                <a:solidFill>
                  <a:srgbClr val="FF0000"/>
                </a:solidFill>
                <a:cs typeface="Times New Roman" panose="02020603050405020304" pitchFamily="18" charset="0"/>
              </a:rPr>
              <a:t>HCO</a:t>
            </a:r>
            <a:r>
              <a:rPr lang="et-EE" i="1" baseline="-25000" dirty="0">
                <a:solidFill>
                  <a:srgbClr val="FF0000"/>
                </a:solidFill>
                <a:cs typeface="Times New Roman" panose="02020603050405020304" pitchFamily="18" charset="0"/>
              </a:rPr>
              <a:t>3</a:t>
            </a:r>
            <a:r>
              <a:rPr lang="et-EE" i="1" baseline="30000" dirty="0">
                <a:solidFill>
                  <a:srgbClr val="FF0000"/>
                </a:solidFill>
                <a:latin typeface="Calibri" panose="020F0502020204030204" pitchFamily="34" charset="0"/>
                <a:cs typeface="Calibri" panose="020F0502020204030204" pitchFamily="34" charset="0"/>
              </a:rPr>
              <a:t>−</a:t>
            </a:r>
            <a:r>
              <a:rPr lang="et-EE" dirty="0">
                <a:latin typeface="Calibri" panose="020F0502020204030204" pitchFamily="34" charset="0"/>
                <a:cs typeface="Calibri" panose="020F0502020204030204" pitchFamily="34" charset="0"/>
              </a:rPr>
              <a:t>, CO</a:t>
            </a:r>
            <a:r>
              <a:rPr lang="et-EE" baseline="-25000" dirty="0">
                <a:latin typeface="Calibri" panose="020F0502020204030204" pitchFamily="34" charset="0"/>
                <a:cs typeface="Calibri" panose="020F0502020204030204" pitchFamily="34" charset="0"/>
              </a:rPr>
              <a:t>3</a:t>
            </a:r>
            <a:r>
              <a:rPr lang="et-EE" baseline="30000" dirty="0">
                <a:latin typeface="Calibri" panose="020F0502020204030204" pitchFamily="34" charset="0"/>
                <a:cs typeface="Calibri" panose="020F0502020204030204" pitchFamily="34" charset="0"/>
              </a:rPr>
              <a:t>2−</a:t>
            </a:r>
            <a:r>
              <a:rPr lang="et-EE" dirty="0">
                <a:latin typeface="Calibri" panose="020F0502020204030204" pitchFamily="34" charset="0"/>
                <a:cs typeface="Calibri" panose="020F0502020204030204" pitchFamily="34" charset="0"/>
              </a:rPr>
              <a:t>);</a:t>
            </a:r>
          </a:p>
          <a:p>
            <a:pPr>
              <a:buFont typeface="Wingdings" panose="05000000000000000000" pitchFamily="2" charset="2"/>
              <a:buChar char="v"/>
            </a:pPr>
            <a:r>
              <a:rPr lang="et-EE" dirty="0">
                <a:latin typeface="Calibri" panose="020F0502020204030204" pitchFamily="34" charset="0"/>
                <a:cs typeface="Calibri" panose="020F0502020204030204" pitchFamily="34" charset="0"/>
              </a:rPr>
              <a:t>Mineraalide lahustumine (CaCO</a:t>
            </a:r>
            <a:r>
              <a:rPr lang="et-EE" baseline="-25000" dirty="0">
                <a:latin typeface="Calibri" panose="020F0502020204030204" pitchFamily="34" charset="0"/>
                <a:cs typeface="Calibri" panose="020F0502020204030204" pitchFamily="34" charset="0"/>
              </a:rPr>
              <a:t>3</a:t>
            </a:r>
            <a:r>
              <a:rPr lang="et-EE" dirty="0">
                <a:latin typeface="Calibri" panose="020F0502020204030204" pitchFamily="34" charset="0"/>
                <a:cs typeface="Calibri" panose="020F0502020204030204" pitchFamily="34" charset="0"/>
              </a:rPr>
              <a:t> → </a:t>
            </a:r>
            <a:r>
              <a:rPr lang="et-EE" b="1" dirty="0">
                <a:solidFill>
                  <a:srgbClr val="FF0000"/>
                </a:solidFill>
                <a:latin typeface="Calibri" panose="020F0502020204030204" pitchFamily="34" charset="0"/>
                <a:cs typeface="Calibri" panose="020F0502020204030204" pitchFamily="34" charset="0"/>
              </a:rPr>
              <a:t>Ca</a:t>
            </a:r>
            <a:r>
              <a:rPr lang="et-EE" b="1" baseline="30000" dirty="0">
                <a:solidFill>
                  <a:srgbClr val="FF0000"/>
                </a:solidFill>
                <a:latin typeface="Calibri" panose="020F0502020204030204" pitchFamily="34" charset="0"/>
                <a:cs typeface="Calibri" panose="020F0502020204030204" pitchFamily="34" charset="0"/>
              </a:rPr>
              <a:t>2+</a:t>
            </a:r>
            <a:r>
              <a:rPr lang="et-EE" dirty="0">
                <a:latin typeface="Calibri" panose="020F0502020204030204" pitchFamily="34" charset="0"/>
                <a:cs typeface="Calibri" panose="020F0502020204030204" pitchFamily="34" charset="0"/>
              </a:rPr>
              <a:t>, </a:t>
            </a:r>
            <a:r>
              <a:rPr lang="et-EE" b="1" dirty="0">
                <a:solidFill>
                  <a:srgbClr val="FF0000"/>
                </a:solidFill>
                <a:cs typeface="Times New Roman" panose="02020603050405020304" pitchFamily="18" charset="0"/>
              </a:rPr>
              <a:t>HCO</a:t>
            </a:r>
            <a:r>
              <a:rPr lang="et-EE" b="1" baseline="-25000" dirty="0">
                <a:solidFill>
                  <a:srgbClr val="FF0000"/>
                </a:solidFill>
                <a:cs typeface="Times New Roman" panose="02020603050405020304" pitchFamily="18" charset="0"/>
              </a:rPr>
              <a:t>3</a:t>
            </a:r>
            <a:r>
              <a:rPr lang="et-EE" b="1" baseline="30000" dirty="0">
                <a:solidFill>
                  <a:srgbClr val="FF0000"/>
                </a:solidFill>
                <a:latin typeface="Calibri" panose="020F0502020204030204" pitchFamily="34" charset="0"/>
                <a:cs typeface="Calibri" panose="020F0502020204030204" pitchFamily="34" charset="0"/>
              </a:rPr>
              <a:t>−</a:t>
            </a:r>
            <a:r>
              <a:rPr lang="et-EE" dirty="0">
                <a:latin typeface="Calibri" panose="020F0502020204030204" pitchFamily="34" charset="0"/>
                <a:cs typeface="Calibri" panose="020F0502020204030204" pitchFamily="34" charset="0"/>
              </a:rPr>
              <a:t>);</a:t>
            </a:r>
          </a:p>
          <a:p>
            <a:pPr>
              <a:buFont typeface="Wingdings" panose="05000000000000000000" pitchFamily="2" charset="2"/>
              <a:buChar char="v"/>
            </a:pPr>
            <a:r>
              <a:rPr lang="et-EE" dirty="0">
                <a:latin typeface="Calibri" panose="020F0502020204030204" pitchFamily="34" charset="0"/>
                <a:cs typeface="Calibri" panose="020F0502020204030204" pitchFamily="34" charset="0"/>
              </a:rPr>
              <a:t>Püriidi oksüdatsioon (FeS</a:t>
            </a:r>
            <a:r>
              <a:rPr lang="et-EE" baseline="-25000" dirty="0">
                <a:latin typeface="Calibri" panose="020F0502020204030204" pitchFamily="34" charset="0"/>
                <a:cs typeface="Calibri" panose="020F0502020204030204" pitchFamily="34" charset="0"/>
              </a:rPr>
              <a:t>2</a:t>
            </a:r>
            <a:r>
              <a:rPr lang="et-EE" dirty="0">
                <a:latin typeface="Calibri" panose="020F0502020204030204" pitchFamily="34" charset="0"/>
                <a:cs typeface="Calibri" panose="020F0502020204030204" pitchFamily="34" charset="0"/>
              </a:rPr>
              <a:t> → </a:t>
            </a:r>
            <a:r>
              <a:rPr lang="et-EE" b="1" dirty="0">
                <a:solidFill>
                  <a:srgbClr val="FF0000"/>
                </a:solidFill>
                <a:latin typeface="Calibri" panose="020F0502020204030204" pitchFamily="34" charset="0"/>
                <a:cs typeface="Calibri" panose="020F0502020204030204" pitchFamily="34" charset="0"/>
              </a:rPr>
              <a:t>SO</a:t>
            </a:r>
            <a:r>
              <a:rPr lang="et-EE" b="1" baseline="-25000" dirty="0">
                <a:solidFill>
                  <a:srgbClr val="FF0000"/>
                </a:solidFill>
                <a:latin typeface="Calibri" panose="020F0502020204030204" pitchFamily="34" charset="0"/>
                <a:cs typeface="Calibri" panose="020F0502020204030204" pitchFamily="34" charset="0"/>
              </a:rPr>
              <a:t>4</a:t>
            </a:r>
            <a:r>
              <a:rPr lang="et-EE" b="1" baseline="30000" dirty="0">
                <a:solidFill>
                  <a:srgbClr val="FF0000"/>
                </a:solidFill>
                <a:latin typeface="Calibri" panose="020F0502020204030204" pitchFamily="34" charset="0"/>
                <a:cs typeface="Calibri" panose="020F0502020204030204" pitchFamily="34" charset="0"/>
              </a:rPr>
              <a:t>2−</a:t>
            </a:r>
            <a:r>
              <a:rPr lang="et-EE" dirty="0">
                <a:latin typeface="Calibri" panose="020F0502020204030204" pitchFamily="34" charset="0"/>
                <a:cs typeface="Calibri" panose="020F0502020204030204" pitchFamily="34" charset="0"/>
              </a:rPr>
              <a:t>);</a:t>
            </a:r>
          </a:p>
          <a:p>
            <a:r>
              <a:rPr lang="et-EE" b="1" dirty="0">
                <a:solidFill>
                  <a:srgbClr val="0070C0"/>
                </a:solidFill>
                <a:latin typeface="Calibri" panose="020F0502020204030204" pitchFamily="34" charset="0"/>
                <a:cs typeface="Calibri" panose="020F0502020204030204" pitchFamily="34" charset="0"/>
              </a:rPr>
              <a:t>Reaktsioonid küllastusvöös</a:t>
            </a:r>
            <a:r>
              <a:rPr lang="et-EE" dirty="0">
                <a:solidFill>
                  <a:srgbClr val="0070C0"/>
                </a:solidFill>
                <a:latin typeface="Calibri" panose="020F0502020204030204" pitchFamily="34" charset="0"/>
                <a:cs typeface="Calibri" panose="020F0502020204030204" pitchFamily="34" charset="0"/>
              </a:rPr>
              <a:t>:</a:t>
            </a:r>
          </a:p>
          <a:p>
            <a:pPr>
              <a:buFont typeface="Wingdings" panose="05000000000000000000" pitchFamily="2" charset="2"/>
              <a:buChar char="v"/>
            </a:pPr>
            <a:r>
              <a:rPr lang="et-EE" dirty="0">
                <a:latin typeface="Calibri" panose="020F0502020204030204" pitchFamily="34" charset="0"/>
                <a:cs typeface="Calibri" panose="020F0502020204030204" pitchFamily="34" charset="0"/>
              </a:rPr>
              <a:t>Mineraalide lahustumine:</a:t>
            </a:r>
          </a:p>
          <a:p>
            <a:pPr marL="0" indent="0">
              <a:buNone/>
            </a:pPr>
            <a:r>
              <a:rPr lang="et-EE" dirty="0">
                <a:latin typeface="Calibri" panose="020F0502020204030204" pitchFamily="34" charset="0"/>
                <a:cs typeface="Calibri" panose="020F0502020204030204" pitchFamily="34" charset="0"/>
              </a:rPr>
              <a:t>-CaCO</a:t>
            </a:r>
            <a:r>
              <a:rPr lang="et-EE" baseline="-25000" dirty="0">
                <a:latin typeface="Calibri" panose="020F0502020204030204" pitchFamily="34" charset="0"/>
                <a:cs typeface="Calibri" panose="020F0502020204030204" pitchFamily="34" charset="0"/>
              </a:rPr>
              <a:t>3</a:t>
            </a:r>
            <a:r>
              <a:rPr lang="et-EE" dirty="0">
                <a:latin typeface="Calibri" panose="020F0502020204030204" pitchFamily="34" charset="0"/>
                <a:cs typeface="Calibri" panose="020F0502020204030204" pitchFamily="34" charset="0"/>
              </a:rPr>
              <a:t> → </a:t>
            </a:r>
            <a:r>
              <a:rPr lang="et-EE" b="1" dirty="0">
                <a:solidFill>
                  <a:srgbClr val="FF0000"/>
                </a:solidFill>
                <a:latin typeface="Calibri" panose="020F0502020204030204" pitchFamily="34" charset="0"/>
                <a:cs typeface="Calibri" panose="020F0502020204030204" pitchFamily="34" charset="0"/>
              </a:rPr>
              <a:t>Ca</a:t>
            </a:r>
            <a:r>
              <a:rPr lang="et-EE" b="1" baseline="30000" dirty="0">
                <a:solidFill>
                  <a:srgbClr val="FF0000"/>
                </a:solidFill>
                <a:latin typeface="Calibri" panose="020F0502020204030204" pitchFamily="34" charset="0"/>
                <a:cs typeface="Calibri" panose="020F0502020204030204" pitchFamily="34" charset="0"/>
              </a:rPr>
              <a:t>2+</a:t>
            </a:r>
            <a:r>
              <a:rPr lang="et-EE" dirty="0">
                <a:latin typeface="Calibri" panose="020F0502020204030204" pitchFamily="34" charset="0"/>
                <a:cs typeface="Calibri" panose="020F0502020204030204" pitchFamily="34" charset="0"/>
              </a:rPr>
              <a:t>, </a:t>
            </a:r>
            <a:r>
              <a:rPr lang="et-EE" b="1" dirty="0">
                <a:solidFill>
                  <a:srgbClr val="FF0000"/>
                </a:solidFill>
                <a:cs typeface="Times New Roman" panose="02020603050405020304" pitchFamily="18" charset="0"/>
              </a:rPr>
              <a:t>HCO</a:t>
            </a:r>
            <a:r>
              <a:rPr lang="et-EE" b="1" baseline="-25000" dirty="0">
                <a:solidFill>
                  <a:srgbClr val="FF0000"/>
                </a:solidFill>
                <a:cs typeface="Times New Roman" panose="02020603050405020304" pitchFamily="18" charset="0"/>
              </a:rPr>
              <a:t>3</a:t>
            </a:r>
            <a:r>
              <a:rPr lang="et-EE" b="1" baseline="30000" dirty="0">
                <a:solidFill>
                  <a:srgbClr val="FF0000"/>
                </a:solidFill>
                <a:latin typeface="Calibri" panose="020F0502020204030204" pitchFamily="34" charset="0"/>
                <a:cs typeface="Calibri" panose="020F0502020204030204" pitchFamily="34" charset="0"/>
              </a:rPr>
              <a:t>−</a:t>
            </a:r>
            <a:r>
              <a:rPr lang="et-EE" dirty="0">
                <a:latin typeface="Calibri" panose="020F0502020204030204" pitchFamily="34" charset="0"/>
                <a:cs typeface="Calibri" panose="020F0502020204030204" pitchFamily="34" charset="0"/>
              </a:rPr>
              <a:t>; </a:t>
            </a:r>
          </a:p>
          <a:p>
            <a:pPr marL="0" indent="0">
              <a:buNone/>
            </a:pPr>
            <a:r>
              <a:rPr lang="et-EE" dirty="0">
                <a:latin typeface="Calibri" panose="020F0502020204030204" pitchFamily="34" charset="0"/>
                <a:cs typeface="Calibri" panose="020F0502020204030204" pitchFamily="34" charset="0"/>
              </a:rPr>
              <a:t>-</a:t>
            </a:r>
            <a:r>
              <a:rPr lang="et-EE" dirty="0" err="1">
                <a:latin typeface="Calibri" panose="020F0502020204030204" pitchFamily="34" charset="0"/>
                <a:cs typeface="Calibri" panose="020F0502020204030204" pitchFamily="34" charset="0"/>
              </a:rPr>
              <a:t>CaMg</a:t>
            </a:r>
            <a:r>
              <a:rPr lang="et-EE" dirty="0">
                <a:latin typeface="Calibri" panose="020F0502020204030204" pitchFamily="34" charset="0"/>
                <a:cs typeface="Calibri" panose="020F0502020204030204" pitchFamily="34" charset="0"/>
              </a:rPr>
              <a:t>(CO</a:t>
            </a:r>
            <a:r>
              <a:rPr lang="et-EE" baseline="-25000" dirty="0">
                <a:latin typeface="Calibri" panose="020F0502020204030204" pitchFamily="34" charset="0"/>
                <a:cs typeface="Calibri" panose="020F0502020204030204" pitchFamily="34" charset="0"/>
              </a:rPr>
              <a:t>3</a:t>
            </a:r>
            <a:r>
              <a:rPr lang="et-EE" dirty="0">
                <a:latin typeface="Calibri" panose="020F0502020204030204" pitchFamily="34" charset="0"/>
                <a:cs typeface="Calibri" panose="020F0502020204030204" pitchFamily="34" charset="0"/>
              </a:rPr>
              <a:t>)</a:t>
            </a:r>
            <a:r>
              <a:rPr lang="et-EE" baseline="-25000" dirty="0">
                <a:latin typeface="Calibri" panose="020F0502020204030204" pitchFamily="34" charset="0"/>
                <a:cs typeface="Calibri" panose="020F0502020204030204" pitchFamily="34" charset="0"/>
              </a:rPr>
              <a:t>2</a:t>
            </a:r>
            <a:r>
              <a:rPr lang="et-EE" dirty="0">
                <a:latin typeface="Calibri" panose="020F0502020204030204" pitchFamily="34" charset="0"/>
                <a:cs typeface="Calibri" panose="020F0502020204030204" pitchFamily="34" charset="0"/>
              </a:rPr>
              <a:t> → </a:t>
            </a:r>
            <a:r>
              <a:rPr lang="et-EE" b="1" dirty="0">
                <a:solidFill>
                  <a:srgbClr val="FF0000"/>
                </a:solidFill>
                <a:latin typeface="Calibri" panose="020F0502020204030204" pitchFamily="34" charset="0"/>
                <a:cs typeface="Calibri" panose="020F0502020204030204" pitchFamily="34" charset="0"/>
              </a:rPr>
              <a:t>Ca</a:t>
            </a:r>
            <a:r>
              <a:rPr lang="et-EE" b="1" baseline="30000" dirty="0">
                <a:solidFill>
                  <a:srgbClr val="FF0000"/>
                </a:solidFill>
                <a:latin typeface="Calibri" panose="020F0502020204030204" pitchFamily="34" charset="0"/>
                <a:cs typeface="Calibri" panose="020F0502020204030204" pitchFamily="34" charset="0"/>
              </a:rPr>
              <a:t>2+</a:t>
            </a:r>
            <a:r>
              <a:rPr lang="et-EE" dirty="0">
                <a:latin typeface="Calibri" panose="020F0502020204030204" pitchFamily="34" charset="0"/>
                <a:cs typeface="Calibri" panose="020F0502020204030204" pitchFamily="34" charset="0"/>
              </a:rPr>
              <a:t>, </a:t>
            </a:r>
            <a:r>
              <a:rPr lang="et-EE" b="1" dirty="0">
                <a:solidFill>
                  <a:srgbClr val="FF0000"/>
                </a:solidFill>
                <a:latin typeface="Calibri" panose="020F0502020204030204" pitchFamily="34" charset="0"/>
                <a:cs typeface="Calibri" panose="020F0502020204030204" pitchFamily="34" charset="0"/>
              </a:rPr>
              <a:t>Mg</a:t>
            </a:r>
            <a:r>
              <a:rPr lang="et-EE" b="1" baseline="30000" dirty="0">
                <a:solidFill>
                  <a:srgbClr val="FF0000"/>
                </a:solidFill>
                <a:latin typeface="Calibri" panose="020F0502020204030204" pitchFamily="34" charset="0"/>
                <a:cs typeface="Calibri" panose="020F0502020204030204" pitchFamily="34" charset="0"/>
              </a:rPr>
              <a:t>2+</a:t>
            </a:r>
            <a:r>
              <a:rPr lang="et-EE" dirty="0">
                <a:latin typeface="Calibri" panose="020F0502020204030204" pitchFamily="34" charset="0"/>
                <a:cs typeface="Calibri" panose="020F0502020204030204" pitchFamily="34" charset="0"/>
              </a:rPr>
              <a:t>,  </a:t>
            </a:r>
            <a:r>
              <a:rPr lang="et-EE" b="1" dirty="0">
                <a:solidFill>
                  <a:srgbClr val="FF0000"/>
                </a:solidFill>
                <a:cs typeface="Times New Roman" panose="02020603050405020304" pitchFamily="18" charset="0"/>
              </a:rPr>
              <a:t>HCO</a:t>
            </a:r>
            <a:r>
              <a:rPr lang="et-EE" b="1" baseline="-25000" dirty="0">
                <a:solidFill>
                  <a:srgbClr val="FF0000"/>
                </a:solidFill>
                <a:cs typeface="Times New Roman" panose="02020603050405020304" pitchFamily="18" charset="0"/>
              </a:rPr>
              <a:t>3</a:t>
            </a:r>
            <a:r>
              <a:rPr lang="et-EE" b="1" baseline="30000" dirty="0">
                <a:solidFill>
                  <a:srgbClr val="FF0000"/>
                </a:solidFill>
                <a:latin typeface="Calibri" panose="020F0502020204030204" pitchFamily="34" charset="0"/>
                <a:cs typeface="Calibri" panose="020F0502020204030204" pitchFamily="34" charset="0"/>
              </a:rPr>
              <a:t>−</a:t>
            </a:r>
            <a:r>
              <a:rPr lang="et-EE" dirty="0">
                <a:latin typeface="Calibri" panose="020F0502020204030204" pitchFamily="34" charset="0"/>
                <a:cs typeface="Calibri" panose="020F0502020204030204" pitchFamily="34" charset="0"/>
              </a:rPr>
              <a:t>;</a:t>
            </a:r>
          </a:p>
          <a:p>
            <a:pPr marL="0" indent="0">
              <a:buNone/>
            </a:pPr>
            <a:r>
              <a:rPr lang="et-EE" dirty="0">
                <a:latin typeface="Calibri" panose="020F0502020204030204" pitchFamily="34" charset="0"/>
                <a:cs typeface="Calibri" panose="020F0502020204030204" pitchFamily="34" charset="0"/>
              </a:rPr>
              <a:t>-silikaadid → savimineraalid + </a:t>
            </a:r>
            <a:r>
              <a:rPr lang="et-EE" i="1" dirty="0">
                <a:solidFill>
                  <a:srgbClr val="FF0000"/>
                </a:solidFill>
                <a:latin typeface="Calibri" panose="020F0502020204030204" pitchFamily="34" charset="0"/>
                <a:cs typeface="Calibri" panose="020F0502020204030204" pitchFamily="34" charset="0"/>
              </a:rPr>
              <a:t>Ca</a:t>
            </a:r>
            <a:r>
              <a:rPr lang="et-EE" i="1" baseline="30000" dirty="0">
                <a:solidFill>
                  <a:srgbClr val="FF0000"/>
                </a:solidFill>
                <a:latin typeface="Calibri" panose="020F0502020204030204" pitchFamily="34" charset="0"/>
                <a:cs typeface="Calibri" panose="020F0502020204030204" pitchFamily="34" charset="0"/>
              </a:rPr>
              <a:t>2+</a:t>
            </a:r>
            <a:r>
              <a:rPr lang="et-EE" dirty="0">
                <a:latin typeface="Calibri" panose="020F0502020204030204" pitchFamily="34" charset="0"/>
                <a:cs typeface="Calibri" panose="020F0502020204030204" pitchFamily="34" charset="0"/>
              </a:rPr>
              <a:t>, </a:t>
            </a:r>
            <a:r>
              <a:rPr lang="et-EE" i="1" dirty="0">
                <a:solidFill>
                  <a:srgbClr val="FF0000"/>
                </a:solidFill>
                <a:latin typeface="Calibri" panose="020F0502020204030204" pitchFamily="34" charset="0"/>
                <a:cs typeface="Calibri" panose="020F0502020204030204" pitchFamily="34" charset="0"/>
              </a:rPr>
              <a:t>Na</a:t>
            </a:r>
            <a:r>
              <a:rPr lang="et-EE" i="1" baseline="30000" dirty="0">
                <a:solidFill>
                  <a:srgbClr val="FF0000"/>
                </a:solidFill>
                <a:latin typeface="Calibri" panose="020F0502020204030204" pitchFamily="34" charset="0"/>
                <a:cs typeface="Calibri" panose="020F0502020204030204" pitchFamily="34" charset="0"/>
              </a:rPr>
              <a:t>+</a:t>
            </a:r>
            <a:r>
              <a:rPr lang="et-EE" dirty="0">
                <a:latin typeface="Calibri" panose="020F0502020204030204" pitchFamily="34" charset="0"/>
                <a:cs typeface="Calibri" panose="020F0502020204030204" pitchFamily="34" charset="0"/>
              </a:rPr>
              <a:t>, </a:t>
            </a:r>
            <a:r>
              <a:rPr lang="et-EE" i="1" dirty="0">
                <a:solidFill>
                  <a:srgbClr val="FF0000"/>
                </a:solidFill>
                <a:latin typeface="Calibri" panose="020F0502020204030204" pitchFamily="34" charset="0"/>
                <a:cs typeface="Calibri" panose="020F0502020204030204" pitchFamily="34" charset="0"/>
              </a:rPr>
              <a:t>K</a:t>
            </a:r>
            <a:r>
              <a:rPr lang="et-EE" i="1" baseline="30000" dirty="0">
                <a:solidFill>
                  <a:srgbClr val="FF0000"/>
                </a:solidFill>
                <a:latin typeface="Calibri" panose="020F0502020204030204" pitchFamily="34" charset="0"/>
                <a:cs typeface="Calibri" panose="020F0502020204030204" pitchFamily="34" charset="0"/>
              </a:rPr>
              <a:t>+</a:t>
            </a:r>
            <a:r>
              <a:rPr lang="et-EE" dirty="0">
                <a:latin typeface="Calibri" panose="020F0502020204030204" pitchFamily="34" charset="0"/>
                <a:cs typeface="Calibri" panose="020F0502020204030204" pitchFamily="34" charset="0"/>
              </a:rPr>
              <a:t>, </a:t>
            </a:r>
            <a:r>
              <a:rPr lang="et-EE" i="1" dirty="0">
                <a:solidFill>
                  <a:srgbClr val="FF0000"/>
                </a:solidFill>
                <a:latin typeface="Calibri" panose="020F0502020204030204" pitchFamily="34" charset="0"/>
                <a:cs typeface="Calibri" panose="020F0502020204030204" pitchFamily="34" charset="0"/>
              </a:rPr>
              <a:t>Mg</a:t>
            </a:r>
            <a:r>
              <a:rPr lang="et-EE" i="1" baseline="30000" dirty="0">
                <a:solidFill>
                  <a:srgbClr val="FF0000"/>
                </a:solidFill>
                <a:latin typeface="Calibri" panose="020F0502020204030204" pitchFamily="34" charset="0"/>
                <a:cs typeface="Calibri" panose="020F0502020204030204" pitchFamily="34" charset="0"/>
              </a:rPr>
              <a:t>2+</a:t>
            </a:r>
            <a:r>
              <a:rPr lang="et-EE" dirty="0">
                <a:latin typeface="Calibri" panose="020F0502020204030204" pitchFamily="34" charset="0"/>
                <a:cs typeface="Calibri" panose="020F0502020204030204" pitchFamily="34" charset="0"/>
              </a:rPr>
              <a:t>, </a:t>
            </a:r>
            <a:r>
              <a:rPr lang="et-EE" i="1" dirty="0">
                <a:solidFill>
                  <a:srgbClr val="FF0000"/>
                </a:solidFill>
                <a:latin typeface="Calibri" panose="020F0502020204030204" pitchFamily="34" charset="0"/>
                <a:cs typeface="Calibri" panose="020F0502020204030204" pitchFamily="34" charset="0"/>
              </a:rPr>
              <a:t>SiO</a:t>
            </a:r>
            <a:r>
              <a:rPr lang="et-EE" i="1" baseline="-25000" dirty="0">
                <a:solidFill>
                  <a:srgbClr val="FF0000"/>
                </a:solidFill>
                <a:latin typeface="Calibri" panose="020F0502020204030204" pitchFamily="34" charset="0"/>
                <a:cs typeface="Calibri" panose="020F0502020204030204" pitchFamily="34" charset="0"/>
              </a:rPr>
              <a:t>2</a:t>
            </a:r>
            <a:r>
              <a:rPr lang="et-EE" dirty="0">
                <a:latin typeface="Calibri" panose="020F0502020204030204" pitchFamily="34" charset="0"/>
                <a:cs typeface="Calibri" panose="020F0502020204030204" pitchFamily="34" charset="0"/>
              </a:rPr>
              <a:t>;</a:t>
            </a:r>
          </a:p>
          <a:p>
            <a:pPr marL="0" indent="0">
              <a:buNone/>
            </a:pPr>
            <a:r>
              <a:rPr lang="et-EE" dirty="0">
                <a:latin typeface="Calibri" panose="020F0502020204030204" pitchFamily="34" charset="0"/>
                <a:cs typeface="Calibri" panose="020F0502020204030204" pitchFamily="34" charset="0"/>
              </a:rPr>
              <a:t>-CaSO</a:t>
            </a:r>
            <a:r>
              <a:rPr lang="et-EE" baseline="-25000" dirty="0">
                <a:latin typeface="Calibri" panose="020F0502020204030204" pitchFamily="34" charset="0"/>
                <a:cs typeface="Calibri" panose="020F0502020204030204" pitchFamily="34" charset="0"/>
              </a:rPr>
              <a:t>4</a:t>
            </a:r>
            <a:r>
              <a:rPr lang="et-EE" dirty="0">
                <a:latin typeface="Calibri" panose="020F0502020204030204" pitchFamily="34" charset="0"/>
                <a:cs typeface="Calibri" panose="020F0502020204030204" pitchFamily="34" charset="0"/>
              </a:rPr>
              <a:t>, CaSO</a:t>
            </a:r>
            <a:r>
              <a:rPr lang="et-EE" baseline="-25000" dirty="0">
                <a:latin typeface="Calibri" panose="020F0502020204030204" pitchFamily="34" charset="0"/>
                <a:cs typeface="Calibri" panose="020F0502020204030204" pitchFamily="34" charset="0"/>
              </a:rPr>
              <a:t>4</a:t>
            </a:r>
            <a:r>
              <a:rPr lang="et-EE" dirty="0">
                <a:latin typeface="Calibri" panose="020F0502020204030204" pitchFamily="34" charset="0"/>
                <a:cs typeface="Calibri" panose="020F0502020204030204" pitchFamily="34" charset="0"/>
              </a:rPr>
              <a:t>·2H</a:t>
            </a:r>
            <a:r>
              <a:rPr lang="et-EE" baseline="-25000" dirty="0">
                <a:latin typeface="Calibri" panose="020F0502020204030204" pitchFamily="34" charset="0"/>
                <a:cs typeface="Calibri" panose="020F0502020204030204" pitchFamily="34" charset="0"/>
              </a:rPr>
              <a:t>2</a:t>
            </a:r>
            <a:r>
              <a:rPr lang="et-EE" dirty="0">
                <a:latin typeface="Calibri" panose="020F0502020204030204" pitchFamily="34" charset="0"/>
                <a:cs typeface="Calibri" panose="020F0502020204030204" pitchFamily="34" charset="0"/>
              </a:rPr>
              <a:t>O → </a:t>
            </a:r>
            <a:r>
              <a:rPr lang="et-EE" b="1" dirty="0">
                <a:solidFill>
                  <a:srgbClr val="FF0000"/>
                </a:solidFill>
                <a:latin typeface="Calibri" panose="020F0502020204030204" pitchFamily="34" charset="0"/>
                <a:cs typeface="Calibri" panose="020F0502020204030204" pitchFamily="34" charset="0"/>
              </a:rPr>
              <a:t>Ca</a:t>
            </a:r>
            <a:r>
              <a:rPr lang="et-EE" b="1" baseline="30000" dirty="0">
                <a:solidFill>
                  <a:srgbClr val="FF0000"/>
                </a:solidFill>
                <a:latin typeface="Calibri" panose="020F0502020204030204" pitchFamily="34" charset="0"/>
                <a:cs typeface="Calibri" panose="020F0502020204030204" pitchFamily="34" charset="0"/>
              </a:rPr>
              <a:t>2+</a:t>
            </a:r>
            <a:r>
              <a:rPr lang="et-EE" dirty="0">
                <a:latin typeface="Calibri" panose="020F0502020204030204" pitchFamily="34" charset="0"/>
                <a:cs typeface="Calibri" panose="020F0502020204030204" pitchFamily="34" charset="0"/>
              </a:rPr>
              <a:t>, </a:t>
            </a:r>
            <a:r>
              <a:rPr lang="et-EE" b="1" dirty="0">
                <a:solidFill>
                  <a:srgbClr val="FF0000"/>
                </a:solidFill>
                <a:latin typeface="Calibri" panose="020F0502020204030204" pitchFamily="34" charset="0"/>
                <a:cs typeface="Calibri" panose="020F0502020204030204" pitchFamily="34" charset="0"/>
              </a:rPr>
              <a:t>SO</a:t>
            </a:r>
            <a:r>
              <a:rPr lang="et-EE" b="1" baseline="-25000" dirty="0">
                <a:solidFill>
                  <a:srgbClr val="FF0000"/>
                </a:solidFill>
                <a:latin typeface="Calibri" panose="020F0502020204030204" pitchFamily="34" charset="0"/>
                <a:cs typeface="Calibri" panose="020F0502020204030204" pitchFamily="34" charset="0"/>
              </a:rPr>
              <a:t>4</a:t>
            </a:r>
            <a:r>
              <a:rPr lang="et-EE" b="1" baseline="30000" dirty="0">
                <a:solidFill>
                  <a:srgbClr val="FF0000"/>
                </a:solidFill>
                <a:latin typeface="Calibri" panose="020F0502020204030204" pitchFamily="34" charset="0"/>
                <a:cs typeface="Calibri" panose="020F0502020204030204" pitchFamily="34" charset="0"/>
              </a:rPr>
              <a:t>2−</a:t>
            </a:r>
            <a:r>
              <a:rPr lang="et-EE" dirty="0">
                <a:latin typeface="Calibri" panose="020F0502020204030204" pitchFamily="34" charset="0"/>
                <a:cs typeface="Calibri" panose="020F0502020204030204" pitchFamily="34" charset="0"/>
              </a:rPr>
              <a:t>;</a:t>
            </a:r>
          </a:p>
          <a:p>
            <a:pPr marL="0" indent="0">
              <a:buNone/>
            </a:pPr>
            <a:r>
              <a:rPr lang="et-EE" dirty="0">
                <a:latin typeface="Calibri" panose="020F0502020204030204" pitchFamily="34" charset="0"/>
                <a:cs typeface="Calibri" panose="020F0502020204030204" pitchFamily="34" charset="0"/>
              </a:rPr>
              <a:t>-</a:t>
            </a:r>
            <a:r>
              <a:rPr lang="et-EE" dirty="0" err="1">
                <a:latin typeface="Calibri" panose="020F0502020204030204" pitchFamily="34" charset="0"/>
                <a:cs typeface="Calibri" panose="020F0502020204030204" pitchFamily="34" charset="0"/>
              </a:rPr>
              <a:t>NaCl</a:t>
            </a:r>
            <a:r>
              <a:rPr lang="et-EE" dirty="0">
                <a:latin typeface="Calibri" panose="020F0502020204030204" pitchFamily="34" charset="0"/>
                <a:cs typeface="Calibri" panose="020F0502020204030204" pitchFamily="34" charset="0"/>
              </a:rPr>
              <a:t> → </a:t>
            </a:r>
            <a:r>
              <a:rPr lang="et-EE" b="1" dirty="0">
                <a:solidFill>
                  <a:srgbClr val="FF0000"/>
                </a:solidFill>
                <a:latin typeface="Calibri" panose="020F0502020204030204" pitchFamily="34" charset="0"/>
                <a:cs typeface="Calibri" panose="020F0502020204030204" pitchFamily="34" charset="0"/>
              </a:rPr>
              <a:t>Na</a:t>
            </a:r>
            <a:r>
              <a:rPr lang="et-EE" b="1" baseline="30000" dirty="0">
                <a:solidFill>
                  <a:srgbClr val="FF0000"/>
                </a:solidFill>
                <a:latin typeface="Calibri" panose="020F0502020204030204" pitchFamily="34" charset="0"/>
                <a:cs typeface="Calibri" panose="020F0502020204030204" pitchFamily="34" charset="0"/>
              </a:rPr>
              <a:t>+</a:t>
            </a:r>
            <a:r>
              <a:rPr lang="et-EE" dirty="0">
                <a:latin typeface="Calibri" panose="020F0502020204030204" pitchFamily="34" charset="0"/>
                <a:cs typeface="Calibri" panose="020F0502020204030204" pitchFamily="34" charset="0"/>
              </a:rPr>
              <a:t>, </a:t>
            </a:r>
            <a:r>
              <a:rPr lang="et-EE" b="1" dirty="0" err="1">
                <a:solidFill>
                  <a:srgbClr val="FF0000"/>
                </a:solidFill>
                <a:cs typeface="Times New Roman" panose="02020603050405020304" pitchFamily="18" charset="0"/>
              </a:rPr>
              <a:t>Cl</a:t>
            </a:r>
            <a:r>
              <a:rPr lang="et-EE" b="1" baseline="30000" dirty="0">
                <a:solidFill>
                  <a:srgbClr val="FF0000"/>
                </a:solidFill>
                <a:latin typeface="Calibri" panose="020F0502020204030204" pitchFamily="34" charset="0"/>
                <a:cs typeface="Calibri" panose="020F0502020204030204" pitchFamily="34" charset="0"/>
              </a:rPr>
              <a:t>−</a:t>
            </a:r>
            <a:r>
              <a:rPr lang="et-EE" dirty="0">
                <a:latin typeface="Calibri" panose="020F0502020204030204" pitchFamily="34" charset="0"/>
                <a:cs typeface="Calibri" panose="020F0502020204030204" pitchFamily="34" charset="0"/>
              </a:rPr>
              <a:t>.</a:t>
            </a:r>
          </a:p>
          <a:p>
            <a:pPr>
              <a:buFont typeface="Wingdings" panose="05000000000000000000" pitchFamily="2" charset="2"/>
              <a:buChar char="v"/>
            </a:pPr>
            <a:r>
              <a:rPr lang="et-EE" dirty="0">
                <a:latin typeface="Calibri" panose="020F0502020204030204" pitchFamily="34" charset="0"/>
                <a:cs typeface="Calibri" panose="020F0502020204030204" pitchFamily="34" charset="0"/>
              </a:rPr>
              <a:t>Segunemine reliktse soolase veega (</a:t>
            </a:r>
            <a:r>
              <a:rPr lang="et-EE" b="1" dirty="0">
                <a:solidFill>
                  <a:srgbClr val="FF0000"/>
                </a:solidFill>
                <a:latin typeface="Calibri" panose="020F0502020204030204" pitchFamily="34" charset="0"/>
                <a:cs typeface="Calibri" panose="020F0502020204030204" pitchFamily="34" charset="0"/>
              </a:rPr>
              <a:t>Na</a:t>
            </a:r>
            <a:r>
              <a:rPr lang="et-EE" b="1" baseline="30000" dirty="0">
                <a:solidFill>
                  <a:srgbClr val="FF0000"/>
                </a:solidFill>
                <a:latin typeface="Calibri" panose="020F0502020204030204" pitchFamily="34" charset="0"/>
                <a:cs typeface="Calibri" panose="020F0502020204030204" pitchFamily="34" charset="0"/>
              </a:rPr>
              <a:t>+</a:t>
            </a:r>
            <a:r>
              <a:rPr lang="et-EE" dirty="0">
                <a:solidFill>
                  <a:srgbClr val="FF0000"/>
                </a:solidFill>
                <a:latin typeface="Calibri" panose="020F0502020204030204" pitchFamily="34" charset="0"/>
                <a:cs typeface="Calibri" panose="020F0502020204030204" pitchFamily="34" charset="0"/>
              </a:rPr>
              <a:t> </a:t>
            </a:r>
            <a:r>
              <a:rPr lang="et-EE" dirty="0">
                <a:latin typeface="Calibri" panose="020F0502020204030204" pitchFamily="34" charset="0"/>
                <a:cs typeface="Calibri" panose="020F0502020204030204" pitchFamily="34" charset="0"/>
              </a:rPr>
              <a:t>+</a:t>
            </a:r>
            <a:r>
              <a:rPr lang="et-EE" dirty="0">
                <a:solidFill>
                  <a:srgbClr val="FF0000"/>
                </a:solidFill>
                <a:latin typeface="Calibri" panose="020F0502020204030204" pitchFamily="34" charset="0"/>
                <a:cs typeface="Calibri" panose="020F0502020204030204" pitchFamily="34" charset="0"/>
              </a:rPr>
              <a:t> </a:t>
            </a:r>
            <a:r>
              <a:rPr lang="et-EE" b="1" dirty="0" err="1">
                <a:solidFill>
                  <a:srgbClr val="FF0000"/>
                </a:solidFill>
                <a:cs typeface="Times New Roman" panose="02020603050405020304" pitchFamily="18" charset="0"/>
              </a:rPr>
              <a:t>Cl</a:t>
            </a:r>
            <a:r>
              <a:rPr lang="et-EE" b="1" baseline="30000" dirty="0">
                <a:solidFill>
                  <a:srgbClr val="FF0000"/>
                </a:solidFill>
                <a:latin typeface="Calibri" panose="020F0502020204030204" pitchFamily="34" charset="0"/>
                <a:cs typeface="Calibri" panose="020F0502020204030204" pitchFamily="34" charset="0"/>
              </a:rPr>
              <a:t>−</a:t>
            </a:r>
            <a:r>
              <a:rPr lang="et-EE" baseline="30000" dirty="0">
                <a:solidFill>
                  <a:srgbClr val="FF0000"/>
                </a:solidFill>
                <a:latin typeface="Calibri" panose="020F0502020204030204" pitchFamily="34" charset="0"/>
                <a:cs typeface="Calibri" panose="020F0502020204030204" pitchFamily="34" charset="0"/>
              </a:rPr>
              <a:t> </a:t>
            </a:r>
            <a:r>
              <a:rPr lang="et-EE" i="1" dirty="0">
                <a:solidFill>
                  <a:srgbClr val="FF0000"/>
                </a:solidFill>
                <a:latin typeface="Calibri" panose="020F0502020204030204" pitchFamily="34" charset="0"/>
                <a:cs typeface="Calibri" panose="020F0502020204030204" pitchFamily="34" charset="0"/>
              </a:rPr>
              <a:t>↑</a:t>
            </a:r>
            <a:r>
              <a:rPr lang="et-EE" dirty="0">
                <a:latin typeface="Calibri" panose="020F0502020204030204" pitchFamily="34" charset="0"/>
                <a:cs typeface="Calibri" panose="020F0502020204030204" pitchFamily="34" charset="0"/>
              </a:rPr>
              <a:t>);</a:t>
            </a:r>
          </a:p>
          <a:p>
            <a:pPr>
              <a:buFont typeface="Wingdings" panose="05000000000000000000" pitchFamily="2" charset="2"/>
              <a:buChar char="v"/>
            </a:pPr>
            <a:r>
              <a:rPr lang="et-EE" dirty="0" err="1">
                <a:latin typeface="Calibri" panose="020F0502020204030204" pitchFamily="34" charset="0"/>
                <a:cs typeface="Calibri" panose="020F0502020204030204" pitchFamily="34" charset="0"/>
              </a:rPr>
              <a:t>Redoksreaktsioonid</a:t>
            </a:r>
            <a:r>
              <a:rPr lang="et-EE" dirty="0">
                <a:latin typeface="Calibri" panose="020F0502020204030204" pitchFamily="34" charset="0"/>
                <a:cs typeface="Calibri" panose="020F0502020204030204" pitchFamily="34" charset="0"/>
              </a:rPr>
              <a:t> (O</a:t>
            </a:r>
            <a:r>
              <a:rPr lang="et-EE" baseline="-25000" dirty="0">
                <a:latin typeface="Calibri" panose="020F0502020204030204" pitchFamily="34" charset="0"/>
                <a:cs typeface="Calibri" panose="020F0502020204030204" pitchFamily="34" charset="0"/>
              </a:rPr>
              <a:t>2</a:t>
            </a:r>
            <a:r>
              <a:rPr lang="et-EE" dirty="0">
                <a:latin typeface="Calibri" panose="020F0502020204030204" pitchFamily="34" charset="0"/>
                <a:cs typeface="Calibri" panose="020F0502020204030204" pitchFamily="34" charset="0"/>
              </a:rPr>
              <a:t>, NO</a:t>
            </a:r>
            <a:r>
              <a:rPr lang="et-EE" baseline="-25000" dirty="0">
                <a:latin typeface="Calibri" panose="020F0502020204030204" pitchFamily="34" charset="0"/>
                <a:cs typeface="Calibri" panose="020F0502020204030204" pitchFamily="34" charset="0"/>
              </a:rPr>
              <a:t>3</a:t>
            </a:r>
            <a:r>
              <a:rPr lang="et-EE" baseline="30000" dirty="0">
                <a:latin typeface="Calibri" panose="020F0502020204030204" pitchFamily="34" charset="0"/>
                <a:cs typeface="Calibri" panose="020F0502020204030204" pitchFamily="34" charset="0"/>
              </a:rPr>
              <a:t>−</a:t>
            </a:r>
            <a:r>
              <a:rPr lang="et-EE" dirty="0">
                <a:latin typeface="Calibri" panose="020F0502020204030204" pitchFamily="34" charset="0"/>
                <a:cs typeface="Calibri" panose="020F0502020204030204" pitchFamily="34" charset="0"/>
              </a:rPr>
              <a:t>, SO</a:t>
            </a:r>
            <a:r>
              <a:rPr lang="et-EE" baseline="-25000" dirty="0">
                <a:latin typeface="Calibri" panose="020F0502020204030204" pitchFamily="34" charset="0"/>
                <a:cs typeface="Calibri" panose="020F0502020204030204" pitchFamily="34" charset="0"/>
              </a:rPr>
              <a:t>4</a:t>
            </a:r>
            <a:r>
              <a:rPr lang="et-EE" baseline="30000" dirty="0">
                <a:latin typeface="Calibri" panose="020F0502020204030204" pitchFamily="34" charset="0"/>
                <a:cs typeface="Calibri" panose="020F0502020204030204" pitchFamily="34" charset="0"/>
              </a:rPr>
              <a:t>2−</a:t>
            </a:r>
            <a:r>
              <a:rPr lang="et-EE" dirty="0">
                <a:latin typeface="Calibri" panose="020F0502020204030204" pitchFamily="34" charset="0"/>
                <a:cs typeface="Calibri" panose="020F0502020204030204" pitchFamily="34" charset="0"/>
              </a:rPr>
              <a:t>↓; </a:t>
            </a:r>
            <a:r>
              <a:rPr lang="et-EE" i="1" dirty="0">
                <a:solidFill>
                  <a:srgbClr val="FF0000"/>
                </a:solidFill>
                <a:latin typeface="Calibri" panose="020F0502020204030204" pitchFamily="34" charset="0"/>
                <a:cs typeface="Calibri" panose="020F0502020204030204" pitchFamily="34" charset="0"/>
              </a:rPr>
              <a:t>Fe</a:t>
            </a:r>
            <a:r>
              <a:rPr lang="et-EE" i="1" baseline="30000" dirty="0">
                <a:solidFill>
                  <a:srgbClr val="FF0000"/>
                </a:solidFill>
                <a:latin typeface="Calibri" panose="020F0502020204030204" pitchFamily="34" charset="0"/>
                <a:cs typeface="Calibri" panose="020F0502020204030204" pitchFamily="34" charset="0"/>
              </a:rPr>
              <a:t>2+</a:t>
            </a:r>
            <a:r>
              <a:rPr lang="et-EE" dirty="0">
                <a:latin typeface="Calibri" panose="020F0502020204030204" pitchFamily="34" charset="0"/>
                <a:cs typeface="Calibri" panose="020F0502020204030204" pitchFamily="34" charset="0"/>
              </a:rPr>
              <a:t>/</a:t>
            </a:r>
            <a:r>
              <a:rPr lang="et-EE" i="1" dirty="0">
                <a:solidFill>
                  <a:srgbClr val="FF0000"/>
                </a:solidFill>
                <a:latin typeface="Calibri" panose="020F0502020204030204" pitchFamily="34" charset="0"/>
                <a:cs typeface="Calibri" panose="020F0502020204030204" pitchFamily="34" charset="0"/>
              </a:rPr>
              <a:t>Mn</a:t>
            </a:r>
            <a:r>
              <a:rPr lang="et-EE" i="1" baseline="30000" dirty="0">
                <a:solidFill>
                  <a:srgbClr val="FF0000"/>
                </a:solidFill>
                <a:latin typeface="Calibri" panose="020F0502020204030204" pitchFamily="34" charset="0"/>
                <a:cs typeface="Calibri" panose="020F0502020204030204" pitchFamily="34" charset="0"/>
              </a:rPr>
              <a:t>2+</a:t>
            </a:r>
            <a:r>
              <a:rPr lang="et-EE" dirty="0">
                <a:latin typeface="Calibri" panose="020F0502020204030204" pitchFamily="34" charset="0"/>
                <a:cs typeface="Calibri" panose="020F0502020204030204" pitchFamily="34" charset="0"/>
              </a:rPr>
              <a:t>, </a:t>
            </a:r>
            <a:r>
              <a:rPr lang="et-EE" i="1" dirty="0">
                <a:solidFill>
                  <a:srgbClr val="FF0000"/>
                </a:solidFill>
                <a:latin typeface="Calibri" panose="020F0502020204030204" pitchFamily="34" charset="0"/>
                <a:cs typeface="Calibri" panose="020F0502020204030204" pitchFamily="34" charset="0"/>
              </a:rPr>
              <a:t>CH</a:t>
            </a:r>
            <a:r>
              <a:rPr lang="et-EE" i="1" baseline="-25000" dirty="0">
                <a:solidFill>
                  <a:srgbClr val="FF0000"/>
                </a:solidFill>
                <a:latin typeface="Calibri" panose="020F0502020204030204" pitchFamily="34" charset="0"/>
                <a:cs typeface="Calibri" panose="020F0502020204030204" pitchFamily="34" charset="0"/>
              </a:rPr>
              <a:t>4</a:t>
            </a:r>
            <a:r>
              <a:rPr lang="et-EE" dirty="0">
                <a:latin typeface="Calibri" panose="020F0502020204030204" pitchFamily="34" charset="0"/>
                <a:cs typeface="Calibri" panose="020F0502020204030204" pitchFamily="34" charset="0"/>
              </a:rPr>
              <a:t>↑);</a:t>
            </a:r>
          </a:p>
          <a:p>
            <a:pPr>
              <a:buFont typeface="Wingdings" panose="05000000000000000000" pitchFamily="2" charset="2"/>
              <a:buChar char="v"/>
            </a:pPr>
            <a:r>
              <a:rPr lang="et-EE" dirty="0">
                <a:latin typeface="Calibri" panose="020F0502020204030204" pitchFamily="34" charset="0"/>
                <a:cs typeface="Calibri" panose="020F0502020204030204" pitchFamily="34" charset="0"/>
              </a:rPr>
              <a:t>Katioonvahetus (2</a:t>
            </a:r>
            <a:r>
              <a:rPr lang="et-EE" b="1" dirty="0">
                <a:solidFill>
                  <a:srgbClr val="FF0000"/>
                </a:solidFill>
                <a:latin typeface="Calibri" panose="020F0502020204030204" pitchFamily="34" charset="0"/>
                <a:cs typeface="Calibri" panose="020F0502020204030204" pitchFamily="34" charset="0"/>
              </a:rPr>
              <a:t>Na</a:t>
            </a:r>
            <a:r>
              <a:rPr lang="et-EE" b="1" baseline="30000" dirty="0">
                <a:solidFill>
                  <a:srgbClr val="FF0000"/>
                </a:solidFill>
                <a:latin typeface="Calibri" panose="020F0502020204030204" pitchFamily="34" charset="0"/>
                <a:cs typeface="Calibri" panose="020F0502020204030204" pitchFamily="34" charset="0"/>
              </a:rPr>
              <a:t>+</a:t>
            </a:r>
            <a:r>
              <a:rPr lang="et-EE" dirty="0">
                <a:latin typeface="Calibri" panose="020F0502020204030204" pitchFamily="34" charset="0"/>
                <a:cs typeface="Calibri" panose="020F0502020204030204" pitchFamily="34" charset="0"/>
              </a:rPr>
              <a:t>↔Ca</a:t>
            </a:r>
            <a:r>
              <a:rPr lang="et-EE" baseline="30000" dirty="0">
                <a:latin typeface="Calibri" panose="020F0502020204030204" pitchFamily="34" charset="0"/>
                <a:cs typeface="Calibri" panose="020F0502020204030204" pitchFamily="34" charset="0"/>
              </a:rPr>
              <a:t>2+ </a:t>
            </a:r>
            <a:r>
              <a:rPr lang="et-EE" dirty="0">
                <a:latin typeface="Calibri" panose="020F0502020204030204" pitchFamily="34" charset="0"/>
                <a:cs typeface="Calibri" panose="020F0502020204030204" pitchFamily="34" charset="0"/>
              </a:rPr>
              <a:t>→ NaHCO</a:t>
            </a:r>
            <a:r>
              <a:rPr lang="et-EE" baseline="-25000" dirty="0">
                <a:latin typeface="Calibri" panose="020F0502020204030204" pitchFamily="34" charset="0"/>
                <a:cs typeface="Calibri" panose="020F0502020204030204" pitchFamily="34" charset="0"/>
              </a:rPr>
              <a:t>3</a:t>
            </a:r>
            <a:r>
              <a:rPr lang="et-EE" dirty="0">
                <a:latin typeface="Calibri" panose="020F0502020204030204" pitchFamily="34" charset="0"/>
                <a:cs typeface="Calibri" panose="020F0502020204030204" pitchFamily="34" charset="0"/>
              </a:rPr>
              <a:t> veetüüp ja</a:t>
            </a:r>
            <a:r>
              <a:rPr lang="et-EE" i="1" dirty="0">
                <a:solidFill>
                  <a:srgbClr val="FF0000"/>
                </a:solidFill>
                <a:cs typeface="Times New Roman" panose="02020603050405020304" pitchFamily="18" charset="0"/>
              </a:rPr>
              <a:t> </a:t>
            </a:r>
            <a:r>
              <a:rPr lang="et-EE" b="1" dirty="0">
                <a:solidFill>
                  <a:srgbClr val="FF0000"/>
                </a:solidFill>
                <a:cs typeface="Times New Roman" panose="02020603050405020304" pitchFamily="18" charset="0"/>
              </a:rPr>
              <a:t>HCO</a:t>
            </a:r>
            <a:r>
              <a:rPr lang="et-EE" b="1" baseline="-25000" dirty="0">
                <a:solidFill>
                  <a:srgbClr val="FF0000"/>
                </a:solidFill>
                <a:cs typeface="Times New Roman" panose="02020603050405020304" pitchFamily="18" charset="0"/>
              </a:rPr>
              <a:t>3</a:t>
            </a:r>
            <a:r>
              <a:rPr lang="et-EE" b="1" baseline="30000" dirty="0">
                <a:solidFill>
                  <a:srgbClr val="FF0000"/>
                </a:solidFill>
                <a:latin typeface="Calibri" panose="020F0502020204030204" pitchFamily="34" charset="0"/>
                <a:cs typeface="Calibri" panose="020F0502020204030204" pitchFamily="34" charset="0"/>
              </a:rPr>
              <a:t>−</a:t>
            </a:r>
            <a:r>
              <a:rPr lang="et-EE" b="1" dirty="0">
                <a:latin typeface="Calibri" panose="020F0502020204030204" pitchFamily="34" charset="0"/>
                <a:cs typeface="Calibri" panose="020F0502020204030204" pitchFamily="34" charset="0"/>
              </a:rPr>
              <a:t> </a:t>
            </a:r>
            <a:r>
              <a:rPr lang="et-EE" i="1" dirty="0">
                <a:solidFill>
                  <a:srgbClr val="FF0000"/>
                </a:solidFill>
                <a:latin typeface="Calibri" panose="020F0502020204030204" pitchFamily="34" charset="0"/>
                <a:cs typeface="Calibri" panose="020F0502020204030204" pitchFamily="34" charset="0"/>
              </a:rPr>
              <a:t>↑</a:t>
            </a:r>
            <a:r>
              <a:rPr lang="et-EE" dirty="0">
                <a:latin typeface="Calibri" panose="020F0502020204030204" pitchFamily="34" charset="0"/>
                <a:cs typeface="Calibri" panose="020F0502020204030204" pitchFamily="34" charset="0"/>
              </a:rPr>
              <a:t>; </a:t>
            </a:r>
            <a:r>
              <a:rPr lang="et-EE" b="1" dirty="0">
                <a:solidFill>
                  <a:srgbClr val="FF0000"/>
                </a:solidFill>
                <a:latin typeface="Calibri" panose="020F0502020204030204" pitchFamily="34" charset="0"/>
                <a:cs typeface="Calibri" panose="020F0502020204030204" pitchFamily="34" charset="0"/>
              </a:rPr>
              <a:t>Ca</a:t>
            </a:r>
            <a:r>
              <a:rPr lang="et-EE" b="1" baseline="30000" dirty="0">
                <a:solidFill>
                  <a:srgbClr val="FF0000"/>
                </a:solidFill>
                <a:latin typeface="Calibri" panose="020F0502020204030204" pitchFamily="34" charset="0"/>
                <a:cs typeface="Calibri" panose="020F0502020204030204" pitchFamily="34" charset="0"/>
              </a:rPr>
              <a:t>2+</a:t>
            </a:r>
            <a:r>
              <a:rPr lang="et-EE" dirty="0">
                <a:latin typeface="Calibri" panose="020F0502020204030204" pitchFamily="34" charset="0"/>
                <a:cs typeface="Calibri" panose="020F0502020204030204" pitchFamily="34" charset="0"/>
              </a:rPr>
              <a:t>↔2Na</a:t>
            </a:r>
            <a:r>
              <a:rPr lang="et-EE" baseline="30000" dirty="0">
                <a:latin typeface="Calibri" panose="020F0502020204030204" pitchFamily="34" charset="0"/>
                <a:cs typeface="Calibri" panose="020F0502020204030204" pitchFamily="34" charset="0"/>
              </a:rPr>
              <a:t>+</a:t>
            </a:r>
            <a:r>
              <a:rPr lang="et-EE" dirty="0">
                <a:latin typeface="Calibri" panose="020F0502020204030204" pitchFamily="34" charset="0"/>
                <a:cs typeface="Calibri" panose="020F0502020204030204" pitchFamily="34" charset="0"/>
              </a:rPr>
              <a:t> → </a:t>
            </a:r>
            <a:r>
              <a:rPr lang="et-EE" dirty="0" err="1">
                <a:latin typeface="Calibri" panose="020F0502020204030204" pitchFamily="34" charset="0"/>
                <a:cs typeface="Calibri" panose="020F0502020204030204" pitchFamily="34" charset="0"/>
              </a:rPr>
              <a:t>CaCl</a:t>
            </a:r>
            <a:r>
              <a:rPr lang="et-EE" dirty="0">
                <a:latin typeface="Calibri" panose="020F0502020204030204" pitchFamily="34" charset="0"/>
                <a:cs typeface="Calibri" panose="020F0502020204030204" pitchFamily="34" charset="0"/>
              </a:rPr>
              <a:t> veetüüp).</a:t>
            </a:r>
          </a:p>
          <a:p>
            <a:pPr marL="0" indent="0">
              <a:buNone/>
            </a:pPr>
            <a:endParaRPr lang="et-EE" b="1" dirty="0">
              <a:solidFill>
                <a:srgbClr val="FF0000"/>
              </a:solidFill>
              <a:latin typeface="Calibri" panose="020F0502020204030204" pitchFamily="34" charset="0"/>
              <a:cs typeface="Calibri" panose="020F0502020204030204" pitchFamily="34" charset="0"/>
            </a:endParaRPr>
          </a:p>
          <a:p>
            <a:pPr marL="0" indent="0">
              <a:buNone/>
            </a:pPr>
            <a:endParaRPr lang="et-EE" baseline="-25000" dirty="0">
              <a:latin typeface="Calibri" panose="020F0502020204030204" pitchFamily="34" charset="0"/>
              <a:cs typeface="Calibri" panose="020F0502020204030204" pitchFamily="34" charset="0"/>
            </a:endParaRPr>
          </a:p>
          <a:p>
            <a:pPr marL="0" indent="0">
              <a:buNone/>
            </a:pPr>
            <a:endParaRPr lang="et-EE" dirty="0">
              <a:latin typeface="Calibri" panose="020F0502020204030204" pitchFamily="34" charset="0"/>
              <a:cs typeface="Calibri" panose="020F0502020204030204" pitchFamily="34" charset="0"/>
            </a:endParaRPr>
          </a:p>
          <a:p>
            <a:pPr>
              <a:buFont typeface="Wingdings" panose="05000000000000000000" pitchFamily="2" charset="2"/>
              <a:buChar char="v"/>
            </a:pPr>
            <a:endParaRPr lang="et-EE" dirty="0">
              <a:latin typeface="Calibri" panose="020F0502020204030204" pitchFamily="34" charset="0"/>
              <a:cs typeface="Calibri" panose="020F0502020204030204" pitchFamily="34" charset="0"/>
            </a:endParaRPr>
          </a:p>
          <a:p>
            <a:pPr>
              <a:buFont typeface="Wingdings" panose="05000000000000000000" pitchFamily="2" charset="2"/>
              <a:buChar char="v"/>
            </a:pPr>
            <a:endParaRPr lang="et-EE" dirty="0">
              <a:solidFill>
                <a:srgbClr val="FF0000"/>
              </a:solidFill>
              <a:latin typeface="Calibri" panose="020F0502020204030204" pitchFamily="34" charset="0"/>
              <a:cs typeface="Calibri" panose="020F0502020204030204" pitchFamily="34" charset="0"/>
            </a:endParaRPr>
          </a:p>
          <a:p>
            <a:pPr>
              <a:buFont typeface="Wingdings" panose="05000000000000000000" pitchFamily="2" charset="2"/>
              <a:buChar char="v"/>
            </a:pPr>
            <a:endParaRPr lang="et-EE" dirty="0">
              <a:latin typeface="Calibri" panose="020F0502020204030204" pitchFamily="34" charset="0"/>
              <a:cs typeface="Calibri" panose="020F0502020204030204" pitchFamily="34" charset="0"/>
            </a:endParaRPr>
          </a:p>
          <a:p>
            <a:pPr>
              <a:buFont typeface="Wingdings" panose="05000000000000000000" pitchFamily="2" charset="2"/>
              <a:buChar char="v"/>
            </a:pPr>
            <a:endParaRPr lang="et-EE" dirty="0">
              <a:latin typeface="Calibri" panose="020F0502020204030204" pitchFamily="34" charset="0"/>
              <a:cs typeface="Calibri" panose="020F0502020204030204" pitchFamily="34" charset="0"/>
            </a:endParaRPr>
          </a:p>
          <a:p>
            <a:pPr>
              <a:buFont typeface="Wingdings" panose="05000000000000000000" pitchFamily="2" charset="2"/>
              <a:buChar char="v"/>
            </a:pPr>
            <a:endParaRPr lang="et-EE" dirty="0">
              <a:latin typeface="Calibri" panose="020F0502020204030204" pitchFamily="34" charset="0"/>
              <a:cs typeface="Calibri" panose="020F0502020204030204" pitchFamily="34" charset="0"/>
            </a:endParaRPr>
          </a:p>
          <a:p>
            <a:pPr>
              <a:buFont typeface="Wingdings" panose="05000000000000000000" pitchFamily="2" charset="2"/>
              <a:buChar char="v"/>
            </a:pPr>
            <a:endParaRPr lang="en-US" dirty="0">
              <a:cs typeface="Times New Roman" panose="02020603050405020304" pitchFamily="18" charset="0"/>
            </a:endParaRPr>
          </a:p>
        </p:txBody>
      </p:sp>
      <p:sp>
        <p:nvSpPr>
          <p:cNvPr id="5" name="Slaidinumbri kohatäide 4">
            <a:extLst>
              <a:ext uri="{FF2B5EF4-FFF2-40B4-BE49-F238E27FC236}">
                <a16:creationId xmlns:a16="http://schemas.microsoft.com/office/drawing/2014/main" id="{ECCBCC45-45A8-4E69-89C2-02D1D796EE4C}"/>
              </a:ext>
            </a:extLst>
          </p:cNvPr>
          <p:cNvSpPr>
            <a:spLocks noGrp="1"/>
          </p:cNvSpPr>
          <p:nvPr>
            <p:ph type="sldNum" sz="quarter" idx="12"/>
          </p:nvPr>
        </p:nvSpPr>
        <p:spPr/>
        <p:txBody>
          <a:bodyPr/>
          <a:lstStyle/>
          <a:p>
            <a:fld id="{AECCF359-125E-4B56-B8AE-37251FDC6E5C}" type="slidenum">
              <a:rPr lang="en-US" smtClean="0"/>
              <a:t>8</a:t>
            </a:fld>
            <a:endParaRPr lang="en-US"/>
          </a:p>
        </p:txBody>
      </p:sp>
    </p:spTree>
    <p:extLst>
      <p:ext uri="{BB962C8B-B14F-4D97-AF65-F5344CB8AC3E}">
        <p14:creationId xmlns:p14="http://schemas.microsoft.com/office/powerpoint/2010/main" val="251711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FF06DD20-8BC9-45C0-B57A-72EB06A9344A}"/>
              </a:ext>
            </a:extLst>
          </p:cNvPr>
          <p:cNvSpPr>
            <a:spLocks noGrp="1"/>
          </p:cNvSpPr>
          <p:nvPr>
            <p:ph type="title"/>
          </p:nvPr>
        </p:nvSpPr>
        <p:spPr/>
        <p:txBody>
          <a:bodyPr/>
          <a:lstStyle/>
          <a:p>
            <a:r>
              <a:rPr lang="et-EE" b="1" dirty="0"/>
              <a:t>Põhjavee </a:t>
            </a:r>
            <a:r>
              <a:rPr lang="et-EE" b="1" dirty="0" err="1"/>
              <a:t>geokeemiline</a:t>
            </a:r>
            <a:r>
              <a:rPr lang="et-EE" b="1" dirty="0"/>
              <a:t> areng</a:t>
            </a:r>
            <a:endParaRPr lang="en-US" b="1" dirty="0"/>
          </a:p>
        </p:txBody>
      </p:sp>
      <p:sp>
        <p:nvSpPr>
          <p:cNvPr id="3" name="Sisu kohatäide 2">
            <a:extLst>
              <a:ext uri="{FF2B5EF4-FFF2-40B4-BE49-F238E27FC236}">
                <a16:creationId xmlns:a16="http://schemas.microsoft.com/office/drawing/2014/main" id="{3EDC4AF1-9DDE-4CA4-B6A5-51217CD45F13}"/>
              </a:ext>
            </a:extLst>
          </p:cNvPr>
          <p:cNvSpPr>
            <a:spLocks noGrp="1"/>
          </p:cNvSpPr>
          <p:nvPr>
            <p:ph idx="1"/>
          </p:nvPr>
        </p:nvSpPr>
        <p:spPr/>
        <p:txBody>
          <a:bodyPr/>
          <a:lstStyle/>
          <a:p>
            <a:r>
              <a:rPr lang="et-EE" dirty="0"/>
              <a:t>Keemilise analüüsi tulemuste põhjal vee keemilise arengu seletamine</a:t>
            </a:r>
            <a:endParaRPr lang="en-US" dirty="0"/>
          </a:p>
        </p:txBody>
      </p:sp>
      <p:pic>
        <p:nvPicPr>
          <p:cNvPr id="4" name="Pilt 3">
            <a:extLst>
              <a:ext uri="{FF2B5EF4-FFF2-40B4-BE49-F238E27FC236}">
                <a16:creationId xmlns:a16="http://schemas.microsoft.com/office/drawing/2014/main" id="{8320475D-D763-4804-93A1-9D94D45C60D2}"/>
              </a:ext>
            </a:extLst>
          </p:cNvPr>
          <p:cNvPicPr>
            <a:picLocks noChangeAspect="1"/>
          </p:cNvPicPr>
          <p:nvPr/>
        </p:nvPicPr>
        <p:blipFill>
          <a:blip r:embed="rId3"/>
          <a:stretch>
            <a:fillRect/>
          </a:stretch>
        </p:blipFill>
        <p:spPr>
          <a:xfrm>
            <a:off x="1000306" y="2248388"/>
            <a:ext cx="8846063" cy="4505334"/>
          </a:xfrm>
          <a:prstGeom prst="rect">
            <a:avLst/>
          </a:prstGeom>
        </p:spPr>
      </p:pic>
      <p:sp>
        <p:nvSpPr>
          <p:cNvPr id="5" name="TextBox 4">
            <a:extLst>
              <a:ext uri="{FF2B5EF4-FFF2-40B4-BE49-F238E27FC236}">
                <a16:creationId xmlns:a16="http://schemas.microsoft.com/office/drawing/2014/main" id="{73804D12-99F3-4A6D-B14E-E7EA3B4AB0AD}"/>
              </a:ext>
            </a:extLst>
          </p:cNvPr>
          <p:cNvSpPr txBox="1"/>
          <p:nvPr/>
        </p:nvSpPr>
        <p:spPr>
          <a:xfrm>
            <a:off x="8525462" y="6311900"/>
            <a:ext cx="2828338" cy="369332"/>
          </a:xfrm>
          <a:prstGeom prst="rect">
            <a:avLst/>
          </a:prstGeom>
          <a:noFill/>
        </p:spPr>
        <p:txBody>
          <a:bodyPr wrap="none" rtlCol="0">
            <a:spAutoFit/>
          </a:bodyPr>
          <a:lstStyle/>
          <a:p>
            <a:r>
              <a:rPr lang="et-EE" dirty="0" err="1"/>
              <a:t>Domenico</a:t>
            </a:r>
            <a:r>
              <a:rPr lang="et-EE" dirty="0"/>
              <a:t> &amp; </a:t>
            </a:r>
            <a:r>
              <a:rPr lang="et-EE" dirty="0" err="1"/>
              <a:t>Schwartz</a:t>
            </a:r>
            <a:r>
              <a:rPr lang="et-EE" dirty="0"/>
              <a:t>, 1990</a:t>
            </a:r>
            <a:endParaRPr lang="en-US" dirty="0"/>
          </a:p>
        </p:txBody>
      </p:sp>
      <p:sp>
        <p:nvSpPr>
          <p:cNvPr id="6" name="Ristkülik 5">
            <a:extLst>
              <a:ext uri="{FF2B5EF4-FFF2-40B4-BE49-F238E27FC236}">
                <a16:creationId xmlns:a16="http://schemas.microsoft.com/office/drawing/2014/main" id="{EFAFF869-55BA-4BC1-95F1-C75C2C050A46}"/>
              </a:ext>
            </a:extLst>
          </p:cNvPr>
          <p:cNvSpPr/>
          <p:nvPr/>
        </p:nvSpPr>
        <p:spPr>
          <a:xfrm>
            <a:off x="1000306" y="4267200"/>
            <a:ext cx="2184328" cy="1481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stkülik 6">
            <a:extLst>
              <a:ext uri="{FF2B5EF4-FFF2-40B4-BE49-F238E27FC236}">
                <a16:creationId xmlns:a16="http://schemas.microsoft.com/office/drawing/2014/main" id="{FB6E018C-6F6A-45FB-8495-C45329D8DDD4}"/>
              </a:ext>
            </a:extLst>
          </p:cNvPr>
          <p:cNvSpPr/>
          <p:nvPr/>
        </p:nvSpPr>
        <p:spPr>
          <a:xfrm>
            <a:off x="3239009" y="4267200"/>
            <a:ext cx="2184328" cy="1481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stkülik 7">
            <a:extLst>
              <a:ext uri="{FF2B5EF4-FFF2-40B4-BE49-F238E27FC236}">
                <a16:creationId xmlns:a16="http://schemas.microsoft.com/office/drawing/2014/main" id="{631F322D-690B-40DB-9082-C535F3297CD2}"/>
              </a:ext>
            </a:extLst>
          </p:cNvPr>
          <p:cNvSpPr/>
          <p:nvPr/>
        </p:nvSpPr>
        <p:spPr>
          <a:xfrm>
            <a:off x="5423337" y="4287372"/>
            <a:ext cx="2184328" cy="1481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stkülik 8">
            <a:extLst>
              <a:ext uri="{FF2B5EF4-FFF2-40B4-BE49-F238E27FC236}">
                <a16:creationId xmlns:a16="http://schemas.microsoft.com/office/drawing/2014/main" id="{5AA6A6DB-1F13-4524-81A9-78384ED05FE6}"/>
              </a:ext>
            </a:extLst>
          </p:cNvPr>
          <p:cNvSpPr/>
          <p:nvPr/>
        </p:nvSpPr>
        <p:spPr>
          <a:xfrm>
            <a:off x="7602409" y="4323617"/>
            <a:ext cx="2184328" cy="1481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aidinumbri kohatäide 9">
            <a:extLst>
              <a:ext uri="{FF2B5EF4-FFF2-40B4-BE49-F238E27FC236}">
                <a16:creationId xmlns:a16="http://schemas.microsoft.com/office/drawing/2014/main" id="{318FE95A-B859-4A74-B09C-AF5F93CDE892}"/>
              </a:ext>
            </a:extLst>
          </p:cNvPr>
          <p:cNvSpPr>
            <a:spLocks noGrp="1"/>
          </p:cNvSpPr>
          <p:nvPr>
            <p:ph type="sldNum" sz="quarter" idx="12"/>
          </p:nvPr>
        </p:nvSpPr>
        <p:spPr/>
        <p:txBody>
          <a:bodyPr/>
          <a:lstStyle/>
          <a:p>
            <a:fld id="{AECCF359-125E-4B56-B8AE-37251FDC6E5C}" type="slidenum">
              <a:rPr lang="en-US" smtClean="0"/>
              <a:t>9</a:t>
            </a:fld>
            <a:endParaRPr lang="en-US"/>
          </a:p>
        </p:txBody>
      </p:sp>
    </p:spTree>
    <p:extLst>
      <p:ext uri="{BB962C8B-B14F-4D97-AF65-F5344CB8AC3E}">
        <p14:creationId xmlns:p14="http://schemas.microsoft.com/office/powerpoint/2010/main" val="363150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1108</TotalTime>
  <Words>3200</Words>
  <Application>Microsoft Office PowerPoint</Application>
  <PresentationFormat>Laiekraan</PresentationFormat>
  <Paragraphs>421</Paragraphs>
  <Slides>53</Slides>
  <Notes>18</Notes>
  <HiddenSlides>0</HiddenSlides>
  <MMClips>1</MMClips>
  <ScaleCrop>false</ScaleCrop>
  <HeadingPairs>
    <vt:vector size="6" baseType="variant">
      <vt:variant>
        <vt:lpstr>Kasutatud fondid</vt:lpstr>
      </vt:variant>
      <vt:variant>
        <vt:i4>10</vt:i4>
      </vt:variant>
      <vt:variant>
        <vt:lpstr>Kujundus</vt:lpstr>
      </vt:variant>
      <vt:variant>
        <vt:i4>1</vt:i4>
      </vt:variant>
      <vt:variant>
        <vt:lpstr>Slaidipealkirjad</vt:lpstr>
      </vt:variant>
      <vt:variant>
        <vt:i4>53</vt:i4>
      </vt:variant>
    </vt:vector>
  </HeadingPairs>
  <TitlesOfParts>
    <vt:vector size="64" baseType="lpstr">
      <vt:lpstr>Arial</vt:lpstr>
      <vt:lpstr>Arial Narrow</vt:lpstr>
      <vt:lpstr>Calibri</vt:lpstr>
      <vt:lpstr>Calibri Light</vt:lpstr>
      <vt:lpstr>Cambria Math</vt:lpstr>
      <vt:lpstr>Rockwell</vt:lpstr>
      <vt:lpstr>Symbol</vt:lpstr>
      <vt:lpstr>Times New Roman</vt:lpstr>
      <vt:lpstr>Times-Bold</vt:lpstr>
      <vt:lpstr>Wingdings</vt:lpstr>
      <vt:lpstr>Office Theme</vt:lpstr>
      <vt:lpstr>Põhjavee keemiline areng</vt:lpstr>
      <vt:lpstr>Reaktsioonid küllastuvöös</vt:lpstr>
      <vt:lpstr>PowerPointi esitlus</vt:lpstr>
      <vt:lpstr>PowerPointi esitlus</vt:lpstr>
      <vt:lpstr>PowerPointi esitlus</vt:lpstr>
      <vt:lpstr>Piperi diagramm</vt:lpstr>
      <vt:lpstr>Reaktsioonid küllastusvöös</vt:lpstr>
      <vt:lpstr>Põhjavee keemiline areng</vt:lpstr>
      <vt:lpstr>Põhjavee geokeemiline areng</vt:lpstr>
      <vt:lpstr>9. – 10. Loeng: Eesti ala ja selle lähiümbruse hüdrostratigraafia</vt:lpstr>
      <vt:lpstr>Hüdrostratigraafia mõiste</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Balti arteesiabassein (BAB) </vt:lpstr>
      <vt:lpstr>Eesti hüdrostratigraafia</vt:lpstr>
      <vt:lpstr>Eesti hüdrostratigraafia</vt:lpstr>
      <vt:lpstr>PowerPointi esitlus</vt:lpstr>
      <vt:lpstr>Eesti hüdrostratigraafia</vt:lpstr>
      <vt:lpstr>Mis on paleo(põhja)vesi?</vt:lpstr>
      <vt:lpstr>PowerPointi esitlus</vt:lpstr>
      <vt:lpstr>Kuidas paleopõhjavett ära tunda?</vt:lpstr>
      <vt:lpstr>PowerPointi esitlus</vt:lpstr>
      <vt:lpstr>PowerPointi esitlus</vt:lpstr>
      <vt:lpstr>PowerPointi esitlus</vt:lpstr>
      <vt:lpstr>Eesti hüdrostratigraafia</vt:lpstr>
      <vt:lpstr>PowerPointi esitlus</vt:lpstr>
      <vt:lpstr>PowerPointi esitlus</vt:lpstr>
      <vt:lpstr>Eesti hüdrostratigraafia</vt:lpstr>
      <vt:lpstr>PowerPointi esitlus</vt:lpstr>
      <vt:lpstr>Eesti hüdrostratigraafia</vt:lpstr>
      <vt:lpstr>PowerPointi esitlus</vt:lpstr>
      <vt:lpstr>PowerPointi esitlus</vt:lpstr>
      <vt:lpstr>PowerPointi esitlus</vt:lpstr>
      <vt:lpstr>PowerPointi esitlus</vt:lpstr>
      <vt:lpstr>PowerPointi esitlus</vt:lpstr>
      <vt:lpstr>PowerPointi esitlus</vt:lpstr>
      <vt:lpstr>Eesti hüdrostratigraafia</vt:lpstr>
      <vt:lpstr>PowerPointi esitlus</vt:lpstr>
      <vt:lpstr>PowerPointi esitlus</vt:lpstr>
      <vt:lpstr>PowerPointi esitlus</vt:lpstr>
      <vt:lpstr>PowerPointi esitlus</vt:lpstr>
      <vt:lpstr>PowerPointi esitlus</vt:lpstr>
      <vt:lpstr>PowerPointi esitlus</vt:lpstr>
      <vt:lpstr>PowerPointi esitlus</vt:lpstr>
      <vt:lpstr>Devoni põhjaveekogumid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 Loeng: Eesti ala ja selle lähiümbruse hüdrostratigraafia</dc:title>
  <dc:creator>Valle Raidla</dc:creator>
  <cp:lastModifiedBy>Joonas Pärn</cp:lastModifiedBy>
  <cp:revision>68</cp:revision>
  <dcterms:created xsi:type="dcterms:W3CDTF">2017-10-23T10:03:51Z</dcterms:created>
  <dcterms:modified xsi:type="dcterms:W3CDTF">2017-11-01T14:42:29Z</dcterms:modified>
</cp:coreProperties>
</file>