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9"/>
  </p:notesMasterIdLst>
  <p:handoutMasterIdLst>
    <p:handoutMasterId r:id="rId30"/>
  </p:handoutMasterIdLst>
  <p:sldIdLst>
    <p:sldId id="321" r:id="rId3"/>
    <p:sldId id="361" r:id="rId4"/>
    <p:sldId id="362" r:id="rId5"/>
    <p:sldId id="363" r:id="rId6"/>
    <p:sldId id="364" r:id="rId7"/>
    <p:sldId id="365" r:id="rId8"/>
    <p:sldId id="358" r:id="rId9"/>
    <p:sldId id="360" r:id="rId10"/>
    <p:sldId id="359" r:id="rId11"/>
    <p:sldId id="337" r:id="rId12"/>
    <p:sldId id="345" r:id="rId13"/>
    <p:sldId id="351" r:id="rId14"/>
    <p:sldId id="350" r:id="rId15"/>
    <p:sldId id="352" r:id="rId16"/>
    <p:sldId id="353" r:id="rId17"/>
    <p:sldId id="338" r:id="rId18"/>
    <p:sldId id="347" r:id="rId19"/>
    <p:sldId id="354" r:id="rId20"/>
    <p:sldId id="355" r:id="rId21"/>
    <p:sldId id="356" r:id="rId22"/>
    <p:sldId id="357" r:id="rId23"/>
    <p:sldId id="344" r:id="rId24"/>
    <p:sldId id="327" r:id="rId25"/>
    <p:sldId id="341" r:id="rId26"/>
    <p:sldId id="328" r:id="rId27"/>
    <p:sldId id="329" r:id="rId28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7" autoAdjust="0"/>
  </p:normalViewPr>
  <p:slideViewPr>
    <p:cSldViewPr>
      <p:cViewPr varScale="1">
        <p:scale>
          <a:sx n="64" d="100"/>
          <a:sy n="64" d="100"/>
        </p:scale>
        <p:origin x="832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USA</c:v>
                </c:pt>
              </c:strCache>
            </c:strRef>
          </c:tx>
          <c:marker>
            <c:symbol val="none"/>
          </c:marker>
          <c:cat>
            <c:strRef>
              <c:f>Sheet1!$B$1:$H$1</c:f>
              <c:strCache>
                <c:ptCount val="7"/>
                <c:pt idx="0">
                  <c:v>1000-1500</c:v>
                </c:pt>
                <c:pt idx="1">
                  <c:v>1500-1820</c:v>
                </c:pt>
                <c:pt idx="2">
                  <c:v>1820-1870</c:v>
                </c:pt>
                <c:pt idx="3">
                  <c:v>1870-1913</c:v>
                </c:pt>
                <c:pt idx="4">
                  <c:v>1913-1950</c:v>
                </c:pt>
                <c:pt idx="5">
                  <c:v>1950-1970</c:v>
                </c:pt>
                <c:pt idx="6">
                  <c:v>1970-2012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0</c:v>
                </c:pt>
                <c:pt idx="1">
                  <c:v>3.5845926573756502E-3</c:v>
                </c:pt>
                <c:pt idx="2">
                  <c:v>1.34697387846949E-2</c:v>
                </c:pt>
                <c:pt idx="3">
                  <c:v>1.80724381587654E-2</c:v>
                </c:pt>
                <c:pt idx="4">
                  <c:v>1.60681820197934E-2</c:v>
                </c:pt>
                <c:pt idx="5">
                  <c:v>2.2875515649491699E-2</c:v>
                </c:pt>
                <c:pt idx="6">
                  <c:v>1.7595363057019399E-2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D8-42A7-A855-25315C8C8F3B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Western Europe</c:v>
                </c:pt>
              </c:strCache>
            </c:strRef>
          </c:tx>
          <c:marker>
            <c:symbol val="none"/>
          </c:marker>
          <c:cat>
            <c:strRef>
              <c:f>Sheet1!$B$1:$H$1</c:f>
              <c:strCache>
                <c:ptCount val="7"/>
                <c:pt idx="0">
                  <c:v>1000-1500</c:v>
                </c:pt>
                <c:pt idx="1">
                  <c:v>1500-1820</c:v>
                </c:pt>
                <c:pt idx="2">
                  <c:v>1820-1870</c:v>
                </c:pt>
                <c:pt idx="3">
                  <c:v>1870-1913</c:v>
                </c:pt>
                <c:pt idx="4">
                  <c:v>1913-1950</c:v>
                </c:pt>
                <c:pt idx="5">
                  <c:v>1950-1970</c:v>
                </c:pt>
                <c:pt idx="6">
                  <c:v>1970-2012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0">
                  <c:v>1.26076218198001E-3</c:v>
                </c:pt>
                <c:pt idx="1">
                  <c:v>1.36661444634045E-3</c:v>
                </c:pt>
                <c:pt idx="2">
                  <c:v>1.0488294996991601E-2</c:v>
                </c:pt>
                <c:pt idx="3">
                  <c:v>1.34047560106811E-2</c:v>
                </c:pt>
                <c:pt idx="4">
                  <c:v>8.2948085541310005E-3</c:v>
                </c:pt>
                <c:pt idx="5">
                  <c:v>3.9801151491230403E-2</c:v>
                </c:pt>
                <c:pt idx="6">
                  <c:v>1.87769997630685E-2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D8-42A7-A855-25315C8C8F3B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Greece, Portugal, Spain</c:v>
                </c:pt>
              </c:strCache>
            </c:strRef>
          </c:tx>
          <c:marker>
            <c:symbol val="none"/>
          </c:marker>
          <c:cat>
            <c:strRef>
              <c:f>Sheet1!$B$1:$H$1</c:f>
              <c:strCache>
                <c:ptCount val="7"/>
                <c:pt idx="0">
                  <c:v>1000-1500</c:v>
                </c:pt>
                <c:pt idx="1">
                  <c:v>1500-1820</c:v>
                </c:pt>
                <c:pt idx="2">
                  <c:v>1820-1870</c:v>
                </c:pt>
                <c:pt idx="3">
                  <c:v>1870-1913</c:v>
                </c:pt>
                <c:pt idx="4">
                  <c:v>1913-1950</c:v>
                </c:pt>
                <c:pt idx="5">
                  <c:v>1950-1970</c:v>
                </c:pt>
                <c:pt idx="6">
                  <c:v>1970-2012</c:v>
                </c:pt>
              </c:strCache>
            </c:strRef>
          </c:cat>
          <c:val>
            <c:numRef>
              <c:f>Sheet1!$B$4:$H$4</c:f>
              <c:numCache>
                <c:formatCode>General</c:formatCode>
                <c:ptCount val="7"/>
                <c:pt idx="0">
                  <c:v>5.7556432029470805E-4</c:v>
                </c:pt>
                <c:pt idx="1">
                  <c:v>1.2945009146989601E-3</c:v>
                </c:pt>
                <c:pt idx="2">
                  <c:v>3.4956423243708299E-3</c:v>
                </c:pt>
                <c:pt idx="3">
                  <c:v>1.0982237863303801E-2</c:v>
                </c:pt>
                <c:pt idx="4">
                  <c:v>6.3508870791917299E-3</c:v>
                </c:pt>
                <c:pt idx="5">
                  <c:v>5.4826371365926302E-2</c:v>
                </c:pt>
                <c:pt idx="6">
                  <c:v>2.0828971355853799E-2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D8-42A7-A855-25315C8C8F3B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Eastern Europe</c:v>
                </c:pt>
              </c:strCache>
            </c:strRef>
          </c:tx>
          <c:marker>
            <c:symbol val="none"/>
          </c:marker>
          <c:cat>
            <c:strRef>
              <c:f>Sheet1!$B$1:$H$1</c:f>
              <c:strCache>
                <c:ptCount val="7"/>
                <c:pt idx="0">
                  <c:v>1000-1500</c:v>
                </c:pt>
                <c:pt idx="1">
                  <c:v>1500-1820</c:v>
                </c:pt>
                <c:pt idx="2">
                  <c:v>1820-1870</c:v>
                </c:pt>
                <c:pt idx="3">
                  <c:v>1870-1913</c:v>
                </c:pt>
                <c:pt idx="4">
                  <c:v>1913-1950</c:v>
                </c:pt>
                <c:pt idx="5">
                  <c:v>1950-1970</c:v>
                </c:pt>
                <c:pt idx="6">
                  <c:v>1970-2012</c:v>
                </c:pt>
              </c:strCache>
            </c:strRef>
          </c:cat>
          <c:val>
            <c:numRef>
              <c:f>Sheet1!$B$5:$H$5</c:f>
              <c:numCache>
                <c:formatCode>General</c:formatCode>
                <c:ptCount val="7"/>
                <c:pt idx="0">
                  <c:v>4.3031531831827502E-4</c:v>
                </c:pt>
                <c:pt idx="1">
                  <c:v>1.0009837959745701E-3</c:v>
                </c:pt>
                <c:pt idx="2">
                  <c:v>6.3310759013062096E-3</c:v>
                </c:pt>
                <c:pt idx="3">
                  <c:v>1.38881272580105E-2</c:v>
                </c:pt>
                <c:pt idx="4">
                  <c:v>5.9546292270899999E-3</c:v>
                </c:pt>
                <c:pt idx="5">
                  <c:v>3.6389244113705498E-2</c:v>
                </c:pt>
                <c:pt idx="6">
                  <c:v>1.6554745962994201E-2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8D8-42A7-A855-25315C8C8F3B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Former USSR</c:v>
                </c:pt>
              </c:strCache>
            </c:strRef>
          </c:tx>
          <c:marker>
            <c:symbol val="none"/>
          </c:marker>
          <c:cat>
            <c:strRef>
              <c:f>Sheet1!$B$1:$H$1</c:f>
              <c:strCache>
                <c:ptCount val="7"/>
                <c:pt idx="0">
                  <c:v>1000-1500</c:v>
                </c:pt>
                <c:pt idx="1">
                  <c:v>1500-1820</c:v>
                </c:pt>
                <c:pt idx="2">
                  <c:v>1820-1870</c:v>
                </c:pt>
                <c:pt idx="3">
                  <c:v>1870-1913</c:v>
                </c:pt>
                <c:pt idx="4">
                  <c:v>1913-1950</c:v>
                </c:pt>
                <c:pt idx="5">
                  <c:v>1950-1970</c:v>
                </c:pt>
                <c:pt idx="6">
                  <c:v>1970-2012</c:v>
                </c:pt>
              </c:strCache>
            </c:strRef>
          </c:cat>
          <c:val>
            <c:numRef>
              <c:f>Sheet1!$B$6:$H$6</c:f>
              <c:numCache>
                <c:formatCode>General</c:formatCode>
                <c:ptCount val="7"/>
                <c:pt idx="0">
                  <c:v>4.4236909055594899E-4</c:v>
                </c:pt>
                <c:pt idx="1">
                  <c:v>1.0041918656866801E-3</c:v>
                </c:pt>
                <c:pt idx="2">
                  <c:v>6.3324532050781299E-3</c:v>
                </c:pt>
                <c:pt idx="3">
                  <c:v>1.0649649969261901E-2</c:v>
                </c:pt>
                <c:pt idx="4">
                  <c:v>1.7644510650189901E-2</c:v>
                </c:pt>
                <c:pt idx="5">
                  <c:v>3.4273081443237E-2</c:v>
                </c:pt>
                <c:pt idx="6">
                  <c:v>1.17979610352243E-2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8D8-42A7-A855-25315C8C8F3B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Latin America</c:v>
                </c:pt>
              </c:strCache>
            </c:strRef>
          </c:tx>
          <c:marker>
            <c:symbol val="none"/>
          </c:marker>
          <c:cat>
            <c:strRef>
              <c:f>Sheet1!$B$1:$H$1</c:f>
              <c:strCache>
                <c:ptCount val="7"/>
                <c:pt idx="0">
                  <c:v>1000-1500</c:v>
                </c:pt>
                <c:pt idx="1">
                  <c:v>1500-1820</c:v>
                </c:pt>
                <c:pt idx="2">
                  <c:v>1820-1870</c:v>
                </c:pt>
                <c:pt idx="3">
                  <c:v>1870-1913</c:v>
                </c:pt>
                <c:pt idx="4">
                  <c:v>1913-1950</c:v>
                </c:pt>
                <c:pt idx="5">
                  <c:v>1950-1970</c:v>
                </c:pt>
                <c:pt idx="6">
                  <c:v>1970-2012</c:v>
                </c:pt>
              </c:strCache>
            </c:strRef>
          </c:cat>
          <c:val>
            <c:numRef>
              <c:f>Sheet1!$B$7:$H$7</c:f>
              <c:numCache>
                <c:formatCode>General</c:formatCode>
                <c:ptCount val="7"/>
                <c:pt idx="2">
                  <c:v>8.2242614858474305E-4</c:v>
                </c:pt>
                <c:pt idx="3">
                  <c:v>1.8305664898276001E-2</c:v>
                </c:pt>
                <c:pt idx="4">
                  <c:v>1.3893289368085E-2</c:v>
                </c:pt>
                <c:pt idx="5">
                  <c:v>2.37276223393896E-2</c:v>
                </c:pt>
                <c:pt idx="6">
                  <c:v>1.9654861740654402E-2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8D8-42A7-A855-25315C8C8F3B}"/>
            </c:ext>
          </c:extLst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Africa</c:v>
                </c:pt>
              </c:strCache>
            </c:strRef>
          </c:tx>
          <c:marker>
            <c:symbol val="none"/>
          </c:marker>
          <c:cat>
            <c:strRef>
              <c:f>Sheet1!$B$1:$H$1</c:f>
              <c:strCache>
                <c:ptCount val="7"/>
                <c:pt idx="0">
                  <c:v>1000-1500</c:v>
                </c:pt>
                <c:pt idx="1">
                  <c:v>1500-1820</c:v>
                </c:pt>
                <c:pt idx="2">
                  <c:v>1820-1870</c:v>
                </c:pt>
                <c:pt idx="3">
                  <c:v>1870-1913</c:v>
                </c:pt>
                <c:pt idx="4">
                  <c:v>1913-1950</c:v>
                </c:pt>
                <c:pt idx="5">
                  <c:v>1950-1970</c:v>
                </c:pt>
                <c:pt idx="6">
                  <c:v>1970-2012</c:v>
                </c:pt>
              </c:strCache>
            </c:strRef>
          </c:cat>
          <c:val>
            <c:numRef>
              <c:f>Sheet1!$B$8:$H$8</c:f>
              <c:numCache>
                <c:formatCode>General</c:formatCode>
                <c:ptCount val="7"/>
                <c:pt idx="0">
                  <c:v>-5.2755855793562601E-5</c:v>
                </c:pt>
                <c:pt idx="1">
                  <c:v>4.53427055897571E-5</c:v>
                </c:pt>
                <c:pt idx="2">
                  <c:v>3.50526555971453E-3</c:v>
                </c:pt>
                <c:pt idx="3">
                  <c:v>5.6629318857517302E-3</c:v>
                </c:pt>
                <c:pt idx="4">
                  <c:v>9.0320837560056103E-3</c:v>
                </c:pt>
                <c:pt idx="5">
                  <c:v>2.0544760396257002E-2</c:v>
                </c:pt>
                <c:pt idx="6">
                  <c:v>1.03069642702156E-2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8D8-42A7-A855-25315C8C8F3B}"/>
            </c:ext>
          </c:extLst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China</c:v>
                </c:pt>
              </c:strCache>
            </c:strRef>
          </c:tx>
          <c:marker>
            <c:symbol val="none"/>
          </c:marker>
          <c:cat>
            <c:strRef>
              <c:f>Sheet1!$B$1:$H$1</c:f>
              <c:strCache>
                <c:ptCount val="7"/>
                <c:pt idx="0">
                  <c:v>1000-1500</c:v>
                </c:pt>
                <c:pt idx="1">
                  <c:v>1500-1820</c:v>
                </c:pt>
                <c:pt idx="2">
                  <c:v>1820-1870</c:v>
                </c:pt>
                <c:pt idx="3">
                  <c:v>1870-1913</c:v>
                </c:pt>
                <c:pt idx="4">
                  <c:v>1913-1950</c:v>
                </c:pt>
                <c:pt idx="5">
                  <c:v>1950-1970</c:v>
                </c:pt>
                <c:pt idx="6">
                  <c:v>1970-2012</c:v>
                </c:pt>
              </c:strCache>
            </c:strRef>
          </c:cat>
          <c:val>
            <c:numRef>
              <c:f>Sheet1!$B$9:$H$9</c:f>
              <c:numCache>
                <c:formatCode>General</c:formatCode>
                <c:ptCount val="7"/>
                <c:pt idx="0">
                  <c:v>5.0561582279096096E-4</c:v>
                </c:pt>
                <c:pt idx="1">
                  <c:v>0</c:v>
                </c:pt>
                <c:pt idx="2">
                  <c:v>-2.4779777052979001E-3</c:v>
                </c:pt>
                <c:pt idx="3">
                  <c:v>9.58796107132897E-4</c:v>
                </c:pt>
                <c:pt idx="4">
                  <c:v>-5.6392760252857999E-3</c:v>
                </c:pt>
                <c:pt idx="5">
                  <c:v>2.80017277352664E-2</c:v>
                </c:pt>
                <c:pt idx="6">
                  <c:v>5.8957783333189101E-2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8D8-42A7-A855-25315C8C8F3B}"/>
            </c:ext>
          </c:extLst>
        </c:ser>
        <c:ser>
          <c:idx val="8"/>
          <c:order val="8"/>
          <c:tx>
            <c:strRef>
              <c:f>Sheet1!$A$10</c:f>
              <c:strCache>
                <c:ptCount val="1"/>
                <c:pt idx="0">
                  <c:v>East Asian Tigers</c:v>
                </c:pt>
              </c:strCache>
            </c:strRef>
          </c:tx>
          <c:marker>
            <c:symbol val="none"/>
          </c:marker>
          <c:cat>
            <c:strRef>
              <c:f>Sheet1!$B$1:$H$1</c:f>
              <c:strCache>
                <c:ptCount val="7"/>
                <c:pt idx="0">
                  <c:v>1000-1500</c:v>
                </c:pt>
                <c:pt idx="1">
                  <c:v>1500-1820</c:v>
                </c:pt>
                <c:pt idx="2">
                  <c:v>1820-1870</c:v>
                </c:pt>
                <c:pt idx="3">
                  <c:v>1870-1913</c:v>
                </c:pt>
                <c:pt idx="4">
                  <c:v>1913-1950</c:v>
                </c:pt>
                <c:pt idx="5">
                  <c:v>1950-1970</c:v>
                </c:pt>
                <c:pt idx="6">
                  <c:v>1970-2012</c:v>
                </c:pt>
              </c:strCache>
            </c:strRef>
          </c:cat>
          <c:val>
            <c:numRef>
              <c:f>Sheet1!$B$10:$H$10</c:f>
              <c:numCache>
                <c:formatCode>General</c:formatCode>
                <c:ptCount val="7"/>
                <c:pt idx="2">
                  <c:v>7.9920699393056793E-3</c:v>
                </c:pt>
                <c:pt idx="3">
                  <c:v>1.05212154593792E-2</c:v>
                </c:pt>
                <c:pt idx="4">
                  <c:v>8.84051663318197E-3</c:v>
                </c:pt>
                <c:pt idx="5">
                  <c:v>4.2352057386725997E-2</c:v>
                </c:pt>
                <c:pt idx="6">
                  <c:v>5.2100225525564703E-2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8D8-42A7-A855-25315C8C8F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365824"/>
        <c:axId val="162367360"/>
      </c:lineChart>
      <c:catAx>
        <c:axId val="1623658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62367360"/>
        <c:crosses val="autoZero"/>
        <c:auto val="1"/>
        <c:lblAlgn val="ctr"/>
        <c:lblOffset val="100"/>
        <c:noMultiLvlLbl val="0"/>
      </c:catAx>
      <c:valAx>
        <c:axId val="1623673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236582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202F6EB-BDEF-468E-A0D8-45F05DB04FCE}" type="datetimeFigureOut">
              <a:rPr lang="nb-NO"/>
              <a:pPr>
                <a:defRPr/>
              </a:pPr>
              <a:t>05.09.2017</a:t>
            </a:fld>
            <a:endParaRPr lang="nb-NO"/>
          </a:p>
        </p:txBody>
      </p:sp>
      <p:sp>
        <p:nvSpPr>
          <p:cNvPr id="962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62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E337D36-A13E-4E68-8169-F10E963AB91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45957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C37A119-BF0B-4534-93A5-E43BDCFF228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55526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nb-NO"/>
          </a:p>
        </p:txBody>
      </p:sp>
      <p:sp>
        <p:nvSpPr>
          <p:cNvPr id="50180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61BEB6F-C656-4E6B-8811-0514BF8C37AC}" type="slidenum">
              <a:rPr lang="nb-NO" altLang="nb-NO" smtClean="0">
                <a:cs typeface="Arial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nb-NO" altLang="nb-NO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nb-NO"/>
          </a:p>
        </p:txBody>
      </p:sp>
      <p:sp>
        <p:nvSpPr>
          <p:cNvPr id="17412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4FCB230-2D54-4108-ABA3-376734A44E18}" type="slidenum">
              <a:rPr lang="nb-NO" altLang="nb-NO"/>
              <a:pPr>
                <a:spcBef>
                  <a:spcPct val="0"/>
                </a:spcBef>
              </a:pPr>
              <a:t>4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559636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nb-NO"/>
          </a:p>
        </p:txBody>
      </p:sp>
      <p:sp>
        <p:nvSpPr>
          <p:cNvPr id="15364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B95AA47-8B79-464C-A999-B93A72AEAB77}" type="slidenum">
              <a:rPr lang="en-US" altLang="nb-NO"/>
              <a:pPr>
                <a:spcBef>
                  <a:spcPct val="0"/>
                </a:spcBef>
              </a:pPr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9014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F2A3B-2830-46EE-B81F-CB92C65018A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136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8DDA7-866C-48C5-8D0B-05503995DD59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1110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1B371CE-A7E1-43CF-8F85-6224C0112A65}" type="slidenum">
              <a:rPr lang="en-US" altLang="nb-NO" smtClean="0">
                <a:cs typeface="Arial" charset="0"/>
              </a:rPr>
              <a:pPr eaLnBrk="1" hangingPunct="1">
                <a:spcBef>
                  <a:spcPct val="0"/>
                </a:spcBef>
              </a:pPr>
              <a:t>12</a:t>
            </a:fld>
            <a:endParaRPr lang="en-US" altLang="nb-NO">
              <a:cs typeface="Arial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80378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B02664F-C692-467C-B4DF-59682B7184A3}" type="slidenum">
              <a:rPr lang="en-US" altLang="nb-NO"/>
              <a:pPr eaLnBrk="1" hangingPunct="1"/>
              <a:t>13</a:t>
            </a:fld>
            <a:endParaRPr lang="en-US" altLang="nb-NO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nb-NO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372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E4638-CE3B-4A8A-A7E0-ECD756EFA4BD}" type="slidenum">
              <a:rPr lang="it-IT" smtClean="0"/>
              <a:pPr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82443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918374C-6802-4A32-89D5-946AF7E0C9E6}" type="slidenum">
              <a:rPr lang="en-US" altLang="nb-NO"/>
              <a:pPr eaLnBrk="1" hangingPunct="1"/>
              <a:t>15</a:t>
            </a:fld>
            <a:endParaRPr lang="en-US" altLang="nb-NO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nb-NO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4782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E4638-CE3B-4A8A-A7E0-ECD756EFA4BD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nb-NO"/>
          </a:p>
        </p:txBody>
      </p:sp>
      <p:sp>
        <p:nvSpPr>
          <p:cNvPr id="63492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B4D0175-E580-4C50-8D13-DD032E378700}" type="slidenum">
              <a:rPr lang="nb-NO" altLang="nb-NO" smtClean="0">
                <a:cs typeface="Arial" charset="0"/>
              </a:rPr>
              <a:pPr eaLnBrk="1" hangingPunct="1">
                <a:spcBef>
                  <a:spcPct val="0"/>
                </a:spcBef>
              </a:pPr>
              <a:t>18</a:t>
            </a:fld>
            <a:endParaRPr lang="nb-NO" altLang="nb-NO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915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nb-NO"/>
          </a:p>
        </p:txBody>
      </p:sp>
      <p:sp>
        <p:nvSpPr>
          <p:cNvPr id="64516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7342969-75CD-409B-8BE4-87FD329EDCE8}" type="slidenum">
              <a:rPr lang="nb-NO" altLang="nb-NO" smtClean="0">
                <a:cs typeface="Arial" charset="0"/>
              </a:rPr>
              <a:pPr eaLnBrk="1" hangingPunct="1">
                <a:spcBef>
                  <a:spcPct val="0"/>
                </a:spcBef>
              </a:pPr>
              <a:t>19</a:t>
            </a:fld>
            <a:endParaRPr lang="nb-NO" altLang="nb-NO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1104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6FF19-C6B0-4E69-9F44-A539FB4DBDAB}" type="slidenum">
              <a:rPr lang="nb-NO" smtClean="0">
                <a:solidFill>
                  <a:prstClr val="black"/>
                </a:solidFill>
              </a:rPr>
              <a:pPr/>
              <a:t>20</a:t>
            </a:fld>
            <a:endParaRPr lang="nb-N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2741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82C3F3-1E1B-417A-AA95-E16A4B0F3C89}" type="slidenum">
              <a:rPr lang="nb-NO" smtClean="0"/>
              <a:t>21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53035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72D83-872A-4F1C-B4FB-8F822839B96D}" type="slidenum">
              <a:rPr lang="nb-NO" smtClean="0">
                <a:solidFill>
                  <a:prstClr val="black"/>
                </a:solidFill>
              </a:rPr>
              <a:pPr/>
              <a:t>22</a:t>
            </a:fld>
            <a:endParaRPr lang="nb-N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011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/>
          </a:p>
        </p:txBody>
      </p:sp>
      <p:sp>
        <p:nvSpPr>
          <p:cNvPr id="51204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2B6BE71-E571-4F36-8F51-B224DB4F43DC}" type="slidenum">
              <a:rPr lang="nb-NO" altLang="nb-NO" smtClean="0">
                <a:cs typeface="Arial" charset="0"/>
              </a:rPr>
              <a:pPr eaLnBrk="1" hangingPunct="1">
                <a:spcBef>
                  <a:spcPct val="0"/>
                </a:spcBef>
              </a:pPr>
              <a:t>23</a:t>
            </a:fld>
            <a:endParaRPr lang="nb-NO" altLang="nb-NO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36AAC-A3AD-45AF-9AA8-515DFAB11ED5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01656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/>
          </a:p>
        </p:txBody>
      </p:sp>
      <p:sp>
        <p:nvSpPr>
          <p:cNvPr id="5222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2AE3D86-E53E-4FA5-8B1D-AAECB201BF4E}" type="slidenum">
              <a:rPr lang="nb-NO" altLang="nb-NO" smtClean="0">
                <a:cs typeface="Arial" charset="0"/>
              </a:rPr>
              <a:pPr eaLnBrk="1" hangingPunct="1">
                <a:spcBef>
                  <a:spcPct val="0"/>
                </a:spcBef>
              </a:pPr>
              <a:t>25</a:t>
            </a:fld>
            <a:endParaRPr lang="nb-NO" altLang="nb-NO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3C0EB9A-0AB9-4AA7-BB01-02AED406AC2B}" type="slidenum">
              <a:rPr lang="nb-NO" altLang="nb-NO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26</a:t>
            </a:fld>
            <a:endParaRPr lang="nb-NO" altLang="nb-NO">
              <a:latin typeface="Calibri" pitchFamily="34" charset="0"/>
              <a:cs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b-NO" alt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F4D409-44E8-4E7F-B948-0F915C47767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8306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E83622-CE54-424A-90E4-49230B77E26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0680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370571-B093-42D3-A6D5-A4E507C6F1C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244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C5335A-33F2-4F56-ACD7-79A28462C40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2311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31677-D4CE-4138-AD89-6D291B46D4E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4471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3E58C-D790-4D86-AC68-46F885D93F1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6591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0BA47-E86C-42AD-8CC1-4CDF102DFCB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9932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7030B-9673-4EA1-AF8B-3D7566CD62B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518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711E4-D049-4C1E-AD8C-144006EEE60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5735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CCE1C-1DD7-4809-886C-5E29A52A55F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8523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26B96-1132-4C05-BA70-2084B46CF8B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6417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75FC-46B6-416D-9D03-CCFF6FAB93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6CB93-EFFD-4027-888A-932EA5FAE59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13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75FC-46B6-416D-9D03-CCFF6FAB93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6CB93-EFFD-4027-888A-932EA5FAE59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9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75FC-46B6-416D-9D03-CCFF6FAB93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6CB93-EFFD-4027-888A-932EA5FAE59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1481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75FC-46B6-416D-9D03-CCFF6FAB93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6CB93-EFFD-4027-888A-932EA5FAE59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6096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75FC-46B6-416D-9D03-CCFF6FAB93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6CB93-EFFD-4027-888A-932EA5FAE59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689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75FC-46B6-416D-9D03-CCFF6FAB93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6CB93-EFFD-4027-888A-932EA5FAE59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1322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75FC-46B6-416D-9D03-CCFF6FAB93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6CB93-EFFD-4027-888A-932EA5FAE59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8321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75FC-46B6-416D-9D03-CCFF6FAB93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6CB93-EFFD-4027-888A-932EA5FAE59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4352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75FC-46B6-416D-9D03-CCFF6FAB93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6CB93-EFFD-4027-888A-932EA5FAE59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338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75FC-46B6-416D-9D03-CCFF6FAB93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6CB93-EFFD-4027-888A-932EA5FAE59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890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B75FC-46B6-416D-9D03-CCFF6FAB9344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6CB93-EFFD-4027-888A-932EA5FAE59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381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3821FB0-E460-4451-9E72-88443CE5AFF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ACB75FC-46B6-416D-9D03-CCFF6FAB9344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05/09/2017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EA6CB93-EFFD-4027-888A-932EA5FAE59E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4826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tel 1"/>
          <p:cNvSpPr>
            <a:spLocks noGrp="1"/>
          </p:cNvSpPr>
          <p:nvPr>
            <p:ph type="ctrTitle"/>
          </p:nvPr>
        </p:nvSpPr>
        <p:spPr>
          <a:xfrm>
            <a:off x="685800" y="1341438"/>
            <a:ext cx="7772400" cy="2259012"/>
          </a:xfrm>
        </p:spPr>
        <p:txBody>
          <a:bodyPr/>
          <a:lstStyle/>
          <a:p>
            <a:r>
              <a:rPr lang="nb-NO" altLang="nb-NO"/>
              <a:t>History of Economic Policy and the Theory of Uneven Development</a:t>
            </a:r>
          </a:p>
        </p:txBody>
      </p:sp>
      <p:sp>
        <p:nvSpPr>
          <p:cNvPr id="2051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altLang="nb-NO" dirty="0"/>
              <a:t>Erik S. Reinert</a:t>
            </a:r>
          </a:p>
          <a:p>
            <a:r>
              <a:rPr lang="nb-NO" altLang="nb-NO" dirty="0"/>
              <a:t>Tallinn University of Technology</a:t>
            </a:r>
          </a:p>
          <a:p>
            <a:r>
              <a:rPr lang="nb-NO" altLang="nb-NO" dirty="0"/>
              <a:t>Fall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pPr eaLnBrk="1" hangingPunct="1"/>
            <a:r>
              <a:rPr lang="nb-NO" alt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time </a:t>
            </a:r>
            <a:r>
              <a:rPr lang="nb-NO" alt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alt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ideological</a:t>
            </a:r>
            <a:r>
              <a:rPr lang="nb-NO" alt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shifts</a:t>
            </a:r>
            <a:r>
              <a:rPr lang="nb-NO" alt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24070" y="908720"/>
            <a:ext cx="8229600" cy="5949280"/>
          </a:xfrm>
        </p:spPr>
        <p:txBody>
          <a:bodyPr/>
          <a:lstStyle/>
          <a:p>
            <a:pPr eaLnBrk="1" hangingPunct="1"/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US: The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ideological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extremes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Trump and Sanders –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agree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a) </a:t>
            </a:r>
            <a:r>
              <a:rPr lang="nb-NO" altLang="nb-NO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free</a:t>
            </a:r>
            <a:r>
              <a:rPr lang="nb-NO" altLang="nb-NO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trade is </a:t>
            </a:r>
            <a:r>
              <a:rPr lang="nb-NO" altLang="nb-NO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nb-NO" altLang="nb-NO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longer </a:t>
            </a:r>
            <a:r>
              <a:rPr lang="nb-NO" altLang="nb-NO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good</a:t>
            </a:r>
            <a:r>
              <a:rPr lang="nb-NO" altLang="nb-NO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nb-NO" altLang="nb-NO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altLang="nb-NO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US, 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 (private) </a:t>
            </a:r>
            <a:r>
              <a:rPr lang="nb-NO" altLang="nb-NO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  <a:r>
              <a:rPr lang="nb-NO" altLang="nb-NO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nb-NO" altLang="nb-NO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nb-NO" altLang="nb-NO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nb-NO" altLang="nb-NO" sz="3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inefficient</a:t>
            </a:r>
            <a:r>
              <a:rPr lang="nb-NO" altLang="nb-NO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(Trump later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changed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b).</a:t>
            </a:r>
          </a:p>
          <a:p>
            <a:pPr eaLnBrk="1" hangingPunct="1"/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UK: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Brexit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old EU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periphery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sinking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deeply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debt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getting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poorer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Greece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Italy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Spain, Portugal).</a:t>
            </a:r>
          </a:p>
          <a:p>
            <a:pPr eaLnBrk="1" hangingPunct="1"/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European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countries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still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poorer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under </a:t>
            </a:r>
            <a:r>
              <a:rPr lang="nb-NO" alt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communism</a:t>
            </a:r>
            <a:r>
              <a:rPr lang="nb-NO" alt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571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tel 1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1295400"/>
          </a:xfrm>
        </p:spPr>
        <p:txBody>
          <a:bodyPr/>
          <a:lstStyle/>
          <a:p>
            <a:pPr eaLnBrk="1" hangingPunct="1"/>
            <a:r>
              <a:rPr lang="nb-NO" altLang="nb-NO" b="1">
                <a:latin typeface="Times New Roman" panose="02020603050405020304" pitchFamily="18" charset="0"/>
                <a:cs typeface="Times New Roman" panose="02020603050405020304" pitchFamily="18" charset="0"/>
              </a:rPr>
              <a:t>An 1848 moment….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2420938"/>
            <a:ext cx="8229600" cy="3705225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nb-NO" altLang="nb-NO">
                <a:latin typeface="Times New Roman" panose="02020603050405020304" pitchFamily="18" charset="0"/>
                <a:cs typeface="Times New Roman" panose="02020603050405020304" pitchFamily="18" charset="0"/>
              </a:rPr>
              <a:t>…when the old order collapses because it is attecked from the political right and the political left </a:t>
            </a:r>
            <a:r>
              <a:rPr lang="nb-NO" altLang="nb-NO" i="1">
                <a:latin typeface="Times New Roman" panose="02020603050405020304" pitchFamily="18" charset="0"/>
                <a:cs typeface="Times New Roman" panose="02020603050405020304" pitchFamily="18" charset="0"/>
              </a:rPr>
              <a:t>at the same time.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nb-NO" altLang="nb-NO">
                <a:latin typeface="Times New Roman" panose="02020603050405020304" pitchFamily="18" charset="0"/>
                <a:cs typeface="Times New Roman" panose="02020603050405020304" pitchFamily="18" charset="0"/>
              </a:rPr>
              <a:t>Overly abstract theories collapse. The old elites are under attack from «all sides».  </a:t>
            </a:r>
          </a:p>
        </p:txBody>
      </p:sp>
    </p:spTree>
    <p:extLst>
      <p:ext uri="{BB962C8B-B14F-4D97-AF65-F5344CB8AC3E}">
        <p14:creationId xmlns:p14="http://schemas.microsoft.com/office/powerpoint/2010/main" val="204829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tel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7200" b="1">
                <a:latin typeface="Times New Roman" pitchFamily="18" charset="0"/>
                <a:cs typeface="Times New Roman" pitchFamily="18" charset="0"/>
              </a:rPr>
              <a:t>The ’1848 moment’:</a:t>
            </a:r>
          </a:p>
        </p:txBody>
      </p:sp>
      <p:sp>
        <p:nvSpPr>
          <p:cNvPr id="11267" name="Plassholder for innhold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800"/>
              <a:t>‘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It often happens that the universal beliefs of one age of mankind – a belief from which no one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, nor without an extraordinary effort of genius and courage </a:t>
            </a:r>
            <a:r>
              <a:rPr lang="en-US" sz="2800" i="1">
                <a:latin typeface="Times New Roman" pitchFamily="18" charset="0"/>
                <a:cs typeface="Times New Roman" pitchFamily="18" charset="0"/>
              </a:rPr>
              <a:t>could 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at the time be free – becomes to a subsequent age so palpable an absurdity, that the only difficulty then is to imagine how such a thing can ever have appeared credible...It looks like one of the crude fancies of childhood, instantly corrected by a word from any grown person.’ 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	John Stuart Mill, 1848.</a:t>
            </a:r>
            <a:endParaRPr lang="nb-NO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35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400"/>
          </a:xfrm>
        </p:spPr>
        <p:txBody>
          <a:bodyPr/>
          <a:lstStyle/>
          <a:p>
            <a:pPr eaLnBrk="1" hangingPunct="1"/>
            <a:r>
              <a:rPr lang="nb-NO" altLang="nb-NO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The 1848 Generation: three books – all from 1848 – covering the political spectrum from left to right, all recanting David Ricardo (i.e. creating less abstract theories). 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2349500"/>
            <a:ext cx="8229600" cy="439261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Marx &amp; Engels, </a:t>
            </a:r>
            <a:r>
              <a:rPr lang="nb-NO" sz="3600" i="1" dirty="0" err="1">
                <a:latin typeface="Times New Roman" pitchFamily="18" charset="0"/>
                <a:cs typeface="Times New Roman" pitchFamily="18" charset="0"/>
              </a:rPr>
              <a:t>Communist</a:t>
            </a:r>
            <a:r>
              <a:rPr lang="nb-NO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3600" i="1" dirty="0" err="1">
                <a:latin typeface="Times New Roman" pitchFamily="18" charset="0"/>
                <a:cs typeface="Times New Roman" pitchFamily="18" charset="0"/>
              </a:rPr>
              <a:t>Manifesto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Marx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 so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radical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he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had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flee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 to England.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Bruno Hildebrand, 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Economics of the Present and the Future.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H. was so conservative he fled to Switzerland.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John Stuart Mill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, Principles of Political Economy.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English liberalism recanted on free trade!</a:t>
            </a:r>
          </a:p>
        </p:txBody>
      </p:sp>
    </p:spTree>
    <p:extLst>
      <p:ext uri="{BB962C8B-B14F-4D97-AF65-F5344CB8AC3E}">
        <p14:creationId xmlns:p14="http://schemas.microsoft.com/office/powerpoint/2010/main" val="1203117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500"/>
          </a:xfrm>
        </p:spPr>
        <p:txBody>
          <a:bodyPr/>
          <a:lstStyle/>
          <a:p>
            <a:pPr eaLnBrk="1" hangingPunct="1"/>
            <a:r>
              <a:rPr lang="nb-NO" altLang="nb-NO" b="1">
                <a:latin typeface="Times New Roman" panose="02020603050405020304" pitchFamily="18" charset="0"/>
                <a:cs typeface="Times New Roman" panose="02020603050405020304" pitchFamily="18" charset="0"/>
              </a:rPr>
              <a:t>The crisis that started in the 3rd World is now reaching the West.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2205038"/>
            <a:ext cx="8229600" cy="4176712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Third World 1970s: De-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industrialization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falling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wages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disappearing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middle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Latin American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countries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World 1990s: Massive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destruction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industry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former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Soviet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Block.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Wage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collapse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World 2010s: De-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industrialization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falling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wages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disappearing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middle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Brexit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Trump/Sanders.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8475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D7ED2E-7566-4177-BD00-02E3E8775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Giovanni </a:t>
            </a:r>
            <a:r>
              <a:rPr 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Botero</a:t>
            </a:r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(1544-1617)</a:t>
            </a:r>
          </a:p>
        </p:txBody>
      </p:sp>
      <p:pic>
        <p:nvPicPr>
          <p:cNvPr id="11" name="Plassholder for innhold 10" descr="Et bilde som inneholder himmel, person, utendørs, bygning&#10;&#10;Beskrivelse som er generert med svært høy visshet">
            <a:extLst>
              <a:ext uri="{FF2B5EF4-FFF2-40B4-BE49-F238E27FC236}">
                <a16:creationId xmlns:a16="http://schemas.microsoft.com/office/drawing/2014/main" id="{A7097C82-7AB5-4478-893E-B9520E4296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3808342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B140168F-E421-4E1A-BA06-5FC8405040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68" b="26516"/>
          <a:stretch/>
        </p:blipFill>
        <p:spPr>
          <a:xfrm rot="10800000">
            <a:off x="2051720" y="214216"/>
            <a:ext cx="4851369" cy="664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248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skrivesaker, brevhode&#10;&#10;Beskrivelse som er generert med høy visshet">
            <a:extLst>
              <a:ext uri="{FF2B5EF4-FFF2-40B4-BE49-F238E27FC236}">
                <a16:creationId xmlns:a16="http://schemas.microsoft.com/office/drawing/2014/main" id="{B7B14956-D52F-43FF-828B-711090DCE9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0"/>
            <a:ext cx="8856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587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beginning</a:t>
            </a:r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b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pre-</a:t>
            </a:r>
            <a:r>
              <a:rPr 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capitalist</a:t>
            </a:r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economies</a:t>
            </a:r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Characterized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absence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Karl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Polanyi’s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fictitious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commodities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»: </a:t>
            </a:r>
          </a:p>
          <a:p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Money</a:t>
            </a:r>
          </a:p>
          <a:p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Labour as a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commodity</a:t>
            </a:r>
            <a:endParaRPr lang="nb-NO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Private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ownership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land  </a:t>
            </a:r>
          </a:p>
          <a:p>
            <a:pPr marL="0" indent="0">
              <a:buNone/>
            </a:pP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Karl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Polanyi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nb-NO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«The Great </a:t>
            </a:r>
            <a:r>
              <a:rPr lang="nb-NO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Transformation</a:t>
            </a:r>
            <a:r>
              <a:rPr lang="nb-NO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(1944)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00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450" y="-315416"/>
            <a:ext cx="4737100" cy="7342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5791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1566863" y="1328142"/>
            <a:ext cx="5416154" cy="627460"/>
            <a:chOff x="356" y="394"/>
            <a:chExt cx="4549" cy="527"/>
          </a:xfrm>
        </p:grpSpPr>
        <p:sp>
          <p:nvSpPr>
            <p:cNvPr id="37912" name="Rectangle 5"/>
            <p:cNvSpPr>
              <a:spLocks noChangeArrowheads="1"/>
            </p:cNvSpPr>
            <p:nvPr/>
          </p:nvSpPr>
          <p:spPr bwMode="auto">
            <a:xfrm>
              <a:off x="356" y="394"/>
              <a:ext cx="1019" cy="52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nb-NO" sz="1050" b="1">
                  <a:latin typeface="Times New Roman" pitchFamily="18" charset="0"/>
                </a:rPr>
                <a:t>From the Standpoint </a:t>
              </a:r>
              <a:br>
                <a:rPr lang="en-US" altLang="nb-NO" sz="1050" b="1">
                  <a:latin typeface="Times New Roman" pitchFamily="18" charset="0"/>
                </a:rPr>
              </a:br>
              <a:r>
                <a:rPr lang="en-US" altLang="nb-NO" sz="1050" b="1">
                  <a:latin typeface="Times New Roman" pitchFamily="18" charset="0"/>
                </a:rPr>
                <a:t>of Production</a:t>
              </a:r>
            </a:p>
          </p:txBody>
        </p:sp>
        <p:sp>
          <p:nvSpPr>
            <p:cNvPr id="37913" name="Rectangle 7"/>
            <p:cNvSpPr>
              <a:spLocks noChangeArrowheads="1"/>
            </p:cNvSpPr>
            <p:nvPr/>
          </p:nvSpPr>
          <p:spPr bwMode="auto">
            <a:xfrm>
              <a:off x="1370" y="394"/>
              <a:ext cx="878" cy="52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nb-NO" sz="1050" b="1" dirty="0">
                  <a:latin typeface="Times New Roman" pitchFamily="18" charset="0"/>
                </a:rPr>
                <a:t>From Karl</a:t>
              </a:r>
              <a:br>
                <a:rPr lang="en-US" altLang="nb-NO" sz="1050" b="1" dirty="0">
                  <a:latin typeface="Times New Roman" pitchFamily="18" charset="0"/>
                </a:rPr>
              </a:br>
              <a:r>
                <a:rPr lang="en-US" altLang="nb-NO" sz="1050" b="1" dirty="0" err="1">
                  <a:latin typeface="Times New Roman" pitchFamily="18" charset="0"/>
                </a:rPr>
                <a:t>Bücher´s</a:t>
              </a:r>
              <a:br>
                <a:rPr lang="en-US" altLang="nb-NO" sz="1050" b="1" dirty="0">
                  <a:latin typeface="Times New Roman" pitchFamily="18" charset="0"/>
                </a:rPr>
              </a:br>
              <a:r>
                <a:rPr lang="en-US" altLang="nb-NO" sz="1050" b="1" dirty="0">
                  <a:latin typeface="Times New Roman" pitchFamily="18" charset="0"/>
                </a:rPr>
                <a:t>Standpoint </a:t>
              </a:r>
            </a:p>
          </p:txBody>
        </p:sp>
        <p:sp>
          <p:nvSpPr>
            <p:cNvPr id="37914" name="Rectangle 8"/>
            <p:cNvSpPr>
              <a:spLocks noChangeArrowheads="1"/>
            </p:cNvSpPr>
            <p:nvPr/>
          </p:nvSpPr>
          <p:spPr bwMode="auto">
            <a:xfrm>
              <a:off x="2251" y="394"/>
              <a:ext cx="849" cy="52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nb-NO" sz="1050" b="1" dirty="0">
                  <a:latin typeface="Times New Roman" pitchFamily="18" charset="0"/>
                </a:rPr>
                <a:t>From Bruno</a:t>
              </a:r>
              <a:br>
                <a:rPr lang="en-US" altLang="nb-NO" sz="1050" b="1" dirty="0">
                  <a:latin typeface="Times New Roman" pitchFamily="18" charset="0"/>
                </a:rPr>
              </a:br>
              <a:r>
                <a:rPr lang="en-US" altLang="nb-NO" sz="1050" b="1" dirty="0">
                  <a:latin typeface="Times New Roman" pitchFamily="18" charset="0"/>
                </a:rPr>
                <a:t>Hildebrand´s</a:t>
              </a:r>
              <a:br>
                <a:rPr lang="en-US" altLang="nb-NO" sz="1050" b="1" dirty="0">
                  <a:latin typeface="Times New Roman" pitchFamily="18" charset="0"/>
                </a:rPr>
              </a:br>
              <a:r>
                <a:rPr lang="en-US" altLang="nb-NO" sz="1050" b="1" dirty="0">
                  <a:latin typeface="Times New Roman" pitchFamily="18" charset="0"/>
                </a:rPr>
                <a:t>Standpoint </a:t>
              </a:r>
            </a:p>
          </p:txBody>
        </p:sp>
        <p:sp>
          <p:nvSpPr>
            <p:cNvPr id="37915" name="Rectangle 9"/>
            <p:cNvSpPr>
              <a:spLocks noChangeArrowheads="1"/>
            </p:cNvSpPr>
            <p:nvPr/>
          </p:nvSpPr>
          <p:spPr bwMode="auto">
            <a:xfrm>
              <a:off x="3098" y="394"/>
              <a:ext cx="1052" cy="52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nb-NO" sz="1050" b="1">
                  <a:latin typeface="Times New Roman" pitchFamily="18" charset="0"/>
                </a:rPr>
                <a:t>From the</a:t>
              </a:r>
              <a:br>
                <a:rPr lang="en-US" altLang="nb-NO" sz="1050" b="1">
                  <a:latin typeface="Times New Roman" pitchFamily="18" charset="0"/>
                </a:rPr>
              </a:br>
              <a:r>
                <a:rPr lang="en-US" altLang="nb-NO" sz="1050" b="1">
                  <a:latin typeface="Times New Roman" pitchFamily="18" charset="0"/>
                </a:rPr>
                <a:t>Labor </a:t>
              </a:r>
              <a:br>
                <a:rPr lang="en-US" altLang="nb-NO" sz="1050" b="1">
                  <a:latin typeface="Times New Roman" pitchFamily="18" charset="0"/>
                </a:rPr>
              </a:br>
              <a:r>
                <a:rPr lang="en-US" altLang="nb-NO" sz="1050" b="1">
                  <a:latin typeface="Times New Roman" pitchFamily="18" charset="0"/>
                </a:rPr>
                <a:t>Standpoint </a:t>
              </a:r>
            </a:p>
          </p:txBody>
        </p:sp>
        <p:sp>
          <p:nvSpPr>
            <p:cNvPr id="37916" name="Rectangle 10"/>
            <p:cNvSpPr>
              <a:spLocks noChangeArrowheads="1"/>
            </p:cNvSpPr>
            <p:nvPr/>
          </p:nvSpPr>
          <p:spPr bwMode="auto">
            <a:xfrm>
              <a:off x="4161" y="394"/>
              <a:ext cx="744" cy="52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nb-NO" sz="1050" b="1" dirty="0">
                  <a:latin typeface="Times New Roman" pitchFamily="18" charset="0"/>
                </a:rPr>
                <a:t>From Franklin</a:t>
              </a:r>
              <a:br>
                <a:rPr lang="en-US" altLang="nb-NO" sz="1050" b="1" dirty="0">
                  <a:latin typeface="Times New Roman" pitchFamily="18" charset="0"/>
                </a:rPr>
              </a:br>
              <a:r>
                <a:rPr lang="en-US" altLang="nb-NO" sz="1050" b="1" dirty="0">
                  <a:latin typeface="Times New Roman" pitchFamily="18" charset="0"/>
                </a:rPr>
                <a:t>Giddings´</a:t>
              </a:r>
              <a:br>
                <a:rPr lang="en-US" altLang="nb-NO" sz="1050" b="1" dirty="0">
                  <a:latin typeface="Times New Roman" pitchFamily="18" charset="0"/>
                </a:rPr>
              </a:br>
              <a:r>
                <a:rPr lang="en-US" altLang="nb-NO" sz="1050" b="1" dirty="0">
                  <a:latin typeface="Times New Roman" pitchFamily="18" charset="0"/>
                </a:rPr>
                <a:t>Standpoint </a:t>
              </a:r>
            </a:p>
          </p:txBody>
        </p:sp>
      </p:grpSp>
      <p:sp>
        <p:nvSpPr>
          <p:cNvPr id="6156" name="Rectangle 12"/>
          <p:cNvSpPr>
            <a:spLocks noChangeArrowheads="1"/>
          </p:cNvSpPr>
          <p:nvPr/>
        </p:nvSpPr>
        <p:spPr bwMode="auto">
          <a:xfrm>
            <a:off x="1566864" y="1964531"/>
            <a:ext cx="1213247" cy="5429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indent="-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>
                <a:latin typeface="Times New Roman" pitchFamily="18" charset="0"/>
              </a:rPr>
              <a:t>1. Hunting </a:t>
            </a:r>
            <a:br>
              <a:rPr lang="en-US" altLang="nb-NO" sz="1050">
                <a:latin typeface="Times New Roman" pitchFamily="18" charset="0"/>
              </a:rPr>
            </a:br>
            <a:r>
              <a:rPr lang="en-US" altLang="nb-NO" sz="1050">
                <a:latin typeface="Times New Roman" pitchFamily="18" charset="0"/>
              </a:rPr>
              <a:t>and Fishing</a:t>
            </a:r>
          </a:p>
        </p:txBody>
      </p:sp>
      <p:sp>
        <p:nvSpPr>
          <p:cNvPr id="6161" name="Rectangle 17"/>
          <p:cNvSpPr>
            <a:spLocks noChangeArrowheads="1"/>
          </p:cNvSpPr>
          <p:nvPr/>
        </p:nvSpPr>
        <p:spPr bwMode="auto">
          <a:xfrm>
            <a:off x="1566864" y="2511029"/>
            <a:ext cx="1213247" cy="5429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indent="-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>
                <a:latin typeface="Times New Roman" pitchFamily="18" charset="0"/>
              </a:rPr>
              <a:t>2. Pastoral</a:t>
            </a:r>
          </a:p>
        </p:txBody>
      </p:sp>
      <p:sp>
        <p:nvSpPr>
          <p:cNvPr id="6162" name="Rectangle 18"/>
          <p:cNvSpPr>
            <a:spLocks noChangeArrowheads="1"/>
          </p:cNvSpPr>
          <p:nvPr/>
        </p:nvSpPr>
        <p:spPr bwMode="auto">
          <a:xfrm>
            <a:off x="1566864" y="3056336"/>
            <a:ext cx="1213247" cy="54054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indent="-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>
                <a:latin typeface="Times New Roman" pitchFamily="18" charset="0"/>
              </a:rPr>
              <a:t>3. Agricultural</a:t>
            </a:r>
          </a:p>
        </p:txBody>
      </p:sp>
      <p:sp>
        <p:nvSpPr>
          <p:cNvPr id="6163" name="Rectangle 19"/>
          <p:cNvSpPr>
            <a:spLocks noChangeArrowheads="1"/>
          </p:cNvSpPr>
          <p:nvPr/>
        </p:nvSpPr>
        <p:spPr bwMode="auto">
          <a:xfrm>
            <a:off x="1566864" y="3596880"/>
            <a:ext cx="1213247" cy="5393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indent="-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>
                <a:latin typeface="Times New Roman" pitchFamily="18" charset="0"/>
              </a:rPr>
              <a:t>4. Handicraft</a:t>
            </a:r>
          </a:p>
        </p:txBody>
      </p:sp>
      <p:sp>
        <p:nvSpPr>
          <p:cNvPr id="6164" name="Rectangle 20"/>
          <p:cNvSpPr>
            <a:spLocks noChangeArrowheads="1"/>
          </p:cNvSpPr>
          <p:nvPr/>
        </p:nvSpPr>
        <p:spPr bwMode="auto">
          <a:xfrm>
            <a:off x="1566864" y="4136232"/>
            <a:ext cx="1213247" cy="152161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indent="-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 dirty="0">
                <a:latin typeface="Times New Roman" pitchFamily="18" charset="0"/>
              </a:rPr>
              <a:t>5. Industrial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nb-NO" sz="1050" dirty="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arenBoth"/>
            </a:pPr>
            <a:r>
              <a:rPr lang="en-US" altLang="nb-NO" sz="1050" dirty="0">
                <a:latin typeface="Times New Roman" pitchFamily="18" charset="0"/>
              </a:rPr>
              <a:t> Universal</a:t>
            </a:r>
            <a:br>
              <a:rPr lang="en-US" altLang="nb-NO" sz="1050" dirty="0">
                <a:latin typeface="Times New Roman" pitchFamily="18" charset="0"/>
              </a:rPr>
            </a:br>
            <a:r>
              <a:rPr lang="en-US" altLang="nb-NO" sz="1050" dirty="0">
                <a:latin typeface="Times New Roman" pitchFamily="18" charset="0"/>
              </a:rPr>
              <a:t>Competition  </a:t>
            </a:r>
            <a:br>
              <a:rPr lang="en-US" altLang="nb-NO" sz="1050" dirty="0">
                <a:latin typeface="Times New Roman" pitchFamily="18" charset="0"/>
              </a:rPr>
            </a:br>
            <a:r>
              <a:rPr lang="en-US" altLang="nb-NO" sz="1050" dirty="0">
                <a:latin typeface="Times New Roman" pitchFamily="18" charset="0"/>
              </a:rPr>
              <a:t>as an ideal</a:t>
            </a:r>
          </a:p>
          <a:p>
            <a:pPr eaLnBrk="1" hangingPunct="1">
              <a:spcBef>
                <a:spcPct val="0"/>
              </a:spcBef>
              <a:buFontTx/>
              <a:buAutoNum type="arabicParenBoth"/>
            </a:pPr>
            <a:r>
              <a:rPr lang="en-US" altLang="nb-NO" sz="1050" dirty="0">
                <a:latin typeface="Times New Roman" pitchFamily="18" charset="0"/>
              </a:rPr>
              <a:t> Concentration</a:t>
            </a:r>
          </a:p>
          <a:p>
            <a:pPr eaLnBrk="1" hangingPunct="1">
              <a:spcBef>
                <a:spcPct val="0"/>
              </a:spcBef>
              <a:buFontTx/>
              <a:buAutoNum type="arabicParenBoth"/>
            </a:pPr>
            <a:r>
              <a:rPr lang="en-US" altLang="nb-NO" sz="1050" dirty="0">
                <a:latin typeface="Times New Roman" pitchFamily="18" charset="0"/>
              </a:rPr>
              <a:t> Integration</a:t>
            </a:r>
          </a:p>
        </p:txBody>
      </p:sp>
      <p:sp>
        <p:nvSpPr>
          <p:cNvPr id="37896" name="Text Box 21"/>
          <p:cNvSpPr txBox="1">
            <a:spLocks noChangeArrowheads="1"/>
          </p:cNvSpPr>
          <p:nvPr/>
        </p:nvSpPr>
        <p:spPr bwMode="auto">
          <a:xfrm>
            <a:off x="755576" y="607633"/>
            <a:ext cx="6858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b="1" dirty="0">
                <a:latin typeface="Baskerville Old Face" pitchFamily="18" charset="0"/>
                <a:ea typeface="宋体" pitchFamily="2" charset="-122"/>
              </a:rPr>
              <a:t>THE ECONOMIC STAGES</a:t>
            </a:r>
          </a:p>
        </p:txBody>
      </p:sp>
      <p:sp>
        <p:nvSpPr>
          <p:cNvPr id="6166" name="Rectangle 22"/>
          <p:cNvSpPr>
            <a:spLocks noChangeArrowheads="1"/>
          </p:cNvSpPr>
          <p:nvPr/>
        </p:nvSpPr>
        <p:spPr bwMode="auto">
          <a:xfrm>
            <a:off x="2774157" y="1964533"/>
            <a:ext cx="1045369" cy="163234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 dirty="0">
                <a:latin typeface="Times New Roman" pitchFamily="18" charset="0"/>
              </a:rPr>
              <a:t>Independent</a:t>
            </a:r>
            <a:br>
              <a:rPr lang="en-US" altLang="nb-NO" sz="1050" dirty="0">
                <a:latin typeface="Times New Roman" pitchFamily="18" charset="0"/>
              </a:rPr>
            </a:br>
            <a:r>
              <a:rPr lang="en-US" altLang="nb-NO" sz="1050" dirty="0">
                <a:latin typeface="Times New Roman" pitchFamily="18" charset="0"/>
              </a:rPr>
              <a:t>Domestic</a:t>
            </a:r>
            <a:br>
              <a:rPr lang="en-US" altLang="nb-NO" sz="1050" dirty="0">
                <a:latin typeface="Times New Roman" pitchFamily="18" charset="0"/>
              </a:rPr>
            </a:br>
            <a:r>
              <a:rPr lang="en-US" altLang="nb-NO" sz="1050" dirty="0">
                <a:latin typeface="Times New Roman" pitchFamily="18" charset="0"/>
              </a:rPr>
              <a:t>Economy / Clan Economy </a:t>
            </a:r>
          </a:p>
        </p:txBody>
      </p:sp>
      <p:sp>
        <p:nvSpPr>
          <p:cNvPr id="6167" name="Rectangle 23"/>
          <p:cNvSpPr>
            <a:spLocks noChangeArrowheads="1"/>
          </p:cNvSpPr>
          <p:nvPr/>
        </p:nvSpPr>
        <p:spPr bwMode="auto">
          <a:xfrm>
            <a:off x="2774157" y="3596880"/>
            <a:ext cx="1045369" cy="54411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>
                <a:latin typeface="Times New Roman" pitchFamily="18" charset="0"/>
              </a:rPr>
              <a:t>Town</a:t>
            </a:r>
            <a:br>
              <a:rPr lang="en-US" altLang="nb-NO" sz="1050">
                <a:latin typeface="Times New Roman" pitchFamily="18" charset="0"/>
              </a:rPr>
            </a:br>
            <a:r>
              <a:rPr lang="en-US" altLang="nb-NO" sz="1050">
                <a:latin typeface="Times New Roman" pitchFamily="18" charset="0"/>
              </a:rPr>
              <a:t>Economy </a:t>
            </a:r>
          </a:p>
        </p:txBody>
      </p:sp>
      <p:sp>
        <p:nvSpPr>
          <p:cNvPr id="6168" name="Rectangle 24"/>
          <p:cNvSpPr>
            <a:spLocks noChangeArrowheads="1"/>
          </p:cNvSpPr>
          <p:nvPr/>
        </p:nvSpPr>
        <p:spPr bwMode="auto">
          <a:xfrm>
            <a:off x="2774157" y="4136232"/>
            <a:ext cx="1045369" cy="152161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 dirty="0">
                <a:latin typeface="Times New Roman" pitchFamily="18" charset="0"/>
              </a:rPr>
              <a:t>National</a:t>
            </a:r>
            <a:br>
              <a:rPr lang="en-US" altLang="nb-NO" sz="1050" dirty="0">
                <a:latin typeface="Times New Roman" pitchFamily="18" charset="0"/>
              </a:rPr>
            </a:br>
            <a:r>
              <a:rPr lang="en-US" altLang="nb-NO" sz="1050" dirty="0">
                <a:latin typeface="Times New Roman" pitchFamily="18" charset="0"/>
              </a:rPr>
              <a:t>Economy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nb-NO" sz="1050" dirty="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 dirty="0">
                <a:latin typeface="Times New Roman" pitchFamily="18" charset="0"/>
              </a:rPr>
              <a:t>(Global</a:t>
            </a:r>
            <a:br>
              <a:rPr lang="en-US" altLang="nb-NO" sz="1050" dirty="0">
                <a:latin typeface="Times New Roman" pitchFamily="18" charset="0"/>
              </a:rPr>
            </a:br>
            <a:r>
              <a:rPr lang="en-US" altLang="nb-NO" sz="1050" dirty="0">
                <a:latin typeface="Times New Roman" pitchFamily="18" charset="0"/>
              </a:rPr>
              <a:t>Economy)</a:t>
            </a:r>
          </a:p>
        </p:txBody>
      </p:sp>
      <p:sp>
        <p:nvSpPr>
          <p:cNvPr id="6169" name="Rectangle 25"/>
          <p:cNvSpPr>
            <a:spLocks noChangeArrowheads="1"/>
          </p:cNvSpPr>
          <p:nvPr/>
        </p:nvSpPr>
        <p:spPr bwMode="auto">
          <a:xfrm>
            <a:off x="3834001" y="1964533"/>
            <a:ext cx="1012031" cy="163234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>
                <a:latin typeface="Times New Roman" pitchFamily="18" charset="0"/>
              </a:rPr>
              <a:t>Barter</a:t>
            </a:r>
            <a:br>
              <a:rPr lang="en-US" altLang="nb-NO" sz="1050">
                <a:latin typeface="Times New Roman" pitchFamily="18" charset="0"/>
              </a:rPr>
            </a:br>
            <a:r>
              <a:rPr lang="en-US" altLang="nb-NO" sz="1050">
                <a:latin typeface="Times New Roman" pitchFamily="18" charset="0"/>
              </a:rPr>
              <a:t>Economy </a:t>
            </a:r>
          </a:p>
        </p:txBody>
      </p:sp>
      <p:sp>
        <p:nvSpPr>
          <p:cNvPr id="6170" name="Rectangle 26"/>
          <p:cNvSpPr>
            <a:spLocks noChangeArrowheads="1"/>
          </p:cNvSpPr>
          <p:nvPr/>
        </p:nvSpPr>
        <p:spPr bwMode="auto">
          <a:xfrm>
            <a:off x="3821908" y="3596880"/>
            <a:ext cx="1012031" cy="54411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>
                <a:latin typeface="Times New Roman" pitchFamily="18" charset="0"/>
              </a:rPr>
              <a:t>Money</a:t>
            </a:r>
            <a:br>
              <a:rPr lang="en-US" altLang="nb-NO" sz="1050">
                <a:latin typeface="Times New Roman" pitchFamily="18" charset="0"/>
              </a:rPr>
            </a:br>
            <a:r>
              <a:rPr lang="en-US" altLang="nb-NO" sz="1050">
                <a:latin typeface="Times New Roman" pitchFamily="18" charset="0"/>
              </a:rPr>
              <a:t>Economy </a:t>
            </a:r>
          </a:p>
        </p:txBody>
      </p:sp>
      <p:sp>
        <p:nvSpPr>
          <p:cNvPr id="6171" name="Rectangle 27"/>
          <p:cNvSpPr>
            <a:spLocks noChangeArrowheads="1"/>
          </p:cNvSpPr>
          <p:nvPr/>
        </p:nvSpPr>
        <p:spPr bwMode="auto">
          <a:xfrm>
            <a:off x="3821908" y="4136232"/>
            <a:ext cx="1012031" cy="152161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>
                <a:latin typeface="Times New Roman" pitchFamily="18" charset="0"/>
              </a:rPr>
              <a:t>Credit</a:t>
            </a:r>
            <a:br>
              <a:rPr lang="en-US" altLang="nb-NO" sz="1050">
                <a:latin typeface="Times New Roman" pitchFamily="18" charset="0"/>
              </a:rPr>
            </a:br>
            <a:r>
              <a:rPr lang="en-US" altLang="nb-NO" sz="1050">
                <a:latin typeface="Times New Roman" pitchFamily="18" charset="0"/>
              </a:rPr>
              <a:t>Economy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nb-NO" sz="1050">
              <a:latin typeface="Times New Roman" pitchFamily="18" charset="0"/>
            </a:endParaRPr>
          </a:p>
        </p:txBody>
      </p:sp>
      <p:sp>
        <p:nvSpPr>
          <p:cNvPr id="6172" name="Rectangle 28"/>
          <p:cNvSpPr>
            <a:spLocks noChangeArrowheads="1"/>
          </p:cNvSpPr>
          <p:nvPr/>
        </p:nvSpPr>
        <p:spPr bwMode="auto">
          <a:xfrm>
            <a:off x="4838701" y="1969295"/>
            <a:ext cx="1245394" cy="108346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 dirty="0">
                <a:latin typeface="Times New Roman" pitchFamily="18" charset="0"/>
              </a:rPr>
              <a:t>Slaughter of</a:t>
            </a:r>
            <a:br>
              <a:rPr lang="en-US" altLang="nb-NO" sz="1050" dirty="0">
                <a:latin typeface="Times New Roman" pitchFamily="18" charset="0"/>
              </a:rPr>
            </a:br>
            <a:r>
              <a:rPr lang="en-US" altLang="nb-NO" sz="1050" dirty="0">
                <a:latin typeface="Times New Roman" pitchFamily="18" charset="0"/>
              </a:rPr>
              <a:t>Enemies, </a:t>
            </a:r>
            <a:br>
              <a:rPr lang="en-US" altLang="nb-NO" sz="1050" dirty="0">
                <a:latin typeface="Times New Roman" pitchFamily="18" charset="0"/>
              </a:rPr>
            </a:br>
            <a:r>
              <a:rPr lang="en-US" altLang="nb-NO" sz="1050" dirty="0">
                <a:latin typeface="Times New Roman" pitchFamily="18" charset="0"/>
              </a:rPr>
              <a:t>Women´s,</a:t>
            </a:r>
            <a:br>
              <a:rPr lang="en-US" altLang="nb-NO" sz="1050" dirty="0">
                <a:latin typeface="Times New Roman" pitchFamily="18" charset="0"/>
              </a:rPr>
            </a:br>
            <a:r>
              <a:rPr lang="en-US" altLang="nb-NO" sz="1050" dirty="0">
                <a:latin typeface="Times New Roman" pitchFamily="18" charset="0"/>
              </a:rPr>
              <a:t>Labor and</a:t>
            </a:r>
            <a:br>
              <a:rPr lang="en-US" altLang="nb-NO" sz="1050" dirty="0">
                <a:latin typeface="Times New Roman" pitchFamily="18" charset="0"/>
              </a:rPr>
            </a:br>
            <a:r>
              <a:rPr lang="en-US" altLang="nb-NO" sz="1050" dirty="0">
                <a:latin typeface="Times New Roman" pitchFamily="18" charset="0"/>
              </a:rPr>
              <a:t>Beginning of</a:t>
            </a:r>
            <a:br>
              <a:rPr lang="en-US" altLang="nb-NO" sz="1050" dirty="0">
                <a:latin typeface="Times New Roman" pitchFamily="18" charset="0"/>
              </a:rPr>
            </a:br>
            <a:r>
              <a:rPr lang="en-US" altLang="nb-NO" sz="1050" dirty="0">
                <a:latin typeface="Times New Roman" pitchFamily="18" charset="0"/>
              </a:rPr>
              <a:t>Slavery  </a:t>
            </a:r>
          </a:p>
        </p:txBody>
      </p:sp>
      <p:sp>
        <p:nvSpPr>
          <p:cNvPr id="6173" name="Rectangle 29"/>
          <p:cNvSpPr>
            <a:spLocks noChangeArrowheads="1"/>
          </p:cNvSpPr>
          <p:nvPr/>
        </p:nvSpPr>
        <p:spPr bwMode="auto">
          <a:xfrm>
            <a:off x="4838701" y="3596880"/>
            <a:ext cx="1245394" cy="54887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>
                <a:latin typeface="Times New Roman" pitchFamily="18" charset="0"/>
              </a:rPr>
              <a:t>Free Labor</a:t>
            </a:r>
            <a:br>
              <a:rPr lang="en-US" altLang="nb-NO" sz="1050">
                <a:latin typeface="Times New Roman" pitchFamily="18" charset="0"/>
              </a:rPr>
            </a:br>
            <a:r>
              <a:rPr lang="en-US" altLang="nb-NO" sz="1050">
                <a:latin typeface="Times New Roman" pitchFamily="18" charset="0"/>
              </a:rPr>
              <a:t>governed</a:t>
            </a:r>
            <a:br>
              <a:rPr lang="en-US" altLang="nb-NO" sz="1050">
                <a:latin typeface="Times New Roman" pitchFamily="18" charset="0"/>
              </a:rPr>
            </a:br>
            <a:r>
              <a:rPr lang="en-US" altLang="nb-NO" sz="1050">
                <a:latin typeface="Times New Roman" pitchFamily="18" charset="0"/>
              </a:rPr>
              <a:t>by Custom </a:t>
            </a:r>
          </a:p>
        </p:txBody>
      </p:sp>
      <p:sp>
        <p:nvSpPr>
          <p:cNvPr id="6174" name="Rectangle 30"/>
          <p:cNvSpPr>
            <a:spLocks noChangeArrowheads="1"/>
          </p:cNvSpPr>
          <p:nvPr/>
        </p:nvSpPr>
        <p:spPr bwMode="auto">
          <a:xfrm>
            <a:off x="4838701" y="4140995"/>
            <a:ext cx="1245394" cy="152161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>
                <a:latin typeface="Times New Roman" pitchFamily="18" charset="0"/>
              </a:rPr>
              <a:t>Individual Contract with</a:t>
            </a:r>
            <a:br>
              <a:rPr lang="en-US" altLang="nb-NO" sz="1050">
                <a:latin typeface="Times New Roman" pitchFamily="18" charset="0"/>
              </a:rPr>
            </a:br>
            <a:r>
              <a:rPr lang="en-US" altLang="nb-NO" sz="1050">
                <a:latin typeface="Times New Roman" pitchFamily="18" charset="0"/>
              </a:rPr>
              <a:t>Increasing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>
                <a:latin typeface="Times New Roman" pitchFamily="18" charset="0"/>
              </a:rPr>
              <a:t>Regulation by</a:t>
            </a:r>
            <a:br>
              <a:rPr lang="en-US" altLang="nb-NO" sz="1050">
                <a:latin typeface="Times New Roman" pitchFamily="18" charset="0"/>
              </a:rPr>
            </a:br>
            <a:r>
              <a:rPr lang="en-US" altLang="nb-NO" sz="1050">
                <a:latin typeface="Times New Roman" pitchFamily="18" charset="0"/>
              </a:rPr>
              <a:t>Statute.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>
                <a:latin typeface="Times New Roman" pitchFamily="18" charset="0"/>
              </a:rPr>
              <a:t>Group Contract</a:t>
            </a:r>
            <a:br>
              <a:rPr lang="en-US" altLang="nb-NO" sz="1050">
                <a:latin typeface="Times New Roman" pitchFamily="18" charset="0"/>
              </a:rPr>
            </a:br>
            <a:r>
              <a:rPr lang="en-US" altLang="nb-NO" sz="1050">
                <a:latin typeface="Times New Roman" pitchFamily="18" charset="0"/>
              </a:rPr>
              <a:t>and Regulation</a:t>
            </a:r>
            <a:br>
              <a:rPr lang="en-US" altLang="nb-NO" sz="1050">
                <a:latin typeface="Times New Roman" pitchFamily="18" charset="0"/>
              </a:rPr>
            </a:br>
            <a:r>
              <a:rPr lang="en-US" altLang="nb-NO" sz="1050">
                <a:latin typeface="Times New Roman" pitchFamily="18" charset="0"/>
              </a:rPr>
              <a:t>by Statute</a:t>
            </a:r>
          </a:p>
        </p:txBody>
      </p:sp>
      <p:sp>
        <p:nvSpPr>
          <p:cNvPr id="6175" name="Rectangle 31"/>
          <p:cNvSpPr>
            <a:spLocks noChangeArrowheads="1"/>
          </p:cNvSpPr>
          <p:nvPr/>
        </p:nvSpPr>
        <p:spPr bwMode="auto">
          <a:xfrm>
            <a:off x="4838701" y="3052763"/>
            <a:ext cx="1245394" cy="5441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>
                <a:latin typeface="Times New Roman" pitchFamily="18" charset="0"/>
              </a:rPr>
              <a:t>Slavery and</a:t>
            </a:r>
            <a:br>
              <a:rPr lang="en-US" altLang="nb-NO" sz="1050">
                <a:latin typeface="Times New Roman" pitchFamily="18" charset="0"/>
              </a:rPr>
            </a:br>
            <a:r>
              <a:rPr lang="en-US" altLang="nb-NO" sz="1050">
                <a:latin typeface="Times New Roman" pitchFamily="18" charset="0"/>
              </a:rPr>
              <a:t>Serfdom </a:t>
            </a:r>
          </a:p>
        </p:txBody>
      </p:sp>
      <p:sp>
        <p:nvSpPr>
          <p:cNvPr id="6177" name="Rectangle 33"/>
          <p:cNvSpPr>
            <a:spLocks noChangeArrowheads="1"/>
          </p:cNvSpPr>
          <p:nvPr/>
        </p:nvSpPr>
        <p:spPr bwMode="auto">
          <a:xfrm>
            <a:off x="6097191" y="1960365"/>
            <a:ext cx="885825" cy="57736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indent="-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>
                <a:latin typeface="Times New Roman" pitchFamily="18" charset="0"/>
              </a:rPr>
              <a:t>Luck, Magic</a:t>
            </a:r>
          </a:p>
        </p:txBody>
      </p:sp>
      <p:sp>
        <p:nvSpPr>
          <p:cNvPr id="6178" name="Rectangle 34"/>
          <p:cNvSpPr>
            <a:spLocks noChangeArrowheads="1"/>
          </p:cNvSpPr>
          <p:nvPr/>
        </p:nvSpPr>
        <p:spPr bwMode="auto">
          <a:xfrm>
            <a:off x="6084095" y="2537726"/>
            <a:ext cx="885825" cy="5429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indent="-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>
                <a:latin typeface="Times New Roman" pitchFamily="18" charset="0"/>
              </a:rPr>
              <a:t>Sacrificial</a:t>
            </a:r>
          </a:p>
        </p:txBody>
      </p:sp>
      <p:sp>
        <p:nvSpPr>
          <p:cNvPr id="6179" name="Rectangle 35"/>
          <p:cNvSpPr>
            <a:spLocks noChangeArrowheads="1"/>
          </p:cNvSpPr>
          <p:nvPr/>
        </p:nvSpPr>
        <p:spPr bwMode="auto">
          <a:xfrm>
            <a:off x="6097325" y="3044429"/>
            <a:ext cx="885825" cy="5572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indent="-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 dirty="0">
                <a:latin typeface="Times New Roman" pitchFamily="18" charset="0"/>
              </a:rPr>
              <a:t>Slave Labor</a:t>
            </a:r>
          </a:p>
        </p:txBody>
      </p:sp>
      <p:sp>
        <p:nvSpPr>
          <p:cNvPr id="6180" name="Rectangle 36"/>
          <p:cNvSpPr>
            <a:spLocks noChangeArrowheads="1"/>
          </p:cNvSpPr>
          <p:nvPr/>
        </p:nvSpPr>
        <p:spPr bwMode="auto">
          <a:xfrm>
            <a:off x="6097191" y="3596879"/>
            <a:ext cx="885825" cy="5393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indent="-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>
                <a:latin typeface="Times New Roman" pitchFamily="18" charset="0"/>
              </a:rPr>
              <a:t>Trade</a:t>
            </a:r>
          </a:p>
        </p:txBody>
      </p:sp>
      <p:sp>
        <p:nvSpPr>
          <p:cNvPr id="6181" name="Rectangle 37"/>
          <p:cNvSpPr>
            <a:spLocks noChangeArrowheads="1"/>
          </p:cNvSpPr>
          <p:nvPr/>
        </p:nvSpPr>
        <p:spPr bwMode="auto">
          <a:xfrm>
            <a:off x="6097191" y="4140995"/>
            <a:ext cx="885825" cy="152161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marL="177800" indent="-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1050">
                <a:latin typeface="Times New Roman" pitchFamily="18" charset="0"/>
              </a:rPr>
              <a:t>Capitalistic</a:t>
            </a:r>
          </a:p>
        </p:txBody>
      </p:sp>
    </p:spTree>
    <p:extLst>
      <p:ext uri="{BB962C8B-B14F-4D97-AF65-F5344CB8AC3E}">
        <p14:creationId xmlns:p14="http://schemas.microsoft.com/office/powerpoint/2010/main" val="46325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6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6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6" grpId="0" animBg="1"/>
      <p:bldP spid="6161" grpId="0" animBg="1"/>
      <p:bldP spid="6162" grpId="0" animBg="1"/>
      <p:bldP spid="6163" grpId="0" animBg="1"/>
      <p:bldP spid="6164" grpId="0" animBg="1"/>
      <p:bldP spid="6166" grpId="0" animBg="1"/>
      <p:bldP spid="6167" grpId="0" animBg="1"/>
      <p:bldP spid="6168" grpId="0" animBg="1"/>
      <p:bldP spid="6169" grpId="0" animBg="1"/>
      <p:bldP spid="6170" grpId="0" animBg="1"/>
      <p:bldP spid="6171" grpId="0" animBg="1"/>
      <p:bldP spid="6172" grpId="0" animBg="1"/>
      <p:bldP spid="6173" grpId="0" animBg="1"/>
      <p:bldP spid="6174" grpId="0" animBg="1"/>
      <p:bldP spid="6175" grpId="0" animBg="1"/>
      <p:bldP spid="6177" grpId="0" animBg="1"/>
      <p:bldP spid="6178" grpId="0" animBg="1"/>
      <p:bldP spid="6179" grpId="0" animBg="1"/>
      <p:bldP spid="6180" grpId="0" animBg="1"/>
      <p:bldP spid="618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684735" y="1988345"/>
            <a:ext cx="2786063" cy="1183481"/>
            <a:chOff x="245" y="950"/>
            <a:chExt cx="2340" cy="994"/>
          </a:xfrm>
        </p:grpSpPr>
        <p:sp>
          <p:nvSpPr>
            <p:cNvPr id="2058" name="Rectangle 10"/>
            <p:cNvSpPr>
              <a:spLocks noChangeArrowheads="1"/>
            </p:cNvSpPr>
            <p:nvPr/>
          </p:nvSpPr>
          <p:spPr bwMode="auto">
            <a:xfrm>
              <a:off x="245" y="950"/>
              <a:ext cx="2340" cy="9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nb-NO" altLang="nb-NO"/>
            </a:p>
          </p:txBody>
        </p:sp>
        <p:sp>
          <p:nvSpPr>
            <p:cNvPr id="2059" name="Text Box 5"/>
            <p:cNvSpPr txBox="1">
              <a:spLocks noChangeArrowheads="1"/>
            </p:cNvSpPr>
            <p:nvPr/>
          </p:nvSpPr>
          <p:spPr bwMode="auto">
            <a:xfrm>
              <a:off x="472" y="1073"/>
              <a:ext cx="2061" cy="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zh-CN">
                  <a:latin typeface="Baskerville Old Face" panose="02020602080505020303" pitchFamily="18" charset="0"/>
                  <a:ea typeface="宋体" panose="02010600030101010101" pitchFamily="2" charset="-122"/>
                </a:rPr>
                <a:t>English Stage Theories 18th Century</a:t>
              </a:r>
            </a:p>
            <a:p>
              <a:pPr eaLnBrk="1" hangingPunct="1"/>
              <a:r>
                <a:rPr lang="en-GB" altLang="zh-CN">
                  <a:latin typeface="Baskerville Old Face" panose="02020602080505020303" pitchFamily="18" charset="0"/>
                  <a:ea typeface="宋体" panose="02010600030101010101" pitchFamily="2" charset="-122"/>
                </a:rPr>
                <a:t>(Adam Smith)</a:t>
              </a:r>
              <a:endParaRPr lang="es-ES" altLang="nb-NO" b="1">
                <a:latin typeface="Baskerville Old Face" panose="02020602080505020303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4693445" y="1988345"/>
            <a:ext cx="2931319" cy="1183481"/>
            <a:chOff x="3052" y="950"/>
            <a:chExt cx="2462" cy="994"/>
          </a:xfrm>
        </p:grpSpPr>
        <p:sp>
          <p:nvSpPr>
            <p:cNvPr id="2056" name="Rectangle 11"/>
            <p:cNvSpPr>
              <a:spLocks noChangeArrowheads="1"/>
            </p:cNvSpPr>
            <p:nvPr/>
          </p:nvSpPr>
          <p:spPr bwMode="auto">
            <a:xfrm>
              <a:off x="3052" y="950"/>
              <a:ext cx="2462" cy="9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nb-NO" altLang="nb-NO"/>
            </a:p>
          </p:txBody>
        </p:sp>
        <p:sp>
          <p:nvSpPr>
            <p:cNvPr id="2057" name="Text Box 7"/>
            <p:cNvSpPr txBox="1">
              <a:spLocks noChangeArrowheads="1"/>
            </p:cNvSpPr>
            <p:nvPr/>
          </p:nvSpPr>
          <p:spPr bwMode="auto">
            <a:xfrm>
              <a:off x="3164" y="1073"/>
              <a:ext cx="2263" cy="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zh-CN" dirty="0">
                  <a:latin typeface="Baskerville Old Face" panose="02020602080505020303" pitchFamily="18" charset="0"/>
                  <a:ea typeface="宋体" panose="02010600030101010101" pitchFamily="2" charset="-122"/>
                </a:rPr>
                <a:t>German/US Stage</a:t>
              </a:r>
            </a:p>
            <a:p>
              <a:pPr eaLnBrk="1" hangingPunct="1"/>
              <a:r>
                <a:rPr lang="en-GB" altLang="zh-CN" dirty="0">
                  <a:latin typeface="Baskerville Old Face" panose="02020602080505020303" pitchFamily="18" charset="0"/>
                  <a:ea typeface="宋体" panose="02010600030101010101" pitchFamily="2" charset="-122"/>
                </a:rPr>
                <a:t>19th Century</a:t>
              </a:r>
            </a:p>
            <a:p>
              <a:pPr eaLnBrk="1" hangingPunct="1"/>
              <a:r>
                <a:rPr lang="en-GB" altLang="zh-CN" dirty="0">
                  <a:latin typeface="Baskerville Old Face" panose="02020602080505020303" pitchFamily="18" charset="0"/>
                  <a:ea typeface="宋体" panose="02010600030101010101" pitchFamily="2" charset="-122"/>
                </a:rPr>
                <a:t>(Friedrich List/Richard Ely)</a:t>
              </a:r>
              <a:endParaRPr lang="es-ES" altLang="nb-NO" dirty="0">
                <a:latin typeface="Baskerville Old Face" panose="02020602080505020303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1683544" y="3231357"/>
            <a:ext cx="2786063" cy="18264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1955006" y="3425429"/>
            <a:ext cx="254436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nb-NO" b="1" dirty="0">
                <a:latin typeface="Baskerville Old Face" panose="02020602080505020303" pitchFamily="18" charset="0"/>
                <a:ea typeface="宋体" panose="02010600030101010101" pitchFamily="2" charset="-122"/>
              </a:rPr>
              <a:t>1. Age of Hunters	</a:t>
            </a:r>
          </a:p>
          <a:p>
            <a:pPr eaLnBrk="1" hangingPunct="1"/>
            <a:r>
              <a:rPr lang="en-GB" altLang="nb-NO" b="1" dirty="0">
                <a:latin typeface="Baskerville Old Face" panose="02020602080505020303" pitchFamily="18" charset="0"/>
                <a:ea typeface="宋体" panose="02010600030101010101" pitchFamily="2" charset="-122"/>
              </a:rPr>
              <a:t>2. Age of Shepherds</a:t>
            </a:r>
          </a:p>
          <a:p>
            <a:pPr eaLnBrk="1" hangingPunct="1"/>
            <a:r>
              <a:rPr lang="en-GB" altLang="nb-NO" b="1" dirty="0">
                <a:latin typeface="Baskerville Old Face" panose="02020602080505020303" pitchFamily="18" charset="0"/>
                <a:ea typeface="宋体" panose="02010600030101010101" pitchFamily="2" charset="-122"/>
              </a:rPr>
              <a:t>3. Age of Agriculture</a:t>
            </a:r>
          </a:p>
          <a:p>
            <a:pPr eaLnBrk="1" hangingPunct="1"/>
            <a:r>
              <a:rPr lang="en-GB" altLang="nb-NO" b="1" dirty="0">
                <a:latin typeface="Baskerville Old Face" panose="02020602080505020303" pitchFamily="18" charset="0"/>
                <a:ea typeface="宋体" panose="02010600030101010101" pitchFamily="2" charset="-122"/>
              </a:rPr>
              <a:t>4. </a:t>
            </a:r>
            <a:r>
              <a:rPr lang="en-GB" altLang="nb-NO" b="1" i="1" dirty="0">
                <a:latin typeface="Baskerville Old Face" panose="02020602080505020303" pitchFamily="18" charset="0"/>
                <a:ea typeface="宋体" panose="02010600030101010101" pitchFamily="2" charset="-122"/>
              </a:rPr>
              <a:t>Age of Commerce</a:t>
            </a:r>
            <a:endParaRPr lang="es-ES" altLang="nb-NO" b="1" i="1" dirty="0">
              <a:latin typeface="Baskerville Old Face" panose="02020602080505020303" pitchFamily="18" charset="0"/>
              <a:ea typeface="宋体" panose="02010600030101010101" pitchFamily="2" charset="-122"/>
            </a:endParaRPr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4693445" y="3231357"/>
            <a:ext cx="2940844" cy="18264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4826794" y="3425429"/>
            <a:ext cx="275272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GB" altLang="nb-NO" b="1">
                <a:latin typeface="Baskerville Old Face" panose="02020602080505020303" pitchFamily="18" charset="0"/>
                <a:ea typeface="宋体" panose="02010600030101010101" pitchFamily="2" charset="-122"/>
              </a:rPr>
              <a:t>Age of Hunting</a:t>
            </a:r>
          </a:p>
          <a:p>
            <a:pPr eaLnBrk="1" hangingPunct="1"/>
            <a:r>
              <a:rPr lang="en-GB" altLang="nb-NO" b="1">
                <a:latin typeface="Baskerville Old Face" panose="02020602080505020303" pitchFamily="18" charset="0"/>
                <a:ea typeface="宋体" panose="02010600030101010101" pitchFamily="2" charset="-122"/>
              </a:rPr>
              <a:t>2. Age of Pasturage</a:t>
            </a:r>
          </a:p>
          <a:p>
            <a:pPr eaLnBrk="1" hangingPunct="1"/>
            <a:r>
              <a:rPr lang="en-GB" altLang="nb-NO" b="1">
                <a:latin typeface="Baskerville Old Face" panose="02020602080505020303" pitchFamily="18" charset="0"/>
                <a:ea typeface="宋体" panose="02010600030101010101" pitchFamily="2" charset="-122"/>
              </a:rPr>
              <a:t>3. Age of Agriculture</a:t>
            </a:r>
          </a:p>
          <a:p>
            <a:pPr eaLnBrk="1" hangingPunct="1"/>
            <a:r>
              <a:rPr lang="en-GB" altLang="nb-NO" b="1">
                <a:latin typeface="Baskerville Old Face" panose="02020602080505020303" pitchFamily="18" charset="0"/>
                <a:ea typeface="宋体" panose="02010600030101010101" pitchFamily="2" charset="-122"/>
              </a:rPr>
              <a:t>4. Age of Agriculture </a:t>
            </a:r>
            <a:br>
              <a:rPr lang="en-GB" altLang="nb-NO" b="1">
                <a:latin typeface="Baskerville Old Face" panose="02020602080505020303" pitchFamily="18" charset="0"/>
                <a:ea typeface="宋体" panose="02010600030101010101" pitchFamily="2" charset="-122"/>
              </a:rPr>
            </a:br>
            <a:r>
              <a:rPr lang="en-GB" altLang="nb-NO" b="1">
                <a:latin typeface="Baskerville Old Face" panose="02020602080505020303" pitchFamily="18" charset="0"/>
                <a:ea typeface="宋体" panose="02010600030101010101" pitchFamily="2" charset="-122"/>
              </a:rPr>
              <a:t>and Manufacturing</a:t>
            </a:r>
            <a:endParaRPr lang="es-ES" altLang="nb-NO" b="1">
              <a:latin typeface="Baskerville Old Face" panose="02020602080505020303" pitchFamily="18" charset="0"/>
              <a:ea typeface="宋体" panose="02010600030101010101" pitchFamily="2" charset="-122"/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970908" y="1296161"/>
            <a:ext cx="9426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ENGLISH AND GERMAN/US ECONOMICS SPLIT UP.</a:t>
            </a:r>
          </a:p>
        </p:txBody>
      </p:sp>
    </p:spTree>
    <p:extLst>
      <p:ext uri="{BB962C8B-B14F-4D97-AF65-F5344CB8AC3E}">
        <p14:creationId xmlns:p14="http://schemas.microsoft.com/office/powerpoint/2010/main" val="305076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0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0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0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0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4" grpId="0" animBg="1"/>
      <p:bldP spid="3080" grpId="0" build="p"/>
      <p:bldP spid="3085" grpId="0" animBg="1"/>
      <p:bldP spid="308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000" b="1" dirty="0">
                <a:latin typeface="Times New Roman" pitchFamily="18" charset="0"/>
                <a:cs typeface="Times New Roman" pitchFamily="18" charset="0"/>
              </a:rPr>
              <a:t>Forgotten? Economic Structure and Population Carrying Capacity.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dirty="0" err="1">
                <a:latin typeface="Times New Roman" pitchFamily="18" charset="0"/>
                <a:cs typeface="Times New Roman" pitchFamily="18" charset="0"/>
              </a:rPr>
              <a:t>Hunting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it-IT" dirty="0" err="1">
                <a:latin typeface="Times New Roman" pitchFamily="18" charset="0"/>
                <a:cs typeface="Times New Roman" pitchFamily="18" charset="0"/>
              </a:rPr>
              <a:t>gathering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 soc.	 1-2 </a:t>
            </a:r>
            <a:r>
              <a:rPr lang="it-IT" dirty="0" err="1">
                <a:latin typeface="Times New Roman" pitchFamily="18" charset="0"/>
                <a:cs typeface="Times New Roman" pitchFamily="18" charset="0"/>
              </a:rPr>
              <a:t>persons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 / km2</a:t>
            </a:r>
          </a:p>
          <a:p>
            <a:pPr>
              <a:buNone/>
            </a:pPr>
            <a:r>
              <a:rPr lang="it-IT" dirty="0">
                <a:latin typeface="Times New Roman" pitchFamily="18" charset="0"/>
                <a:cs typeface="Times New Roman" pitchFamily="18" charset="0"/>
              </a:rPr>
              <a:t>Agricultural societies		 40 persons / km2</a:t>
            </a:r>
          </a:p>
          <a:p>
            <a:pPr>
              <a:buNone/>
            </a:pPr>
            <a:r>
              <a:rPr lang="it-IT" dirty="0">
                <a:latin typeface="Times New Roman" pitchFamily="18" charset="0"/>
                <a:cs typeface="Times New Roman" pitchFamily="18" charset="0"/>
              </a:rPr>
              <a:t>Industrial </a:t>
            </a:r>
            <a:r>
              <a:rPr lang="it-IT" dirty="0" err="1">
                <a:latin typeface="Times New Roman" pitchFamily="18" charset="0"/>
                <a:cs typeface="Times New Roman" pitchFamily="18" charset="0"/>
              </a:rPr>
              <a:t>soc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 (ex. </a:t>
            </a:r>
            <a:r>
              <a:rPr lang="it-IT" dirty="0" err="1">
                <a:latin typeface="Times New Roman" pitchFamily="18" charset="0"/>
                <a:cs typeface="Times New Roman" pitchFamily="18" charset="0"/>
              </a:rPr>
              <a:t>Holland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)	400 </a:t>
            </a:r>
            <a:r>
              <a:rPr lang="it-IT" dirty="0" err="1">
                <a:latin typeface="Times New Roman" pitchFamily="18" charset="0"/>
                <a:cs typeface="Times New Roman" pitchFamily="18" charset="0"/>
              </a:rPr>
              <a:t>persons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 / km2</a:t>
            </a:r>
          </a:p>
          <a:p>
            <a:pPr>
              <a:buNone/>
            </a:pPr>
            <a:endParaRPr lang="it-IT" dirty="0"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r>
              <a:rPr lang="it-IT" dirty="0">
                <a:latin typeface="Times New Roman" pitchFamily="18" charset="0"/>
                <a:cs typeface="Times New Roman" pitchFamily="18" charset="0"/>
              </a:rPr>
              <a:t>Only nations with a large manufacturing sector (rather: a large sector with activities subject to increasing returns) are able to feed a large population. </a:t>
            </a:r>
          </a:p>
          <a:p>
            <a:pPr indent="0">
              <a:buNone/>
            </a:pPr>
            <a:r>
              <a:rPr lang="it-IT" dirty="0">
                <a:latin typeface="Times New Roman" pitchFamily="18" charset="0"/>
                <a:cs typeface="Times New Roman" pitchFamily="18" charset="0"/>
              </a:rPr>
              <a:t>Famines are normally only found in nations specialising in agriculture.</a:t>
            </a:r>
          </a:p>
          <a:p>
            <a:pPr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8952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383506" y="1281113"/>
            <a:ext cx="3087291" cy="572691"/>
            <a:chOff x="245" y="950"/>
            <a:chExt cx="2340" cy="994"/>
          </a:xfrm>
        </p:grpSpPr>
        <p:sp>
          <p:nvSpPr>
            <p:cNvPr id="3091" name="Rectangle 3"/>
            <p:cNvSpPr>
              <a:spLocks noChangeArrowheads="1"/>
            </p:cNvSpPr>
            <p:nvPr/>
          </p:nvSpPr>
          <p:spPr bwMode="auto">
            <a:xfrm>
              <a:off x="245" y="950"/>
              <a:ext cx="2340" cy="9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nb-NO" altLang="nb-NO"/>
            </a:p>
          </p:txBody>
        </p:sp>
        <p:sp>
          <p:nvSpPr>
            <p:cNvPr id="3092" name="Text Box 4"/>
            <p:cNvSpPr txBox="1">
              <a:spLocks noChangeArrowheads="1"/>
            </p:cNvSpPr>
            <p:nvPr/>
          </p:nvSpPr>
          <p:spPr bwMode="auto">
            <a:xfrm>
              <a:off x="472" y="1074"/>
              <a:ext cx="2061" cy="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zh-CN" b="1" dirty="0">
                  <a:latin typeface="Baskerville Old Face" panose="02020602080505020303" pitchFamily="18" charset="0"/>
                  <a:ea typeface="宋体" panose="02010600030101010101" pitchFamily="2" charset="-122"/>
                </a:rPr>
                <a:t>Type of</a:t>
              </a:r>
              <a:r>
                <a:rPr lang="en-GB" altLang="zh-CN" b="1" dirty="0">
                  <a:ea typeface="宋体" panose="02010600030101010101" pitchFamily="2" charset="-122"/>
                </a:rPr>
                <a:t> </a:t>
              </a:r>
              <a:r>
                <a:rPr lang="en-GB" altLang="zh-CN" b="1" dirty="0">
                  <a:latin typeface="Baskerville Old Face" panose="02020602080505020303" pitchFamily="18" charset="0"/>
                  <a:ea typeface="宋体" panose="02010600030101010101" pitchFamily="2" charset="-122"/>
                </a:rPr>
                <a:t>economy</a:t>
              </a:r>
              <a:r>
                <a:rPr lang="es-ES_tradnl" altLang="zh-CN" b="1" dirty="0">
                  <a:latin typeface="Baskerville Old Face" panose="02020602080505020303" pitchFamily="18" charset="0"/>
                  <a:ea typeface="宋体" panose="02010600030101010101" pitchFamily="2" charset="-122"/>
                </a:rPr>
                <a:t> </a:t>
              </a:r>
              <a:endParaRPr lang="es-ES" altLang="nb-NO" b="1" dirty="0">
                <a:latin typeface="Baskerville Old Face" panose="02020602080505020303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4543425" y="1264445"/>
            <a:ext cx="3248025" cy="609720"/>
            <a:chOff x="3052" y="950"/>
            <a:chExt cx="2462" cy="1014"/>
          </a:xfrm>
        </p:grpSpPr>
        <p:sp>
          <p:nvSpPr>
            <p:cNvPr id="3089" name="Rectangle 6"/>
            <p:cNvSpPr>
              <a:spLocks noChangeArrowheads="1"/>
            </p:cNvSpPr>
            <p:nvPr/>
          </p:nvSpPr>
          <p:spPr bwMode="auto">
            <a:xfrm>
              <a:off x="3052" y="950"/>
              <a:ext cx="2462" cy="9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nb-NO" altLang="nb-NO"/>
            </a:p>
          </p:txBody>
        </p:sp>
        <p:sp>
          <p:nvSpPr>
            <p:cNvPr id="3090" name="Text Box 7"/>
            <p:cNvSpPr txBox="1">
              <a:spLocks noChangeArrowheads="1"/>
            </p:cNvSpPr>
            <p:nvPr/>
          </p:nvSpPr>
          <p:spPr bwMode="auto">
            <a:xfrm>
              <a:off x="3164" y="1073"/>
              <a:ext cx="1749" cy="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0000"/>
                </a:lnSpc>
              </a:pPr>
              <a:r>
                <a:rPr lang="en-GB" altLang="zh-CN" b="1">
                  <a:latin typeface="Baskerville Old Face" panose="02020602080505020303" pitchFamily="18" charset="0"/>
                  <a:ea typeface="宋体" panose="02010600030101010101" pitchFamily="2" charset="-122"/>
                </a:rPr>
                <a:t>Mechanisms of income </a:t>
              </a:r>
              <a:br>
                <a:rPr lang="en-GB" altLang="zh-CN" b="1">
                  <a:latin typeface="Baskerville Old Face" panose="02020602080505020303" pitchFamily="18" charset="0"/>
                  <a:ea typeface="宋体" panose="02010600030101010101" pitchFamily="2" charset="-122"/>
                </a:rPr>
              </a:br>
              <a:r>
                <a:rPr lang="en-GB" altLang="zh-CN" b="1">
                  <a:latin typeface="Baskerville Old Face" panose="02020602080505020303" pitchFamily="18" charset="0"/>
                  <a:ea typeface="宋体" panose="02010600030101010101" pitchFamily="2" charset="-122"/>
                </a:rPr>
                <a:t>distribution</a:t>
              </a:r>
              <a:r>
                <a:rPr lang="en-GB" altLang="zh-CN">
                  <a:ea typeface="宋体" panose="02010600030101010101" pitchFamily="2" charset="-122"/>
                </a:rPr>
                <a:t> </a:t>
              </a:r>
              <a:endParaRPr lang="es-ES" altLang="nb-NO">
                <a:latin typeface="Baskerville Old Face" panose="02020602080505020303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383506" y="1867123"/>
            <a:ext cx="3084909" cy="4021985"/>
            <a:chOff x="201" y="874"/>
            <a:chExt cx="2591" cy="3248"/>
          </a:xfrm>
        </p:grpSpPr>
        <p:sp>
          <p:nvSpPr>
            <p:cNvPr id="3087" name="Rectangle 9"/>
            <p:cNvSpPr>
              <a:spLocks noChangeArrowheads="1"/>
            </p:cNvSpPr>
            <p:nvPr/>
          </p:nvSpPr>
          <p:spPr bwMode="auto">
            <a:xfrm>
              <a:off x="201" y="874"/>
              <a:ext cx="2591" cy="32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nb-NO" altLang="nb-NO"/>
            </a:p>
          </p:txBody>
        </p:sp>
        <p:sp>
          <p:nvSpPr>
            <p:cNvPr id="3088" name="Text Box 10"/>
            <p:cNvSpPr txBox="1">
              <a:spLocks noChangeArrowheads="1"/>
            </p:cNvSpPr>
            <p:nvPr/>
          </p:nvSpPr>
          <p:spPr bwMode="auto">
            <a:xfrm>
              <a:off x="369" y="1030"/>
              <a:ext cx="2403" cy="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10000"/>
                </a:lnSpc>
              </a:pPr>
              <a:r>
                <a:rPr lang="en-GB" altLang="nb-NO">
                  <a:latin typeface="Baskerville Old Face" panose="02020602080505020303" pitchFamily="18" charset="0"/>
                  <a:ea typeface="宋体" panose="02010600030101010101" pitchFamily="2" charset="-122"/>
                </a:rPr>
                <a:t>I.  Household Economy</a:t>
              </a:r>
              <a:endParaRPr lang="es-ES" altLang="nb-NO"/>
            </a:p>
          </p:txBody>
        </p:sp>
      </p:grp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4542236" y="1897856"/>
            <a:ext cx="3273028" cy="3991252"/>
            <a:chOff x="2855" y="874"/>
            <a:chExt cx="2749" cy="3248"/>
          </a:xfrm>
        </p:grpSpPr>
        <p:sp>
          <p:nvSpPr>
            <p:cNvPr id="3085" name="Rectangle 12"/>
            <p:cNvSpPr>
              <a:spLocks noChangeArrowheads="1"/>
            </p:cNvSpPr>
            <p:nvPr/>
          </p:nvSpPr>
          <p:spPr bwMode="auto">
            <a:xfrm>
              <a:off x="2855" y="874"/>
              <a:ext cx="2738" cy="32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nb-NO" altLang="nb-NO"/>
            </a:p>
          </p:txBody>
        </p:sp>
        <p:sp>
          <p:nvSpPr>
            <p:cNvPr id="3086" name="Text Box 13"/>
            <p:cNvSpPr txBox="1">
              <a:spLocks noChangeArrowheads="1"/>
            </p:cNvSpPr>
            <p:nvPr/>
          </p:nvSpPr>
          <p:spPr bwMode="auto">
            <a:xfrm>
              <a:off x="2926" y="1030"/>
              <a:ext cx="2678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0000"/>
                </a:lnSpc>
              </a:pPr>
              <a:r>
                <a:rPr lang="en-GB" altLang="nb-NO" dirty="0">
                  <a:latin typeface="Baskerville Old Face" panose="02020602080505020303" pitchFamily="18" charset="0"/>
                  <a:ea typeface="宋体" panose="02010600030101010101" pitchFamily="2" charset="-122"/>
                </a:rPr>
                <a:t>Reciprocity: According to need</a:t>
              </a:r>
            </a:p>
            <a:p>
              <a:pPr eaLnBrk="1" hangingPunct="1">
                <a:lnSpc>
                  <a:spcPct val="80000"/>
                </a:lnSpc>
              </a:pPr>
              <a:r>
                <a:rPr lang="en-GB" altLang="nb-NO" dirty="0">
                  <a:latin typeface="Baskerville Old Face" panose="02020602080505020303" pitchFamily="18" charset="0"/>
                  <a:ea typeface="宋体" panose="02010600030101010101" pitchFamily="2" charset="-122"/>
                </a:rPr>
                <a:t>‘social relations’ not ‘markets’.</a:t>
              </a:r>
              <a:r>
                <a:rPr lang="es-ES_tradnl" altLang="nb-NO" dirty="0">
                  <a:latin typeface="Baskerville Old Face" panose="02020602080505020303" pitchFamily="18" charset="0"/>
                  <a:ea typeface="宋体" panose="02010600030101010101" pitchFamily="2" charset="-122"/>
                </a:rPr>
                <a:t> </a:t>
              </a:r>
              <a:endParaRPr lang="es-ES" altLang="nb-NO" dirty="0">
                <a:latin typeface="Baskerville Old Face" panose="02020602080505020303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3078" name="Text Box 14"/>
          <p:cNvSpPr txBox="1">
            <a:spLocks noChangeArrowheads="1"/>
          </p:cNvSpPr>
          <p:nvPr/>
        </p:nvSpPr>
        <p:spPr bwMode="auto">
          <a:xfrm>
            <a:off x="1143000" y="921544"/>
            <a:ext cx="6858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nb-NO" b="1" dirty="0">
                <a:latin typeface="Baskerville Old Face" panose="02020602080505020303" pitchFamily="18" charset="0"/>
                <a:ea typeface="宋体" panose="02010600030101010101" pitchFamily="2" charset="-122"/>
              </a:rPr>
              <a:t>Karl </a:t>
            </a:r>
            <a:r>
              <a:rPr lang="en-GB" altLang="nb-NO" b="1" dirty="0" err="1">
                <a:latin typeface="Baskerville Old Face" panose="02020602080505020303" pitchFamily="18" charset="0"/>
                <a:ea typeface="宋体" panose="02010600030101010101" pitchFamily="2" charset="-122"/>
              </a:rPr>
              <a:t>Bücher’s</a:t>
            </a:r>
            <a:r>
              <a:rPr lang="en-GB" altLang="nb-NO" b="1" dirty="0"/>
              <a:t> </a:t>
            </a:r>
            <a:r>
              <a:rPr lang="en-GB" altLang="nb-NO" b="1" dirty="0">
                <a:latin typeface="Baskerville Old Face" panose="02020602080505020303" pitchFamily="18" charset="0"/>
                <a:ea typeface="宋体" panose="02010600030101010101" pitchFamily="2" charset="-122"/>
              </a:rPr>
              <a:t>Stages of Development / Income Distribution Mechanisms </a:t>
            </a:r>
            <a:endParaRPr lang="es-ES" altLang="nb-NO" b="1" dirty="0">
              <a:latin typeface="Baskerville Old Face" panose="02020602080505020303" pitchFamily="18" charset="0"/>
              <a:ea typeface="宋体" panose="02010600030101010101" pitchFamily="2" charset="-122"/>
            </a:endParaRPr>
          </a:p>
        </p:txBody>
      </p:sp>
      <p:sp>
        <p:nvSpPr>
          <p:cNvPr id="4111" name="Text Box 15"/>
          <p:cNvSpPr txBox="1">
            <a:spLocks noChangeArrowheads="1"/>
          </p:cNvSpPr>
          <p:nvPr/>
        </p:nvSpPr>
        <p:spPr bwMode="auto">
          <a:xfrm>
            <a:off x="4626770" y="2777728"/>
            <a:ext cx="3188494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GB" altLang="nb-NO" dirty="0">
                <a:latin typeface="Baskerville Old Face" panose="02020602080505020303" pitchFamily="18" charset="0"/>
                <a:ea typeface="宋体" panose="02010600030101010101" pitchFamily="2" charset="-122"/>
              </a:rPr>
              <a:t>Family + labour mobility </a:t>
            </a:r>
            <a:br>
              <a:rPr lang="en-GB" altLang="nb-NO" dirty="0">
                <a:latin typeface="Baskerville Old Face" panose="02020602080505020303" pitchFamily="18" charset="0"/>
                <a:ea typeface="宋体" panose="02010600030101010101" pitchFamily="2" charset="-122"/>
              </a:rPr>
            </a:br>
            <a:r>
              <a:rPr lang="en-GB" altLang="nb-NO" dirty="0">
                <a:latin typeface="Baskerville Old Face" panose="02020602080505020303" pitchFamily="18" charset="0"/>
                <a:ea typeface="宋体" panose="02010600030101010101" pitchFamily="2" charset="-122"/>
              </a:rPr>
              <a:t>in small area + church + early ‘insurance schemes’.</a:t>
            </a:r>
            <a:r>
              <a:rPr lang="es-ES_tradnl" altLang="nb-NO" dirty="0">
                <a:latin typeface="Baskerville Old Face" panose="02020602080505020303" pitchFamily="18" charset="0"/>
                <a:ea typeface="宋体" panose="02010600030101010101" pitchFamily="2" charset="-122"/>
              </a:rPr>
              <a:t> </a:t>
            </a:r>
            <a:endParaRPr lang="es-ES" altLang="nb-NO" dirty="0">
              <a:latin typeface="Baskerville Old Face" panose="02020602080505020303" pitchFamily="18" charset="0"/>
              <a:ea typeface="宋体" panose="02010600030101010101" pitchFamily="2" charset="-122"/>
            </a:endParaRPr>
          </a:p>
        </p:txBody>
      </p: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1582342" y="2777729"/>
            <a:ext cx="28586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nb-NO">
                <a:latin typeface="Baskerville Old Face" panose="02020602080505020303" pitchFamily="18" charset="0"/>
                <a:ea typeface="宋体" panose="02010600030101010101" pitchFamily="2" charset="-122"/>
              </a:rPr>
              <a:t>II. Town/regional Economy</a:t>
            </a:r>
            <a:endParaRPr lang="es-ES" altLang="nb-NO">
              <a:latin typeface="Baskerville Old Face" panose="02020602080505020303" pitchFamily="18" charset="0"/>
              <a:ea typeface="宋体" panose="02010600030101010101" pitchFamily="2" charset="-122"/>
            </a:endParaRPr>
          </a:p>
        </p:txBody>
      </p:sp>
      <p:sp>
        <p:nvSpPr>
          <p:cNvPr id="4113" name="Text Box 17"/>
          <p:cNvSpPr txBox="1">
            <a:spLocks noChangeArrowheads="1"/>
          </p:cNvSpPr>
          <p:nvPr/>
        </p:nvSpPr>
        <p:spPr bwMode="auto">
          <a:xfrm>
            <a:off x="4626770" y="3498057"/>
            <a:ext cx="313729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GB" altLang="nb-NO" dirty="0">
                <a:latin typeface="Baskerville Old Face" panose="02020602080505020303" pitchFamily="18" charset="0"/>
                <a:ea typeface="宋体" panose="02010600030101010101" pitchFamily="2" charset="-122"/>
              </a:rPr>
              <a:t>All of the above + MOVING ECONOMIC ACTIVITIES </a:t>
            </a:r>
            <a:r>
              <a:rPr lang="en-GB" altLang="nb-NO" b="1" dirty="0">
                <a:latin typeface="Baskerville Old Face" panose="02020602080505020303" pitchFamily="18" charset="0"/>
                <a:ea typeface="宋体" panose="02010600030101010101" pitchFamily="2" charset="-122"/>
              </a:rPr>
              <a:t>  ‘the industrial system’ to all nations </a:t>
            </a:r>
            <a:r>
              <a:rPr lang="en-GB" altLang="nb-NO" dirty="0">
                <a:latin typeface="Baskerville Old Face" panose="02020602080505020303" pitchFamily="18" charset="0"/>
                <a:ea typeface="宋体" panose="02010600030101010101" pitchFamily="2" charset="-122"/>
              </a:rPr>
              <a:t>+ State (taxation, schooling, health, ‘welfare state’)</a:t>
            </a:r>
            <a:r>
              <a:rPr lang="en-GB" altLang="nb-NO" dirty="0"/>
              <a:t> </a:t>
            </a:r>
            <a:endParaRPr lang="es-ES" altLang="nb-NO" dirty="0"/>
          </a:p>
        </p:txBody>
      </p:sp>
      <p:sp>
        <p:nvSpPr>
          <p:cNvPr id="4114" name="Text Box 18"/>
          <p:cNvSpPr txBox="1">
            <a:spLocks noChangeArrowheads="1"/>
          </p:cNvSpPr>
          <p:nvPr/>
        </p:nvSpPr>
        <p:spPr bwMode="auto">
          <a:xfrm>
            <a:off x="1582342" y="3498057"/>
            <a:ext cx="28503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nb-NO" dirty="0">
                <a:latin typeface="Baskerville Old Face" panose="02020602080505020303" pitchFamily="18" charset="0"/>
                <a:ea typeface="宋体" panose="02010600030101010101" pitchFamily="2" charset="-122"/>
              </a:rPr>
              <a:t>III. National Economy /</a:t>
            </a:r>
          </a:p>
          <a:p>
            <a:pPr eaLnBrk="1" hangingPunct="1"/>
            <a:r>
              <a:rPr lang="en-GB" altLang="nb-NO" dirty="0">
                <a:latin typeface="Baskerville Old Face" panose="02020602080505020303" pitchFamily="18" charset="0"/>
                <a:ea typeface="宋体" panose="02010600030101010101" pitchFamily="2" charset="-122"/>
              </a:rPr>
              <a:t>EU until 1989</a:t>
            </a:r>
            <a:r>
              <a:rPr lang="es-ES_tradnl" altLang="nb-NO" dirty="0"/>
              <a:t> </a:t>
            </a:r>
            <a:endParaRPr lang="es-ES" altLang="nb-NO" dirty="0"/>
          </a:p>
        </p:txBody>
      </p:sp>
      <p:sp>
        <p:nvSpPr>
          <p:cNvPr id="4115" name="Text Box 19"/>
          <p:cNvSpPr txBox="1">
            <a:spLocks noChangeArrowheads="1"/>
          </p:cNvSpPr>
          <p:nvPr/>
        </p:nvSpPr>
        <p:spPr bwMode="auto">
          <a:xfrm>
            <a:off x="1582341" y="4924426"/>
            <a:ext cx="28860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nb-NO" dirty="0">
                <a:latin typeface="Baskerville Old Face" panose="02020602080505020303" pitchFamily="18" charset="0"/>
                <a:ea typeface="宋体" panose="02010600030101010101" pitchFamily="2" charset="-122"/>
              </a:rPr>
              <a:t>IV. Global Economy /</a:t>
            </a:r>
          </a:p>
          <a:p>
            <a:pPr eaLnBrk="1" hangingPunct="1"/>
            <a:r>
              <a:rPr lang="en-GB" altLang="nb-NO" dirty="0">
                <a:latin typeface="Baskerville Old Face" panose="02020602080505020303" pitchFamily="18" charset="0"/>
                <a:ea typeface="宋体" panose="02010600030101010101" pitchFamily="2" charset="-122"/>
              </a:rPr>
              <a:t>EU particularly after 2004</a:t>
            </a:r>
            <a:r>
              <a:rPr lang="es-ES_tradnl" altLang="nb-NO" dirty="0"/>
              <a:t> </a:t>
            </a:r>
            <a:endParaRPr lang="es-ES" altLang="nb-NO" dirty="0"/>
          </a:p>
        </p:txBody>
      </p:sp>
      <p:sp>
        <p:nvSpPr>
          <p:cNvPr id="4116" name="Text Box 20"/>
          <p:cNvSpPr txBox="1">
            <a:spLocks noChangeArrowheads="1"/>
          </p:cNvSpPr>
          <p:nvPr/>
        </p:nvSpPr>
        <p:spPr bwMode="auto">
          <a:xfrm>
            <a:off x="4592241" y="4650040"/>
            <a:ext cx="3159919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GB" altLang="nb-NO" dirty="0">
                <a:latin typeface="Baskerville Old Face" panose="02020602080505020303" pitchFamily="18" charset="0"/>
                <a:ea typeface="宋体" panose="02010600030101010101" pitchFamily="2" charset="-122"/>
              </a:rPr>
              <a:t>None of the above </a:t>
            </a:r>
            <a:br>
              <a:rPr lang="en-GB" altLang="nb-NO" dirty="0">
                <a:latin typeface="Baskerville Old Face" panose="02020602080505020303" pitchFamily="18" charset="0"/>
                <a:ea typeface="宋体" panose="02010600030101010101" pitchFamily="2" charset="-122"/>
              </a:rPr>
            </a:br>
            <a:r>
              <a:rPr lang="en-GB" altLang="nb-NO" dirty="0">
                <a:latin typeface="Baskerville Old Face" panose="02020602080505020303" pitchFamily="18" charset="0"/>
                <a:ea typeface="宋体" panose="02010600030101010101" pitchFamily="2" charset="-122"/>
              </a:rPr>
              <a:t>(not a ‘transfer union’) </a:t>
            </a:r>
            <a:br>
              <a:rPr lang="en-GB" altLang="nb-NO" dirty="0">
                <a:latin typeface="Baskerville Old Face" panose="02020602080505020303" pitchFamily="18" charset="0"/>
                <a:ea typeface="宋体" panose="02010600030101010101" pitchFamily="2" charset="-122"/>
              </a:rPr>
            </a:br>
            <a:r>
              <a:rPr lang="en-GB" altLang="nb-NO" dirty="0">
                <a:latin typeface="Baskerville Old Face" panose="02020602080505020303" pitchFamily="18" charset="0"/>
                <a:ea typeface="宋体" panose="02010600030101010101" pitchFamily="2" charset="-122"/>
              </a:rPr>
              <a:t>-    but ‘development aid’</a:t>
            </a:r>
          </a:p>
          <a:p>
            <a:pPr marL="257175" indent="-257175" eaLnBrk="1" hangingPunct="1">
              <a:lnSpc>
                <a:spcPct val="80000"/>
              </a:lnSpc>
              <a:buFontTx/>
              <a:buChar char="-"/>
            </a:pPr>
            <a:r>
              <a:rPr lang="en-GB" altLang="nb-NO" dirty="0">
                <a:latin typeface="Baskerville Old Face" panose="02020602080505020303" pitchFamily="18" charset="0"/>
                <a:ea typeface="宋体" panose="02010600030101010101" pitchFamily="2" charset="-122"/>
              </a:rPr>
              <a:t>welfare colonialism</a:t>
            </a:r>
          </a:p>
          <a:p>
            <a:pPr marL="257175" indent="-257175" eaLnBrk="1" hangingPunct="1">
              <a:lnSpc>
                <a:spcPct val="80000"/>
              </a:lnSpc>
              <a:buFontTx/>
              <a:buChar char="-"/>
            </a:pPr>
            <a:r>
              <a:rPr lang="en-GB" altLang="nb-NO" dirty="0">
                <a:latin typeface="Baskerville Old Face" panose="02020602080505020303" pitchFamily="18" charset="0"/>
                <a:ea typeface="宋体" panose="02010600030101010101" pitchFamily="2" charset="-122"/>
              </a:rPr>
              <a:t>MOVING PEOPLE</a:t>
            </a:r>
          </a:p>
          <a:p>
            <a:pPr marL="257175" indent="-257175" eaLnBrk="1" hangingPunct="1">
              <a:lnSpc>
                <a:spcPct val="80000"/>
              </a:lnSpc>
              <a:buFontTx/>
              <a:buChar char="-"/>
            </a:pPr>
            <a:endParaRPr lang="en-GB" altLang="nb-NO" dirty="0">
              <a:latin typeface="Baskerville Old Face" panose="02020602080505020303" pitchFamily="18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80000"/>
              </a:lnSpc>
            </a:pPr>
            <a:endParaRPr lang="es-ES" altLang="nb-NO" dirty="0">
              <a:latin typeface="Baskerville Old Face" panose="02020602080505020303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9524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1" grpId="0"/>
      <p:bldP spid="4112" grpId="0"/>
      <p:bldP spid="4113" grpId="0"/>
      <p:bldP spid="4114" grpId="0"/>
      <p:bldP spid="4115" grpId="0"/>
      <p:bldP spid="41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5"/>
          <p:cNvSpPr>
            <a:spLocks noChangeArrowheads="1"/>
          </p:cNvSpPr>
          <p:nvPr/>
        </p:nvSpPr>
        <p:spPr bwMode="auto">
          <a:xfrm>
            <a:off x="469900" y="-38100"/>
            <a:ext cx="86741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/>
            <a:br>
              <a:rPr lang="nb-NO" dirty="0"/>
            </a:br>
            <a:r>
              <a:rPr lang="en-US" sz="2300" b="1" dirty="0"/>
              <a:t>Why are there so few middle income nations?</a:t>
            </a:r>
            <a:r>
              <a:rPr lang="es-ES_tradnl" sz="2300" b="1"/>
              <a:t> </a:t>
            </a:r>
            <a:endParaRPr lang="es-ES" sz="2300" b="1"/>
          </a:p>
        </p:txBody>
      </p:sp>
      <p:sp>
        <p:nvSpPr>
          <p:cNvPr id="5524" name="Rectangle 404"/>
          <p:cNvSpPr>
            <a:spLocks noChangeArrowheads="1"/>
          </p:cNvSpPr>
          <p:nvPr/>
        </p:nvSpPr>
        <p:spPr bwMode="auto">
          <a:xfrm>
            <a:off x="117475" y="6129338"/>
            <a:ext cx="89122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s-ES">
                <a:solidFill>
                  <a:srgbClr val="000000"/>
                </a:solidFill>
              </a:rPr>
              <a:t>Source: original data extracted from Angus Maddison, The World Economy, Paris, 2003</a:t>
            </a:r>
            <a:endParaRPr lang="es-ES"/>
          </a:p>
        </p:txBody>
      </p:sp>
      <p:grpSp>
        <p:nvGrpSpPr>
          <p:cNvPr id="2" name="Group 442"/>
          <p:cNvGrpSpPr>
            <a:grpSpLocks/>
          </p:cNvGrpSpPr>
          <p:nvPr/>
        </p:nvGrpSpPr>
        <p:grpSpPr bwMode="auto">
          <a:xfrm>
            <a:off x="1060450" y="1322388"/>
            <a:ext cx="7500938" cy="4205287"/>
            <a:chOff x="668" y="833"/>
            <a:chExt cx="4725" cy="2649"/>
          </a:xfrm>
        </p:grpSpPr>
        <p:sp>
          <p:nvSpPr>
            <p:cNvPr id="6149" name="Rectangle 110"/>
            <p:cNvSpPr>
              <a:spLocks noChangeArrowheads="1"/>
            </p:cNvSpPr>
            <p:nvPr/>
          </p:nvSpPr>
          <p:spPr bwMode="auto">
            <a:xfrm>
              <a:off x="668" y="1180"/>
              <a:ext cx="4725" cy="2302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150" name="Line 111"/>
            <p:cNvSpPr>
              <a:spLocks noChangeShapeType="1"/>
            </p:cNvSpPr>
            <p:nvPr/>
          </p:nvSpPr>
          <p:spPr bwMode="auto">
            <a:xfrm>
              <a:off x="1040" y="2967"/>
              <a:ext cx="427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51" name="Line 112"/>
            <p:cNvSpPr>
              <a:spLocks noChangeShapeType="1"/>
            </p:cNvSpPr>
            <p:nvPr/>
          </p:nvSpPr>
          <p:spPr bwMode="auto">
            <a:xfrm>
              <a:off x="1040" y="2760"/>
              <a:ext cx="427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52" name="Line 113"/>
            <p:cNvSpPr>
              <a:spLocks noChangeShapeType="1"/>
            </p:cNvSpPr>
            <p:nvPr/>
          </p:nvSpPr>
          <p:spPr bwMode="auto">
            <a:xfrm>
              <a:off x="1040" y="2553"/>
              <a:ext cx="427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53" name="Line 114"/>
            <p:cNvSpPr>
              <a:spLocks noChangeShapeType="1"/>
            </p:cNvSpPr>
            <p:nvPr/>
          </p:nvSpPr>
          <p:spPr bwMode="auto">
            <a:xfrm>
              <a:off x="1040" y="2352"/>
              <a:ext cx="427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54" name="Line 115"/>
            <p:cNvSpPr>
              <a:spLocks noChangeShapeType="1"/>
            </p:cNvSpPr>
            <p:nvPr/>
          </p:nvSpPr>
          <p:spPr bwMode="auto">
            <a:xfrm>
              <a:off x="1040" y="2144"/>
              <a:ext cx="427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55" name="Line 116"/>
            <p:cNvSpPr>
              <a:spLocks noChangeShapeType="1"/>
            </p:cNvSpPr>
            <p:nvPr/>
          </p:nvSpPr>
          <p:spPr bwMode="auto">
            <a:xfrm>
              <a:off x="1040" y="1937"/>
              <a:ext cx="427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56" name="Line 117"/>
            <p:cNvSpPr>
              <a:spLocks noChangeShapeType="1"/>
            </p:cNvSpPr>
            <p:nvPr/>
          </p:nvSpPr>
          <p:spPr bwMode="auto">
            <a:xfrm>
              <a:off x="1040" y="1730"/>
              <a:ext cx="427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57" name="Line 118"/>
            <p:cNvSpPr>
              <a:spLocks noChangeShapeType="1"/>
            </p:cNvSpPr>
            <p:nvPr/>
          </p:nvSpPr>
          <p:spPr bwMode="auto">
            <a:xfrm>
              <a:off x="1040" y="1523"/>
              <a:ext cx="427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58" name="Line 119"/>
            <p:cNvSpPr>
              <a:spLocks noChangeShapeType="1"/>
            </p:cNvSpPr>
            <p:nvPr/>
          </p:nvSpPr>
          <p:spPr bwMode="auto">
            <a:xfrm>
              <a:off x="1040" y="1523"/>
              <a:ext cx="0" cy="165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59" name="Line 120"/>
            <p:cNvSpPr>
              <a:spLocks noChangeShapeType="1"/>
            </p:cNvSpPr>
            <p:nvPr/>
          </p:nvSpPr>
          <p:spPr bwMode="auto">
            <a:xfrm>
              <a:off x="1018" y="3174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60" name="Line 121"/>
            <p:cNvSpPr>
              <a:spLocks noChangeShapeType="1"/>
            </p:cNvSpPr>
            <p:nvPr/>
          </p:nvSpPr>
          <p:spPr bwMode="auto">
            <a:xfrm>
              <a:off x="1018" y="2967"/>
              <a:ext cx="2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61" name="Line 122"/>
            <p:cNvSpPr>
              <a:spLocks noChangeShapeType="1"/>
            </p:cNvSpPr>
            <p:nvPr/>
          </p:nvSpPr>
          <p:spPr bwMode="auto">
            <a:xfrm>
              <a:off x="1018" y="2760"/>
              <a:ext cx="2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62" name="Line 123"/>
            <p:cNvSpPr>
              <a:spLocks noChangeShapeType="1"/>
            </p:cNvSpPr>
            <p:nvPr/>
          </p:nvSpPr>
          <p:spPr bwMode="auto">
            <a:xfrm>
              <a:off x="1018" y="2553"/>
              <a:ext cx="2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63" name="Line 124"/>
            <p:cNvSpPr>
              <a:spLocks noChangeShapeType="1"/>
            </p:cNvSpPr>
            <p:nvPr/>
          </p:nvSpPr>
          <p:spPr bwMode="auto">
            <a:xfrm>
              <a:off x="1018" y="2352"/>
              <a:ext cx="2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64" name="Line 125"/>
            <p:cNvSpPr>
              <a:spLocks noChangeShapeType="1"/>
            </p:cNvSpPr>
            <p:nvPr/>
          </p:nvSpPr>
          <p:spPr bwMode="auto">
            <a:xfrm>
              <a:off x="1018" y="2144"/>
              <a:ext cx="2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65" name="Line 126"/>
            <p:cNvSpPr>
              <a:spLocks noChangeShapeType="1"/>
            </p:cNvSpPr>
            <p:nvPr/>
          </p:nvSpPr>
          <p:spPr bwMode="auto">
            <a:xfrm>
              <a:off x="1018" y="1937"/>
              <a:ext cx="2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66" name="Line 127"/>
            <p:cNvSpPr>
              <a:spLocks noChangeShapeType="1"/>
            </p:cNvSpPr>
            <p:nvPr/>
          </p:nvSpPr>
          <p:spPr bwMode="auto">
            <a:xfrm>
              <a:off x="1018" y="1730"/>
              <a:ext cx="2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67" name="Line 128"/>
            <p:cNvSpPr>
              <a:spLocks noChangeShapeType="1"/>
            </p:cNvSpPr>
            <p:nvPr/>
          </p:nvSpPr>
          <p:spPr bwMode="auto">
            <a:xfrm>
              <a:off x="1018" y="1523"/>
              <a:ext cx="2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68" name="Line 129"/>
            <p:cNvSpPr>
              <a:spLocks noChangeShapeType="1"/>
            </p:cNvSpPr>
            <p:nvPr/>
          </p:nvSpPr>
          <p:spPr bwMode="auto">
            <a:xfrm>
              <a:off x="1040" y="3174"/>
              <a:ext cx="427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69" name="Line 130"/>
            <p:cNvSpPr>
              <a:spLocks noChangeShapeType="1"/>
            </p:cNvSpPr>
            <p:nvPr/>
          </p:nvSpPr>
          <p:spPr bwMode="auto">
            <a:xfrm flipV="1">
              <a:off x="1040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70" name="Line 131"/>
            <p:cNvSpPr>
              <a:spLocks noChangeShapeType="1"/>
            </p:cNvSpPr>
            <p:nvPr/>
          </p:nvSpPr>
          <p:spPr bwMode="auto">
            <a:xfrm flipV="1">
              <a:off x="1122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71" name="Line 132"/>
            <p:cNvSpPr>
              <a:spLocks noChangeShapeType="1"/>
            </p:cNvSpPr>
            <p:nvPr/>
          </p:nvSpPr>
          <p:spPr bwMode="auto">
            <a:xfrm flipV="1">
              <a:off x="1204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72" name="Line 133"/>
            <p:cNvSpPr>
              <a:spLocks noChangeShapeType="1"/>
            </p:cNvSpPr>
            <p:nvPr/>
          </p:nvSpPr>
          <p:spPr bwMode="auto">
            <a:xfrm flipV="1">
              <a:off x="1286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73" name="Line 134"/>
            <p:cNvSpPr>
              <a:spLocks noChangeShapeType="1"/>
            </p:cNvSpPr>
            <p:nvPr/>
          </p:nvSpPr>
          <p:spPr bwMode="auto">
            <a:xfrm flipV="1">
              <a:off x="1368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74" name="Line 135"/>
            <p:cNvSpPr>
              <a:spLocks noChangeShapeType="1"/>
            </p:cNvSpPr>
            <p:nvPr/>
          </p:nvSpPr>
          <p:spPr bwMode="auto">
            <a:xfrm flipV="1">
              <a:off x="1450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75" name="Line 136"/>
            <p:cNvSpPr>
              <a:spLocks noChangeShapeType="1"/>
            </p:cNvSpPr>
            <p:nvPr/>
          </p:nvSpPr>
          <p:spPr bwMode="auto">
            <a:xfrm flipV="1">
              <a:off x="1532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76" name="Line 137"/>
            <p:cNvSpPr>
              <a:spLocks noChangeShapeType="1"/>
            </p:cNvSpPr>
            <p:nvPr/>
          </p:nvSpPr>
          <p:spPr bwMode="auto">
            <a:xfrm flipV="1">
              <a:off x="1614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77" name="Line 138"/>
            <p:cNvSpPr>
              <a:spLocks noChangeShapeType="1"/>
            </p:cNvSpPr>
            <p:nvPr/>
          </p:nvSpPr>
          <p:spPr bwMode="auto">
            <a:xfrm flipV="1">
              <a:off x="1696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78" name="Line 139"/>
            <p:cNvSpPr>
              <a:spLocks noChangeShapeType="1"/>
            </p:cNvSpPr>
            <p:nvPr/>
          </p:nvSpPr>
          <p:spPr bwMode="auto">
            <a:xfrm flipV="1">
              <a:off x="1778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79" name="Line 140"/>
            <p:cNvSpPr>
              <a:spLocks noChangeShapeType="1"/>
            </p:cNvSpPr>
            <p:nvPr/>
          </p:nvSpPr>
          <p:spPr bwMode="auto">
            <a:xfrm flipV="1">
              <a:off x="1860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80" name="Line 141"/>
            <p:cNvSpPr>
              <a:spLocks noChangeShapeType="1"/>
            </p:cNvSpPr>
            <p:nvPr/>
          </p:nvSpPr>
          <p:spPr bwMode="auto">
            <a:xfrm flipV="1">
              <a:off x="1942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81" name="Line 142"/>
            <p:cNvSpPr>
              <a:spLocks noChangeShapeType="1"/>
            </p:cNvSpPr>
            <p:nvPr/>
          </p:nvSpPr>
          <p:spPr bwMode="auto">
            <a:xfrm flipV="1">
              <a:off x="2024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82" name="Line 143"/>
            <p:cNvSpPr>
              <a:spLocks noChangeShapeType="1"/>
            </p:cNvSpPr>
            <p:nvPr/>
          </p:nvSpPr>
          <p:spPr bwMode="auto">
            <a:xfrm flipV="1">
              <a:off x="2114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83" name="Line 144"/>
            <p:cNvSpPr>
              <a:spLocks noChangeShapeType="1"/>
            </p:cNvSpPr>
            <p:nvPr/>
          </p:nvSpPr>
          <p:spPr bwMode="auto">
            <a:xfrm flipV="1">
              <a:off x="2196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84" name="Line 145"/>
            <p:cNvSpPr>
              <a:spLocks noChangeShapeType="1"/>
            </p:cNvSpPr>
            <p:nvPr/>
          </p:nvSpPr>
          <p:spPr bwMode="auto">
            <a:xfrm flipV="1">
              <a:off x="2278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85" name="Line 146"/>
            <p:cNvSpPr>
              <a:spLocks noChangeShapeType="1"/>
            </p:cNvSpPr>
            <p:nvPr/>
          </p:nvSpPr>
          <p:spPr bwMode="auto">
            <a:xfrm flipV="1">
              <a:off x="2360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86" name="Line 147"/>
            <p:cNvSpPr>
              <a:spLocks noChangeShapeType="1"/>
            </p:cNvSpPr>
            <p:nvPr/>
          </p:nvSpPr>
          <p:spPr bwMode="auto">
            <a:xfrm flipV="1">
              <a:off x="2442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87" name="Line 148"/>
            <p:cNvSpPr>
              <a:spLocks noChangeShapeType="1"/>
            </p:cNvSpPr>
            <p:nvPr/>
          </p:nvSpPr>
          <p:spPr bwMode="auto">
            <a:xfrm flipV="1">
              <a:off x="2524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88" name="Line 149"/>
            <p:cNvSpPr>
              <a:spLocks noChangeShapeType="1"/>
            </p:cNvSpPr>
            <p:nvPr/>
          </p:nvSpPr>
          <p:spPr bwMode="auto">
            <a:xfrm flipV="1">
              <a:off x="2606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89" name="Line 150"/>
            <p:cNvSpPr>
              <a:spLocks noChangeShapeType="1"/>
            </p:cNvSpPr>
            <p:nvPr/>
          </p:nvSpPr>
          <p:spPr bwMode="auto">
            <a:xfrm flipV="1">
              <a:off x="2688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90" name="Line 151"/>
            <p:cNvSpPr>
              <a:spLocks noChangeShapeType="1"/>
            </p:cNvSpPr>
            <p:nvPr/>
          </p:nvSpPr>
          <p:spPr bwMode="auto">
            <a:xfrm flipV="1">
              <a:off x="2770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91" name="Line 152"/>
            <p:cNvSpPr>
              <a:spLocks noChangeShapeType="1"/>
            </p:cNvSpPr>
            <p:nvPr/>
          </p:nvSpPr>
          <p:spPr bwMode="auto">
            <a:xfrm flipV="1">
              <a:off x="2852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92" name="Line 153"/>
            <p:cNvSpPr>
              <a:spLocks noChangeShapeType="1"/>
            </p:cNvSpPr>
            <p:nvPr/>
          </p:nvSpPr>
          <p:spPr bwMode="auto">
            <a:xfrm flipV="1">
              <a:off x="2934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93" name="Line 154"/>
            <p:cNvSpPr>
              <a:spLocks noChangeShapeType="1"/>
            </p:cNvSpPr>
            <p:nvPr/>
          </p:nvSpPr>
          <p:spPr bwMode="auto">
            <a:xfrm flipV="1">
              <a:off x="3016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94" name="Line 155"/>
            <p:cNvSpPr>
              <a:spLocks noChangeShapeType="1"/>
            </p:cNvSpPr>
            <p:nvPr/>
          </p:nvSpPr>
          <p:spPr bwMode="auto">
            <a:xfrm flipV="1">
              <a:off x="3098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95" name="Line 156"/>
            <p:cNvSpPr>
              <a:spLocks noChangeShapeType="1"/>
            </p:cNvSpPr>
            <p:nvPr/>
          </p:nvSpPr>
          <p:spPr bwMode="auto">
            <a:xfrm flipV="1">
              <a:off x="3180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96" name="Line 157"/>
            <p:cNvSpPr>
              <a:spLocks noChangeShapeType="1"/>
            </p:cNvSpPr>
            <p:nvPr/>
          </p:nvSpPr>
          <p:spPr bwMode="auto">
            <a:xfrm flipV="1">
              <a:off x="3262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97" name="Line 158"/>
            <p:cNvSpPr>
              <a:spLocks noChangeShapeType="1"/>
            </p:cNvSpPr>
            <p:nvPr/>
          </p:nvSpPr>
          <p:spPr bwMode="auto">
            <a:xfrm flipV="1">
              <a:off x="3344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98" name="Line 159"/>
            <p:cNvSpPr>
              <a:spLocks noChangeShapeType="1"/>
            </p:cNvSpPr>
            <p:nvPr/>
          </p:nvSpPr>
          <p:spPr bwMode="auto">
            <a:xfrm flipV="1">
              <a:off x="3426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199" name="Line 160"/>
            <p:cNvSpPr>
              <a:spLocks noChangeShapeType="1"/>
            </p:cNvSpPr>
            <p:nvPr/>
          </p:nvSpPr>
          <p:spPr bwMode="auto">
            <a:xfrm flipV="1">
              <a:off x="3508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00" name="Line 161"/>
            <p:cNvSpPr>
              <a:spLocks noChangeShapeType="1"/>
            </p:cNvSpPr>
            <p:nvPr/>
          </p:nvSpPr>
          <p:spPr bwMode="auto">
            <a:xfrm flipV="1">
              <a:off x="3590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01" name="Line 162"/>
            <p:cNvSpPr>
              <a:spLocks noChangeShapeType="1"/>
            </p:cNvSpPr>
            <p:nvPr/>
          </p:nvSpPr>
          <p:spPr bwMode="auto">
            <a:xfrm flipV="1">
              <a:off x="3672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02" name="Line 163"/>
            <p:cNvSpPr>
              <a:spLocks noChangeShapeType="1"/>
            </p:cNvSpPr>
            <p:nvPr/>
          </p:nvSpPr>
          <p:spPr bwMode="auto">
            <a:xfrm flipV="1">
              <a:off x="3754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03" name="Line 164"/>
            <p:cNvSpPr>
              <a:spLocks noChangeShapeType="1"/>
            </p:cNvSpPr>
            <p:nvPr/>
          </p:nvSpPr>
          <p:spPr bwMode="auto">
            <a:xfrm flipV="1">
              <a:off x="3836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04" name="Line 165"/>
            <p:cNvSpPr>
              <a:spLocks noChangeShapeType="1"/>
            </p:cNvSpPr>
            <p:nvPr/>
          </p:nvSpPr>
          <p:spPr bwMode="auto">
            <a:xfrm flipV="1">
              <a:off x="3918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05" name="Line 166"/>
            <p:cNvSpPr>
              <a:spLocks noChangeShapeType="1"/>
            </p:cNvSpPr>
            <p:nvPr/>
          </p:nvSpPr>
          <p:spPr bwMode="auto">
            <a:xfrm flipV="1">
              <a:off x="4000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06" name="Line 167"/>
            <p:cNvSpPr>
              <a:spLocks noChangeShapeType="1"/>
            </p:cNvSpPr>
            <p:nvPr/>
          </p:nvSpPr>
          <p:spPr bwMode="auto">
            <a:xfrm flipV="1">
              <a:off x="4082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07" name="Line 168"/>
            <p:cNvSpPr>
              <a:spLocks noChangeShapeType="1"/>
            </p:cNvSpPr>
            <p:nvPr/>
          </p:nvSpPr>
          <p:spPr bwMode="auto">
            <a:xfrm flipV="1">
              <a:off x="4164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08" name="Line 169"/>
            <p:cNvSpPr>
              <a:spLocks noChangeShapeType="1"/>
            </p:cNvSpPr>
            <p:nvPr/>
          </p:nvSpPr>
          <p:spPr bwMode="auto">
            <a:xfrm flipV="1">
              <a:off x="4253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09" name="Line 170"/>
            <p:cNvSpPr>
              <a:spLocks noChangeShapeType="1"/>
            </p:cNvSpPr>
            <p:nvPr/>
          </p:nvSpPr>
          <p:spPr bwMode="auto">
            <a:xfrm flipV="1">
              <a:off x="4335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10" name="Line 171"/>
            <p:cNvSpPr>
              <a:spLocks noChangeShapeType="1"/>
            </p:cNvSpPr>
            <p:nvPr/>
          </p:nvSpPr>
          <p:spPr bwMode="auto">
            <a:xfrm flipV="1">
              <a:off x="4417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11" name="Line 172"/>
            <p:cNvSpPr>
              <a:spLocks noChangeShapeType="1"/>
            </p:cNvSpPr>
            <p:nvPr/>
          </p:nvSpPr>
          <p:spPr bwMode="auto">
            <a:xfrm flipV="1">
              <a:off x="4499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12" name="Line 173"/>
            <p:cNvSpPr>
              <a:spLocks noChangeShapeType="1"/>
            </p:cNvSpPr>
            <p:nvPr/>
          </p:nvSpPr>
          <p:spPr bwMode="auto">
            <a:xfrm flipV="1">
              <a:off x="4581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13" name="Line 174"/>
            <p:cNvSpPr>
              <a:spLocks noChangeShapeType="1"/>
            </p:cNvSpPr>
            <p:nvPr/>
          </p:nvSpPr>
          <p:spPr bwMode="auto">
            <a:xfrm flipV="1">
              <a:off x="4663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14" name="Line 175"/>
            <p:cNvSpPr>
              <a:spLocks noChangeShapeType="1"/>
            </p:cNvSpPr>
            <p:nvPr/>
          </p:nvSpPr>
          <p:spPr bwMode="auto">
            <a:xfrm flipV="1">
              <a:off x="4745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15" name="Line 176"/>
            <p:cNvSpPr>
              <a:spLocks noChangeShapeType="1"/>
            </p:cNvSpPr>
            <p:nvPr/>
          </p:nvSpPr>
          <p:spPr bwMode="auto">
            <a:xfrm flipV="1">
              <a:off x="4827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16" name="Line 177"/>
            <p:cNvSpPr>
              <a:spLocks noChangeShapeType="1"/>
            </p:cNvSpPr>
            <p:nvPr/>
          </p:nvSpPr>
          <p:spPr bwMode="auto">
            <a:xfrm flipV="1">
              <a:off x="4909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17" name="Line 178"/>
            <p:cNvSpPr>
              <a:spLocks noChangeShapeType="1"/>
            </p:cNvSpPr>
            <p:nvPr/>
          </p:nvSpPr>
          <p:spPr bwMode="auto">
            <a:xfrm flipV="1">
              <a:off x="4991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18" name="Line 179"/>
            <p:cNvSpPr>
              <a:spLocks noChangeShapeType="1"/>
            </p:cNvSpPr>
            <p:nvPr/>
          </p:nvSpPr>
          <p:spPr bwMode="auto">
            <a:xfrm flipV="1">
              <a:off x="5073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19" name="Line 180"/>
            <p:cNvSpPr>
              <a:spLocks noChangeShapeType="1"/>
            </p:cNvSpPr>
            <p:nvPr/>
          </p:nvSpPr>
          <p:spPr bwMode="auto">
            <a:xfrm flipV="1">
              <a:off x="5155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20" name="Line 181"/>
            <p:cNvSpPr>
              <a:spLocks noChangeShapeType="1"/>
            </p:cNvSpPr>
            <p:nvPr/>
          </p:nvSpPr>
          <p:spPr bwMode="auto">
            <a:xfrm flipV="1">
              <a:off x="5237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21" name="Line 182"/>
            <p:cNvSpPr>
              <a:spLocks noChangeShapeType="1"/>
            </p:cNvSpPr>
            <p:nvPr/>
          </p:nvSpPr>
          <p:spPr bwMode="auto">
            <a:xfrm flipV="1">
              <a:off x="5319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22" name="Freeform 183"/>
            <p:cNvSpPr>
              <a:spLocks/>
            </p:cNvSpPr>
            <p:nvPr/>
          </p:nvSpPr>
          <p:spPr bwMode="auto">
            <a:xfrm>
              <a:off x="1085" y="1661"/>
              <a:ext cx="4189" cy="1438"/>
            </a:xfrm>
            <a:custGeom>
              <a:avLst/>
              <a:gdLst>
                <a:gd name="T0" fmla="*/ 0 w 562"/>
                <a:gd name="T1" fmla="*/ 13981381 h 229"/>
                <a:gd name="T2" fmla="*/ 1885870 w 562"/>
                <a:gd name="T3" fmla="*/ 14040522 h 229"/>
                <a:gd name="T4" fmla="*/ 3771791 w 562"/>
                <a:gd name="T5" fmla="*/ 14040522 h 229"/>
                <a:gd name="T6" fmla="*/ 5660986 w 562"/>
                <a:gd name="T7" fmla="*/ 13796401 h 229"/>
                <a:gd name="T8" fmla="*/ 7546855 w 562"/>
                <a:gd name="T9" fmla="*/ 13737223 h 229"/>
                <a:gd name="T10" fmla="*/ 9433165 w 562"/>
                <a:gd name="T11" fmla="*/ 13737223 h 229"/>
                <a:gd name="T12" fmla="*/ 11319035 w 562"/>
                <a:gd name="T13" fmla="*/ 13737223 h 229"/>
                <a:gd name="T14" fmla="*/ 13204896 w 562"/>
                <a:gd name="T15" fmla="*/ 13668877 h 229"/>
                <a:gd name="T16" fmla="*/ 15094105 w 562"/>
                <a:gd name="T17" fmla="*/ 13668877 h 229"/>
                <a:gd name="T18" fmla="*/ 16980030 w 562"/>
                <a:gd name="T19" fmla="*/ 13668877 h 229"/>
                <a:gd name="T20" fmla="*/ 18865884 w 562"/>
                <a:gd name="T21" fmla="*/ 13668877 h 229"/>
                <a:gd name="T22" fmla="*/ 20751753 w 562"/>
                <a:gd name="T23" fmla="*/ 13668877 h 229"/>
                <a:gd name="T24" fmla="*/ 22638069 w 562"/>
                <a:gd name="T25" fmla="*/ 13668877 h 229"/>
                <a:gd name="T26" fmla="*/ 24526815 w 562"/>
                <a:gd name="T27" fmla="*/ 13611432 h 229"/>
                <a:gd name="T28" fmla="*/ 26413132 w 562"/>
                <a:gd name="T29" fmla="*/ 13483909 h 229"/>
                <a:gd name="T30" fmla="*/ 28299046 w 562"/>
                <a:gd name="T31" fmla="*/ 13483909 h 229"/>
                <a:gd name="T32" fmla="*/ 30184930 w 562"/>
                <a:gd name="T33" fmla="*/ 13367312 h 229"/>
                <a:gd name="T34" fmla="*/ 32074116 w 562"/>
                <a:gd name="T35" fmla="*/ 13308121 h 229"/>
                <a:gd name="T36" fmla="*/ 33960000 w 562"/>
                <a:gd name="T37" fmla="*/ 13123150 h 229"/>
                <a:gd name="T38" fmla="*/ 35845854 w 562"/>
                <a:gd name="T39" fmla="*/ 12936436 h 229"/>
                <a:gd name="T40" fmla="*/ 37731768 w 562"/>
                <a:gd name="T41" fmla="*/ 12810652 h 229"/>
                <a:gd name="T42" fmla="*/ 39618039 w 562"/>
                <a:gd name="T43" fmla="*/ 12263176 h 229"/>
                <a:gd name="T44" fmla="*/ 41506845 w 562"/>
                <a:gd name="T45" fmla="*/ 12204268 h 229"/>
                <a:gd name="T46" fmla="*/ 43393146 w 562"/>
                <a:gd name="T47" fmla="*/ 11891532 h 229"/>
                <a:gd name="T48" fmla="*/ 45279001 w 562"/>
                <a:gd name="T49" fmla="*/ 11706557 h 229"/>
                <a:gd name="T50" fmla="*/ 47164885 w 562"/>
                <a:gd name="T51" fmla="*/ 11589922 h 229"/>
                <a:gd name="T52" fmla="*/ 49214363 w 562"/>
                <a:gd name="T53" fmla="*/ 11277462 h 229"/>
                <a:gd name="T54" fmla="*/ 51100665 w 562"/>
                <a:gd name="T55" fmla="*/ 10974389 h 229"/>
                <a:gd name="T56" fmla="*/ 52986549 w 562"/>
                <a:gd name="T57" fmla="*/ 10671040 h 229"/>
                <a:gd name="T58" fmla="*/ 54872403 w 562"/>
                <a:gd name="T59" fmla="*/ 10426920 h 229"/>
                <a:gd name="T60" fmla="*/ 56758317 w 562"/>
                <a:gd name="T61" fmla="*/ 10604202 h 229"/>
                <a:gd name="T62" fmla="*/ 58647540 w 562"/>
                <a:gd name="T63" fmla="*/ 10426920 h 229"/>
                <a:gd name="T64" fmla="*/ 60533394 w 562"/>
                <a:gd name="T65" fmla="*/ 10173606 h 229"/>
                <a:gd name="T66" fmla="*/ 62419278 w 562"/>
                <a:gd name="T67" fmla="*/ 9744234 h 229"/>
                <a:gd name="T68" fmla="*/ 64305594 w 562"/>
                <a:gd name="T69" fmla="*/ 9383710 h 229"/>
                <a:gd name="T70" fmla="*/ 66191448 w 562"/>
                <a:gd name="T71" fmla="*/ 9070974 h 229"/>
                <a:gd name="T72" fmla="*/ 68080642 w 562"/>
                <a:gd name="T73" fmla="*/ 8464590 h 229"/>
                <a:gd name="T74" fmla="*/ 69966556 w 562"/>
                <a:gd name="T75" fmla="*/ 7782187 h 229"/>
                <a:gd name="T76" fmla="*/ 71852410 w 562"/>
                <a:gd name="T77" fmla="*/ 7107194 h 229"/>
                <a:gd name="T78" fmla="*/ 73738324 w 562"/>
                <a:gd name="T79" fmla="*/ 6678055 h 229"/>
                <a:gd name="T80" fmla="*/ 75624595 w 562"/>
                <a:gd name="T81" fmla="*/ 6004837 h 229"/>
                <a:gd name="T82" fmla="*/ 77513371 w 562"/>
                <a:gd name="T83" fmla="*/ 5272625 h 229"/>
                <a:gd name="T84" fmla="*/ 79399285 w 562"/>
                <a:gd name="T85" fmla="*/ 4900981 h 229"/>
                <a:gd name="T86" fmla="*/ 81285557 w 562"/>
                <a:gd name="T87" fmla="*/ 4471848 h 229"/>
                <a:gd name="T88" fmla="*/ 83171471 w 562"/>
                <a:gd name="T89" fmla="*/ 3739441 h 229"/>
                <a:gd name="T90" fmla="*/ 85057325 w 562"/>
                <a:gd name="T91" fmla="*/ 2879705 h 229"/>
                <a:gd name="T92" fmla="*/ 86946518 w 562"/>
                <a:gd name="T93" fmla="*/ 2206445 h 229"/>
                <a:gd name="T94" fmla="*/ 88832372 w 562"/>
                <a:gd name="T95" fmla="*/ 1660476 h 229"/>
                <a:gd name="T96" fmla="*/ 90718286 w 562"/>
                <a:gd name="T97" fmla="*/ 2635584 h 229"/>
                <a:gd name="T98" fmla="*/ 92604558 w 562"/>
                <a:gd name="T99" fmla="*/ 1474038 h 229"/>
                <a:gd name="T100" fmla="*/ 94490472 w 562"/>
                <a:gd name="T101" fmla="*/ 303073 h 229"/>
                <a:gd name="T102" fmla="*/ 96379248 w 562"/>
                <a:gd name="T103" fmla="*/ 0 h 22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62"/>
                <a:gd name="T157" fmla="*/ 0 h 229"/>
                <a:gd name="T158" fmla="*/ 562 w 562"/>
                <a:gd name="T159" fmla="*/ 229 h 22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62" h="229">
                  <a:moveTo>
                    <a:pt x="0" y="228"/>
                  </a:moveTo>
                  <a:lnTo>
                    <a:pt x="11" y="229"/>
                  </a:lnTo>
                  <a:lnTo>
                    <a:pt x="22" y="229"/>
                  </a:lnTo>
                  <a:lnTo>
                    <a:pt x="33" y="225"/>
                  </a:lnTo>
                  <a:lnTo>
                    <a:pt x="44" y="224"/>
                  </a:lnTo>
                  <a:lnTo>
                    <a:pt x="55" y="224"/>
                  </a:lnTo>
                  <a:lnTo>
                    <a:pt x="66" y="224"/>
                  </a:lnTo>
                  <a:lnTo>
                    <a:pt x="77" y="223"/>
                  </a:lnTo>
                  <a:lnTo>
                    <a:pt x="88" y="223"/>
                  </a:lnTo>
                  <a:lnTo>
                    <a:pt x="99" y="223"/>
                  </a:lnTo>
                  <a:lnTo>
                    <a:pt x="110" y="223"/>
                  </a:lnTo>
                  <a:lnTo>
                    <a:pt x="121" y="223"/>
                  </a:lnTo>
                  <a:lnTo>
                    <a:pt x="132" y="223"/>
                  </a:lnTo>
                  <a:lnTo>
                    <a:pt x="143" y="222"/>
                  </a:lnTo>
                  <a:lnTo>
                    <a:pt x="154" y="220"/>
                  </a:lnTo>
                  <a:lnTo>
                    <a:pt x="165" y="220"/>
                  </a:lnTo>
                  <a:lnTo>
                    <a:pt x="176" y="218"/>
                  </a:lnTo>
                  <a:lnTo>
                    <a:pt x="187" y="217"/>
                  </a:lnTo>
                  <a:lnTo>
                    <a:pt x="198" y="214"/>
                  </a:lnTo>
                  <a:lnTo>
                    <a:pt x="209" y="211"/>
                  </a:lnTo>
                  <a:lnTo>
                    <a:pt x="220" y="209"/>
                  </a:lnTo>
                  <a:lnTo>
                    <a:pt x="231" y="200"/>
                  </a:lnTo>
                  <a:lnTo>
                    <a:pt x="242" y="199"/>
                  </a:lnTo>
                  <a:lnTo>
                    <a:pt x="253" y="194"/>
                  </a:lnTo>
                  <a:lnTo>
                    <a:pt x="264" y="191"/>
                  </a:lnTo>
                  <a:lnTo>
                    <a:pt x="275" y="189"/>
                  </a:lnTo>
                  <a:lnTo>
                    <a:pt x="287" y="184"/>
                  </a:lnTo>
                  <a:lnTo>
                    <a:pt x="298" y="179"/>
                  </a:lnTo>
                  <a:lnTo>
                    <a:pt x="309" y="174"/>
                  </a:lnTo>
                  <a:lnTo>
                    <a:pt x="320" y="170"/>
                  </a:lnTo>
                  <a:lnTo>
                    <a:pt x="331" y="173"/>
                  </a:lnTo>
                  <a:lnTo>
                    <a:pt x="342" y="170"/>
                  </a:lnTo>
                  <a:lnTo>
                    <a:pt x="353" y="166"/>
                  </a:lnTo>
                  <a:lnTo>
                    <a:pt x="364" y="159"/>
                  </a:lnTo>
                  <a:lnTo>
                    <a:pt x="375" y="153"/>
                  </a:lnTo>
                  <a:lnTo>
                    <a:pt x="386" y="148"/>
                  </a:lnTo>
                  <a:lnTo>
                    <a:pt x="397" y="138"/>
                  </a:lnTo>
                  <a:lnTo>
                    <a:pt x="408" y="127"/>
                  </a:lnTo>
                  <a:lnTo>
                    <a:pt x="419" y="116"/>
                  </a:lnTo>
                  <a:lnTo>
                    <a:pt x="430" y="109"/>
                  </a:lnTo>
                  <a:lnTo>
                    <a:pt x="441" y="98"/>
                  </a:lnTo>
                  <a:lnTo>
                    <a:pt x="452" y="86"/>
                  </a:lnTo>
                  <a:lnTo>
                    <a:pt x="463" y="80"/>
                  </a:lnTo>
                  <a:lnTo>
                    <a:pt x="474" y="73"/>
                  </a:lnTo>
                  <a:lnTo>
                    <a:pt x="485" y="61"/>
                  </a:lnTo>
                  <a:lnTo>
                    <a:pt x="496" y="47"/>
                  </a:lnTo>
                  <a:lnTo>
                    <a:pt x="507" y="36"/>
                  </a:lnTo>
                  <a:lnTo>
                    <a:pt x="518" y="27"/>
                  </a:lnTo>
                  <a:lnTo>
                    <a:pt x="529" y="43"/>
                  </a:lnTo>
                  <a:lnTo>
                    <a:pt x="540" y="24"/>
                  </a:lnTo>
                  <a:lnTo>
                    <a:pt x="551" y="5"/>
                  </a:lnTo>
                  <a:lnTo>
                    <a:pt x="562" y="0"/>
                  </a:lnTo>
                </a:path>
              </a:pathLst>
            </a:custGeom>
            <a:noFill/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23" name="Freeform 184"/>
            <p:cNvSpPr>
              <a:spLocks/>
            </p:cNvSpPr>
            <p:nvPr/>
          </p:nvSpPr>
          <p:spPr bwMode="auto">
            <a:xfrm>
              <a:off x="1085" y="3030"/>
              <a:ext cx="4189" cy="56"/>
            </a:xfrm>
            <a:custGeom>
              <a:avLst/>
              <a:gdLst>
                <a:gd name="T0" fmla="*/ 0 w 562"/>
                <a:gd name="T1" fmla="*/ 344730 h 9"/>
                <a:gd name="T2" fmla="*/ 1885870 w 562"/>
                <a:gd name="T3" fmla="*/ 289327 h 9"/>
                <a:gd name="T4" fmla="*/ 3771791 w 562"/>
                <a:gd name="T5" fmla="*/ 289327 h 9"/>
                <a:gd name="T6" fmla="*/ 5660986 w 562"/>
                <a:gd name="T7" fmla="*/ 233924 h 9"/>
                <a:gd name="T8" fmla="*/ 7546855 w 562"/>
                <a:gd name="T9" fmla="*/ 233924 h 9"/>
                <a:gd name="T10" fmla="*/ 9433165 w 562"/>
                <a:gd name="T11" fmla="*/ 176817 h 9"/>
                <a:gd name="T12" fmla="*/ 11319035 w 562"/>
                <a:gd name="T13" fmla="*/ 176817 h 9"/>
                <a:gd name="T14" fmla="*/ 13204896 w 562"/>
                <a:gd name="T15" fmla="*/ 176817 h 9"/>
                <a:gd name="T16" fmla="*/ 15094105 w 562"/>
                <a:gd name="T17" fmla="*/ 176817 h 9"/>
                <a:gd name="T18" fmla="*/ 16980030 w 562"/>
                <a:gd name="T19" fmla="*/ 112510 h 9"/>
                <a:gd name="T20" fmla="*/ 18865884 w 562"/>
                <a:gd name="T21" fmla="*/ 112510 h 9"/>
                <a:gd name="T22" fmla="*/ 20751753 w 562"/>
                <a:gd name="T23" fmla="*/ 55403 h 9"/>
                <a:gd name="T24" fmla="*/ 22638069 w 562"/>
                <a:gd name="T25" fmla="*/ 55403 h 9"/>
                <a:gd name="T26" fmla="*/ 24526815 w 562"/>
                <a:gd name="T27" fmla="*/ 55403 h 9"/>
                <a:gd name="T28" fmla="*/ 26413132 w 562"/>
                <a:gd name="T29" fmla="*/ 176817 h 9"/>
                <a:gd name="T30" fmla="*/ 28299046 w 562"/>
                <a:gd name="T31" fmla="*/ 289327 h 9"/>
                <a:gd name="T32" fmla="*/ 30184930 w 562"/>
                <a:gd name="T33" fmla="*/ 176817 h 9"/>
                <a:gd name="T34" fmla="*/ 32074116 w 562"/>
                <a:gd name="T35" fmla="*/ 112510 h 9"/>
                <a:gd name="T36" fmla="*/ 33960000 w 562"/>
                <a:gd name="T37" fmla="*/ 112510 h 9"/>
                <a:gd name="T38" fmla="*/ 35845854 w 562"/>
                <a:gd name="T39" fmla="*/ 289327 h 9"/>
                <a:gd name="T40" fmla="*/ 37731768 w 562"/>
                <a:gd name="T41" fmla="*/ 233924 h 9"/>
                <a:gd name="T42" fmla="*/ 39618039 w 562"/>
                <a:gd name="T43" fmla="*/ 233924 h 9"/>
                <a:gd name="T44" fmla="*/ 41506845 w 562"/>
                <a:gd name="T45" fmla="*/ 176817 h 9"/>
                <a:gd name="T46" fmla="*/ 43393146 w 562"/>
                <a:gd name="T47" fmla="*/ 233924 h 9"/>
                <a:gd name="T48" fmla="*/ 45279001 w 562"/>
                <a:gd name="T49" fmla="*/ 466144 h 9"/>
                <a:gd name="T50" fmla="*/ 47164885 w 562"/>
                <a:gd name="T51" fmla="*/ 176817 h 9"/>
                <a:gd name="T52" fmla="*/ 49214363 w 562"/>
                <a:gd name="T53" fmla="*/ 233924 h 9"/>
                <a:gd name="T54" fmla="*/ 51100665 w 562"/>
                <a:gd name="T55" fmla="*/ 0 h 9"/>
                <a:gd name="T56" fmla="*/ 52986549 w 562"/>
                <a:gd name="T57" fmla="*/ 0 h 9"/>
                <a:gd name="T58" fmla="*/ 54872403 w 562"/>
                <a:gd name="T59" fmla="*/ 233924 h 9"/>
                <a:gd name="T60" fmla="*/ 56758317 w 562"/>
                <a:gd name="T61" fmla="*/ 344730 h 9"/>
                <a:gd name="T62" fmla="*/ 58647540 w 562"/>
                <a:gd name="T63" fmla="*/ 289327 h 9"/>
                <a:gd name="T64" fmla="*/ 60533394 w 562"/>
                <a:gd name="T65" fmla="*/ 233924 h 9"/>
                <a:gd name="T66" fmla="*/ 62419278 w 562"/>
                <a:gd name="T67" fmla="*/ 344730 h 9"/>
                <a:gd name="T68" fmla="*/ 64305594 w 562"/>
                <a:gd name="T69" fmla="*/ 344730 h 9"/>
                <a:gd name="T70" fmla="*/ 66191448 w 562"/>
                <a:gd name="T71" fmla="*/ 344730 h 9"/>
                <a:gd name="T72" fmla="*/ 68080642 w 562"/>
                <a:gd name="T73" fmla="*/ 344730 h 9"/>
                <a:gd name="T74" fmla="*/ 69966556 w 562"/>
                <a:gd name="T75" fmla="*/ 289327 h 9"/>
                <a:gd name="T76" fmla="*/ 71852410 w 562"/>
                <a:gd name="T77" fmla="*/ 289327 h 9"/>
                <a:gd name="T78" fmla="*/ 73738324 w 562"/>
                <a:gd name="T79" fmla="*/ 289327 h 9"/>
                <a:gd name="T80" fmla="*/ 75624595 w 562"/>
                <a:gd name="T81" fmla="*/ 289327 h 9"/>
                <a:gd name="T82" fmla="*/ 77513371 w 562"/>
                <a:gd name="T83" fmla="*/ 344730 h 9"/>
                <a:gd name="T84" fmla="*/ 79399285 w 562"/>
                <a:gd name="T85" fmla="*/ 466144 h 9"/>
                <a:gd name="T86" fmla="*/ 81285557 w 562"/>
                <a:gd name="T87" fmla="*/ 466144 h 9"/>
                <a:gd name="T88" fmla="*/ 83171471 w 562"/>
                <a:gd name="T89" fmla="*/ 466144 h 9"/>
                <a:gd name="T90" fmla="*/ 85057325 w 562"/>
                <a:gd name="T91" fmla="*/ 466144 h 9"/>
                <a:gd name="T92" fmla="*/ 86946518 w 562"/>
                <a:gd name="T93" fmla="*/ 466144 h 9"/>
                <a:gd name="T94" fmla="*/ 88832372 w 562"/>
                <a:gd name="T95" fmla="*/ 466144 h 9"/>
                <a:gd name="T96" fmla="*/ 90718286 w 562"/>
                <a:gd name="T97" fmla="*/ 466144 h 9"/>
                <a:gd name="T98" fmla="*/ 92604558 w 562"/>
                <a:gd name="T99" fmla="*/ 521547 h 9"/>
                <a:gd name="T100" fmla="*/ 94490472 w 562"/>
                <a:gd name="T101" fmla="*/ 521547 h 9"/>
                <a:gd name="T102" fmla="*/ 96379248 w 562"/>
                <a:gd name="T103" fmla="*/ 521547 h 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62"/>
                <a:gd name="T157" fmla="*/ 0 h 9"/>
                <a:gd name="T158" fmla="*/ 562 w 562"/>
                <a:gd name="T159" fmla="*/ 9 h 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62" h="9">
                  <a:moveTo>
                    <a:pt x="0" y="6"/>
                  </a:moveTo>
                  <a:lnTo>
                    <a:pt x="11" y="5"/>
                  </a:lnTo>
                  <a:lnTo>
                    <a:pt x="22" y="5"/>
                  </a:lnTo>
                  <a:lnTo>
                    <a:pt x="33" y="4"/>
                  </a:lnTo>
                  <a:lnTo>
                    <a:pt x="44" y="4"/>
                  </a:lnTo>
                  <a:lnTo>
                    <a:pt x="55" y="3"/>
                  </a:lnTo>
                  <a:lnTo>
                    <a:pt x="66" y="3"/>
                  </a:lnTo>
                  <a:lnTo>
                    <a:pt x="77" y="3"/>
                  </a:lnTo>
                  <a:lnTo>
                    <a:pt x="88" y="3"/>
                  </a:lnTo>
                  <a:lnTo>
                    <a:pt x="99" y="2"/>
                  </a:lnTo>
                  <a:lnTo>
                    <a:pt x="110" y="2"/>
                  </a:lnTo>
                  <a:lnTo>
                    <a:pt x="121" y="1"/>
                  </a:lnTo>
                  <a:lnTo>
                    <a:pt x="132" y="1"/>
                  </a:lnTo>
                  <a:lnTo>
                    <a:pt x="143" y="1"/>
                  </a:lnTo>
                  <a:lnTo>
                    <a:pt x="154" y="3"/>
                  </a:lnTo>
                  <a:lnTo>
                    <a:pt x="165" y="5"/>
                  </a:lnTo>
                  <a:lnTo>
                    <a:pt x="176" y="3"/>
                  </a:lnTo>
                  <a:lnTo>
                    <a:pt x="187" y="2"/>
                  </a:lnTo>
                  <a:lnTo>
                    <a:pt x="198" y="2"/>
                  </a:lnTo>
                  <a:lnTo>
                    <a:pt x="209" y="5"/>
                  </a:lnTo>
                  <a:lnTo>
                    <a:pt x="220" y="4"/>
                  </a:lnTo>
                  <a:lnTo>
                    <a:pt x="231" y="4"/>
                  </a:lnTo>
                  <a:lnTo>
                    <a:pt x="242" y="3"/>
                  </a:lnTo>
                  <a:lnTo>
                    <a:pt x="253" y="4"/>
                  </a:lnTo>
                  <a:lnTo>
                    <a:pt x="264" y="8"/>
                  </a:lnTo>
                  <a:lnTo>
                    <a:pt x="275" y="3"/>
                  </a:lnTo>
                  <a:lnTo>
                    <a:pt x="287" y="4"/>
                  </a:lnTo>
                  <a:lnTo>
                    <a:pt x="298" y="0"/>
                  </a:lnTo>
                  <a:lnTo>
                    <a:pt x="309" y="0"/>
                  </a:lnTo>
                  <a:lnTo>
                    <a:pt x="320" y="4"/>
                  </a:lnTo>
                  <a:lnTo>
                    <a:pt x="331" y="6"/>
                  </a:lnTo>
                  <a:lnTo>
                    <a:pt x="342" y="5"/>
                  </a:lnTo>
                  <a:lnTo>
                    <a:pt x="353" y="4"/>
                  </a:lnTo>
                  <a:lnTo>
                    <a:pt x="364" y="6"/>
                  </a:lnTo>
                  <a:lnTo>
                    <a:pt x="375" y="6"/>
                  </a:lnTo>
                  <a:lnTo>
                    <a:pt x="386" y="6"/>
                  </a:lnTo>
                  <a:lnTo>
                    <a:pt x="397" y="6"/>
                  </a:lnTo>
                  <a:lnTo>
                    <a:pt x="408" y="5"/>
                  </a:lnTo>
                  <a:lnTo>
                    <a:pt x="419" y="5"/>
                  </a:lnTo>
                  <a:lnTo>
                    <a:pt x="430" y="5"/>
                  </a:lnTo>
                  <a:lnTo>
                    <a:pt x="441" y="5"/>
                  </a:lnTo>
                  <a:lnTo>
                    <a:pt x="452" y="6"/>
                  </a:lnTo>
                  <a:lnTo>
                    <a:pt x="463" y="8"/>
                  </a:lnTo>
                  <a:lnTo>
                    <a:pt x="474" y="8"/>
                  </a:lnTo>
                  <a:lnTo>
                    <a:pt x="485" y="8"/>
                  </a:lnTo>
                  <a:lnTo>
                    <a:pt x="496" y="8"/>
                  </a:lnTo>
                  <a:lnTo>
                    <a:pt x="507" y="8"/>
                  </a:lnTo>
                  <a:lnTo>
                    <a:pt x="518" y="8"/>
                  </a:lnTo>
                  <a:lnTo>
                    <a:pt x="529" y="8"/>
                  </a:lnTo>
                  <a:lnTo>
                    <a:pt x="540" y="9"/>
                  </a:lnTo>
                  <a:lnTo>
                    <a:pt x="551" y="9"/>
                  </a:lnTo>
                  <a:lnTo>
                    <a:pt x="562" y="9"/>
                  </a:lnTo>
                </a:path>
              </a:pathLst>
            </a:custGeom>
            <a:noFill/>
            <a:ln w="12700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24" name="Freeform 185"/>
            <p:cNvSpPr>
              <a:spLocks/>
            </p:cNvSpPr>
            <p:nvPr/>
          </p:nvSpPr>
          <p:spPr bwMode="auto">
            <a:xfrm>
              <a:off x="1063" y="3074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25" name="Freeform 186"/>
            <p:cNvSpPr>
              <a:spLocks/>
            </p:cNvSpPr>
            <p:nvPr/>
          </p:nvSpPr>
          <p:spPr bwMode="auto">
            <a:xfrm>
              <a:off x="1145" y="3080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26" name="Freeform 187"/>
            <p:cNvSpPr>
              <a:spLocks/>
            </p:cNvSpPr>
            <p:nvPr/>
          </p:nvSpPr>
          <p:spPr bwMode="auto">
            <a:xfrm>
              <a:off x="1227" y="3080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27" name="Freeform 188"/>
            <p:cNvSpPr>
              <a:spLocks/>
            </p:cNvSpPr>
            <p:nvPr/>
          </p:nvSpPr>
          <p:spPr bwMode="auto">
            <a:xfrm>
              <a:off x="1309" y="3055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28" name="Freeform 189"/>
            <p:cNvSpPr>
              <a:spLocks/>
            </p:cNvSpPr>
            <p:nvPr/>
          </p:nvSpPr>
          <p:spPr bwMode="auto">
            <a:xfrm>
              <a:off x="1391" y="3049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9 h 37"/>
                <a:gd name="T4" fmla="*/ 22 w 44"/>
                <a:gd name="T5" fmla="*/ 37 h 37"/>
                <a:gd name="T6" fmla="*/ 0 w 44"/>
                <a:gd name="T7" fmla="*/ 19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9"/>
                  </a:lnTo>
                  <a:lnTo>
                    <a:pt x="22" y="37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29" name="Freeform 190"/>
            <p:cNvSpPr>
              <a:spLocks/>
            </p:cNvSpPr>
            <p:nvPr/>
          </p:nvSpPr>
          <p:spPr bwMode="auto">
            <a:xfrm>
              <a:off x="1473" y="3049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9 h 37"/>
                <a:gd name="T4" fmla="*/ 22 w 44"/>
                <a:gd name="T5" fmla="*/ 37 h 37"/>
                <a:gd name="T6" fmla="*/ 0 w 44"/>
                <a:gd name="T7" fmla="*/ 19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9"/>
                  </a:lnTo>
                  <a:lnTo>
                    <a:pt x="22" y="37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30" name="Freeform 191"/>
            <p:cNvSpPr>
              <a:spLocks/>
            </p:cNvSpPr>
            <p:nvPr/>
          </p:nvSpPr>
          <p:spPr bwMode="auto">
            <a:xfrm>
              <a:off x="1555" y="3049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9 h 37"/>
                <a:gd name="T4" fmla="*/ 22 w 44"/>
                <a:gd name="T5" fmla="*/ 37 h 37"/>
                <a:gd name="T6" fmla="*/ 0 w 44"/>
                <a:gd name="T7" fmla="*/ 19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9"/>
                  </a:lnTo>
                  <a:lnTo>
                    <a:pt x="22" y="37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31" name="Freeform 192"/>
            <p:cNvSpPr>
              <a:spLocks/>
            </p:cNvSpPr>
            <p:nvPr/>
          </p:nvSpPr>
          <p:spPr bwMode="auto">
            <a:xfrm>
              <a:off x="1637" y="3043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8 h 37"/>
                <a:gd name="T4" fmla="*/ 22 w 44"/>
                <a:gd name="T5" fmla="*/ 37 h 37"/>
                <a:gd name="T6" fmla="*/ 0 w 44"/>
                <a:gd name="T7" fmla="*/ 18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32" name="Freeform 193"/>
            <p:cNvSpPr>
              <a:spLocks/>
            </p:cNvSpPr>
            <p:nvPr/>
          </p:nvSpPr>
          <p:spPr bwMode="auto">
            <a:xfrm>
              <a:off x="1719" y="3043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8 h 37"/>
                <a:gd name="T4" fmla="*/ 22 w 44"/>
                <a:gd name="T5" fmla="*/ 37 h 37"/>
                <a:gd name="T6" fmla="*/ 0 w 44"/>
                <a:gd name="T7" fmla="*/ 18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33" name="Freeform 194"/>
            <p:cNvSpPr>
              <a:spLocks/>
            </p:cNvSpPr>
            <p:nvPr/>
          </p:nvSpPr>
          <p:spPr bwMode="auto">
            <a:xfrm>
              <a:off x="1801" y="3043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8 h 37"/>
                <a:gd name="T4" fmla="*/ 22 w 44"/>
                <a:gd name="T5" fmla="*/ 37 h 37"/>
                <a:gd name="T6" fmla="*/ 0 w 44"/>
                <a:gd name="T7" fmla="*/ 18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34" name="Freeform 195"/>
            <p:cNvSpPr>
              <a:spLocks/>
            </p:cNvSpPr>
            <p:nvPr/>
          </p:nvSpPr>
          <p:spPr bwMode="auto">
            <a:xfrm>
              <a:off x="1883" y="3043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8 h 37"/>
                <a:gd name="T4" fmla="*/ 22 w 44"/>
                <a:gd name="T5" fmla="*/ 37 h 37"/>
                <a:gd name="T6" fmla="*/ 0 w 44"/>
                <a:gd name="T7" fmla="*/ 18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35" name="Freeform 196"/>
            <p:cNvSpPr>
              <a:spLocks/>
            </p:cNvSpPr>
            <p:nvPr/>
          </p:nvSpPr>
          <p:spPr bwMode="auto">
            <a:xfrm>
              <a:off x="1965" y="3043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8 h 37"/>
                <a:gd name="T4" fmla="*/ 22 w 44"/>
                <a:gd name="T5" fmla="*/ 37 h 37"/>
                <a:gd name="T6" fmla="*/ 0 w 44"/>
                <a:gd name="T7" fmla="*/ 18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36" name="Freeform 197"/>
            <p:cNvSpPr>
              <a:spLocks/>
            </p:cNvSpPr>
            <p:nvPr/>
          </p:nvSpPr>
          <p:spPr bwMode="auto">
            <a:xfrm>
              <a:off x="2047" y="3043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8 h 37"/>
                <a:gd name="T4" fmla="*/ 22 w 44"/>
                <a:gd name="T5" fmla="*/ 37 h 37"/>
                <a:gd name="T6" fmla="*/ 0 w 44"/>
                <a:gd name="T7" fmla="*/ 18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37" name="Freeform 198"/>
            <p:cNvSpPr>
              <a:spLocks/>
            </p:cNvSpPr>
            <p:nvPr/>
          </p:nvSpPr>
          <p:spPr bwMode="auto">
            <a:xfrm>
              <a:off x="2129" y="3036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38" name="Freeform 199"/>
            <p:cNvSpPr>
              <a:spLocks/>
            </p:cNvSpPr>
            <p:nvPr/>
          </p:nvSpPr>
          <p:spPr bwMode="auto">
            <a:xfrm>
              <a:off x="2211" y="3024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9 h 37"/>
                <a:gd name="T4" fmla="*/ 22 w 44"/>
                <a:gd name="T5" fmla="*/ 37 h 37"/>
                <a:gd name="T6" fmla="*/ 0 w 44"/>
                <a:gd name="T7" fmla="*/ 19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9"/>
                  </a:lnTo>
                  <a:lnTo>
                    <a:pt x="22" y="37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39" name="Freeform 200"/>
            <p:cNvSpPr>
              <a:spLocks/>
            </p:cNvSpPr>
            <p:nvPr/>
          </p:nvSpPr>
          <p:spPr bwMode="auto">
            <a:xfrm>
              <a:off x="2293" y="3024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9 h 37"/>
                <a:gd name="T4" fmla="*/ 22 w 44"/>
                <a:gd name="T5" fmla="*/ 37 h 37"/>
                <a:gd name="T6" fmla="*/ 0 w 44"/>
                <a:gd name="T7" fmla="*/ 19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9"/>
                  </a:lnTo>
                  <a:lnTo>
                    <a:pt x="22" y="37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40" name="Freeform 201"/>
            <p:cNvSpPr>
              <a:spLocks/>
            </p:cNvSpPr>
            <p:nvPr/>
          </p:nvSpPr>
          <p:spPr bwMode="auto">
            <a:xfrm>
              <a:off x="2375" y="3011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41" name="Freeform 202"/>
            <p:cNvSpPr>
              <a:spLocks/>
            </p:cNvSpPr>
            <p:nvPr/>
          </p:nvSpPr>
          <p:spPr bwMode="auto">
            <a:xfrm>
              <a:off x="2457" y="3005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42" name="Freeform 203"/>
            <p:cNvSpPr>
              <a:spLocks/>
            </p:cNvSpPr>
            <p:nvPr/>
          </p:nvSpPr>
          <p:spPr bwMode="auto">
            <a:xfrm>
              <a:off x="2539" y="2986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43" name="Freeform 204"/>
            <p:cNvSpPr>
              <a:spLocks/>
            </p:cNvSpPr>
            <p:nvPr/>
          </p:nvSpPr>
          <p:spPr bwMode="auto">
            <a:xfrm>
              <a:off x="2621" y="2967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44" name="Freeform 205"/>
            <p:cNvSpPr>
              <a:spLocks/>
            </p:cNvSpPr>
            <p:nvPr/>
          </p:nvSpPr>
          <p:spPr bwMode="auto">
            <a:xfrm>
              <a:off x="2703" y="2955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8 h 37"/>
                <a:gd name="T4" fmla="*/ 22 w 44"/>
                <a:gd name="T5" fmla="*/ 37 h 37"/>
                <a:gd name="T6" fmla="*/ 0 w 44"/>
                <a:gd name="T7" fmla="*/ 18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45" name="Freeform 206"/>
            <p:cNvSpPr>
              <a:spLocks/>
            </p:cNvSpPr>
            <p:nvPr/>
          </p:nvSpPr>
          <p:spPr bwMode="auto">
            <a:xfrm>
              <a:off x="2785" y="2898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46" name="Freeform 207"/>
            <p:cNvSpPr>
              <a:spLocks/>
            </p:cNvSpPr>
            <p:nvPr/>
          </p:nvSpPr>
          <p:spPr bwMode="auto">
            <a:xfrm>
              <a:off x="2867" y="2892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9 h 37"/>
                <a:gd name="T4" fmla="*/ 22 w 44"/>
                <a:gd name="T5" fmla="*/ 37 h 37"/>
                <a:gd name="T6" fmla="*/ 0 w 44"/>
                <a:gd name="T7" fmla="*/ 19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9"/>
                  </a:lnTo>
                  <a:lnTo>
                    <a:pt x="22" y="37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47" name="Freeform 208"/>
            <p:cNvSpPr>
              <a:spLocks/>
            </p:cNvSpPr>
            <p:nvPr/>
          </p:nvSpPr>
          <p:spPr bwMode="auto">
            <a:xfrm>
              <a:off x="2949" y="2860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48" name="Freeform 209"/>
            <p:cNvSpPr>
              <a:spLocks/>
            </p:cNvSpPr>
            <p:nvPr/>
          </p:nvSpPr>
          <p:spPr bwMode="auto">
            <a:xfrm>
              <a:off x="3031" y="2842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8 h 37"/>
                <a:gd name="T4" fmla="*/ 22 w 44"/>
                <a:gd name="T5" fmla="*/ 37 h 37"/>
                <a:gd name="T6" fmla="*/ 0 w 44"/>
                <a:gd name="T7" fmla="*/ 18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49" name="Freeform 210"/>
            <p:cNvSpPr>
              <a:spLocks/>
            </p:cNvSpPr>
            <p:nvPr/>
          </p:nvSpPr>
          <p:spPr bwMode="auto">
            <a:xfrm>
              <a:off x="3113" y="2829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50" name="Freeform 211"/>
            <p:cNvSpPr>
              <a:spLocks/>
            </p:cNvSpPr>
            <p:nvPr/>
          </p:nvSpPr>
          <p:spPr bwMode="auto">
            <a:xfrm>
              <a:off x="3202" y="2798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8 h 37"/>
                <a:gd name="T4" fmla="*/ 22 w 45"/>
                <a:gd name="T5" fmla="*/ 37 h 37"/>
                <a:gd name="T6" fmla="*/ 0 w 45"/>
                <a:gd name="T7" fmla="*/ 18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51" name="Freeform 212"/>
            <p:cNvSpPr>
              <a:spLocks/>
            </p:cNvSpPr>
            <p:nvPr/>
          </p:nvSpPr>
          <p:spPr bwMode="auto">
            <a:xfrm>
              <a:off x="3284" y="2766"/>
              <a:ext cx="45" cy="38"/>
            </a:xfrm>
            <a:custGeom>
              <a:avLst/>
              <a:gdLst>
                <a:gd name="T0" fmla="*/ 22 w 45"/>
                <a:gd name="T1" fmla="*/ 0 h 38"/>
                <a:gd name="T2" fmla="*/ 45 w 45"/>
                <a:gd name="T3" fmla="*/ 19 h 38"/>
                <a:gd name="T4" fmla="*/ 22 w 45"/>
                <a:gd name="T5" fmla="*/ 38 h 38"/>
                <a:gd name="T6" fmla="*/ 0 w 45"/>
                <a:gd name="T7" fmla="*/ 19 h 38"/>
                <a:gd name="T8" fmla="*/ 22 w 45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8"/>
                <a:gd name="T17" fmla="*/ 45 w 45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8">
                  <a:moveTo>
                    <a:pt x="22" y="0"/>
                  </a:moveTo>
                  <a:lnTo>
                    <a:pt x="45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52" name="Freeform 213"/>
            <p:cNvSpPr>
              <a:spLocks/>
            </p:cNvSpPr>
            <p:nvPr/>
          </p:nvSpPr>
          <p:spPr bwMode="auto">
            <a:xfrm>
              <a:off x="3366" y="2735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9 h 37"/>
                <a:gd name="T4" fmla="*/ 22 w 45"/>
                <a:gd name="T5" fmla="*/ 37 h 37"/>
                <a:gd name="T6" fmla="*/ 0 w 45"/>
                <a:gd name="T7" fmla="*/ 19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9"/>
                  </a:lnTo>
                  <a:lnTo>
                    <a:pt x="22" y="37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53" name="Freeform 214"/>
            <p:cNvSpPr>
              <a:spLocks/>
            </p:cNvSpPr>
            <p:nvPr/>
          </p:nvSpPr>
          <p:spPr bwMode="auto">
            <a:xfrm>
              <a:off x="3448" y="2710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9 h 37"/>
                <a:gd name="T4" fmla="*/ 22 w 45"/>
                <a:gd name="T5" fmla="*/ 37 h 37"/>
                <a:gd name="T6" fmla="*/ 0 w 45"/>
                <a:gd name="T7" fmla="*/ 19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9"/>
                  </a:lnTo>
                  <a:lnTo>
                    <a:pt x="22" y="37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54" name="Freeform 215"/>
            <p:cNvSpPr>
              <a:spLocks/>
            </p:cNvSpPr>
            <p:nvPr/>
          </p:nvSpPr>
          <p:spPr bwMode="auto">
            <a:xfrm>
              <a:off x="3530" y="2729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8 h 37"/>
                <a:gd name="T4" fmla="*/ 22 w 45"/>
                <a:gd name="T5" fmla="*/ 37 h 37"/>
                <a:gd name="T6" fmla="*/ 0 w 45"/>
                <a:gd name="T7" fmla="*/ 18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55" name="Freeform 216"/>
            <p:cNvSpPr>
              <a:spLocks/>
            </p:cNvSpPr>
            <p:nvPr/>
          </p:nvSpPr>
          <p:spPr bwMode="auto">
            <a:xfrm>
              <a:off x="3612" y="2710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9 h 37"/>
                <a:gd name="T4" fmla="*/ 22 w 45"/>
                <a:gd name="T5" fmla="*/ 37 h 37"/>
                <a:gd name="T6" fmla="*/ 0 w 45"/>
                <a:gd name="T7" fmla="*/ 19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9"/>
                  </a:lnTo>
                  <a:lnTo>
                    <a:pt x="22" y="37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56" name="Freeform 217"/>
            <p:cNvSpPr>
              <a:spLocks/>
            </p:cNvSpPr>
            <p:nvPr/>
          </p:nvSpPr>
          <p:spPr bwMode="auto">
            <a:xfrm>
              <a:off x="3694" y="2685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8 h 37"/>
                <a:gd name="T4" fmla="*/ 22 w 45"/>
                <a:gd name="T5" fmla="*/ 37 h 37"/>
                <a:gd name="T6" fmla="*/ 0 w 45"/>
                <a:gd name="T7" fmla="*/ 18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57" name="Freeform 218"/>
            <p:cNvSpPr>
              <a:spLocks/>
            </p:cNvSpPr>
            <p:nvPr/>
          </p:nvSpPr>
          <p:spPr bwMode="auto">
            <a:xfrm>
              <a:off x="3776" y="2641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8 h 37"/>
                <a:gd name="T4" fmla="*/ 22 w 45"/>
                <a:gd name="T5" fmla="*/ 37 h 37"/>
                <a:gd name="T6" fmla="*/ 0 w 45"/>
                <a:gd name="T7" fmla="*/ 18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58" name="Freeform 219"/>
            <p:cNvSpPr>
              <a:spLocks/>
            </p:cNvSpPr>
            <p:nvPr/>
          </p:nvSpPr>
          <p:spPr bwMode="auto">
            <a:xfrm>
              <a:off x="3858" y="2603"/>
              <a:ext cx="45" cy="38"/>
            </a:xfrm>
            <a:custGeom>
              <a:avLst/>
              <a:gdLst>
                <a:gd name="T0" fmla="*/ 22 w 45"/>
                <a:gd name="T1" fmla="*/ 0 h 38"/>
                <a:gd name="T2" fmla="*/ 45 w 45"/>
                <a:gd name="T3" fmla="*/ 19 h 38"/>
                <a:gd name="T4" fmla="*/ 22 w 45"/>
                <a:gd name="T5" fmla="*/ 38 h 38"/>
                <a:gd name="T6" fmla="*/ 0 w 45"/>
                <a:gd name="T7" fmla="*/ 19 h 38"/>
                <a:gd name="T8" fmla="*/ 22 w 45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8"/>
                <a:gd name="T17" fmla="*/ 45 w 45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8">
                  <a:moveTo>
                    <a:pt x="22" y="0"/>
                  </a:moveTo>
                  <a:lnTo>
                    <a:pt x="45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59" name="Freeform 220"/>
            <p:cNvSpPr>
              <a:spLocks/>
            </p:cNvSpPr>
            <p:nvPr/>
          </p:nvSpPr>
          <p:spPr bwMode="auto">
            <a:xfrm>
              <a:off x="3940" y="2572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8 h 37"/>
                <a:gd name="T4" fmla="*/ 22 w 45"/>
                <a:gd name="T5" fmla="*/ 37 h 37"/>
                <a:gd name="T6" fmla="*/ 0 w 45"/>
                <a:gd name="T7" fmla="*/ 18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60" name="Freeform 221"/>
            <p:cNvSpPr>
              <a:spLocks/>
            </p:cNvSpPr>
            <p:nvPr/>
          </p:nvSpPr>
          <p:spPr bwMode="auto">
            <a:xfrm>
              <a:off x="4022" y="2509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9 h 37"/>
                <a:gd name="T4" fmla="*/ 22 w 45"/>
                <a:gd name="T5" fmla="*/ 37 h 37"/>
                <a:gd name="T6" fmla="*/ 0 w 45"/>
                <a:gd name="T7" fmla="*/ 19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9"/>
                  </a:lnTo>
                  <a:lnTo>
                    <a:pt x="22" y="37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61" name="Freeform 222"/>
            <p:cNvSpPr>
              <a:spLocks/>
            </p:cNvSpPr>
            <p:nvPr/>
          </p:nvSpPr>
          <p:spPr bwMode="auto">
            <a:xfrm>
              <a:off x="4104" y="2440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8 h 37"/>
                <a:gd name="T4" fmla="*/ 22 w 45"/>
                <a:gd name="T5" fmla="*/ 37 h 37"/>
                <a:gd name="T6" fmla="*/ 0 w 45"/>
                <a:gd name="T7" fmla="*/ 18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62" name="Freeform 223"/>
            <p:cNvSpPr>
              <a:spLocks/>
            </p:cNvSpPr>
            <p:nvPr/>
          </p:nvSpPr>
          <p:spPr bwMode="auto">
            <a:xfrm>
              <a:off x="4186" y="2371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8 h 37"/>
                <a:gd name="T4" fmla="*/ 22 w 45"/>
                <a:gd name="T5" fmla="*/ 37 h 37"/>
                <a:gd name="T6" fmla="*/ 0 w 45"/>
                <a:gd name="T7" fmla="*/ 18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63" name="Freeform 224"/>
            <p:cNvSpPr>
              <a:spLocks/>
            </p:cNvSpPr>
            <p:nvPr/>
          </p:nvSpPr>
          <p:spPr bwMode="auto">
            <a:xfrm>
              <a:off x="4268" y="2327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8 h 37"/>
                <a:gd name="T4" fmla="*/ 22 w 45"/>
                <a:gd name="T5" fmla="*/ 37 h 37"/>
                <a:gd name="T6" fmla="*/ 0 w 45"/>
                <a:gd name="T7" fmla="*/ 18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64" name="Freeform 225"/>
            <p:cNvSpPr>
              <a:spLocks/>
            </p:cNvSpPr>
            <p:nvPr/>
          </p:nvSpPr>
          <p:spPr bwMode="auto">
            <a:xfrm>
              <a:off x="4350" y="2258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8 h 37"/>
                <a:gd name="T4" fmla="*/ 22 w 45"/>
                <a:gd name="T5" fmla="*/ 37 h 37"/>
                <a:gd name="T6" fmla="*/ 0 w 45"/>
                <a:gd name="T7" fmla="*/ 18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65" name="Freeform 226"/>
            <p:cNvSpPr>
              <a:spLocks/>
            </p:cNvSpPr>
            <p:nvPr/>
          </p:nvSpPr>
          <p:spPr bwMode="auto">
            <a:xfrm>
              <a:off x="4432" y="2182"/>
              <a:ext cx="45" cy="38"/>
            </a:xfrm>
            <a:custGeom>
              <a:avLst/>
              <a:gdLst>
                <a:gd name="T0" fmla="*/ 22 w 45"/>
                <a:gd name="T1" fmla="*/ 0 h 38"/>
                <a:gd name="T2" fmla="*/ 45 w 45"/>
                <a:gd name="T3" fmla="*/ 19 h 38"/>
                <a:gd name="T4" fmla="*/ 22 w 45"/>
                <a:gd name="T5" fmla="*/ 38 h 38"/>
                <a:gd name="T6" fmla="*/ 0 w 45"/>
                <a:gd name="T7" fmla="*/ 19 h 38"/>
                <a:gd name="T8" fmla="*/ 22 w 45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8"/>
                <a:gd name="T17" fmla="*/ 45 w 45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8">
                  <a:moveTo>
                    <a:pt x="22" y="0"/>
                  </a:moveTo>
                  <a:lnTo>
                    <a:pt x="45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66" name="Freeform 227"/>
            <p:cNvSpPr>
              <a:spLocks/>
            </p:cNvSpPr>
            <p:nvPr/>
          </p:nvSpPr>
          <p:spPr bwMode="auto">
            <a:xfrm>
              <a:off x="4514" y="2144"/>
              <a:ext cx="45" cy="38"/>
            </a:xfrm>
            <a:custGeom>
              <a:avLst/>
              <a:gdLst>
                <a:gd name="T0" fmla="*/ 22 w 45"/>
                <a:gd name="T1" fmla="*/ 0 h 38"/>
                <a:gd name="T2" fmla="*/ 45 w 45"/>
                <a:gd name="T3" fmla="*/ 19 h 38"/>
                <a:gd name="T4" fmla="*/ 22 w 45"/>
                <a:gd name="T5" fmla="*/ 38 h 38"/>
                <a:gd name="T6" fmla="*/ 0 w 45"/>
                <a:gd name="T7" fmla="*/ 19 h 38"/>
                <a:gd name="T8" fmla="*/ 22 w 45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8"/>
                <a:gd name="T17" fmla="*/ 45 w 45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8">
                  <a:moveTo>
                    <a:pt x="22" y="0"/>
                  </a:moveTo>
                  <a:lnTo>
                    <a:pt x="45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67" name="Freeform 228"/>
            <p:cNvSpPr>
              <a:spLocks/>
            </p:cNvSpPr>
            <p:nvPr/>
          </p:nvSpPr>
          <p:spPr bwMode="auto">
            <a:xfrm>
              <a:off x="4596" y="2101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8 h 37"/>
                <a:gd name="T4" fmla="*/ 22 w 45"/>
                <a:gd name="T5" fmla="*/ 37 h 37"/>
                <a:gd name="T6" fmla="*/ 0 w 45"/>
                <a:gd name="T7" fmla="*/ 18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68" name="Freeform 229"/>
            <p:cNvSpPr>
              <a:spLocks/>
            </p:cNvSpPr>
            <p:nvPr/>
          </p:nvSpPr>
          <p:spPr bwMode="auto">
            <a:xfrm>
              <a:off x="4678" y="2025"/>
              <a:ext cx="45" cy="38"/>
            </a:xfrm>
            <a:custGeom>
              <a:avLst/>
              <a:gdLst>
                <a:gd name="T0" fmla="*/ 22 w 45"/>
                <a:gd name="T1" fmla="*/ 0 h 38"/>
                <a:gd name="T2" fmla="*/ 45 w 45"/>
                <a:gd name="T3" fmla="*/ 19 h 38"/>
                <a:gd name="T4" fmla="*/ 22 w 45"/>
                <a:gd name="T5" fmla="*/ 38 h 38"/>
                <a:gd name="T6" fmla="*/ 0 w 45"/>
                <a:gd name="T7" fmla="*/ 19 h 38"/>
                <a:gd name="T8" fmla="*/ 22 w 45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8"/>
                <a:gd name="T17" fmla="*/ 45 w 45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8">
                  <a:moveTo>
                    <a:pt x="22" y="0"/>
                  </a:moveTo>
                  <a:lnTo>
                    <a:pt x="45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69" name="Freeform 230"/>
            <p:cNvSpPr>
              <a:spLocks/>
            </p:cNvSpPr>
            <p:nvPr/>
          </p:nvSpPr>
          <p:spPr bwMode="auto">
            <a:xfrm>
              <a:off x="4760" y="1937"/>
              <a:ext cx="45" cy="38"/>
            </a:xfrm>
            <a:custGeom>
              <a:avLst/>
              <a:gdLst>
                <a:gd name="T0" fmla="*/ 22 w 45"/>
                <a:gd name="T1" fmla="*/ 0 h 38"/>
                <a:gd name="T2" fmla="*/ 45 w 45"/>
                <a:gd name="T3" fmla="*/ 19 h 38"/>
                <a:gd name="T4" fmla="*/ 22 w 45"/>
                <a:gd name="T5" fmla="*/ 38 h 38"/>
                <a:gd name="T6" fmla="*/ 0 w 45"/>
                <a:gd name="T7" fmla="*/ 19 h 38"/>
                <a:gd name="T8" fmla="*/ 22 w 45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8"/>
                <a:gd name="T17" fmla="*/ 45 w 45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8">
                  <a:moveTo>
                    <a:pt x="22" y="0"/>
                  </a:moveTo>
                  <a:lnTo>
                    <a:pt x="45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70" name="Freeform 231"/>
            <p:cNvSpPr>
              <a:spLocks/>
            </p:cNvSpPr>
            <p:nvPr/>
          </p:nvSpPr>
          <p:spPr bwMode="auto">
            <a:xfrm>
              <a:off x="4842" y="1868"/>
              <a:ext cx="45" cy="38"/>
            </a:xfrm>
            <a:custGeom>
              <a:avLst/>
              <a:gdLst>
                <a:gd name="T0" fmla="*/ 22 w 45"/>
                <a:gd name="T1" fmla="*/ 0 h 38"/>
                <a:gd name="T2" fmla="*/ 45 w 45"/>
                <a:gd name="T3" fmla="*/ 19 h 38"/>
                <a:gd name="T4" fmla="*/ 22 w 45"/>
                <a:gd name="T5" fmla="*/ 38 h 38"/>
                <a:gd name="T6" fmla="*/ 0 w 45"/>
                <a:gd name="T7" fmla="*/ 19 h 38"/>
                <a:gd name="T8" fmla="*/ 22 w 45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8"/>
                <a:gd name="T17" fmla="*/ 45 w 45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8">
                  <a:moveTo>
                    <a:pt x="22" y="0"/>
                  </a:moveTo>
                  <a:lnTo>
                    <a:pt x="45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71" name="Freeform 232"/>
            <p:cNvSpPr>
              <a:spLocks/>
            </p:cNvSpPr>
            <p:nvPr/>
          </p:nvSpPr>
          <p:spPr bwMode="auto">
            <a:xfrm>
              <a:off x="4924" y="1812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9 h 37"/>
                <a:gd name="T4" fmla="*/ 22 w 45"/>
                <a:gd name="T5" fmla="*/ 37 h 37"/>
                <a:gd name="T6" fmla="*/ 0 w 45"/>
                <a:gd name="T7" fmla="*/ 19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9"/>
                  </a:lnTo>
                  <a:lnTo>
                    <a:pt x="22" y="37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72" name="Freeform 233"/>
            <p:cNvSpPr>
              <a:spLocks/>
            </p:cNvSpPr>
            <p:nvPr/>
          </p:nvSpPr>
          <p:spPr bwMode="auto">
            <a:xfrm>
              <a:off x="5006" y="1912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73" name="Freeform 234"/>
            <p:cNvSpPr>
              <a:spLocks/>
            </p:cNvSpPr>
            <p:nvPr/>
          </p:nvSpPr>
          <p:spPr bwMode="auto">
            <a:xfrm>
              <a:off x="5088" y="1793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74" name="Freeform 235"/>
            <p:cNvSpPr>
              <a:spLocks/>
            </p:cNvSpPr>
            <p:nvPr/>
          </p:nvSpPr>
          <p:spPr bwMode="auto">
            <a:xfrm>
              <a:off x="5170" y="1674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8 h 37"/>
                <a:gd name="T4" fmla="*/ 22 w 44"/>
                <a:gd name="T5" fmla="*/ 37 h 37"/>
                <a:gd name="T6" fmla="*/ 0 w 44"/>
                <a:gd name="T7" fmla="*/ 18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75" name="Freeform 236"/>
            <p:cNvSpPr>
              <a:spLocks/>
            </p:cNvSpPr>
            <p:nvPr/>
          </p:nvSpPr>
          <p:spPr bwMode="auto">
            <a:xfrm>
              <a:off x="5252" y="1642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76" name="Rectangle 237"/>
            <p:cNvSpPr>
              <a:spLocks noChangeArrowheads="1"/>
            </p:cNvSpPr>
            <p:nvPr/>
          </p:nvSpPr>
          <p:spPr bwMode="auto">
            <a:xfrm>
              <a:off x="1063" y="3049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77" name="Rectangle 238"/>
            <p:cNvSpPr>
              <a:spLocks noChangeArrowheads="1"/>
            </p:cNvSpPr>
            <p:nvPr/>
          </p:nvSpPr>
          <p:spPr bwMode="auto">
            <a:xfrm>
              <a:off x="1145" y="3043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78" name="Rectangle 239"/>
            <p:cNvSpPr>
              <a:spLocks noChangeArrowheads="1"/>
            </p:cNvSpPr>
            <p:nvPr/>
          </p:nvSpPr>
          <p:spPr bwMode="auto">
            <a:xfrm>
              <a:off x="1227" y="3043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79" name="Rectangle 240"/>
            <p:cNvSpPr>
              <a:spLocks noChangeArrowheads="1"/>
            </p:cNvSpPr>
            <p:nvPr/>
          </p:nvSpPr>
          <p:spPr bwMode="auto">
            <a:xfrm>
              <a:off x="1309" y="3036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80" name="Rectangle 241"/>
            <p:cNvSpPr>
              <a:spLocks noChangeArrowheads="1"/>
            </p:cNvSpPr>
            <p:nvPr/>
          </p:nvSpPr>
          <p:spPr bwMode="auto">
            <a:xfrm>
              <a:off x="1391" y="3036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81" name="Rectangle 242"/>
            <p:cNvSpPr>
              <a:spLocks noChangeArrowheads="1"/>
            </p:cNvSpPr>
            <p:nvPr/>
          </p:nvSpPr>
          <p:spPr bwMode="auto">
            <a:xfrm>
              <a:off x="1473" y="3030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82" name="Rectangle 243"/>
            <p:cNvSpPr>
              <a:spLocks noChangeArrowheads="1"/>
            </p:cNvSpPr>
            <p:nvPr/>
          </p:nvSpPr>
          <p:spPr bwMode="auto">
            <a:xfrm>
              <a:off x="1555" y="3030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83" name="Rectangle 244"/>
            <p:cNvSpPr>
              <a:spLocks noChangeArrowheads="1"/>
            </p:cNvSpPr>
            <p:nvPr/>
          </p:nvSpPr>
          <p:spPr bwMode="auto">
            <a:xfrm>
              <a:off x="1637" y="3030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84" name="Rectangle 245"/>
            <p:cNvSpPr>
              <a:spLocks noChangeArrowheads="1"/>
            </p:cNvSpPr>
            <p:nvPr/>
          </p:nvSpPr>
          <p:spPr bwMode="auto">
            <a:xfrm>
              <a:off x="1719" y="3030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85" name="Rectangle 246"/>
            <p:cNvSpPr>
              <a:spLocks noChangeArrowheads="1"/>
            </p:cNvSpPr>
            <p:nvPr/>
          </p:nvSpPr>
          <p:spPr bwMode="auto">
            <a:xfrm>
              <a:off x="1801" y="3024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86" name="Rectangle 247"/>
            <p:cNvSpPr>
              <a:spLocks noChangeArrowheads="1"/>
            </p:cNvSpPr>
            <p:nvPr/>
          </p:nvSpPr>
          <p:spPr bwMode="auto">
            <a:xfrm>
              <a:off x="1883" y="3024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87" name="Rectangle 248"/>
            <p:cNvSpPr>
              <a:spLocks noChangeArrowheads="1"/>
            </p:cNvSpPr>
            <p:nvPr/>
          </p:nvSpPr>
          <p:spPr bwMode="auto">
            <a:xfrm>
              <a:off x="1965" y="3017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88" name="Rectangle 249"/>
            <p:cNvSpPr>
              <a:spLocks noChangeArrowheads="1"/>
            </p:cNvSpPr>
            <p:nvPr/>
          </p:nvSpPr>
          <p:spPr bwMode="auto">
            <a:xfrm>
              <a:off x="2047" y="3017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89" name="Rectangle 250"/>
            <p:cNvSpPr>
              <a:spLocks noChangeArrowheads="1"/>
            </p:cNvSpPr>
            <p:nvPr/>
          </p:nvSpPr>
          <p:spPr bwMode="auto">
            <a:xfrm>
              <a:off x="2129" y="3017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90" name="Rectangle 251"/>
            <p:cNvSpPr>
              <a:spLocks noChangeArrowheads="1"/>
            </p:cNvSpPr>
            <p:nvPr/>
          </p:nvSpPr>
          <p:spPr bwMode="auto">
            <a:xfrm>
              <a:off x="2211" y="3030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91" name="Rectangle 252"/>
            <p:cNvSpPr>
              <a:spLocks noChangeArrowheads="1"/>
            </p:cNvSpPr>
            <p:nvPr/>
          </p:nvSpPr>
          <p:spPr bwMode="auto">
            <a:xfrm>
              <a:off x="2293" y="3043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92" name="Rectangle 253"/>
            <p:cNvSpPr>
              <a:spLocks noChangeArrowheads="1"/>
            </p:cNvSpPr>
            <p:nvPr/>
          </p:nvSpPr>
          <p:spPr bwMode="auto">
            <a:xfrm>
              <a:off x="2375" y="3030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93" name="Rectangle 254"/>
            <p:cNvSpPr>
              <a:spLocks noChangeArrowheads="1"/>
            </p:cNvSpPr>
            <p:nvPr/>
          </p:nvSpPr>
          <p:spPr bwMode="auto">
            <a:xfrm>
              <a:off x="2457" y="3024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94" name="Rectangle 255"/>
            <p:cNvSpPr>
              <a:spLocks noChangeArrowheads="1"/>
            </p:cNvSpPr>
            <p:nvPr/>
          </p:nvSpPr>
          <p:spPr bwMode="auto">
            <a:xfrm>
              <a:off x="2539" y="3024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95" name="Rectangle 256"/>
            <p:cNvSpPr>
              <a:spLocks noChangeArrowheads="1"/>
            </p:cNvSpPr>
            <p:nvPr/>
          </p:nvSpPr>
          <p:spPr bwMode="auto">
            <a:xfrm>
              <a:off x="2621" y="3043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96" name="Rectangle 257"/>
            <p:cNvSpPr>
              <a:spLocks noChangeArrowheads="1"/>
            </p:cNvSpPr>
            <p:nvPr/>
          </p:nvSpPr>
          <p:spPr bwMode="auto">
            <a:xfrm>
              <a:off x="2703" y="3036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97" name="Rectangle 258"/>
            <p:cNvSpPr>
              <a:spLocks noChangeArrowheads="1"/>
            </p:cNvSpPr>
            <p:nvPr/>
          </p:nvSpPr>
          <p:spPr bwMode="auto">
            <a:xfrm>
              <a:off x="2785" y="3036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98" name="Rectangle 259"/>
            <p:cNvSpPr>
              <a:spLocks noChangeArrowheads="1"/>
            </p:cNvSpPr>
            <p:nvPr/>
          </p:nvSpPr>
          <p:spPr bwMode="auto">
            <a:xfrm>
              <a:off x="2867" y="3030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299" name="Rectangle 260"/>
            <p:cNvSpPr>
              <a:spLocks noChangeArrowheads="1"/>
            </p:cNvSpPr>
            <p:nvPr/>
          </p:nvSpPr>
          <p:spPr bwMode="auto">
            <a:xfrm>
              <a:off x="2949" y="3036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00" name="Rectangle 261"/>
            <p:cNvSpPr>
              <a:spLocks noChangeArrowheads="1"/>
            </p:cNvSpPr>
            <p:nvPr/>
          </p:nvSpPr>
          <p:spPr bwMode="auto">
            <a:xfrm>
              <a:off x="3031" y="3061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01" name="Rectangle 262"/>
            <p:cNvSpPr>
              <a:spLocks noChangeArrowheads="1"/>
            </p:cNvSpPr>
            <p:nvPr/>
          </p:nvSpPr>
          <p:spPr bwMode="auto">
            <a:xfrm>
              <a:off x="3113" y="3030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02" name="Rectangle 263"/>
            <p:cNvSpPr>
              <a:spLocks noChangeArrowheads="1"/>
            </p:cNvSpPr>
            <p:nvPr/>
          </p:nvSpPr>
          <p:spPr bwMode="auto">
            <a:xfrm>
              <a:off x="3202" y="3036"/>
              <a:ext cx="45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03" name="Rectangle 264"/>
            <p:cNvSpPr>
              <a:spLocks noChangeArrowheads="1"/>
            </p:cNvSpPr>
            <p:nvPr/>
          </p:nvSpPr>
          <p:spPr bwMode="auto">
            <a:xfrm>
              <a:off x="3284" y="3011"/>
              <a:ext cx="45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04" name="Rectangle 265"/>
            <p:cNvSpPr>
              <a:spLocks noChangeArrowheads="1"/>
            </p:cNvSpPr>
            <p:nvPr/>
          </p:nvSpPr>
          <p:spPr bwMode="auto">
            <a:xfrm>
              <a:off x="3366" y="3011"/>
              <a:ext cx="45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05" name="Rectangle 266"/>
            <p:cNvSpPr>
              <a:spLocks noChangeArrowheads="1"/>
            </p:cNvSpPr>
            <p:nvPr/>
          </p:nvSpPr>
          <p:spPr bwMode="auto">
            <a:xfrm>
              <a:off x="3448" y="3036"/>
              <a:ext cx="45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06" name="Rectangle 267"/>
            <p:cNvSpPr>
              <a:spLocks noChangeArrowheads="1"/>
            </p:cNvSpPr>
            <p:nvPr/>
          </p:nvSpPr>
          <p:spPr bwMode="auto">
            <a:xfrm>
              <a:off x="3530" y="3049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07" name="Rectangle 268"/>
            <p:cNvSpPr>
              <a:spLocks noChangeArrowheads="1"/>
            </p:cNvSpPr>
            <p:nvPr/>
          </p:nvSpPr>
          <p:spPr bwMode="auto">
            <a:xfrm>
              <a:off x="3612" y="3043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08" name="Rectangle 269"/>
            <p:cNvSpPr>
              <a:spLocks noChangeArrowheads="1"/>
            </p:cNvSpPr>
            <p:nvPr/>
          </p:nvSpPr>
          <p:spPr bwMode="auto">
            <a:xfrm>
              <a:off x="3694" y="3036"/>
              <a:ext cx="45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09" name="Rectangle 270"/>
            <p:cNvSpPr>
              <a:spLocks noChangeArrowheads="1"/>
            </p:cNvSpPr>
            <p:nvPr/>
          </p:nvSpPr>
          <p:spPr bwMode="auto">
            <a:xfrm>
              <a:off x="3776" y="3049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10" name="Rectangle 271"/>
            <p:cNvSpPr>
              <a:spLocks noChangeArrowheads="1"/>
            </p:cNvSpPr>
            <p:nvPr/>
          </p:nvSpPr>
          <p:spPr bwMode="auto">
            <a:xfrm>
              <a:off x="3858" y="3049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11" name="Rectangle 272"/>
            <p:cNvSpPr>
              <a:spLocks noChangeArrowheads="1"/>
            </p:cNvSpPr>
            <p:nvPr/>
          </p:nvSpPr>
          <p:spPr bwMode="auto">
            <a:xfrm>
              <a:off x="3940" y="3049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12" name="Rectangle 273"/>
            <p:cNvSpPr>
              <a:spLocks noChangeArrowheads="1"/>
            </p:cNvSpPr>
            <p:nvPr/>
          </p:nvSpPr>
          <p:spPr bwMode="auto">
            <a:xfrm>
              <a:off x="4022" y="3049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13" name="Rectangle 274"/>
            <p:cNvSpPr>
              <a:spLocks noChangeArrowheads="1"/>
            </p:cNvSpPr>
            <p:nvPr/>
          </p:nvSpPr>
          <p:spPr bwMode="auto">
            <a:xfrm>
              <a:off x="4104" y="3043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14" name="Rectangle 275"/>
            <p:cNvSpPr>
              <a:spLocks noChangeArrowheads="1"/>
            </p:cNvSpPr>
            <p:nvPr/>
          </p:nvSpPr>
          <p:spPr bwMode="auto">
            <a:xfrm>
              <a:off x="4186" y="3043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15" name="Rectangle 276"/>
            <p:cNvSpPr>
              <a:spLocks noChangeArrowheads="1"/>
            </p:cNvSpPr>
            <p:nvPr/>
          </p:nvSpPr>
          <p:spPr bwMode="auto">
            <a:xfrm>
              <a:off x="4268" y="3043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16" name="Rectangle 277"/>
            <p:cNvSpPr>
              <a:spLocks noChangeArrowheads="1"/>
            </p:cNvSpPr>
            <p:nvPr/>
          </p:nvSpPr>
          <p:spPr bwMode="auto">
            <a:xfrm>
              <a:off x="4350" y="3043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17" name="Rectangle 278"/>
            <p:cNvSpPr>
              <a:spLocks noChangeArrowheads="1"/>
            </p:cNvSpPr>
            <p:nvPr/>
          </p:nvSpPr>
          <p:spPr bwMode="auto">
            <a:xfrm>
              <a:off x="4432" y="3049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18" name="Rectangle 279"/>
            <p:cNvSpPr>
              <a:spLocks noChangeArrowheads="1"/>
            </p:cNvSpPr>
            <p:nvPr/>
          </p:nvSpPr>
          <p:spPr bwMode="auto">
            <a:xfrm>
              <a:off x="4514" y="3061"/>
              <a:ext cx="45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19" name="Rectangle 280"/>
            <p:cNvSpPr>
              <a:spLocks noChangeArrowheads="1"/>
            </p:cNvSpPr>
            <p:nvPr/>
          </p:nvSpPr>
          <p:spPr bwMode="auto">
            <a:xfrm>
              <a:off x="4596" y="3061"/>
              <a:ext cx="45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20" name="Rectangle 281"/>
            <p:cNvSpPr>
              <a:spLocks noChangeArrowheads="1"/>
            </p:cNvSpPr>
            <p:nvPr/>
          </p:nvSpPr>
          <p:spPr bwMode="auto">
            <a:xfrm>
              <a:off x="4678" y="3061"/>
              <a:ext cx="45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21" name="Rectangle 282"/>
            <p:cNvSpPr>
              <a:spLocks noChangeArrowheads="1"/>
            </p:cNvSpPr>
            <p:nvPr/>
          </p:nvSpPr>
          <p:spPr bwMode="auto">
            <a:xfrm>
              <a:off x="4760" y="3061"/>
              <a:ext cx="45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22" name="Rectangle 283"/>
            <p:cNvSpPr>
              <a:spLocks noChangeArrowheads="1"/>
            </p:cNvSpPr>
            <p:nvPr/>
          </p:nvSpPr>
          <p:spPr bwMode="auto">
            <a:xfrm>
              <a:off x="4842" y="3061"/>
              <a:ext cx="45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23" name="Rectangle 284"/>
            <p:cNvSpPr>
              <a:spLocks noChangeArrowheads="1"/>
            </p:cNvSpPr>
            <p:nvPr/>
          </p:nvSpPr>
          <p:spPr bwMode="auto">
            <a:xfrm>
              <a:off x="4924" y="3061"/>
              <a:ext cx="45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24" name="Rectangle 285"/>
            <p:cNvSpPr>
              <a:spLocks noChangeArrowheads="1"/>
            </p:cNvSpPr>
            <p:nvPr/>
          </p:nvSpPr>
          <p:spPr bwMode="auto">
            <a:xfrm>
              <a:off x="5006" y="3061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25" name="Rectangle 286"/>
            <p:cNvSpPr>
              <a:spLocks noChangeArrowheads="1"/>
            </p:cNvSpPr>
            <p:nvPr/>
          </p:nvSpPr>
          <p:spPr bwMode="auto">
            <a:xfrm>
              <a:off x="5088" y="3068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26" name="Rectangle 287"/>
            <p:cNvSpPr>
              <a:spLocks noChangeArrowheads="1"/>
            </p:cNvSpPr>
            <p:nvPr/>
          </p:nvSpPr>
          <p:spPr bwMode="auto">
            <a:xfrm>
              <a:off x="5170" y="3068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27" name="Rectangle 288"/>
            <p:cNvSpPr>
              <a:spLocks noChangeArrowheads="1"/>
            </p:cNvSpPr>
            <p:nvPr/>
          </p:nvSpPr>
          <p:spPr bwMode="auto">
            <a:xfrm>
              <a:off x="5252" y="3068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28" name="Rectangle 289"/>
            <p:cNvSpPr>
              <a:spLocks noChangeArrowheads="1"/>
            </p:cNvSpPr>
            <p:nvPr/>
          </p:nvSpPr>
          <p:spPr bwMode="auto">
            <a:xfrm>
              <a:off x="1916" y="833"/>
              <a:ext cx="2224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s-ES" sz="1300" b="1"/>
                <a:t>Korea (Rep.)-Somalia, GDP per Capita 1950-2001</a:t>
              </a:r>
              <a:endParaRPr lang="es-ES" sz="1300"/>
            </a:p>
          </p:txBody>
        </p:sp>
        <p:sp>
          <p:nvSpPr>
            <p:cNvPr id="6329" name="Rectangle 290"/>
            <p:cNvSpPr>
              <a:spLocks noChangeArrowheads="1"/>
            </p:cNvSpPr>
            <p:nvPr/>
          </p:nvSpPr>
          <p:spPr bwMode="auto">
            <a:xfrm>
              <a:off x="936" y="3130"/>
              <a:ext cx="40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900">
                  <a:solidFill>
                    <a:srgbClr val="000000"/>
                  </a:solidFill>
                </a:rPr>
                <a:t>0</a:t>
              </a:r>
              <a:endParaRPr lang="es-ES"/>
            </a:p>
          </p:txBody>
        </p:sp>
        <p:sp>
          <p:nvSpPr>
            <p:cNvPr id="6330" name="Rectangle 291"/>
            <p:cNvSpPr>
              <a:spLocks noChangeArrowheads="1"/>
            </p:cNvSpPr>
            <p:nvPr/>
          </p:nvSpPr>
          <p:spPr bwMode="auto">
            <a:xfrm>
              <a:off x="802" y="2923"/>
              <a:ext cx="160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900">
                  <a:solidFill>
                    <a:srgbClr val="000000"/>
                  </a:solidFill>
                </a:rPr>
                <a:t>2000</a:t>
              </a:r>
              <a:endParaRPr lang="es-ES"/>
            </a:p>
          </p:txBody>
        </p:sp>
        <p:sp>
          <p:nvSpPr>
            <p:cNvPr id="6331" name="Rectangle 292"/>
            <p:cNvSpPr>
              <a:spLocks noChangeArrowheads="1"/>
            </p:cNvSpPr>
            <p:nvPr/>
          </p:nvSpPr>
          <p:spPr bwMode="auto">
            <a:xfrm>
              <a:off x="802" y="2716"/>
              <a:ext cx="160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900">
                  <a:solidFill>
                    <a:srgbClr val="000000"/>
                  </a:solidFill>
                </a:rPr>
                <a:t>4000</a:t>
              </a:r>
              <a:endParaRPr lang="es-ES"/>
            </a:p>
          </p:txBody>
        </p:sp>
        <p:sp>
          <p:nvSpPr>
            <p:cNvPr id="6332" name="Rectangle 293"/>
            <p:cNvSpPr>
              <a:spLocks noChangeArrowheads="1"/>
            </p:cNvSpPr>
            <p:nvPr/>
          </p:nvSpPr>
          <p:spPr bwMode="auto">
            <a:xfrm>
              <a:off x="802" y="2509"/>
              <a:ext cx="160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900">
                  <a:solidFill>
                    <a:srgbClr val="000000"/>
                  </a:solidFill>
                </a:rPr>
                <a:t>6000</a:t>
              </a:r>
              <a:endParaRPr lang="es-ES"/>
            </a:p>
          </p:txBody>
        </p:sp>
        <p:sp>
          <p:nvSpPr>
            <p:cNvPr id="6333" name="Rectangle 294"/>
            <p:cNvSpPr>
              <a:spLocks noChangeArrowheads="1"/>
            </p:cNvSpPr>
            <p:nvPr/>
          </p:nvSpPr>
          <p:spPr bwMode="auto">
            <a:xfrm>
              <a:off x="802" y="2308"/>
              <a:ext cx="160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900">
                  <a:solidFill>
                    <a:srgbClr val="000000"/>
                  </a:solidFill>
                </a:rPr>
                <a:t>8000</a:t>
              </a:r>
              <a:endParaRPr lang="es-ES"/>
            </a:p>
          </p:txBody>
        </p:sp>
        <p:sp>
          <p:nvSpPr>
            <p:cNvPr id="6334" name="Rectangle 295"/>
            <p:cNvSpPr>
              <a:spLocks noChangeArrowheads="1"/>
            </p:cNvSpPr>
            <p:nvPr/>
          </p:nvSpPr>
          <p:spPr bwMode="auto">
            <a:xfrm>
              <a:off x="757" y="2101"/>
              <a:ext cx="200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900">
                  <a:solidFill>
                    <a:srgbClr val="000000"/>
                  </a:solidFill>
                </a:rPr>
                <a:t>10000</a:t>
              </a:r>
              <a:endParaRPr lang="es-ES"/>
            </a:p>
          </p:txBody>
        </p:sp>
        <p:sp>
          <p:nvSpPr>
            <p:cNvPr id="6335" name="Rectangle 296"/>
            <p:cNvSpPr>
              <a:spLocks noChangeArrowheads="1"/>
            </p:cNvSpPr>
            <p:nvPr/>
          </p:nvSpPr>
          <p:spPr bwMode="auto">
            <a:xfrm>
              <a:off x="757" y="1893"/>
              <a:ext cx="200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900">
                  <a:solidFill>
                    <a:srgbClr val="000000"/>
                  </a:solidFill>
                </a:rPr>
                <a:t>12000</a:t>
              </a:r>
              <a:endParaRPr lang="es-ES"/>
            </a:p>
          </p:txBody>
        </p:sp>
        <p:sp>
          <p:nvSpPr>
            <p:cNvPr id="6336" name="Rectangle 297"/>
            <p:cNvSpPr>
              <a:spLocks noChangeArrowheads="1"/>
            </p:cNvSpPr>
            <p:nvPr/>
          </p:nvSpPr>
          <p:spPr bwMode="auto">
            <a:xfrm>
              <a:off x="757" y="1686"/>
              <a:ext cx="200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900">
                  <a:solidFill>
                    <a:srgbClr val="000000"/>
                  </a:solidFill>
                </a:rPr>
                <a:t>14000</a:t>
              </a:r>
              <a:endParaRPr lang="es-ES"/>
            </a:p>
          </p:txBody>
        </p:sp>
        <p:sp>
          <p:nvSpPr>
            <p:cNvPr id="6337" name="Rectangle 298"/>
            <p:cNvSpPr>
              <a:spLocks noChangeArrowheads="1"/>
            </p:cNvSpPr>
            <p:nvPr/>
          </p:nvSpPr>
          <p:spPr bwMode="auto">
            <a:xfrm>
              <a:off x="757" y="1479"/>
              <a:ext cx="200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900">
                  <a:solidFill>
                    <a:srgbClr val="000000"/>
                  </a:solidFill>
                </a:rPr>
                <a:t>16000</a:t>
              </a:r>
              <a:endParaRPr lang="es-ES"/>
            </a:p>
          </p:txBody>
        </p:sp>
        <p:sp>
          <p:nvSpPr>
            <p:cNvPr id="6338" name="Rectangle 405"/>
            <p:cNvSpPr>
              <a:spLocks noChangeArrowheads="1"/>
            </p:cNvSpPr>
            <p:nvPr/>
          </p:nvSpPr>
          <p:spPr bwMode="auto">
            <a:xfrm>
              <a:off x="2539" y="1272"/>
              <a:ext cx="1289" cy="13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39" name="Line 406"/>
            <p:cNvSpPr>
              <a:spLocks noChangeShapeType="1"/>
            </p:cNvSpPr>
            <p:nvPr/>
          </p:nvSpPr>
          <p:spPr bwMode="auto">
            <a:xfrm>
              <a:off x="2568" y="1334"/>
              <a:ext cx="202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340" name="Freeform 407"/>
            <p:cNvSpPr>
              <a:spLocks/>
            </p:cNvSpPr>
            <p:nvPr/>
          </p:nvSpPr>
          <p:spPr bwMode="auto">
            <a:xfrm>
              <a:off x="2643" y="1316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8 h 37"/>
                <a:gd name="T4" fmla="*/ 22 w 45"/>
                <a:gd name="T5" fmla="*/ 37 h 37"/>
                <a:gd name="T6" fmla="*/ 0 w 45"/>
                <a:gd name="T7" fmla="*/ 18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341" name="Rectangle 408"/>
            <p:cNvSpPr>
              <a:spLocks noChangeArrowheads="1"/>
            </p:cNvSpPr>
            <p:nvPr/>
          </p:nvSpPr>
          <p:spPr bwMode="auto">
            <a:xfrm>
              <a:off x="2792" y="1290"/>
              <a:ext cx="412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900">
                  <a:solidFill>
                    <a:srgbClr val="000000"/>
                  </a:solidFill>
                </a:rPr>
                <a:t>Korea (Rep.)</a:t>
              </a:r>
              <a:endParaRPr lang="es-ES"/>
            </a:p>
          </p:txBody>
        </p:sp>
        <p:sp>
          <p:nvSpPr>
            <p:cNvPr id="6342" name="Line 409"/>
            <p:cNvSpPr>
              <a:spLocks noChangeShapeType="1"/>
            </p:cNvSpPr>
            <p:nvPr/>
          </p:nvSpPr>
          <p:spPr bwMode="auto">
            <a:xfrm>
              <a:off x="3291" y="1334"/>
              <a:ext cx="202" cy="0"/>
            </a:xfrm>
            <a:prstGeom prst="line">
              <a:avLst/>
            </a:prstGeom>
            <a:noFill/>
            <a:ln w="12700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343" name="Rectangle 410"/>
            <p:cNvSpPr>
              <a:spLocks noChangeArrowheads="1"/>
            </p:cNvSpPr>
            <p:nvPr/>
          </p:nvSpPr>
          <p:spPr bwMode="auto">
            <a:xfrm>
              <a:off x="3366" y="1316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ms-MY"/>
            </a:p>
          </p:txBody>
        </p:sp>
        <p:sp>
          <p:nvSpPr>
            <p:cNvPr id="6344" name="Rectangle 411"/>
            <p:cNvSpPr>
              <a:spLocks noChangeArrowheads="1"/>
            </p:cNvSpPr>
            <p:nvPr/>
          </p:nvSpPr>
          <p:spPr bwMode="auto">
            <a:xfrm>
              <a:off x="3515" y="1290"/>
              <a:ext cx="260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s-ES" sz="900">
                  <a:solidFill>
                    <a:srgbClr val="000000"/>
                  </a:solidFill>
                </a:rPr>
                <a:t>Somalia</a:t>
              </a:r>
              <a:endParaRPr lang="es-ES"/>
            </a:p>
          </p:txBody>
        </p:sp>
        <p:sp>
          <p:nvSpPr>
            <p:cNvPr id="6345" name="Text Box 415"/>
            <p:cNvSpPr txBox="1">
              <a:spLocks noChangeArrowheads="1"/>
            </p:cNvSpPr>
            <p:nvPr/>
          </p:nvSpPr>
          <p:spPr bwMode="auto">
            <a:xfrm rot="-5400000">
              <a:off x="953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1950</a:t>
              </a:r>
            </a:p>
          </p:txBody>
        </p:sp>
        <p:sp>
          <p:nvSpPr>
            <p:cNvPr id="6346" name="Text Box 416"/>
            <p:cNvSpPr txBox="1">
              <a:spLocks noChangeArrowheads="1"/>
            </p:cNvSpPr>
            <p:nvPr/>
          </p:nvSpPr>
          <p:spPr bwMode="auto">
            <a:xfrm rot="-5400000">
              <a:off x="1118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1952</a:t>
              </a:r>
            </a:p>
          </p:txBody>
        </p:sp>
        <p:sp>
          <p:nvSpPr>
            <p:cNvPr id="6347" name="Text Box 417"/>
            <p:cNvSpPr txBox="1">
              <a:spLocks noChangeArrowheads="1"/>
            </p:cNvSpPr>
            <p:nvPr/>
          </p:nvSpPr>
          <p:spPr bwMode="auto">
            <a:xfrm rot="-5400000">
              <a:off x="1281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1954</a:t>
              </a:r>
            </a:p>
          </p:txBody>
        </p:sp>
        <p:sp>
          <p:nvSpPr>
            <p:cNvPr id="6348" name="Text Box 418"/>
            <p:cNvSpPr txBox="1">
              <a:spLocks noChangeArrowheads="1"/>
            </p:cNvSpPr>
            <p:nvPr/>
          </p:nvSpPr>
          <p:spPr bwMode="auto">
            <a:xfrm rot="-5400000">
              <a:off x="1446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1956</a:t>
              </a:r>
            </a:p>
          </p:txBody>
        </p:sp>
        <p:sp>
          <p:nvSpPr>
            <p:cNvPr id="6349" name="Text Box 419"/>
            <p:cNvSpPr txBox="1">
              <a:spLocks noChangeArrowheads="1"/>
            </p:cNvSpPr>
            <p:nvPr/>
          </p:nvSpPr>
          <p:spPr bwMode="auto">
            <a:xfrm rot="-5400000">
              <a:off x="1609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1958</a:t>
              </a:r>
            </a:p>
          </p:txBody>
        </p:sp>
        <p:sp>
          <p:nvSpPr>
            <p:cNvPr id="6350" name="Text Box 420"/>
            <p:cNvSpPr txBox="1">
              <a:spLocks noChangeArrowheads="1"/>
            </p:cNvSpPr>
            <p:nvPr/>
          </p:nvSpPr>
          <p:spPr bwMode="auto">
            <a:xfrm rot="-5400000">
              <a:off x="1774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1960</a:t>
              </a:r>
            </a:p>
          </p:txBody>
        </p:sp>
        <p:sp>
          <p:nvSpPr>
            <p:cNvPr id="6351" name="Text Box 421"/>
            <p:cNvSpPr txBox="1">
              <a:spLocks noChangeArrowheads="1"/>
            </p:cNvSpPr>
            <p:nvPr/>
          </p:nvSpPr>
          <p:spPr bwMode="auto">
            <a:xfrm rot="-5400000">
              <a:off x="1937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1962</a:t>
              </a:r>
            </a:p>
          </p:txBody>
        </p:sp>
        <p:sp>
          <p:nvSpPr>
            <p:cNvPr id="6352" name="Text Box 422"/>
            <p:cNvSpPr txBox="1">
              <a:spLocks noChangeArrowheads="1"/>
            </p:cNvSpPr>
            <p:nvPr/>
          </p:nvSpPr>
          <p:spPr bwMode="auto">
            <a:xfrm rot="-5400000">
              <a:off x="2102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1964</a:t>
              </a:r>
            </a:p>
          </p:txBody>
        </p:sp>
        <p:sp>
          <p:nvSpPr>
            <p:cNvPr id="6353" name="Text Box 423"/>
            <p:cNvSpPr txBox="1">
              <a:spLocks noChangeArrowheads="1"/>
            </p:cNvSpPr>
            <p:nvPr/>
          </p:nvSpPr>
          <p:spPr bwMode="auto">
            <a:xfrm rot="-5400000">
              <a:off x="2264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1966</a:t>
              </a:r>
            </a:p>
          </p:txBody>
        </p:sp>
        <p:sp>
          <p:nvSpPr>
            <p:cNvPr id="6354" name="Text Box 424"/>
            <p:cNvSpPr txBox="1">
              <a:spLocks noChangeArrowheads="1"/>
            </p:cNvSpPr>
            <p:nvPr/>
          </p:nvSpPr>
          <p:spPr bwMode="auto">
            <a:xfrm rot="-5400000">
              <a:off x="2427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1968</a:t>
              </a:r>
            </a:p>
          </p:txBody>
        </p:sp>
        <p:sp>
          <p:nvSpPr>
            <p:cNvPr id="6355" name="Text Box 425"/>
            <p:cNvSpPr txBox="1">
              <a:spLocks noChangeArrowheads="1"/>
            </p:cNvSpPr>
            <p:nvPr/>
          </p:nvSpPr>
          <p:spPr bwMode="auto">
            <a:xfrm rot="-5400000">
              <a:off x="2592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1970</a:t>
              </a:r>
            </a:p>
          </p:txBody>
        </p:sp>
        <p:sp>
          <p:nvSpPr>
            <p:cNvPr id="6356" name="Text Box 426"/>
            <p:cNvSpPr txBox="1">
              <a:spLocks noChangeArrowheads="1"/>
            </p:cNvSpPr>
            <p:nvPr/>
          </p:nvSpPr>
          <p:spPr bwMode="auto">
            <a:xfrm rot="-5400000">
              <a:off x="2755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1972</a:t>
              </a:r>
            </a:p>
          </p:txBody>
        </p:sp>
        <p:sp>
          <p:nvSpPr>
            <p:cNvPr id="6357" name="Text Box 427"/>
            <p:cNvSpPr txBox="1">
              <a:spLocks noChangeArrowheads="1"/>
            </p:cNvSpPr>
            <p:nvPr/>
          </p:nvSpPr>
          <p:spPr bwMode="auto">
            <a:xfrm rot="-5400000">
              <a:off x="2920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1974</a:t>
              </a:r>
            </a:p>
          </p:txBody>
        </p:sp>
        <p:sp>
          <p:nvSpPr>
            <p:cNvPr id="6358" name="Text Box 428"/>
            <p:cNvSpPr txBox="1">
              <a:spLocks noChangeArrowheads="1"/>
            </p:cNvSpPr>
            <p:nvPr/>
          </p:nvSpPr>
          <p:spPr bwMode="auto">
            <a:xfrm rot="-5400000">
              <a:off x="3093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1976</a:t>
              </a:r>
            </a:p>
          </p:txBody>
        </p:sp>
        <p:sp>
          <p:nvSpPr>
            <p:cNvPr id="6359" name="Text Box 429"/>
            <p:cNvSpPr txBox="1">
              <a:spLocks noChangeArrowheads="1"/>
            </p:cNvSpPr>
            <p:nvPr/>
          </p:nvSpPr>
          <p:spPr bwMode="auto">
            <a:xfrm rot="-5400000">
              <a:off x="3254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1978</a:t>
              </a:r>
            </a:p>
          </p:txBody>
        </p:sp>
        <p:sp>
          <p:nvSpPr>
            <p:cNvPr id="6360" name="Text Box 430"/>
            <p:cNvSpPr txBox="1">
              <a:spLocks noChangeArrowheads="1"/>
            </p:cNvSpPr>
            <p:nvPr/>
          </p:nvSpPr>
          <p:spPr bwMode="auto">
            <a:xfrm rot="-5400000">
              <a:off x="3419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1980</a:t>
              </a:r>
            </a:p>
          </p:txBody>
        </p:sp>
        <p:sp>
          <p:nvSpPr>
            <p:cNvPr id="6361" name="Text Box 431"/>
            <p:cNvSpPr txBox="1">
              <a:spLocks noChangeArrowheads="1"/>
            </p:cNvSpPr>
            <p:nvPr/>
          </p:nvSpPr>
          <p:spPr bwMode="auto">
            <a:xfrm rot="-5400000">
              <a:off x="3584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1982</a:t>
              </a:r>
            </a:p>
          </p:txBody>
        </p:sp>
        <p:sp>
          <p:nvSpPr>
            <p:cNvPr id="6362" name="Text Box 432"/>
            <p:cNvSpPr txBox="1">
              <a:spLocks noChangeArrowheads="1"/>
            </p:cNvSpPr>
            <p:nvPr/>
          </p:nvSpPr>
          <p:spPr bwMode="auto">
            <a:xfrm rot="-5400000">
              <a:off x="3746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1984</a:t>
              </a:r>
            </a:p>
          </p:txBody>
        </p:sp>
        <p:sp>
          <p:nvSpPr>
            <p:cNvPr id="6363" name="Text Box 433"/>
            <p:cNvSpPr txBox="1">
              <a:spLocks noChangeArrowheads="1"/>
            </p:cNvSpPr>
            <p:nvPr/>
          </p:nvSpPr>
          <p:spPr bwMode="auto">
            <a:xfrm rot="-5400000">
              <a:off x="3909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1986</a:t>
              </a:r>
            </a:p>
          </p:txBody>
        </p:sp>
        <p:sp>
          <p:nvSpPr>
            <p:cNvPr id="6364" name="Text Box 434"/>
            <p:cNvSpPr txBox="1">
              <a:spLocks noChangeArrowheads="1"/>
            </p:cNvSpPr>
            <p:nvPr/>
          </p:nvSpPr>
          <p:spPr bwMode="auto">
            <a:xfrm rot="-5400000">
              <a:off x="4074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1988</a:t>
              </a:r>
            </a:p>
          </p:txBody>
        </p:sp>
        <p:sp>
          <p:nvSpPr>
            <p:cNvPr id="6365" name="Text Box 435"/>
            <p:cNvSpPr txBox="1">
              <a:spLocks noChangeArrowheads="1"/>
            </p:cNvSpPr>
            <p:nvPr/>
          </p:nvSpPr>
          <p:spPr bwMode="auto">
            <a:xfrm rot="-5400000">
              <a:off x="4237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1990</a:t>
              </a:r>
            </a:p>
          </p:txBody>
        </p:sp>
        <p:sp>
          <p:nvSpPr>
            <p:cNvPr id="6366" name="Text Box 436"/>
            <p:cNvSpPr txBox="1">
              <a:spLocks noChangeArrowheads="1"/>
            </p:cNvSpPr>
            <p:nvPr/>
          </p:nvSpPr>
          <p:spPr bwMode="auto">
            <a:xfrm rot="-5400000">
              <a:off x="4402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1992</a:t>
              </a:r>
            </a:p>
          </p:txBody>
        </p:sp>
        <p:sp>
          <p:nvSpPr>
            <p:cNvPr id="6367" name="Text Box 437"/>
            <p:cNvSpPr txBox="1">
              <a:spLocks noChangeArrowheads="1"/>
            </p:cNvSpPr>
            <p:nvPr/>
          </p:nvSpPr>
          <p:spPr bwMode="auto">
            <a:xfrm rot="-5400000">
              <a:off x="4571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1994</a:t>
              </a:r>
            </a:p>
          </p:txBody>
        </p:sp>
        <p:sp>
          <p:nvSpPr>
            <p:cNvPr id="6368" name="Text Box 438"/>
            <p:cNvSpPr txBox="1">
              <a:spLocks noChangeArrowheads="1"/>
            </p:cNvSpPr>
            <p:nvPr/>
          </p:nvSpPr>
          <p:spPr bwMode="auto">
            <a:xfrm rot="-5400000">
              <a:off x="4736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1996</a:t>
              </a:r>
            </a:p>
          </p:txBody>
        </p:sp>
        <p:sp>
          <p:nvSpPr>
            <p:cNvPr id="6369" name="Text Box 439"/>
            <p:cNvSpPr txBox="1">
              <a:spLocks noChangeArrowheads="1"/>
            </p:cNvSpPr>
            <p:nvPr/>
          </p:nvSpPr>
          <p:spPr bwMode="auto">
            <a:xfrm rot="-5400000">
              <a:off x="4896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1998</a:t>
              </a:r>
            </a:p>
          </p:txBody>
        </p:sp>
        <p:sp>
          <p:nvSpPr>
            <p:cNvPr id="6370" name="Text Box 440"/>
            <p:cNvSpPr txBox="1">
              <a:spLocks noChangeArrowheads="1"/>
            </p:cNvSpPr>
            <p:nvPr/>
          </p:nvSpPr>
          <p:spPr bwMode="auto">
            <a:xfrm rot="-5400000">
              <a:off x="5139" y="3200"/>
              <a:ext cx="24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900">
                  <a:latin typeface="Arial Narrow" pitchFamily="34" charset="0"/>
                </a:rPr>
                <a:t>2001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97777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/>
          </a:bodyPr>
          <a:lstStyle/>
          <a:p>
            <a:r>
              <a:rPr lang="it-IT" b="1" dirty="0">
                <a:latin typeface="Times New Roman" pitchFamily="18" charset="0"/>
                <a:cs typeface="Times New Roman" pitchFamily="18" charset="0"/>
              </a:rPr>
              <a:t>Understanding the link between industry and «civilization»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pPr indent="0">
              <a:buNone/>
            </a:pPr>
            <a:r>
              <a:rPr lang="it-IT" sz="4000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it-IT" sz="4000" dirty="0" err="1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it-IT" sz="4000" dirty="0">
                <a:latin typeface="Times New Roman" pitchFamily="18" charset="0"/>
                <a:cs typeface="Times New Roman" pitchFamily="18" charset="0"/>
              </a:rPr>
              <a:t> manufacturing </a:t>
            </a:r>
            <a:r>
              <a:rPr lang="it-IT" sz="4000" dirty="0" err="1"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it-IT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4000" dirty="0" err="1">
                <a:latin typeface="Times New Roman" pitchFamily="18" charset="0"/>
                <a:cs typeface="Times New Roman" pitchFamily="18" charset="0"/>
              </a:rPr>
              <a:t>may</a:t>
            </a:r>
            <a:r>
              <a:rPr lang="it-IT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4000" dirty="0" err="1">
                <a:latin typeface="Times New Roman" pitchFamily="18" charset="0"/>
                <a:cs typeface="Times New Roman" pitchFamily="18" charset="0"/>
              </a:rPr>
              <a:t>expect</a:t>
            </a:r>
            <a:r>
              <a:rPr lang="it-IT" sz="4000" dirty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it-IT" sz="4000" dirty="0" err="1">
                <a:latin typeface="Times New Roman" pitchFamily="18" charset="0"/>
                <a:cs typeface="Times New Roman" pitchFamily="18" charset="0"/>
              </a:rPr>
              <a:t>two</a:t>
            </a:r>
            <a:r>
              <a:rPr lang="it-IT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4000" dirty="0" err="1">
                <a:latin typeface="Times New Roman" pitchFamily="18" charset="0"/>
                <a:cs typeface="Times New Roman" pitchFamily="18" charset="0"/>
              </a:rPr>
              <a:t>greatest</a:t>
            </a:r>
            <a:r>
              <a:rPr lang="it-IT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4000" dirty="0" err="1">
                <a:latin typeface="Times New Roman" pitchFamily="18" charset="0"/>
                <a:cs typeface="Times New Roman" pitchFamily="18" charset="0"/>
              </a:rPr>
              <a:t>ills</a:t>
            </a:r>
            <a:r>
              <a:rPr lang="it-IT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40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it-IT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4000" dirty="0" err="1">
                <a:latin typeface="Times New Roman" pitchFamily="18" charset="0"/>
                <a:cs typeface="Times New Roman" pitchFamily="18" charset="0"/>
              </a:rPr>
              <a:t>humanity</a:t>
            </a:r>
            <a:r>
              <a:rPr lang="it-IT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it-IT" sz="4000" dirty="0" err="1">
                <a:latin typeface="Times New Roman" pitchFamily="18" charset="0"/>
                <a:cs typeface="Times New Roman" pitchFamily="18" charset="0"/>
              </a:rPr>
              <a:t>superstition</a:t>
            </a:r>
            <a:r>
              <a:rPr lang="it-IT" sz="40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it-IT" sz="4000" dirty="0" err="1">
                <a:latin typeface="Times New Roman" pitchFamily="18" charset="0"/>
                <a:cs typeface="Times New Roman" pitchFamily="18" charset="0"/>
              </a:rPr>
              <a:t>slavery</a:t>
            </a:r>
            <a:r>
              <a:rPr lang="it-IT" sz="4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it-IT" sz="4000" dirty="0" err="1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it-IT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4000" dirty="0" err="1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it-IT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4000" dirty="0" err="1">
                <a:latin typeface="Times New Roman" pitchFamily="18" charset="0"/>
                <a:cs typeface="Times New Roman" pitchFamily="18" charset="0"/>
              </a:rPr>
              <a:t>healed</a:t>
            </a:r>
            <a:r>
              <a:rPr lang="it-IT" sz="4000" dirty="0">
                <a:latin typeface="Times New Roman" pitchFamily="18" charset="0"/>
                <a:cs typeface="Times New Roman" pitchFamily="18" charset="0"/>
              </a:rPr>
              <a:t>”.</a:t>
            </a:r>
          </a:p>
          <a:p>
            <a:pPr indent="0">
              <a:buNone/>
            </a:pPr>
            <a:r>
              <a:rPr lang="it-IT" sz="4000" dirty="0">
                <a:latin typeface="Times New Roman" pitchFamily="18" charset="0"/>
                <a:cs typeface="Times New Roman" pitchFamily="18" charset="0"/>
              </a:rPr>
              <a:t>Ferdinando </a:t>
            </a:r>
            <a:r>
              <a:rPr lang="it-IT" sz="4000" dirty="0" err="1">
                <a:latin typeface="Times New Roman" pitchFamily="18" charset="0"/>
                <a:cs typeface="Times New Roman" pitchFamily="18" charset="0"/>
              </a:rPr>
              <a:t>Galiani</a:t>
            </a:r>
            <a:r>
              <a:rPr lang="it-IT" sz="4000" dirty="0">
                <a:latin typeface="Times New Roman" pitchFamily="18" charset="0"/>
                <a:cs typeface="Times New Roman" pitchFamily="18" charset="0"/>
              </a:rPr>
              <a:t> (1728-87), </a:t>
            </a:r>
            <a:r>
              <a:rPr lang="it-IT" sz="4000" dirty="0" err="1">
                <a:latin typeface="Times New Roman" pitchFamily="18" charset="0"/>
                <a:cs typeface="Times New Roman" pitchFamily="18" charset="0"/>
              </a:rPr>
              <a:t>Italian</a:t>
            </a:r>
            <a:r>
              <a:rPr lang="it-IT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4000" dirty="0" err="1">
                <a:latin typeface="Times New Roman" pitchFamily="18" charset="0"/>
                <a:cs typeface="Times New Roman" pitchFamily="18" charset="0"/>
              </a:rPr>
              <a:t>economist</a:t>
            </a:r>
            <a:r>
              <a:rPr lang="it-IT" sz="40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173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alt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increasingly</a:t>
            </a:r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irrelevant </a:t>
            </a:r>
            <a:r>
              <a:rPr lang="nb-NO" alt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axis</a:t>
            </a:r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36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>
              <a:buFontTx/>
              <a:buNone/>
            </a:pPr>
            <a:endParaRPr lang="nb-NO" altLang="nb-NO" dirty="0"/>
          </a:p>
          <a:p>
            <a:pPr>
              <a:buFontTx/>
              <a:buNone/>
            </a:pPr>
            <a:endParaRPr lang="nb-NO" altLang="nb-NO" dirty="0"/>
          </a:p>
          <a:p>
            <a:pPr>
              <a:buFontTx/>
              <a:buNone/>
            </a:pPr>
            <a:r>
              <a:rPr lang="nb-NO" alt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Left</a:t>
            </a:r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buFontTx/>
              <a:buNone/>
            </a:pPr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alt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nb-NO" alt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problem and </a:t>
            </a:r>
            <a:r>
              <a:rPr lang="nb-NO" alt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nb-NO" alt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endParaRPr lang="nb-NO" alt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>
              <a:buFontTx/>
              <a:buNone/>
            </a:pPr>
            <a:endParaRPr lang="nb-NO" altLang="nb-NO" dirty="0"/>
          </a:p>
          <a:p>
            <a:pPr>
              <a:buFontTx/>
              <a:buNone/>
            </a:pPr>
            <a:endParaRPr lang="nb-NO" altLang="nb-NO" dirty="0"/>
          </a:p>
          <a:p>
            <a:pPr>
              <a:buFontTx/>
              <a:buNone/>
            </a:pPr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Right:</a:t>
            </a:r>
          </a:p>
          <a:p>
            <a:pPr>
              <a:buFontTx/>
              <a:buNone/>
            </a:pPr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alt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nb-NO" alt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problem and </a:t>
            </a:r>
            <a:r>
              <a:rPr lang="nb-NO" alt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nb-NO" alt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endParaRPr lang="nb-NO" alt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22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more relevant </a:t>
            </a:r>
            <a:r>
              <a:rPr lang="nb-NO" alt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political</a:t>
            </a:r>
            <a:r>
              <a:rPr lang="nb-NO" alt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axis</a:t>
            </a:r>
            <a:endParaRPr lang="nb-NO" altLang="nb-N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196975"/>
            <a:ext cx="4038600" cy="4929188"/>
          </a:xfrm>
        </p:spPr>
        <p:txBody>
          <a:bodyPr/>
          <a:lstStyle/>
          <a:p>
            <a:pPr indent="0">
              <a:buFontTx/>
              <a:buNone/>
            </a:pPr>
            <a:r>
              <a:rPr lang="nb-NO" altLang="nb-NO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Economic</a:t>
            </a:r>
            <a:r>
              <a:rPr lang="nb-NO" altLang="nb-NO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  <a:r>
              <a:rPr lang="nb-NO" altLang="nb-NO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matters: </a:t>
            </a:r>
          </a:p>
          <a:p>
            <a:pPr indent="0"/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Washington</a:t>
            </a:r>
          </a:p>
          <a:p>
            <a:pPr indent="0"/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Lincoln</a:t>
            </a:r>
          </a:p>
          <a:p>
            <a:pPr indent="0"/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Stalin</a:t>
            </a:r>
          </a:p>
          <a:p>
            <a:pPr indent="0"/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Mussolini </a:t>
            </a:r>
          </a:p>
          <a:p>
            <a:pPr indent="0"/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Hitler</a:t>
            </a:r>
          </a:p>
          <a:p>
            <a:pPr indent="0"/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Scandinavian </a:t>
            </a:r>
            <a:r>
              <a:rPr lang="nb-NO" alt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Democracy</a:t>
            </a:r>
          </a:p>
          <a:p>
            <a:pPr indent="0"/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Pinochet  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196975"/>
            <a:ext cx="4038600" cy="4929188"/>
          </a:xfrm>
        </p:spPr>
        <p:txBody>
          <a:bodyPr/>
          <a:lstStyle/>
          <a:p>
            <a:pPr indent="0">
              <a:buFontTx/>
              <a:buNone/>
            </a:pPr>
            <a:r>
              <a:rPr lang="nb-NO" altLang="nb-NO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Economic</a:t>
            </a:r>
            <a:r>
              <a:rPr lang="nb-NO" altLang="nb-NO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  <a:r>
              <a:rPr lang="nb-NO" altLang="nb-NO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nb-NO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does</a:t>
            </a:r>
            <a:r>
              <a:rPr lang="nb-NO" altLang="nb-NO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NOT matter: </a:t>
            </a:r>
          </a:p>
          <a:p>
            <a:pPr indent="0"/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David Ricardo</a:t>
            </a:r>
          </a:p>
          <a:p>
            <a:pPr indent="0"/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Manchester </a:t>
            </a:r>
            <a:r>
              <a:rPr lang="nb-NO" alt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Liberalism</a:t>
            </a:r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(1800s) </a:t>
            </a:r>
          </a:p>
          <a:p>
            <a:pPr indent="0"/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Thatcher</a:t>
            </a:r>
          </a:p>
          <a:p>
            <a:pPr indent="0"/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Neo-</a:t>
            </a:r>
            <a:r>
              <a:rPr lang="nb-NO" alt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classical</a:t>
            </a:r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nb-NO" alt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economics</a:t>
            </a:r>
            <a:r>
              <a:rPr lang="nb-NO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neo-	</a:t>
            </a:r>
            <a:r>
              <a:rPr lang="nb-NO" alt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liberalism</a:t>
            </a:r>
            <a:endParaRPr lang="nb-NO" alt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6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upload.wikimedia.org/wikipedia/commons/thumb/1/11/Frdli.jpg/180px-Frdl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512" y="2319002"/>
            <a:ext cx="2828925" cy="243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upload.wikimedia.org/wikipedia/commons/thumb/4/48/Friedrich_List_%28timbre_RFA%29.jpg/220px-Friedrich_List_%28timbre_RFA%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33" y="2319002"/>
            <a:ext cx="4137355" cy="2463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1884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836712"/>
            <a:ext cx="6048672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5942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889188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 Capita GDP Compound Growth Rate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2032" y="6450656"/>
            <a:ext cx="7884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Calibri"/>
                <a:cs typeface="+mn-cs"/>
              </a:rPr>
              <a:t>Source: Angus Maddison&amp;Conference board data, calculations by the author</a:t>
            </a:r>
          </a:p>
        </p:txBody>
      </p:sp>
    </p:spTree>
    <p:extLst>
      <p:ext uri="{BB962C8B-B14F-4D97-AF65-F5344CB8AC3E}">
        <p14:creationId xmlns:p14="http://schemas.microsoft.com/office/powerpoint/2010/main" val="1455190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Chart bld="series"/>
        </p:bldSub>
      </p:bldGraphic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333375"/>
            <a:ext cx="7772400" cy="1223963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nb-NO" sz="4000" dirty="0">
                <a:latin typeface="+mn-lt"/>
                <a:cs typeface="Times New Roman" pitchFamily="18" charset="0"/>
              </a:rPr>
            </a:br>
            <a:r>
              <a:rPr lang="nb-NO" sz="4000" b="1" dirty="0">
                <a:latin typeface="Times New Roman" pitchFamily="18" charset="0"/>
                <a:cs typeface="Times New Roman" pitchFamily="18" charset="0"/>
              </a:rPr>
              <a:t>Antonio </a:t>
            </a:r>
            <a:r>
              <a:rPr lang="nb-NO" sz="4000" b="1" dirty="0" err="1">
                <a:latin typeface="Times New Roman" pitchFamily="18" charset="0"/>
                <a:cs typeface="Times New Roman" pitchFamily="18" charset="0"/>
              </a:rPr>
              <a:t>Serra</a:t>
            </a:r>
            <a:r>
              <a:rPr lang="nb-NO" sz="4000" b="1" dirty="0">
                <a:latin typeface="Times New Roman" pitchFamily="18" charset="0"/>
                <a:cs typeface="Times New Roman" pitchFamily="18" charset="0"/>
              </a:rPr>
              <a:t> (1613). </a:t>
            </a:r>
            <a:br>
              <a:rPr lang="nb-NO" sz="4000" b="1" dirty="0">
                <a:latin typeface="Times New Roman" pitchFamily="18" charset="0"/>
                <a:cs typeface="Times New Roman" pitchFamily="18" charset="0"/>
              </a:rPr>
            </a:br>
            <a:r>
              <a:rPr lang="nb-NO" sz="4000" b="1" dirty="0">
                <a:latin typeface="Times New Roman" pitchFamily="18" charset="0"/>
                <a:cs typeface="Times New Roman" pitchFamily="18" charset="0"/>
              </a:rPr>
              <a:t>Wealth, </a:t>
            </a:r>
            <a:r>
              <a:rPr lang="nb-NO" sz="4000" b="1" dirty="0" err="1">
                <a:latin typeface="Times New Roman" pitchFamily="18" charset="0"/>
                <a:cs typeface="Times New Roman" pitchFamily="18" charset="0"/>
              </a:rPr>
              <a:t>Poverty</a:t>
            </a:r>
            <a:r>
              <a:rPr lang="nb-NO" sz="4000" b="1" dirty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nb-NO" sz="4000" b="1" dirty="0" err="1">
                <a:latin typeface="Times New Roman" pitchFamily="18" charset="0"/>
                <a:cs typeface="Times New Roman" pitchFamily="18" charset="0"/>
              </a:rPr>
              <a:t>Sustainability</a:t>
            </a:r>
            <a:r>
              <a:rPr lang="nb-NO" sz="4000" b="1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nb-NO" sz="4000" b="1" dirty="0">
                <a:latin typeface="Times New Roman" pitchFamily="18" charset="0"/>
                <a:cs typeface="Times New Roman" pitchFamily="18" charset="0"/>
              </a:rPr>
            </a:br>
            <a:endParaRPr lang="nb-NO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0" y="1844675"/>
            <a:ext cx="3365500" cy="460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15219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tel 1"/>
          <p:cNvSpPr>
            <a:spLocks noGrp="1"/>
          </p:cNvSpPr>
          <p:nvPr>
            <p:ph type="title"/>
          </p:nvPr>
        </p:nvSpPr>
        <p:spPr>
          <a:xfrm>
            <a:off x="457200" y="692150"/>
            <a:ext cx="8229600" cy="1728788"/>
          </a:xfrm>
        </p:spPr>
        <p:txBody>
          <a:bodyPr/>
          <a:lstStyle/>
          <a:p>
            <a:r>
              <a:rPr lang="nb-NO" altLang="nb-NO" b="1">
                <a:latin typeface="Times New Roman" pitchFamily="18" charset="0"/>
                <a:cs typeface="Times New Roman" pitchFamily="18" charset="0"/>
              </a:rPr>
              <a:t>Serra’s two key dichotomies «lost» in neoclassical economics: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2276475"/>
            <a:ext cx="8229600" cy="3849688"/>
          </a:xfrm>
        </p:spPr>
        <p:txBody>
          <a:bodyPr/>
          <a:lstStyle/>
          <a:p>
            <a:pPr marL="0" indent="0" algn="ctr">
              <a:buFontTx/>
              <a:buNone/>
            </a:pPr>
            <a:endParaRPr lang="nb-NO" altLang="nb-NO"/>
          </a:p>
          <a:p>
            <a:pPr marL="0" indent="0" algn="ctr">
              <a:buFontTx/>
              <a:buNone/>
            </a:pPr>
            <a:r>
              <a:rPr lang="nb-NO" altLang="nb-NO" b="1">
                <a:latin typeface="Times New Roman" pitchFamily="18" charset="0"/>
                <a:cs typeface="Times New Roman" pitchFamily="18" charset="0"/>
              </a:rPr>
              <a:t>Financial Economy vs. Production Economy</a:t>
            </a:r>
          </a:p>
          <a:p>
            <a:pPr marL="0" indent="0" algn="ctr">
              <a:buFontTx/>
              <a:buNone/>
            </a:pPr>
            <a:endParaRPr lang="nb-NO" altLang="nb-NO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FontTx/>
              <a:buNone/>
            </a:pPr>
            <a:r>
              <a:rPr lang="nb-NO" altLang="nb-NO" b="1">
                <a:latin typeface="Times New Roman" pitchFamily="18" charset="0"/>
                <a:cs typeface="Times New Roman" pitchFamily="18" charset="0"/>
              </a:rPr>
              <a:t>Increasing Returns vs. Diminishing Returns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nb-NO">
                <a:latin typeface="Times New Roman" pitchFamily="18" charset="0"/>
                <a:cs typeface="Times New Roman" pitchFamily="18" charset="0"/>
              </a:rPr>
              <a:t>The Circular Flow of Economics</a:t>
            </a:r>
          </a:p>
        </p:txBody>
      </p:sp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1371600" y="3200400"/>
            <a:ext cx="2057400" cy="2057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sz="2000">
                <a:latin typeface="Times New Roman" pitchFamily="18" charset="0"/>
                <a:cs typeface="Times New Roman" pitchFamily="18" charset="0"/>
              </a:rPr>
              <a:t>”Black Box”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sz="2000">
                <a:latin typeface="Times New Roman" pitchFamily="18" charset="0"/>
                <a:cs typeface="Times New Roman" pitchFamily="18" charset="0"/>
              </a:rPr>
              <a:t>Production of goods and services</a:t>
            </a:r>
          </a:p>
        </p:txBody>
      </p:sp>
      <p:sp>
        <p:nvSpPr>
          <p:cNvPr id="5124" name="Oval 5"/>
          <p:cNvSpPr>
            <a:spLocks noChangeArrowheads="1"/>
          </p:cNvSpPr>
          <p:nvPr/>
        </p:nvSpPr>
        <p:spPr bwMode="auto">
          <a:xfrm>
            <a:off x="5867400" y="3200400"/>
            <a:ext cx="2057400" cy="2057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sz="2000">
                <a:latin typeface="Times New Roman" pitchFamily="18" charset="0"/>
                <a:cs typeface="Times New Roman" pitchFamily="18" charset="0"/>
              </a:rPr>
              <a:t>Money/capital</a:t>
            </a:r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1371600" y="2057400"/>
            <a:ext cx="2133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sz="1800" b="1">
                <a:latin typeface="Calibri" pitchFamily="34" charset="0"/>
              </a:rPr>
              <a:t>The real economy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sz="1800" b="1">
                <a:latin typeface="Calibri" pitchFamily="34" charset="0"/>
              </a:rPr>
              <a:t>“Güterwelt”</a:t>
            </a:r>
          </a:p>
        </p:txBody>
      </p:sp>
      <p:sp>
        <p:nvSpPr>
          <p:cNvPr id="5126" name="Text Box 7"/>
          <p:cNvSpPr txBox="1">
            <a:spLocks noChangeArrowheads="1"/>
          </p:cNvSpPr>
          <p:nvPr/>
        </p:nvSpPr>
        <p:spPr bwMode="auto">
          <a:xfrm>
            <a:off x="6324600" y="2057400"/>
            <a:ext cx="2362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sz="1800" b="1">
                <a:latin typeface="Calibri" pitchFamily="34" charset="0"/>
              </a:rPr>
              <a:t>Financial economy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sz="1800" b="1">
                <a:latin typeface="Calibri" pitchFamily="34" charset="0"/>
              </a:rPr>
              <a:t>“Rechenpfennige”</a:t>
            </a:r>
          </a:p>
        </p:txBody>
      </p:sp>
      <p:sp>
        <p:nvSpPr>
          <p:cNvPr id="5127" name="Freeform 10"/>
          <p:cNvSpPr>
            <a:spLocks/>
          </p:cNvSpPr>
          <p:nvPr/>
        </p:nvSpPr>
        <p:spPr bwMode="auto">
          <a:xfrm>
            <a:off x="2438400" y="5257800"/>
            <a:ext cx="4267200" cy="850900"/>
          </a:xfrm>
          <a:custGeom>
            <a:avLst/>
            <a:gdLst>
              <a:gd name="T0" fmla="*/ 0 w 2688"/>
              <a:gd name="T1" fmla="*/ 0 h 536"/>
              <a:gd name="T2" fmla="*/ 2147483647 w 2688"/>
              <a:gd name="T3" fmla="*/ 2147483647 h 536"/>
              <a:gd name="T4" fmla="*/ 2147483647 w 2688"/>
              <a:gd name="T5" fmla="*/ 2147483647 h 536"/>
              <a:gd name="T6" fmla="*/ 0 60000 65536"/>
              <a:gd name="T7" fmla="*/ 0 60000 65536"/>
              <a:gd name="T8" fmla="*/ 0 60000 65536"/>
              <a:gd name="T9" fmla="*/ 0 w 2688"/>
              <a:gd name="T10" fmla="*/ 0 h 536"/>
              <a:gd name="T11" fmla="*/ 2688 w 2688"/>
              <a:gd name="T12" fmla="*/ 536 h 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88" h="536">
                <a:moveTo>
                  <a:pt x="0" y="0"/>
                </a:moveTo>
                <a:cubicBezTo>
                  <a:pt x="448" y="260"/>
                  <a:pt x="896" y="520"/>
                  <a:pt x="1344" y="528"/>
                </a:cubicBezTo>
                <a:cubicBezTo>
                  <a:pt x="1792" y="536"/>
                  <a:pt x="2464" y="128"/>
                  <a:pt x="2688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28" name="Freeform 11"/>
          <p:cNvSpPr>
            <a:spLocks/>
          </p:cNvSpPr>
          <p:nvPr/>
        </p:nvSpPr>
        <p:spPr bwMode="auto">
          <a:xfrm>
            <a:off x="2362200" y="2197100"/>
            <a:ext cx="4495800" cy="1003300"/>
          </a:xfrm>
          <a:custGeom>
            <a:avLst/>
            <a:gdLst>
              <a:gd name="T0" fmla="*/ 2147483647 w 2832"/>
              <a:gd name="T1" fmla="*/ 2147483647 h 632"/>
              <a:gd name="T2" fmla="*/ 2147483647 w 2832"/>
              <a:gd name="T3" fmla="*/ 2147483647 h 632"/>
              <a:gd name="T4" fmla="*/ 0 w 2832"/>
              <a:gd name="T5" fmla="*/ 2147483647 h 632"/>
              <a:gd name="T6" fmla="*/ 0 60000 65536"/>
              <a:gd name="T7" fmla="*/ 0 60000 65536"/>
              <a:gd name="T8" fmla="*/ 0 60000 65536"/>
              <a:gd name="T9" fmla="*/ 0 w 2832"/>
              <a:gd name="T10" fmla="*/ 0 h 632"/>
              <a:gd name="T11" fmla="*/ 2832 w 2832"/>
              <a:gd name="T12" fmla="*/ 632 h 6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32" h="632">
                <a:moveTo>
                  <a:pt x="2832" y="632"/>
                </a:moveTo>
                <a:cubicBezTo>
                  <a:pt x="2348" y="324"/>
                  <a:pt x="1864" y="16"/>
                  <a:pt x="1392" y="8"/>
                </a:cubicBezTo>
                <a:cubicBezTo>
                  <a:pt x="920" y="0"/>
                  <a:pt x="460" y="292"/>
                  <a:pt x="0" y="58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 utforming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 utform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</TotalTime>
  <Words>910</Words>
  <Application>Microsoft Office PowerPoint</Application>
  <PresentationFormat>Skjermfremvisning (4:3)</PresentationFormat>
  <Paragraphs>205</Paragraphs>
  <Slides>26</Slides>
  <Notes>20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26</vt:i4>
      </vt:variant>
    </vt:vector>
  </HeadingPairs>
  <TitlesOfParts>
    <vt:vector size="34" baseType="lpstr">
      <vt:lpstr>宋体</vt:lpstr>
      <vt:lpstr>Arial</vt:lpstr>
      <vt:lpstr>Arial Narrow</vt:lpstr>
      <vt:lpstr>Baskerville Old Face</vt:lpstr>
      <vt:lpstr>Calibri</vt:lpstr>
      <vt:lpstr>Times New Roman</vt:lpstr>
      <vt:lpstr>Standard utforming</vt:lpstr>
      <vt:lpstr>Office-tema</vt:lpstr>
      <vt:lpstr>History of Economic Policy and the Theory of Uneven Development</vt:lpstr>
      <vt:lpstr>A time of ideological shifts.</vt:lpstr>
      <vt:lpstr>An 1848 moment….</vt:lpstr>
      <vt:lpstr>The ’1848 moment’:</vt:lpstr>
      <vt:lpstr>The 1848 Generation: three books – all from 1848 – covering the political spectrum from left to right, all recanting David Ricardo (i.e. creating less abstract theories).  </vt:lpstr>
      <vt:lpstr>The crisis that started in the 3rd World is now reaching the West.</vt:lpstr>
      <vt:lpstr>Giovanni Botero (1544-1617)</vt:lpstr>
      <vt:lpstr>PowerPoint-presentasjon</vt:lpstr>
      <vt:lpstr>PowerPoint-presentasjon</vt:lpstr>
      <vt:lpstr>In the beginning there were pre-capitalist economies.</vt:lpstr>
      <vt:lpstr>PowerPoint-presentasjon</vt:lpstr>
      <vt:lpstr>PowerPoint-presentasjon</vt:lpstr>
      <vt:lpstr>PowerPoint-presentasjon</vt:lpstr>
      <vt:lpstr>Forgotten? Economic Structure and Population Carrying Capacity.</vt:lpstr>
      <vt:lpstr>PowerPoint-presentasjon</vt:lpstr>
      <vt:lpstr>PowerPoint-presentasjon</vt:lpstr>
      <vt:lpstr>Understanding the link between industry and «civilization»</vt:lpstr>
      <vt:lpstr>The increasingly irrelevant axis </vt:lpstr>
      <vt:lpstr>The more relevant political axis</vt:lpstr>
      <vt:lpstr>PowerPoint-presentasjon</vt:lpstr>
      <vt:lpstr>PowerPoint-presentasjon</vt:lpstr>
      <vt:lpstr>Per Capita GDP Compound Growth Rate</vt:lpstr>
      <vt:lpstr> Antonio Serra (1613).  Wealth, Poverty &amp; Sustainability. </vt:lpstr>
      <vt:lpstr>PowerPoint-presentasjon</vt:lpstr>
      <vt:lpstr>Serra’s two key dichotomies «lost» in neoclassical economics:</vt:lpstr>
      <vt:lpstr>The Circular Flow of Economics</vt:lpstr>
    </vt:vector>
  </TitlesOfParts>
  <Company>Norsk Investorforum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Policy in a Historical Perspective</dc:title>
  <dc:creator>Erik S. Reinert</dc:creator>
  <cp:lastModifiedBy>Wayakauri AS</cp:lastModifiedBy>
  <cp:revision>90</cp:revision>
  <dcterms:created xsi:type="dcterms:W3CDTF">2007-07-04T15:51:11Z</dcterms:created>
  <dcterms:modified xsi:type="dcterms:W3CDTF">2017-09-05T08:10:59Z</dcterms:modified>
</cp:coreProperties>
</file>