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Override PartName="/ppt/embeddings/oleObject1.bin" ContentType="application/vnd.openxmlformats-officedocument.oleObject"/>
  <Default Extension="xml" ContentType="application/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Default Extension="vml" ContentType="application/vnd.openxmlformats-officedocument.vmlDrawing"/>
  <Override PartName="/ppt/slides/slide20.xml" ContentType="application/vnd.openxmlformats-officedocument.presentationml.slide+xml"/>
  <Default Extension="emf" ContentType="image/x-emf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Default Extension="xls" ContentType="application/vnd.ms-exce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Default Extension="wmf" ContentType="image/x-wmf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theme/theme3.xml" ContentType="application/vnd.openxmlformats-officedocument.them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4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59" r:id="rId2"/>
    <p:sldId id="327" r:id="rId3"/>
    <p:sldId id="328" r:id="rId4"/>
    <p:sldId id="329" r:id="rId5"/>
    <p:sldId id="330" r:id="rId6"/>
    <p:sldId id="331" r:id="rId7"/>
    <p:sldId id="335" r:id="rId8"/>
    <p:sldId id="365" r:id="rId9"/>
    <p:sldId id="366" r:id="rId10"/>
    <p:sldId id="362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60" r:id="rId19"/>
    <p:sldId id="361" r:id="rId20"/>
    <p:sldId id="333" r:id="rId21"/>
    <p:sldId id="319" r:id="rId22"/>
    <p:sldId id="336" r:id="rId23"/>
    <p:sldId id="258" r:id="rId24"/>
    <p:sldId id="324" r:id="rId25"/>
    <p:sldId id="325" r:id="rId26"/>
    <p:sldId id="295" r:id="rId27"/>
    <p:sldId id="294" r:id="rId28"/>
    <p:sldId id="296" r:id="rId29"/>
    <p:sldId id="297" r:id="rId30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428" autoAdjust="0"/>
    <p:restoredTop sz="94667" autoAdjust="0"/>
  </p:normalViewPr>
  <p:slideViewPr>
    <p:cSldViewPr>
      <p:cViewPr varScale="1">
        <p:scale>
          <a:sx n="110" d="100"/>
          <a:sy n="110" d="100"/>
        </p:scale>
        <p:origin x="-74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202F6EB-BDEF-468E-A0D8-45F05DB04FCE}" type="datetimeFigureOut">
              <a:rPr lang="nb-NO"/>
              <a:pPr>
                <a:defRPr/>
              </a:pPr>
              <a:t>9/6/17</a:t>
            </a:fld>
            <a:endParaRPr lang="nb-NO"/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E337D36-A13E-4E68-8169-F10E963AB91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04595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C37A119-BF0B-4534-93A5-E43BDCFF228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955526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51204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2B6BE71-E571-4F36-8F51-B224DB4F43DC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nb-NO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5222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AE3D86-E53E-4FA5-8B1D-AAECB201BF4E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nb-NO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3C0EB9A-0AB9-4AA7-BB01-02AED406AC2B}" type="slidenum">
              <a:rPr lang="nb-NO" altLang="nb-NO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nb-NO" altLang="nb-NO">
              <a:latin typeface="Calibri" pitchFamily="34" charset="0"/>
              <a:cs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nb-NO"/>
          </a:p>
        </p:txBody>
      </p:sp>
      <p:sp>
        <p:nvSpPr>
          <p:cNvPr id="5427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B0786F4-16D0-4888-929E-431BA5C45B18}" type="slidenum">
              <a:rPr lang="it-IT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it-IT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5530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D15A07B-FD66-4327-A3F9-883DBFCF7E3E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nb-NO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77CFEB1-80E7-4768-A845-E3D9E49AF884}" type="slidenum">
              <a:rPr lang="en-US" altLang="nb-NO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nb-NO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91AA8-B7E9-4B25-A31E-6E6258AA93E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50633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91AA8-B7E9-4B25-A31E-6E6258AA93E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83874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A142C-22B2-450C-857F-732BB006239D}" type="slidenum">
              <a:rPr lang="it-IT" smtClean="0">
                <a:solidFill>
                  <a:prstClr val="black"/>
                </a:solidFill>
              </a:rPr>
              <a:pPr/>
              <a:t>10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78429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91AA8-B7E9-4B25-A31E-6E6258AA93E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03918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91AA8-B7E9-4B25-A31E-6E6258AA93E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25637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0D3F6-4CEC-4AA9-8428-C2D3CEF2644C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93011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0D3F6-4CEC-4AA9-8428-C2D3CEF2644C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13861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50D3F6-4CEC-4AA9-8428-C2D3CEF2644C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80748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730F58-7D8F-4CDB-B235-3893A25B3ABE}" type="slidenum">
              <a:rPr lang="nb-NO" smtClean="0"/>
              <a:pPr>
                <a:defRPr/>
              </a:pPr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574558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93CCE7-9083-48A3-8C4E-97EC58DB6F12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02394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B3CFE0A-ACB0-4677-B815-8B2C64AECB2A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nb-NO" altLang="nb-NO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534929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7135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5734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028DCB5-403B-4390-9C7A-CD6EC5279164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nb-NO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nb-NO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08A349-4864-4A8C-B685-061C52794D43}" type="slidenum">
              <a:rPr lang="en-US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US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 altLang="nb-NO"/>
          </a:p>
        </p:txBody>
      </p:sp>
      <p:sp>
        <p:nvSpPr>
          <p:cNvPr id="6042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A82430F-6E89-4636-BFA1-95D25ECD0586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nb-NO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nb-NO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CF3AFFA-9555-4194-86BE-3D8AEBB544FA}" type="slidenum">
              <a:rPr lang="nb-NO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nb-NO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nb-NO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4B054E-B51D-47CC-A46E-7F767A8FBA4E}" type="slidenum">
              <a:rPr lang="en-US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nb-NO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nb-NO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 altLang="nb-NO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nb-NO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49D7276-4815-42F8-AF60-03A2716FA87E}" type="slidenum">
              <a:rPr lang="en-US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en-US" altLang="nb-NO">
              <a:cs typeface="Arial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9688"/>
          </a:xfrm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s-ES" altLang="nb-NO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30BCC86-AA72-4D41-BA99-8EB34A35BDB1}" type="slidenum">
              <a:rPr lang="en-US" altLang="nb-NO" smtClean="0">
                <a:cs typeface="Arial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nb-NO"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6575"/>
            <a:ext cx="5029200" cy="3849688"/>
          </a:xfrm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s-ES" alt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4D409-44E8-4E7F-B948-0F915C47767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1830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83622-CE54-424A-90E4-49230B77E26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00680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70571-B093-42D3-A6D5-A4E507C6F1C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7244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5335A-33F2-4F56-ACD7-79A28462C40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92311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31677-D4CE-4138-AD89-6D291B46D4E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64471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3E58C-D790-4D86-AC68-46F885D93F1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76591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0BA47-E86C-42AD-8CC1-4CDF102DFCB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3993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7030B-9673-4EA1-AF8B-3D7566CD62B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1518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711E4-D049-4C1E-AD8C-144006EEE60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3573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CCE1C-1DD7-4809-886C-5E29A52A55F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2852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26B96-1132-4C05-BA70-2084B46CF8B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1641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3821FB0-E460-4451-9E72-88443CE5AFF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oleObject" Target="../embeddings/Microsoft_Excel_97_-_2004_Worksheet1.xls"/><Relationship Id="rId5" Type="http://schemas.openxmlformats.org/officeDocument/2006/relationships/oleObject" Target="../embeddings/Microsoft_Excel_97_-_2004_Worksheet2.xls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krivesaker, brevhode&#10;&#10;Beskrivelse som er generert med høy visshet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B7B14956-D52F-43FF-828B-711090DCE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11560" y="0"/>
            <a:ext cx="8856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12587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333375"/>
            <a:ext cx="7772400" cy="12239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b-NO" sz="4000" dirty="0">
                <a:latin typeface="+mn-lt"/>
                <a:cs typeface="Times New Roman" pitchFamily="18" charset="0"/>
              </a:rPr>
              <a:t/>
            </a:r>
            <a:br>
              <a:rPr lang="nb-NO" sz="4000" dirty="0">
                <a:latin typeface="+mn-lt"/>
                <a:cs typeface="Times New Roman" pitchFamily="18" charset="0"/>
              </a:rPr>
            </a:br>
            <a:r>
              <a:rPr lang="nb-NO" sz="4000" b="1" dirty="0">
                <a:latin typeface="Times New Roman" pitchFamily="18" charset="0"/>
                <a:cs typeface="Times New Roman" pitchFamily="18" charset="0"/>
              </a:rPr>
              <a:t>Antonio </a:t>
            </a:r>
            <a:r>
              <a:rPr lang="nb-NO" sz="4000" b="1" dirty="0" err="1">
                <a:latin typeface="Times New Roman" pitchFamily="18" charset="0"/>
                <a:cs typeface="Times New Roman" pitchFamily="18" charset="0"/>
              </a:rPr>
              <a:t>Serra</a:t>
            </a:r>
            <a:r>
              <a:rPr lang="nb-NO" sz="4000" b="1" dirty="0">
                <a:latin typeface="Times New Roman" pitchFamily="18" charset="0"/>
                <a:cs typeface="Times New Roman" pitchFamily="18" charset="0"/>
              </a:rPr>
              <a:t> (1613). </a:t>
            </a:r>
            <a:br>
              <a:rPr lang="nb-NO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nb-NO" sz="4000" b="1" dirty="0">
                <a:latin typeface="Times New Roman" pitchFamily="18" charset="0"/>
                <a:cs typeface="Times New Roman" pitchFamily="18" charset="0"/>
              </a:rPr>
              <a:t>Wealth, </a:t>
            </a:r>
            <a:r>
              <a:rPr lang="nb-NO" sz="4000" b="1" dirty="0" err="1">
                <a:latin typeface="Times New Roman" pitchFamily="18" charset="0"/>
                <a:cs typeface="Times New Roman" pitchFamily="18" charset="0"/>
              </a:rPr>
              <a:t>Poverty</a:t>
            </a:r>
            <a:r>
              <a:rPr lang="nb-NO" sz="4000" b="1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nb-NO" sz="4000" b="1" dirty="0" err="1">
                <a:latin typeface="Times New Roman" pitchFamily="18" charset="0"/>
                <a:cs typeface="Times New Roman" pitchFamily="18" charset="0"/>
              </a:rPr>
              <a:t>Sustainability</a:t>
            </a:r>
            <a:r>
              <a:rPr lang="nb-NO" sz="4000" b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nb-NO" sz="4000" b="1" dirty="0">
                <a:latin typeface="Times New Roman" pitchFamily="18" charset="0"/>
                <a:cs typeface="Times New Roman" pitchFamily="18" charset="0"/>
              </a:rPr>
            </a:br>
            <a:endParaRPr lang="nb-NO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9250" y="1844675"/>
            <a:ext cx="3365500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229600" cy="1728788"/>
          </a:xfrm>
        </p:spPr>
        <p:txBody>
          <a:bodyPr/>
          <a:lstStyle/>
          <a:p>
            <a:r>
              <a:rPr lang="nb-NO" altLang="nb-NO" b="1">
                <a:latin typeface="Times New Roman" pitchFamily="18" charset="0"/>
                <a:cs typeface="Times New Roman" pitchFamily="18" charset="0"/>
              </a:rPr>
              <a:t>Serra’s two key dichotomies «lost» in neoclassical economics: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2276475"/>
            <a:ext cx="8229600" cy="3849688"/>
          </a:xfrm>
        </p:spPr>
        <p:txBody>
          <a:bodyPr/>
          <a:lstStyle/>
          <a:p>
            <a:pPr marL="0" indent="0" algn="ctr">
              <a:buFontTx/>
              <a:buNone/>
            </a:pPr>
            <a:endParaRPr lang="nb-NO" altLang="nb-NO"/>
          </a:p>
          <a:p>
            <a:pPr marL="0" indent="0" algn="ctr">
              <a:buFontTx/>
              <a:buNone/>
            </a:pPr>
            <a:r>
              <a:rPr lang="nb-NO" altLang="nb-NO" b="1">
                <a:latin typeface="Times New Roman" pitchFamily="18" charset="0"/>
                <a:cs typeface="Times New Roman" pitchFamily="18" charset="0"/>
              </a:rPr>
              <a:t>Financial Economy vs. Production Economy</a:t>
            </a:r>
          </a:p>
          <a:p>
            <a:pPr marL="0" indent="0" algn="ctr">
              <a:buFontTx/>
              <a:buNone/>
            </a:pPr>
            <a:endParaRPr lang="nb-NO" altLang="nb-NO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Tx/>
              <a:buNone/>
            </a:pPr>
            <a:r>
              <a:rPr lang="nb-NO" altLang="nb-NO" b="1">
                <a:latin typeface="Times New Roman" pitchFamily="18" charset="0"/>
                <a:cs typeface="Times New Roman" pitchFamily="18" charset="0"/>
              </a:rPr>
              <a:t>Increasing Returns vs. Diminishing Returns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nb-NO">
                <a:latin typeface="Times New Roman" pitchFamily="18" charset="0"/>
                <a:cs typeface="Times New Roman" pitchFamily="18" charset="0"/>
              </a:rPr>
              <a:t>The Circular Flow of Economics</a:t>
            </a:r>
          </a:p>
        </p:txBody>
      </p:sp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371600" y="3200400"/>
            <a:ext cx="2057400" cy="2057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000">
                <a:latin typeface="Times New Roman" pitchFamily="18" charset="0"/>
                <a:cs typeface="Times New Roman" pitchFamily="18" charset="0"/>
              </a:rPr>
              <a:t>”Black Box”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000">
                <a:latin typeface="Times New Roman" pitchFamily="18" charset="0"/>
                <a:cs typeface="Times New Roman" pitchFamily="18" charset="0"/>
              </a:rPr>
              <a:t>Production of goods and services</a:t>
            </a:r>
          </a:p>
        </p:txBody>
      </p:sp>
      <p:sp>
        <p:nvSpPr>
          <p:cNvPr id="5124" name="Oval 5"/>
          <p:cNvSpPr>
            <a:spLocks noChangeArrowheads="1"/>
          </p:cNvSpPr>
          <p:nvPr/>
        </p:nvSpPr>
        <p:spPr bwMode="auto">
          <a:xfrm>
            <a:off x="5867400" y="3200400"/>
            <a:ext cx="2057400" cy="2057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000">
                <a:latin typeface="Times New Roman" pitchFamily="18" charset="0"/>
                <a:cs typeface="Times New Roman" pitchFamily="18" charset="0"/>
              </a:rPr>
              <a:t>Money/capital</a:t>
            </a: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1371600" y="2057400"/>
            <a:ext cx="2133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1800" b="1">
                <a:latin typeface="Calibri" pitchFamily="34" charset="0"/>
              </a:rPr>
              <a:t>The real economy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1800" b="1">
                <a:latin typeface="Calibri" pitchFamily="34" charset="0"/>
              </a:rPr>
              <a:t>“Güterwelt”</a:t>
            </a:r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6324600" y="2057400"/>
            <a:ext cx="2362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1800" b="1">
                <a:latin typeface="Calibri" pitchFamily="34" charset="0"/>
              </a:rPr>
              <a:t>Financial economy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1800" b="1">
                <a:latin typeface="Calibri" pitchFamily="34" charset="0"/>
              </a:rPr>
              <a:t>“Rechenpfennige”</a:t>
            </a:r>
          </a:p>
        </p:txBody>
      </p:sp>
      <p:sp>
        <p:nvSpPr>
          <p:cNvPr id="5127" name="Freeform 10"/>
          <p:cNvSpPr>
            <a:spLocks/>
          </p:cNvSpPr>
          <p:nvPr/>
        </p:nvSpPr>
        <p:spPr bwMode="auto">
          <a:xfrm>
            <a:off x="2438400" y="5257800"/>
            <a:ext cx="4267200" cy="850900"/>
          </a:xfrm>
          <a:custGeom>
            <a:avLst/>
            <a:gdLst>
              <a:gd name="T0" fmla="*/ 0 w 2688"/>
              <a:gd name="T1" fmla="*/ 0 h 536"/>
              <a:gd name="T2" fmla="*/ 2147483647 w 2688"/>
              <a:gd name="T3" fmla="*/ 2147483647 h 536"/>
              <a:gd name="T4" fmla="*/ 2147483647 w 2688"/>
              <a:gd name="T5" fmla="*/ 2147483647 h 536"/>
              <a:gd name="T6" fmla="*/ 0 60000 65536"/>
              <a:gd name="T7" fmla="*/ 0 60000 65536"/>
              <a:gd name="T8" fmla="*/ 0 60000 65536"/>
              <a:gd name="T9" fmla="*/ 0 w 2688"/>
              <a:gd name="T10" fmla="*/ 0 h 536"/>
              <a:gd name="T11" fmla="*/ 2688 w 2688"/>
              <a:gd name="T12" fmla="*/ 536 h 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88" h="536">
                <a:moveTo>
                  <a:pt x="0" y="0"/>
                </a:moveTo>
                <a:cubicBezTo>
                  <a:pt x="448" y="260"/>
                  <a:pt x="896" y="520"/>
                  <a:pt x="1344" y="528"/>
                </a:cubicBezTo>
                <a:cubicBezTo>
                  <a:pt x="1792" y="536"/>
                  <a:pt x="2464" y="128"/>
                  <a:pt x="2688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8" name="Freeform 11"/>
          <p:cNvSpPr>
            <a:spLocks/>
          </p:cNvSpPr>
          <p:nvPr/>
        </p:nvSpPr>
        <p:spPr bwMode="auto">
          <a:xfrm>
            <a:off x="2362200" y="2197100"/>
            <a:ext cx="4495800" cy="1003300"/>
          </a:xfrm>
          <a:custGeom>
            <a:avLst/>
            <a:gdLst>
              <a:gd name="T0" fmla="*/ 2147483647 w 2832"/>
              <a:gd name="T1" fmla="*/ 2147483647 h 632"/>
              <a:gd name="T2" fmla="*/ 2147483647 w 2832"/>
              <a:gd name="T3" fmla="*/ 2147483647 h 632"/>
              <a:gd name="T4" fmla="*/ 0 w 2832"/>
              <a:gd name="T5" fmla="*/ 2147483647 h 632"/>
              <a:gd name="T6" fmla="*/ 0 60000 65536"/>
              <a:gd name="T7" fmla="*/ 0 60000 65536"/>
              <a:gd name="T8" fmla="*/ 0 60000 65536"/>
              <a:gd name="T9" fmla="*/ 0 w 2832"/>
              <a:gd name="T10" fmla="*/ 0 h 632"/>
              <a:gd name="T11" fmla="*/ 2832 w 2832"/>
              <a:gd name="T12" fmla="*/ 632 h 6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32" h="632">
                <a:moveTo>
                  <a:pt x="2832" y="632"/>
                </a:moveTo>
                <a:cubicBezTo>
                  <a:pt x="2348" y="324"/>
                  <a:pt x="1864" y="16"/>
                  <a:pt x="1392" y="8"/>
                </a:cubicBezTo>
                <a:cubicBezTo>
                  <a:pt x="920" y="0"/>
                  <a:pt x="460" y="292"/>
                  <a:pt x="0" y="5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09675"/>
          </a:xfrm>
        </p:spPr>
        <p:txBody>
          <a:bodyPr/>
          <a:lstStyle/>
          <a:p>
            <a:r>
              <a:rPr lang="it-IT" altLang="nb-NO" sz="3600" b="1">
                <a:latin typeface="Times New Roman" pitchFamily="18" charset="0"/>
                <a:cs typeface="Times New Roman" pitchFamily="18" charset="0"/>
              </a:rPr>
              <a:t>Da Vinci vs. Gordon Gekko: Separating </a:t>
            </a:r>
            <a:br>
              <a:rPr lang="it-IT" altLang="nb-NO" sz="3600" b="1">
                <a:latin typeface="Times New Roman" pitchFamily="18" charset="0"/>
                <a:cs typeface="Times New Roman" pitchFamily="18" charset="0"/>
              </a:rPr>
            </a:br>
            <a:r>
              <a:rPr lang="it-IT" altLang="nb-NO" sz="3600" b="1">
                <a:latin typeface="Times New Roman" pitchFamily="18" charset="0"/>
                <a:cs typeface="Times New Roman" pitchFamily="18" charset="0"/>
              </a:rPr>
              <a:t>‘Good Greed’ from ‘Bad Greed’.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989138"/>
            <a:ext cx="8229600" cy="4137025"/>
          </a:xfrm>
        </p:spPr>
        <p:txBody>
          <a:bodyPr/>
          <a:lstStyle/>
          <a:p>
            <a:pPr>
              <a:buFontTx/>
              <a:buNone/>
            </a:pPr>
            <a:r>
              <a:rPr lang="it-IT" altLang="nb-NO" sz="4000">
                <a:latin typeface="Times New Roman" pitchFamily="18" charset="0"/>
                <a:cs typeface="Times New Roman" pitchFamily="18" charset="0"/>
              </a:rPr>
              <a:t>‘The private interest of each individual, </a:t>
            </a:r>
            <a:r>
              <a:rPr lang="it-IT" altLang="nb-NO" sz="4000" i="1">
                <a:latin typeface="Times New Roman" pitchFamily="18" charset="0"/>
                <a:cs typeface="Times New Roman" pitchFamily="18" charset="0"/>
              </a:rPr>
              <a:t>when it coincides with the public interests</a:t>
            </a:r>
            <a:r>
              <a:rPr lang="it-IT" altLang="nb-NO" sz="4000">
                <a:latin typeface="Times New Roman" pitchFamily="18" charset="0"/>
                <a:cs typeface="Times New Roman" pitchFamily="18" charset="0"/>
              </a:rPr>
              <a:t>, is always the safest guarantor of public happiness’ </a:t>
            </a:r>
          </a:p>
          <a:p>
            <a:pPr>
              <a:buFontTx/>
              <a:buNone/>
            </a:pPr>
            <a:r>
              <a:rPr lang="it-IT" altLang="nb-NO" sz="4000">
                <a:latin typeface="Times New Roman" pitchFamily="18" charset="0"/>
                <a:cs typeface="Times New Roman" pitchFamily="18" charset="0"/>
              </a:rPr>
              <a:t>Pietro Verri, Italian economist, 1771.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sz="3200" b="1">
                <a:latin typeface="Times New Roman" pitchFamily="18" charset="0"/>
                <a:cs typeface="Times New Roman" pitchFamily="18" charset="0"/>
              </a:rPr>
              <a:t>The impact of financial crises on the publication of economi</a:t>
            </a:r>
            <a:r>
              <a:rPr lang="nb-NO" altLang="nb-NO" sz="320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nb-NO" altLang="nb-NO" sz="3200" b="1">
                <a:latin typeface="Times New Roman" pitchFamily="18" charset="0"/>
                <a:cs typeface="Times New Roman" pitchFamily="18" charset="0"/>
              </a:rPr>
              <a:t>s  books.</a:t>
            </a:r>
            <a:endParaRPr lang="en-US" altLang="nb-NO" sz="32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>
          <a:xfrm>
            <a:off x="1285875" y="1785938"/>
            <a:ext cx="6286500" cy="421481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latin typeface="Times New Roman" pitchFamily="18" charset="0"/>
                <a:cs typeface="Times New Roman" pitchFamily="18" charset="0"/>
              </a:rPr>
              <a:t>Serra’s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key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dichotomy</a:t>
            </a:r>
            <a:endParaRPr lang="nb-NO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Economic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activities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come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types:</a:t>
            </a:r>
          </a:p>
          <a:p>
            <a:pPr marL="0" indent="0">
              <a:buNone/>
            </a:pP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Those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subject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diminishing</a:t>
            </a:r>
            <a:r>
              <a:rPr lang="nb-NO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returns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agriculture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extractive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industries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one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factor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production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limited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by nature.</a:t>
            </a:r>
          </a:p>
          <a:p>
            <a:pPr marL="0" indent="0">
              <a:buNone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production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increases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one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point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costs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start rising. The best land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have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used, the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oil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closest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to the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surface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have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pumped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up. Economics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becomes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nb-NO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dismal</a:t>
            </a:r>
            <a:r>
              <a:rPr lang="nb-NO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nb-NO" i="1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0">
              <a:buNone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6989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/>
          <a:lstStyle/>
          <a:p>
            <a:pPr marL="0" indent="0">
              <a:buNone/>
            </a:pP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Some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economic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activities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subject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increasing</a:t>
            </a:r>
            <a:r>
              <a:rPr lang="nb-NO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returns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: unit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costs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fall as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volume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production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increases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 The more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you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produce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cheaper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unit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becomes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 Economics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becomes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i="1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optimistic</a:t>
            </a:r>
            <a:r>
              <a:rPr lang="nb-NO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nb-NO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Antonio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Serra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explained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wealth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Venice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the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poverty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Naples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Naples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poor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because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it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rich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natural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resources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subject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diminishing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returns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)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Venice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wealthy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because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it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had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manufacturing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increasing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returns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0" indent="0">
              <a:buNone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3811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>
              <a:solidFill>
                <a:prstClr val="black"/>
              </a:solidFill>
            </a:endParaRPr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1259632" y="620688"/>
          <a:ext cx="6411119" cy="5688632"/>
        </p:xfrm>
        <a:graphic>
          <a:graphicData uri="http://schemas.openxmlformats.org/presentationml/2006/ole">
            <p:oleObj spid="_x0000_s33806" name="Grafico" r:id="rId4" imgW="4905375" imgH="3552825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56407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latin typeface="Times New Roman" pitchFamily="18" charset="0"/>
                <a:cs typeface="Times New Roman" pitchFamily="18" charset="0"/>
              </a:rPr>
              <a:t>Serra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The Energy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Crisis</a:t>
            </a:r>
            <a:endParaRPr lang="nb-NO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New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discoveries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oil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gas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give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 «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security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only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temporary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because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diminishing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returns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still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apply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endParaRPr lang="nb-NO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Only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manufacturing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» of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under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increasing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returns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harvesting of solar,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wind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geothermal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power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create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world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security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under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sustainable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2517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err="1">
                <a:latin typeface="Times New Roman" pitchFamily="18" charset="0"/>
                <a:cs typeface="Times New Roman" pitchFamily="18" charset="0"/>
              </a:rPr>
              <a:t>Diminishing</a:t>
            </a:r>
            <a:r>
              <a:rPr lang="nb-NO" b="1" dirty="0">
                <a:latin typeface="Times New Roman" pitchFamily="18" charset="0"/>
                <a:cs typeface="Times New Roman" pitchFamily="18" charset="0"/>
              </a:rPr>
              <a:t> Returns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: Oil and Gas</a:t>
            </a:r>
          </a:p>
        </p:txBody>
      </p:sp>
      <p:pic>
        <p:nvPicPr>
          <p:cNvPr id="4" name="Picture 21527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7974951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50190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20688"/>
            <a:ext cx="3672408" cy="568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3332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9957" y="1"/>
            <a:ext cx="47640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08677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Problems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«Limits to Growth»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enough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effort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distinguishing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areas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reason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optimism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reason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pessimism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sector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reason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optimism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gold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mining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probably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not.</a:t>
            </a:r>
          </a:p>
          <a:p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«Limits to Growth»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became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too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much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«Limits to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Innovation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4984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nb-NO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choosing</a:t>
            </a:r>
            <a:r>
              <a:rPr lang="nb-NO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technologies</a:t>
            </a:r>
            <a:r>
              <a:rPr lang="nb-NO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1890s horse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manure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dead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horses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problem in London and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Manhattan.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possibilties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Moving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back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countryside</a:t>
            </a:r>
          </a:p>
          <a:p>
            <a:pPr>
              <a:defRPr/>
            </a:pP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pampers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horses</a:t>
            </a:r>
          </a:p>
          <a:p>
            <a:pPr>
              <a:defRPr/>
            </a:pP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invent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nb-NO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529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r>
              <a:rPr lang="nb-NO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nb-NO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nb-NO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nb-NO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Font typeface="Arial" charset="0"/>
              <a:buNone/>
              <a:defRPr/>
            </a:pP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least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technological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alternatives</a:t>
            </a:r>
          </a:p>
          <a:p>
            <a:pPr>
              <a:defRPr/>
            </a:pP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steam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electric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Mr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Benz and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petrol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-driven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endParaRPr lang="nb-N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 at all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obvious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now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necessary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expore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competing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technologies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endParaRPr lang="nb-NO" dirty="0"/>
          </a:p>
          <a:p>
            <a:pPr marL="0" indent="0">
              <a:buFont typeface="Arial" charset="0"/>
              <a:buNone/>
              <a:defRPr/>
            </a:pP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5323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1563" y="714375"/>
            <a:ext cx="7143750" cy="543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47032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828800" y="2133600"/>
          <a:ext cx="3276600" cy="3581400"/>
        </p:xfrm>
        <a:graphic>
          <a:graphicData uri="http://schemas.openxmlformats.org/presentationml/2006/ole">
            <p:oleObj spid="_x0000_s32796" name="Regneark" r:id="rId4" imgW="2082800" imgH="2806700" progId="Excel.Sheet.8">
              <p:embed/>
            </p:oleObj>
          </a:graphicData>
        </a:graphic>
      </p:graphicFrame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800100" y="2862263"/>
            <a:ext cx="2400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it-IT" altLang="nb-NO" sz="2400">
              <a:latin typeface="Times New Roman" pitchFamily="18" charset="0"/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514350" y="660400"/>
            <a:ext cx="58864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nb-NO" sz="2400" b="1">
                <a:solidFill>
                  <a:srgbClr val="000000"/>
                </a:solidFill>
                <a:latin typeface="Times New Roman" pitchFamily="18" charset="0"/>
              </a:rPr>
              <a:t>USA: Learning Curve of Best-Practice Productivity in Medium Grade Men’s Shoes’</a:t>
            </a:r>
            <a:endParaRPr lang="nb-NO" altLang="nb-NO" sz="2400" b="1">
              <a:latin typeface="Times New Roman" pitchFamily="18" charset="0"/>
            </a:endParaRPr>
          </a:p>
        </p:txBody>
      </p: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1676400" y="2133600"/>
          <a:ext cx="3276600" cy="3581400"/>
        </p:xfrm>
        <a:graphic>
          <a:graphicData uri="http://schemas.openxmlformats.org/presentationml/2006/ole">
            <p:oleObj spid="_x0000_s32797" name="Worksheet" r:id="rId5" imgW="2082800" imgH="2806700" progId="Excel.Sheet.8">
              <p:embed/>
            </p:oleObj>
          </a:graphicData>
        </a:graphic>
      </p:graphicFrame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800100" y="2862263"/>
            <a:ext cx="2400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it-IT" altLang="nb-NO" sz="2400">
              <a:latin typeface="Times New Roman" pitchFamily="18" charset="0"/>
            </a:endParaRP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5410200" y="3048000"/>
            <a:ext cx="3124200" cy="2308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nb-NO" sz="1200">
                <a:latin typeface="Times New Roman" pitchFamily="18" charset="0"/>
              </a:rPr>
              <a:t>Man-Hours Required by Best-Practice Methods of Producing A Pair of Medium-grade Men’s Shoes at Selected Dates in the U.S.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nb-NO" sz="120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nb-NO" sz="1200" b="1">
                <a:latin typeface="Times New Roman" pitchFamily="18" charset="0"/>
              </a:rPr>
              <a:t>Year	        Man-Hours Per Pair</a:t>
            </a:r>
            <a:endParaRPr lang="en-US" altLang="nb-NO" sz="120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nb-NO" sz="1200">
                <a:latin typeface="Times New Roman" pitchFamily="18" charset="0"/>
              </a:rPr>
              <a:t>1850		15.5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nb-NO" sz="1200">
                <a:latin typeface="Times New Roman" pitchFamily="18" charset="0"/>
              </a:rPr>
              <a:t>1900		1.7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nb-NO" sz="1200">
                <a:latin typeface="Times New Roman" pitchFamily="18" charset="0"/>
              </a:rPr>
              <a:t>1923	</a:t>
            </a:r>
            <a:r>
              <a:rPr lang="nb-NO" altLang="nb-NO" sz="1200">
                <a:latin typeface="Times New Roman" pitchFamily="18" charset="0"/>
              </a:rPr>
              <a:t>	1.1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nb-NO" altLang="nb-NO" sz="1200">
                <a:latin typeface="Times New Roman" pitchFamily="18" charset="0"/>
              </a:rPr>
              <a:t>1936		0.9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514350" y="660400"/>
            <a:ext cx="58864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nb-NO" sz="2400" b="1">
                <a:solidFill>
                  <a:srgbClr val="000000"/>
                </a:solidFill>
                <a:latin typeface="Times New Roman" pitchFamily="18" charset="0"/>
              </a:rPr>
              <a:t>USA: Learning Curve of Best-Practice Productivity in Medium Grade Men’s Shoes’.</a:t>
            </a:r>
            <a:endParaRPr lang="nb-NO" altLang="nb-NO" sz="2400" b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91635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09675"/>
          </a:xfrm>
        </p:spPr>
        <p:txBody>
          <a:bodyPr/>
          <a:lstStyle/>
          <a:p>
            <a:pPr>
              <a:defRPr/>
            </a:pPr>
            <a:r>
              <a:rPr lang="en-AU" b="1" dirty="0">
                <a:latin typeface="+mn-lt"/>
              </a:rPr>
              <a:t/>
            </a:r>
            <a:br>
              <a:rPr lang="en-AU" b="1" dirty="0">
                <a:latin typeface="+mn-lt"/>
              </a:rPr>
            </a:br>
            <a:r>
              <a:rPr lang="en-AU" b="1" dirty="0">
                <a:latin typeface="+mn-lt"/>
              </a:rPr>
              <a:t> </a:t>
            </a:r>
            <a:r>
              <a:rPr lang="en-AU" sz="3600" b="1" dirty="0">
                <a:latin typeface="Times New Roman" pitchFamily="18" charset="0"/>
                <a:cs typeface="Times New Roman" pitchFamily="18" charset="0"/>
              </a:rPr>
              <a:t>Increasing returns: </a:t>
            </a:r>
            <a:r>
              <a:rPr lang="en-AU" sz="3600" dirty="0">
                <a:latin typeface="Times New Roman" pitchFamily="18" charset="0"/>
                <a:cs typeface="Times New Roman" pitchFamily="18" charset="0"/>
              </a:rPr>
              <a:t>Cost reductions for solar photovoltaic power, 1976-2012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nb-NO" sz="3600" dirty="0">
                <a:latin typeface="Times New Roman" pitchFamily="18" charset="0"/>
                <a:cs typeface="Times New Roman" pitchFamily="18" charset="0"/>
              </a:rPr>
            </a:br>
            <a:endParaRPr lang="nb-NO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Content Placeholder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>
          <a:xfrm>
            <a:off x="836613" y="1855788"/>
            <a:ext cx="7470775" cy="4525962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869950"/>
          </a:xfrm>
        </p:spPr>
        <p:txBody>
          <a:bodyPr/>
          <a:lstStyle/>
          <a:p>
            <a:pPr eaLnBrk="1" hangingPunct="1"/>
            <a:r>
              <a:rPr lang="nb-NO" altLang="nb-NO" sz="2800">
                <a:latin typeface="Times New Roman" pitchFamily="18" charset="0"/>
                <a:cs typeface="Times New Roman" pitchFamily="18" charset="0"/>
              </a:rPr>
              <a:t>Types of Economic Theory </a:t>
            </a:r>
            <a:endParaRPr lang="en-US" altLang="nb-NO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143000"/>
            <a:ext cx="3008313" cy="542925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nb-NO" altLang="nb-NO" sz="2800" u="sng">
                <a:latin typeface="Times New Roman" pitchFamily="18" charset="0"/>
                <a:cs typeface="Times New Roman" pitchFamily="18" charset="0"/>
              </a:rPr>
              <a:t>Physics-based: </a:t>
            </a:r>
            <a:r>
              <a:rPr lang="nb-NO" altLang="nb-NO" sz="2800">
                <a:latin typeface="Times New Roman" pitchFamily="18" charset="0"/>
                <a:cs typeface="Times New Roman" pitchFamily="18" charset="0"/>
              </a:rPr>
              <a:t>Neoclassical/ mainstream/</a:t>
            </a:r>
          </a:p>
          <a:p>
            <a:pPr eaLnBrk="1" hangingPunct="1">
              <a:spcBef>
                <a:spcPct val="0"/>
              </a:spcBef>
            </a:pPr>
            <a:r>
              <a:rPr lang="nb-NO" altLang="nb-NO" sz="2800">
                <a:latin typeface="Times New Roman" pitchFamily="18" charset="0"/>
                <a:cs typeface="Times New Roman" pitchFamily="18" charset="0"/>
              </a:rPr>
              <a:t>standard texbook economics.</a:t>
            </a:r>
          </a:p>
          <a:p>
            <a:pPr eaLnBrk="1" hangingPunct="1"/>
            <a:r>
              <a:rPr lang="nb-NO" altLang="nb-NO" sz="2800" u="sng">
                <a:latin typeface="Times New Roman" pitchFamily="18" charset="0"/>
                <a:cs typeface="Times New Roman" pitchFamily="18" charset="0"/>
              </a:rPr>
              <a:t>Experience-based:</a:t>
            </a:r>
          </a:p>
          <a:p>
            <a:pPr eaLnBrk="1" hangingPunct="1">
              <a:buFontTx/>
              <a:buChar char="-"/>
            </a:pPr>
            <a:r>
              <a:rPr lang="nb-NO" altLang="nb-NO" sz="2800">
                <a:latin typeface="Times New Roman" pitchFamily="18" charset="0"/>
                <a:cs typeface="Times New Roman" pitchFamily="18" charset="0"/>
              </a:rPr>
              <a:t>Schumpeterian, evolutionary, institutional, i.e The Other Canon.    </a:t>
            </a:r>
            <a:endParaRPr lang="en-US" altLang="nb-NO"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>
          <a:xfrm>
            <a:off x="4214813" y="455613"/>
            <a:ext cx="4000500" cy="54864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1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b-NO" sz="4000" dirty="0"/>
              <a:t/>
            </a:r>
            <a:br>
              <a:rPr lang="nb-NO" sz="4000" dirty="0"/>
            </a:b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Harold </a:t>
            </a:r>
            <a:r>
              <a:rPr lang="nb-NO" sz="4000" dirty="0" err="1">
                <a:latin typeface="Times New Roman" pitchFamily="18" charset="0"/>
                <a:cs typeface="Times New Roman" pitchFamily="18" charset="0"/>
              </a:rPr>
              <a:t>Innis</a:t>
            </a: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’ (1894-1952) </a:t>
            </a:r>
            <a:r>
              <a:rPr lang="nb-NO" sz="4000" dirty="0" err="1">
                <a:latin typeface="Times New Roman" pitchFamily="18" charset="0"/>
                <a:cs typeface="Times New Roman" pitchFamily="18" charset="0"/>
              </a:rPr>
              <a:t>dynamic</a:t>
            </a: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4000" dirty="0" err="1">
                <a:latin typeface="Times New Roman" pitchFamily="18" charset="0"/>
                <a:cs typeface="Times New Roman" pitchFamily="18" charset="0"/>
              </a:rPr>
              <a:t>taxonomy</a:t>
            </a: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4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4000" dirty="0" err="1">
                <a:latin typeface="Times New Roman" pitchFamily="18" charset="0"/>
                <a:cs typeface="Times New Roman" pitchFamily="18" charset="0"/>
              </a:rPr>
              <a:t>knowledge</a:t>
            </a:r>
            <a:r>
              <a:rPr lang="nb-NO" sz="40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nb-NO" sz="4000" dirty="0">
                <a:latin typeface="Times New Roman" pitchFamily="18" charset="0"/>
                <a:cs typeface="Times New Roman" pitchFamily="18" charset="0"/>
              </a:rPr>
            </a:br>
            <a:r>
              <a:rPr lang="nb-NO" sz="4000" dirty="0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4625975"/>
          </a:xfrm>
        </p:spPr>
        <p:txBody>
          <a:bodyPr rtlCol="0">
            <a:normAutofit fontScale="92500" lnSpcReduction="10000"/>
          </a:bodyPr>
          <a:lstStyle/>
          <a:p>
            <a:pPr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Science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communicated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nb-NO" b="1" dirty="0">
                <a:latin typeface="Times New Roman" pitchFamily="18" charset="0"/>
                <a:cs typeface="Times New Roman" pitchFamily="18" charset="0"/>
              </a:rPr>
              <a:t>’Latin’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gets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more and more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abstract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enters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alliances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political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elites (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Veblen’s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vested</a:t>
            </a:r>
            <a:r>
              <a:rPr lang="nb-NO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i="1" dirty="0" err="1">
                <a:latin typeface="Times New Roman" pitchFamily="18" charset="0"/>
                <a:cs typeface="Times New Roman" pitchFamily="18" charset="0"/>
              </a:rPr>
              <a:t>interests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Resistance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ruling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paradigm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elites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builds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up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among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b="1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nb-NO" b="1" dirty="0" err="1">
                <a:latin typeface="Times New Roman" pitchFamily="18" charset="0"/>
                <a:cs typeface="Times New Roman" pitchFamily="18" charset="0"/>
              </a:rPr>
              <a:t>vernacular</a:t>
            </a:r>
            <a:r>
              <a:rPr lang="nb-NO" b="1" dirty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those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do not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write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Latin) and an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overthrow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may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take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place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shock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system</a:t>
            </a:r>
            <a:r>
              <a:rPr lang="nb-NO" dirty="0"/>
              <a:t>.  </a:t>
            </a:r>
          </a:p>
          <a:p>
            <a:pPr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Western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Civilization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again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again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saved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by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knowledge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for a time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only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survives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periphery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428625"/>
            <a:ext cx="74295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b="1">
                <a:latin typeface="Times New Roman" pitchFamily="18" charset="0"/>
                <a:cs typeface="Times New Roman" pitchFamily="18" charset="0"/>
              </a:rPr>
              <a:t>Basically two types of economics:</a:t>
            </a:r>
            <a:endParaRPr lang="en-US" altLang="nb-NO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69741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nb-NO" altLang="nb-NO" b="1">
                <a:latin typeface="Times New Roman" pitchFamily="18" charset="0"/>
                <a:cs typeface="Times New Roman" pitchFamily="18" charset="0"/>
              </a:rPr>
              <a:t>’One of the nice things about economics is that it is only a way of thinking, factual knowledge does not exist’. </a:t>
            </a:r>
            <a:endParaRPr lang="en-US" altLang="nb-NO" b="1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r>
              <a:rPr lang="nb-NO" altLang="nb-NO">
                <a:latin typeface="Times New Roman" pitchFamily="18" charset="0"/>
                <a:cs typeface="Times New Roman" pitchFamily="18" charset="0"/>
              </a:rPr>
              <a:t>Victor Norman, Norwegian economist, 1994. (based on Friedman 1953)</a:t>
            </a:r>
            <a:endParaRPr lang="en-US" altLang="nb-NO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r>
              <a:rPr lang="nb-NO" altLang="nb-NO" b="1">
                <a:latin typeface="Times New Roman" pitchFamily="18" charset="0"/>
                <a:cs typeface="Times New Roman" pitchFamily="18" charset="0"/>
              </a:rPr>
              <a:t>’The root of everything we can call theory is to observe things as they are’.</a:t>
            </a:r>
            <a:endParaRPr lang="en-US" altLang="nb-NO" b="1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r>
              <a:rPr lang="de-DE" altLang="nb-NO">
                <a:latin typeface="Times New Roman" pitchFamily="18" charset="0"/>
                <a:cs typeface="Times New Roman" pitchFamily="18" charset="0"/>
              </a:rPr>
              <a:t>Hans-Georg Gadamer, </a:t>
            </a:r>
            <a:r>
              <a:rPr lang="de-DE" altLang="nb-NO" i="1">
                <a:latin typeface="Times New Roman" pitchFamily="18" charset="0"/>
                <a:cs typeface="Times New Roman" pitchFamily="18" charset="0"/>
              </a:rPr>
              <a:t>Lob der Theorie. Reden und Aufsätze, </a:t>
            </a:r>
            <a:r>
              <a:rPr lang="de-DE" altLang="nb-NO">
                <a:latin typeface="Times New Roman" pitchFamily="18" charset="0"/>
                <a:cs typeface="Times New Roman" pitchFamily="18" charset="0"/>
              </a:rPr>
              <a:t>1991.   </a:t>
            </a:r>
            <a:endParaRPr lang="en-US" altLang="nb-NO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4"/>
          <p:cNvSpPr>
            <a:spLocks noChangeAspect="1" noChangeShapeType="1"/>
          </p:cNvSpPr>
          <p:nvPr/>
        </p:nvSpPr>
        <p:spPr bwMode="auto">
          <a:xfrm>
            <a:off x="6705600" y="4221163"/>
            <a:ext cx="0" cy="1493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5" name="Line 5"/>
          <p:cNvSpPr>
            <a:spLocks noChangeAspect="1" noChangeShapeType="1"/>
          </p:cNvSpPr>
          <p:nvPr/>
        </p:nvSpPr>
        <p:spPr bwMode="auto">
          <a:xfrm>
            <a:off x="7019925" y="4292600"/>
            <a:ext cx="0" cy="1338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6" name="Rectangle 6"/>
          <p:cNvSpPr>
            <a:spLocks noChangeAspect="1" noChangeArrowheads="1"/>
          </p:cNvSpPr>
          <p:nvPr/>
        </p:nvSpPr>
        <p:spPr bwMode="auto">
          <a:xfrm>
            <a:off x="1423988" y="381000"/>
            <a:ext cx="6302375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defTabSz="7620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7620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620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620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620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2800" b="1">
                <a:latin typeface="Times New Roman" pitchFamily="18" charset="0"/>
              </a:rPr>
              <a:t>The Knowledge- and Production-Based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2800" b="1">
                <a:latin typeface="Times New Roman" pitchFamily="18" charset="0"/>
              </a:rPr>
              <a:t>Other Canon of Economics </a:t>
            </a:r>
          </a:p>
        </p:txBody>
      </p:sp>
      <p:sp>
        <p:nvSpPr>
          <p:cNvPr id="18437" name="Text Box 7"/>
          <p:cNvSpPr txBox="1">
            <a:spLocks noChangeAspect="1" noChangeArrowheads="1"/>
          </p:cNvSpPr>
          <p:nvPr/>
        </p:nvSpPr>
        <p:spPr bwMode="auto">
          <a:xfrm rot="-5400000">
            <a:off x="-2014537" y="3922712"/>
            <a:ext cx="4800600" cy="460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nb-NO" altLang="nb-NO" sz="2400" b="1">
                <a:latin typeface="Times New Roman" pitchFamily="18" charset="0"/>
              </a:rPr>
              <a:t>Renaissance</a:t>
            </a:r>
            <a:endParaRPr lang="en-GB" altLang="nb-NO" sz="2400" b="1">
              <a:latin typeface="Times New Roman" pitchFamily="18" charset="0"/>
            </a:endParaRPr>
          </a:p>
        </p:txBody>
      </p:sp>
      <p:sp>
        <p:nvSpPr>
          <p:cNvPr id="18438" name="Text Box 8"/>
          <p:cNvSpPr txBox="1">
            <a:spLocks noChangeAspect="1" noChangeArrowheads="1"/>
          </p:cNvSpPr>
          <p:nvPr/>
        </p:nvSpPr>
        <p:spPr bwMode="auto">
          <a:xfrm>
            <a:off x="757238" y="1752600"/>
            <a:ext cx="1219200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Tudor Economic Policy in England 1485+</a:t>
            </a:r>
            <a:endParaRPr lang="en-GB" altLang="nb-NO" sz="1200" b="1">
              <a:latin typeface="Times New Roman" pitchFamily="18" charset="0"/>
            </a:endParaRPr>
          </a:p>
        </p:txBody>
      </p:sp>
      <p:sp>
        <p:nvSpPr>
          <p:cNvPr id="18439" name="Text Box 9"/>
          <p:cNvSpPr txBox="1">
            <a:spLocks noChangeAspect="1" noChangeArrowheads="1"/>
          </p:cNvSpPr>
          <p:nvPr/>
        </p:nvSpPr>
        <p:spPr bwMode="auto">
          <a:xfrm>
            <a:off x="2114550" y="1752600"/>
            <a:ext cx="1295400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Realökonomisch Mercantilism: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Growth as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 i="1">
                <a:latin typeface="Times New Roman" pitchFamily="18" charset="0"/>
              </a:rPr>
              <a:t>Activity-Specific</a:t>
            </a:r>
            <a:endParaRPr lang="en-GB" altLang="nb-NO" sz="1200" b="1" i="1">
              <a:latin typeface="Times New Roman" pitchFamily="18" charset="0"/>
            </a:endParaRPr>
          </a:p>
        </p:txBody>
      </p:sp>
      <p:sp>
        <p:nvSpPr>
          <p:cNvPr id="18440" name="Text Box 10"/>
          <p:cNvSpPr txBox="1">
            <a:spLocks noChangeAspect="1" noChangeArrowheads="1"/>
          </p:cNvSpPr>
          <p:nvPr/>
        </p:nvSpPr>
        <p:spPr bwMode="auto">
          <a:xfrm>
            <a:off x="3548063" y="1752600"/>
            <a:ext cx="914400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Alexander Hamilton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US 1791</a:t>
            </a:r>
          </a:p>
        </p:txBody>
      </p:sp>
      <p:sp>
        <p:nvSpPr>
          <p:cNvPr id="18441" name="Text Box 11"/>
          <p:cNvSpPr txBox="1">
            <a:spLocks noChangeAspect="1" noChangeArrowheads="1"/>
          </p:cNvSpPr>
          <p:nvPr/>
        </p:nvSpPr>
        <p:spPr bwMode="auto">
          <a:xfrm>
            <a:off x="4600575" y="1752600"/>
            <a:ext cx="13716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Daniel Raymond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US 1820</a:t>
            </a:r>
          </a:p>
        </p:txBody>
      </p:sp>
      <p:sp>
        <p:nvSpPr>
          <p:cNvPr id="18442" name="Text Box 12"/>
          <p:cNvSpPr txBox="1">
            <a:spLocks noChangeAspect="1" noChangeArrowheads="1"/>
          </p:cNvSpPr>
          <p:nvPr/>
        </p:nvSpPr>
        <p:spPr bwMode="auto">
          <a:xfrm>
            <a:off x="6110288" y="1752600"/>
            <a:ext cx="1219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M. &amp; H. Carey</a:t>
            </a:r>
            <a:br>
              <a:rPr lang="nb-NO" altLang="nb-NO" sz="1200" b="1">
                <a:latin typeface="Times New Roman" pitchFamily="18" charset="0"/>
              </a:rPr>
            </a:br>
            <a:r>
              <a:rPr lang="nb-NO" altLang="nb-NO" sz="1200" b="1">
                <a:latin typeface="Times New Roman" pitchFamily="18" charset="0"/>
              </a:rPr>
              <a:t>US 19. Century</a:t>
            </a:r>
          </a:p>
        </p:txBody>
      </p:sp>
      <p:sp>
        <p:nvSpPr>
          <p:cNvPr id="18443" name="Text Box 13"/>
          <p:cNvSpPr txBox="1">
            <a:spLocks noChangeAspect="1" noChangeArrowheads="1"/>
          </p:cNvSpPr>
          <p:nvPr/>
        </p:nvSpPr>
        <p:spPr bwMode="auto">
          <a:xfrm>
            <a:off x="7467600" y="1752600"/>
            <a:ext cx="15240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US Industrial Policy 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200" b="1">
              <a:latin typeface="Times New Roman" pitchFamily="18" charset="0"/>
            </a:endParaRPr>
          </a:p>
        </p:txBody>
      </p:sp>
      <p:sp>
        <p:nvSpPr>
          <p:cNvPr id="18444" name="Line 14"/>
          <p:cNvSpPr>
            <a:spLocks noChangeAspect="1" noChangeShapeType="1"/>
          </p:cNvSpPr>
          <p:nvPr/>
        </p:nvSpPr>
        <p:spPr bwMode="auto">
          <a:xfrm>
            <a:off x="617538" y="1893888"/>
            <a:ext cx="13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5" name="Line 15"/>
          <p:cNvSpPr>
            <a:spLocks noChangeAspect="1" noChangeShapeType="1"/>
          </p:cNvSpPr>
          <p:nvPr/>
        </p:nvSpPr>
        <p:spPr bwMode="auto">
          <a:xfrm>
            <a:off x="1978025" y="1893888"/>
            <a:ext cx="13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6" name="Line 16"/>
          <p:cNvSpPr>
            <a:spLocks noChangeAspect="1" noChangeShapeType="1"/>
          </p:cNvSpPr>
          <p:nvPr/>
        </p:nvSpPr>
        <p:spPr bwMode="auto">
          <a:xfrm>
            <a:off x="3411538" y="1893888"/>
            <a:ext cx="13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7" name="Line 17"/>
          <p:cNvSpPr>
            <a:spLocks noChangeAspect="1" noChangeShapeType="1"/>
          </p:cNvSpPr>
          <p:nvPr/>
        </p:nvSpPr>
        <p:spPr bwMode="auto">
          <a:xfrm>
            <a:off x="4460875" y="1893888"/>
            <a:ext cx="13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8" name="Line 18"/>
          <p:cNvSpPr>
            <a:spLocks noChangeAspect="1" noChangeShapeType="1"/>
          </p:cNvSpPr>
          <p:nvPr/>
        </p:nvSpPr>
        <p:spPr bwMode="auto">
          <a:xfrm>
            <a:off x="5970588" y="1893888"/>
            <a:ext cx="13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9" name="Line 19"/>
          <p:cNvSpPr>
            <a:spLocks noChangeAspect="1" noChangeShapeType="1"/>
          </p:cNvSpPr>
          <p:nvPr/>
        </p:nvSpPr>
        <p:spPr bwMode="auto">
          <a:xfrm>
            <a:off x="7327900" y="1893888"/>
            <a:ext cx="13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50" name="Line 20"/>
          <p:cNvSpPr>
            <a:spLocks noChangeAspect="1" noChangeShapeType="1"/>
          </p:cNvSpPr>
          <p:nvPr/>
        </p:nvSpPr>
        <p:spPr bwMode="auto">
          <a:xfrm>
            <a:off x="617538" y="3422650"/>
            <a:ext cx="13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51" name="Line 21"/>
          <p:cNvSpPr>
            <a:spLocks noChangeAspect="1" noChangeShapeType="1"/>
          </p:cNvSpPr>
          <p:nvPr/>
        </p:nvSpPr>
        <p:spPr bwMode="auto">
          <a:xfrm>
            <a:off x="617538" y="4494213"/>
            <a:ext cx="13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52" name="Line 22"/>
          <p:cNvSpPr>
            <a:spLocks noChangeAspect="1" noChangeShapeType="1"/>
          </p:cNvSpPr>
          <p:nvPr/>
        </p:nvSpPr>
        <p:spPr bwMode="auto">
          <a:xfrm>
            <a:off x="617538" y="5567363"/>
            <a:ext cx="13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53" name="Text Box 23"/>
          <p:cNvSpPr txBox="1">
            <a:spLocks noChangeAspect="1" noChangeArrowheads="1"/>
          </p:cNvSpPr>
          <p:nvPr/>
        </p:nvSpPr>
        <p:spPr bwMode="auto">
          <a:xfrm>
            <a:off x="757238" y="3189288"/>
            <a:ext cx="1676400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Giovanni Botero 1588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Antonio Serra  1613</a:t>
            </a:r>
          </a:p>
        </p:txBody>
      </p:sp>
      <p:sp>
        <p:nvSpPr>
          <p:cNvPr id="18454" name="Text Box 24"/>
          <p:cNvSpPr txBox="1">
            <a:spLocks noChangeAspect="1" noChangeArrowheads="1"/>
          </p:cNvSpPr>
          <p:nvPr/>
        </p:nvSpPr>
        <p:spPr bwMode="auto">
          <a:xfrm>
            <a:off x="757238" y="4260850"/>
            <a:ext cx="2138362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Barthélemy de Laffemas 1597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Jean Baptiste Colbert 1651+</a:t>
            </a:r>
          </a:p>
        </p:txBody>
      </p:sp>
      <p:sp>
        <p:nvSpPr>
          <p:cNvPr id="18455" name="Text Box 25"/>
          <p:cNvSpPr txBox="1">
            <a:spLocks noChangeAspect="1" noChangeArrowheads="1"/>
          </p:cNvSpPr>
          <p:nvPr/>
        </p:nvSpPr>
        <p:spPr bwMode="auto">
          <a:xfrm>
            <a:off x="757238" y="5334000"/>
            <a:ext cx="1219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Von Hornick Germany 1684</a:t>
            </a:r>
          </a:p>
        </p:txBody>
      </p:sp>
      <p:sp>
        <p:nvSpPr>
          <p:cNvPr id="18456" name="Text Box 26"/>
          <p:cNvSpPr txBox="1">
            <a:spLocks noChangeAspect="1" noChangeArrowheads="1"/>
          </p:cNvSpPr>
          <p:nvPr/>
        </p:nvSpPr>
        <p:spPr bwMode="auto">
          <a:xfrm>
            <a:off x="2111375" y="5334000"/>
            <a:ext cx="16002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German Cameralism &amp; Anti-Physiocracy</a:t>
            </a:r>
          </a:p>
        </p:txBody>
      </p:sp>
      <p:sp>
        <p:nvSpPr>
          <p:cNvPr id="18457" name="Text Box 27"/>
          <p:cNvSpPr txBox="1">
            <a:spLocks noChangeAspect="1" noChangeArrowheads="1"/>
          </p:cNvSpPr>
          <p:nvPr/>
        </p:nvSpPr>
        <p:spPr bwMode="auto">
          <a:xfrm>
            <a:off x="3848100" y="5334000"/>
            <a:ext cx="1447800" cy="83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German Historical School 1848+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Verein für Sozial-politik 1872-1932</a:t>
            </a:r>
          </a:p>
        </p:txBody>
      </p:sp>
      <p:sp>
        <p:nvSpPr>
          <p:cNvPr id="18458" name="Line 28"/>
          <p:cNvSpPr>
            <a:spLocks noChangeAspect="1" noChangeShapeType="1"/>
          </p:cNvSpPr>
          <p:nvPr/>
        </p:nvSpPr>
        <p:spPr bwMode="auto">
          <a:xfrm>
            <a:off x="1973263" y="5567363"/>
            <a:ext cx="13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59" name="Line 29"/>
          <p:cNvSpPr>
            <a:spLocks noChangeAspect="1" noChangeShapeType="1"/>
          </p:cNvSpPr>
          <p:nvPr/>
        </p:nvSpPr>
        <p:spPr bwMode="auto">
          <a:xfrm>
            <a:off x="3713163" y="5567363"/>
            <a:ext cx="136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60" name="Text Box 30"/>
          <p:cNvSpPr txBox="1">
            <a:spLocks noChangeAspect="1" noChangeArrowheads="1"/>
          </p:cNvSpPr>
          <p:nvPr/>
        </p:nvSpPr>
        <p:spPr bwMode="auto">
          <a:xfrm>
            <a:off x="3548063" y="3189288"/>
            <a:ext cx="1219200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Friedrich List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1841</a:t>
            </a:r>
          </a:p>
        </p:txBody>
      </p:sp>
      <p:sp>
        <p:nvSpPr>
          <p:cNvPr id="18461" name="Text Box 31"/>
          <p:cNvSpPr txBox="1">
            <a:spLocks noChangeAspect="1" noChangeArrowheads="1"/>
          </p:cNvSpPr>
          <p:nvPr/>
        </p:nvSpPr>
        <p:spPr bwMode="auto">
          <a:xfrm>
            <a:off x="5057775" y="2470150"/>
            <a:ext cx="914400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E</a:t>
            </a:r>
            <a:r>
              <a:rPr lang="nb-NO" altLang="nb-NO" sz="1000" b="1">
                <a:latin typeface="Times New Roman" pitchFamily="18" charset="0"/>
              </a:rPr>
              <a:t>. </a:t>
            </a:r>
            <a:r>
              <a:rPr lang="nb-NO" altLang="nb-NO" sz="1200" b="1">
                <a:latin typeface="Times New Roman" pitchFamily="18" charset="0"/>
              </a:rPr>
              <a:t>Peshine</a:t>
            </a:r>
            <a:r>
              <a:rPr lang="nb-NO" altLang="nb-NO" sz="1000" b="1">
                <a:latin typeface="Times New Roman" pitchFamily="18" charset="0"/>
              </a:rPr>
              <a:t/>
            </a:r>
            <a:br>
              <a:rPr lang="nb-NO" altLang="nb-NO" sz="1000" b="1">
                <a:latin typeface="Times New Roman" pitchFamily="18" charset="0"/>
              </a:rPr>
            </a:br>
            <a:r>
              <a:rPr lang="nb-NO" altLang="nb-NO" sz="1200" b="1">
                <a:latin typeface="Times New Roman" pitchFamily="18" charset="0"/>
              </a:rPr>
              <a:t>Smith</a:t>
            </a:r>
          </a:p>
        </p:txBody>
      </p:sp>
      <p:sp>
        <p:nvSpPr>
          <p:cNvPr id="18462" name="Text Box 32"/>
          <p:cNvSpPr txBox="1">
            <a:spLocks noChangeAspect="1" noChangeArrowheads="1"/>
          </p:cNvSpPr>
          <p:nvPr/>
        </p:nvSpPr>
        <p:spPr bwMode="auto">
          <a:xfrm>
            <a:off x="5057775" y="3189288"/>
            <a:ext cx="914400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Japan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1860+</a:t>
            </a:r>
          </a:p>
        </p:txBody>
      </p:sp>
      <p:sp>
        <p:nvSpPr>
          <p:cNvPr id="18463" name="Oval 33"/>
          <p:cNvSpPr>
            <a:spLocks noChangeAspect="1" noChangeArrowheads="1"/>
          </p:cNvSpPr>
          <p:nvPr/>
        </p:nvSpPr>
        <p:spPr bwMode="auto">
          <a:xfrm>
            <a:off x="7467600" y="5181600"/>
            <a:ext cx="1447800" cy="1447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2200" b="1">
                <a:latin typeface="Times New Roman" pitchFamily="18" charset="0"/>
              </a:rPr>
              <a:t>The Other Canon</a:t>
            </a:r>
            <a:endParaRPr lang="nb-NO" altLang="nb-NO" sz="2200">
              <a:latin typeface="Times New Roman" pitchFamily="18" charset="0"/>
            </a:endParaRPr>
          </a:p>
        </p:txBody>
      </p:sp>
      <p:sp>
        <p:nvSpPr>
          <p:cNvPr id="18464" name="Text Box 34"/>
          <p:cNvSpPr txBox="1">
            <a:spLocks noChangeAspect="1" noChangeArrowheads="1"/>
          </p:cNvSpPr>
          <p:nvPr/>
        </p:nvSpPr>
        <p:spPr bwMode="auto">
          <a:xfrm>
            <a:off x="6781800" y="2489200"/>
            <a:ext cx="1066800" cy="55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000" b="1">
                <a:latin typeface="Times New Roman" pitchFamily="18" charset="0"/>
              </a:rPr>
              <a:t>Veblen and the Institutional School</a:t>
            </a:r>
          </a:p>
        </p:txBody>
      </p:sp>
      <p:sp>
        <p:nvSpPr>
          <p:cNvPr id="18465" name="AutoShape 35"/>
          <p:cNvSpPr>
            <a:spLocks noChangeAspect="1" noChangeArrowheads="1"/>
          </p:cNvSpPr>
          <p:nvPr/>
        </p:nvSpPr>
        <p:spPr bwMode="auto">
          <a:xfrm>
            <a:off x="7696200" y="2552700"/>
            <a:ext cx="1295400" cy="1143000"/>
          </a:xfrm>
          <a:prstGeom prst="rightArrow">
            <a:avLst>
              <a:gd name="adj1" fmla="val 50000"/>
              <a:gd name="adj2" fmla="val 6111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Japan +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Asian Tigers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1945+</a:t>
            </a:r>
          </a:p>
        </p:txBody>
      </p:sp>
      <p:sp>
        <p:nvSpPr>
          <p:cNvPr id="18466" name="AutoShape 36"/>
          <p:cNvSpPr>
            <a:spLocks noChangeAspect="1" noChangeArrowheads="1"/>
          </p:cNvSpPr>
          <p:nvPr/>
        </p:nvSpPr>
        <p:spPr bwMode="auto">
          <a:xfrm>
            <a:off x="7696200" y="3810000"/>
            <a:ext cx="1295400" cy="1143000"/>
          </a:xfrm>
          <a:prstGeom prst="rightArrow">
            <a:avLst>
              <a:gd name="adj1" fmla="val 50000"/>
              <a:gd name="adj2" fmla="val 6111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Evolutionary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Economics</a:t>
            </a:r>
          </a:p>
        </p:txBody>
      </p:sp>
      <p:sp>
        <p:nvSpPr>
          <p:cNvPr id="18467" name="Text Box 37"/>
          <p:cNvSpPr txBox="1">
            <a:spLocks noChangeAspect="1" noChangeArrowheads="1"/>
          </p:cNvSpPr>
          <p:nvPr/>
        </p:nvSpPr>
        <p:spPr bwMode="auto">
          <a:xfrm>
            <a:off x="6516688" y="3968750"/>
            <a:ext cx="9906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Schumpeter</a:t>
            </a:r>
          </a:p>
        </p:txBody>
      </p:sp>
      <p:sp>
        <p:nvSpPr>
          <p:cNvPr id="18468" name="Text Box 38"/>
          <p:cNvSpPr txBox="1">
            <a:spLocks noChangeAspect="1" noChangeArrowheads="1"/>
          </p:cNvSpPr>
          <p:nvPr/>
        </p:nvSpPr>
        <p:spPr bwMode="auto">
          <a:xfrm>
            <a:off x="6516688" y="4508500"/>
            <a:ext cx="990600" cy="461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Schmoller</a:t>
            </a:r>
            <a:br>
              <a:rPr lang="nb-NO" altLang="nb-NO" sz="1200" b="1">
                <a:latin typeface="Times New Roman" pitchFamily="18" charset="0"/>
              </a:rPr>
            </a:br>
            <a:r>
              <a:rPr lang="nb-NO" altLang="nb-NO" sz="1200" b="1">
                <a:latin typeface="Times New Roman" pitchFamily="18" charset="0"/>
              </a:rPr>
              <a:t>Sombart </a:t>
            </a:r>
          </a:p>
        </p:txBody>
      </p:sp>
      <p:sp>
        <p:nvSpPr>
          <p:cNvPr id="18469" name="Text Box 39"/>
          <p:cNvSpPr txBox="1">
            <a:spLocks noChangeAspect="1" noChangeArrowheads="1"/>
          </p:cNvSpPr>
          <p:nvPr/>
        </p:nvSpPr>
        <p:spPr bwMode="auto">
          <a:xfrm>
            <a:off x="6248400" y="5715000"/>
            <a:ext cx="9906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Marx</a:t>
            </a:r>
          </a:p>
        </p:txBody>
      </p:sp>
      <p:sp>
        <p:nvSpPr>
          <p:cNvPr id="18470" name="Text Box 40"/>
          <p:cNvSpPr txBox="1">
            <a:spLocks noChangeAspect="1" noChangeArrowheads="1"/>
          </p:cNvSpPr>
          <p:nvPr/>
        </p:nvSpPr>
        <p:spPr bwMode="auto">
          <a:xfrm>
            <a:off x="6172200" y="6421438"/>
            <a:ext cx="990600" cy="276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1200" b="1">
                <a:latin typeface="Times New Roman" pitchFamily="18" charset="0"/>
              </a:rPr>
              <a:t>Keynes</a:t>
            </a:r>
          </a:p>
        </p:txBody>
      </p:sp>
      <p:sp>
        <p:nvSpPr>
          <p:cNvPr id="18471" name="Line 41"/>
          <p:cNvSpPr>
            <a:spLocks noChangeAspect="1" noChangeShapeType="1"/>
          </p:cNvSpPr>
          <p:nvPr/>
        </p:nvSpPr>
        <p:spPr bwMode="auto">
          <a:xfrm>
            <a:off x="2438400" y="3422650"/>
            <a:ext cx="1114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72" name="Line 42"/>
          <p:cNvSpPr>
            <a:spLocks noChangeAspect="1" noChangeShapeType="1"/>
          </p:cNvSpPr>
          <p:nvPr/>
        </p:nvSpPr>
        <p:spPr bwMode="auto">
          <a:xfrm>
            <a:off x="2286000" y="4725988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73" name="Line 43"/>
          <p:cNvSpPr>
            <a:spLocks noChangeAspect="1" noChangeShapeType="1"/>
          </p:cNvSpPr>
          <p:nvPr/>
        </p:nvSpPr>
        <p:spPr bwMode="auto">
          <a:xfrm flipV="1">
            <a:off x="3095625" y="3660775"/>
            <a:ext cx="962025" cy="1666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74" name="Line 44"/>
          <p:cNvSpPr>
            <a:spLocks noChangeAspect="1" noChangeShapeType="1"/>
          </p:cNvSpPr>
          <p:nvPr/>
        </p:nvSpPr>
        <p:spPr bwMode="auto">
          <a:xfrm flipV="1">
            <a:off x="2162175" y="2589213"/>
            <a:ext cx="962025" cy="1666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75" name="Line 45"/>
          <p:cNvSpPr>
            <a:spLocks noChangeAspect="1" noChangeShapeType="1"/>
          </p:cNvSpPr>
          <p:nvPr/>
        </p:nvSpPr>
        <p:spPr bwMode="auto">
          <a:xfrm>
            <a:off x="2438400" y="3429000"/>
            <a:ext cx="16764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76" name="Line 46"/>
          <p:cNvSpPr>
            <a:spLocks noChangeAspect="1" noChangeShapeType="1"/>
          </p:cNvSpPr>
          <p:nvPr/>
        </p:nvSpPr>
        <p:spPr bwMode="auto">
          <a:xfrm>
            <a:off x="1990725" y="2587625"/>
            <a:ext cx="2428875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77" name="Line 47"/>
          <p:cNvSpPr>
            <a:spLocks noChangeAspect="1" noChangeShapeType="1"/>
          </p:cNvSpPr>
          <p:nvPr/>
        </p:nvSpPr>
        <p:spPr bwMode="auto">
          <a:xfrm>
            <a:off x="2743200" y="2590800"/>
            <a:ext cx="809625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78" name="Line 48"/>
          <p:cNvSpPr>
            <a:spLocks noChangeAspect="1" noChangeShapeType="1"/>
          </p:cNvSpPr>
          <p:nvPr/>
        </p:nvSpPr>
        <p:spPr bwMode="auto">
          <a:xfrm flipH="1">
            <a:off x="4191000" y="2222500"/>
            <a:ext cx="609600" cy="96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79" name="Line 49"/>
          <p:cNvSpPr>
            <a:spLocks noChangeAspect="1" noChangeShapeType="1"/>
          </p:cNvSpPr>
          <p:nvPr/>
        </p:nvSpPr>
        <p:spPr bwMode="auto">
          <a:xfrm>
            <a:off x="4764088" y="3422650"/>
            <a:ext cx="298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80" name="Line 50"/>
          <p:cNvSpPr>
            <a:spLocks noChangeAspect="1" noChangeShapeType="1"/>
          </p:cNvSpPr>
          <p:nvPr/>
        </p:nvSpPr>
        <p:spPr bwMode="auto">
          <a:xfrm>
            <a:off x="5514975" y="2219325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81" name="Line 51"/>
          <p:cNvSpPr>
            <a:spLocks noChangeAspect="1" noChangeShapeType="1"/>
          </p:cNvSpPr>
          <p:nvPr/>
        </p:nvSpPr>
        <p:spPr bwMode="auto">
          <a:xfrm>
            <a:off x="5514975" y="2936875"/>
            <a:ext cx="0" cy="252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82" name="Line 52"/>
          <p:cNvSpPr>
            <a:spLocks noChangeAspect="1" noChangeShapeType="1"/>
          </p:cNvSpPr>
          <p:nvPr/>
        </p:nvSpPr>
        <p:spPr bwMode="auto">
          <a:xfrm flipV="1">
            <a:off x="4876800" y="3657600"/>
            <a:ext cx="657225" cy="167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83" name="Line 53"/>
          <p:cNvSpPr>
            <a:spLocks noChangeAspect="1" noChangeShapeType="1"/>
          </p:cNvSpPr>
          <p:nvPr/>
        </p:nvSpPr>
        <p:spPr bwMode="auto">
          <a:xfrm flipV="1">
            <a:off x="5105400" y="3048000"/>
            <a:ext cx="1676400" cy="2282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84" name="Line 54"/>
          <p:cNvSpPr>
            <a:spLocks noChangeAspect="1" noChangeShapeType="1"/>
          </p:cNvSpPr>
          <p:nvPr/>
        </p:nvSpPr>
        <p:spPr bwMode="auto">
          <a:xfrm flipV="1">
            <a:off x="5976938" y="2222500"/>
            <a:ext cx="1489075" cy="404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85" name="Line 55"/>
          <p:cNvSpPr>
            <a:spLocks noChangeAspect="1" noChangeShapeType="1"/>
          </p:cNvSpPr>
          <p:nvPr/>
        </p:nvSpPr>
        <p:spPr bwMode="auto">
          <a:xfrm flipH="1">
            <a:off x="5961063" y="2222500"/>
            <a:ext cx="430212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86" name="Line 56"/>
          <p:cNvSpPr>
            <a:spLocks noChangeAspect="1" noChangeShapeType="1"/>
          </p:cNvSpPr>
          <p:nvPr/>
        </p:nvSpPr>
        <p:spPr bwMode="auto">
          <a:xfrm flipV="1">
            <a:off x="7639050" y="2209800"/>
            <a:ext cx="209550" cy="263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87" name="Line 57"/>
          <p:cNvSpPr>
            <a:spLocks noChangeAspect="1" noChangeShapeType="1"/>
          </p:cNvSpPr>
          <p:nvPr/>
        </p:nvSpPr>
        <p:spPr bwMode="auto">
          <a:xfrm>
            <a:off x="5991225" y="3276600"/>
            <a:ext cx="1595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88" name="Line 58"/>
          <p:cNvSpPr>
            <a:spLocks noChangeAspect="1" noChangeShapeType="1"/>
          </p:cNvSpPr>
          <p:nvPr/>
        </p:nvSpPr>
        <p:spPr bwMode="auto">
          <a:xfrm>
            <a:off x="7581900" y="3048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89" name="Line 59"/>
          <p:cNvSpPr>
            <a:spLocks noChangeAspect="1" noChangeShapeType="1"/>
          </p:cNvSpPr>
          <p:nvPr/>
        </p:nvSpPr>
        <p:spPr bwMode="auto">
          <a:xfrm>
            <a:off x="6972300" y="3276600"/>
            <a:ext cx="0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90" name="Line 60"/>
          <p:cNvSpPr>
            <a:spLocks noChangeAspect="1" noChangeShapeType="1"/>
          </p:cNvSpPr>
          <p:nvPr/>
        </p:nvSpPr>
        <p:spPr bwMode="auto">
          <a:xfrm>
            <a:off x="7581900" y="3527425"/>
            <a:ext cx="0" cy="1104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91" name="Line 61"/>
          <p:cNvSpPr>
            <a:spLocks noChangeAspect="1" noChangeShapeType="1"/>
          </p:cNvSpPr>
          <p:nvPr/>
        </p:nvSpPr>
        <p:spPr bwMode="auto">
          <a:xfrm>
            <a:off x="7583488" y="4625975"/>
            <a:ext cx="454025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92" name="Line 62"/>
          <p:cNvSpPr>
            <a:spLocks noChangeAspect="1" noChangeShapeType="1"/>
          </p:cNvSpPr>
          <p:nvPr/>
        </p:nvSpPr>
        <p:spPr bwMode="auto">
          <a:xfrm>
            <a:off x="7467600" y="4235450"/>
            <a:ext cx="22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93" name="Line 63"/>
          <p:cNvSpPr>
            <a:spLocks noChangeAspect="1" noChangeShapeType="1"/>
          </p:cNvSpPr>
          <p:nvPr/>
        </p:nvSpPr>
        <p:spPr bwMode="auto">
          <a:xfrm>
            <a:off x="8001000" y="3406775"/>
            <a:ext cx="0" cy="363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94" name="Line 64"/>
          <p:cNvSpPr>
            <a:spLocks noChangeAspect="1" noChangeShapeType="1"/>
          </p:cNvSpPr>
          <p:nvPr/>
        </p:nvSpPr>
        <p:spPr bwMode="auto">
          <a:xfrm flipH="1">
            <a:off x="7580313" y="3770313"/>
            <a:ext cx="420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8495" name="AutoShape 65"/>
          <p:cNvCxnSpPr>
            <a:cxnSpLocks noChangeAspect="1" noChangeShapeType="1"/>
            <a:stCxn id="18457" idx="3"/>
            <a:endCxn id="18468" idx="1"/>
          </p:cNvCxnSpPr>
          <p:nvPr/>
        </p:nvCxnSpPr>
        <p:spPr bwMode="auto">
          <a:xfrm flipV="1">
            <a:off x="5295900" y="4738688"/>
            <a:ext cx="1220788" cy="1011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8496" name="AutoShape 66"/>
          <p:cNvCxnSpPr>
            <a:cxnSpLocks noChangeAspect="1" noChangeShapeType="1"/>
            <a:stCxn id="18469" idx="1"/>
          </p:cNvCxnSpPr>
          <p:nvPr/>
        </p:nvCxnSpPr>
        <p:spPr bwMode="auto">
          <a:xfrm rot="10800000" flipV="1">
            <a:off x="5295900" y="5853113"/>
            <a:ext cx="9525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sp>
        <p:nvSpPr>
          <p:cNvPr id="18497" name="Freeform 67"/>
          <p:cNvSpPr>
            <a:spLocks noChangeAspect="1"/>
          </p:cNvSpPr>
          <p:nvPr/>
        </p:nvSpPr>
        <p:spPr bwMode="auto">
          <a:xfrm>
            <a:off x="5295900" y="4229100"/>
            <a:ext cx="1176338" cy="1509713"/>
          </a:xfrm>
          <a:custGeom>
            <a:avLst/>
            <a:gdLst>
              <a:gd name="T0" fmla="*/ 0 w 741"/>
              <a:gd name="T1" fmla="*/ 2147483647 h 951"/>
              <a:gd name="T2" fmla="*/ 2147483647 w 741"/>
              <a:gd name="T3" fmla="*/ 0 h 951"/>
              <a:gd name="T4" fmla="*/ 0 60000 65536"/>
              <a:gd name="T5" fmla="*/ 0 60000 65536"/>
              <a:gd name="T6" fmla="*/ 0 w 741"/>
              <a:gd name="T7" fmla="*/ 0 h 951"/>
              <a:gd name="T8" fmla="*/ 741 w 741"/>
              <a:gd name="T9" fmla="*/ 951 h 95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41" h="951">
                <a:moveTo>
                  <a:pt x="0" y="951"/>
                </a:moveTo>
                <a:lnTo>
                  <a:pt x="741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98" name="Line 68"/>
          <p:cNvSpPr>
            <a:spLocks noChangeAspect="1" noChangeShapeType="1"/>
          </p:cNvSpPr>
          <p:nvPr/>
        </p:nvSpPr>
        <p:spPr bwMode="auto">
          <a:xfrm>
            <a:off x="6567488" y="221615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99" name="Line 69"/>
          <p:cNvSpPr>
            <a:spLocks noChangeAspect="1" noChangeShapeType="1"/>
          </p:cNvSpPr>
          <p:nvPr/>
        </p:nvSpPr>
        <p:spPr bwMode="auto">
          <a:xfrm flipV="1">
            <a:off x="6877050" y="42926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8500" name="AutoShape 70"/>
          <p:cNvCxnSpPr>
            <a:cxnSpLocks noChangeAspect="1" noChangeShapeType="1"/>
            <a:stCxn id="18470" idx="3"/>
            <a:endCxn id="18463" idx="3"/>
          </p:cNvCxnSpPr>
          <p:nvPr/>
        </p:nvCxnSpPr>
        <p:spPr bwMode="auto">
          <a:xfrm flipV="1">
            <a:off x="7162800" y="6416675"/>
            <a:ext cx="517525" cy="142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8501" name="AutoShape 71"/>
          <p:cNvCxnSpPr>
            <a:cxnSpLocks noChangeAspect="1" noChangeShapeType="1"/>
            <a:stCxn id="18469" idx="3"/>
            <a:endCxn id="18463" idx="2"/>
          </p:cNvCxnSpPr>
          <p:nvPr/>
        </p:nvCxnSpPr>
        <p:spPr bwMode="auto">
          <a:xfrm>
            <a:off x="7239000" y="5853113"/>
            <a:ext cx="228600" cy="52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cxnSp>
        <p:nvCxnSpPr>
          <p:cNvPr id="18502" name="AutoShape 72"/>
          <p:cNvCxnSpPr>
            <a:cxnSpLocks noChangeAspect="1" noChangeShapeType="1"/>
            <a:stCxn id="18468" idx="3"/>
            <a:endCxn id="18463" idx="1"/>
          </p:cNvCxnSpPr>
          <p:nvPr/>
        </p:nvCxnSpPr>
        <p:spPr bwMode="auto">
          <a:xfrm>
            <a:off x="7507288" y="4738688"/>
            <a:ext cx="173037" cy="6556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sp>
        <p:nvSpPr>
          <p:cNvPr id="18503" name="Line 73"/>
          <p:cNvSpPr>
            <a:spLocks noChangeAspect="1" noChangeShapeType="1"/>
          </p:cNvSpPr>
          <p:nvPr/>
        </p:nvSpPr>
        <p:spPr bwMode="auto">
          <a:xfrm>
            <a:off x="7235825" y="4292600"/>
            <a:ext cx="593725" cy="984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04" name="Line 74"/>
          <p:cNvSpPr>
            <a:spLocks noChangeAspect="1" noChangeShapeType="1"/>
          </p:cNvSpPr>
          <p:nvPr/>
        </p:nvSpPr>
        <p:spPr bwMode="auto">
          <a:xfrm>
            <a:off x="8191500" y="4670425"/>
            <a:ext cx="0" cy="511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05" name="Freeform 75"/>
          <p:cNvSpPr>
            <a:spLocks noChangeAspect="1"/>
          </p:cNvSpPr>
          <p:nvPr/>
        </p:nvSpPr>
        <p:spPr bwMode="auto">
          <a:xfrm>
            <a:off x="3089275" y="5799138"/>
            <a:ext cx="3154363" cy="444500"/>
          </a:xfrm>
          <a:custGeom>
            <a:avLst/>
            <a:gdLst>
              <a:gd name="T0" fmla="*/ 2147483647 w 1987"/>
              <a:gd name="T1" fmla="*/ 0 h 280"/>
              <a:gd name="T2" fmla="*/ 0 w 1987"/>
              <a:gd name="T3" fmla="*/ 2147483647 h 280"/>
              <a:gd name="T4" fmla="*/ 2147483647 w 1987"/>
              <a:gd name="T5" fmla="*/ 2147483647 h 280"/>
              <a:gd name="T6" fmla="*/ 2147483647 w 1987"/>
              <a:gd name="T7" fmla="*/ 2147483647 h 280"/>
              <a:gd name="T8" fmla="*/ 2147483647 w 1987"/>
              <a:gd name="T9" fmla="*/ 2147483647 h 2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87"/>
              <a:gd name="T16" fmla="*/ 0 h 280"/>
              <a:gd name="T17" fmla="*/ 1987 w 1987"/>
              <a:gd name="T18" fmla="*/ 280 h 2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87" h="280">
                <a:moveTo>
                  <a:pt x="1" y="0"/>
                </a:moveTo>
                <a:lnTo>
                  <a:pt x="0" y="280"/>
                </a:lnTo>
                <a:lnTo>
                  <a:pt x="1672" y="280"/>
                </a:lnTo>
                <a:lnTo>
                  <a:pt x="1698" y="280"/>
                </a:lnTo>
                <a:lnTo>
                  <a:pt x="1987" y="7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06" name="Freeform 76"/>
          <p:cNvSpPr>
            <a:spLocks noChangeAspect="1"/>
          </p:cNvSpPr>
          <p:nvPr/>
        </p:nvSpPr>
        <p:spPr bwMode="auto">
          <a:xfrm>
            <a:off x="4651375" y="6172200"/>
            <a:ext cx="2924175" cy="136525"/>
          </a:xfrm>
          <a:custGeom>
            <a:avLst/>
            <a:gdLst>
              <a:gd name="T0" fmla="*/ 0 w 1842"/>
              <a:gd name="T1" fmla="*/ 0 h 86"/>
              <a:gd name="T2" fmla="*/ 0 w 1842"/>
              <a:gd name="T3" fmla="*/ 2147483647 h 86"/>
              <a:gd name="T4" fmla="*/ 2147483647 w 1842"/>
              <a:gd name="T5" fmla="*/ 2147483647 h 86"/>
              <a:gd name="T6" fmla="*/ 2147483647 w 1842"/>
              <a:gd name="T7" fmla="*/ 2147483647 h 86"/>
              <a:gd name="T8" fmla="*/ 2147483647 w 1842"/>
              <a:gd name="T9" fmla="*/ 2147483647 h 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2"/>
              <a:gd name="T16" fmla="*/ 0 h 86"/>
              <a:gd name="T17" fmla="*/ 1842 w 1842"/>
              <a:gd name="T18" fmla="*/ 86 h 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2" h="86">
                <a:moveTo>
                  <a:pt x="0" y="0"/>
                </a:moveTo>
                <a:lnTo>
                  <a:pt x="0" y="86"/>
                </a:lnTo>
                <a:lnTo>
                  <a:pt x="775" y="86"/>
                </a:lnTo>
                <a:lnTo>
                  <a:pt x="1842" y="84"/>
                </a:lnTo>
                <a:lnTo>
                  <a:pt x="1831" y="8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8507" name="AutoShape 77"/>
          <p:cNvCxnSpPr>
            <a:cxnSpLocks noChangeAspect="1" noChangeShapeType="1"/>
          </p:cNvCxnSpPr>
          <p:nvPr/>
        </p:nvCxnSpPr>
        <p:spPr bwMode="auto">
          <a:xfrm rot="10800000" flipH="1">
            <a:off x="6227763" y="2781300"/>
            <a:ext cx="533400" cy="3089275"/>
          </a:xfrm>
          <a:prstGeom prst="bentConnector3">
            <a:avLst>
              <a:gd name="adj1" fmla="val -4285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sp>
        <p:nvSpPr>
          <p:cNvPr id="18508" name="Text Box 78"/>
          <p:cNvSpPr txBox="1">
            <a:spLocks noChangeAspect="1" noChangeArrowheads="1"/>
          </p:cNvSpPr>
          <p:nvPr/>
        </p:nvSpPr>
        <p:spPr bwMode="auto">
          <a:xfrm>
            <a:off x="6516688" y="5013325"/>
            <a:ext cx="990600" cy="6461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t-EE" altLang="nb-NO" sz="1200" b="1">
                <a:latin typeface="Times New Roman" pitchFamily="18" charset="0"/>
              </a:rPr>
              <a:t>Classical Dev</a:t>
            </a:r>
            <a:r>
              <a:rPr lang="nb-NO" altLang="nb-NO" sz="1200" b="1">
                <a:latin typeface="Times New Roman" pitchFamily="18" charset="0"/>
              </a:rPr>
              <a:t>p</a:t>
            </a:r>
            <a:r>
              <a:rPr lang="et-EE" altLang="nb-NO" sz="1200" b="1">
                <a:latin typeface="Times New Roman" pitchFamily="18" charset="0"/>
              </a:rPr>
              <a:t>. Econ</a:t>
            </a:r>
            <a:r>
              <a:rPr lang="nb-NO" altLang="nb-NO" sz="1200" b="1">
                <a:latin typeface="Times New Roman" pitchFamily="18" charset="0"/>
              </a:rPr>
              <a:t>.</a:t>
            </a:r>
            <a:r>
              <a:rPr lang="et-EE" altLang="nb-NO" sz="1200" b="1">
                <a:latin typeface="Times New Roman" pitchFamily="18" charset="0"/>
              </a:rPr>
              <a:t> 1945+</a:t>
            </a:r>
            <a:endParaRPr lang="nb-NO" altLang="nb-NO" sz="1200" b="1">
              <a:latin typeface="Times New Roman" pitchFamily="18" charset="0"/>
            </a:endParaRPr>
          </a:p>
        </p:txBody>
      </p:sp>
      <p:cxnSp>
        <p:nvCxnSpPr>
          <p:cNvPr id="18509" name="AutoShape 79"/>
          <p:cNvCxnSpPr>
            <a:cxnSpLocks noChangeAspect="1" noChangeShapeType="1"/>
            <a:stCxn id="18497" idx="0"/>
            <a:endCxn id="18508" idx="1"/>
          </p:cNvCxnSpPr>
          <p:nvPr/>
        </p:nvCxnSpPr>
        <p:spPr bwMode="auto">
          <a:xfrm flipV="1">
            <a:off x="5295900" y="5337175"/>
            <a:ext cx="1220788" cy="2142147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</p:cxnSp>
      <p:sp>
        <p:nvSpPr>
          <p:cNvPr id="18510" name="Line 80"/>
          <p:cNvSpPr>
            <a:spLocks noChangeAspect="1" noChangeShapeType="1"/>
          </p:cNvSpPr>
          <p:nvPr/>
        </p:nvSpPr>
        <p:spPr bwMode="auto">
          <a:xfrm>
            <a:off x="4284663" y="3644900"/>
            <a:ext cx="452437" cy="1728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11" name="Line 81"/>
          <p:cNvSpPr>
            <a:spLocks noChangeShapeType="1"/>
          </p:cNvSpPr>
          <p:nvPr/>
        </p:nvSpPr>
        <p:spPr bwMode="auto">
          <a:xfrm>
            <a:off x="4284663" y="3644900"/>
            <a:ext cx="2232025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12" name="Line 82"/>
          <p:cNvSpPr>
            <a:spLocks noChangeShapeType="1"/>
          </p:cNvSpPr>
          <p:nvPr/>
        </p:nvSpPr>
        <p:spPr bwMode="auto">
          <a:xfrm flipV="1">
            <a:off x="7164388" y="5661025"/>
            <a:ext cx="144462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13" name="Line 83"/>
          <p:cNvSpPr>
            <a:spLocks noChangeShapeType="1"/>
          </p:cNvSpPr>
          <p:nvPr/>
        </p:nvSpPr>
        <p:spPr bwMode="auto">
          <a:xfrm flipV="1">
            <a:off x="6948488" y="5661025"/>
            <a:ext cx="7143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514" name="Line 84"/>
          <p:cNvSpPr>
            <a:spLocks noChangeShapeType="1"/>
          </p:cNvSpPr>
          <p:nvPr/>
        </p:nvSpPr>
        <p:spPr bwMode="auto">
          <a:xfrm>
            <a:off x="6588125" y="2708275"/>
            <a:ext cx="0" cy="1225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5"/>
          <p:cNvSpPr>
            <a:spLocks noChangeArrowheads="1"/>
          </p:cNvSpPr>
          <p:nvPr/>
        </p:nvSpPr>
        <p:spPr bwMode="auto">
          <a:xfrm>
            <a:off x="469900" y="-38100"/>
            <a:ext cx="8674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1800"/>
              <a:t/>
            </a:r>
            <a:br>
              <a:rPr lang="nb-NO" altLang="nb-NO" sz="1800"/>
            </a:br>
            <a:r>
              <a:rPr lang="en-US" altLang="nb-NO" sz="2300" b="1"/>
              <a:t>Why are there so few middle income nations?</a:t>
            </a:r>
            <a:r>
              <a:rPr lang="es-ES_tradnl" altLang="nb-NO" sz="2300" b="1"/>
              <a:t> </a:t>
            </a:r>
            <a:endParaRPr lang="es-ES" altLang="nb-NO" sz="2300" b="1"/>
          </a:p>
        </p:txBody>
      </p:sp>
      <p:sp>
        <p:nvSpPr>
          <p:cNvPr id="5524" name="Rectangle 404"/>
          <p:cNvSpPr>
            <a:spLocks noChangeArrowheads="1"/>
          </p:cNvSpPr>
          <p:nvPr/>
        </p:nvSpPr>
        <p:spPr bwMode="auto">
          <a:xfrm>
            <a:off x="1397000" y="6037263"/>
            <a:ext cx="7515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nb-NO" sz="1800">
                <a:solidFill>
                  <a:srgbClr val="000000"/>
                </a:solidFill>
              </a:rPr>
              <a:t>Source: original data extracted from Angus Maddison, OECD, Paris, 2003</a:t>
            </a:r>
            <a:endParaRPr lang="es-ES" altLang="nb-NO" sz="1800"/>
          </a:p>
        </p:txBody>
      </p:sp>
      <p:grpSp>
        <p:nvGrpSpPr>
          <p:cNvPr id="2" name="Group 442"/>
          <p:cNvGrpSpPr>
            <a:grpSpLocks/>
          </p:cNvGrpSpPr>
          <p:nvPr/>
        </p:nvGrpSpPr>
        <p:grpSpPr bwMode="auto">
          <a:xfrm>
            <a:off x="1060450" y="1322388"/>
            <a:ext cx="7500938" cy="4205287"/>
            <a:chOff x="668" y="833"/>
            <a:chExt cx="4725" cy="2649"/>
          </a:xfrm>
        </p:grpSpPr>
        <p:sp>
          <p:nvSpPr>
            <p:cNvPr id="20485" name="Rectangle 110"/>
            <p:cNvSpPr>
              <a:spLocks noChangeArrowheads="1"/>
            </p:cNvSpPr>
            <p:nvPr/>
          </p:nvSpPr>
          <p:spPr bwMode="auto">
            <a:xfrm>
              <a:off x="668" y="1180"/>
              <a:ext cx="4725" cy="2302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486" name="Line 111"/>
            <p:cNvSpPr>
              <a:spLocks noChangeShapeType="1"/>
            </p:cNvSpPr>
            <p:nvPr/>
          </p:nvSpPr>
          <p:spPr bwMode="auto">
            <a:xfrm>
              <a:off x="1040" y="2967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87" name="Line 112"/>
            <p:cNvSpPr>
              <a:spLocks noChangeShapeType="1"/>
            </p:cNvSpPr>
            <p:nvPr/>
          </p:nvSpPr>
          <p:spPr bwMode="auto">
            <a:xfrm>
              <a:off x="1040" y="2760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88" name="Line 113"/>
            <p:cNvSpPr>
              <a:spLocks noChangeShapeType="1"/>
            </p:cNvSpPr>
            <p:nvPr/>
          </p:nvSpPr>
          <p:spPr bwMode="auto">
            <a:xfrm>
              <a:off x="1040" y="2553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89" name="Line 114"/>
            <p:cNvSpPr>
              <a:spLocks noChangeShapeType="1"/>
            </p:cNvSpPr>
            <p:nvPr/>
          </p:nvSpPr>
          <p:spPr bwMode="auto">
            <a:xfrm>
              <a:off x="1040" y="2352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0" name="Line 115"/>
            <p:cNvSpPr>
              <a:spLocks noChangeShapeType="1"/>
            </p:cNvSpPr>
            <p:nvPr/>
          </p:nvSpPr>
          <p:spPr bwMode="auto">
            <a:xfrm>
              <a:off x="1040" y="2144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1" name="Line 116"/>
            <p:cNvSpPr>
              <a:spLocks noChangeShapeType="1"/>
            </p:cNvSpPr>
            <p:nvPr/>
          </p:nvSpPr>
          <p:spPr bwMode="auto">
            <a:xfrm>
              <a:off x="1040" y="1937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2" name="Line 117"/>
            <p:cNvSpPr>
              <a:spLocks noChangeShapeType="1"/>
            </p:cNvSpPr>
            <p:nvPr/>
          </p:nvSpPr>
          <p:spPr bwMode="auto">
            <a:xfrm>
              <a:off x="1040" y="1730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3" name="Line 118"/>
            <p:cNvSpPr>
              <a:spLocks noChangeShapeType="1"/>
            </p:cNvSpPr>
            <p:nvPr/>
          </p:nvSpPr>
          <p:spPr bwMode="auto">
            <a:xfrm>
              <a:off x="1040" y="1523"/>
              <a:ext cx="4279" cy="0"/>
            </a:xfrm>
            <a:prstGeom prst="line">
              <a:avLst/>
            </a:prstGeom>
            <a:noFill/>
            <a:ln w="0">
              <a:solidFill>
                <a:srgbClr val="969696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4" name="Line 119"/>
            <p:cNvSpPr>
              <a:spLocks noChangeShapeType="1"/>
            </p:cNvSpPr>
            <p:nvPr/>
          </p:nvSpPr>
          <p:spPr bwMode="auto">
            <a:xfrm>
              <a:off x="1040" y="1523"/>
              <a:ext cx="0" cy="165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5" name="Line 120"/>
            <p:cNvSpPr>
              <a:spLocks noChangeShapeType="1"/>
            </p:cNvSpPr>
            <p:nvPr/>
          </p:nvSpPr>
          <p:spPr bwMode="auto">
            <a:xfrm>
              <a:off x="1018" y="3174"/>
              <a:ext cx="2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6" name="Line 121"/>
            <p:cNvSpPr>
              <a:spLocks noChangeShapeType="1"/>
            </p:cNvSpPr>
            <p:nvPr/>
          </p:nvSpPr>
          <p:spPr bwMode="auto">
            <a:xfrm>
              <a:off x="1018" y="2967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7" name="Line 122"/>
            <p:cNvSpPr>
              <a:spLocks noChangeShapeType="1"/>
            </p:cNvSpPr>
            <p:nvPr/>
          </p:nvSpPr>
          <p:spPr bwMode="auto">
            <a:xfrm>
              <a:off x="1018" y="2760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8" name="Line 123"/>
            <p:cNvSpPr>
              <a:spLocks noChangeShapeType="1"/>
            </p:cNvSpPr>
            <p:nvPr/>
          </p:nvSpPr>
          <p:spPr bwMode="auto">
            <a:xfrm>
              <a:off x="1018" y="2553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99" name="Line 124"/>
            <p:cNvSpPr>
              <a:spLocks noChangeShapeType="1"/>
            </p:cNvSpPr>
            <p:nvPr/>
          </p:nvSpPr>
          <p:spPr bwMode="auto">
            <a:xfrm>
              <a:off x="1018" y="2352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0" name="Line 125"/>
            <p:cNvSpPr>
              <a:spLocks noChangeShapeType="1"/>
            </p:cNvSpPr>
            <p:nvPr/>
          </p:nvSpPr>
          <p:spPr bwMode="auto">
            <a:xfrm>
              <a:off x="1018" y="2144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1" name="Line 126"/>
            <p:cNvSpPr>
              <a:spLocks noChangeShapeType="1"/>
            </p:cNvSpPr>
            <p:nvPr/>
          </p:nvSpPr>
          <p:spPr bwMode="auto">
            <a:xfrm>
              <a:off x="1018" y="1937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2" name="Line 127"/>
            <p:cNvSpPr>
              <a:spLocks noChangeShapeType="1"/>
            </p:cNvSpPr>
            <p:nvPr/>
          </p:nvSpPr>
          <p:spPr bwMode="auto">
            <a:xfrm>
              <a:off x="1018" y="1730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3" name="Line 128"/>
            <p:cNvSpPr>
              <a:spLocks noChangeShapeType="1"/>
            </p:cNvSpPr>
            <p:nvPr/>
          </p:nvSpPr>
          <p:spPr bwMode="auto">
            <a:xfrm>
              <a:off x="1018" y="1523"/>
              <a:ext cx="2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4" name="Line 129"/>
            <p:cNvSpPr>
              <a:spLocks noChangeShapeType="1"/>
            </p:cNvSpPr>
            <p:nvPr/>
          </p:nvSpPr>
          <p:spPr bwMode="auto">
            <a:xfrm>
              <a:off x="1040" y="3174"/>
              <a:ext cx="427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5" name="Line 130"/>
            <p:cNvSpPr>
              <a:spLocks noChangeShapeType="1"/>
            </p:cNvSpPr>
            <p:nvPr/>
          </p:nvSpPr>
          <p:spPr bwMode="auto">
            <a:xfrm flipV="1">
              <a:off x="104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6" name="Line 131"/>
            <p:cNvSpPr>
              <a:spLocks noChangeShapeType="1"/>
            </p:cNvSpPr>
            <p:nvPr/>
          </p:nvSpPr>
          <p:spPr bwMode="auto">
            <a:xfrm flipV="1">
              <a:off x="112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7" name="Line 132"/>
            <p:cNvSpPr>
              <a:spLocks noChangeShapeType="1"/>
            </p:cNvSpPr>
            <p:nvPr/>
          </p:nvSpPr>
          <p:spPr bwMode="auto">
            <a:xfrm flipV="1">
              <a:off x="120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8" name="Line 133"/>
            <p:cNvSpPr>
              <a:spLocks noChangeShapeType="1"/>
            </p:cNvSpPr>
            <p:nvPr/>
          </p:nvSpPr>
          <p:spPr bwMode="auto">
            <a:xfrm flipV="1">
              <a:off x="128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09" name="Line 134"/>
            <p:cNvSpPr>
              <a:spLocks noChangeShapeType="1"/>
            </p:cNvSpPr>
            <p:nvPr/>
          </p:nvSpPr>
          <p:spPr bwMode="auto">
            <a:xfrm flipV="1">
              <a:off x="136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0" name="Line 135"/>
            <p:cNvSpPr>
              <a:spLocks noChangeShapeType="1"/>
            </p:cNvSpPr>
            <p:nvPr/>
          </p:nvSpPr>
          <p:spPr bwMode="auto">
            <a:xfrm flipV="1">
              <a:off x="145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1" name="Line 136"/>
            <p:cNvSpPr>
              <a:spLocks noChangeShapeType="1"/>
            </p:cNvSpPr>
            <p:nvPr/>
          </p:nvSpPr>
          <p:spPr bwMode="auto">
            <a:xfrm flipV="1">
              <a:off x="153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2" name="Line 137"/>
            <p:cNvSpPr>
              <a:spLocks noChangeShapeType="1"/>
            </p:cNvSpPr>
            <p:nvPr/>
          </p:nvSpPr>
          <p:spPr bwMode="auto">
            <a:xfrm flipV="1">
              <a:off x="161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3" name="Line 138"/>
            <p:cNvSpPr>
              <a:spLocks noChangeShapeType="1"/>
            </p:cNvSpPr>
            <p:nvPr/>
          </p:nvSpPr>
          <p:spPr bwMode="auto">
            <a:xfrm flipV="1">
              <a:off x="169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4" name="Line 139"/>
            <p:cNvSpPr>
              <a:spLocks noChangeShapeType="1"/>
            </p:cNvSpPr>
            <p:nvPr/>
          </p:nvSpPr>
          <p:spPr bwMode="auto">
            <a:xfrm flipV="1">
              <a:off x="177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5" name="Line 140"/>
            <p:cNvSpPr>
              <a:spLocks noChangeShapeType="1"/>
            </p:cNvSpPr>
            <p:nvPr/>
          </p:nvSpPr>
          <p:spPr bwMode="auto">
            <a:xfrm flipV="1">
              <a:off x="186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6" name="Line 141"/>
            <p:cNvSpPr>
              <a:spLocks noChangeShapeType="1"/>
            </p:cNvSpPr>
            <p:nvPr/>
          </p:nvSpPr>
          <p:spPr bwMode="auto">
            <a:xfrm flipV="1">
              <a:off x="194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7" name="Line 142"/>
            <p:cNvSpPr>
              <a:spLocks noChangeShapeType="1"/>
            </p:cNvSpPr>
            <p:nvPr/>
          </p:nvSpPr>
          <p:spPr bwMode="auto">
            <a:xfrm flipV="1">
              <a:off x="202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8" name="Line 143"/>
            <p:cNvSpPr>
              <a:spLocks noChangeShapeType="1"/>
            </p:cNvSpPr>
            <p:nvPr/>
          </p:nvSpPr>
          <p:spPr bwMode="auto">
            <a:xfrm flipV="1">
              <a:off x="211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19" name="Line 144"/>
            <p:cNvSpPr>
              <a:spLocks noChangeShapeType="1"/>
            </p:cNvSpPr>
            <p:nvPr/>
          </p:nvSpPr>
          <p:spPr bwMode="auto">
            <a:xfrm flipV="1">
              <a:off x="219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0" name="Line 145"/>
            <p:cNvSpPr>
              <a:spLocks noChangeShapeType="1"/>
            </p:cNvSpPr>
            <p:nvPr/>
          </p:nvSpPr>
          <p:spPr bwMode="auto">
            <a:xfrm flipV="1">
              <a:off x="227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1" name="Line 146"/>
            <p:cNvSpPr>
              <a:spLocks noChangeShapeType="1"/>
            </p:cNvSpPr>
            <p:nvPr/>
          </p:nvSpPr>
          <p:spPr bwMode="auto">
            <a:xfrm flipV="1">
              <a:off x="236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2" name="Line 147"/>
            <p:cNvSpPr>
              <a:spLocks noChangeShapeType="1"/>
            </p:cNvSpPr>
            <p:nvPr/>
          </p:nvSpPr>
          <p:spPr bwMode="auto">
            <a:xfrm flipV="1">
              <a:off x="244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3" name="Line 148"/>
            <p:cNvSpPr>
              <a:spLocks noChangeShapeType="1"/>
            </p:cNvSpPr>
            <p:nvPr/>
          </p:nvSpPr>
          <p:spPr bwMode="auto">
            <a:xfrm flipV="1">
              <a:off x="252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4" name="Line 149"/>
            <p:cNvSpPr>
              <a:spLocks noChangeShapeType="1"/>
            </p:cNvSpPr>
            <p:nvPr/>
          </p:nvSpPr>
          <p:spPr bwMode="auto">
            <a:xfrm flipV="1">
              <a:off x="260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5" name="Line 150"/>
            <p:cNvSpPr>
              <a:spLocks noChangeShapeType="1"/>
            </p:cNvSpPr>
            <p:nvPr/>
          </p:nvSpPr>
          <p:spPr bwMode="auto">
            <a:xfrm flipV="1">
              <a:off x="268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6" name="Line 151"/>
            <p:cNvSpPr>
              <a:spLocks noChangeShapeType="1"/>
            </p:cNvSpPr>
            <p:nvPr/>
          </p:nvSpPr>
          <p:spPr bwMode="auto">
            <a:xfrm flipV="1">
              <a:off x="277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7" name="Line 152"/>
            <p:cNvSpPr>
              <a:spLocks noChangeShapeType="1"/>
            </p:cNvSpPr>
            <p:nvPr/>
          </p:nvSpPr>
          <p:spPr bwMode="auto">
            <a:xfrm flipV="1">
              <a:off x="285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8" name="Line 153"/>
            <p:cNvSpPr>
              <a:spLocks noChangeShapeType="1"/>
            </p:cNvSpPr>
            <p:nvPr/>
          </p:nvSpPr>
          <p:spPr bwMode="auto">
            <a:xfrm flipV="1">
              <a:off x="293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29" name="Line 154"/>
            <p:cNvSpPr>
              <a:spLocks noChangeShapeType="1"/>
            </p:cNvSpPr>
            <p:nvPr/>
          </p:nvSpPr>
          <p:spPr bwMode="auto">
            <a:xfrm flipV="1">
              <a:off x="301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30" name="Line 155"/>
            <p:cNvSpPr>
              <a:spLocks noChangeShapeType="1"/>
            </p:cNvSpPr>
            <p:nvPr/>
          </p:nvSpPr>
          <p:spPr bwMode="auto">
            <a:xfrm flipV="1">
              <a:off x="309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31" name="Line 156"/>
            <p:cNvSpPr>
              <a:spLocks noChangeShapeType="1"/>
            </p:cNvSpPr>
            <p:nvPr/>
          </p:nvSpPr>
          <p:spPr bwMode="auto">
            <a:xfrm flipV="1">
              <a:off x="318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32" name="Line 157"/>
            <p:cNvSpPr>
              <a:spLocks noChangeShapeType="1"/>
            </p:cNvSpPr>
            <p:nvPr/>
          </p:nvSpPr>
          <p:spPr bwMode="auto">
            <a:xfrm flipV="1">
              <a:off x="326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33" name="Line 158"/>
            <p:cNvSpPr>
              <a:spLocks noChangeShapeType="1"/>
            </p:cNvSpPr>
            <p:nvPr/>
          </p:nvSpPr>
          <p:spPr bwMode="auto">
            <a:xfrm flipV="1">
              <a:off x="334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34" name="Line 159"/>
            <p:cNvSpPr>
              <a:spLocks noChangeShapeType="1"/>
            </p:cNvSpPr>
            <p:nvPr/>
          </p:nvSpPr>
          <p:spPr bwMode="auto">
            <a:xfrm flipV="1">
              <a:off x="342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35" name="Line 160"/>
            <p:cNvSpPr>
              <a:spLocks noChangeShapeType="1"/>
            </p:cNvSpPr>
            <p:nvPr/>
          </p:nvSpPr>
          <p:spPr bwMode="auto">
            <a:xfrm flipV="1">
              <a:off x="350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36" name="Line 161"/>
            <p:cNvSpPr>
              <a:spLocks noChangeShapeType="1"/>
            </p:cNvSpPr>
            <p:nvPr/>
          </p:nvSpPr>
          <p:spPr bwMode="auto">
            <a:xfrm flipV="1">
              <a:off x="359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37" name="Line 162"/>
            <p:cNvSpPr>
              <a:spLocks noChangeShapeType="1"/>
            </p:cNvSpPr>
            <p:nvPr/>
          </p:nvSpPr>
          <p:spPr bwMode="auto">
            <a:xfrm flipV="1">
              <a:off x="367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38" name="Line 163"/>
            <p:cNvSpPr>
              <a:spLocks noChangeShapeType="1"/>
            </p:cNvSpPr>
            <p:nvPr/>
          </p:nvSpPr>
          <p:spPr bwMode="auto">
            <a:xfrm flipV="1">
              <a:off x="375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39" name="Line 164"/>
            <p:cNvSpPr>
              <a:spLocks noChangeShapeType="1"/>
            </p:cNvSpPr>
            <p:nvPr/>
          </p:nvSpPr>
          <p:spPr bwMode="auto">
            <a:xfrm flipV="1">
              <a:off x="3836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40" name="Line 165"/>
            <p:cNvSpPr>
              <a:spLocks noChangeShapeType="1"/>
            </p:cNvSpPr>
            <p:nvPr/>
          </p:nvSpPr>
          <p:spPr bwMode="auto">
            <a:xfrm flipV="1">
              <a:off x="3918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41" name="Line 166"/>
            <p:cNvSpPr>
              <a:spLocks noChangeShapeType="1"/>
            </p:cNvSpPr>
            <p:nvPr/>
          </p:nvSpPr>
          <p:spPr bwMode="auto">
            <a:xfrm flipV="1">
              <a:off x="4000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42" name="Line 167"/>
            <p:cNvSpPr>
              <a:spLocks noChangeShapeType="1"/>
            </p:cNvSpPr>
            <p:nvPr/>
          </p:nvSpPr>
          <p:spPr bwMode="auto">
            <a:xfrm flipV="1">
              <a:off x="4082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43" name="Line 168"/>
            <p:cNvSpPr>
              <a:spLocks noChangeShapeType="1"/>
            </p:cNvSpPr>
            <p:nvPr/>
          </p:nvSpPr>
          <p:spPr bwMode="auto">
            <a:xfrm flipV="1">
              <a:off x="4164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44" name="Line 169"/>
            <p:cNvSpPr>
              <a:spLocks noChangeShapeType="1"/>
            </p:cNvSpPr>
            <p:nvPr/>
          </p:nvSpPr>
          <p:spPr bwMode="auto">
            <a:xfrm flipV="1">
              <a:off x="4253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45" name="Line 170"/>
            <p:cNvSpPr>
              <a:spLocks noChangeShapeType="1"/>
            </p:cNvSpPr>
            <p:nvPr/>
          </p:nvSpPr>
          <p:spPr bwMode="auto">
            <a:xfrm flipV="1">
              <a:off x="4335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46" name="Line 171"/>
            <p:cNvSpPr>
              <a:spLocks noChangeShapeType="1"/>
            </p:cNvSpPr>
            <p:nvPr/>
          </p:nvSpPr>
          <p:spPr bwMode="auto">
            <a:xfrm flipV="1">
              <a:off x="4417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47" name="Line 172"/>
            <p:cNvSpPr>
              <a:spLocks noChangeShapeType="1"/>
            </p:cNvSpPr>
            <p:nvPr/>
          </p:nvSpPr>
          <p:spPr bwMode="auto">
            <a:xfrm flipV="1">
              <a:off x="4499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48" name="Line 173"/>
            <p:cNvSpPr>
              <a:spLocks noChangeShapeType="1"/>
            </p:cNvSpPr>
            <p:nvPr/>
          </p:nvSpPr>
          <p:spPr bwMode="auto">
            <a:xfrm flipV="1">
              <a:off x="4581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49" name="Line 174"/>
            <p:cNvSpPr>
              <a:spLocks noChangeShapeType="1"/>
            </p:cNvSpPr>
            <p:nvPr/>
          </p:nvSpPr>
          <p:spPr bwMode="auto">
            <a:xfrm flipV="1">
              <a:off x="4663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50" name="Line 175"/>
            <p:cNvSpPr>
              <a:spLocks noChangeShapeType="1"/>
            </p:cNvSpPr>
            <p:nvPr/>
          </p:nvSpPr>
          <p:spPr bwMode="auto">
            <a:xfrm flipV="1">
              <a:off x="4745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51" name="Line 176"/>
            <p:cNvSpPr>
              <a:spLocks noChangeShapeType="1"/>
            </p:cNvSpPr>
            <p:nvPr/>
          </p:nvSpPr>
          <p:spPr bwMode="auto">
            <a:xfrm flipV="1">
              <a:off x="4827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52" name="Line 177"/>
            <p:cNvSpPr>
              <a:spLocks noChangeShapeType="1"/>
            </p:cNvSpPr>
            <p:nvPr/>
          </p:nvSpPr>
          <p:spPr bwMode="auto">
            <a:xfrm flipV="1">
              <a:off x="4909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53" name="Line 178"/>
            <p:cNvSpPr>
              <a:spLocks noChangeShapeType="1"/>
            </p:cNvSpPr>
            <p:nvPr/>
          </p:nvSpPr>
          <p:spPr bwMode="auto">
            <a:xfrm flipV="1">
              <a:off x="4991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54" name="Line 179"/>
            <p:cNvSpPr>
              <a:spLocks noChangeShapeType="1"/>
            </p:cNvSpPr>
            <p:nvPr/>
          </p:nvSpPr>
          <p:spPr bwMode="auto">
            <a:xfrm flipV="1">
              <a:off x="5073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55" name="Line 180"/>
            <p:cNvSpPr>
              <a:spLocks noChangeShapeType="1"/>
            </p:cNvSpPr>
            <p:nvPr/>
          </p:nvSpPr>
          <p:spPr bwMode="auto">
            <a:xfrm flipV="1">
              <a:off x="5155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56" name="Line 181"/>
            <p:cNvSpPr>
              <a:spLocks noChangeShapeType="1"/>
            </p:cNvSpPr>
            <p:nvPr/>
          </p:nvSpPr>
          <p:spPr bwMode="auto">
            <a:xfrm flipV="1">
              <a:off x="5237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57" name="Line 182"/>
            <p:cNvSpPr>
              <a:spLocks noChangeShapeType="1"/>
            </p:cNvSpPr>
            <p:nvPr/>
          </p:nvSpPr>
          <p:spPr bwMode="auto">
            <a:xfrm flipV="1">
              <a:off x="5319" y="3174"/>
              <a:ext cx="1" cy="1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58" name="Freeform 183"/>
            <p:cNvSpPr>
              <a:spLocks/>
            </p:cNvSpPr>
            <p:nvPr/>
          </p:nvSpPr>
          <p:spPr bwMode="auto">
            <a:xfrm>
              <a:off x="1085" y="1661"/>
              <a:ext cx="4189" cy="1438"/>
            </a:xfrm>
            <a:custGeom>
              <a:avLst/>
              <a:gdLst>
                <a:gd name="T0" fmla="*/ 0 w 562"/>
                <a:gd name="T1" fmla="*/ 2147483647 h 229"/>
                <a:gd name="T2" fmla="*/ 2147483647 w 562"/>
                <a:gd name="T3" fmla="*/ 2147483647 h 229"/>
                <a:gd name="T4" fmla="*/ 2147483647 w 562"/>
                <a:gd name="T5" fmla="*/ 2147483647 h 229"/>
                <a:gd name="T6" fmla="*/ 2147483647 w 562"/>
                <a:gd name="T7" fmla="*/ 2147483647 h 229"/>
                <a:gd name="T8" fmla="*/ 2147483647 w 562"/>
                <a:gd name="T9" fmla="*/ 2147483647 h 229"/>
                <a:gd name="T10" fmla="*/ 2147483647 w 562"/>
                <a:gd name="T11" fmla="*/ 2147483647 h 229"/>
                <a:gd name="T12" fmla="*/ 2147483647 w 562"/>
                <a:gd name="T13" fmla="*/ 2147483647 h 229"/>
                <a:gd name="T14" fmla="*/ 2147483647 w 562"/>
                <a:gd name="T15" fmla="*/ 2147483647 h 229"/>
                <a:gd name="T16" fmla="*/ 2147483647 w 562"/>
                <a:gd name="T17" fmla="*/ 2147483647 h 229"/>
                <a:gd name="T18" fmla="*/ 2147483647 w 562"/>
                <a:gd name="T19" fmla="*/ 2147483647 h 229"/>
                <a:gd name="T20" fmla="*/ 2147483647 w 562"/>
                <a:gd name="T21" fmla="*/ 2147483647 h 229"/>
                <a:gd name="T22" fmla="*/ 2147483647 w 562"/>
                <a:gd name="T23" fmla="*/ 2147483647 h 229"/>
                <a:gd name="T24" fmla="*/ 2147483647 w 562"/>
                <a:gd name="T25" fmla="*/ 2147483647 h 229"/>
                <a:gd name="T26" fmla="*/ 2147483647 w 562"/>
                <a:gd name="T27" fmla="*/ 2147483647 h 229"/>
                <a:gd name="T28" fmla="*/ 2147483647 w 562"/>
                <a:gd name="T29" fmla="*/ 2147483647 h 229"/>
                <a:gd name="T30" fmla="*/ 2147483647 w 562"/>
                <a:gd name="T31" fmla="*/ 2147483647 h 229"/>
                <a:gd name="T32" fmla="*/ 2147483647 w 562"/>
                <a:gd name="T33" fmla="*/ 2147483647 h 229"/>
                <a:gd name="T34" fmla="*/ 2147483647 w 562"/>
                <a:gd name="T35" fmla="*/ 2147483647 h 229"/>
                <a:gd name="T36" fmla="*/ 2147483647 w 562"/>
                <a:gd name="T37" fmla="*/ 2147483647 h 229"/>
                <a:gd name="T38" fmla="*/ 2147483647 w 562"/>
                <a:gd name="T39" fmla="*/ 2147483647 h 229"/>
                <a:gd name="T40" fmla="*/ 2147483647 w 562"/>
                <a:gd name="T41" fmla="*/ 2147483647 h 229"/>
                <a:gd name="T42" fmla="*/ 2147483647 w 562"/>
                <a:gd name="T43" fmla="*/ 2147483647 h 229"/>
                <a:gd name="T44" fmla="*/ 2147483647 w 562"/>
                <a:gd name="T45" fmla="*/ 2147483647 h 229"/>
                <a:gd name="T46" fmla="*/ 2147483647 w 562"/>
                <a:gd name="T47" fmla="*/ 2147483647 h 229"/>
                <a:gd name="T48" fmla="*/ 2147483647 w 562"/>
                <a:gd name="T49" fmla="*/ 2147483647 h 229"/>
                <a:gd name="T50" fmla="*/ 2147483647 w 562"/>
                <a:gd name="T51" fmla="*/ 2147483647 h 229"/>
                <a:gd name="T52" fmla="*/ 2147483647 w 562"/>
                <a:gd name="T53" fmla="*/ 2147483647 h 229"/>
                <a:gd name="T54" fmla="*/ 2147483647 w 562"/>
                <a:gd name="T55" fmla="*/ 2147483647 h 229"/>
                <a:gd name="T56" fmla="*/ 2147483647 w 562"/>
                <a:gd name="T57" fmla="*/ 2147483647 h 229"/>
                <a:gd name="T58" fmla="*/ 2147483647 w 562"/>
                <a:gd name="T59" fmla="*/ 2147483647 h 229"/>
                <a:gd name="T60" fmla="*/ 2147483647 w 562"/>
                <a:gd name="T61" fmla="*/ 2147483647 h 229"/>
                <a:gd name="T62" fmla="*/ 2147483647 w 562"/>
                <a:gd name="T63" fmla="*/ 2147483647 h 229"/>
                <a:gd name="T64" fmla="*/ 2147483647 w 562"/>
                <a:gd name="T65" fmla="*/ 2147483647 h 229"/>
                <a:gd name="T66" fmla="*/ 2147483647 w 562"/>
                <a:gd name="T67" fmla="*/ 2147483647 h 229"/>
                <a:gd name="T68" fmla="*/ 2147483647 w 562"/>
                <a:gd name="T69" fmla="*/ 2147483647 h 229"/>
                <a:gd name="T70" fmla="*/ 2147483647 w 562"/>
                <a:gd name="T71" fmla="*/ 2147483647 h 229"/>
                <a:gd name="T72" fmla="*/ 2147483647 w 562"/>
                <a:gd name="T73" fmla="*/ 2147483647 h 229"/>
                <a:gd name="T74" fmla="*/ 2147483647 w 562"/>
                <a:gd name="T75" fmla="*/ 2147483647 h 229"/>
                <a:gd name="T76" fmla="*/ 2147483647 w 562"/>
                <a:gd name="T77" fmla="*/ 2147483647 h 229"/>
                <a:gd name="T78" fmla="*/ 2147483647 w 562"/>
                <a:gd name="T79" fmla="*/ 2147483647 h 229"/>
                <a:gd name="T80" fmla="*/ 2147483647 w 562"/>
                <a:gd name="T81" fmla="*/ 2147483647 h 229"/>
                <a:gd name="T82" fmla="*/ 2147483647 w 562"/>
                <a:gd name="T83" fmla="*/ 2147483647 h 229"/>
                <a:gd name="T84" fmla="*/ 2147483647 w 562"/>
                <a:gd name="T85" fmla="*/ 2147483647 h 229"/>
                <a:gd name="T86" fmla="*/ 2147483647 w 562"/>
                <a:gd name="T87" fmla="*/ 2147483647 h 229"/>
                <a:gd name="T88" fmla="*/ 2147483647 w 562"/>
                <a:gd name="T89" fmla="*/ 2147483647 h 229"/>
                <a:gd name="T90" fmla="*/ 2147483647 w 562"/>
                <a:gd name="T91" fmla="*/ 2147483647 h 229"/>
                <a:gd name="T92" fmla="*/ 2147483647 w 562"/>
                <a:gd name="T93" fmla="*/ 2147483647 h 229"/>
                <a:gd name="T94" fmla="*/ 2147483647 w 562"/>
                <a:gd name="T95" fmla="*/ 2147483647 h 229"/>
                <a:gd name="T96" fmla="*/ 2147483647 w 562"/>
                <a:gd name="T97" fmla="*/ 2147483647 h 229"/>
                <a:gd name="T98" fmla="*/ 2147483647 w 562"/>
                <a:gd name="T99" fmla="*/ 2147483647 h 229"/>
                <a:gd name="T100" fmla="*/ 2147483647 w 562"/>
                <a:gd name="T101" fmla="*/ 2147483647 h 229"/>
                <a:gd name="T102" fmla="*/ 2147483647 w 562"/>
                <a:gd name="T103" fmla="*/ 0 h 22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62"/>
                <a:gd name="T157" fmla="*/ 0 h 229"/>
                <a:gd name="T158" fmla="*/ 562 w 562"/>
                <a:gd name="T159" fmla="*/ 229 h 22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62" h="229">
                  <a:moveTo>
                    <a:pt x="0" y="228"/>
                  </a:moveTo>
                  <a:lnTo>
                    <a:pt x="11" y="229"/>
                  </a:lnTo>
                  <a:lnTo>
                    <a:pt x="22" y="229"/>
                  </a:lnTo>
                  <a:lnTo>
                    <a:pt x="33" y="225"/>
                  </a:lnTo>
                  <a:lnTo>
                    <a:pt x="44" y="224"/>
                  </a:lnTo>
                  <a:lnTo>
                    <a:pt x="55" y="224"/>
                  </a:lnTo>
                  <a:lnTo>
                    <a:pt x="66" y="224"/>
                  </a:lnTo>
                  <a:lnTo>
                    <a:pt x="77" y="223"/>
                  </a:lnTo>
                  <a:lnTo>
                    <a:pt x="88" y="223"/>
                  </a:lnTo>
                  <a:lnTo>
                    <a:pt x="99" y="223"/>
                  </a:lnTo>
                  <a:lnTo>
                    <a:pt x="110" y="223"/>
                  </a:lnTo>
                  <a:lnTo>
                    <a:pt x="121" y="223"/>
                  </a:lnTo>
                  <a:lnTo>
                    <a:pt x="132" y="223"/>
                  </a:lnTo>
                  <a:lnTo>
                    <a:pt x="143" y="222"/>
                  </a:lnTo>
                  <a:lnTo>
                    <a:pt x="154" y="220"/>
                  </a:lnTo>
                  <a:lnTo>
                    <a:pt x="165" y="220"/>
                  </a:lnTo>
                  <a:lnTo>
                    <a:pt x="176" y="218"/>
                  </a:lnTo>
                  <a:lnTo>
                    <a:pt x="187" y="217"/>
                  </a:lnTo>
                  <a:lnTo>
                    <a:pt x="198" y="214"/>
                  </a:lnTo>
                  <a:lnTo>
                    <a:pt x="209" y="211"/>
                  </a:lnTo>
                  <a:lnTo>
                    <a:pt x="220" y="209"/>
                  </a:lnTo>
                  <a:lnTo>
                    <a:pt x="231" y="200"/>
                  </a:lnTo>
                  <a:lnTo>
                    <a:pt x="242" y="199"/>
                  </a:lnTo>
                  <a:lnTo>
                    <a:pt x="253" y="194"/>
                  </a:lnTo>
                  <a:lnTo>
                    <a:pt x="264" y="191"/>
                  </a:lnTo>
                  <a:lnTo>
                    <a:pt x="275" y="189"/>
                  </a:lnTo>
                  <a:lnTo>
                    <a:pt x="287" y="184"/>
                  </a:lnTo>
                  <a:lnTo>
                    <a:pt x="298" y="179"/>
                  </a:lnTo>
                  <a:lnTo>
                    <a:pt x="309" y="174"/>
                  </a:lnTo>
                  <a:lnTo>
                    <a:pt x="320" y="170"/>
                  </a:lnTo>
                  <a:lnTo>
                    <a:pt x="331" y="173"/>
                  </a:lnTo>
                  <a:lnTo>
                    <a:pt x="342" y="170"/>
                  </a:lnTo>
                  <a:lnTo>
                    <a:pt x="353" y="166"/>
                  </a:lnTo>
                  <a:lnTo>
                    <a:pt x="364" y="159"/>
                  </a:lnTo>
                  <a:lnTo>
                    <a:pt x="375" y="153"/>
                  </a:lnTo>
                  <a:lnTo>
                    <a:pt x="386" y="148"/>
                  </a:lnTo>
                  <a:lnTo>
                    <a:pt x="397" y="138"/>
                  </a:lnTo>
                  <a:lnTo>
                    <a:pt x="408" y="127"/>
                  </a:lnTo>
                  <a:lnTo>
                    <a:pt x="419" y="116"/>
                  </a:lnTo>
                  <a:lnTo>
                    <a:pt x="430" y="109"/>
                  </a:lnTo>
                  <a:lnTo>
                    <a:pt x="441" y="98"/>
                  </a:lnTo>
                  <a:lnTo>
                    <a:pt x="452" y="86"/>
                  </a:lnTo>
                  <a:lnTo>
                    <a:pt x="463" y="80"/>
                  </a:lnTo>
                  <a:lnTo>
                    <a:pt x="474" y="73"/>
                  </a:lnTo>
                  <a:lnTo>
                    <a:pt x="485" y="61"/>
                  </a:lnTo>
                  <a:lnTo>
                    <a:pt x="496" y="47"/>
                  </a:lnTo>
                  <a:lnTo>
                    <a:pt x="507" y="36"/>
                  </a:lnTo>
                  <a:lnTo>
                    <a:pt x="518" y="27"/>
                  </a:lnTo>
                  <a:lnTo>
                    <a:pt x="529" y="43"/>
                  </a:lnTo>
                  <a:lnTo>
                    <a:pt x="540" y="24"/>
                  </a:lnTo>
                  <a:lnTo>
                    <a:pt x="551" y="5"/>
                  </a:lnTo>
                  <a:lnTo>
                    <a:pt x="562" y="0"/>
                  </a:lnTo>
                </a:path>
              </a:pathLst>
            </a:custGeom>
            <a:noFill/>
            <a:ln w="127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59" name="Freeform 184"/>
            <p:cNvSpPr>
              <a:spLocks/>
            </p:cNvSpPr>
            <p:nvPr/>
          </p:nvSpPr>
          <p:spPr bwMode="auto">
            <a:xfrm>
              <a:off x="1085" y="3030"/>
              <a:ext cx="4189" cy="56"/>
            </a:xfrm>
            <a:custGeom>
              <a:avLst/>
              <a:gdLst>
                <a:gd name="T0" fmla="*/ 0 w 562"/>
                <a:gd name="T1" fmla="*/ 2147483647 h 9"/>
                <a:gd name="T2" fmla="*/ 2147483647 w 562"/>
                <a:gd name="T3" fmla="*/ 2147483647 h 9"/>
                <a:gd name="T4" fmla="*/ 2147483647 w 562"/>
                <a:gd name="T5" fmla="*/ 2147483647 h 9"/>
                <a:gd name="T6" fmla="*/ 2147483647 w 562"/>
                <a:gd name="T7" fmla="*/ 2147483647 h 9"/>
                <a:gd name="T8" fmla="*/ 2147483647 w 562"/>
                <a:gd name="T9" fmla="*/ 2147483647 h 9"/>
                <a:gd name="T10" fmla="*/ 2147483647 w 562"/>
                <a:gd name="T11" fmla="*/ 2147483647 h 9"/>
                <a:gd name="T12" fmla="*/ 2147483647 w 562"/>
                <a:gd name="T13" fmla="*/ 2147483647 h 9"/>
                <a:gd name="T14" fmla="*/ 2147483647 w 562"/>
                <a:gd name="T15" fmla="*/ 2147483647 h 9"/>
                <a:gd name="T16" fmla="*/ 2147483647 w 562"/>
                <a:gd name="T17" fmla="*/ 2147483647 h 9"/>
                <a:gd name="T18" fmla="*/ 2147483647 w 562"/>
                <a:gd name="T19" fmla="*/ 2147483647 h 9"/>
                <a:gd name="T20" fmla="*/ 2147483647 w 562"/>
                <a:gd name="T21" fmla="*/ 2147483647 h 9"/>
                <a:gd name="T22" fmla="*/ 2147483647 w 562"/>
                <a:gd name="T23" fmla="*/ 2147483647 h 9"/>
                <a:gd name="T24" fmla="*/ 2147483647 w 562"/>
                <a:gd name="T25" fmla="*/ 2147483647 h 9"/>
                <a:gd name="T26" fmla="*/ 2147483647 w 562"/>
                <a:gd name="T27" fmla="*/ 2147483647 h 9"/>
                <a:gd name="T28" fmla="*/ 2147483647 w 562"/>
                <a:gd name="T29" fmla="*/ 2147483647 h 9"/>
                <a:gd name="T30" fmla="*/ 2147483647 w 562"/>
                <a:gd name="T31" fmla="*/ 2147483647 h 9"/>
                <a:gd name="T32" fmla="*/ 2147483647 w 562"/>
                <a:gd name="T33" fmla="*/ 2147483647 h 9"/>
                <a:gd name="T34" fmla="*/ 2147483647 w 562"/>
                <a:gd name="T35" fmla="*/ 2147483647 h 9"/>
                <a:gd name="T36" fmla="*/ 2147483647 w 562"/>
                <a:gd name="T37" fmla="*/ 2147483647 h 9"/>
                <a:gd name="T38" fmla="*/ 2147483647 w 562"/>
                <a:gd name="T39" fmla="*/ 2147483647 h 9"/>
                <a:gd name="T40" fmla="*/ 2147483647 w 562"/>
                <a:gd name="T41" fmla="*/ 2147483647 h 9"/>
                <a:gd name="T42" fmla="*/ 2147483647 w 562"/>
                <a:gd name="T43" fmla="*/ 2147483647 h 9"/>
                <a:gd name="T44" fmla="*/ 2147483647 w 562"/>
                <a:gd name="T45" fmla="*/ 2147483647 h 9"/>
                <a:gd name="T46" fmla="*/ 2147483647 w 562"/>
                <a:gd name="T47" fmla="*/ 2147483647 h 9"/>
                <a:gd name="T48" fmla="*/ 2147483647 w 562"/>
                <a:gd name="T49" fmla="*/ 2147483647 h 9"/>
                <a:gd name="T50" fmla="*/ 2147483647 w 562"/>
                <a:gd name="T51" fmla="*/ 2147483647 h 9"/>
                <a:gd name="T52" fmla="*/ 2147483647 w 562"/>
                <a:gd name="T53" fmla="*/ 2147483647 h 9"/>
                <a:gd name="T54" fmla="*/ 2147483647 w 562"/>
                <a:gd name="T55" fmla="*/ 0 h 9"/>
                <a:gd name="T56" fmla="*/ 2147483647 w 562"/>
                <a:gd name="T57" fmla="*/ 0 h 9"/>
                <a:gd name="T58" fmla="*/ 2147483647 w 562"/>
                <a:gd name="T59" fmla="*/ 2147483647 h 9"/>
                <a:gd name="T60" fmla="*/ 2147483647 w 562"/>
                <a:gd name="T61" fmla="*/ 2147483647 h 9"/>
                <a:gd name="T62" fmla="*/ 2147483647 w 562"/>
                <a:gd name="T63" fmla="*/ 2147483647 h 9"/>
                <a:gd name="T64" fmla="*/ 2147483647 w 562"/>
                <a:gd name="T65" fmla="*/ 2147483647 h 9"/>
                <a:gd name="T66" fmla="*/ 2147483647 w 562"/>
                <a:gd name="T67" fmla="*/ 2147483647 h 9"/>
                <a:gd name="T68" fmla="*/ 2147483647 w 562"/>
                <a:gd name="T69" fmla="*/ 2147483647 h 9"/>
                <a:gd name="T70" fmla="*/ 2147483647 w 562"/>
                <a:gd name="T71" fmla="*/ 2147483647 h 9"/>
                <a:gd name="T72" fmla="*/ 2147483647 w 562"/>
                <a:gd name="T73" fmla="*/ 2147483647 h 9"/>
                <a:gd name="T74" fmla="*/ 2147483647 w 562"/>
                <a:gd name="T75" fmla="*/ 2147483647 h 9"/>
                <a:gd name="T76" fmla="*/ 2147483647 w 562"/>
                <a:gd name="T77" fmla="*/ 2147483647 h 9"/>
                <a:gd name="T78" fmla="*/ 2147483647 w 562"/>
                <a:gd name="T79" fmla="*/ 2147483647 h 9"/>
                <a:gd name="T80" fmla="*/ 2147483647 w 562"/>
                <a:gd name="T81" fmla="*/ 2147483647 h 9"/>
                <a:gd name="T82" fmla="*/ 2147483647 w 562"/>
                <a:gd name="T83" fmla="*/ 2147483647 h 9"/>
                <a:gd name="T84" fmla="*/ 2147483647 w 562"/>
                <a:gd name="T85" fmla="*/ 2147483647 h 9"/>
                <a:gd name="T86" fmla="*/ 2147483647 w 562"/>
                <a:gd name="T87" fmla="*/ 2147483647 h 9"/>
                <a:gd name="T88" fmla="*/ 2147483647 w 562"/>
                <a:gd name="T89" fmla="*/ 2147483647 h 9"/>
                <a:gd name="T90" fmla="*/ 2147483647 w 562"/>
                <a:gd name="T91" fmla="*/ 2147483647 h 9"/>
                <a:gd name="T92" fmla="*/ 2147483647 w 562"/>
                <a:gd name="T93" fmla="*/ 2147483647 h 9"/>
                <a:gd name="T94" fmla="*/ 2147483647 w 562"/>
                <a:gd name="T95" fmla="*/ 2147483647 h 9"/>
                <a:gd name="T96" fmla="*/ 2147483647 w 562"/>
                <a:gd name="T97" fmla="*/ 2147483647 h 9"/>
                <a:gd name="T98" fmla="*/ 2147483647 w 562"/>
                <a:gd name="T99" fmla="*/ 2147483647 h 9"/>
                <a:gd name="T100" fmla="*/ 2147483647 w 562"/>
                <a:gd name="T101" fmla="*/ 2147483647 h 9"/>
                <a:gd name="T102" fmla="*/ 2147483647 w 562"/>
                <a:gd name="T103" fmla="*/ 2147483647 h 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62"/>
                <a:gd name="T157" fmla="*/ 0 h 9"/>
                <a:gd name="T158" fmla="*/ 562 w 562"/>
                <a:gd name="T159" fmla="*/ 9 h 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62" h="9">
                  <a:moveTo>
                    <a:pt x="0" y="6"/>
                  </a:moveTo>
                  <a:lnTo>
                    <a:pt x="11" y="5"/>
                  </a:lnTo>
                  <a:lnTo>
                    <a:pt x="22" y="5"/>
                  </a:lnTo>
                  <a:lnTo>
                    <a:pt x="33" y="4"/>
                  </a:lnTo>
                  <a:lnTo>
                    <a:pt x="44" y="4"/>
                  </a:lnTo>
                  <a:lnTo>
                    <a:pt x="55" y="3"/>
                  </a:lnTo>
                  <a:lnTo>
                    <a:pt x="66" y="3"/>
                  </a:lnTo>
                  <a:lnTo>
                    <a:pt x="77" y="3"/>
                  </a:lnTo>
                  <a:lnTo>
                    <a:pt x="88" y="3"/>
                  </a:lnTo>
                  <a:lnTo>
                    <a:pt x="99" y="2"/>
                  </a:lnTo>
                  <a:lnTo>
                    <a:pt x="110" y="2"/>
                  </a:lnTo>
                  <a:lnTo>
                    <a:pt x="121" y="1"/>
                  </a:lnTo>
                  <a:lnTo>
                    <a:pt x="132" y="1"/>
                  </a:lnTo>
                  <a:lnTo>
                    <a:pt x="143" y="1"/>
                  </a:lnTo>
                  <a:lnTo>
                    <a:pt x="154" y="3"/>
                  </a:lnTo>
                  <a:lnTo>
                    <a:pt x="165" y="5"/>
                  </a:lnTo>
                  <a:lnTo>
                    <a:pt x="176" y="3"/>
                  </a:lnTo>
                  <a:lnTo>
                    <a:pt x="187" y="2"/>
                  </a:lnTo>
                  <a:lnTo>
                    <a:pt x="198" y="2"/>
                  </a:lnTo>
                  <a:lnTo>
                    <a:pt x="209" y="5"/>
                  </a:lnTo>
                  <a:lnTo>
                    <a:pt x="220" y="4"/>
                  </a:lnTo>
                  <a:lnTo>
                    <a:pt x="231" y="4"/>
                  </a:lnTo>
                  <a:lnTo>
                    <a:pt x="242" y="3"/>
                  </a:lnTo>
                  <a:lnTo>
                    <a:pt x="253" y="4"/>
                  </a:lnTo>
                  <a:lnTo>
                    <a:pt x="264" y="8"/>
                  </a:lnTo>
                  <a:lnTo>
                    <a:pt x="275" y="3"/>
                  </a:lnTo>
                  <a:lnTo>
                    <a:pt x="287" y="4"/>
                  </a:lnTo>
                  <a:lnTo>
                    <a:pt x="298" y="0"/>
                  </a:lnTo>
                  <a:lnTo>
                    <a:pt x="309" y="0"/>
                  </a:lnTo>
                  <a:lnTo>
                    <a:pt x="320" y="4"/>
                  </a:lnTo>
                  <a:lnTo>
                    <a:pt x="331" y="6"/>
                  </a:lnTo>
                  <a:lnTo>
                    <a:pt x="342" y="5"/>
                  </a:lnTo>
                  <a:lnTo>
                    <a:pt x="353" y="4"/>
                  </a:lnTo>
                  <a:lnTo>
                    <a:pt x="364" y="6"/>
                  </a:lnTo>
                  <a:lnTo>
                    <a:pt x="375" y="6"/>
                  </a:lnTo>
                  <a:lnTo>
                    <a:pt x="386" y="6"/>
                  </a:lnTo>
                  <a:lnTo>
                    <a:pt x="397" y="6"/>
                  </a:lnTo>
                  <a:lnTo>
                    <a:pt x="408" y="5"/>
                  </a:lnTo>
                  <a:lnTo>
                    <a:pt x="419" y="5"/>
                  </a:lnTo>
                  <a:lnTo>
                    <a:pt x="430" y="5"/>
                  </a:lnTo>
                  <a:lnTo>
                    <a:pt x="441" y="5"/>
                  </a:lnTo>
                  <a:lnTo>
                    <a:pt x="452" y="6"/>
                  </a:lnTo>
                  <a:lnTo>
                    <a:pt x="463" y="8"/>
                  </a:lnTo>
                  <a:lnTo>
                    <a:pt x="474" y="8"/>
                  </a:lnTo>
                  <a:lnTo>
                    <a:pt x="485" y="8"/>
                  </a:lnTo>
                  <a:lnTo>
                    <a:pt x="496" y="8"/>
                  </a:lnTo>
                  <a:lnTo>
                    <a:pt x="507" y="8"/>
                  </a:lnTo>
                  <a:lnTo>
                    <a:pt x="518" y="8"/>
                  </a:lnTo>
                  <a:lnTo>
                    <a:pt x="529" y="8"/>
                  </a:lnTo>
                  <a:lnTo>
                    <a:pt x="540" y="9"/>
                  </a:lnTo>
                  <a:lnTo>
                    <a:pt x="551" y="9"/>
                  </a:lnTo>
                  <a:lnTo>
                    <a:pt x="562" y="9"/>
                  </a:lnTo>
                </a:path>
              </a:pathLst>
            </a:custGeom>
            <a:noFill/>
            <a:ln w="127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560" name="Freeform 185"/>
            <p:cNvSpPr>
              <a:spLocks/>
            </p:cNvSpPr>
            <p:nvPr/>
          </p:nvSpPr>
          <p:spPr bwMode="auto">
            <a:xfrm>
              <a:off x="1063" y="3074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61" name="Freeform 186"/>
            <p:cNvSpPr>
              <a:spLocks/>
            </p:cNvSpPr>
            <p:nvPr/>
          </p:nvSpPr>
          <p:spPr bwMode="auto">
            <a:xfrm>
              <a:off x="1145" y="3080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62" name="Freeform 187"/>
            <p:cNvSpPr>
              <a:spLocks/>
            </p:cNvSpPr>
            <p:nvPr/>
          </p:nvSpPr>
          <p:spPr bwMode="auto">
            <a:xfrm>
              <a:off x="1227" y="3080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63" name="Freeform 188"/>
            <p:cNvSpPr>
              <a:spLocks/>
            </p:cNvSpPr>
            <p:nvPr/>
          </p:nvSpPr>
          <p:spPr bwMode="auto">
            <a:xfrm>
              <a:off x="1309" y="3055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64" name="Freeform 189"/>
            <p:cNvSpPr>
              <a:spLocks/>
            </p:cNvSpPr>
            <p:nvPr/>
          </p:nvSpPr>
          <p:spPr bwMode="auto">
            <a:xfrm>
              <a:off x="1391" y="3049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65" name="Freeform 190"/>
            <p:cNvSpPr>
              <a:spLocks/>
            </p:cNvSpPr>
            <p:nvPr/>
          </p:nvSpPr>
          <p:spPr bwMode="auto">
            <a:xfrm>
              <a:off x="1473" y="3049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66" name="Freeform 191"/>
            <p:cNvSpPr>
              <a:spLocks/>
            </p:cNvSpPr>
            <p:nvPr/>
          </p:nvSpPr>
          <p:spPr bwMode="auto">
            <a:xfrm>
              <a:off x="1555" y="3049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67" name="Freeform 192"/>
            <p:cNvSpPr>
              <a:spLocks/>
            </p:cNvSpPr>
            <p:nvPr/>
          </p:nvSpPr>
          <p:spPr bwMode="auto">
            <a:xfrm>
              <a:off x="1637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68" name="Freeform 193"/>
            <p:cNvSpPr>
              <a:spLocks/>
            </p:cNvSpPr>
            <p:nvPr/>
          </p:nvSpPr>
          <p:spPr bwMode="auto">
            <a:xfrm>
              <a:off x="1719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69" name="Freeform 194"/>
            <p:cNvSpPr>
              <a:spLocks/>
            </p:cNvSpPr>
            <p:nvPr/>
          </p:nvSpPr>
          <p:spPr bwMode="auto">
            <a:xfrm>
              <a:off x="1801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70" name="Freeform 195"/>
            <p:cNvSpPr>
              <a:spLocks/>
            </p:cNvSpPr>
            <p:nvPr/>
          </p:nvSpPr>
          <p:spPr bwMode="auto">
            <a:xfrm>
              <a:off x="1883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71" name="Freeform 196"/>
            <p:cNvSpPr>
              <a:spLocks/>
            </p:cNvSpPr>
            <p:nvPr/>
          </p:nvSpPr>
          <p:spPr bwMode="auto">
            <a:xfrm>
              <a:off x="1965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72" name="Freeform 197"/>
            <p:cNvSpPr>
              <a:spLocks/>
            </p:cNvSpPr>
            <p:nvPr/>
          </p:nvSpPr>
          <p:spPr bwMode="auto">
            <a:xfrm>
              <a:off x="2047" y="3043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73" name="Freeform 198"/>
            <p:cNvSpPr>
              <a:spLocks/>
            </p:cNvSpPr>
            <p:nvPr/>
          </p:nvSpPr>
          <p:spPr bwMode="auto">
            <a:xfrm>
              <a:off x="2129" y="3036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74" name="Freeform 199"/>
            <p:cNvSpPr>
              <a:spLocks/>
            </p:cNvSpPr>
            <p:nvPr/>
          </p:nvSpPr>
          <p:spPr bwMode="auto">
            <a:xfrm>
              <a:off x="2211" y="3024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75" name="Freeform 200"/>
            <p:cNvSpPr>
              <a:spLocks/>
            </p:cNvSpPr>
            <p:nvPr/>
          </p:nvSpPr>
          <p:spPr bwMode="auto">
            <a:xfrm>
              <a:off x="2293" y="3024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76" name="Freeform 201"/>
            <p:cNvSpPr>
              <a:spLocks/>
            </p:cNvSpPr>
            <p:nvPr/>
          </p:nvSpPr>
          <p:spPr bwMode="auto">
            <a:xfrm>
              <a:off x="2375" y="3011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77" name="Freeform 202"/>
            <p:cNvSpPr>
              <a:spLocks/>
            </p:cNvSpPr>
            <p:nvPr/>
          </p:nvSpPr>
          <p:spPr bwMode="auto">
            <a:xfrm>
              <a:off x="2457" y="3005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78" name="Freeform 203"/>
            <p:cNvSpPr>
              <a:spLocks/>
            </p:cNvSpPr>
            <p:nvPr/>
          </p:nvSpPr>
          <p:spPr bwMode="auto">
            <a:xfrm>
              <a:off x="2539" y="2986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79" name="Freeform 204"/>
            <p:cNvSpPr>
              <a:spLocks/>
            </p:cNvSpPr>
            <p:nvPr/>
          </p:nvSpPr>
          <p:spPr bwMode="auto">
            <a:xfrm>
              <a:off x="2621" y="2967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80" name="Freeform 205"/>
            <p:cNvSpPr>
              <a:spLocks/>
            </p:cNvSpPr>
            <p:nvPr/>
          </p:nvSpPr>
          <p:spPr bwMode="auto">
            <a:xfrm>
              <a:off x="2703" y="2955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81" name="Freeform 206"/>
            <p:cNvSpPr>
              <a:spLocks/>
            </p:cNvSpPr>
            <p:nvPr/>
          </p:nvSpPr>
          <p:spPr bwMode="auto">
            <a:xfrm>
              <a:off x="2785" y="2898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82" name="Freeform 207"/>
            <p:cNvSpPr>
              <a:spLocks/>
            </p:cNvSpPr>
            <p:nvPr/>
          </p:nvSpPr>
          <p:spPr bwMode="auto">
            <a:xfrm>
              <a:off x="2867" y="2892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9 h 37"/>
                <a:gd name="T4" fmla="*/ 22 w 44"/>
                <a:gd name="T5" fmla="*/ 37 h 37"/>
                <a:gd name="T6" fmla="*/ 0 w 44"/>
                <a:gd name="T7" fmla="*/ 19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83" name="Freeform 208"/>
            <p:cNvSpPr>
              <a:spLocks/>
            </p:cNvSpPr>
            <p:nvPr/>
          </p:nvSpPr>
          <p:spPr bwMode="auto">
            <a:xfrm>
              <a:off x="2949" y="2860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84" name="Freeform 209"/>
            <p:cNvSpPr>
              <a:spLocks/>
            </p:cNvSpPr>
            <p:nvPr/>
          </p:nvSpPr>
          <p:spPr bwMode="auto">
            <a:xfrm>
              <a:off x="3031" y="2842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85" name="Freeform 210"/>
            <p:cNvSpPr>
              <a:spLocks/>
            </p:cNvSpPr>
            <p:nvPr/>
          </p:nvSpPr>
          <p:spPr bwMode="auto">
            <a:xfrm>
              <a:off x="3113" y="2829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86" name="Freeform 211"/>
            <p:cNvSpPr>
              <a:spLocks/>
            </p:cNvSpPr>
            <p:nvPr/>
          </p:nvSpPr>
          <p:spPr bwMode="auto">
            <a:xfrm>
              <a:off x="3202" y="2798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87" name="Freeform 212"/>
            <p:cNvSpPr>
              <a:spLocks/>
            </p:cNvSpPr>
            <p:nvPr/>
          </p:nvSpPr>
          <p:spPr bwMode="auto">
            <a:xfrm>
              <a:off x="3284" y="2766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88" name="Freeform 213"/>
            <p:cNvSpPr>
              <a:spLocks/>
            </p:cNvSpPr>
            <p:nvPr/>
          </p:nvSpPr>
          <p:spPr bwMode="auto">
            <a:xfrm>
              <a:off x="3366" y="2735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9 h 37"/>
                <a:gd name="T4" fmla="*/ 22 w 45"/>
                <a:gd name="T5" fmla="*/ 37 h 37"/>
                <a:gd name="T6" fmla="*/ 0 w 45"/>
                <a:gd name="T7" fmla="*/ 19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89" name="Freeform 214"/>
            <p:cNvSpPr>
              <a:spLocks/>
            </p:cNvSpPr>
            <p:nvPr/>
          </p:nvSpPr>
          <p:spPr bwMode="auto">
            <a:xfrm>
              <a:off x="3448" y="2710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9 h 37"/>
                <a:gd name="T4" fmla="*/ 22 w 45"/>
                <a:gd name="T5" fmla="*/ 37 h 37"/>
                <a:gd name="T6" fmla="*/ 0 w 45"/>
                <a:gd name="T7" fmla="*/ 19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0" name="Freeform 215"/>
            <p:cNvSpPr>
              <a:spLocks/>
            </p:cNvSpPr>
            <p:nvPr/>
          </p:nvSpPr>
          <p:spPr bwMode="auto">
            <a:xfrm>
              <a:off x="3530" y="2729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1" name="Freeform 216"/>
            <p:cNvSpPr>
              <a:spLocks/>
            </p:cNvSpPr>
            <p:nvPr/>
          </p:nvSpPr>
          <p:spPr bwMode="auto">
            <a:xfrm>
              <a:off x="3612" y="2710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9 h 37"/>
                <a:gd name="T4" fmla="*/ 22 w 45"/>
                <a:gd name="T5" fmla="*/ 37 h 37"/>
                <a:gd name="T6" fmla="*/ 0 w 45"/>
                <a:gd name="T7" fmla="*/ 19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2" name="Freeform 217"/>
            <p:cNvSpPr>
              <a:spLocks/>
            </p:cNvSpPr>
            <p:nvPr/>
          </p:nvSpPr>
          <p:spPr bwMode="auto">
            <a:xfrm>
              <a:off x="3694" y="2685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3" name="Freeform 218"/>
            <p:cNvSpPr>
              <a:spLocks/>
            </p:cNvSpPr>
            <p:nvPr/>
          </p:nvSpPr>
          <p:spPr bwMode="auto">
            <a:xfrm>
              <a:off x="3776" y="2641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4" name="Freeform 219"/>
            <p:cNvSpPr>
              <a:spLocks/>
            </p:cNvSpPr>
            <p:nvPr/>
          </p:nvSpPr>
          <p:spPr bwMode="auto">
            <a:xfrm>
              <a:off x="3858" y="2603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5" name="Freeform 220"/>
            <p:cNvSpPr>
              <a:spLocks/>
            </p:cNvSpPr>
            <p:nvPr/>
          </p:nvSpPr>
          <p:spPr bwMode="auto">
            <a:xfrm>
              <a:off x="3940" y="2572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6" name="Freeform 221"/>
            <p:cNvSpPr>
              <a:spLocks/>
            </p:cNvSpPr>
            <p:nvPr/>
          </p:nvSpPr>
          <p:spPr bwMode="auto">
            <a:xfrm>
              <a:off x="4022" y="2509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9 h 37"/>
                <a:gd name="T4" fmla="*/ 22 w 45"/>
                <a:gd name="T5" fmla="*/ 37 h 37"/>
                <a:gd name="T6" fmla="*/ 0 w 45"/>
                <a:gd name="T7" fmla="*/ 19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7" name="Freeform 222"/>
            <p:cNvSpPr>
              <a:spLocks/>
            </p:cNvSpPr>
            <p:nvPr/>
          </p:nvSpPr>
          <p:spPr bwMode="auto">
            <a:xfrm>
              <a:off x="4104" y="2440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8" name="Freeform 223"/>
            <p:cNvSpPr>
              <a:spLocks/>
            </p:cNvSpPr>
            <p:nvPr/>
          </p:nvSpPr>
          <p:spPr bwMode="auto">
            <a:xfrm>
              <a:off x="4186" y="2371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9" name="Freeform 224"/>
            <p:cNvSpPr>
              <a:spLocks/>
            </p:cNvSpPr>
            <p:nvPr/>
          </p:nvSpPr>
          <p:spPr bwMode="auto">
            <a:xfrm>
              <a:off x="4268" y="2327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0" name="Freeform 225"/>
            <p:cNvSpPr>
              <a:spLocks/>
            </p:cNvSpPr>
            <p:nvPr/>
          </p:nvSpPr>
          <p:spPr bwMode="auto">
            <a:xfrm>
              <a:off x="4350" y="2258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1" name="Freeform 226"/>
            <p:cNvSpPr>
              <a:spLocks/>
            </p:cNvSpPr>
            <p:nvPr/>
          </p:nvSpPr>
          <p:spPr bwMode="auto">
            <a:xfrm>
              <a:off x="4432" y="2182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2" name="Freeform 227"/>
            <p:cNvSpPr>
              <a:spLocks/>
            </p:cNvSpPr>
            <p:nvPr/>
          </p:nvSpPr>
          <p:spPr bwMode="auto">
            <a:xfrm>
              <a:off x="4514" y="2144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3" name="Freeform 228"/>
            <p:cNvSpPr>
              <a:spLocks/>
            </p:cNvSpPr>
            <p:nvPr/>
          </p:nvSpPr>
          <p:spPr bwMode="auto">
            <a:xfrm>
              <a:off x="4596" y="2101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4" name="Freeform 229"/>
            <p:cNvSpPr>
              <a:spLocks/>
            </p:cNvSpPr>
            <p:nvPr/>
          </p:nvSpPr>
          <p:spPr bwMode="auto">
            <a:xfrm>
              <a:off x="4678" y="2025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5" name="Freeform 230"/>
            <p:cNvSpPr>
              <a:spLocks/>
            </p:cNvSpPr>
            <p:nvPr/>
          </p:nvSpPr>
          <p:spPr bwMode="auto">
            <a:xfrm>
              <a:off x="4760" y="1937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6" name="Freeform 231"/>
            <p:cNvSpPr>
              <a:spLocks/>
            </p:cNvSpPr>
            <p:nvPr/>
          </p:nvSpPr>
          <p:spPr bwMode="auto">
            <a:xfrm>
              <a:off x="4842" y="1868"/>
              <a:ext cx="45" cy="38"/>
            </a:xfrm>
            <a:custGeom>
              <a:avLst/>
              <a:gdLst>
                <a:gd name="T0" fmla="*/ 22 w 45"/>
                <a:gd name="T1" fmla="*/ 0 h 38"/>
                <a:gd name="T2" fmla="*/ 45 w 45"/>
                <a:gd name="T3" fmla="*/ 19 h 38"/>
                <a:gd name="T4" fmla="*/ 22 w 45"/>
                <a:gd name="T5" fmla="*/ 38 h 38"/>
                <a:gd name="T6" fmla="*/ 0 w 45"/>
                <a:gd name="T7" fmla="*/ 19 h 38"/>
                <a:gd name="T8" fmla="*/ 22 w 45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8"/>
                <a:gd name="T17" fmla="*/ 45 w 45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8">
                  <a:moveTo>
                    <a:pt x="22" y="0"/>
                  </a:moveTo>
                  <a:lnTo>
                    <a:pt x="45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7" name="Freeform 232"/>
            <p:cNvSpPr>
              <a:spLocks/>
            </p:cNvSpPr>
            <p:nvPr/>
          </p:nvSpPr>
          <p:spPr bwMode="auto">
            <a:xfrm>
              <a:off x="4924" y="1812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9 h 37"/>
                <a:gd name="T4" fmla="*/ 22 w 45"/>
                <a:gd name="T5" fmla="*/ 37 h 37"/>
                <a:gd name="T6" fmla="*/ 0 w 45"/>
                <a:gd name="T7" fmla="*/ 19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9"/>
                  </a:lnTo>
                  <a:lnTo>
                    <a:pt x="22" y="37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8" name="Freeform 233"/>
            <p:cNvSpPr>
              <a:spLocks/>
            </p:cNvSpPr>
            <p:nvPr/>
          </p:nvSpPr>
          <p:spPr bwMode="auto">
            <a:xfrm>
              <a:off x="5006" y="1912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9" name="Freeform 234"/>
            <p:cNvSpPr>
              <a:spLocks/>
            </p:cNvSpPr>
            <p:nvPr/>
          </p:nvSpPr>
          <p:spPr bwMode="auto">
            <a:xfrm>
              <a:off x="5088" y="1793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10" name="Freeform 235"/>
            <p:cNvSpPr>
              <a:spLocks/>
            </p:cNvSpPr>
            <p:nvPr/>
          </p:nvSpPr>
          <p:spPr bwMode="auto">
            <a:xfrm>
              <a:off x="5170" y="1674"/>
              <a:ext cx="44" cy="37"/>
            </a:xfrm>
            <a:custGeom>
              <a:avLst/>
              <a:gdLst>
                <a:gd name="T0" fmla="*/ 22 w 44"/>
                <a:gd name="T1" fmla="*/ 0 h 37"/>
                <a:gd name="T2" fmla="*/ 44 w 44"/>
                <a:gd name="T3" fmla="*/ 18 h 37"/>
                <a:gd name="T4" fmla="*/ 22 w 44"/>
                <a:gd name="T5" fmla="*/ 37 h 37"/>
                <a:gd name="T6" fmla="*/ 0 w 44"/>
                <a:gd name="T7" fmla="*/ 18 h 37"/>
                <a:gd name="T8" fmla="*/ 22 w 4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7"/>
                <a:gd name="T17" fmla="*/ 44 w 44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7">
                  <a:moveTo>
                    <a:pt x="22" y="0"/>
                  </a:moveTo>
                  <a:lnTo>
                    <a:pt x="44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11" name="Freeform 236"/>
            <p:cNvSpPr>
              <a:spLocks/>
            </p:cNvSpPr>
            <p:nvPr/>
          </p:nvSpPr>
          <p:spPr bwMode="auto">
            <a:xfrm>
              <a:off x="5252" y="1642"/>
              <a:ext cx="44" cy="38"/>
            </a:xfrm>
            <a:custGeom>
              <a:avLst/>
              <a:gdLst>
                <a:gd name="T0" fmla="*/ 22 w 44"/>
                <a:gd name="T1" fmla="*/ 0 h 38"/>
                <a:gd name="T2" fmla="*/ 44 w 44"/>
                <a:gd name="T3" fmla="*/ 19 h 38"/>
                <a:gd name="T4" fmla="*/ 22 w 44"/>
                <a:gd name="T5" fmla="*/ 38 h 38"/>
                <a:gd name="T6" fmla="*/ 0 w 44"/>
                <a:gd name="T7" fmla="*/ 19 h 38"/>
                <a:gd name="T8" fmla="*/ 22 w 44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8"/>
                <a:gd name="T17" fmla="*/ 44 w 44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8">
                  <a:moveTo>
                    <a:pt x="22" y="0"/>
                  </a:moveTo>
                  <a:lnTo>
                    <a:pt x="44" y="19"/>
                  </a:lnTo>
                  <a:lnTo>
                    <a:pt x="22" y="38"/>
                  </a:lnTo>
                  <a:lnTo>
                    <a:pt x="0" y="1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12" name="Rectangle 237"/>
            <p:cNvSpPr>
              <a:spLocks noChangeArrowheads="1"/>
            </p:cNvSpPr>
            <p:nvPr/>
          </p:nvSpPr>
          <p:spPr bwMode="auto">
            <a:xfrm>
              <a:off x="1063" y="3049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13" name="Rectangle 238"/>
            <p:cNvSpPr>
              <a:spLocks noChangeArrowheads="1"/>
            </p:cNvSpPr>
            <p:nvPr/>
          </p:nvSpPr>
          <p:spPr bwMode="auto">
            <a:xfrm>
              <a:off x="1145" y="3043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14" name="Rectangle 239"/>
            <p:cNvSpPr>
              <a:spLocks noChangeArrowheads="1"/>
            </p:cNvSpPr>
            <p:nvPr/>
          </p:nvSpPr>
          <p:spPr bwMode="auto">
            <a:xfrm>
              <a:off x="1227" y="3043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15" name="Rectangle 240"/>
            <p:cNvSpPr>
              <a:spLocks noChangeArrowheads="1"/>
            </p:cNvSpPr>
            <p:nvPr/>
          </p:nvSpPr>
          <p:spPr bwMode="auto">
            <a:xfrm>
              <a:off x="1309" y="3036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16" name="Rectangle 241"/>
            <p:cNvSpPr>
              <a:spLocks noChangeArrowheads="1"/>
            </p:cNvSpPr>
            <p:nvPr/>
          </p:nvSpPr>
          <p:spPr bwMode="auto">
            <a:xfrm>
              <a:off x="1391" y="3036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17" name="Rectangle 242"/>
            <p:cNvSpPr>
              <a:spLocks noChangeArrowheads="1"/>
            </p:cNvSpPr>
            <p:nvPr/>
          </p:nvSpPr>
          <p:spPr bwMode="auto">
            <a:xfrm>
              <a:off x="1473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18" name="Rectangle 243"/>
            <p:cNvSpPr>
              <a:spLocks noChangeArrowheads="1"/>
            </p:cNvSpPr>
            <p:nvPr/>
          </p:nvSpPr>
          <p:spPr bwMode="auto">
            <a:xfrm>
              <a:off x="1555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19" name="Rectangle 244"/>
            <p:cNvSpPr>
              <a:spLocks noChangeArrowheads="1"/>
            </p:cNvSpPr>
            <p:nvPr/>
          </p:nvSpPr>
          <p:spPr bwMode="auto">
            <a:xfrm>
              <a:off x="1637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20" name="Rectangle 245"/>
            <p:cNvSpPr>
              <a:spLocks noChangeArrowheads="1"/>
            </p:cNvSpPr>
            <p:nvPr/>
          </p:nvSpPr>
          <p:spPr bwMode="auto">
            <a:xfrm>
              <a:off x="1719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21" name="Rectangle 246"/>
            <p:cNvSpPr>
              <a:spLocks noChangeArrowheads="1"/>
            </p:cNvSpPr>
            <p:nvPr/>
          </p:nvSpPr>
          <p:spPr bwMode="auto">
            <a:xfrm>
              <a:off x="1801" y="3024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22" name="Rectangle 247"/>
            <p:cNvSpPr>
              <a:spLocks noChangeArrowheads="1"/>
            </p:cNvSpPr>
            <p:nvPr/>
          </p:nvSpPr>
          <p:spPr bwMode="auto">
            <a:xfrm>
              <a:off x="1883" y="3024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23" name="Rectangle 248"/>
            <p:cNvSpPr>
              <a:spLocks noChangeArrowheads="1"/>
            </p:cNvSpPr>
            <p:nvPr/>
          </p:nvSpPr>
          <p:spPr bwMode="auto">
            <a:xfrm>
              <a:off x="1965" y="3017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24" name="Rectangle 249"/>
            <p:cNvSpPr>
              <a:spLocks noChangeArrowheads="1"/>
            </p:cNvSpPr>
            <p:nvPr/>
          </p:nvSpPr>
          <p:spPr bwMode="auto">
            <a:xfrm>
              <a:off x="2047" y="3017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25" name="Rectangle 250"/>
            <p:cNvSpPr>
              <a:spLocks noChangeArrowheads="1"/>
            </p:cNvSpPr>
            <p:nvPr/>
          </p:nvSpPr>
          <p:spPr bwMode="auto">
            <a:xfrm>
              <a:off x="2129" y="3017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26" name="Rectangle 251"/>
            <p:cNvSpPr>
              <a:spLocks noChangeArrowheads="1"/>
            </p:cNvSpPr>
            <p:nvPr/>
          </p:nvSpPr>
          <p:spPr bwMode="auto">
            <a:xfrm>
              <a:off x="2211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27" name="Rectangle 252"/>
            <p:cNvSpPr>
              <a:spLocks noChangeArrowheads="1"/>
            </p:cNvSpPr>
            <p:nvPr/>
          </p:nvSpPr>
          <p:spPr bwMode="auto">
            <a:xfrm>
              <a:off x="2293" y="3043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28" name="Rectangle 253"/>
            <p:cNvSpPr>
              <a:spLocks noChangeArrowheads="1"/>
            </p:cNvSpPr>
            <p:nvPr/>
          </p:nvSpPr>
          <p:spPr bwMode="auto">
            <a:xfrm>
              <a:off x="2375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29" name="Rectangle 254"/>
            <p:cNvSpPr>
              <a:spLocks noChangeArrowheads="1"/>
            </p:cNvSpPr>
            <p:nvPr/>
          </p:nvSpPr>
          <p:spPr bwMode="auto">
            <a:xfrm>
              <a:off x="2457" y="3024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30" name="Rectangle 255"/>
            <p:cNvSpPr>
              <a:spLocks noChangeArrowheads="1"/>
            </p:cNvSpPr>
            <p:nvPr/>
          </p:nvSpPr>
          <p:spPr bwMode="auto">
            <a:xfrm>
              <a:off x="2539" y="3024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31" name="Rectangle 256"/>
            <p:cNvSpPr>
              <a:spLocks noChangeArrowheads="1"/>
            </p:cNvSpPr>
            <p:nvPr/>
          </p:nvSpPr>
          <p:spPr bwMode="auto">
            <a:xfrm>
              <a:off x="2621" y="3043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32" name="Rectangle 257"/>
            <p:cNvSpPr>
              <a:spLocks noChangeArrowheads="1"/>
            </p:cNvSpPr>
            <p:nvPr/>
          </p:nvSpPr>
          <p:spPr bwMode="auto">
            <a:xfrm>
              <a:off x="2703" y="3036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33" name="Rectangle 258"/>
            <p:cNvSpPr>
              <a:spLocks noChangeArrowheads="1"/>
            </p:cNvSpPr>
            <p:nvPr/>
          </p:nvSpPr>
          <p:spPr bwMode="auto">
            <a:xfrm>
              <a:off x="2785" y="3036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34" name="Rectangle 259"/>
            <p:cNvSpPr>
              <a:spLocks noChangeArrowheads="1"/>
            </p:cNvSpPr>
            <p:nvPr/>
          </p:nvSpPr>
          <p:spPr bwMode="auto">
            <a:xfrm>
              <a:off x="2867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35" name="Rectangle 260"/>
            <p:cNvSpPr>
              <a:spLocks noChangeArrowheads="1"/>
            </p:cNvSpPr>
            <p:nvPr/>
          </p:nvSpPr>
          <p:spPr bwMode="auto">
            <a:xfrm>
              <a:off x="2949" y="3036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36" name="Rectangle 261"/>
            <p:cNvSpPr>
              <a:spLocks noChangeArrowheads="1"/>
            </p:cNvSpPr>
            <p:nvPr/>
          </p:nvSpPr>
          <p:spPr bwMode="auto">
            <a:xfrm>
              <a:off x="3031" y="3061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37" name="Rectangle 262"/>
            <p:cNvSpPr>
              <a:spLocks noChangeArrowheads="1"/>
            </p:cNvSpPr>
            <p:nvPr/>
          </p:nvSpPr>
          <p:spPr bwMode="auto">
            <a:xfrm>
              <a:off x="3113" y="3030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38" name="Rectangle 263"/>
            <p:cNvSpPr>
              <a:spLocks noChangeArrowheads="1"/>
            </p:cNvSpPr>
            <p:nvPr/>
          </p:nvSpPr>
          <p:spPr bwMode="auto">
            <a:xfrm>
              <a:off x="3202" y="3036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39" name="Rectangle 264"/>
            <p:cNvSpPr>
              <a:spLocks noChangeArrowheads="1"/>
            </p:cNvSpPr>
            <p:nvPr/>
          </p:nvSpPr>
          <p:spPr bwMode="auto">
            <a:xfrm>
              <a:off x="3284" y="301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40" name="Rectangle 265"/>
            <p:cNvSpPr>
              <a:spLocks noChangeArrowheads="1"/>
            </p:cNvSpPr>
            <p:nvPr/>
          </p:nvSpPr>
          <p:spPr bwMode="auto">
            <a:xfrm>
              <a:off x="3366" y="301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41" name="Rectangle 266"/>
            <p:cNvSpPr>
              <a:spLocks noChangeArrowheads="1"/>
            </p:cNvSpPr>
            <p:nvPr/>
          </p:nvSpPr>
          <p:spPr bwMode="auto">
            <a:xfrm>
              <a:off x="3448" y="3036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42" name="Rectangle 267"/>
            <p:cNvSpPr>
              <a:spLocks noChangeArrowheads="1"/>
            </p:cNvSpPr>
            <p:nvPr/>
          </p:nvSpPr>
          <p:spPr bwMode="auto">
            <a:xfrm>
              <a:off x="3530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43" name="Rectangle 268"/>
            <p:cNvSpPr>
              <a:spLocks noChangeArrowheads="1"/>
            </p:cNvSpPr>
            <p:nvPr/>
          </p:nvSpPr>
          <p:spPr bwMode="auto">
            <a:xfrm>
              <a:off x="3612" y="3043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44" name="Rectangle 269"/>
            <p:cNvSpPr>
              <a:spLocks noChangeArrowheads="1"/>
            </p:cNvSpPr>
            <p:nvPr/>
          </p:nvSpPr>
          <p:spPr bwMode="auto">
            <a:xfrm>
              <a:off x="3694" y="3036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45" name="Rectangle 270"/>
            <p:cNvSpPr>
              <a:spLocks noChangeArrowheads="1"/>
            </p:cNvSpPr>
            <p:nvPr/>
          </p:nvSpPr>
          <p:spPr bwMode="auto">
            <a:xfrm>
              <a:off x="3776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46" name="Rectangle 271"/>
            <p:cNvSpPr>
              <a:spLocks noChangeArrowheads="1"/>
            </p:cNvSpPr>
            <p:nvPr/>
          </p:nvSpPr>
          <p:spPr bwMode="auto">
            <a:xfrm>
              <a:off x="3858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47" name="Rectangle 272"/>
            <p:cNvSpPr>
              <a:spLocks noChangeArrowheads="1"/>
            </p:cNvSpPr>
            <p:nvPr/>
          </p:nvSpPr>
          <p:spPr bwMode="auto">
            <a:xfrm>
              <a:off x="3940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48" name="Rectangle 273"/>
            <p:cNvSpPr>
              <a:spLocks noChangeArrowheads="1"/>
            </p:cNvSpPr>
            <p:nvPr/>
          </p:nvSpPr>
          <p:spPr bwMode="auto">
            <a:xfrm>
              <a:off x="4022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49" name="Rectangle 274"/>
            <p:cNvSpPr>
              <a:spLocks noChangeArrowheads="1"/>
            </p:cNvSpPr>
            <p:nvPr/>
          </p:nvSpPr>
          <p:spPr bwMode="auto">
            <a:xfrm>
              <a:off x="4104" y="3043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50" name="Rectangle 275"/>
            <p:cNvSpPr>
              <a:spLocks noChangeArrowheads="1"/>
            </p:cNvSpPr>
            <p:nvPr/>
          </p:nvSpPr>
          <p:spPr bwMode="auto">
            <a:xfrm>
              <a:off x="4186" y="3043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51" name="Rectangle 276"/>
            <p:cNvSpPr>
              <a:spLocks noChangeArrowheads="1"/>
            </p:cNvSpPr>
            <p:nvPr/>
          </p:nvSpPr>
          <p:spPr bwMode="auto">
            <a:xfrm>
              <a:off x="4268" y="3043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52" name="Rectangle 277"/>
            <p:cNvSpPr>
              <a:spLocks noChangeArrowheads="1"/>
            </p:cNvSpPr>
            <p:nvPr/>
          </p:nvSpPr>
          <p:spPr bwMode="auto">
            <a:xfrm>
              <a:off x="4350" y="3043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53" name="Rectangle 278"/>
            <p:cNvSpPr>
              <a:spLocks noChangeArrowheads="1"/>
            </p:cNvSpPr>
            <p:nvPr/>
          </p:nvSpPr>
          <p:spPr bwMode="auto">
            <a:xfrm>
              <a:off x="4432" y="3049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54" name="Rectangle 279"/>
            <p:cNvSpPr>
              <a:spLocks noChangeArrowheads="1"/>
            </p:cNvSpPr>
            <p:nvPr/>
          </p:nvSpPr>
          <p:spPr bwMode="auto">
            <a:xfrm>
              <a:off x="4514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55" name="Rectangle 280"/>
            <p:cNvSpPr>
              <a:spLocks noChangeArrowheads="1"/>
            </p:cNvSpPr>
            <p:nvPr/>
          </p:nvSpPr>
          <p:spPr bwMode="auto">
            <a:xfrm>
              <a:off x="4596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56" name="Rectangle 281"/>
            <p:cNvSpPr>
              <a:spLocks noChangeArrowheads="1"/>
            </p:cNvSpPr>
            <p:nvPr/>
          </p:nvSpPr>
          <p:spPr bwMode="auto">
            <a:xfrm>
              <a:off x="4678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57" name="Rectangle 282"/>
            <p:cNvSpPr>
              <a:spLocks noChangeArrowheads="1"/>
            </p:cNvSpPr>
            <p:nvPr/>
          </p:nvSpPr>
          <p:spPr bwMode="auto">
            <a:xfrm>
              <a:off x="4760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58" name="Rectangle 283"/>
            <p:cNvSpPr>
              <a:spLocks noChangeArrowheads="1"/>
            </p:cNvSpPr>
            <p:nvPr/>
          </p:nvSpPr>
          <p:spPr bwMode="auto">
            <a:xfrm>
              <a:off x="4842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59" name="Rectangle 284"/>
            <p:cNvSpPr>
              <a:spLocks noChangeArrowheads="1"/>
            </p:cNvSpPr>
            <p:nvPr/>
          </p:nvSpPr>
          <p:spPr bwMode="auto">
            <a:xfrm>
              <a:off x="4924" y="3061"/>
              <a:ext cx="45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60" name="Rectangle 285"/>
            <p:cNvSpPr>
              <a:spLocks noChangeArrowheads="1"/>
            </p:cNvSpPr>
            <p:nvPr/>
          </p:nvSpPr>
          <p:spPr bwMode="auto">
            <a:xfrm>
              <a:off x="5006" y="3061"/>
              <a:ext cx="44" cy="38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61" name="Rectangle 286"/>
            <p:cNvSpPr>
              <a:spLocks noChangeArrowheads="1"/>
            </p:cNvSpPr>
            <p:nvPr/>
          </p:nvSpPr>
          <p:spPr bwMode="auto">
            <a:xfrm>
              <a:off x="5088" y="3068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62" name="Rectangle 287"/>
            <p:cNvSpPr>
              <a:spLocks noChangeArrowheads="1"/>
            </p:cNvSpPr>
            <p:nvPr/>
          </p:nvSpPr>
          <p:spPr bwMode="auto">
            <a:xfrm>
              <a:off x="5170" y="3068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63" name="Rectangle 288"/>
            <p:cNvSpPr>
              <a:spLocks noChangeArrowheads="1"/>
            </p:cNvSpPr>
            <p:nvPr/>
          </p:nvSpPr>
          <p:spPr bwMode="auto">
            <a:xfrm>
              <a:off x="5252" y="3068"/>
              <a:ext cx="44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64" name="Rectangle 289"/>
            <p:cNvSpPr>
              <a:spLocks noChangeArrowheads="1"/>
            </p:cNvSpPr>
            <p:nvPr/>
          </p:nvSpPr>
          <p:spPr bwMode="auto">
            <a:xfrm>
              <a:off x="1916" y="833"/>
              <a:ext cx="242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1300" b="1"/>
                <a:t>Korea (Rep.)-Somalia, GDP per Capita 1950-2001</a:t>
              </a:r>
              <a:endParaRPr lang="es-ES" altLang="nb-NO" sz="1300"/>
            </a:p>
          </p:txBody>
        </p:sp>
        <p:sp>
          <p:nvSpPr>
            <p:cNvPr id="20665" name="Rectangle 290"/>
            <p:cNvSpPr>
              <a:spLocks noChangeArrowheads="1"/>
            </p:cNvSpPr>
            <p:nvPr/>
          </p:nvSpPr>
          <p:spPr bwMode="auto">
            <a:xfrm>
              <a:off x="936" y="3130"/>
              <a:ext cx="40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solidFill>
                    <a:srgbClr val="000000"/>
                  </a:solidFill>
                </a:rPr>
                <a:t>0</a:t>
              </a:r>
              <a:endParaRPr lang="es-ES" altLang="nb-NO" sz="1800"/>
            </a:p>
          </p:txBody>
        </p:sp>
        <p:sp>
          <p:nvSpPr>
            <p:cNvPr id="20666" name="Rectangle 291"/>
            <p:cNvSpPr>
              <a:spLocks noChangeArrowheads="1"/>
            </p:cNvSpPr>
            <p:nvPr/>
          </p:nvSpPr>
          <p:spPr bwMode="auto">
            <a:xfrm>
              <a:off x="802" y="2923"/>
              <a:ext cx="16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solidFill>
                    <a:srgbClr val="000000"/>
                  </a:solidFill>
                </a:rPr>
                <a:t>2000</a:t>
              </a:r>
              <a:endParaRPr lang="es-ES" altLang="nb-NO" sz="1800"/>
            </a:p>
          </p:txBody>
        </p:sp>
        <p:sp>
          <p:nvSpPr>
            <p:cNvPr id="20667" name="Rectangle 292"/>
            <p:cNvSpPr>
              <a:spLocks noChangeArrowheads="1"/>
            </p:cNvSpPr>
            <p:nvPr/>
          </p:nvSpPr>
          <p:spPr bwMode="auto">
            <a:xfrm>
              <a:off x="802" y="2716"/>
              <a:ext cx="16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solidFill>
                    <a:srgbClr val="000000"/>
                  </a:solidFill>
                </a:rPr>
                <a:t>4000</a:t>
              </a:r>
              <a:endParaRPr lang="es-ES" altLang="nb-NO" sz="1800"/>
            </a:p>
          </p:txBody>
        </p:sp>
        <p:sp>
          <p:nvSpPr>
            <p:cNvPr id="20668" name="Rectangle 293"/>
            <p:cNvSpPr>
              <a:spLocks noChangeArrowheads="1"/>
            </p:cNvSpPr>
            <p:nvPr/>
          </p:nvSpPr>
          <p:spPr bwMode="auto">
            <a:xfrm>
              <a:off x="802" y="2509"/>
              <a:ext cx="16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solidFill>
                    <a:srgbClr val="000000"/>
                  </a:solidFill>
                </a:rPr>
                <a:t>6000</a:t>
              </a:r>
              <a:endParaRPr lang="es-ES" altLang="nb-NO" sz="1800"/>
            </a:p>
          </p:txBody>
        </p:sp>
        <p:sp>
          <p:nvSpPr>
            <p:cNvPr id="20669" name="Rectangle 294"/>
            <p:cNvSpPr>
              <a:spLocks noChangeArrowheads="1"/>
            </p:cNvSpPr>
            <p:nvPr/>
          </p:nvSpPr>
          <p:spPr bwMode="auto">
            <a:xfrm>
              <a:off x="802" y="2308"/>
              <a:ext cx="16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solidFill>
                    <a:srgbClr val="000000"/>
                  </a:solidFill>
                </a:rPr>
                <a:t>8000</a:t>
              </a:r>
              <a:endParaRPr lang="es-ES" altLang="nb-NO" sz="1800"/>
            </a:p>
          </p:txBody>
        </p:sp>
        <p:sp>
          <p:nvSpPr>
            <p:cNvPr id="20670" name="Rectangle 295"/>
            <p:cNvSpPr>
              <a:spLocks noChangeArrowheads="1"/>
            </p:cNvSpPr>
            <p:nvPr/>
          </p:nvSpPr>
          <p:spPr bwMode="auto">
            <a:xfrm>
              <a:off x="757" y="2101"/>
              <a:ext cx="20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solidFill>
                    <a:srgbClr val="000000"/>
                  </a:solidFill>
                </a:rPr>
                <a:t>10000</a:t>
              </a:r>
              <a:endParaRPr lang="es-ES" altLang="nb-NO" sz="1800"/>
            </a:p>
          </p:txBody>
        </p:sp>
        <p:sp>
          <p:nvSpPr>
            <p:cNvPr id="20671" name="Rectangle 296"/>
            <p:cNvSpPr>
              <a:spLocks noChangeArrowheads="1"/>
            </p:cNvSpPr>
            <p:nvPr/>
          </p:nvSpPr>
          <p:spPr bwMode="auto">
            <a:xfrm>
              <a:off x="757" y="1893"/>
              <a:ext cx="20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solidFill>
                    <a:srgbClr val="000000"/>
                  </a:solidFill>
                </a:rPr>
                <a:t>12000</a:t>
              </a:r>
              <a:endParaRPr lang="es-ES" altLang="nb-NO" sz="1800"/>
            </a:p>
          </p:txBody>
        </p:sp>
        <p:sp>
          <p:nvSpPr>
            <p:cNvPr id="20672" name="Rectangle 297"/>
            <p:cNvSpPr>
              <a:spLocks noChangeArrowheads="1"/>
            </p:cNvSpPr>
            <p:nvPr/>
          </p:nvSpPr>
          <p:spPr bwMode="auto">
            <a:xfrm>
              <a:off x="757" y="1686"/>
              <a:ext cx="20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solidFill>
                    <a:srgbClr val="000000"/>
                  </a:solidFill>
                </a:rPr>
                <a:t>14000</a:t>
              </a:r>
              <a:endParaRPr lang="es-ES" altLang="nb-NO" sz="1800"/>
            </a:p>
          </p:txBody>
        </p:sp>
        <p:sp>
          <p:nvSpPr>
            <p:cNvPr id="20673" name="Rectangle 298"/>
            <p:cNvSpPr>
              <a:spLocks noChangeArrowheads="1"/>
            </p:cNvSpPr>
            <p:nvPr/>
          </p:nvSpPr>
          <p:spPr bwMode="auto">
            <a:xfrm>
              <a:off x="757" y="1479"/>
              <a:ext cx="20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solidFill>
                    <a:srgbClr val="000000"/>
                  </a:solidFill>
                </a:rPr>
                <a:t>16000</a:t>
              </a:r>
              <a:endParaRPr lang="es-ES" altLang="nb-NO" sz="1800"/>
            </a:p>
          </p:txBody>
        </p:sp>
        <p:sp>
          <p:nvSpPr>
            <p:cNvPr id="20674" name="Rectangle 405"/>
            <p:cNvSpPr>
              <a:spLocks noChangeArrowheads="1"/>
            </p:cNvSpPr>
            <p:nvPr/>
          </p:nvSpPr>
          <p:spPr bwMode="auto">
            <a:xfrm>
              <a:off x="2539" y="1272"/>
              <a:ext cx="1289" cy="1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75" name="Line 406"/>
            <p:cNvSpPr>
              <a:spLocks noChangeShapeType="1"/>
            </p:cNvSpPr>
            <p:nvPr/>
          </p:nvSpPr>
          <p:spPr bwMode="auto">
            <a:xfrm>
              <a:off x="2568" y="1334"/>
              <a:ext cx="202" cy="0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676" name="Freeform 407"/>
            <p:cNvSpPr>
              <a:spLocks/>
            </p:cNvSpPr>
            <p:nvPr/>
          </p:nvSpPr>
          <p:spPr bwMode="auto">
            <a:xfrm>
              <a:off x="2643" y="1316"/>
              <a:ext cx="45" cy="37"/>
            </a:xfrm>
            <a:custGeom>
              <a:avLst/>
              <a:gdLst>
                <a:gd name="T0" fmla="*/ 22 w 45"/>
                <a:gd name="T1" fmla="*/ 0 h 37"/>
                <a:gd name="T2" fmla="*/ 45 w 45"/>
                <a:gd name="T3" fmla="*/ 18 h 37"/>
                <a:gd name="T4" fmla="*/ 22 w 45"/>
                <a:gd name="T5" fmla="*/ 37 h 37"/>
                <a:gd name="T6" fmla="*/ 0 w 45"/>
                <a:gd name="T7" fmla="*/ 18 h 37"/>
                <a:gd name="T8" fmla="*/ 22 w 45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7"/>
                <a:gd name="T17" fmla="*/ 45 w 45"/>
                <a:gd name="T18" fmla="*/ 37 h 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7">
                  <a:moveTo>
                    <a:pt x="22" y="0"/>
                  </a:moveTo>
                  <a:lnTo>
                    <a:pt x="45" y="18"/>
                  </a:lnTo>
                  <a:lnTo>
                    <a:pt x="22" y="37"/>
                  </a:lnTo>
                  <a:lnTo>
                    <a:pt x="0" y="1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80"/>
            </a:solidFill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77" name="Rectangle 408"/>
            <p:cNvSpPr>
              <a:spLocks noChangeArrowheads="1"/>
            </p:cNvSpPr>
            <p:nvPr/>
          </p:nvSpPr>
          <p:spPr bwMode="auto">
            <a:xfrm>
              <a:off x="2792" y="1290"/>
              <a:ext cx="41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solidFill>
                    <a:srgbClr val="000000"/>
                  </a:solidFill>
                </a:rPr>
                <a:t>Korea (Rep.)</a:t>
              </a:r>
              <a:endParaRPr lang="es-ES" altLang="nb-NO" sz="1800"/>
            </a:p>
          </p:txBody>
        </p:sp>
        <p:sp>
          <p:nvSpPr>
            <p:cNvPr id="20678" name="Line 409"/>
            <p:cNvSpPr>
              <a:spLocks noChangeShapeType="1"/>
            </p:cNvSpPr>
            <p:nvPr/>
          </p:nvSpPr>
          <p:spPr bwMode="auto">
            <a:xfrm>
              <a:off x="3291" y="1334"/>
              <a:ext cx="202" cy="0"/>
            </a:xfrm>
            <a:prstGeom prst="line">
              <a:avLst/>
            </a:prstGeom>
            <a:noFill/>
            <a:ln w="127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679" name="Rectangle 410"/>
            <p:cNvSpPr>
              <a:spLocks noChangeArrowheads="1"/>
            </p:cNvSpPr>
            <p:nvPr/>
          </p:nvSpPr>
          <p:spPr bwMode="auto">
            <a:xfrm>
              <a:off x="3366" y="1316"/>
              <a:ext cx="45" cy="37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nb-NO" sz="1800"/>
            </a:p>
          </p:txBody>
        </p:sp>
        <p:sp>
          <p:nvSpPr>
            <p:cNvPr id="20680" name="Rectangle 411"/>
            <p:cNvSpPr>
              <a:spLocks noChangeArrowheads="1"/>
            </p:cNvSpPr>
            <p:nvPr/>
          </p:nvSpPr>
          <p:spPr bwMode="auto">
            <a:xfrm>
              <a:off x="3515" y="1290"/>
              <a:ext cx="263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solidFill>
                    <a:srgbClr val="000000"/>
                  </a:solidFill>
                </a:rPr>
                <a:t>Somalia</a:t>
              </a:r>
              <a:endParaRPr lang="es-ES" altLang="nb-NO" sz="1800"/>
            </a:p>
          </p:txBody>
        </p:sp>
        <p:sp>
          <p:nvSpPr>
            <p:cNvPr id="20681" name="Text Box 415"/>
            <p:cNvSpPr txBox="1">
              <a:spLocks noChangeArrowheads="1"/>
            </p:cNvSpPr>
            <p:nvPr/>
          </p:nvSpPr>
          <p:spPr bwMode="auto">
            <a:xfrm rot="-5400000">
              <a:off x="952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1950</a:t>
              </a:r>
            </a:p>
          </p:txBody>
        </p:sp>
        <p:sp>
          <p:nvSpPr>
            <p:cNvPr id="20682" name="Text Box 416"/>
            <p:cNvSpPr txBox="1">
              <a:spLocks noChangeArrowheads="1"/>
            </p:cNvSpPr>
            <p:nvPr/>
          </p:nvSpPr>
          <p:spPr bwMode="auto">
            <a:xfrm rot="-5400000">
              <a:off x="1117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1952</a:t>
              </a:r>
            </a:p>
          </p:txBody>
        </p:sp>
        <p:sp>
          <p:nvSpPr>
            <p:cNvPr id="20683" name="Text Box 417"/>
            <p:cNvSpPr txBox="1">
              <a:spLocks noChangeArrowheads="1"/>
            </p:cNvSpPr>
            <p:nvPr/>
          </p:nvSpPr>
          <p:spPr bwMode="auto">
            <a:xfrm rot="-5400000">
              <a:off x="1280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1954</a:t>
              </a:r>
            </a:p>
          </p:txBody>
        </p:sp>
        <p:sp>
          <p:nvSpPr>
            <p:cNvPr id="20684" name="Text Box 418"/>
            <p:cNvSpPr txBox="1">
              <a:spLocks noChangeArrowheads="1"/>
            </p:cNvSpPr>
            <p:nvPr/>
          </p:nvSpPr>
          <p:spPr bwMode="auto">
            <a:xfrm rot="-5400000">
              <a:off x="1445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1956</a:t>
              </a:r>
            </a:p>
          </p:txBody>
        </p:sp>
        <p:sp>
          <p:nvSpPr>
            <p:cNvPr id="20685" name="Text Box 419"/>
            <p:cNvSpPr txBox="1">
              <a:spLocks noChangeArrowheads="1"/>
            </p:cNvSpPr>
            <p:nvPr/>
          </p:nvSpPr>
          <p:spPr bwMode="auto">
            <a:xfrm rot="-5400000">
              <a:off x="1608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1958</a:t>
              </a:r>
            </a:p>
          </p:txBody>
        </p:sp>
        <p:sp>
          <p:nvSpPr>
            <p:cNvPr id="20686" name="Text Box 420"/>
            <p:cNvSpPr txBox="1">
              <a:spLocks noChangeArrowheads="1"/>
            </p:cNvSpPr>
            <p:nvPr/>
          </p:nvSpPr>
          <p:spPr bwMode="auto">
            <a:xfrm rot="-5400000">
              <a:off x="1773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1960</a:t>
              </a:r>
            </a:p>
          </p:txBody>
        </p:sp>
        <p:sp>
          <p:nvSpPr>
            <p:cNvPr id="20687" name="Text Box 421"/>
            <p:cNvSpPr txBox="1">
              <a:spLocks noChangeArrowheads="1"/>
            </p:cNvSpPr>
            <p:nvPr/>
          </p:nvSpPr>
          <p:spPr bwMode="auto">
            <a:xfrm rot="-5400000">
              <a:off x="1936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1962</a:t>
              </a:r>
            </a:p>
          </p:txBody>
        </p:sp>
        <p:sp>
          <p:nvSpPr>
            <p:cNvPr id="20688" name="Text Box 422"/>
            <p:cNvSpPr txBox="1">
              <a:spLocks noChangeArrowheads="1"/>
            </p:cNvSpPr>
            <p:nvPr/>
          </p:nvSpPr>
          <p:spPr bwMode="auto">
            <a:xfrm rot="-5400000">
              <a:off x="2101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1964</a:t>
              </a:r>
            </a:p>
          </p:txBody>
        </p:sp>
        <p:sp>
          <p:nvSpPr>
            <p:cNvPr id="20689" name="Text Box 423"/>
            <p:cNvSpPr txBox="1">
              <a:spLocks noChangeArrowheads="1"/>
            </p:cNvSpPr>
            <p:nvPr/>
          </p:nvSpPr>
          <p:spPr bwMode="auto">
            <a:xfrm rot="-5400000">
              <a:off x="2263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1966</a:t>
              </a:r>
            </a:p>
          </p:txBody>
        </p:sp>
        <p:sp>
          <p:nvSpPr>
            <p:cNvPr id="20690" name="Text Box 424"/>
            <p:cNvSpPr txBox="1">
              <a:spLocks noChangeArrowheads="1"/>
            </p:cNvSpPr>
            <p:nvPr/>
          </p:nvSpPr>
          <p:spPr bwMode="auto">
            <a:xfrm rot="-5400000">
              <a:off x="2426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1968</a:t>
              </a:r>
            </a:p>
          </p:txBody>
        </p:sp>
        <p:sp>
          <p:nvSpPr>
            <p:cNvPr id="20691" name="Text Box 425"/>
            <p:cNvSpPr txBox="1">
              <a:spLocks noChangeArrowheads="1"/>
            </p:cNvSpPr>
            <p:nvPr/>
          </p:nvSpPr>
          <p:spPr bwMode="auto">
            <a:xfrm rot="-5400000">
              <a:off x="2591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1970</a:t>
              </a:r>
            </a:p>
          </p:txBody>
        </p:sp>
        <p:sp>
          <p:nvSpPr>
            <p:cNvPr id="20692" name="Text Box 426"/>
            <p:cNvSpPr txBox="1">
              <a:spLocks noChangeArrowheads="1"/>
            </p:cNvSpPr>
            <p:nvPr/>
          </p:nvSpPr>
          <p:spPr bwMode="auto">
            <a:xfrm rot="-5400000">
              <a:off x="2754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1972</a:t>
              </a:r>
            </a:p>
          </p:txBody>
        </p:sp>
        <p:sp>
          <p:nvSpPr>
            <p:cNvPr id="20693" name="Text Box 427"/>
            <p:cNvSpPr txBox="1">
              <a:spLocks noChangeArrowheads="1"/>
            </p:cNvSpPr>
            <p:nvPr/>
          </p:nvSpPr>
          <p:spPr bwMode="auto">
            <a:xfrm rot="-5400000">
              <a:off x="2919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1974</a:t>
              </a:r>
            </a:p>
          </p:txBody>
        </p:sp>
        <p:sp>
          <p:nvSpPr>
            <p:cNvPr id="20694" name="Text Box 428"/>
            <p:cNvSpPr txBox="1">
              <a:spLocks noChangeArrowheads="1"/>
            </p:cNvSpPr>
            <p:nvPr/>
          </p:nvSpPr>
          <p:spPr bwMode="auto">
            <a:xfrm rot="-5400000">
              <a:off x="3092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1976</a:t>
              </a:r>
            </a:p>
          </p:txBody>
        </p:sp>
        <p:sp>
          <p:nvSpPr>
            <p:cNvPr id="20695" name="Text Box 429"/>
            <p:cNvSpPr txBox="1">
              <a:spLocks noChangeArrowheads="1"/>
            </p:cNvSpPr>
            <p:nvPr/>
          </p:nvSpPr>
          <p:spPr bwMode="auto">
            <a:xfrm rot="-5400000">
              <a:off x="3253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1978</a:t>
              </a:r>
            </a:p>
          </p:txBody>
        </p:sp>
        <p:sp>
          <p:nvSpPr>
            <p:cNvPr id="20696" name="Text Box 430"/>
            <p:cNvSpPr txBox="1">
              <a:spLocks noChangeArrowheads="1"/>
            </p:cNvSpPr>
            <p:nvPr/>
          </p:nvSpPr>
          <p:spPr bwMode="auto">
            <a:xfrm rot="-5400000">
              <a:off x="3418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1980</a:t>
              </a:r>
            </a:p>
          </p:txBody>
        </p:sp>
        <p:sp>
          <p:nvSpPr>
            <p:cNvPr id="20697" name="Text Box 431"/>
            <p:cNvSpPr txBox="1">
              <a:spLocks noChangeArrowheads="1"/>
            </p:cNvSpPr>
            <p:nvPr/>
          </p:nvSpPr>
          <p:spPr bwMode="auto">
            <a:xfrm rot="-5400000">
              <a:off x="3583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1982</a:t>
              </a:r>
            </a:p>
          </p:txBody>
        </p:sp>
        <p:sp>
          <p:nvSpPr>
            <p:cNvPr id="20698" name="Text Box 432"/>
            <p:cNvSpPr txBox="1">
              <a:spLocks noChangeArrowheads="1"/>
            </p:cNvSpPr>
            <p:nvPr/>
          </p:nvSpPr>
          <p:spPr bwMode="auto">
            <a:xfrm rot="-5400000">
              <a:off x="3745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1984</a:t>
              </a:r>
            </a:p>
          </p:txBody>
        </p:sp>
        <p:sp>
          <p:nvSpPr>
            <p:cNvPr id="20699" name="Text Box 433"/>
            <p:cNvSpPr txBox="1">
              <a:spLocks noChangeArrowheads="1"/>
            </p:cNvSpPr>
            <p:nvPr/>
          </p:nvSpPr>
          <p:spPr bwMode="auto">
            <a:xfrm rot="-5400000">
              <a:off x="3908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1986</a:t>
              </a:r>
            </a:p>
          </p:txBody>
        </p:sp>
        <p:sp>
          <p:nvSpPr>
            <p:cNvPr id="20700" name="Text Box 434"/>
            <p:cNvSpPr txBox="1">
              <a:spLocks noChangeArrowheads="1"/>
            </p:cNvSpPr>
            <p:nvPr/>
          </p:nvSpPr>
          <p:spPr bwMode="auto">
            <a:xfrm rot="-5400000">
              <a:off x="4073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1988</a:t>
              </a:r>
            </a:p>
          </p:txBody>
        </p:sp>
        <p:sp>
          <p:nvSpPr>
            <p:cNvPr id="20701" name="Text Box 435"/>
            <p:cNvSpPr txBox="1">
              <a:spLocks noChangeArrowheads="1"/>
            </p:cNvSpPr>
            <p:nvPr/>
          </p:nvSpPr>
          <p:spPr bwMode="auto">
            <a:xfrm rot="-5400000">
              <a:off x="4236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1990</a:t>
              </a:r>
            </a:p>
          </p:txBody>
        </p:sp>
        <p:sp>
          <p:nvSpPr>
            <p:cNvPr id="20702" name="Text Box 436"/>
            <p:cNvSpPr txBox="1">
              <a:spLocks noChangeArrowheads="1"/>
            </p:cNvSpPr>
            <p:nvPr/>
          </p:nvSpPr>
          <p:spPr bwMode="auto">
            <a:xfrm rot="-5400000">
              <a:off x="4401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1992</a:t>
              </a:r>
            </a:p>
          </p:txBody>
        </p:sp>
        <p:sp>
          <p:nvSpPr>
            <p:cNvPr id="20703" name="Text Box 437"/>
            <p:cNvSpPr txBox="1">
              <a:spLocks noChangeArrowheads="1"/>
            </p:cNvSpPr>
            <p:nvPr/>
          </p:nvSpPr>
          <p:spPr bwMode="auto">
            <a:xfrm rot="-5400000">
              <a:off x="4570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1994</a:t>
              </a:r>
            </a:p>
          </p:txBody>
        </p:sp>
        <p:sp>
          <p:nvSpPr>
            <p:cNvPr id="20704" name="Text Box 438"/>
            <p:cNvSpPr txBox="1">
              <a:spLocks noChangeArrowheads="1"/>
            </p:cNvSpPr>
            <p:nvPr/>
          </p:nvSpPr>
          <p:spPr bwMode="auto">
            <a:xfrm rot="-5400000">
              <a:off x="4735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1996</a:t>
              </a:r>
            </a:p>
          </p:txBody>
        </p:sp>
        <p:sp>
          <p:nvSpPr>
            <p:cNvPr id="20705" name="Text Box 439"/>
            <p:cNvSpPr txBox="1">
              <a:spLocks noChangeArrowheads="1"/>
            </p:cNvSpPr>
            <p:nvPr/>
          </p:nvSpPr>
          <p:spPr bwMode="auto">
            <a:xfrm rot="-5400000">
              <a:off x="4895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1998</a:t>
              </a:r>
            </a:p>
          </p:txBody>
        </p:sp>
        <p:sp>
          <p:nvSpPr>
            <p:cNvPr id="20706" name="Text Box 440"/>
            <p:cNvSpPr txBox="1">
              <a:spLocks noChangeArrowheads="1"/>
            </p:cNvSpPr>
            <p:nvPr/>
          </p:nvSpPr>
          <p:spPr bwMode="auto">
            <a:xfrm rot="-5400000">
              <a:off x="5138" y="3199"/>
              <a:ext cx="25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s-ES" altLang="nb-NO" sz="900">
                  <a:latin typeface="Arial Narrow" pitchFamily="34" charset="0"/>
                </a:rPr>
                <a:t>2001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498600" y="1054100"/>
            <a:ext cx="7226300" cy="554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nb-NO" sz="1800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897063" y="1296988"/>
            <a:ext cx="6391275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‘get the prices right’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‘get the property rights right’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‘get the institutions right’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‘get the governance right’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‘get the competitiveness right’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‘get the innovations right’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‘get the entrepreneurship right’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‘get the education right’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’get the climate right’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’get the diseases right’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‘get the culture right’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nb-NO" sz="2400">
              <a:solidFill>
                <a:srgbClr val="1F497D"/>
              </a:solidFill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Missing dimension:</a:t>
            </a:r>
            <a:b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</a:br>
            <a:r>
              <a:rPr lang="en-GB" altLang="nb-NO" sz="2400">
                <a:solidFill>
                  <a:srgbClr val="1F497D"/>
                </a:solidFill>
                <a:cs typeface="Times New Roman" pitchFamily="18" charset="0"/>
              </a:rPr>
              <a:t>‘GET THE ECONOMIC ACTIVITIES RIGHT’ </a:t>
            </a:r>
            <a:endParaRPr lang="es-ES" altLang="nb-NO" sz="2400">
              <a:solidFill>
                <a:srgbClr val="1F497D"/>
              </a:solidFill>
              <a:cs typeface="Times New Roman" pitchFamily="18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69900" y="38100"/>
            <a:ext cx="8674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2300" b="1"/>
              <a:t>SINCE 1990 THE WASHINGTON INSTITUTIONS </a:t>
            </a:r>
            <a:br>
              <a:rPr lang="en-GB" altLang="nb-NO" sz="2300" b="1"/>
            </a:br>
            <a:r>
              <a:rPr lang="en-GB" altLang="nb-NO" sz="2300" b="1"/>
              <a:t>HAVE PROVIDED A STRING OF RED HERRINGS</a:t>
            </a:r>
            <a:endParaRPr lang="es-ES" altLang="nb-NO" sz="4400" b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9" name="Freeform 61"/>
          <p:cNvSpPr>
            <a:spLocks/>
          </p:cNvSpPr>
          <p:nvPr/>
        </p:nvSpPr>
        <p:spPr bwMode="auto">
          <a:xfrm>
            <a:off x="2894013" y="5508625"/>
            <a:ext cx="3421062" cy="633413"/>
          </a:xfrm>
          <a:custGeom>
            <a:avLst/>
            <a:gdLst>
              <a:gd name="T0" fmla="*/ 0 w 2155"/>
              <a:gd name="T1" fmla="*/ 2147483647 h 399"/>
              <a:gd name="T2" fmla="*/ 0 w 2155"/>
              <a:gd name="T3" fmla="*/ 2147483647 h 399"/>
              <a:gd name="T4" fmla="*/ 2147483647 w 2155"/>
              <a:gd name="T5" fmla="*/ 2147483647 h 399"/>
              <a:gd name="T6" fmla="*/ 2147483647 w 2155"/>
              <a:gd name="T7" fmla="*/ 0 h 399"/>
              <a:gd name="T8" fmla="*/ 0 60000 65536"/>
              <a:gd name="T9" fmla="*/ 0 60000 65536"/>
              <a:gd name="T10" fmla="*/ 0 60000 65536"/>
              <a:gd name="T11" fmla="*/ 0 60000 65536"/>
              <a:gd name="T12" fmla="*/ 0 w 2155"/>
              <a:gd name="T13" fmla="*/ 0 h 399"/>
              <a:gd name="T14" fmla="*/ 2155 w 2155"/>
              <a:gd name="T15" fmla="*/ 399 h 3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55" h="399">
                <a:moveTo>
                  <a:pt x="0" y="20"/>
                </a:moveTo>
                <a:lnTo>
                  <a:pt x="0" y="399"/>
                </a:lnTo>
                <a:lnTo>
                  <a:pt x="2155" y="399"/>
                </a:lnTo>
                <a:lnTo>
                  <a:pt x="2155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9900" y="77788"/>
            <a:ext cx="8674100" cy="533400"/>
          </a:xfrm>
        </p:spPr>
        <p:txBody>
          <a:bodyPr/>
          <a:lstStyle/>
          <a:p>
            <a:pPr eaLnBrk="1" hangingPunct="1"/>
            <a:r>
              <a:rPr lang="nb-NO" altLang="nb-NO" sz="1200"/>
              <a:t/>
            </a:r>
            <a:br>
              <a:rPr lang="nb-NO" altLang="nb-NO" sz="1200"/>
            </a:br>
            <a:r>
              <a:rPr lang="nb-NO" altLang="nb-NO" sz="2300" b="1"/>
              <a:t>The Virtuous Circles of Economic Development: Marshall Plans</a:t>
            </a:r>
            <a:endParaRPr lang="es-ES" altLang="nb-NO" sz="2300" b="1"/>
          </a:p>
        </p:txBody>
      </p:sp>
      <p:sp>
        <p:nvSpPr>
          <p:cNvPr id="22532" name="Rectangle 41"/>
          <p:cNvSpPr>
            <a:spLocks noChangeArrowheads="1"/>
          </p:cNvSpPr>
          <p:nvPr/>
        </p:nvSpPr>
        <p:spPr bwMode="auto">
          <a:xfrm rot="-5400000">
            <a:off x="289719" y="6877844"/>
            <a:ext cx="366712" cy="8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s-ES" altLang="nb-NO" sz="1200">
              <a:latin typeface="Times New Roman" pitchFamily="18" charset="0"/>
            </a:endParaRPr>
          </a:p>
        </p:txBody>
      </p:sp>
      <p:sp>
        <p:nvSpPr>
          <p:cNvPr id="22533" name="Rectangle 42"/>
          <p:cNvSpPr>
            <a:spLocks noChangeArrowheads="1"/>
          </p:cNvSpPr>
          <p:nvPr/>
        </p:nvSpPr>
        <p:spPr bwMode="auto">
          <a:xfrm>
            <a:off x="1376363" y="6410325"/>
            <a:ext cx="22542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5000"/>
              </a:lnSpc>
              <a:spcBef>
                <a:spcPct val="35000"/>
              </a:spcBef>
              <a:buFontTx/>
              <a:buNone/>
            </a:pPr>
            <a:r>
              <a:rPr lang="nb-NO" altLang="nb-NO" sz="1300">
                <a:latin typeface="Times New Roman" pitchFamily="18" charset="0"/>
              </a:rPr>
              <a:t>Source:  Reinert (1980) , p. 39.</a:t>
            </a:r>
          </a:p>
        </p:txBody>
      </p:sp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3794125" y="781050"/>
            <a:ext cx="2473325" cy="4587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1200">
                <a:latin typeface="Times New Roman" pitchFamily="18" charset="0"/>
              </a:rPr>
              <a:t>Productivity Increases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1200">
                <a:latin typeface="Times New Roman" pitchFamily="18" charset="0"/>
              </a:rPr>
              <a:t>(</a:t>
            </a:r>
            <a:r>
              <a:rPr lang="en-US" altLang="nb-NO" sz="1200">
                <a:latin typeface="Times New Roman" pitchFamily="18" charset="0"/>
              </a:rPr>
              <a:t>Activity-Specific</a:t>
            </a:r>
            <a:r>
              <a:rPr lang="nb-NO" altLang="nb-NO" sz="1200">
                <a:latin typeface="Times New Roman" pitchFamily="18" charset="0"/>
              </a:rPr>
              <a:t>)</a:t>
            </a: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2019300" y="2987675"/>
            <a:ext cx="6076950" cy="1728788"/>
            <a:chOff x="1272" y="2036"/>
            <a:chExt cx="3828" cy="1089"/>
          </a:xfrm>
        </p:grpSpPr>
        <p:sp>
          <p:nvSpPr>
            <p:cNvPr id="22565" name="Rectangle 30"/>
            <p:cNvSpPr>
              <a:spLocks noChangeArrowheads="1"/>
            </p:cNvSpPr>
            <p:nvPr/>
          </p:nvSpPr>
          <p:spPr bwMode="auto">
            <a:xfrm>
              <a:off x="1272" y="2472"/>
              <a:ext cx="1104" cy="65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Large Scale of Production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Highly Diversified Economy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Systemic Synergies</a:t>
              </a:r>
            </a:p>
          </p:txBody>
        </p:sp>
        <p:sp>
          <p:nvSpPr>
            <p:cNvPr id="22566" name="Rectangle 31"/>
            <p:cNvSpPr>
              <a:spLocks noChangeArrowheads="1"/>
            </p:cNvSpPr>
            <p:nvPr/>
          </p:nvSpPr>
          <p:spPr bwMode="auto">
            <a:xfrm>
              <a:off x="2482" y="2558"/>
              <a:ext cx="914" cy="28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Higher Investments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Higher Profits</a:t>
              </a:r>
            </a:p>
          </p:txBody>
        </p:sp>
        <p:sp>
          <p:nvSpPr>
            <p:cNvPr id="22567" name="Rectangle 32"/>
            <p:cNvSpPr>
              <a:spLocks noChangeArrowheads="1"/>
            </p:cNvSpPr>
            <p:nvPr/>
          </p:nvSpPr>
          <p:spPr bwMode="auto">
            <a:xfrm>
              <a:off x="4477" y="2444"/>
              <a:ext cx="623" cy="5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nb-NO" altLang="nb-NO" sz="1200">
                <a:latin typeface="Times New Roman" pitchFamily="18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Under-development</a:t>
              </a:r>
            </a:p>
            <a:p>
              <a:pPr algn="ctr" eaLnBrk="1">
                <a:spcBef>
                  <a:spcPct val="0"/>
                </a:spcBef>
                <a:buFontTx/>
                <a:buNone/>
              </a:pPr>
              <a:endParaRPr lang="nb-NO" altLang="nb-NO" sz="1200">
                <a:latin typeface="Times New Roman" pitchFamily="18" charset="0"/>
              </a:endParaRPr>
            </a:p>
          </p:txBody>
        </p:sp>
        <p:sp>
          <p:nvSpPr>
            <p:cNvPr id="22568" name="Line 36"/>
            <p:cNvSpPr>
              <a:spLocks noChangeShapeType="1"/>
            </p:cNvSpPr>
            <p:nvPr/>
          </p:nvSpPr>
          <p:spPr bwMode="auto">
            <a:xfrm>
              <a:off x="4789" y="2135"/>
              <a:ext cx="0" cy="3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69" name="Freeform 15"/>
            <p:cNvSpPr>
              <a:spLocks/>
            </p:cNvSpPr>
            <p:nvPr/>
          </p:nvSpPr>
          <p:spPr bwMode="auto">
            <a:xfrm>
              <a:off x="1864" y="2036"/>
              <a:ext cx="1074" cy="530"/>
            </a:xfrm>
            <a:custGeom>
              <a:avLst/>
              <a:gdLst>
                <a:gd name="T0" fmla="*/ 0 w 1204"/>
                <a:gd name="T1" fmla="*/ 0 h 557"/>
                <a:gd name="T2" fmla="*/ 0 w 1204"/>
                <a:gd name="T3" fmla="*/ 133 h 557"/>
                <a:gd name="T4" fmla="*/ 194 w 1204"/>
                <a:gd name="T5" fmla="*/ 133 h 557"/>
                <a:gd name="T6" fmla="*/ 194 w 1204"/>
                <a:gd name="T7" fmla="*/ 252 h 5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4"/>
                <a:gd name="T13" fmla="*/ 0 h 557"/>
                <a:gd name="T14" fmla="*/ 1204 w 1204"/>
                <a:gd name="T15" fmla="*/ 557 h 5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4" h="557">
                  <a:moveTo>
                    <a:pt x="0" y="0"/>
                  </a:moveTo>
                  <a:lnTo>
                    <a:pt x="0" y="295"/>
                  </a:lnTo>
                  <a:lnTo>
                    <a:pt x="1204" y="295"/>
                  </a:lnTo>
                  <a:lnTo>
                    <a:pt x="1203" y="557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570" name="Line 16"/>
            <p:cNvSpPr>
              <a:spLocks noChangeShapeType="1"/>
            </p:cNvSpPr>
            <p:nvPr/>
          </p:nvSpPr>
          <p:spPr bwMode="auto">
            <a:xfrm>
              <a:off x="3229" y="2135"/>
              <a:ext cx="0" cy="4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71" name="Freeform 14"/>
            <p:cNvSpPr>
              <a:spLocks/>
            </p:cNvSpPr>
            <p:nvPr/>
          </p:nvSpPr>
          <p:spPr bwMode="auto">
            <a:xfrm>
              <a:off x="1408" y="2042"/>
              <a:ext cx="1324" cy="531"/>
            </a:xfrm>
            <a:custGeom>
              <a:avLst/>
              <a:gdLst>
                <a:gd name="T0" fmla="*/ 0 w 1483"/>
                <a:gd name="T1" fmla="*/ 0 h 557"/>
                <a:gd name="T2" fmla="*/ 0 w 1483"/>
                <a:gd name="T3" fmla="*/ 157 h 557"/>
                <a:gd name="T4" fmla="*/ 242 w 1483"/>
                <a:gd name="T5" fmla="*/ 157 h 557"/>
                <a:gd name="T6" fmla="*/ 241 w 1483"/>
                <a:gd name="T7" fmla="*/ 259 h 5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3"/>
                <a:gd name="T13" fmla="*/ 0 h 557"/>
                <a:gd name="T14" fmla="*/ 1483 w 1483"/>
                <a:gd name="T15" fmla="*/ 557 h 5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3" h="557">
                  <a:moveTo>
                    <a:pt x="0" y="0"/>
                  </a:moveTo>
                  <a:lnTo>
                    <a:pt x="0" y="337"/>
                  </a:lnTo>
                  <a:lnTo>
                    <a:pt x="1483" y="337"/>
                  </a:lnTo>
                  <a:lnTo>
                    <a:pt x="1481" y="557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572" name="Freeform 35"/>
            <p:cNvSpPr>
              <a:spLocks/>
            </p:cNvSpPr>
            <p:nvPr/>
          </p:nvSpPr>
          <p:spPr bwMode="auto">
            <a:xfrm>
              <a:off x="1284" y="2048"/>
              <a:ext cx="332" cy="459"/>
            </a:xfrm>
            <a:custGeom>
              <a:avLst/>
              <a:gdLst>
                <a:gd name="T0" fmla="*/ 0 w 372"/>
                <a:gd name="T1" fmla="*/ 0 h 507"/>
                <a:gd name="T2" fmla="*/ 0 w 372"/>
                <a:gd name="T3" fmla="*/ 77 h 507"/>
                <a:gd name="T4" fmla="*/ 61 w 372"/>
                <a:gd name="T5" fmla="*/ 77 h 507"/>
                <a:gd name="T6" fmla="*/ 61 w 372"/>
                <a:gd name="T7" fmla="*/ 103 h 50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2"/>
                <a:gd name="T13" fmla="*/ 0 h 507"/>
                <a:gd name="T14" fmla="*/ 372 w 372"/>
                <a:gd name="T15" fmla="*/ 507 h 50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2" h="507">
                  <a:moveTo>
                    <a:pt x="0" y="0"/>
                  </a:moveTo>
                  <a:lnTo>
                    <a:pt x="0" y="380"/>
                  </a:lnTo>
                  <a:lnTo>
                    <a:pt x="371" y="380"/>
                  </a:lnTo>
                  <a:lnTo>
                    <a:pt x="371" y="506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" name="Group 59"/>
          <p:cNvGrpSpPr>
            <a:grpSpLocks/>
          </p:cNvGrpSpPr>
          <p:nvPr/>
        </p:nvGrpSpPr>
        <p:grpSpPr bwMode="auto">
          <a:xfrm>
            <a:off x="2012950" y="3170238"/>
            <a:ext cx="6007100" cy="2587625"/>
            <a:chOff x="1268" y="2151"/>
            <a:chExt cx="3784" cy="1630"/>
          </a:xfrm>
        </p:grpSpPr>
        <p:sp>
          <p:nvSpPr>
            <p:cNvPr id="22554" name="Rectangle 34"/>
            <p:cNvSpPr>
              <a:spLocks noChangeArrowheads="1"/>
            </p:cNvSpPr>
            <p:nvPr/>
          </p:nvSpPr>
          <p:spPr bwMode="auto">
            <a:xfrm>
              <a:off x="3516" y="3345"/>
              <a:ext cx="937" cy="28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Higher Capital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Labour Ratio</a:t>
              </a:r>
            </a:p>
          </p:txBody>
        </p:sp>
        <p:sp>
          <p:nvSpPr>
            <p:cNvPr id="22555" name="Rectangle 8"/>
            <p:cNvSpPr>
              <a:spLocks noChangeArrowheads="1"/>
            </p:cNvSpPr>
            <p:nvPr/>
          </p:nvSpPr>
          <p:spPr bwMode="auto">
            <a:xfrm>
              <a:off x="4595" y="3301"/>
              <a:ext cx="457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400" b="1">
                  <a:latin typeface="Times New Roman" pitchFamily="18" charset="0"/>
                </a:rPr>
                <a:t>Exit from System</a:t>
              </a:r>
            </a:p>
          </p:txBody>
        </p:sp>
        <p:sp>
          <p:nvSpPr>
            <p:cNvPr id="22556" name="Line 13"/>
            <p:cNvSpPr>
              <a:spLocks noChangeShapeType="1"/>
            </p:cNvSpPr>
            <p:nvPr/>
          </p:nvSpPr>
          <p:spPr bwMode="auto">
            <a:xfrm>
              <a:off x="4789" y="2996"/>
              <a:ext cx="0" cy="2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57" name="Rectangle 33"/>
            <p:cNvSpPr>
              <a:spLocks noChangeArrowheads="1"/>
            </p:cNvSpPr>
            <p:nvPr/>
          </p:nvSpPr>
          <p:spPr bwMode="auto">
            <a:xfrm>
              <a:off x="1268" y="3345"/>
              <a:ext cx="1109" cy="28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Economies of Scale </a:t>
              </a:r>
              <a:br>
                <a:rPr lang="nb-NO" altLang="nb-NO" sz="1200">
                  <a:latin typeface="Times New Roman" pitchFamily="18" charset="0"/>
                </a:rPr>
              </a:br>
              <a:r>
                <a:rPr lang="nb-NO" altLang="nb-NO" sz="1200">
                  <a:latin typeface="Times New Roman" pitchFamily="18" charset="0"/>
                </a:rPr>
                <a:t>and Scope</a:t>
              </a:r>
            </a:p>
          </p:txBody>
        </p:sp>
        <p:sp>
          <p:nvSpPr>
            <p:cNvPr id="22558" name="Rectangle 34"/>
            <p:cNvSpPr>
              <a:spLocks noChangeArrowheads="1"/>
            </p:cNvSpPr>
            <p:nvPr/>
          </p:nvSpPr>
          <p:spPr bwMode="auto">
            <a:xfrm>
              <a:off x="2470" y="3259"/>
              <a:ext cx="937" cy="5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Children as inferior goods. Less population, attracts migrants</a:t>
              </a:r>
            </a:p>
          </p:txBody>
        </p:sp>
        <p:sp>
          <p:nvSpPr>
            <p:cNvPr id="22559" name="Line 19"/>
            <p:cNvSpPr>
              <a:spLocks noChangeShapeType="1"/>
            </p:cNvSpPr>
            <p:nvPr/>
          </p:nvSpPr>
          <p:spPr bwMode="auto">
            <a:xfrm>
              <a:off x="1781" y="3111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60" name="Freeform 52"/>
            <p:cNvSpPr>
              <a:spLocks/>
            </p:cNvSpPr>
            <p:nvPr/>
          </p:nvSpPr>
          <p:spPr bwMode="auto">
            <a:xfrm>
              <a:off x="1881" y="3114"/>
              <a:ext cx="868" cy="168"/>
            </a:xfrm>
            <a:custGeom>
              <a:avLst/>
              <a:gdLst>
                <a:gd name="T0" fmla="*/ 0 w 868"/>
                <a:gd name="T1" fmla="*/ 0 h 142"/>
                <a:gd name="T2" fmla="*/ 0 w 868"/>
                <a:gd name="T3" fmla="*/ 1016 h 142"/>
                <a:gd name="T4" fmla="*/ 868 w 868"/>
                <a:gd name="T5" fmla="*/ 1016 h 142"/>
                <a:gd name="T6" fmla="*/ 868 w 868"/>
                <a:gd name="T7" fmla="*/ 1766 h 1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68"/>
                <a:gd name="T13" fmla="*/ 0 h 142"/>
                <a:gd name="T14" fmla="*/ 868 w 868"/>
                <a:gd name="T15" fmla="*/ 142 h 1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68" h="142">
                  <a:moveTo>
                    <a:pt x="0" y="0"/>
                  </a:moveTo>
                  <a:lnTo>
                    <a:pt x="0" y="81"/>
                  </a:lnTo>
                  <a:lnTo>
                    <a:pt x="868" y="81"/>
                  </a:lnTo>
                  <a:lnTo>
                    <a:pt x="868" y="14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61" name="Freeform 53"/>
            <p:cNvSpPr>
              <a:spLocks/>
            </p:cNvSpPr>
            <p:nvPr/>
          </p:nvSpPr>
          <p:spPr bwMode="auto">
            <a:xfrm>
              <a:off x="3398" y="2706"/>
              <a:ext cx="596" cy="658"/>
            </a:xfrm>
            <a:custGeom>
              <a:avLst/>
              <a:gdLst>
                <a:gd name="T0" fmla="*/ 0 w 596"/>
                <a:gd name="T1" fmla="*/ 0 h 637"/>
                <a:gd name="T2" fmla="*/ 596 w 596"/>
                <a:gd name="T3" fmla="*/ 0 h 637"/>
                <a:gd name="T4" fmla="*/ 596 w 596"/>
                <a:gd name="T5" fmla="*/ 1036 h 637"/>
                <a:gd name="T6" fmla="*/ 0 60000 65536"/>
                <a:gd name="T7" fmla="*/ 0 60000 65536"/>
                <a:gd name="T8" fmla="*/ 0 60000 65536"/>
                <a:gd name="T9" fmla="*/ 0 w 596"/>
                <a:gd name="T10" fmla="*/ 0 h 637"/>
                <a:gd name="T11" fmla="*/ 596 w 596"/>
                <a:gd name="T12" fmla="*/ 637 h 6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96" h="637">
                  <a:moveTo>
                    <a:pt x="0" y="0"/>
                  </a:moveTo>
                  <a:lnTo>
                    <a:pt x="596" y="0"/>
                  </a:lnTo>
                  <a:lnTo>
                    <a:pt x="596" y="637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562" name="Line 49"/>
            <p:cNvSpPr>
              <a:spLocks noChangeShapeType="1"/>
            </p:cNvSpPr>
            <p:nvPr/>
          </p:nvSpPr>
          <p:spPr bwMode="auto">
            <a:xfrm>
              <a:off x="3756" y="2151"/>
              <a:ext cx="0" cy="12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563" name="Line 18"/>
            <p:cNvSpPr>
              <a:spLocks noChangeShapeType="1"/>
            </p:cNvSpPr>
            <p:nvPr/>
          </p:nvSpPr>
          <p:spPr bwMode="auto">
            <a:xfrm>
              <a:off x="2938" y="2852"/>
              <a:ext cx="2" cy="4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64" name="Freeform 17"/>
            <p:cNvSpPr>
              <a:spLocks/>
            </p:cNvSpPr>
            <p:nvPr/>
          </p:nvSpPr>
          <p:spPr bwMode="auto">
            <a:xfrm>
              <a:off x="3132" y="2151"/>
              <a:ext cx="373" cy="1132"/>
            </a:xfrm>
            <a:custGeom>
              <a:avLst/>
              <a:gdLst>
                <a:gd name="T0" fmla="*/ 68 w 418"/>
                <a:gd name="T1" fmla="*/ 0 h 1104"/>
                <a:gd name="T2" fmla="*/ 68 w 418"/>
                <a:gd name="T3" fmla="*/ 1370 h 1104"/>
                <a:gd name="T4" fmla="*/ 0 w 418"/>
                <a:gd name="T5" fmla="*/ 1370 h 1104"/>
                <a:gd name="T6" fmla="*/ 0 w 418"/>
                <a:gd name="T7" fmla="*/ 1648 h 110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8"/>
                <a:gd name="T13" fmla="*/ 0 h 1104"/>
                <a:gd name="T14" fmla="*/ 418 w 418"/>
                <a:gd name="T15" fmla="*/ 1104 h 110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8" h="1104">
                  <a:moveTo>
                    <a:pt x="417" y="0"/>
                  </a:moveTo>
                  <a:lnTo>
                    <a:pt x="417" y="919"/>
                  </a:lnTo>
                  <a:lnTo>
                    <a:pt x="0" y="919"/>
                  </a:lnTo>
                  <a:lnTo>
                    <a:pt x="0" y="1103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3281363" y="1255713"/>
            <a:ext cx="5119687" cy="838200"/>
            <a:chOff x="2067" y="945"/>
            <a:chExt cx="3225" cy="528"/>
          </a:xfrm>
        </p:grpSpPr>
        <p:sp>
          <p:nvSpPr>
            <p:cNvPr id="22550" name="Rectangle 23"/>
            <p:cNvSpPr>
              <a:spLocks noChangeArrowheads="1"/>
            </p:cNvSpPr>
            <p:nvPr/>
          </p:nvSpPr>
          <p:spPr bwMode="auto">
            <a:xfrm>
              <a:off x="2067" y="1184"/>
              <a:ext cx="1113" cy="28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Higher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Real Wages</a:t>
              </a:r>
            </a:p>
          </p:txBody>
        </p:sp>
        <p:sp>
          <p:nvSpPr>
            <p:cNvPr id="22551" name="Rectangle 24"/>
            <p:cNvSpPr>
              <a:spLocks noChangeArrowheads="1"/>
            </p:cNvSpPr>
            <p:nvPr/>
          </p:nvSpPr>
          <p:spPr bwMode="auto">
            <a:xfrm>
              <a:off x="3375" y="1184"/>
              <a:ext cx="1917" cy="28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Lowering Export Prices at the same rate as Productivity Increases</a:t>
              </a:r>
            </a:p>
          </p:txBody>
        </p:sp>
        <p:sp>
          <p:nvSpPr>
            <p:cNvPr id="22552" name="Line 9"/>
            <p:cNvSpPr>
              <a:spLocks noChangeShapeType="1"/>
            </p:cNvSpPr>
            <p:nvPr/>
          </p:nvSpPr>
          <p:spPr bwMode="auto">
            <a:xfrm>
              <a:off x="2604" y="945"/>
              <a:ext cx="0" cy="2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53" name="Line 10"/>
            <p:cNvSpPr>
              <a:spLocks noChangeShapeType="1"/>
            </p:cNvSpPr>
            <p:nvPr/>
          </p:nvSpPr>
          <p:spPr bwMode="auto">
            <a:xfrm>
              <a:off x="3852" y="951"/>
              <a:ext cx="0" cy="2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1684338" y="2101850"/>
            <a:ext cx="6389687" cy="1241425"/>
            <a:chOff x="1061" y="1478"/>
            <a:chExt cx="4025" cy="782"/>
          </a:xfrm>
        </p:grpSpPr>
        <p:sp>
          <p:nvSpPr>
            <p:cNvPr id="22540" name="Line 11"/>
            <p:cNvSpPr>
              <a:spLocks noChangeShapeType="1"/>
            </p:cNvSpPr>
            <p:nvPr/>
          </p:nvSpPr>
          <p:spPr bwMode="auto">
            <a:xfrm>
              <a:off x="2563" y="1479"/>
              <a:ext cx="0" cy="1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1" name="Rectangle 25"/>
            <p:cNvSpPr>
              <a:spLocks noChangeArrowheads="1"/>
            </p:cNvSpPr>
            <p:nvPr/>
          </p:nvSpPr>
          <p:spPr bwMode="auto">
            <a:xfrm>
              <a:off x="1061" y="1738"/>
              <a:ext cx="462" cy="28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nb-NO" sz="1200">
                  <a:latin typeface="Times New Roman" pitchFamily="18" charset="0"/>
                </a:rPr>
                <a:t>Higher</a:t>
              </a:r>
              <a:r>
                <a:rPr lang="nb-NO" altLang="nb-NO" sz="1200">
                  <a:latin typeface="Times New Roman" pitchFamily="18" charset="0"/>
                </a:rPr>
                <a:t> Demand</a:t>
              </a:r>
            </a:p>
          </p:txBody>
        </p:sp>
        <p:sp>
          <p:nvSpPr>
            <p:cNvPr id="22542" name="Rectangle 26"/>
            <p:cNvSpPr>
              <a:spLocks noChangeArrowheads="1"/>
            </p:cNvSpPr>
            <p:nvPr/>
          </p:nvSpPr>
          <p:spPr bwMode="auto">
            <a:xfrm>
              <a:off x="1615" y="1738"/>
              <a:ext cx="461" cy="28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Higher Savings</a:t>
              </a:r>
            </a:p>
          </p:txBody>
        </p:sp>
        <p:sp>
          <p:nvSpPr>
            <p:cNvPr id="22543" name="Rectangle 27"/>
            <p:cNvSpPr>
              <a:spLocks noChangeArrowheads="1"/>
            </p:cNvSpPr>
            <p:nvPr/>
          </p:nvSpPr>
          <p:spPr bwMode="auto">
            <a:xfrm>
              <a:off x="2144" y="1738"/>
              <a:ext cx="890" cy="5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nb-NO" sz="1200" noProof="1">
                  <a:latin typeface="Times New Roman" pitchFamily="18" charset="0"/>
                </a:rPr>
                <a:t>Higher Possibility </a:t>
              </a:r>
              <a:br>
                <a:rPr lang="en-GB" altLang="nb-NO" sz="1200" noProof="1">
                  <a:latin typeface="Times New Roman" pitchFamily="18" charset="0"/>
                </a:rPr>
              </a:br>
              <a:r>
                <a:rPr lang="en-GB" altLang="nb-NO" sz="1200" noProof="1">
                  <a:latin typeface="Times New Roman" pitchFamily="18" charset="0"/>
                </a:rPr>
                <a:t>for Taxation (better Health, Education, etc.)</a:t>
              </a:r>
            </a:p>
          </p:txBody>
        </p:sp>
        <p:sp>
          <p:nvSpPr>
            <p:cNvPr id="22544" name="Rectangle 28"/>
            <p:cNvSpPr>
              <a:spLocks noChangeArrowheads="1"/>
            </p:cNvSpPr>
            <p:nvPr/>
          </p:nvSpPr>
          <p:spPr bwMode="auto">
            <a:xfrm>
              <a:off x="3096" y="1738"/>
              <a:ext cx="848" cy="40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Labour Saving Technology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Pays Off</a:t>
              </a:r>
            </a:p>
          </p:txBody>
        </p:sp>
        <p:sp>
          <p:nvSpPr>
            <p:cNvPr id="22545" name="Rectangle 29"/>
            <p:cNvSpPr>
              <a:spLocks noChangeArrowheads="1"/>
            </p:cNvSpPr>
            <p:nvPr/>
          </p:nvSpPr>
          <p:spPr bwMode="auto">
            <a:xfrm>
              <a:off x="4538" y="1738"/>
              <a:ext cx="548" cy="52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200">
                  <a:latin typeface="Times New Roman" pitchFamily="18" charset="0"/>
                </a:rPr>
                <a:t>No Increase in Real Wages</a:t>
              </a:r>
            </a:p>
          </p:txBody>
        </p:sp>
        <p:sp>
          <p:nvSpPr>
            <p:cNvPr id="22546" name="Freeform 37"/>
            <p:cNvSpPr>
              <a:spLocks/>
            </p:cNvSpPr>
            <p:nvPr/>
          </p:nvSpPr>
          <p:spPr bwMode="auto">
            <a:xfrm>
              <a:off x="1326" y="1639"/>
              <a:ext cx="2193" cy="124"/>
            </a:xfrm>
            <a:custGeom>
              <a:avLst/>
              <a:gdLst>
                <a:gd name="T0" fmla="*/ 0 w 2456"/>
                <a:gd name="T1" fmla="*/ 22 h 139"/>
                <a:gd name="T2" fmla="*/ 0 w 2456"/>
                <a:gd name="T3" fmla="*/ 0 h 139"/>
                <a:gd name="T4" fmla="*/ 401 w 2456"/>
                <a:gd name="T5" fmla="*/ 0 h 139"/>
                <a:gd name="T6" fmla="*/ 401 w 2456"/>
                <a:gd name="T7" fmla="*/ 22 h 1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56"/>
                <a:gd name="T13" fmla="*/ 0 h 139"/>
                <a:gd name="T14" fmla="*/ 2456 w 2456"/>
                <a:gd name="T15" fmla="*/ 139 h 1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56" h="139">
                  <a:moveTo>
                    <a:pt x="0" y="138"/>
                  </a:moveTo>
                  <a:lnTo>
                    <a:pt x="0" y="0"/>
                  </a:lnTo>
                  <a:lnTo>
                    <a:pt x="2455" y="0"/>
                  </a:lnTo>
                  <a:lnTo>
                    <a:pt x="2455" y="138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547" name="Line 38"/>
            <p:cNvSpPr>
              <a:spLocks noChangeShapeType="1"/>
            </p:cNvSpPr>
            <p:nvPr/>
          </p:nvSpPr>
          <p:spPr bwMode="auto">
            <a:xfrm>
              <a:off x="1864" y="164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8" name="Line 39"/>
            <p:cNvSpPr>
              <a:spLocks noChangeShapeType="1"/>
            </p:cNvSpPr>
            <p:nvPr/>
          </p:nvSpPr>
          <p:spPr bwMode="auto">
            <a:xfrm>
              <a:off x="2566" y="1642"/>
              <a:ext cx="0" cy="1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9" name="Line 12"/>
            <p:cNvSpPr>
              <a:spLocks noChangeShapeType="1"/>
            </p:cNvSpPr>
            <p:nvPr/>
          </p:nvSpPr>
          <p:spPr bwMode="auto">
            <a:xfrm>
              <a:off x="4789" y="1478"/>
              <a:ext cx="0" cy="2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2346" name="Freeform 58"/>
          <p:cNvSpPr>
            <a:spLocks/>
          </p:cNvSpPr>
          <p:nvPr/>
        </p:nvSpPr>
        <p:spPr bwMode="auto">
          <a:xfrm>
            <a:off x="1484313" y="1025525"/>
            <a:ext cx="3162300" cy="5260975"/>
          </a:xfrm>
          <a:custGeom>
            <a:avLst/>
            <a:gdLst>
              <a:gd name="T0" fmla="*/ 2147483647 w 1992"/>
              <a:gd name="T1" fmla="*/ 2147483647 h 3314"/>
              <a:gd name="T2" fmla="*/ 2147483647 w 1992"/>
              <a:gd name="T3" fmla="*/ 2147483647 h 3314"/>
              <a:gd name="T4" fmla="*/ 0 w 1992"/>
              <a:gd name="T5" fmla="*/ 2147483647 h 3314"/>
              <a:gd name="T6" fmla="*/ 0 w 1992"/>
              <a:gd name="T7" fmla="*/ 0 h 3314"/>
              <a:gd name="T8" fmla="*/ 2147483647 w 1992"/>
              <a:gd name="T9" fmla="*/ 0 h 33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92"/>
              <a:gd name="T16" fmla="*/ 0 h 3314"/>
              <a:gd name="T17" fmla="*/ 1992 w 1992"/>
              <a:gd name="T18" fmla="*/ 3314 h 33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92" h="3314">
                <a:moveTo>
                  <a:pt x="1992" y="2986"/>
                </a:moveTo>
                <a:lnTo>
                  <a:pt x="1992" y="3314"/>
                </a:lnTo>
                <a:lnTo>
                  <a:pt x="0" y="3314"/>
                </a:lnTo>
                <a:lnTo>
                  <a:pt x="0" y="0"/>
                </a:lnTo>
                <a:lnTo>
                  <a:pt x="1484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49" grpId="0" animBg="1"/>
      <p:bldP spid="9238" grpId="0" animBg="1"/>
      <p:bldP spid="1234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2"/>
          <p:cNvSpPr>
            <a:spLocks noChangeArrowheads="1"/>
          </p:cNvSpPr>
          <p:nvPr/>
        </p:nvSpPr>
        <p:spPr bwMode="auto">
          <a:xfrm>
            <a:off x="469900" y="36513"/>
            <a:ext cx="86741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2300" b="1">
                <a:latin typeface="Times New Roman" pitchFamily="18" charset="0"/>
              </a:rPr>
              <a:t>The Vicious Circles of Poverty: Morgenthau Plans</a:t>
            </a:r>
            <a:endParaRPr lang="es-ES" altLang="nb-NO" sz="2300" b="1">
              <a:latin typeface="Times New Roman" pitchFamily="18" charset="0"/>
            </a:endParaRPr>
          </a:p>
        </p:txBody>
      </p:sp>
      <p:sp>
        <p:nvSpPr>
          <p:cNvPr id="4180" name="Rectangle 84"/>
          <p:cNvSpPr>
            <a:spLocks noChangeArrowheads="1"/>
          </p:cNvSpPr>
          <p:nvPr/>
        </p:nvSpPr>
        <p:spPr bwMode="auto">
          <a:xfrm>
            <a:off x="2890838" y="777875"/>
            <a:ext cx="3421062" cy="596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1100">
                <a:latin typeface="Times New Roman" pitchFamily="18" charset="0"/>
              </a:rPr>
              <a:t>Engaged in Production of Technologically Mature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1100">
                <a:latin typeface="Times New Roman" pitchFamily="18" charset="0"/>
              </a:rPr>
              <a:t>Products and Products Subject to Diminishing returns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nb-NO" altLang="nb-NO" sz="1100">
                <a:latin typeface="Times New Roman" pitchFamily="18" charset="0"/>
              </a:rPr>
              <a:t>Little Productivity Increase</a:t>
            </a:r>
          </a:p>
        </p:txBody>
      </p:sp>
      <p:grpSp>
        <p:nvGrpSpPr>
          <p:cNvPr id="2" name="Group 114"/>
          <p:cNvGrpSpPr>
            <a:grpSpLocks/>
          </p:cNvGrpSpPr>
          <p:nvPr/>
        </p:nvGrpSpPr>
        <p:grpSpPr bwMode="auto">
          <a:xfrm>
            <a:off x="2890838" y="1382713"/>
            <a:ext cx="3421062" cy="792162"/>
            <a:chOff x="1821" y="1067"/>
            <a:chExt cx="2155" cy="499"/>
          </a:xfrm>
        </p:grpSpPr>
        <p:sp>
          <p:nvSpPr>
            <p:cNvPr id="23594" name="Rectangle 85"/>
            <p:cNvSpPr>
              <a:spLocks noChangeArrowheads="1"/>
            </p:cNvSpPr>
            <p:nvPr/>
          </p:nvSpPr>
          <p:spPr bwMode="auto">
            <a:xfrm>
              <a:off x="1821" y="1190"/>
              <a:ext cx="2155" cy="3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Perfect International Competition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Reversible Wages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Productivity Increases Taken Out As Lowered Prices</a:t>
              </a:r>
            </a:p>
          </p:txBody>
        </p:sp>
        <p:sp>
          <p:nvSpPr>
            <p:cNvPr id="23595" name="Line 87"/>
            <p:cNvSpPr>
              <a:spLocks noChangeShapeType="1"/>
            </p:cNvSpPr>
            <p:nvPr/>
          </p:nvSpPr>
          <p:spPr bwMode="auto">
            <a:xfrm>
              <a:off x="2898" y="1067"/>
              <a:ext cx="0" cy="1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" name="Group 115"/>
          <p:cNvGrpSpPr>
            <a:grpSpLocks/>
          </p:cNvGrpSpPr>
          <p:nvPr/>
        </p:nvGrpSpPr>
        <p:grpSpPr bwMode="auto">
          <a:xfrm>
            <a:off x="2890838" y="2181225"/>
            <a:ext cx="3421062" cy="403225"/>
            <a:chOff x="1821" y="1570"/>
            <a:chExt cx="2155" cy="254"/>
          </a:xfrm>
        </p:grpSpPr>
        <p:sp>
          <p:nvSpPr>
            <p:cNvPr id="23592" name="Rectangle 86"/>
            <p:cNvSpPr>
              <a:spLocks noChangeArrowheads="1"/>
            </p:cNvSpPr>
            <p:nvPr/>
          </p:nvSpPr>
          <p:spPr bwMode="auto">
            <a:xfrm>
              <a:off x="1821" y="1661"/>
              <a:ext cx="2155" cy="1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No Increase in Real Wages</a:t>
              </a:r>
            </a:p>
          </p:txBody>
        </p:sp>
        <p:sp>
          <p:nvSpPr>
            <p:cNvPr id="23593" name="Line 91"/>
            <p:cNvSpPr>
              <a:spLocks noChangeShapeType="1"/>
            </p:cNvSpPr>
            <p:nvPr/>
          </p:nvSpPr>
          <p:spPr bwMode="auto">
            <a:xfrm>
              <a:off x="2898" y="1570"/>
              <a:ext cx="0" cy="1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2066925" y="2592388"/>
            <a:ext cx="5934075" cy="955675"/>
            <a:chOff x="1302" y="1675"/>
            <a:chExt cx="3738" cy="602"/>
          </a:xfrm>
        </p:grpSpPr>
        <p:sp>
          <p:nvSpPr>
            <p:cNvPr id="23584" name="Rectangle 99"/>
            <p:cNvSpPr>
              <a:spLocks noChangeArrowheads="1"/>
            </p:cNvSpPr>
            <p:nvPr/>
          </p:nvSpPr>
          <p:spPr bwMode="auto">
            <a:xfrm>
              <a:off x="4128" y="1901"/>
              <a:ext cx="912" cy="3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Investment in Labor Saving Technology Unprofitable</a:t>
              </a:r>
            </a:p>
          </p:txBody>
        </p:sp>
        <p:sp>
          <p:nvSpPr>
            <p:cNvPr id="23585" name="Rectangle 88"/>
            <p:cNvSpPr>
              <a:spLocks noChangeArrowheads="1"/>
            </p:cNvSpPr>
            <p:nvPr/>
          </p:nvSpPr>
          <p:spPr bwMode="auto">
            <a:xfrm>
              <a:off x="1302" y="1901"/>
              <a:ext cx="557" cy="27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Demand Low</a:t>
              </a:r>
            </a:p>
          </p:txBody>
        </p:sp>
        <p:sp>
          <p:nvSpPr>
            <p:cNvPr id="23586" name="Rectangle 89"/>
            <p:cNvSpPr>
              <a:spLocks noChangeArrowheads="1"/>
            </p:cNvSpPr>
            <p:nvPr/>
          </p:nvSpPr>
          <p:spPr bwMode="auto">
            <a:xfrm>
              <a:off x="2037" y="1901"/>
              <a:ext cx="557" cy="27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Savings Low</a:t>
              </a:r>
            </a:p>
          </p:txBody>
        </p:sp>
        <p:sp>
          <p:nvSpPr>
            <p:cNvPr id="23587" name="Rectangle 90"/>
            <p:cNvSpPr>
              <a:spLocks noChangeArrowheads="1"/>
            </p:cNvSpPr>
            <p:nvPr/>
          </p:nvSpPr>
          <p:spPr bwMode="auto">
            <a:xfrm>
              <a:off x="2814" y="1901"/>
              <a:ext cx="1026" cy="3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Low Possibility for Taxation -  (Poor Health, Education, etc.)</a:t>
              </a:r>
            </a:p>
          </p:txBody>
        </p:sp>
        <p:sp>
          <p:nvSpPr>
            <p:cNvPr id="23588" name="Line 97"/>
            <p:cNvSpPr>
              <a:spLocks noChangeShapeType="1"/>
            </p:cNvSpPr>
            <p:nvPr/>
          </p:nvSpPr>
          <p:spPr bwMode="auto">
            <a:xfrm flipV="1">
              <a:off x="2294" y="1798"/>
              <a:ext cx="0" cy="1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89" name="Freeform 98"/>
            <p:cNvSpPr>
              <a:spLocks/>
            </p:cNvSpPr>
            <p:nvPr/>
          </p:nvSpPr>
          <p:spPr bwMode="auto">
            <a:xfrm>
              <a:off x="1560" y="1802"/>
              <a:ext cx="3096" cy="122"/>
            </a:xfrm>
            <a:custGeom>
              <a:avLst/>
              <a:gdLst>
                <a:gd name="T0" fmla="*/ 0 w 2929"/>
                <a:gd name="T1" fmla="*/ 1 h 193"/>
                <a:gd name="T2" fmla="*/ 0 w 2929"/>
                <a:gd name="T3" fmla="*/ 0 h 193"/>
                <a:gd name="T4" fmla="*/ 7108 w 2929"/>
                <a:gd name="T5" fmla="*/ 0 h 193"/>
                <a:gd name="T6" fmla="*/ 7108 w 2929"/>
                <a:gd name="T7" fmla="*/ 1 h 1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29"/>
                <a:gd name="T13" fmla="*/ 0 h 193"/>
                <a:gd name="T14" fmla="*/ 2929 w 2929"/>
                <a:gd name="T15" fmla="*/ 193 h 1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29" h="193">
                  <a:moveTo>
                    <a:pt x="0" y="192"/>
                  </a:moveTo>
                  <a:lnTo>
                    <a:pt x="0" y="0"/>
                  </a:lnTo>
                  <a:lnTo>
                    <a:pt x="2928" y="0"/>
                  </a:lnTo>
                  <a:lnTo>
                    <a:pt x="2928" y="192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90" name="Line 100"/>
            <p:cNvSpPr>
              <a:spLocks noChangeShapeType="1"/>
            </p:cNvSpPr>
            <p:nvPr/>
          </p:nvSpPr>
          <p:spPr bwMode="auto">
            <a:xfrm flipV="1">
              <a:off x="3201" y="1798"/>
              <a:ext cx="0" cy="1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91" name="Line 101"/>
            <p:cNvSpPr>
              <a:spLocks noChangeShapeType="1"/>
            </p:cNvSpPr>
            <p:nvPr/>
          </p:nvSpPr>
          <p:spPr bwMode="auto">
            <a:xfrm flipV="1">
              <a:off x="2898" y="1675"/>
              <a:ext cx="0" cy="1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0281" name="Freeform 111"/>
          <p:cNvSpPr>
            <a:spLocks/>
          </p:cNvSpPr>
          <p:nvPr/>
        </p:nvSpPr>
        <p:spPr bwMode="auto">
          <a:xfrm>
            <a:off x="1789113" y="1116013"/>
            <a:ext cx="3089275" cy="5410200"/>
          </a:xfrm>
          <a:custGeom>
            <a:avLst/>
            <a:gdLst>
              <a:gd name="T0" fmla="*/ 2147483647 w 2161"/>
              <a:gd name="T1" fmla="*/ 2147483647 h 4417"/>
              <a:gd name="T2" fmla="*/ 2147483647 w 2161"/>
              <a:gd name="T3" fmla="*/ 2147483647 h 4417"/>
              <a:gd name="T4" fmla="*/ 0 w 2161"/>
              <a:gd name="T5" fmla="*/ 2147483647 h 4417"/>
              <a:gd name="T6" fmla="*/ 0 w 2161"/>
              <a:gd name="T7" fmla="*/ 0 h 4417"/>
              <a:gd name="T8" fmla="*/ 2147483647 w 2161"/>
              <a:gd name="T9" fmla="*/ 0 h 44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61"/>
              <a:gd name="T16" fmla="*/ 0 h 4417"/>
              <a:gd name="T17" fmla="*/ 2161 w 2161"/>
              <a:gd name="T18" fmla="*/ 4417 h 44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1" h="4417">
                <a:moveTo>
                  <a:pt x="2160" y="4272"/>
                </a:moveTo>
                <a:lnTo>
                  <a:pt x="2160" y="4416"/>
                </a:lnTo>
                <a:lnTo>
                  <a:pt x="0" y="4416"/>
                </a:lnTo>
                <a:lnTo>
                  <a:pt x="0" y="0"/>
                </a:lnTo>
                <a:lnTo>
                  <a:pt x="720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" name="Group 57"/>
          <p:cNvGrpSpPr>
            <a:grpSpLocks/>
          </p:cNvGrpSpPr>
          <p:nvPr/>
        </p:nvGrpSpPr>
        <p:grpSpPr bwMode="auto">
          <a:xfrm>
            <a:off x="1981200" y="3544888"/>
            <a:ext cx="6096000" cy="2055812"/>
            <a:chOff x="1248" y="2275"/>
            <a:chExt cx="3840" cy="1295"/>
          </a:xfrm>
        </p:grpSpPr>
        <p:sp>
          <p:nvSpPr>
            <p:cNvPr id="23576" name="Rectangle 94"/>
            <p:cNvSpPr>
              <a:spLocks noChangeArrowheads="1"/>
            </p:cNvSpPr>
            <p:nvPr/>
          </p:nvSpPr>
          <p:spPr bwMode="auto">
            <a:xfrm>
              <a:off x="1248" y="3194"/>
              <a:ext cx="1386" cy="3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Balance of Payment Problems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Break-down of the Capacity to Import </a:t>
              </a:r>
            </a:p>
          </p:txBody>
        </p:sp>
        <p:sp>
          <p:nvSpPr>
            <p:cNvPr id="23577" name="Rectangle 95"/>
            <p:cNvSpPr>
              <a:spLocks noChangeArrowheads="1"/>
            </p:cNvSpPr>
            <p:nvPr/>
          </p:nvSpPr>
          <p:spPr bwMode="auto">
            <a:xfrm>
              <a:off x="3798" y="3177"/>
              <a:ext cx="1290" cy="1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Low Capital, Labor Ratio</a:t>
              </a:r>
            </a:p>
          </p:txBody>
        </p:sp>
        <p:sp>
          <p:nvSpPr>
            <p:cNvPr id="23578" name="Line 107"/>
            <p:cNvSpPr>
              <a:spLocks noChangeShapeType="1"/>
            </p:cNvSpPr>
            <p:nvPr/>
          </p:nvSpPr>
          <p:spPr bwMode="auto">
            <a:xfrm>
              <a:off x="4176" y="2850"/>
              <a:ext cx="8" cy="3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9" name="Line 109"/>
            <p:cNvSpPr>
              <a:spLocks noChangeShapeType="1"/>
            </p:cNvSpPr>
            <p:nvPr/>
          </p:nvSpPr>
          <p:spPr bwMode="auto">
            <a:xfrm>
              <a:off x="1862" y="3067"/>
              <a:ext cx="0" cy="1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80" name="Line 45"/>
            <p:cNvSpPr>
              <a:spLocks noChangeShapeType="1"/>
            </p:cNvSpPr>
            <p:nvPr/>
          </p:nvSpPr>
          <p:spPr bwMode="auto">
            <a:xfrm>
              <a:off x="4646" y="2275"/>
              <a:ext cx="0" cy="8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81" name="Rectangle 94"/>
            <p:cNvSpPr>
              <a:spLocks noChangeArrowheads="1"/>
            </p:cNvSpPr>
            <p:nvPr/>
          </p:nvSpPr>
          <p:spPr bwMode="auto">
            <a:xfrm>
              <a:off x="2880" y="3124"/>
              <a:ext cx="768" cy="3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nb-NO" altLang="nb-NO" sz="1100">
                  <a:latin typeface="Times New Roman" pitchFamily="18" charset="0"/>
                </a:rPr>
                <a:t>Many children as an asset. Population grows</a:t>
              </a:r>
            </a:p>
          </p:txBody>
        </p:sp>
        <p:sp>
          <p:nvSpPr>
            <p:cNvPr id="23582" name="Freeform 50"/>
            <p:cNvSpPr>
              <a:spLocks/>
            </p:cNvSpPr>
            <p:nvPr/>
          </p:nvSpPr>
          <p:spPr bwMode="auto">
            <a:xfrm>
              <a:off x="2582" y="2805"/>
              <a:ext cx="542" cy="339"/>
            </a:xfrm>
            <a:custGeom>
              <a:avLst/>
              <a:gdLst>
                <a:gd name="T0" fmla="*/ 0 w 542"/>
                <a:gd name="T1" fmla="*/ 0 h 339"/>
                <a:gd name="T2" fmla="*/ 115 w 542"/>
                <a:gd name="T3" fmla="*/ 0 h 339"/>
                <a:gd name="T4" fmla="*/ 115 w 542"/>
                <a:gd name="T5" fmla="*/ 95 h 339"/>
                <a:gd name="T6" fmla="*/ 542 w 542"/>
                <a:gd name="T7" fmla="*/ 95 h 339"/>
                <a:gd name="T8" fmla="*/ 542 w 542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2"/>
                <a:gd name="T16" fmla="*/ 0 h 339"/>
                <a:gd name="T17" fmla="*/ 542 w 542"/>
                <a:gd name="T18" fmla="*/ 339 h 3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2" h="339">
                  <a:moveTo>
                    <a:pt x="0" y="0"/>
                  </a:moveTo>
                  <a:lnTo>
                    <a:pt x="115" y="0"/>
                  </a:lnTo>
                  <a:lnTo>
                    <a:pt x="115" y="95"/>
                  </a:lnTo>
                  <a:lnTo>
                    <a:pt x="542" y="95"/>
                  </a:lnTo>
                  <a:lnTo>
                    <a:pt x="542" y="339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3583" name="Line 51"/>
            <p:cNvSpPr>
              <a:spLocks noChangeShapeType="1"/>
            </p:cNvSpPr>
            <p:nvPr/>
          </p:nvSpPr>
          <p:spPr bwMode="auto">
            <a:xfrm>
              <a:off x="3375" y="2846"/>
              <a:ext cx="0" cy="2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62"/>
          <p:cNvGrpSpPr>
            <a:grpSpLocks/>
          </p:cNvGrpSpPr>
          <p:nvPr/>
        </p:nvGrpSpPr>
        <p:grpSpPr bwMode="auto">
          <a:xfrm>
            <a:off x="2057400" y="3386138"/>
            <a:ext cx="5029200" cy="1395412"/>
            <a:chOff x="1296" y="2133"/>
            <a:chExt cx="3168" cy="879"/>
          </a:xfrm>
        </p:grpSpPr>
        <p:grpSp>
          <p:nvGrpSpPr>
            <p:cNvPr id="23568" name="Group 56"/>
            <p:cNvGrpSpPr>
              <a:grpSpLocks/>
            </p:cNvGrpSpPr>
            <p:nvPr/>
          </p:nvGrpSpPr>
          <p:grpSpPr bwMode="auto">
            <a:xfrm>
              <a:off x="1296" y="2133"/>
              <a:ext cx="3168" cy="879"/>
              <a:chOff x="1296" y="2175"/>
              <a:chExt cx="3168" cy="879"/>
            </a:xfrm>
          </p:grpSpPr>
          <p:sp>
            <p:nvSpPr>
              <p:cNvPr id="23570" name="Rectangle 92"/>
              <p:cNvSpPr>
                <a:spLocks noChangeArrowheads="1"/>
              </p:cNvSpPr>
              <p:nvPr/>
            </p:nvSpPr>
            <p:spPr bwMode="auto">
              <a:xfrm>
                <a:off x="1296" y="2571"/>
                <a:ext cx="1292" cy="48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90488" tIns="44450" rIns="90488" bIns="4445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nb-NO" altLang="nb-NO" sz="1100">
                    <a:latin typeface="Times New Roman" pitchFamily="18" charset="0"/>
                  </a:rPr>
                  <a:t>Small Scale of Production (Imports Cheaper Due to Scale Economies)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nb-NO" altLang="nb-NO" sz="1100">
                    <a:latin typeface="Times New Roman" pitchFamily="18" charset="0"/>
                  </a:rPr>
                  <a:t>No Diversity of Production</a:t>
                </a:r>
              </a:p>
            </p:txBody>
          </p:sp>
          <p:sp>
            <p:nvSpPr>
              <p:cNvPr id="23571" name="Rectangle 93"/>
              <p:cNvSpPr>
                <a:spLocks noChangeArrowheads="1"/>
              </p:cNvSpPr>
              <p:nvPr/>
            </p:nvSpPr>
            <p:spPr bwMode="auto">
              <a:xfrm>
                <a:off x="2853" y="2677"/>
                <a:ext cx="1611" cy="16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90488" tIns="44450" rIns="90488" bIns="4445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nb-NO" altLang="nb-NO" sz="1100">
                    <a:latin typeface="Times New Roman" pitchFamily="18" charset="0"/>
                  </a:rPr>
                  <a:t>Low Investments</a:t>
                </a:r>
              </a:p>
            </p:txBody>
          </p:sp>
          <p:sp>
            <p:nvSpPr>
              <p:cNvPr id="23572" name="Line 103"/>
              <p:cNvSpPr>
                <a:spLocks noChangeShapeType="1"/>
              </p:cNvSpPr>
              <p:nvPr/>
            </p:nvSpPr>
            <p:spPr bwMode="auto">
              <a:xfrm>
                <a:off x="1554" y="2178"/>
                <a:ext cx="0" cy="4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73" name="Freeform 105"/>
              <p:cNvSpPr>
                <a:spLocks/>
              </p:cNvSpPr>
              <p:nvPr/>
            </p:nvSpPr>
            <p:spPr bwMode="auto">
              <a:xfrm>
                <a:off x="2288" y="2181"/>
                <a:ext cx="1081" cy="525"/>
              </a:xfrm>
              <a:custGeom>
                <a:avLst/>
                <a:gdLst>
                  <a:gd name="T0" fmla="*/ 0 w 1201"/>
                  <a:gd name="T1" fmla="*/ 0 h 529"/>
                  <a:gd name="T2" fmla="*/ 0 w 1201"/>
                  <a:gd name="T3" fmla="*/ 256 h 529"/>
                  <a:gd name="T4" fmla="*/ 223 w 1201"/>
                  <a:gd name="T5" fmla="*/ 256 h 529"/>
                  <a:gd name="T6" fmla="*/ 223 w 1201"/>
                  <a:gd name="T7" fmla="*/ 464 h 5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01"/>
                  <a:gd name="T13" fmla="*/ 0 h 529"/>
                  <a:gd name="T14" fmla="*/ 1201 w 1201"/>
                  <a:gd name="T15" fmla="*/ 529 h 5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01" h="529">
                    <a:moveTo>
                      <a:pt x="0" y="0"/>
                    </a:moveTo>
                    <a:lnTo>
                      <a:pt x="0" y="288"/>
                    </a:lnTo>
                    <a:lnTo>
                      <a:pt x="1200" y="288"/>
                    </a:lnTo>
                    <a:lnTo>
                      <a:pt x="1200" y="528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4" name="Line 54"/>
              <p:cNvSpPr>
                <a:spLocks noChangeShapeType="1"/>
              </p:cNvSpPr>
              <p:nvPr/>
            </p:nvSpPr>
            <p:spPr bwMode="auto">
              <a:xfrm>
                <a:off x="4296" y="2277"/>
                <a:ext cx="0" cy="4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575" name="Freeform 104"/>
              <p:cNvSpPr>
                <a:spLocks/>
              </p:cNvSpPr>
              <p:nvPr/>
            </p:nvSpPr>
            <p:spPr bwMode="auto">
              <a:xfrm>
                <a:off x="1683" y="2175"/>
                <a:ext cx="1556" cy="535"/>
              </a:xfrm>
              <a:custGeom>
                <a:avLst/>
                <a:gdLst>
                  <a:gd name="T0" fmla="*/ 0 w 1729"/>
                  <a:gd name="T1" fmla="*/ 0 h 481"/>
                  <a:gd name="T2" fmla="*/ 4 w 1729"/>
                  <a:gd name="T3" fmla="*/ 85 h 481"/>
                  <a:gd name="T4" fmla="*/ 4 w 1729"/>
                  <a:gd name="T5" fmla="*/ 1668 h 481"/>
                  <a:gd name="T6" fmla="*/ 319 w 1729"/>
                  <a:gd name="T7" fmla="*/ 1668 h 481"/>
                  <a:gd name="T8" fmla="*/ 319 w 1729"/>
                  <a:gd name="T9" fmla="*/ 2636 h 4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29"/>
                  <a:gd name="T16" fmla="*/ 0 h 481"/>
                  <a:gd name="T17" fmla="*/ 1729 w 1729"/>
                  <a:gd name="T18" fmla="*/ 481 h 4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29" h="481">
                    <a:moveTo>
                      <a:pt x="0" y="0"/>
                    </a:moveTo>
                    <a:lnTo>
                      <a:pt x="4" y="15"/>
                    </a:lnTo>
                    <a:lnTo>
                      <a:pt x="4" y="305"/>
                    </a:lnTo>
                    <a:lnTo>
                      <a:pt x="1728" y="305"/>
                    </a:lnTo>
                    <a:lnTo>
                      <a:pt x="1728" y="480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3569" name="Line 60"/>
            <p:cNvSpPr>
              <a:spLocks noChangeShapeType="1"/>
            </p:cNvSpPr>
            <p:nvPr/>
          </p:nvSpPr>
          <p:spPr bwMode="auto">
            <a:xfrm>
              <a:off x="3497" y="2229"/>
              <a:ext cx="1" cy="4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63"/>
          <p:cNvGrpSpPr>
            <a:grpSpLocks/>
          </p:cNvGrpSpPr>
          <p:nvPr/>
        </p:nvGrpSpPr>
        <p:grpSpPr bwMode="auto">
          <a:xfrm>
            <a:off x="3095625" y="5249863"/>
            <a:ext cx="3971925" cy="1081087"/>
            <a:chOff x="1950" y="3307"/>
            <a:chExt cx="2502" cy="681"/>
          </a:xfrm>
        </p:grpSpPr>
        <p:grpSp>
          <p:nvGrpSpPr>
            <p:cNvPr id="23563" name="Group 58"/>
            <p:cNvGrpSpPr>
              <a:grpSpLocks/>
            </p:cNvGrpSpPr>
            <p:nvPr/>
          </p:nvGrpSpPr>
          <p:grpSpPr bwMode="auto">
            <a:xfrm>
              <a:off x="1950" y="3461"/>
              <a:ext cx="2285" cy="527"/>
              <a:chOff x="1950" y="3503"/>
              <a:chExt cx="2285" cy="527"/>
            </a:xfrm>
          </p:grpSpPr>
          <p:sp>
            <p:nvSpPr>
              <p:cNvPr id="23565" name="Rectangle 96"/>
              <p:cNvSpPr>
                <a:spLocks noChangeArrowheads="1"/>
              </p:cNvSpPr>
              <p:nvPr/>
            </p:nvSpPr>
            <p:spPr bwMode="auto">
              <a:xfrm>
                <a:off x="1950" y="3760"/>
                <a:ext cx="2285" cy="2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90488" tIns="44450" rIns="90488" bIns="4445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nb-NO" altLang="nb-NO" sz="1100">
                    <a:latin typeface="Times New Roman" pitchFamily="18" charset="0"/>
                  </a:rPr>
                  <a:t>Low Wages vs. Other Nations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nb-NO" altLang="nb-NO" sz="1100">
                    <a:latin typeface="Times New Roman" pitchFamily="18" charset="0"/>
                  </a:rPr>
                  <a:t>Comparative Advantages in Labor-Intensive Activities</a:t>
                </a:r>
              </a:p>
            </p:txBody>
          </p:sp>
          <p:sp>
            <p:nvSpPr>
              <p:cNvPr id="23566" name="Line 110"/>
              <p:cNvSpPr>
                <a:spLocks noChangeShapeType="1"/>
              </p:cNvSpPr>
              <p:nvPr/>
            </p:nvSpPr>
            <p:spPr bwMode="auto">
              <a:xfrm>
                <a:off x="2164" y="3580"/>
                <a:ext cx="0" cy="20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3567" name="Line 53"/>
              <p:cNvSpPr>
                <a:spLocks noChangeShapeType="1"/>
              </p:cNvSpPr>
              <p:nvPr/>
            </p:nvSpPr>
            <p:spPr bwMode="auto">
              <a:xfrm>
                <a:off x="3246" y="3503"/>
                <a:ext cx="0" cy="2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3564" name="Freeform 61"/>
            <p:cNvSpPr>
              <a:spLocks/>
            </p:cNvSpPr>
            <p:nvPr/>
          </p:nvSpPr>
          <p:spPr bwMode="auto">
            <a:xfrm>
              <a:off x="3822" y="3307"/>
              <a:ext cx="630" cy="454"/>
            </a:xfrm>
            <a:custGeom>
              <a:avLst/>
              <a:gdLst>
                <a:gd name="T0" fmla="*/ 630 w 630"/>
                <a:gd name="T1" fmla="*/ 0 h 454"/>
                <a:gd name="T2" fmla="*/ 630 w 630"/>
                <a:gd name="T3" fmla="*/ 183 h 454"/>
                <a:gd name="T4" fmla="*/ 0 w 630"/>
                <a:gd name="T5" fmla="*/ 183 h 454"/>
                <a:gd name="T6" fmla="*/ 0 w 630"/>
                <a:gd name="T7" fmla="*/ 454 h 4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0"/>
                <a:gd name="T13" fmla="*/ 0 h 454"/>
                <a:gd name="T14" fmla="*/ 630 w 630"/>
                <a:gd name="T15" fmla="*/ 454 h 4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0" h="454">
                  <a:moveTo>
                    <a:pt x="630" y="0"/>
                  </a:moveTo>
                  <a:lnTo>
                    <a:pt x="630" y="183"/>
                  </a:lnTo>
                  <a:lnTo>
                    <a:pt x="0" y="183"/>
                  </a:lnTo>
                  <a:lnTo>
                    <a:pt x="0" y="45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0" grpId="0" animBg="1"/>
      <p:bldP spid="10281" grpId="0" animBg="1"/>
    </p:bldLst>
  </p:timing>
</p:sld>
</file>

<file path=ppt/theme/theme1.xml><?xml version="1.0" encoding="utf-8"?>
<a:theme xmlns:a="http://schemas.openxmlformats.org/drawingml/2006/main" name="Standard utforming">
  <a:themeElements>
    <a:clrScheme name="Standard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 utform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1348</Words>
  <Application>Microsoft Macintosh PowerPoint</Application>
  <PresentationFormat>On-screen Show (4:3)</PresentationFormat>
  <Paragraphs>234</Paragraphs>
  <Slides>29</Slides>
  <Notes>28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Standard utforming</vt:lpstr>
      <vt:lpstr>Grafico</vt:lpstr>
      <vt:lpstr>Regneark</vt:lpstr>
      <vt:lpstr>Worksheet</vt:lpstr>
      <vt:lpstr>Slide 1</vt:lpstr>
      <vt:lpstr> Antonio Serra (1613).  Wealth, Poverty &amp; Sustainability. </vt:lpstr>
      <vt:lpstr>Serra’s two key dichotomies «lost» in neoclassical economics:</vt:lpstr>
      <vt:lpstr>The Circular Flow of Economics</vt:lpstr>
      <vt:lpstr>Da Vinci vs. Gordon Gekko: Separating  ‘Good Greed’ from ‘Bad Greed’. </vt:lpstr>
      <vt:lpstr>Slide 6</vt:lpstr>
      <vt:lpstr>The impact of financial crises on the publication of economics  books.</vt:lpstr>
      <vt:lpstr>Serra’s other key dichotomy</vt:lpstr>
      <vt:lpstr>Slide 9</vt:lpstr>
      <vt:lpstr>Slide 10</vt:lpstr>
      <vt:lpstr>Serra and The Energy Crisis</vt:lpstr>
      <vt:lpstr>Diminishing Returns: Oil and Gas</vt:lpstr>
      <vt:lpstr>Slide 13</vt:lpstr>
      <vt:lpstr>Slide 14</vt:lpstr>
      <vt:lpstr>Problems with «Limits to Growth»</vt:lpstr>
      <vt:lpstr>On choosing technologies.</vt:lpstr>
      <vt:lpstr>….but what car?</vt:lpstr>
      <vt:lpstr>Slide 18</vt:lpstr>
      <vt:lpstr>Slide 19</vt:lpstr>
      <vt:lpstr>  Increasing returns: Cost reductions for solar photovoltaic power, 1976-2012 </vt:lpstr>
      <vt:lpstr>Types of Economic Theory </vt:lpstr>
      <vt:lpstr> Harold Innis’ (1894-1952) dynamic taxonomy of knowledge.  </vt:lpstr>
      <vt:lpstr>Slide 23</vt:lpstr>
      <vt:lpstr>Basically two types of economics:</vt:lpstr>
      <vt:lpstr>Slide 25</vt:lpstr>
      <vt:lpstr>Slide 26</vt:lpstr>
      <vt:lpstr>Slide 27</vt:lpstr>
      <vt:lpstr> The Virtuous Circles of Economic Development: Marshall Plans</vt:lpstr>
      <vt:lpstr>Slide 29</vt:lpstr>
    </vt:vector>
  </TitlesOfParts>
  <Company>Norsk Investorforum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Policy in a Historical Perspective</dc:title>
  <dc:creator>Erik S. Reinert</dc:creator>
  <cp:lastModifiedBy>Olga Mikheeva</cp:lastModifiedBy>
  <cp:revision>99</cp:revision>
  <dcterms:created xsi:type="dcterms:W3CDTF">2017-09-06T10:50:24Z</dcterms:created>
  <dcterms:modified xsi:type="dcterms:W3CDTF">2017-09-06T10:50:53Z</dcterms:modified>
</cp:coreProperties>
</file>