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7"/>
  </p:notesMasterIdLst>
  <p:sldIdLst>
    <p:sldId id="300" r:id="rId3"/>
    <p:sldId id="303" r:id="rId4"/>
    <p:sldId id="314" r:id="rId5"/>
    <p:sldId id="288" r:id="rId6"/>
    <p:sldId id="298" r:id="rId7"/>
    <p:sldId id="261" r:id="rId8"/>
    <p:sldId id="263" r:id="rId9"/>
    <p:sldId id="264" r:id="rId10"/>
    <p:sldId id="266" r:id="rId11"/>
    <p:sldId id="267" r:id="rId12"/>
    <p:sldId id="269" r:id="rId13"/>
    <p:sldId id="289" r:id="rId14"/>
    <p:sldId id="271" r:id="rId15"/>
    <p:sldId id="290" r:id="rId16"/>
    <p:sldId id="319" r:id="rId17"/>
    <p:sldId id="315" r:id="rId18"/>
    <p:sldId id="316" r:id="rId19"/>
    <p:sldId id="317" r:id="rId20"/>
    <p:sldId id="320" r:id="rId21"/>
    <p:sldId id="305" r:id="rId22"/>
    <p:sldId id="306" r:id="rId23"/>
    <p:sldId id="307" r:id="rId24"/>
    <p:sldId id="308" r:id="rId25"/>
    <p:sldId id="309" r:id="rId26"/>
    <p:sldId id="318" r:id="rId27"/>
    <p:sldId id="310" r:id="rId28"/>
    <p:sldId id="311" r:id="rId29"/>
    <p:sldId id="312" r:id="rId30"/>
    <p:sldId id="273" r:id="rId31"/>
    <p:sldId id="274" r:id="rId32"/>
    <p:sldId id="285" r:id="rId33"/>
    <p:sldId id="297" r:id="rId34"/>
    <p:sldId id="295" r:id="rId35"/>
    <p:sldId id="302" r:id="rId3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1" autoAdjust="0"/>
    <p:restoredTop sz="94660"/>
  </p:normalViewPr>
  <p:slideViewPr>
    <p:cSldViewPr>
      <p:cViewPr varScale="1">
        <p:scale>
          <a:sx n="64" d="100"/>
          <a:sy n="64" d="100"/>
        </p:scale>
        <p:origin x="134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A136F-C907-4B89-9730-42D63B8E03E7}" type="datetimeFigureOut">
              <a:rPr lang="it-IT" smtClean="0"/>
              <a:t>09/09/2017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244EB-B711-4CE0-9124-81C8597D563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6252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D9CB4-DF12-4B00-9BF2-F4600976106B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977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D9CB4-DF12-4B00-9BF2-F4600976106B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8500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CA94C-BE26-4A85-A35E-D2B8154EBDE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233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0B0D45CF-15A3-4FE1-94F9-8DFE90371E40}" type="slidenum">
              <a:rPr lang="nb-NO"/>
              <a:pPr/>
              <a:t>4</a:t>
            </a:fld>
            <a:endParaRPr lang="nb-NO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5062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Plassholder for nota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46084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86AAC01-2605-4F3C-B726-5DA377572CD9}" type="slidenum">
              <a:rPr lang="nb-NO" smtClean="0">
                <a:latin typeface="Calibri" pitchFamily="34" charset="0"/>
              </a:rPr>
              <a:pPr eaLnBrk="1" hangingPunct="1"/>
              <a:t>5</a:t>
            </a:fld>
            <a:endParaRPr lang="nb-NO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239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5CF348-6461-4B59-8F73-AC5A2A1F135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739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920531-69CE-4DC9-A7F1-39C44ADA43A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908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0F7585-6004-4C0F-8916-A0EFEC8CE33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949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3D6C74-AFDB-47A1-8565-0779D55A898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37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FE594-F7AA-4939-968A-1B90BCBD343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222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9AC8B3-B37A-44B7-9A46-D2C1DCEC36F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347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A1CAE9-81CF-4726-BE3B-A83946B761A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781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E269C8-6FE9-4111-BB23-42457D17F6D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63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5F858-7D5E-4F27-93F1-CA5F59F581E2}" type="slidenum">
              <a:rPr lang="nb-NO" smtClean="0">
                <a:solidFill>
                  <a:prstClr val="black"/>
                </a:solidFill>
              </a:rPr>
              <a:pPr/>
              <a:t>14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7352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68BA1-8ADD-4993-B21F-A4DB18580149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35200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37661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88219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82C3F3-1E1B-417A-AA95-E16A4B0F3C89}" type="slidenum">
              <a:rPr lang="nb-NO" smtClean="0"/>
              <a:t>18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47164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33E4BD-311A-4D8C-85D9-1CD371E3903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099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8A90A1-E5AA-4C67-B549-6F282204661C}" type="slidenum">
              <a:rPr lang="nb-NO" smtClean="0">
                <a:solidFill>
                  <a:prstClr val="black"/>
                </a:solidFill>
              </a:rPr>
              <a:pPr/>
              <a:t>21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550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68BA1-8ADD-4993-B21F-A4DB18580149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00242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Plassholder for lysbil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Plassholder for nota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/>
          </a:p>
        </p:txBody>
      </p:sp>
      <p:sp>
        <p:nvSpPr>
          <p:cNvPr id="57348" name="Plassholder for lysbilde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615685E-5F03-4DBA-9911-A322C557941D}" type="slidenum">
              <a:rPr lang="nb-NO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72369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68BA1-8ADD-4993-B21F-A4DB18580149}" type="slidenum">
              <a:rPr lang="nb-NO" smtClean="0"/>
              <a:pPr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41786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6FF19-C6B0-4E69-9F44-A539FB4DBDAB}" type="slidenum">
              <a:rPr lang="nb-NO" smtClean="0">
                <a:solidFill>
                  <a:prstClr val="black"/>
                </a:solidFill>
              </a:rPr>
              <a:pPr/>
              <a:t>25</a:t>
            </a:fld>
            <a:endParaRPr lang="nb-N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7345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47930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12788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72134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F3F93F-5E2F-41E9-8845-455BFC609E9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261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637C54-D24F-4C52-85D6-D42A604D0E1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943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0B0D45CF-15A3-4FE1-94F9-8DFE90371E40}" type="slidenum">
              <a:rPr lang="nb-NO"/>
              <a:pPr/>
              <a:t>31</a:t>
            </a:fld>
            <a:endParaRPr lang="nb-NO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99531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244EB-B711-4CE0-9124-81C8597D563F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33956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091AA8-B7E9-4B25-A31E-6E6258AA93EE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2310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it-IT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461C46-27F4-4590-B355-2DFA4712F6DA}" type="slidenum">
              <a:rPr lang="en-US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48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962E-20B5-4843-A8FF-36E05287B707}" type="datetimeFigureOut">
              <a:rPr lang="it-IT" smtClean="0"/>
              <a:t>09/09/2017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4FF7-80CA-4FF6-A4AB-D10C68B1A0D3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962E-20B5-4843-A8FF-36E05287B707}" type="datetimeFigureOut">
              <a:rPr lang="it-IT" smtClean="0"/>
              <a:t>09/09/2017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4FF7-80CA-4FF6-A4AB-D10C68B1A0D3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962E-20B5-4843-A8FF-36E05287B707}" type="datetimeFigureOut">
              <a:rPr lang="it-IT" smtClean="0"/>
              <a:t>09/09/2017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4FF7-80CA-4FF6-A4AB-D10C68B1A0D3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962E-20B5-4843-A8FF-36E05287B707}" type="datetimeFigureOut">
              <a:rPr lang="it-IT" smtClean="0"/>
              <a:t>09/09/2017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4FF7-80CA-4FF6-A4AB-D10C68B1A0D3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962E-20B5-4843-A8FF-36E05287B707}" type="datetimeFigureOut">
              <a:rPr lang="it-IT" smtClean="0"/>
              <a:t>09/09/2017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4FF7-80CA-4FF6-A4AB-D10C68B1A0D3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962E-20B5-4843-A8FF-36E05287B707}" type="datetimeFigureOut">
              <a:rPr lang="it-IT" smtClean="0"/>
              <a:t>09/09/2017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4FF7-80CA-4FF6-A4AB-D10C68B1A0D3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962E-20B5-4843-A8FF-36E05287B707}" type="datetimeFigureOut">
              <a:rPr lang="it-IT" smtClean="0"/>
              <a:t>09/09/2017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4FF7-80CA-4FF6-A4AB-D10C68B1A0D3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962E-20B5-4843-A8FF-36E05287B707}" type="datetimeFigureOut">
              <a:rPr lang="it-IT" smtClean="0"/>
              <a:t>09/09/2017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4FF7-80CA-4FF6-A4AB-D10C68B1A0D3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962E-20B5-4843-A8FF-36E05287B707}" type="datetimeFigureOut">
              <a:rPr lang="it-IT" smtClean="0"/>
              <a:t>09/09/2017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4FF7-80CA-4FF6-A4AB-D10C68B1A0D3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962E-20B5-4843-A8FF-36E05287B707}" type="datetimeFigureOut">
              <a:rPr lang="it-IT" smtClean="0"/>
              <a:t>09/09/2017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4FF7-80CA-4FF6-A4AB-D10C68B1A0D3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C962E-20B5-4843-A8FF-36E05287B707}" type="datetimeFigureOut">
              <a:rPr lang="it-IT" smtClean="0"/>
              <a:t>09/09/2017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24FF7-80CA-4FF6-A4AB-D10C68B1A0D3}" type="slidenum">
              <a:rPr lang="it-IT" smtClean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7544A-6641-42F1-AF6F-9697E9C4CC2D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09.09.2017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C901-B816-451C-9068-5478DFD67A6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867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7544A-6641-42F1-AF6F-9697E9C4CC2D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09.09.2017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C901-B816-451C-9068-5478DFD67A6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949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7544A-6641-42F1-AF6F-9697E9C4CC2D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09.09.2017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C901-B816-451C-9068-5478DFD67A6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255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7544A-6641-42F1-AF6F-9697E9C4CC2D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09.09.2017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C901-B816-451C-9068-5478DFD67A6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705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7544A-6641-42F1-AF6F-9697E9C4CC2D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09.09.2017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C901-B816-451C-9068-5478DFD67A6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5211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7544A-6641-42F1-AF6F-9697E9C4CC2D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09.09.2017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C901-B816-451C-9068-5478DFD67A6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3033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7544A-6641-42F1-AF6F-9697E9C4CC2D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09.09.2017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C901-B816-451C-9068-5478DFD67A6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2882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7544A-6641-42F1-AF6F-9697E9C4CC2D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09.09.2017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C901-B816-451C-9068-5478DFD67A6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81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7544A-6641-42F1-AF6F-9697E9C4CC2D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09.09.2017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C901-B816-451C-9068-5478DFD67A6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8460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7544A-6641-42F1-AF6F-9697E9C4CC2D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09.09.2017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C901-B816-451C-9068-5478DFD67A6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7828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7544A-6641-42F1-AF6F-9697E9C4CC2D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09.09.2017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4C901-B816-451C-9068-5478DFD67A6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091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C962E-20B5-4843-A8FF-36E05287B707}" type="datetimeFigureOut">
              <a:rPr lang="it-IT" smtClean="0"/>
              <a:t>09/09/2017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24FF7-80CA-4FF6-A4AB-D10C68B1A0D3}" type="slidenum">
              <a:rPr lang="it-IT" smtClean="0"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7544A-6641-42F1-AF6F-9697E9C4CC2D}" type="datetimeFigureOut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09.09.2017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4C901-B816-451C-9068-5478DFD67A66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95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Europe: </a:t>
            </a:r>
            <a:r>
              <a:rPr 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checks</a:t>
            </a:r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balances</a:t>
            </a:r>
            <a:endParaRPr lang="nb-N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b-NO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Florence: </a:t>
            </a:r>
            <a:r>
              <a:rPr lang="nb-NO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members</a:t>
            </a:r>
            <a:r>
              <a:rPr lang="nb-NO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nb-NO" sz="4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signoría</a:t>
            </a:r>
            <a:r>
              <a:rPr lang="nb-NO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elected</a:t>
            </a:r>
            <a:r>
              <a:rPr lang="nb-NO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</a:t>
            </a:r>
            <a:r>
              <a:rPr lang="nb-NO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nb-NO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months</a:t>
            </a:r>
            <a:r>
              <a:rPr lang="nb-NO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nb-NO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Venice</a:t>
            </a:r>
            <a:r>
              <a:rPr lang="nb-NO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administrators </a:t>
            </a:r>
            <a:r>
              <a:rPr lang="nb-NO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elected</a:t>
            </a:r>
            <a:r>
              <a:rPr lang="nb-NO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6 </a:t>
            </a:r>
            <a:r>
              <a:rPr lang="nb-NO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months</a:t>
            </a:r>
            <a:r>
              <a:rPr lang="nb-NO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nb-NO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Many</a:t>
            </a:r>
            <a:r>
              <a:rPr lang="nb-NO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different </a:t>
            </a:r>
            <a:r>
              <a:rPr lang="nb-NO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professions</a:t>
            </a:r>
            <a:r>
              <a:rPr lang="nb-NO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represented</a:t>
            </a:r>
            <a:r>
              <a:rPr lang="nb-NO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nb-NO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government</a:t>
            </a:r>
            <a:r>
              <a:rPr lang="nb-NO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bodies</a:t>
            </a:r>
            <a:r>
              <a:rPr lang="nb-NO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84095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Mario Draghi: EUs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appointed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dictator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2011 - 2019 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474" y="1600200"/>
            <a:ext cx="387505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49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fight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against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hoarding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unproductive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capital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mammon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“…It was this consideration that led Theodoric, King of Italy (493-526), to order the gold and silver deposited according to pagan custom in the tombs, to be removed and used for coining for the public profit, saying: 'It was a crime to leave hidden among the dead, and useless, what would keep the living alive‘”</a:t>
            </a:r>
          </a:p>
          <a:p>
            <a:pPr marL="0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Nicolas Oresme, </a:t>
            </a:r>
            <a:r>
              <a:rPr lang="en-US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3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moneta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1355.</a:t>
            </a:r>
            <a:endParaRPr lang="nb-NO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76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Times New Roman" pitchFamily="18" charset="0"/>
                <a:cs typeface="Times New Roman" pitchFamily="18" charset="0"/>
              </a:rPr>
              <a:t>The Circular Flow of Economics</a:t>
            </a:r>
          </a:p>
        </p:txBody>
      </p:sp>
      <p:sp>
        <p:nvSpPr>
          <p:cNvPr id="10243" name="Oval 4"/>
          <p:cNvSpPr>
            <a:spLocks noChangeArrowheads="1"/>
          </p:cNvSpPr>
          <p:nvPr/>
        </p:nvSpPr>
        <p:spPr bwMode="auto">
          <a:xfrm>
            <a:off x="1371600" y="3200400"/>
            <a:ext cx="2057400" cy="2057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GB" sz="2000">
                <a:latin typeface="Times New Roman" pitchFamily="18" charset="0"/>
                <a:cs typeface="Times New Roman" pitchFamily="18" charset="0"/>
              </a:rPr>
              <a:t>”Black Box”</a:t>
            </a:r>
          </a:p>
          <a:p>
            <a:pPr algn="ctr"/>
            <a:r>
              <a:rPr lang="en-GB" sz="2000">
                <a:latin typeface="Times New Roman" pitchFamily="18" charset="0"/>
                <a:cs typeface="Times New Roman" pitchFamily="18" charset="0"/>
              </a:rPr>
              <a:t>Production of goods and services</a:t>
            </a:r>
          </a:p>
        </p:txBody>
      </p:sp>
      <p:sp>
        <p:nvSpPr>
          <p:cNvPr id="10244" name="Oval 5"/>
          <p:cNvSpPr>
            <a:spLocks noChangeArrowheads="1"/>
          </p:cNvSpPr>
          <p:nvPr/>
        </p:nvSpPr>
        <p:spPr bwMode="auto">
          <a:xfrm>
            <a:off x="5867400" y="3200400"/>
            <a:ext cx="2057400" cy="2057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000">
                <a:latin typeface="Times New Roman" pitchFamily="18" charset="0"/>
                <a:cs typeface="Times New Roman" pitchFamily="18" charset="0"/>
              </a:rPr>
              <a:t>Money/capital</a:t>
            </a: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1371600" y="2057400"/>
            <a:ext cx="2133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b="1">
                <a:latin typeface="Calibri" pitchFamily="34" charset="0"/>
              </a:rPr>
              <a:t>The real economy</a:t>
            </a:r>
          </a:p>
          <a:p>
            <a:pPr algn="ctr"/>
            <a:r>
              <a:rPr lang="en-GB" b="1">
                <a:latin typeface="Calibri" pitchFamily="34" charset="0"/>
              </a:rPr>
              <a:t>“Güterwelt”</a:t>
            </a: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6324600" y="2057400"/>
            <a:ext cx="2362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b="1">
                <a:latin typeface="Calibri" pitchFamily="34" charset="0"/>
              </a:rPr>
              <a:t>Financial economy</a:t>
            </a:r>
          </a:p>
          <a:p>
            <a:pPr algn="ctr"/>
            <a:r>
              <a:rPr lang="en-GB" b="1">
                <a:latin typeface="Calibri" pitchFamily="34" charset="0"/>
              </a:rPr>
              <a:t>“Rechenpfennige”</a:t>
            </a:r>
          </a:p>
        </p:txBody>
      </p:sp>
      <p:sp>
        <p:nvSpPr>
          <p:cNvPr id="10247" name="Freeform 10"/>
          <p:cNvSpPr>
            <a:spLocks/>
          </p:cNvSpPr>
          <p:nvPr/>
        </p:nvSpPr>
        <p:spPr bwMode="auto">
          <a:xfrm>
            <a:off x="2438400" y="5257800"/>
            <a:ext cx="4267200" cy="850900"/>
          </a:xfrm>
          <a:custGeom>
            <a:avLst/>
            <a:gdLst>
              <a:gd name="T0" fmla="*/ 0 w 2688"/>
              <a:gd name="T1" fmla="*/ 0 h 536"/>
              <a:gd name="T2" fmla="*/ 2147483647 w 2688"/>
              <a:gd name="T3" fmla="*/ 2147483647 h 536"/>
              <a:gd name="T4" fmla="*/ 2147483647 w 2688"/>
              <a:gd name="T5" fmla="*/ 2147483647 h 536"/>
              <a:gd name="T6" fmla="*/ 0 60000 65536"/>
              <a:gd name="T7" fmla="*/ 0 60000 65536"/>
              <a:gd name="T8" fmla="*/ 0 60000 65536"/>
              <a:gd name="T9" fmla="*/ 0 w 2688"/>
              <a:gd name="T10" fmla="*/ 0 h 536"/>
              <a:gd name="T11" fmla="*/ 2688 w 2688"/>
              <a:gd name="T12" fmla="*/ 536 h 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88" h="536">
                <a:moveTo>
                  <a:pt x="0" y="0"/>
                </a:moveTo>
                <a:cubicBezTo>
                  <a:pt x="448" y="260"/>
                  <a:pt x="896" y="520"/>
                  <a:pt x="1344" y="528"/>
                </a:cubicBezTo>
                <a:cubicBezTo>
                  <a:pt x="1792" y="536"/>
                  <a:pt x="2464" y="128"/>
                  <a:pt x="2688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10248" name="Freeform 11"/>
          <p:cNvSpPr>
            <a:spLocks/>
          </p:cNvSpPr>
          <p:nvPr/>
        </p:nvSpPr>
        <p:spPr bwMode="auto">
          <a:xfrm>
            <a:off x="2362200" y="2197100"/>
            <a:ext cx="4495800" cy="1003300"/>
          </a:xfrm>
          <a:custGeom>
            <a:avLst/>
            <a:gdLst>
              <a:gd name="T0" fmla="*/ 2147483647 w 2832"/>
              <a:gd name="T1" fmla="*/ 2147483647 h 632"/>
              <a:gd name="T2" fmla="*/ 2147483647 w 2832"/>
              <a:gd name="T3" fmla="*/ 2147483647 h 632"/>
              <a:gd name="T4" fmla="*/ 0 w 2832"/>
              <a:gd name="T5" fmla="*/ 2147483647 h 632"/>
              <a:gd name="T6" fmla="*/ 0 60000 65536"/>
              <a:gd name="T7" fmla="*/ 0 60000 65536"/>
              <a:gd name="T8" fmla="*/ 0 60000 65536"/>
              <a:gd name="T9" fmla="*/ 0 w 2832"/>
              <a:gd name="T10" fmla="*/ 0 h 632"/>
              <a:gd name="T11" fmla="*/ 2832 w 2832"/>
              <a:gd name="T12" fmla="*/ 632 h 6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32" h="632">
                <a:moveTo>
                  <a:pt x="2832" y="632"/>
                </a:moveTo>
                <a:cubicBezTo>
                  <a:pt x="2348" y="324"/>
                  <a:pt x="1864" y="16"/>
                  <a:pt x="1392" y="8"/>
                </a:cubicBezTo>
                <a:cubicBezTo>
                  <a:pt x="920" y="0"/>
                  <a:pt x="460" y="292"/>
                  <a:pt x="0" y="5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nb-NO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876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1187450" y="0"/>
          <a:ext cx="6840538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Acrobat Document" r:id="rId4" imgW="4678200" imgH="5037840" progId="AcroExch.Document.7">
                  <p:embed/>
                </p:oleObj>
              </mc:Choice>
              <mc:Fallback>
                <p:oleObj name="Acrobat Document" r:id="rId4" imgW="4678200" imgH="503784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0"/>
                        <a:ext cx="6840538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8183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28625" y="1697038"/>
            <a:ext cx="8837613" cy="4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08038" indent="-808038">
              <a:lnSpc>
                <a:spcPct val="150000"/>
              </a:lnSpc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THE HAMMURABI EFFECT (Babylonia ca. 1795 – 1750 BC)</a:t>
            </a:r>
          </a:p>
          <a:p>
            <a:pPr marL="808038" indent="-808038">
              <a:lnSpc>
                <a:spcPct val="150000"/>
              </a:lnSpc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The Effect of Compound Interest.</a:t>
            </a:r>
            <a:endParaRPr lang="es-ES" sz="2400" b="1" dirty="0">
              <a:latin typeface="Times New Roman" pitchFamily="18" charset="0"/>
              <a:cs typeface="Times New Roman" pitchFamily="18" charset="0"/>
            </a:endParaRPr>
          </a:p>
          <a:p>
            <a:pPr marL="808038" indent="-808038">
              <a:lnSpc>
                <a:spcPct val="150000"/>
              </a:lnSpc>
            </a:pPr>
            <a:r>
              <a:rPr lang="es-ES" sz="2400" b="1" dirty="0">
                <a:latin typeface="Times New Roman" pitchFamily="18" charset="0"/>
                <a:cs typeface="Times New Roman" pitchFamily="18" charset="0"/>
              </a:rPr>
              <a:t>THE PEREZ EFFECT(Carlota Perez, Venezuelan economist)</a:t>
            </a:r>
          </a:p>
          <a:p>
            <a:pPr marL="808038" indent="-808038">
              <a:lnSpc>
                <a:spcPct val="150000"/>
              </a:lnSpc>
            </a:pPr>
            <a:r>
              <a:rPr lang="es-ES" sz="2400" b="1" dirty="0">
                <a:latin typeface="Times New Roman" pitchFamily="18" charset="0"/>
                <a:cs typeface="Times New Roman" pitchFamily="18" charset="0"/>
              </a:rPr>
              <a:t>Technological Revolutions Create Financial Bubbles.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808038" indent="-808038">
              <a:lnSpc>
                <a:spcPct val="220000"/>
              </a:lnSpc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THE MINSKY/KREGEL EFFECT (Hyman Minsky, 1919-1996)</a:t>
            </a:r>
          </a:p>
          <a:p>
            <a:pPr marL="808038" indent="-808038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Financial sector creates more liquidity than the real economy can absorb profitably, leading to crises. </a:t>
            </a:r>
          </a:p>
          <a:p>
            <a:pPr marL="808038" indent="-808038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+ ‘bad projects’ killing credit to healthy projects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0" y="22860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Three basic and complementary mechanisms behind the conflicts between the real economy and the financial economy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(financial crises):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b="1">
                <a:latin typeface="Times New Roman" pitchFamily="18" charset="0"/>
                <a:cs typeface="Times New Roman" pitchFamily="18" charset="0"/>
              </a:rPr>
              <a:t>THE HAMMURABI EFFECT</a:t>
            </a:r>
            <a:endParaRPr lang="en-US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b="1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‘A shilling put out at 6% compound interest at our Saviour’s birth would . . . have increased to a greater sum than the whole solar system could hold, supposing it a sphere equal in diameter to the diameter of Saturn’s orbit.’ 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 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>
                <a:latin typeface="Times New Roman" pitchFamily="18" charset="0"/>
                <a:cs typeface="Times New Roman" pitchFamily="18" charset="0"/>
              </a:rPr>
              <a:t>Richard Price, English Economist, 1769. </a:t>
            </a:r>
            <a:endParaRPr lang="en-US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b="1" noProof="1">
                <a:latin typeface="Times New Roman" pitchFamily="18" charset="0"/>
                <a:cs typeface="Times New Roman" pitchFamily="18" charset="0"/>
              </a:rPr>
              <a:t>THE PEREZ EFFECT.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nb-NO" noProof="1">
                <a:latin typeface="Times New Roman" pitchFamily="18" charset="0"/>
                <a:cs typeface="Times New Roman" pitchFamily="18" charset="0"/>
              </a:rPr>
              <a:t>Financial</a:t>
            </a:r>
            <a:r>
              <a:rPr lang="nb-NO">
                <a:latin typeface="Times New Roman" pitchFamily="18" charset="0"/>
                <a:cs typeface="Times New Roman" pitchFamily="18" charset="0"/>
              </a:rPr>
              <a:t> markets – with some logic – have a love affair with a new breakthrough technology (US Steel, Microsoft).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nb-NO">
                <a:latin typeface="Times New Roman" pitchFamily="18" charset="0"/>
                <a:cs typeface="Times New Roman" pitchFamily="18" charset="0"/>
              </a:rPr>
              <a:t>Role of financial innovation: 1720 stocks, 1990s hedge funds, that create illusion of ’gravity lost’. 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nb-NO">
                <a:latin typeface="Times New Roman" pitchFamily="18" charset="0"/>
                <a:cs typeface="Times New Roman" pitchFamily="18" charset="0"/>
              </a:rPr>
              <a:t>Illogically the market wants to bid up all shares as if they were hi-tech (US Leather).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nb-NO">
                <a:latin typeface="Times New Roman" pitchFamily="18" charset="0"/>
                <a:cs typeface="Times New Roman" pitchFamily="18" charset="0"/>
              </a:rPr>
              <a:t>Enters fraud: Parmalat &amp; ENRON. 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nb-NO">
                <a:latin typeface="Times New Roman" pitchFamily="18" charset="0"/>
                <a:cs typeface="Times New Roman" pitchFamily="18" charset="0"/>
              </a:rPr>
              <a:t>Gravity rediscovered: collapse.  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>
                <a:latin typeface="Times New Roman" pitchFamily="18" charset="0"/>
                <a:cs typeface="Times New Roman" pitchFamily="18" charset="0"/>
              </a:rPr>
              <a:t>Types of bubbles (Perez):</a:t>
            </a:r>
          </a:p>
        </p:txBody>
      </p:sp>
      <p:sp>
        <p:nvSpPr>
          <p:cNvPr id="28675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4400">
                <a:latin typeface="Times New Roman" pitchFamily="18" charset="0"/>
                <a:cs typeface="Times New Roman" pitchFamily="18" charset="0"/>
              </a:rPr>
              <a:t>Technology bubbles that in the end are useful (1990’s technology boom)</a:t>
            </a:r>
          </a:p>
          <a:p>
            <a:r>
              <a:rPr lang="nb-NO" sz="4400">
                <a:latin typeface="Times New Roman" pitchFamily="18" charset="0"/>
                <a:cs typeface="Times New Roman" pitchFamily="18" charset="0"/>
              </a:rPr>
              <a:t>Useless bubbles based on easy credit (NOW!)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386013" cy="4738687"/>
          </a:xfrm>
        </p:spPr>
        <p:txBody>
          <a:bodyPr/>
          <a:lstStyle/>
          <a:p>
            <a:pPr algn="l" eaLnBrk="1" hangingPunct="1"/>
            <a:r>
              <a:rPr lang="nb-NO" sz="3200" b="1">
                <a:latin typeface="Times New Roman" pitchFamily="18" charset="0"/>
                <a:cs typeface="Times New Roman" pitchFamily="18" charset="0"/>
              </a:rPr>
              <a:t>DUBIOUS </a:t>
            </a:r>
            <a:br>
              <a:rPr lang="nb-NO" sz="3200" b="1">
                <a:latin typeface="Times New Roman" pitchFamily="18" charset="0"/>
                <a:cs typeface="Times New Roman" pitchFamily="18" charset="0"/>
              </a:rPr>
            </a:br>
            <a:r>
              <a:rPr lang="nb-NO" sz="3200" b="1">
                <a:latin typeface="Times New Roman" pitchFamily="18" charset="0"/>
                <a:cs typeface="Times New Roman" pitchFamily="18" charset="0"/>
              </a:rPr>
              <a:t>PROJECTS </a:t>
            </a:r>
            <a:br>
              <a:rPr lang="nb-NO" sz="3200" b="1">
                <a:latin typeface="Times New Roman" pitchFamily="18" charset="0"/>
                <a:cs typeface="Times New Roman" pitchFamily="18" charset="0"/>
              </a:rPr>
            </a:br>
            <a:r>
              <a:rPr lang="nb-NO" sz="3200" b="1">
                <a:latin typeface="Times New Roman" pitchFamily="18" charset="0"/>
                <a:cs typeface="Times New Roman" pitchFamily="18" charset="0"/>
              </a:rPr>
              <a:t>IN 1720 BUBBLE</a:t>
            </a:r>
            <a:endParaRPr lang="en-US" sz="32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7" name="Content Placeholder 3" descr="scan000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136900" y="188913"/>
            <a:ext cx="5251450" cy="6335712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b="1">
                <a:latin typeface="Times New Roman" pitchFamily="18" charset="0"/>
                <a:cs typeface="Times New Roman" pitchFamily="18" charset="0"/>
              </a:rPr>
              <a:t>THE MINSKY EFFECT </a:t>
            </a:r>
            <a:endParaRPr lang="en-US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7025"/>
            <a:ext cx="8229600" cy="50720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Font typeface="Arial" charset="0"/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Types of financing:</a:t>
            </a:r>
          </a:p>
          <a:p>
            <a:pPr marL="0" indent="0" eaLnBrk="1" hangingPunct="1"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Font typeface="Arial" charset="0"/>
              <a:buNone/>
            </a:pP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Hedge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financing, low risk.</a:t>
            </a:r>
          </a:p>
          <a:p>
            <a:pPr marL="0" indent="0" eaLnBrk="1" hangingPunct="1"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Font typeface="Arial" charset="0"/>
              <a:buNone/>
            </a:pP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Speculative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financing involves future renegotiating of the debt (rollover). A typical speculative position consists on financing long term assets with short term liabilities.</a:t>
            </a:r>
          </a:p>
          <a:p>
            <a:pPr marL="0" indent="0" eaLnBrk="1" hangingPunct="1"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Font typeface="Arial" charset="0"/>
              <a:buNone/>
            </a:pPr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Ponzi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financing is when expected revenues can not afford even interest payments, and agents are submitted to increasing debt.</a:t>
            </a:r>
          </a:p>
          <a:p>
            <a:pPr marL="0" indent="0" eaLnBrk="1" hangingPunct="1">
              <a:lnSpc>
                <a:spcPct val="80000"/>
              </a:lnSpc>
              <a:spcBef>
                <a:spcPct val="25000"/>
              </a:spcBef>
              <a:spcAft>
                <a:spcPct val="30000"/>
              </a:spcAft>
              <a:buFont typeface="Arial" charset="0"/>
              <a:buNone/>
            </a:pP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Ponzi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schemes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such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as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subprime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loans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cause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financial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institutions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redefine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game –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they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longer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compete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for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market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share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but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instead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pull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in order to be more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liquid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. The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economy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2400" dirty="0" err="1">
                <a:latin typeface="Times New Roman" pitchFamily="18" charset="0"/>
                <a:cs typeface="Times New Roman" pitchFamily="18" charset="0"/>
              </a:rPr>
              <a:t>contracts</a:t>
            </a:r>
            <a:r>
              <a:rPr lang="nb-NO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nb-NO" sz="2400" b="1" dirty="0">
                <a:latin typeface="Times New Roman" pitchFamily="18" charset="0"/>
                <a:cs typeface="Times New Roman" pitchFamily="18" charset="0"/>
              </a:rPr>
              <a:t>ALSO SOUND PROJECTS ARE REFUSED CREDIT, AND A DOWNWARD SPIRAL STARTS. 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Times New Roman" pitchFamily="18" charset="0"/>
                <a:cs typeface="Times New Roman" pitchFamily="18" charset="0"/>
              </a:rPr>
              <a:t>Schumpeter &amp; Minsky.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0">
              <a:buNone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Financial innovations (often useful) create crises because:</a:t>
            </a:r>
          </a:p>
          <a:p>
            <a:pPr marL="857250" indent="-514350">
              <a:buAutoNum type="alphaLcParenR"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They create financing and debt at a faster rate than the real economy is able to absorb profitably, </a:t>
            </a:r>
          </a:p>
          <a:p>
            <a:pPr marL="857250" indent="-514350">
              <a:buAutoNum type="alphaLcParenR"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They redistribute income to a rentier class whose propensity to consume is lower than the average (FT</a:t>
            </a:r>
            <a:r>
              <a:rPr lang="it-IT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Martin Wolf’s </a:t>
            </a:r>
            <a:r>
              <a:rPr lang="nb-NO" i="1" dirty="0">
                <a:latin typeface="Times New Roman" pitchFamily="18" charset="0"/>
                <a:cs typeface="Times New Roman" pitchFamily="18" charset="0"/>
              </a:rPr>
              <a:t>yacht and mansion recovery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99817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>
                <a:latin typeface="Times New Roman" pitchFamily="18" charset="0"/>
                <a:cs typeface="Times New Roman" pitchFamily="18" charset="0"/>
              </a:rPr>
              <a:t>WHAT TO DO?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b="1">
                <a:latin typeface="Times New Roman" pitchFamily="18" charset="0"/>
                <a:cs typeface="Times New Roman" pitchFamily="18" charset="0"/>
              </a:rPr>
              <a:t>BALANCING </a:t>
            </a:r>
            <a:r>
              <a:rPr lang="nb-NO" b="1" u="sng">
                <a:latin typeface="Times New Roman" pitchFamily="18" charset="0"/>
                <a:cs typeface="Times New Roman" pitchFamily="18" charset="0"/>
              </a:rPr>
              <a:t>SCHUMPETER</a:t>
            </a:r>
            <a:r>
              <a:rPr lang="nb-NO" b="1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b="1">
                <a:latin typeface="Times New Roman" pitchFamily="18" charset="0"/>
                <a:cs typeface="Times New Roman" pitchFamily="18" charset="0"/>
              </a:rPr>
              <a:t>’IT HAS TO BURN OUT ALONE’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nb-NO" b="1">
              <a:latin typeface="Times New Roman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b="1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nb-NO" b="1" u="sng">
                <a:latin typeface="Times New Roman" pitchFamily="18" charset="0"/>
                <a:cs typeface="Times New Roman" pitchFamily="18" charset="0"/>
              </a:rPr>
              <a:t>KEYNES</a:t>
            </a:r>
            <a:r>
              <a:rPr lang="nb-NO" b="1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nb-NO" b="1">
                <a:latin typeface="Times New Roman" pitchFamily="18" charset="0"/>
                <a:cs typeface="Times New Roman" pitchFamily="18" charset="0"/>
              </a:rPr>
              <a:t>’REPAIR IT’, BUT WITHOUT ENCOURAGING THE VERY BEHAVIOUR THAT CAUSED THE PROBLEM IN THE FIRST PLACE!</a:t>
            </a:r>
            <a:endParaRPr lang="en-US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 fontScale="90000"/>
          </a:bodyPr>
          <a:lstStyle/>
          <a:p>
            <a:br>
              <a:rPr lang="nb-NO" dirty="0">
                <a:latin typeface="Times New Roman" pitchFamily="18" charset="0"/>
                <a:cs typeface="Times New Roman" pitchFamily="18" charset="0"/>
              </a:rPr>
            </a:br>
            <a:r>
              <a:rPr lang="nb-NO" dirty="0">
                <a:latin typeface="Times New Roman" pitchFamily="18" charset="0"/>
                <a:cs typeface="Times New Roman" pitchFamily="18" charset="0"/>
              </a:rPr>
              <a:t>Mario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Monti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and Mario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Draghi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from Goldman Sachs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were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put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in charge.</a:t>
            </a:r>
            <a:br>
              <a:rPr lang="nb-NO" dirty="0">
                <a:latin typeface="Times New Roman" pitchFamily="18" charset="0"/>
                <a:cs typeface="Times New Roman" pitchFamily="18" charset="0"/>
              </a:rPr>
            </a:br>
            <a:r>
              <a:rPr lang="nb-NO" dirty="0"/>
              <a:t>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199" y="5949280"/>
            <a:ext cx="8255939" cy="5760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b-NO" dirty="0"/>
              <a:t>«Just </a:t>
            </a:r>
            <a:r>
              <a:rPr lang="nb-NO" dirty="0" err="1"/>
              <a:t>create</a:t>
            </a:r>
            <a:r>
              <a:rPr lang="nb-NO" dirty="0"/>
              <a:t> as </a:t>
            </a:r>
            <a:r>
              <a:rPr lang="nb-NO" dirty="0" err="1"/>
              <a:t>much</a:t>
            </a:r>
            <a:r>
              <a:rPr lang="nb-NO" dirty="0"/>
              <a:t> </a:t>
            </a:r>
            <a:r>
              <a:rPr lang="nb-NO" dirty="0" err="1"/>
              <a:t>money</a:t>
            </a:r>
            <a:r>
              <a:rPr lang="nb-NO" dirty="0"/>
              <a:t> as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»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69636" name="Picture 4" descr="http://www.bloomberg.com/image/iPt7QkZJenC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13139" y="7146032"/>
            <a:ext cx="4708798" cy="2863658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04864"/>
            <a:ext cx="6120680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481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234000"/>
            <a:ext cx="4619527" cy="66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444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11188" y="5756275"/>
            <a:ext cx="7991475" cy="638175"/>
            <a:chOff x="340" y="3354"/>
            <a:chExt cx="5034" cy="402"/>
          </a:xfrm>
        </p:grpSpPr>
        <p:sp>
          <p:nvSpPr>
            <p:cNvPr id="34857" name="Rectangle 3"/>
            <p:cNvSpPr>
              <a:spLocks noChangeArrowheads="1"/>
            </p:cNvSpPr>
            <p:nvPr/>
          </p:nvSpPr>
          <p:spPr bwMode="auto">
            <a:xfrm>
              <a:off x="2789" y="3354"/>
              <a:ext cx="2585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Export of raw materials and import of manufactured goods is ‘bad trade’ for a nation (King 1721)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4858" name="Rectangle 4"/>
            <p:cNvSpPr>
              <a:spLocks noChangeArrowheads="1"/>
            </p:cNvSpPr>
            <p:nvPr/>
          </p:nvSpPr>
          <p:spPr bwMode="auto">
            <a:xfrm>
              <a:off x="340" y="3354"/>
              <a:ext cx="2449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Export of manufactured goods and import of raw materials, but also exchanging manufactures for other manufactures, is ‘good trade’ for a nation (King 1721).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611188" y="5118100"/>
            <a:ext cx="7991475" cy="638175"/>
            <a:chOff x="340" y="2952"/>
            <a:chExt cx="5034" cy="402"/>
          </a:xfrm>
        </p:grpSpPr>
        <p:sp>
          <p:nvSpPr>
            <p:cNvPr id="34855" name="Rectangle 6"/>
            <p:cNvSpPr>
              <a:spLocks noChangeArrowheads="1"/>
            </p:cNvSpPr>
            <p:nvPr/>
          </p:nvSpPr>
          <p:spPr bwMode="auto">
            <a:xfrm>
              <a:off x="2789" y="2952"/>
              <a:ext cx="2585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Only farmers who share a labour market with manufacturing activities are wealthy: market for products, market for excess labour, access to technology (US/Europe 1800s)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4856" name="Rectangle 7"/>
            <p:cNvSpPr>
              <a:spLocks noChangeArrowheads="1"/>
            </p:cNvSpPr>
            <p:nvPr/>
          </p:nvSpPr>
          <p:spPr bwMode="auto">
            <a:xfrm>
              <a:off x="340" y="2952"/>
              <a:ext cx="2449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Important synergies between city and countryside: Only farmers near manufacturing cities produce efficiently (Europe 1700s to George Marshall 1947) 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611188" y="4479925"/>
            <a:ext cx="7991475" cy="638175"/>
            <a:chOff x="340" y="2550"/>
            <a:chExt cx="5034" cy="402"/>
          </a:xfrm>
        </p:grpSpPr>
        <p:sp>
          <p:nvSpPr>
            <p:cNvPr id="34853" name="Rectangle 9"/>
            <p:cNvSpPr>
              <a:spLocks noChangeArrowheads="1"/>
            </p:cNvSpPr>
            <p:nvPr/>
          </p:nvSpPr>
          <p:spPr bwMode="auto">
            <a:xfrm>
              <a:off x="2789" y="2550"/>
              <a:ext cx="2585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Increased population a problem because of diminishing returns and no new land (Malthus)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4854" name="Rectangle 10"/>
            <p:cNvSpPr>
              <a:spLocks noChangeArrowheads="1"/>
            </p:cNvSpPr>
            <p:nvPr/>
          </p:nvSpPr>
          <p:spPr bwMode="auto">
            <a:xfrm>
              <a:off x="340" y="2550"/>
              <a:ext cx="2449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Increased population a necessity in order to create scale/markets for manufactures (European pre-Malthusian population theory)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611188" y="3841750"/>
            <a:ext cx="7991475" cy="638175"/>
            <a:chOff x="340" y="2148"/>
            <a:chExt cx="5034" cy="402"/>
          </a:xfrm>
        </p:grpSpPr>
        <p:sp>
          <p:nvSpPr>
            <p:cNvPr id="34851" name="Rectangle 12"/>
            <p:cNvSpPr>
              <a:spLocks noChangeArrowheads="1"/>
            </p:cNvSpPr>
            <p:nvPr/>
          </p:nvSpPr>
          <p:spPr bwMode="auto">
            <a:xfrm>
              <a:off x="2789" y="2148"/>
              <a:ext cx="2585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Specialisation will meet the flexible wall of diminishing returns and increasing costs/falling productivity (From Bible’s </a:t>
              </a:r>
              <a:r>
                <a:rPr lang="en-GB" altLang="nb-NO" sz="1200" i="1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Genesis</a:t>
              </a: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 to Ricardo and John Stuart Mill).  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4852" name="Rectangle 13"/>
            <p:cNvSpPr>
              <a:spLocks noChangeArrowheads="1"/>
            </p:cNvSpPr>
            <p:nvPr/>
          </p:nvSpPr>
          <p:spPr bwMode="auto">
            <a:xfrm>
              <a:off x="340" y="2148"/>
              <a:ext cx="2449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International specialisation leads to increasing returns/ economies of scale, producing falling costs, barriers to entry and higher profits (Serra 1613)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611188" y="3203575"/>
            <a:ext cx="7991475" cy="638175"/>
            <a:chOff x="340" y="1746"/>
            <a:chExt cx="5034" cy="402"/>
          </a:xfrm>
        </p:grpSpPr>
        <p:sp>
          <p:nvSpPr>
            <p:cNvPr id="34849" name="Rectangle 15"/>
            <p:cNvSpPr>
              <a:spLocks noChangeArrowheads="1"/>
            </p:cNvSpPr>
            <p:nvPr/>
          </p:nvSpPr>
          <p:spPr bwMode="auto">
            <a:xfrm>
              <a:off x="2789" y="1746"/>
              <a:ext cx="2585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Traditionally only a minimum of diversity and very little division of labour.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4850" name="Rectangle 16"/>
            <p:cNvSpPr>
              <a:spLocks noChangeArrowheads="1"/>
            </p:cNvSpPr>
            <p:nvPr/>
          </p:nvSpPr>
          <p:spPr bwMode="auto">
            <a:xfrm>
              <a:off x="340" y="1746"/>
              <a:ext cx="2449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Generalised wealth caused by a large diversity/large division of labour/maximising the number of professions (Serra 1613)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611188" y="2747963"/>
            <a:ext cx="7991475" cy="455612"/>
            <a:chOff x="340" y="1459"/>
            <a:chExt cx="5034" cy="287"/>
          </a:xfrm>
        </p:grpSpPr>
        <p:sp>
          <p:nvSpPr>
            <p:cNvPr id="34847" name="Rectangle 18"/>
            <p:cNvSpPr>
              <a:spLocks noChangeArrowheads="1"/>
            </p:cNvSpPr>
            <p:nvPr/>
          </p:nvSpPr>
          <p:spPr bwMode="auto">
            <a:xfrm>
              <a:off x="2789" y="1459"/>
              <a:ext cx="2585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Few windows of opportunity for innovation (until very recent history)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4848" name="Rectangle 19"/>
            <p:cNvSpPr>
              <a:spLocks noChangeArrowheads="1"/>
            </p:cNvSpPr>
            <p:nvPr/>
          </p:nvSpPr>
          <p:spPr bwMode="auto">
            <a:xfrm>
              <a:off x="340" y="1459"/>
              <a:ext cx="2449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Windows of opportunity for innovation concentrated in few activities (all urban: Botero 1589) (Perez and Soete 1988)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611188" y="1927225"/>
            <a:ext cx="7991475" cy="820738"/>
            <a:chOff x="340" y="942"/>
            <a:chExt cx="5034" cy="517"/>
          </a:xfrm>
        </p:grpSpPr>
        <p:sp>
          <p:nvSpPr>
            <p:cNvPr id="34845" name="Rectangle 21"/>
            <p:cNvSpPr>
              <a:spLocks noChangeArrowheads="1"/>
            </p:cNvSpPr>
            <p:nvPr/>
          </p:nvSpPr>
          <p:spPr bwMode="auto">
            <a:xfrm>
              <a:off x="2789" y="942"/>
              <a:ext cx="2585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The experience of 1500s Spain: de-industrialisation and return to agriculture creates increased poverty: a nation is better off with a relatively ineffective manufacturing sector than with none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4846" name="Rectangle 22"/>
            <p:cNvSpPr>
              <a:spLocks noChangeArrowheads="1"/>
            </p:cNvSpPr>
            <p:nvPr/>
          </p:nvSpPr>
          <p:spPr bwMode="auto">
            <a:xfrm>
              <a:off x="340" y="942"/>
              <a:ext cx="2449" cy="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The experience of 1500s Spain: The real gold mines are the manufacturing industries, because the gold from the Americas ends up in the manufacturing cities outside Spain (generalised knowledge 1600s)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611188" y="1289050"/>
            <a:ext cx="7991475" cy="638175"/>
            <a:chOff x="340" y="540"/>
            <a:chExt cx="5034" cy="402"/>
          </a:xfrm>
        </p:grpSpPr>
        <p:sp>
          <p:nvSpPr>
            <p:cNvPr id="34843" name="Rectangle 24"/>
            <p:cNvSpPr>
              <a:spLocks noChangeArrowheads="1"/>
            </p:cNvSpPr>
            <p:nvPr/>
          </p:nvSpPr>
          <p:spPr bwMode="auto">
            <a:xfrm>
              <a:off x="2789" y="540"/>
              <a:ext cx="2585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Traditionally very little systemic effects, no </a:t>
              </a:r>
              <a:r>
                <a:rPr lang="en-GB" altLang="nb-NO" sz="1200" i="1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ben commune</a:t>
              </a: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 (common weale)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4844" name="Rectangle 25"/>
            <p:cNvSpPr>
              <a:spLocks noChangeArrowheads="1"/>
            </p:cNvSpPr>
            <p:nvPr/>
          </p:nvSpPr>
          <p:spPr bwMode="auto">
            <a:xfrm>
              <a:off x="340" y="540"/>
              <a:ext cx="2449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Generalised wealth only found in cities with artisans and manufacturing, and explained as a systemic effect: </a:t>
              </a:r>
              <a:r>
                <a:rPr lang="en-GB" altLang="nb-NO" sz="1200" i="1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il ben comune</a:t>
              </a: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 (Florence 1200s).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34826" name="Group 26"/>
          <p:cNvGrpSpPr>
            <a:grpSpLocks/>
          </p:cNvGrpSpPr>
          <p:nvPr/>
        </p:nvGrpSpPr>
        <p:grpSpPr bwMode="auto">
          <a:xfrm>
            <a:off x="611188" y="981075"/>
            <a:ext cx="7991475" cy="304800"/>
            <a:chOff x="340" y="348"/>
            <a:chExt cx="5034" cy="192"/>
          </a:xfrm>
        </p:grpSpPr>
        <p:sp>
          <p:nvSpPr>
            <p:cNvPr id="34841" name="Rectangle 27"/>
            <p:cNvSpPr>
              <a:spLocks noChangeArrowheads="1"/>
            </p:cNvSpPr>
            <p:nvPr/>
          </p:nvSpPr>
          <p:spPr bwMode="auto">
            <a:xfrm>
              <a:off x="2789" y="348"/>
              <a:ext cx="2585" cy="1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400">
                  <a:solidFill>
                    <a:schemeClr val="bg1"/>
                  </a:solidFill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‘Agriculture’</a:t>
              </a:r>
              <a:endParaRPr lang="en-GB" altLang="nb-NO" sz="1800">
                <a:solidFill>
                  <a:schemeClr val="bg1"/>
                </a:solidFill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4842" name="Rectangle 28"/>
            <p:cNvSpPr>
              <a:spLocks noChangeArrowheads="1"/>
            </p:cNvSpPr>
            <p:nvPr/>
          </p:nvSpPr>
          <p:spPr bwMode="auto">
            <a:xfrm>
              <a:off x="340" y="348"/>
              <a:ext cx="2449" cy="1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400">
                  <a:solidFill>
                    <a:schemeClr val="bg1"/>
                  </a:solidFill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‘Manufacturing’ </a:t>
              </a:r>
              <a:endParaRPr lang="en-GB" altLang="nb-NO" sz="1800">
                <a:solidFill>
                  <a:schemeClr val="bg1"/>
                </a:solidFill>
                <a:ea typeface="MS Mincho" pitchFamily="49" charset="-128"/>
                <a:cs typeface="Times New Roman" pitchFamily="18" charset="0"/>
              </a:endParaRPr>
            </a:p>
          </p:txBody>
        </p:sp>
      </p:grpSp>
      <p:sp>
        <p:nvSpPr>
          <p:cNvPr id="34827" name="Line 29"/>
          <p:cNvSpPr>
            <a:spLocks noChangeShapeType="1"/>
          </p:cNvSpPr>
          <p:nvPr/>
        </p:nvSpPr>
        <p:spPr bwMode="auto">
          <a:xfrm>
            <a:off x="611188" y="984250"/>
            <a:ext cx="7991475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28" name="Line 30"/>
          <p:cNvSpPr>
            <a:spLocks noChangeShapeType="1"/>
          </p:cNvSpPr>
          <p:nvPr/>
        </p:nvSpPr>
        <p:spPr bwMode="auto">
          <a:xfrm>
            <a:off x="611188" y="6380163"/>
            <a:ext cx="7993062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29" name="Line 31"/>
          <p:cNvSpPr>
            <a:spLocks noChangeShapeType="1"/>
          </p:cNvSpPr>
          <p:nvPr/>
        </p:nvSpPr>
        <p:spPr bwMode="auto">
          <a:xfrm>
            <a:off x="611188" y="984250"/>
            <a:ext cx="0" cy="5395913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0" name="Line 32"/>
          <p:cNvSpPr>
            <a:spLocks noChangeShapeType="1"/>
          </p:cNvSpPr>
          <p:nvPr/>
        </p:nvSpPr>
        <p:spPr bwMode="auto">
          <a:xfrm>
            <a:off x="8604250" y="995363"/>
            <a:ext cx="0" cy="538480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1" name="Line 33"/>
          <p:cNvSpPr>
            <a:spLocks noChangeShapeType="1"/>
          </p:cNvSpPr>
          <p:nvPr/>
        </p:nvSpPr>
        <p:spPr bwMode="auto">
          <a:xfrm>
            <a:off x="611188" y="1289050"/>
            <a:ext cx="7991475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2" name="Line 34"/>
          <p:cNvSpPr>
            <a:spLocks noChangeShapeType="1"/>
          </p:cNvSpPr>
          <p:nvPr/>
        </p:nvSpPr>
        <p:spPr bwMode="auto">
          <a:xfrm>
            <a:off x="4498975" y="984250"/>
            <a:ext cx="0" cy="5395913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3" name="Line 35"/>
          <p:cNvSpPr>
            <a:spLocks noChangeShapeType="1"/>
          </p:cNvSpPr>
          <p:nvPr/>
        </p:nvSpPr>
        <p:spPr bwMode="auto">
          <a:xfrm>
            <a:off x="611188" y="1927225"/>
            <a:ext cx="7991475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4" name="Line 36"/>
          <p:cNvSpPr>
            <a:spLocks noChangeShapeType="1"/>
          </p:cNvSpPr>
          <p:nvPr/>
        </p:nvSpPr>
        <p:spPr bwMode="auto">
          <a:xfrm>
            <a:off x="611188" y="2747963"/>
            <a:ext cx="7991475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5" name="Line 37"/>
          <p:cNvSpPr>
            <a:spLocks noChangeShapeType="1"/>
          </p:cNvSpPr>
          <p:nvPr/>
        </p:nvSpPr>
        <p:spPr bwMode="auto">
          <a:xfrm>
            <a:off x="611188" y="3203575"/>
            <a:ext cx="7991475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6" name="Line 38"/>
          <p:cNvSpPr>
            <a:spLocks noChangeShapeType="1"/>
          </p:cNvSpPr>
          <p:nvPr/>
        </p:nvSpPr>
        <p:spPr bwMode="auto">
          <a:xfrm>
            <a:off x="611188" y="3841750"/>
            <a:ext cx="7991475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7" name="Line 39"/>
          <p:cNvSpPr>
            <a:spLocks noChangeShapeType="1"/>
          </p:cNvSpPr>
          <p:nvPr/>
        </p:nvSpPr>
        <p:spPr bwMode="auto">
          <a:xfrm>
            <a:off x="611188" y="4479925"/>
            <a:ext cx="7991475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8" name="Line 40"/>
          <p:cNvSpPr>
            <a:spLocks noChangeShapeType="1"/>
          </p:cNvSpPr>
          <p:nvPr/>
        </p:nvSpPr>
        <p:spPr bwMode="auto">
          <a:xfrm>
            <a:off x="611188" y="5118100"/>
            <a:ext cx="7991475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39" name="Line 41"/>
          <p:cNvSpPr>
            <a:spLocks noChangeShapeType="1"/>
          </p:cNvSpPr>
          <p:nvPr/>
        </p:nvSpPr>
        <p:spPr bwMode="auto">
          <a:xfrm>
            <a:off x="611188" y="5756275"/>
            <a:ext cx="7991475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840" name="Rectangle 42"/>
          <p:cNvSpPr>
            <a:spLocks noChangeArrowheads="1"/>
          </p:cNvSpPr>
          <p:nvPr/>
        </p:nvSpPr>
        <p:spPr bwMode="auto">
          <a:xfrm>
            <a:off x="323850" y="158750"/>
            <a:ext cx="84185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nb-NO" sz="1800" b="1">
                <a:latin typeface="Arial Narrow" pitchFamily="34" charset="0"/>
              </a:rPr>
              <a:t>Theorising by Inclusion: The qualitative differences between manufacturing and agriculture</a:t>
            </a:r>
            <a:br>
              <a:rPr lang="en-GB" altLang="nb-NO" sz="1800" b="1">
                <a:latin typeface="Arial Narrow" pitchFamily="34" charset="0"/>
              </a:rPr>
            </a:br>
            <a:r>
              <a:rPr lang="en-GB" altLang="nb-NO" sz="1800" b="1">
                <a:latin typeface="Arial Narrow" pitchFamily="34" charset="0"/>
              </a:rPr>
              <a:t> as perceived over time as </a:t>
            </a:r>
            <a:r>
              <a:rPr lang="en-GB" altLang="nb-NO" sz="1800" b="1" i="1">
                <a:latin typeface="Arial Narrow" pitchFamily="34" charset="0"/>
              </a:rPr>
              <a:t>ideal</a:t>
            </a:r>
            <a:r>
              <a:rPr lang="en-GB" altLang="nb-NO" sz="1800" b="1">
                <a:latin typeface="Arial Narrow" pitchFamily="34" charset="0"/>
              </a:rPr>
              <a:t> </a:t>
            </a:r>
            <a:r>
              <a:rPr lang="en-GB" altLang="nb-NO" sz="1800" b="1" i="1">
                <a:latin typeface="Arial Narrow" pitchFamily="34" charset="0"/>
              </a:rPr>
              <a:t>types</a:t>
            </a:r>
            <a:r>
              <a:rPr lang="en-GB" altLang="nb-NO" sz="1800" b="1">
                <a:latin typeface="Arial Narrow" pitchFamily="34" charset="0"/>
              </a:rPr>
              <a:t> or </a:t>
            </a:r>
            <a:r>
              <a:rPr lang="en-GB" altLang="nb-NO" sz="1800" b="1" i="1">
                <a:latin typeface="Arial Narrow" pitchFamily="34" charset="0"/>
              </a:rPr>
              <a:t>stylised facts.</a:t>
            </a:r>
            <a:r>
              <a:rPr lang="en-GB" altLang="nb-NO" sz="1800">
                <a:latin typeface="Arial Narrow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383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84213" y="5962650"/>
            <a:ext cx="7848600" cy="274638"/>
            <a:chOff x="431" y="3592"/>
            <a:chExt cx="4944" cy="173"/>
          </a:xfrm>
        </p:grpSpPr>
        <p:sp>
          <p:nvSpPr>
            <p:cNvPr id="35899" name="Rectangle 3"/>
            <p:cNvSpPr>
              <a:spLocks noChangeArrowheads="1"/>
            </p:cNvSpPr>
            <p:nvPr/>
          </p:nvSpPr>
          <p:spPr bwMode="auto">
            <a:xfrm>
              <a:off x="2880" y="3592"/>
              <a:ext cx="249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Creates few synergies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5900" name="Rectangle 4"/>
            <p:cNvSpPr>
              <a:spLocks noChangeArrowheads="1"/>
            </p:cNvSpPr>
            <p:nvPr/>
          </p:nvSpPr>
          <p:spPr bwMode="auto">
            <a:xfrm>
              <a:off x="431" y="3592"/>
              <a:ext cx="244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Creates large synergies (linkages, clusters)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684213" y="5507038"/>
            <a:ext cx="7848600" cy="455612"/>
            <a:chOff x="431" y="3305"/>
            <a:chExt cx="4944" cy="287"/>
          </a:xfrm>
        </p:grpSpPr>
        <p:sp>
          <p:nvSpPr>
            <p:cNvPr id="35897" name="Rectangle 6"/>
            <p:cNvSpPr>
              <a:spLocks noChangeArrowheads="1"/>
            </p:cNvSpPr>
            <p:nvPr/>
          </p:nvSpPr>
          <p:spPr bwMode="auto">
            <a:xfrm>
              <a:off x="2880" y="3305"/>
              <a:ext cx="2495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Terms of Trade tend to deteriorate over time compared to industrial products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5898" name="Rectangle 7"/>
            <p:cNvSpPr>
              <a:spLocks noChangeArrowheads="1"/>
            </p:cNvSpPr>
            <p:nvPr/>
          </p:nvSpPr>
          <p:spPr bwMode="auto">
            <a:xfrm>
              <a:off x="431" y="3305"/>
              <a:ext cx="2449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Terms of Trade tend to improve over time compared to agriculture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684213" y="4868863"/>
            <a:ext cx="7848600" cy="638175"/>
            <a:chOff x="431" y="2903"/>
            <a:chExt cx="4944" cy="402"/>
          </a:xfrm>
        </p:grpSpPr>
        <p:sp>
          <p:nvSpPr>
            <p:cNvPr id="35895" name="Rectangle 9"/>
            <p:cNvSpPr>
              <a:spLocks noChangeArrowheads="1"/>
            </p:cNvSpPr>
            <p:nvPr/>
          </p:nvSpPr>
          <p:spPr bwMode="auto">
            <a:xfrm>
              <a:off x="2880" y="2903"/>
              <a:ext cx="2495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Technological change leads mainly to lower prices in the consuming countries (Singer 1950)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5896" name="Rectangle 10"/>
            <p:cNvSpPr>
              <a:spLocks noChangeArrowheads="1"/>
            </p:cNvSpPr>
            <p:nvPr/>
          </p:nvSpPr>
          <p:spPr bwMode="auto">
            <a:xfrm>
              <a:off x="431" y="2903"/>
              <a:ext cx="2449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Technological change leads to higher wages, profits and taxes in the producing countries</a:t>
              </a:r>
              <a:endParaRPr lang="en-US" altLang="nb-NO" sz="1000">
                <a:latin typeface="Times New Roman" pitchFamily="18" charset="0"/>
                <a:ea typeface="MS Mincho" pitchFamily="49" charset="-128"/>
                <a:cs typeface="Times New Roman" pitchFamily="18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(’a Fordist wage regime’)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684213" y="4230688"/>
            <a:ext cx="7848600" cy="638175"/>
            <a:chOff x="431" y="2501"/>
            <a:chExt cx="4944" cy="402"/>
          </a:xfrm>
        </p:grpSpPr>
        <p:sp>
          <p:nvSpPr>
            <p:cNvPr id="35893" name="Rectangle 12"/>
            <p:cNvSpPr>
              <a:spLocks noChangeArrowheads="1"/>
            </p:cNvSpPr>
            <p:nvPr/>
          </p:nvSpPr>
          <p:spPr bwMode="auto">
            <a:xfrm>
              <a:off x="2880" y="2501"/>
              <a:ext cx="2495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Dominated by process innovations, product innovations for agriculture are made outside the agricultural sector (Ford’s tractors, Monsanto’s seeds, biotechnology)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5894" name="Rectangle 13"/>
            <p:cNvSpPr>
              <a:spLocks noChangeArrowheads="1"/>
            </p:cNvSpPr>
            <p:nvPr/>
          </p:nvSpPr>
          <p:spPr bwMode="auto">
            <a:xfrm>
              <a:off x="431" y="2501"/>
              <a:ext cx="2449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Dominated by product innovations which, when products mature, turn to process innovations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684213" y="3775075"/>
            <a:ext cx="7848600" cy="455613"/>
            <a:chOff x="431" y="2214"/>
            <a:chExt cx="4944" cy="287"/>
          </a:xfrm>
        </p:grpSpPr>
        <p:sp>
          <p:nvSpPr>
            <p:cNvPr id="35891" name="Rectangle 15"/>
            <p:cNvSpPr>
              <a:spLocks noChangeArrowheads="1"/>
            </p:cNvSpPr>
            <p:nvPr/>
          </p:nvSpPr>
          <p:spPr bwMode="auto">
            <a:xfrm>
              <a:off x="2880" y="2214"/>
              <a:ext cx="2495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Reversible wages and payment in kind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5892" name="Rectangle 16"/>
            <p:cNvSpPr>
              <a:spLocks noChangeArrowheads="1"/>
            </p:cNvSpPr>
            <p:nvPr/>
          </p:nvSpPr>
          <p:spPr bwMode="auto">
            <a:xfrm>
              <a:off x="431" y="2214"/>
              <a:ext cx="2449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Creates bargaining power for labour and irreversible wages: ‘stickiness’ of wages in money  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684213" y="3319463"/>
            <a:ext cx="7848600" cy="455612"/>
            <a:chOff x="431" y="1927"/>
            <a:chExt cx="4944" cy="287"/>
          </a:xfrm>
        </p:grpSpPr>
        <p:sp>
          <p:nvSpPr>
            <p:cNvPr id="35889" name="Rectangle 18"/>
            <p:cNvSpPr>
              <a:spLocks noChangeArrowheads="1"/>
            </p:cNvSpPr>
            <p:nvPr/>
          </p:nvSpPr>
          <p:spPr bwMode="auto">
            <a:xfrm>
              <a:off x="2880" y="1927"/>
              <a:ext cx="2495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Generally creates a feudal class structure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5890" name="Rectangle 19"/>
            <p:cNvSpPr>
              <a:spLocks noChangeArrowheads="1"/>
            </p:cNvSpPr>
            <p:nvPr/>
          </p:nvSpPr>
          <p:spPr bwMode="auto">
            <a:xfrm>
              <a:off x="431" y="1927"/>
              <a:ext cx="2449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Creates a middle class and conditions for democracy (‘City air makes free’)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8" name="Group 20"/>
          <p:cNvGrpSpPr>
            <a:grpSpLocks/>
          </p:cNvGrpSpPr>
          <p:nvPr/>
        </p:nvGrpSpPr>
        <p:grpSpPr bwMode="auto">
          <a:xfrm>
            <a:off x="684213" y="2825750"/>
            <a:ext cx="7848600" cy="455613"/>
            <a:chOff x="431" y="1640"/>
            <a:chExt cx="4944" cy="287"/>
          </a:xfrm>
        </p:grpSpPr>
        <p:sp>
          <p:nvSpPr>
            <p:cNvPr id="35887" name="Rectangle 21"/>
            <p:cNvSpPr>
              <a:spLocks noChangeArrowheads="1"/>
            </p:cNvSpPr>
            <p:nvPr/>
          </p:nvSpPr>
          <p:spPr bwMode="auto">
            <a:xfrm>
              <a:off x="2880" y="1640"/>
              <a:ext cx="2495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Large price fluctuations. Timing of sales often more important for income than production skills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5888" name="Rectangle 22"/>
            <p:cNvSpPr>
              <a:spLocks noChangeArrowheads="1"/>
            </p:cNvSpPr>
            <p:nvPr/>
          </p:nvSpPr>
          <p:spPr bwMode="auto">
            <a:xfrm>
              <a:off x="431" y="1640"/>
              <a:ext cx="2449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Stable prices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684213" y="2225675"/>
            <a:ext cx="7848600" cy="638175"/>
            <a:chOff x="431" y="1238"/>
            <a:chExt cx="4944" cy="402"/>
          </a:xfrm>
        </p:grpSpPr>
        <p:sp>
          <p:nvSpPr>
            <p:cNvPr id="35885" name="Rectangle 24"/>
            <p:cNvSpPr>
              <a:spLocks noChangeArrowheads="1"/>
            </p:cNvSpPr>
            <p:nvPr/>
          </p:nvSpPr>
          <p:spPr bwMode="auto">
            <a:xfrm>
              <a:off x="2880" y="1238"/>
              <a:ext cx="2495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Cyclical production/overproduction (no possibility of storing semimanufactures)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5886" name="Rectangle 25"/>
            <p:cNvSpPr>
              <a:spLocks noChangeArrowheads="1"/>
            </p:cNvSpPr>
            <p:nvPr/>
          </p:nvSpPr>
          <p:spPr bwMode="auto">
            <a:xfrm>
              <a:off x="431" y="1238"/>
              <a:ext cx="2449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Stable production that can be fine-tuned to demand. Overproduction avoided by storing raw materials and semimanufactures.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10" name="Group 26"/>
          <p:cNvGrpSpPr>
            <a:grpSpLocks/>
          </p:cNvGrpSpPr>
          <p:nvPr/>
        </p:nvGrpSpPr>
        <p:grpSpPr bwMode="auto">
          <a:xfrm>
            <a:off x="684213" y="1951038"/>
            <a:ext cx="7848600" cy="274637"/>
            <a:chOff x="431" y="1065"/>
            <a:chExt cx="4944" cy="173"/>
          </a:xfrm>
        </p:grpSpPr>
        <p:sp>
          <p:nvSpPr>
            <p:cNvPr id="35883" name="Rectangle 27"/>
            <p:cNvSpPr>
              <a:spLocks noChangeArrowheads="1"/>
            </p:cNvSpPr>
            <p:nvPr/>
          </p:nvSpPr>
          <p:spPr bwMode="auto">
            <a:xfrm>
              <a:off x="2880" y="1065"/>
              <a:ext cx="249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Slow growth in productivity until after World War II.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5884" name="Rectangle 28"/>
            <p:cNvSpPr>
              <a:spLocks noChangeArrowheads="1"/>
            </p:cNvSpPr>
            <p:nvPr/>
          </p:nvSpPr>
          <p:spPr bwMode="auto">
            <a:xfrm>
              <a:off x="431" y="1065"/>
              <a:ext cx="244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Subject to ’productivity explosions’ since the 1400s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11" name="Group 29"/>
          <p:cNvGrpSpPr>
            <a:grpSpLocks/>
          </p:cNvGrpSpPr>
          <p:nvPr/>
        </p:nvGrpSpPr>
        <p:grpSpPr bwMode="auto">
          <a:xfrm>
            <a:off x="684213" y="1312863"/>
            <a:ext cx="7848600" cy="638175"/>
            <a:chOff x="431" y="663"/>
            <a:chExt cx="4944" cy="402"/>
          </a:xfrm>
        </p:grpSpPr>
        <p:sp>
          <p:nvSpPr>
            <p:cNvPr id="35881" name="Rectangle 30"/>
            <p:cNvSpPr>
              <a:spLocks noChangeArrowheads="1"/>
            </p:cNvSpPr>
            <p:nvPr/>
          </p:nvSpPr>
          <p:spPr bwMode="auto">
            <a:xfrm>
              <a:off x="2880" y="663"/>
              <a:ext cx="2495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Activities with low income elasticity of demand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5882" name="Rectangle 31"/>
            <p:cNvSpPr>
              <a:spLocks noChangeArrowheads="1"/>
            </p:cNvSpPr>
            <p:nvPr/>
          </p:nvSpPr>
          <p:spPr bwMode="auto">
            <a:xfrm>
              <a:off x="431" y="663"/>
              <a:ext cx="2449" cy="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 dirty="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Activities with high growth in demand as income grows/</a:t>
              </a:r>
              <a:r>
                <a:rPr lang="en-GB" altLang="nb-NO" sz="1200" dirty="0" err="1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Verdoorn’s</a:t>
              </a:r>
              <a:r>
                <a:rPr lang="en-GB" altLang="nb-NO" sz="1200" dirty="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 Law ties increase in demand to increase in productivity </a:t>
              </a:r>
              <a:endParaRPr lang="en-GB" altLang="nb-NO" sz="1800" dirty="0">
                <a:ea typeface="MS Mincho" pitchFamily="49" charset="-128"/>
                <a:cs typeface="Times New Roman" pitchFamily="18" charset="0"/>
              </a:endParaRPr>
            </a:p>
          </p:txBody>
        </p:sp>
      </p:grpSp>
      <p:sp>
        <p:nvSpPr>
          <p:cNvPr id="35852" name="Line 32"/>
          <p:cNvSpPr>
            <a:spLocks noChangeShapeType="1"/>
          </p:cNvSpPr>
          <p:nvPr/>
        </p:nvSpPr>
        <p:spPr bwMode="auto">
          <a:xfrm>
            <a:off x="684213" y="1312863"/>
            <a:ext cx="3887787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3" name="Line 33"/>
          <p:cNvSpPr>
            <a:spLocks noChangeShapeType="1"/>
          </p:cNvSpPr>
          <p:nvPr/>
        </p:nvSpPr>
        <p:spPr bwMode="auto">
          <a:xfrm>
            <a:off x="684213" y="6237288"/>
            <a:ext cx="784860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4" name="Line 34"/>
          <p:cNvSpPr>
            <a:spLocks noChangeShapeType="1"/>
          </p:cNvSpPr>
          <p:nvPr/>
        </p:nvSpPr>
        <p:spPr bwMode="auto">
          <a:xfrm>
            <a:off x="684213" y="1312863"/>
            <a:ext cx="0" cy="4924425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5" name="Line 35"/>
          <p:cNvSpPr>
            <a:spLocks noChangeShapeType="1"/>
          </p:cNvSpPr>
          <p:nvPr/>
        </p:nvSpPr>
        <p:spPr bwMode="auto">
          <a:xfrm>
            <a:off x="684213" y="1951038"/>
            <a:ext cx="3887787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6" name="Line 36"/>
          <p:cNvSpPr>
            <a:spLocks noChangeShapeType="1"/>
          </p:cNvSpPr>
          <p:nvPr/>
        </p:nvSpPr>
        <p:spPr bwMode="auto">
          <a:xfrm>
            <a:off x="684213" y="2225675"/>
            <a:ext cx="784860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7" name="Line 37"/>
          <p:cNvSpPr>
            <a:spLocks noChangeShapeType="1"/>
          </p:cNvSpPr>
          <p:nvPr/>
        </p:nvSpPr>
        <p:spPr bwMode="auto">
          <a:xfrm>
            <a:off x="684213" y="2863850"/>
            <a:ext cx="784860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8" name="Line 38"/>
          <p:cNvSpPr>
            <a:spLocks noChangeShapeType="1"/>
          </p:cNvSpPr>
          <p:nvPr/>
        </p:nvSpPr>
        <p:spPr bwMode="auto">
          <a:xfrm>
            <a:off x="684213" y="3319463"/>
            <a:ext cx="784860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9" name="Line 39"/>
          <p:cNvSpPr>
            <a:spLocks noChangeShapeType="1"/>
          </p:cNvSpPr>
          <p:nvPr/>
        </p:nvSpPr>
        <p:spPr bwMode="auto">
          <a:xfrm>
            <a:off x="684213" y="3775075"/>
            <a:ext cx="784860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0" name="Line 40"/>
          <p:cNvSpPr>
            <a:spLocks noChangeShapeType="1"/>
          </p:cNvSpPr>
          <p:nvPr/>
        </p:nvSpPr>
        <p:spPr bwMode="auto">
          <a:xfrm>
            <a:off x="684213" y="4230688"/>
            <a:ext cx="784860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1" name="Line 41"/>
          <p:cNvSpPr>
            <a:spLocks noChangeShapeType="1"/>
          </p:cNvSpPr>
          <p:nvPr/>
        </p:nvSpPr>
        <p:spPr bwMode="auto">
          <a:xfrm>
            <a:off x="684213" y="4868863"/>
            <a:ext cx="784860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2" name="Line 42"/>
          <p:cNvSpPr>
            <a:spLocks noChangeShapeType="1"/>
          </p:cNvSpPr>
          <p:nvPr/>
        </p:nvSpPr>
        <p:spPr bwMode="auto">
          <a:xfrm>
            <a:off x="684213" y="5507038"/>
            <a:ext cx="784860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3" name="Line 43"/>
          <p:cNvSpPr>
            <a:spLocks noChangeShapeType="1"/>
          </p:cNvSpPr>
          <p:nvPr/>
        </p:nvSpPr>
        <p:spPr bwMode="auto">
          <a:xfrm>
            <a:off x="684213" y="5962650"/>
            <a:ext cx="784860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4" name="Line 44"/>
          <p:cNvSpPr>
            <a:spLocks noChangeShapeType="1"/>
          </p:cNvSpPr>
          <p:nvPr/>
        </p:nvSpPr>
        <p:spPr bwMode="auto">
          <a:xfrm>
            <a:off x="4572000" y="1312863"/>
            <a:ext cx="3960813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5" name="Line 45"/>
          <p:cNvSpPr>
            <a:spLocks noChangeShapeType="1"/>
          </p:cNvSpPr>
          <p:nvPr/>
        </p:nvSpPr>
        <p:spPr bwMode="auto">
          <a:xfrm>
            <a:off x="4572000" y="1951038"/>
            <a:ext cx="0" cy="428625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6" name="Line 46"/>
          <p:cNvSpPr>
            <a:spLocks noChangeShapeType="1"/>
          </p:cNvSpPr>
          <p:nvPr/>
        </p:nvSpPr>
        <p:spPr bwMode="auto">
          <a:xfrm>
            <a:off x="4572000" y="1312863"/>
            <a:ext cx="0" cy="63817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7" name="Line 47"/>
          <p:cNvSpPr>
            <a:spLocks noChangeShapeType="1"/>
          </p:cNvSpPr>
          <p:nvPr/>
        </p:nvSpPr>
        <p:spPr bwMode="auto">
          <a:xfrm>
            <a:off x="8532813" y="1951038"/>
            <a:ext cx="0" cy="428625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8" name="Line 48"/>
          <p:cNvSpPr>
            <a:spLocks noChangeShapeType="1"/>
          </p:cNvSpPr>
          <p:nvPr/>
        </p:nvSpPr>
        <p:spPr bwMode="auto">
          <a:xfrm>
            <a:off x="8532813" y="1312863"/>
            <a:ext cx="0" cy="63817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9" name="Line 49"/>
          <p:cNvSpPr>
            <a:spLocks noChangeShapeType="1"/>
          </p:cNvSpPr>
          <p:nvPr/>
        </p:nvSpPr>
        <p:spPr bwMode="auto">
          <a:xfrm>
            <a:off x="4572000" y="1951038"/>
            <a:ext cx="3960813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5870" name="Group 50"/>
          <p:cNvGrpSpPr>
            <a:grpSpLocks/>
          </p:cNvGrpSpPr>
          <p:nvPr/>
        </p:nvGrpSpPr>
        <p:grpSpPr bwMode="auto">
          <a:xfrm>
            <a:off x="684213" y="736600"/>
            <a:ext cx="7848600" cy="304800"/>
            <a:chOff x="340" y="348"/>
            <a:chExt cx="5034" cy="192"/>
          </a:xfrm>
        </p:grpSpPr>
        <p:sp>
          <p:nvSpPr>
            <p:cNvPr id="35879" name="Rectangle 51"/>
            <p:cNvSpPr>
              <a:spLocks noChangeArrowheads="1"/>
            </p:cNvSpPr>
            <p:nvPr/>
          </p:nvSpPr>
          <p:spPr bwMode="auto">
            <a:xfrm>
              <a:off x="2789" y="348"/>
              <a:ext cx="2585" cy="1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400">
                  <a:solidFill>
                    <a:schemeClr val="bg1"/>
                  </a:solidFill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‘Agriculture’</a:t>
              </a:r>
              <a:endParaRPr lang="en-GB" altLang="nb-NO" sz="1800">
                <a:solidFill>
                  <a:schemeClr val="bg1"/>
                </a:solidFill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5880" name="Rectangle 52"/>
            <p:cNvSpPr>
              <a:spLocks noChangeArrowheads="1"/>
            </p:cNvSpPr>
            <p:nvPr/>
          </p:nvSpPr>
          <p:spPr bwMode="auto">
            <a:xfrm>
              <a:off x="340" y="348"/>
              <a:ext cx="2449" cy="1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400">
                  <a:solidFill>
                    <a:schemeClr val="bg1"/>
                  </a:solidFill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‘Manufacturing’ </a:t>
              </a:r>
              <a:endParaRPr lang="en-GB" altLang="nb-NO" sz="1800">
                <a:solidFill>
                  <a:schemeClr val="bg1"/>
                </a:solidFill>
                <a:ea typeface="MS Mincho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13" name="Group 53"/>
          <p:cNvGrpSpPr>
            <a:grpSpLocks/>
          </p:cNvGrpSpPr>
          <p:nvPr/>
        </p:nvGrpSpPr>
        <p:grpSpPr bwMode="auto">
          <a:xfrm>
            <a:off x="684213" y="1038225"/>
            <a:ext cx="7848600" cy="274638"/>
            <a:chOff x="431" y="490"/>
            <a:chExt cx="4944" cy="173"/>
          </a:xfrm>
        </p:grpSpPr>
        <p:sp>
          <p:nvSpPr>
            <p:cNvPr id="35877" name="Rectangle 54"/>
            <p:cNvSpPr>
              <a:spLocks noChangeArrowheads="1"/>
            </p:cNvSpPr>
            <p:nvPr/>
          </p:nvSpPr>
          <p:spPr bwMode="auto">
            <a:xfrm>
              <a:off x="2880" y="490"/>
              <a:ext cx="249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Perfect competition (</a:t>
              </a:r>
              <a:r>
                <a:rPr lang="en-GB" altLang="nb-NO" sz="1200" i="1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commodity</a:t>
              </a: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 </a:t>
              </a:r>
              <a:r>
                <a:rPr lang="en-GB" altLang="nb-NO" sz="1200" i="1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competition</a:t>
              </a: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)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  <p:sp>
          <p:nvSpPr>
            <p:cNvPr id="35878" name="Rectangle 55"/>
            <p:cNvSpPr>
              <a:spLocks noChangeArrowheads="1"/>
            </p:cNvSpPr>
            <p:nvPr/>
          </p:nvSpPr>
          <p:spPr bwMode="auto">
            <a:xfrm>
              <a:off x="431" y="490"/>
              <a:ext cx="2449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nb-NO" sz="1200">
                  <a:latin typeface="Times New Roman" pitchFamily="18" charset="0"/>
                  <a:ea typeface="MS Mincho" pitchFamily="49" charset="-128"/>
                  <a:cs typeface="Times New Roman" pitchFamily="18" charset="0"/>
                </a:rPr>
                <a:t>Dynamic imperfect competition </a:t>
              </a:r>
              <a:endParaRPr lang="en-GB" altLang="nb-NO" sz="1800">
                <a:ea typeface="MS Mincho" pitchFamily="49" charset="-128"/>
                <a:cs typeface="Times New Roman" pitchFamily="18" charset="0"/>
              </a:endParaRPr>
            </a:p>
          </p:txBody>
        </p:sp>
      </p:grpSp>
      <p:sp>
        <p:nvSpPr>
          <p:cNvPr id="35872" name="Line 56"/>
          <p:cNvSpPr>
            <a:spLocks noChangeShapeType="1"/>
          </p:cNvSpPr>
          <p:nvPr/>
        </p:nvSpPr>
        <p:spPr bwMode="auto">
          <a:xfrm>
            <a:off x="684213" y="1038225"/>
            <a:ext cx="0" cy="274638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73" name="Line 57"/>
          <p:cNvSpPr>
            <a:spLocks noChangeShapeType="1"/>
          </p:cNvSpPr>
          <p:nvPr/>
        </p:nvSpPr>
        <p:spPr bwMode="auto">
          <a:xfrm>
            <a:off x="8532813" y="1038225"/>
            <a:ext cx="0" cy="274638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74" name="Line 58"/>
          <p:cNvSpPr>
            <a:spLocks noChangeShapeType="1"/>
          </p:cNvSpPr>
          <p:nvPr/>
        </p:nvSpPr>
        <p:spPr bwMode="auto">
          <a:xfrm>
            <a:off x="4572000" y="1038225"/>
            <a:ext cx="0" cy="2746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75" name="Line 59"/>
          <p:cNvSpPr>
            <a:spLocks noChangeShapeType="1"/>
          </p:cNvSpPr>
          <p:nvPr/>
        </p:nvSpPr>
        <p:spPr bwMode="auto">
          <a:xfrm>
            <a:off x="684213" y="1038225"/>
            <a:ext cx="7848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76" name="Line 60"/>
          <p:cNvSpPr>
            <a:spLocks noChangeShapeType="1"/>
          </p:cNvSpPr>
          <p:nvPr/>
        </p:nvSpPr>
        <p:spPr bwMode="auto">
          <a:xfrm>
            <a:off x="684213" y="1312863"/>
            <a:ext cx="7848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33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36712"/>
            <a:ext cx="6048672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594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D3ABE3-7B50-457C-B459-F6C7C1A32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Hamilton’s</a:t>
            </a:r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policies</a:t>
            </a:r>
            <a:r>
              <a:rPr lang="nb-N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(1791)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46ED94-DE05-42B6-B567-901702AE6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039" y="1124744"/>
            <a:ext cx="8229600" cy="547260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Hamilton sought to use the tariff to: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 infant American industry for a short term until it could compete with imports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raise revenue to pay the expenses of government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raise revenue to directly support manufacturing through bounties (subsidies)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Hamilton reasoned that subsidies would be used to: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 the spirit of enterprise, innovation, and invention within the nation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 internal improvements, including roads and canals to increase and encourage domestic commerce</a:t>
            </a:r>
          </a:p>
          <a:p>
            <a:pPr>
              <a:spcBef>
                <a:spcPts val="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 the infant United States into a manufacturing power independent of control by foreign powers, through reliance on their goods for domestic and especially defense supplies</a:t>
            </a:r>
            <a:endParaRPr lang="nb-N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27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3600" b="1" dirty="0" err="1">
                <a:latin typeface="Times New Roman" pitchFamily="18" charset="0"/>
                <a:cs typeface="Times New Roman" pitchFamily="18" charset="0"/>
              </a:rPr>
              <a:t>Latvian</a:t>
            </a:r>
            <a:r>
              <a:rPr lang="nb-NO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b="1" dirty="0" err="1">
                <a:latin typeface="Times New Roman" pitchFamily="18" charset="0"/>
                <a:cs typeface="Times New Roman" pitchFamily="18" charset="0"/>
              </a:rPr>
              <a:t>Ministry</a:t>
            </a:r>
            <a:r>
              <a:rPr lang="nb-NO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b="1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nb-NO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b="1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b="1" dirty="0" err="1">
                <a:latin typeface="Times New Roman" pitchFamily="18" charset="0"/>
                <a:cs typeface="Times New Roman" pitchFamily="18" charset="0"/>
              </a:rPr>
              <a:t>Economy</a:t>
            </a:r>
            <a:r>
              <a:rPr lang="nb-NO" sz="3600" b="1" dirty="0">
                <a:latin typeface="Times New Roman" pitchFamily="18" charset="0"/>
                <a:cs typeface="Times New Roman" pitchFamily="18" charset="0"/>
              </a:rPr>
              <a:t> 1994:</a:t>
            </a:r>
          </a:p>
        </p:txBody>
      </p:sp>
      <p:pic>
        <p:nvPicPr>
          <p:cNvPr id="2560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8625" y="1196751"/>
            <a:ext cx="8715375" cy="5232623"/>
          </a:xfrm>
        </p:spPr>
      </p:pic>
    </p:spTree>
    <p:extLst>
      <p:ext uri="{BB962C8B-B14F-4D97-AF65-F5344CB8AC3E}">
        <p14:creationId xmlns:p14="http://schemas.microsoft.com/office/powerpoint/2010/main" val="3736260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nb-NO" dirty="0" err="1">
                <a:latin typeface="Times New Roman" pitchFamily="18" charset="0"/>
                <a:cs typeface="Times New Roman" pitchFamily="18" charset="0"/>
              </a:rPr>
              <a:t>Doing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poorly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: Latvia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88632"/>
          </a:xfrm>
        </p:spPr>
        <p:txBody>
          <a:bodyPr>
            <a:normAutofit/>
          </a:bodyPr>
          <a:lstStyle/>
          <a:p>
            <a:r>
              <a:rPr lang="nb-NO" dirty="0" err="1">
                <a:latin typeface="Times New Roman" pitchFamily="18" charset="0"/>
                <a:cs typeface="Times New Roman" pitchFamily="18" charset="0"/>
              </a:rPr>
              <a:t>Currency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union in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Euro</a:t>
            </a:r>
          </a:p>
          <a:p>
            <a:r>
              <a:rPr lang="nb-NO" dirty="0" err="1">
                <a:latin typeface="Times New Roman" pitchFamily="18" charset="0"/>
                <a:cs typeface="Times New Roman" pitchFamily="18" charset="0"/>
              </a:rPr>
              <a:t>Deindustrialization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increased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debt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coupled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fixed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exchange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rate led to falling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competitiveness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and huge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unemployment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nb-NO" dirty="0"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internal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devaluation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has led to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wages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falling by 25-30 per cent. </a:t>
            </a:r>
          </a:p>
          <a:p>
            <a:r>
              <a:rPr lang="nb-NO" dirty="0" err="1">
                <a:latin typeface="Times New Roman" pitchFamily="18" charset="0"/>
                <a:cs typeface="Times New Roman" pitchFamily="18" charset="0"/>
              </a:rPr>
              <a:t>Population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has fallen by 20 per cent – 2,38 Million to 1,9 Million –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since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2000. </a:t>
            </a:r>
          </a:p>
          <a:p>
            <a:r>
              <a:rPr lang="nb-NO" dirty="0" err="1">
                <a:latin typeface="Times New Roman" pitchFamily="18" charset="0"/>
                <a:cs typeface="Times New Roman" pitchFamily="18" charset="0"/>
              </a:rPr>
              <a:t>Number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children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born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reduced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from 42.000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annually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(1987) to 18.000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annually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(2010). </a:t>
            </a:r>
          </a:p>
        </p:txBody>
      </p:sp>
    </p:spTree>
    <p:extLst>
      <p:ext uri="{BB962C8B-B14F-4D97-AF65-F5344CB8AC3E}">
        <p14:creationId xmlns:p14="http://schemas.microsoft.com/office/powerpoint/2010/main" val="402670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latin typeface="Times New Roman" pitchFamily="18" charset="0"/>
                <a:cs typeface="Times New Roman" pitchFamily="18" charset="0"/>
              </a:rPr>
              <a:t>Doing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much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better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Poland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Three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key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reasons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Poland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doing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much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better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It has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its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own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currency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(like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Iceland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It has a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much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bigger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market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therefore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attracts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foreign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investments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(and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because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it has a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flexible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exchange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rate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Poland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retains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its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international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competitiveness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see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point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1)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Poland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kept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its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farming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sector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family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farms (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Gomulka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1956),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provides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enormous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flexibilty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labour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markets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marL="0" indent="0">
              <a:buNone/>
            </a:pPr>
            <a:endParaRPr lang="nb-NO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34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tel 1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1157288"/>
          </a:xfrm>
        </p:spPr>
        <p:txBody>
          <a:bodyPr>
            <a:normAutofit fontScale="90000"/>
          </a:bodyPr>
          <a:lstStyle/>
          <a:p>
            <a:r>
              <a:rPr lang="nb-NO" b="1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nb-NO" b="1" dirty="0" err="1">
                <a:latin typeface="Times New Roman" pitchFamily="18" charset="0"/>
                <a:cs typeface="Times New Roman" pitchFamily="18" charset="0"/>
              </a:rPr>
              <a:t>Crisis</a:t>
            </a:r>
            <a:r>
              <a:rPr lang="nb-NO" b="1" dirty="0">
                <a:latin typeface="Times New Roman" pitchFamily="18" charset="0"/>
                <a:cs typeface="Times New Roman" pitchFamily="18" charset="0"/>
              </a:rPr>
              <a:t> in Europa: </a:t>
            </a:r>
            <a:r>
              <a:rPr lang="nb-NO" b="1" dirty="0" err="1">
                <a:latin typeface="Times New Roman" pitchFamily="18" charset="0"/>
                <a:cs typeface="Times New Roman" pitchFamily="18" charset="0"/>
              </a:rPr>
              <a:t>Background</a:t>
            </a:r>
            <a:r>
              <a:rPr lang="nb-NO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256212"/>
          </a:xfrm>
        </p:spPr>
        <p:txBody>
          <a:bodyPr>
            <a:normAutofit lnSpcReduction="10000"/>
          </a:bodyPr>
          <a:lstStyle/>
          <a:p>
            <a:r>
              <a:rPr lang="nb-NO" u="sng" dirty="0" err="1">
                <a:latin typeface="Times New Roman" pitchFamily="18" charset="0"/>
                <a:cs typeface="Times New Roman" pitchFamily="18" charset="0"/>
              </a:rPr>
              <a:t>Shock</a:t>
            </a:r>
            <a:r>
              <a:rPr lang="nb-NO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u="sng" dirty="0" err="1">
                <a:latin typeface="Times New Roman" pitchFamily="18" charset="0"/>
                <a:cs typeface="Times New Roman" pitchFamily="18" charset="0"/>
              </a:rPr>
              <a:t>Therapy</a:t>
            </a:r>
            <a:r>
              <a:rPr lang="nb-NO" u="sng" dirty="0"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: Instant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free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trade and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deindustrialization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former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Soviet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Block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after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1990. </a:t>
            </a:r>
          </a:p>
          <a:p>
            <a:r>
              <a:rPr lang="nb-NO" u="sng" dirty="0" err="1">
                <a:latin typeface="Times New Roman" pitchFamily="18" charset="0"/>
                <a:cs typeface="Times New Roman" pitchFamily="18" charset="0"/>
              </a:rPr>
              <a:t>Shock</a:t>
            </a:r>
            <a:r>
              <a:rPr lang="nb-NO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u="sng" dirty="0" err="1">
                <a:latin typeface="Times New Roman" pitchFamily="18" charset="0"/>
                <a:cs typeface="Times New Roman" pitchFamily="18" charset="0"/>
              </a:rPr>
              <a:t>Therapy</a:t>
            </a:r>
            <a:r>
              <a:rPr lang="nb-NO" u="sng" dirty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: Instant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integration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many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former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Soviet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Republics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EU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May 1, 2004. A ‘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winner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’ in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Baltic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made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1 Euro an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hour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competing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China. A ‘loser’ in Frankfurt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swept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streets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for 10 Euro an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hour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: This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resulted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in a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tendency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towards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falling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wages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and falling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demand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whole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EU.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4096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nb-NO" b="1">
                <a:latin typeface="Times New Roman" pitchFamily="18" charset="0"/>
                <a:cs typeface="Times New Roman" pitchFamily="18" charset="0"/>
              </a:rPr>
              <a:t>The Radical Shift in </a:t>
            </a:r>
            <a:br>
              <a:rPr lang="nb-NO" b="1">
                <a:latin typeface="Times New Roman" pitchFamily="18" charset="0"/>
                <a:cs typeface="Times New Roman" pitchFamily="18" charset="0"/>
              </a:rPr>
            </a:br>
            <a:r>
              <a:rPr lang="nb-NO" b="1">
                <a:latin typeface="Times New Roman" pitchFamily="18" charset="0"/>
                <a:cs typeface="Times New Roman" pitchFamily="18" charset="0"/>
              </a:rPr>
              <a:t>European Integration Policy.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1980s: Integration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Spain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EU,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gradually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making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sure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that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advanced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industrial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clusters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(e.g.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automotive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survived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Wages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kept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high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1990s and 2000s: ’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Transition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’,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integration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former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Soviet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republics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shock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therapy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and rapid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deindustrialization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created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low-income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’reserve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army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cheap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labour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inside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 EU. Falling real </a:t>
            </a:r>
            <a:r>
              <a:rPr lang="nb-NO" dirty="0" err="1">
                <a:latin typeface="Times New Roman" pitchFamily="18" charset="0"/>
                <a:cs typeface="Times New Roman" pitchFamily="18" charset="0"/>
              </a:rPr>
              <a:t>wages</a:t>
            </a:r>
            <a:r>
              <a:rPr lang="nb-NO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2485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upload.wikimedia.org/wikipedia/commons/thumb/1/11/Frdli.jpg/180px-Frdl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512" y="2319002"/>
            <a:ext cx="2828925" cy="243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upload.wikimedia.org/wikipedia/commons/thumb/4/48/Friedrich_List_%28timbre_RFA%29.jpg/220px-Friedrich_List_%28timbre_RFA%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33" y="2319002"/>
            <a:ext cx="4137355" cy="246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1884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latin typeface="Times New Roman" pitchFamily="18" charset="0"/>
              </a:rPr>
              <a:t>First Listian Principle Abandoned: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marL="0" indent="0">
              <a:lnSpc>
                <a:spcPct val="80000"/>
              </a:lnSpc>
              <a:buFont typeface="Wingdings" pitchFamily="2" charset="2"/>
              <a:buChar char=""/>
            </a:pPr>
            <a:endParaRPr lang="en-GB" altLang="zh-CN" sz="2000" i="1" dirty="0">
              <a:solidFill>
                <a:srgbClr val="000000"/>
              </a:solidFill>
              <a:latin typeface="Times New Roman" pitchFamily="18" charset="0"/>
              <a:ea typeface="宋体" charset="-122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Font typeface="Wingdings" pitchFamily="2" charset="2"/>
              <a:buChar char=""/>
            </a:pPr>
            <a:r>
              <a:rPr lang="en-GB" altLang="zh-CN" sz="2800" i="1" dirty="0" err="1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Listian</a:t>
            </a:r>
            <a:r>
              <a:rPr lang="en-GB" altLang="zh-CN" sz="2800" i="1" dirty="0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 principle</a:t>
            </a:r>
            <a:r>
              <a:rPr lang="en-GB" altLang="zh-CN" sz="2800" dirty="0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: A nation first industrializes and is then gradually integrated economically into nations at the same level of development. Symmetrical integration: win/win situations.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GB" altLang="zh-CN" sz="2000" dirty="0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 </a:t>
            </a:r>
            <a:endParaRPr lang="nb-NO" altLang="zh-CN" sz="2000" dirty="0">
              <a:solidFill>
                <a:srgbClr val="000000"/>
              </a:solidFill>
              <a:latin typeface="Times New Roman" pitchFamily="18" charset="0"/>
              <a:ea typeface="宋体" charset="-122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Font typeface="Wingdings" pitchFamily="2" charset="2"/>
              <a:buChar char=""/>
            </a:pPr>
            <a:r>
              <a:rPr lang="en-GB" altLang="zh-CN" sz="2800" i="1" dirty="0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Neoclassical principle: </a:t>
            </a:r>
            <a:r>
              <a:rPr lang="en-GB" altLang="zh-CN" sz="2800" dirty="0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 Free trade is a goal per se, even before the required stage </a:t>
            </a:r>
            <a:r>
              <a:rPr lang="en-GB" altLang="zh-CN" sz="2800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of industrialization </a:t>
            </a:r>
            <a:r>
              <a:rPr lang="en-GB" altLang="zh-CN" sz="2800" dirty="0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is achieved. Risk of lose/lose situation &amp; factor-price </a:t>
            </a:r>
            <a:r>
              <a:rPr lang="en-GB" altLang="zh-CN" sz="2800" i="1" dirty="0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polarization</a:t>
            </a:r>
            <a:r>
              <a:rPr lang="en-GB" altLang="zh-CN" sz="2800" dirty="0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.   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en-GB" altLang="zh-CN" sz="2800" dirty="0">
              <a:solidFill>
                <a:srgbClr val="000000"/>
              </a:solidFill>
              <a:latin typeface="Times New Roman" pitchFamily="18" charset="0"/>
              <a:ea typeface="宋体" charset="-122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r>
              <a:rPr lang="en-GB" altLang="zh-CN" sz="2000" dirty="0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. </a:t>
            </a:r>
            <a:endParaRPr lang="en-US" sz="2000" dirty="0">
              <a:ea typeface="宋体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19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Times New Roman" pitchFamily="18" charset="0"/>
              </a:rPr>
              <a:t>Second Listian Principle abandoned: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r>
              <a:rPr lang="en-GB" altLang="zh-CN" i="1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Listian principle</a:t>
            </a:r>
            <a:r>
              <a:rPr lang="en-GB" altLang="zh-CN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: The preconditions for wealth, democracy and political freedom are all the same: a diversified manufacturing + advanced service sectors subject to increasing returns.</a:t>
            </a:r>
          </a:p>
          <a:p>
            <a:pPr>
              <a:buFont typeface="Wingdings" pitchFamily="2" charset="2"/>
              <a:buChar char=""/>
            </a:pPr>
            <a:r>
              <a:rPr lang="en-GB" altLang="zh-CN" i="1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Neoclassical principle</a:t>
            </a:r>
            <a:r>
              <a:rPr lang="en-GB" altLang="zh-CN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: all economic activities are qualitatively alike, economic structure does not matter.	</a:t>
            </a:r>
            <a:endParaRPr lang="en-US" altLang="zh-CN" sz="8000">
              <a:solidFill>
                <a:srgbClr val="000000"/>
              </a:solidFill>
              <a:ea typeface="宋体" charset="-122"/>
              <a:cs typeface="Times New Roman" pitchFamily="18" charset="0"/>
            </a:endParaRPr>
          </a:p>
          <a:p>
            <a:endParaRPr lang="en-US">
              <a:ea typeface="宋体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84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 pitchFamily="18" charset="0"/>
              </a:rPr>
              <a:t>Third Listian Principle abandoned: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Char char=""/>
            </a:pPr>
            <a:r>
              <a:rPr lang="en-GB" altLang="zh-CN" i="1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Listian principle</a:t>
            </a:r>
            <a:r>
              <a:rPr lang="en-GB" altLang="zh-CN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: Economic welfare a result of synergy. 13</a:t>
            </a:r>
            <a:r>
              <a:rPr lang="en-GB" altLang="zh-CN" baseline="30000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th</a:t>
            </a:r>
            <a:r>
              <a:rPr lang="en-GB" altLang="zh-CN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 century Florentine Chancellor Brunetto Latini (1210-1294) explains the wealth of cities as a </a:t>
            </a:r>
            <a:r>
              <a:rPr lang="en-GB" altLang="zh-CN" i="1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common weal</a:t>
            </a:r>
            <a:r>
              <a:rPr lang="en-GB" altLang="zh-CN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 (‘un ben comune’). </a:t>
            </a:r>
            <a:endParaRPr lang="nb-NO" altLang="zh-CN">
              <a:solidFill>
                <a:srgbClr val="000000"/>
              </a:solidFill>
              <a:latin typeface="Times New Roman" pitchFamily="18" charset="0"/>
              <a:ea typeface="宋体" charset="-122"/>
              <a:cs typeface="Times New Roman" pitchFamily="18" charset="0"/>
            </a:endParaRPr>
          </a:p>
          <a:p>
            <a:pPr>
              <a:buFont typeface="Wingdings" pitchFamily="2" charset="2"/>
              <a:buChar char=""/>
            </a:pPr>
            <a:r>
              <a:rPr lang="en-GB" altLang="zh-CN" i="1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Neoclassical principle</a:t>
            </a:r>
            <a:r>
              <a:rPr lang="en-GB" altLang="zh-CN">
                <a:solidFill>
                  <a:srgbClr val="00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: ‘There is no such thing as society’, Margaret Thatcher (1987).</a:t>
            </a:r>
            <a:endParaRPr lang="en-US" altLang="zh-CN" sz="8000">
              <a:solidFill>
                <a:srgbClr val="000000"/>
              </a:solidFill>
              <a:ea typeface="宋体" charset="-122"/>
              <a:cs typeface="Times New Roman" pitchFamily="18" charset="0"/>
            </a:endParaRPr>
          </a:p>
          <a:p>
            <a:endParaRPr lang="en-US">
              <a:ea typeface="宋体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47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Times New Roman" pitchFamily="18" charset="0"/>
                <a:cs typeface="Times New Roman" pitchFamily="18" charset="0"/>
              </a:rPr>
              <a:t>Forces set in motion: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4000">
                <a:latin typeface="Times New Roman" pitchFamily="18" charset="0"/>
                <a:cs typeface="Times New Roman" pitchFamily="18" charset="0"/>
              </a:rPr>
              <a:t>De-industrialization </a:t>
            </a:r>
          </a:p>
          <a:p>
            <a:r>
              <a:rPr lang="nb-NO" sz="4000">
                <a:latin typeface="Times New Roman" pitchFamily="18" charset="0"/>
                <a:cs typeface="Times New Roman" pitchFamily="18" charset="0"/>
              </a:rPr>
              <a:t>De-agriculturalization</a:t>
            </a:r>
          </a:p>
          <a:p>
            <a:r>
              <a:rPr lang="nb-NO" sz="4000">
                <a:latin typeface="Times New Roman" pitchFamily="18" charset="0"/>
                <a:cs typeface="Times New Roman" pitchFamily="18" charset="0"/>
              </a:rPr>
              <a:t>De-population </a:t>
            </a:r>
          </a:p>
          <a:p>
            <a:pPr>
              <a:buFont typeface="Arial" charset="0"/>
              <a:buNone/>
            </a:pPr>
            <a:r>
              <a:rPr lang="nb-NO" sz="3600">
                <a:latin typeface="Times New Roman" pitchFamily="18" charset="0"/>
                <a:cs typeface="Times New Roman" pitchFamily="18" charset="0"/>
              </a:rPr>
              <a:t>Examples; Southern Mexico, Moldova, Caribbean states, Latvia.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Times New Roman" pitchFamily="18" charset="0"/>
                <a:cs typeface="Times New Roman" pitchFamily="18" charset="0"/>
              </a:rPr>
              <a:t>Destruction of real wages:</a:t>
            </a:r>
          </a:p>
        </p:txBody>
      </p:sp>
      <p:sp>
        <p:nvSpPr>
          <p:cNvPr id="14339" name="Plassholder for innhold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4840288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>
                <a:latin typeface="Times New Roman" pitchFamily="18" charset="0"/>
                <a:cs typeface="Times New Roman" pitchFamily="18" charset="0"/>
              </a:rPr>
              <a:t>In small Latin American countries from the mid 1970s.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>
                <a:latin typeface="Times New Roman" pitchFamily="18" charset="0"/>
                <a:cs typeface="Times New Roman" pitchFamily="18" charset="0"/>
              </a:rPr>
              <a:t>Stagnating wages in the US from about the same time.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>
                <a:latin typeface="Times New Roman" pitchFamily="18" charset="0"/>
                <a:cs typeface="Times New Roman" pitchFamily="18" charset="0"/>
              </a:rPr>
              <a:t>De-industrialization of The Second World starting in 1990 (from Latvia to Mongolia). 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>
                <a:latin typeface="Times New Roman" pitchFamily="18" charset="0"/>
                <a:cs typeface="Times New Roman" pitchFamily="18" charset="0"/>
              </a:rPr>
              <a:t>Argentina late 1990s  (real wages down by 40 per cent from peak) + Asian crisis.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nb-NO">
                <a:latin typeface="Times New Roman" pitchFamily="18" charset="0"/>
                <a:cs typeface="Times New Roman" pitchFamily="18" charset="0"/>
              </a:rPr>
              <a:t>Western Europe is being hit now.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Times New Roman" pitchFamily="18" charset="0"/>
                <a:cs typeface="Times New Roman" pitchFamily="18" charset="0"/>
              </a:rPr>
              <a:t>The Circular Flow of Economics</a:t>
            </a:r>
          </a:p>
        </p:txBody>
      </p:sp>
      <p:sp>
        <p:nvSpPr>
          <p:cNvPr id="10243" name="Oval 4"/>
          <p:cNvSpPr>
            <a:spLocks noChangeArrowheads="1"/>
          </p:cNvSpPr>
          <p:nvPr/>
        </p:nvSpPr>
        <p:spPr bwMode="auto">
          <a:xfrm>
            <a:off x="1371600" y="3200400"/>
            <a:ext cx="2057400" cy="2057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GB" sz="2000">
                <a:latin typeface="Times New Roman" pitchFamily="18" charset="0"/>
                <a:cs typeface="Times New Roman" pitchFamily="18" charset="0"/>
              </a:rPr>
              <a:t>”Black Box”</a:t>
            </a:r>
          </a:p>
          <a:p>
            <a:pPr algn="ctr"/>
            <a:r>
              <a:rPr lang="en-GB" sz="2000">
                <a:latin typeface="Times New Roman" pitchFamily="18" charset="0"/>
                <a:cs typeface="Times New Roman" pitchFamily="18" charset="0"/>
              </a:rPr>
              <a:t>Production of goods and services</a:t>
            </a:r>
          </a:p>
        </p:txBody>
      </p:sp>
      <p:sp>
        <p:nvSpPr>
          <p:cNvPr id="10244" name="Oval 5"/>
          <p:cNvSpPr>
            <a:spLocks noChangeArrowheads="1"/>
          </p:cNvSpPr>
          <p:nvPr/>
        </p:nvSpPr>
        <p:spPr bwMode="auto">
          <a:xfrm>
            <a:off x="5867400" y="3200400"/>
            <a:ext cx="2057400" cy="2057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000">
                <a:latin typeface="Times New Roman" pitchFamily="18" charset="0"/>
                <a:cs typeface="Times New Roman" pitchFamily="18" charset="0"/>
              </a:rPr>
              <a:t>Money/capital</a:t>
            </a: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1371600" y="2057400"/>
            <a:ext cx="2133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b="1">
                <a:latin typeface="Calibri" pitchFamily="34" charset="0"/>
              </a:rPr>
              <a:t>The real economy</a:t>
            </a:r>
          </a:p>
          <a:p>
            <a:pPr algn="ctr"/>
            <a:r>
              <a:rPr lang="en-GB" b="1">
                <a:latin typeface="Calibri" pitchFamily="34" charset="0"/>
              </a:rPr>
              <a:t>“Güterwelt”</a:t>
            </a: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6324600" y="2057400"/>
            <a:ext cx="2362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b="1">
                <a:latin typeface="Calibri" pitchFamily="34" charset="0"/>
              </a:rPr>
              <a:t>Financial economy</a:t>
            </a:r>
          </a:p>
          <a:p>
            <a:pPr algn="ctr"/>
            <a:r>
              <a:rPr lang="en-GB" b="1">
                <a:latin typeface="Calibri" pitchFamily="34" charset="0"/>
              </a:rPr>
              <a:t>“Rechenpfennige”</a:t>
            </a:r>
          </a:p>
        </p:txBody>
      </p:sp>
      <p:sp>
        <p:nvSpPr>
          <p:cNvPr id="10247" name="Freeform 10"/>
          <p:cNvSpPr>
            <a:spLocks/>
          </p:cNvSpPr>
          <p:nvPr/>
        </p:nvSpPr>
        <p:spPr bwMode="auto">
          <a:xfrm>
            <a:off x="2438400" y="5257800"/>
            <a:ext cx="4267200" cy="850900"/>
          </a:xfrm>
          <a:custGeom>
            <a:avLst/>
            <a:gdLst>
              <a:gd name="T0" fmla="*/ 0 w 2688"/>
              <a:gd name="T1" fmla="*/ 0 h 536"/>
              <a:gd name="T2" fmla="*/ 2147483647 w 2688"/>
              <a:gd name="T3" fmla="*/ 2147483647 h 536"/>
              <a:gd name="T4" fmla="*/ 2147483647 w 2688"/>
              <a:gd name="T5" fmla="*/ 2147483647 h 536"/>
              <a:gd name="T6" fmla="*/ 0 60000 65536"/>
              <a:gd name="T7" fmla="*/ 0 60000 65536"/>
              <a:gd name="T8" fmla="*/ 0 60000 65536"/>
              <a:gd name="T9" fmla="*/ 0 w 2688"/>
              <a:gd name="T10" fmla="*/ 0 h 536"/>
              <a:gd name="T11" fmla="*/ 2688 w 2688"/>
              <a:gd name="T12" fmla="*/ 536 h 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88" h="536">
                <a:moveTo>
                  <a:pt x="0" y="0"/>
                </a:moveTo>
                <a:cubicBezTo>
                  <a:pt x="448" y="260"/>
                  <a:pt x="896" y="520"/>
                  <a:pt x="1344" y="528"/>
                </a:cubicBezTo>
                <a:cubicBezTo>
                  <a:pt x="1792" y="536"/>
                  <a:pt x="2464" y="128"/>
                  <a:pt x="2688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nb-NO">
              <a:latin typeface="Calibri" pitchFamily="34" charset="0"/>
            </a:endParaRPr>
          </a:p>
        </p:txBody>
      </p:sp>
      <p:sp>
        <p:nvSpPr>
          <p:cNvPr id="10248" name="Freeform 11"/>
          <p:cNvSpPr>
            <a:spLocks/>
          </p:cNvSpPr>
          <p:nvPr/>
        </p:nvSpPr>
        <p:spPr bwMode="auto">
          <a:xfrm>
            <a:off x="2362200" y="2197100"/>
            <a:ext cx="4495800" cy="1003300"/>
          </a:xfrm>
          <a:custGeom>
            <a:avLst/>
            <a:gdLst>
              <a:gd name="T0" fmla="*/ 2147483647 w 2832"/>
              <a:gd name="T1" fmla="*/ 2147483647 h 632"/>
              <a:gd name="T2" fmla="*/ 2147483647 w 2832"/>
              <a:gd name="T3" fmla="*/ 2147483647 h 632"/>
              <a:gd name="T4" fmla="*/ 0 w 2832"/>
              <a:gd name="T5" fmla="*/ 2147483647 h 632"/>
              <a:gd name="T6" fmla="*/ 0 60000 65536"/>
              <a:gd name="T7" fmla="*/ 0 60000 65536"/>
              <a:gd name="T8" fmla="*/ 0 60000 65536"/>
              <a:gd name="T9" fmla="*/ 0 w 2832"/>
              <a:gd name="T10" fmla="*/ 0 h 632"/>
              <a:gd name="T11" fmla="*/ 2832 w 2832"/>
              <a:gd name="T12" fmla="*/ 632 h 6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32" h="632">
                <a:moveTo>
                  <a:pt x="2832" y="632"/>
                </a:moveTo>
                <a:cubicBezTo>
                  <a:pt x="2348" y="324"/>
                  <a:pt x="1864" y="16"/>
                  <a:pt x="1392" y="8"/>
                </a:cubicBezTo>
                <a:cubicBezTo>
                  <a:pt x="920" y="0"/>
                  <a:pt x="460" y="292"/>
                  <a:pt x="0" y="58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nb-NO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bankers: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16624"/>
          </a:xfrm>
        </p:spPr>
        <p:txBody>
          <a:bodyPr>
            <a:normAutofit/>
          </a:bodyPr>
          <a:lstStyle/>
          <a:p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Marriner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Eccles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Chairman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 Federal Reserve 1934-1948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“As mass production has to be accompanied by mass consumption, mass consumption, in turn, implies a distribution of wealth ... to provide men with buying power. ... Instead of achieving that kind of distribution, a giant suction pump had by 1929-30 drawn into a few hands an increasing portion of currently produced wealth. ... The other fellows could stay in the game only by borrowing. When their credit ran out, the game stopped.”</a:t>
            </a:r>
          </a:p>
          <a:p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Mario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Draghi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Chairman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ECB, 2011-2019 (+?)</a:t>
            </a:r>
          </a:p>
        </p:txBody>
      </p:sp>
    </p:spTree>
    <p:extLst>
      <p:ext uri="{BB962C8B-B14F-4D97-AF65-F5344CB8AC3E}">
        <p14:creationId xmlns:p14="http://schemas.microsoft.com/office/powerpoint/2010/main" val="28085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latin typeface="Times New Roman" pitchFamily="18" charset="0"/>
                <a:cs typeface="Times New Roman" pitchFamily="18" charset="0"/>
              </a:rPr>
              <a:t>Felix </a:t>
            </a:r>
            <a:r>
              <a:rPr lang="nb-NO" b="1" dirty="0" err="1">
                <a:latin typeface="Times New Roman" pitchFamily="18" charset="0"/>
                <a:cs typeface="Times New Roman" pitchFamily="18" charset="0"/>
              </a:rPr>
              <a:t>Somary</a:t>
            </a:r>
            <a:r>
              <a:rPr lang="nb-NO" b="1" dirty="0">
                <a:latin typeface="Times New Roman" pitchFamily="18" charset="0"/>
                <a:cs typeface="Times New Roman" pitchFamily="18" charset="0"/>
              </a:rPr>
              <a:t> (1881-1956) 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main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projects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of the West have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produced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exactly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opposite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effect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what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was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intended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Crusades</a:t>
            </a:r>
            <a:endParaRPr lang="nb-NO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Religious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Freedom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The French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Revolution</a:t>
            </a:r>
            <a:endParaRPr lang="nb-NO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The Euro + </a:t>
            </a:r>
            <a:r>
              <a:rPr lang="nb-NO" sz="3600" dirty="0" err="1">
                <a:latin typeface="Times New Roman" pitchFamily="18" charset="0"/>
                <a:cs typeface="Times New Roman" pitchFamily="18" charset="0"/>
              </a:rPr>
              <a:t>Globalisation</a:t>
            </a:r>
            <a:r>
              <a:rPr lang="nb-NO" sz="3600" dirty="0">
                <a:latin typeface="Times New Roman" pitchFamily="18" charset="0"/>
                <a:cs typeface="Times New Roman" pitchFamily="18" charset="0"/>
              </a:rPr>
              <a:t> (?) </a:t>
            </a:r>
          </a:p>
          <a:p>
            <a:pPr marL="0" indent="0">
              <a:buNone/>
            </a:pPr>
            <a:r>
              <a:rPr lang="nb-NO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12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298450"/>
          </a:xfrm>
        </p:spPr>
        <p:txBody>
          <a:bodyPr>
            <a:normAutofit fontScale="90000"/>
          </a:bodyPr>
          <a:lstStyle/>
          <a:p>
            <a:endParaRPr lang="it-IT" sz="1800"/>
          </a:p>
        </p:txBody>
      </p:sp>
      <p:sp>
        <p:nvSpPr>
          <p:cNvPr id="5123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642938"/>
            <a:ext cx="3614738" cy="5715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nb-NO"/>
          </a:p>
          <a:p>
            <a:pPr>
              <a:lnSpc>
                <a:spcPct val="90000"/>
              </a:lnSpc>
            </a:pPr>
            <a:r>
              <a:rPr lang="nb-NO" sz="5400">
                <a:latin typeface="Times New Roman" pitchFamily="18" charset="0"/>
                <a:cs typeface="Times New Roman" pitchFamily="18" charset="0"/>
              </a:rPr>
              <a:t>Culprits:</a:t>
            </a:r>
          </a:p>
          <a:p>
            <a:pPr>
              <a:lnSpc>
                <a:spcPct val="90000"/>
              </a:lnSpc>
            </a:pPr>
            <a:r>
              <a:rPr lang="nb-NO" sz="5400" b="1">
                <a:latin typeface="Times New Roman" pitchFamily="18" charset="0"/>
                <a:cs typeface="Times New Roman" pitchFamily="18" charset="0"/>
              </a:rPr>
              <a:t>’The Terrible Simplifiers</a:t>
            </a:r>
            <a:r>
              <a:rPr lang="nb-NO" sz="5400">
                <a:latin typeface="Times New Roman" pitchFamily="18" charset="0"/>
                <a:cs typeface="Times New Roman" pitchFamily="18" charset="0"/>
              </a:rPr>
              <a:t>’</a:t>
            </a:r>
          </a:p>
          <a:p>
            <a:pPr>
              <a:lnSpc>
                <a:spcPct val="90000"/>
              </a:lnSpc>
            </a:pPr>
            <a:r>
              <a:rPr lang="nb-NO" sz="5400">
                <a:latin typeface="Times New Roman" pitchFamily="18" charset="0"/>
                <a:cs typeface="Times New Roman" pitchFamily="18" charset="0"/>
              </a:rPr>
              <a:t>Jacob Burchardt</a:t>
            </a:r>
          </a:p>
        </p:txBody>
      </p:sp>
      <p:pic>
        <p:nvPicPr>
          <p:cNvPr id="6042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29188" y="357188"/>
            <a:ext cx="2786062" cy="5643562"/>
          </a:xfrm>
          <a:noFill/>
        </p:spPr>
      </p:pic>
    </p:spTree>
    <p:extLst>
      <p:ext uri="{BB962C8B-B14F-4D97-AF65-F5344CB8AC3E}">
        <p14:creationId xmlns:p14="http://schemas.microsoft.com/office/powerpoint/2010/main" val="23472907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2131</Words>
  <Application>Microsoft Office PowerPoint</Application>
  <PresentationFormat>Skjermfremvisning (4:3)</PresentationFormat>
  <Paragraphs>207</Paragraphs>
  <Slides>34</Slides>
  <Notes>33</Notes>
  <HiddenSlides>0</HiddenSlides>
  <MMClips>0</MMClips>
  <ScaleCrop>false</ScaleCrop>
  <HeadingPairs>
    <vt:vector size="8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34</vt:i4>
      </vt:variant>
    </vt:vector>
  </HeadingPairs>
  <TitlesOfParts>
    <vt:vector size="44" baseType="lpstr">
      <vt:lpstr>MS Mincho</vt:lpstr>
      <vt:lpstr>宋体</vt:lpstr>
      <vt:lpstr>Arial</vt:lpstr>
      <vt:lpstr>Arial Narrow</vt:lpstr>
      <vt:lpstr>Calibri</vt:lpstr>
      <vt:lpstr>Times New Roman</vt:lpstr>
      <vt:lpstr>Wingdings</vt:lpstr>
      <vt:lpstr>Tema di Office</vt:lpstr>
      <vt:lpstr>Office-tema</vt:lpstr>
      <vt:lpstr>Acrobat Document</vt:lpstr>
      <vt:lpstr>Europe: checks and balances</vt:lpstr>
      <vt:lpstr>Mario Draghi: EUs appointed «dictator» 2011 - 2019 </vt:lpstr>
      <vt:lpstr>The fight against hoarding of unproductive capital (mammon):</vt:lpstr>
      <vt:lpstr>The Circular Flow of Economics</vt:lpstr>
      <vt:lpstr>PowerPoint-presentasjon</vt:lpstr>
      <vt:lpstr>PowerPoint-presentasjon</vt:lpstr>
      <vt:lpstr>THE HAMMURABI EFFECT</vt:lpstr>
      <vt:lpstr>THE PEREZ EFFECT. </vt:lpstr>
      <vt:lpstr>Types of bubbles (Perez):</vt:lpstr>
      <vt:lpstr>DUBIOUS  PROJECTS  IN 1720 BUBBLE</vt:lpstr>
      <vt:lpstr>THE MINSKY EFFECT </vt:lpstr>
      <vt:lpstr>Schumpeter &amp; Minsky.</vt:lpstr>
      <vt:lpstr>WHAT TO DO?</vt:lpstr>
      <vt:lpstr> Mario Monti and Mario Draghi from Goldman Sachs were put in charge.  </vt:lpstr>
      <vt:lpstr>PowerPoint-presentasjon</vt:lpstr>
      <vt:lpstr>PowerPoint-presentasjon</vt:lpstr>
      <vt:lpstr>PowerPoint-presentasjon</vt:lpstr>
      <vt:lpstr>PowerPoint-presentasjon</vt:lpstr>
      <vt:lpstr>Hamilton’s policies (1791)</vt:lpstr>
      <vt:lpstr>Latvian Ministry of the Economy 1994:</vt:lpstr>
      <vt:lpstr>Doing poorly: Latvia</vt:lpstr>
      <vt:lpstr>Doing much better: Poland.</vt:lpstr>
      <vt:lpstr>The Crisis in Europa: Background.</vt:lpstr>
      <vt:lpstr>The Radical Shift in  European Integration Policy.</vt:lpstr>
      <vt:lpstr>PowerPoint-presentasjon</vt:lpstr>
      <vt:lpstr>First Listian Principle Abandoned:</vt:lpstr>
      <vt:lpstr>Second Listian Principle abandoned:</vt:lpstr>
      <vt:lpstr>Third Listian Principle abandoned:</vt:lpstr>
      <vt:lpstr>Forces set in motion:</vt:lpstr>
      <vt:lpstr>Destruction of real wages:</vt:lpstr>
      <vt:lpstr>The Circular Flow of Economics</vt:lpstr>
      <vt:lpstr>Two central bankers:</vt:lpstr>
      <vt:lpstr>Felix Somary (1881-1956)  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Sophus A. Reinert</dc:creator>
  <cp:lastModifiedBy>Wayakauri AS</cp:lastModifiedBy>
  <cp:revision>37</cp:revision>
  <dcterms:created xsi:type="dcterms:W3CDTF">2012-10-02T09:18:19Z</dcterms:created>
  <dcterms:modified xsi:type="dcterms:W3CDTF">2017-09-09T17:19:09Z</dcterms:modified>
</cp:coreProperties>
</file>