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theme/theme3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7" r:id="rId1"/>
    <p:sldMasterId id="2147483846" r:id="rId2"/>
    <p:sldMasterId id="2147483878" r:id="rId3"/>
    <p:sldMasterId id="2147483896" r:id="rId4"/>
    <p:sldMasterId id="2147483848" r:id="rId5"/>
  </p:sldMasterIdLst>
  <p:notesMasterIdLst>
    <p:notesMasterId r:id="rId43"/>
  </p:notesMasterIdLst>
  <p:handoutMasterIdLst>
    <p:handoutMasterId r:id="rId44"/>
  </p:handoutMasterIdLst>
  <p:sldIdLst>
    <p:sldId id="299" r:id="rId6"/>
    <p:sldId id="304" r:id="rId7"/>
    <p:sldId id="303" r:id="rId8"/>
    <p:sldId id="316" r:id="rId9"/>
    <p:sldId id="305" r:id="rId10"/>
    <p:sldId id="313" r:id="rId11"/>
    <p:sldId id="307" r:id="rId12"/>
    <p:sldId id="308" r:id="rId13"/>
    <p:sldId id="309" r:id="rId14"/>
    <p:sldId id="310" r:id="rId15"/>
    <p:sldId id="311" r:id="rId16"/>
    <p:sldId id="312" r:id="rId17"/>
    <p:sldId id="314" r:id="rId18"/>
    <p:sldId id="315" r:id="rId19"/>
    <p:sldId id="317" r:id="rId20"/>
    <p:sldId id="319" r:id="rId21"/>
    <p:sldId id="320" r:id="rId22"/>
    <p:sldId id="318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6" r:id="rId37"/>
    <p:sldId id="335" r:id="rId38"/>
    <p:sldId id="337" r:id="rId39"/>
    <p:sldId id="338" r:id="rId40"/>
    <p:sldId id="339" r:id="rId41"/>
    <p:sldId id="300" r:id="rId42"/>
  </p:sldIdLst>
  <p:sldSz cx="9144000" cy="6858000" type="screen4x3"/>
  <p:notesSz cx="6888163" cy="96234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642D"/>
    <a:srgbClr val="0033CC"/>
    <a:srgbClr val="930042"/>
    <a:srgbClr val="969595"/>
    <a:srgbClr val="CFCECE"/>
    <a:srgbClr val="969594"/>
    <a:srgbClr val="C2C2C1"/>
    <a:srgbClr val="94014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738" autoAdjust="0"/>
  </p:normalViewPr>
  <p:slideViewPr>
    <p:cSldViewPr>
      <p:cViewPr>
        <p:scale>
          <a:sx n="122" d="100"/>
          <a:sy n="122" d="100"/>
        </p:scale>
        <p:origin x="-112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t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348" tIns="47174" rIns="94348" bIns="47174" numCol="1" anchor="b" anchorCtr="0" compatLnSpc="1">
            <a:prstTxWarp prst="textNoShape">
              <a:avLst/>
            </a:prstTxWarp>
          </a:bodyPr>
          <a:lstStyle>
            <a:lvl1pPr algn="r" defTabSz="942975">
              <a:spcBef>
                <a:spcPct val="20000"/>
              </a:spcBef>
              <a:defRPr sz="1200" i="0">
                <a:cs typeface="+mn-cs"/>
              </a:defRPr>
            </a:lvl1pPr>
          </a:lstStyle>
          <a:p>
            <a:pPr>
              <a:defRPr/>
            </a:pPr>
            <a:fld id="{F2AAA828-5672-41AA-B4E7-73418A276B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9846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685800"/>
            <a:ext cx="4876800" cy="36576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2000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1A0C8EA9-5DD6-4B6B-8B09-9771351B42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4938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0C8EA9-5DD6-4B6B-8B09-9771351B4241}" type="slidenum">
              <a:rPr lang="en-GB" smtClean="0"/>
              <a:pPr>
                <a:defRPr/>
              </a:pPr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8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0C8EA9-5DD6-4B6B-8B09-9771351B4241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5887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0C8EA9-5DD6-4B6B-8B09-9771351B4241}" type="slidenum">
              <a:rPr lang="en-GB" smtClean="0"/>
              <a:pPr>
                <a:defRPr/>
              </a:pPr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16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0C8EA9-5DD6-4B6B-8B09-9771351B4241}" type="slidenum">
              <a:rPr lang="en-GB" smtClean="0"/>
              <a:pPr>
                <a:defRPr/>
              </a:pPr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7168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8921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0166" y="1785926"/>
            <a:ext cx="6786610" cy="1857388"/>
          </a:xfrm>
        </p:spPr>
        <p:txBody>
          <a:bodyPr/>
          <a:lstStyle>
            <a:lvl1pPr>
              <a:defRPr sz="3400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0166" y="3929066"/>
            <a:ext cx="6786610" cy="170973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>
                    <a:lumMod val="6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44C79-846C-43F5-AD5A-DC447FE8F53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326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 dirty="0" smtClean="0"/>
              <a:t>Click</a:t>
            </a:r>
            <a:r>
              <a:rPr lang="en-US" dirty="0" smtClean="0"/>
              <a:t> to edit Master text styles</a:t>
            </a:r>
          </a:p>
          <a:p>
            <a:pPr lvl="1"/>
            <a:r>
              <a:rPr lang="en-US" noProof="0" dirty="0" smtClean="0"/>
              <a:t>Second</a:t>
            </a:r>
            <a:r>
              <a:rPr lang="en-US" dirty="0" smtClean="0"/>
              <a:t> level</a:t>
            </a:r>
          </a:p>
          <a:p>
            <a:pPr lvl="2"/>
            <a:r>
              <a:rPr lang="en-US" noProof="0" dirty="0" smtClean="0"/>
              <a:t>Third</a:t>
            </a:r>
            <a:r>
              <a:rPr lang="en-US" dirty="0" smtClean="0"/>
              <a:t> level</a:t>
            </a:r>
          </a:p>
          <a:p>
            <a:pPr lvl="3"/>
            <a:r>
              <a:rPr lang="en-US" noProof="0" dirty="0" smtClean="0"/>
              <a:t>Fourth</a:t>
            </a:r>
            <a:r>
              <a:rPr lang="en-US" dirty="0" smtClean="0"/>
              <a:t> level</a:t>
            </a:r>
          </a:p>
          <a:p>
            <a:pPr lvl="4"/>
            <a:r>
              <a:rPr lang="en-US" noProof="0" dirty="0" smtClean="0"/>
              <a:t>Fifth </a:t>
            </a:r>
            <a:r>
              <a:rPr lang="en-US" noProof="0" dirty="0" err="1" smtClean="0"/>
              <a:t>leve</a:t>
            </a:r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09D63F-1228-473F-A0EE-5D6B593E649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74015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414" y="4406900"/>
            <a:ext cx="7280298" cy="1362075"/>
          </a:xfrm>
        </p:spPr>
        <p:txBody>
          <a:bodyPr anchor="t"/>
          <a:lstStyle>
            <a:lvl1pPr algn="l">
              <a:defRPr sz="2800" b="0" cap="all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4413" y="2906713"/>
            <a:ext cx="7280299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E15C70-5B0B-49EA-8288-B64EA395509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262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6375" y="1412875"/>
            <a:ext cx="3341688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0463" y="1412875"/>
            <a:ext cx="3341687" cy="48355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015896-6D76-4699-91F3-9ECA2D6750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32921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678661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0166" y="1428736"/>
            <a:ext cx="3214710" cy="746139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9300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0166" y="2174875"/>
            <a:ext cx="321471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7752" y="1428736"/>
            <a:ext cx="3429024" cy="746139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rgbClr val="93004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57752" y="2174875"/>
            <a:ext cx="342902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4352B-D2D8-4A0F-AAFB-EFDD6EFC97A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3076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C89F95-DFFF-4BB3-BC94-127A27CB51E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62190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921A8E-3E2F-4D07-9205-50AB5329C06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9101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5852" y="273050"/>
            <a:ext cx="292895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29124" y="273050"/>
            <a:ext cx="425767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85852" y="1435100"/>
            <a:ext cx="292895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dirty="0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285875" y="6357938"/>
            <a:ext cx="1773238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357938"/>
            <a:ext cx="4511675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15250" y="6357938"/>
            <a:ext cx="1000125" cy="3635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D1715C-E537-4802-8C19-1DAAC7122DE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723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t-EE" noProof="0" dirty="0" err="1" smtClean="0"/>
              <a:t>Click</a:t>
            </a:r>
            <a:r>
              <a:rPr lang="et-EE" noProof="0" dirty="0" smtClean="0"/>
              <a:t> </a:t>
            </a:r>
            <a:r>
              <a:rPr lang="et-EE" noProof="0" dirty="0" err="1" smtClean="0"/>
              <a:t>to</a:t>
            </a:r>
            <a:r>
              <a:rPr lang="et-EE" noProof="0" dirty="0" smtClean="0"/>
              <a:t> </a:t>
            </a:r>
            <a:r>
              <a:rPr lang="et-EE" noProof="0" dirty="0" err="1" smtClean="0"/>
              <a:t>edit</a:t>
            </a:r>
            <a:r>
              <a:rPr lang="et-EE" noProof="0" dirty="0" smtClean="0"/>
              <a:t> </a:t>
            </a:r>
            <a:r>
              <a:rPr lang="et-EE" noProof="0" dirty="0" err="1" smtClean="0"/>
              <a:t>Master</a:t>
            </a:r>
            <a:r>
              <a:rPr lang="et-EE" noProof="0" dirty="0" smtClean="0"/>
              <a:t> </a:t>
            </a:r>
            <a:r>
              <a:rPr lang="et-EE" noProof="0" dirty="0" err="1" smtClean="0"/>
              <a:t>title</a:t>
            </a:r>
            <a:r>
              <a:rPr lang="et-EE" noProof="0" dirty="0" smtClean="0"/>
              <a:t> </a:t>
            </a:r>
            <a:r>
              <a:rPr lang="et-EE" noProof="0" dirty="0" err="1" smtClean="0"/>
              <a:t>style</a:t>
            </a:r>
            <a:endParaRPr lang="et-EE" noProof="0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t-E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t-EE" noProof="0" dirty="0" err="1" smtClean="0"/>
              <a:t>Click</a:t>
            </a:r>
            <a:r>
              <a:rPr lang="et-EE" noProof="0" dirty="0" smtClean="0"/>
              <a:t> </a:t>
            </a:r>
            <a:r>
              <a:rPr lang="et-EE" noProof="0" dirty="0" err="1" smtClean="0"/>
              <a:t>to</a:t>
            </a:r>
            <a:r>
              <a:rPr lang="et-EE" noProof="0" dirty="0" smtClean="0"/>
              <a:t> </a:t>
            </a:r>
            <a:r>
              <a:rPr lang="et-EE" noProof="0" dirty="0" err="1" smtClean="0"/>
              <a:t>edit</a:t>
            </a:r>
            <a:r>
              <a:rPr lang="et-EE" noProof="0" dirty="0" smtClean="0"/>
              <a:t> </a:t>
            </a:r>
            <a:r>
              <a:rPr lang="et-EE" noProof="0" dirty="0" err="1" smtClean="0"/>
              <a:t>Master</a:t>
            </a:r>
            <a:r>
              <a:rPr lang="et-EE" noProof="0" dirty="0" smtClean="0"/>
              <a:t> </a:t>
            </a:r>
            <a:r>
              <a:rPr lang="et-EE" noProof="0" dirty="0" err="1" smtClean="0"/>
              <a:t>text</a:t>
            </a:r>
            <a:r>
              <a:rPr lang="et-EE" noProof="0" dirty="0" smtClean="0"/>
              <a:t> </a:t>
            </a:r>
            <a:r>
              <a:rPr lang="et-EE" noProof="0" dirty="0" err="1" smtClean="0"/>
              <a:t>styles</a:t>
            </a:r>
            <a:endParaRPr lang="et-EE" noProof="0" dirty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FCF2D-288C-43C3-A4D8-A6020BF4A64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8045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417AA8-5C23-4B60-B4F0-F9670C51E36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7335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4000" y="428625"/>
            <a:ext cx="1708150" cy="581977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t-E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6375" y="428625"/>
            <a:ext cx="4975225" cy="581977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t-E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BA986-852B-48E0-919C-DE332FA3B71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84218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ii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4414" y="2357430"/>
            <a:ext cx="7243786" cy="2214578"/>
          </a:xfrm>
          <a:prstGeom prst="rect">
            <a:avLst/>
          </a:prstGeom>
        </p:spPr>
        <p:txBody>
          <a:bodyPr anchor="ctr" anchorCtr="0"/>
          <a:lstStyle>
            <a:lvl1pPr algn="l"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52" y="4786322"/>
            <a:ext cx="7143800" cy="121444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437529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98265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anchor="ctr" anchorCtr="0"/>
          <a:lstStyle>
            <a:lvl1pPr>
              <a:defRPr sz="30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675241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77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ppt_fassaadiga_sla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41" r:id="rId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taust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1481138" y="428625"/>
            <a:ext cx="68040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476375" y="1412875"/>
            <a:ext cx="6835775" cy="483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t-EE" smtClean="0"/>
              <a:t>Click to edit Master text styles</a:t>
            </a:r>
          </a:p>
          <a:p>
            <a:pPr lvl="1"/>
            <a:r>
              <a:rPr lang="en-US" altLang="et-EE" smtClean="0"/>
              <a:t>Second level</a:t>
            </a:r>
          </a:p>
          <a:p>
            <a:pPr lvl="2"/>
            <a:r>
              <a:rPr lang="en-US" altLang="et-EE" smtClean="0"/>
              <a:t>Third level</a:t>
            </a:r>
          </a:p>
          <a:p>
            <a:pPr lvl="3"/>
            <a:r>
              <a:rPr lang="en-US" altLang="et-EE" smtClean="0"/>
              <a:t>Fourth level</a:t>
            </a:r>
          </a:p>
          <a:p>
            <a:pPr lvl="4"/>
            <a:r>
              <a:rPr lang="en-US" altLang="et-EE" smtClean="0"/>
              <a:t>Fifth level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481138" y="6356350"/>
            <a:ext cx="1577975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 sz="140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32138" y="6356350"/>
            <a:ext cx="4329112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defRPr sz="1400" i="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24750" y="6356350"/>
            <a:ext cx="777875" cy="365125"/>
          </a:xfrm>
          <a:prstGeom prst="rect">
            <a:avLst/>
          </a:prstGeom>
        </p:spPr>
        <p:txBody>
          <a:bodyPr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i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46335EF7-33D6-450D-9442-6B66E94EFD54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2" r:id="rId1"/>
    <p:sldLayoutId id="2147483943" r:id="rId2"/>
    <p:sldLayoutId id="2147483944" r:id="rId3"/>
    <p:sldLayoutId id="2147483945" r:id="rId4"/>
    <p:sldLayoutId id="2147483946" r:id="rId5"/>
    <p:sldLayoutId id="2147483947" r:id="rId6"/>
    <p:sldLayoutId id="2147483948" r:id="rId7"/>
    <p:sldLayoutId id="2147483955" r:id="rId8"/>
    <p:sldLayoutId id="2147483949" r:id="rId9"/>
    <p:sldLayoutId id="2147483950" r:id="rId10"/>
    <p:sldLayoutId id="2147483951" r:id="rId11"/>
  </p:sldLayoutIdLst>
  <p:hf sldNum="0"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870042"/>
        </a:buClr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870042"/>
        </a:buClr>
        <a:buFont typeface="Symbol" pitchFamily="18" charset="2"/>
        <a:buChar char=""/>
        <a:defRPr sz="2200">
          <a:solidFill>
            <a:schemeClr val="tx1"/>
          </a:solidFill>
          <a:latin typeface="+mn-lt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5pPr>
      <a:lvl6pPr marL="25146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6pPr>
      <a:lvl7pPr marL="29718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7pPr>
      <a:lvl8pPr marL="3429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8pPr>
      <a:lvl9pPr marL="3886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tiite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92643C1-AD37-49DD-A2AA-7A014D4E0A58}" type="datetimeFigureOut">
              <a:rPr lang="et-EE"/>
              <a:pPr>
                <a:defRPr/>
              </a:pPr>
              <a:t>26.11.2013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4FF105F-807E-436A-80EC-764C33485B1D}" type="slidenum">
              <a:rPr lang="et-EE"/>
              <a:pPr>
                <a:defRPr/>
              </a:pPr>
              <a:t>‹#›</a:t>
            </a:fld>
            <a:endParaRPr lang="et-EE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214438" y="2357438"/>
            <a:ext cx="7243762" cy="2214562"/>
          </a:xfrm>
          <a:prstGeom prst="rect">
            <a:avLst/>
          </a:prstGeom>
        </p:spPr>
        <p:txBody>
          <a:bodyPr anchor="ctr"/>
          <a:lstStyle>
            <a:lvl1pPr algn="l">
              <a:defRPr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n-US" sz="3400" i="0" dirty="0" smtClean="0"/>
              <a:t>Click to edit Master title style</a:t>
            </a:r>
            <a:endParaRPr lang="et-EE" sz="3400" i="0" dirty="0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 kern="12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400">
          <a:solidFill>
            <a:schemeClr val="bg1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52" r:id="rId1"/>
    <p:sldLayoutId id="2147483953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ppt_fassaadiga_slai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t-E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5" descr="alg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ctrTitle"/>
          </p:nvPr>
        </p:nvSpPr>
        <p:spPr bwMode="auto">
          <a:xfrm>
            <a:off x="1214438" y="2357438"/>
            <a:ext cx="7243762" cy="2214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et-EE" altLang="et-EE" dirty="0" smtClean="0"/>
              <a:t>VHDL. Praktilised </a:t>
            </a:r>
            <a:r>
              <a:rPr lang="et-EE" altLang="et-EE" dirty="0" smtClean="0"/>
              <a:t>alused 2</a:t>
            </a:r>
            <a:endParaRPr lang="et-EE" altLang="et-EE" dirty="0" smtClean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4786313"/>
            <a:ext cx="7143750" cy="121443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dirty="0" smtClean="0"/>
              <a:t>Maksim Gorev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t-EE" dirty="0" smtClean="0"/>
              <a:t>Tallinna Tehnikaülikool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t-EE" altLang="et-EE" dirty="0" smtClean="0"/>
              <a:t>Agenda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1"/>
          </p:nvPr>
        </p:nvSpPr>
        <p:spPr>
          <a:xfrm>
            <a:off x="1475656" y="1412776"/>
            <a:ext cx="6835775" cy="4835525"/>
          </a:xfrm>
        </p:spPr>
        <p:txBody>
          <a:bodyPr/>
          <a:lstStyle/>
          <a:p>
            <a:pPr eaLnBrk="1" hangingPunct="1"/>
            <a:r>
              <a:rPr lang="et-EE" altLang="et-EE" dirty="0" smtClean="0"/>
              <a:t>Process</a:t>
            </a:r>
            <a:endParaRPr lang="et-EE" altLang="et-EE" dirty="0" smtClean="0"/>
          </a:p>
          <a:p>
            <a:pPr lvl="1" eaLnBrk="1" hangingPunct="1"/>
            <a:r>
              <a:rPr lang="et-EE" altLang="et-EE" dirty="0" smtClean="0"/>
              <a:t>Sensitivity list</a:t>
            </a:r>
          </a:p>
          <a:p>
            <a:pPr lvl="1" eaLnBrk="1" hangingPunct="1"/>
            <a:r>
              <a:rPr lang="et-EE" altLang="et-EE" dirty="0" smtClean="0"/>
              <a:t>Control </a:t>
            </a:r>
            <a:r>
              <a:rPr lang="et-EE" altLang="et-EE" dirty="0" smtClean="0"/>
              <a:t>structures</a:t>
            </a:r>
          </a:p>
          <a:p>
            <a:pPr lvl="1" eaLnBrk="1" hangingPunct="1"/>
            <a:r>
              <a:rPr lang="et-EE" altLang="et-EE" dirty="0" smtClean="0"/>
              <a:t>Timing structures(simulation)</a:t>
            </a:r>
          </a:p>
          <a:p>
            <a:pPr eaLnBrk="1" hangingPunct="1"/>
            <a:r>
              <a:rPr lang="et-EE" altLang="et-EE" dirty="0" smtClean="0"/>
              <a:t>Components</a:t>
            </a:r>
          </a:p>
          <a:p>
            <a:pPr lvl="1" eaLnBrk="1" hangingPunct="1"/>
            <a:r>
              <a:rPr lang="et-EE" altLang="et-EE" dirty="0" smtClean="0"/>
              <a:t>Declaration</a:t>
            </a:r>
            <a:endParaRPr lang="et-EE" altLang="et-EE" dirty="0" smtClean="0"/>
          </a:p>
          <a:p>
            <a:pPr lvl="1" eaLnBrk="1" hangingPunct="1"/>
            <a:r>
              <a:rPr lang="et-EE" altLang="et-EE" dirty="0" smtClean="0"/>
              <a:t>Instantiation</a:t>
            </a:r>
          </a:p>
          <a:p>
            <a:pPr lvl="1" eaLnBrk="1" hangingPunct="1"/>
            <a:endParaRPr lang="et-EE" altLang="et-EE" dirty="0" smtClean="0"/>
          </a:p>
          <a:p>
            <a:pPr lvl="1" eaLnBrk="1" hangingPunct="1"/>
            <a:endParaRPr lang="et-EE" altLang="et-EE" dirty="0" smtClean="0"/>
          </a:p>
          <a:p>
            <a:pPr eaLnBrk="1" hangingPunct="1"/>
            <a:endParaRPr lang="et-EE" altLang="et-E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process(a,b,c)</a:t>
            </a:r>
          </a:p>
          <a:p>
            <a:pPr marL="0" indent="0">
              <a:buNone/>
            </a:pP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64088" y="35010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Süntaks</a:t>
            </a:r>
            <a:endParaRPr lang="et-EE" dirty="0"/>
          </a:p>
        </p:txBody>
      </p:sp>
      <p:sp>
        <p:nvSpPr>
          <p:cNvPr id="8" name="Rectangle 7"/>
          <p:cNvSpPr/>
          <p:nvPr/>
        </p:nvSpPr>
        <p:spPr bwMode="auto">
          <a:xfrm>
            <a:off x="1547664" y="3068960"/>
            <a:ext cx="2304256" cy="432048"/>
          </a:xfrm>
          <a:prstGeom prst="rect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1547664" y="3933056"/>
            <a:ext cx="1080120" cy="432048"/>
          </a:xfrm>
          <a:prstGeom prst="rect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547664" y="5733256"/>
            <a:ext cx="2160240" cy="360040"/>
          </a:xfrm>
          <a:prstGeom prst="rect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4" name="Straight Arrow Connector 13"/>
          <p:cNvCxnSpPr>
            <a:stCxn id="6" idx="1"/>
          </p:cNvCxnSpPr>
          <p:nvPr/>
        </p:nvCxnSpPr>
        <p:spPr bwMode="auto">
          <a:xfrm flipH="1" flipV="1">
            <a:off x="3851920" y="3284984"/>
            <a:ext cx="1512168" cy="44685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Straight Arrow Connector 15"/>
          <p:cNvCxnSpPr>
            <a:stCxn id="6" idx="1"/>
          </p:cNvCxnSpPr>
          <p:nvPr/>
        </p:nvCxnSpPr>
        <p:spPr bwMode="auto">
          <a:xfrm flipH="1">
            <a:off x="2627784" y="3731841"/>
            <a:ext cx="2736304" cy="34523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3707904" y="3731841"/>
            <a:ext cx="1656184" cy="21814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49050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process(a,b,c)</a:t>
            </a:r>
          </a:p>
          <a:p>
            <a:pPr marL="0" indent="0">
              <a:buNone/>
            </a:pP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1628238" y="3479812"/>
            <a:ext cx="3096344" cy="504056"/>
          </a:xfrm>
          <a:prstGeom prst="rect">
            <a:avLst/>
          </a:prstGeom>
          <a:solidFill>
            <a:schemeClr val="accent1">
              <a:alpha val="1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628238" y="4339026"/>
            <a:ext cx="3096344" cy="144016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64088" y="3501008"/>
            <a:ext cx="29523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Deklaratsiooni osa</a:t>
            </a:r>
            <a:endParaRPr lang="et-EE" dirty="0"/>
          </a:p>
        </p:txBody>
      </p:sp>
      <p:sp>
        <p:nvSpPr>
          <p:cNvPr id="7" name="TextBox 6"/>
          <p:cNvSpPr txBox="1"/>
          <p:nvPr/>
        </p:nvSpPr>
        <p:spPr>
          <a:xfrm>
            <a:off x="5364088" y="4365104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Koodi osa</a:t>
            </a:r>
            <a:endParaRPr lang="et-EE" dirty="0"/>
          </a:p>
        </p:txBody>
      </p:sp>
      <p:cxnSp>
        <p:nvCxnSpPr>
          <p:cNvPr id="9" name="Straight Arrow Connector 8"/>
          <p:cNvCxnSpPr>
            <a:stCxn id="7" idx="1"/>
          </p:cNvCxnSpPr>
          <p:nvPr/>
        </p:nvCxnSpPr>
        <p:spPr bwMode="auto">
          <a:xfrm flipH="1">
            <a:off x="4716016" y="4595937"/>
            <a:ext cx="648072" cy="4892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6" idx="1"/>
          </p:cNvCxnSpPr>
          <p:nvPr/>
        </p:nvCxnSpPr>
        <p:spPr bwMode="auto">
          <a:xfrm flipH="1" flipV="1">
            <a:off x="4716016" y="3731840"/>
            <a:ext cx="648072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70895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sp>
        <p:nvSpPr>
          <p:cNvPr id="5" name="Rectangle 4"/>
          <p:cNvSpPr/>
          <p:nvPr/>
        </p:nvSpPr>
        <p:spPr bwMode="auto">
          <a:xfrm>
            <a:off x="2699792" y="3068960"/>
            <a:ext cx="792088" cy="424578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843808" y="3933056"/>
            <a:ext cx="1368152" cy="1296144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95936" y="263691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Tundlikkuse nimistu</a:t>
            </a:r>
            <a:endParaRPr lang="et-EE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>
            <a:off x="3491880" y="2983161"/>
            <a:ext cx="648072" cy="11541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011118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d &lt;= not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c &lt;= a and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nd process;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7904" y="299695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0, b = 1</a:t>
            </a:r>
            <a:endParaRPr lang="et-EE" dirty="0">
              <a:solidFill>
                <a:srgbClr val="0033CC"/>
              </a:solidFill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493441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a or b</a:t>
                      </a:r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t-EE" dirty="0" smtClean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2377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c &lt;= a and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nd process;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7904" y="299695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0, b = 1</a:t>
            </a:r>
            <a:endParaRPr lang="et-EE" dirty="0">
              <a:solidFill>
                <a:srgbClr val="0033CC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746119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not b</a:t>
                      </a:r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162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e</a:t>
            </a:r>
            <a:r>
              <a:rPr lang="et-EE" dirty="0" smtClean="0">
                <a:solidFill>
                  <a:schemeClr val="bg1">
                    <a:lumMod val="65000"/>
                  </a:schemeClr>
                </a:solidFill>
              </a:rPr>
              <a:t>nd process;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07904" y="2996952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0, b = 1</a:t>
            </a:r>
            <a:endParaRPr lang="et-EE" dirty="0">
              <a:solidFill>
                <a:srgbClr val="0033CC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3396449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not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a and b</a:t>
                      </a:r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= not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4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Protsess on eriobjekt, mille sisu vaatab kompilaator järjestikult, kuid täidab ikkagi paralleelselt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b;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4635125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not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c =</a:t>
                      </a: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a and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d</a:t>
                      </a:r>
                      <a:r>
                        <a:rPr lang="et-E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= not b</a:t>
                      </a:r>
                      <a:endParaRPr lang="et-E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not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07904" y="3031873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0, b = 1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835696" y="6093296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u="sng" dirty="0"/>
              <a:t>Signaalide omistamine toimub protsessi </a:t>
            </a:r>
            <a:r>
              <a:rPr lang="et-EE" u="sng" dirty="0" smtClean="0"/>
              <a:t>lõpus</a:t>
            </a:r>
            <a:endParaRPr lang="et-EE" u="sng" dirty="0"/>
          </a:p>
        </p:txBody>
      </p:sp>
      <p:cxnSp>
        <p:nvCxnSpPr>
          <p:cNvPr id="15" name="Straight Arrow Connector 14"/>
          <p:cNvCxnSpPr/>
          <p:nvPr/>
        </p:nvCxnSpPr>
        <p:spPr bwMode="auto">
          <a:xfrm flipV="1">
            <a:off x="3203848" y="5733256"/>
            <a:ext cx="1080120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99974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Sisend ja väljund</a:t>
            </a:r>
            <a:br>
              <a:rPr lang="et-EE" dirty="0" smtClean="0"/>
            </a:br>
            <a:r>
              <a:rPr lang="et-EE" dirty="0" smtClean="0">
                <a:solidFill>
                  <a:srgbClr val="0033CC"/>
                </a:solidFill>
              </a:rPr>
              <a:t>Esimene iteratsioon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Kui mõne protsessi väljund on samuti ka sisend, siis tema tuleb ilmtingimata panna tundlikkuse nimistusse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process(a,b,c)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c;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284015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c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a and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=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not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9912" y="303187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1, b = 0, c = 1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915816" y="4437112"/>
            <a:ext cx="1008112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3419872" y="3031873"/>
            <a:ext cx="216024" cy="461665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80312" y="5229200"/>
            <a:ext cx="288032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6084168" y="5229200"/>
            <a:ext cx="288032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83968" y="6021288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 smtClean="0"/>
              <a:t>c</a:t>
            </a:r>
            <a:r>
              <a:rPr lang="et-EE" dirty="0" smtClean="0"/>
              <a:t> uus väärtus</a:t>
            </a:r>
            <a:endParaRPr lang="et-EE" dirty="0"/>
          </a:p>
        </p:txBody>
      </p:sp>
      <p:sp>
        <p:nvSpPr>
          <p:cNvPr id="11" name="TextBox 10"/>
          <p:cNvSpPr txBox="1"/>
          <p:nvPr/>
        </p:nvSpPr>
        <p:spPr>
          <a:xfrm>
            <a:off x="6732240" y="6021288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b="1" dirty="0" smtClean="0"/>
              <a:t>c</a:t>
            </a:r>
            <a:r>
              <a:rPr lang="et-EE" dirty="0" smtClean="0"/>
              <a:t> vana väärtus</a:t>
            </a:r>
            <a:endParaRPr lang="et-EE" dirty="0"/>
          </a:p>
        </p:txBody>
      </p:sp>
      <p:cxnSp>
        <p:nvCxnSpPr>
          <p:cNvPr id="13" name="Straight Arrow Connector 12"/>
          <p:cNvCxnSpPr>
            <a:stCxn id="8" idx="0"/>
          </p:cNvCxnSpPr>
          <p:nvPr/>
        </p:nvCxnSpPr>
        <p:spPr bwMode="auto">
          <a:xfrm flipV="1">
            <a:off x="5436096" y="5589240"/>
            <a:ext cx="648072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>
            <a:stCxn id="11" idx="0"/>
            <a:endCxn id="7" idx="2"/>
          </p:cNvCxnSpPr>
          <p:nvPr/>
        </p:nvCxnSpPr>
        <p:spPr bwMode="auto">
          <a:xfrm flipH="1" flipV="1">
            <a:off x="7524328" y="5589240"/>
            <a:ext cx="252028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6" name="Rectangle 15"/>
          <p:cNvSpPr/>
          <p:nvPr/>
        </p:nvSpPr>
        <p:spPr bwMode="auto">
          <a:xfrm>
            <a:off x="1979712" y="4005064"/>
            <a:ext cx="288032" cy="288032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73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Sisend ja väljund</a:t>
            </a:r>
            <a:br>
              <a:rPr lang="et-EE" dirty="0" smtClean="0"/>
            </a:br>
            <a:r>
              <a:rPr lang="et-EE" dirty="0" smtClean="0">
                <a:solidFill>
                  <a:srgbClr val="0033CC"/>
                </a:solidFill>
              </a:rPr>
              <a:t>Teine iteratsioon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/>
              <a:t>Kui mõne protsessi väljund on samuti ka sisend, siis tema tuleb ilmtingimata panna tundlikkuse nimistusse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/>
              <a:t>process(a,b,c)</a:t>
            </a:r>
            <a:endParaRPr lang="et-EE" b="1" dirty="0" smtClean="0"/>
          </a:p>
          <a:p>
            <a:pPr marL="0" indent="0">
              <a:buNone/>
            </a:pPr>
            <a:r>
              <a:rPr lang="et-EE" dirty="0"/>
              <a:t>b</a:t>
            </a:r>
            <a:r>
              <a:rPr lang="et-EE" dirty="0" smtClean="0"/>
              <a:t>egin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c &lt;= a or b;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/>
              <a:t>d &lt;= not c;</a:t>
            </a:r>
          </a:p>
          <a:p>
            <a:pPr marL="0" indent="0">
              <a:buNone/>
            </a:pPr>
            <a:r>
              <a:rPr lang="et-EE" dirty="0">
                <a:solidFill>
                  <a:schemeClr val="bg1">
                    <a:lumMod val="65000"/>
                  </a:schemeClr>
                </a:solidFill>
              </a:rPr>
              <a:t>	</a:t>
            </a:r>
            <a:r>
              <a:rPr lang="et-EE" dirty="0" smtClean="0"/>
              <a:t>c &lt;= a and b;</a:t>
            </a: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2451936"/>
              </p:ext>
            </p:extLst>
          </p:nvPr>
        </p:nvGraphicFramePr>
        <p:xfrm>
          <a:off x="4355976" y="3429000"/>
          <a:ext cx="4104456" cy="22276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c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a and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=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not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79912" y="3031873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1, b = 0, c = 0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5436096" y="3068960"/>
            <a:ext cx="792088" cy="424578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6444208" y="5229200"/>
            <a:ext cx="1800200" cy="424578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3688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Järjestikud laused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Juhtumisstruktuurid tuleb panna protsessi sisse</a:t>
            </a:r>
          </a:p>
          <a:p>
            <a:r>
              <a:rPr lang="et-EE" dirty="0" smtClean="0"/>
              <a:t>Vaatame ainult mõned:</a:t>
            </a:r>
          </a:p>
          <a:p>
            <a:pPr lvl="1"/>
            <a:r>
              <a:rPr lang="et-EE" dirty="0" smtClean="0"/>
              <a:t>if</a:t>
            </a:r>
          </a:p>
          <a:p>
            <a:pPr lvl="1"/>
            <a:r>
              <a:rPr lang="et-EE" dirty="0" smtClean="0"/>
              <a:t>case</a:t>
            </a:r>
          </a:p>
          <a:p>
            <a:pPr lvl="1"/>
            <a:r>
              <a:rPr lang="et-EE" dirty="0" smtClean="0"/>
              <a:t>wait</a:t>
            </a:r>
          </a:p>
          <a:p>
            <a:pPr lvl="1"/>
            <a:endParaRPr lang="et-EE" dirty="0" smtClean="0"/>
          </a:p>
          <a:p>
            <a:pPr lvl="1"/>
            <a:endParaRPr lang="et-EE" dirty="0"/>
          </a:p>
          <a:p>
            <a:pPr lvl="1"/>
            <a:endParaRPr lang="et-EE" dirty="0" smtClean="0"/>
          </a:p>
          <a:p>
            <a:pPr lvl="1"/>
            <a:endParaRPr lang="et-EE" dirty="0" smtClean="0"/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433711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If lause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process()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</a:p>
          <a:p>
            <a:pPr marL="0" indent="0">
              <a:buNone/>
            </a:pPr>
            <a:r>
              <a:rPr lang="en-US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if</a:t>
            </a:r>
            <a:r>
              <a:rPr lang="en-US" b="1" dirty="0"/>
              <a:t> </a:t>
            </a:r>
            <a:r>
              <a:rPr lang="et-EE" i="1" dirty="0" smtClean="0"/>
              <a:t>tingimus</a:t>
            </a:r>
            <a:r>
              <a:rPr lang="en-US" i="1" dirty="0"/>
              <a:t> </a:t>
            </a:r>
            <a:r>
              <a:rPr lang="en-US" b="1" dirty="0">
                <a:solidFill>
                  <a:srgbClr val="0033CC"/>
                </a:solidFill>
              </a:rPr>
              <a:t>then</a:t>
            </a:r>
            <a:endParaRPr lang="en-US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US" dirty="0"/>
              <a:t>           </a:t>
            </a:r>
            <a:r>
              <a:rPr lang="et-EE" dirty="0" smtClean="0"/>
              <a:t>kood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   </a:t>
            </a:r>
            <a:r>
              <a:rPr lang="en-US" dirty="0" smtClean="0">
                <a:solidFill>
                  <a:srgbClr val="0033CC"/>
                </a:solidFill>
              </a:rPr>
              <a:t> </a:t>
            </a:r>
            <a:r>
              <a:rPr lang="en-US" b="1" dirty="0" err="1" smtClean="0">
                <a:solidFill>
                  <a:srgbClr val="0033CC"/>
                </a:solidFill>
              </a:rPr>
              <a:t>elsif</a:t>
            </a:r>
            <a:r>
              <a:rPr lang="en-US" b="1" dirty="0" smtClean="0">
                <a:solidFill>
                  <a:srgbClr val="0033CC"/>
                </a:solidFill>
              </a:rPr>
              <a:t> </a:t>
            </a:r>
            <a:r>
              <a:rPr lang="et-EE" i="1" dirty="0" smtClean="0"/>
              <a:t>tingimus</a:t>
            </a:r>
            <a:r>
              <a:rPr lang="en-US" b="1" dirty="0" smtClean="0"/>
              <a:t> </a:t>
            </a:r>
            <a:r>
              <a:rPr lang="en-US" b="1" dirty="0" smtClean="0">
                <a:solidFill>
                  <a:srgbClr val="0033CC"/>
                </a:solidFill>
              </a:rPr>
              <a:t>then</a:t>
            </a:r>
            <a:endParaRPr lang="en-US" dirty="0" smtClean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US" b="1" dirty="0"/>
              <a:t>           </a:t>
            </a:r>
            <a:r>
              <a:rPr lang="et-EE" dirty="0" smtClean="0"/>
              <a:t>kood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else</a:t>
            </a:r>
            <a:endParaRPr lang="et-EE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US" b="1" dirty="0"/>
              <a:t>           </a:t>
            </a:r>
            <a:r>
              <a:rPr lang="et-EE" dirty="0" smtClean="0"/>
              <a:t>kood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end </a:t>
            </a:r>
            <a:r>
              <a:rPr lang="en-US" b="1" dirty="0">
                <a:solidFill>
                  <a:srgbClr val="0033CC"/>
                </a:solidFill>
              </a:rPr>
              <a:t>if</a:t>
            </a:r>
            <a:r>
              <a:rPr lang="en-US" b="1" dirty="0" smtClean="0">
                <a:solidFill>
                  <a:srgbClr val="0033CC"/>
                </a:solidFill>
              </a:rPr>
              <a:t>;</a:t>
            </a:r>
            <a:endParaRPr lang="et-EE" dirty="0" smtClean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  <a:endParaRPr lang="et-EE" dirty="0"/>
          </a:p>
        </p:txBody>
      </p:sp>
      <p:sp>
        <p:nvSpPr>
          <p:cNvPr id="5" name="Rectangle 4"/>
          <p:cNvSpPr/>
          <p:nvPr/>
        </p:nvSpPr>
        <p:spPr bwMode="auto">
          <a:xfrm>
            <a:off x="1979712" y="2348880"/>
            <a:ext cx="3096344" cy="792088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979712" y="5013176"/>
            <a:ext cx="1296144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979712" y="3140968"/>
            <a:ext cx="3096344" cy="1872208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82226" y="4742329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vajalik</a:t>
            </a:r>
            <a:endParaRPr lang="et-EE" dirty="0"/>
          </a:p>
        </p:txBody>
      </p:sp>
      <p:sp>
        <p:nvSpPr>
          <p:cNvPr id="9" name="TextBox 8"/>
          <p:cNvSpPr txBox="1"/>
          <p:nvPr/>
        </p:nvSpPr>
        <p:spPr>
          <a:xfrm>
            <a:off x="5486787" y="4466850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valikuline</a:t>
            </a:r>
            <a:endParaRPr lang="et-EE" dirty="0"/>
          </a:p>
        </p:txBody>
      </p:sp>
      <p:cxnSp>
        <p:nvCxnSpPr>
          <p:cNvPr id="11" name="Straight Arrow Connector 10"/>
          <p:cNvCxnSpPr>
            <a:stCxn id="8" idx="1"/>
            <a:endCxn id="5" idx="3"/>
          </p:cNvCxnSpPr>
          <p:nvPr/>
        </p:nvCxnSpPr>
        <p:spPr bwMode="auto">
          <a:xfrm flipH="1" flipV="1">
            <a:off x="5076056" y="2744924"/>
            <a:ext cx="2406170" cy="22282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>
            <a:stCxn id="8" idx="1"/>
            <a:endCxn id="6" idx="3"/>
          </p:cNvCxnSpPr>
          <p:nvPr/>
        </p:nvCxnSpPr>
        <p:spPr bwMode="auto">
          <a:xfrm flipH="1">
            <a:off x="3275856" y="4973162"/>
            <a:ext cx="4206370" cy="22003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3" name="Straight Arrow Connector 22"/>
          <p:cNvCxnSpPr>
            <a:stCxn id="9" idx="1"/>
          </p:cNvCxnSpPr>
          <p:nvPr/>
        </p:nvCxnSpPr>
        <p:spPr bwMode="auto">
          <a:xfrm flipH="1" flipV="1">
            <a:off x="5054739" y="4466851"/>
            <a:ext cx="432048" cy="230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51459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If lause. Näide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process(a,b,c,d)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</a:p>
          <a:p>
            <a:pPr marL="0" indent="0">
              <a:buNone/>
            </a:pPr>
            <a:r>
              <a:rPr lang="en-US" dirty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if</a:t>
            </a:r>
            <a:r>
              <a:rPr lang="en-US" dirty="0"/>
              <a:t> </a:t>
            </a:r>
            <a:r>
              <a:rPr lang="et-EE" dirty="0" smtClean="0"/>
              <a:t>(a = 1)</a:t>
            </a:r>
            <a:r>
              <a:rPr lang="en-US" dirty="0"/>
              <a:t> </a:t>
            </a:r>
            <a:r>
              <a:rPr lang="en-US" dirty="0">
                <a:solidFill>
                  <a:srgbClr val="0033CC"/>
                </a:solidFill>
              </a:rPr>
              <a:t>then</a:t>
            </a:r>
          </a:p>
          <a:p>
            <a:pPr marL="0" indent="0">
              <a:buNone/>
            </a:pPr>
            <a:r>
              <a:rPr lang="en-US" dirty="0"/>
              <a:t>           </a:t>
            </a:r>
            <a:r>
              <a:rPr lang="et-EE" dirty="0" smtClean="0"/>
              <a:t>out &lt;= c;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   </a:t>
            </a:r>
            <a:r>
              <a:rPr lang="en-US" dirty="0" smtClean="0">
                <a:solidFill>
                  <a:srgbClr val="0033CC"/>
                </a:solidFill>
              </a:rPr>
              <a:t> </a:t>
            </a:r>
            <a:r>
              <a:rPr lang="en-US" dirty="0" err="1" smtClean="0">
                <a:solidFill>
                  <a:srgbClr val="0033CC"/>
                </a:solidFill>
              </a:rPr>
              <a:t>elsif</a:t>
            </a:r>
            <a:r>
              <a:rPr lang="en-US" dirty="0" smtClean="0"/>
              <a:t> </a:t>
            </a:r>
            <a:r>
              <a:rPr lang="et-EE" dirty="0" smtClean="0"/>
              <a:t>(a = 2)</a:t>
            </a:r>
            <a:r>
              <a:rPr lang="en-US" dirty="0" smtClean="0"/>
              <a:t> </a:t>
            </a:r>
            <a:r>
              <a:rPr lang="en-US" dirty="0" smtClean="0">
                <a:solidFill>
                  <a:srgbClr val="0033CC"/>
                </a:solidFill>
              </a:rPr>
              <a:t>then</a:t>
            </a:r>
          </a:p>
          <a:p>
            <a:pPr marL="0" indent="0">
              <a:buNone/>
            </a:pPr>
            <a:r>
              <a:rPr lang="en-US" dirty="0"/>
              <a:t>           </a:t>
            </a:r>
            <a:r>
              <a:rPr lang="et-EE" dirty="0" smtClean="0"/>
              <a:t>out &lt;= d;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else</a:t>
            </a:r>
            <a:endParaRPr lang="et-EE" dirty="0" smtClean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US" dirty="0"/>
              <a:t>           </a:t>
            </a:r>
            <a:r>
              <a:rPr lang="et-EE" dirty="0" smtClean="0"/>
              <a:t>out &lt;= b;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end </a:t>
            </a:r>
            <a:r>
              <a:rPr lang="en-US" dirty="0">
                <a:solidFill>
                  <a:srgbClr val="0033CC"/>
                </a:solidFill>
              </a:rPr>
              <a:t>if</a:t>
            </a:r>
            <a:r>
              <a:rPr lang="en-US" dirty="0" smtClean="0"/>
              <a:t>;</a:t>
            </a:r>
            <a:endParaRPr lang="et-EE" dirty="0" smtClean="0"/>
          </a:p>
          <a:p>
            <a:pPr marL="0" indent="0">
              <a:buNone/>
            </a:pPr>
            <a:r>
              <a:rPr lang="et-EE" dirty="0"/>
              <a:t>e</a:t>
            </a:r>
            <a:r>
              <a:rPr lang="et-EE" dirty="0" smtClean="0"/>
              <a:t>nd process;</a:t>
            </a:r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979712" y="2353411"/>
            <a:ext cx="1512168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843808" y="1412776"/>
            <a:ext cx="216024" cy="432048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2735796" y="3212976"/>
            <a:ext cx="1080120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67877" y="1484784"/>
            <a:ext cx="23042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b="1" dirty="0" smtClean="0">
                <a:solidFill>
                  <a:srgbClr val="FF0000"/>
                </a:solidFill>
              </a:rPr>
              <a:t>a</a:t>
            </a:r>
            <a:r>
              <a:rPr lang="et-EE" dirty="0" smtClean="0">
                <a:solidFill>
                  <a:srgbClr val="FF0000"/>
                </a:solidFill>
              </a:rPr>
              <a:t> on ka sisend!</a:t>
            </a:r>
            <a:endParaRPr lang="et-EE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 bwMode="auto">
          <a:xfrm>
            <a:off x="2735796" y="2810545"/>
            <a:ext cx="1620180" cy="330423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4" name="Rectangle 23"/>
          <p:cNvSpPr/>
          <p:nvPr/>
        </p:nvSpPr>
        <p:spPr bwMode="auto">
          <a:xfrm>
            <a:off x="2735796" y="3717032"/>
            <a:ext cx="1620180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5" name="Rectangle 24"/>
          <p:cNvSpPr/>
          <p:nvPr/>
        </p:nvSpPr>
        <p:spPr bwMode="auto">
          <a:xfrm>
            <a:off x="2735796" y="4509120"/>
            <a:ext cx="1620180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04048" y="2721901"/>
            <a:ext cx="337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a = 1</a:t>
            </a:r>
            <a:endParaRPr lang="et-EE" dirty="0">
              <a:solidFill>
                <a:srgbClr val="00642D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37971" y="3666219"/>
            <a:ext cx="337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a = 2</a:t>
            </a:r>
            <a:endParaRPr lang="et-EE" dirty="0">
              <a:solidFill>
                <a:srgbClr val="00642D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107777" y="4273641"/>
            <a:ext cx="3374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</a:t>
            </a:r>
          </a:p>
          <a:p>
            <a:r>
              <a:rPr lang="et-EE" dirty="0" smtClean="0">
                <a:solidFill>
                  <a:srgbClr val="00642D"/>
                </a:solidFill>
              </a:rPr>
              <a:t>a </a:t>
            </a:r>
            <a:r>
              <a:rPr lang="et-EE" dirty="0" smtClean="0">
                <a:solidFill>
                  <a:srgbClr val="00642D"/>
                </a:solidFill>
                <a:sym typeface="Symbol"/>
              </a:rPr>
              <a:t></a:t>
            </a:r>
            <a:r>
              <a:rPr lang="et-EE" dirty="0" smtClean="0">
                <a:solidFill>
                  <a:srgbClr val="00642D"/>
                </a:solidFill>
              </a:rPr>
              <a:t> 1 ja a </a:t>
            </a:r>
            <a:r>
              <a:rPr lang="et-EE" dirty="0" smtClean="0">
                <a:solidFill>
                  <a:srgbClr val="00642D"/>
                </a:solidFill>
                <a:sym typeface="Symbol"/>
              </a:rPr>
              <a:t> 2</a:t>
            </a:r>
            <a:endParaRPr lang="et-EE" dirty="0">
              <a:solidFill>
                <a:srgbClr val="00642D"/>
              </a:solidFill>
            </a:endParaRPr>
          </a:p>
        </p:txBody>
      </p:sp>
      <p:cxnSp>
        <p:nvCxnSpPr>
          <p:cNvPr id="30" name="Straight Arrow Connector 29"/>
          <p:cNvCxnSpPr>
            <a:stCxn id="26" idx="1"/>
            <a:endCxn id="22" idx="3"/>
          </p:cNvCxnSpPr>
          <p:nvPr/>
        </p:nvCxnSpPr>
        <p:spPr bwMode="auto">
          <a:xfrm flipH="1">
            <a:off x="4355976" y="2952734"/>
            <a:ext cx="648072" cy="230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2" name="Straight Arrow Connector 31"/>
          <p:cNvCxnSpPr>
            <a:stCxn id="27" idx="1"/>
          </p:cNvCxnSpPr>
          <p:nvPr/>
        </p:nvCxnSpPr>
        <p:spPr bwMode="auto">
          <a:xfrm flipH="1" flipV="1">
            <a:off x="4358178" y="3897051"/>
            <a:ext cx="679793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4" name="Straight Arrow Connector 33"/>
          <p:cNvCxnSpPr>
            <a:stCxn id="28" idx="1"/>
          </p:cNvCxnSpPr>
          <p:nvPr/>
        </p:nvCxnSpPr>
        <p:spPr bwMode="auto">
          <a:xfrm flipH="1">
            <a:off x="4355976" y="4689140"/>
            <a:ext cx="751801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9" name="Straight Arrow Connector 38"/>
          <p:cNvCxnSpPr>
            <a:stCxn id="12" idx="1"/>
          </p:cNvCxnSpPr>
          <p:nvPr/>
        </p:nvCxnSpPr>
        <p:spPr bwMode="auto">
          <a:xfrm flipH="1">
            <a:off x="3275856" y="1715617"/>
            <a:ext cx="1392021" cy="6377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43074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Case lause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process()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rgbClr val="0033CC"/>
                </a:solidFill>
              </a:rPr>
              <a:t>case</a:t>
            </a:r>
            <a:r>
              <a:rPr lang="en-US" dirty="0"/>
              <a:t> </a:t>
            </a:r>
            <a:r>
              <a:rPr lang="et-EE" i="1" dirty="0" smtClean="0"/>
              <a:t>avaldis</a:t>
            </a:r>
            <a:r>
              <a:rPr lang="en-US" i="1" dirty="0"/>
              <a:t> </a:t>
            </a:r>
            <a:r>
              <a:rPr lang="en-US" b="1" dirty="0">
                <a:solidFill>
                  <a:srgbClr val="0033CC"/>
                </a:solidFill>
              </a:rPr>
              <a:t>is</a:t>
            </a:r>
            <a:endParaRPr lang="en-US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n-US" b="1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when</a:t>
            </a:r>
            <a:r>
              <a:rPr lang="en-US" dirty="0">
                <a:solidFill>
                  <a:srgbClr val="0033CC"/>
                </a:solidFill>
              </a:rPr>
              <a:t> </a:t>
            </a:r>
            <a:r>
              <a:rPr lang="et-EE" i="1" dirty="0" smtClean="0"/>
              <a:t>valik(ud)</a:t>
            </a:r>
            <a:r>
              <a:rPr lang="en-US" i="1" dirty="0" smtClean="0"/>
              <a:t> </a:t>
            </a:r>
            <a:r>
              <a:rPr lang="en-US" i="1" dirty="0"/>
              <a:t>=&gt;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           </a:t>
            </a:r>
            <a:r>
              <a:rPr lang="et-EE" i="1" dirty="0" smtClean="0"/>
              <a:t>koodi laused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when</a:t>
            </a:r>
            <a:r>
              <a:rPr lang="en-US" dirty="0"/>
              <a:t> </a:t>
            </a:r>
            <a:r>
              <a:rPr lang="et-EE" i="1" dirty="0" smtClean="0"/>
              <a:t>valik(ud)</a:t>
            </a:r>
            <a:r>
              <a:rPr lang="en-US" i="1" dirty="0" smtClean="0"/>
              <a:t> </a:t>
            </a:r>
            <a:r>
              <a:rPr lang="en-US" i="1" dirty="0"/>
              <a:t>=&gt;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           </a:t>
            </a:r>
            <a:r>
              <a:rPr lang="et-EE" i="1" dirty="0"/>
              <a:t>koodi laused</a:t>
            </a:r>
            <a:endParaRPr lang="en-US" dirty="0"/>
          </a:p>
          <a:p>
            <a:pPr marL="0" indent="0">
              <a:buNone/>
            </a:pPr>
            <a:r>
              <a:rPr lang="en-US" i="1" dirty="0"/>
              <a:t>    </a:t>
            </a:r>
            <a:r>
              <a:rPr lang="en-US" b="1" dirty="0" smtClean="0">
                <a:solidFill>
                  <a:srgbClr val="0033CC"/>
                </a:solidFill>
              </a:rPr>
              <a:t>when </a:t>
            </a:r>
            <a:r>
              <a:rPr lang="en-US" b="1" dirty="0">
                <a:solidFill>
                  <a:srgbClr val="0033CC"/>
                </a:solidFill>
              </a:rPr>
              <a:t>others</a:t>
            </a:r>
            <a:r>
              <a:rPr lang="en-US" dirty="0"/>
              <a:t> </a:t>
            </a:r>
            <a:r>
              <a:rPr lang="en-US" dirty="0" smtClean="0"/>
              <a:t>=&gt;</a:t>
            </a:r>
            <a:endParaRPr lang="et-EE" dirty="0" smtClean="0"/>
          </a:p>
          <a:p>
            <a:pPr marL="0" indent="0">
              <a:buNone/>
            </a:pPr>
            <a:r>
              <a:rPr lang="en-US" dirty="0"/>
              <a:t> </a:t>
            </a:r>
            <a:r>
              <a:rPr lang="et-EE" dirty="0" smtClean="0"/>
              <a:t>			  </a:t>
            </a:r>
            <a:r>
              <a:rPr lang="et-EE" i="1" dirty="0"/>
              <a:t>koodi laused</a:t>
            </a:r>
            <a:endParaRPr lang="en-US" dirty="0"/>
          </a:p>
          <a:p>
            <a:pPr marL="0" indent="0">
              <a:buNone/>
            </a:pPr>
            <a:r>
              <a:rPr lang="en-US" b="1" dirty="0" smtClean="0">
                <a:solidFill>
                  <a:srgbClr val="0033CC"/>
                </a:solidFill>
              </a:rPr>
              <a:t>end </a:t>
            </a:r>
            <a:r>
              <a:rPr lang="en-US" b="1" dirty="0">
                <a:solidFill>
                  <a:srgbClr val="0033CC"/>
                </a:solidFill>
              </a:rPr>
              <a:t>case;</a:t>
            </a:r>
            <a:endParaRPr lang="en-US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t-EE" dirty="0" smtClean="0"/>
              <a:t>end process;</a:t>
            </a:r>
            <a:endParaRPr lang="et-EE" dirty="0"/>
          </a:p>
        </p:txBody>
      </p:sp>
      <p:sp>
        <p:nvSpPr>
          <p:cNvPr id="8" name="TextBox 7"/>
          <p:cNvSpPr txBox="1"/>
          <p:nvPr/>
        </p:nvSpPr>
        <p:spPr>
          <a:xfrm>
            <a:off x="7524328" y="4941168"/>
            <a:ext cx="1152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vajalik</a:t>
            </a:r>
            <a:endParaRPr lang="et-EE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4710335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valikuline</a:t>
            </a:r>
            <a:endParaRPr lang="et-EE" dirty="0"/>
          </a:p>
        </p:txBody>
      </p:sp>
      <p:cxnSp>
        <p:nvCxnSpPr>
          <p:cNvPr id="23" name="Straight Arrow Connector 22"/>
          <p:cNvCxnSpPr>
            <a:stCxn id="9" idx="1"/>
          </p:cNvCxnSpPr>
          <p:nvPr/>
        </p:nvCxnSpPr>
        <p:spPr bwMode="auto">
          <a:xfrm flipH="1" flipV="1">
            <a:off x="5076056" y="4710336"/>
            <a:ext cx="432048" cy="23083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0" name="Rectangle 9"/>
          <p:cNvSpPr/>
          <p:nvPr/>
        </p:nvSpPr>
        <p:spPr bwMode="auto">
          <a:xfrm>
            <a:off x="1547664" y="2346394"/>
            <a:ext cx="3456384" cy="1296144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1562545" y="5484342"/>
            <a:ext cx="1800200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1553132" y="3675112"/>
            <a:ext cx="3600400" cy="180020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6" name="Straight Arrow Connector 15"/>
          <p:cNvCxnSpPr>
            <a:stCxn id="8" idx="1"/>
          </p:cNvCxnSpPr>
          <p:nvPr/>
        </p:nvCxnSpPr>
        <p:spPr bwMode="auto">
          <a:xfrm flipH="1" flipV="1">
            <a:off x="5004048" y="2994466"/>
            <a:ext cx="2520280" cy="217753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>
            <a:stCxn id="8" idx="1"/>
          </p:cNvCxnSpPr>
          <p:nvPr/>
        </p:nvCxnSpPr>
        <p:spPr bwMode="auto">
          <a:xfrm flipH="1">
            <a:off x="3362745" y="5172001"/>
            <a:ext cx="4161583" cy="5612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29068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Case lause. Näide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t-EE" dirty="0" smtClean="0"/>
              <a:t>process(a,b,c,d)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</a:p>
          <a:p>
            <a:pPr marL="400050" lvl="1" indent="0">
              <a:buNone/>
            </a:pPr>
            <a:r>
              <a:rPr lang="en-US" dirty="0" smtClean="0">
                <a:solidFill>
                  <a:srgbClr val="0033CC"/>
                </a:solidFill>
              </a:rPr>
              <a:t>case</a:t>
            </a:r>
            <a:r>
              <a:rPr lang="en-US" dirty="0"/>
              <a:t> </a:t>
            </a:r>
            <a:r>
              <a:rPr lang="et-EE" dirty="0" smtClean="0"/>
              <a:t>a </a:t>
            </a:r>
            <a:r>
              <a:rPr lang="en-US" dirty="0"/>
              <a:t> </a:t>
            </a:r>
            <a:r>
              <a:rPr lang="en-US" dirty="0">
                <a:solidFill>
                  <a:srgbClr val="0033CC"/>
                </a:solidFill>
              </a:rPr>
              <a:t>is</a:t>
            </a:r>
          </a:p>
          <a:p>
            <a:pPr marL="400050" lvl="1" indent="0">
              <a:buNone/>
            </a:pPr>
            <a:r>
              <a:rPr lang="en-US" dirty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when</a:t>
            </a:r>
            <a:r>
              <a:rPr lang="en-US" dirty="0">
                <a:solidFill>
                  <a:srgbClr val="0033CC"/>
                </a:solidFill>
              </a:rPr>
              <a:t> </a:t>
            </a:r>
            <a:r>
              <a:rPr lang="et-EE" dirty="0" smtClean="0"/>
              <a:t>1 </a:t>
            </a:r>
            <a:r>
              <a:rPr lang="en-US" dirty="0" smtClean="0"/>
              <a:t>=&gt;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           </a:t>
            </a:r>
            <a:r>
              <a:rPr lang="et-EE" dirty="0" smtClean="0"/>
              <a:t>out &lt;= c;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when</a:t>
            </a:r>
            <a:r>
              <a:rPr lang="en-US" dirty="0"/>
              <a:t> </a:t>
            </a:r>
            <a:r>
              <a:rPr lang="et-EE" dirty="0" smtClean="0"/>
              <a:t>2 </a:t>
            </a:r>
            <a:r>
              <a:rPr lang="en-US" dirty="0" smtClean="0"/>
              <a:t>=&gt;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           </a:t>
            </a:r>
            <a:r>
              <a:rPr lang="et-EE" dirty="0"/>
              <a:t>out &lt;= </a:t>
            </a:r>
            <a:r>
              <a:rPr lang="et-EE" dirty="0" smtClean="0"/>
              <a:t>d;</a:t>
            </a:r>
            <a:endParaRPr lang="en-US" dirty="0"/>
          </a:p>
          <a:p>
            <a:pPr marL="400050" lvl="1" indent="0">
              <a:buNone/>
            </a:pPr>
            <a:r>
              <a:rPr lang="en-US" dirty="0"/>
              <a:t>    </a:t>
            </a:r>
            <a:r>
              <a:rPr lang="en-US" dirty="0" smtClean="0">
                <a:solidFill>
                  <a:srgbClr val="0033CC"/>
                </a:solidFill>
              </a:rPr>
              <a:t>when </a:t>
            </a:r>
            <a:r>
              <a:rPr lang="en-US" dirty="0">
                <a:solidFill>
                  <a:srgbClr val="0033CC"/>
                </a:solidFill>
              </a:rPr>
              <a:t>others</a:t>
            </a:r>
            <a:r>
              <a:rPr lang="en-US" dirty="0"/>
              <a:t> </a:t>
            </a:r>
            <a:r>
              <a:rPr lang="en-US" dirty="0" smtClean="0"/>
              <a:t>=&gt;</a:t>
            </a:r>
            <a:endParaRPr lang="et-EE" dirty="0" smtClean="0"/>
          </a:p>
          <a:p>
            <a:pPr marL="400050" lvl="1" indent="0">
              <a:buNone/>
            </a:pPr>
            <a:r>
              <a:rPr lang="en-US" dirty="0"/>
              <a:t> </a:t>
            </a:r>
            <a:r>
              <a:rPr lang="et-EE" dirty="0" smtClean="0"/>
              <a:t>	     out </a:t>
            </a:r>
            <a:r>
              <a:rPr lang="et-EE" dirty="0"/>
              <a:t>&lt;= </a:t>
            </a:r>
            <a:r>
              <a:rPr lang="et-EE" dirty="0" smtClean="0"/>
              <a:t>b;</a:t>
            </a:r>
            <a:endParaRPr lang="en-US" dirty="0"/>
          </a:p>
          <a:p>
            <a:pPr marL="400050" lvl="1" indent="0">
              <a:buNone/>
            </a:pPr>
            <a:r>
              <a:rPr lang="en-US" dirty="0" smtClean="0">
                <a:solidFill>
                  <a:srgbClr val="0033CC"/>
                </a:solidFill>
              </a:rPr>
              <a:t>end </a:t>
            </a:r>
            <a:r>
              <a:rPr lang="en-US" dirty="0">
                <a:solidFill>
                  <a:srgbClr val="0033CC"/>
                </a:solidFill>
              </a:rPr>
              <a:t>case;</a:t>
            </a:r>
          </a:p>
          <a:p>
            <a:pPr marL="0" indent="0">
              <a:buNone/>
            </a:pPr>
            <a:r>
              <a:rPr lang="et-EE" dirty="0" smtClean="0"/>
              <a:t>end process;</a:t>
            </a:r>
            <a:endParaRPr lang="et-EE" dirty="0"/>
          </a:p>
        </p:txBody>
      </p:sp>
      <p:sp>
        <p:nvSpPr>
          <p:cNvPr id="13" name="Rectangle 12"/>
          <p:cNvSpPr/>
          <p:nvPr/>
        </p:nvSpPr>
        <p:spPr bwMode="auto">
          <a:xfrm>
            <a:off x="2627784" y="2353411"/>
            <a:ext cx="324036" cy="360040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2843808" y="1412776"/>
            <a:ext cx="216024" cy="432048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735796" y="3148473"/>
            <a:ext cx="1776130" cy="330423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2891746" y="3950604"/>
            <a:ext cx="1620180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0" name="Rectangle 19"/>
          <p:cNvSpPr/>
          <p:nvPr/>
        </p:nvSpPr>
        <p:spPr bwMode="auto">
          <a:xfrm>
            <a:off x="2891747" y="4756294"/>
            <a:ext cx="1620180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0994" y="2973722"/>
            <a:ext cx="337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a = 1</a:t>
            </a:r>
            <a:endParaRPr lang="et-EE" dirty="0">
              <a:solidFill>
                <a:srgbClr val="00642D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84917" y="3918040"/>
            <a:ext cx="337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a = 2</a:t>
            </a:r>
            <a:endParaRPr lang="et-EE" dirty="0">
              <a:solidFill>
                <a:srgbClr val="00642D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54723" y="4525462"/>
            <a:ext cx="3374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Täidetakse, kui </a:t>
            </a:r>
          </a:p>
          <a:p>
            <a:r>
              <a:rPr lang="et-EE" dirty="0" smtClean="0">
                <a:solidFill>
                  <a:srgbClr val="00642D"/>
                </a:solidFill>
              </a:rPr>
              <a:t>a </a:t>
            </a:r>
            <a:r>
              <a:rPr lang="et-EE" dirty="0" smtClean="0">
                <a:solidFill>
                  <a:srgbClr val="00642D"/>
                </a:solidFill>
                <a:sym typeface="Symbol"/>
              </a:rPr>
              <a:t></a:t>
            </a:r>
            <a:r>
              <a:rPr lang="et-EE" dirty="0" smtClean="0">
                <a:solidFill>
                  <a:srgbClr val="00642D"/>
                </a:solidFill>
              </a:rPr>
              <a:t> 1 ja a </a:t>
            </a:r>
            <a:r>
              <a:rPr lang="et-EE" dirty="0" smtClean="0">
                <a:solidFill>
                  <a:srgbClr val="00642D"/>
                </a:solidFill>
                <a:sym typeface="Symbol"/>
              </a:rPr>
              <a:t> 2</a:t>
            </a:r>
            <a:endParaRPr lang="et-EE" dirty="0">
              <a:solidFill>
                <a:srgbClr val="00642D"/>
              </a:solidFill>
            </a:endParaRPr>
          </a:p>
        </p:txBody>
      </p:sp>
      <p:cxnSp>
        <p:nvCxnSpPr>
          <p:cNvPr id="25" name="Straight Arrow Connector 24"/>
          <p:cNvCxnSpPr>
            <a:stCxn id="21" idx="1"/>
          </p:cNvCxnSpPr>
          <p:nvPr/>
        </p:nvCxnSpPr>
        <p:spPr bwMode="auto">
          <a:xfrm flipH="1">
            <a:off x="4511926" y="3204555"/>
            <a:ext cx="739068" cy="10912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>
            <a:stCxn id="22" idx="1"/>
            <a:endCxn id="19" idx="3"/>
          </p:cNvCxnSpPr>
          <p:nvPr/>
        </p:nvCxnSpPr>
        <p:spPr bwMode="auto">
          <a:xfrm flipH="1" flipV="1">
            <a:off x="4511926" y="4130624"/>
            <a:ext cx="772991" cy="1824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7" name="Straight Arrow Connector 26"/>
          <p:cNvCxnSpPr>
            <a:stCxn id="24" idx="1"/>
            <a:endCxn id="20" idx="3"/>
          </p:cNvCxnSpPr>
          <p:nvPr/>
        </p:nvCxnSpPr>
        <p:spPr bwMode="auto">
          <a:xfrm flipH="1" flipV="1">
            <a:off x="4511927" y="4936314"/>
            <a:ext cx="842796" cy="464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8" name="TextBox 27"/>
          <p:cNvSpPr txBox="1"/>
          <p:nvPr/>
        </p:nvSpPr>
        <p:spPr>
          <a:xfrm>
            <a:off x="4667877" y="1484784"/>
            <a:ext cx="2304256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b="1" dirty="0" smtClean="0">
                <a:solidFill>
                  <a:srgbClr val="FF0000"/>
                </a:solidFill>
              </a:rPr>
              <a:t>a</a:t>
            </a:r>
            <a:r>
              <a:rPr lang="et-EE" dirty="0" smtClean="0">
                <a:solidFill>
                  <a:srgbClr val="FF0000"/>
                </a:solidFill>
              </a:rPr>
              <a:t> on ka sisend!</a:t>
            </a:r>
            <a:endParaRPr lang="et-EE" dirty="0">
              <a:solidFill>
                <a:srgbClr val="FF0000"/>
              </a:solidFill>
            </a:endParaRPr>
          </a:p>
        </p:txBody>
      </p:sp>
      <p:cxnSp>
        <p:nvCxnSpPr>
          <p:cNvPr id="29" name="Straight Arrow Connector 28"/>
          <p:cNvCxnSpPr>
            <a:stCxn id="28" idx="1"/>
          </p:cNvCxnSpPr>
          <p:nvPr/>
        </p:nvCxnSpPr>
        <p:spPr bwMode="auto">
          <a:xfrm flipH="1">
            <a:off x="2735796" y="1715617"/>
            <a:ext cx="1932081" cy="6377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24105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 lause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>
                <a:solidFill>
                  <a:srgbClr val="0033CC"/>
                </a:solidFill>
              </a:rPr>
              <a:t>Wait </a:t>
            </a:r>
            <a:r>
              <a:rPr lang="et-EE" dirty="0" smtClean="0"/>
              <a:t>– peatab protsessi, kuni määratud sündmuse tekkimise hetkeni.</a:t>
            </a:r>
          </a:p>
          <a:p>
            <a:r>
              <a:rPr lang="et-EE" dirty="0" smtClean="0"/>
              <a:t>Liigid:</a:t>
            </a:r>
          </a:p>
          <a:p>
            <a:pPr lvl="1"/>
            <a:r>
              <a:rPr lang="et-EE" dirty="0" smtClean="0">
                <a:solidFill>
                  <a:srgbClr val="0033CC"/>
                </a:solidFill>
              </a:rPr>
              <a:t>Wait for </a:t>
            </a:r>
            <a:r>
              <a:rPr lang="et-EE" dirty="0" smtClean="0"/>
              <a:t>aja avaldus;</a:t>
            </a:r>
          </a:p>
          <a:p>
            <a:pPr lvl="1"/>
            <a:r>
              <a:rPr lang="et-EE" dirty="0" smtClean="0">
                <a:solidFill>
                  <a:srgbClr val="0033CC"/>
                </a:solidFill>
              </a:rPr>
              <a:t>Wait on </a:t>
            </a:r>
            <a:r>
              <a:rPr lang="et-EE" dirty="0" smtClean="0"/>
              <a:t>signaal(id);</a:t>
            </a:r>
          </a:p>
          <a:p>
            <a:pPr lvl="1"/>
            <a:r>
              <a:rPr lang="et-EE" dirty="0" smtClean="0">
                <a:solidFill>
                  <a:srgbClr val="0033CC"/>
                </a:solidFill>
              </a:rPr>
              <a:t>Wait until </a:t>
            </a:r>
            <a:r>
              <a:rPr lang="et-EE" dirty="0" smtClean="0"/>
              <a:t>tingimus;</a:t>
            </a:r>
          </a:p>
          <a:p>
            <a:pPr lvl="1"/>
            <a:r>
              <a:rPr lang="et-EE" dirty="0" smtClean="0">
                <a:solidFill>
                  <a:srgbClr val="0033CC"/>
                </a:solidFill>
              </a:rPr>
              <a:t>Wait</a:t>
            </a:r>
            <a:r>
              <a:rPr lang="et-EE" dirty="0" smtClean="0"/>
              <a:t>;</a:t>
            </a:r>
          </a:p>
          <a:p>
            <a:r>
              <a:rPr lang="et-EE" b="1" dirty="0" smtClean="0"/>
              <a:t>NB! </a:t>
            </a:r>
            <a:r>
              <a:rPr lang="et-EE" dirty="0" smtClean="0"/>
              <a:t>Veel üks omadus</a:t>
            </a:r>
          </a:p>
          <a:p>
            <a:pPr lvl="1"/>
            <a:r>
              <a:rPr lang="et-EE" dirty="0" smtClean="0"/>
              <a:t>Wait’i käsul </a:t>
            </a:r>
            <a:r>
              <a:rPr lang="et-EE" u="sng" dirty="0" smtClean="0"/>
              <a:t>toimub samuti signaalide omistamine</a:t>
            </a:r>
            <a:r>
              <a:rPr lang="et-EE" dirty="0" smtClean="0"/>
              <a:t>, nagu ka protsessi lõppus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390277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 for ...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Oodata määratud aja jooksul.</a:t>
            </a:r>
          </a:p>
          <a:p>
            <a:r>
              <a:rPr lang="et-EE" dirty="0" smtClean="0"/>
              <a:t>Näited: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for </a:t>
            </a:r>
            <a:r>
              <a:rPr lang="et-EE" dirty="0" smtClean="0"/>
              <a:t>1 ms; -- paus üks millisekond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for </a:t>
            </a:r>
            <a:r>
              <a:rPr lang="et-EE" dirty="0" smtClean="0"/>
              <a:t>10 ns; -- paus 10 nanosekundit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for </a:t>
            </a:r>
            <a:r>
              <a:rPr lang="et-EE" dirty="0" smtClean="0"/>
              <a:t>2 sec; -- paus kaks sekundit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6954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 on ...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6375" y="1412875"/>
            <a:ext cx="7488113" cy="4835525"/>
          </a:xfrm>
        </p:spPr>
        <p:txBody>
          <a:bodyPr/>
          <a:lstStyle/>
          <a:p>
            <a:r>
              <a:rPr lang="et-EE" dirty="0" smtClean="0"/>
              <a:t>Oodata signaali(de) muutust</a:t>
            </a:r>
          </a:p>
          <a:p>
            <a:r>
              <a:rPr lang="et-EE" dirty="0" smtClean="0"/>
              <a:t>Näited: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on </a:t>
            </a:r>
            <a:r>
              <a:rPr lang="et-EE" dirty="0" smtClean="0"/>
              <a:t>a; -- oodata, kuni a muutub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on </a:t>
            </a:r>
            <a:r>
              <a:rPr lang="et-EE" dirty="0" smtClean="0"/>
              <a:t>a,b;	-- oodata, kuni a </a:t>
            </a:r>
            <a:r>
              <a:rPr lang="et-EE" u="sng" dirty="0" smtClean="0"/>
              <a:t>või</a:t>
            </a:r>
            <a:r>
              <a:rPr lang="et-EE" dirty="0" smtClean="0"/>
              <a:t> b muutub;</a:t>
            </a:r>
          </a:p>
          <a:p>
            <a:pPr lvl="1"/>
            <a:endParaRPr lang="et-EE" dirty="0" smtClean="0"/>
          </a:p>
          <a:p>
            <a:pPr marL="0" indent="0">
              <a:buNone/>
            </a:pP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95617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 until ...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Oodata kuni tingimus saaks täidetud</a:t>
            </a:r>
          </a:p>
          <a:p>
            <a:r>
              <a:rPr lang="et-EE" dirty="0" smtClean="0"/>
              <a:t>Näited:</a:t>
            </a:r>
          </a:p>
          <a:p>
            <a:pPr lvl="1"/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until </a:t>
            </a:r>
            <a:r>
              <a:rPr lang="et-EE" dirty="0" smtClean="0"/>
              <a:t>a = ‘1’; -- oodata kuni a ei saa 							võrdne ühega</a:t>
            </a:r>
          </a:p>
        </p:txBody>
      </p:sp>
    </p:spTree>
    <p:extLst>
      <p:ext uri="{BB962C8B-B14F-4D97-AF65-F5344CB8AC3E}">
        <p14:creationId xmlns:p14="http://schemas.microsoft.com/office/powerpoint/2010/main" val="354084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Wait. Näide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Kui t_a ja t_b on signaalid mille kaudu saab testitavale komponendile väärtusi sisenditele ette anda, siis</a:t>
            </a:r>
          </a:p>
          <a:p>
            <a:endParaRPr lang="et-EE" dirty="0" smtClean="0"/>
          </a:p>
          <a:p>
            <a:pPr marL="0" indent="0">
              <a:buNone/>
            </a:pPr>
            <a:r>
              <a:rPr lang="et-EE" dirty="0" smtClean="0">
                <a:solidFill>
                  <a:srgbClr val="0033CC"/>
                </a:solidFill>
              </a:rPr>
              <a:t>process()</a:t>
            </a:r>
          </a:p>
          <a:p>
            <a:pPr marL="0" indent="0">
              <a:buNone/>
            </a:pPr>
            <a:r>
              <a:rPr lang="et-EE" dirty="0">
                <a:solidFill>
                  <a:srgbClr val="0033CC"/>
                </a:solidFill>
              </a:rPr>
              <a:t>b</a:t>
            </a:r>
            <a:r>
              <a:rPr lang="et-EE" dirty="0" smtClean="0">
                <a:solidFill>
                  <a:srgbClr val="0033CC"/>
                </a:solidFill>
              </a:rPr>
              <a:t>egin</a:t>
            </a:r>
          </a:p>
          <a:p>
            <a:pPr marL="457200" lvl="1" indent="0">
              <a:buNone/>
            </a:pPr>
            <a:r>
              <a:rPr lang="et-EE" dirty="0" smtClean="0"/>
              <a:t>t_a &lt;= </a:t>
            </a:r>
            <a:r>
              <a:rPr lang="et-EE" dirty="0" smtClean="0">
                <a:solidFill>
                  <a:srgbClr val="FF0000"/>
                </a:solidFill>
              </a:rPr>
              <a:t>‘0’</a:t>
            </a:r>
            <a:r>
              <a:rPr lang="et-EE" dirty="0" smtClean="0"/>
              <a:t>; t_b &lt;= </a:t>
            </a:r>
            <a:r>
              <a:rPr lang="et-EE" dirty="0" smtClean="0">
                <a:solidFill>
                  <a:srgbClr val="FF0000"/>
                </a:solidFill>
              </a:rPr>
              <a:t>‘0’</a:t>
            </a:r>
            <a:r>
              <a:rPr lang="et-EE" dirty="0" smtClean="0"/>
              <a:t>;</a:t>
            </a:r>
          </a:p>
          <a:p>
            <a:pPr marL="457200" lvl="1" indent="0">
              <a:buNone/>
            </a:pPr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for </a:t>
            </a:r>
            <a:r>
              <a:rPr lang="et-EE" dirty="0" smtClean="0"/>
              <a:t>1 ms;</a:t>
            </a:r>
          </a:p>
          <a:p>
            <a:pPr marL="457200" lvl="1" indent="0">
              <a:buNone/>
            </a:pPr>
            <a:r>
              <a:rPr lang="et-EE" dirty="0"/>
              <a:t>t_a &lt;= </a:t>
            </a:r>
            <a:r>
              <a:rPr lang="et-EE" dirty="0">
                <a:solidFill>
                  <a:srgbClr val="FF0000"/>
                </a:solidFill>
              </a:rPr>
              <a:t>‘0’</a:t>
            </a:r>
            <a:r>
              <a:rPr lang="et-EE" dirty="0"/>
              <a:t>; t_b &lt;= </a:t>
            </a:r>
            <a:r>
              <a:rPr lang="et-EE" dirty="0" smtClean="0">
                <a:solidFill>
                  <a:srgbClr val="FF0000"/>
                </a:solidFill>
              </a:rPr>
              <a:t>‘1’</a:t>
            </a:r>
            <a:r>
              <a:rPr lang="et-EE" dirty="0" smtClean="0"/>
              <a:t>;</a:t>
            </a:r>
            <a:endParaRPr lang="et-EE" dirty="0"/>
          </a:p>
          <a:p>
            <a:pPr marL="457200" lvl="1" indent="0">
              <a:buNone/>
            </a:pPr>
            <a:r>
              <a:rPr lang="et-EE" dirty="0">
                <a:solidFill>
                  <a:srgbClr val="0033CC"/>
                </a:solidFill>
              </a:rPr>
              <a:t>w</a:t>
            </a:r>
            <a:r>
              <a:rPr lang="et-EE" dirty="0" smtClean="0">
                <a:solidFill>
                  <a:srgbClr val="0033CC"/>
                </a:solidFill>
              </a:rPr>
              <a:t>ait for </a:t>
            </a:r>
            <a:r>
              <a:rPr lang="et-EE" dirty="0" smtClean="0"/>
              <a:t>1 ms;</a:t>
            </a:r>
            <a:endParaRPr lang="et-EE" dirty="0"/>
          </a:p>
          <a:p>
            <a:pPr marL="0" indent="0">
              <a:buNone/>
            </a:pPr>
            <a:r>
              <a:rPr lang="et-EE" dirty="0" smtClean="0"/>
              <a:t>	....</a:t>
            </a:r>
          </a:p>
          <a:p>
            <a:pPr marL="0" indent="0">
              <a:buNone/>
            </a:pPr>
            <a:r>
              <a:rPr lang="et-EE" dirty="0">
                <a:solidFill>
                  <a:srgbClr val="0033CC"/>
                </a:solidFill>
              </a:rPr>
              <a:t>e</a:t>
            </a:r>
            <a:r>
              <a:rPr lang="et-EE" dirty="0" smtClean="0">
                <a:solidFill>
                  <a:srgbClr val="0033CC"/>
                </a:solidFill>
              </a:rPr>
              <a:t>nd process;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156176" y="2395561"/>
            <a:ext cx="2448272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/>
              <a:t>Wait’i saab effektiivselt ära kasutada testpingi </a:t>
            </a:r>
            <a:r>
              <a:rPr lang="et-EE" dirty="0" smtClean="0"/>
              <a:t>koostamisel</a:t>
            </a:r>
            <a:endParaRPr lang="et-EE" dirty="0"/>
          </a:p>
        </p:txBody>
      </p:sp>
      <p:sp>
        <p:nvSpPr>
          <p:cNvPr id="6" name="TextBox 5"/>
          <p:cNvSpPr txBox="1"/>
          <p:nvPr/>
        </p:nvSpPr>
        <p:spPr>
          <a:xfrm>
            <a:off x="5397479" y="407707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t_a ja t_b omistatakse sel hetkel</a:t>
            </a:r>
            <a:endParaRPr lang="et-EE" dirty="0">
              <a:solidFill>
                <a:srgbClr val="00642D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7479" y="4932872"/>
            <a:ext cx="37799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642D"/>
                </a:solidFill>
              </a:rPr>
              <a:t>t_a ja t_b omistatakse sel hetkel</a:t>
            </a:r>
            <a:endParaRPr lang="et-EE" dirty="0">
              <a:solidFill>
                <a:srgbClr val="00642D"/>
              </a:solidFill>
            </a:endParaRPr>
          </a:p>
        </p:txBody>
      </p:sp>
      <p:cxnSp>
        <p:nvCxnSpPr>
          <p:cNvPr id="9" name="Straight Arrow Connector 8"/>
          <p:cNvCxnSpPr>
            <a:stCxn id="6" idx="1"/>
          </p:cNvCxnSpPr>
          <p:nvPr/>
        </p:nvCxnSpPr>
        <p:spPr bwMode="auto">
          <a:xfrm flipH="1" flipV="1">
            <a:off x="4067944" y="4492570"/>
            <a:ext cx="1329535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" name="Straight Arrow Connector 10"/>
          <p:cNvCxnSpPr>
            <a:stCxn id="7" idx="1"/>
          </p:cNvCxnSpPr>
          <p:nvPr/>
        </p:nvCxnSpPr>
        <p:spPr bwMode="auto">
          <a:xfrm flipH="1" flipV="1">
            <a:off x="4067944" y="5348370"/>
            <a:ext cx="1329535" cy="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2" name="Rectangle 11"/>
          <p:cNvSpPr/>
          <p:nvPr/>
        </p:nvSpPr>
        <p:spPr bwMode="auto">
          <a:xfrm>
            <a:off x="1979712" y="4365104"/>
            <a:ext cx="2088232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1996553" y="5168350"/>
            <a:ext cx="2088232" cy="360040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823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Wait. </a:t>
            </a:r>
            <a:br>
              <a:rPr lang="et-EE" dirty="0" smtClean="0"/>
            </a:br>
            <a:r>
              <a:rPr lang="et-EE" dirty="0" smtClean="0">
                <a:solidFill>
                  <a:srgbClr val="0033CC"/>
                </a:solidFill>
              </a:rPr>
              <a:t>Näide omistamisest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Võtame meie kõige esimene näide</a:t>
            </a:r>
          </a:p>
          <a:p>
            <a:endParaRPr lang="et-EE" dirty="0" smtClean="0"/>
          </a:p>
          <a:p>
            <a:endParaRPr lang="et-EE" dirty="0"/>
          </a:p>
          <a:p>
            <a:pPr marL="0" indent="0">
              <a:buNone/>
            </a:pPr>
            <a:r>
              <a:rPr lang="et-EE" dirty="0"/>
              <a:t>process(a,b,c)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or b;</a:t>
            </a:r>
          </a:p>
          <a:p>
            <a:pPr marL="0" indent="0">
              <a:buNone/>
            </a:pPr>
            <a:r>
              <a:rPr lang="et-EE" dirty="0"/>
              <a:t>	d &lt;= not </a:t>
            </a:r>
            <a:r>
              <a:rPr lang="et-EE" dirty="0" smtClean="0"/>
              <a:t>c;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and b;</a:t>
            </a:r>
          </a:p>
          <a:p>
            <a:pPr marL="0" indent="0">
              <a:buNone/>
            </a:pPr>
            <a:r>
              <a:rPr lang="et-EE" dirty="0"/>
              <a:t>end process;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6195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Wait. </a:t>
            </a:r>
            <a:br>
              <a:rPr lang="et-EE" dirty="0" smtClean="0"/>
            </a:br>
            <a:r>
              <a:rPr lang="et-EE" dirty="0" smtClean="0">
                <a:solidFill>
                  <a:srgbClr val="0033CC"/>
                </a:solidFill>
              </a:rPr>
              <a:t>Näide omistamisest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Võtame meie kõige esimene näide</a:t>
            </a:r>
          </a:p>
          <a:p>
            <a:r>
              <a:rPr lang="et-EE" dirty="0" smtClean="0"/>
              <a:t>Ja lisame wait käsu sisse</a:t>
            </a:r>
          </a:p>
          <a:p>
            <a:endParaRPr lang="et-EE" dirty="0"/>
          </a:p>
          <a:p>
            <a:pPr marL="0" indent="0">
              <a:buNone/>
            </a:pPr>
            <a:r>
              <a:rPr lang="et-EE" dirty="0"/>
              <a:t>process(a,b,c)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or b</a:t>
            </a:r>
            <a:r>
              <a:rPr lang="et-EE" dirty="0" smtClean="0"/>
              <a:t>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>
                <a:solidFill>
                  <a:srgbClr val="0033CC"/>
                </a:solidFill>
              </a:rPr>
              <a:t>wait for 1 ms;</a:t>
            </a:r>
            <a:endParaRPr lang="et-EE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t-EE" dirty="0"/>
              <a:t>	d &lt;= not </a:t>
            </a:r>
            <a:r>
              <a:rPr lang="et-EE" dirty="0" smtClean="0"/>
              <a:t>c;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and b;</a:t>
            </a:r>
          </a:p>
          <a:p>
            <a:pPr marL="0" indent="0">
              <a:buNone/>
            </a:pPr>
            <a:r>
              <a:rPr lang="et-EE" dirty="0"/>
              <a:t>end process;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9114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Protsess. Wait. </a:t>
            </a:r>
            <a:br>
              <a:rPr lang="et-EE" dirty="0" smtClean="0"/>
            </a:br>
            <a:r>
              <a:rPr lang="et-EE" dirty="0" smtClean="0">
                <a:solidFill>
                  <a:srgbClr val="0033CC"/>
                </a:solidFill>
              </a:rPr>
              <a:t>Näide omistamisest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Võtame meie kõige esimene näide</a:t>
            </a:r>
          </a:p>
          <a:p>
            <a:r>
              <a:rPr lang="et-EE" dirty="0" smtClean="0"/>
              <a:t>Ja lisame wait käsu sisse</a:t>
            </a:r>
          </a:p>
          <a:p>
            <a:endParaRPr lang="et-EE" dirty="0"/>
          </a:p>
          <a:p>
            <a:pPr marL="0" indent="0">
              <a:buNone/>
            </a:pPr>
            <a:r>
              <a:rPr lang="et-EE" dirty="0"/>
              <a:t>process(a,b,c)</a:t>
            </a:r>
          </a:p>
          <a:p>
            <a:pPr marL="0" indent="0">
              <a:buNone/>
            </a:pPr>
            <a:r>
              <a:rPr lang="et-EE" dirty="0" smtClean="0"/>
              <a:t>begin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or b</a:t>
            </a:r>
            <a:r>
              <a:rPr lang="et-EE" dirty="0" smtClean="0"/>
              <a:t>;</a:t>
            </a:r>
          </a:p>
          <a:p>
            <a:pPr marL="0" indent="0">
              <a:buNone/>
            </a:pPr>
            <a:r>
              <a:rPr lang="et-EE" dirty="0"/>
              <a:t>	</a:t>
            </a:r>
            <a:r>
              <a:rPr lang="et-EE" dirty="0" smtClean="0">
                <a:solidFill>
                  <a:srgbClr val="0033CC"/>
                </a:solidFill>
              </a:rPr>
              <a:t>wait for 1 ms;</a:t>
            </a:r>
            <a:endParaRPr lang="et-EE" dirty="0">
              <a:solidFill>
                <a:srgbClr val="0033CC"/>
              </a:solidFill>
            </a:endParaRPr>
          </a:p>
          <a:p>
            <a:pPr marL="0" indent="0">
              <a:buNone/>
            </a:pPr>
            <a:r>
              <a:rPr lang="et-EE" dirty="0"/>
              <a:t>	d &lt;= not </a:t>
            </a:r>
            <a:r>
              <a:rPr lang="et-EE" dirty="0" smtClean="0"/>
              <a:t>c;</a:t>
            </a:r>
            <a:endParaRPr lang="et-EE" dirty="0"/>
          </a:p>
          <a:p>
            <a:pPr marL="0" indent="0">
              <a:buNone/>
            </a:pPr>
            <a:r>
              <a:rPr lang="et-EE" dirty="0"/>
              <a:t>	c &lt;= a and b;</a:t>
            </a:r>
          </a:p>
          <a:p>
            <a:pPr marL="0" indent="0">
              <a:buNone/>
            </a:pPr>
            <a:r>
              <a:rPr lang="et-EE" dirty="0"/>
              <a:t>end process;</a:t>
            </a:r>
          </a:p>
          <a:p>
            <a:endParaRPr lang="et-EE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2636407"/>
              </p:ext>
            </p:extLst>
          </p:nvPr>
        </p:nvGraphicFramePr>
        <p:xfrm>
          <a:off x="4355976" y="3140968"/>
          <a:ext cx="4104456" cy="266429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52228"/>
                <a:gridCol w="2052228"/>
              </a:tblGrid>
              <a:tr h="504056">
                <a:tc>
                  <a:txBody>
                    <a:bodyPr/>
                    <a:lstStyle/>
                    <a:p>
                      <a:r>
                        <a:rPr lang="et-EE" dirty="0" smtClean="0"/>
                        <a:t>c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/>
                        <a:t>d</a:t>
                      </a:r>
                      <a:endParaRPr lang="et-EE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or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endParaRPr lang="et-EE" dirty="0" smtClean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c = </a:t>
                      </a:r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a or b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c =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a and b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chemeClr val="tx1"/>
                          </a:solidFill>
                        </a:rPr>
                        <a:t>d</a:t>
                      </a:r>
                      <a:r>
                        <a:rPr lang="et-EE" baseline="0" dirty="0" smtClean="0">
                          <a:solidFill>
                            <a:schemeClr val="tx1"/>
                          </a:solidFill>
                        </a:rPr>
                        <a:t> = not c</a:t>
                      </a:r>
                      <a:endParaRPr lang="et-EE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and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t-EE" dirty="0" smtClean="0">
                          <a:solidFill>
                            <a:srgbClr val="FF0000"/>
                          </a:solidFill>
                        </a:rPr>
                        <a:t>d =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not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1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t-EE" baseline="0" dirty="0" smtClean="0">
                          <a:solidFill>
                            <a:srgbClr val="FF0000"/>
                          </a:solidFill>
                        </a:rPr>
                        <a:t>= </a:t>
                      </a:r>
                      <a:r>
                        <a:rPr lang="et-EE" baseline="0" dirty="0" smtClean="0">
                          <a:solidFill>
                            <a:srgbClr val="0033CC"/>
                          </a:solidFill>
                        </a:rPr>
                        <a:t>0</a:t>
                      </a:r>
                      <a:endParaRPr lang="et-EE" dirty="0">
                        <a:solidFill>
                          <a:srgbClr val="0033CC"/>
                        </a:solidFill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779912" y="2636912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rgbClr val="0033CC"/>
                </a:solidFill>
              </a:rPr>
              <a:t>a = 1, b = 0, c = 0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868144" y="4149080"/>
            <a:ext cx="288032" cy="288032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7380312" y="5445224"/>
            <a:ext cx="288032" cy="288032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0272" y="2564904"/>
            <a:ext cx="198072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b="1" dirty="0"/>
              <a:t>c</a:t>
            </a:r>
            <a:r>
              <a:rPr lang="et-EE" dirty="0" smtClean="0"/>
              <a:t> on omistatud protsessi sees</a:t>
            </a:r>
            <a:endParaRPr lang="et-EE" dirty="0"/>
          </a:p>
        </p:txBody>
      </p:sp>
      <p:cxnSp>
        <p:nvCxnSpPr>
          <p:cNvPr id="11" name="Straight Arrow Connector 10"/>
          <p:cNvCxnSpPr>
            <a:endCxn id="6" idx="3"/>
          </p:cNvCxnSpPr>
          <p:nvPr/>
        </p:nvCxnSpPr>
        <p:spPr bwMode="auto">
          <a:xfrm flipH="1">
            <a:off x="6156176" y="3395901"/>
            <a:ext cx="864096" cy="89719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3" name="Straight Arrow Connector 12"/>
          <p:cNvCxnSpPr/>
          <p:nvPr/>
        </p:nvCxnSpPr>
        <p:spPr bwMode="auto">
          <a:xfrm flipH="1">
            <a:off x="7668344" y="3395901"/>
            <a:ext cx="576064" cy="20493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6262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Alamkomponent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Alamkomponent on komponent, mida kasutatakse teise komponendi sees.</a:t>
            </a:r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91680" y="3933056"/>
            <a:ext cx="2016224" cy="21602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447764" y="3200134"/>
            <a:ext cx="504056" cy="504056"/>
          </a:xfrm>
          <a:prstGeom prst="rect">
            <a:avLst/>
          </a:prstGeom>
          <a:solidFill>
            <a:srgbClr val="0064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2483768" y="2492896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83768" y="2492896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320013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B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760" y="4782343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2800" dirty="0" smtClean="0">
                <a:solidFill>
                  <a:schemeClr val="bg1"/>
                </a:solidFill>
              </a:rPr>
              <a:t>C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4932040" y="2954561"/>
            <a:ext cx="2016224" cy="21602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292080" y="3229751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6372200" y="3628324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5109483" y="4437112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5" name="Rectangle 14"/>
          <p:cNvSpPr/>
          <p:nvPr/>
        </p:nvSpPr>
        <p:spPr bwMode="auto">
          <a:xfrm>
            <a:off x="5673654" y="3804714"/>
            <a:ext cx="504056" cy="504056"/>
          </a:xfrm>
          <a:prstGeom prst="rect">
            <a:avLst/>
          </a:prstGeom>
          <a:solidFill>
            <a:srgbClr val="00642D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 flipH="1">
            <a:off x="4644008" y="3284984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 flipH="1">
            <a:off x="4644008" y="350100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 flipH="1">
            <a:off x="4644008" y="4034681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4644008" y="422950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4644008" y="458112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4644008" y="475751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Straight Connector 22"/>
          <p:cNvCxnSpPr/>
          <p:nvPr/>
        </p:nvCxnSpPr>
        <p:spPr bwMode="auto">
          <a:xfrm flipH="1">
            <a:off x="2195736" y="3307045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 flipH="1">
            <a:off x="2195736" y="345216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 flipH="1">
            <a:off x="2195736" y="3573016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2196837" y="263691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7" name="Straight Connector 26"/>
          <p:cNvCxnSpPr/>
          <p:nvPr/>
        </p:nvCxnSpPr>
        <p:spPr bwMode="auto">
          <a:xfrm flipH="1">
            <a:off x="2195736" y="278092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 flipH="1">
            <a:off x="2915816" y="270892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>
            <a:off x="2948178" y="345216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6948264" y="3911013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>
            <a:off x="6948264" y="4293096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2" name="Straight Connector 31"/>
          <p:cNvCxnSpPr/>
          <p:nvPr/>
        </p:nvCxnSpPr>
        <p:spPr bwMode="auto">
          <a:xfrm flipH="1">
            <a:off x="1403648" y="4216896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Straight Connector 32"/>
          <p:cNvCxnSpPr/>
          <p:nvPr/>
        </p:nvCxnSpPr>
        <p:spPr bwMode="auto">
          <a:xfrm flipH="1">
            <a:off x="1403648" y="443292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 flipH="1">
            <a:off x="1403648" y="4988654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 flipH="1">
            <a:off x="1403648" y="516142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 flipH="1">
            <a:off x="1403648" y="551304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 flipH="1">
            <a:off x="1403648" y="5689424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 flipH="1">
            <a:off x="3707904" y="486075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 flipH="1">
            <a:off x="3707904" y="5242841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1" name="Straight Connector 40"/>
          <p:cNvCxnSpPr/>
          <p:nvPr/>
        </p:nvCxnSpPr>
        <p:spPr bwMode="auto">
          <a:xfrm flipH="1" flipV="1">
            <a:off x="4932040" y="3284984"/>
            <a:ext cx="360040" cy="2206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>
            <a:endCxn id="12" idx="1"/>
          </p:cNvCxnSpPr>
          <p:nvPr/>
        </p:nvCxnSpPr>
        <p:spPr bwMode="auto">
          <a:xfrm flipV="1">
            <a:off x="4932040" y="3445775"/>
            <a:ext cx="360040" cy="5523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6" name="Rectangle 45"/>
          <p:cNvSpPr/>
          <p:nvPr/>
        </p:nvSpPr>
        <p:spPr bwMode="auto">
          <a:xfrm>
            <a:off x="5893672" y="3140968"/>
            <a:ext cx="383280" cy="52083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5794430" y="4432920"/>
            <a:ext cx="766561" cy="52083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48" name="Rectangle 47"/>
          <p:cNvSpPr/>
          <p:nvPr/>
        </p:nvSpPr>
        <p:spPr bwMode="auto">
          <a:xfrm>
            <a:off x="5109484" y="3814199"/>
            <a:ext cx="383280" cy="520831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51" name="Straight Connector 50"/>
          <p:cNvCxnSpPr>
            <a:stCxn id="12" idx="3"/>
            <a:endCxn id="46" idx="1"/>
          </p:cNvCxnSpPr>
          <p:nvPr/>
        </p:nvCxnSpPr>
        <p:spPr bwMode="auto">
          <a:xfrm flipV="1">
            <a:off x="5724128" y="3401384"/>
            <a:ext cx="169544" cy="4439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>
            <a:stCxn id="46" idx="3"/>
            <a:endCxn id="13" idx="1"/>
          </p:cNvCxnSpPr>
          <p:nvPr/>
        </p:nvCxnSpPr>
        <p:spPr bwMode="auto">
          <a:xfrm>
            <a:off x="6276952" y="3401384"/>
            <a:ext cx="95248" cy="4429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>
            <a:stCxn id="15" idx="3"/>
          </p:cNvCxnSpPr>
          <p:nvPr/>
        </p:nvCxnSpPr>
        <p:spPr bwMode="auto">
          <a:xfrm flipV="1">
            <a:off x="6177710" y="3933056"/>
            <a:ext cx="194490" cy="12368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9" name="Straight Connector 58"/>
          <p:cNvCxnSpPr>
            <a:stCxn id="47" idx="3"/>
          </p:cNvCxnSpPr>
          <p:nvPr/>
        </p:nvCxnSpPr>
        <p:spPr bwMode="auto">
          <a:xfrm flipV="1">
            <a:off x="6560991" y="4293096"/>
            <a:ext cx="387273" cy="40024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1" name="Straight Connector 60"/>
          <p:cNvCxnSpPr>
            <a:stCxn id="13" idx="3"/>
          </p:cNvCxnSpPr>
          <p:nvPr/>
        </p:nvCxnSpPr>
        <p:spPr bwMode="auto">
          <a:xfrm>
            <a:off x="6804248" y="3844348"/>
            <a:ext cx="144016" cy="6666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3" name="Straight Connector 62"/>
          <p:cNvCxnSpPr>
            <a:stCxn id="14" idx="3"/>
          </p:cNvCxnSpPr>
          <p:nvPr/>
        </p:nvCxnSpPr>
        <p:spPr bwMode="auto">
          <a:xfrm>
            <a:off x="5541531" y="4653136"/>
            <a:ext cx="25289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5" name="Straight Connector 64"/>
          <p:cNvCxnSpPr/>
          <p:nvPr/>
        </p:nvCxnSpPr>
        <p:spPr bwMode="auto">
          <a:xfrm>
            <a:off x="5492764" y="4293096"/>
            <a:ext cx="301666" cy="28803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7" name="Straight Connector 66"/>
          <p:cNvCxnSpPr>
            <a:endCxn id="15" idx="1"/>
          </p:cNvCxnSpPr>
          <p:nvPr/>
        </p:nvCxnSpPr>
        <p:spPr bwMode="auto">
          <a:xfrm flipV="1">
            <a:off x="5508104" y="4056742"/>
            <a:ext cx="165550" cy="363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9" name="Straight Connector 68"/>
          <p:cNvCxnSpPr/>
          <p:nvPr/>
        </p:nvCxnSpPr>
        <p:spPr bwMode="auto">
          <a:xfrm>
            <a:off x="5492764" y="3911013"/>
            <a:ext cx="1808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1" name="Straight Connector 70"/>
          <p:cNvCxnSpPr/>
          <p:nvPr/>
        </p:nvCxnSpPr>
        <p:spPr bwMode="auto">
          <a:xfrm>
            <a:off x="5492764" y="4216896"/>
            <a:ext cx="180890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3" name="Straight Connector 72"/>
          <p:cNvCxnSpPr/>
          <p:nvPr/>
        </p:nvCxnSpPr>
        <p:spPr bwMode="auto">
          <a:xfrm>
            <a:off x="4932040" y="4216896"/>
            <a:ext cx="177443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5" name="Straight Connector 74"/>
          <p:cNvCxnSpPr>
            <a:stCxn id="10" idx="1"/>
            <a:endCxn id="48" idx="1"/>
          </p:cNvCxnSpPr>
          <p:nvPr/>
        </p:nvCxnSpPr>
        <p:spPr bwMode="auto">
          <a:xfrm>
            <a:off x="4932040" y="4034681"/>
            <a:ext cx="177444" cy="3993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7" name="Straight Connector 76"/>
          <p:cNvCxnSpPr>
            <a:endCxn id="14" idx="1"/>
          </p:cNvCxnSpPr>
          <p:nvPr/>
        </p:nvCxnSpPr>
        <p:spPr bwMode="auto">
          <a:xfrm>
            <a:off x="4932040" y="4581128"/>
            <a:ext cx="177443" cy="72008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9" name="Straight Connector 78"/>
          <p:cNvCxnSpPr/>
          <p:nvPr/>
        </p:nvCxnSpPr>
        <p:spPr bwMode="auto">
          <a:xfrm>
            <a:off x="4932040" y="4757512"/>
            <a:ext cx="180020" cy="24831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5" name="TextBox 84"/>
          <p:cNvSpPr txBox="1"/>
          <p:nvPr/>
        </p:nvSpPr>
        <p:spPr>
          <a:xfrm>
            <a:off x="5292080" y="3221329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372200" y="359870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117214" y="442230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17885" y="383708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B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139952" y="5513040"/>
            <a:ext cx="388843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 smtClean="0"/>
              <a:t>A ja B on alamkomponendid C suhtes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62630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Alamkomponendi kasutamine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Kasutamiseks teise komponendi sees tuleb teha kaks asja:</a:t>
            </a:r>
          </a:p>
          <a:p>
            <a:pPr lvl="1"/>
            <a:r>
              <a:rPr lang="et-EE" dirty="0" smtClean="0"/>
              <a:t>Komponendi defineerida</a:t>
            </a:r>
          </a:p>
          <a:p>
            <a:pPr lvl="1"/>
            <a:r>
              <a:rPr lang="et-EE" dirty="0" smtClean="0"/>
              <a:t>Komponendi initsialiseerida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7710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 smtClean="0"/>
              <a:t>Alamkomponendi defineerimine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Defineerimine toimub arhitektuuri deklareerimis</a:t>
            </a:r>
            <a:r>
              <a:rPr lang="en-US" dirty="0" err="1" smtClean="0"/>
              <a:t>osas</a:t>
            </a:r>
            <a:endParaRPr lang="et-EE" dirty="0" smtClean="0"/>
          </a:p>
          <a:p>
            <a:r>
              <a:rPr lang="et-EE" dirty="0" smtClean="0"/>
              <a:t>Tuleb kopeerida alamkomponendi entity ning vahetada sõnad</a:t>
            </a:r>
            <a:r>
              <a:rPr lang="et-EE" b="1" dirty="0" smtClean="0"/>
              <a:t> entity</a:t>
            </a:r>
            <a:r>
              <a:rPr lang="et-EE" dirty="0" smtClean="0"/>
              <a:t>, sõna </a:t>
            </a:r>
            <a:r>
              <a:rPr lang="et-EE" b="1" dirty="0" smtClean="0"/>
              <a:t>component</a:t>
            </a:r>
            <a:r>
              <a:rPr lang="et-EE" dirty="0" smtClean="0"/>
              <a:t> vastu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3573016"/>
            <a:ext cx="1944216" cy="1754326"/>
          </a:xfrm>
          <a:prstGeom prst="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0033CC"/>
                </a:solidFill>
              </a:rPr>
              <a:t>e</a:t>
            </a:r>
            <a:r>
              <a:rPr lang="et-EE" sz="1800" b="1" dirty="0" smtClean="0">
                <a:solidFill>
                  <a:srgbClr val="0033CC"/>
                </a:solidFill>
              </a:rPr>
              <a:t>ntity </a:t>
            </a:r>
            <a:r>
              <a:rPr lang="et-EE" sz="1800" dirty="0" smtClean="0"/>
              <a:t>A </a:t>
            </a:r>
            <a:r>
              <a:rPr lang="et-EE" sz="1800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t-EE" sz="1800" dirty="0" smtClean="0">
                <a:solidFill>
                  <a:srgbClr val="0033CC"/>
                </a:solidFill>
              </a:rPr>
              <a:t>port</a:t>
            </a:r>
            <a:r>
              <a:rPr lang="en-US" sz="1800" dirty="0" smtClean="0">
                <a:solidFill>
                  <a:srgbClr val="0033CC"/>
                </a:solidFill>
              </a:rPr>
              <a:t>(</a:t>
            </a:r>
          </a:p>
          <a:p>
            <a:pPr lvl="1"/>
            <a:r>
              <a:rPr lang="en-US" sz="1800" dirty="0"/>
              <a:t> </a:t>
            </a:r>
            <a:r>
              <a:rPr lang="en-US" sz="1800" dirty="0" smtClean="0"/>
              <a:t>  i1,i2: in bit;</a:t>
            </a:r>
          </a:p>
          <a:p>
            <a:pPr lvl="1"/>
            <a:r>
              <a:rPr lang="en-US" sz="1800" dirty="0"/>
              <a:t> </a:t>
            </a:r>
            <a:r>
              <a:rPr lang="en-US" sz="1800" dirty="0" smtClean="0"/>
              <a:t>  o : out bit</a:t>
            </a:r>
            <a:endParaRPr lang="en-US" sz="1800" dirty="0"/>
          </a:p>
          <a:p>
            <a:pPr lvl="1"/>
            <a:r>
              <a:rPr lang="en-US" sz="1800" dirty="0" smtClean="0">
                <a:solidFill>
                  <a:srgbClr val="0033CC"/>
                </a:solidFill>
              </a:rPr>
              <a:t>);</a:t>
            </a:r>
          </a:p>
          <a:p>
            <a:r>
              <a:rPr lang="en-US" sz="1800" dirty="0" smtClean="0">
                <a:solidFill>
                  <a:srgbClr val="0033CC"/>
                </a:solidFill>
              </a:rPr>
              <a:t>end </a:t>
            </a:r>
            <a:r>
              <a:rPr lang="en-US" sz="1800" b="1" dirty="0" smtClean="0">
                <a:solidFill>
                  <a:srgbClr val="0033CC"/>
                </a:solidFill>
              </a:rPr>
              <a:t>entity</a:t>
            </a:r>
            <a:r>
              <a:rPr lang="en-US" sz="1800" dirty="0" smtClean="0">
                <a:solidFill>
                  <a:srgbClr val="0033CC"/>
                </a:solidFill>
              </a:rPr>
              <a:t>;</a:t>
            </a:r>
            <a:endParaRPr lang="et-EE" sz="1800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93048" y="3140968"/>
            <a:ext cx="374441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</a:t>
            </a:r>
            <a:r>
              <a:rPr lang="en-US" dirty="0" smtClean="0">
                <a:solidFill>
                  <a:srgbClr val="0033CC"/>
                </a:solidFill>
              </a:rPr>
              <a:t>rchitecture</a:t>
            </a:r>
            <a:r>
              <a:rPr lang="en-US" dirty="0" smtClean="0"/>
              <a:t> arch </a:t>
            </a:r>
            <a:r>
              <a:rPr lang="en-US" dirty="0" smtClean="0">
                <a:solidFill>
                  <a:srgbClr val="0033CC"/>
                </a:solidFill>
              </a:rPr>
              <a:t>of</a:t>
            </a:r>
            <a:r>
              <a:rPr lang="en-US" dirty="0" smtClean="0"/>
              <a:t> C </a:t>
            </a:r>
            <a:r>
              <a:rPr lang="en-US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n-US" sz="1800" b="1" dirty="0">
                <a:solidFill>
                  <a:srgbClr val="0033CC"/>
                </a:solidFill>
              </a:rPr>
              <a:t>c</a:t>
            </a:r>
            <a:r>
              <a:rPr lang="en-US" sz="1800" b="1" dirty="0" smtClean="0">
                <a:solidFill>
                  <a:srgbClr val="0033CC"/>
                </a:solidFill>
              </a:rPr>
              <a:t>omponent</a:t>
            </a:r>
            <a:r>
              <a:rPr lang="en-US" sz="1800" b="1" dirty="0" smtClean="0"/>
              <a:t> </a:t>
            </a:r>
            <a:r>
              <a:rPr lang="et-EE" sz="1800" dirty="0" smtClean="0"/>
              <a:t>A </a:t>
            </a:r>
            <a:r>
              <a:rPr lang="et-EE" sz="1800" dirty="0">
                <a:solidFill>
                  <a:srgbClr val="0033CC"/>
                </a:solidFill>
              </a:rPr>
              <a:t>is</a:t>
            </a:r>
          </a:p>
          <a:p>
            <a:pPr lvl="2"/>
            <a:r>
              <a:rPr lang="et-EE" sz="1800" dirty="0">
                <a:solidFill>
                  <a:srgbClr val="0033CC"/>
                </a:solidFill>
              </a:rPr>
              <a:t>port</a:t>
            </a:r>
            <a:r>
              <a:rPr lang="en-US" sz="1800" dirty="0">
                <a:solidFill>
                  <a:srgbClr val="0033CC"/>
                </a:solidFill>
              </a:rPr>
              <a:t>(</a:t>
            </a:r>
          </a:p>
          <a:p>
            <a:pPr lvl="2"/>
            <a:r>
              <a:rPr lang="en-US" sz="1800" dirty="0"/>
              <a:t>   i1,i2: in bit;</a:t>
            </a:r>
          </a:p>
          <a:p>
            <a:pPr lvl="2"/>
            <a:r>
              <a:rPr lang="en-US" sz="1800" dirty="0"/>
              <a:t>   o : out bit</a:t>
            </a:r>
          </a:p>
          <a:p>
            <a:pPr lvl="2"/>
            <a:r>
              <a:rPr lang="en-US" sz="1800" dirty="0">
                <a:solidFill>
                  <a:srgbClr val="0033CC"/>
                </a:solidFill>
              </a:rPr>
              <a:t>);</a:t>
            </a:r>
          </a:p>
          <a:p>
            <a:pPr lvl="1"/>
            <a:r>
              <a:rPr lang="en-US" sz="1800" dirty="0">
                <a:solidFill>
                  <a:srgbClr val="0033CC"/>
                </a:solidFill>
              </a:rPr>
              <a:t>end </a:t>
            </a:r>
            <a:r>
              <a:rPr lang="en-US" sz="1800" b="1" dirty="0" smtClean="0">
                <a:solidFill>
                  <a:srgbClr val="0033CC"/>
                </a:solidFill>
              </a:rPr>
              <a:t>component</a:t>
            </a:r>
            <a:r>
              <a:rPr lang="en-US" sz="1800" dirty="0" smtClean="0">
                <a:solidFill>
                  <a:srgbClr val="0033CC"/>
                </a:solidFill>
              </a:rPr>
              <a:t>;</a:t>
            </a:r>
          </a:p>
          <a:p>
            <a:endParaRPr lang="et-EE" sz="1800" dirty="0" smtClean="0"/>
          </a:p>
          <a:p>
            <a:r>
              <a:rPr lang="en-US" dirty="0">
                <a:solidFill>
                  <a:srgbClr val="0033CC"/>
                </a:solidFill>
              </a:rPr>
              <a:t>b</a:t>
            </a:r>
            <a:r>
              <a:rPr lang="en-US" dirty="0" smtClean="0">
                <a:solidFill>
                  <a:srgbClr val="0033CC"/>
                </a:solidFill>
              </a:rPr>
              <a:t>egin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	</a:t>
            </a:r>
            <a:r>
              <a:rPr lang="en-US" dirty="0" smtClean="0"/>
              <a:t>…</a:t>
            </a:r>
          </a:p>
          <a:p>
            <a:r>
              <a:rPr lang="en-US" dirty="0" smtClean="0">
                <a:solidFill>
                  <a:srgbClr val="0033CC"/>
                </a:solidFill>
              </a:rPr>
              <a:t>end architecture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433108" y="3599150"/>
            <a:ext cx="1800200" cy="1728192"/>
          </a:xfrm>
          <a:prstGeom prst="rect">
            <a:avLst/>
          </a:prstGeom>
          <a:solidFill>
            <a:schemeClr val="tx2"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8" name="Straight Arrow Connector 7"/>
          <p:cNvCxnSpPr>
            <a:stCxn id="4" idx="3"/>
          </p:cNvCxnSpPr>
          <p:nvPr/>
        </p:nvCxnSpPr>
        <p:spPr bwMode="auto">
          <a:xfrm>
            <a:off x="3491880" y="4450179"/>
            <a:ext cx="1941228" cy="15648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8"/>
          <p:cNvSpPr/>
          <p:nvPr/>
        </p:nvSpPr>
        <p:spPr bwMode="auto">
          <a:xfrm>
            <a:off x="1547664" y="3645024"/>
            <a:ext cx="648072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024100" y="5024502"/>
            <a:ext cx="648072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433108" y="3612791"/>
            <a:ext cx="111313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776640" y="4941168"/>
            <a:ext cx="1113136" cy="288032"/>
          </a:xfrm>
          <a:prstGeom prst="rect">
            <a:avLst/>
          </a:prstGeom>
          <a:solidFill>
            <a:srgbClr val="FFFF00">
              <a:alpha val="3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410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Alamkomponendi</a:t>
            </a:r>
            <a:r>
              <a:rPr lang="en-US" dirty="0" smtClean="0"/>
              <a:t> </a:t>
            </a:r>
            <a:r>
              <a:rPr lang="en-US" dirty="0" err="1" smtClean="0"/>
              <a:t>initsialiseerimine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Initsialiseerimine</a:t>
            </a:r>
            <a:r>
              <a:rPr lang="en-US" dirty="0" smtClean="0"/>
              <a:t> on p</a:t>
            </a:r>
            <a:r>
              <a:rPr lang="et-EE" dirty="0" smtClean="0"/>
              <a:t>õhimõtteliselt ühendamine</a:t>
            </a:r>
          </a:p>
          <a:p>
            <a:r>
              <a:rPr lang="et-EE" dirty="0" smtClean="0"/>
              <a:t>Initsialiseerimises on kolm eesmärki:</a:t>
            </a:r>
          </a:p>
          <a:p>
            <a:pPr lvl="1"/>
            <a:r>
              <a:rPr lang="et-EE" dirty="0" smtClean="0"/>
              <a:t>Määrata, kui palju koopiat alamkomponendist võetakse kasutusele</a:t>
            </a:r>
          </a:p>
          <a:p>
            <a:pPr lvl="1"/>
            <a:r>
              <a:rPr lang="et-EE" dirty="0" smtClean="0"/>
              <a:t>Anda igale koopiale </a:t>
            </a:r>
            <a:r>
              <a:rPr lang="et-EE" u="sng" dirty="0" smtClean="0"/>
              <a:t>unikaalne</a:t>
            </a:r>
            <a:r>
              <a:rPr lang="et-EE" dirty="0" smtClean="0"/>
              <a:t> nimi</a:t>
            </a:r>
          </a:p>
          <a:p>
            <a:pPr lvl="1"/>
            <a:r>
              <a:rPr lang="et-EE" dirty="0" smtClean="0"/>
              <a:t>Ühendada alamkomponendi signaalid suurema komponendi signaalidega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1292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 smtClean="0"/>
              <a:t>initsialiseerimine</a:t>
            </a:r>
            <a:r>
              <a:rPr lang="et-EE" dirty="0" smtClean="0"/>
              <a:t>. Eesmärk 1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00050"/>
            <a:r>
              <a:rPr lang="et-EE" dirty="0"/>
              <a:t>Määrata, kui palju koopiat alamkomponendist võetakse </a:t>
            </a:r>
            <a:r>
              <a:rPr lang="et-EE" dirty="0" smtClean="0"/>
              <a:t>kasutusele</a:t>
            </a:r>
          </a:p>
          <a:p>
            <a:pPr lvl="1"/>
            <a:r>
              <a:rPr lang="et-EE" dirty="0" smtClean="0"/>
              <a:t>Saab kasutada mitu sedasama alamkomponendi</a:t>
            </a:r>
            <a:endParaRPr lang="et-EE" dirty="0"/>
          </a:p>
          <a:p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932040" y="2954561"/>
            <a:ext cx="2016224" cy="21602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5235582" y="3229751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6302237" y="3657614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5060716" y="4455018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920970" y="3409825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920970" y="340982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 bwMode="auto">
          <a:xfrm flipH="1">
            <a:off x="2634039" y="3553841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/>
          <p:nvPr/>
        </p:nvCxnSpPr>
        <p:spPr bwMode="auto">
          <a:xfrm flipH="1">
            <a:off x="2632938" y="3697857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3353018" y="3625849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TextBox 16"/>
          <p:cNvSpPr txBox="1"/>
          <p:nvPr/>
        </p:nvSpPr>
        <p:spPr>
          <a:xfrm>
            <a:off x="5276740" y="3200134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372200" y="3598707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17214" y="4422303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60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/>
              <a:t>. Eesmärk </a:t>
            </a:r>
            <a:r>
              <a:rPr lang="et-EE" dirty="0" smtClean="0"/>
              <a:t>2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400050"/>
            <a:r>
              <a:rPr lang="et-EE" dirty="0"/>
              <a:t>Anda igale koopiale </a:t>
            </a:r>
            <a:r>
              <a:rPr lang="et-EE" u="sng" dirty="0"/>
              <a:t>unikaalne</a:t>
            </a:r>
            <a:r>
              <a:rPr lang="et-EE" dirty="0"/>
              <a:t> </a:t>
            </a:r>
            <a:r>
              <a:rPr lang="et-EE" dirty="0" smtClean="0"/>
              <a:t>nimi</a:t>
            </a:r>
          </a:p>
          <a:p>
            <a:pPr marL="400050" lvl="1" indent="-400050"/>
            <a:r>
              <a:rPr lang="et-EE" dirty="0" smtClean="0"/>
              <a:t>Kuna koopiaid tuleb eristada antakse neile unikaalsed nimed</a:t>
            </a:r>
            <a:endParaRPr lang="et-EE" dirty="0"/>
          </a:p>
          <a:p>
            <a:pPr marL="400050" lvl="1" indent="-400050"/>
            <a:endParaRPr lang="et-EE" dirty="0"/>
          </a:p>
          <a:p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932040" y="2954561"/>
            <a:ext cx="2016224" cy="216024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235582" y="3229751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6302237" y="3657614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5060716" y="4455018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920970" y="3409825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920970" y="3409825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2634039" y="3553841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2632938" y="3697857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3353018" y="3625849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218791" y="297993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A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14251" y="3411814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A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059265" y="4202103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A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77123" y="3214942"/>
            <a:ext cx="63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c1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297820" y="3640657"/>
            <a:ext cx="63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c2</a:t>
            </a:r>
            <a:endParaRPr lang="et-EE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19558" y="4455018"/>
            <a:ext cx="63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c3</a:t>
            </a:r>
            <a:endParaRPr lang="et-E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433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/>
              <a:t>. Eesmärk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6375" y="1423444"/>
            <a:ext cx="6835775" cy="4835525"/>
          </a:xfrm>
        </p:spPr>
        <p:txBody>
          <a:bodyPr/>
          <a:lstStyle/>
          <a:p>
            <a:r>
              <a:rPr lang="et-EE" dirty="0"/>
              <a:t>Ühendada alamkomponendi signaalid suurema komponendi signaalidega</a:t>
            </a:r>
            <a:endParaRPr lang="en-US" dirty="0"/>
          </a:p>
          <a:p>
            <a:pPr marL="400050" lvl="1" indent="-400050"/>
            <a:endParaRPr lang="et-EE" dirty="0"/>
          </a:p>
          <a:p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433658" y="2954558"/>
            <a:ext cx="4026773" cy="362611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735478" y="3706968"/>
            <a:ext cx="780738" cy="730144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52821" y="3403679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720" y="340416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1764789" y="3548184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1763688" y="369220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2483768" y="362019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909823" y="345501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A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3715" y="3841207"/>
            <a:ext cx="63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c1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5460376" y="3933056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5475667" y="422108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6516216" y="408344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494996" y="376148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out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1651" y="364696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in1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67316" y="4163628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in2</a:t>
            </a:r>
            <a:endParaRPr lang="et-EE" sz="1400" dirty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flipH="1">
            <a:off x="3635897" y="3761481"/>
            <a:ext cx="14401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>
            <a:off x="3635897" y="4581128"/>
            <a:ext cx="14401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Rectangle 33"/>
          <p:cNvSpPr/>
          <p:nvPr/>
        </p:nvSpPr>
        <p:spPr bwMode="auto">
          <a:xfrm>
            <a:off x="7524328" y="3620192"/>
            <a:ext cx="792088" cy="2113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flipH="1">
            <a:off x="7164288" y="4072039"/>
            <a:ext cx="360040" cy="114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3563888" y="321297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c_in1</a:t>
            </a:r>
            <a:endParaRPr lang="et-EE" dirty="0"/>
          </a:p>
        </p:txBody>
      </p:sp>
      <p:sp>
        <p:nvSpPr>
          <p:cNvPr id="42" name="TextBox 41"/>
          <p:cNvSpPr txBox="1"/>
          <p:nvPr/>
        </p:nvSpPr>
        <p:spPr>
          <a:xfrm>
            <a:off x="3563888" y="413617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c_in2</a:t>
            </a:r>
            <a:endParaRPr lang="et-EE" dirty="0"/>
          </a:p>
        </p:txBody>
      </p:sp>
      <p:sp>
        <p:nvSpPr>
          <p:cNvPr id="43" name="TextBox 42"/>
          <p:cNvSpPr txBox="1"/>
          <p:nvPr/>
        </p:nvSpPr>
        <p:spPr>
          <a:xfrm>
            <a:off x="7092280" y="3785461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 smtClean="0">
                <a:solidFill>
                  <a:schemeClr val="bg1"/>
                </a:solidFill>
              </a:rPr>
              <a:t>ena</a:t>
            </a:r>
            <a:endParaRPr lang="et-EE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747072" y="433015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Sisemine skeem</a:t>
            </a:r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56816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/>
              <a:t>. Eesmärk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76375" y="1423444"/>
            <a:ext cx="6835775" cy="4835525"/>
          </a:xfrm>
        </p:spPr>
        <p:txBody>
          <a:bodyPr/>
          <a:lstStyle/>
          <a:p>
            <a:r>
              <a:rPr lang="et-EE" dirty="0"/>
              <a:t>Ühendada alamkomponendi signaalid suurema komponendi signaalidega</a:t>
            </a:r>
            <a:endParaRPr lang="en-US" dirty="0"/>
          </a:p>
          <a:p>
            <a:pPr marL="400050" lvl="1" indent="-400050"/>
            <a:endParaRPr lang="et-EE" dirty="0"/>
          </a:p>
          <a:p>
            <a:endParaRPr lang="et-EE" dirty="0"/>
          </a:p>
        </p:txBody>
      </p:sp>
      <p:sp>
        <p:nvSpPr>
          <p:cNvPr id="4" name="Rectangle 3"/>
          <p:cNvSpPr/>
          <p:nvPr/>
        </p:nvSpPr>
        <p:spPr bwMode="auto">
          <a:xfrm>
            <a:off x="4433658" y="2954558"/>
            <a:ext cx="4026773" cy="362611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5735478" y="3706968"/>
            <a:ext cx="780738" cy="730144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052821" y="3403679"/>
            <a:ext cx="432048" cy="432048"/>
          </a:xfrm>
          <a:prstGeom prst="rect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51720" y="3404168"/>
            <a:ext cx="432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A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 bwMode="auto">
          <a:xfrm flipH="1">
            <a:off x="1764789" y="3548184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 flipH="1">
            <a:off x="1763688" y="3692200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 flipH="1">
            <a:off x="2483768" y="362019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5909823" y="3455016"/>
            <a:ext cx="432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A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3715" y="3841207"/>
            <a:ext cx="631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>
                <a:solidFill>
                  <a:schemeClr val="bg1"/>
                </a:solidFill>
              </a:rPr>
              <a:t>c1</a:t>
            </a:r>
            <a:endParaRPr lang="et-EE" dirty="0">
              <a:solidFill>
                <a:schemeClr val="bg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 flipH="1">
            <a:off x="5460376" y="3933056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Straight Connector 19"/>
          <p:cNvCxnSpPr/>
          <p:nvPr/>
        </p:nvCxnSpPr>
        <p:spPr bwMode="auto">
          <a:xfrm flipH="1">
            <a:off x="5475667" y="4221088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 flipH="1">
            <a:off x="6516216" y="4083442"/>
            <a:ext cx="288032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494996" y="376148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out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31651" y="3646961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in1</a:t>
            </a:r>
            <a:endParaRPr lang="et-EE" sz="14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367316" y="4163628"/>
            <a:ext cx="57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400" dirty="0" smtClean="0">
                <a:solidFill>
                  <a:schemeClr val="bg1"/>
                </a:solidFill>
              </a:rPr>
              <a:t>in2</a:t>
            </a:r>
            <a:endParaRPr lang="et-EE" sz="1400" dirty="0">
              <a:solidFill>
                <a:schemeClr val="bg1"/>
              </a:solidFill>
            </a:endParaRPr>
          </a:p>
        </p:txBody>
      </p:sp>
      <p:cxnSp>
        <p:nvCxnSpPr>
          <p:cNvPr id="29" name="Straight Connector 28"/>
          <p:cNvCxnSpPr/>
          <p:nvPr/>
        </p:nvCxnSpPr>
        <p:spPr bwMode="auto">
          <a:xfrm flipH="1">
            <a:off x="3635897" y="3761481"/>
            <a:ext cx="14401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1" name="Straight Connector 30"/>
          <p:cNvCxnSpPr/>
          <p:nvPr/>
        </p:nvCxnSpPr>
        <p:spPr bwMode="auto">
          <a:xfrm flipH="1">
            <a:off x="3635897" y="4581128"/>
            <a:ext cx="1440159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4" name="Rectangle 33"/>
          <p:cNvSpPr/>
          <p:nvPr/>
        </p:nvSpPr>
        <p:spPr bwMode="auto">
          <a:xfrm>
            <a:off x="7524328" y="3620192"/>
            <a:ext cx="792088" cy="2113064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cxnSp>
        <p:nvCxnSpPr>
          <p:cNvPr id="38" name="Straight Connector 37"/>
          <p:cNvCxnSpPr/>
          <p:nvPr/>
        </p:nvCxnSpPr>
        <p:spPr bwMode="auto">
          <a:xfrm flipH="1">
            <a:off x="7164288" y="4072039"/>
            <a:ext cx="360040" cy="1140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3563888" y="3212976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c_in1</a:t>
            </a:r>
            <a:endParaRPr lang="et-EE" dirty="0"/>
          </a:p>
        </p:txBody>
      </p:sp>
      <p:sp>
        <p:nvSpPr>
          <p:cNvPr id="42" name="TextBox 41"/>
          <p:cNvSpPr txBox="1"/>
          <p:nvPr/>
        </p:nvSpPr>
        <p:spPr>
          <a:xfrm>
            <a:off x="3563888" y="4136178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c_in2</a:t>
            </a:r>
            <a:endParaRPr lang="et-EE" dirty="0"/>
          </a:p>
        </p:txBody>
      </p:sp>
      <p:sp>
        <p:nvSpPr>
          <p:cNvPr id="43" name="TextBox 42"/>
          <p:cNvSpPr txBox="1"/>
          <p:nvPr/>
        </p:nvSpPr>
        <p:spPr>
          <a:xfrm>
            <a:off x="7092280" y="3785461"/>
            <a:ext cx="5040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1600" dirty="0" smtClean="0">
                <a:solidFill>
                  <a:schemeClr val="bg1"/>
                </a:solidFill>
              </a:rPr>
              <a:t>ena</a:t>
            </a:r>
            <a:endParaRPr lang="et-EE" sz="16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6747072" y="4330153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Sisemine skeem</a:t>
            </a:r>
            <a:endParaRPr lang="et-EE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5076056" y="3762793"/>
            <a:ext cx="399611" cy="170263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7" name="Straight Connector 16"/>
          <p:cNvCxnSpPr/>
          <p:nvPr/>
        </p:nvCxnSpPr>
        <p:spPr bwMode="auto">
          <a:xfrm flipV="1">
            <a:off x="5076056" y="4221088"/>
            <a:ext cx="432048" cy="360040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Straight Connector 24"/>
          <p:cNvCxnSpPr/>
          <p:nvPr/>
        </p:nvCxnSpPr>
        <p:spPr bwMode="auto">
          <a:xfrm>
            <a:off x="6804248" y="4077740"/>
            <a:ext cx="360040" cy="5702"/>
          </a:xfrm>
          <a:prstGeom prst="line">
            <a:avLst/>
          </a:prstGeom>
          <a:solidFill>
            <a:schemeClr val="accent1"/>
          </a:solidFill>
          <a:ln w="603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99173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 smtClean="0"/>
              <a:t>.</a:t>
            </a:r>
            <a:r>
              <a:rPr lang="en-US" dirty="0" smtClean="0"/>
              <a:t> S</a:t>
            </a:r>
            <a:r>
              <a:rPr lang="et-EE" dirty="0" smtClean="0"/>
              <a:t>üntaks.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Initsialiseerimine toimub arhitektuuri koodi sektsioonis</a:t>
            </a:r>
            <a:endParaRPr lang="et-E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574" y="3212976"/>
            <a:ext cx="2501082" cy="195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691680" y="2204864"/>
            <a:ext cx="374441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</a:t>
            </a:r>
            <a:r>
              <a:rPr lang="en-US" dirty="0" smtClean="0">
                <a:solidFill>
                  <a:srgbClr val="0033CC"/>
                </a:solidFill>
              </a:rPr>
              <a:t>rchitecture</a:t>
            </a:r>
            <a:r>
              <a:rPr lang="en-US" dirty="0" smtClean="0"/>
              <a:t> arch </a:t>
            </a:r>
            <a:r>
              <a:rPr lang="en-US" dirty="0" smtClean="0">
                <a:solidFill>
                  <a:srgbClr val="0033CC"/>
                </a:solidFill>
              </a:rPr>
              <a:t>of</a:t>
            </a:r>
            <a:r>
              <a:rPr lang="en-US" dirty="0" smtClean="0"/>
              <a:t> C </a:t>
            </a:r>
            <a:r>
              <a:rPr lang="en-US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n-US" sz="1800" b="1" dirty="0">
                <a:solidFill>
                  <a:srgbClr val="0033CC"/>
                </a:solidFill>
              </a:rPr>
              <a:t>c</a:t>
            </a:r>
            <a:r>
              <a:rPr lang="en-US" sz="1800" b="1" dirty="0" smtClean="0">
                <a:solidFill>
                  <a:srgbClr val="0033CC"/>
                </a:solidFill>
              </a:rPr>
              <a:t>omponent</a:t>
            </a:r>
            <a:r>
              <a:rPr lang="en-US" sz="1800" b="1" dirty="0" smtClean="0"/>
              <a:t> </a:t>
            </a:r>
            <a:r>
              <a:rPr lang="et-EE" sz="1800" dirty="0" smtClean="0"/>
              <a:t>A </a:t>
            </a:r>
            <a:r>
              <a:rPr lang="et-EE" sz="1800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t-EE" sz="1800" dirty="0">
                <a:solidFill>
                  <a:srgbClr val="0033CC"/>
                </a:solidFill>
              </a:rPr>
              <a:t>	</a:t>
            </a:r>
            <a:r>
              <a:rPr lang="et-EE" sz="1800" b="1" dirty="0" smtClean="0"/>
              <a:t>...</a:t>
            </a:r>
            <a:endParaRPr lang="et-EE" sz="1800" b="1" dirty="0"/>
          </a:p>
          <a:p>
            <a:pPr lvl="1"/>
            <a:r>
              <a:rPr lang="en-US" sz="1800" dirty="0" smtClean="0">
                <a:solidFill>
                  <a:srgbClr val="0033CC"/>
                </a:solidFill>
              </a:rPr>
              <a:t>end </a:t>
            </a:r>
            <a:r>
              <a:rPr lang="en-US" sz="1800" b="1" dirty="0" smtClean="0">
                <a:solidFill>
                  <a:srgbClr val="0033CC"/>
                </a:solidFill>
              </a:rPr>
              <a:t>component</a:t>
            </a:r>
            <a:r>
              <a:rPr lang="en-US" sz="1800" dirty="0" smtClean="0">
                <a:solidFill>
                  <a:srgbClr val="0033CC"/>
                </a:solidFill>
              </a:rPr>
              <a:t>;</a:t>
            </a:r>
            <a:endParaRPr lang="et-EE" sz="1800" dirty="0" smtClean="0"/>
          </a:p>
          <a:p>
            <a:r>
              <a:rPr lang="et-EE" dirty="0">
                <a:solidFill>
                  <a:srgbClr val="0033CC"/>
                </a:solidFill>
              </a:rPr>
              <a:t>b</a:t>
            </a:r>
            <a:r>
              <a:rPr lang="en-US" dirty="0" err="1" smtClean="0">
                <a:solidFill>
                  <a:srgbClr val="0033CC"/>
                </a:solidFill>
              </a:rPr>
              <a:t>egin</a:t>
            </a:r>
            <a:endParaRPr lang="et-EE" dirty="0" smtClean="0">
              <a:solidFill>
                <a:srgbClr val="0033CC"/>
              </a:solidFill>
            </a:endParaRPr>
          </a:p>
          <a:p>
            <a:pPr lvl="1"/>
            <a:r>
              <a:rPr lang="et-EE" sz="2000" dirty="0" smtClean="0"/>
              <a:t>c1</a:t>
            </a:r>
            <a:r>
              <a:rPr lang="et-EE" sz="2000" dirty="0" smtClean="0">
                <a:solidFill>
                  <a:srgbClr val="0033CC"/>
                </a:solidFill>
              </a:rPr>
              <a:t> : </a:t>
            </a:r>
            <a:r>
              <a:rPr lang="et-EE" sz="2000" dirty="0" smtClean="0"/>
              <a:t> A </a:t>
            </a:r>
          </a:p>
          <a:p>
            <a:pPr lvl="1"/>
            <a:r>
              <a:rPr lang="et-EE" sz="2000" dirty="0">
                <a:solidFill>
                  <a:srgbClr val="0033CC"/>
                </a:solidFill>
              </a:rPr>
              <a:t>p</a:t>
            </a:r>
            <a:r>
              <a:rPr lang="et-EE" sz="2000" dirty="0" smtClean="0">
                <a:solidFill>
                  <a:srgbClr val="0033CC"/>
                </a:solidFill>
              </a:rPr>
              <a:t>ort map</a:t>
            </a:r>
            <a:r>
              <a:rPr lang="en-US" sz="2000" dirty="0" smtClean="0">
                <a:solidFill>
                  <a:srgbClr val="0033CC"/>
                </a:solidFill>
              </a:rPr>
              <a:t>(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in1 =&gt; c_in1,</a:t>
            </a:r>
          </a:p>
          <a:p>
            <a:pPr lvl="1"/>
            <a:r>
              <a:rPr lang="en-US" sz="2000" dirty="0" smtClean="0"/>
              <a:t>	in2 =&gt; c_in2,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out =&gt; </a:t>
            </a:r>
            <a:r>
              <a:rPr lang="en-US" sz="2000" dirty="0" err="1" smtClean="0"/>
              <a:t>ena</a:t>
            </a:r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0033CC"/>
                </a:solidFill>
              </a:rPr>
              <a:t>);</a:t>
            </a:r>
          </a:p>
          <a:p>
            <a:pPr lvl="1"/>
            <a:endParaRPr lang="en-US" sz="2000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end architecture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55" name="Rectangle 54"/>
          <p:cNvSpPr/>
          <p:nvPr/>
        </p:nvSpPr>
        <p:spPr bwMode="auto">
          <a:xfrm>
            <a:off x="1763688" y="2564904"/>
            <a:ext cx="2592288" cy="936104"/>
          </a:xfrm>
          <a:prstGeom prst="rect">
            <a:avLst/>
          </a:prstGeom>
          <a:solidFill>
            <a:schemeClr val="tx2"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8" name="Rectangle 57"/>
          <p:cNvSpPr/>
          <p:nvPr/>
        </p:nvSpPr>
        <p:spPr bwMode="auto">
          <a:xfrm>
            <a:off x="1763688" y="3829692"/>
            <a:ext cx="2592288" cy="1975572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5436096" y="2204864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Deklareerimisosa</a:t>
            </a:r>
            <a:endParaRPr lang="et-EE" dirty="0"/>
          </a:p>
        </p:txBody>
      </p:sp>
      <p:sp>
        <p:nvSpPr>
          <p:cNvPr id="60" name="TextBox 59"/>
          <p:cNvSpPr txBox="1"/>
          <p:nvPr/>
        </p:nvSpPr>
        <p:spPr>
          <a:xfrm>
            <a:off x="5235336" y="566124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dirty="0" smtClean="0"/>
              <a:t>Koodiosa</a:t>
            </a:r>
            <a:endParaRPr lang="et-EE" dirty="0"/>
          </a:p>
        </p:txBody>
      </p:sp>
      <p:cxnSp>
        <p:nvCxnSpPr>
          <p:cNvPr id="61" name="Straight Arrow Connector 60"/>
          <p:cNvCxnSpPr>
            <a:stCxn id="57" idx="1"/>
            <a:endCxn id="55" idx="3"/>
          </p:cNvCxnSpPr>
          <p:nvPr/>
        </p:nvCxnSpPr>
        <p:spPr bwMode="auto">
          <a:xfrm flipH="1">
            <a:off x="4355976" y="2435697"/>
            <a:ext cx="1080120" cy="5972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3" name="Straight Arrow Connector 62"/>
          <p:cNvCxnSpPr>
            <a:stCxn id="60" idx="1"/>
          </p:cNvCxnSpPr>
          <p:nvPr/>
        </p:nvCxnSpPr>
        <p:spPr bwMode="auto">
          <a:xfrm flipH="1" flipV="1">
            <a:off x="4355976" y="5085184"/>
            <a:ext cx="879360" cy="806897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734165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 smtClean="0"/>
              <a:t>.</a:t>
            </a:r>
            <a:r>
              <a:rPr lang="en-US" dirty="0" smtClean="0"/>
              <a:t> S</a:t>
            </a:r>
            <a:r>
              <a:rPr lang="et-EE" dirty="0" smtClean="0"/>
              <a:t>üntaks.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Initsialiseerimine toimub arhitektuuri koodi sektsioonis</a:t>
            </a:r>
            <a:endParaRPr lang="et-E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80" y="2645245"/>
            <a:ext cx="2501082" cy="195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691680" y="2204864"/>
            <a:ext cx="374441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</a:t>
            </a:r>
            <a:r>
              <a:rPr lang="en-US" dirty="0" smtClean="0">
                <a:solidFill>
                  <a:srgbClr val="0033CC"/>
                </a:solidFill>
              </a:rPr>
              <a:t>rchitecture</a:t>
            </a:r>
            <a:r>
              <a:rPr lang="en-US" dirty="0" smtClean="0"/>
              <a:t> arch </a:t>
            </a:r>
            <a:r>
              <a:rPr lang="en-US" dirty="0" smtClean="0">
                <a:solidFill>
                  <a:srgbClr val="0033CC"/>
                </a:solidFill>
              </a:rPr>
              <a:t>of</a:t>
            </a:r>
            <a:r>
              <a:rPr lang="en-US" dirty="0" smtClean="0"/>
              <a:t> C </a:t>
            </a:r>
            <a:r>
              <a:rPr lang="en-US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n-US" sz="1800" b="1" dirty="0">
                <a:solidFill>
                  <a:srgbClr val="0033CC"/>
                </a:solidFill>
              </a:rPr>
              <a:t>c</a:t>
            </a:r>
            <a:r>
              <a:rPr lang="en-US" sz="1800" b="1" dirty="0" smtClean="0">
                <a:solidFill>
                  <a:srgbClr val="0033CC"/>
                </a:solidFill>
              </a:rPr>
              <a:t>omponent</a:t>
            </a:r>
            <a:r>
              <a:rPr lang="en-US" sz="1800" b="1" dirty="0" smtClean="0"/>
              <a:t> </a:t>
            </a:r>
            <a:r>
              <a:rPr lang="et-EE" sz="1800" dirty="0" smtClean="0"/>
              <a:t>A </a:t>
            </a:r>
            <a:r>
              <a:rPr lang="et-EE" sz="1800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t-EE" sz="1800" dirty="0">
                <a:solidFill>
                  <a:srgbClr val="0033CC"/>
                </a:solidFill>
              </a:rPr>
              <a:t>	</a:t>
            </a:r>
            <a:r>
              <a:rPr lang="et-EE" sz="1800" b="1" dirty="0" smtClean="0"/>
              <a:t>...</a:t>
            </a:r>
            <a:endParaRPr lang="et-EE" sz="1800" b="1" dirty="0"/>
          </a:p>
          <a:p>
            <a:pPr lvl="1"/>
            <a:r>
              <a:rPr lang="en-US" sz="1800" dirty="0" smtClean="0">
                <a:solidFill>
                  <a:srgbClr val="0033CC"/>
                </a:solidFill>
              </a:rPr>
              <a:t>end </a:t>
            </a:r>
            <a:r>
              <a:rPr lang="en-US" sz="1800" b="1" dirty="0" smtClean="0">
                <a:solidFill>
                  <a:srgbClr val="0033CC"/>
                </a:solidFill>
              </a:rPr>
              <a:t>component</a:t>
            </a:r>
            <a:r>
              <a:rPr lang="en-US" sz="1800" dirty="0" smtClean="0">
                <a:solidFill>
                  <a:srgbClr val="0033CC"/>
                </a:solidFill>
              </a:rPr>
              <a:t>;</a:t>
            </a:r>
            <a:endParaRPr lang="et-EE" sz="1800" dirty="0" smtClean="0"/>
          </a:p>
          <a:p>
            <a:r>
              <a:rPr lang="et-EE" dirty="0" smtClean="0">
                <a:solidFill>
                  <a:srgbClr val="0033CC"/>
                </a:solidFill>
              </a:rPr>
              <a:t>B</a:t>
            </a:r>
            <a:r>
              <a:rPr lang="en-US" dirty="0" err="1" smtClean="0">
                <a:solidFill>
                  <a:srgbClr val="0033CC"/>
                </a:solidFill>
              </a:rPr>
              <a:t>egin</a:t>
            </a:r>
            <a:endParaRPr lang="et-EE" dirty="0" smtClean="0">
              <a:solidFill>
                <a:srgbClr val="0033CC"/>
              </a:solidFill>
            </a:endParaRPr>
          </a:p>
          <a:p>
            <a:pPr lvl="1"/>
            <a:r>
              <a:rPr lang="et-EE" sz="2000" dirty="0" smtClean="0"/>
              <a:t>c1</a:t>
            </a:r>
            <a:r>
              <a:rPr lang="et-EE" sz="2000" dirty="0" smtClean="0">
                <a:solidFill>
                  <a:srgbClr val="0033CC"/>
                </a:solidFill>
              </a:rPr>
              <a:t> : </a:t>
            </a:r>
            <a:r>
              <a:rPr lang="et-EE" sz="2000" dirty="0" smtClean="0"/>
              <a:t> A </a:t>
            </a:r>
          </a:p>
          <a:p>
            <a:pPr lvl="1"/>
            <a:r>
              <a:rPr lang="et-EE" sz="2000" dirty="0">
                <a:solidFill>
                  <a:srgbClr val="0033CC"/>
                </a:solidFill>
              </a:rPr>
              <a:t>p</a:t>
            </a:r>
            <a:r>
              <a:rPr lang="et-EE" sz="2000" dirty="0" smtClean="0">
                <a:solidFill>
                  <a:srgbClr val="0033CC"/>
                </a:solidFill>
              </a:rPr>
              <a:t>ort map</a:t>
            </a:r>
            <a:r>
              <a:rPr lang="en-US" sz="2000" dirty="0" smtClean="0">
                <a:solidFill>
                  <a:srgbClr val="0033CC"/>
                </a:solidFill>
              </a:rPr>
              <a:t>(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in1 </a:t>
            </a:r>
            <a:r>
              <a:rPr lang="en-US" sz="2000" dirty="0" smtClean="0">
                <a:solidFill>
                  <a:srgbClr val="0033CC"/>
                </a:solidFill>
              </a:rPr>
              <a:t>=&gt;</a:t>
            </a:r>
            <a:r>
              <a:rPr lang="en-US" sz="2000" dirty="0" smtClean="0"/>
              <a:t> c_in1,</a:t>
            </a:r>
          </a:p>
          <a:p>
            <a:pPr lvl="1"/>
            <a:r>
              <a:rPr lang="en-US" sz="2000" dirty="0" smtClean="0"/>
              <a:t>	in2</a:t>
            </a:r>
            <a:r>
              <a:rPr lang="en-US" sz="2000" dirty="0" smtClean="0">
                <a:solidFill>
                  <a:srgbClr val="0033CC"/>
                </a:solidFill>
              </a:rPr>
              <a:t> =&gt; </a:t>
            </a:r>
            <a:r>
              <a:rPr lang="en-US" sz="2000" dirty="0" smtClean="0"/>
              <a:t>c_in2,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out </a:t>
            </a:r>
            <a:r>
              <a:rPr lang="en-US" sz="2000" dirty="0" smtClean="0">
                <a:solidFill>
                  <a:srgbClr val="0033CC"/>
                </a:solidFill>
              </a:rPr>
              <a:t>=&gt;</a:t>
            </a:r>
            <a:r>
              <a:rPr lang="en-US" sz="2000" dirty="0" smtClean="0"/>
              <a:t> </a:t>
            </a:r>
            <a:r>
              <a:rPr lang="en-US" sz="2000" dirty="0" err="1" smtClean="0"/>
              <a:t>ena</a:t>
            </a:r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0033CC"/>
                </a:solidFill>
              </a:rPr>
              <a:t>);</a:t>
            </a:r>
          </a:p>
          <a:p>
            <a:pPr lvl="1"/>
            <a:endParaRPr lang="en-US" sz="2000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end architecture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2213761" y="3836717"/>
            <a:ext cx="288032" cy="216024"/>
          </a:xfrm>
          <a:prstGeom prst="rect">
            <a:avLst/>
          </a:prstGeom>
          <a:solidFill>
            <a:schemeClr val="tx2"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683930" y="3823839"/>
            <a:ext cx="288032" cy="216024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3275856" y="2645245"/>
            <a:ext cx="288032" cy="216024"/>
          </a:xfrm>
          <a:prstGeom prst="rect">
            <a:avLst/>
          </a:prstGeom>
          <a:solidFill>
            <a:srgbClr val="FF0000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39150" y="4509629"/>
            <a:ext cx="126264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sz="2000" dirty="0" smtClean="0"/>
              <a:t>Unikaalne nimi</a:t>
            </a:r>
            <a:endParaRPr lang="et-EE" sz="2000" dirty="0"/>
          </a:p>
        </p:txBody>
      </p:sp>
      <p:cxnSp>
        <p:nvCxnSpPr>
          <p:cNvPr id="14" name="Straight Arrow Connector 13"/>
          <p:cNvCxnSpPr>
            <a:stCxn id="6" idx="0"/>
          </p:cNvCxnSpPr>
          <p:nvPr/>
        </p:nvCxnSpPr>
        <p:spPr bwMode="auto">
          <a:xfrm flipV="1">
            <a:off x="1870472" y="4056415"/>
            <a:ext cx="343289" cy="45321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3832344" y="3622292"/>
            <a:ext cx="1963792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sz="2000" dirty="0" smtClean="0"/>
              <a:t>Alamkomponendi nimi</a:t>
            </a:r>
            <a:endParaRPr lang="et-EE" sz="2000" dirty="0"/>
          </a:p>
        </p:txBody>
      </p:sp>
      <p:cxnSp>
        <p:nvCxnSpPr>
          <p:cNvPr id="21" name="Straight Arrow Connector 20"/>
          <p:cNvCxnSpPr>
            <a:endCxn id="8" idx="2"/>
          </p:cNvCxnSpPr>
          <p:nvPr/>
        </p:nvCxnSpPr>
        <p:spPr bwMode="auto">
          <a:xfrm flipH="1" flipV="1">
            <a:off x="3419872" y="2861269"/>
            <a:ext cx="1008112" cy="7610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>
            <a:stCxn id="15" idx="1"/>
            <a:endCxn id="7" idx="3"/>
          </p:cNvCxnSpPr>
          <p:nvPr/>
        </p:nvCxnSpPr>
        <p:spPr bwMode="auto">
          <a:xfrm flipH="1" flipV="1">
            <a:off x="2971962" y="3931851"/>
            <a:ext cx="860382" cy="443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123112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Alamkomponendi</a:t>
            </a:r>
            <a:r>
              <a:rPr lang="en-US" dirty="0"/>
              <a:t> </a:t>
            </a:r>
            <a:r>
              <a:rPr lang="en-US" dirty="0" err="1"/>
              <a:t>initsialiseerimine</a:t>
            </a:r>
            <a:r>
              <a:rPr lang="et-EE" dirty="0" smtClean="0"/>
              <a:t>.</a:t>
            </a:r>
            <a:r>
              <a:rPr lang="en-US" dirty="0" smtClean="0"/>
              <a:t> S</a:t>
            </a:r>
            <a:r>
              <a:rPr lang="et-EE" dirty="0" smtClean="0"/>
              <a:t>üntaks.</a:t>
            </a:r>
            <a:endParaRPr lang="et-E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t-EE" dirty="0" smtClean="0"/>
              <a:t>Initsialiseerimine toimub arhitektuuri koodi sektsioonis</a:t>
            </a:r>
            <a:endParaRPr lang="et-E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1380" y="2645245"/>
            <a:ext cx="2501082" cy="195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TextBox 55"/>
          <p:cNvSpPr txBox="1"/>
          <p:nvPr/>
        </p:nvSpPr>
        <p:spPr>
          <a:xfrm>
            <a:off x="1691680" y="2204864"/>
            <a:ext cx="3744416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33CC"/>
                </a:solidFill>
              </a:rPr>
              <a:t>a</a:t>
            </a:r>
            <a:r>
              <a:rPr lang="en-US" dirty="0" smtClean="0">
                <a:solidFill>
                  <a:srgbClr val="0033CC"/>
                </a:solidFill>
              </a:rPr>
              <a:t>rchitecture</a:t>
            </a:r>
            <a:r>
              <a:rPr lang="en-US" dirty="0" smtClean="0"/>
              <a:t> arch </a:t>
            </a:r>
            <a:r>
              <a:rPr lang="en-US" dirty="0" smtClean="0">
                <a:solidFill>
                  <a:srgbClr val="0033CC"/>
                </a:solidFill>
              </a:rPr>
              <a:t>of</a:t>
            </a:r>
            <a:r>
              <a:rPr lang="en-US" dirty="0" smtClean="0"/>
              <a:t> C </a:t>
            </a:r>
            <a:r>
              <a:rPr lang="en-US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n-US" sz="1800" b="1" dirty="0">
                <a:solidFill>
                  <a:srgbClr val="0033CC"/>
                </a:solidFill>
              </a:rPr>
              <a:t>c</a:t>
            </a:r>
            <a:r>
              <a:rPr lang="en-US" sz="1800" b="1" dirty="0" smtClean="0">
                <a:solidFill>
                  <a:srgbClr val="0033CC"/>
                </a:solidFill>
              </a:rPr>
              <a:t>omponent</a:t>
            </a:r>
            <a:r>
              <a:rPr lang="en-US" sz="1800" b="1" dirty="0" smtClean="0"/>
              <a:t> </a:t>
            </a:r>
            <a:r>
              <a:rPr lang="et-EE" sz="1800" dirty="0" smtClean="0"/>
              <a:t>A </a:t>
            </a:r>
            <a:r>
              <a:rPr lang="et-EE" sz="1800" dirty="0" smtClean="0">
                <a:solidFill>
                  <a:srgbClr val="0033CC"/>
                </a:solidFill>
              </a:rPr>
              <a:t>is</a:t>
            </a:r>
          </a:p>
          <a:p>
            <a:pPr lvl="1"/>
            <a:r>
              <a:rPr lang="et-EE" sz="1800" dirty="0">
                <a:solidFill>
                  <a:srgbClr val="0033CC"/>
                </a:solidFill>
              </a:rPr>
              <a:t>	</a:t>
            </a:r>
            <a:r>
              <a:rPr lang="et-EE" sz="1800" b="1" dirty="0" smtClean="0"/>
              <a:t>...</a:t>
            </a:r>
            <a:endParaRPr lang="et-EE" sz="1800" b="1" dirty="0"/>
          </a:p>
          <a:p>
            <a:pPr lvl="1"/>
            <a:r>
              <a:rPr lang="en-US" sz="1800" dirty="0" smtClean="0">
                <a:solidFill>
                  <a:srgbClr val="0033CC"/>
                </a:solidFill>
              </a:rPr>
              <a:t>end </a:t>
            </a:r>
            <a:r>
              <a:rPr lang="en-US" sz="1800" b="1" dirty="0" smtClean="0">
                <a:solidFill>
                  <a:srgbClr val="0033CC"/>
                </a:solidFill>
              </a:rPr>
              <a:t>component</a:t>
            </a:r>
            <a:r>
              <a:rPr lang="en-US" sz="1800" dirty="0" smtClean="0">
                <a:solidFill>
                  <a:srgbClr val="0033CC"/>
                </a:solidFill>
              </a:rPr>
              <a:t>;</a:t>
            </a:r>
            <a:endParaRPr lang="et-EE" sz="1800" dirty="0" smtClean="0"/>
          </a:p>
          <a:p>
            <a:r>
              <a:rPr lang="et-EE" dirty="0" smtClean="0">
                <a:solidFill>
                  <a:srgbClr val="0033CC"/>
                </a:solidFill>
              </a:rPr>
              <a:t>B</a:t>
            </a:r>
            <a:r>
              <a:rPr lang="en-US" dirty="0" err="1" smtClean="0">
                <a:solidFill>
                  <a:srgbClr val="0033CC"/>
                </a:solidFill>
              </a:rPr>
              <a:t>egin</a:t>
            </a:r>
            <a:endParaRPr lang="et-EE" dirty="0" smtClean="0">
              <a:solidFill>
                <a:srgbClr val="0033CC"/>
              </a:solidFill>
            </a:endParaRPr>
          </a:p>
          <a:p>
            <a:pPr lvl="1"/>
            <a:r>
              <a:rPr lang="et-EE" sz="2000" dirty="0" smtClean="0"/>
              <a:t>c1</a:t>
            </a:r>
            <a:r>
              <a:rPr lang="et-EE" sz="2000" dirty="0" smtClean="0">
                <a:solidFill>
                  <a:srgbClr val="0033CC"/>
                </a:solidFill>
              </a:rPr>
              <a:t> : </a:t>
            </a:r>
            <a:r>
              <a:rPr lang="et-EE" sz="2000" dirty="0" smtClean="0"/>
              <a:t> A </a:t>
            </a:r>
          </a:p>
          <a:p>
            <a:pPr lvl="1"/>
            <a:r>
              <a:rPr lang="et-EE" sz="2000" dirty="0">
                <a:solidFill>
                  <a:srgbClr val="0033CC"/>
                </a:solidFill>
              </a:rPr>
              <a:t>p</a:t>
            </a:r>
            <a:r>
              <a:rPr lang="et-EE" sz="2000" dirty="0" smtClean="0">
                <a:solidFill>
                  <a:srgbClr val="0033CC"/>
                </a:solidFill>
              </a:rPr>
              <a:t>ort map</a:t>
            </a:r>
            <a:r>
              <a:rPr lang="en-US" sz="2000" dirty="0" smtClean="0">
                <a:solidFill>
                  <a:srgbClr val="0033CC"/>
                </a:solidFill>
              </a:rPr>
              <a:t>(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in1 =&gt; c_in1,</a:t>
            </a:r>
          </a:p>
          <a:p>
            <a:pPr lvl="1"/>
            <a:r>
              <a:rPr lang="en-US" sz="2000" dirty="0" smtClean="0"/>
              <a:t>	in2 =&gt; c_in2,</a:t>
            </a:r>
          </a:p>
          <a:p>
            <a:pPr lvl="1"/>
            <a:r>
              <a:rPr lang="en-US" sz="2000" dirty="0"/>
              <a:t>	</a:t>
            </a:r>
            <a:r>
              <a:rPr lang="en-US" sz="2000" dirty="0" smtClean="0"/>
              <a:t>out =&gt; </a:t>
            </a:r>
            <a:r>
              <a:rPr lang="en-US" sz="2000" dirty="0" err="1" smtClean="0"/>
              <a:t>ena</a:t>
            </a:r>
            <a:endParaRPr lang="en-US" sz="2000" dirty="0" smtClean="0"/>
          </a:p>
          <a:p>
            <a:pPr lvl="1"/>
            <a:r>
              <a:rPr lang="en-US" sz="2000" dirty="0" smtClean="0">
                <a:solidFill>
                  <a:srgbClr val="0033CC"/>
                </a:solidFill>
              </a:rPr>
              <a:t>);</a:t>
            </a:r>
          </a:p>
          <a:p>
            <a:pPr lvl="1"/>
            <a:endParaRPr lang="en-US" sz="2000" dirty="0" smtClean="0"/>
          </a:p>
          <a:p>
            <a:r>
              <a:rPr lang="en-US" dirty="0" smtClean="0">
                <a:solidFill>
                  <a:srgbClr val="0033CC"/>
                </a:solidFill>
              </a:rPr>
              <a:t>end architecture</a:t>
            </a:r>
            <a:endParaRPr lang="et-EE" dirty="0">
              <a:solidFill>
                <a:srgbClr val="0033CC"/>
              </a:solidFill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690221" y="4377367"/>
            <a:ext cx="387636" cy="899510"/>
          </a:xfrm>
          <a:prstGeom prst="rect">
            <a:avLst/>
          </a:prstGeom>
          <a:solidFill>
            <a:schemeClr val="tx2">
              <a:alpha val="1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3459819" y="4387935"/>
            <a:ext cx="698158" cy="888942"/>
          </a:xfrm>
          <a:prstGeom prst="rect">
            <a:avLst/>
          </a:prstGeom>
          <a:solidFill>
            <a:srgbClr val="00642D">
              <a:alpha val="15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t-EE" sz="24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157977" y="5877272"/>
            <a:ext cx="2574263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sz="2000" dirty="0" smtClean="0"/>
              <a:t>Alamkomponendi signaalid</a:t>
            </a:r>
            <a:endParaRPr lang="et-EE" sz="2000" dirty="0"/>
          </a:p>
        </p:txBody>
      </p:sp>
      <p:sp>
        <p:nvSpPr>
          <p:cNvPr id="26" name="TextBox 25"/>
          <p:cNvSpPr txBox="1"/>
          <p:nvPr/>
        </p:nvSpPr>
        <p:spPr>
          <a:xfrm>
            <a:off x="4814240" y="4832406"/>
            <a:ext cx="2566072" cy="40011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t-EE" sz="2000" dirty="0" smtClean="0"/>
              <a:t>Komponendi signaalid</a:t>
            </a:r>
            <a:endParaRPr lang="et-EE" sz="2000" dirty="0"/>
          </a:p>
        </p:txBody>
      </p:sp>
      <p:cxnSp>
        <p:nvCxnSpPr>
          <p:cNvPr id="28" name="Straight Arrow Connector 27"/>
          <p:cNvCxnSpPr>
            <a:stCxn id="26" idx="1"/>
            <a:endCxn id="10" idx="3"/>
          </p:cNvCxnSpPr>
          <p:nvPr/>
        </p:nvCxnSpPr>
        <p:spPr bwMode="auto">
          <a:xfrm flipH="1" flipV="1">
            <a:off x="4157977" y="4832406"/>
            <a:ext cx="656263" cy="20005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30" name="Straight Arrow Connector 29"/>
          <p:cNvCxnSpPr>
            <a:stCxn id="25" idx="1"/>
          </p:cNvCxnSpPr>
          <p:nvPr/>
        </p:nvCxnSpPr>
        <p:spPr bwMode="auto">
          <a:xfrm flipH="1" flipV="1">
            <a:off x="2971962" y="5276877"/>
            <a:ext cx="1186015" cy="95433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922669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end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3050" cy="687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siooni_pohi_EST_2011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TU_mall_ppt2003">
  <a:themeElements>
    <a:clrScheme name="3_TTY_mall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TTY_mall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3_TTY_mall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Custom Design">
  <a:themeElements>
    <a:clrScheme name="1_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ustom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1_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Presentatsiooni_pohi_EST_2011</Template>
  <TotalTime>575</TotalTime>
  <Words>1150</Words>
  <Application>Microsoft Office PowerPoint</Application>
  <PresentationFormat>On-screen Show (4:3)</PresentationFormat>
  <Paragraphs>437</Paragraphs>
  <Slides>37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42" baseType="lpstr">
      <vt:lpstr>Presentatsiooni_pohi_EST_2011</vt:lpstr>
      <vt:lpstr>TTU_mall_ppt2003</vt:lpstr>
      <vt:lpstr>2_Custom Design</vt:lpstr>
      <vt:lpstr>Custom Design</vt:lpstr>
      <vt:lpstr>1_Custom Design</vt:lpstr>
      <vt:lpstr>PowerPoint Presentation</vt:lpstr>
      <vt:lpstr>VHDL. Praktilised alused 2</vt:lpstr>
      <vt:lpstr>Agenda</vt:lpstr>
      <vt:lpstr>Protsess</vt:lpstr>
      <vt:lpstr>Protsess</vt:lpstr>
      <vt:lpstr>Protsess</vt:lpstr>
      <vt:lpstr>Protsess</vt:lpstr>
      <vt:lpstr>Protsess</vt:lpstr>
      <vt:lpstr>Protsess</vt:lpstr>
      <vt:lpstr>Protsess</vt:lpstr>
      <vt:lpstr>Protsess. Sisend ja väljund Esimene iteratsioon</vt:lpstr>
      <vt:lpstr>Protsess. Sisend ja väljund Teine iteratsioon</vt:lpstr>
      <vt:lpstr>Protsess. Järjestikud laused</vt:lpstr>
      <vt:lpstr>Protsess. If lause</vt:lpstr>
      <vt:lpstr>Protsess. If lause. Näide</vt:lpstr>
      <vt:lpstr>Protsess. Case lause</vt:lpstr>
      <vt:lpstr>Protsess. Case lause. Näide</vt:lpstr>
      <vt:lpstr>Protsess. Wait lause</vt:lpstr>
      <vt:lpstr>Protsess. Wait for ...</vt:lpstr>
      <vt:lpstr>Protsess. Wait on ...</vt:lpstr>
      <vt:lpstr>Protsess. Wait until ...</vt:lpstr>
      <vt:lpstr>Protsess. Wait. Näide</vt:lpstr>
      <vt:lpstr>Protsess. Wait.  Näide omistamisest</vt:lpstr>
      <vt:lpstr>Protsess. Wait.  Näide omistamisest</vt:lpstr>
      <vt:lpstr>Protsess. Wait.  Näide omistamisest</vt:lpstr>
      <vt:lpstr>Alamkomponent</vt:lpstr>
      <vt:lpstr>Alamkomponendi kasutamine</vt:lpstr>
      <vt:lpstr>Alamkomponendi defineerimine</vt:lpstr>
      <vt:lpstr>Alamkomponendi initsialiseerimine</vt:lpstr>
      <vt:lpstr>Alamkomponendi initsialiseerimine. Eesmärk 1</vt:lpstr>
      <vt:lpstr>Alamkomponendi initsialiseerimine. Eesmärk 2</vt:lpstr>
      <vt:lpstr>Alamkomponendi initsialiseerimine. Eesmärk 3</vt:lpstr>
      <vt:lpstr>Alamkomponendi initsialiseerimine. Eesmärk 3</vt:lpstr>
      <vt:lpstr>Alamkomponendi initsialiseerimine. Süntaks.</vt:lpstr>
      <vt:lpstr>Alamkomponendi initsialiseerimine. Süntaks.</vt:lpstr>
      <vt:lpstr>Alamkomponendi initsialiseerimine. Süntaks.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mgorev</dc:creator>
  <cp:lastModifiedBy>mgorev</cp:lastModifiedBy>
  <cp:revision>93</cp:revision>
  <dcterms:created xsi:type="dcterms:W3CDTF">2013-11-19T09:46:14Z</dcterms:created>
  <dcterms:modified xsi:type="dcterms:W3CDTF">2013-11-26T13:52:21Z</dcterms:modified>
</cp:coreProperties>
</file>