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46" r:id="rId2"/>
    <p:sldMasterId id="2147483878" r:id="rId3"/>
    <p:sldMasterId id="2147483896" r:id="rId4"/>
    <p:sldMasterId id="2147483848" r:id="rId5"/>
  </p:sldMasterIdLst>
  <p:notesMasterIdLst>
    <p:notesMasterId r:id="rId28"/>
  </p:notesMasterIdLst>
  <p:handoutMasterIdLst>
    <p:handoutMasterId r:id="rId29"/>
  </p:handoutMasterIdLst>
  <p:sldIdLst>
    <p:sldId id="299" r:id="rId6"/>
    <p:sldId id="304" r:id="rId7"/>
    <p:sldId id="303" r:id="rId8"/>
    <p:sldId id="305" r:id="rId9"/>
    <p:sldId id="306" r:id="rId10"/>
    <p:sldId id="308" r:id="rId11"/>
    <p:sldId id="309" r:id="rId12"/>
    <p:sldId id="307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9" r:id="rId21"/>
    <p:sldId id="317" r:id="rId22"/>
    <p:sldId id="318" r:id="rId23"/>
    <p:sldId id="320" r:id="rId24"/>
    <p:sldId id="321" r:id="rId25"/>
    <p:sldId id="323" r:id="rId26"/>
    <p:sldId id="300" r:id="rId27"/>
  </p:sldIdLst>
  <p:sldSz cx="9144000" cy="6858000" type="screen4x3"/>
  <p:notesSz cx="6888163" cy="96234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42D"/>
    <a:srgbClr val="930042"/>
    <a:srgbClr val="0033CC"/>
    <a:srgbClr val="969595"/>
    <a:srgbClr val="CFCECE"/>
    <a:srgbClr val="969594"/>
    <a:srgbClr val="C2C2C1"/>
    <a:srgbClr val="9401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38" autoAdjust="0"/>
  </p:normalViewPr>
  <p:slideViewPr>
    <p:cSldViewPr>
      <p:cViewPr>
        <p:scale>
          <a:sx n="122" d="100"/>
          <a:sy n="122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fld id="{F2AAA828-5672-41AA-B4E7-73418A276B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84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20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1A0C8EA9-5DD6-4B6B-8B09-9771351B42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38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92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t-EE" noProof="0" dirty="0" err="1" smtClean="0"/>
              <a:t>Click</a:t>
            </a:r>
            <a:r>
              <a:rPr lang="et-EE" noProof="0" dirty="0" smtClean="0"/>
              <a:t> </a:t>
            </a:r>
            <a:r>
              <a:rPr lang="et-EE" noProof="0" dirty="0" err="1" smtClean="0"/>
              <a:t>to</a:t>
            </a:r>
            <a:r>
              <a:rPr lang="et-EE" noProof="0" dirty="0" smtClean="0"/>
              <a:t> </a:t>
            </a:r>
            <a:r>
              <a:rPr lang="et-EE" noProof="0" dirty="0" err="1" smtClean="0"/>
              <a:t>edit</a:t>
            </a:r>
            <a:r>
              <a:rPr lang="et-EE" noProof="0" dirty="0" smtClean="0"/>
              <a:t> </a:t>
            </a:r>
            <a:r>
              <a:rPr lang="et-EE" noProof="0" dirty="0" err="1" smtClean="0"/>
              <a:t>Master</a:t>
            </a:r>
            <a:r>
              <a:rPr lang="et-EE" noProof="0" dirty="0" smtClean="0"/>
              <a:t> </a:t>
            </a:r>
            <a:r>
              <a:rPr lang="et-EE" noProof="0" dirty="0" err="1" smtClean="0"/>
              <a:t>title</a:t>
            </a:r>
            <a:r>
              <a:rPr lang="et-EE" noProof="0" dirty="0" smtClean="0"/>
              <a:t> </a:t>
            </a:r>
            <a:r>
              <a:rPr lang="et-EE" noProof="0" dirty="0" err="1" smtClean="0"/>
              <a:t>style</a:t>
            </a:r>
            <a:endParaRPr lang="et-E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noProof="0" dirty="0" err="1" smtClean="0"/>
              <a:t>Click</a:t>
            </a:r>
            <a:r>
              <a:rPr lang="et-EE" noProof="0" dirty="0" smtClean="0"/>
              <a:t> </a:t>
            </a:r>
            <a:r>
              <a:rPr lang="et-EE" noProof="0" dirty="0" err="1" smtClean="0"/>
              <a:t>to</a:t>
            </a:r>
            <a:r>
              <a:rPr lang="et-EE" noProof="0" dirty="0" smtClean="0"/>
              <a:t> </a:t>
            </a:r>
            <a:r>
              <a:rPr lang="et-EE" noProof="0" dirty="0" err="1" smtClean="0"/>
              <a:t>edit</a:t>
            </a:r>
            <a:r>
              <a:rPr lang="et-EE" noProof="0" dirty="0" smtClean="0"/>
              <a:t> </a:t>
            </a:r>
            <a:r>
              <a:rPr lang="et-EE" noProof="0" dirty="0" err="1" smtClean="0"/>
              <a:t>Master</a:t>
            </a:r>
            <a:r>
              <a:rPr lang="et-EE" noProof="0" dirty="0" smtClean="0"/>
              <a:t> </a:t>
            </a:r>
            <a:r>
              <a:rPr lang="et-EE" noProof="0" dirty="0" err="1" smtClean="0"/>
              <a:t>text</a:t>
            </a:r>
            <a:r>
              <a:rPr lang="et-EE" noProof="0" dirty="0" smtClean="0"/>
              <a:t> </a:t>
            </a:r>
            <a:r>
              <a:rPr lang="et-EE" noProof="0" dirty="0" err="1" smtClean="0"/>
              <a:t>styles</a:t>
            </a:r>
            <a:endParaRPr lang="et-EE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CF2D-288C-43C3-A4D8-A6020BF4A6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04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7AA8-5C23-4B60-B4F0-F9670C51E3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73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428625"/>
            <a:ext cx="1708150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428625"/>
            <a:ext cx="4975225" cy="581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A986-852B-48E0-919C-DE332FA3B7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42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i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2357430"/>
            <a:ext cx="7243786" cy="2214578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7143800" cy="12144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375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8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7524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7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1785926"/>
            <a:ext cx="6786610" cy="185738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6786610" cy="170973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4C79-846C-43F5-AD5A-DC447FE8F5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32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noProof="0" dirty="0" smtClean="0"/>
              <a:t>Second</a:t>
            </a:r>
            <a:r>
              <a:rPr lang="en-US" dirty="0" smtClean="0"/>
              <a:t> level</a:t>
            </a:r>
          </a:p>
          <a:p>
            <a:pPr lvl="2"/>
            <a:r>
              <a:rPr lang="en-US" noProof="0" dirty="0" smtClean="0"/>
              <a:t>Third</a:t>
            </a:r>
            <a:r>
              <a:rPr lang="en-US" dirty="0" smtClean="0"/>
              <a:t> level</a:t>
            </a:r>
          </a:p>
          <a:p>
            <a:pPr lvl="3"/>
            <a:r>
              <a:rPr lang="en-US" noProof="0" dirty="0" smtClean="0"/>
              <a:t>Fourth</a:t>
            </a:r>
            <a:r>
              <a:rPr lang="en-US" dirty="0" smtClean="0"/>
              <a:t> level</a:t>
            </a:r>
          </a:p>
          <a:p>
            <a:pPr lvl="4"/>
            <a:r>
              <a:rPr lang="en-US" noProof="0" dirty="0" smtClean="0"/>
              <a:t>Fifth </a:t>
            </a:r>
            <a:r>
              <a:rPr lang="en-US" noProof="0" dirty="0" err="1" smtClean="0"/>
              <a:t>leve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D63F-1228-473F-A0EE-5D6B593E64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0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406900"/>
            <a:ext cx="7280298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3" y="2906713"/>
            <a:ext cx="72802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5C70-5B0B-49EA-8288-B64EA39550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26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412875"/>
            <a:ext cx="3341688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0463" y="1412875"/>
            <a:ext cx="334168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15896-6D76-4699-91F3-9ECA2D675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29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7866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0166" y="1428736"/>
            <a:ext cx="3214710" cy="746139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93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0166" y="2174875"/>
            <a:ext cx="32147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428736"/>
            <a:ext cx="3429024" cy="746139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93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4290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352B-D2D8-4A0F-AAFB-EFDD6EFC97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07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9F95-DFFF-4BB3-BC94-127A27CB51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19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1A8E-3E2F-4D07-9205-50AB5329C0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10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3050"/>
            <a:ext cx="29289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4" y="273050"/>
            <a:ext cx="425767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5852" y="1435100"/>
            <a:ext cx="29289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85875" y="6357938"/>
            <a:ext cx="1773238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57938"/>
            <a:ext cx="4511675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000125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715C-E537-4802-8C19-1DAAC7122D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72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ppt_fassaadiga_sla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aus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138" y="428625"/>
            <a:ext cx="6804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76375" y="1412875"/>
            <a:ext cx="68357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81138" y="6356350"/>
            <a:ext cx="157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2138" y="6356350"/>
            <a:ext cx="4329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750" y="6356350"/>
            <a:ext cx="7778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335EF7-33D6-450D-9442-6B66E94EFD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55" r:id="rId8"/>
    <p:sldLayoutId id="2147483949" r:id="rId9"/>
    <p:sldLayoutId id="2147483950" r:id="rId10"/>
    <p:sldLayoutId id="2147483951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2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iit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2643C1-AD37-49DD-A2AA-7A014D4E0A58}" type="datetimeFigureOut">
              <a:rPr lang="et-EE"/>
              <a:pPr>
                <a:defRPr/>
              </a:pPr>
              <a:t>19.11.2013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FF105F-807E-436A-80EC-764C33485B1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4438" y="2357438"/>
            <a:ext cx="7243762" cy="221456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400" i="0" dirty="0" smtClean="0"/>
              <a:t>Click to edit Master title style</a:t>
            </a:r>
            <a:endParaRPr lang="et-EE" sz="3400" i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pt_fassaadiga_sla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alg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Entity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Need välised atribuudid kirjeldatakse komponendi ENTITY sektsioonis</a:t>
            </a:r>
            <a:endParaRPr lang="en-US" dirty="0" smtClean="0"/>
          </a:p>
          <a:p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t-EE" dirty="0" smtClean="0">
                <a:solidFill>
                  <a:srgbClr val="0070C0"/>
                </a:solidFill>
              </a:rPr>
              <a:t>ntity </a:t>
            </a:r>
            <a:r>
              <a:rPr lang="et-EE" dirty="0" smtClean="0"/>
              <a:t>eName</a:t>
            </a:r>
            <a:r>
              <a:rPr lang="et-EE" dirty="0" smtClean="0"/>
              <a:t> </a:t>
            </a:r>
            <a:r>
              <a:rPr lang="et-EE" dirty="0" smtClean="0">
                <a:solidFill>
                  <a:srgbClr val="0070C0"/>
                </a:solidFill>
              </a:rPr>
              <a:t>is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t-EE" dirty="0" smtClean="0">
                <a:solidFill>
                  <a:srgbClr val="0070C0"/>
                </a:solidFill>
              </a:rPr>
              <a:t>Port</a:t>
            </a:r>
            <a:r>
              <a:rPr lang="en-US" dirty="0" smtClean="0">
                <a:solidFill>
                  <a:srgbClr val="0070C0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in bit;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b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out bit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};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end entity;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923928" y="3501008"/>
            <a:ext cx="720080" cy="864096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299695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Signaali tüüp(suurus):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bit – üks bit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bit_vector - siin</a:t>
            </a:r>
            <a:endParaRPr lang="et-EE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572000" y="3501008"/>
            <a:ext cx="864096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8345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Entity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Need välised atribuudid kirjeldatakse komponendi ENTITY sektsioonis</a:t>
            </a:r>
            <a:endParaRPr lang="en-US" dirty="0" smtClean="0"/>
          </a:p>
          <a:p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t-EE" dirty="0" smtClean="0">
                <a:solidFill>
                  <a:srgbClr val="0070C0"/>
                </a:solidFill>
              </a:rPr>
              <a:t>ntity </a:t>
            </a:r>
            <a:r>
              <a:rPr lang="et-EE" dirty="0" smtClean="0"/>
              <a:t>eName</a:t>
            </a:r>
            <a:r>
              <a:rPr lang="et-EE" dirty="0" smtClean="0"/>
              <a:t> </a:t>
            </a:r>
            <a:r>
              <a:rPr lang="et-EE" dirty="0" smtClean="0">
                <a:solidFill>
                  <a:srgbClr val="0070C0"/>
                </a:solidFill>
              </a:rPr>
              <a:t>is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t-EE" dirty="0" smtClean="0">
                <a:solidFill>
                  <a:srgbClr val="0070C0"/>
                </a:solidFill>
              </a:rPr>
              <a:t>Port</a:t>
            </a:r>
            <a:r>
              <a:rPr lang="en-US" dirty="0" smtClean="0">
                <a:solidFill>
                  <a:srgbClr val="0070C0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in bit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b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out bit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};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end entity;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03848" y="3645024"/>
            <a:ext cx="216024" cy="288032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83968" y="3645024"/>
            <a:ext cx="216024" cy="288032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285293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Iga pordi kohta, selline süntaks on oluline!</a:t>
            </a:r>
            <a:endParaRPr lang="et-EE" dirty="0"/>
          </a:p>
        </p:txBody>
      </p:sp>
      <p:cxnSp>
        <p:nvCxnSpPr>
          <p:cNvPr id="14" name="Straight Arrow Connector 13"/>
          <p:cNvCxnSpPr>
            <a:endCxn id="6" idx="0"/>
          </p:cNvCxnSpPr>
          <p:nvPr/>
        </p:nvCxnSpPr>
        <p:spPr bwMode="auto">
          <a:xfrm flipH="1">
            <a:off x="3311860" y="3068960"/>
            <a:ext cx="234026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8" idx="3"/>
          </p:cNvCxnSpPr>
          <p:nvPr/>
        </p:nvCxnSpPr>
        <p:spPr bwMode="auto">
          <a:xfrm flipH="1">
            <a:off x="4499992" y="3140968"/>
            <a:ext cx="1152128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4391980" y="4005064"/>
            <a:ext cx="396044" cy="432048"/>
          </a:xfrm>
          <a:prstGeom prst="ellipse">
            <a:avLst/>
          </a:prstGeom>
          <a:solidFill>
            <a:srgbClr val="FFFF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436510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NB! Viimase pordi deklaratsiooni lõpus semikolonit ei pane!</a:t>
            </a:r>
            <a:endParaRPr lang="et-EE" dirty="0"/>
          </a:p>
        </p:txBody>
      </p:sp>
      <p:cxnSp>
        <p:nvCxnSpPr>
          <p:cNvPr id="20" name="Straight Arrow Connector 19"/>
          <p:cNvCxnSpPr>
            <a:endCxn id="17" idx="6"/>
          </p:cNvCxnSpPr>
          <p:nvPr/>
        </p:nvCxnSpPr>
        <p:spPr bwMode="auto">
          <a:xfrm flipH="1" flipV="1">
            <a:off x="4788024" y="4221088"/>
            <a:ext cx="792088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2352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Architecture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Kuulub konkreetsele Entity’le</a:t>
            </a:r>
            <a:endParaRPr lang="et-EE" dirty="0" smtClean="0"/>
          </a:p>
          <a:p>
            <a:r>
              <a:rPr lang="et-EE" b="1" dirty="0" smtClean="0"/>
              <a:t>Koosneb kahest sektsioonist</a:t>
            </a:r>
          </a:p>
          <a:p>
            <a:pPr lvl="1"/>
            <a:r>
              <a:rPr lang="et-EE" dirty="0" smtClean="0"/>
              <a:t>Deklaratsioon</a:t>
            </a:r>
          </a:p>
          <a:p>
            <a:pPr lvl="1"/>
            <a:r>
              <a:rPr lang="et-EE" dirty="0" smtClean="0"/>
              <a:t>Kood</a:t>
            </a:r>
          </a:p>
          <a:p>
            <a:pPr marL="457200" lvl="1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architecture</a:t>
            </a:r>
            <a:r>
              <a:rPr lang="et-EE" dirty="0" smtClean="0"/>
              <a:t> aName </a:t>
            </a:r>
            <a:r>
              <a:rPr lang="et-EE" dirty="0" smtClean="0">
                <a:solidFill>
                  <a:srgbClr val="0070C0"/>
                </a:solidFill>
              </a:rPr>
              <a:t>of </a:t>
            </a:r>
            <a:r>
              <a:rPr lang="et-EE" dirty="0" smtClean="0"/>
              <a:t>eName </a:t>
            </a:r>
            <a:r>
              <a:rPr lang="et-EE" dirty="0" smtClean="0">
                <a:solidFill>
                  <a:srgbClr val="0070C0"/>
                </a:solidFill>
              </a:rPr>
              <a:t>is</a:t>
            </a:r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endParaRPr lang="et-EE" dirty="0" smtClean="0"/>
          </a:p>
          <a:p>
            <a:pPr marL="457200" lvl="1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begin</a:t>
            </a:r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endParaRPr lang="et-EE" dirty="0" smtClean="0"/>
          </a:p>
          <a:p>
            <a:pPr marL="457200" lvl="1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end architecture;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79712" y="3429000"/>
            <a:ext cx="5832648" cy="86409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35730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Deklaratsiooni osa</a:t>
            </a:r>
            <a:endParaRPr lang="et-EE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79712" y="4653136"/>
            <a:ext cx="5832648" cy="936104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489035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Koodi osa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9581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Architecture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Kuulub konkreetsele Entity’le</a:t>
            </a:r>
          </a:p>
          <a:p>
            <a:r>
              <a:rPr lang="et-EE" dirty="0" smtClean="0"/>
              <a:t>Koosneb kahest sektsioonist</a:t>
            </a:r>
          </a:p>
          <a:p>
            <a:pPr lvl="1"/>
            <a:r>
              <a:rPr lang="et-EE" dirty="0" smtClean="0"/>
              <a:t>Deklaratsioon</a:t>
            </a:r>
          </a:p>
          <a:p>
            <a:pPr lvl="1"/>
            <a:r>
              <a:rPr lang="et-EE" dirty="0" smtClean="0"/>
              <a:t>Kood</a:t>
            </a:r>
            <a:endParaRPr lang="et-EE" dirty="0"/>
          </a:p>
          <a:p>
            <a:pPr marL="457200" lvl="1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architecture</a:t>
            </a:r>
            <a:r>
              <a:rPr lang="et-EE" dirty="0" smtClean="0"/>
              <a:t> aName </a:t>
            </a:r>
            <a:r>
              <a:rPr lang="et-EE" dirty="0" smtClean="0">
                <a:solidFill>
                  <a:srgbClr val="0070C0"/>
                </a:solidFill>
              </a:rPr>
              <a:t>of </a:t>
            </a:r>
            <a:r>
              <a:rPr lang="et-EE" dirty="0" smtClean="0"/>
              <a:t>eName </a:t>
            </a:r>
            <a:r>
              <a:rPr lang="et-EE" dirty="0" smtClean="0">
                <a:solidFill>
                  <a:srgbClr val="0070C0"/>
                </a:solidFill>
              </a:rPr>
              <a:t>is</a:t>
            </a:r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endParaRPr lang="et-EE" dirty="0" smtClean="0"/>
          </a:p>
          <a:p>
            <a:pPr marL="457200" lvl="1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begin</a:t>
            </a:r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endParaRPr lang="et-EE" dirty="0" smtClean="0"/>
          </a:p>
          <a:p>
            <a:pPr marL="457200" lvl="1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end architecture;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79712" y="3429000"/>
            <a:ext cx="5832648" cy="864096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35730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Deklaratsiooni osa</a:t>
            </a:r>
            <a:endParaRPr lang="et-EE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79712" y="4653136"/>
            <a:ext cx="5832648" cy="936104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489035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Koodi osa</a:t>
            </a:r>
            <a:endParaRPr lang="et-EE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779912" y="2996952"/>
            <a:ext cx="1008112" cy="432048"/>
          </a:xfrm>
          <a:prstGeom prst="rect">
            <a:avLst/>
          </a:prstGeom>
          <a:solidFill>
            <a:srgbClr val="FFFF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04901" y="2996952"/>
            <a:ext cx="1080120" cy="432048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9685" y="2283259"/>
            <a:ext cx="253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Arhitektuuri nimi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7411" y="276611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Entity nimi</a:t>
            </a:r>
            <a:endParaRPr lang="et-EE" dirty="0"/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 bwMode="auto">
          <a:xfrm flipH="1">
            <a:off x="4572001" y="2514092"/>
            <a:ext cx="907684" cy="4828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1"/>
          </p:cNvCxnSpPr>
          <p:nvPr/>
        </p:nvCxnSpPr>
        <p:spPr bwMode="auto">
          <a:xfrm flipH="1">
            <a:off x="6214936" y="2996952"/>
            <a:ext cx="532475" cy="230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8480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Architecture. Declaration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Deklaratsiooni osas kirjeldatakse</a:t>
            </a:r>
          </a:p>
          <a:p>
            <a:pPr lvl="1"/>
            <a:r>
              <a:rPr lang="et-EE" dirty="0" smtClean="0"/>
              <a:t>Signaale, mida kasutatakse koodis, kuid ei ole entity sees kirjeldatud – ehk </a:t>
            </a:r>
            <a:r>
              <a:rPr lang="et-EE" b="1" dirty="0" smtClean="0"/>
              <a:t>sisemised signaalid</a:t>
            </a:r>
          </a:p>
          <a:p>
            <a:pPr lvl="1"/>
            <a:r>
              <a:rPr lang="et-EE" b="1" dirty="0" smtClean="0"/>
              <a:t>Alamkomponente</a:t>
            </a:r>
            <a:r>
              <a:rPr lang="et-EE" dirty="0" smtClean="0"/>
              <a:t>, mida kasutatakse selle komponendi alamosadeks</a:t>
            </a:r>
            <a:endParaRPr lang="et-EE" dirty="0"/>
          </a:p>
          <a:p>
            <a:pPr marL="457200" lvl="1" indent="0">
              <a:buNone/>
            </a:pPr>
            <a:r>
              <a:rPr lang="et-EE" dirty="0">
                <a:solidFill>
                  <a:srgbClr val="0070C0"/>
                </a:solidFill>
              </a:rPr>
              <a:t>a</a:t>
            </a:r>
            <a:r>
              <a:rPr lang="et-EE" dirty="0" smtClean="0">
                <a:solidFill>
                  <a:srgbClr val="0070C0"/>
                </a:solidFill>
              </a:rPr>
              <a:t>rchitecture</a:t>
            </a:r>
            <a:r>
              <a:rPr lang="et-EE" dirty="0" smtClean="0"/>
              <a:t> aName </a:t>
            </a:r>
            <a:r>
              <a:rPr lang="et-EE" dirty="0" smtClean="0">
                <a:solidFill>
                  <a:srgbClr val="0070C0"/>
                </a:solidFill>
              </a:rPr>
              <a:t>of</a:t>
            </a:r>
            <a:r>
              <a:rPr lang="et-EE" dirty="0" smtClean="0"/>
              <a:t> eName </a:t>
            </a:r>
            <a:r>
              <a:rPr lang="et-EE" dirty="0" smtClean="0">
                <a:solidFill>
                  <a:srgbClr val="0070C0"/>
                </a:solidFill>
              </a:rPr>
              <a:t>is</a:t>
            </a:r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	signal</a:t>
            </a:r>
            <a:r>
              <a:rPr lang="et-EE" dirty="0" smtClean="0"/>
              <a:t> c </a:t>
            </a:r>
            <a:r>
              <a:rPr lang="et-EE" dirty="0" smtClean="0">
                <a:solidFill>
                  <a:srgbClr val="0070C0"/>
                </a:solidFill>
              </a:rPr>
              <a:t>:</a:t>
            </a:r>
            <a:r>
              <a:rPr lang="et-EE" dirty="0" smtClean="0"/>
              <a:t> bit</a:t>
            </a:r>
            <a:r>
              <a:rPr lang="et-EE" dirty="0" smtClean="0">
                <a:solidFill>
                  <a:srgbClr val="0070C0"/>
                </a:solidFill>
              </a:rPr>
              <a:t>;</a:t>
            </a:r>
            <a:r>
              <a:rPr lang="et-EE" dirty="0" smtClean="0"/>
              <a:t> </a:t>
            </a:r>
            <a:r>
              <a:rPr lang="et-EE" dirty="0" smtClean="0">
                <a:solidFill>
                  <a:srgbClr val="00642D"/>
                </a:solidFill>
              </a:rPr>
              <a:t>-- sisemine signaal c</a:t>
            </a:r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begin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339752" y="4509120"/>
            <a:ext cx="1008112" cy="360040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635896" y="4509120"/>
            <a:ext cx="144016" cy="360040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11960" y="4509120"/>
            <a:ext cx="216024" cy="360040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5157192"/>
            <a:ext cx="280831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dirty="0" smtClean="0"/>
              <a:t>Sisemise signaali kirjeldamise süntaks</a:t>
            </a:r>
            <a:endParaRPr lang="et-EE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427984" y="4869160"/>
            <a:ext cx="864096" cy="703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1"/>
          </p:cNvCxnSpPr>
          <p:nvPr/>
        </p:nvCxnSpPr>
        <p:spPr bwMode="auto">
          <a:xfrm flipH="1" flipV="1">
            <a:off x="3851920" y="4869160"/>
            <a:ext cx="1440160" cy="7035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347864" y="4869160"/>
            <a:ext cx="1944216" cy="7035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0159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Architecture. Declaration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Deklaratsiooni osas kirjeldatakse</a:t>
            </a:r>
          </a:p>
          <a:p>
            <a:pPr lvl="1"/>
            <a:r>
              <a:rPr lang="et-EE" dirty="0" smtClean="0"/>
              <a:t>Signaale, mida kasutatakse koodis, kuid ei ole entity sees kirjeldatud – ehk </a:t>
            </a:r>
            <a:r>
              <a:rPr lang="et-EE" b="1" dirty="0" smtClean="0"/>
              <a:t>sisemised signaalid</a:t>
            </a:r>
          </a:p>
          <a:p>
            <a:pPr lvl="1"/>
            <a:r>
              <a:rPr lang="et-EE" b="1" dirty="0" smtClean="0"/>
              <a:t>Alamkomponente</a:t>
            </a:r>
            <a:r>
              <a:rPr lang="et-EE" dirty="0" smtClean="0"/>
              <a:t>, mida kasutatakse selle komponendi alamosadeks</a:t>
            </a:r>
            <a:endParaRPr lang="et-EE" dirty="0"/>
          </a:p>
          <a:p>
            <a:pPr marL="457200" lvl="1" indent="0">
              <a:buNone/>
            </a:pPr>
            <a:r>
              <a:rPr lang="et-EE" dirty="0">
                <a:solidFill>
                  <a:srgbClr val="0070C0"/>
                </a:solidFill>
              </a:rPr>
              <a:t>a</a:t>
            </a:r>
            <a:r>
              <a:rPr lang="et-EE" dirty="0" smtClean="0">
                <a:solidFill>
                  <a:srgbClr val="0070C0"/>
                </a:solidFill>
              </a:rPr>
              <a:t>rchitecture</a:t>
            </a:r>
            <a:r>
              <a:rPr lang="et-EE" dirty="0" smtClean="0"/>
              <a:t> aName </a:t>
            </a:r>
            <a:r>
              <a:rPr lang="et-EE" dirty="0" smtClean="0">
                <a:solidFill>
                  <a:srgbClr val="0070C0"/>
                </a:solidFill>
              </a:rPr>
              <a:t>of</a:t>
            </a:r>
            <a:r>
              <a:rPr lang="et-EE" dirty="0" smtClean="0"/>
              <a:t> eName </a:t>
            </a:r>
            <a:r>
              <a:rPr lang="et-EE" dirty="0" smtClean="0">
                <a:solidFill>
                  <a:srgbClr val="0070C0"/>
                </a:solidFill>
              </a:rPr>
              <a:t>is</a:t>
            </a:r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	signal</a:t>
            </a:r>
            <a:r>
              <a:rPr lang="et-EE" dirty="0" smtClean="0"/>
              <a:t> c </a:t>
            </a:r>
            <a:r>
              <a:rPr lang="et-EE" dirty="0" smtClean="0">
                <a:solidFill>
                  <a:srgbClr val="0070C0"/>
                </a:solidFill>
              </a:rPr>
              <a:t>:</a:t>
            </a:r>
            <a:r>
              <a:rPr lang="et-EE" dirty="0" smtClean="0"/>
              <a:t> bit</a:t>
            </a:r>
            <a:r>
              <a:rPr lang="et-EE" dirty="0" smtClean="0">
                <a:solidFill>
                  <a:srgbClr val="0070C0"/>
                </a:solidFill>
              </a:rPr>
              <a:t>;</a:t>
            </a:r>
            <a:r>
              <a:rPr lang="et-EE" dirty="0" smtClean="0"/>
              <a:t> </a:t>
            </a:r>
            <a:r>
              <a:rPr lang="et-EE" dirty="0" smtClean="0">
                <a:solidFill>
                  <a:srgbClr val="00642D"/>
                </a:solidFill>
              </a:rPr>
              <a:t>-- sisemine signaal c</a:t>
            </a:r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begin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27984" y="4437112"/>
            <a:ext cx="3096344" cy="504056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530120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kommentaar</a:t>
            </a:r>
            <a:endParaRPr lang="et-EE" dirty="0"/>
          </a:p>
        </p:txBody>
      </p:sp>
      <p:sp>
        <p:nvSpPr>
          <p:cNvPr id="12" name="Oval 11"/>
          <p:cNvSpPr/>
          <p:nvPr/>
        </p:nvSpPr>
        <p:spPr bwMode="auto">
          <a:xfrm>
            <a:off x="4355976" y="4365104"/>
            <a:ext cx="432048" cy="720080"/>
          </a:xfrm>
          <a:prstGeom prst="ellipse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10" idx="1"/>
            <a:endCxn id="12" idx="5"/>
          </p:cNvCxnSpPr>
          <p:nvPr/>
        </p:nvCxnSpPr>
        <p:spPr bwMode="auto">
          <a:xfrm flipH="1" flipV="1">
            <a:off x="4724752" y="4979731"/>
            <a:ext cx="1359416" cy="552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1328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Architecture. Declaration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Deklaratsiooni osas kirjeldatakse</a:t>
            </a:r>
          </a:p>
          <a:p>
            <a:pPr lvl="1"/>
            <a:r>
              <a:rPr lang="et-EE" dirty="0" smtClean="0"/>
              <a:t>Signaale, mida kasutatakse koodis, kuid ei ole entity sees kirjeldatud – ehk </a:t>
            </a:r>
            <a:r>
              <a:rPr lang="et-EE" b="1" dirty="0" smtClean="0"/>
              <a:t>sisemised signaalid</a:t>
            </a:r>
          </a:p>
          <a:p>
            <a:pPr lvl="1"/>
            <a:r>
              <a:rPr lang="et-EE" b="1" dirty="0" smtClean="0"/>
              <a:t>Alamkomponente</a:t>
            </a:r>
            <a:r>
              <a:rPr lang="et-EE" dirty="0" smtClean="0"/>
              <a:t>, mida kasutatakse selle komponendi alamosadeks</a:t>
            </a:r>
            <a:endParaRPr lang="et-EE" dirty="0"/>
          </a:p>
          <a:p>
            <a:pPr marL="457200" lvl="1" indent="0">
              <a:buNone/>
            </a:pPr>
            <a:r>
              <a:rPr lang="et-EE" dirty="0">
                <a:solidFill>
                  <a:srgbClr val="0070C0"/>
                </a:solidFill>
              </a:rPr>
              <a:t>a</a:t>
            </a:r>
            <a:r>
              <a:rPr lang="et-EE" dirty="0" smtClean="0">
                <a:solidFill>
                  <a:srgbClr val="0070C0"/>
                </a:solidFill>
              </a:rPr>
              <a:t>rchitecture</a:t>
            </a:r>
            <a:r>
              <a:rPr lang="et-EE" dirty="0" smtClean="0"/>
              <a:t> aName </a:t>
            </a:r>
            <a:r>
              <a:rPr lang="et-EE" dirty="0" smtClean="0">
                <a:solidFill>
                  <a:srgbClr val="0070C0"/>
                </a:solidFill>
              </a:rPr>
              <a:t>of</a:t>
            </a:r>
            <a:r>
              <a:rPr lang="et-EE" dirty="0" smtClean="0"/>
              <a:t> eName </a:t>
            </a:r>
            <a:r>
              <a:rPr lang="et-EE" dirty="0" smtClean="0">
                <a:solidFill>
                  <a:srgbClr val="0070C0"/>
                </a:solidFill>
              </a:rPr>
              <a:t>is</a:t>
            </a:r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	signal</a:t>
            </a:r>
            <a:r>
              <a:rPr lang="et-EE" dirty="0" smtClean="0"/>
              <a:t> c </a:t>
            </a:r>
            <a:r>
              <a:rPr lang="et-EE" dirty="0" smtClean="0">
                <a:solidFill>
                  <a:srgbClr val="0070C0"/>
                </a:solidFill>
              </a:rPr>
              <a:t>:</a:t>
            </a:r>
            <a:r>
              <a:rPr lang="et-EE" dirty="0" smtClean="0"/>
              <a:t> bit</a:t>
            </a:r>
            <a:r>
              <a:rPr lang="en-US" dirty="0" smtClean="0"/>
              <a:t>_vector(3 </a:t>
            </a:r>
            <a:r>
              <a:rPr lang="en-US" dirty="0" err="1" smtClean="0"/>
              <a:t>downto</a:t>
            </a:r>
            <a:r>
              <a:rPr lang="en-US" dirty="0" smtClean="0"/>
              <a:t> 0);</a:t>
            </a:r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begin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51920" y="4509120"/>
            <a:ext cx="1440160" cy="360040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15719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Bittide</a:t>
            </a:r>
            <a:r>
              <a:rPr lang="en-US" dirty="0" smtClean="0"/>
              <a:t> </a:t>
            </a:r>
            <a:r>
              <a:rPr lang="en-US" dirty="0" err="1" smtClean="0"/>
              <a:t>massiiv</a:t>
            </a:r>
            <a:r>
              <a:rPr lang="en-US" dirty="0" smtClean="0"/>
              <a:t>, </a:t>
            </a:r>
            <a:r>
              <a:rPr lang="en-US" dirty="0" err="1" smtClean="0"/>
              <a:t>ehk</a:t>
            </a:r>
            <a:r>
              <a:rPr lang="en-US" dirty="0" smtClean="0"/>
              <a:t> </a:t>
            </a:r>
            <a:r>
              <a:rPr lang="en-US" dirty="0" err="1" smtClean="0"/>
              <a:t>siin</a:t>
            </a:r>
            <a:endParaRPr lang="et-EE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 flipV="1">
            <a:off x="4716016" y="4869160"/>
            <a:ext cx="360040" cy="5188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71792" y="3667217"/>
            <a:ext cx="18722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Suurus</a:t>
            </a:r>
            <a:r>
              <a:rPr lang="en-US" dirty="0" smtClean="0"/>
              <a:t> 4 </a:t>
            </a:r>
            <a:r>
              <a:rPr lang="en-US" dirty="0" err="1" smtClean="0"/>
              <a:t>bitti</a:t>
            </a:r>
            <a:endParaRPr lang="en-US" dirty="0" smtClean="0"/>
          </a:p>
          <a:p>
            <a:r>
              <a:rPr lang="en-US" dirty="0" smtClean="0"/>
              <a:t>0st 3ni</a:t>
            </a:r>
            <a:endParaRPr lang="et-EE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732240" y="4082715"/>
            <a:ext cx="539552" cy="3543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5364088" y="4498214"/>
            <a:ext cx="1637928" cy="370946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1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Architecture. Code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340768"/>
            <a:ext cx="6835775" cy="4835525"/>
          </a:xfrm>
        </p:spPr>
        <p:txBody>
          <a:bodyPr/>
          <a:lstStyle/>
          <a:p>
            <a:r>
              <a:rPr lang="et-EE" dirty="0" smtClean="0"/>
              <a:t>Koodi osa koosneb skeemi kirjeldatavatest laustest</a:t>
            </a:r>
          </a:p>
          <a:p>
            <a:r>
              <a:rPr lang="et-EE" dirty="0" smtClean="0"/>
              <a:t>Kõid laused mida koodis näed käivitatakse paralleelselt.</a:t>
            </a:r>
          </a:p>
          <a:p>
            <a:r>
              <a:rPr lang="et-EE" dirty="0" smtClean="0"/>
              <a:t>Paralleelsus on kõige suurem erinevus tarkvara programmeerimiskeele ja VHDLi vahel</a:t>
            </a:r>
          </a:p>
          <a:p>
            <a:endParaRPr lang="et-E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70657"/>
              </p:ext>
            </p:extLst>
          </p:nvPr>
        </p:nvGraphicFramePr>
        <p:xfrm>
          <a:off x="1475656" y="4293096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Tarkvara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Riistvara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 a =</a:t>
                      </a: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b+c;</a:t>
                      </a:r>
                    </a:p>
                    <a:p>
                      <a:pPr algn="ctr"/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c = a – d;</a:t>
                      </a:r>
                      <a:endParaRPr lang="et-E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 f</a:t>
                      </a: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= c and b;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&lt;= b + c;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 &lt;= a – d;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 &lt;= c and b;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5220072" y="4581128"/>
            <a:ext cx="2016224" cy="1080120"/>
          </a:xfrm>
          <a:prstGeom prst="rightArrow">
            <a:avLst/>
          </a:prstGeom>
          <a:solidFill>
            <a:srgbClr val="00B05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2339752" y="4653136"/>
            <a:ext cx="1327793" cy="1008112"/>
          </a:xfrm>
          <a:prstGeom prst="downArrow">
            <a:avLst/>
          </a:prstGeom>
          <a:solidFill>
            <a:srgbClr val="00B05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2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Architecture. Code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340768"/>
            <a:ext cx="6835775" cy="4835525"/>
          </a:xfrm>
        </p:spPr>
        <p:txBody>
          <a:bodyPr/>
          <a:lstStyle/>
          <a:p>
            <a:r>
              <a:rPr lang="en-US" dirty="0" err="1" smtClean="0"/>
              <a:t>Loogikatehed</a:t>
            </a:r>
            <a:r>
              <a:rPr lang="en-US" dirty="0" smtClean="0"/>
              <a:t>: or, and, </a:t>
            </a:r>
            <a:r>
              <a:rPr lang="en-US" dirty="0" err="1" smtClean="0"/>
              <a:t>nand</a:t>
            </a:r>
            <a:r>
              <a:rPr lang="en-US" dirty="0" smtClean="0"/>
              <a:t>, nor, </a:t>
            </a:r>
            <a:r>
              <a:rPr lang="en-US" dirty="0" err="1" smtClean="0"/>
              <a:t>xor</a:t>
            </a:r>
            <a:r>
              <a:rPr lang="en-US" dirty="0" smtClean="0"/>
              <a:t>, not</a:t>
            </a:r>
          </a:p>
          <a:p>
            <a:r>
              <a:rPr lang="en-US" dirty="0" err="1" smtClean="0"/>
              <a:t>Aritmeetika</a:t>
            </a:r>
            <a:r>
              <a:rPr lang="en-US" dirty="0" smtClean="0"/>
              <a:t> </a:t>
            </a:r>
            <a:r>
              <a:rPr lang="en-US" dirty="0" err="1" smtClean="0"/>
              <a:t>tehed</a:t>
            </a:r>
            <a:r>
              <a:rPr lang="en-US" dirty="0" smtClean="0"/>
              <a:t>: +, -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architecture </a:t>
            </a:r>
            <a:r>
              <a:rPr lang="en-US" dirty="0" err="1" smtClean="0">
                <a:solidFill>
                  <a:srgbClr val="0070C0"/>
                </a:solidFill>
              </a:rPr>
              <a:t>aName</a:t>
            </a:r>
            <a:r>
              <a:rPr lang="en-US" dirty="0" smtClean="0">
                <a:solidFill>
                  <a:srgbClr val="0070C0"/>
                </a:solidFill>
              </a:rPr>
              <a:t> of </a:t>
            </a:r>
            <a:r>
              <a:rPr lang="en-US" dirty="0" err="1" smtClean="0">
                <a:solidFill>
                  <a:srgbClr val="0070C0"/>
                </a:solidFill>
              </a:rPr>
              <a:t>eName</a:t>
            </a:r>
            <a:r>
              <a:rPr lang="en-US" dirty="0" smtClean="0">
                <a:solidFill>
                  <a:srgbClr val="0070C0"/>
                </a:solidFill>
              </a:rPr>
              <a:t> 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signal </a:t>
            </a:r>
            <a:r>
              <a:rPr lang="en-US" dirty="0" err="1" smtClean="0">
                <a:solidFill>
                  <a:srgbClr val="0070C0"/>
                </a:solidFill>
              </a:rPr>
              <a:t>c,d,e</a:t>
            </a:r>
            <a:r>
              <a:rPr lang="en-US" dirty="0" smtClean="0">
                <a:solidFill>
                  <a:srgbClr val="0070C0"/>
                </a:solidFill>
              </a:rPr>
              <a:t> : bit;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begin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 &lt;=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smtClean="0"/>
              <a:t>not </a:t>
            </a:r>
            <a:r>
              <a:rPr lang="en-US" dirty="0" smtClean="0">
                <a:solidFill>
                  <a:srgbClr val="0070C0"/>
                </a:solidFill>
              </a:rPr>
              <a:t>d)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e;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end architecture;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71800" y="4427004"/>
            <a:ext cx="504056" cy="360040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91880" y="4444516"/>
            <a:ext cx="576064" cy="360040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99992" y="4427004"/>
            <a:ext cx="576064" cy="360040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517384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Signaali</a:t>
            </a:r>
            <a:r>
              <a:rPr lang="en-US" dirty="0" smtClean="0"/>
              <a:t> </a:t>
            </a:r>
            <a:r>
              <a:rPr lang="en-US" dirty="0" err="1" smtClean="0"/>
              <a:t>omistamine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306896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Loogika</a:t>
            </a:r>
            <a:r>
              <a:rPr lang="en-US" dirty="0" smtClean="0"/>
              <a:t> </a:t>
            </a:r>
            <a:r>
              <a:rPr lang="en-US" dirty="0" err="1" smtClean="0"/>
              <a:t>tehed</a:t>
            </a:r>
            <a:r>
              <a:rPr lang="en-US" dirty="0" smtClean="0"/>
              <a:t>, </a:t>
            </a:r>
            <a:r>
              <a:rPr lang="en-US" dirty="0" err="1" smtClean="0"/>
              <a:t>ehk</a:t>
            </a:r>
            <a:r>
              <a:rPr lang="en-US" dirty="0" smtClean="0"/>
              <a:t> </a:t>
            </a:r>
            <a:r>
              <a:rPr lang="en-US" dirty="0" err="1" smtClean="0"/>
              <a:t>operatsioonid</a:t>
            </a:r>
            <a:endParaRPr lang="et-EE" dirty="0"/>
          </a:p>
        </p:txBody>
      </p:sp>
      <p:cxnSp>
        <p:nvCxnSpPr>
          <p:cNvPr id="13" name="Straight Arrow Connector 12"/>
          <p:cNvCxnSpPr>
            <a:stCxn id="11" idx="1"/>
            <a:endCxn id="8" idx="0"/>
          </p:cNvCxnSpPr>
          <p:nvPr/>
        </p:nvCxnSpPr>
        <p:spPr bwMode="auto">
          <a:xfrm flipH="1">
            <a:off x="3779912" y="3484459"/>
            <a:ext cx="1584176" cy="960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9" idx="0"/>
          </p:cNvCxnSpPr>
          <p:nvPr/>
        </p:nvCxnSpPr>
        <p:spPr bwMode="auto">
          <a:xfrm flipH="1">
            <a:off x="4788024" y="3484458"/>
            <a:ext cx="576064" cy="942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0" idx="1"/>
            <a:endCxn id="7" idx="2"/>
          </p:cNvCxnSpPr>
          <p:nvPr/>
        </p:nvCxnSpPr>
        <p:spPr bwMode="auto">
          <a:xfrm flipH="1" flipV="1">
            <a:off x="3023828" y="4787044"/>
            <a:ext cx="2268252" cy="6176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06616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Architecture. Code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340768"/>
            <a:ext cx="6835775" cy="4835525"/>
          </a:xfrm>
        </p:spPr>
        <p:txBody>
          <a:bodyPr/>
          <a:lstStyle/>
          <a:p>
            <a:r>
              <a:rPr lang="en-US" dirty="0" err="1" smtClean="0"/>
              <a:t>Bit_vector</a:t>
            </a:r>
            <a:r>
              <a:rPr lang="et-EE" dirty="0" smtClean="0"/>
              <a:t>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elementide</a:t>
            </a:r>
            <a:r>
              <a:rPr lang="en-US" dirty="0" smtClean="0"/>
              <a:t> j</a:t>
            </a:r>
            <a:r>
              <a:rPr lang="et-EE" dirty="0" smtClean="0"/>
              <a:t>ärjekord on tähtis!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architecture </a:t>
            </a:r>
            <a:r>
              <a:rPr lang="en-US" dirty="0" err="1" smtClean="0">
                <a:solidFill>
                  <a:srgbClr val="0070C0"/>
                </a:solidFill>
              </a:rPr>
              <a:t>aName</a:t>
            </a:r>
            <a:r>
              <a:rPr lang="en-US" dirty="0" smtClean="0">
                <a:solidFill>
                  <a:srgbClr val="0070C0"/>
                </a:solidFill>
              </a:rPr>
              <a:t> of </a:t>
            </a:r>
            <a:r>
              <a:rPr lang="en-US" dirty="0" err="1" smtClean="0">
                <a:solidFill>
                  <a:srgbClr val="0070C0"/>
                </a:solidFill>
              </a:rPr>
              <a:t>eName</a:t>
            </a:r>
            <a:r>
              <a:rPr lang="en-US" dirty="0" smtClean="0">
                <a:solidFill>
                  <a:srgbClr val="0070C0"/>
                </a:solidFill>
              </a:rPr>
              <a:t> 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signal c</a:t>
            </a:r>
            <a:r>
              <a:rPr lang="et-EE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: bit;</a:t>
            </a:r>
            <a:endParaRPr lang="et-E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rgbClr val="0070C0"/>
                </a:solidFill>
              </a:rPr>
              <a:t>	</a:t>
            </a:r>
            <a:r>
              <a:rPr lang="et-EE" dirty="0" smtClean="0">
                <a:solidFill>
                  <a:srgbClr val="0070C0"/>
                </a:solidFill>
              </a:rPr>
              <a:t>	signal e : bit_vector(3 downto 0);</a:t>
            </a:r>
          </a:p>
          <a:p>
            <a:pPr marL="0" indent="0">
              <a:buNone/>
            </a:pPr>
            <a:r>
              <a:rPr lang="et-EE" dirty="0">
                <a:solidFill>
                  <a:srgbClr val="0070C0"/>
                </a:solidFill>
              </a:rPr>
              <a:t>	</a:t>
            </a:r>
            <a:r>
              <a:rPr lang="et-EE" dirty="0" smtClean="0">
                <a:solidFill>
                  <a:srgbClr val="0070C0"/>
                </a:solidFill>
              </a:rPr>
              <a:t>b</a:t>
            </a:r>
            <a:r>
              <a:rPr lang="en-US" dirty="0" err="1" smtClean="0">
                <a:solidFill>
                  <a:srgbClr val="0070C0"/>
                </a:solidFill>
              </a:rPr>
              <a:t>egin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t-EE" dirty="0" smtClean="0"/>
              <a:t>		</a:t>
            </a:r>
            <a:r>
              <a:rPr lang="et-EE" dirty="0" smtClean="0">
                <a:solidFill>
                  <a:srgbClr val="0070C0"/>
                </a:solidFill>
              </a:rPr>
              <a:t>e</a:t>
            </a:r>
            <a:r>
              <a:rPr lang="et-EE" dirty="0" smtClean="0"/>
              <a:t> &lt;= </a:t>
            </a:r>
            <a:r>
              <a:rPr lang="et-EE" dirty="0" smtClean="0">
                <a:solidFill>
                  <a:srgbClr val="0070C0"/>
                </a:solidFill>
              </a:rPr>
              <a:t>„1100“;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 &lt;= </a:t>
            </a:r>
            <a:r>
              <a:rPr lang="et-EE" dirty="0" smtClean="0">
                <a:solidFill>
                  <a:srgbClr val="0070C0"/>
                </a:solidFill>
              </a:rPr>
              <a:t>e(3);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end architecture;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3884112"/>
            <a:ext cx="3385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 smtClean="0"/>
              <a:t>1</a:t>
            </a:r>
            <a:endParaRPr lang="et-EE" dirty="0"/>
          </a:p>
        </p:txBody>
      </p:sp>
      <p:sp>
        <p:nvSpPr>
          <p:cNvPr id="14" name="TextBox 13"/>
          <p:cNvSpPr txBox="1"/>
          <p:nvPr/>
        </p:nvSpPr>
        <p:spPr>
          <a:xfrm>
            <a:off x="6134690" y="3884111"/>
            <a:ext cx="3385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 smtClean="0"/>
              <a:t>1</a:t>
            </a:r>
            <a:endParaRPr lang="et-EE" dirty="0"/>
          </a:p>
        </p:txBody>
      </p:sp>
      <p:sp>
        <p:nvSpPr>
          <p:cNvPr id="16" name="TextBox 15"/>
          <p:cNvSpPr txBox="1"/>
          <p:nvPr/>
        </p:nvSpPr>
        <p:spPr>
          <a:xfrm>
            <a:off x="6473244" y="3884110"/>
            <a:ext cx="3385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 smtClean="0"/>
              <a:t>0</a:t>
            </a:r>
            <a:endParaRPr lang="et-EE" dirty="0"/>
          </a:p>
        </p:txBody>
      </p:sp>
      <p:sp>
        <p:nvSpPr>
          <p:cNvPr id="18" name="TextBox 17"/>
          <p:cNvSpPr txBox="1"/>
          <p:nvPr/>
        </p:nvSpPr>
        <p:spPr>
          <a:xfrm>
            <a:off x="6811798" y="3884109"/>
            <a:ext cx="3385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/>
              <a:t>0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360711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 3        2      1       0 </a:t>
            </a:r>
            <a:endParaRPr lang="et-E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388410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e=</a:t>
            </a:r>
            <a:endParaRPr lang="et-EE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443711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c</a:t>
            </a:r>
            <a:r>
              <a:rPr lang="et-EE" dirty="0" smtClean="0"/>
              <a:t>= 1</a:t>
            </a:r>
            <a:endParaRPr lang="et-EE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580112" y="2996952"/>
            <a:ext cx="2088232" cy="504056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347864" y="4345777"/>
            <a:ext cx="792088" cy="451375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5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1214438" y="2357438"/>
            <a:ext cx="7243762" cy="221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t-EE" altLang="et-EE" dirty="0" smtClean="0"/>
              <a:t>VHDL. Praktilised alused</a:t>
            </a:r>
            <a:endParaRPr lang="et-EE" altLang="et-EE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4786313"/>
            <a:ext cx="7143750" cy="1214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t-EE" dirty="0" smtClean="0"/>
              <a:t>Maksim Gorev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t-EE" dirty="0" smtClean="0"/>
              <a:t>Tallinna Tehnikaülikool</a:t>
            </a:r>
            <a:endParaRPr lang="et-EE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Architecture. Code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340768"/>
            <a:ext cx="6835775" cy="4835525"/>
          </a:xfrm>
        </p:spPr>
        <p:txBody>
          <a:bodyPr/>
          <a:lstStyle/>
          <a:p>
            <a:r>
              <a:rPr lang="en-US" dirty="0" err="1" smtClean="0"/>
              <a:t>Bit_vector</a:t>
            </a:r>
            <a:r>
              <a:rPr lang="et-EE" dirty="0" smtClean="0"/>
              <a:t>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elementide</a:t>
            </a:r>
            <a:r>
              <a:rPr lang="en-US" dirty="0" smtClean="0"/>
              <a:t> j</a:t>
            </a:r>
            <a:r>
              <a:rPr lang="et-EE" dirty="0" smtClean="0"/>
              <a:t>ärjekord on tähtis!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architecture </a:t>
            </a:r>
            <a:r>
              <a:rPr lang="en-US" dirty="0" err="1" smtClean="0">
                <a:solidFill>
                  <a:srgbClr val="0070C0"/>
                </a:solidFill>
              </a:rPr>
              <a:t>aName</a:t>
            </a:r>
            <a:r>
              <a:rPr lang="en-US" dirty="0" smtClean="0">
                <a:solidFill>
                  <a:srgbClr val="0070C0"/>
                </a:solidFill>
              </a:rPr>
              <a:t> of </a:t>
            </a:r>
            <a:r>
              <a:rPr lang="en-US" dirty="0" err="1" smtClean="0">
                <a:solidFill>
                  <a:srgbClr val="0070C0"/>
                </a:solidFill>
              </a:rPr>
              <a:t>eName</a:t>
            </a:r>
            <a:r>
              <a:rPr lang="en-US" dirty="0" smtClean="0">
                <a:solidFill>
                  <a:srgbClr val="0070C0"/>
                </a:solidFill>
              </a:rPr>
              <a:t> 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signal c</a:t>
            </a:r>
            <a:r>
              <a:rPr lang="et-EE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: bit;</a:t>
            </a:r>
            <a:endParaRPr lang="et-E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rgbClr val="0070C0"/>
                </a:solidFill>
              </a:rPr>
              <a:t>	</a:t>
            </a:r>
            <a:r>
              <a:rPr lang="et-EE" dirty="0" smtClean="0">
                <a:solidFill>
                  <a:srgbClr val="0070C0"/>
                </a:solidFill>
              </a:rPr>
              <a:t>	signal e : bit_vector(0 to </a:t>
            </a:r>
            <a:r>
              <a:rPr lang="et-EE" dirty="0">
                <a:solidFill>
                  <a:srgbClr val="0070C0"/>
                </a:solidFill>
              </a:rPr>
              <a:t>3</a:t>
            </a:r>
            <a:r>
              <a:rPr lang="et-EE" dirty="0" smtClean="0">
                <a:solidFill>
                  <a:srgbClr val="0070C0"/>
                </a:solidFill>
              </a:rPr>
              <a:t>);</a:t>
            </a:r>
          </a:p>
          <a:p>
            <a:pPr marL="0" indent="0">
              <a:buNone/>
            </a:pPr>
            <a:r>
              <a:rPr lang="et-EE" dirty="0">
                <a:solidFill>
                  <a:srgbClr val="0070C0"/>
                </a:solidFill>
              </a:rPr>
              <a:t>	</a:t>
            </a:r>
            <a:r>
              <a:rPr lang="et-EE" dirty="0" smtClean="0">
                <a:solidFill>
                  <a:srgbClr val="0070C0"/>
                </a:solidFill>
              </a:rPr>
              <a:t>b</a:t>
            </a:r>
            <a:r>
              <a:rPr lang="en-US" dirty="0" err="1" smtClean="0">
                <a:solidFill>
                  <a:srgbClr val="0070C0"/>
                </a:solidFill>
              </a:rPr>
              <a:t>egin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t-EE" dirty="0" smtClean="0"/>
              <a:t>		</a:t>
            </a:r>
            <a:r>
              <a:rPr lang="et-EE" dirty="0" smtClean="0">
                <a:solidFill>
                  <a:srgbClr val="0070C0"/>
                </a:solidFill>
              </a:rPr>
              <a:t>e</a:t>
            </a:r>
            <a:r>
              <a:rPr lang="et-EE" dirty="0" smtClean="0"/>
              <a:t> &lt;= </a:t>
            </a:r>
            <a:r>
              <a:rPr lang="et-EE" dirty="0" smtClean="0">
                <a:solidFill>
                  <a:srgbClr val="0070C0"/>
                </a:solidFill>
              </a:rPr>
              <a:t>„1100“;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 &lt;= </a:t>
            </a:r>
            <a:r>
              <a:rPr lang="et-EE" dirty="0" smtClean="0">
                <a:solidFill>
                  <a:srgbClr val="0070C0"/>
                </a:solidFill>
              </a:rPr>
              <a:t>e(3);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end architecture;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3884112"/>
            <a:ext cx="3385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 smtClean="0"/>
              <a:t>1</a:t>
            </a:r>
            <a:endParaRPr lang="et-EE" dirty="0"/>
          </a:p>
        </p:txBody>
      </p:sp>
      <p:sp>
        <p:nvSpPr>
          <p:cNvPr id="14" name="TextBox 13"/>
          <p:cNvSpPr txBox="1"/>
          <p:nvPr/>
        </p:nvSpPr>
        <p:spPr>
          <a:xfrm>
            <a:off x="6134690" y="3884111"/>
            <a:ext cx="3385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 smtClean="0"/>
              <a:t>1</a:t>
            </a:r>
            <a:endParaRPr lang="et-EE" dirty="0"/>
          </a:p>
        </p:txBody>
      </p:sp>
      <p:sp>
        <p:nvSpPr>
          <p:cNvPr id="16" name="TextBox 15"/>
          <p:cNvSpPr txBox="1"/>
          <p:nvPr/>
        </p:nvSpPr>
        <p:spPr>
          <a:xfrm>
            <a:off x="6473244" y="3884110"/>
            <a:ext cx="3385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 smtClean="0"/>
              <a:t>0</a:t>
            </a:r>
            <a:endParaRPr lang="et-EE" dirty="0"/>
          </a:p>
        </p:txBody>
      </p:sp>
      <p:sp>
        <p:nvSpPr>
          <p:cNvPr id="18" name="TextBox 17"/>
          <p:cNvSpPr txBox="1"/>
          <p:nvPr/>
        </p:nvSpPr>
        <p:spPr>
          <a:xfrm>
            <a:off x="6811798" y="3884109"/>
            <a:ext cx="3385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/>
              <a:t>0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360711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 0       1      </a:t>
            </a:r>
            <a:r>
              <a:rPr lang="et-EE" sz="1200" dirty="0"/>
              <a:t> </a:t>
            </a:r>
            <a:r>
              <a:rPr lang="et-EE" sz="1200" dirty="0" smtClean="0"/>
              <a:t> 2      3 </a:t>
            </a:r>
            <a:endParaRPr lang="et-E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388410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e=</a:t>
            </a:r>
            <a:endParaRPr lang="et-EE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443711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c</a:t>
            </a:r>
            <a:r>
              <a:rPr lang="et-EE" dirty="0" smtClean="0"/>
              <a:t>= 0</a:t>
            </a:r>
            <a:endParaRPr lang="et-EE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580112" y="2996952"/>
            <a:ext cx="1400963" cy="504056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47864" y="4345777"/>
            <a:ext cx="792088" cy="451375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7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Architecture. Code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340768"/>
            <a:ext cx="6835775" cy="4835525"/>
          </a:xfrm>
        </p:spPr>
        <p:txBody>
          <a:bodyPr/>
          <a:lstStyle/>
          <a:p>
            <a:r>
              <a:rPr lang="en-US" b="1" dirty="0" err="1" smtClean="0"/>
              <a:t>Bit_vector</a:t>
            </a:r>
            <a:r>
              <a:rPr lang="et-EE" dirty="0" smtClean="0"/>
              <a:t>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t-EE" dirty="0" smtClean="0"/>
              <a:t>omistamine kindla arvuga toimub </a:t>
            </a:r>
            <a:r>
              <a:rPr lang="et-EE" b="1" dirty="0" smtClean="0"/>
              <a:t>jutumärkide</a:t>
            </a:r>
            <a:r>
              <a:rPr lang="et-EE" dirty="0" smtClean="0"/>
              <a:t> abil</a:t>
            </a:r>
          </a:p>
          <a:p>
            <a:r>
              <a:rPr lang="et-EE" b="1" dirty="0" smtClean="0"/>
              <a:t>Bit</a:t>
            </a:r>
            <a:r>
              <a:rPr lang="et-EE" dirty="0" smtClean="0"/>
              <a:t>’i omistamine kindla numbriga toimud </a:t>
            </a:r>
            <a:r>
              <a:rPr lang="et-EE" b="1" dirty="0" smtClean="0"/>
              <a:t>ülakomade</a:t>
            </a:r>
            <a:r>
              <a:rPr lang="et-EE" dirty="0" smtClean="0"/>
              <a:t> abil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architecture </a:t>
            </a:r>
            <a:r>
              <a:rPr lang="en-US" dirty="0" err="1" smtClean="0">
                <a:solidFill>
                  <a:srgbClr val="0070C0"/>
                </a:solidFill>
              </a:rPr>
              <a:t>aName</a:t>
            </a:r>
            <a:r>
              <a:rPr lang="en-US" dirty="0" smtClean="0">
                <a:solidFill>
                  <a:srgbClr val="0070C0"/>
                </a:solidFill>
              </a:rPr>
              <a:t> of </a:t>
            </a:r>
            <a:r>
              <a:rPr lang="en-US" dirty="0" err="1" smtClean="0">
                <a:solidFill>
                  <a:srgbClr val="0070C0"/>
                </a:solidFill>
              </a:rPr>
              <a:t>eName</a:t>
            </a:r>
            <a:r>
              <a:rPr lang="en-US" dirty="0" smtClean="0">
                <a:solidFill>
                  <a:srgbClr val="0070C0"/>
                </a:solidFill>
              </a:rPr>
              <a:t> 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signal c</a:t>
            </a:r>
            <a:r>
              <a:rPr lang="et-EE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: bit;</a:t>
            </a:r>
            <a:endParaRPr lang="et-E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rgbClr val="0070C0"/>
                </a:solidFill>
              </a:rPr>
              <a:t>	</a:t>
            </a:r>
            <a:r>
              <a:rPr lang="et-EE" dirty="0" smtClean="0">
                <a:solidFill>
                  <a:srgbClr val="0070C0"/>
                </a:solidFill>
              </a:rPr>
              <a:t>	signal e : bit_vector(0 to </a:t>
            </a:r>
            <a:r>
              <a:rPr lang="et-EE" dirty="0">
                <a:solidFill>
                  <a:srgbClr val="0070C0"/>
                </a:solidFill>
              </a:rPr>
              <a:t>3</a:t>
            </a:r>
            <a:r>
              <a:rPr lang="et-EE" dirty="0" smtClean="0">
                <a:solidFill>
                  <a:srgbClr val="0070C0"/>
                </a:solidFill>
              </a:rPr>
              <a:t>);</a:t>
            </a:r>
          </a:p>
          <a:p>
            <a:pPr marL="0" indent="0">
              <a:buNone/>
            </a:pPr>
            <a:r>
              <a:rPr lang="et-EE" dirty="0">
                <a:solidFill>
                  <a:srgbClr val="0070C0"/>
                </a:solidFill>
              </a:rPr>
              <a:t>	</a:t>
            </a:r>
            <a:r>
              <a:rPr lang="et-EE" dirty="0" smtClean="0">
                <a:solidFill>
                  <a:srgbClr val="0070C0"/>
                </a:solidFill>
              </a:rPr>
              <a:t>b</a:t>
            </a:r>
            <a:r>
              <a:rPr lang="en-US" dirty="0" err="1" smtClean="0">
                <a:solidFill>
                  <a:srgbClr val="0070C0"/>
                </a:solidFill>
              </a:rPr>
              <a:t>egin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t-EE" dirty="0" smtClean="0"/>
              <a:t>		</a:t>
            </a:r>
            <a:r>
              <a:rPr lang="et-EE" dirty="0" smtClean="0">
                <a:solidFill>
                  <a:srgbClr val="0070C0"/>
                </a:solidFill>
              </a:rPr>
              <a:t>e</a:t>
            </a:r>
            <a:r>
              <a:rPr lang="et-EE" dirty="0" smtClean="0"/>
              <a:t> </a:t>
            </a:r>
            <a:r>
              <a:rPr lang="et-EE" dirty="0" smtClean="0">
                <a:solidFill>
                  <a:srgbClr val="0070C0"/>
                </a:solidFill>
              </a:rPr>
              <a:t>&lt;= „1100“;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c &lt;= </a:t>
            </a:r>
            <a:r>
              <a:rPr lang="et-EE" dirty="0" smtClean="0">
                <a:solidFill>
                  <a:srgbClr val="0070C0"/>
                </a:solidFill>
              </a:rPr>
              <a:t>‘0’;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end architecture;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4725144"/>
            <a:ext cx="2160240" cy="360040"/>
          </a:xfrm>
          <a:prstGeom prst="rect">
            <a:avLst/>
          </a:prstGeom>
          <a:solidFill>
            <a:srgbClr val="FFFF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83768" y="5157192"/>
            <a:ext cx="1368152" cy="432048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Agenda</a:t>
            </a:r>
            <a:endParaRPr lang="et-EE" altLang="et-EE" dirty="0"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1475656" y="1412776"/>
            <a:ext cx="6835775" cy="4835525"/>
          </a:xfrm>
        </p:spPr>
        <p:txBody>
          <a:bodyPr/>
          <a:lstStyle/>
          <a:p>
            <a:pPr eaLnBrk="1" hangingPunct="1"/>
            <a:r>
              <a:rPr lang="et-EE" altLang="et-EE" dirty="0" smtClean="0"/>
              <a:t>Entity</a:t>
            </a:r>
          </a:p>
          <a:p>
            <a:pPr lvl="1" eaLnBrk="1" hangingPunct="1"/>
            <a:r>
              <a:rPr lang="et-EE" altLang="et-EE" dirty="0" smtClean="0"/>
              <a:t>Ports</a:t>
            </a:r>
          </a:p>
          <a:p>
            <a:pPr eaLnBrk="1" hangingPunct="1"/>
            <a:r>
              <a:rPr lang="et-EE" altLang="et-EE" dirty="0" smtClean="0"/>
              <a:t>Architecture</a:t>
            </a:r>
          </a:p>
          <a:p>
            <a:pPr lvl="1" eaLnBrk="1" hangingPunct="1"/>
            <a:r>
              <a:rPr lang="et-EE" altLang="et-EE" dirty="0" smtClean="0"/>
              <a:t>Sections</a:t>
            </a:r>
          </a:p>
          <a:p>
            <a:pPr lvl="2" eaLnBrk="1" hangingPunct="1"/>
            <a:r>
              <a:rPr lang="et-EE" altLang="et-EE" dirty="0" smtClean="0"/>
              <a:t>Declaration</a:t>
            </a:r>
          </a:p>
          <a:p>
            <a:pPr lvl="2" eaLnBrk="1" hangingPunct="1"/>
            <a:r>
              <a:rPr lang="et-EE" altLang="et-EE" dirty="0" smtClean="0"/>
              <a:t>Code</a:t>
            </a:r>
          </a:p>
          <a:p>
            <a:pPr lvl="1" eaLnBrk="1" hangingPunct="1"/>
            <a:r>
              <a:rPr lang="et-EE" altLang="et-EE" dirty="0" smtClean="0"/>
              <a:t>Signals</a:t>
            </a:r>
          </a:p>
          <a:p>
            <a:pPr eaLnBrk="1" hangingPunct="1"/>
            <a:r>
              <a:rPr lang="et-EE" altLang="et-EE" dirty="0" smtClean="0"/>
              <a:t>Process</a:t>
            </a:r>
          </a:p>
          <a:p>
            <a:pPr lvl="1" eaLnBrk="1" hangingPunct="1"/>
            <a:r>
              <a:rPr lang="et-EE" altLang="et-EE" dirty="0" smtClean="0"/>
              <a:t>Sensitivity list</a:t>
            </a:r>
          </a:p>
          <a:p>
            <a:pPr lvl="1" eaLnBrk="1" hangingPunct="1"/>
            <a:r>
              <a:rPr lang="et-EE" altLang="et-EE" dirty="0" smtClean="0"/>
              <a:t>Control structures</a:t>
            </a:r>
          </a:p>
          <a:p>
            <a:pPr lvl="1" eaLnBrk="1" hangingPunct="1"/>
            <a:endParaRPr lang="et-EE" altLang="et-EE" dirty="0" smtClean="0"/>
          </a:p>
          <a:p>
            <a:pPr eaLnBrk="1" hangingPunct="1"/>
            <a:endParaRPr lang="et-EE" altLang="et-EE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Üldine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VHDL on riistvara kirjelduskeel</a:t>
            </a:r>
          </a:p>
          <a:p>
            <a:r>
              <a:rPr lang="et-EE" dirty="0" smtClean="0"/>
              <a:t>See tähendab, et kirjeldatakse skeeme – mitte programme.</a:t>
            </a:r>
          </a:p>
          <a:p>
            <a:r>
              <a:rPr lang="et-EE" dirty="0" smtClean="0"/>
              <a:t>Skeemid on paralleelsed, kuna vool liigub paralleelselt igas suunas</a:t>
            </a:r>
          </a:p>
          <a:p>
            <a:r>
              <a:rPr lang="et-EE" dirty="0" smtClean="0"/>
              <a:t>Edaspidi nimetan neid skeeme komponentideks</a:t>
            </a:r>
          </a:p>
        </p:txBody>
      </p:sp>
    </p:spTree>
    <p:extLst>
      <p:ext uri="{BB962C8B-B14F-4D97-AF65-F5344CB8AC3E}">
        <p14:creationId xmlns:p14="http://schemas.microsoft.com/office/powerpoint/2010/main" val="268027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Komponent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On üldjuhul üks VHDL fail</a:t>
            </a:r>
          </a:p>
          <a:p>
            <a:r>
              <a:rPr lang="et-EE" dirty="0" smtClean="0"/>
              <a:t>Välismaailma jaoks on komponendil</a:t>
            </a:r>
          </a:p>
          <a:p>
            <a:pPr lvl="1"/>
            <a:r>
              <a:rPr lang="et-EE" b="1" dirty="0" smtClean="0"/>
              <a:t>Nimi</a:t>
            </a:r>
          </a:p>
          <a:p>
            <a:pPr lvl="1"/>
            <a:r>
              <a:rPr lang="et-EE" dirty="0" smtClean="0"/>
              <a:t>Sisend signaalid</a:t>
            </a:r>
          </a:p>
          <a:p>
            <a:pPr lvl="1"/>
            <a:r>
              <a:rPr lang="et-EE" dirty="0" smtClean="0"/>
              <a:t>Väljund signaalid</a:t>
            </a:r>
          </a:p>
          <a:p>
            <a:pPr lvl="1"/>
            <a:endParaRPr lang="et-EE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3645024"/>
            <a:ext cx="41814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2744374"/>
            <a:ext cx="223224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t-EE" dirty="0" smtClean="0"/>
              <a:t>NB! Erinevaga suurusega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2037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Komponent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On üldjuhul üks VHDL fail</a:t>
            </a:r>
          </a:p>
          <a:p>
            <a:r>
              <a:rPr lang="et-EE" dirty="0" smtClean="0"/>
              <a:t>Välismaailma jaoks on komponendil</a:t>
            </a:r>
          </a:p>
          <a:p>
            <a:pPr lvl="1"/>
            <a:r>
              <a:rPr lang="et-EE" dirty="0" smtClean="0"/>
              <a:t>Nimi</a:t>
            </a:r>
          </a:p>
          <a:p>
            <a:pPr lvl="1"/>
            <a:r>
              <a:rPr lang="et-EE" b="1" dirty="0" smtClean="0"/>
              <a:t>Sisend signaalid</a:t>
            </a:r>
          </a:p>
          <a:p>
            <a:pPr lvl="1"/>
            <a:r>
              <a:rPr lang="et-EE" b="1" dirty="0" smtClean="0"/>
              <a:t>Väljund signaalid</a:t>
            </a:r>
          </a:p>
          <a:p>
            <a:pPr lvl="1"/>
            <a:endParaRPr lang="et-EE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4565154" cy="307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47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Entity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Need välised atribuudid kirjeldatakse komponendi ENTITY sektsioonis</a:t>
            </a:r>
            <a:endParaRPr lang="en-US" dirty="0" smtClean="0"/>
          </a:p>
          <a:p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t-EE" dirty="0" smtClean="0">
                <a:solidFill>
                  <a:srgbClr val="0070C0"/>
                </a:solidFill>
              </a:rPr>
              <a:t>ntity </a:t>
            </a:r>
            <a:r>
              <a:rPr lang="et-EE" dirty="0" smtClean="0"/>
              <a:t>eName </a:t>
            </a:r>
            <a:r>
              <a:rPr lang="et-EE" dirty="0" smtClean="0">
                <a:solidFill>
                  <a:srgbClr val="0070C0"/>
                </a:solidFill>
              </a:rPr>
              <a:t>is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t-EE" dirty="0" smtClean="0">
                <a:solidFill>
                  <a:srgbClr val="0070C0"/>
                </a:solidFill>
              </a:rPr>
              <a:t>Port</a:t>
            </a:r>
            <a:r>
              <a:rPr lang="en-US" dirty="0" smtClean="0">
                <a:solidFill>
                  <a:srgbClr val="0070C0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in bit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b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out bit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};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end entity;</a:t>
            </a:r>
            <a:endParaRPr lang="et-E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8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Entity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Need välised atribuudid kirjeldatakse komponendi ENTITY sektsioonis</a:t>
            </a:r>
            <a:endParaRPr lang="en-US" dirty="0" smtClean="0"/>
          </a:p>
          <a:p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t-EE" dirty="0" smtClean="0">
                <a:solidFill>
                  <a:srgbClr val="0070C0"/>
                </a:solidFill>
              </a:rPr>
              <a:t>ntity </a:t>
            </a:r>
            <a:r>
              <a:rPr lang="et-EE" dirty="0" smtClean="0"/>
              <a:t>eName</a:t>
            </a:r>
            <a:r>
              <a:rPr lang="et-EE" dirty="0" smtClean="0"/>
              <a:t> </a:t>
            </a:r>
            <a:r>
              <a:rPr lang="et-EE" dirty="0" smtClean="0">
                <a:solidFill>
                  <a:srgbClr val="0070C0"/>
                </a:solidFill>
              </a:rPr>
              <a:t>is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t-EE" dirty="0" smtClean="0">
                <a:solidFill>
                  <a:srgbClr val="0070C0"/>
                </a:solidFill>
              </a:rPr>
              <a:t>Port</a:t>
            </a:r>
            <a:r>
              <a:rPr lang="en-US" dirty="0" smtClean="0">
                <a:solidFill>
                  <a:srgbClr val="0070C0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 : in bit;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b : out bit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};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end entity;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987896" y="2643835"/>
            <a:ext cx="1152055" cy="504056"/>
          </a:xfrm>
          <a:prstGeom prst="rect">
            <a:avLst/>
          </a:prstGeom>
          <a:solidFill>
            <a:srgbClr val="FFFF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48036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Nimi</a:t>
            </a:r>
            <a:r>
              <a:rPr lang="et-EE" dirty="0" smtClean="0"/>
              <a:t>, võib peaaegu suvaline olla</a:t>
            </a:r>
            <a:endParaRPr lang="et-EE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 flipV="1">
            <a:off x="4139951" y="2802392"/>
            <a:ext cx="1584177" cy="934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938911" y="3680694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Sisendid</a:t>
            </a:r>
            <a:endParaRPr lang="et-EE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915816" y="3621101"/>
            <a:ext cx="1584176" cy="383963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flipH="1" flipV="1">
            <a:off x="4499992" y="3813082"/>
            <a:ext cx="1438919" cy="984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2914751" y="4023991"/>
            <a:ext cx="1728192" cy="432048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422520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t-EE" dirty="0" smtClean="0"/>
              <a:t>ä</a:t>
            </a:r>
            <a:r>
              <a:rPr lang="en-US" dirty="0" err="1" smtClean="0"/>
              <a:t>ljundid</a:t>
            </a:r>
            <a:endParaRPr lang="et-EE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 flipV="1">
            <a:off x="4644008" y="4293096"/>
            <a:ext cx="1368152" cy="1629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508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Entity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Need välised atribuudid kirjeldatakse komponendi ENTITY sektsioonis</a:t>
            </a:r>
            <a:endParaRPr lang="en-US" dirty="0" smtClean="0"/>
          </a:p>
          <a:p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t-EE" dirty="0" smtClean="0">
                <a:solidFill>
                  <a:srgbClr val="0070C0"/>
                </a:solidFill>
              </a:rPr>
              <a:t>ntity </a:t>
            </a:r>
            <a:r>
              <a:rPr lang="et-EE" dirty="0" smtClean="0"/>
              <a:t>eName</a:t>
            </a:r>
            <a:r>
              <a:rPr lang="et-EE" dirty="0" smtClean="0"/>
              <a:t> </a:t>
            </a:r>
            <a:r>
              <a:rPr lang="et-EE" dirty="0" smtClean="0">
                <a:solidFill>
                  <a:srgbClr val="0070C0"/>
                </a:solidFill>
              </a:rPr>
              <a:t>is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t-EE" dirty="0" smtClean="0">
                <a:solidFill>
                  <a:srgbClr val="0070C0"/>
                </a:solidFill>
              </a:rPr>
              <a:t>Port</a:t>
            </a:r>
            <a:r>
              <a:rPr lang="en-US" dirty="0" smtClean="0">
                <a:solidFill>
                  <a:srgbClr val="0070C0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in bit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b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out bit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};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end entity;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915816" y="3645024"/>
            <a:ext cx="288032" cy="720080"/>
          </a:xfrm>
          <a:prstGeom prst="rect">
            <a:avLst/>
          </a:prstGeom>
          <a:solidFill>
            <a:schemeClr val="accent2">
              <a:lumMod val="50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5" y="2572629"/>
            <a:ext cx="2664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Portide nimed, võivad peaaegu sivalised olla</a:t>
            </a:r>
            <a:endParaRPr lang="et-EE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3203849" y="3172794"/>
            <a:ext cx="1872206" cy="472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3347864" y="3645024"/>
            <a:ext cx="576064" cy="864096"/>
          </a:xfrm>
          <a:prstGeom prst="ellipse">
            <a:avLst/>
          </a:prstGeom>
          <a:solidFill>
            <a:srgbClr val="00B05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9961" y="4509120"/>
            <a:ext cx="3264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Pordi suuna tüübid: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in - sisend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o</a:t>
            </a:r>
            <a:r>
              <a:rPr lang="et-EE" dirty="0" smtClean="0"/>
              <a:t>ut - väljund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inout – sisend-väljund</a:t>
            </a:r>
            <a:endParaRPr lang="et-EE" dirty="0"/>
          </a:p>
        </p:txBody>
      </p:sp>
      <p:cxnSp>
        <p:nvCxnSpPr>
          <p:cNvPr id="13" name="Straight Arrow Connector 12"/>
          <p:cNvCxnSpPr>
            <a:stCxn id="11" idx="1"/>
            <a:endCxn id="10" idx="5"/>
          </p:cNvCxnSpPr>
          <p:nvPr/>
        </p:nvCxnSpPr>
        <p:spPr bwMode="auto">
          <a:xfrm flipH="1" flipV="1">
            <a:off x="3839565" y="4382576"/>
            <a:ext cx="1260396" cy="9113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559753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siooni_pohi_EST_201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TU_mall_ppt2003">
  <a:themeElements>
    <a:clrScheme name="3_TTY_mal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TTY_ma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3_TTY_mal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Presentatsiooni_pohi_EST_2011</Template>
  <TotalTime>243</TotalTime>
  <Words>514</Words>
  <Application>Microsoft Office PowerPoint</Application>
  <PresentationFormat>On-screen Show (4:3)</PresentationFormat>
  <Paragraphs>218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Times New Roman</vt:lpstr>
      <vt:lpstr>Arial</vt:lpstr>
      <vt:lpstr>Verdana</vt:lpstr>
      <vt:lpstr>Symbol</vt:lpstr>
      <vt:lpstr>Calibri</vt:lpstr>
      <vt:lpstr>Presentatsiooni_pohi_EST_2011</vt:lpstr>
      <vt:lpstr>TTU_mall_ppt2003</vt:lpstr>
      <vt:lpstr>2_Custom Design</vt:lpstr>
      <vt:lpstr>Custom Design</vt:lpstr>
      <vt:lpstr>1_Custom Design</vt:lpstr>
      <vt:lpstr>PowerPoint Presentation</vt:lpstr>
      <vt:lpstr>VHDL. Praktilised alused</vt:lpstr>
      <vt:lpstr>Agenda</vt:lpstr>
      <vt:lpstr>Üldine</vt:lpstr>
      <vt:lpstr>Komponent</vt:lpstr>
      <vt:lpstr>Komponent</vt:lpstr>
      <vt:lpstr>Entity</vt:lpstr>
      <vt:lpstr>Entity</vt:lpstr>
      <vt:lpstr>Entity</vt:lpstr>
      <vt:lpstr>Entity</vt:lpstr>
      <vt:lpstr>Entity</vt:lpstr>
      <vt:lpstr>Architecture</vt:lpstr>
      <vt:lpstr>Architecture</vt:lpstr>
      <vt:lpstr>Architecture. Declaration</vt:lpstr>
      <vt:lpstr>Architecture. Declaration</vt:lpstr>
      <vt:lpstr>Architecture. Declaration</vt:lpstr>
      <vt:lpstr>Architecture. Code</vt:lpstr>
      <vt:lpstr>Architecture. Code</vt:lpstr>
      <vt:lpstr>Architecture. Code</vt:lpstr>
      <vt:lpstr>Architecture. Code</vt:lpstr>
      <vt:lpstr>Architecture. Code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mgorev</dc:creator>
  <cp:lastModifiedBy>mgorev</cp:lastModifiedBy>
  <cp:revision>27</cp:revision>
  <dcterms:created xsi:type="dcterms:W3CDTF">2013-11-19T09:46:14Z</dcterms:created>
  <dcterms:modified xsi:type="dcterms:W3CDTF">2013-11-19T13:49:49Z</dcterms:modified>
</cp:coreProperties>
</file>