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60" r:id="rId4"/>
    <p:sldId id="261" r:id="rId5"/>
    <p:sldId id="262" r:id="rId6"/>
    <p:sldId id="264"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266" r:id="rId21"/>
    <p:sldId id="275" r:id="rId22"/>
    <p:sldId id="267" r:id="rId23"/>
    <p:sldId id="269" r:id="rId24"/>
    <p:sldId id="272" r:id="rId25"/>
    <p:sldId id="312" r:id="rId26"/>
    <p:sldId id="313" r:id="rId27"/>
    <p:sldId id="314" r:id="rId28"/>
    <p:sldId id="315" r:id="rId29"/>
    <p:sldId id="316" r:id="rId30"/>
    <p:sldId id="317" r:id="rId31"/>
    <p:sldId id="31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onas Pärn" initials="JP" lastIdx="1" clrIdx="0">
    <p:extLst>
      <p:ext uri="{19B8F6BF-5375-455C-9EA6-DF929625EA0E}">
        <p15:presenceInfo xmlns:p15="http://schemas.microsoft.com/office/powerpoint/2012/main" userId="66a28b126fb818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962" autoAdjust="0"/>
  </p:normalViewPr>
  <p:slideViewPr>
    <p:cSldViewPr snapToGrid="0">
      <p:cViewPr varScale="1">
        <p:scale>
          <a:sx n="60" d="100"/>
          <a:sy n="60" d="100"/>
        </p:scale>
        <p:origin x="1550"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94970-2A42-427B-880A-6E9B406CBA7C}" type="datetimeFigureOut">
              <a:rPr lang="en-US" smtClean="0"/>
              <a:t>11/14/2017</a:t>
            </a:fld>
            <a:endParaRPr lang="en-US"/>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5AE74-A34C-4048-93CB-5B768D195E0D}" type="slidenum">
              <a:rPr lang="en-US" smtClean="0"/>
              <a:t>‹#›</a:t>
            </a:fld>
            <a:endParaRPr lang="en-US"/>
          </a:p>
        </p:txBody>
      </p:sp>
    </p:spTree>
    <p:extLst>
      <p:ext uri="{BB962C8B-B14F-4D97-AF65-F5344CB8AC3E}">
        <p14:creationId xmlns:p14="http://schemas.microsoft.com/office/powerpoint/2010/main" val="346181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7</a:t>
            </a:fld>
            <a:endParaRPr lang="en-US"/>
          </a:p>
        </p:txBody>
      </p:sp>
    </p:spTree>
    <p:extLst>
      <p:ext uri="{BB962C8B-B14F-4D97-AF65-F5344CB8AC3E}">
        <p14:creationId xmlns:p14="http://schemas.microsoft.com/office/powerpoint/2010/main" val="3037899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i="0" u="none" strike="noStrike" kern="1200" baseline="0" dirty="0" err="1">
                <a:solidFill>
                  <a:schemeClr val="tx1"/>
                </a:solidFill>
                <a:latin typeface="+mn-lt"/>
                <a:ea typeface="+mn-ea"/>
                <a:cs typeface="+mn-cs"/>
              </a:rPr>
              <a:t>Depressioonilehtri</a:t>
            </a:r>
            <a:r>
              <a:rPr lang="fi-FI" sz="1200" b="0" i="0" u="none" strike="noStrike" kern="1200" baseline="0" dirty="0">
                <a:solidFill>
                  <a:schemeClr val="tx1"/>
                </a:solidFill>
                <a:latin typeface="+mn-lt"/>
                <a:ea typeface="+mn-ea"/>
                <a:cs typeface="+mn-cs"/>
              </a:rPr>
              <a:t> ja </a:t>
            </a:r>
            <a:r>
              <a:rPr lang="fi-FI" sz="1200" b="0" i="0" u="none" strike="noStrike" kern="1200" baseline="0" dirty="0" err="1">
                <a:solidFill>
                  <a:schemeClr val="tx1"/>
                </a:solidFill>
                <a:latin typeface="+mn-lt"/>
                <a:ea typeface="+mn-ea"/>
                <a:cs typeface="+mn-cs"/>
              </a:rPr>
              <a:t>kaevu</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telge</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läbiva</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vertikaaltasapinna</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lõikejoont</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nimetatakse</a:t>
            </a:r>
            <a:r>
              <a:rPr lang="et-EE" sz="1200" b="0" i="0" u="none" strike="noStrike" kern="1200" baseline="0" dirty="0">
                <a:solidFill>
                  <a:schemeClr val="tx1"/>
                </a:solidFill>
                <a:latin typeface="+mn-lt"/>
                <a:ea typeface="+mn-ea"/>
                <a:cs typeface="+mn-cs"/>
              </a:rPr>
              <a:t> </a:t>
            </a:r>
            <a:r>
              <a:rPr lang="en-US" sz="1200" b="0" i="0" u="sng" strike="noStrike" kern="1200" baseline="0" dirty="0" err="1">
                <a:solidFill>
                  <a:schemeClr val="tx1"/>
                </a:solidFill>
                <a:latin typeface="+mn-lt"/>
                <a:ea typeface="+mn-ea"/>
                <a:cs typeface="+mn-cs"/>
              </a:rPr>
              <a:t>depressioonikõveraks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Kõvera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kalle</a:t>
            </a:r>
            <a:r>
              <a:rPr lang="en-US" sz="1200" b="0" i="0" u="none" strike="noStrike" kern="1200" baseline="0" dirty="0">
                <a:solidFill>
                  <a:schemeClr val="tx1"/>
                </a:solidFill>
                <a:latin typeface="+mn-lt"/>
                <a:ea typeface="+mn-ea"/>
                <a:cs typeface="+mn-cs"/>
              </a:rPr>
              <a:t> on </a:t>
            </a:r>
            <a:r>
              <a:rPr lang="en-US" sz="1200" b="0" i="0" u="none" strike="noStrike" kern="1200" baseline="0" dirty="0" err="1">
                <a:solidFill>
                  <a:schemeClr val="tx1"/>
                </a:solidFill>
                <a:latin typeface="+mn-lt"/>
                <a:ea typeface="+mn-ea"/>
                <a:cs typeface="+mn-cs"/>
              </a:rPr>
              <a:t>maksimaalne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kaevu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seinte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lähedal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suurim</a:t>
            </a:r>
            <a:r>
              <a:rPr lang="et-EE"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hüdrauliline</a:t>
            </a:r>
            <a:r>
              <a:rPr lang="en-US" sz="1200" b="0" i="0" u="none" strike="noStrike" kern="1200" baseline="0" dirty="0">
                <a:solidFill>
                  <a:schemeClr val="tx1"/>
                </a:solidFill>
                <a:latin typeface="+mn-lt"/>
                <a:ea typeface="+mn-ea"/>
                <a:cs typeface="+mn-cs"/>
              </a:rPr>
              <a:t> gradient), </a:t>
            </a:r>
            <a:r>
              <a:rPr lang="en-US" sz="1200" b="0" i="0" u="none" strike="noStrike" kern="1200" baseline="0" dirty="0" err="1">
                <a:solidFill>
                  <a:schemeClr val="tx1"/>
                </a:solidFill>
                <a:latin typeface="+mn-lt"/>
                <a:ea typeface="+mn-ea"/>
                <a:cs typeface="+mn-cs"/>
              </a:rPr>
              <a:t>kaevust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kaugenedes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muutub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depressioonikõver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üha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laugemaks</a:t>
            </a:r>
            <a:r>
              <a:rPr lang="et-E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ja </a:t>
            </a:r>
            <a:r>
              <a:rPr lang="en-US" sz="1200" b="0" i="0" u="none" strike="noStrike" kern="1200" baseline="0" dirty="0" err="1">
                <a:solidFill>
                  <a:schemeClr val="tx1"/>
                </a:solidFill>
                <a:latin typeface="+mn-lt"/>
                <a:ea typeface="+mn-ea"/>
                <a:cs typeface="+mn-cs"/>
              </a:rPr>
              <a:t>teatud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kaugusel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puurkaevust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ühtib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staatilise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veetasemega</a:t>
            </a:r>
            <a:r>
              <a:rPr lang="en-US" sz="1200" b="0" i="0" u="none" strike="noStrike" kern="1200" baseline="0" dirty="0">
                <a:solidFill>
                  <a:schemeClr val="tx1"/>
                </a:solidFill>
                <a:latin typeface="+mn-lt"/>
                <a:ea typeface="+mn-ea"/>
                <a:cs typeface="+mn-cs"/>
              </a:rPr>
              <a:t>.</a:t>
            </a:r>
            <a:endParaRPr lang="et-EE"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200" b="0" i="0" u="none" strike="noStrike" kern="1200" baseline="0" dirty="0">
                <a:solidFill>
                  <a:schemeClr val="tx1"/>
                </a:solidFill>
                <a:latin typeface="+mn-lt"/>
                <a:ea typeface="+mn-ea"/>
                <a:cs typeface="+mn-cs"/>
              </a:rPr>
              <a:t>Vahemaad kaevu teljest kuni depressioonilehtri ühtimiseni staatilise veetasemega nimetatakse kaevu mõjuraadiuseks (R);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t-EE" dirty="0"/>
          </a:p>
          <a:p>
            <a:pPr marL="171450" indent="-171450">
              <a:buFont typeface="Arial" panose="020B0604020202020204" pitchFamily="34" charset="0"/>
              <a:buChar char="•"/>
            </a:pPr>
            <a:r>
              <a:rPr lang="et-EE" dirty="0"/>
              <a:t>Joonis depressioonilehtri kohta!</a:t>
            </a:r>
          </a:p>
        </p:txBody>
      </p:sp>
      <p:sp>
        <p:nvSpPr>
          <p:cNvPr id="4" name="Slaidinumbri kohatäide 3"/>
          <p:cNvSpPr>
            <a:spLocks noGrp="1"/>
          </p:cNvSpPr>
          <p:nvPr>
            <p:ph type="sldNum" sz="quarter" idx="10"/>
          </p:nvPr>
        </p:nvSpPr>
        <p:spPr/>
        <p:txBody>
          <a:bodyPr/>
          <a:lstStyle/>
          <a:p>
            <a:fld id="{D305AE74-A34C-4048-93CB-5B768D195E0D}" type="slidenum">
              <a:rPr lang="en-US" smtClean="0"/>
              <a:t>16</a:t>
            </a:fld>
            <a:endParaRPr lang="en-US"/>
          </a:p>
        </p:txBody>
      </p:sp>
    </p:spTree>
    <p:extLst>
      <p:ext uri="{BB962C8B-B14F-4D97-AF65-F5344CB8AC3E}">
        <p14:creationId xmlns:p14="http://schemas.microsoft.com/office/powerpoint/2010/main" val="3263123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Tuleta meelde </a:t>
            </a:r>
            <a:r>
              <a:rPr lang="et-EE" dirty="0" err="1"/>
              <a:t>Darcy</a:t>
            </a:r>
            <a:r>
              <a:rPr lang="et-EE" dirty="0"/>
              <a:t> seadust Q=Kai. Kuna vee liikumine kaevu toimub kõikidest suundadest (ehk </a:t>
            </a:r>
            <a:r>
              <a:rPr lang="et-EE" dirty="0" err="1"/>
              <a:t>hosrisontaalpinnal</a:t>
            </a:r>
            <a:r>
              <a:rPr lang="et-EE" dirty="0"/>
              <a:t> 360 kraadi ulatuses – JOONIS) ja voolu ristlõike pindala (A) kaevu suunas väheneb, peab hüdrauliline gradient (i) kaevu suunas suurenema (veepinna kallakus muutuma </a:t>
            </a:r>
            <a:r>
              <a:rPr lang="et-EE" dirty="0" err="1"/>
              <a:t>järsemaks</a:t>
            </a:r>
            <a:r>
              <a:rPr lang="et-EE" dirty="0"/>
              <a:t>), et kaevust väljapumbatava vee hulk ajas jääks samaks. </a:t>
            </a:r>
          </a:p>
          <a:p>
            <a:pPr marL="171450" indent="-171450">
              <a:buFont typeface="Arial" panose="020B0604020202020204" pitchFamily="34" charset="0"/>
              <a:buChar char="•"/>
            </a:pPr>
            <a:r>
              <a:rPr lang="en-US" sz="1200" b="1" i="0" u="none" strike="noStrike" kern="1200" baseline="0" dirty="0" err="1">
                <a:solidFill>
                  <a:schemeClr val="tx1"/>
                </a:solidFill>
                <a:latin typeface="+mn-lt"/>
                <a:ea typeface="+mn-ea"/>
                <a:cs typeface="+mn-cs"/>
              </a:rPr>
              <a:t>Vabapinnalisest</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põhjaveekihist</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vett</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välja</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pumbates</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moodustub</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depressioonilehter</a:t>
            </a:r>
            <a:r>
              <a:rPr lang="et-EE"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seetõttu</a:t>
            </a:r>
            <a:r>
              <a:rPr lang="en-US" sz="1200" b="1" i="0" u="none" strike="noStrike" kern="1200" baseline="0" dirty="0">
                <a:solidFill>
                  <a:schemeClr val="tx1"/>
                </a:solidFill>
                <a:latin typeface="+mn-lt"/>
                <a:ea typeface="+mn-ea"/>
                <a:cs typeface="+mn-cs"/>
              </a:rPr>
              <a:t>, et </a:t>
            </a:r>
            <a:r>
              <a:rPr lang="en-US" sz="1200" b="1" i="0" u="none" strike="noStrike" kern="1200" baseline="0" dirty="0" err="1">
                <a:solidFill>
                  <a:schemeClr val="tx1"/>
                </a:solidFill>
                <a:latin typeface="+mn-lt"/>
                <a:ea typeface="+mn-ea"/>
                <a:cs typeface="+mn-cs"/>
              </a:rPr>
              <a:t>veetase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kaevu</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ümber</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langeb</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Kahe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veepideme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vahel</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lasuva</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survelise</a:t>
            </a:r>
            <a:r>
              <a:rPr lang="et-EE"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põhjaveekihi</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pumpamisel</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toimub</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veekihis</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tegelikult</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vaid</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surve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alanemine</a:t>
            </a:r>
            <a:r>
              <a:rPr lang="en-US" sz="1200" b="1" i="0" u="none" strike="noStrike" kern="1200" baseline="0" dirty="0">
                <a:solidFill>
                  <a:schemeClr val="tx1"/>
                </a:solidFill>
                <a:latin typeface="+mn-lt"/>
                <a:ea typeface="+mn-ea"/>
                <a:cs typeface="+mn-cs"/>
              </a:rPr>
              <a:t> ja </a:t>
            </a:r>
            <a:r>
              <a:rPr lang="en-US" sz="1200" b="1" i="0" u="none" strike="noStrike" kern="1200" baseline="0" dirty="0" err="1">
                <a:solidFill>
                  <a:schemeClr val="tx1"/>
                </a:solidFill>
                <a:latin typeface="+mn-lt"/>
                <a:ea typeface="+mn-ea"/>
                <a:cs typeface="+mn-cs"/>
              </a:rPr>
              <a:t>veekihi</a:t>
            </a:r>
            <a:r>
              <a:rPr lang="et-EE" sz="1200" b="1" i="0" u="none" strike="noStrike" kern="1200" baseline="0" dirty="0">
                <a:solidFill>
                  <a:schemeClr val="tx1"/>
                </a:solidFill>
                <a:latin typeface="+mn-lt"/>
                <a:ea typeface="+mn-ea"/>
                <a:cs typeface="+mn-cs"/>
              </a:rPr>
              <a:t> </a:t>
            </a:r>
            <a:r>
              <a:rPr lang="fi-FI" sz="1200" b="1" i="0" u="none" strike="noStrike" kern="1200" baseline="0" dirty="0" err="1">
                <a:solidFill>
                  <a:schemeClr val="tx1"/>
                </a:solidFill>
                <a:latin typeface="+mn-lt"/>
                <a:ea typeface="+mn-ea"/>
                <a:cs typeface="+mn-cs"/>
              </a:rPr>
              <a:t>kuivendamist</a:t>
            </a:r>
            <a:r>
              <a:rPr lang="fi-FI" sz="1200" b="1" i="0" u="none" strike="noStrike" kern="1200" baseline="0" dirty="0">
                <a:solidFill>
                  <a:schemeClr val="tx1"/>
                </a:solidFill>
                <a:latin typeface="+mn-lt"/>
                <a:ea typeface="+mn-ea"/>
                <a:cs typeface="+mn-cs"/>
              </a:rPr>
              <a:t> (</a:t>
            </a:r>
            <a:r>
              <a:rPr lang="fi-FI" sz="1200" b="1" i="0" u="none" strike="noStrike" kern="1200" baseline="0" dirty="0" err="1">
                <a:solidFill>
                  <a:schemeClr val="tx1"/>
                </a:solidFill>
                <a:latin typeface="+mn-lt"/>
                <a:ea typeface="+mn-ea"/>
                <a:cs typeface="+mn-cs"/>
              </a:rPr>
              <a:t>veetustamist</a:t>
            </a:r>
            <a:r>
              <a:rPr lang="fi-FI" sz="1200" b="1" i="0" u="none" strike="noStrike" kern="1200" baseline="0" dirty="0">
                <a:solidFill>
                  <a:schemeClr val="tx1"/>
                </a:solidFill>
                <a:latin typeface="+mn-lt"/>
                <a:ea typeface="+mn-ea"/>
                <a:cs typeface="+mn-cs"/>
              </a:rPr>
              <a:t>) </a:t>
            </a:r>
            <a:r>
              <a:rPr lang="fi-FI" sz="1200" b="1" i="0" u="none" strike="noStrike" kern="1200" baseline="0" dirty="0" err="1">
                <a:solidFill>
                  <a:schemeClr val="tx1"/>
                </a:solidFill>
                <a:latin typeface="+mn-lt"/>
                <a:ea typeface="+mn-ea"/>
                <a:cs typeface="+mn-cs"/>
              </a:rPr>
              <a:t>tavaliselt</a:t>
            </a:r>
            <a:r>
              <a:rPr lang="fi-FI" sz="1200" b="1" i="0" u="none" strike="noStrike" kern="1200" baseline="0" dirty="0">
                <a:solidFill>
                  <a:schemeClr val="tx1"/>
                </a:solidFill>
                <a:latin typeface="+mn-lt"/>
                <a:ea typeface="+mn-ea"/>
                <a:cs typeface="+mn-cs"/>
              </a:rPr>
              <a:t> ei </a:t>
            </a:r>
            <a:r>
              <a:rPr lang="fi-FI" sz="1200" b="1" i="0" u="none" strike="noStrike" kern="1200" baseline="0" dirty="0" err="1">
                <a:solidFill>
                  <a:schemeClr val="tx1"/>
                </a:solidFill>
                <a:latin typeface="+mn-lt"/>
                <a:ea typeface="+mn-ea"/>
                <a:cs typeface="+mn-cs"/>
              </a:rPr>
              <a:t>toimu</a:t>
            </a:r>
            <a:r>
              <a:rPr lang="fi-FI" sz="1200" b="1" i="0" u="none" strike="noStrike" kern="1200" baseline="0" dirty="0">
                <a:solidFill>
                  <a:schemeClr val="tx1"/>
                </a:solidFill>
                <a:latin typeface="+mn-lt"/>
                <a:ea typeface="+mn-ea"/>
                <a:cs typeface="+mn-cs"/>
              </a:rPr>
              <a:t>. </a:t>
            </a:r>
            <a:r>
              <a:rPr lang="fi-FI" sz="1200" b="1" i="0" u="none" strike="noStrike" kern="1200" baseline="0" dirty="0" err="1">
                <a:solidFill>
                  <a:schemeClr val="tx1"/>
                </a:solidFill>
                <a:latin typeface="+mn-lt"/>
                <a:ea typeface="+mn-ea"/>
                <a:cs typeface="+mn-cs"/>
              </a:rPr>
              <a:t>Survelise</a:t>
            </a:r>
            <a:r>
              <a:rPr lang="fi-FI" sz="1200" b="1" i="0" u="none" strike="noStrike" kern="1200" baseline="0" dirty="0">
                <a:solidFill>
                  <a:schemeClr val="tx1"/>
                </a:solidFill>
                <a:latin typeface="+mn-lt"/>
                <a:ea typeface="+mn-ea"/>
                <a:cs typeface="+mn-cs"/>
              </a:rPr>
              <a:t> </a:t>
            </a:r>
            <a:r>
              <a:rPr lang="fi-FI" sz="1200" b="1" i="0" u="none" strike="noStrike" kern="1200" baseline="0" dirty="0" err="1">
                <a:solidFill>
                  <a:schemeClr val="tx1"/>
                </a:solidFill>
                <a:latin typeface="+mn-lt"/>
                <a:ea typeface="+mn-ea"/>
                <a:cs typeface="+mn-cs"/>
              </a:rPr>
              <a:t>põhjavee</a:t>
            </a:r>
            <a:r>
              <a:rPr lang="fi-FI" sz="1200" b="1" i="0" u="none" strike="noStrike" kern="1200" baseline="0" dirty="0">
                <a:solidFill>
                  <a:schemeClr val="tx1"/>
                </a:solidFill>
                <a:latin typeface="+mn-lt"/>
                <a:ea typeface="+mn-ea"/>
                <a:cs typeface="+mn-cs"/>
              </a:rPr>
              <a:t> </a:t>
            </a:r>
            <a:r>
              <a:rPr lang="fi-FI" sz="1200" b="1" i="0" u="none" strike="noStrike" kern="1200" baseline="0" dirty="0" err="1">
                <a:solidFill>
                  <a:schemeClr val="tx1"/>
                </a:solidFill>
                <a:latin typeface="+mn-lt"/>
                <a:ea typeface="+mn-ea"/>
                <a:cs typeface="+mn-cs"/>
              </a:rPr>
              <a:t>puhul</a:t>
            </a:r>
            <a:r>
              <a:rPr lang="fi-FI" sz="1200" b="1" i="0" u="none" strike="noStrike" kern="1200" baseline="0" dirty="0">
                <a:solidFill>
                  <a:schemeClr val="tx1"/>
                </a:solidFill>
                <a:latin typeface="+mn-lt"/>
                <a:ea typeface="+mn-ea"/>
                <a:cs typeface="+mn-cs"/>
              </a:rPr>
              <a:t> on </a:t>
            </a:r>
            <a:r>
              <a:rPr lang="fi-FI" sz="1200" b="1" i="0" u="none" strike="noStrike" kern="1200" baseline="0" dirty="0" err="1">
                <a:solidFill>
                  <a:schemeClr val="tx1"/>
                </a:solidFill>
                <a:latin typeface="+mn-lt"/>
                <a:ea typeface="+mn-ea"/>
                <a:cs typeface="+mn-cs"/>
              </a:rPr>
              <a:t>tegemist</a:t>
            </a:r>
            <a:r>
              <a:rPr lang="et-EE"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survedepressiooniga</a:t>
            </a:r>
            <a:r>
              <a:rPr lang="en-US" sz="1200" b="1" i="0" u="none" strike="noStrike" kern="1200" baseline="0" dirty="0">
                <a:solidFill>
                  <a:schemeClr val="tx1"/>
                </a:solidFill>
                <a:latin typeface="+mn-lt"/>
                <a:ea typeface="+mn-ea"/>
                <a:cs typeface="+mn-cs"/>
              </a:rPr>
              <a:t> – </a:t>
            </a:r>
            <a:r>
              <a:rPr lang="en-US" sz="1200" b="1" i="0" u="none" strike="noStrike" kern="1200" baseline="0" dirty="0" err="1">
                <a:solidFill>
                  <a:schemeClr val="tx1"/>
                </a:solidFill>
                <a:latin typeface="+mn-lt"/>
                <a:ea typeface="+mn-ea"/>
                <a:cs typeface="+mn-cs"/>
              </a:rPr>
              <a:t>mida</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lähemale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kaevule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seda</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väiksemaks</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muutub</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põhjavee</a:t>
            </a:r>
            <a:r>
              <a:rPr lang="et-EE"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surve</a:t>
            </a:r>
            <a:r>
              <a:rPr lang="en-US" sz="1200" b="1" i="0" u="none" strike="noStrike" kern="1200" baseline="0" dirty="0">
                <a:solidFill>
                  <a:schemeClr val="tx1"/>
                </a:solidFill>
                <a:latin typeface="+mn-lt"/>
                <a:ea typeface="+mn-ea"/>
                <a:cs typeface="+mn-cs"/>
              </a:rPr>
              <a:t>.</a:t>
            </a:r>
            <a:r>
              <a:rPr lang="et-EE" sz="1200" b="0" i="0" u="none" strike="noStrike" kern="1200" baseline="0" dirty="0">
                <a:solidFill>
                  <a:schemeClr val="tx1"/>
                </a:solidFill>
                <a:latin typeface="+mn-lt"/>
                <a:ea typeface="+mn-ea"/>
                <a:cs typeface="+mn-cs"/>
              </a:rPr>
              <a:t> (Karro, 2012)</a:t>
            </a:r>
          </a:p>
          <a:p>
            <a:pPr marL="171450" indent="-171450">
              <a:buFont typeface="Arial" panose="020B0604020202020204" pitchFamily="34" charset="0"/>
              <a:buChar char="•"/>
            </a:pPr>
            <a:r>
              <a:rPr lang="en-US" sz="1200" b="0" i="0" u="none" strike="noStrike" kern="1200" baseline="0" dirty="0" err="1">
                <a:solidFill>
                  <a:schemeClr val="tx1"/>
                </a:solidFill>
                <a:latin typeface="+mn-lt"/>
                <a:ea typeface="+mn-ea"/>
                <a:cs typeface="+mn-cs"/>
              </a:rPr>
              <a:t>Väga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intensiivse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veetarbimise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korral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arenevad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välja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ulatuslikud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depressioonilehtrid</a:t>
            </a:r>
            <a:r>
              <a:rPr lang="en-US" sz="1200" b="0" i="0" u="none" strike="noStrike" kern="1200" baseline="0" dirty="0">
                <a:solidFill>
                  <a:schemeClr val="tx1"/>
                </a:solidFill>
                <a:latin typeface="+mn-lt"/>
                <a:ea typeface="+mn-ea"/>
                <a:cs typeface="+mn-cs"/>
              </a:rPr>
              <a:t>,</a:t>
            </a:r>
            <a:r>
              <a:rPr lang="et-EE"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mille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diameeter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võib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ulatuda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kümnete</a:t>
            </a:r>
            <a:r>
              <a:rPr lang="en-US" sz="1200" b="0" i="0" u="none" strike="noStrike" kern="1200" baseline="0" dirty="0">
                <a:solidFill>
                  <a:schemeClr val="tx1"/>
                </a:solidFill>
                <a:latin typeface="+mn-lt"/>
                <a:ea typeface="+mn-ea"/>
                <a:cs typeface="+mn-cs"/>
              </a:rPr>
              <a:t> ja </a:t>
            </a:r>
            <a:r>
              <a:rPr lang="en-US" sz="1200" b="0" i="0" u="none" strike="noStrike" kern="1200" baseline="0" dirty="0" err="1">
                <a:solidFill>
                  <a:schemeClr val="tx1"/>
                </a:solidFill>
                <a:latin typeface="+mn-lt"/>
                <a:ea typeface="+mn-ea"/>
                <a:cs typeface="+mn-cs"/>
              </a:rPr>
              <a:t>sadade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kilomeetriteni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Lähestikku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paiknevad</a:t>
            </a:r>
            <a:r>
              <a:rPr lang="et-EE"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depressioonilehtrid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võivad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ühineda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soodustab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veelgi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kiiremat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laienemist</a:t>
            </a:r>
            <a:r>
              <a:rPr lang="et-EE" sz="1200" b="0" i="0" u="none" strike="noStrike" kern="1200" baseline="0" dirty="0">
                <a:solidFill>
                  <a:schemeClr val="tx1"/>
                </a:solidFill>
                <a:latin typeface="+mn-lt"/>
                <a:ea typeface="+mn-ea"/>
                <a:cs typeface="+mn-cs"/>
              </a:rPr>
              <a:t> (nt. Kambriumi-Vendi ja Ordoviitsiumi-Kambriumi põhjaveekompleks Eestis).</a:t>
            </a:r>
          </a:p>
          <a:p>
            <a:pPr marL="171450" indent="-171450">
              <a:buFont typeface="Arial" panose="020B0604020202020204" pitchFamily="34" charset="0"/>
              <a:buChar char="•"/>
            </a:pPr>
            <a:r>
              <a:rPr lang="fi-FI" sz="1200" b="0" i="0" u="none" strike="noStrike" kern="1200" baseline="0" dirty="0" err="1">
                <a:solidFill>
                  <a:schemeClr val="tx1"/>
                </a:solidFill>
                <a:latin typeface="+mn-lt"/>
                <a:ea typeface="+mn-ea"/>
                <a:cs typeface="+mn-cs"/>
              </a:rPr>
              <a:t>Depressioonilehtri</a:t>
            </a:r>
            <a:r>
              <a:rPr lang="fi-FI" sz="1200" b="0" i="0" u="none" strike="noStrike" kern="1200" baseline="0" dirty="0">
                <a:solidFill>
                  <a:schemeClr val="tx1"/>
                </a:solidFill>
                <a:latin typeface="+mn-lt"/>
                <a:ea typeface="+mn-ea"/>
                <a:cs typeface="+mn-cs"/>
              </a:rPr>
              <a:t> ja </a:t>
            </a:r>
            <a:r>
              <a:rPr lang="fi-FI" sz="1200" b="0" i="0" u="none" strike="noStrike" kern="1200" baseline="0" dirty="0" err="1">
                <a:solidFill>
                  <a:schemeClr val="tx1"/>
                </a:solidFill>
                <a:latin typeface="+mn-lt"/>
                <a:ea typeface="+mn-ea"/>
                <a:cs typeface="+mn-cs"/>
              </a:rPr>
              <a:t>kaevu</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telge</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läbiva</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vertikaaltasapinna</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lõikejoont</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nimetatakse</a:t>
            </a:r>
            <a:r>
              <a:rPr lang="et-EE" sz="1200" b="0" i="0" u="none" strike="noStrike" kern="1200" baseline="0" dirty="0">
                <a:solidFill>
                  <a:schemeClr val="tx1"/>
                </a:solidFill>
                <a:latin typeface="+mn-lt"/>
                <a:ea typeface="+mn-ea"/>
                <a:cs typeface="+mn-cs"/>
              </a:rPr>
              <a:t> </a:t>
            </a:r>
            <a:r>
              <a:rPr lang="en-US" sz="1200" b="0" i="0" u="sng" strike="noStrike" kern="1200" baseline="0" dirty="0" err="1">
                <a:solidFill>
                  <a:schemeClr val="tx1"/>
                </a:solidFill>
                <a:latin typeface="+mn-lt"/>
                <a:ea typeface="+mn-ea"/>
                <a:cs typeface="+mn-cs"/>
              </a:rPr>
              <a:t>depressioonikõveraks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Kõvera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kalle</a:t>
            </a:r>
            <a:r>
              <a:rPr lang="en-US" sz="1200" b="0" i="0" u="none" strike="noStrike" kern="1200" baseline="0" dirty="0">
                <a:solidFill>
                  <a:schemeClr val="tx1"/>
                </a:solidFill>
                <a:latin typeface="+mn-lt"/>
                <a:ea typeface="+mn-ea"/>
                <a:cs typeface="+mn-cs"/>
              </a:rPr>
              <a:t> on </a:t>
            </a:r>
            <a:r>
              <a:rPr lang="en-US" sz="1200" b="0" i="0" u="none" strike="noStrike" kern="1200" baseline="0" dirty="0" err="1">
                <a:solidFill>
                  <a:schemeClr val="tx1"/>
                </a:solidFill>
                <a:latin typeface="+mn-lt"/>
                <a:ea typeface="+mn-ea"/>
                <a:cs typeface="+mn-cs"/>
              </a:rPr>
              <a:t>maksimaalne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kaevu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seinte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lähedal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suurim</a:t>
            </a:r>
            <a:r>
              <a:rPr lang="et-EE"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hüdrauliline</a:t>
            </a:r>
            <a:r>
              <a:rPr lang="en-US" sz="1200" b="0" i="0" u="none" strike="noStrike" kern="1200" baseline="0" dirty="0">
                <a:solidFill>
                  <a:schemeClr val="tx1"/>
                </a:solidFill>
                <a:latin typeface="+mn-lt"/>
                <a:ea typeface="+mn-ea"/>
                <a:cs typeface="+mn-cs"/>
              </a:rPr>
              <a:t> gradient), </a:t>
            </a:r>
            <a:r>
              <a:rPr lang="en-US" sz="1200" b="0" i="0" u="none" strike="noStrike" kern="1200" baseline="0" dirty="0" err="1">
                <a:solidFill>
                  <a:schemeClr val="tx1"/>
                </a:solidFill>
                <a:latin typeface="+mn-lt"/>
                <a:ea typeface="+mn-ea"/>
                <a:cs typeface="+mn-cs"/>
              </a:rPr>
              <a:t>kaevust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kaugenedes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muutub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depressioonikõver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üha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laugemaks</a:t>
            </a:r>
            <a:r>
              <a:rPr lang="et-E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ja </a:t>
            </a:r>
            <a:r>
              <a:rPr lang="en-US" sz="1200" b="0" i="0" u="none" strike="noStrike" kern="1200" baseline="0" dirty="0" err="1">
                <a:solidFill>
                  <a:schemeClr val="tx1"/>
                </a:solidFill>
                <a:latin typeface="+mn-lt"/>
                <a:ea typeface="+mn-ea"/>
                <a:cs typeface="+mn-cs"/>
              </a:rPr>
              <a:t>teatud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kaugusel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puurkaevust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ühtib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staatilise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veetasemega</a:t>
            </a:r>
            <a:r>
              <a:rPr lang="en-US" sz="1200" b="0" i="0" u="none" strike="noStrike" kern="1200" baseline="0" dirty="0">
                <a:solidFill>
                  <a:schemeClr val="tx1"/>
                </a:solidFill>
                <a:latin typeface="+mn-lt"/>
                <a:ea typeface="+mn-ea"/>
                <a:cs typeface="+mn-cs"/>
              </a:rPr>
              <a:t>.</a:t>
            </a:r>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17</a:t>
            </a:fld>
            <a:endParaRPr lang="en-US"/>
          </a:p>
        </p:txBody>
      </p:sp>
    </p:spTree>
    <p:extLst>
      <p:ext uri="{BB962C8B-B14F-4D97-AF65-F5344CB8AC3E}">
        <p14:creationId xmlns:p14="http://schemas.microsoft.com/office/powerpoint/2010/main" val="24399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Kaevust väljapumbatava vee hulk (deebit Q – m3/d) sõltub veekihi peamistest hüdrogeoloogilistest parameetritest. Vabapinnalist põhjaveekihti läbiva kaevu deebit on arvutatud järgmise valemi abil.</a:t>
            </a:r>
          </a:p>
          <a:p>
            <a:pPr marL="171450" indent="-171450">
              <a:buFont typeface="Arial" panose="020B0604020202020204" pitchFamily="34" charset="0"/>
              <a:buChar char="•"/>
            </a:pPr>
            <a:r>
              <a:rPr lang="et-EE" dirty="0"/>
              <a:t>NB! Viga koduste ülesannete failis (parandan) – 8. ülesandel saab homme olema uus sõnastus!</a:t>
            </a:r>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19</a:t>
            </a:fld>
            <a:endParaRPr lang="en-US"/>
          </a:p>
        </p:txBody>
      </p:sp>
    </p:spTree>
    <p:extLst>
      <p:ext uri="{BB962C8B-B14F-4D97-AF65-F5344CB8AC3E}">
        <p14:creationId xmlns:p14="http://schemas.microsoft.com/office/powerpoint/2010/main" val="4044801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D305AE74-A34C-4048-93CB-5B768D195E0D}" type="slidenum">
              <a:rPr lang="en-US" smtClean="0"/>
              <a:t>21</a:t>
            </a:fld>
            <a:endParaRPr lang="en-US"/>
          </a:p>
        </p:txBody>
      </p:sp>
    </p:spTree>
    <p:extLst>
      <p:ext uri="{BB962C8B-B14F-4D97-AF65-F5344CB8AC3E}">
        <p14:creationId xmlns:p14="http://schemas.microsoft.com/office/powerpoint/2010/main" val="79376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D305AE74-A34C-4048-93CB-5B768D195E0D}" type="slidenum">
              <a:rPr lang="en-US" smtClean="0"/>
              <a:t>24</a:t>
            </a:fld>
            <a:endParaRPr lang="en-US"/>
          </a:p>
        </p:txBody>
      </p:sp>
    </p:spTree>
    <p:extLst>
      <p:ext uri="{BB962C8B-B14F-4D97-AF65-F5344CB8AC3E}">
        <p14:creationId xmlns:p14="http://schemas.microsoft.com/office/powerpoint/2010/main" val="552358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Näiteid graafilistest võimalustest veetüübi määramisel.</a:t>
            </a:r>
          </a:p>
          <a:p>
            <a:pPr marL="171450" indent="-171450">
              <a:buFont typeface="Arial" panose="020B0604020202020204" pitchFamily="34" charset="0"/>
              <a:buChar char="•"/>
            </a:pPr>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26</a:t>
            </a:fld>
            <a:endParaRPr lang="en-US"/>
          </a:p>
        </p:txBody>
      </p:sp>
    </p:spTree>
    <p:extLst>
      <p:ext uri="{BB962C8B-B14F-4D97-AF65-F5344CB8AC3E}">
        <p14:creationId xmlns:p14="http://schemas.microsoft.com/office/powerpoint/2010/main" val="1932262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Seoste hindamine erinevate põhjavee koostisosade vahel: X-Y graafikud.</a:t>
            </a:r>
          </a:p>
          <a:p>
            <a:pPr marL="171450" indent="-171450">
              <a:buFont typeface="Arial" panose="020B0604020202020204" pitchFamily="34" charset="0"/>
              <a:buChar char="•"/>
            </a:pPr>
            <a:r>
              <a:rPr lang="et-EE" dirty="0"/>
              <a:t>(vasakpoolne joonis) Kaltsiidi lahustumine;</a:t>
            </a:r>
          </a:p>
          <a:p>
            <a:pPr marL="171450" indent="-171450">
              <a:buFont typeface="Arial" panose="020B0604020202020204" pitchFamily="34" charset="0"/>
              <a:buChar char="•"/>
            </a:pPr>
            <a:r>
              <a:rPr lang="et-EE" dirty="0"/>
              <a:t>(keskmine joonis) segunemine ja katioonvahetuse mõju</a:t>
            </a:r>
          </a:p>
          <a:p>
            <a:pPr marL="171450" indent="-171450">
              <a:buFont typeface="Arial" panose="020B0604020202020204" pitchFamily="34" charset="0"/>
              <a:buChar char="•"/>
            </a:pPr>
            <a:r>
              <a:rPr lang="et-EE" dirty="0"/>
              <a:t>(parempoolne joonis) erinevate protsesside mõju uurimine </a:t>
            </a:r>
            <a:r>
              <a:rPr lang="et-EE" dirty="0" err="1"/>
              <a:t>Piperi</a:t>
            </a:r>
            <a:r>
              <a:rPr lang="et-EE" dirty="0"/>
              <a:t> diagrammi abil.</a:t>
            </a:r>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27</a:t>
            </a:fld>
            <a:endParaRPr lang="en-US"/>
          </a:p>
        </p:txBody>
      </p:sp>
    </p:spTree>
    <p:extLst>
      <p:ext uri="{BB962C8B-B14F-4D97-AF65-F5344CB8AC3E}">
        <p14:creationId xmlns:p14="http://schemas.microsoft.com/office/powerpoint/2010/main" val="3448360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(vasakpoolne joonis) Kaevandusvete tasakaal kaltsiidi ja kipsi suhtes</a:t>
            </a:r>
          </a:p>
          <a:p>
            <a:pPr marL="171450" indent="-171450">
              <a:buFont typeface="Arial" panose="020B0604020202020204" pitchFamily="34" charset="0"/>
              <a:buChar char="•"/>
            </a:pPr>
            <a:r>
              <a:rPr lang="et-EE" dirty="0"/>
              <a:t>(parempoolne joonis) Põhjavee tasakaal kaltsiidi ja dolomiidi suhtes erinevate </a:t>
            </a:r>
            <a:r>
              <a:rPr lang="et-EE" dirty="0" err="1"/>
              <a:t>pH</a:t>
            </a:r>
            <a:r>
              <a:rPr lang="et-EE" dirty="0"/>
              <a:t> ja HCO3 tingimuste juures.</a:t>
            </a:r>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28</a:t>
            </a:fld>
            <a:endParaRPr lang="en-US"/>
          </a:p>
        </p:txBody>
      </p:sp>
    </p:spTree>
    <p:extLst>
      <p:ext uri="{BB962C8B-B14F-4D97-AF65-F5344CB8AC3E}">
        <p14:creationId xmlns:p14="http://schemas.microsoft.com/office/powerpoint/2010/main" val="2910446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Näited </a:t>
                </a:r>
                <a:r>
                  <a:rPr lang="et-EE" dirty="0" err="1"/>
                  <a:t>PHREEQCst</a:t>
                </a:r>
                <a:endParaRPr lang="et-EE" dirty="0"/>
              </a:p>
              <a:p>
                <a:pPr marL="171450" indent="-171450">
                  <a:buFont typeface="Arial" panose="020B0604020202020204" pitchFamily="34" charset="0"/>
                  <a:buChar char="•"/>
                </a:pPr>
                <a:r>
                  <a:rPr lang="et-EE" dirty="0" err="1"/>
                  <a:t>Geokeemiline</a:t>
                </a:r>
                <a:r>
                  <a:rPr lang="et-EE" dirty="0"/>
                  <a:t> mudel </a:t>
                </a:r>
                <a:r>
                  <a:rPr lang="et-EE" dirty="0" err="1"/>
                  <a:t>PHREEQCs</a:t>
                </a:r>
                <a:r>
                  <a:rPr lang="et-EE" dirty="0"/>
                  <a:t> – püriidi, </a:t>
                </a:r>
                <a:r>
                  <a:rPr lang="et-EE" dirty="0" err="1"/>
                  <a:t>götiidi</a:t>
                </a:r>
                <a:r>
                  <a:rPr lang="et-EE" dirty="0"/>
                  <a:t> (Fe-hüdroksiid) ja kaltsiidi reaktsioonid katseklaasis, kus on 1 kg vett ja kuhu lisatakse sammhaaval hapnikku. Püriit ja kaltsiit lahutuvad püriidi oksüdatsiooni poolt </a:t>
                </a:r>
                <a:r>
                  <a:rPr lang="et-EE" dirty="0" err="1"/>
                  <a:t>initseeritud</a:t>
                </a:r>
                <a:r>
                  <a:rPr lang="et-EE" dirty="0"/>
                  <a:t> reaktsioonides. </a:t>
                </a:r>
                <a:r>
                  <a:rPr lang="et-EE" dirty="0" err="1"/>
                  <a:t>Götiit</a:t>
                </a:r>
                <a:r>
                  <a:rPr lang="et-EE" dirty="0"/>
                  <a:t> ja reaktsiooni hilisemas faasis ka kips settivad lahusest välja. Kaltsiidi lahustumisel tekkiv CO2 difundeerub happelisest lahusest välja (NB! Püriidi oksüdatsioon).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sSub>
                        <m:sSubPr>
                          <m:ctrlPr>
                            <a:rPr lang="et-EE" i="1" smtClean="0">
                              <a:latin typeface="Cambria Math" panose="02040503050406030204" pitchFamily="18" charset="0"/>
                            </a:rPr>
                          </m:ctrlPr>
                        </m:sSubPr>
                        <m:e>
                          <m:r>
                            <a:rPr lang="et-EE" b="0" i="1" smtClean="0">
                              <a:latin typeface="Cambria Math" panose="02040503050406030204" pitchFamily="18" charset="0"/>
                            </a:rPr>
                            <m:t>𝐹𝑒𝑆</m:t>
                          </m:r>
                        </m:e>
                        <m:sub>
                          <m:r>
                            <a:rPr lang="et-EE" b="0" i="1" smtClean="0">
                              <a:latin typeface="Cambria Math" panose="02040503050406030204" pitchFamily="18" charset="0"/>
                            </a:rPr>
                            <m:t>2</m:t>
                          </m:r>
                        </m:sub>
                      </m:sSub>
                      <m:r>
                        <a:rPr lang="et-EE" b="0" i="1" smtClean="0">
                          <a:latin typeface="Cambria Math" panose="02040503050406030204" pitchFamily="18" charset="0"/>
                        </a:rPr>
                        <m:t>(</m:t>
                      </m:r>
                      <m:r>
                        <a:rPr lang="et-EE" b="0" i="1" smtClean="0">
                          <a:latin typeface="Cambria Math" panose="02040503050406030204" pitchFamily="18" charset="0"/>
                        </a:rPr>
                        <m:t>𝑠</m:t>
                      </m:r>
                      <m:r>
                        <a:rPr lang="et-EE" b="0" i="1" smtClean="0">
                          <a:latin typeface="Cambria Math" panose="02040503050406030204" pitchFamily="18" charset="0"/>
                        </a:rPr>
                        <m:t>)+3.75</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𝑂</m:t>
                          </m:r>
                        </m:e>
                        <m:sub>
                          <m:r>
                            <a:rPr lang="et-EE" b="0" i="1" smtClean="0">
                              <a:latin typeface="Cambria Math" panose="02040503050406030204" pitchFamily="18" charset="0"/>
                            </a:rPr>
                            <m:t>2</m:t>
                          </m:r>
                        </m:sub>
                      </m:sSub>
                      <m:r>
                        <a:rPr lang="et-EE" b="0" i="1" smtClean="0">
                          <a:latin typeface="Cambria Math" panose="02040503050406030204" pitchFamily="18" charset="0"/>
                        </a:rPr>
                        <m:t>+0.5</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𝐻</m:t>
                          </m:r>
                        </m:e>
                        <m:sub>
                          <m:r>
                            <a:rPr lang="et-EE" b="0" i="1" smtClean="0">
                              <a:latin typeface="Cambria Math" panose="02040503050406030204" pitchFamily="18" charset="0"/>
                            </a:rPr>
                            <m:t>2</m:t>
                          </m:r>
                        </m:sub>
                      </m:sSub>
                      <m:r>
                        <a:rPr lang="et-EE" b="0" i="1" smtClean="0">
                          <a:latin typeface="Cambria Math" panose="02040503050406030204" pitchFamily="18" charset="0"/>
                        </a:rPr>
                        <m:t>𝑂</m:t>
                      </m:r>
                      <m:r>
                        <a:rPr lang="et-EE" b="0" i="1" smtClean="0">
                          <a:latin typeface="Cambria Math" panose="02040503050406030204" pitchFamily="18" charset="0"/>
                          <a:ea typeface="Cambria Math" panose="02040503050406030204" pitchFamily="18" charset="0"/>
                        </a:rPr>
                        <m:t>→</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𝐹𝑒</m:t>
                          </m:r>
                        </m:e>
                        <m:sup>
                          <m:r>
                            <a:rPr lang="et-EE" b="0" i="1" smtClean="0">
                              <a:latin typeface="Cambria Math" panose="02040503050406030204" pitchFamily="18" charset="0"/>
                              <a:ea typeface="Cambria Math" panose="02040503050406030204" pitchFamily="18" charset="0"/>
                            </a:rPr>
                            <m:t>2+</m:t>
                          </m:r>
                        </m:sup>
                      </m:sSup>
                      <m:r>
                        <a:rPr lang="et-EE" b="0" i="1" smtClean="0">
                          <a:latin typeface="Cambria Math" panose="02040503050406030204" pitchFamily="18" charset="0"/>
                          <a:ea typeface="Cambria Math" panose="02040503050406030204" pitchFamily="18" charset="0"/>
                        </a:rPr>
                        <m:t>+</m:t>
                      </m:r>
                      <m:sSubSup>
                        <m:sSubSupPr>
                          <m:ctrlPr>
                            <a:rPr lang="et-EE" b="1" i="1" smtClean="0">
                              <a:solidFill>
                                <a:srgbClr val="FF0000"/>
                              </a:solidFill>
                              <a:latin typeface="Cambria Math" panose="02040503050406030204" pitchFamily="18" charset="0"/>
                              <a:ea typeface="Cambria Math" panose="02040503050406030204" pitchFamily="18" charset="0"/>
                            </a:rPr>
                          </m:ctrlPr>
                        </m:sSubSupPr>
                        <m:e>
                          <m:r>
                            <a:rPr lang="et-EE" b="1" i="1" smtClean="0">
                              <a:solidFill>
                                <a:srgbClr val="FF0000"/>
                              </a:solidFill>
                              <a:latin typeface="Cambria Math" panose="02040503050406030204" pitchFamily="18" charset="0"/>
                              <a:ea typeface="Cambria Math" panose="02040503050406030204" pitchFamily="18" charset="0"/>
                            </a:rPr>
                            <m:t>𝑺𝑶</m:t>
                          </m:r>
                        </m:e>
                        <m:sub>
                          <m:r>
                            <a:rPr lang="et-EE" b="1" i="1" smtClean="0">
                              <a:solidFill>
                                <a:srgbClr val="FF0000"/>
                              </a:solidFill>
                              <a:latin typeface="Cambria Math" panose="02040503050406030204" pitchFamily="18" charset="0"/>
                              <a:ea typeface="Cambria Math" panose="02040503050406030204" pitchFamily="18" charset="0"/>
                            </a:rPr>
                            <m:t>𝟒</m:t>
                          </m:r>
                        </m:sub>
                        <m:sup>
                          <m:r>
                            <a:rPr lang="et-EE" b="1" i="1" smtClean="0">
                              <a:solidFill>
                                <a:srgbClr val="FF0000"/>
                              </a:solidFill>
                              <a:latin typeface="Cambria Math" panose="02040503050406030204" pitchFamily="18" charset="0"/>
                              <a:ea typeface="Cambria Math" panose="02040503050406030204" pitchFamily="18" charset="0"/>
                            </a:rPr>
                            <m:t>𝟐</m:t>
                          </m:r>
                          <m:r>
                            <a:rPr lang="et-EE" b="1" i="1" smtClean="0">
                              <a:solidFill>
                                <a:srgbClr val="FF0000"/>
                              </a:solidFill>
                              <a:latin typeface="Cambria Math" panose="02040503050406030204" pitchFamily="18" charset="0"/>
                              <a:ea typeface="Cambria Math" panose="02040503050406030204" pitchFamily="18" charset="0"/>
                            </a:rPr>
                            <m:t>−</m:t>
                          </m:r>
                        </m:sup>
                      </m:sSubSup>
                      <m:r>
                        <a:rPr lang="et-EE" b="0" i="1" smtClean="0">
                          <a:latin typeface="Cambria Math" panose="02040503050406030204" pitchFamily="18" charset="0"/>
                          <a:ea typeface="Cambria Math" panose="02040503050406030204" pitchFamily="18" charset="0"/>
                        </a:rPr>
                        <m:t>+</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𝐻</m:t>
                          </m:r>
                        </m:e>
                        <m:sup>
                          <m:r>
                            <a:rPr lang="et-EE" b="0" i="1" smtClean="0">
                              <a:latin typeface="Cambria Math" panose="02040503050406030204" pitchFamily="18" charset="0"/>
                              <a:ea typeface="Cambria Math" panose="02040503050406030204" pitchFamily="18" charset="0"/>
                            </a:rPr>
                            <m:t>+</m:t>
                          </m:r>
                        </m:sup>
                      </m:sSup>
                    </m:oMath>
                  </m:oMathPara>
                </a14:m>
                <a:endParaRPr lang="et-EE"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t-EE" i="1" smtClean="0">
                              <a:latin typeface="Cambria Math" panose="02040503050406030204" pitchFamily="18" charset="0"/>
                            </a:rPr>
                          </m:ctrlPr>
                        </m:sSupPr>
                        <m:e>
                          <m:r>
                            <a:rPr lang="et-EE" b="0" i="1" smtClean="0">
                              <a:latin typeface="Cambria Math" panose="02040503050406030204" pitchFamily="18" charset="0"/>
                            </a:rPr>
                            <m:t>𝐹𝑒</m:t>
                          </m:r>
                        </m:e>
                        <m:sup>
                          <m:r>
                            <a:rPr lang="et-EE" b="0" i="1" smtClean="0">
                              <a:latin typeface="Cambria Math" panose="02040503050406030204" pitchFamily="18" charset="0"/>
                            </a:rPr>
                            <m:t>2+</m:t>
                          </m:r>
                        </m:sup>
                      </m:sSup>
                      <m:r>
                        <a:rPr lang="et-EE" b="0" i="1" smtClean="0">
                          <a:latin typeface="Cambria Math" panose="02040503050406030204" pitchFamily="18" charset="0"/>
                        </a:rPr>
                        <m:t>+3</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𝐻</m:t>
                          </m:r>
                        </m:e>
                        <m:sub>
                          <m:r>
                            <a:rPr lang="et-EE" b="0" i="1" smtClean="0">
                              <a:latin typeface="Cambria Math" panose="02040503050406030204" pitchFamily="18" charset="0"/>
                            </a:rPr>
                            <m:t>2</m:t>
                          </m:r>
                        </m:sub>
                      </m:sSub>
                      <m:r>
                        <a:rPr lang="et-EE" b="0" i="1" smtClean="0">
                          <a:latin typeface="Cambria Math" panose="02040503050406030204" pitchFamily="18" charset="0"/>
                        </a:rPr>
                        <m:t>𝑂</m:t>
                      </m:r>
                      <m:r>
                        <a:rPr lang="et-EE" b="0" i="1" smtClean="0">
                          <a:latin typeface="Cambria Math" panose="02040503050406030204" pitchFamily="18" charset="0"/>
                          <a:ea typeface="Cambria Math" panose="02040503050406030204" pitchFamily="18" charset="0"/>
                        </a:rPr>
                        <m:t>→</m:t>
                      </m:r>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𝐹𝑒</m:t>
                          </m:r>
                          <m:d>
                            <m:dPr>
                              <m:ctrlPr>
                                <a:rPr lang="et-EE" b="0" i="1" smtClean="0">
                                  <a:latin typeface="Cambria Math" panose="02040503050406030204" pitchFamily="18" charset="0"/>
                                  <a:ea typeface="Cambria Math" panose="02040503050406030204" pitchFamily="18" charset="0"/>
                                </a:rPr>
                              </m:ctrlPr>
                            </m:dPr>
                            <m:e>
                              <m:r>
                                <a:rPr lang="et-EE" b="0" i="1" smtClean="0">
                                  <a:latin typeface="Cambria Math" panose="02040503050406030204" pitchFamily="18" charset="0"/>
                                  <a:ea typeface="Cambria Math" panose="02040503050406030204" pitchFamily="18" charset="0"/>
                                </a:rPr>
                                <m:t>𝑂𝐻</m:t>
                              </m:r>
                            </m:e>
                          </m:d>
                        </m:e>
                        <m:sub>
                          <m:r>
                            <a:rPr lang="et-EE" b="0" i="1" smtClean="0">
                              <a:latin typeface="Cambria Math" panose="02040503050406030204" pitchFamily="18" charset="0"/>
                              <a:ea typeface="Cambria Math" panose="02040503050406030204" pitchFamily="18" charset="0"/>
                            </a:rPr>
                            <m:t>3</m:t>
                          </m:r>
                        </m:sub>
                      </m:sSub>
                      <m:d>
                        <m:dPr>
                          <m:ctrlPr>
                            <a:rPr lang="et-EE" b="0" i="1" smtClean="0">
                              <a:latin typeface="Cambria Math" panose="02040503050406030204" pitchFamily="18" charset="0"/>
                              <a:ea typeface="Cambria Math" panose="02040503050406030204" pitchFamily="18" charset="0"/>
                            </a:rPr>
                          </m:ctrlPr>
                        </m:dPr>
                        <m:e>
                          <m:r>
                            <a:rPr lang="et-EE" b="0" i="1" smtClean="0">
                              <a:latin typeface="Cambria Math" panose="02040503050406030204" pitchFamily="18" charset="0"/>
                              <a:ea typeface="Cambria Math" panose="02040503050406030204" pitchFamily="18" charset="0"/>
                            </a:rPr>
                            <m:t>𝑠</m:t>
                          </m:r>
                        </m:e>
                      </m:d>
                      <m:r>
                        <a:rPr lang="et-EE" b="0" i="1" smtClean="0">
                          <a:latin typeface="Cambria Math" panose="02040503050406030204" pitchFamily="18" charset="0"/>
                          <a:ea typeface="Cambria Math" panose="02040503050406030204" pitchFamily="18" charset="0"/>
                        </a:rPr>
                        <m:t>+</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3</m:t>
                          </m:r>
                          <m:r>
                            <a:rPr lang="et-EE" b="0" i="1" smtClean="0">
                              <a:latin typeface="Cambria Math" panose="02040503050406030204" pitchFamily="18" charset="0"/>
                              <a:ea typeface="Cambria Math" panose="02040503050406030204" pitchFamily="18" charset="0"/>
                            </a:rPr>
                            <m:t>𝐻</m:t>
                          </m:r>
                        </m:e>
                        <m:sup>
                          <m:r>
                            <a:rPr lang="et-EE" b="0" i="1" smtClean="0">
                              <a:latin typeface="Cambria Math" panose="02040503050406030204" pitchFamily="18" charset="0"/>
                              <a:ea typeface="Cambria Math" panose="02040503050406030204" pitchFamily="18" charset="0"/>
                            </a:rPr>
                            <m:t>+</m:t>
                          </m:r>
                        </m:sup>
                      </m:sSup>
                    </m:oMath>
                  </m:oMathPara>
                </a14:m>
                <a:endParaRPr lang="et-EE" sz="1200" i="1" kern="1200" dirty="0">
                  <a:solidFill>
                    <a:schemeClr val="tx1"/>
                  </a:solidFill>
                  <a:effectLst/>
                  <a:latin typeface="+mn-lt"/>
                  <a:ea typeface="+mn-ea"/>
                  <a:cs typeface="+mn-cs"/>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1200" i="1" kern="1200" smtClean="0">
                              <a:solidFill>
                                <a:schemeClr val="tx1"/>
                              </a:solidFill>
                              <a:effectLst/>
                              <a:latin typeface="Cambria Math" panose="02040503050406030204" pitchFamily="18" charset="0"/>
                              <a:ea typeface="+mn-ea"/>
                              <a:cs typeface="+mn-cs"/>
                            </a:rPr>
                          </m:ctrlPr>
                        </m:sSubPr>
                        <m:e>
                          <m:r>
                            <a:rPr lang="et-EE" sz="1200" i="1" kern="1200">
                              <a:solidFill>
                                <a:schemeClr val="tx1"/>
                              </a:solidFill>
                              <a:effectLst/>
                              <a:latin typeface="Cambria Math" panose="02040503050406030204" pitchFamily="18" charset="0"/>
                              <a:ea typeface="+mn-ea"/>
                              <a:cs typeface="+mn-cs"/>
                            </a:rPr>
                            <m:t>𝐹𝑒𝑆</m:t>
                          </m:r>
                        </m:e>
                        <m:sub>
                          <m:r>
                            <a:rPr lang="et-EE" sz="1200" i="1" kern="1200">
                              <a:solidFill>
                                <a:schemeClr val="tx1"/>
                              </a:solidFill>
                              <a:effectLst/>
                              <a:latin typeface="Cambria Math" panose="02040503050406030204" pitchFamily="18" charset="0"/>
                              <a:ea typeface="+mn-ea"/>
                              <a:cs typeface="+mn-cs"/>
                            </a:rPr>
                            <m:t>2</m:t>
                          </m:r>
                        </m:sub>
                      </m:sSub>
                      <m:r>
                        <a:rPr lang="et-EE" sz="1200" i="1" kern="1200">
                          <a:solidFill>
                            <a:schemeClr val="tx1"/>
                          </a:solidFill>
                          <a:effectLst/>
                          <a:latin typeface="Cambria Math" panose="02040503050406030204" pitchFamily="18" charset="0"/>
                          <a:ea typeface="+mn-ea"/>
                          <a:cs typeface="+mn-cs"/>
                        </a:rPr>
                        <m:t>(</m:t>
                      </m:r>
                      <m:r>
                        <a:rPr lang="et-EE" sz="1200" i="1" kern="1200">
                          <a:solidFill>
                            <a:schemeClr val="tx1"/>
                          </a:solidFill>
                          <a:effectLst/>
                          <a:latin typeface="Cambria Math" panose="02040503050406030204" pitchFamily="18" charset="0"/>
                          <a:ea typeface="+mn-ea"/>
                          <a:cs typeface="+mn-cs"/>
                        </a:rPr>
                        <m:t>𝑠</m:t>
                      </m:r>
                      <m:r>
                        <a:rPr lang="et-EE" sz="1200" i="1" kern="1200">
                          <a:solidFill>
                            <a:schemeClr val="tx1"/>
                          </a:solidFill>
                          <a:effectLst/>
                          <a:latin typeface="Cambria Math" panose="02040503050406030204" pitchFamily="18" charset="0"/>
                          <a:ea typeface="+mn-ea"/>
                          <a:cs typeface="+mn-cs"/>
                        </a:rPr>
                        <m:t>)+3.75</m:t>
                      </m:r>
                      <m:sSub>
                        <m:sSubPr>
                          <m:ctrlPr>
                            <a:rPr lang="en-US" sz="1200" i="1" kern="1200">
                              <a:solidFill>
                                <a:schemeClr val="tx1"/>
                              </a:solidFill>
                              <a:effectLst/>
                              <a:latin typeface="Cambria Math" panose="02040503050406030204" pitchFamily="18" charset="0"/>
                              <a:ea typeface="+mn-ea"/>
                              <a:cs typeface="+mn-cs"/>
                            </a:rPr>
                          </m:ctrlPr>
                        </m:sSubPr>
                        <m:e>
                          <m:r>
                            <a:rPr lang="et-EE" sz="1200" i="1" kern="1200">
                              <a:solidFill>
                                <a:schemeClr val="tx1"/>
                              </a:solidFill>
                              <a:effectLst/>
                              <a:latin typeface="Cambria Math" panose="02040503050406030204" pitchFamily="18" charset="0"/>
                              <a:ea typeface="+mn-ea"/>
                              <a:cs typeface="+mn-cs"/>
                            </a:rPr>
                            <m:t>𝑂</m:t>
                          </m:r>
                        </m:e>
                        <m:sub>
                          <m:r>
                            <a:rPr lang="et-EE" sz="1200" i="1" kern="1200">
                              <a:solidFill>
                                <a:schemeClr val="tx1"/>
                              </a:solidFill>
                              <a:effectLst/>
                              <a:latin typeface="Cambria Math" panose="02040503050406030204" pitchFamily="18" charset="0"/>
                              <a:ea typeface="+mn-ea"/>
                              <a:cs typeface="+mn-cs"/>
                            </a:rPr>
                            <m:t>2</m:t>
                          </m:r>
                        </m:sub>
                      </m:sSub>
                      <m:r>
                        <a:rPr lang="et-EE" sz="1200" i="1" kern="1200">
                          <a:solidFill>
                            <a:schemeClr val="tx1"/>
                          </a:solidFill>
                          <a:effectLst/>
                          <a:latin typeface="Cambria Math" panose="02040503050406030204" pitchFamily="18" charset="0"/>
                          <a:ea typeface="+mn-ea"/>
                          <a:cs typeface="+mn-cs"/>
                        </a:rPr>
                        <m:t>+3.5</m:t>
                      </m:r>
                      <m:sSub>
                        <m:sSubPr>
                          <m:ctrlPr>
                            <a:rPr lang="en-US" sz="1200" i="1" kern="1200">
                              <a:solidFill>
                                <a:schemeClr val="tx1"/>
                              </a:solidFill>
                              <a:effectLst/>
                              <a:latin typeface="Cambria Math" panose="02040503050406030204" pitchFamily="18" charset="0"/>
                              <a:ea typeface="+mn-ea"/>
                              <a:cs typeface="+mn-cs"/>
                            </a:rPr>
                          </m:ctrlPr>
                        </m:sSubPr>
                        <m:e>
                          <m:r>
                            <a:rPr lang="et-EE" sz="1200" i="1" kern="1200">
                              <a:solidFill>
                                <a:schemeClr val="tx1"/>
                              </a:solidFill>
                              <a:effectLst/>
                              <a:latin typeface="Cambria Math" panose="02040503050406030204" pitchFamily="18" charset="0"/>
                              <a:ea typeface="+mn-ea"/>
                              <a:cs typeface="+mn-cs"/>
                            </a:rPr>
                            <m:t>𝐻</m:t>
                          </m:r>
                        </m:e>
                        <m:sub>
                          <m:r>
                            <a:rPr lang="et-EE" sz="1200" i="1" kern="1200">
                              <a:solidFill>
                                <a:schemeClr val="tx1"/>
                              </a:solidFill>
                              <a:effectLst/>
                              <a:latin typeface="Cambria Math" panose="02040503050406030204" pitchFamily="18" charset="0"/>
                              <a:ea typeface="+mn-ea"/>
                              <a:cs typeface="+mn-cs"/>
                            </a:rPr>
                            <m:t>2</m:t>
                          </m:r>
                        </m:sub>
                      </m:sSub>
                      <m:r>
                        <a:rPr lang="et-EE" sz="1200" i="1" kern="1200">
                          <a:solidFill>
                            <a:schemeClr val="tx1"/>
                          </a:solidFill>
                          <a:effectLst/>
                          <a:latin typeface="Cambria Math" panose="02040503050406030204" pitchFamily="18" charset="0"/>
                          <a:ea typeface="+mn-ea"/>
                          <a:cs typeface="+mn-cs"/>
                        </a:rPr>
                        <m:t>𝑂</m:t>
                      </m:r>
                      <m:r>
                        <a:rPr lang="et-EE" sz="1200" i="1" kern="1200">
                          <a:solidFill>
                            <a:schemeClr val="tx1"/>
                          </a:solidFill>
                          <a:effectLst/>
                          <a:latin typeface="Cambria Math" panose="02040503050406030204" pitchFamily="18" charset="0"/>
                          <a:ea typeface="+mn-ea"/>
                          <a:cs typeface="+mn-cs"/>
                        </a:rPr>
                        <m:t>→</m:t>
                      </m:r>
                      <m:sSub>
                        <m:sSubPr>
                          <m:ctrlPr>
                            <a:rPr lang="en-US" sz="1200" i="1" kern="1200">
                              <a:solidFill>
                                <a:schemeClr val="tx1"/>
                              </a:solidFill>
                              <a:effectLst/>
                              <a:latin typeface="Cambria Math" panose="02040503050406030204" pitchFamily="18" charset="0"/>
                              <a:ea typeface="+mn-ea"/>
                              <a:cs typeface="+mn-cs"/>
                            </a:rPr>
                          </m:ctrlPr>
                        </m:sSubPr>
                        <m:e>
                          <m:r>
                            <a:rPr lang="et-EE" sz="1200" i="1" kern="1200">
                              <a:solidFill>
                                <a:schemeClr val="tx1"/>
                              </a:solidFill>
                              <a:effectLst/>
                              <a:latin typeface="Cambria Math" panose="02040503050406030204" pitchFamily="18" charset="0"/>
                              <a:ea typeface="+mn-ea"/>
                              <a:cs typeface="+mn-cs"/>
                            </a:rPr>
                            <m:t>𝐹𝑒</m:t>
                          </m:r>
                          <m:d>
                            <m:dPr>
                              <m:ctrlPr>
                                <a:rPr lang="en-US" sz="1200" i="1" kern="1200">
                                  <a:solidFill>
                                    <a:schemeClr val="tx1"/>
                                  </a:solidFill>
                                  <a:effectLst/>
                                  <a:latin typeface="Cambria Math" panose="02040503050406030204" pitchFamily="18" charset="0"/>
                                  <a:ea typeface="+mn-ea"/>
                                  <a:cs typeface="+mn-cs"/>
                                </a:rPr>
                              </m:ctrlPr>
                            </m:dPr>
                            <m:e>
                              <m:r>
                                <a:rPr lang="et-EE" sz="1200" i="1" kern="1200">
                                  <a:solidFill>
                                    <a:schemeClr val="tx1"/>
                                  </a:solidFill>
                                  <a:effectLst/>
                                  <a:latin typeface="Cambria Math" panose="02040503050406030204" pitchFamily="18" charset="0"/>
                                  <a:ea typeface="+mn-ea"/>
                                  <a:cs typeface="+mn-cs"/>
                                </a:rPr>
                                <m:t>𝑂𝐻</m:t>
                              </m:r>
                            </m:e>
                          </m:d>
                        </m:e>
                        <m:sub>
                          <m:r>
                            <a:rPr lang="et-EE" sz="1200" i="1" kern="1200">
                              <a:solidFill>
                                <a:schemeClr val="tx1"/>
                              </a:solidFill>
                              <a:effectLst/>
                              <a:latin typeface="Cambria Math" panose="02040503050406030204" pitchFamily="18" charset="0"/>
                              <a:ea typeface="+mn-ea"/>
                              <a:cs typeface="+mn-cs"/>
                            </a:rPr>
                            <m:t>3</m:t>
                          </m:r>
                        </m:sub>
                      </m:sSub>
                      <m:r>
                        <a:rPr lang="et-EE" sz="1200" i="1" kern="1200">
                          <a:solidFill>
                            <a:schemeClr val="tx1"/>
                          </a:solidFill>
                          <a:effectLst/>
                          <a:latin typeface="Cambria Math" panose="02040503050406030204" pitchFamily="18" charset="0"/>
                          <a:ea typeface="+mn-ea"/>
                          <a:cs typeface="+mn-cs"/>
                        </a:rPr>
                        <m:t>(</m:t>
                      </m:r>
                      <m:r>
                        <a:rPr lang="et-EE" sz="1200" i="1" kern="1200">
                          <a:solidFill>
                            <a:schemeClr val="tx1"/>
                          </a:solidFill>
                          <a:effectLst/>
                          <a:latin typeface="Cambria Math" panose="02040503050406030204" pitchFamily="18" charset="0"/>
                          <a:ea typeface="+mn-ea"/>
                          <a:cs typeface="+mn-cs"/>
                        </a:rPr>
                        <m:t>𝑠</m:t>
                      </m:r>
                      <m:r>
                        <a:rPr lang="et-EE" sz="1200" i="1" kern="1200">
                          <a:solidFill>
                            <a:schemeClr val="tx1"/>
                          </a:solidFill>
                          <a:effectLst/>
                          <a:latin typeface="Cambria Math" panose="02040503050406030204" pitchFamily="18" charset="0"/>
                          <a:ea typeface="+mn-ea"/>
                          <a:cs typeface="+mn-cs"/>
                        </a:rPr>
                        <m:t>)+</m:t>
                      </m:r>
                      <m:sSubSup>
                        <m:sSubSupPr>
                          <m:ctrlPr>
                            <a:rPr lang="en-US" sz="1200" i="1" kern="1200">
                              <a:solidFill>
                                <a:schemeClr val="tx1"/>
                              </a:solidFill>
                              <a:effectLst/>
                              <a:latin typeface="Cambria Math" panose="02040503050406030204" pitchFamily="18" charset="0"/>
                              <a:ea typeface="+mn-ea"/>
                              <a:cs typeface="+mn-cs"/>
                            </a:rPr>
                          </m:ctrlPr>
                        </m:sSubSupPr>
                        <m:e>
                          <m:r>
                            <a:rPr lang="et-EE" sz="1200" i="1" kern="1200">
                              <a:solidFill>
                                <a:schemeClr val="tx1"/>
                              </a:solidFill>
                              <a:effectLst/>
                              <a:latin typeface="Cambria Math" panose="02040503050406030204" pitchFamily="18" charset="0"/>
                              <a:ea typeface="+mn-ea"/>
                              <a:cs typeface="+mn-cs"/>
                            </a:rPr>
                            <m:t>2</m:t>
                          </m:r>
                          <m:r>
                            <a:rPr lang="et-EE" sz="1200" i="1" kern="1200">
                              <a:solidFill>
                                <a:schemeClr val="tx1"/>
                              </a:solidFill>
                              <a:effectLst/>
                              <a:latin typeface="Cambria Math" panose="02040503050406030204" pitchFamily="18" charset="0"/>
                              <a:ea typeface="+mn-ea"/>
                              <a:cs typeface="+mn-cs"/>
                            </a:rPr>
                            <m:t>𝑆𝑂</m:t>
                          </m:r>
                        </m:e>
                        <m:sub>
                          <m:r>
                            <a:rPr lang="et-EE" sz="1200" i="1" kern="1200">
                              <a:solidFill>
                                <a:schemeClr val="tx1"/>
                              </a:solidFill>
                              <a:effectLst/>
                              <a:latin typeface="Cambria Math" panose="02040503050406030204" pitchFamily="18" charset="0"/>
                              <a:ea typeface="+mn-ea"/>
                              <a:cs typeface="+mn-cs"/>
                            </a:rPr>
                            <m:t>4</m:t>
                          </m:r>
                        </m:sub>
                        <m:sup>
                          <m:r>
                            <a:rPr lang="et-EE" sz="1200" i="1" kern="1200">
                              <a:solidFill>
                                <a:schemeClr val="tx1"/>
                              </a:solidFill>
                              <a:effectLst/>
                              <a:latin typeface="Cambria Math" panose="02040503050406030204" pitchFamily="18" charset="0"/>
                              <a:ea typeface="+mn-ea"/>
                              <a:cs typeface="+mn-cs"/>
                            </a:rPr>
                            <m:t>2−</m:t>
                          </m:r>
                        </m:sup>
                      </m:sSubSup>
                      <m:r>
                        <a:rPr lang="et-EE" sz="1200" i="1" kern="1200">
                          <a:solidFill>
                            <a:schemeClr val="tx1"/>
                          </a:solidFill>
                          <a:effectLst/>
                          <a:latin typeface="Cambria Math" panose="02040503050406030204" pitchFamily="18" charset="0"/>
                          <a:ea typeface="+mn-ea"/>
                          <a:cs typeface="+mn-cs"/>
                        </a:rPr>
                        <m:t>+</m:t>
                      </m:r>
                      <m:sSup>
                        <m:sSupPr>
                          <m:ctrlPr>
                            <a:rPr lang="en-US" sz="1200" i="1" kern="1200">
                              <a:solidFill>
                                <a:schemeClr val="tx1"/>
                              </a:solidFill>
                              <a:effectLst/>
                              <a:latin typeface="Cambria Math" panose="02040503050406030204" pitchFamily="18" charset="0"/>
                              <a:ea typeface="+mn-ea"/>
                              <a:cs typeface="+mn-cs"/>
                            </a:rPr>
                          </m:ctrlPr>
                        </m:sSupPr>
                        <m:e>
                          <m:r>
                            <a:rPr lang="et-EE" sz="1200" i="1" kern="1200">
                              <a:solidFill>
                                <a:schemeClr val="tx1"/>
                              </a:solidFill>
                              <a:effectLst/>
                              <a:latin typeface="Cambria Math" panose="02040503050406030204" pitchFamily="18" charset="0"/>
                              <a:ea typeface="+mn-ea"/>
                              <a:cs typeface="+mn-cs"/>
                            </a:rPr>
                            <m:t>4</m:t>
                          </m:r>
                          <m:r>
                            <a:rPr lang="et-EE" sz="1200" i="1" kern="1200">
                              <a:solidFill>
                                <a:schemeClr val="tx1"/>
                              </a:solidFill>
                              <a:effectLst/>
                              <a:latin typeface="Cambria Math" panose="02040503050406030204" pitchFamily="18" charset="0"/>
                              <a:ea typeface="+mn-ea"/>
                              <a:cs typeface="+mn-cs"/>
                            </a:rPr>
                            <m:t>𝐻</m:t>
                          </m:r>
                        </m:e>
                        <m:sup>
                          <m:r>
                            <a:rPr lang="et-EE" sz="1200" i="1" kern="1200">
                              <a:solidFill>
                                <a:schemeClr val="tx1"/>
                              </a:solidFill>
                              <a:effectLst/>
                              <a:latin typeface="Cambria Math" panose="02040503050406030204" pitchFamily="18" charset="0"/>
                              <a:ea typeface="+mn-ea"/>
                              <a:cs typeface="+mn-cs"/>
                            </a:rPr>
                            <m:t>+</m:t>
                          </m:r>
                        </m:sup>
                      </m:sSup>
                    </m:oMath>
                  </m:oMathPara>
                </a14:m>
                <a:endParaRPr lang="en-US" dirty="0"/>
              </a:p>
            </p:txBody>
          </p:sp>
        </mc:Choice>
        <mc:Fallback xmlns="">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Näited </a:t>
                </a:r>
                <a:r>
                  <a:rPr lang="et-EE" dirty="0" err="1"/>
                  <a:t>PHREEQCst</a:t>
                </a:r>
                <a:endParaRPr lang="et-EE" dirty="0"/>
              </a:p>
              <a:p>
                <a:pPr marL="171450" indent="-171450">
                  <a:buFont typeface="Arial" panose="020B0604020202020204" pitchFamily="34" charset="0"/>
                  <a:buChar char="•"/>
                </a:pPr>
                <a:r>
                  <a:rPr lang="et-EE" dirty="0" err="1"/>
                  <a:t>Geokeemiline</a:t>
                </a:r>
                <a:r>
                  <a:rPr lang="et-EE" dirty="0"/>
                  <a:t> mudel </a:t>
                </a:r>
                <a:r>
                  <a:rPr lang="et-EE" dirty="0" err="1"/>
                  <a:t>PHREEQCs</a:t>
                </a:r>
                <a:r>
                  <a:rPr lang="et-EE" dirty="0"/>
                  <a:t> – püriidi, </a:t>
                </a:r>
                <a:r>
                  <a:rPr lang="et-EE" dirty="0" err="1"/>
                  <a:t>götiidi</a:t>
                </a:r>
                <a:r>
                  <a:rPr lang="et-EE" dirty="0"/>
                  <a:t> (Fe-hüdroksiid) ja kaltsiidi reaktsioonid katseklaasis, kus on 1 kg vett ja kuhu lisatakse sammhaaval hapnikku. Püriit ja kaltsiit lahutuvad püriidi oksüdatsiooni poolt </a:t>
                </a:r>
                <a:r>
                  <a:rPr lang="et-EE" dirty="0" err="1"/>
                  <a:t>initseeritud</a:t>
                </a:r>
                <a:r>
                  <a:rPr lang="et-EE" dirty="0"/>
                  <a:t> reaktsioonides. </a:t>
                </a:r>
                <a:r>
                  <a:rPr lang="et-EE" dirty="0" err="1"/>
                  <a:t>Götiit</a:t>
                </a:r>
                <a:r>
                  <a:rPr lang="et-EE" dirty="0"/>
                  <a:t> ja reaktsiooni hilisemas faasis ka kips settivad lahusest välja. Kaltsiidi lahustumisel tekkiv CO2 difundeerub happelisest lahusest välja (NB! Püriidi oksüdatsioon).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i="0">
                    <a:latin typeface="Cambria Math" panose="02040503050406030204" pitchFamily="18" charset="0"/>
                  </a:rPr>
                  <a:t>〖</a:t>
                </a:r>
                <a:r>
                  <a:rPr lang="et-EE" b="0" i="0">
                    <a:latin typeface="Cambria Math" panose="02040503050406030204" pitchFamily="18" charset="0"/>
                  </a:rPr>
                  <a:t>𝐹𝑒𝑆〗_2 (𝑠)+3.75𝑂_2+0.5𝐻_2 𝑂</a:t>
                </a:r>
                <a:r>
                  <a:rPr lang="et-EE" b="0" i="0">
                    <a:latin typeface="Cambria Math" panose="02040503050406030204" pitchFamily="18" charset="0"/>
                    <a:ea typeface="Cambria Math" panose="02040503050406030204" pitchFamily="18" charset="0"/>
                  </a:rPr>
                  <a:t>→〖𝐹𝑒〗^(2+)+</a:t>
                </a:r>
                <a:r>
                  <a:rPr lang="et-EE" b="1" i="0">
                    <a:solidFill>
                      <a:srgbClr val="FF0000"/>
                    </a:solidFill>
                    <a:latin typeface="Cambria Math" panose="02040503050406030204" pitchFamily="18" charset="0"/>
                    <a:ea typeface="Cambria Math" panose="02040503050406030204" pitchFamily="18" charset="0"/>
                  </a:rPr>
                  <a:t>〖𝑺𝑶〗_𝟒^(𝟐−)</a:t>
                </a:r>
                <a:r>
                  <a:rPr lang="et-EE" b="0" i="0">
                    <a:latin typeface="Cambria Math" panose="02040503050406030204" pitchFamily="18" charset="0"/>
                    <a:ea typeface="Cambria Math" panose="02040503050406030204" pitchFamily="18" charset="0"/>
                  </a:rPr>
                  <a:t>+𝐻^+</a:t>
                </a:r>
                <a:endParaRPr lang="et-EE" dirty="0"/>
              </a:p>
              <a:p>
                <a:pPr marL="0" indent="0">
                  <a:buFont typeface="Arial" panose="020B0604020202020204" pitchFamily="34" charset="0"/>
                  <a:buNone/>
                </a:pPr>
                <a:r>
                  <a:rPr lang="et-EE" i="0">
                    <a:latin typeface="Cambria Math" panose="02040503050406030204" pitchFamily="18" charset="0"/>
                  </a:rPr>
                  <a:t>〖</a:t>
                </a:r>
                <a:r>
                  <a:rPr lang="et-EE" b="0" i="0">
                    <a:latin typeface="Cambria Math" panose="02040503050406030204" pitchFamily="18" charset="0"/>
                  </a:rPr>
                  <a:t>𝐹𝑒〗^(2+)+3𝐻_2 𝑂</a:t>
                </a:r>
                <a:r>
                  <a:rPr lang="et-EE" b="0" i="0">
                    <a:latin typeface="Cambria Math" panose="02040503050406030204" pitchFamily="18" charset="0"/>
                    <a:ea typeface="Cambria Math" panose="02040503050406030204" pitchFamily="18" charset="0"/>
                  </a:rPr>
                  <a:t>→〖𝐹𝑒(𝑂𝐻)〗_3 (𝑠)+〖3𝐻〗^+</a:t>
                </a:r>
                <a:endParaRPr lang="et-EE" sz="1200" i="1" kern="1200" dirty="0">
                  <a:solidFill>
                    <a:schemeClr val="tx1"/>
                  </a:solidFill>
                  <a:effectLst/>
                  <a:latin typeface="+mn-lt"/>
                  <a:ea typeface="+mn-ea"/>
                  <a:cs typeface="+mn-cs"/>
                </a:endParaRPr>
              </a:p>
              <a:p>
                <a:pPr marL="0" indent="0">
                  <a:buFont typeface="Arial" panose="020B0604020202020204" pitchFamily="34" charset="0"/>
                  <a:buNone/>
                </a:pPr>
                <a:r>
                  <a:rPr lang="en-US" sz="1200" i="0" kern="1200">
                    <a:solidFill>
                      <a:schemeClr val="tx1"/>
                    </a:solidFill>
                    <a:effectLst/>
                    <a:latin typeface="+mn-lt"/>
                    <a:ea typeface="+mn-ea"/>
                    <a:cs typeface="+mn-cs"/>
                  </a:rPr>
                  <a:t>〖</a:t>
                </a:r>
                <a:r>
                  <a:rPr lang="et-EE" sz="1200" i="0" kern="1200">
                    <a:solidFill>
                      <a:schemeClr val="tx1"/>
                    </a:solidFill>
                    <a:effectLst/>
                    <a:latin typeface="+mn-lt"/>
                    <a:ea typeface="+mn-ea"/>
                    <a:cs typeface="+mn-cs"/>
                  </a:rPr>
                  <a:t>𝐹𝑒𝑆</a:t>
                </a:r>
                <a:r>
                  <a:rPr lang="en-US" sz="1200" i="0" kern="1200">
                    <a:solidFill>
                      <a:schemeClr val="tx1"/>
                    </a:solidFill>
                    <a:effectLst/>
                    <a:latin typeface="+mn-lt"/>
                    <a:ea typeface="+mn-ea"/>
                    <a:cs typeface="+mn-cs"/>
                  </a:rPr>
                  <a:t>〗_</a:t>
                </a:r>
                <a:r>
                  <a:rPr lang="et-EE" sz="1200" i="0" kern="1200">
                    <a:solidFill>
                      <a:schemeClr val="tx1"/>
                    </a:solidFill>
                    <a:effectLst/>
                    <a:latin typeface="+mn-lt"/>
                    <a:ea typeface="+mn-ea"/>
                    <a:cs typeface="+mn-cs"/>
                  </a:rPr>
                  <a:t>2 (𝑠)+3.75𝑂</a:t>
                </a:r>
                <a:r>
                  <a:rPr lang="en-US" sz="1200" i="0" kern="1200">
                    <a:solidFill>
                      <a:schemeClr val="tx1"/>
                    </a:solidFill>
                    <a:effectLst/>
                    <a:latin typeface="+mn-lt"/>
                    <a:ea typeface="+mn-ea"/>
                    <a:cs typeface="+mn-cs"/>
                  </a:rPr>
                  <a:t>_</a:t>
                </a:r>
                <a:r>
                  <a:rPr lang="et-EE" sz="1200" i="0" kern="1200">
                    <a:solidFill>
                      <a:schemeClr val="tx1"/>
                    </a:solidFill>
                    <a:effectLst/>
                    <a:latin typeface="+mn-lt"/>
                    <a:ea typeface="+mn-ea"/>
                    <a:cs typeface="+mn-cs"/>
                  </a:rPr>
                  <a:t>2+3.5𝐻</a:t>
                </a:r>
                <a:r>
                  <a:rPr lang="en-US" sz="1200" i="0" kern="1200">
                    <a:solidFill>
                      <a:schemeClr val="tx1"/>
                    </a:solidFill>
                    <a:effectLst/>
                    <a:latin typeface="+mn-lt"/>
                    <a:ea typeface="+mn-ea"/>
                    <a:cs typeface="+mn-cs"/>
                  </a:rPr>
                  <a:t>_</a:t>
                </a:r>
                <a:r>
                  <a:rPr lang="et-EE" sz="1200" i="0" kern="1200">
                    <a:solidFill>
                      <a:schemeClr val="tx1"/>
                    </a:solidFill>
                    <a:effectLst/>
                    <a:latin typeface="+mn-lt"/>
                    <a:ea typeface="+mn-ea"/>
                    <a:cs typeface="+mn-cs"/>
                  </a:rPr>
                  <a:t>2 𝑂→</a:t>
                </a:r>
                <a:r>
                  <a:rPr lang="en-US" sz="1200" i="0" kern="1200">
                    <a:solidFill>
                      <a:schemeClr val="tx1"/>
                    </a:solidFill>
                    <a:effectLst/>
                    <a:latin typeface="+mn-lt"/>
                    <a:ea typeface="+mn-ea"/>
                    <a:cs typeface="+mn-cs"/>
                  </a:rPr>
                  <a:t>〖</a:t>
                </a:r>
                <a:r>
                  <a:rPr lang="et-EE" sz="1200" i="0" kern="1200">
                    <a:solidFill>
                      <a:schemeClr val="tx1"/>
                    </a:solidFill>
                    <a:effectLst/>
                    <a:latin typeface="+mn-lt"/>
                    <a:ea typeface="+mn-ea"/>
                    <a:cs typeface="+mn-cs"/>
                  </a:rPr>
                  <a:t>𝐹𝑒</a:t>
                </a:r>
                <a:r>
                  <a:rPr lang="en-US" sz="1200" i="0" kern="1200">
                    <a:solidFill>
                      <a:schemeClr val="tx1"/>
                    </a:solidFill>
                    <a:effectLst/>
                    <a:latin typeface="+mn-lt"/>
                    <a:ea typeface="+mn-ea"/>
                    <a:cs typeface="+mn-cs"/>
                  </a:rPr>
                  <a:t>(</a:t>
                </a:r>
                <a:r>
                  <a:rPr lang="et-EE" sz="1200" i="0" kern="1200">
                    <a:solidFill>
                      <a:schemeClr val="tx1"/>
                    </a:solidFill>
                    <a:effectLst/>
                    <a:latin typeface="+mn-lt"/>
                    <a:ea typeface="+mn-ea"/>
                    <a:cs typeface="+mn-cs"/>
                  </a:rPr>
                  <a:t>𝑂𝐻)</a:t>
                </a:r>
                <a:r>
                  <a:rPr lang="en-US" sz="1200" i="0" kern="1200">
                    <a:solidFill>
                      <a:schemeClr val="tx1"/>
                    </a:solidFill>
                    <a:effectLst/>
                    <a:latin typeface="+mn-lt"/>
                    <a:ea typeface="+mn-ea"/>
                    <a:cs typeface="+mn-cs"/>
                  </a:rPr>
                  <a:t>〗_</a:t>
                </a:r>
                <a:r>
                  <a:rPr lang="et-EE" sz="1200" i="0" kern="1200">
                    <a:solidFill>
                      <a:schemeClr val="tx1"/>
                    </a:solidFill>
                    <a:effectLst/>
                    <a:latin typeface="+mn-lt"/>
                    <a:ea typeface="+mn-ea"/>
                    <a:cs typeface="+mn-cs"/>
                  </a:rPr>
                  <a:t>3 (𝑠)+</a:t>
                </a:r>
                <a:r>
                  <a:rPr lang="en-US" sz="1200" i="0" kern="1200">
                    <a:solidFill>
                      <a:schemeClr val="tx1"/>
                    </a:solidFill>
                    <a:effectLst/>
                    <a:latin typeface="+mn-lt"/>
                    <a:ea typeface="+mn-ea"/>
                    <a:cs typeface="+mn-cs"/>
                  </a:rPr>
                  <a:t>〖</a:t>
                </a:r>
                <a:r>
                  <a:rPr lang="et-EE" sz="1200" i="0" kern="1200">
                    <a:solidFill>
                      <a:schemeClr val="tx1"/>
                    </a:solidFill>
                    <a:effectLst/>
                    <a:latin typeface="+mn-lt"/>
                    <a:ea typeface="+mn-ea"/>
                    <a:cs typeface="+mn-cs"/>
                  </a:rPr>
                  <a:t>2𝑆𝑂</a:t>
                </a:r>
                <a:r>
                  <a:rPr lang="en-US" sz="1200" i="0" kern="1200">
                    <a:solidFill>
                      <a:schemeClr val="tx1"/>
                    </a:solidFill>
                    <a:effectLst/>
                    <a:latin typeface="+mn-lt"/>
                    <a:ea typeface="+mn-ea"/>
                    <a:cs typeface="+mn-cs"/>
                  </a:rPr>
                  <a:t>〗_</a:t>
                </a:r>
                <a:r>
                  <a:rPr lang="et-EE" sz="1200" i="0" kern="1200">
                    <a:solidFill>
                      <a:schemeClr val="tx1"/>
                    </a:solidFill>
                    <a:effectLst/>
                    <a:latin typeface="+mn-lt"/>
                    <a:ea typeface="+mn-ea"/>
                    <a:cs typeface="+mn-cs"/>
                  </a:rPr>
                  <a:t>4^</a:t>
                </a:r>
                <a:r>
                  <a:rPr lang="en-US" sz="1200" i="0" kern="1200">
                    <a:solidFill>
                      <a:schemeClr val="tx1"/>
                    </a:solidFill>
                    <a:effectLst/>
                    <a:latin typeface="+mn-lt"/>
                    <a:ea typeface="+mn-ea"/>
                    <a:cs typeface="+mn-cs"/>
                  </a:rPr>
                  <a:t>(</a:t>
                </a:r>
                <a:r>
                  <a:rPr lang="et-EE" sz="1200" i="0" kern="1200">
                    <a:solidFill>
                      <a:schemeClr val="tx1"/>
                    </a:solidFill>
                    <a:effectLst/>
                    <a:latin typeface="+mn-lt"/>
                    <a:ea typeface="+mn-ea"/>
                    <a:cs typeface="+mn-cs"/>
                  </a:rPr>
                  <a:t>2−</a:t>
                </a:r>
                <a:r>
                  <a:rPr lang="en-US" sz="1200" i="0" kern="1200">
                    <a:solidFill>
                      <a:schemeClr val="tx1"/>
                    </a:solidFill>
                    <a:effectLst/>
                    <a:latin typeface="+mn-lt"/>
                    <a:ea typeface="+mn-ea"/>
                    <a:cs typeface="+mn-cs"/>
                  </a:rPr>
                  <a:t>)</a:t>
                </a:r>
                <a:r>
                  <a:rPr lang="et-EE"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t-EE" sz="1200" i="0" kern="1200">
                    <a:solidFill>
                      <a:schemeClr val="tx1"/>
                    </a:solidFill>
                    <a:effectLst/>
                    <a:latin typeface="+mn-lt"/>
                    <a:ea typeface="+mn-ea"/>
                    <a:cs typeface="+mn-cs"/>
                  </a:rPr>
                  <a:t>4𝐻</a:t>
                </a:r>
                <a:r>
                  <a:rPr lang="en-US" sz="1200" i="0" kern="1200">
                    <a:solidFill>
                      <a:schemeClr val="tx1"/>
                    </a:solidFill>
                    <a:effectLst/>
                    <a:latin typeface="+mn-lt"/>
                    <a:ea typeface="+mn-ea"/>
                    <a:cs typeface="+mn-cs"/>
                  </a:rPr>
                  <a:t>〗^</a:t>
                </a:r>
                <a:r>
                  <a:rPr lang="et-EE" sz="1200" i="0" kern="1200">
                    <a:solidFill>
                      <a:schemeClr val="tx1"/>
                    </a:solidFill>
                    <a:effectLst/>
                    <a:latin typeface="+mn-lt"/>
                    <a:ea typeface="+mn-ea"/>
                    <a:cs typeface="+mn-cs"/>
                  </a:rPr>
                  <a:t>+</a:t>
                </a:r>
                <a:endParaRPr lang="en-US" dirty="0"/>
              </a:p>
            </p:txBody>
          </p:sp>
        </mc:Fallback>
      </mc:AlternateContent>
      <p:sp>
        <p:nvSpPr>
          <p:cNvPr id="4" name="Slaidinumbri kohatäide 3"/>
          <p:cNvSpPr>
            <a:spLocks noGrp="1"/>
          </p:cNvSpPr>
          <p:nvPr>
            <p:ph type="sldNum" sz="quarter" idx="10"/>
          </p:nvPr>
        </p:nvSpPr>
        <p:spPr/>
        <p:txBody>
          <a:bodyPr/>
          <a:lstStyle/>
          <a:p>
            <a:fld id="{D305AE74-A34C-4048-93CB-5B768D195E0D}" type="slidenum">
              <a:rPr lang="en-US" smtClean="0"/>
              <a:t>30</a:t>
            </a:fld>
            <a:endParaRPr lang="en-US"/>
          </a:p>
        </p:txBody>
      </p:sp>
    </p:spTree>
    <p:extLst>
      <p:ext uri="{BB962C8B-B14F-4D97-AF65-F5344CB8AC3E}">
        <p14:creationId xmlns:p14="http://schemas.microsoft.com/office/powerpoint/2010/main" val="79150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Põhjavee liikumise kirjeldamiseks kasutatavad võrrandid (</a:t>
            </a:r>
            <a:r>
              <a:rPr lang="et-EE" dirty="0" err="1"/>
              <a:t>Darcy</a:t>
            </a:r>
            <a:r>
              <a:rPr lang="et-EE" dirty="0"/>
              <a:t> seadus) ja põhjavee liikumise võrrand heterogeenses ja anisotroopses keskkonnas (</a:t>
            </a:r>
            <a:r>
              <a:rPr lang="et-EE" dirty="0" err="1"/>
              <a:t>kolmedimensiooniline</a:t>
            </a:r>
            <a:r>
              <a:rPr lang="et-EE" dirty="0"/>
              <a:t> </a:t>
            </a:r>
            <a:r>
              <a:rPr lang="et-EE" dirty="0" err="1"/>
              <a:t>Darcy</a:t>
            </a:r>
            <a:r>
              <a:rPr lang="et-EE" dirty="0"/>
              <a:t> seadus + pidevuse võrrand).</a:t>
            </a:r>
          </a:p>
          <a:p>
            <a:pPr marL="171450" indent="-171450">
              <a:buFont typeface="Arial" panose="020B0604020202020204" pitchFamily="34" charset="0"/>
              <a:buChar char="•"/>
            </a:pPr>
            <a:r>
              <a:rPr lang="et-EE" b="1" dirty="0"/>
              <a:t>Püsivas seisundis </a:t>
            </a:r>
            <a:r>
              <a:rPr lang="et-EE" dirty="0"/>
              <a:t>(</a:t>
            </a:r>
            <a:r>
              <a:rPr lang="et-EE" i="1" dirty="0" err="1"/>
              <a:t>steady-state</a:t>
            </a:r>
            <a:r>
              <a:rPr lang="et-EE" dirty="0"/>
              <a:t>)</a:t>
            </a:r>
            <a:r>
              <a:rPr lang="et-EE" b="1" dirty="0"/>
              <a:t> loetakse põhjavee voolukiirus ja suund uuritava ala igas punktis ajas muutumatuks. </a:t>
            </a:r>
            <a:r>
              <a:rPr lang="et-EE" dirty="0"/>
              <a:t>Põhjavee liikumise analüüsimiseks püsivas seisundis eeldatakse, et põhjavee liikumist mõjutavad piiritingimused ajas ei muutu ja põhjavee liikumise kirjeldamiseks on vaja teada ainult põhjaveekihi veejuhtivust kirjeldavat filtratsioonimoodulit.</a:t>
            </a:r>
          </a:p>
          <a:p>
            <a:pPr marL="171450" indent="-171450">
              <a:buFont typeface="Arial" panose="020B0604020202020204" pitchFamily="34" charset="0"/>
              <a:buChar char="•"/>
            </a:pPr>
            <a:r>
              <a:rPr lang="et-EE" b="1" dirty="0"/>
              <a:t>Muutuvas seisundis </a:t>
            </a:r>
            <a:r>
              <a:rPr lang="et-EE" dirty="0"/>
              <a:t>(</a:t>
            </a:r>
            <a:r>
              <a:rPr lang="et-EE" i="1" dirty="0" err="1"/>
              <a:t>transient-state</a:t>
            </a:r>
            <a:r>
              <a:rPr lang="et-EE" dirty="0"/>
              <a:t>) </a:t>
            </a:r>
            <a:r>
              <a:rPr lang="et-EE" b="1" dirty="0"/>
              <a:t>eeldatakse, et nii põhjavee voolukiirus kui suund võivad ajas muutuda või muutub põhjaveekihis ladestunud põhjavee hulk, mis omakorda tingib põhjaveetasemete muutumise ajas. </a:t>
            </a:r>
            <a:r>
              <a:rPr lang="et-EE" dirty="0"/>
              <a:t>Põhjavee liikumise analüüsimiseks nö. muutuvas seisundis arvestatakse sellega, et põhjavee liikumist mõjutavad piiritingimused võivad ajas muutuda ning seetõttu tuleb arvesse võtta ka lisaks filtratsioonimooduli muutusele ruumis ka ajas toimuvaid muutusi veekihi veemahutavuses (</a:t>
            </a:r>
            <a:r>
              <a:rPr lang="et-EE" dirty="0" err="1"/>
              <a:t>S</a:t>
            </a:r>
            <a:r>
              <a:rPr lang="et-EE" baseline="-25000" dirty="0" err="1"/>
              <a:t>s</a:t>
            </a:r>
            <a:r>
              <a:rPr lang="et-EE" dirty="0"/>
              <a:t>);</a:t>
            </a:r>
          </a:p>
          <a:p>
            <a:pPr marL="171450" indent="-171450">
              <a:buFont typeface="Arial" panose="020B0604020202020204" pitchFamily="34" charset="0"/>
              <a:buChar char="•"/>
            </a:pPr>
            <a:r>
              <a:rPr lang="et-EE" dirty="0"/>
              <a:t>Otsitavad parameetrid – h, K ja </a:t>
            </a:r>
            <a:r>
              <a:rPr kumimoji="0" lang="et-EE" sz="2800" b="0" i="0" u="none" strike="noStrike" kern="1200" cap="none" spc="0" normalizeH="0" baseline="0" noProof="0" dirty="0" err="1">
                <a:ln>
                  <a:noFill/>
                </a:ln>
                <a:solidFill>
                  <a:prstClr val="black"/>
                </a:solidFill>
                <a:effectLst/>
                <a:uLnTx/>
                <a:uFillTx/>
                <a:latin typeface="+mn-lt"/>
                <a:ea typeface="+mn-ea"/>
                <a:cs typeface="+mn-cs"/>
              </a:rPr>
              <a:t>S</a:t>
            </a:r>
            <a:r>
              <a:rPr kumimoji="0" lang="et-EE" sz="2800" b="0" i="0" u="none" strike="noStrike" kern="1200" cap="none" spc="0" normalizeH="0" baseline="-25000" noProof="0" dirty="0" err="1">
                <a:ln>
                  <a:noFill/>
                </a:ln>
                <a:solidFill>
                  <a:prstClr val="black"/>
                </a:solidFill>
                <a:effectLst/>
                <a:uLnTx/>
                <a:uFillTx/>
                <a:latin typeface="+mn-lt"/>
                <a:ea typeface="+mn-ea"/>
                <a:cs typeface="+mn-cs"/>
              </a:rPr>
              <a:t>s</a:t>
            </a:r>
            <a:r>
              <a:rPr kumimoji="0" lang="et-EE" sz="2800" b="0" i="0" u="none" strike="noStrike" kern="1200" cap="none" spc="0" normalizeH="0" baseline="0" noProof="0" dirty="0">
                <a:ln>
                  <a:noFill/>
                </a:ln>
                <a:solidFill>
                  <a:prstClr val="black"/>
                </a:solidFill>
                <a:effectLst/>
                <a:uLnTx/>
                <a:uFillTx/>
                <a:latin typeface="+mn-lt"/>
                <a:ea typeface="+mn-ea"/>
                <a:cs typeface="+mn-cs"/>
              </a:rPr>
              <a:t>/</a:t>
            </a:r>
            <a:r>
              <a:rPr kumimoji="0" lang="et-EE" sz="2800" b="0" i="0" u="none" strike="noStrike" kern="1200" cap="none" spc="0" normalizeH="0" baseline="0" noProof="0" dirty="0" err="1">
                <a:ln>
                  <a:noFill/>
                </a:ln>
                <a:solidFill>
                  <a:prstClr val="black"/>
                </a:solidFill>
                <a:effectLst/>
                <a:uLnTx/>
                <a:uFillTx/>
                <a:latin typeface="+mn-lt"/>
                <a:ea typeface="+mn-ea"/>
                <a:cs typeface="+mn-cs"/>
              </a:rPr>
              <a:t>S</a:t>
            </a:r>
            <a:r>
              <a:rPr kumimoji="0" lang="et-EE" sz="2800" b="0" i="0" u="none" strike="noStrike" kern="1200" cap="none" spc="0" normalizeH="0" baseline="-25000" noProof="0" dirty="0" err="1">
                <a:ln>
                  <a:noFill/>
                </a:ln>
                <a:solidFill>
                  <a:prstClr val="black"/>
                </a:solidFill>
                <a:effectLst/>
                <a:uLnTx/>
                <a:uFillTx/>
                <a:latin typeface="+mn-lt"/>
                <a:ea typeface="+mn-ea"/>
                <a:cs typeface="+mn-cs"/>
              </a:rPr>
              <a:t>y</a:t>
            </a:r>
            <a:endParaRPr lang="en-US" b="0" dirty="0"/>
          </a:p>
        </p:txBody>
      </p:sp>
      <p:sp>
        <p:nvSpPr>
          <p:cNvPr id="4" name="Slaidinumbri kohatäide 3"/>
          <p:cNvSpPr>
            <a:spLocks noGrp="1"/>
          </p:cNvSpPr>
          <p:nvPr>
            <p:ph type="sldNum" sz="quarter" idx="10"/>
          </p:nvPr>
        </p:nvSpPr>
        <p:spPr/>
        <p:txBody>
          <a:bodyPr/>
          <a:lstStyle/>
          <a:p>
            <a:fld id="{D305AE74-A34C-4048-93CB-5B768D195E0D}" type="slidenum">
              <a:rPr lang="en-US" smtClean="0"/>
              <a:t>8</a:t>
            </a:fld>
            <a:endParaRPr lang="en-US"/>
          </a:p>
        </p:txBody>
      </p:sp>
    </p:spTree>
    <p:extLst>
      <p:ext uri="{BB962C8B-B14F-4D97-AF65-F5344CB8AC3E}">
        <p14:creationId xmlns:p14="http://schemas.microsoft.com/office/powerpoint/2010/main" val="152619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Põhjaveetaset mõõdetakse elektrooniliste veetasemete mõõtjatega;</a:t>
            </a:r>
          </a:p>
          <a:p>
            <a:pPr marL="171450" indent="-171450">
              <a:buFont typeface="Arial" panose="020B0604020202020204" pitchFamily="34" charset="0"/>
              <a:buChar char="•"/>
            </a:pPr>
            <a:r>
              <a:rPr lang="en-US" dirty="0" err="1"/>
              <a:t>Mõõtmiseks</a:t>
            </a:r>
            <a:r>
              <a:rPr lang="en-US" dirty="0"/>
              <a:t> </a:t>
            </a:r>
            <a:r>
              <a:rPr lang="en-US" dirty="0" err="1"/>
              <a:t>lastakse</a:t>
            </a:r>
            <a:r>
              <a:rPr lang="en-US" dirty="0"/>
              <a:t> </a:t>
            </a:r>
            <a:r>
              <a:rPr lang="en-US" dirty="0" err="1"/>
              <a:t>puurkaevu</a:t>
            </a:r>
            <a:r>
              <a:rPr lang="en-US" dirty="0"/>
              <a:t> </a:t>
            </a:r>
            <a:r>
              <a:rPr lang="en-US" dirty="0" err="1"/>
              <a:t>seadme</a:t>
            </a:r>
            <a:r>
              <a:rPr lang="en-US" dirty="0"/>
              <a:t> </a:t>
            </a:r>
            <a:r>
              <a:rPr lang="en-US" dirty="0" err="1"/>
              <a:t>trossi</a:t>
            </a:r>
            <a:r>
              <a:rPr lang="en-US" dirty="0"/>
              <a:t> </a:t>
            </a:r>
            <a:r>
              <a:rPr lang="en-US" dirty="0" err="1"/>
              <a:t>otsas</a:t>
            </a:r>
            <a:r>
              <a:rPr lang="en-US" dirty="0"/>
              <a:t> </a:t>
            </a:r>
            <a:r>
              <a:rPr lang="en-US" dirty="0" err="1"/>
              <a:t>olev</a:t>
            </a:r>
            <a:r>
              <a:rPr lang="en-US" dirty="0"/>
              <a:t> </a:t>
            </a:r>
            <a:r>
              <a:rPr lang="en-US" dirty="0" err="1"/>
              <a:t>sond</a:t>
            </a:r>
            <a:r>
              <a:rPr lang="en-US" dirty="0"/>
              <a:t>. </a:t>
            </a:r>
            <a:r>
              <a:rPr lang="en-US" dirty="0" err="1"/>
              <a:t>Tross</a:t>
            </a:r>
            <a:r>
              <a:rPr lang="en-US" dirty="0"/>
              <a:t> </a:t>
            </a:r>
            <a:r>
              <a:rPr lang="en-US" dirty="0" err="1"/>
              <a:t>jookseb</a:t>
            </a:r>
            <a:r>
              <a:rPr lang="en-US" dirty="0"/>
              <a:t> </a:t>
            </a:r>
            <a:r>
              <a:rPr lang="en-US" dirty="0" err="1"/>
              <a:t>läbi</a:t>
            </a:r>
            <a:r>
              <a:rPr lang="en-US" dirty="0"/>
              <a:t> </a:t>
            </a:r>
            <a:r>
              <a:rPr lang="en-US" dirty="0" err="1"/>
              <a:t>mõõtrattaga</a:t>
            </a:r>
            <a:r>
              <a:rPr lang="en-US" dirty="0"/>
              <a:t> </a:t>
            </a:r>
            <a:r>
              <a:rPr lang="en-US" dirty="0" err="1"/>
              <a:t>pikkusmõõtja</a:t>
            </a:r>
            <a:r>
              <a:rPr lang="en-US" dirty="0"/>
              <a:t>. </a:t>
            </a:r>
            <a:r>
              <a:rPr lang="en-US" sz="1200" b="0" i="0" kern="1200" dirty="0" err="1">
                <a:solidFill>
                  <a:schemeClr val="tx1"/>
                </a:solidFill>
                <a:effectLst/>
                <a:latin typeface="+mn-lt"/>
                <a:ea typeface="+mn-ea"/>
                <a:cs typeface="+mn-cs"/>
              </a:rPr>
              <a:t>Mõõtmiseks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lastakse</a:t>
            </a:r>
            <a:r>
              <a:rPr lang="en-US" sz="1200" b="0" i="0" kern="1200" dirty="0">
                <a:solidFill>
                  <a:schemeClr val="tx1"/>
                </a:solidFill>
                <a:effectLst/>
                <a:latin typeface="+mn-lt"/>
                <a:ea typeface="+mn-ea"/>
                <a:cs typeface="+mn-cs"/>
              </a:rPr>
              <a:t> </a:t>
            </a:r>
            <a:r>
              <a:rPr lang="et-EE" sz="1200" b="0" i="0" kern="1200" dirty="0">
                <a:solidFill>
                  <a:schemeClr val="tx1"/>
                </a:solidFill>
                <a:effectLst/>
                <a:latin typeface="+mn-lt"/>
                <a:ea typeface="+mn-ea"/>
                <a:cs typeface="+mn-cs"/>
              </a:rPr>
              <a:t>trossi/mõõdulindi </a:t>
            </a:r>
            <a:r>
              <a:rPr lang="en-US" sz="1200" b="0" i="0" kern="1200" dirty="0" err="1">
                <a:solidFill>
                  <a:schemeClr val="tx1"/>
                </a:solidFill>
                <a:effectLst/>
                <a:latin typeface="+mn-lt"/>
                <a:ea typeface="+mn-ea"/>
                <a:cs typeface="+mn-cs"/>
              </a:rPr>
              <a:t>külge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kinnitatud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andur</a:t>
            </a:r>
            <a:r>
              <a:rPr lang="et-EE"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kaevu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Kontaktelektroodide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kokkupuude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veega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lülitab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sisse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helisignaali</a:t>
            </a:r>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9</a:t>
            </a:fld>
            <a:endParaRPr lang="en-US"/>
          </a:p>
        </p:txBody>
      </p:sp>
    </p:spTree>
    <p:extLst>
      <p:ext uri="{BB962C8B-B14F-4D97-AF65-F5344CB8AC3E}">
        <p14:creationId xmlns:p14="http://schemas.microsoft.com/office/powerpoint/2010/main" val="240588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b="1" dirty="0"/>
              <a:t>(vasakpoolne joonis)</a:t>
            </a:r>
            <a:r>
              <a:rPr lang="et-EE" dirty="0"/>
              <a:t> Põhjavee liikumise suuna määramine põhjavee taseme järgi kaevus: (a) horisontaalsuunas; (b) vertikaalsuunas;</a:t>
            </a:r>
          </a:p>
          <a:p>
            <a:pPr marL="171450" indent="-171450">
              <a:buFont typeface="Arial" panose="020B0604020202020204" pitchFamily="34" charset="0"/>
              <a:buChar char="•"/>
            </a:pPr>
            <a:r>
              <a:rPr lang="et-EE" b="1" dirty="0"/>
              <a:t>(keskmine joonis) </a:t>
            </a:r>
            <a:r>
              <a:rPr lang="et-EE" dirty="0"/>
              <a:t>põhjavee survetasemed ja põhjavee liikumine;</a:t>
            </a:r>
          </a:p>
          <a:p>
            <a:pPr marL="171450" indent="-171450">
              <a:buFont typeface="Arial" panose="020B0604020202020204" pitchFamily="34" charset="0"/>
              <a:buChar char="•"/>
            </a:pPr>
            <a:r>
              <a:rPr lang="et-EE" b="1" dirty="0"/>
              <a:t>(parempoolne joonis)</a:t>
            </a:r>
            <a:r>
              <a:rPr lang="et-EE" dirty="0"/>
              <a:t> näide teadusartiklist Winnipegi veekiht, </a:t>
            </a:r>
            <a:r>
              <a:rPr lang="et-EE" dirty="0" err="1"/>
              <a:t>Manitoba</a:t>
            </a:r>
            <a:r>
              <a:rPr lang="et-EE" dirty="0"/>
              <a:t> osariigis Kanadas.</a:t>
            </a:r>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10</a:t>
            </a:fld>
            <a:endParaRPr lang="en-US"/>
          </a:p>
        </p:txBody>
      </p:sp>
    </p:spTree>
    <p:extLst>
      <p:ext uri="{BB962C8B-B14F-4D97-AF65-F5344CB8AC3E}">
        <p14:creationId xmlns:p14="http://schemas.microsoft.com/office/powerpoint/2010/main" val="165873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b="0" dirty="0"/>
                  <a:t>s on veetaseme langus kaevus pumpamise tõttu, mis on võrdne staatilise ja dünaamilise veetaseme vahega.</a:t>
                </a:r>
              </a:p>
              <a:p>
                <a:pPr marL="171450" indent="-171450">
                  <a:buFont typeface="Arial" panose="020B0604020202020204" pitchFamily="34" charset="0"/>
                  <a:buChar char="•"/>
                </a:pPr>
                <a:r>
                  <a:rPr lang="et-EE" b="0" dirty="0"/>
                  <a:t>Kui pumbata kaevust kindla intensiivsuse (Q – vooluhulk) vett, siis alaneb esialgne veetase H alguses kiiresti, hiljem üha aeglasemalt ja saavutab mõne aja pärast uue, praktiliselt stabiilse seisundi h. </a:t>
                </a:r>
              </a:p>
              <a:p>
                <a:pPr marL="171450" indent="-171450">
                  <a:buFont typeface="Arial" panose="020B0604020202020204" pitchFamily="34" charset="0"/>
                  <a:buChar char="•"/>
                </a:pPr>
                <a:r>
                  <a:rPr lang="et-EE" b="1" dirty="0"/>
                  <a:t>Veekihi võimet transportida vett kogu selle paksuse </a:t>
                </a:r>
                <a:r>
                  <a:rPr lang="et-EE" b="1" i="1" dirty="0"/>
                  <a:t>b</a:t>
                </a:r>
                <a:r>
                  <a:rPr lang="et-EE" b="1" dirty="0"/>
                  <a:t> ulatuses nimetatakse selle </a:t>
                </a:r>
                <a:r>
                  <a:rPr lang="et-EE" b="1" dirty="0">
                    <a:solidFill>
                      <a:srgbClr val="0070C0"/>
                    </a:solidFill>
                  </a:rPr>
                  <a:t>veejuhtivuseks</a:t>
                </a:r>
                <a:r>
                  <a:rPr lang="et-EE" b="1" dirty="0"/>
                  <a:t> (</a:t>
                </a:r>
                <a:r>
                  <a:rPr lang="et-EE" b="1" i="1" dirty="0" err="1"/>
                  <a:t>transmissivity</a:t>
                </a:r>
                <a:r>
                  <a:rPr lang="et-EE" b="1" dirty="0"/>
                  <a:t>) ja tähistatakse tähega T</a:t>
                </a:r>
                <a:r>
                  <a:rPr lang="et-EE" dirty="0"/>
                  <a:t>.</a:t>
                </a:r>
              </a:p>
              <a:p>
                <a:pPr marL="0" indent="0">
                  <a:buNone/>
                </a:pPr>
                <a14:m>
                  <m:oMathPara xmlns:m="http://schemas.openxmlformats.org/officeDocument/2006/math">
                    <m:oMathParaPr>
                      <m:jc m:val="centerGroup"/>
                    </m:oMathParaPr>
                    <m:oMath xmlns:m="http://schemas.openxmlformats.org/officeDocument/2006/math">
                      <m:r>
                        <a:rPr lang="et-EE" b="0" i="1" smtClean="0">
                          <a:latin typeface="Cambria Math" panose="02040503050406030204" pitchFamily="18" charset="0"/>
                        </a:rPr>
                        <m:t>𝑇</m:t>
                      </m:r>
                      <m:r>
                        <a:rPr lang="et-EE" b="0" i="1" smtClean="0">
                          <a:latin typeface="Cambria Math" panose="02040503050406030204" pitchFamily="18" charset="0"/>
                        </a:rPr>
                        <m:t>=</m:t>
                      </m:r>
                      <m:r>
                        <a:rPr lang="et-EE" b="0" i="1" smtClean="0">
                          <a:latin typeface="Cambria Math" panose="02040503050406030204" pitchFamily="18" charset="0"/>
                        </a:rPr>
                        <m:t>𝐾𝑏</m:t>
                      </m:r>
                    </m:oMath>
                  </m:oMathPara>
                </a14:m>
                <a:endParaRPr lang="et-E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b="1" dirty="0" err="1"/>
                  <a:t>Veeand</a:t>
                </a:r>
                <a:r>
                  <a:rPr lang="et-EE" b="1" dirty="0"/>
                  <a:t> on veekogus (m</a:t>
                </a:r>
                <a:r>
                  <a:rPr lang="et-EE" b="1" baseline="30000" dirty="0"/>
                  <a:t>3</a:t>
                </a:r>
                <a:r>
                  <a:rPr lang="et-EE" b="1" dirty="0"/>
                  <a:t>), mis vabaneb põhjaveekihi </a:t>
                </a:r>
                <a:r>
                  <a:rPr lang="et-EE" b="1" dirty="0" err="1"/>
                  <a:t>ühikulise</a:t>
                </a:r>
                <a:r>
                  <a:rPr lang="et-EE" b="1" dirty="0"/>
                  <a:t> </a:t>
                </a:r>
                <a:r>
                  <a:rPr lang="et-EE" b="1" u="sng" dirty="0"/>
                  <a:t>pindala</a:t>
                </a:r>
                <a:r>
                  <a:rPr lang="et-EE" b="1" dirty="0"/>
                  <a:t> kohta (m</a:t>
                </a:r>
                <a:r>
                  <a:rPr lang="et-EE" b="1" baseline="30000" dirty="0"/>
                  <a:t>2</a:t>
                </a:r>
                <a:r>
                  <a:rPr lang="et-EE" b="1" dirty="0"/>
                  <a:t>) kui põhjaveetase langeb ühe ühiku võrra (m). </a:t>
                </a:r>
                <a:r>
                  <a:rPr lang="et-EE" b="1" dirty="0" err="1"/>
                  <a:t>Veeand</a:t>
                </a:r>
                <a:r>
                  <a:rPr lang="et-EE" b="1" dirty="0"/>
                  <a:t> on dimensioonitu suurus (m</a:t>
                </a:r>
                <a:r>
                  <a:rPr lang="et-EE" b="1" baseline="30000" dirty="0"/>
                  <a:t>3</a:t>
                </a:r>
                <a:r>
                  <a:rPr lang="et-EE" b="1" dirty="0"/>
                  <a:t>/m</a:t>
                </a:r>
                <a:r>
                  <a:rPr lang="et-EE" b="1" baseline="30000" dirty="0"/>
                  <a:t>2</a:t>
                </a:r>
                <a:r>
                  <a:rPr lang="et-EE" b="1" dirty="0"/>
                  <a:t>·m).</a:t>
                </a:r>
              </a:p>
              <a:p>
                <a:r>
                  <a:rPr lang="et-EE" b="1" dirty="0"/>
                  <a:t>S</a:t>
                </a:r>
                <a:r>
                  <a:rPr lang="et-EE" b="1" baseline="-25000" dirty="0" err="1"/>
                  <a:t>s</a:t>
                </a:r>
                <a:r>
                  <a:rPr lang="et-EE" b="1" dirty="0"/>
                  <a:t> on veehulk (m</a:t>
                </a:r>
                <a:r>
                  <a:rPr lang="et-EE" b="1" baseline="30000" dirty="0"/>
                  <a:t>3</a:t>
                </a:r>
                <a:r>
                  <a:rPr lang="et-EE" b="1" dirty="0"/>
                  <a:t>), mis vabaneb </a:t>
                </a:r>
                <a:r>
                  <a:rPr lang="et-EE" b="1" dirty="0" err="1"/>
                  <a:t>ühikulise</a:t>
                </a:r>
                <a:r>
                  <a:rPr lang="et-EE" b="1" dirty="0"/>
                  <a:t> </a:t>
                </a:r>
                <a:r>
                  <a:rPr lang="et-EE" b="1" u="sng" dirty="0"/>
                  <a:t>ruumalaga</a:t>
                </a:r>
                <a:r>
                  <a:rPr lang="et-EE" b="1" dirty="0"/>
                  <a:t> (survelisest) põhjaveekihist (m</a:t>
                </a:r>
                <a:r>
                  <a:rPr lang="et-EE" b="1" baseline="30000" dirty="0"/>
                  <a:t>3</a:t>
                </a:r>
                <a:r>
                  <a:rPr lang="et-EE" b="1" dirty="0"/>
                  <a:t>), kui selle </a:t>
                </a:r>
                <a:r>
                  <a:rPr lang="et-EE" b="1" dirty="0" err="1"/>
                  <a:t>piesomeetriline</a:t>
                </a:r>
                <a:r>
                  <a:rPr lang="et-EE" b="1" dirty="0"/>
                  <a:t> tase langeb ühe ühiku (m) võrra. Elastse veemahutavuse eri-</a:t>
                </a:r>
                <a:r>
                  <a:rPr lang="et-EE" b="1" dirty="0" err="1"/>
                  <a:t>koefitsendi</a:t>
                </a:r>
                <a:r>
                  <a:rPr lang="et-EE" b="1" dirty="0"/>
                  <a:t> ühikuks on m</a:t>
                </a:r>
                <a:r>
                  <a:rPr lang="et-EE" b="1" baseline="30000" dirty="0"/>
                  <a:t>-1</a:t>
                </a:r>
                <a:r>
                  <a:rPr lang="et-EE" dirty="0"/>
                  <a:t>. Selleks, et kirjeldada kogu survelise põhjaveekihi veemahutavust tuleb </a:t>
                </a:r>
                <a:r>
                  <a:rPr lang="et-EE" dirty="0" err="1"/>
                  <a:t>S</a:t>
                </a:r>
                <a:r>
                  <a:rPr lang="et-EE" baseline="-25000" dirty="0" err="1"/>
                  <a:t>s</a:t>
                </a:r>
                <a:r>
                  <a:rPr lang="et-EE" dirty="0"/>
                  <a:t> läbi korrutada põhjaveekihi paksusega </a:t>
                </a:r>
                <a:r>
                  <a:rPr lang="et-EE" i="1" dirty="0"/>
                  <a:t>b</a:t>
                </a:r>
                <a:r>
                  <a:rPr lang="et-EE" dirty="0"/>
                  <a:t>. </a:t>
                </a:r>
              </a:p>
              <a:p>
                <a:pPr marL="0" indent="0">
                  <a:buNone/>
                </a:pPr>
                <a14:m>
                  <m:oMathPara xmlns:m="http://schemas.openxmlformats.org/officeDocument/2006/math">
                    <m:oMathParaPr>
                      <m:jc m:val="centerGroup"/>
                    </m:oMathParaPr>
                    <m:oMath xmlns:m="http://schemas.openxmlformats.org/officeDocument/2006/math">
                      <m:r>
                        <a:rPr lang="et-EE" b="0" i="1" smtClean="0">
                          <a:latin typeface="Cambria Math" panose="02040503050406030204" pitchFamily="18" charset="0"/>
                        </a:rPr>
                        <m:t>𝑆</m:t>
                      </m:r>
                      <m:r>
                        <a:rPr lang="et-EE" b="0" i="1" smtClean="0">
                          <a:latin typeface="Cambria Math" panose="02040503050406030204" pitchFamily="18" charset="0"/>
                        </a:rPr>
                        <m:t>=</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𝑆</m:t>
                          </m:r>
                        </m:e>
                        <m:sub>
                          <m:r>
                            <a:rPr lang="et-EE" b="0" i="1" smtClean="0">
                              <a:latin typeface="Cambria Math" panose="02040503050406030204" pitchFamily="18" charset="0"/>
                            </a:rPr>
                            <m:t>𝑠</m:t>
                          </m:r>
                        </m:sub>
                      </m:sSub>
                      <m:r>
                        <a:rPr lang="et-EE" b="0" i="1" smtClean="0">
                          <a:latin typeface="Cambria Math" panose="02040503050406030204" pitchFamily="18" charset="0"/>
                        </a:rPr>
                        <m:t>𝑏</m:t>
                      </m:r>
                    </m:oMath>
                  </m:oMathPara>
                </a14:m>
                <a:endParaRPr lang="et-EE" dirty="0"/>
              </a:p>
              <a:p>
                <a:pPr marL="171450" indent="-171450">
                  <a:buFont typeface="Arial" panose="020B0604020202020204" pitchFamily="34" charset="0"/>
                  <a:buChar char="•"/>
                </a:pPr>
                <a:endParaRPr lang="en-US" dirty="0"/>
              </a:p>
            </p:txBody>
          </p:sp>
        </mc:Choice>
        <mc:Fallback xmlns="">
          <p:sp>
            <p:nvSpPr>
              <p:cNvPr id="3" name="Märkmete kohatäide 2"/>
              <p:cNvSpPr>
                <a:spLocks noGrp="1"/>
              </p:cNvSpPr>
              <p:nvPr>
                <p:ph type="body" idx="1"/>
              </p:nvPr>
            </p:nvSpPr>
            <p:spPr/>
            <p:txBody>
              <a:bodyPr/>
              <a:lstStyle/>
              <a:p>
                <a:r>
                  <a:rPr lang="et-EE" b="1" dirty="0"/>
                  <a:t>Veekihi võimet transportida vett kogu selle paksuse </a:t>
                </a:r>
                <a:r>
                  <a:rPr lang="et-EE" b="1" i="1" dirty="0"/>
                  <a:t>b</a:t>
                </a:r>
                <a:r>
                  <a:rPr lang="et-EE" b="1" dirty="0"/>
                  <a:t> ulatuses nimetatakse selle </a:t>
                </a:r>
                <a:r>
                  <a:rPr lang="et-EE" b="1" dirty="0">
                    <a:solidFill>
                      <a:srgbClr val="0070C0"/>
                    </a:solidFill>
                  </a:rPr>
                  <a:t>veejuhtivuseks</a:t>
                </a:r>
                <a:r>
                  <a:rPr lang="et-EE" b="1" dirty="0"/>
                  <a:t> (</a:t>
                </a:r>
                <a:r>
                  <a:rPr lang="et-EE" b="1" i="1" dirty="0" err="1"/>
                  <a:t>transmissivity</a:t>
                </a:r>
                <a:r>
                  <a:rPr lang="et-EE" b="1" dirty="0"/>
                  <a:t>) ja tähistatakse tähega T</a:t>
                </a:r>
                <a:r>
                  <a:rPr lang="et-EE" dirty="0"/>
                  <a:t>.</a:t>
                </a:r>
              </a:p>
              <a:p>
                <a:pPr marL="0" indent="0">
                  <a:buNone/>
                </a:pPr>
                <a:r>
                  <a:rPr lang="et-EE" b="0" i="0">
                    <a:latin typeface="Cambria Math" panose="02040503050406030204" pitchFamily="18" charset="0"/>
                  </a:rPr>
                  <a:t>𝑇=𝐾𝑏</a:t>
                </a:r>
                <a:endParaRPr lang="et-E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b="1" dirty="0" err="1"/>
                  <a:t>Veeand</a:t>
                </a:r>
                <a:r>
                  <a:rPr lang="et-EE" b="1" dirty="0"/>
                  <a:t> on veekogus (m</a:t>
                </a:r>
                <a:r>
                  <a:rPr lang="et-EE" b="1" baseline="30000" dirty="0"/>
                  <a:t>3</a:t>
                </a:r>
                <a:r>
                  <a:rPr lang="et-EE" b="1" dirty="0"/>
                  <a:t>), mis vabaneb põhjaveekihi </a:t>
                </a:r>
                <a:r>
                  <a:rPr lang="et-EE" b="1" dirty="0" err="1"/>
                  <a:t>ühikulise</a:t>
                </a:r>
                <a:r>
                  <a:rPr lang="et-EE" b="1" dirty="0"/>
                  <a:t> </a:t>
                </a:r>
                <a:r>
                  <a:rPr lang="et-EE" b="1" u="sng" dirty="0"/>
                  <a:t>pindala</a:t>
                </a:r>
                <a:r>
                  <a:rPr lang="et-EE" b="1" dirty="0"/>
                  <a:t> kohta (m</a:t>
                </a:r>
                <a:r>
                  <a:rPr lang="et-EE" b="1" baseline="30000" dirty="0"/>
                  <a:t>2</a:t>
                </a:r>
                <a:r>
                  <a:rPr lang="et-EE" b="1" dirty="0"/>
                  <a:t>) kui põhjaveetase langeb ühe ühiku võrra (m). </a:t>
                </a:r>
                <a:r>
                  <a:rPr lang="et-EE" b="1" dirty="0" err="1"/>
                  <a:t>Veeand</a:t>
                </a:r>
                <a:r>
                  <a:rPr lang="et-EE" b="1" dirty="0"/>
                  <a:t> on dimensioonitu suurus (m</a:t>
                </a:r>
                <a:r>
                  <a:rPr lang="et-EE" b="1" baseline="30000" dirty="0"/>
                  <a:t>3</a:t>
                </a:r>
                <a:r>
                  <a:rPr lang="et-EE" b="1" dirty="0"/>
                  <a:t>/m</a:t>
                </a:r>
                <a:r>
                  <a:rPr lang="et-EE" b="1" baseline="30000" dirty="0"/>
                  <a:t>2</a:t>
                </a:r>
                <a:r>
                  <a:rPr lang="et-EE" b="1" dirty="0"/>
                  <a:t>·m).</a:t>
                </a:r>
              </a:p>
              <a:p>
                <a:r>
                  <a:rPr lang="et-EE" b="1" dirty="0"/>
                  <a:t>S</a:t>
                </a:r>
                <a:r>
                  <a:rPr lang="et-EE" b="1" baseline="-25000" dirty="0" err="1"/>
                  <a:t>s</a:t>
                </a:r>
                <a:r>
                  <a:rPr lang="et-EE" b="1" dirty="0"/>
                  <a:t> on veehulk (m</a:t>
                </a:r>
                <a:r>
                  <a:rPr lang="et-EE" b="1" baseline="30000" dirty="0"/>
                  <a:t>3</a:t>
                </a:r>
                <a:r>
                  <a:rPr lang="et-EE" b="1" dirty="0"/>
                  <a:t>), mis vabaneb </a:t>
                </a:r>
                <a:r>
                  <a:rPr lang="et-EE" b="1" dirty="0" err="1"/>
                  <a:t>ühikulise</a:t>
                </a:r>
                <a:r>
                  <a:rPr lang="et-EE" b="1" dirty="0"/>
                  <a:t> </a:t>
                </a:r>
                <a:r>
                  <a:rPr lang="et-EE" b="1" u="sng" dirty="0"/>
                  <a:t>ruumalaga</a:t>
                </a:r>
                <a:r>
                  <a:rPr lang="et-EE" b="1" dirty="0"/>
                  <a:t> (survelisest) põhjaveekihist (m</a:t>
                </a:r>
                <a:r>
                  <a:rPr lang="et-EE" b="1" baseline="30000" dirty="0"/>
                  <a:t>3</a:t>
                </a:r>
                <a:r>
                  <a:rPr lang="et-EE" b="1" dirty="0"/>
                  <a:t>), kui selle </a:t>
                </a:r>
                <a:r>
                  <a:rPr lang="et-EE" b="1" dirty="0" err="1"/>
                  <a:t>piesomeetriline</a:t>
                </a:r>
                <a:r>
                  <a:rPr lang="et-EE" b="1" dirty="0"/>
                  <a:t> tase langeb ühe ühiku (m) võrra. Elastse veemahutavuse eri-</a:t>
                </a:r>
                <a:r>
                  <a:rPr lang="et-EE" b="1" dirty="0" err="1"/>
                  <a:t>koefitsendi</a:t>
                </a:r>
                <a:r>
                  <a:rPr lang="et-EE" b="1" dirty="0"/>
                  <a:t> ühikuks on m</a:t>
                </a:r>
                <a:r>
                  <a:rPr lang="et-EE" b="1" baseline="30000" dirty="0"/>
                  <a:t>-1</a:t>
                </a:r>
                <a:r>
                  <a:rPr lang="et-EE" dirty="0"/>
                  <a:t>. Selleks, et kirjeldada kogu survelise põhjaveekihi veemahutavust tuleb </a:t>
                </a:r>
                <a:r>
                  <a:rPr lang="et-EE" dirty="0" err="1"/>
                  <a:t>S</a:t>
                </a:r>
                <a:r>
                  <a:rPr lang="et-EE" baseline="-25000" dirty="0" err="1"/>
                  <a:t>s</a:t>
                </a:r>
                <a:r>
                  <a:rPr lang="et-EE" dirty="0"/>
                  <a:t> läbi korrutada põhjaveekihi paksusega </a:t>
                </a:r>
                <a:r>
                  <a:rPr lang="et-EE" i="1" dirty="0"/>
                  <a:t>b</a:t>
                </a:r>
                <a:r>
                  <a:rPr lang="et-EE" dirty="0"/>
                  <a:t>. </a:t>
                </a:r>
              </a:p>
              <a:p>
                <a:pPr marL="0" indent="0">
                  <a:buNone/>
                </a:pPr>
                <a:r>
                  <a:rPr lang="et-EE" b="0" i="0">
                    <a:latin typeface="Cambria Math" panose="02040503050406030204" pitchFamily="18" charset="0"/>
                  </a:rPr>
                  <a:t>𝑆=𝑆_𝑠 𝑏</a:t>
                </a:r>
                <a:endParaRPr lang="et-EE" dirty="0"/>
              </a:p>
              <a:p>
                <a:pPr marL="171450" indent="-171450">
                  <a:buFont typeface="Arial" panose="020B0604020202020204" pitchFamily="34" charset="0"/>
                  <a:buChar char="•"/>
                </a:pPr>
                <a:endParaRPr lang="en-US" dirty="0"/>
              </a:p>
            </p:txBody>
          </p:sp>
        </mc:Fallback>
      </mc:AlternateContent>
      <p:sp>
        <p:nvSpPr>
          <p:cNvPr id="4" name="Slaidinumbri kohatäide 3"/>
          <p:cNvSpPr>
            <a:spLocks noGrp="1"/>
          </p:cNvSpPr>
          <p:nvPr>
            <p:ph type="sldNum" sz="quarter" idx="10"/>
          </p:nvPr>
        </p:nvSpPr>
        <p:spPr/>
        <p:txBody>
          <a:bodyPr/>
          <a:lstStyle/>
          <a:p>
            <a:fld id="{D305AE74-A34C-4048-93CB-5B768D195E0D}" type="slidenum">
              <a:rPr lang="en-US" smtClean="0"/>
              <a:t>11</a:t>
            </a:fld>
            <a:endParaRPr lang="en-US"/>
          </a:p>
        </p:txBody>
      </p:sp>
    </p:spTree>
    <p:extLst>
      <p:ext uri="{BB962C8B-B14F-4D97-AF65-F5344CB8AC3E}">
        <p14:creationId xmlns:p14="http://schemas.microsoft.com/office/powerpoint/2010/main" val="219652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Konstantse vooluhulgaga proovipumpamised koosnevad kolmest etapist:</a:t>
            </a:r>
          </a:p>
          <a:p>
            <a:pPr marL="228600" indent="-228600">
              <a:buFont typeface="+mj-lt"/>
              <a:buAutoNum type="arabicPeriod"/>
            </a:pPr>
            <a:r>
              <a:rPr lang="et-EE" dirty="0"/>
              <a:t>Eksperimendi eelsed vaatlused – staatiliste veetasemete määramine nii pumbatavas kaevus kui vaatluskaevudes; kaevu suudmete absoluutkõrguste kindlaksmääramine;</a:t>
            </a:r>
          </a:p>
          <a:p>
            <a:pPr marL="228600" indent="-228600">
              <a:buFont typeface="+mj-lt"/>
              <a:buAutoNum type="arabicPeriod"/>
            </a:pPr>
            <a:r>
              <a:rPr lang="et-EE" dirty="0"/>
              <a:t>Proovipumpamine – ühte kaevu pumbatakse konstantse vooluhulgaga ja alanduse muutusi vaatluskaevudes jälgitakse ajas (tihti sondi ehk </a:t>
            </a:r>
            <a:r>
              <a:rPr lang="et-EE" i="1" dirty="0" err="1"/>
              <a:t>diver</a:t>
            </a:r>
            <a:r>
              <a:rPr lang="et-EE" dirty="0" err="1"/>
              <a:t>iga</a:t>
            </a:r>
            <a:r>
              <a:rPr lang="et-EE" dirty="0"/>
              <a:t>). Esmalt areneb depressioonilehter kiiresti, kuid aja jooksul see kasv aeglustub </a:t>
            </a:r>
            <a:r>
              <a:rPr lang="et-EE" dirty="0" err="1"/>
              <a:t>logaritmiliselt</a:t>
            </a:r>
            <a:r>
              <a:rPr lang="et-EE" dirty="0"/>
              <a:t> kui veekihi ruumala, millest pumbatavase kaevu vett voolab, muutub suuremaks. Lõpuks saavutatakse tasakaaluolukord kui väljapumbatava vee hulk on võrdne kaevu veekihist sissevoolava veehulgaga;</a:t>
            </a:r>
          </a:p>
          <a:p>
            <a:pPr marL="228600" indent="-228600">
              <a:buFont typeface="+mj-lt"/>
              <a:buAutoNum type="arabicPeriod"/>
            </a:pPr>
            <a:r>
              <a:rPr lang="et-EE" dirty="0"/>
              <a:t>Taastumise faas – pump lülitatakse välja ja jälgitakse veetaseme taastumist (</a:t>
            </a:r>
            <a:r>
              <a:rPr lang="et-EE" i="1" dirty="0" err="1"/>
              <a:t>recovery</a:t>
            </a:r>
            <a:r>
              <a:rPr lang="et-EE" dirty="0"/>
              <a:t>) pumpamis-eelsele tasemele (staatilisele veetasemele). Seda taastumist kirjeldav kõver peaaegu vastupidine alanduse kõverale proovipumpamise etapis. Teoorias peaks veetaseme taastumist jälgima sama pikalt kui toimus pumpamine, aga praktikas lõpetatakse vaatlused kui veetase on taastunud kuskil 10 cm-</a:t>
            </a:r>
            <a:r>
              <a:rPr lang="et-EE" dirty="0" err="1"/>
              <a:t>ni</a:t>
            </a:r>
            <a:r>
              <a:rPr lang="et-EE" dirty="0"/>
              <a:t> staatilisest veetasemest.</a:t>
            </a:r>
          </a:p>
          <a:p>
            <a:pPr marL="228600" indent="-228600">
              <a:buFont typeface="+mj-lt"/>
              <a:buAutoNum type="arabicPeriod"/>
            </a:pPr>
            <a:endParaRPr lang="et-EE" dirty="0"/>
          </a:p>
          <a:p>
            <a:pPr marL="0" indent="0">
              <a:buFont typeface="+mj-lt"/>
              <a:buNone/>
            </a:pPr>
            <a:r>
              <a:rPr lang="et-EE" dirty="0"/>
              <a:t>Joonis: a) Pumbatava kaevu ja vaatluskaevude soovituslik paiknemine üksteise suhtes. Selline paigutus võimaldab kõige paremini uurida veekihi omadusi ja saada aimu selle geomeetria ja anisotroopsuse mõjust; praktikas peaks olema kasutada vähemalt üks vaatluskaev lisaks pumbatavale kaevule; b) Joonis, mis kujutab konstantse vooluhulgaga proovipumpamise erinevaid faase.</a:t>
            </a:r>
          </a:p>
          <a:p>
            <a:endParaRPr lang="et-EE" dirty="0"/>
          </a:p>
          <a:p>
            <a:pPr marL="171450" indent="-171450">
              <a:buFont typeface="Arial" panose="020B0604020202020204" pitchFamily="34" charset="0"/>
              <a:buChar char="•"/>
            </a:pPr>
            <a:r>
              <a:rPr lang="et-EE" dirty="0"/>
              <a:t>Kaevu pumbatakse kuni selle dünaamiline veetase ehk alandus enam ei muutu – seejärel lülitatakse pump välja ja oodatakse kuni veetase taastub vähemalt 90% pumpamis-eelsest veetasemest (</a:t>
            </a:r>
            <a:r>
              <a:rPr lang="et-EE" i="1" dirty="0" err="1"/>
              <a:t>recovery</a:t>
            </a:r>
            <a:r>
              <a:rPr lang="et-EE" i="1" dirty="0"/>
              <a:t> </a:t>
            </a:r>
            <a:r>
              <a:rPr lang="et-EE" i="1" dirty="0" err="1"/>
              <a:t>curve</a:t>
            </a:r>
            <a:r>
              <a:rPr lang="et-EE" dirty="0"/>
              <a:t>). </a:t>
            </a:r>
          </a:p>
          <a:p>
            <a:pPr marL="171450" indent="-171450">
              <a:buFont typeface="Arial" panose="020B0604020202020204" pitchFamily="34" charset="0"/>
              <a:buChar char="•"/>
            </a:pPr>
            <a:r>
              <a:rPr lang="et-EE" dirty="0"/>
              <a:t>Otsitavad põhjaveekihti iseloomustavad parameetrid hinnatakse mõlema kõvera põhjal kasutades matemaatilisi mudelit ja vastavat tarkvara (nt. AQTESOLV)</a:t>
            </a:r>
            <a:endParaRPr lang="en-US" dirty="0"/>
          </a:p>
          <a:p>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12</a:t>
            </a:fld>
            <a:endParaRPr lang="en-US"/>
          </a:p>
        </p:txBody>
      </p:sp>
    </p:spTree>
    <p:extLst>
      <p:ext uri="{BB962C8B-B14F-4D97-AF65-F5344CB8AC3E}">
        <p14:creationId xmlns:p14="http://schemas.microsoft.com/office/powerpoint/2010/main" val="2335952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Iteratsioon -  meetod ekstreemum- jm ülesannete lahendi lähisväärtuste järkjärguliseks leidmiseks</a:t>
            </a:r>
          </a:p>
          <a:p>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13</a:t>
            </a:fld>
            <a:endParaRPr lang="en-US"/>
          </a:p>
        </p:txBody>
      </p:sp>
    </p:spTree>
    <p:extLst>
      <p:ext uri="{BB962C8B-B14F-4D97-AF65-F5344CB8AC3E}">
        <p14:creationId xmlns:p14="http://schemas.microsoft.com/office/powerpoint/2010/main" val="66838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Uuringuala </a:t>
            </a:r>
            <a:r>
              <a:rPr lang="et-EE" dirty="0" err="1"/>
              <a:t>diskretiseerimine</a:t>
            </a:r>
            <a:r>
              <a:rPr lang="et-EE" dirty="0"/>
              <a:t> lõplike vahede võrgustikuks (ülemine joonis – põhielemendiks ristkülikud) või lõplike elementide võrgustikuks (alumine joonis – põhielemendiks kolmnurgad).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Üks meetod ei anna teisest täpsemaid tulemusi. Erinevused tulenevad uuringuala piiridega arvestamisest ning arvuti võimsusest, mida ühte või teist liiki mudel vajab.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b="1" dirty="0"/>
              <a:t>Lõplike vahede meetodi</a:t>
            </a:r>
            <a:r>
              <a:rPr lang="et-EE" dirty="0"/>
              <a:t> puhul otsib tarkvara võrrandite lahendit h suhtes punktidele, mis paiknevad ristküliku keskel. Kahe punkti vahel peab olema määratud filtratsioonimooduli K väärtus. (joonis)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dirty="0"/>
              <a:t>EELISED/PUUDUSED: algoritmid on lihtsamad, arvuti mälu kasutus väiksem ning mudelite lahendamise aeg on lühem – AGA veekihi leviku piire ei ole võimalik täpselt jälgida;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b="1" dirty="0"/>
              <a:t>Lõplike elementide meetodi</a:t>
            </a:r>
            <a:r>
              <a:rPr lang="et-EE" dirty="0"/>
              <a:t> puhul postuleeritakse seos h ja kolmnurga külgede ristumispunktides paiknevate sõlmede vahel ja sellega arvestatakse tehtavates arvutustes.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dirty="0"/>
              <a:t>EELISED/PUUDUSED: veekihi piire on võimalik väga täpselt jälgida, AGA keerulised algoritmid, palju suurem arvuti mälu kasutus ja pikem arvutuste tegemiseks kuluv </a:t>
            </a:r>
            <a:r>
              <a:rPr lang="et-EE" dirty="0" err="1"/>
              <a:t>aeg.S</a:t>
            </a:r>
            <a:endParaRPr lang="en-US" dirty="0"/>
          </a:p>
          <a:p>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14</a:t>
            </a:fld>
            <a:endParaRPr lang="en-US"/>
          </a:p>
        </p:txBody>
      </p:sp>
    </p:spTree>
    <p:extLst>
      <p:ext uri="{BB962C8B-B14F-4D97-AF65-F5344CB8AC3E}">
        <p14:creationId xmlns:p14="http://schemas.microsoft.com/office/powerpoint/2010/main" val="175906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Näited: 2D (veekiht pealtvaates) ja 3D mudelid </a:t>
            </a:r>
            <a:r>
              <a:rPr lang="et-EE" dirty="0" err="1"/>
              <a:t>MODFLOWs</a:t>
            </a:r>
            <a:r>
              <a:rPr lang="et-EE" dirty="0"/>
              <a:t>.</a:t>
            </a:r>
          </a:p>
          <a:p>
            <a:pPr marL="171450" indent="-171450">
              <a:buFont typeface="Arial" panose="020B0604020202020204" pitchFamily="34" charset="0"/>
              <a:buChar char="•"/>
            </a:pPr>
            <a:r>
              <a:rPr lang="et-EE" dirty="0"/>
              <a:t>NB! Mudeldamise tulemusi on küll võimalik väga efektselt esitada ja sellega palju tähelepanu võita, aga mudelite tulemuste tegelik väärtus sõltub sellest, kui täpselt on formuleeritud küsimus/hüpotees, mida mudelite abil uuritakse ja kui hästi tunneb uurija oma uuritavat objekti ja probleemi olemust. Mudelitel on tihti mitu võrdselt hästi algtingimustele vastavaid lahendeid ja valiku kõige parema lahendi kohta teeb UURIJA!</a:t>
            </a:r>
          </a:p>
          <a:p>
            <a:endParaRPr lang="en-US" dirty="0"/>
          </a:p>
        </p:txBody>
      </p:sp>
      <p:sp>
        <p:nvSpPr>
          <p:cNvPr id="4" name="Slaidinumbri kohatäide 3"/>
          <p:cNvSpPr>
            <a:spLocks noGrp="1"/>
          </p:cNvSpPr>
          <p:nvPr>
            <p:ph type="sldNum" sz="quarter" idx="10"/>
          </p:nvPr>
        </p:nvSpPr>
        <p:spPr/>
        <p:txBody>
          <a:bodyPr/>
          <a:lstStyle/>
          <a:p>
            <a:fld id="{D305AE74-A34C-4048-93CB-5B768D195E0D}" type="slidenum">
              <a:rPr lang="en-US" smtClean="0"/>
              <a:t>15</a:t>
            </a:fld>
            <a:endParaRPr lang="en-US"/>
          </a:p>
        </p:txBody>
      </p:sp>
    </p:spTree>
    <p:extLst>
      <p:ext uri="{BB962C8B-B14F-4D97-AF65-F5344CB8AC3E}">
        <p14:creationId xmlns:p14="http://schemas.microsoft.com/office/powerpoint/2010/main" val="3474664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38169A3-EC34-4D91-8FFE-F230D559970A}"/>
              </a:ext>
            </a:extLst>
          </p:cNvPr>
          <p:cNvSpPr>
            <a:spLocks noGrp="1"/>
          </p:cNvSpPr>
          <p:nvPr>
            <p:ph type="ctrTitle"/>
          </p:nvPr>
        </p:nvSpPr>
        <p:spPr>
          <a:xfrm>
            <a:off x="1524000" y="1122363"/>
            <a:ext cx="9144000" cy="2387600"/>
          </a:xfrm>
        </p:spPr>
        <p:txBody>
          <a:bodyPr anchor="b"/>
          <a:lstStyle>
            <a:lvl1pPr algn="ctr">
              <a:defRPr sz="6000"/>
            </a:lvl1pPr>
          </a:lstStyle>
          <a:p>
            <a:r>
              <a:rPr lang="et-EE"/>
              <a:t>Klõpsake juhteksemplari pealkirja laadi redigeerimiseks</a:t>
            </a:r>
            <a:endParaRPr lang="en-US"/>
          </a:p>
        </p:txBody>
      </p:sp>
      <p:sp>
        <p:nvSpPr>
          <p:cNvPr id="3" name="Alapealkiri 2">
            <a:extLst>
              <a:ext uri="{FF2B5EF4-FFF2-40B4-BE49-F238E27FC236}">
                <a16:creationId xmlns:a16="http://schemas.microsoft.com/office/drawing/2014/main" id="{FB0409BD-2EBC-47D7-8095-A5187A339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Klõpsake juhteksemplari alapealkirja laadi redigeerimiseks</a:t>
            </a:r>
            <a:endParaRPr lang="en-US"/>
          </a:p>
        </p:txBody>
      </p:sp>
      <p:sp>
        <p:nvSpPr>
          <p:cNvPr id="4" name="Kuupäeva kohatäide 3">
            <a:extLst>
              <a:ext uri="{FF2B5EF4-FFF2-40B4-BE49-F238E27FC236}">
                <a16:creationId xmlns:a16="http://schemas.microsoft.com/office/drawing/2014/main" id="{D193B2BD-D6BE-4A13-ADFB-344DDCA3BA7E}"/>
              </a:ext>
            </a:extLst>
          </p:cNvPr>
          <p:cNvSpPr>
            <a:spLocks noGrp="1"/>
          </p:cNvSpPr>
          <p:nvPr>
            <p:ph type="dt" sz="half" idx="10"/>
          </p:nvPr>
        </p:nvSpPr>
        <p:spPr/>
        <p:txBody>
          <a:bodyPr/>
          <a:lstStyle/>
          <a:p>
            <a:fld id="{EE0F2752-F35D-4539-9F35-B7FEC65935BC}" type="datetime1">
              <a:rPr lang="en-US" smtClean="0"/>
              <a:t>11/14/2017</a:t>
            </a:fld>
            <a:endParaRPr lang="en-US"/>
          </a:p>
        </p:txBody>
      </p:sp>
      <p:sp>
        <p:nvSpPr>
          <p:cNvPr id="5" name="Jaluse kohatäide 4">
            <a:extLst>
              <a:ext uri="{FF2B5EF4-FFF2-40B4-BE49-F238E27FC236}">
                <a16:creationId xmlns:a16="http://schemas.microsoft.com/office/drawing/2014/main" id="{EB1D57FC-5CED-4D09-ACCC-AEF418C9E291}"/>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40DC2949-0AEB-471B-8535-19168CD5157B}"/>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422357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5C99AFC-F615-4CC3-81CF-124A8A5CD7C8}"/>
              </a:ext>
            </a:extLst>
          </p:cNvPr>
          <p:cNvSpPr>
            <a:spLocks noGrp="1"/>
          </p:cNvSpPr>
          <p:nvPr>
            <p:ph type="title"/>
          </p:nvPr>
        </p:nvSpPr>
        <p:spPr/>
        <p:txBody>
          <a:bodyPr/>
          <a:lstStyle/>
          <a:p>
            <a:r>
              <a:rPr lang="et-EE"/>
              <a:t>Klõpsake juhteksemplari pealkirja laadi redigeerimiseks</a:t>
            </a:r>
            <a:endParaRPr lang="en-US"/>
          </a:p>
        </p:txBody>
      </p:sp>
      <p:sp>
        <p:nvSpPr>
          <p:cNvPr id="3" name="Vertikaalteksti kohatäide 2">
            <a:extLst>
              <a:ext uri="{FF2B5EF4-FFF2-40B4-BE49-F238E27FC236}">
                <a16:creationId xmlns:a16="http://schemas.microsoft.com/office/drawing/2014/main" id="{9E66D5DD-CF1C-4D01-8509-08C76F4F1DE1}"/>
              </a:ext>
            </a:extLst>
          </p:cNvPr>
          <p:cNvSpPr>
            <a:spLocks noGrp="1"/>
          </p:cNvSpPr>
          <p:nvPr>
            <p:ph type="body" orient="vert" idx="1"/>
          </p:nvPr>
        </p:nvSpPr>
        <p:spPr/>
        <p:txBody>
          <a:bodyPr vert="eaVert"/>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72477E07-4D4C-440E-8342-20292DFEEA48}"/>
              </a:ext>
            </a:extLst>
          </p:cNvPr>
          <p:cNvSpPr>
            <a:spLocks noGrp="1"/>
          </p:cNvSpPr>
          <p:nvPr>
            <p:ph type="dt" sz="half" idx="10"/>
          </p:nvPr>
        </p:nvSpPr>
        <p:spPr/>
        <p:txBody>
          <a:bodyPr/>
          <a:lstStyle/>
          <a:p>
            <a:fld id="{DFFB5E0B-807E-492D-A960-66390EE920EE}" type="datetime1">
              <a:rPr lang="en-US" smtClean="0"/>
              <a:t>11/14/2017</a:t>
            </a:fld>
            <a:endParaRPr lang="en-US"/>
          </a:p>
        </p:txBody>
      </p:sp>
      <p:sp>
        <p:nvSpPr>
          <p:cNvPr id="5" name="Jaluse kohatäide 4">
            <a:extLst>
              <a:ext uri="{FF2B5EF4-FFF2-40B4-BE49-F238E27FC236}">
                <a16:creationId xmlns:a16="http://schemas.microsoft.com/office/drawing/2014/main" id="{0DC3B51E-7A7F-478B-B505-434F75D07D2F}"/>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9090C956-5DE1-42C0-BF44-186CFA26F99E}"/>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140300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a:extLst>
              <a:ext uri="{FF2B5EF4-FFF2-40B4-BE49-F238E27FC236}">
                <a16:creationId xmlns:a16="http://schemas.microsoft.com/office/drawing/2014/main" id="{FC34680D-96AB-4DC9-A085-81252AA8414E}"/>
              </a:ext>
            </a:extLst>
          </p:cNvPr>
          <p:cNvSpPr>
            <a:spLocks noGrp="1"/>
          </p:cNvSpPr>
          <p:nvPr>
            <p:ph type="title" orient="vert"/>
          </p:nvPr>
        </p:nvSpPr>
        <p:spPr>
          <a:xfrm>
            <a:off x="8724900" y="365125"/>
            <a:ext cx="2628900" cy="5811838"/>
          </a:xfrm>
        </p:spPr>
        <p:txBody>
          <a:bodyPr vert="eaVert"/>
          <a:lstStyle/>
          <a:p>
            <a:r>
              <a:rPr lang="et-EE"/>
              <a:t>Klõpsake juhteksemplari pealkirja laadi redigeerimiseks</a:t>
            </a:r>
            <a:endParaRPr lang="en-US"/>
          </a:p>
        </p:txBody>
      </p:sp>
      <p:sp>
        <p:nvSpPr>
          <p:cNvPr id="3" name="Vertikaalteksti kohatäide 2">
            <a:extLst>
              <a:ext uri="{FF2B5EF4-FFF2-40B4-BE49-F238E27FC236}">
                <a16:creationId xmlns:a16="http://schemas.microsoft.com/office/drawing/2014/main" id="{004072E1-F8EA-4888-805B-4C851696768E}"/>
              </a:ext>
            </a:extLst>
          </p:cNvPr>
          <p:cNvSpPr>
            <a:spLocks noGrp="1"/>
          </p:cNvSpPr>
          <p:nvPr>
            <p:ph type="body" orient="vert" idx="1"/>
          </p:nvPr>
        </p:nvSpPr>
        <p:spPr>
          <a:xfrm>
            <a:off x="838200" y="365125"/>
            <a:ext cx="7734300" cy="5811838"/>
          </a:xfrm>
        </p:spPr>
        <p:txBody>
          <a:bodyPr vert="eaVert"/>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686D1E86-7BB2-4BD6-BD32-555DA5C8F02E}"/>
              </a:ext>
            </a:extLst>
          </p:cNvPr>
          <p:cNvSpPr>
            <a:spLocks noGrp="1"/>
          </p:cNvSpPr>
          <p:nvPr>
            <p:ph type="dt" sz="half" idx="10"/>
          </p:nvPr>
        </p:nvSpPr>
        <p:spPr/>
        <p:txBody>
          <a:bodyPr/>
          <a:lstStyle/>
          <a:p>
            <a:fld id="{50A300EC-F01C-4737-AAC7-193D908B05AE}" type="datetime1">
              <a:rPr lang="en-US" smtClean="0"/>
              <a:t>11/14/2017</a:t>
            </a:fld>
            <a:endParaRPr lang="en-US"/>
          </a:p>
        </p:txBody>
      </p:sp>
      <p:sp>
        <p:nvSpPr>
          <p:cNvPr id="5" name="Jaluse kohatäide 4">
            <a:extLst>
              <a:ext uri="{FF2B5EF4-FFF2-40B4-BE49-F238E27FC236}">
                <a16:creationId xmlns:a16="http://schemas.microsoft.com/office/drawing/2014/main" id="{438850BE-858E-4086-ABCE-9927E0A7A50A}"/>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6E3F4765-49F8-4F7D-A3DF-8DDB34E08470}"/>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370527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6D68E2A-888D-4B4B-8E53-80018CC240CF}"/>
              </a:ext>
            </a:extLst>
          </p:cNvPr>
          <p:cNvSpPr>
            <a:spLocks noGrp="1"/>
          </p:cNvSpPr>
          <p:nvPr>
            <p:ph type="title"/>
          </p:nvPr>
        </p:nvSpPr>
        <p:spPr/>
        <p:txBody>
          <a:bodyPr/>
          <a:lstStyle/>
          <a:p>
            <a:r>
              <a:rPr lang="et-EE"/>
              <a:t>Klõpsake juhteksemplari pealkirja laadi redigeerimiseks</a:t>
            </a:r>
            <a:endParaRPr lang="en-US"/>
          </a:p>
        </p:txBody>
      </p:sp>
      <p:sp>
        <p:nvSpPr>
          <p:cNvPr id="3" name="Sisu kohatäide 2">
            <a:extLst>
              <a:ext uri="{FF2B5EF4-FFF2-40B4-BE49-F238E27FC236}">
                <a16:creationId xmlns:a16="http://schemas.microsoft.com/office/drawing/2014/main" id="{DDBD9F09-0161-4518-B62C-E784A449517B}"/>
              </a:ext>
            </a:extLst>
          </p:cNvPr>
          <p:cNvSpPr>
            <a:spLocks noGrp="1"/>
          </p:cNvSpPr>
          <p:nvPr>
            <p:ph idx="1"/>
          </p:nvPr>
        </p:nvSpPr>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E5FB0024-9359-416C-8D21-69278C76007A}"/>
              </a:ext>
            </a:extLst>
          </p:cNvPr>
          <p:cNvSpPr>
            <a:spLocks noGrp="1"/>
          </p:cNvSpPr>
          <p:nvPr>
            <p:ph type="dt" sz="half" idx="10"/>
          </p:nvPr>
        </p:nvSpPr>
        <p:spPr/>
        <p:txBody>
          <a:bodyPr/>
          <a:lstStyle/>
          <a:p>
            <a:fld id="{269B99D5-8820-4306-A0FF-B2684B4E3FF4}" type="datetime1">
              <a:rPr lang="en-US" smtClean="0"/>
              <a:t>11/14/2017</a:t>
            </a:fld>
            <a:endParaRPr lang="en-US"/>
          </a:p>
        </p:txBody>
      </p:sp>
      <p:sp>
        <p:nvSpPr>
          <p:cNvPr id="5" name="Jaluse kohatäide 4">
            <a:extLst>
              <a:ext uri="{FF2B5EF4-FFF2-40B4-BE49-F238E27FC236}">
                <a16:creationId xmlns:a16="http://schemas.microsoft.com/office/drawing/2014/main" id="{E596A2A0-FCC4-4894-B5FE-95C808C8C07A}"/>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83EF4E33-AA8B-47A9-85A4-552F67A1FB8A}"/>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2552289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35B9873-7C7B-4ED6-8F82-16661B089139}"/>
              </a:ext>
            </a:extLst>
          </p:cNvPr>
          <p:cNvSpPr>
            <a:spLocks noGrp="1"/>
          </p:cNvSpPr>
          <p:nvPr>
            <p:ph type="title"/>
          </p:nvPr>
        </p:nvSpPr>
        <p:spPr>
          <a:xfrm>
            <a:off x="831850" y="1709738"/>
            <a:ext cx="10515600" cy="2852737"/>
          </a:xfrm>
        </p:spPr>
        <p:txBody>
          <a:bodyPr anchor="b"/>
          <a:lstStyle>
            <a:lvl1pPr>
              <a:defRPr sz="6000"/>
            </a:lvl1pPr>
          </a:lstStyle>
          <a:p>
            <a:r>
              <a:rPr lang="et-EE"/>
              <a:t>Klõpsake juhteksemplari pealkirja laadi redigeerimiseks</a:t>
            </a:r>
            <a:endParaRPr lang="en-US"/>
          </a:p>
        </p:txBody>
      </p:sp>
      <p:sp>
        <p:nvSpPr>
          <p:cNvPr id="3" name="Teksti kohatäide 2">
            <a:extLst>
              <a:ext uri="{FF2B5EF4-FFF2-40B4-BE49-F238E27FC236}">
                <a16:creationId xmlns:a16="http://schemas.microsoft.com/office/drawing/2014/main" id="{6EF57740-AE97-478B-B879-4D1CA46266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Redigeerige juhteksemplari tekstilaade</a:t>
            </a:r>
          </a:p>
        </p:txBody>
      </p:sp>
      <p:sp>
        <p:nvSpPr>
          <p:cNvPr id="4" name="Kuupäeva kohatäide 3">
            <a:extLst>
              <a:ext uri="{FF2B5EF4-FFF2-40B4-BE49-F238E27FC236}">
                <a16:creationId xmlns:a16="http://schemas.microsoft.com/office/drawing/2014/main" id="{EE1C0144-3F97-4836-81C7-43AEC334E0F5}"/>
              </a:ext>
            </a:extLst>
          </p:cNvPr>
          <p:cNvSpPr>
            <a:spLocks noGrp="1"/>
          </p:cNvSpPr>
          <p:nvPr>
            <p:ph type="dt" sz="half" idx="10"/>
          </p:nvPr>
        </p:nvSpPr>
        <p:spPr/>
        <p:txBody>
          <a:bodyPr/>
          <a:lstStyle/>
          <a:p>
            <a:fld id="{7E148500-1E30-4DE5-8B68-89E96779C746}" type="datetime1">
              <a:rPr lang="en-US" smtClean="0"/>
              <a:t>11/14/2017</a:t>
            </a:fld>
            <a:endParaRPr lang="en-US"/>
          </a:p>
        </p:txBody>
      </p:sp>
      <p:sp>
        <p:nvSpPr>
          <p:cNvPr id="5" name="Jaluse kohatäide 4">
            <a:extLst>
              <a:ext uri="{FF2B5EF4-FFF2-40B4-BE49-F238E27FC236}">
                <a16:creationId xmlns:a16="http://schemas.microsoft.com/office/drawing/2014/main" id="{8A4D5A74-A95C-4750-8EC2-1AD7EDB15E1C}"/>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A6258A6C-4276-444F-B951-4AA105688628}"/>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2424769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7DFFE4B-D923-4811-B34F-4604DA8A2432}"/>
              </a:ext>
            </a:extLst>
          </p:cNvPr>
          <p:cNvSpPr>
            <a:spLocks noGrp="1"/>
          </p:cNvSpPr>
          <p:nvPr>
            <p:ph type="title"/>
          </p:nvPr>
        </p:nvSpPr>
        <p:spPr/>
        <p:txBody>
          <a:bodyPr/>
          <a:lstStyle/>
          <a:p>
            <a:r>
              <a:rPr lang="et-EE"/>
              <a:t>Klõpsake juhteksemplari pealkirja laadi redigeerimiseks</a:t>
            </a:r>
            <a:endParaRPr lang="en-US"/>
          </a:p>
        </p:txBody>
      </p:sp>
      <p:sp>
        <p:nvSpPr>
          <p:cNvPr id="3" name="Sisu kohatäide 2">
            <a:extLst>
              <a:ext uri="{FF2B5EF4-FFF2-40B4-BE49-F238E27FC236}">
                <a16:creationId xmlns:a16="http://schemas.microsoft.com/office/drawing/2014/main" id="{2E229568-C6C3-4A83-A499-E53F6F490A81}"/>
              </a:ext>
            </a:extLst>
          </p:cNvPr>
          <p:cNvSpPr>
            <a:spLocks noGrp="1"/>
          </p:cNvSpPr>
          <p:nvPr>
            <p:ph sz="half" idx="1"/>
          </p:nvPr>
        </p:nvSpPr>
        <p:spPr>
          <a:xfrm>
            <a:off x="838200" y="1825625"/>
            <a:ext cx="5181600" cy="435133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Sisu kohatäide 3">
            <a:extLst>
              <a:ext uri="{FF2B5EF4-FFF2-40B4-BE49-F238E27FC236}">
                <a16:creationId xmlns:a16="http://schemas.microsoft.com/office/drawing/2014/main" id="{2E3FC0B0-912B-458D-B458-565144152B5D}"/>
              </a:ext>
            </a:extLst>
          </p:cNvPr>
          <p:cNvSpPr>
            <a:spLocks noGrp="1"/>
          </p:cNvSpPr>
          <p:nvPr>
            <p:ph sz="half" idx="2"/>
          </p:nvPr>
        </p:nvSpPr>
        <p:spPr>
          <a:xfrm>
            <a:off x="6172200" y="1825625"/>
            <a:ext cx="5181600" cy="435133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Kuupäeva kohatäide 4">
            <a:extLst>
              <a:ext uri="{FF2B5EF4-FFF2-40B4-BE49-F238E27FC236}">
                <a16:creationId xmlns:a16="http://schemas.microsoft.com/office/drawing/2014/main" id="{8289A19A-09B9-4B0E-80B1-F7E311758B56}"/>
              </a:ext>
            </a:extLst>
          </p:cNvPr>
          <p:cNvSpPr>
            <a:spLocks noGrp="1"/>
          </p:cNvSpPr>
          <p:nvPr>
            <p:ph type="dt" sz="half" idx="10"/>
          </p:nvPr>
        </p:nvSpPr>
        <p:spPr/>
        <p:txBody>
          <a:bodyPr/>
          <a:lstStyle/>
          <a:p>
            <a:fld id="{37DC135E-92D1-4162-A6DA-5AAD327872AC}" type="datetime1">
              <a:rPr lang="en-US" smtClean="0"/>
              <a:t>11/14/2017</a:t>
            </a:fld>
            <a:endParaRPr lang="en-US"/>
          </a:p>
        </p:txBody>
      </p:sp>
      <p:sp>
        <p:nvSpPr>
          <p:cNvPr id="6" name="Jaluse kohatäide 5">
            <a:extLst>
              <a:ext uri="{FF2B5EF4-FFF2-40B4-BE49-F238E27FC236}">
                <a16:creationId xmlns:a16="http://schemas.microsoft.com/office/drawing/2014/main" id="{4B15849C-28A8-4CD2-A880-A33165A9425A}"/>
              </a:ext>
            </a:extLst>
          </p:cNvPr>
          <p:cNvSpPr>
            <a:spLocks noGrp="1"/>
          </p:cNvSpPr>
          <p:nvPr>
            <p:ph type="ftr" sz="quarter" idx="11"/>
          </p:nvPr>
        </p:nvSpPr>
        <p:spPr/>
        <p:txBody>
          <a:bodyPr/>
          <a:lstStyle/>
          <a:p>
            <a:endParaRPr lang="en-US"/>
          </a:p>
        </p:txBody>
      </p:sp>
      <p:sp>
        <p:nvSpPr>
          <p:cNvPr id="7" name="Slaidinumbri kohatäide 6">
            <a:extLst>
              <a:ext uri="{FF2B5EF4-FFF2-40B4-BE49-F238E27FC236}">
                <a16:creationId xmlns:a16="http://schemas.microsoft.com/office/drawing/2014/main" id="{6CA47ABB-3109-437A-81CC-7B2213FE5180}"/>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3037996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ACCDA1B-D175-405A-A008-32892B1F8776}"/>
              </a:ext>
            </a:extLst>
          </p:cNvPr>
          <p:cNvSpPr>
            <a:spLocks noGrp="1"/>
          </p:cNvSpPr>
          <p:nvPr>
            <p:ph type="title"/>
          </p:nvPr>
        </p:nvSpPr>
        <p:spPr>
          <a:xfrm>
            <a:off x="839788" y="365125"/>
            <a:ext cx="10515600" cy="1325563"/>
          </a:xfrm>
        </p:spPr>
        <p:txBody>
          <a:bodyPr/>
          <a:lstStyle/>
          <a:p>
            <a:r>
              <a:rPr lang="et-EE"/>
              <a:t>Klõpsake juhteksemplari pealkirja laadi redigeerimiseks</a:t>
            </a:r>
            <a:endParaRPr lang="en-US"/>
          </a:p>
        </p:txBody>
      </p:sp>
      <p:sp>
        <p:nvSpPr>
          <p:cNvPr id="3" name="Teksti kohatäide 2">
            <a:extLst>
              <a:ext uri="{FF2B5EF4-FFF2-40B4-BE49-F238E27FC236}">
                <a16:creationId xmlns:a16="http://schemas.microsoft.com/office/drawing/2014/main" id="{D19106EA-65E6-443D-9FD7-676AE7D33C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Redigeerige juhteksemplari tekstilaade</a:t>
            </a:r>
          </a:p>
        </p:txBody>
      </p:sp>
      <p:sp>
        <p:nvSpPr>
          <p:cNvPr id="4" name="Sisu kohatäide 3">
            <a:extLst>
              <a:ext uri="{FF2B5EF4-FFF2-40B4-BE49-F238E27FC236}">
                <a16:creationId xmlns:a16="http://schemas.microsoft.com/office/drawing/2014/main" id="{5CEADC26-D549-4A71-9235-072B32FE081A}"/>
              </a:ext>
            </a:extLst>
          </p:cNvPr>
          <p:cNvSpPr>
            <a:spLocks noGrp="1"/>
          </p:cNvSpPr>
          <p:nvPr>
            <p:ph sz="half" idx="2"/>
          </p:nvPr>
        </p:nvSpPr>
        <p:spPr>
          <a:xfrm>
            <a:off x="839788" y="2505075"/>
            <a:ext cx="5157787" cy="368458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Teksti kohatäide 4">
            <a:extLst>
              <a:ext uri="{FF2B5EF4-FFF2-40B4-BE49-F238E27FC236}">
                <a16:creationId xmlns:a16="http://schemas.microsoft.com/office/drawing/2014/main" id="{E2493074-D22A-4884-B40D-9A43920FB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Redigeerige juhteksemplari tekstilaade</a:t>
            </a:r>
          </a:p>
        </p:txBody>
      </p:sp>
      <p:sp>
        <p:nvSpPr>
          <p:cNvPr id="6" name="Sisu kohatäide 5">
            <a:extLst>
              <a:ext uri="{FF2B5EF4-FFF2-40B4-BE49-F238E27FC236}">
                <a16:creationId xmlns:a16="http://schemas.microsoft.com/office/drawing/2014/main" id="{94803B6E-C310-4256-B01A-342D3A822AA7}"/>
              </a:ext>
            </a:extLst>
          </p:cNvPr>
          <p:cNvSpPr>
            <a:spLocks noGrp="1"/>
          </p:cNvSpPr>
          <p:nvPr>
            <p:ph sz="quarter" idx="4"/>
          </p:nvPr>
        </p:nvSpPr>
        <p:spPr>
          <a:xfrm>
            <a:off x="6172200" y="2505075"/>
            <a:ext cx="5183188" cy="368458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7" name="Kuupäeva kohatäide 6">
            <a:extLst>
              <a:ext uri="{FF2B5EF4-FFF2-40B4-BE49-F238E27FC236}">
                <a16:creationId xmlns:a16="http://schemas.microsoft.com/office/drawing/2014/main" id="{AFBAB059-517E-4C87-9039-21A5E4503B69}"/>
              </a:ext>
            </a:extLst>
          </p:cNvPr>
          <p:cNvSpPr>
            <a:spLocks noGrp="1"/>
          </p:cNvSpPr>
          <p:nvPr>
            <p:ph type="dt" sz="half" idx="10"/>
          </p:nvPr>
        </p:nvSpPr>
        <p:spPr/>
        <p:txBody>
          <a:bodyPr/>
          <a:lstStyle/>
          <a:p>
            <a:fld id="{FBBC16D1-679C-4252-936F-F65A7F40C1BF}" type="datetime1">
              <a:rPr lang="en-US" smtClean="0"/>
              <a:t>11/14/2017</a:t>
            </a:fld>
            <a:endParaRPr lang="en-US"/>
          </a:p>
        </p:txBody>
      </p:sp>
      <p:sp>
        <p:nvSpPr>
          <p:cNvPr id="8" name="Jaluse kohatäide 7">
            <a:extLst>
              <a:ext uri="{FF2B5EF4-FFF2-40B4-BE49-F238E27FC236}">
                <a16:creationId xmlns:a16="http://schemas.microsoft.com/office/drawing/2014/main" id="{000ADCD8-8CCE-429C-B112-BC736517AD31}"/>
              </a:ext>
            </a:extLst>
          </p:cNvPr>
          <p:cNvSpPr>
            <a:spLocks noGrp="1"/>
          </p:cNvSpPr>
          <p:nvPr>
            <p:ph type="ftr" sz="quarter" idx="11"/>
          </p:nvPr>
        </p:nvSpPr>
        <p:spPr/>
        <p:txBody>
          <a:bodyPr/>
          <a:lstStyle/>
          <a:p>
            <a:endParaRPr lang="en-US"/>
          </a:p>
        </p:txBody>
      </p:sp>
      <p:sp>
        <p:nvSpPr>
          <p:cNvPr id="9" name="Slaidinumbri kohatäide 8">
            <a:extLst>
              <a:ext uri="{FF2B5EF4-FFF2-40B4-BE49-F238E27FC236}">
                <a16:creationId xmlns:a16="http://schemas.microsoft.com/office/drawing/2014/main" id="{D6C712EA-242F-4935-9EAC-147F253F06EE}"/>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4034932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036E282-BA7F-480C-9CB3-3BE6D7B79830}"/>
              </a:ext>
            </a:extLst>
          </p:cNvPr>
          <p:cNvSpPr>
            <a:spLocks noGrp="1"/>
          </p:cNvSpPr>
          <p:nvPr>
            <p:ph type="title"/>
          </p:nvPr>
        </p:nvSpPr>
        <p:spPr/>
        <p:txBody>
          <a:bodyPr/>
          <a:lstStyle/>
          <a:p>
            <a:r>
              <a:rPr lang="et-EE"/>
              <a:t>Klõpsake juhteksemplari pealkirja laadi redigeerimiseks</a:t>
            </a:r>
            <a:endParaRPr lang="en-US"/>
          </a:p>
        </p:txBody>
      </p:sp>
      <p:sp>
        <p:nvSpPr>
          <p:cNvPr id="3" name="Kuupäeva kohatäide 2">
            <a:extLst>
              <a:ext uri="{FF2B5EF4-FFF2-40B4-BE49-F238E27FC236}">
                <a16:creationId xmlns:a16="http://schemas.microsoft.com/office/drawing/2014/main" id="{6EC1AA86-8255-4C62-B16A-75BEEBDB23EA}"/>
              </a:ext>
            </a:extLst>
          </p:cNvPr>
          <p:cNvSpPr>
            <a:spLocks noGrp="1"/>
          </p:cNvSpPr>
          <p:nvPr>
            <p:ph type="dt" sz="half" idx="10"/>
          </p:nvPr>
        </p:nvSpPr>
        <p:spPr/>
        <p:txBody>
          <a:bodyPr/>
          <a:lstStyle/>
          <a:p>
            <a:fld id="{55E5ABFF-1C14-49AF-8B74-936F6E41972A}" type="datetime1">
              <a:rPr lang="en-US" smtClean="0"/>
              <a:t>11/14/2017</a:t>
            </a:fld>
            <a:endParaRPr lang="en-US"/>
          </a:p>
        </p:txBody>
      </p:sp>
      <p:sp>
        <p:nvSpPr>
          <p:cNvPr id="4" name="Jaluse kohatäide 3">
            <a:extLst>
              <a:ext uri="{FF2B5EF4-FFF2-40B4-BE49-F238E27FC236}">
                <a16:creationId xmlns:a16="http://schemas.microsoft.com/office/drawing/2014/main" id="{10E2D66D-0794-44A4-B7EA-BA11F25A1968}"/>
              </a:ext>
            </a:extLst>
          </p:cNvPr>
          <p:cNvSpPr>
            <a:spLocks noGrp="1"/>
          </p:cNvSpPr>
          <p:nvPr>
            <p:ph type="ftr" sz="quarter" idx="11"/>
          </p:nvPr>
        </p:nvSpPr>
        <p:spPr/>
        <p:txBody>
          <a:bodyPr/>
          <a:lstStyle/>
          <a:p>
            <a:endParaRPr lang="en-US"/>
          </a:p>
        </p:txBody>
      </p:sp>
      <p:sp>
        <p:nvSpPr>
          <p:cNvPr id="5" name="Slaidinumbri kohatäide 4">
            <a:extLst>
              <a:ext uri="{FF2B5EF4-FFF2-40B4-BE49-F238E27FC236}">
                <a16:creationId xmlns:a16="http://schemas.microsoft.com/office/drawing/2014/main" id="{78DCC9EB-ABB5-4B56-8024-9319DAAAA3ED}"/>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182872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a:extLst>
              <a:ext uri="{FF2B5EF4-FFF2-40B4-BE49-F238E27FC236}">
                <a16:creationId xmlns:a16="http://schemas.microsoft.com/office/drawing/2014/main" id="{42269ED0-BC4B-4FF5-995A-74F725773C25}"/>
              </a:ext>
            </a:extLst>
          </p:cNvPr>
          <p:cNvSpPr>
            <a:spLocks noGrp="1"/>
          </p:cNvSpPr>
          <p:nvPr>
            <p:ph type="dt" sz="half" idx="10"/>
          </p:nvPr>
        </p:nvSpPr>
        <p:spPr/>
        <p:txBody>
          <a:bodyPr/>
          <a:lstStyle/>
          <a:p>
            <a:fld id="{C4697ED9-366A-4D46-A599-FCCC8ED252DA}" type="datetime1">
              <a:rPr lang="en-US" smtClean="0"/>
              <a:t>11/14/2017</a:t>
            </a:fld>
            <a:endParaRPr lang="en-US"/>
          </a:p>
        </p:txBody>
      </p:sp>
      <p:sp>
        <p:nvSpPr>
          <p:cNvPr id="3" name="Jaluse kohatäide 2">
            <a:extLst>
              <a:ext uri="{FF2B5EF4-FFF2-40B4-BE49-F238E27FC236}">
                <a16:creationId xmlns:a16="http://schemas.microsoft.com/office/drawing/2014/main" id="{A4C69494-C93A-43CC-A428-B9466FD255F5}"/>
              </a:ext>
            </a:extLst>
          </p:cNvPr>
          <p:cNvSpPr>
            <a:spLocks noGrp="1"/>
          </p:cNvSpPr>
          <p:nvPr>
            <p:ph type="ftr" sz="quarter" idx="11"/>
          </p:nvPr>
        </p:nvSpPr>
        <p:spPr/>
        <p:txBody>
          <a:bodyPr/>
          <a:lstStyle/>
          <a:p>
            <a:endParaRPr lang="en-US"/>
          </a:p>
        </p:txBody>
      </p:sp>
      <p:sp>
        <p:nvSpPr>
          <p:cNvPr id="4" name="Slaidinumbri kohatäide 3">
            <a:extLst>
              <a:ext uri="{FF2B5EF4-FFF2-40B4-BE49-F238E27FC236}">
                <a16:creationId xmlns:a16="http://schemas.microsoft.com/office/drawing/2014/main" id="{6D185164-FC40-4337-A9D6-63F89981CAA1}"/>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303271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4824467-62B0-4D9F-848A-7CE3E5CE938F}"/>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endParaRPr lang="en-US"/>
          </a:p>
        </p:txBody>
      </p:sp>
      <p:sp>
        <p:nvSpPr>
          <p:cNvPr id="3" name="Sisu kohatäide 2">
            <a:extLst>
              <a:ext uri="{FF2B5EF4-FFF2-40B4-BE49-F238E27FC236}">
                <a16:creationId xmlns:a16="http://schemas.microsoft.com/office/drawing/2014/main" id="{19BC250B-17F7-4712-9D82-22D3CCC51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Teksti kohatäide 3">
            <a:extLst>
              <a:ext uri="{FF2B5EF4-FFF2-40B4-BE49-F238E27FC236}">
                <a16:creationId xmlns:a16="http://schemas.microsoft.com/office/drawing/2014/main" id="{30A6E7E5-0C4D-4DBE-B251-63868364A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Redigeerige juhteksemplari tekstilaade</a:t>
            </a:r>
          </a:p>
        </p:txBody>
      </p:sp>
      <p:sp>
        <p:nvSpPr>
          <p:cNvPr id="5" name="Kuupäeva kohatäide 4">
            <a:extLst>
              <a:ext uri="{FF2B5EF4-FFF2-40B4-BE49-F238E27FC236}">
                <a16:creationId xmlns:a16="http://schemas.microsoft.com/office/drawing/2014/main" id="{7FED5C25-4279-4347-8989-5605029D4DB5}"/>
              </a:ext>
            </a:extLst>
          </p:cNvPr>
          <p:cNvSpPr>
            <a:spLocks noGrp="1"/>
          </p:cNvSpPr>
          <p:nvPr>
            <p:ph type="dt" sz="half" idx="10"/>
          </p:nvPr>
        </p:nvSpPr>
        <p:spPr/>
        <p:txBody>
          <a:bodyPr/>
          <a:lstStyle/>
          <a:p>
            <a:fld id="{64AB82C1-E69A-4FF1-B65F-F176F52F5DB9}" type="datetime1">
              <a:rPr lang="en-US" smtClean="0"/>
              <a:t>11/14/2017</a:t>
            </a:fld>
            <a:endParaRPr lang="en-US"/>
          </a:p>
        </p:txBody>
      </p:sp>
      <p:sp>
        <p:nvSpPr>
          <p:cNvPr id="6" name="Jaluse kohatäide 5">
            <a:extLst>
              <a:ext uri="{FF2B5EF4-FFF2-40B4-BE49-F238E27FC236}">
                <a16:creationId xmlns:a16="http://schemas.microsoft.com/office/drawing/2014/main" id="{E520CF1B-3DDC-4B1F-8346-6C55D333F109}"/>
              </a:ext>
            </a:extLst>
          </p:cNvPr>
          <p:cNvSpPr>
            <a:spLocks noGrp="1"/>
          </p:cNvSpPr>
          <p:nvPr>
            <p:ph type="ftr" sz="quarter" idx="11"/>
          </p:nvPr>
        </p:nvSpPr>
        <p:spPr/>
        <p:txBody>
          <a:bodyPr/>
          <a:lstStyle/>
          <a:p>
            <a:endParaRPr lang="en-US"/>
          </a:p>
        </p:txBody>
      </p:sp>
      <p:sp>
        <p:nvSpPr>
          <p:cNvPr id="7" name="Slaidinumbri kohatäide 6">
            <a:extLst>
              <a:ext uri="{FF2B5EF4-FFF2-40B4-BE49-F238E27FC236}">
                <a16:creationId xmlns:a16="http://schemas.microsoft.com/office/drawing/2014/main" id="{1FACE6BD-8779-450A-A6C8-F4D01544E895}"/>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89172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907A3F2-D59E-4059-8700-3F7F968E08FF}"/>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endParaRPr lang="en-US"/>
          </a:p>
        </p:txBody>
      </p:sp>
      <p:sp>
        <p:nvSpPr>
          <p:cNvPr id="3" name="Pildi kohatäide 2">
            <a:extLst>
              <a:ext uri="{FF2B5EF4-FFF2-40B4-BE49-F238E27FC236}">
                <a16:creationId xmlns:a16="http://schemas.microsoft.com/office/drawing/2014/main" id="{126F7D63-B613-4613-A8A6-D78A397986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i kohatäide 3">
            <a:extLst>
              <a:ext uri="{FF2B5EF4-FFF2-40B4-BE49-F238E27FC236}">
                <a16:creationId xmlns:a16="http://schemas.microsoft.com/office/drawing/2014/main" id="{2E6AC057-69DD-4349-AE77-05B9E9DFC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Redigeerige juhteksemplari tekstilaade</a:t>
            </a:r>
          </a:p>
        </p:txBody>
      </p:sp>
      <p:sp>
        <p:nvSpPr>
          <p:cNvPr id="5" name="Kuupäeva kohatäide 4">
            <a:extLst>
              <a:ext uri="{FF2B5EF4-FFF2-40B4-BE49-F238E27FC236}">
                <a16:creationId xmlns:a16="http://schemas.microsoft.com/office/drawing/2014/main" id="{78681603-B1D9-4CA0-B6C1-0267DFCC33F4}"/>
              </a:ext>
            </a:extLst>
          </p:cNvPr>
          <p:cNvSpPr>
            <a:spLocks noGrp="1"/>
          </p:cNvSpPr>
          <p:nvPr>
            <p:ph type="dt" sz="half" idx="10"/>
          </p:nvPr>
        </p:nvSpPr>
        <p:spPr/>
        <p:txBody>
          <a:bodyPr/>
          <a:lstStyle/>
          <a:p>
            <a:fld id="{6A4F3D4C-B484-4C9F-B90E-48887D4169D1}" type="datetime1">
              <a:rPr lang="en-US" smtClean="0"/>
              <a:t>11/14/2017</a:t>
            </a:fld>
            <a:endParaRPr lang="en-US"/>
          </a:p>
        </p:txBody>
      </p:sp>
      <p:sp>
        <p:nvSpPr>
          <p:cNvPr id="6" name="Jaluse kohatäide 5">
            <a:extLst>
              <a:ext uri="{FF2B5EF4-FFF2-40B4-BE49-F238E27FC236}">
                <a16:creationId xmlns:a16="http://schemas.microsoft.com/office/drawing/2014/main" id="{0DC48DF6-8A85-4E60-AC74-7B196190C390}"/>
              </a:ext>
            </a:extLst>
          </p:cNvPr>
          <p:cNvSpPr>
            <a:spLocks noGrp="1"/>
          </p:cNvSpPr>
          <p:nvPr>
            <p:ph type="ftr" sz="quarter" idx="11"/>
          </p:nvPr>
        </p:nvSpPr>
        <p:spPr/>
        <p:txBody>
          <a:bodyPr/>
          <a:lstStyle/>
          <a:p>
            <a:endParaRPr lang="en-US"/>
          </a:p>
        </p:txBody>
      </p:sp>
      <p:sp>
        <p:nvSpPr>
          <p:cNvPr id="7" name="Slaidinumbri kohatäide 6">
            <a:extLst>
              <a:ext uri="{FF2B5EF4-FFF2-40B4-BE49-F238E27FC236}">
                <a16:creationId xmlns:a16="http://schemas.microsoft.com/office/drawing/2014/main" id="{0EF1C4E1-AC79-4663-9468-F64C15551A74}"/>
              </a:ext>
            </a:extLst>
          </p:cNvPr>
          <p:cNvSpPr>
            <a:spLocks noGrp="1"/>
          </p:cNvSpPr>
          <p:nvPr>
            <p:ph type="sldNum" sz="quarter" idx="12"/>
          </p:nvPr>
        </p:nvSpPr>
        <p:spPr/>
        <p:txBody>
          <a:bodyPr/>
          <a:lstStyle/>
          <a:p>
            <a:fld id="{E1C0B775-2F1D-48DC-A48A-D639BCB5D7DD}" type="slidenum">
              <a:rPr lang="en-US" smtClean="0"/>
              <a:t>‹#›</a:t>
            </a:fld>
            <a:endParaRPr lang="en-US"/>
          </a:p>
        </p:txBody>
      </p:sp>
    </p:spTree>
    <p:extLst>
      <p:ext uri="{BB962C8B-B14F-4D97-AF65-F5344CB8AC3E}">
        <p14:creationId xmlns:p14="http://schemas.microsoft.com/office/powerpoint/2010/main" val="3832716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2382A668-02F3-4DBA-9F3E-0B0BFB2B4A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Klõpsake juhteksemplari pealkirja laadi redigeerimiseks</a:t>
            </a:r>
            <a:endParaRPr lang="en-US"/>
          </a:p>
        </p:txBody>
      </p:sp>
      <p:sp>
        <p:nvSpPr>
          <p:cNvPr id="3" name="Teksti kohatäide 2">
            <a:extLst>
              <a:ext uri="{FF2B5EF4-FFF2-40B4-BE49-F238E27FC236}">
                <a16:creationId xmlns:a16="http://schemas.microsoft.com/office/drawing/2014/main" id="{15261086-298E-4742-AEBB-1AF16230C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6AD78CDE-4D55-46FD-AD93-8BB021FAEF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0D42C-8CD5-4526-8F35-49C2BABE1E69}" type="datetime1">
              <a:rPr lang="en-US" smtClean="0"/>
              <a:t>11/14/2017</a:t>
            </a:fld>
            <a:endParaRPr lang="en-US"/>
          </a:p>
        </p:txBody>
      </p:sp>
      <p:sp>
        <p:nvSpPr>
          <p:cNvPr id="5" name="Jaluse kohatäide 4">
            <a:extLst>
              <a:ext uri="{FF2B5EF4-FFF2-40B4-BE49-F238E27FC236}">
                <a16:creationId xmlns:a16="http://schemas.microsoft.com/office/drawing/2014/main" id="{5D51E35B-93CB-446C-922C-CACB34919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idinumbri kohatäide 5">
            <a:extLst>
              <a:ext uri="{FF2B5EF4-FFF2-40B4-BE49-F238E27FC236}">
                <a16:creationId xmlns:a16="http://schemas.microsoft.com/office/drawing/2014/main" id="{022D9A08-722F-4E2E-B397-78E7E22B79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C0B775-2F1D-48DC-A48A-D639BCB5D7DD}" type="slidenum">
              <a:rPr lang="en-US" smtClean="0"/>
              <a:t>‹#›</a:t>
            </a:fld>
            <a:endParaRPr lang="en-US"/>
          </a:p>
        </p:txBody>
      </p:sp>
    </p:spTree>
    <p:extLst>
      <p:ext uri="{BB962C8B-B14F-4D97-AF65-F5344CB8AC3E}">
        <p14:creationId xmlns:p14="http://schemas.microsoft.com/office/powerpoint/2010/main" val="3777724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image" Target="../media/image27.wmf"/></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hyperlink" Target="mailto:joonas.parn@ttu.e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838200" y="0"/>
            <a:ext cx="10515600" cy="1325563"/>
          </a:xfrm>
        </p:spPr>
        <p:txBody>
          <a:bodyPr/>
          <a:lstStyle/>
          <a:p>
            <a:r>
              <a:rPr lang="et-EE" b="1" dirty="0">
                <a:effectLst>
                  <a:outerShdw blurRad="38100" dist="38100" dir="2700000" algn="tl">
                    <a:srgbClr val="000000">
                      <a:alpha val="43137"/>
                    </a:srgbClr>
                  </a:outerShdw>
                </a:effectLst>
              </a:rPr>
              <a:t>11. Loeng: Uurimismeetodid </a:t>
            </a:r>
            <a:r>
              <a:rPr lang="et-EE" b="1" dirty="0" err="1">
                <a:effectLst>
                  <a:outerShdw blurRad="38100" dist="38100" dir="2700000" algn="tl">
                    <a:srgbClr val="000000">
                      <a:alpha val="43137"/>
                    </a:srgbClr>
                  </a:outerShdw>
                </a:effectLst>
              </a:rPr>
              <a:t>hüdrogeoloogias</a:t>
            </a:r>
            <a:endParaRPr lang="en-US" b="1" dirty="0">
              <a:effectLst>
                <a:outerShdw blurRad="38100" dist="38100" dir="2700000" algn="tl">
                  <a:srgbClr val="000000">
                    <a:alpha val="43137"/>
                  </a:srgbClr>
                </a:outerShdw>
              </a:effectLst>
            </a:endParaRPr>
          </a:p>
        </p:txBody>
      </p:sp>
      <p:sp>
        <p:nvSpPr>
          <p:cNvPr id="3" name="Sisu kohatäide 2"/>
          <p:cNvSpPr>
            <a:spLocks noGrp="1"/>
          </p:cNvSpPr>
          <p:nvPr>
            <p:ph idx="1"/>
          </p:nvPr>
        </p:nvSpPr>
        <p:spPr>
          <a:xfrm>
            <a:off x="838200" y="1325563"/>
            <a:ext cx="10515600" cy="4851400"/>
          </a:xfrm>
        </p:spPr>
        <p:txBody>
          <a:bodyPr>
            <a:normAutofit fontScale="55000" lnSpcReduction="20000"/>
          </a:bodyPr>
          <a:lstStyle/>
          <a:p>
            <a:r>
              <a:rPr lang="et-EE" b="1" dirty="0"/>
              <a:t>Hüdrogeoloogilised uuringud ja nende planeerimine</a:t>
            </a:r>
            <a:r>
              <a:rPr lang="et-EE" dirty="0"/>
              <a:t>:</a:t>
            </a:r>
          </a:p>
          <a:p>
            <a:pPr>
              <a:buFont typeface="Wingdings" panose="05000000000000000000" pitchFamily="2" charset="2"/>
              <a:buChar char="v"/>
            </a:pPr>
            <a:r>
              <a:rPr lang="et-EE" dirty="0"/>
              <a:t> näiteid hüdrogeoloogilistest probleemidest ja uurimisküsimustest;</a:t>
            </a:r>
          </a:p>
          <a:p>
            <a:pPr>
              <a:buFont typeface="Wingdings" panose="05000000000000000000" pitchFamily="2" charset="2"/>
              <a:buChar char="v"/>
            </a:pPr>
            <a:r>
              <a:rPr lang="et-EE" dirty="0"/>
              <a:t> sobivate kaevude valik;</a:t>
            </a:r>
          </a:p>
          <a:p>
            <a:pPr>
              <a:buFont typeface="Wingdings" panose="05000000000000000000" pitchFamily="2" charset="2"/>
              <a:buChar char="v"/>
            </a:pPr>
            <a:r>
              <a:rPr lang="et-EE" dirty="0"/>
              <a:t> sobivate meetodite valik.</a:t>
            </a:r>
          </a:p>
          <a:p>
            <a:r>
              <a:rPr lang="et-EE" b="1" dirty="0"/>
              <a:t>Põhjavee liikumise kirjeldamiseks kasutatavad meetodid</a:t>
            </a:r>
            <a:r>
              <a:rPr lang="et-EE" dirty="0"/>
              <a:t>:</a:t>
            </a:r>
          </a:p>
          <a:p>
            <a:pPr>
              <a:buFont typeface="Wingdings" panose="05000000000000000000" pitchFamily="2" charset="2"/>
              <a:buChar char="v"/>
            </a:pPr>
            <a:r>
              <a:rPr lang="et-EE" dirty="0"/>
              <a:t> staatilise veetaseme määramine;</a:t>
            </a:r>
          </a:p>
          <a:p>
            <a:pPr>
              <a:buFont typeface="Wingdings" panose="05000000000000000000" pitchFamily="2" charset="2"/>
              <a:buChar char="v"/>
            </a:pPr>
            <a:r>
              <a:rPr lang="et-EE" dirty="0"/>
              <a:t> proovipumpamised ja nende läbiviimine.</a:t>
            </a:r>
          </a:p>
          <a:p>
            <a:pPr>
              <a:buFont typeface="Wingdings" panose="05000000000000000000" pitchFamily="2" charset="2"/>
              <a:buChar char="v"/>
            </a:pPr>
            <a:r>
              <a:rPr lang="et-EE" i="1" dirty="0"/>
              <a:t>Ülesanne: depressioonilehtri mõjuulatuse arvutamine</a:t>
            </a:r>
          </a:p>
          <a:p>
            <a:r>
              <a:rPr lang="et-EE" b="1" dirty="0"/>
              <a:t>Põhjavee keemilise koostise määramiseks kasutatavad meetodid</a:t>
            </a:r>
            <a:r>
              <a:rPr lang="et-EE" dirty="0"/>
              <a:t>:</a:t>
            </a:r>
          </a:p>
          <a:p>
            <a:pPr>
              <a:buFont typeface="Wingdings" panose="05000000000000000000" pitchFamily="2" charset="2"/>
              <a:buChar char="v"/>
            </a:pPr>
            <a:r>
              <a:rPr lang="et-EE" dirty="0"/>
              <a:t> kaevu ettevalmistamine proovide võtmiseks;</a:t>
            </a:r>
          </a:p>
          <a:p>
            <a:pPr>
              <a:buFont typeface="Wingdings" panose="05000000000000000000" pitchFamily="2" charset="2"/>
              <a:buChar char="v"/>
            </a:pPr>
            <a:r>
              <a:rPr lang="et-EE" dirty="0"/>
              <a:t> välitingimustes mõõdetavad parameetrid (</a:t>
            </a:r>
            <a:r>
              <a:rPr lang="et-EE" dirty="0" err="1"/>
              <a:t>pH</a:t>
            </a:r>
            <a:r>
              <a:rPr lang="et-EE" dirty="0"/>
              <a:t>, elektrijuhtivus, temperatuur, lahustunud hapniku sisaldus, leelisus);</a:t>
            </a:r>
          </a:p>
          <a:p>
            <a:pPr>
              <a:buFont typeface="Wingdings" panose="05000000000000000000" pitchFamily="2" charset="2"/>
              <a:buChar char="v"/>
            </a:pPr>
            <a:r>
              <a:rPr lang="et-EE" dirty="0"/>
              <a:t> proovide kogumine põhjavee anioonide ja katioonide koostise määramiseks;</a:t>
            </a:r>
          </a:p>
          <a:p>
            <a:pPr>
              <a:buFont typeface="Wingdings" panose="05000000000000000000" pitchFamily="2" charset="2"/>
              <a:buChar char="v"/>
            </a:pPr>
            <a:r>
              <a:rPr lang="et-EE" dirty="0"/>
              <a:t> proovikogumise meetodeid teiste parameetrite määramiseks (vee isotoopkoostis, vees lahustunud gaaside sisaldus).</a:t>
            </a:r>
            <a:r>
              <a:rPr lang="et-EE" dirty="0">
                <a:highlight>
                  <a:srgbClr val="FFFF00"/>
                </a:highlight>
              </a:rPr>
              <a:t> </a:t>
            </a:r>
          </a:p>
          <a:p>
            <a:r>
              <a:rPr lang="et-EE" b="1" dirty="0"/>
              <a:t>Andmete interpreteerimine ja kvaliteedi kontroll</a:t>
            </a:r>
            <a:r>
              <a:rPr lang="et-EE" dirty="0"/>
              <a:t>: laengutasakaal, uurimistulemuste graafiline esitamine, modelleerimine (MODFLOW, PHREEQC).</a:t>
            </a:r>
          </a:p>
          <a:p>
            <a:r>
              <a:rPr lang="et-EE" dirty="0"/>
              <a:t>Juhised välitöö praktikumiks 20.11.2017</a:t>
            </a:r>
          </a:p>
        </p:txBody>
      </p:sp>
      <p:sp>
        <p:nvSpPr>
          <p:cNvPr id="4" name="Slaidinumbri kohatäide 3"/>
          <p:cNvSpPr>
            <a:spLocks noGrp="1"/>
          </p:cNvSpPr>
          <p:nvPr>
            <p:ph type="sldNum" sz="quarter" idx="12"/>
          </p:nvPr>
        </p:nvSpPr>
        <p:spPr/>
        <p:txBody>
          <a:bodyPr/>
          <a:lstStyle/>
          <a:p>
            <a:fld id="{34DD322A-D35D-4EEE-B612-D8A8011CB3B2}" type="slidenum">
              <a:rPr lang="en-US" smtClean="0"/>
              <a:t>1</a:t>
            </a:fld>
            <a:endParaRPr lang="en-US"/>
          </a:p>
        </p:txBody>
      </p:sp>
      <p:sp>
        <p:nvSpPr>
          <p:cNvPr id="5" name="TextBox 4"/>
          <p:cNvSpPr txBox="1"/>
          <p:nvPr/>
        </p:nvSpPr>
        <p:spPr>
          <a:xfrm>
            <a:off x="838200" y="6311900"/>
            <a:ext cx="4763612" cy="461665"/>
          </a:xfrm>
          <a:prstGeom prst="rect">
            <a:avLst/>
          </a:prstGeom>
          <a:noFill/>
        </p:spPr>
        <p:txBody>
          <a:bodyPr wrap="none" rtlCol="0">
            <a:spAutoFit/>
          </a:bodyPr>
          <a:lstStyle/>
          <a:p>
            <a:r>
              <a:rPr lang="et-EE" sz="2400" b="1" dirty="0"/>
              <a:t>LEKTOR: Valle Raidla ja Joonas Pärn </a:t>
            </a:r>
            <a:endParaRPr lang="en-US" sz="2400" b="1" dirty="0"/>
          </a:p>
        </p:txBody>
      </p:sp>
      <p:sp>
        <p:nvSpPr>
          <p:cNvPr id="6" name="TextBox 5"/>
          <p:cNvSpPr txBox="1"/>
          <p:nvPr/>
        </p:nvSpPr>
        <p:spPr>
          <a:xfrm>
            <a:off x="7546283" y="6308079"/>
            <a:ext cx="3807517" cy="461665"/>
          </a:xfrm>
          <a:prstGeom prst="rect">
            <a:avLst/>
          </a:prstGeom>
          <a:noFill/>
        </p:spPr>
        <p:txBody>
          <a:bodyPr wrap="none" rtlCol="0">
            <a:spAutoFit/>
          </a:bodyPr>
          <a:lstStyle/>
          <a:p>
            <a:r>
              <a:rPr lang="et-EE" sz="2400" b="1" dirty="0"/>
              <a:t>RÜHM: </a:t>
            </a:r>
            <a:r>
              <a:rPr lang="et-EE" sz="2400" b="1" dirty="0">
                <a:solidFill>
                  <a:srgbClr val="00B050"/>
                </a:solidFill>
              </a:rPr>
              <a:t>NGG0120/AKG0223  </a:t>
            </a:r>
            <a:endParaRPr lang="en-US" sz="2400" b="1" dirty="0">
              <a:solidFill>
                <a:srgbClr val="00B050"/>
              </a:solidFill>
            </a:endParaRPr>
          </a:p>
        </p:txBody>
      </p:sp>
    </p:spTree>
    <p:extLst>
      <p:ext uri="{BB962C8B-B14F-4D97-AF65-F5344CB8AC3E}">
        <p14:creationId xmlns:p14="http://schemas.microsoft.com/office/powerpoint/2010/main" val="303696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5C3FEDD-F26B-4D3E-9A79-B3F151210D19}"/>
              </a:ext>
            </a:extLst>
          </p:cNvPr>
          <p:cNvSpPr>
            <a:spLocks noGrp="1"/>
          </p:cNvSpPr>
          <p:nvPr>
            <p:ph type="title"/>
          </p:nvPr>
        </p:nvSpPr>
        <p:spPr>
          <a:xfrm>
            <a:off x="571500" y="1"/>
            <a:ext cx="10782300" cy="811530"/>
          </a:xfrm>
        </p:spPr>
        <p:txBody>
          <a:bodyPr>
            <a:normAutofit/>
          </a:bodyPr>
          <a:lstStyle/>
          <a:p>
            <a:pPr algn="ctr"/>
            <a:r>
              <a:rPr lang="et-EE" b="1" dirty="0"/>
              <a:t>Põhjavee dünaamika uurimine – põhjaveetase h</a:t>
            </a:r>
            <a:endParaRPr lang="en-US" dirty="0"/>
          </a:p>
        </p:txBody>
      </p:sp>
      <p:pic>
        <p:nvPicPr>
          <p:cNvPr id="4" name="Sisu kohatäide 3">
            <a:extLst>
              <a:ext uri="{FF2B5EF4-FFF2-40B4-BE49-F238E27FC236}">
                <a16:creationId xmlns:a16="http://schemas.microsoft.com/office/drawing/2014/main" id="{2EA2AA48-37E3-47BC-92B3-191C3CFB4F83}"/>
              </a:ext>
            </a:extLst>
          </p:cNvPr>
          <p:cNvPicPr>
            <a:picLocks noGrp="1" noChangeAspect="1"/>
          </p:cNvPicPr>
          <p:nvPr>
            <p:ph idx="1"/>
          </p:nvPr>
        </p:nvPicPr>
        <p:blipFill>
          <a:blip r:embed="rId3"/>
          <a:stretch>
            <a:fillRect/>
          </a:stretch>
        </p:blipFill>
        <p:spPr>
          <a:xfrm>
            <a:off x="252946" y="1371599"/>
            <a:ext cx="2640461" cy="3833813"/>
          </a:xfrm>
          <a:prstGeom prst="rect">
            <a:avLst/>
          </a:prstGeom>
        </p:spPr>
      </p:pic>
      <p:sp>
        <p:nvSpPr>
          <p:cNvPr id="5" name="TextBox 4">
            <a:extLst>
              <a:ext uri="{FF2B5EF4-FFF2-40B4-BE49-F238E27FC236}">
                <a16:creationId xmlns:a16="http://schemas.microsoft.com/office/drawing/2014/main" id="{F81B0DFE-138A-44DB-83AC-C4B2B1DFD9DA}"/>
              </a:ext>
            </a:extLst>
          </p:cNvPr>
          <p:cNvSpPr txBox="1"/>
          <p:nvPr/>
        </p:nvSpPr>
        <p:spPr>
          <a:xfrm>
            <a:off x="838199" y="5396148"/>
            <a:ext cx="1469954" cy="369332"/>
          </a:xfrm>
          <a:prstGeom prst="rect">
            <a:avLst/>
          </a:prstGeom>
          <a:noFill/>
        </p:spPr>
        <p:txBody>
          <a:bodyPr wrap="none" rtlCol="0">
            <a:spAutoFit/>
          </a:bodyPr>
          <a:lstStyle/>
          <a:p>
            <a:r>
              <a:rPr lang="et-EE" dirty="0" err="1"/>
              <a:t>Hiscock</a:t>
            </a:r>
            <a:r>
              <a:rPr lang="et-EE" dirty="0"/>
              <a:t>, 2005</a:t>
            </a:r>
            <a:endParaRPr lang="en-US" dirty="0"/>
          </a:p>
        </p:txBody>
      </p:sp>
      <p:pic>
        <p:nvPicPr>
          <p:cNvPr id="6" name="Pilt 5">
            <a:extLst>
              <a:ext uri="{FF2B5EF4-FFF2-40B4-BE49-F238E27FC236}">
                <a16:creationId xmlns:a16="http://schemas.microsoft.com/office/drawing/2014/main" id="{97EA2BE9-CBD7-49E9-9845-841D518C3B39}"/>
              </a:ext>
            </a:extLst>
          </p:cNvPr>
          <p:cNvPicPr>
            <a:picLocks noChangeAspect="1"/>
          </p:cNvPicPr>
          <p:nvPr/>
        </p:nvPicPr>
        <p:blipFill>
          <a:blip r:embed="rId4"/>
          <a:stretch>
            <a:fillRect/>
          </a:stretch>
        </p:blipFill>
        <p:spPr>
          <a:xfrm>
            <a:off x="8223150" y="1485255"/>
            <a:ext cx="3965100" cy="3606499"/>
          </a:xfrm>
          <a:prstGeom prst="rect">
            <a:avLst/>
          </a:prstGeom>
        </p:spPr>
      </p:pic>
      <p:pic>
        <p:nvPicPr>
          <p:cNvPr id="7" name="Pilt 6">
            <a:extLst>
              <a:ext uri="{FF2B5EF4-FFF2-40B4-BE49-F238E27FC236}">
                <a16:creationId xmlns:a16="http://schemas.microsoft.com/office/drawing/2014/main" id="{0B328D34-045F-42B2-AD7E-996BEC443CE9}"/>
              </a:ext>
            </a:extLst>
          </p:cNvPr>
          <p:cNvPicPr>
            <a:picLocks noChangeAspect="1"/>
          </p:cNvPicPr>
          <p:nvPr/>
        </p:nvPicPr>
        <p:blipFill>
          <a:blip r:embed="rId5"/>
          <a:stretch>
            <a:fillRect/>
          </a:stretch>
        </p:blipFill>
        <p:spPr>
          <a:xfrm>
            <a:off x="3051506" y="1371599"/>
            <a:ext cx="5013545" cy="3716110"/>
          </a:xfrm>
          <a:prstGeom prst="rect">
            <a:avLst/>
          </a:prstGeom>
        </p:spPr>
      </p:pic>
      <p:sp>
        <p:nvSpPr>
          <p:cNvPr id="8" name="TextBox 7">
            <a:extLst>
              <a:ext uri="{FF2B5EF4-FFF2-40B4-BE49-F238E27FC236}">
                <a16:creationId xmlns:a16="http://schemas.microsoft.com/office/drawing/2014/main" id="{87E9513C-C3D4-4C07-9367-F4613F4A5ACE}"/>
              </a:ext>
            </a:extLst>
          </p:cNvPr>
          <p:cNvSpPr txBox="1"/>
          <p:nvPr/>
        </p:nvSpPr>
        <p:spPr>
          <a:xfrm>
            <a:off x="9213214" y="5396148"/>
            <a:ext cx="2140586" cy="369332"/>
          </a:xfrm>
          <a:prstGeom prst="rect">
            <a:avLst/>
          </a:prstGeom>
          <a:noFill/>
        </p:spPr>
        <p:txBody>
          <a:bodyPr wrap="none" rtlCol="0">
            <a:spAutoFit/>
          </a:bodyPr>
          <a:lstStyle/>
          <a:p>
            <a:r>
              <a:rPr lang="et-EE" dirty="0" err="1"/>
              <a:t>Ferguson</a:t>
            </a:r>
            <a:r>
              <a:rPr lang="et-EE" dirty="0"/>
              <a:t> et </a:t>
            </a:r>
            <a:r>
              <a:rPr lang="et-EE" dirty="0" err="1"/>
              <a:t>al</a:t>
            </a:r>
            <a:r>
              <a:rPr lang="et-EE" dirty="0"/>
              <a:t>., 2007</a:t>
            </a:r>
            <a:endParaRPr lang="en-US" dirty="0"/>
          </a:p>
        </p:txBody>
      </p:sp>
      <p:sp>
        <p:nvSpPr>
          <p:cNvPr id="3" name="Slaidinumbri kohatäide 2">
            <a:extLst>
              <a:ext uri="{FF2B5EF4-FFF2-40B4-BE49-F238E27FC236}">
                <a16:creationId xmlns:a16="http://schemas.microsoft.com/office/drawing/2014/main" id="{A70F9DE8-3322-4C0F-8FA9-6F7EDD469431}"/>
              </a:ext>
            </a:extLst>
          </p:cNvPr>
          <p:cNvSpPr>
            <a:spLocks noGrp="1"/>
          </p:cNvSpPr>
          <p:nvPr>
            <p:ph type="sldNum" sz="quarter" idx="12"/>
          </p:nvPr>
        </p:nvSpPr>
        <p:spPr/>
        <p:txBody>
          <a:bodyPr/>
          <a:lstStyle/>
          <a:p>
            <a:fld id="{E1C0B775-2F1D-48DC-A48A-D639BCB5D7DD}" type="slidenum">
              <a:rPr lang="en-US" smtClean="0"/>
              <a:t>10</a:t>
            </a:fld>
            <a:endParaRPr lang="en-US"/>
          </a:p>
        </p:txBody>
      </p:sp>
    </p:spTree>
    <p:extLst>
      <p:ext uri="{BB962C8B-B14F-4D97-AF65-F5344CB8AC3E}">
        <p14:creationId xmlns:p14="http://schemas.microsoft.com/office/powerpoint/2010/main" val="373379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3B8A660-6782-414F-9ACF-92C5D61E89BB}"/>
              </a:ext>
            </a:extLst>
          </p:cNvPr>
          <p:cNvSpPr>
            <a:spLocks noGrp="1"/>
          </p:cNvSpPr>
          <p:nvPr>
            <p:ph type="title"/>
          </p:nvPr>
        </p:nvSpPr>
        <p:spPr>
          <a:xfrm>
            <a:off x="342900" y="0"/>
            <a:ext cx="12092940" cy="1325563"/>
          </a:xfrm>
        </p:spPr>
        <p:txBody>
          <a:bodyPr/>
          <a:lstStyle/>
          <a:p>
            <a:pPr algn="ctr"/>
            <a:r>
              <a:rPr lang="et-EE" b="1" dirty="0"/>
              <a:t>Põhjavee dünaamika uurimine – veejuhtivus T ja veemahutavus S</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D27AE5A6-454B-4A6A-8BA8-0192D1A7D0A9}"/>
                  </a:ext>
                </a:extLst>
              </p:cNvPr>
              <p:cNvSpPr>
                <a:spLocks noGrp="1"/>
              </p:cNvSpPr>
              <p:nvPr>
                <p:ph idx="1"/>
              </p:nvPr>
            </p:nvSpPr>
            <p:spPr/>
            <p:txBody>
              <a:bodyPr>
                <a:normAutofit fontScale="92500" lnSpcReduction="10000"/>
              </a:bodyPr>
              <a:lstStyle/>
              <a:p>
                <a:pPr algn="just"/>
                <a:r>
                  <a:rPr lang="et-EE" dirty="0"/>
                  <a:t>Põhjaveekihi veejuhtivus T ja veemahutavus S määratakse eksperimentaalsete proovipumpamistega (</a:t>
                </a:r>
                <a:r>
                  <a:rPr lang="et-EE" i="1" dirty="0" err="1"/>
                  <a:t>pumping</a:t>
                </a:r>
                <a:r>
                  <a:rPr lang="et-EE" i="1" dirty="0"/>
                  <a:t> </a:t>
                </a:r>
                <a:r>
                  <a:rPr lang="et-EE" i="1" dirty="0" err="1"/>
                  <a:t>tests</a:t>
                </a:r>
                <a:r>
                  <a:rPr lang="et-EE" dirty="0"/>
                  <a:t>).</a:t>
                </a:r>
              </a:p>
              <a:p>
                <a:pPr algn="just"/>
                <a:r>
                  <a:rPr lang="et-EE" b="1" dirty="0"/>
                  <a:t>Proovipumpamine on eksperiment, mille käigus ühest kaevust pumbatakse vett konstantse vooluhulgaga (m</a:t>
                </a:r>
                <a:r>
                  <a:rPr lang="et-EE" b="1" baseline="30000" dirty="0"/>
                  <a:t>3</a:t>
                </a:r>
                <a:r>
                  <a:rPr lang="et-EE" b="1" dirty="0"/>
                  <a:t>/h) ja määratakse veetaseme muutused (alandus </a:t>
                </a:r>
                <a:r>
                  <a:rPr lang="et-EE" b="1" i="1" dirty="0"/>
                  <a:t>s</a:t>
                </a:r>
                <a:r>
                  <a:rPr lang="et-EE" b="1" dirty="0"/>
                  <a:t>) ühes või enamas lähedal asuvas vaatluskaevus ja vahel ka pumbatavas kaevus endas. </a:t>
                </a:r>
              </a:p>
              <a:p>
                <a:pPr marL="0" indent="0" algn="just">
                  <a:buNone/>
                </a:pPr>
                <a14:m>
                  <m:oMathPara xmlns:m="http://schemas.openxmlformats.org/officeDocument/2006/math">
                    <m:oMathParaPr>
                      <m:jc m:val="centerGroup"/>
                    </m:oMathParaPr>
                    <m:oMath xmlns:m="http://schemas.openxmlformats.org/officeDocument/2006/math">
                      <m:r>
                        <m:rPr>
                          <m:sty m:val="p"/>
                        </m:rPr>
                        <a:rPr lang="et-EE">
                          <a:latin typeface="Cambria Math" panose="02040503050406030204" pitchFamily="18" charset="0"/>
                        </a:rPr>
                        <m:t>s</m:t>
                      </m:r>
                      <m:r>
                        <a:rPr lang="et-EE">
                          <a:latin typeface="Cambria Math" panose="02040503050406030204" pitchFamily="18" charset="0"/>
                        </a:rPr>
                        <m:t>=</m:t>
                      </m:r>
                      <m:r>
                        <m:rPr>
                          <m:sty m:val="p"/>
                        </m:rPr>
                        <a:rPr lang="et-EE">
                          <a:latin typeface="Cambria Math" panose="02040503050406030204" pitchFamily="18" charset="0"/>
                        </a:rPr>
                        <m:t>H</m:t>
                      </m:r>
                      <m:r>
                        <a:rPr lang="et-EE">
                          <a:latin typeface="Cambria Math" panose="02040503050406030204" pitchFamily="18" charset="0"/>
                        </a:rPr>
                        <m:t>−</m:t>
                      </m:r>
                      <m:r>
                        <m:rPr>
                          <m:sty m:val="p"/>
                        </m:rPr>
                        <a:rPr lang="et-EE">
                          <a:latin typeface="Cambria Math" panose="02040503050406030204" pitchFamily="18" charset="0"/>
                        </a:rPr>
                        <m:t>h</m:t>
                      </m:r>
                    </m:oMath>
                  </m:oMathPara>
                </a14:m>
                <a:endParaRPr lang="et-EE" dirty="0"/>
              </a:p>
              <a:p>
                <a:pPr marL="0" indent="0" algn="just">
                  <a:buNone/>
                </a:pPr>
                <a:r>
                  <a:rPr lang="et-EE" dirty="0"/>
                  <a:t>H – staatiline veetase</a:t>
                </a:r>
              </a:p>
              <a:p>
                <a:pPr marL="0" indent="0" algn="just">
                  <a:buNone/>
                </a:pPr>
                <a:r>
                  <a:rPr lang="et-EE" dirty="0"/>
                  <a:t>h – dünaamiline veetase</a:t>
                </a:r>
              </a:p>
              <a:p>
                <a:pPr algn="just"/>
                <a:r>
                  <a:rPr lang="et-EE" dirty="0"/>
                  <a:t>Proovipumpamise käigus tekitatud depressioonilehtri kuju ja ulatus sõltub uuritava veekihi hüdraulilistest omadustest. </a:t>
                </a:r>
              </a:p>
              <a:p>
                <a:endParaRPr lang="et-EE" dirty="0"/>
              </a:p>
              <a:p>
                <a:endParaRPr lang="en-US" dirty="0"/>
              </a:p>
            </p:txBody>
          </p:sp>
        </mc:Choice>
        <mc:Fallback xmlns="">
          <p:sp>
            <p:nvSpPr>
              <p:cNvPr id="3" name="Sisu kohatäide 2">
                <a:extLst>
                  <a:ext uri="{FF2B5EF4-FFF2-40B4-BE49-F238E27FC236}">
                    <a16:creationId xmlns:a16="http://schemas.microsoft.com/office/drawing/2014/main" id="{D27AE5A6-454B-4A6A-8BA8-0192D1A7D0A9}"/>
                  </a:ext>
                </a:extLst>
              </p:cNvPr>
              <p:cNvSpPr>
                <a:spLocks noGrp="1" noRot="1" noChangeAspect="1" noMove="1" noResize="1" noEditPoints="1" noAdjustHandles="1" noChangeArrowheads="1" noChangeShapeType="1" noTextEdit="1"/>
              </p:cNvSpPr>
              <p:nvPr>
                <p:ph idx="1"/>
              </p:nvPr>
            </p:nvSpPr>
            <p:spPr>
              <a:blipFill>
                <a:blip r:embed="rId3"/>
                <a:stretch>
                  <a:fillRect l="-1043" t="-2801" r="-986"/>
                </a:stretch>
              </a:blipFill>
            </p:spPr>
            <p:txBody>
              <a:bodyPr/>
              <a:lstStyle/>
              <a:p>
                <a:r>
                  <a:rPr lang="en-US">
                    <a:noFill/>
                  </a:rPr>
                  <a:t> </a:t>
                </a:r>
              </a:p>
            </p:txBody>
          </p:sp>
        </mc:Fallback>
      </mc:AlternateContent>
      <p:sp>
        <p:nvSpPr>
          <p:cNvPr id="4" name="Slaidinumbri kohatäide 3">
            <a:extLst>
              <a:ext uri="{FF2B5EF4-FFF2-40B4-BE49-F238E27FC236}">
                <a16:creationId xmlns:a16="http://schemas.microsoft.com/office/drawing/2014/main" id="{7D162D6E-F6A7-48F2-98C3-6B173057DDFB}"/>
              </a:ext>
            </a:extLst>
          </p:cNvPr>
          <p:cNvSpPr>
            <a:spLocks noGrp="1"/>
          </p:cNvSpPr>
          <p:nvPr>
            <p:ph type="sldNum" sz="quarter" idx="12"/>
          </p:nvPr>
        </p:nvSpPr>
        <p:spPr/>
        <p:txBody>
          <a:bodyPr/>
          <a:lstStyle/>
          <a:p>
            <a:fld id="{E1C0B775-2F1D-48DC-A48A-D639BCB5D7DD}" type="slidenum">
              <a:rPr lang="en-US" smtClean="0"/>
              <a:t>11</a:t>
            </a:fld>
            <a:endParaRPr lang="en-US"/>
          </a:p>
        </p:txBody>
      </p:sp>
    </p:spTree>
    <p:extLst>
      <p:ext uri="{BB962C8B-B14F-4D97-AF65-F5344CB8AC3E}">
        <p14:creationId xmlns:p14="http://schemas.microsoft.com/office/powerpoint/2010/main" val="237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D3F87ED-70ED-4A78-B0BA-7E7FF20CB95F}"/>
              </a:ext>
            </a:extLst>
          </p:cNvPr>
          <p:cNvSpPr>
            <a:spLocks noGrp="1"/>
          </p:cNvSpPr>
          <p:nvPr>
            <p:ph type="title"/>
          </p:nvPr>
        </p:nvSpPr>
        <p:spPr/>
        <p:txBody>
          <a:bodyPr/>
          <a:lstStyle/>
          <a:p>
            <a:pPr algn="ctr"/>
            <a:r>
              <a:rPr lang="et-EE" b="1" dirty="0"/>
              <a:t>Põhjavee dünaamika uurimine – veejuhtivus T ja veemahutavus S</a:t>
            </a:r>
            <a:endParaRPr lang="en-US" dirty="0"/>
          </a:p>
        </p:txBody>
      </p:sp>
      <p:sp>
        <p:nvSpPr>
          <p:cNvPr id="3" name="Sisu kohatäide 2">
            <a:extLst>
              <a:ext uri="{FF2B5EF4-FFF2-40B4-BE49-F238E27FC236}">
                <a16:creationId xmlns:a16="http://schemas.microsoft.com/office/drawing/2014/main" id="{D3660C7B-5E58-470A-A59D-05B048E5412A}"/>
              </a:ext>
            </a:extLst>
          </p:cNvPr>
          <p:cNvSpPr>
            <a:spLocks noGrp="1"/>
          </p:cNvSpPr>
          <p:nvPr>
            <p:ph idx="1"/>
          </p:nvPr>
        </p:nvSpPr>
        <p:spPr/>
        <p:txBody>
          <a:bodyPr/>
          <a:lstStyle/>
          <a:p>
            <a:endParaRPr lang="en-US" dirty="0"/>
          </a:p>
        </p:txBody>
      </p:sp>
      <p:pic>
        <p:nvPicPr>
          <p:cNvPr id="4" name="Pilt 3">
            <a:extLst>
              <a:ext uri="{FF2B5EF4-FFF2-40B4-BE49-F238E27FC236}">
                <a16:creationId xmlns:a16="http://schemas.microsoft.com/office/drawing/2014/main" id="{1061EA27-5D67-4366-9113-FC01DB5A389F}"/>
              </a:ext>
            </a:extLst>
          </p:cNvPr>
          <p:cNvPicPr>
            <a:picLocks noChangeAspect="1"/>
          </p:cNvPicPr>
          <p:nvPr/>
        </p:nvPicPr>
        <p:blipFill>
          <a:blip r:embed="rId3"/>
          <a:stretch>
            <a:fillRect/>
          </a:stretch>
        </p:blipFill>
        <p:spPr>
          <a:xfrm>
            <a:off x="566440" y="1825625"/>
            <a:ext cx="3569498" cy="4486275"/>
          </a:xfrm>
          <a:prstGeom prst="rect">
            <a:avLst/>
          </a:prstGeom>
        </p:spPr>
      </p:pic>
      <p:sp>
        <p:nvSpPr>
          <p:cNvPr id="5" name="TextBox 4">
            <a:extLst>
              <a:ext uri="{FF2B5EF4-FFF2-40B4-BE49-F238E27FC236}">
                <a16:creationId xmlns:a16="http://schemas.microsoft.com/office/drawing/2014/main" id="{770EEF79-B9A4-49FC-80D3-AAE34DF38EFF}"/>
              </a:ext>
            </a:extLst>
          </p:cNvPr>
          <p:cNvSpPr txBox="1"/>
          <p:nvPr/>
        </p:nvSpPr>
        <p:spPr>
          <a:xfrm>
            <a:off x="1806787" y="6380480"/>
            <a:ext cx="2239068" cy="338554"/>
          </a:xfrm>
          <a:prstGeom prst="rect">
            <a:avLst/>
          </a:prstGeom>
          <a:noFill/>
        </p:spPr>
        <p:txBody>
          <a:bodyPr wrap="square" rtlCol="0">
            <a:spAutoFit/>
          </a:bodyPr>
          <a:lstStyle/>
          <a:p>
            <a:r>
              <a:rPr lang="et-EE" sz="1600" dirty="0" err="1"/>
              <a:t>Hiscock</a:t>
            </a:r>
            <a:r>
              <a:rPr lang="et-EE" sz="1600" dirty="0"/>
              <a:t>, 2005</a:t>
            </a:r>
            <a:endParaRPr lang="en-US" sz="1600" dirty="0"/>
          </a:p>
        </p:txBody>
      </p:sp>
      <p:pic>
        <p:nvPicPr>
          <p:cNvPr id="6" name="Pilt 5">
            <a:extLst>
              <a:ext uri="{FF2B5EF4-FFF2-40B4-BE49-F238E27FC236}">
                <a16:creationId xmlns:a16="http://schemas.microsoft.com/office/drawing/2014/main" id="{25F98C67-41F8-4A72-9937-408E11877468}"/>
              </a:ext>
            </a:extLst>
          </p:cNvPr>
          <p:cNvPicPr>
            <a:picLocks noChangeAspect="1"/>
          </p:cNvPicPr>
          <p:nvPr/>
        </p:nvPicPr>
        <p:blipFill>
          <a:blip r:embed="rId4"/>
          <a:stretch>
            <a:fillRect/>
          </a:stretch>
        </p:blipFill>
        <p:spPr>
          <a:xfrm>
            <a:off x="5904862" y="1825625"/>
            <a:ext cx="5276850" cy="3333750"/>
          </a:xfrm>
          <a:prstGeom prst="rect">
            <a:avLst/>
          </a:prstGeom>
        </p:spPr>
      </p:pic>
      <p:sp>
        <p:nvSpPr>
          <p:cNvPr id="7" name="TextBox 6">
            <a:extLst>
              <a:ext uri="{FF2B5EF4-FFF2-40B4-BE49-F238E27FC236}">
                <a16:creationId xmlns:a16="http://schemas.microsoft.com/office/drawing/2014/main" id="{984C2F0C-E0D8-4736-A94D-82A62515BEFA}"/>
              </a:ext>
            </a:extLst>
          </p:cNvPr>
          <p:cNvSpPr txBox="1"/>
          <p:nvPr/>
        </p:nvSpPr>
        <p:spPr>
          <a:xfrm>
            <a:off x="5732774" y="5540668"/>
            <a:ext cx="5621026" cy="369332"/>
          </a:xfrm>
          <a:prstGeom prst="rect">
            <a:avLst/>
          </a:prstGeom>
          <a:noFill/>
        </p:spPr>
        <p:txBody>
          <a:bodyPr wrap="none" rtlCol="0">
            <a:spAutoFit/>
          </a:bodyPr>
          <a:lstStyle/>
          <a:p>
            <a:r>
              <a:rPr lang="en-US" dirty="0"/>
              <a:t>http://www.aqtesolv.com/pumping-tests/pump-tests.htm</a:t>
            </a:r>
          </a:p>
        </p:txBody>
      </p:sp>
      <p:sp>
        <p:nvSpPr>
          <p:cNvPr id="8" name="Slaidinumbri kohatäide 7">
            <a:extLst>
              <a:ext uri="{FF2B5EF4-FFF2-40B4-BE49-F238E27FC236}">
                <a16:creationId xmlns:a16="http://schemas.microsoft.com/office/drawing/2014/main" id="{38DA44C1-1B68-4F3D-99C6-87138406FAB6}"/>
              </a:ext>
            </a:extLst>
          </p:cNvPr>
          <p:cNvSpPr>
            <a:spLocks noGrp="1"/>
          </p:cNvSpPr>
          <p:nvPr>
            <p:ph type="sldNum" sz="quarter" idx="12"/>
          </p:nvPr>
        </p:nvSpPr>
        <p:spPr/>
        <p:txBody>
          <a:bodyPr/>
          <a:lstStyle/>
          <a:p>
            <a:fld id="{E1C0B775-2F1D-48DC-A48A-D639BCB5D7DD}" type="slidenum">
              <a:rPr lang="en-US" smtClean="0"/>
              <a:t>12</a:t>
            </a:fld>
            <a:endParaRPr lang="en-US"/>
          </a:p>
        </p:txBody>
      </p:sp>
    </p:spTree>
    <p:extLst>
      <p:ext uri="{BB962C8B-B14F-4D97-AF65-F5344CB8AC3E}">
        <p14:creationId xmlns:p14="http://schemas.microsoft.com/office/powerpoint/2010/main" val="3203361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AFD66BC-C1BD-44EC-891A-5C4FFF138F8E}"/>
              </a:ext>
            </a:extLst>
          </p:cNvPr>
          <p:cNvSpPr>
            <a:spLocks noGrp="1"/>
          </p:cNvSpPr>
          <p:nvPr>
            <p:ph type="title"/>
          </p:nvPr>
        </p:nvSpPr>
        <p:spPr/>
        <p:txBody>
          <a:bodyPr/>
          <a:lstStyle/>
          <a:p>
            <a:r>
              <a:rPr lang="et-EE" b="1" dirty="0"/>
              <a:t>Põhjavee dünaamika modelleerimine</a:t>
            </a:r>
            <a:endParaRPr lang="en-US" b="1" dirty="0"/>
          </a:p>
        </p:txBody>
      </p:sp>
      <p:sp>
        <p:nvSpPr>
          <p:cNvPr id="3" name="Sisu kohatäide 2">
            <a:extLst>
              <a:ext uri="{FF2B5EF4-FFF2-40B4-BE49-F238E27FC236}">
                <a16:creationId xmlns:a16="http://schemas.microsoft.com/office/drawing/2014/main" id="{2E6393C2-0557-49F6-A242-D9648C474D4B}"/>
              </a:ext>
            </a:extLst>
          </p:cNvPr>
          <p:cNvSpPr>
            <a:spLocks noGrp="1"/>
          </p:cNvSpPr>
          <p:nvPr>
            <p:ph idx="1"/>
          </p:nvPr>
        </p:nvSpPr>
        <p:spPr/>
        <p:txBody>
          <a:bodyPr>
            <a:normAutofit fontScale="85000" lnSpcReduction="20000"/>
          </a:bodyPr>
          <a:lstStyle/>
          <a:p>
            <a:pPr algn="just"/>
            <a:r>
              <a:rPr lang="et-EE" dirty="0"/>
              <a:t>Põhjavee liikumise modelleerimine heterogeensetes ja anisotroopsetes veekihtides on liiga keeruline, et seda oleks võimalik uurida analüütiliselt ning selleks kasutatakse numbrilisi mudeleid arvuti tarkvara vormis.</a:t>
            </a:r>
          </a:p>
          <a:p>
            <a:pPr algn="just"/>
            <a:r>
              <a:rPr lang="et-EE" dirty="0"/>
              <a:t>Nendes mudelites jagatakse kirjeldatud võrrandid võrrandisüsteemideks, mille lahendamiseks kasutatakse kas lõplike vahede meetodit (</a:t>
            </a:r>
            <a:r>
              <a:rPr lang="et-EE" i="1" dirty="0" err="1"/>
              <a:t>finite</a:t>
            </a:r>
            <a:r>
              <a:rPr lang="et-EE" i="1" dirty="0"/>
              <a:t> </a:t>
            </a:r>
            <a:r>
              <a:rPr lang="et-EE" i="1" dirty="0" err="1"/>
              <a:t>difference</a:t>
            </a:r>
            <a:r>
              <a:rPr lang="et-EE" i="1" dirty="0"/>
              <a:t> </a:t>
            </a:r>
            <a:r>
              <a:rPr lang="et-EE" i="1" dirty="0" err="1"/>
              <a:t>method</a:t>
            </a:r>
            <a:r>
              <a:rPr lang="et-EE" dirty="0"/>
              <a:t>) või lõplike elementide meetodit (</a:t>
            </a:r>
            <a:r>
              <a:rPr lang="et-EE" i="1" dirty="0" err="1"/>
              <a:t>finite</a:t>
            </a:r>
            <a:r>
              <a:rPr lang="et-EE" i="1" dirty="0"/>
              <a:t> element </a:t>
            </a:r>
            <a:r>
              <a:rPr lang="et-EE" i="1" dirty="0" err="1"/>
              <a:t>method</a:t>
            </a:r>
            <a:r>
              <a:rPr lang="et-EE" dirty="0"/>
              <a:t>). </a:t>
            </a:r>
          </a:p>
          <a:p>
            <a:pPr algn="just"/>
            <a:r>
              <a:rPr lang="et-EE" dirty="0"/>
              <a:t>Võrrandite lahendeid ei otsita mitte uuritava süsteemi kõikide punktide jaoks, vaid ainult teatud kindla arvu punktide jaoks. Nende punktide jaoks otsitakse matemaatilises mudelis võrrandi lahendeid iteratsiooni teel. See on omamoodi katse-eksituse meetod, kus otsitakse lahendit, mis oleks uurija sätestatud tingimustele võimalikult lähedal (nt. lubatud viga süsteemi veebilansis).</a:t>
            </a:r>
          </a:p>
          <a:p>
            <a:pPr algn="just"/>
            <a:r>
              <a:rPr lang="et-EE" dirty="0"/>
              <a:t>Nimetatud numbriliste mudelite analüüsimiseks kasutatakse erinevat arvutitarkvara, millest tuntuim on USGS-i poolt välja töötatud lõplike vahede meetodit rakendav MODFLOW (lõplike vahede meetod).</a:t>
            </a:r>
          </a:p>
          <a:p>
            <a:endParaRPr lang="en-US" dirty="0"/>
          </a:p>
        </p:txBody>
      </p:sp>
      <p:sp>
        <p:nvSpPr>
          <p:cNvPr id="4" name="Slaidinumbri kohatäide 3">
            <a:extLst>
              <a:ext uri="{FF2B5EF4-FFF2-40B4-BE49-F238E27FC236}">
                <a16:creationId xmlns:a16="http://schemas.microsoft.com/office/drawing/2014/main" id="{D3C80F8A-304F-46DC-8FDF-B1C48420D42E}"/>
              </a:ext>
            </a:extLst>
          </p:cNvPr>
          <p:cNvSpPr>
            <a:spLocks noGrp="1"/>
          </p:cNvSpPr>
          <p:nvPr>
            <p:ph type="sldNum" sz="quarter" idx="12"/>
          </p:nvPr>
        </p:nvSpPr>
        <p:spPr/>
        <p:txBody>
          <a:bodyPr/>
          <a:lstStyle/>
          <a:p>
            <a:fld id="{E1C0B775-2F1D-48DC-A48A-D639BCB5D7DD}" type="slidenum">
              <a:rPr lang="en-US" smtClean="0"/>
              <a:t>13</a:t>
            </a:fld>
            <a:endParaRPr lang="en-US"/>
          </a:p>
        </p:txBody>
      </p:sp>
    </p:spTree>
    <p:extLst>
      <p:ext uri="{BB962C8B-B14F-4D97-AF65-F5344CB8AC3E}">
        <p14:creationId xmlns:p14="http://schemas.microsoft.com/office/powerpoint/2010/main" val="23731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CEDA5EF-8E9B-4747-B5D4-B0D585DA0830}"/>
              </a:ext>
            </a:extLst>
          </p:cNvPr>
          <p:cNvSpPr>
            <a:spLocks noGrp="1"/>
          </p:cNvSpPr>
          <p:nvPr>
            <p:ph type="title"/>
          </p:nvPr>
        </p:nvSpPr>
        <p:spPr/>
        <p:txBody>
          <a:bodyPr/>
          <a:lstStyle/>
          <a:p>
            <a:r>
              <a:rPr lang="et-EE" b="1" dirty="0"/>
              <a:t>Põhjavee dünaamika modelleerimine</a:t>
            </a:r>
            <a:endParaRPr lang="en-US" b="1" dirty="0"/>
          </a:p>
        </p:txBody>
      </p:sp>
      <p:pic>
        <p:nvPicPr>
          <p:cNvPr id="4" name="Sisu kohatäide 3">
            <a:extLst>
              <a:ext uri="{FF2B5EF4-FFF2-40B4-BE49-F238E27FC236}">
                <a16:creationId xmlns:a16="http://schemas.microsoft.com/office/drawing/2014/main" id="{6F8000DC-E194-4AA1-95EC-16175BF53065}"/>
              </a:ext>
            </a:extLst>
          </p:cNvPr>
          <p:cNvPicPr>
            <a:picLocks noGrp="1" noChangeAspect="1"/>
          </p:cNvPicPr>
          <p:nvPr>
            <p:ph idx="1"/>
          </p:nvPr>
        </p:nvPicPr>
        <p:blipFill>
          <a:blip r:embed="rId3"/>
          <a:stretch>
            <a:fillRect/>
          </a:stretch>
        </p:blipFill>
        <p:spPr>
          <a:xfrm>
            <a:off x="3375660" y="1334526"/>
            <a:ext cx="5440680" cy="5523474"/>
          </a:xfrm>
          <a:prstGeom prst="rect">
            <a:avLst/>
          </a:prstGeom>
        </p:spPr>
      </p:pic>
      <p:sp>
        <p:nvSpPr>
          <p:cNvPr id="5" name="Slaidinumbri kohatäide 4">
            <a:extLst>
              <a:ext uri="{FF2B5EF4-FFF2-40B4-BE49-F238E27FC236}">
                <a16:creationId xmlns:a16="http://schemas.microsoft.com/office/drawing/2014/main" id="{41EDB90F-C206-440A-BB98-3F18DC4E36D8}"/>
              </a:ext>
            </a:extLst>
          </p:cNvPr>
          <p:cNvSpPr>
            <a:spLocks noGrp="1"/>
          </p:cNvSpPr>
          <p:nvPr>
            <p:ph type="sldNum" sz="quarter" idx="12"/>
          </p:nvPr>
        </p:nvSpPr>
        <p:spPr/>
        <p:txBody>
          <a:bodyPr/>
          <a:lstStyle/>
          <a:p>
            <a:fld id="{E1C0B775-2F1D-48DC-A48A-D639BCB5D7DD}" type="slidenum">
              <a:rPr lang="en-US" smtClean="0"/>
              <a:t>14</a:t>
            </a:fld>
            <a:endParaRPr lang="en-US"/>
          </a:p>
        </p:txBody>
      </p:sp>
    </p:spTree>
    <p:extLst>
      <p:ext uri="{BB962C8B-B14F-4D97-AF65-F5344CB8AC3E}">
        <p14:creationId xmlns:p14="http://schemas.microsoft.com/office/powerpoint/2010/main" val="176543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0203DBD-2CC5-4551-9A44-D2F508B0F3D5}"/>
              </a:ext>
            </a:extLst>
          </p:cNvPr>
          <p:cNvSpPr>
            <a:spLocks noGrp="1"/>
          </p:cNvSpPr>
          <p:nvPr>
            <p:ph type="title"/>
          </p:nvPr>
        </p:nvSpPr>
        <p:spPr>
          <a:xfrm>
            <a:off x="838200" y="1"/>
            <a:ext cx="10515600" cy="742950"/>
          </a:xfrm>
        </p:spPr>
        <p:txBody>
          <a:bodyPr/>
          <a:lstStyle/>
          <a:p>
            <a:r>
              <a:rPr lang="et-EE" b="1" dirty="0"/>
              <a:t>Põhjavee dünaamika modelleerimine</a:t>
            </a:r>
            <a:endParaRPr lang="en-US" b="1" dirty="0"/>
          </a:p>
        </p:txBody>
      </p:sp>
      <p:pic>
        <p:nvPicPr>
          <p:cNvPr id="1026" name="Picture 2" descr="Pildiotsingu MODFLOW tulemus">
            <a:extLst>
              <a:ext uri="{FF2B5EF4-FFF2-40B4-BE49-F238E27FC236}">
                <a16:creationId xmlns:a16="http://schemas.microsoft.com/office/drawing/2014/main" id="{5FD6E425-0E37-4E89-9533-D45B620979B9}"/>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38200" y="818516"/>
            <a:ext cx="4338062" cy="2443979"/>
          </a:xfrm>
          <a:prstGeom prst="rect">
            <a:avLst/>
          </a:prstGeom>
          <a:noFill/>
          <a:extLst>
            <a:ext uri="{909E8E84-426E-40DD-AFC4-6F175D3DCCD1}">
              <a14:hiddenFill xmlns:a14="http://schemas.microsoft.com/office/drawing/2010/main">
                <a:solidFill>
                  <a:srgbClr val="FFFFFF"/>
                </a:solidFill>
              </a14:hiddenFill>
            </a:ext>
          </a:extLst>
        </p:spPr>
      </p:pic>
      <p:pic>
        <p:nvPicPr>
          <p:cNvPr id="4" name="Pilt 3">
            <a:extLst>
              <a:ext uri="{FF2B5EF4-FFF2-40B4-BE49-F238E27FC236}">
                <a16:creationId xmlns:a16="http://schemas.microsoft.com/office/drawing/2014/main" id="{3AC6794B-BDE6-4813-A1EE-C90BC3B0E5CB}"/>
              </a:ext>
            </a:extLst>
          </p:cNvPr>
          <p:cNvPicPr>
            <a:picLocks noChangeAspect="1"/>
          </p:cNvPicPr>
          <p:nvPr/>
        </p:nvPicPr>
        <p:blipFill>
          <a:blip r:embed="rId6"/>
          <a:stretch>
            <a:fillRect/>
          </a:stretch>
        </p:blipFill>
        <p:spPr>
          <a:xfrm>
            <a:off x="1026031" y="3296785"/>
            <a:ext cx="3962400" cy="3070860"/>
          </a:xfrm>
          <a:prstGeom prst="rect">
            <a:avLst/>
          </a:prstGeom>
        </p:spPr>
      </p:pic>
      <p:sp>
        <p:nvSpPr>
          <p:cNvPr id="5" name="TextBox 4">
            <a:extLst>
              <a:ext uri="{FF2B5EF4-FFF2-40B4-BE49-F238E27FC236}">
                <a16:creationId xmlns:a16="http://schemas.microsoft.com/office/drawing/2014/main" id="{6CDC7731-96AE-4873-AAF6-420B062E7810}"/>
              </a:ext>
            </a:extLst>
          </p:cNvPr>
          <p:cNvSpPr txBox="1"/>
          <p:nvPr/>
        </p:nvSpPr>
        <p:spPr>
          <a:xfrm>
            <a:off x="1131570" y="6488667"/>
            <a:ext cx="3763531" cy="369332"/>
          </a:xfrm>
          <a:prstGeom prst="rect">
            <a:avLst/>
          </a:prstGeom>
          <a:noFill/>
        </p:spPr>
        <p:txBody>
          <a:bodyPr wrap="none" rtlCol="0">
            <a:spAutoFit/>
          </a:bodyPr>
          <a:lstStyle/>
          <a:p>
            <a:r>
              <a:rPr lang="et-EE" dirty="0"/>
              <a:t>Näiteid MODFLOW ekraanitõmmistest</a:t>
            </a:r>
            <a:endParaRPr lang="en-US" dirty="0"/>
          </a:p>
        </p:txBody>
      </p:sp>
      <p:pic>
        <p:nvPicPr>
          <p:cNvPr id="7" name="Example.avi">
            <a:hlinkClick r:id="" action="ppaction://media"/>
            <a:extLst>
              <a:ext uri="{FF2B5EF4-FFF2-40B4-BE49-F238E27FC236}">
                <a16:creationId xmlns:a16="http://schemas.microsoft.com/office/drawing/2014/main" id="{E6BA1A9F-A2B2-4E01-BB84-01C99F7C0EC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92140" y="1930035"/>
            <a:ext cx="4656860" cy="3602085"/>
          </a:xfrm>
          <a:prstGeom prst="rect">
            <a:avLst/>
          </a:prstGeom>
        </p:spPr>
      </p:pic>
      <p:sp>
        <p:nvSpPr>
          <p:cNvPr id="6" name="TextBox 5">
            <a:extLst>
              <a:ext uri="{FF2B5EF4-FFF2-40B4-BE49-F238E27FC236}">
                <a16:creationId xmlns:a16="http://schemas.microsoft.com/office/drawing/2014/main" id="{4C09154D-17AC-44E5-98D7-FBD755FDF3D2}"/>
              </a:ext>
            </a:extLst>
          </p:cNvPr>
          <p:cNvSpPr txBox="1"/>
          <p:nvPr/>
        </p:nvSpPr>
        <p:spPr>
          <a:xfrm>
            <a:off x="8002007" y="5646420"/>
            <a:ext cx="1437125" cy="369332"/>
          </a:xfrm>
          <a:prstGeom prst="rect">
            <a:avLst/>
          </a:prstGeom>
          <a:noFill/>
        </p:spPr>
        <p:txBody>
          <a:bodyPr wrap="none" rtlCol="0">
            <a:spAutoFit/>
          </a:bodyPr>
          <a:lstStyle/>
          <a:p>
            <a:r>
              <a:rPr lang="et-EE" dirty="0"/>
              <a:t>Sterckx, 2016</a:t>
            </a:r>
            <a:endParaRPr lang="en-US" dirty="0"/>
          </a:p>
        </p:txBody>
      </p:sp>
      <p:sp>
        <p:nvSpPr>
          <p:cNvPr id="8" name="Slaidinumbri kohatäide 7">
            <a:extLst>
              <a:ext uri="{FF2B5EF4-FFF2-40B4-BE49-F238E27FC236}">
                <a16:creationId xmlns:a16="http://schemas.microsoft.com/office/drawing/2014/main" id="{FBB7C287-29D6-4629-94B0-633B86765CF3}"/>
              </a:ext>
            </a:extLst>
          </p:cNvPr>
          <p:cNvSpPr>
            <a:spLocks noGrp="1"/>
          </p:cNvSpPr>
          <p:nvPr>
            <p:ph type="sldNum" sz="quarter" idx="12"/>
          </p:nvPr>
        </p:nvSpPr>
        <p:spPr/>
        <p:txBody>
          <a:bodyPr/>
          <a:lstStyle/>
          <a:p>
            <a:fld id="{E1C0B775-2F1D-48DC-A48A-D639BCB5D7DD}" type="slidenum">
              <a:rPr lang="en-US" smtClean="0"/>
              <a:t>15</a:t>
            </a:fld>
            <a:endParaRPr lang="en-US"/>
          </a:p>
        </p:txBody>
      </p:sp>
    </p:spTree>
    <p:extLst>
      <p:ext uri="{BB962C8B-B14F-4D97-AF65-F5344CB8AC3E}">
        <p14:creationId xmlns:p14="http://schemas.microsoft.com/office/powerpoint/2010/main" val="95663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FAA6463-FB33-47B6-974A-06C2479DB7EE}"/>
              </a:ext>
            </a:extLst>
          </p:cNvPr>
          <p:cNvSpPr>
            <a:spLocks noGrp="1"/>
          </p:cNvSpPr>
          <p:nvPr>
            <p:ph type="title"/>
          </p:nvPr>
        </p:nvSpPr>
        <p:spPr>
          <a:xfrm>
            <a:off x="838200" y="0"/>
            <a:ext cx="10515600" cy="1325563"/>
          </a:xfrm>
        </p:spPr>
        <p:txBody>
          <a:bodyPr/>
          <a:lstStyle/>
          <a:p>
            <a:r>
              <a:rPr lang="et-EE" b="1" dirty="0"/>
              <a:t>Puurkaevu mõju ümbritsevale veekihile</a:t>
            </a:r>
            <a:endParaRPr lang="en-US" b="1" dirty="0"/>
          </a:p>
        </p:txBody>
      </p:sp>
      <mc:AlternateContent xmlns:mc="http://schemas.openxmlformats.org/markup-compatibility/2006">
        <mc:Choice xmlns:a14="http://schemas.microsoft.com/office/drawing/2010/main" Requires="a14">
          <p:sp>
            <p:nvSpPr>
              <p:cNvPr id="3" name="Sisu kohatäide 2">
                <a:extLst>
                  <a:ext uri="{FF2B5EF4-FFF2-40B4-BE49-F238E27FC236}">
                    <a16:creationId xmlns:a16="http://schemas.microsoft.com/office/drawing/2014/main" id="{AC26CF83-5B11-4A82-99F1-C99E1CEDBD2B}"/>
                  </a:ext>
                </a:extLst>
              </p:cNvPr>
              <p:cNvSpPr>
                <a:spLocks noGrp="1"/>
              </p:cNvSpPr>
              <p:nvPr>
                <p:ph idx="1"/>
              </p:nvPr>
            </p:nvSpPr>
            <p:spPr>
              <a:xfrm>
                <a:off x="838200" y="1325562"/>
                <a:ext cx="10515600" cy="5030787"/>
              </a:xfrm>
            </p:spPr>
            <p:txBody>
              <a:bodyPr>
                <a:normAutofit fontScale="70000" lnSpcReduction="20000"/>
              </a:bodyPr>
              <a:lstStyle/>
              <a:p>
                <a:pPr algn="just"/>
                <a:r>
                  <a:rPr lang="et-EE" dirty="0"/>
                  <a:t>Kaevu pumpamise mõju ümbritsevale veekihile on võimalik määrata modelleerimise abil, aga vabapinnalise põhjaveekihi puhul saab ühe veekihti läbiva kaevu mõju põhjaveekihis hinnata ka empiirilise valemi abil.</a:t>
                </a:r>
              </a:p>
              <a:p>
                <a:pPr algn="just"/>
                <a:r>
                  <a:rPr lang="et-EE" dirty="0"/>
                  <a:t>Puurkaevu tootlikkus ehk deebit (Q – m</a:t>
                </a:r>
                <a:r>
                  <a:rPr lang="et-EE" baseline="30000" dirty="0"/>
                  <a:t>3</a:t>
                </a:r>
                <a:r>
                  <a:rPr lang="et-EE" dirty="0"/>
                  <a:t>/d) on looduslikust allikast või kaevust ajaühikus saadav veehulk, mis sõltub veekihi peamistest hüdrogeoloogilistest parameetritest. </a:t>
                </a:r>
              </a:p>
              <a:p>
                <a:pPr algn="just"/>
                <a:r>
                  <a:rPr lang="et-EE" b="1" dirty="0"/>
                  <a:t>Vabapinnalist põhjaveekihti läbiva kaevu deebit on arvutatav järgmise valemi abil</a:t>
                </a:r>
                <a:r>
                  <a:rPr lang="et-EE" dirty="0"/>
                  <a:t>:</a:t>
                </a:r>
              </a:p>
              <a:p>
                <a:pPr marL="0" indent="0" algn="just">
                  <a:buNone/>
                </a:pPr>
                <a14:m>
                  <m:oMathPara xmlns:m="http://schemas.openxmlformats.org/officeDocument/2006/math">
                    <m:oMathParaPr>
                      <m:jc m:val="centerGroup"/>
                    </m:oMathParaPr>
                    <m:oMath xmlns:m="http://schemas.openxmlformats.org/officeDocument/2006/math">
                      <m:r>
                        <a:rPr lang="et-EE" sz="3800" b="0" i="1" smtClean="0">
                          <a:latin typeface="Cambria Math" panose="02040503050406030204" pitchFamily="18" charset="0"/>
                        </a:rPr>
                        <m:t>𝑄</m:t>
                      </m:r>
                      <m:r>
                        <a:rPr lang="et-EE" sz="3800" b="0" i="1" smtClean="0">
                          <a:latin typeface="Cambria Math" panose="02040503050406030204" pitchFamily="18" charset="0"/>
                        </a:rPr>
                        <m:t>=1.36</m:t>
                      </m:r>
                      <m:f>
                        <m:fPr>
                          <m:ctrlPr>
                            <a:rPr lang="et-EE" sz="3800" b="0" i="1" smtClean="0">
                              <a:latin typeface="Cambria Math" panose="02040503050406030204" pitchFamily="18" charset="0"/>
                            </a:rPr>
                          </m:ctrlPr>
                        </m:fPr>
                        <m:num>
                          <m:r>
                            <a:rPr lang="et-EE" sz="3800" b="0" i="1" smtClean="0">
                              <a:latin typeface="Cambria Math" panose="02040503050406030204" pitchFamily="18" charset="0"/>
                            </a:rPr>
                            <m:t>𝐾𝑠</m:t>
                          </m:r>
                          <m:r>
                            <a:rPr lang="et-EE" sz="3800" b="0" i="1" smtClean="0">
                              <a:latin typeface="Cambria Math" panose="02040503050406030204" pitchFamily="18" charset="0"/>
                            </a:rPr>
                            <m:t>(2</m:t>
                          </m:r>
                          <m:r>
                            <a:rPr lang="et-EE" sz="3800" b="0" i="1" smtClean="0">
                              <a:latin typeface="Cambria Math" panose="02040503050406030204" pitchFamily="18" charset="0"/>
                            </a:rPr>
                            <m:t>h</m:t>
                          </m:r>
                          <m:r>
                            <a:rPr lang="et-EE" sz="3800" b="0" i="1" smtClean="0">
                              <a:latin typeface="Cambria Math" panose="02040503050406030204" pitchFamily="18" charset="0"/>
                            </a:rPr>
                            <m:t>−</m:t>
                          </m:r>
                          <m:r>
                            <a:rPr lang="et-EE" sz="3800" b="0" i="1" smtClean="0">
                              <a:latin typeface="Cambria Math" panose="02040503050406030204" pitchFamily="18" charset="0"/>
                            </a:rPr>
                            <m:t>𝑠</m:t>
                          </m:r>
                          <m:r>
                            <a:rPr lang="et-EE" sz="3800" b="0" i="1" smtClean="0">
                              <a:latin typeface="Cambria Math" panose="02040503050406030204" pitchFamily="18" charset="0"/>
                            </a:rPr>
                            <m:t>)</m:t>
                          </m:r>
                        </m:num>
                        <m:den>
                          <m:func>
                            <m:funcPr>
                              <m:ctrlPr>
                                <a:rPr lang="et-EE" sz="3800" b="0" i="1" smtClean="0">
                                  <a:latin typeface="Cambria Math" panose="02040503050406030204" pitchFamily="18" charset="0"/>
                                </a:rPr>
                              </m:ctrlPr>
                            </m:funcPr>
                            <m:fName>
                              <m:r>
                                <m:rPr>
                                  <m:sty m:val="p"/>
                                </m:rPr>
                                <a:rPr lang="et-EE" sz="3800" b="0" i="0" smtClean="0">
                                  <a:latin typeface="Cambria Math" panose="02040503050406030204" pitchFamily="18" charset="0"/>
                                </a:rPr>
                                <m:t>log</m:t>
                              </m:r>
                            </m:fName>
                            <m:e>
                              <m:r>
                                <a:rPr lang="et-EE" sz="3800" i="1">
                                  <a:latin typeface="Cambria Math" panose="02040503050406030204" pitchFamily="18" charset="0"/>
                                </a:rPr>
                                <m:t>𝑅</m:t>
                              </m:r>
                            </m:e>
                          </m:func>
                          <m:r>
                            <a:rPr lang="et-EE" sz="3800" b="0" i="1" smtClean="0">
                              <a:latin typeface="Cambria Math" panose="02040503050406030204" pitchFamily="18" charset="0"/>
                            </a:rPr>
                            <m:t>−</m:t>
                          </m:r>
                          <m:r>
                            <a:rPr lang="et-EE" sz="3800" b="0" i="1" smtClean="0">
                              <a:latin typeface="Cambria Math" panose="02040503050406030204" pitchFamily="18" charset="0"/>
                            </a:rPr>
                            <m:t>𝑙𝑜𝑔𝑟</m:t>
                          </m:r>
                        </m:den>
                      </m:f>
                    </m:oMath>
                  </m:oMathPara>
                </a14:m>
                <a:endParaRPr lang="et-EE" sz="3800" dirty="0"/>
              </a:p>
              <a:p>
                <a:pPr marL="0" indent="0" algn="just">
                  <a:buNone/>
                </a:pPr>
                <a:r>
                  <a:rPr lang="et-EE" sz="2900" dirty="0"/>
                  <a:t>kus,</a:t>
                </a:r>
              </a:p>
              <a:p>
                <a:pPr marL="0" indent="0" algn="just">
                  <a:buNone/>
                </a:pPr>
                <a:r>
                  <a:rPr lang="et-EE" dirty="0"/>
                  <a:t>Q – kaevu deebit (m</a:t>
                </a:r>
                <a:r>
                  <a:rPr lang="et-EE" baseline="30000" dirty="0"/>
                  <a:t>3</a:t>
                </a:r>
                <a:r>
                  <a:rPr lang="et-EE" dirty="0"/>
                  <a:t>/d);</a:t>
                </a:r>
              </a:p>
              <a:p>
                <a:pPr marL="0" indent="0" algn="just">
                  <a:buNone/>
                </a:pPr>
                <a:r>
                  <a:rPr lang="et-EE" dirty="0"/>
                  <a:t>K – </a:t>
                </a:r>
                <a:r>
                  <a:rPr lang="et-EE" dirty="0" err="1"/>
                  <a:t>vettandva</a:t>
                </a:r>
                <a:r>
                  <a:rPr lang="et-EE" dirty="0"/>
                  <a:t> kivimi filtratsioonimoodul (m/d);</a:t>
                </a:r>
              </a:p>
              <a:p>
                <a:pPr marL="0" indent="0" algn="just">
                  <a:buNone/>
                </a:pPr>
                <a:r>
                  <a:rPr lang="et-EE" dirty="0"/>
                  <a:t>s – alandus (m)</a:t>
                </a:r>
              </a:p>
              <a:p>
                <a:pPr marL="0" indent="0" algn="just">
                  <a:buNone/>
                </a:pPr>
                <a:r>
                  <a:rPr lang="et-EE" dirty="0"/>
                  <a:t>h – staatiline veetase (m);</a:t>
                </a:r>
              </a:p>
              <a:p>
                <a:pPr marL="0" indent="0" algn="just">
                  <a:buNone/>
                </a:pPr>
                <a:r>
                  <a:rPr lang="et-EE" dirty="0"/>
                  <a:t>R – kaevu mõjuraadius (m);</a:t>
                </a:r>
              </a:p>
              <a:p>
                <a:pPr marL="0" indent="0" algn="just">
                  <a:buNone/>
                </a:pPr>
                <a:r>
                  <a:rPr lang="et-EE" dirty="0"/>
                  <a:t>r – kaevu raadius (m). </a:t>
                </a:r>
              </a:p>
              <a:p>
                <a:pPr marL="0" indent="0" algn="just">
                  <a:buNone/>
                </a:pPr>
                <a:endParaRPr lang="et-EE" dirty="0"/>
              </a:p>
              <a:p>
                <a:pPr marL="0" indent="0" algn="just">
                  <a:buNone/>
                </a:pPr>
                <a:endParaRPr lang="en-US" dirty="0"/>
              </a:p>
            </p:txBody>
          </p:sp>
        </mc:Choice>
        <mc:Fallback>
          <p:sp>
            <p:nvSpPr>
              <p:cNvPr id="3" name="Sisu kohatäide 2">
                <a:extLst>
                  <a:ext uri="{FF2B5EF4-FFF2-40B4-BE49-F238E27FC236}">
                    <a16:creationId xmlns:a16="http://schemas.microsoft.com/office/drawing/2014/main" id="{AC26CF83-5B11-4A82-99F1-C99E1CEDBD2B}"/>
                  </a:ext>
                </a:extLst>
              </p:cNvPr>
              <p:cNvSpPr>
                <a:spLocks noGrp="1" noRot="1" noChangeAspect="1" noMove="1" noResize="1" noEditPoints="1" noAdjustHandles="1" noChangeArrowheads="1" noChangeShapeType="1" noTextEdit="1"/>
              </p:cNvSpPr>
              <p:nvPr>
                <p:ph idx="1"/>
              </p:nvPr>
            </p:nvSpPr>
            <p:spPr>
              <a:xfrm>
                <a:off x="838200" y="1325562"/>
                <a:ext cx="10515600" cy="5030787"/>
              </a:xfrm>
              <a:blipFill>
                <a:blip r:embed="rId3"/>
                <a:stretch>
                  <a:fillRect l="-638" t="-2179" r="-580"/>
                </a:stretch>
              </a:blipFill>
            </p:spPr>
            <p:txBody>
              <a:bodyPr/>
              <a:lstStyle/>
              <a:p>
                <a:r>
                  <a:rPr lang="en-US">
                    <a:noFill/>
                  </a:rPr>
                  <a:t> </a:t>
                </a:r>
              </a:p>
            </p:txBody>
          </p:sp>
        </mc:Fallback>
      </mc:AlternateContent>
      <p:sp>
        <p:nvSpPr>
          <p:cNvPr id="4" name="Slaidinumbri kohatäide 3">
            <a:extLst>
              <a:ext uri="{FF2B5EF4-FFF2-40B4-BE49-F238E27FC236}">
                <a16:creationId xmlns:a16="http://schemas.microsoft.com/office/drawing/2014/main" id="{82F743F4-52DA-4550-B1C5-710EF41AAA09}"/>
              </a:ext>
            </a:extLst>
          </p:cNvPr>
          <p:cNvSpPr>
            <a:spLocks noGrp="1"/>
          </p:cNvSpPr>
          <p:nvPr>
            <p:ph type="sldNum" sz="quarter" idx="12"/>
          </p:nvPr>
        </p:nvSpPr>
        <p:spPr/>
        <p:txBody>
          <a:bodyPr/>
          <a:lstStyle/>
          <a:p>
            <a:fld id="{E1C0B775-2F1D-48DC-A48A-D639BCB5D7DD}" type="slidenum">
              <a:rPr lang="en-US" smtClean="0"/>
              <a:t>16</a:t>
            </a:fld>
            <a:endParaRPr lang="en-US"/>
          </a:p>
        </p:txBody>
      </p:sp>
    </p:spTree>
    <p:extLst>
      <p:ext uri="{BB962C8B-B14F-4D97-AF65-F5344CB8AC3E}">
        <p14:creationId xmlns:p14="http://schemas.microsoft.com/office/powerpoint/2010/main" val="1943334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70E78BB-C5E0-4D41-8037-A0AEC6A4AA37}"/>
              </a:ext>
            </a:extLst>
          </p:cNvPr>
          <p:cNvSpPr>
            <a:spLocks noGrp="1"/>
          </p:cNvSpPr>
          <p:nvPr>
            <p:ph type="title"/>
          </p:nvPr>
        </p:nvSpPr>
        <p:spPr>
          <a:xfrm>
            <a:off x="838200" y="1"/>
            <a:ext cx="10515600" cy="834390"/>
          </a:xfrm>
        </p:spPr>
        <p:txBody>
          <a:bodyPr/>
          <a:lstStyle/>
          <a:p>
            <a:r>
              <a:rPr lang="et-EE" b="1" dirty="0"/>
              <a:t>Puurkaevu mõju ümbritsevale veekihile</a:t>
            </a:r>
            <a:endParaRPr lang="en-US" b="1" dirty="0"/>
          </a:p>
        </p:txBody>
      </p:sp>
      <p:sp>
        <p:nvSpPr>
          <p:cNvPr id="3" name="Sisu kohatäide 2">
            <a:extLst>
              <a:ext uri="{FF2B5EF4-FFF2-40B4-BE49-F238E27FC236}">
                <a16:creationId xmlns:a16="http://schemas.microsoft.com/office/drawing/2014/main" id="{F3589AB9-D3DF-4335-850C-4EA065A5F14B}"/>
              </a:ext>
            </a:extLst>
          </p:cNvPr>
          <p:cNvSpPr>
            <a:spLocks noGrp="1"/>
          </p:cNvSpPr>
          <p:nvPr>
            <p:ph idx="1"/>
          </p:nvPr>
        </p:nvSpPr>
        <p:spPr>
          <a:xfrm>
            <a:off x="838200" y="834391"/>
            <a:ext cx="10515600" cy="5342572"/>
          </a:xfrm>
        </p:spPr>
        <p:txBody>
          <a:bodyPr/>
          <a:lstStyle/>
          <a:p>
            <a:r>
              <a:rPr lang="et-EE" dirty="0"/>
              <a:t>Puurkaevu kasutamisel hakkab see mõjutama põhjaveetasemeid ümbritsevas veekihis.</a:t>
            </a:r>
          </a:p>
          <a:p>
            <a:r>
              <a:rPr lang="et-EE" dirty="0"/>
              <a:t>Pumpamise käigus veetase kaevus langeb ning ümbritsevast veekihist hakkab vesi liikuma kaevu. Kaevu ümber moodustub nn. </a:t>
            </a:r>
            <a:r>
              <a:rPr lang="et-EE" b="1" dirty="0"/>
              <a:t>depressioonilehter</a:t>
            </a:r>
            <a:r>
              <a:rPr lang="et-EE" dirty="0"/>
              <a:t>.</a:t>
            </a:r>
          </a:p>
          <a:p>
            <a:pPr marL="0" indent="0">
              <a:buNone/>
            </a:pPr>
            <a:endParaRPr lang="en-US" dirty="0"/>
          </a:p>
        </p:txBody>
      </p:sp>
      <p:pic>
        <p:nvPicPr>
          <p:cNvPr id="4" name="Pilt 3">
            <a:extLst>
              <a:ext uri="{FF2B5EF4-FFF2-40B4-BE49-F238E27FC236}">
                <a16:creationId xmlns:a16="http://schemas.microsoft.com/office/drawing/2014/main" id="{0F18EA1A-A996-4C36-B2AB-0B7F4A365920}"/>
              </a:ext>
            </a:extLst>
          </p:cNvPr>
          <p:cNvPicPr>
            <a:picLocks noChangeAspect="1"/>
          </p:cNvPicPr>
          <p:nvPr/>
        </p:nvPicPr>
        <p:blipFill>
          <a:blip r:embed="rId3"/>
          <a:stretch>
            <a:fillRect/>
          </a:stretch>
        </p:blipFill>
        <p:spPr>
          <a:xfrm>
            <a:off x="2377117" y="3140057"/>
            <a:ext cx="7437765" cy="3871296"/>
          </a:xfrm>
          <a:prstGeom prst="rect">
            <a:avLst/>
          </a:prstGeom>
        </p:spPr>
      </p:pic>
      <p:sp>
        <p:nvSpPr>
          <p:cNvPr id="5" name="TextBox 4">
            <a:extLst>
              <a:ext uri="{FF2B5EF4-FFF2-40B4-BE49-F238E27FC236}">
                <a16:creationId xmlns:a16="http://schemas.microsoft.com/office/drawing/2014/main" id="{9ADBF531-C023-470C-9A03-6AA6298BF3F6}"/>
              </a:ext>
            </a:extLst>
          </p:cNvPr>
          <p:cNvSpPr txBox="1"/>
          <p:nvPr/>
        </p:nvSpPr>
        <p:spPr>
          <a:xfrm>
            <a:off x="6240780" y="3321011"/>
            <a:ext cx="3150350" cy="369332"/>
          </a:xfrm>
          <a:prstGeom prst="rect">
            <a:avLst/>
          </a:prstGeom>
          <a:noFill/>
        </p:spPr>
        <p:txBody>
          <a:bodyPr wrap="none" rtlCol="0">
            <a:spAutoFit/>
          </a:bodyPr>
          <a:lstStyle/>
          <a:p>
            <a:r>
              <a:rPr lang="et-EE" b="1" i="1" dirty="0"/>
              <a:t>Kambriumi-Vendi põhjaveekiht</a:t>
            </a:r>
            <a:endParaRPr lang="en-US" b="1" i="1" dirty="0"/>
          </a:p>
        </p:txBody>
      </p:sp>
      <p:sp>
        <p:nvSpPr>
          <p:cNvPr id="6" name="Slaidinumbri kohatäide 5">
            <a:extLst>
              <a:ext uri="{FF2B5EF4-FFF2-40B4-BE49-F238E27FC236}">
                <a16:creationId xmlns:a16="http://schemas.microsoft.com/office/drawing/2014/main" id="{5D1677D7-7AC4-4975-B016-A9F2D9AACBD4}"/>
              </a:ext>
            </a:extLst>
          </p:cNvPr>
          <p:cNvSpPr>
            <a:spLocks noGrp="1"/>
          </p:cNvSpPr>
          <p:nvPr>
            <p:ph type="sldNum" sz="quarter" idx="12"/>
          </p:nvPr>
        </p:nvSpPr>
        <p:spPr/>
        <p:txBody>
          <a:bodyPr/>
          <a:lstStyle/>
          <a:p>
            <a:fld id="{E1C0B775-2F1D-48DC-A48A-D639BCB5D7DD}" type="slidenum">
              <a:rPr lang="en-US" smtClean="0"/>
              <a:t>17</a:t>
            </a:fld>
            <a:endParaRPr lang="en-US"/>
          </a:p>
        </p:txBody>
      </p:sp>
    </p:spTree>
    <p:extLst>
      <p:ext uri="{BB962C8B-B14F-4D97-AF65-F5344CB8AC3E}">
        <p14:creationId xmlns:p14="http://schemas.microsoft.com/office/powerpoint/2010/main" val="2169701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FD6528F-7DA3-4CB2-8756-2A04B6D58077}"/>
              </a:ext>
            </a:extLst>
          </p:cNvPr>
          <p:cNvSpPr>
            <a:spLocks noGrp="1"/>
          </p:cNvSpPr>
          <p:nvPr>
            <p:ph type="title"/>
          </p:nvPr>
        </p:nvSpPr>
        <p:spPr>
          <a:xfrm>
            <a:off x="838200" y="0"/>
            <a:ext cx="10515600" cy="681037"/>
          </a:xfrm>
        </p:spPr>
        <p:txBody>
          <a:bodyPr>
            <a:normAutofit fontScale="90000"/>
          </a:bodyPr>
          <a:lstStyle/>
          <a:p>
            <a:r>
              <a:rPr lang="et-EE" b="1" dirty="0"/>
              <a:t>Valemi tuletuskäik*</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A9BD6257-8382-4BE2-A647-9C43F816700D}"/>
                  </a:ext>
                </a:extLst>
              </p:cNvPr>
              <p:cNvSpPr>
                <a:spLocks noGrp="1"/>
              </p:cNvSpPr>
              <p:nvPr>
                <p:ph idx="1"/>
              </p:nvPr>
            </p:nvSpPr>
            <p:spPr>
              <a:xfrm>
                <a:off x="838200" y="681037"/>
                <a:ext cx="10515600" cy="6040438"/>
              </a:xfrm>
            </p:spPr>
            <p:txBody>
              <a:bodyPr>
                <a:noAutofit/>
              </a:bodyPr>
              <a:lstStyle/>
              <a:p>
                <a:r>
                  <a:rPr lang="et-EE" sz="1850" dirty="0"/>
                  <a:t>Vee juurdevoolu arvutamisel kaevu lähtume </a:t>
                </a:r>
                <a:r>
                  <a:rPr lang="et-EE" sz="1850" dirty="0" err="1"/>
                  <a:t>Darcy</a:t>
                </a:r>
                <a:r>
                  <a:rPr lang="et-EE" sz="1850" dirty="0"/>
                  <a:t> seadusest:</a:t>
                </a:r>
              </a:p>
              <a:p>
                <a:pPr marL="0" indent="0">
                  <a:buNone/>
                </a:pPr>
                <a14:m>
                  <m:oMathPara xmlns:m="http://schemas.openxmlformats.org/officeDocument/2006/math">
                    <m:oMathParaPr>
                      <m:jc m:val="centerGroup"/>
                    </m:oMathParaPr>
                    <m:oMath xmlns:m="http://schemas.openxmlformats.org/officeDocument/2006/math">
                      <m:r>
                        <a:rPr lang="et-EE" sz="1850" b="0" i="1" smtClean="0">
                          <a:latin typeface="Cambria Math" panose="02040503050406030204" pitchFamily="18" charset="0"/>
                        </a:rPr>
                        <m:t>𝑄</m:t>
                      </m:r>
                      <m:r>
                        <a:rPr lang="et-EE" sz="1850" b="0" i="1" smtClean="0">
                          <a:latin typeface="Cambria Math" panose="02040503050406030204" pitchFamily="18" charset="0"/>
                        </a:rPr>
                        <m:t>=</m:t>
                      </m:r>
                      <m:r>
                        <a:rPr lang="et-EE" sz="1850" b="0" i="1" smtClean="0">
                          <a:latin typeface="Cambria Math" panose="02040503050406030204" pitchFamily="18" charset="0"/>
                        </a:rPr>
                        <m:t>𝐾𝐴</m:t>
                      </m:r>
                      <m:f>
                        <m:fPr>
                          <m:ctrlPr>
                            <a:rPr lang="et-EE" sz="1850" b="0" i="1" smtClean="0">
                              <a:latin typeface="Cambria Math" panose="02040503050406030204" pitchFamily="18" charset="0"/>
                            </a:rPr>
                          </m:ctrlPr>
                        </m:fPr>
                        <m:num>
                          <m:r>
                            <a:rPr lang="et-EE" sz="1850" b="0" i="1" smtClean="0">
                              <a:latin typeface="Cambria Math" panose="02040503050406030204" pitchFamily="18" charset="0"/>
                            </a:rPr>
                            <m:t>𝑑h</m:t>
                          </m:r>
                        </m:num>
                        <m:den>
                          <m:r>
                            <a:rPr lang="et-EE" sz="1850" b="0" i="1" smtClean="0">
                              <a:latin typeface="Cambria Math" panose="02040503050406030204" pitchFamily="18" charset="0"/>
                            </a:rPr>
                            <m:t>𝑑𝑙</m:t>
                          </m:r>
                        </m:den>
                      </m:f>
                    </m:oMath>
                  </m:oMathPara>
                </a14:m>
                <a:endParaRPr lang="et-EE" sz="1850" dirty="0"/>
              </a:p>
              <a:p>
                <a:r>
                  <a:rPr lang="et-EE" sz="1850" dirty="0"/>
                  <a:t>Antud juhul on A (kaevu)silindri külgpindala, mille raadiuseks on x ja kõrguseks y ning mis väljendub kujul </a:t>
                </a:r>
                <a14:m>
                  <m:oMath xmlns:m="http://schemas.openxmlformats.org/officeDocument/2006/math">
                    <m:r>
                      <m:rPr>
                        <m:sty m:val="p"/>
                      </m:rPr>
                      <a:rPr lang="et-EE" sz="1850" b="0" i="0" smtClean="0">
                        <a:latin typeface="Cambria Math" panose="02040503050406030204" pitchFamily="18" charset="0"/>
                      </a:rPr>
                      <m:t>A</m:t>
                    </m:r>
                    <m:r>
                      <a:rPr lang="et-EE" sz="1850" b="0" i="0" smtClean="0">
                        <a:latin typeface="Cambria Math" panose="02040503050406030204" pitchFamily="18" charset="0"/>
                      </a:rPr>
                      <m:t>=</m:t>
                    </m:r>
                    <m:r>
                      <a:rPr lang="et-EE" sz="1850" i="1">
                        <a:latin typeface="Cambria Math" panose="02040503050406030204" pitchFamily="18" charset="0"/>
                      </a:rPr>
                      <m:t>2</m:t>
                    </m:r>
                    <m:r>
                      <a:rPr lang="et-EE" sz="1850" i="1">
                        <a:latin typeface="Cambria Math" panose="02040503050406030204" pitchFamily="18" charset="0"/>
                        <a:ea typeface="Cambria Math" panose="02040503050406030204" pitchFamily="18" charset="0"/>
                      </a:rPr>
                      <m:t>𝜋</m:t>
                    </m:r>
                    <m:r>
                      <a:rPr lang="et-EE" sz="1850" i="1">
                        <a:latin typeface="Cambria Math" panose="02040503050406030204" pitchFamily="18" charset="0"/>
                        <a:ea typeface="Cambria Math" panose="02040503050406030204" pitchFamily="18" charset="0"/>
                      </a:rPr>
                      <m:t>𝑥𝑦</m:t>
                    </m:r>
                  </m:oMath>
                </a14:m>
                <a:r>
                  <a:rPr lang="et-EE" sz="1850" dirty="0"/>
                  <a:t>. Asendades ka hüdraulilise gradiendi </a:t>
                </a:r>
                <a14:m>
                  <m:oMath xmlns:m="http://schemas.openxmlformats.org/officeDocument/2006/math">
                    <m:f>
                      <m:fPr>
                        <m:ctrlPr>
                          <a:rPr lang="et-EE" sz="1850" i="1">
                            <a:latin typeface="Cambria Math" panose="02040503050406030204" pitchFamily="18" charset="0"/>
                          </a:rPr>
                        </m:ctrlPr>
                      </m:fPr>
                      <m:num>
                        <m:r>
                          <a:rPr lang="et-EE" sz="1850" i="1">
                            <a:latin typeface="Cambria Math" panose="02040503050406030204" pitchFamily="18" charset="0"/>
                          </a:rPr>
                          <m:t>𝑑h</m:t>
                        </m:r>
                      </m:num>
                      <m:den>
                        <m:r>
                          <a:rPr lang="et-EE" sz="1850" i="1">
                            <a:latin typeface="Cambria Math" panose="02040503050406030204" pitchFamily="18" charset="0"/>
                          </a:rPr>
                          <m:t>𝑑𝑙</m:t>
                        </m:r>
                      </m:den>
                    </m:f>
                    <m:r>
                      <a:rPr lang="et-EE" sz="1850" i="1">
                        <a:latin typeface="Cambria Math" panose="02040503050406030204" pitchFamily="18" charset="0"/>
                      </a:rPr>
                      <m:t> </m:t>
                    </m:r>
                  </m:oMath>
                </a14:m>
                <a:r>
                  <a:rPr lang="et-EE" sz="1850" dirty="0"/>
                  <a:t> seosega </a:t>
                </a:r>
                <a14:m>
                  <m:oMath xmlns:m="http://schemas.openxmlformats.org/officeDocument/2006/math">
                    <m:f>
                      <m:fPr>
                        <m:ctrlPr>
                          <a:rPr lang="et-EE" sz="1850" i="1">
                            <a:latin typeface="Cambria Math" panose="02040503050406030204" pitchFamily="18" charset="0"/>
                          </a:rPr>
                        </m:ctrlPr>
                      </m:fPr>
                      <m:num>
                        <m:r>
                          <a:rPr lang="et-EE" sz="1850" i="1">
                            <a:latin typeface="Cambria Math" panose="02040503050406030204" pitchFamily="18" charset="0"/>
                          </a:rPr>
                          <m:t>𝑑</m:t>
                        </m:r>
                        <m:r>
                          <a:rPr lang="et-EE" sz="1850" b="0" i="1" smtClean="0">
                            <a:latin typeface="Cambria Math" panose="02040503050406030204" pitchFamily="18" charset="0"/>
                          </a:rPr>
                          <m:t>𝑦</m:t>
                        </m:r>
                      </m:num>
                      <m:den>
                        <m:r>
                          <a:rPr lang="et-EE" sz="1850" i="1">
                            <a:latin typeface="Cambria Math" panose="02040503050406030204" pitchFamily="18" charset="0"/>
                          </a:rPr>
                          <m:t>𝑑</m:t>
                        </m:r>
                        <m:r>
                          <a:rPr lang="et-EE" sz="1850" b="0" i="1" smtClean="0">
                            <a:latin typeface="Cambria Math" panose="02040503050406030204" pitchFamily="18" charset="0"/>
                          </a:rPr>
                          <m:t>𝑥</m:t>
                        </m:r>
                      </m:den>
                    </m:f>
                    <m:r>
                      <a:rPr lang="et-EE" sz="1850" i="1">
                        <a:latin typeface="Cambria Math" panose="02040503050406030204" pitchFamily="18" charset="0"/>
                      </a:rPr>
                      <m:t> </m:t>
                    </m:r>
                  </m:oMath>
                </a14:m>
                <a:r>
                  <a:rPr lang="et-EE" sz="1850" dirty="0"/>
                  <a:t> saame:</a:t>
                </a:r>
              </a:p>
              <a:p>
                <a:pPr marL="0" indent="0">
                  <a:buNone/>
                </a:pPr>
                <a14:m>
                  <m:oMathPara xmlns:m="http://schemas.openxmlformats.org/officeDocument/2006/math">
                    <m:oMathParaPr>
                      <m:jc m:val="centerGroup"/>
                    </m:oMathParaPr>
                    <m:oMath xmlns:m="http://schemas.openxmlformats.org/officeDocument/2006/math">
                      <m:r>
                        <a:rPr lang="et-EE" sz="1850" i="1">
                          <a:latin typeface="Cambria Math" panose="02040503050406030204" pitchFamily="18" charset="0"/>
                        </a:rPr>
                        <m:t>𝑄</m:t>
                      </m:r>
                      <m:r>
                        <a:rPr lang="et-EE" sz="1850" i="1">
                          <a:latin typeface="Cambria Math" panose="02040503050406030204" pitchFamily="18" charset="0"/>
                        </a:rPr>
                        <m:t>=</m:t>
                      </m:r>
                      <m:r>
                        <a:rPr lang="et-EE" sz="1850" i="1">
                          <a:latin typeface="Cambria Math" panose="02040503050406030204" pitchFamily="18" charset="0"/>
                        </a:rPr>
                        <m:t>𝐾</m:t>
                      </m:r>
                      <m:r>
                        <a:rPr lang="et-EE" sz="1850" b="0" i="1" smtClean="0">
                          <a:latin typeface="Cambria Math" panose="02040503050406030204" pitchFamily="18" charset="0"/>
                        </a:rPr>
                        <m:t>2</m:t>
                      </m:r>
                      <m:r>
                        <a:rPr lang="et-EE" sz="1850" b="0" i="1" smtClean="0">
                          <a:latin typeface="Cambria Math" panose="02040503050406030204" pitchFamily="18" charset="0"/>
                          <a:ea typeface="Cambria Math" panose="02040503050406030204" pitchFamily="18" charset="0"/>
                        </a:rPr>
                        <m:t>𝜋</m:t>
                      </m:r>
                      <m:r>
                        <a:rPr lang="et-EE" sz="1850" b="0" i="1" smtClean="0">
                          <a:latin typeface="Cambria Math" panose="02040503050406030204" pitchFamily="18" charset="0"/>
                          <a:ea typeface="Cambria Math" panose="02040503050406030204" pitchFamily="18" charset="0"/>
                        </a:rPr>
                        <m:t>𝑥𝑦</m:t>
                      </m:r>
                      <m:f>
                        <m:fPr>
                          <m:ctrlPr>
                            <a:rPr lang="et-EE" sz="1850" i="1">
                              <a:latin typeface="Cambria Math" panose="02040503050406030204" pitchFamily="18" charset="0"/>
                            </a:rPr>
                          </m:ctrlPr>
                        </m:fPr>
                        <m:num>
                          <m:r>
                            <a:rPr lang="et-EE" sz="1850" i="1">
                              <a:latin typeface="Cambria Math" panose="02040503050406030204" pitchFamily="18" charset="0"/>
                            </a:rPr>
                            <m:t>𝑑</m:t>
                          </m:r>
                          <m:r>
                            <a:rPr lang="et-EE" sz="1850" b="0" i="1" smtClean="0">
                              <a:latin typeface="Cambria Math" panose="02040503050406030204" pitchFamily="18" charset="0"/>
                            </a:rPr>
                            <m:t>𝑦</m:t>
                          </m:r>
                        </m:num>
                        <m:den>
                          <m:r>
                            <a:rPr lang="et-EE" sz="1850" i="1">
                              <a:latin typeface="Cambria Math" panose="02040503050406030204" pitchFamily="18" charset="0"/>
                            </a:rPr>
                            <m:t>𝑑</m:t>
                          </m:r>
                          <m:r>
                            <a:rPr lang="et-EE" sz="1850" b="0" i="1" smtClean="0">
                              <a:latin typeface="Cambria Math" panose="02040503050406030204" pitchFamily="18" charset="0"/>
                            </a:rPr>
                            <m:t>𝑥</m:t>
                          </m:r>
                        </m:den>
                      </m:f>
                    </m:oMath>
                  </m:oMathPara>
                </a14:m>
                <a:endParaRPr lang="et-EE" sz="1850" dirty="0"/>
              </a:p>
              <a:p>
                <a:r>
                  <a:rPr lang="et-EE" sz="1850" dirty="0"/>
                  <a:t>Muutujate eraldamisel ja võrrandite mõlema poole integreerimisel saame:</a:t>
                </a:r>
              </a:p>
              <a:p>
                <a:pPr marL="0" indent="0" algn="ctr">
                  <a:buNone/>
                </a:pPr>
                <a14:m>
                  <m:oMath xmlns:m="http://schemas.openxmlformats.org/officeDocument/2006/math">
                    <m:r>
                      <a:rPr lang="et-EE" sz="1850" b="0" i="1" smtClean="0">
                        <a:latin typeface="Cambria Math" panose="02040503050406030204" pitchFamily="18" charset="0"/>
                      </a:rPr>
                      <m:t>𝑄</m:t>
                    </m:r>
                    <m:nary>
                      <m:naryPr>
                        <m:limLoc m:val="undOvr"/>
                        <m:ctrlPr>
                          <a:rPr lang="et-EE" sz="1850" b="0" i="1" smtClean="0">
                            <a:latin typeface="Cambria Math" panose="02040503050406030204" pitchFamily="18" charset="0"/>
                          </a:rPr>
                        </m:ctrlPr>
                      </m:naryPr>
                      <m:sub>
                        <m:sSub>
                          <m:sSubPr>
                            <m:ctrlPr>
                              <a:rPr lang="et-EE" sz="1850" b="0" i="1" smtClean="0">
                                <a:latin typeface="Cambria Math" panose="02040503050406030204" pitchFamily="18" charset="0"/>
                              </a:rPr>
                            </m:ctrlPr>
                          </m:sSubPr>
                          <m:e>
                            <m:r>
                              <a:rPr lang="et-EE" sz="1850" b="0" i="1" smtClean="0">
                                <a:latin typeface="Cambria Math" panose="02040503050406030204" pitchFamily="18" charset="0"/>
                              </a:rPr>
                              <m:t>𝑥</m:t>
                            </m:r>
                          </m:e>
                          <m:sub>
                            <m:r>
                              <a:rPr lang="et-EE" sz="1850" b="0" i="1" smtClean="0">
                                <a:latin typeface="Cambria Math" panose="02040503050406030204" pitchFamily="18" charset="0"/>
                              </a:rPr>
                              <m:t>1</m:t>
                            </m:r>
                          </m:sub>
                        </m:sSub>
                      </m:sub>
                      <m:sup>
                        <m:sSub>
                          <m:sSubPr>
                            <m:ctrlPr>
                              <a:rPr lang="et-EE" sz="1850" b="0" i="1" smtClean="0">
                                <a:latin typeface="Cambria Math" panose="02040503050406030204" pitchFamily="18" charset="0"/>
                              </a:rPr>
                            </m:ctrlPr>
                          </m:sSubPr>
                          <m:e>
                            <m:r>
                              <a:rPr lang="et-EE" sz="1850" b="0" i="1" smtClean="0">
                                <a:latin typeface="Cambria Math" panose="02040503050406030204" pitchFamily="18" charset="0"/>
                              </a:rPr>
                              <m:t>𝑥</m:t>
                            </m:r>
                          </m:e>
                          <m:sub>
                            <m:r>
                              <a:rPr lang="et-EE" sz="1850" b="0" i="1" smtClean="0">
                                <a:latin typeface="Cambria Math" panose="02040503050406030204" pitchFamily="18" charset="0"/>
                              </a:rPr>
                              <m:t>2</m:t>
                            </m:r>
                          </m:sub>
                        </m:sSub>
                      </m:sup>
                      <m:e>
                        <m:f>
                          <m:fPr>
                            <m:ctrlPr>
                              <a:rPr lang="et-EE" sz="1850" b="0" i="1" smtClean="0">
                                <a:latin typeface="Cambria Math" panose="02040503050406030204" pitchFamily="18" charset="0"/>
                              </a:rPr>
                            </m:ctrlPr>
                          </m:fPr>
                          <m:num>
                            <m:r>
                              <a:rPr lang="et-EE" sz="1850" b="0" i="1" smtClean="0">
                                <a:latin typeface="Cambria Math" panose="02040503050406030204" pitchFamily="18" charset="0"/>
                              </a:rPr>
                              <m:t>𝑑𝑥</m:t>
                            </m:r>
                          </m:num>
                          <m:den>
                            <m:r>
                              <a:rPr lang="et-EE" sz="1850" b="0" i="1" smtClean="0">
                                <a:latin typeface="Cambria Math" panose="02040503050406030204" pitchFamily="18" charset="0"/>
                              </a:rPr>
                              <m:t>𝑥</m:t>
                            </m:r>
                          </m:den>
                        </m:f>
                        <m:r>
                          <a:rPr lang="et-EE" sz="1850" b="0" i="1" smtClean="0">
                            <a:latin typeface="Cambria Math" panose="02040503050406030204" pitchFamily="18" charset="0"/>
                          </a:rPr>
                          <m:t>=2</m:t>
                        </m:r>
                        <m:r>
                          <a:rPr lang="et-EE" sz="1850" b="0" i="1" smtClean="0">
                            <a:latin typeface="Cambria Math" panose="02040503050406030204" pitchFamily="18" charset="0"/>
                            <a:ea typeface="Cambria Math" panose="02040503050406030204" pitchFamily="18" charset="0"/>
                          </a:rPr>
                          <m:t>𝜋</m:t>
                        </m:r>
                        <m:r>
                          <a:rPr lang="et-EE" sz="1850" b="0" i="1" smtClean="0">
                            <a:latin typeface="Cambria Math" panose="02040503050406030204" pitchFamily="18" charset="0"/>
                            <a:ea typeface="Cambria Math" panose="02040503050406030204" pitchFamily="18" charset="0"/>
                          </a:rPr>
                          <m:t>𝐾</m:t>
                        </m:r>
                      </m:e>
                    </m:nary>
                  </m:oMath>
                </a14:m>
                <a:r>
                  <a:rPr lang="et-EE" sz="1850" dirty="0"/>
                  <a:t> </a:t>
                </a:r>
                <a14:m>
                  <m:oMath xmlns:m="http://schemas.openxmlformats.org/officeDocument/2006/math">
                    <m:nary>
                      <m:naryPr>
                        <m:limLoc m:val="undOvr"/>
                        <m:ctrlPr>
                          <a:rPr lang="et-EE" sz="1850" i="1">
                            <a:latin typeface="Cambria Math" panose="02040503050406030204" pitchFamily="18" charset="0"/>
                          </a:rPr>
                        </m:ctrlPr>
                      </m:naryPr>
                      <m:sub>
                        <m:sSub>
                          <m:sSubPr>
                            <m:ctrlPr>
                              <a:rPr lang="et-EE" sz="1850" i="1">
                                <a:latin typeface="Cambria Math" panose="02040503050406030204" pitchFamily="18" charset="0"/>
                              </a:rPr>
                            </m:ctrlPr>
                          </m:sSubPr>
                          <m:e>
                            <m:r>
                              <a:rPr lang="et-EE" sz="1850" b="0" i="1" smtClean="0">
                                <a:latin typeface="Cambria Math" panose="02040503050406030204" pitchFamily="18" charset="0"/>
                              </a:rPr>
                              <m:t>𝑦</m:t>
                            </m:r>
                          </m:e>
                          <m:sub>
                            <m:r>
                              <a:rPr lang="et-EE" sz="1850" i="1">
                                <a:latin typeface="Cambria Math" panose="02040503050406030204" pitchFamily="18" charset="0"/>
                              </a:rPr>
                              <m:t>1</m:t>
                            </m:r>
                          </m:sub>
                        </m:sSub>
                      </m:sub>
                      <m:sup>
                        <m:sSub>
                          <m:sSubPr>
                            <m:ctrlPr>
                              <a:rPr lang="et-EE" sz="1850" i="1">
                                <a:latin typeface="Cambria Math" panose="02040503050406030204" pitchFamily="18" charset="0"/>
                              </a:rPr>
                            </m:ctrlPr>
                          </m:sSubPr>
                          <m:e>
                            <m:r>
                              <a:rPr lang="et-EE" sz="1850" b="0" i="1" smtClean="0">
                                <a:latin typeface="Cambria Math" panose="02040503050406030204" pitchFamily="18" charset="0"/>
                              </a:rPr>
                              <m:t>𝑦</m:t>
                            </m:r>
                          </m:e>
                          <m:sub>
                            <m:r>
                              <a:rPr lang="et-EE" sz="1850" i="1">
                                <a:latin typeface="Cambria Math" panose="02040503050406030204" pitchFamily="18" charset="0"/>
                              </a:rPr>
                              <m:t>2</m:t>
                            </m:r>
                          </m:sub>
                        </m:sSub>
                      </m:sup>
                      <m:e>
                        <m:r>
                          <a:rPr lang="et-EE" sz="1850" b="0" i="1" smtClean="0">
                            <a:latin typeface="Cambria Math" panose="02040503050406030204" pitchFamily="18" charset="0"/>
                          </a:rPr>
                          <m:t>𝑦𝑑𝑦</m:t>
                        </m:r>
                      </m:e>
                    </m:nary>
                  </m:oMath>
                </a14:m>
                <a:endParaRPr lang="et-EE" sz="1850" dirty="0"/>
              </a:p>
              <a:p>
                <a:pPr marL="0" indent="0">
                  <a:buNone/>
                </a:pPr>
                <a14:m>
                  <m:oMathPara xmlns:m="http://schemas.openxmlformats.org/officeDocument/2006/math">
                    <m:oMathParaPr>
                      <m:jc m:val="centerGroup"/>
                    </m:oMathParaPr>
                    <m:oMath xmlns:m="http://schemas.openxmlformats.org/officeDocument/2006/math">
                      <m:r>
                        <a:rPr lang="et-EE" sz="1850" b="0" i="1" smtClean="0">
                          <a:latin typeface="Cambria Math" panose="02040503050406030204" pitchFamily="18" charset="0"/>
                        </a:rPr>
                        <m:t>𝑄</m:t>
                      </m:r>
                      <m:d>
                        <m:dPr>
                          <m:ctrlPr>
                            <a:rPr lang="et-EE" sz="1850" b="0" i="1" smtClean="0">
                              <a:latin typeface="Cambria Math" panose="02040503050406030204" pitchFamily="18" charset="0"/>
                            </a:rPr>
                          </m:ctrlPr>
                        </m:dPr>
                        <m:e>
                          <m:r>
                            <a:rPr lang="et-EE" sz="1850" b="0" i="1" smtClean="0">
                              <a:latin typeface="Cambria Math" panose="02040503050406030204" pitchFamily="18" charset="0"/>
                            </a:rPr>
                            <m:t>𝑙𝑛</m:t>
                          </m:r>
                          <m:sSub>
                            <m:sSubPr>
                              <m:ctrlPr>
                                <a:rPr lang="et-EE" sz="1850" b="0" i="1" smtClean="0">
                                  <a:latin typeface="Cambria Math" panose="02040503050406030204" pitchFamily="18" charset="0"/>
                                </a:rPr>
                              </m:ctrlPr>
                            </m:sSubPr>
                            <m:e>
                              <m:r>
                                <a:rPr lang="et-EE" sz="1850" b="0" i="1" smtClean="0">
                                  <a:latin typeface="Cambria Math" panose="02040503050406030204" pitchFamily="18" charset="0"/>
                                </a:rPr>
                                <m:t>𝑥</m:t>
                              </m:r>
                            </m:e>
                            <m:sub>
                              <m:r>
                                <a:rPr lang="et-EE" sz="1850" b="0" i="1" smtClean="0">
                                  <a:latin typeface="Cambria Math" panose="02040503050406030204" pitchFamily="18" charset="0"/>
                                </a:rPr>
                                <m:t>2</m:t>
                              </m:r>
                            </m:sub>
                          </m:sSub>
                          <m:r>
                            <a:rPr lang="et-EE" sz="1850" b="0" i="1" smtClean="0">
                              <a:latin typeface="Cambria Math" panose="02040503050406030204" pitchFamily="18" charset="0"/>
                            </a:rPr>
                            <m:t>−</m:t>
                          </m:r>
                          <m:r>
                            <a:rPr lang="et-EE" sz="1850" b="0" i="1" smtClean="0">
                              <a:latin typeface="Cambria Math" panose="02040503050406030204" pitchFamily="18" charset="0"/>
                            </a:rPr>
                            <m:t>𝑙𝑛</m:t>
                          </m:r>
                          <m:sSub>
                            <m:sSubPr>
                              <m:ctrlPr>
                                <a:rPr lang="et-EE" sz="1850" b="0" i="1" smtClean="0">
                                  <a:latin typeface="Cambria Math" panose="02040503050406030204" pitchFamily="18" charset="0"/>
                                </a:rPr>
                              </m:ctrlPr>
                            </m:sSubPr>
                            <m:e>
                              <m:r>
                                <a:rPr lang="et-EE" sz="1850" b="0" i="1" smtClean="0">
                                  <a:latin typeface="Cambria Math" panose="02040503050406030204" pitchFamily="18" charset="0"/>
                                </a:rPr>
                                <m:t>𝑥</m:t>
                              </m:r>
                            </m:e>
                            <m:sub>
                              <m:r>
                                <a:rPr lang="et-EE" sz="1850" b="0" i="1" smtClean="0">
                                  <a:latin typeface="Cambria Math" panose="02040503050406030204" pitchFamily="18" charset="0"/>
                                </a:rPr>
                                <m:t>1</m:t>
                              </m:r>
                            </m:sub>
                          </m:sSub>
                        </m:e>
                      </m:d>
                      <m:r>
                        <a:rPr lang="et-EE" sz="1850" b="0" i="1" smtClean="0">
                          <a:latin typeface="Cambria Math" panose="02040503050406030204" pitchFamily="18" charset="0"/>
                        </a:rPr>
                        <m:t>=2</m:t>
                      </m:r>
                      <m:r>
                        <a:rPr lang="et-EE" sz="1850" b="0" i="1" smtClean="0">
                          <a:latin typeface="Cambria Math" panose="02040503050406030204" pitchFamily="18" charset="0"/>
                          <a:ea typeface="Cambria Math" panose="02040503050406030204" pitchFamily="18" charset="0"/>
                        </a:rPr>
                        <m:t>𝜋</m:t>
                      </m:r>
                      <m:r>
                        <a:rPr lang="et-EE" sz="1850" b="0" i="1" smtClean="0">
                          <a:latin typeface="Cambria Math" panose="02040503050406030204" pitchFamily="18" charset="0"/>
                          <a:ea typeface="Cambria Math" panose="02040503050406030204" pitchFamily="18" charset="0"/>
                        </a:rPr>
                        <m:t>𝐾</m:t>
                      </m:r>
                      <m:f>
                        <m:fPr>
                          <m:ctrlPr>
                            <a:rPr lang="et-EE" sz="1850" b="0" i="1" smtClean="0">
                              <a:latin typeface="Cambria Math" panose="02040503050406030204" pitchFamily="18" charset="0"/>
                              <a:ea typeface="Cambria Math" panose="02040503050406030204" pitchFamily="18" charset="0"/>
                            </a:rPr>
                          </m:ctrlPr>
                        </m:fPr>
                        <m:num>
                          <m:sSubSup>
                            <m:sSubSupPr>
                              <m:ctrlPr>
                                <a:rPr lang="et-EE" sz="1850" b="0" i="1" smtClean="0">
                                  <a:latin typeface="Cambria Math" panose="02040503050406030204" pitchFamily="18" charset="0"/>
                                  <a:ea typeface="Cambria Math" panose="02040503050406030204" pitchFamily="18" charset="0"/>
                                </a:rPr>
                              </m:ctrlPr>
                            </m:sSubSupPr>
                            <m:e>
                              <m:r>
                                <a:rPr lang="et-EE" sz="1850" b="0" i="1" smtClean="0">
                                  <a:latin typeface="Cambria Math" panose="02040503050406030204" pitchFamily="18" charset="0"/>
                                  <a:ea typeface="Cambria Math" panose="02040503050406030204" pitchFamily="18" charset="0"/>
                                </a:rPr>
                                <m:t>𝑦</m:t>
                              </m:r>
                            </m:e>
                            <m:sub>
                              <m:r>
                                <a:rPr lang="et-EE" sz="1850" b="0" i="1" smtClean="0">
                                  <a:latin typeface="Cambria Math" panose="02040503050406030204" pitchFamily="18" charset="0"/>
                                  <a:ea typeface="Cambria Math" panose="02040503050406030204" pitchFamily="18" charset="0"/>
                                </a:rPr>
                                <m:t>2</m:t>
                              </m:r>
                            </m:sub>
                            <m:sup>
                              <m:r>
                                <a:rPr lang="et-EE" sz="1850" b="0" i="1" smtClean="0">
                                  <a:latin typeface="Cambria Math" panose="02040503050406030204" pitchFamily="18" charset="0"/>
                                  <a:ea typeface="Cambria Math" panose="02040503050406030204" pitchFamily="18" charset="0"/>
                                </a:rPr>
                                <m:t>2</m:t>
                              </m:r>
                            </m:sup>
                          </m:sSubSup>
                          <m:r>
                            <a:rPr lang="et-EE" sz="1850" b="0" i="1" smtClean="0">
                              <a:latin typeface="Cambria Math" panose="02040503050406030204" pitchFamily="18" charset="0"/>
                              <a:ea typeface="Cambria Math" panose="02040503050406030204" pitchFamily="18" charset="0"/>
                            </a:rPr>
                            <m:t>−</m:t>
                          </m:r>
                          <m:sSubSup>
                            <m:sSubSupPr>
                              <m:ctrlPr>
                                <a:rPr lang="et-EE" sz="1850" b="0" i="1" smtClean="0">
                                  <a:latin typeface="Cambria Math" panose="02040503050406030204" pitchFamily="18" charset="0"/>
                                  <a:ea typeface="Cambria Math" panose="02040503050406030204" pitchFamily="18" charset="0"/>
                                </a:rPr>
                              </m:ctrlPr>
                            </m:sSubSupPr>
                            <m:e>
                              <m:r>
                                <a:rPr lang="et-EE" sz="1850" b="0" i="1" smtClean="0">
                                  <a:latin typeface="Cambria Math" panose="02040503050406030204" pitchFamily="18" charset="0"/>
                                  <a:ea typeface="Cambria Math" panose="02040503050406030204" pitchFamily="18" charset="0"/>
                                </a:rPr>
                                <m:t>𝑦</m:t>
                              </m:r>
                            </m:e>
                            <m:sub>
                              <m:r>
                                <a:rPr lang="et-EE" sz="1850" b="0" i="1" smtClean="0">
                                  <a:latin typeface="Cambria Math" panose="02040503050406030204" pitchFamily="18" charset="0"/>
                                  <a:ea typeface="Cambria Math" panose="02040503050406030204" pitchFamily="18" charset="0"/>
                                </a:rPr>
                                <m:t>1</m:t>
                              </m:r>
                            </m:sub>
                            <m:sup>
                              <m:r>
                                <a:rPr lang="et-EE" sz="1850" b="0" i="1" smtClean="0">
                                  <a:latin typeface="Cambria Math" panose="02040503050406030204" pitchFamily="18" charset="0"/>
                                  <a:ea typeface="Cambria Math" panose="02040503050406030204" pitchFamily="18" charset="0"/>
                                </a:rPr>
                                <m:t>2</m:t>
                              </m:r>
                            </m:sup>
                          </m:sSubSup>
                        </m:num>
                        <m:den>
                          <m:r>
                            <a:rPr lang="et-EE" sz="1850" b="0" i="1" smtClean="0">
                              <a:latin typeface="Cambria Math" panose="02040503050406030204" pitchFamily="18" charset="0"/>
                              <a:ea typeface="Cambria Math" panose="02040503050406030204" pitchFamily="18" charset="0"/>
                            </a:rPr>
                            <m:t>2</m:t>
                          </m:r>
                        </m:den>
                      </m:f>
                    </m:oMath>
                  </m:oMathPara>
                </a14:m>
                <a:endParaRPr lang="et-EE" sz="1850" dirty="0"/>
              </a:p>
              <a:p>
                <a:r>
                  <a:rPr lang="et-EE" sz="1850" dirty="0"/>
                  <a:t>Asendame x</a:t>
                </a:r>
                <a:r>
                  <a:rPr lang="et-EE" sz="1850" baseline="-25000" dirty="0"/>
                  <a:t>1</a:t>
                </a:r>
                <a:r>
                  <a:rPr lang="et-EE" sz="1850" dirty="0"/>
                  <a:t>=r; x</a:t>
                </a:r>
                <a:r>
                  <a:rPr lang="et-EE" sz="1850" baseline="-25000" dirty="0"/>
                  <a:t>2</a:t>
                </a:r>
                <a:r>
                  <a:rPr lang="et-EE" sz="1850" dirty="0"/>
                  <a:t>=R ja y</a:t>
                </a:r>
                <a:r>
                  <a:rPr lang="et-EE" sz="1850" baseline="-25000" dirty="0"/>
                  <a:t>1</a:t>
                </a:r>
                <a:r>
                  <a:rPr lang="et-EE" sz="1850" dirty="0"/>
                  <a:t>=h; y</a:t>
                </a:r>
                <a:r>
                  <a:rPr lang="et-EE" sz="1850" baseline="-25000" dirty="0"/>
                  <a:t>2</a:t>
                </a:r>
                <a:r>
                  <a:rPr lang="et-EE" sz="1850" dirty="0"/>
                  <a:t>=H:</a:t>
                </a:r>
              </a:p>
              <a:p>
                <a:pPr marL="0" indent="0">
                  <a:buNone/>
                </a:pPr>
                <a14:m>
                  <m:oMathPara xmlns:m="http://schemas.openxmlformats.org/officeDocument/2006/math">
                    <m:oMathParaPr>
                      <m:jc m:val="centerGroup"/>
                    </m:oMathParaPr>
                    <m:oMath xmlns:m="http://schemas.openxmlformats.org/officeDocument/2006/math">
                      <m:r>
                        <a:rPr lang="et-EE" sz="1850" b="0" i="1" smtClean="0">
                          <a:latin typeface="Cambria Math" panose="02040503050406030204" pitchFamily="18" charset="0"/>
                        </a:rPr>
                        <m:t>𝑄</m:t>
                      </m:r>
                      <m:d>
                        <m:dPr>
                          <m:ctrlPr>
                            <a:rPr lang="et-EE" sz="1850" b="0" i="1" smtClean="0">
                              <a:latin typeface="Cambria Math" panose="02040503050406030204" pitchFamily="18" charset="0"/>
                            </a:rPr>
                          </m:ctrlPr>
                        </m:dPr>
                        <m:e>
                          <m:r>
                            <a:rPr lang="et-EE" sz="1850" b="0" i="1" smtClean="0">
                              <a:latin typeface="Cambria Math" panose="02040503050406030204" pitchFamily="18" charset="0"/>
                            </a:rPr>
                            <m:t>𝑙𝑛𝑅</m:t>
                          </m:r>
                          <m:r>
                            <a:rPr lang="et-EE" sz="1850" b="0" i="1" smtClean="0">
                              <a:latin typeface="Cambria Math" panose="02040503050406030204" pitchFamily="18" charset="0"/>
                            </a:rPr>
                            <m:t>−</m:t>
                          </m:r>
                          <m:r>
                            <a:rPr lang="et-EE" sz="1850" b="0" i="1" smtClean="0">
                              <a:latin typeface="Cambria Math" panose="02040503050406030204" pitchFamily="18" charset="0"/>
                            </a:rPr>
                            <m:t>𝑙𝑛𝑟</m:t>
                          </m:r>
                        </m:e>
                      </m:d>
                      <m:r>
                        <a:rPr lang="et-EE" sz="1850" b="0" i="1" smtClean="0">
                          <a:latin typeface="Cambria Math" panose="02040503050406030204" pitchFamily="18" charset="0"/>
                        </a:rPr>
                        <m:t>=</m:t>
                      </m:r>
                      <m:r>
                        <a:rPr lang="et-EE" sz="1850" b="0" i="1" smtClean="0">
                          <a:latin typeface="Cambria Math" panose="02040503050406030204" pitchFamily="18" charset="0"/>
                          <a:ea typeface="Cambria Math" panose="02040503050406030204" pitchFamily="18" charset="0"/>
                        </a:rPr>
                        <m:t>𝜋</m:t>
                      </m:r>
                      <m:r>
                        <a:rPr lang="et-EE" sz="1850" b="0" i="1" smtClean="0">
                          <a:latin typeface="Cambria Math" panose="02040503050406030204" pitchFamily="18" charset="0"/>
                          <a:ea typeface="Cambria Math" panose="02040503050406030204" pitchFamily="18" charset="0"/>
                        </a:rPr>
                        <m:t>𝐾</m:t>
                      </m:r>
                      <m:d>
                        <m:dPr>
                          <m:ctrlPr>
                            <a:rPr lang="et-EE" sz="1850" b="0" i="1" smtClean="0">
                              <a:latin typeface="Cambria Math" panose="02040503050406030204" pitchFamily="18" charset="0"/>
                              <a:ea typeface="Cambria Math" panose="02040503050406030204" pitchFamily="18" charset="0"/>
                            </a:rPr>
                          </m:ctrlPr>
                        </m:dPr>
                        <m:e>
                          <m:sSup>
                            <m:sSupPr>
                              <m:ctrlPr>
                                <a:rPr lang="et-EE" sz="1850" b="0" i="1" smtClean="0">
                                  <a:latin typeface="Cambria Math" panose="02040503050406030204" pitchFamily="18" charset="0"/>
                                  <a:ea typeface="Cambria Math" panose="02040503050406030204" pitchFamily="18" charset="0"/>
                                </a:rPr>
                              </m:ctrlPr>
                            </m:sSupPr>
                            <m:e>
                              <m:r>
                                <a:rPr lang="et-EE" sz="1850" b="0" i="1" smtClean="0">
                                  <a:latin typeface="Cambria Math" panose="02040503050406030204" pitchFamily="18" charset="0"/>
                                  <a:ea typeface="Cambria Math" panose="02040503050406030204" pitchFamily="18" charset="0"/>
                                </a:rPr>
                                <m:t>𝐻</m:t>
                              </m:r>
                            </m:e>
                            <m:sup>
                              <m:r>
                                <a:rPr lang="et-EE" sz="1850" b="0" i="1" smtClean="0">
                                  <a:latin typeface="Cambria Math" panose="02040503050406030204" pitchFamily="18" charset="0"/>
                                  <a:ea typeface="Cambria Math" panose="02040503050406030204" pitchFamily="18" charset="0"/>
                                </a:rPr>
                                <m:t>2</m:t>
                              </m:r>
                            </m:sup>
                          </m:sSup>
                          <m:r>
                            <a:rPr lang="et-EE" sz="1850" b="0" i="1" smtClean="0">
                              <a:latin typeface="Cambria Math" panose="02040503050406030204" pitchFamily="18" charset="0"/>
                              <a:ea typeface="Cambria Math" panose="02040503050406030204" pitchFamily="18" charset="0"/>
                            </a:rPr>
                            <m:t>−</m:t>
                          </m:r>
                          <m:sSup>
                            <m:sSupPr>
                              <m:ctrlPr>
                                <a:rPr lang="et-EE" sz="1850" b="0" i="1" smtClean="0">
                                  <a:latin typeface="Cambria Math" panose="02040503050406030204" pitchFamily="18" charset="0"/>
                                  <a:ea typeface="Cambria Math" panose="02040503050406030204" pitchFamily="18" charset="0"/>
                                </a:rPr>
                              </m:ctrlPr>
                            </m:sSupPr>
                            <m:e>
                              <m:r>
                                <a:rPr lang="et-EE" sz="1850" b="0" i="1" smtClean="0">
                                  <a:latin typeface="Cambria Math" panose="02040503050406030204" pitchFamily="18" charset="0"/>
                                  <a:ea typeface="Cambria Math" panose="02040503050406030204" pitchFamily="18" charset="0"/>
                                </a:rPr>
                                <m:t>h</m:t>
                              </m:r>
                            </m:e>
                            <m:sup>
                              <m:r>
                                <a:rPr lang="et-EE" sz="1850" b="0" i="1" smtClean="0">
                                  <a:latin typeface="Cambria Math" panose="02040503050406030204" pitchFamily="18" charset="0"/>
                                  <a:ea typeface="Cambria Math" panose="02040503050406030204" pitchFamily="18" charset="0"/>
                                </a:rPr>
                                <m:t>2</m:t>
                              </m:r>
                            </m:sup>
                          </m:sSup>
                        </m:e>
                      </m:d>
                    </m:oMath>
                  </m:oMathPara>
                </a14:m>
                <a:endParaRPr lang="et-EE" sz="1850" b="0" dirty="0">
                  <a:ea typeface="Cambria Math" panose="02040503050406030204" pitchFamily="18" charset="0"/>
                </a:endParaRPr>
              </a:p>
              <a:p>
                <a:r>
                  <a:rPr lang="et-EE" sz="1850" dirty="0"/>
                  <a:t>Avaldame võrrandist Q, võttes arvesse, et </a:t>
                </a:r>
                <a14:m>
                  <m:oMath xmlns:m="http://schemas.openxmlformats.org/officeDocument/2006/math">
                    <m:d>
                      <m:dPr>
                        <m:ctrlPr>
                          <a:rPr lang="et-EE" sz="1850" i="1">
                            <a:latin typeface="Cambria Math" panose="02040503050406030204" pitchFamily="18" charset="0"/>
                            <a:ea typeface="Cambria Math" panose="02040503050406030204" pitchFamily="18" charset="0"/>
                          </a:rPr>
                        </m:ctrlPr>
                      </m:dPr>
                      <m:e>
                        <m:sSup>
                          <m:sSupPr>
                            <m:ctrlPr>
                              <a:rPr lang="et-EE" sz="1850" i="1">
                                <a:latin typeface="Cambria Math" panose="02040503050406030204" pitchFamily="18" charset="0"/>
                                <a:ea typeface="Cambria Math" panose="02040503050406030204" pitchFamily="18" charset="0"/>
                              </a:rPr>
                            </m:ctrlPr>
                          </m:sSupPr>
                          <m:e>
                            <m:r>
                              <a:rPr lang="et-EE" sz="1850" i="1">
                                <a:latin typeface="Cambria Math" panose="02040503050406030204" pitchFamily="18" charset="0"/>
                                <a:ea typeface="Cambria Math" panose="02040503050406030204" pitchFamily="18" charset="0"/>
                              </a:rPr>
                              <m:t>𝐻</m:t>
                            </m:r>
                          </m:e>
                          <m:sup>
                            <m:r>
                              <a:rPr lang="et-EE" sz="1850" i="1">
                                <a:latin typeface="Cambria Math" panose="02040503050406030204" pitchFamily="18" charset="0"/>
                                <a:ea typeface="Cambria Math" panose="02040503050406030204" pitchFamily="18" charset="0"/>
                              </a:rPr>
                              <m:t>2</m:t>
                            </m:r>
                          </m:sup>
                        </m:sSup>
                        <m:r>
                          <a:rPr lang="et-EE" sz="1850" i="1">
                            <a:latin typeface="Cambria Math" panose="02040503050406030204" pitchFamily="18" charset="0"/>
                            <a:ea typeface="Cambria Math" panose="02040503050406030204" pitchFamily="18" charset="0"/>
                          </a:rPr>
                          <m:t>−</m:t>
                        </m:r>
                        <m:sSup>
                          <m:sSupPr>
                            <m:ctrlPr>
                              <a:rPr lang="et-EE" sz="1850" i="1">
                                <a:latin typeface="Cambria Math" panose="02040503050406030204" pitchFamily="18" charset="0"/>
                                <a:ea typeface="Cambria Math" panose="02040503050406030204" pitchFamily="18" charset="0"/>
                              </a:rPr>
                            </m:ctrlPr>
                          </m:sSupPr>
                          <m:e>
                            <m:r>
                              <a:rPr lang="et-EE" sz="1850" i="1">
                                <a:latin typeface="Cambria Math" panose="02040503050406030204" pitchFamily="18" charset="0"/>
                                <a:ea typeface="Cambria Math" panose="02040503050406030204" pitchFamily="18" charset="0"/>
                              </a:rPr>
                              <m:t>h</m:t>
                            </m:r>
                          </m:e>
                          <m:sup>
                            <m:r>
                              <a:rPr lang="et-EE" sz="1850" i="1">
                                <a:latin typeface="Cambria Math" panose="02040503050406030204" pitchFamily="18" charset="0"/>
                                <a:ea typeface="Cambria Math" panose="02040503050406030204" pitchFamily="18" charset="0"/>
                              </a:rPr>
                              <m:t>2</m:t>
                            </m:r>
                          </m:sup>
                        </m:sSup>
                      </m:e>
                    </m:d>
                    <m:r>
                      <a:rPr lang="et-EE" sz="1850" b="0" i="0" smtClean="0">
                        <a:latin typeface="Cambria Math" panose="02040503050406030204" pitchFamily="18" charset="0"/>
                        <a:ea typeface="Cambria Math" panose="02040503050406030204" pitchFamily="18" charset="0"/>
                      </a:rPr>
                      <m:t>=</m:t>
                    </m:r>
                    <m:d>
                      <m:dPr>
                        <m:ctrlPr>
                          <a:rPr lang="et-EE" sz="1850" b="0" i="1" smtClean="0">
                            <a:latin typeface="Cambria Math" panose="02040503050406030204" pitchFamily="18" charset="0"/>
                            <a:ea typeface="Cambria Math" panose="02040503050406030204" pitchFamily="18" charset="0"/>
                          </a:rPr>
                        </m:ctrlPr>
                      </m:dPr>
                      <m:e>
                        <m:r>
                          <m:rPr>
                            <m:sty m:val="p"/>
                          </m:rPr>
                          <a:rPr lang="et-EE" sz="1850" b="0" i="0" smtClean="0">
                            <a:latin typeface="Cambria Math" panose="02040503050406030204" pitchFamily="18" charset="0"/>
                            <a:ea typeface="Cambria Math" panose="02040503050406030204" pitchFamily="18" charset="0"/>
                          </a:rPr>
                          <m:t>H</m:t>
                        </m:r>
                        <m:r>
                          <a:rPr lang="et-EE" sz="1850" b="0" i="0" smtClean="0">
                            <a:latin typeface="Cambria Math" panose="02040503050406030204" pitchFamily="18" charset="0"/>
                            <a:ea typeface="Cambria Math" panose="02040503050406030204" pitchFamily="18" charset="0"/>
                          </a:rPr>
                          <m:t>+</m:t>
                        </m:r>
                        <m:r>
                          <m:rPr>
                            <m:sty m:val="p"/>
                          </m:rPr>
                          <a:rPr lang="et-EE" sz="1850" b="0" i="0" smtClean="0">
                            <a:latin typeface="Cambria Math" panose="02040503050406030204" pitchFamily="18" charset="0"/>
                            <a:ea typeface="Cambria Math" panose="02040503050406030204" pitchFamily="18" charset="0"/>
                          </a:rPr>
                          <m:t>h</m:t>
                        </m:r>
                      </m:e>
                    </m:d>
                    <m:d>
                      <m:dPr>
                        <m:ctrlPr>
                          <a:rPr lang="et-EE" sz="1850" b="0" i="1" smtClean="0">
                            <a:latin typeface="Cambria Math" panose="02040503050406030204" pitchFamily="18" charset="0"/>
                            <a:ea typeface="Cambria Math" panose="02040503050406030204" pitchFamily="18" charset="0"/>
                          </a:rPr>
                        </m:ctrlPr>
                      </m:dPr>
                      <m:e>
                        <m:r>
                          <m:rPr>
                            <m:sty m:val="p"/>
                          </m:rPr>
                          <a:rPr lang="et-EE" sz="1850" b="0" i="0" smtClean="0">
                            <a:latin typeface="Cambria Math" panose="02040503050406030204" pitchFamily="18" charset="0"/>
                            <a:ea typeface="Cambria Math" panose="02040503050406030204" pitchFamily="18" charset="0"/>
                          </a:rPr>
                          <m:t>H</m:t>
                        </m:r>
                        <m:r>
                          <a:rPr lang="et-EE" sz="1850" b="0" i="0" smtClean="0">
                            <a:latin typeface="Cambria Math" panose="02040503050406030204" pitchFamily="18" charset="0"/>
                            <a:ea typeface="Cambria Math" panose="02040503050406030204" pitchFamily="18" charset="0"/>
                          </a:rPr>
                          <m:t>−</m:t>
                        </m:r>
                        <m:r>
                          <m:rPr>
                            <m:sty m:val="p"/>
                          </m:rPr>
                          <a:rPr lang="et-EE" sz="1850" b="0" i="0" smtClean="0">
                            <a:latin typeface="Cambria Math" panose="02040503050406030204" pitchFamily="18" charset="0"/>
                            <a:ea typeface="Cambria Math" panose="02040503050406030204" pitchFamily="18" charset="0"/>
                          </a:rPr>
                          <m:t>h</m:t>
                        </m:r>
                      </m:e>
                    </m:d>
                  </m:oMath>
                </a14:m>
                <a:r>
                  <a:rPr lang="et-EE" sz="1850" dirty="0"/>
                  <a:t> ja </a:t>
                </a:r>
                <a14:m>
                  <m:oMath xmlns:m="http://schemas.openxmlformats.org/officeDocument/2006/math">
                    <m:d>
                      <m:dPr>
                        <m:ctrlPr>
                          <a:rPr lang="et-EE" sz="1850" i="1">
                            <a:latin typeface="Cambria Math" panose="02040503050406030204" pitchFamily="18" charset="0"/>
                            <a:ea typeface="Cambria Math" panose="02040503050406030204" pitchFamily="18" charset="0"/>
                          </a:rPr>
                        </m:ctrlPr>
                      </m:dPr>
                      <m:e>
                        <m:r>
                          <m:rPr>
                            <m:sty m:val="p"/>
                          </m:rPr>
                          <a:rPr lang="et-EE" sz="1850">
                            <a:latin typeface="Cambria Math" panose="02040503050406030204" pitchFamily="18" charset="0"/>
                            <a:ea typeface="Cambria Math" panose="02040503050406030204" pitchFamily="18" charset="0"/>
                          </a:rPr>
                          <m:t>H</m:t>
                        </m:r>
                        <m:r>
                          <a:rPr lang="et-EE" sz="1850">
                            <a:latin typeface="Cambria Math" panose="02040503050406030204" pitchFamily="18" charset="0"/>
                            <a:ea typeface="Cambria Math" panose="02040503050406030204" pitchFamily="18" charset="0"/>
                          </a:rPr>
                          <m:t>−</m:t>
                        </m:r>
                        <m:r>
                          <m:rPr>
                            <m:sty m:val="p"/>
                          </m:rPr>
                          <a:rPr lang="et-EE" sz="1850">
                            <a:latin typeface="Cambria Math" panose="02040503050406030204" pitchFamily="18" charset="0"/>
                            <a:ea typeface="Cambria Math" panose="02040503050406030204" pitchFamily="18" charset="0"/>
                          </a:rPr>
                          <m:t>h</m:t>
                        </m:r>
                      </m:e>
                    </m:d>
                    <m:r>
                      <a:rPr lang="et-EE" sz="1850" b="0" i="0" smtClean="0">
                        <a:latin typeface="Cambria Math" panose="02040503050406030204" pitchFamily="18" charset="0"/>
                        <a:ea typeface="Cambria Math" panose="02040503050406030204" pitchFamily="18" charset="0"/>
                      </a:rPr>
                      <m:t>=</m:t>
                    </m:r>
                    <m:r>
                      <m:rPr>
                        <m:sty m:val="p"/>
                      </m:rPr>
                      <a:rPr lang="et-EE" sz="1850" b="0" i="0" smtClean="0">
                        <a:latin typeface="Cambria Math" panose="02040503050406030204" pitchFamily="18" charset="0"/>
                        <a:ea typeface="Cambria Math" panose="02040503050406030204" pitchFamily="18" charset="0"/>
                      </a:rPr>
                      <m:t>s</m:t>
                    </m:r>
                  </m:oMath>
                </a14:m>
                <a:r>
                  <a:rPr lang="et-EE" sz="1850" dirty="0"/>
                  <a:t>:</a:t>
                </a:r>
              </a:p>
              <a:p>
                <a:pPr marL="0" indent="0">
                  <a:buNone/>
                </a:pPr>
                <a14:m>
                  <m:oMathPara xmlns:m="http://schemas.openxmlformats.org/officeDocument/2006/math">
                    <m:oMathParaPr>
                      <m:jc m:val="centerGroup"/>
                    </m:oMathParaPr>
                    <m:oMath xmlns:m="http://schemas.openxmlformats.org/officeDocument/2006/math">
                      <m:r>
                        <a:rPr lang="et-EE" sz="1850" b="0" i="1" smtClean="0">
                          <a:latin typeface="Cambria Math" panose="02040503050406030204" pitchFamily="18" charset="0"/>
                        </a:rPr>
                        <m:t>𝑄</m:t>
                      </m:r>
                      <m:r>
                        <a:rPr lang="et-EE" sz="1850" b="0" i="1" smtClean="0">
                          <a:latin typeface="Cambria Math" panose="02040503050406030204" pitchFamily="18" charset="0"/>
                        </a:rPr>
                        <m:t>=</m:t>
                      </m:r>
                      <m:r>
                        <a:rPr lang="et-EE" sz="1850" b="0" i="1" smtClean="0">
                          <a:latin typeface="Cambria Math" panose="02040503050406030204" pitchFamily="18" charset="0"/>
                          <a:ea typeface="Cambria Math" panose="02040503050406030204" pitchFamily="18" charset="0"/>
                        </a:rPr>
                        <m:t>𝜋</m:t>
                      </m:r>
                      <m:r>
                        <a:rPr lang="et-EE" sz="1850" b="0" i="1" smtClean="0">
                          <a:latin typeface="Cambria Math" panose="02040503050406030204" pitchFamily="18" charset="0"/>
                          <a:ea typeface="Cambria Math" panose="02040503050406030204" pitchFamily="18" charset="0"/>
                        </a:rPr>
                        <m:t>𝐾</m:t>
                      </m:r>
                      <m:f>
                        <m:fPr>
                          <m:ctrlPr>
                            <a:rPr lang="et-EE" sz="1850" b="0" i="1" smtClean="0">
                              <a:latin typeface="Cambria Math" panose="02040503050406030204" pitchFamily="18" charset="0"/>
                              <a:ea typeface="Cambria Math" panose="02040503050406030204" pitchFamily="18" charset="0"/>
                            </a:rPr>
                          </m:ctrlPr>
                        </m:fPr>
                        <m:num>
                          <m:d>
                            <m:dPr>
                              <m:ctrlPr>
                                <a:rPr lang="et-EE" sz="1850" b="0" i="1" smtClean="0">
                                  <a:latin typeface="Cambria Math" panose="02040503050406030204" pitchFamily="18" charset="0"/>
                                  <a:ea typeface="Cambria Math" panose="02040503050406030204" pitchFamily="18" charset="0"/>
                                </a:rPr>
                              </m:ctrlPr>
                            </m:dPr>
                            <m:e>
                              <m:r>
                                <a:rPr lang="et-EE" sz="1850" b="0" i="1" smtClean="0">
                                  <a:latin typeface="Cambria Math" panose="02040503050406030204" pitchFamily="18" charset="0"/>
                                  <a:ea typeface="Cambria Math" panose="02040503050406030204" pitchFamily="18" charset="0"/>
                                </a:rPr>
                                <m:t>2</m:t>
                              </m:r>
                              <m:r>
                                <a:rPr lang="et-EE" sz="1850" b="0" i="1" smtClean="0">
                                  <a:latin typeface="Cambria Math" panose="02040503050406030204" pitchFamily="18" charset="0"/>
                                  <a:ea typeface="Cambria Math" panose="02040503050406030204" pitchFamily="18" charset="0"/>
                                </a:rPr>
                                <m:t>𝐻</m:t>
                              </m:r>
                              <m:r>
                                <a:rPr lang="et-EE" sz="1850" b="0" i="1" smtClean="0">
                                  <a:latin typeface="Cambria Math" panose="02040503050406030204" pitchFamily="18" charset="0"/>
                                  <a:ea typeface="Cambria Math" panose="02040503050406030204" pitchFamily="18" charset="0"/>
                                </a:rPr>
                                <m:t>−</m:t>
                              </m:r>
                              <m:r>
                                <a:rPr lang="et-EE" sz="1850" b="0" i="1" smtClean="0">
                                  <a:latin typeface="Cambria Math" panose="02040503050406030204" pitchFamily="18" charset="0"/>
                                  <a:ea typeface="Cambria Math" panose="02040503050406030204" pitchFamily="18" charset="0"/>
                                </a:rPr>
                                <m:t>𝑠</m:t>
                              </m:r>
                            </m:e>
                          </m:d>
                          <m:r>
                            <a:rPr lang="et-EE" sz="1850" b="0" i="1" smtClean="0">
                              <a:latin typeface="Cambria Math" panose="02040503050406030204" pitchFamily="18" charset="0"/>
                              <a:ea typeface="Cambria Math" panose="02040503050406030204" pitchFamily="18" charset="0"/>
                            </a:rPr>
                            <m:t>𝑠</m:t>
                          </m:r>
                        </m:num>
                        <m:den>
                          <m:r>
                            <a:rPr lang="et-EE" sz="1850" b="0" i="1" smtClean="0">
                              <a:latin typeface="Cambria Math" panose="02040503050406030204" pitchFamily="18" charset="0"/>
                              <a:ea typeface="Cambria Math" panose="02040503050406030204" pitchFamily="18" charset="0"/>
                            </a:rPr>
                            <m:t>𝑙𝑛</m:t>
                          </m:r>
                          <m:f>
                            <m:fPr>
                              <m:ctrlPr>
                                <a:rPr lang="et-EE" sz="1850" b="0" i="1" smtClean="0">
                                  <a:latin typeface="Cambria Math" panose="02040503050406030204" pitchFamily="18" charset="0"/>
                                  <a:ea typeface="Cambria Math" panose="02040503050406030204" pitchFamily="18" charset="0"/>
                                </a:rPr>
                              </m:ctrlPr>
                            </m:fPr>
                            <m:num>
                              <m:r>
                                <a:rPr lang="et-EE" sz="1850" b="0" i="1" smtClean="0">
                                  <a:latin typeface="Cambria Math" panose="02040503050406030204" pitchFamily="18" charset="0"/>
                                  <a:ea typeface="Cambria Math" panose="02040503050406030204" pitchFamily="18" charset="0"/>
                                </a:rPr>
                                <m:t>𝑅</m:t>
                              </m:r>
                            </m:num>
                            <m:den>
                              <m:r>
                                <a:rPr lang="et-EE" sz="1850" b="0" i="1" smtClean="0">
                                  <a:latin typeface="Cambria Math" panose="02040503050406030204" pitchFamily="18" charset="0"/>
                                  <a:ea typeface="Cambria Math" panose="02040503050406030204" pitchFamily="18" charset="0"/>
                                </a:rPr>
                                <m:t>𝑟</m:t>
                              </m:r>
                            </m:den>
                          </m:f>
                        </m:den>
                      </m:f>
                    </m:oMath>
                  </m:oMathPara>
                </a14:m>
                <a:endParaRPr lang="et-EE" sz="1850" dirty="0"/>
              </a:p>
              <a:p>
                <a:r>
                  <a:rPr lang="et-EE" sz="1850" dirty="0"/>
                  <a:t>Asendades võrrandisse </a:t>
                </a:r>
                <a14:m>
                  <m:oMath xmlns:m="http://schemas.openxmlformats.org/officeDocument/2006/math">
                    <m:r>
                      <a:rPr lang="et-EE" sz="1850" i="1">
                        <a:latin typeface="Cambria Math" panose="02040503050406030204" pitchFamily="18" charset="0"/>
                        <a:ea typeface="Cambria Math" panose="02040503050406030204" pitchFamily="18" charset="0"/>
                      </a:rPr>
                      <m:t>𝜋</m:t>
                    </m:r>
                  </m:oMath>
                </a14:m>
                <a:r>
                  <a:rPr lang="et-EE" sz="1850" dirty="0"/>
                  <a:t> arvulise väärtuse ja minnes üle naturaallogaritmilt kümnendlogaritmile, saame:</a:t>
                </a:r>
              </a:p>
              <a:p>
                <a:pPr marL="0" indent="0">
                  <a:buNone/>
                </a:pPr>
                <a14:m>
                  <m:oMathPara xmlns:m="http://schemas.openxmlformats.org/officeDocument/2006/math">
                    <m:oMathParaPr>
                      <m:jc m:val="centerGroup"/>
                    </m:oMathParaPr>
                    <m:oMath xmlns:m="http://schemas.openxmlformats.org/officeDocument/2006/math">
                      <m:r>
                        <a:rPr lang="et-EE" sz="1850" b="1" i="1" smtClean="0">
                          <a:latin typeface="Cambria Math" panose="02040503050406030204" pitchFamily="18" charset="0"/>
                        </a:rPr>
                        <m:t>𝑸</m:t>
                      </m:r>
                      <m:r>
                        <a:rPr lang="et-EE" sz="1850" b="1" i="1" smtClean="0">
                          <a:latin typeface="Cambria Math" panose="02040503050406030204" pitchFamily="18" charset="0"/>
                        </a:rPr>
                        <m:t>=</m:t>
                      </m:r>
                      <m:r>
                        <a:rPr lang="et-EE" sz="1850" b="1" i="1" smtClean="0">
                          <a:latin typeface="Cambria Math" panose="02040503050406030204" pitchFamily="18" charset="0"/>
                        </a:rPr>
                        <m:t>𝟏</m:t>
                      </m:r>
                      <m:r>
                        <a:rPr lang="et-EE" sz="1850" b="1" i="1" smtClean="0">
                          <a:latin typeface="Cambria Math" panose="02040503050406030204" pitchFamily="18" charset="0"/>
                        </a:rPr>
                        <m:t>.</m:t>
                      </m:r>
                      <m:r>
                        <a:rPr lang="et-EE" sz="1850" b="1" i="1" smtClean="0">
                          <a:latin typeface="Cambria Math" panose="02040503050406030204" pitchFamily="18" charset="0"/>
                        </a:rPr>
                        <m:t>𝟑𝟔𝟔</m:t>
                      </m:r>
                      <m:r>
                        <a:rPr lang="et-EE" sz="1850" b="1" i="1">
                          <a:latin typeface="Cambria Math" panose="02040503050406030204" pitchFamily="18" charset="0"/>
                          <a:ea typeface="Cambria Math" panose="02040503050406030204" pitchFamily="18" charset="0"/>
                        </a:rPr>
                        <m:t>𝑲</m:t>
                      </m:r>
                      <m:f>
                        <m:fPr>
                          <m:ctrlPr>
                            <a:rPr lang="et-EE" sz="1850" b="1" i="1">
                              <a:latin typeface="Cambria Math" panose="02040503050406030204" pitchFamily="18" charset="0"/>
                              <a:ea typeface="Cambria Math" panose="02040503050406030204" pitchFamily="18" charset="0"/>
                            </a:rPr>
                          </m:ctrlPr>
                        </m:fPr>
                        <m:num>
                          <m:d>
                            <m:dPr>
                              <m:ctrlPr>
                                <a:rPr lang="et-EE" sz="1850" b="1" i="1">
                                  <a:latin typeface="Cambria Math" panose="02040503050406030204" pitchFamily="18" charset="0"/>
                                  <a:ea typeface="Cambria Math" panose="02040503050406030204" pitchFamily="18" charset="0"/>
                                </a:rPr>
                              </m:ctrlPr>
                            </m:dPr>
                            <m:e>
                              <m:r>
                                <a:rPr lang="et-EE" sz="1850" b="1" i="1">
                                  <a:latin typeface="Cambria Math" panose="02040503050406030204" pitchFamily="18" charset="0"/>
                                  <a:ea typeface="Cambria Math" panose="02040503050406030204" pitchFamily="18" charset="0"/>
                                </a:rPr>
                                <m:t>𝟐</m:t>
                              </m:r>
                              <m:r>
                                <a:rPr lang="et-EE" sz="1850" b="1" i="1">
                                  <a:latin typeface="Cambria Math" panose="02040503050406030204" pitchFamily="18" charset="0"/>
                                  <a:ea typeface="Cambria Math" panose="02040503050406030204" pitchFamily="18" charset="0"/>
                                </a:rPr>
                                <m:t>𝑯</m:t>
                              </m:r>
                              <m:r>
                                <a:rPr lang="et-EE" sz="1850" b="1" i="1">
                                  <a:latin typeface="Cambria Math" panose="02040503050406030204" pitchFamily="18" charset="0"/>
                                  <a:ea typeface="Cambria Math" panose="02040503050406030204" pitchFamily="18" charset="0"/>
                                </a:rPr>
                                <m:t>−</m:t>
                              </m:r>
                              <m:r>
                                <a:rPr lang="et-EE" sz="1850" b="1" i="1">
                                  <a:latin typeface="Cambria Math" panose="02040503050406030204" pitchFamily="18" charset="0"/>
                                  <a:ea typeface="Cambria Math" panose="02040503050406030204" pitchFamily="18" charset="0"/>
                                </a:rPr>
                                <m:t>𝒔</m:t>
                              </m:r>
                            </m:e>
                          </m:d>
                          <m:r>
                            <a:rPr lang="et-EE" sz="1850" b="1" i="1">
                              <a:latin typeface="Cambria Math" panose="02040503050406030204" pitchFamily="18" charset="0"/>
                              <a:ea typeface="Cambria Math" panose="02040503050406030204" pitchFamily="18" charset="0"/>
                            </a:rPr>
                            <m:t>𝒔</m:t>
                          </m:r>
                        </m:num>
                        <m:den>
                          <m:r>
                            <a:rPr lang="et-EE" sz="1850" b="1" i="1" smtClean="0">
                              <a:latin typeface="Cambria Math" panose="02040503050406030204" pitchFamily="18" charset="0"/>
                              <a:ea typeface="Cambria Math" panose="02040503050406030204" pitchFamily="18" charset="0"/>
                            </a:rPr>
                            <m:t>𝒍𝒐𝒈𝒓</m:t>
                          </m:r>
                          <m:r>
                            <a:rPr lang="et-EE" sz="1850" b="1" i="1" smtClean="0">
                              <a:latin typeface="Cambria Math" panose="02040503050406030204" pitchFamily="18" charset="0"/>
                              <a:ea typeface="Cambria Math" panose="02040503050406030204" pitchFamily="18" charset="0"/>
                            </a:rPr>
                            <m:t>−</m:t>
                          </m:r>
                          <m:r>
                            <a:rPr lang="et-EE" sz="1850" b="1" i="1" smtClean="0">
                              <a:latin typeface="Cambria Math" panose="02040503050406030204" pitchFamily="18" charset="0"/>
                              <a:ea typeface="Cambria Math" panose="02040503050406030204" pitchFamily="18" charset="0"/>
                            </a:rPr>
                            <m:t>𝒍𝒐𝒈𝑹</m:t>
                          </m:r>
                        </m:den>
                      </m:f>
                    </m:oMath>
                  </m:oMathPara>
                </a14:m>
                <a:endParaRPr lang="et-EE" sz="1850" b="1" dirty="0"/>
              </a:p>
            </p:txBody>
          </p:sp>
        </mc:Choice>
        <mc:Fallback xmlns="">
          <p:sp>
            <p:nvSpPr>
              <p:cNvPr id="3" name="Sisu kohatäide 2">
                <a:extLst>
                  <a:ext uri="{FF2B5EF4-FFF2-40B4-BE49-F238E27FC236}">
                    <a16:creationId xmlns:a16="http://schemas.microsoft.com/office/drawing/2014/main" id="{A9BD6257-8382-4BE2-A647-9C43F816700D}"/>
                  </a:ext>
                </a:extLst>
              </p:cNvPr>
              <p:cNvSpPr>
                <a:spLocks noGrp="1" noRot="1" noChangeAspect="1" noMove="1" noResize="1" noEditPoints="1" noAdjustHandles="1" noChangeArrowheads="1" noChangeShapeType="1" noTextEdit="1"/>
              </p:cNvSpPr>
              <p:nvPr>
                <p:ph idx="1"/>
              </p:nvPr>
            </p:nvSpPr>
            <p:spPr>
              <a:xfrm>
                <a:off x="838200" y="681037"/>
                <a:ext cx="10515600" cy="6040438"/>
              </a:xfrm>
              <a:blipFill>
                <a:blip r:embed="rId2"/>
                <a:stretch>
                  <a:fillRect l="-406" t="-1110" b="-101"/>
                </a:stretch>
              </a:blipFill>
            </p:spPr>
            <p:txBody>
              <a:bodyPr/>
              <a:lstStyle/>
              <a:p>
                <a:r>
                  <a:rPr lang="en-US">
                    <a:noFill/>
                  </a:rPr>
                  <a:t> </a:t>
                </a:r>
              </a:p>
            </p:txBody>
          </p:sp>
        </mc:Fallback>
      </mc:AlternateContent>
      <p:sp>
        <p:nvSpPr>
          <p:cNvPr id="4" name="Slaidinumbri kohatäide 3">
            <a:extLst>
              <a:ext uri="{FF2B5EF4-FFF2-40B4-BE49-F238E27FC236}">
                <a16:creationId xmlns:a16="http://schemas.microsoft.com/office/drawing/2014/main" id="{B3070764-E9AB-49DC-849E-88CBB3630013}"/>
              </a:ext>
            </a:extLst>
          </p:cNvPr>
          <p:cNvSpPr>
            <a:spLocks noGrp="1"/>
          </p:cNvSpPr>
          <p:nvPr>
            <p:ph type="sldNum" sz="quarter" idx="12"/>
          </p:nvPr>
        </p:nvSpPr>
        <p:spPr/>
        <p:txBody>
          <a:bodyPr/>
          <a:lstStyle/>
          <a:p>
            <a:fld id="{E1C0B775-2F1D-48DC-A48A-D639BCB5D7DD}" type="slidenum">
              <a:rPr lang="en-US" smtClean="0"/>
              <a:t>18</a:t>
            </a:fld>
            <a:endParaRPr lang="en-US"/>
          </a:p>
        </p:txBody>
      </p:sp>
    </p:spTree>
    <p:extLst>
      <p:ext uri="{BB962C8B-B14F-4D97-AF65-F5344CB8AC3E}">
        <p14:creationId xmlns:p14="http://schemas.microsoft.com/office/powerpoint/2010/main" val="3292706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FAA6463-FB33-47B6-974A-06C2479DB7EE}"/>
              </a:ext>
            </a:extLst>
          </p:cNvPr>
          <p:cNvSpPr>
            <a:spLocks noGrp="1"/>
          </p:cNvSpPr>
          <p:nvPr>
            <p:ph type="title"/>
          </p:nvPr>
        </p:nvSpPr>
        <p:spPr/>
        <p:txBody>
          <a:bodyPr/>
          <a:lstStyle/>
          <a:p>
            <a:r>
              <a:rPr lang="et-EE" b="1" dirty="0"/>
              <a:t>Ülesanne </a:t>
            </a:r>
            <a:endParaRPr lang="en-US" b="1" dirty="0"/>
          </a:p>
        </p:txBody>
      </p:sp>
      <p:sp>
        <p:nvSpPr>
          <p:cNvPr id="3" name="Sisu kohatäide 2">
            <a:extLst>
              <a:ext uri="{FF2B5EF4-FFF2-40B4-BE49-F238E27FC236}">
                <a16:creationId xmlns:a16="http://schemas.microsoft.com/office/drawing/2014/main" id="{AC26CF83-5B11-4A82-99F1-C99E1CEDBD2B}"/>
              </a:ext>
            </a:extLst>
          </p:cNvPr>
          <p:cNvSpPr>
            <a:spLocks noGrp="1"/>
          </p:cNvSpPr>
          <p:nvPr>
            <p:ph idx="1"/>
          </p:nvPr>
        </p:nvSpPr>
        <p:spPr/>
        <p:txBody>
          <a:bodyPr/>
          <a:lstStyle/>
          <a:p>
            <a:pPr algn="just"/>
            <a:r>
              <a:rPr lang="en-US" b="1" dirty="0" err="1"/>
              <a:t>Kui</a:t>
            </a:r>
            <a:r>
              <a:rPr lang="en-US" b="1" dirty="0"/>
              <a:t> </a:t>
            </a:r>
            <a:r>
              <a:rPr lang="en-US" b="1" dirty="0" err="1"/>
              <a:t>suure</a:t>
            </a:r>
            <a:r>
              <a:rPr lang="en-US" b="1" dirty="0"/>
              <a:t> </a:t>
            </a:r>
            <a:r>
              <a:rPr lang="en-US" b="1" dirty="0" err="1"/>
              <a:t>raadiusega</a:t>
            </a:r>
            <a:r>
              <a:rPr lang="en-US" b="1" dirty="0"/>
              <a:t> </a:t>
            </a:r>
            <a:r>
              <a:rPr lang="en-US" b="1" dirty="0" err="1"/>
              <a:t>depressioonilehter</a:t>
            </a:r>
            <a:r>
              <a:rPr lang="en-US" b="1" dirty="0"/>
              <a:t> </a:t>
            </a:r>
            <a:r>
              <a:rPr lang="en-US" b="1" dirty="0" err="1"/>
              <a:t>tekib</a:t>
            </a:r>
            <a:r>
              <a:rPr lang="en-US" b="1" dirty="0"/>
              <a:t> </a:t>
            </a:r>
            <a:r>
              <a:rPr lang="en-US" b="1" dirty="0" err="1"/>
              <a:t>vabapinnalises</a:t>
            </a:r>
            <a:r>
              <a:rPr lang="en-US" b="1" dirty="0"/>
              <a:t> </a:t>
            </a:r>
            <a:r>
              <a:rPr lang="en-US" b="1" dirty="0" err="1"/>
              <a:t>põhjaveekihis</a:t>
            </a:r>
            <a:r>
              <a:rPr lang="en-US" b="1" dirty="0"/>
              <a:t>, </a:t>
            </a:r>
            <a:r>
              <a:rPr lang="en-US" b="1" dirty="0" err="1"/>
              <a:t>kui</a:t>
            </a:r>
            <a:r>
              <a:rPr lang="en-US" b="1" dirty="0"/>
              <a:t> </a:t>
            </a:r>
            <a:r>
              <a:rPr lang="en-US" b="1" dirty="0" err="1"/>
              <a:t>kaevu</a:t>
            </a:r>
            <a:r>
              <a:rPr lang="en-US" b="1" dirty="0"/>
              <a:t> </a:t>
            </a:r>
            <a:r>
              <a:rPr lang="en-US" b="1" dirty="0" err="1"/>
              <a:t>pumbatakse</a:t>
            </a:r>
            <a:r>
              <a:rPr lang="en-US" b="1" dirty="0"/>
              <a:t> </a:t>
            </a:r>
            <a:r>
              <a:rPr lang="en-US" b="1" dirty="0" err="1"/>
              <a:t>vooluhulgaga</a:t>
            </a:r>
            <a:r>
              <a:rPr lang="en-US" b="1" dirty="0"/>
              <a:t> </a:t>
            </a:r>
            <a:r>
              <a:rPr lang="et-EE" b="1" dirty="0"/>
              <a:t>4</a:t>
            </a:r>
            <a:r>
              <a:rPr lang="en-US" b="1" dirty="0"/>
              <a:t> L/s. </a:t>
            </a:r>
            <a:r>
              <a:rPr lang="en-US" b="1" dirty="0" err="1"/>
              <a:t>Kaevu</a:t>
            </a:r>
            <a:r>
              <a:rPr lang="en-US" b="1" dirty="0"/>
              <a:t> </a:t>
            </a:r>
            <a:r>
              <a:rPr lang="en-US" b="1" dirty="0" err="1"/>
              <a:t>raadius</a:t>
            </a:r>
            <a:r>
              <a:rPr lang="en-US" b="1" dirty="0"/>
              <a:t> on </a:t>
            </a:r>
            <a:r>
              <a:rPr lang="et-EE" b="1" dirty="0"/>
              <a:t>2</a:t>
            </a:r>
            <a:r>
              <a:rPr lang="en-US" b="1" dirty="0"/>
              <a:t>00 mm, </a:t>
            </a:r>
            <a:r>
              <a:rPr lang="et-EE" b="1" dirty="0"/>
              <a:t>staatiline veetase kaevus enne pumpamist oli 10 m ja </a:t>
            </a:r>
            <a:r>
              <a:rPr lang="en-US" b="1" dirty="0" err="1"/>
              <a:t>pumpamisel</a:t>
            </a:r>
            <a:r>
              <a:rPr lang="en-US" b="1" dirty="0"/>
              <a:t> </a:t>
            </a:r>
            <a:r>
              <a:rPr lang="en-US" b="1" dirty="0" err="1"/>
              <a:t>tekkinud</a:t>
            </a:r>
            <a:r>
              <a:rPr lang="en-US" b="1" dirty="0"/>
              <a:t> </a:t>
            </a:r>
            <a:r>
              <a:rPr lang="en-US" b="1" dirty="0" err="1"/>
              <a:t>alandus</a:t>
            </a:r>
            <a:r>
              <a:rPr lang="en-US" b="1" dirty="0"/>
              <a:t> </a:t>
            </a:r>
            <a:r>
              <a:rPr lang="et-EE" b="1" dirty="0"/>
              <a:t>7</a:t>
            </a:r>
            <a:r>
              <a:rPr lang="en-US" b="1" dirty="0"/>
              <a:t> m</a:t>
            </a:r>
            <a:r>
              <a:rPr lang="et-EE" b="1" dirty="0"/>
              <a:t>. P</a:t>
            </a:r>
            <a:r>
              <a:rPr lang="en-US" b="1" dirty="0" err="1"/>
              <a:t>umbatava</a:t>
            </a:r>
            <a:r>
              <a:rPr lang="en-US" b="1" dirty="0"/>
              <a:t> </a:t>
            </a:r>
            <a:r>
              <a:rPr lang="en-US" b="1" dirty="0" err="1"/>
              <a:t>veekihi</a:t>
            </a:r>
            <a:r>
              <a:rPr lang="en-US" b="1" dirty="0"/>
              <a:t> </a:t>
            </a:r>
            <a:r>
              <a:rPr lang="en-US" b="1" dirty="0" err="1"/>
              <a:t>filtratsioonimoodul</a:t>
            </a:r>
            <a:r>
              <a:rPr lang="en-US" b="1" dirty="0"/>
              <a:t> on </a:t>
            </a:r>
            <a:r>
              <a:rPr lang="et-EE" b="1" dirty="0"/>
              <a:t>5</a:t>
            </a:r>
            <a:r>
              <a:rPr lang="en-US" b="1" dirty="0"/>
              <a:t>.0 m/d</a:t>
            </a:r>
            <a:r>
              <a:rPr lang="et-EE" b="1" dirty="0"/>
              <a:t>!</a:t>
            </a:r>
            <a:endParaRPr lang="en-US" b="1" dirty="0"/>
          </a:p>
        </p:txBody>
      </p:sp>
      <p:sp>
        <p:nvSpPr>
          <p:cNvPr id="4" name="Slaidinumbri kohatäide 3">
            <a:extLst>
              <a:ext uri="{FF2B5EF4-FFF2-40B4-BE49-F238E27FC236}">
                <a16:creationId xmlns:a16="http://schemas.microsoft.com/office/drawing/2014/main" id="{1022EF40-9192-4DE8-A0B3-425F304161AA}"/>
              </a:ext>
            </a:extLst>
          </p:cNvPr>
          <p:cNvSpPr>
            <a:spLocks noGrp="1"/>
          </p:cNvSpPr>
          <p:nvPr>
            <p:ph type="sldNum" sz="quarter" idx="12"/>
          </p:nvPr>
        </p:nvSpPr>
        <p:spPr/>
        <p:txBody>
          <a:bodyPr/>
          <a:lstStyle/>
          <a:p>
            <a:fld id="{E1C0B775-2F1D-48DC-A48A-D639BCB5D7DD}" type="slidenum">
              <a:rPr lang="en-US" smtClean="0"/>
              <a:t>19</a:t>
            </a:fld>
            <a:endParaRPr lang="en-US"/>
          </a:p>
        </p:txBody>
      </p:sp>
    </p:spTree>
    <p:extLst>
      <p:ext uri="{BB962C8B-B14F-4D97-AF65-F5344CB8AC3E}">
        <p14:creationId xmlns:p14="http://schemas.microsoft.com/office/powerpoint/2010/main" val="769646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970" y="708624"/>
            <a:ext cx="10256108" cy="954107"/>
          </a:xfrm>
          <a:prstGeom prst="rect">
            <a:avLst/>
          </a:prstGeom>
        </p:spPr>
        <p:txBody>
          <a:bodyPr wrap="square">
            <a:spAutoFit/>
          </a:bodyPr>
          <a:lstStyle/>
          <a:p>
            <a:r>
              <a:rPr lang="et-EE" sz="2800" b="1" dirty="0">
                <a:latin typeface="Times New Roman" panose="02020603050405020304" pitchFamily="18" charset="0"/>
                <a:ea typeface="Calibri" panose="020F0502020204030204" pitchFamily="34" charset="0"/>
              </a:rPr>
              <a:t>Mida ja milleks. </a:t>
            </a:r>
            <a:r>
              <a:rPr lang="en-GB" sz="2800" dirty="0" err="1">
                <a:latin typeface="Times New Roman" panose="02020603050405020304" pitchFamily="18" charset="0"/>
                <a:ea typeface="Calibri" panose="020F0502020204030204" pitchFamily="34" charset="0"/>
              </a:rPr>
              <a:t>Enne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uuringu</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planeerimist</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tuleks</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selgeks</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teha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uuringu</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eesmärk</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Mida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tahetakse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ko</a:t>
            </a:r>
            <a:r>
              <a:rPr lang="et-EE" sz="2800" dirty="0">
                <a:latin typeface="Times New Roman" panose="02020603050405020304" pitchFamily="18" charset="0"/>
                <a:ea typeface="Calibri" panose="020F0502020204030204" pitchFamily="34" charset="0"/>
              </a:rPr>
              <a:t>n</a:t>
            </a:r>
            <a:r>
              <a:rPr lang="en-GB" sz="2800" dirty="0" err="1">
                <a:latin typeface="Times New Roman" panose="02020603050405020304" pitchFamily="18" charset="0"/>
                <a:ea typeface="Calibri" panose="020F0502020204030204" pitchFamily="34" charset="0"/>
              </a:rPr>
              <a:t>trollida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selgitada</a:t>
            </a:r>
            <a:r>
              <a:rPr lang="en-GB" sz="2800" dirty="0">
                <a:latin typeface="Times New Roman" panose="02020603050405020304" pitchFamily="18" charset="0"/>
                <a:ea typeface="Calibri" panose="020F0502020204030204" pitchFamily="34" charset="0"/>
              </a:rPr>
              <a:t>.</a:t>
            </a:r>
            <a:endParaRPr lang="et-EE" sz="2800" dirty="0"/>
          </a:p>
        </p:txBody>
      </p:sp>
      <p:sp>
        <p:nvSpPr>
          <p:cNvPr id="3" name="Slaidinumbri kohatäide 2">
            <a:extLst>
              <a:ext uri="{FF2B5EF4-FFF2-40B4-BE49-F238E27FC236}">
                <a16:creationId xmlns:a16="http://schemas.microsoft.com/office/drawing/2014/main" id="{D1A9A041-F7AE-4336-8CDD-EBE8F921B0F1}"/>
              </a:ext>
            </a:extLst>
          </p:cNvPr>
          <p:cNvSpPr>
            <a:spLocks noGrp="1"/>
          </p:cNvSpPr>
          <p:nvPr>
            <p:ph type="sldNum" sz="quarter" idx="12"/>
          </p:nvPr>
        </p:nvSpPr>
        <p:spPr/>
        <p:txBody>
          <a:bodyPr/>
          <a:lstStyle/>
          <a:p>
            <a:fld id="{E1C0B775-2F1D-48DC-A48A-D639BCB5D7DD}" type="slidenum">
              <a:rPr lang="en-US" smtClean="0"/>
              <a:t>2</a:t>
            </a:fld>
            <a:endParaRPr lang="en-US"/>
          </a:p>
        </p:txBody>
      </p:sp>
      <p:sp>
        <p:nvSpPr>
          <p:cNvPr id="4" name="Rectangle 3"/>
          <p:cNvSpPr/>
          <p:nvPr/>
        </p:nvSpPr>
        <p:spPr>
          <a:xfrm>
            <a:off x="1186249" y="4536643"/>
            <a:ext cx="10167551" cy="1384995"/>
          </a:xfrm>
          <a:prstGeom prst="rect">
            <a:avLst/>
          </a:prstGeom>
        </p:spPr>
        <p:txBody>
          <a:bodyPr wrap="square">
            <a:spAutoFit/>
          </a:bodyPr>
          <a:lstStyle/>
          <a:p>
            <a:r>
              <a:rPr lang="et-EE" sz="2800" b="1" dirty="0">
                <a:latin typeface="Times New Roman" panose="02020603050405020304" pitchFamily="18" charset="0"/>
                <a:ea typeface="Calibri" panose="020F0502020204030204" pitchFamily="34" charset="0"/>
              </a:rPr>
              <a:t>Peljates lolle küsimusi targaks ei saa</a:t>
            </a:r>
            <a:r>
              <a:rPr lang="et-EE"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Uuringute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planeerimisse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kaasata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niipalju</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spetsaliste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kas</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medoodika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või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objekt</a:t>
            </a:r>
            <a:r>
              <a:rPr lang="en-GB" sz="2800" dirty="0">
                <a:latin typeface="Times New Roman" panose="02020603050405020304" pitchFamily="18" charset="0"/>
                <a:ea typeface="Calibri" panose="020F0502020204030204" pitchFamily="34" charset="0"/>
              </a:rPr>
              <a:t>)</a:t>
            </a:r>
            <a:r>
              <a:rPr lang="et-EE" sz="2800" dirty="0">
                <a:latin typeface="Times New Roman" panose="02020603050405020304" pitchFamily="18" charset="0"/>
                <a:ea typeface="Calibri" panose="020F0502020204030204" pitchFamily="34" charset="0"/>
              </a:rPr>
              <a:t>,</a:t>
            </a:r>
            <a:r>
              <a:rPr lang="en-GB" sz="2800" dirty="0">
                <a:latin typeface="Times New Roman" panose="02020603050405020304" pitchFamily="18" charset="0"/>
                <a:ea typeface="Calibri" panose="020F0502020204030204" pitchFamily="34" charset="0"/>
              </a:rPr>
              <a:t> et </a:t>
            </a:r>
            <a:r>
              <a:rPr lang="en-GB" sz="2800" dirty="0" err="1">
                <a:latin typeface="Times New Roman" panose="02020603050405020304" pitchFamily="18" charset="0"/>
                <a:ea typeface="Calibri" panose="020F0502020204030204" pitchFamily="34" charset="0"/>
              </a:rPr>
              <a:t>määratleda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milliseid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ja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kui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palju</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analüüse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vajatakse</a:t>
            </a:r>
            <a:r>
              <a:rPr lang="en-GB" sz="2800" dirty="0">
                <a:latin typeface="Times New Roman" panose="02020603050405020304" pitchFamily="18" charset="0"/>
                <a:ea typeface="Calibri" panose="020F0502020204030204" pitchFamily="34" charset="0"/>
              </a:rPr>
              <a:t>.</a:t>
            </a:r>
            <a:endParaRPr lang="et-EE"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249" y="2026508"/>
            <a:ext cx="3835477" cy="22263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3341" y="2059559"/>
            <a:ext cx="2924432" cy="21933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544" y="2158459"/>
            <a:ext cx="3739978" cy="1882456"/>
          </a:xfrm>
          <a:prstGeom prst="rect">
            <a:avLst/>
          </a:prstGeom>
        </p:spPr>
      </p:pic>
    </p:spTree>
    <p:extLst>
      <p:ext uri="{BB962C8B-B14F-4D97-AF65-F5344CB8AC3E}">
        <p14:creationId xmlns:p14="http://schemas.microsoft.com/office/powerpoint/2010/main" val="202683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4960" y="3386680"/>
            <a:ext cx="6775958" cy="523220"/>
          </a:xfrm>
          <a:prstGeom prst="rect">
            <a:avLst/>
          </a:prstGeom>
        </p:spPr>
        <p:txBody>
          <a:bodyPr wrap="none">
            <a:spAutoFit/>
          </a:bodyPr>
          <a:lstStyle/>
          <a:p>
            <a:r>
              <a:rPr lang="et-EE" sz="2800" b="1" dirty="0"/>
              <a:t>Kaevu ettevalmistamine proovide võtmiseks</a:t>
            </a:r>
          </a:p>
        </p:txBody>
      </p:sp>
      <p:sp>
        <p:nvSpPr>
          <p:cNvPr id="3" name="Rectangle 2"/>
          <p:cNvSpPr/>
          <p:nvPr/>
        </p:nvSpPr>
        <p:spPr>
          <a:xfrm>
            <a:off x="1522080" y="1749739"/>
            <a:ext cx="6096000" cy="954107"/>
          </a:xfrm>
          <a:prstGeom prst="rect">
            <a:avLst/>
          </a:prstGeom>
        </p:spPr>
        <p:txBody>
          <a:bodyPr>
            <a:spAutoFit/>
          </a:bodyPr>
          <a:lstStyle/>
          <a:p>
            <a:r>
              <a:rPr lang="et-EE" sz="2800" b="1" dirty="0"/>
              <a:t>Põhjavee keemilise koostise määramiseks kasutatavad meetodid </a:t>
            </a:r>
            <a:endParaRPr lang="et-EE" sz="2800" dirty="0"/>
          </a:p>
        </p:txBody>
      </p:sp>
      <p:sp>
        <p:nvSpPr>
          <p:cNvPr id="4" name="TextBox 3"/>
          <p:cNvSpPr txBox="1"/>
          <p:nvPr/>
        </p:nvSpPr>
        <p:spPr>
          <a:xfrm flipH="1">
            <a:off x="1584960" y="4592734"/>
            <a:ext cx="4934712" cy="1384995"/>
          </a:xfrm>
          <a:prstGeom prst="rect">
            <a:avLst/>
          </a:prstGeom>
          <a:noFill/>
        </p:spPr>
        <p:txBody>
          <a:bodyPr wrap="square" rtlCol="0">
            <a:spAutoFit/>
          </a:bodyPr>
          <a:lstStyle/>
          <a:p>
            <a:r>
              <a:rPr lang="et-EE" sz="2800" dirty="0"/>
              <a:t>Pumbata kaevust 3 kordne kaevu ruumala ja alles siis alusta proovi võtma.</a:t>
            </a:r>
          </a:p>
        </p:txBody>
      </p:sp>
      <p:pic>
        <p:nvPicPr>
          <p:cNvPr id="5" name="Picture 4"/>
          <p:cNvPicPr>
            <a:picLocks noChangeAspect="1"/>
          </p:cNvPicPr>
          <p:nvPr/>
        </p:nvPicPr>
        <p:blipFill>
          <a:blip r:embed="rId2"/>
          <a:stretch>
            <a:fillRect/>
          </a:stretch>
        </p:blipFill>
        <p:spPr>
          <a:xfrm>
            <a:off x="8716488" y="747528"/>
            <a:ext cx="1195608" cy="5801524"/>
          </a:xfrm>
          <a:prstGeom prst="rect">
            <a:avLst/>
          </a:prstGeom>
        </p:spPr>
      </p:pic>
      <p:pic>
        <p:nvPicPr>
          <p:cNvPr id="6" name="Picture 5"/>
          <p:cNvPicPr>
            <a:picLocks noChangeAspect="1"/>
          </p:cNvPicPr>
          <p:nvPr/>
        </p:nvPicPr>
        <p:blipFill>
          <a:blip r:embed="rId2"/>
          <a:stretch>
            <a:fillRect/>
          </a:stretch>
        </p:blipFill>
        <p:spPr>
          <a:xfrm>
            <a:off x="10228296" y="747528"/>
            <a:ext cx="1195608" cy="5801524"/>
          </a:xfrm>
          <a:prstGeom prst="rect">
            <a:avLst/>
          </a:prstGeom>
        </p:spPr>
      </p:pic>
      <p:sp>
        <p:nvSpPr>
          <p:cNvPr id="7" name="Rectangle 6"/>
          <p:cNvSpPr/>
          <p:nvPr/>
        </p:nvSpPr>
        <p:spPr>
          <a:xfrm>
            <a:off x="10652760" y="1347294"/>
            <a:ext cx="64008" cy="12337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Rectangle 7"/>
          <p:cNvSpPr/>
          <p:nvPr/>
        </p:nvSpPr>
        <p:spPr>
          <a:xfrm flipH="1">
            <a:off x="10652760" y="923544"/>
            <a:ext cx="54864" cy="7553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9" name="Rectangle 8"/>
          <p:cNvSpPr/>
          <p:nvPr/>
        </p:nvSpPr>
        <p:spPr>
          <a:xfrm flipH="1">
            <a:off x="10658856" y="1386840"/>
            <a:ext cx="48768" cy="1707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cxnSp>
        <p:nvCxnSpPr>
          <p:cNvPr id="11" name="Straight Arrow Connector 10"/>
          <p:cNvCxnSpPr/>
          <p:nvPr/>
        </p:nvCxnSpPr>
        <p:spPr>
          <a:xfrm>
            <a:off x="8544672" y="5276088"/>
            <a:ext cx="390144" cy="914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0136856" y="5276088"/>
            <a:ext cx="390144" cy="914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9784080" y="2173224"/>
            <a:ext cx="639288" cy="304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9394728" y="5349240"/>
            <a:ext cx="389352" cy="1524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0947624" y="5364480"/>
            <a:ext cx="389352" cy="1524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0847832" y="2167128"/>
            <a:ext cx="667512" cy="609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Slaidinumbri kohatäide 9">
            <a:extLst>
              <a:ext uri="{FF2B5EF4-FFF2-40B4-BE49-F238E27FC236}">
                <a16:creationId xmlns:a16="http://schemas.microsoft.com/office/drawing/2014/main" id="{B4EB1C48-C7A4-47B4-8BFF-9C2B28EDBD8A}"/>
              </a:ext>
            </a:extLst>
          </p:cNvPr>
          <p:cNvSpPr>
            <a:spLocks noGrp="1"/>
          </p:cNvSpPr>
          <p:nvPr>
            <p:ph type="sldNum" sz="quarter" idx="12"/>
          </p:nvPr>
        </p:nvSpPr>
        <p:spPr/>
        <p:txBody>
          <a:bodyPr/>
          <a:lstStyle/>
          <a:p>
            <a:fld id="{E1C0B775-2F1D-48DC-A48A-D639BCB5D7DD}" type="slidenum">
              <a:rPr lang="en-US" smtClean="0"/>
              <a:t>20</a:t>
            </a:fld>
            <a:endParaRPr lang="en-US"/>
          </a:p>
        </p:txBody>
      </p:sp>
    </p:spTree>
    <p:extLst>
      <p:ext uri="{BB962C8B-B14F-4D97-AF65-F5344CB8AC3E}">
        <p14:creationId xmlns:p14="http://schemas.microsoft.com/office/powerpoint/2010/main" val="1247056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7008" y="1618766"/>
            <a:ext cx="9491472" cy="1015663"/>
          </a:xfrm>
          <a:prstGeom prst="rect">
            <a:avLst/>
          </a:prstGeom>
          <a:noFill/>
        </p:spPr>
        <p:txBody>
          <a:bodyPr wrap="square" rtlCol="0">
            <a:spAutoFit/>
          </a:bodyPr>
          <a:lstStyle/>
          <a:p>
            <a:r>
              <a:rPr lang="et-EE" sz="2000" b="1" dirty="0"/>
              <a:t>Temperatuur</a:t>
            </a:r>
          </a:p>
          <a:p>
            <a:r>
              <a:rPr lang="et-EE" sz="2000" dirty="0"/>
              <a:t>Tasakaalu konstant muutub kui temperatuur muutub. Temperatuuri tõus või jahtumine. Nii maapinnal kui kaevus kui tegemist suurte sügavustega (1000 m) või aeglase vooluga.</a:t>
            </a:r>
          </a:p>
        </p:txBody>
      </p:sp>
      <p:sp>
        <p:nvSpPr>
          <p:cNvPr id="3" name="TextBox 2"/>
          <p:cNvSpPr txBox="1"/>
          <p:nvPr/>
        </p:nvSpPr>
        <p:spPr>
          <a:xfrm>
            <a:off x="1207008" y="3223213"/>
            <a:ext cx="5457071" cy="1569660"/>
          </a:xfrm>
          <a:prstGeom prst="rect">
            <a:avLst/>
          </a:prstGeom>
          <a:noFill/>
        </p:spPr>
        <p:txBody>
          <a:bodyPr wrap="none" rtlCol="0">
            <a:spAutoFit/>
          </a:bodyPr>
          <a:lstStyle/>
          <a:p>
            <a:r>
              <a:rPr lang="et-EE" sz="2400" b="1" dirty="0" err="1"/>
              <a:t>pH</a:t>
            </a:r>
            <a:r>
              <a:rPr lang="et-EE" sz="2400" b="1" dirty="0"/>
              <a:t> ja Eh, O</a:t>
            </a:r>
            <a:r>
              <a:rPr lang="et-EE" sz="2400" b="1" baseline="-25000" dirty="0"/>
              <a:t>2</a:t>
            </a:r>
            <a:r>
              <a:rPr lang="et-EE" sz="2400" b="1" dirty="0"/>
              <a:t> sisaldus </a:t>
            </a:r>
          </a:p>
          <a:p>
            <a:r>
              <a:rPr lang="et-EE" sz="2400" dirty="0"/>
              <a:t>Tundlikud atmosfääri suhte</a:t>
            </a:r>
          </a:p>
          <a:p>
            <a:pPr marL="285750" indent="-285750">
              <a:buFont typeface="Arial" panose="020B0604020202020204" pitchFamily="34" charset="0"/>
              <a:buChar char="•"/>
            </a:pPr>
            <a:r>
              <a:rPr lang="et-EE" sz="2400" dirty="0" err="1"/>
              <a:t>Aereerimine</a:t>
            </a:r>
            <a:r>
              <a:rPr lang="et-EE" sz="2400" dirty="0"/>
              <a:t> mis muudab väärtusi</a:t>
            </a:r>
          </a:p>
          <a:p>
            <a:pPr marL="285750" indent="-285750">
              <a:buFont typeface="Arial" panose="020B0604020202020204" pitchFamily="34" charset="0"/>
              <a:buChar char="•"/>
            </a:pPr>
            <a:r>
              <a:rPr lang="et-EE" sz="2400" dirty="0"/>
              <a:t>Elektroodide kattumine gaasi mullidega </a:t>
            </a:r>
          </a:p>
        </p:txBody>
      </p:sp>
      <p:sp>
        <p:nvSpPr>
          <p:cNvPr id="6" name="Rectangle 5"/>
          <p:cNvSpPr/>
          <p:nvPr/>
        </p:nvSpPr>
        <p:spPr>
          <a:xfrm>
            <a:off x="7537704" y="3786343"/>
            <a:ext cx="987552" cy="11247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7" name="Rectangle 6"/>
          <p:cNvSpPr/>
          <p:nvPr/>
        </p:nvSpPr>
        <p:spPr>
          <a:xfrm>
            <a:off x="7687056" y="2813971"/>
            <a:ext cx="155448" cy="8625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9" name="Rectangle 8"/>
          <p:cNvSpPr/>
          <p:nvPr/>
        </p:nvSpPr>
        <p:spPr>
          <a:xfrm>
            <a:off x="8951976" y="3786343"/>
            <a:ext cx="987552" cy="11247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0" name="Rectangle 9"/>
          <p:cNvSpPr/>
          <p:nvPr/>
        </p:nvSpPr>
        <p:spPr>
          <a:xfrm>
            <a:off x="9133332" y="3080731"/>
            <a:ext cx="155448" cy="8625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2" name="Rectangle 11"/>
          <p:cNvSpPr/>
          <p:nvPr/>
        </p:nvSpPr>
        <p:spPr>
          <a:xfrm>
            <a:off x="10366248" y="3786343"/>
            <a:ext cx="987552" cy="11247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3" name="Rectangle 12"/>
          <p:cNvSpPr/>
          <p:nvPr/>
        </p:nvSpPr>
        <p:spPr>
          <a:xfrm>
            <a:off x="10506456" y="3353390"/>
            <a:ext cx="161544" cy="15089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4" name="TextBox 13"/>
          <p:cNvSpPr txBox="1"/>
          <p:nvPr/>
        </p:nvSpPr>
        <p:spPr>
          <a:xfrm>
            <a:off x="1207008" y="5145409"/>
            <a:ext cx="7263384" cy="2092881"/>
          </a:xfrm>
          <a:prstGeom prst="rect">
            <a:avLst/>
          </a:prstGeom>
          <a:noFill/>
        </p:spPr>
        <p:txBody>
          <a:bodyPr wrap="square" rtlCol="0">
            <a:spAutoFit/>
          </a:bodyPr>
          <a:lstStyle/>
          <a:p>
            <a:r>
              <a:rPr lang="et-EE" sz="2800" b="1" dirty="0"/>
              <a:t>Vees lahustunud ainete sisaldus (TDS)</a:t>
            </a:r>
          </a:p>
          <a:p>
            <a:r>
              <a:rPr lang="et-EE" sz="2800" dirty="0"/>
              <a:t>Peaks kontrollima keemia vastavust TDS-</a:t>
            </a:r>
            <a:r>
              <a:rPr lang="et-EE" sz="2800" dirty="0" err="1"/>
              <a:t>le</a:t>
            </a:r>
            <a:r>
              <a:rPr lang="et-EE" sz="2800" dirty="0"/>
              <a:t>/elektrijuhtivusele. Kas on toimunud väljasettimist?</a:t>
            </a:r>
          </a:p>
          <a:p>
            <a:endParaRPr lang="et-EE" dirty="0"/>
          </a:p>
        </p:txBody>
      </p:sp>
      <p:sp>
        <p:nvSpPr>
          <p:cNvPr id="15" name="TextBox 14"/>
          <p:cNvSpPr txBox="1"/>
          <p:nvPr/>
        </p:nvSpPr>
        <p:spPr>
          <a:xfrm>
            <a:off x="1920240" y="1024128"/>
            <a:ext cx="2336537" cy="461665"/>
          </a:xfrm>
          <a:prstGeom prst="rect">
            <a:avLst/>
          </a:prstGeom>
          <a:noFill/>
        </p:spPr>
        <p:txBody>
          <a:bodyPr wrap="none" rtlCol="0">
            <a:spAutoFit/>
          </a:bodyPr>
          <a:lstStyle/>
          <a:p>
            <a:r>
              <a:rPr lang="et-EE" sz="2400" b="1" dirty="0"/>
              <a:t>Põhiparameetrid</a:t>
            </a:r>
          </a:p>
        </p:txBody>
      </p:sp>
      <p:sp>
        <p:nvSpPr>
          <p:cNvPr id="4" name="Slaidinumbri kohatäide 3">
            <a:extLst>
              <a:ext uri="{FF2B5EF4-FFF2-40B4-BE49-F238E27FC236}">
                <a16:creationId xmlns:a16="http://schemas.microsoft.com/office/drawing/2014/main" id="{DD123558-4442-42C2-8ED0-34637FC6B294}"/>
              </a:ext>
            </a:extLst>
          </p:cNvPr>
          <p:cNvSpPr>
            <a:spLocks noGrp="1"/>
          </p:cNvSpPr>
          <p:nvPr>
            <p:ph type="sldNum" sz="quarter" idx="12"/>
          </p:nvPr>
        </p:nvSpPr>
        <p:spPr/>
        <p:txBody>
          <a:bodyPr/>
          <a:lstStyle/>
          <a:p>
            <a:fld id="{E1C0B775-2F1D-48DC-A48A-D639BCB5D7DD}" type="slidenum">
              <a:rPr lang="en-US" smtClean="0"/>
              <a:t>21</a:t>
            </a:fld>
            <a:endParaRPr lang="en-US"/>
          </a:p>
        </p:txBody>
      </p:sp>
      <p:cxnSp>
        <p:nvCxnSpPr>
          <p:cNvPr id="16" name="Straight Arrow Connector 15"/>
          <p:cNvCxnSpPr/>
          <p:nvPr/>
        </p:nvCxnSpPr>
        <p:spPr>
          <a:xfrm>
            <a:off x="7764780" y="3610681"/>
            <a:ext cx="17464" cy="73801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211056" y="3824348"/>
            <a:ext cx="17464" cy="73801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587228" y="4193357"/>
            <a:ext cx="17464" cy="73801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207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9048" y="728395"/>
            <a:ext cx="7696200" cy="369332"/>
          </a:xfrm>
          <a:prstGeom prst="rect">
            <a:avLst/>
          </a:prstGeom>
        </p:spPr>
        <p:txBody>
          <a:bodyPr wrap="square">
            <a:spAutoFit/>
          </a:bodyPr>
          <a:lstStyle/>
          <a:p>
            <a:r>
              <a:rPr lang="et-EE" b="1" dirty="0"/>
              <a:t>Proovide kogumine põhjavee anioonide ja katioonide koostise määramiseks</a:t>
            </a:r>
          </a:p>
        </p:txBody>
      </p:sp>
      <p:sp>
        <p:nvSpPr>
          <p:cNvPr id="4" name="Rectangle 3"/>
          <p:cNvSpPr/>
          <p:nvPr/>
        </p:nvSpPr>
        <p:spPr>
          <a:xfrm>
            <a:off x="4005072" y="2560320"/>
            <a:ext cx="1014984"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a:t>SO</a:t>
            </a:r>
            <a:r>
              <a:rPr lang="et-EE" baseline="-25000" dirty="0"/>
              <a:t>4</a:t>
            </a:r>
          </a:p>
          <a:p>
            <a:pPr algn="ctr"/>
            <a:r>
              <a:rPr lang="et-EE" dirty="0" err="1"/>
              <a:t>Cl</a:t>
            </a:r>
            <a:endParaRPr lang="et-EE" dirty="0"/>
          </a:p>
          <a:p>
            <a:pPr algn="ctr"/>
            <a:r>
              <a:rPr lang="et-EE" dirty="0"/>
              <a:t>NO</a:t>
            </a:r>
            <a:r>
              <a:rPr lang="et-EE" baseline="-25000" dirty="0"/>
              <a:t>3</a:t>
            </a:r>
          </a:p>
        </p:txBody>
      </p:sp>
      <p:sp>
        <p:nvSpPr>
          <p:cNvPr id="5" name="Rectangle 4"/>
          <p:cNvSpPr/>
          <p:nvPr/>
        </p:nvSpPr>
        <p:spPr>
          <a:xfrm>
            <a:off x="4261104" y="2386584"/>
            <a:ext cx="457200" cy="164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Rectangle 5"/>
          <p:cNvSpPr/>
          <p:nvPr/>
        </p:nvSpPr>
        <p:spPr>
          <a:xfrm>
            <a:off x="6178296" y="2560320"/>
            <a:ext cx="1014984"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a:t>Na</a:t>
            </a:r>
          </a:p>
          <a:p>
            <a:pPr algn="ctr"/>
            <a:r>
              <a:rPr lang="et-EE" dirty="0"/>
              <a:t>Ca</a:t>
            </a:r>
          </a:p>
          <a:p>
            <a:pPr algn="ctr"/>
            <a:r>
              <a:rPr lang="et-EE" dirty="0"/>
              <a:t>K</a:t>
            </a:r>
          </a:p>
          <a:p>
            <a:pPr algn="ctr"/>
            <a:r>
              <a:rPr lang="et-EE" dirty="0"/>
              <a:t>Mg</a:t>
            </a:r>
          </a:p>
        </p:txBody>
      </p:sp>
      <p:sp>
        <p:nvSpPr>
          <p:cNvPr id="7" name="Rectangle 6"/>
          <p:cNvSpPr/>
          <p:nvPr/>
        </p:nvSpPr>
        <p:spPr>
          <a:xfrm>
            <a:off x="6434328" y="2386584"/>
            <a:ext cx="457200" cy="164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TextBox 7"/>
          <p:cNvSpPr txBox="1"/>
          <p:nvPr/>
        </p:nvSpPr>
        <p:spPr>
          <a:xfrm>
            <a:off x="6967867" y="1812929"/>
            <a:ext cx="3990195" cy="369332"/>
          </a:xfrm>
          <a:prstGeom prst="rect">
            <a:avLst/>
          </a:prstGeom>
          <a:noFill/>
        </p:spPr>
        <p:txBody>
          <a:bodyPr wrap="none" rtlCol="0">
            <a:spAutoFit/>
          </a:bodyPr>
          <a:lstStyle/>
          <a:p>
            <a:r>
              <a:rPr lang="et-EE" dirty="0"/>
              <a:t>HNO</a:t>
            </a:r>
            <a:r>
              <a:rPr lang="et-EE" baseline="-25000" dirty="0"/>
              <a:t>3 </a:t>
            </a:r>
            <a:r>
              <a:rPr lang="et-EE" dirty="0"/>
              <a:t>et langetada </a:t>
            </a:r>
            <a:r>
              <a:rPr lang="et-EE" dirty="0" err="1"/>
              <a:t>pH</a:t>
            </a:r>
            <a:r>
              <a:rPr lang="et-EE" dirty="0"/>
              <a:t> ja vältida settimist</a:t>
            </a:r>
          </a:p>
        </p:txBody>
      </p:sp>
      <p:cxnSp>
        <p:nvCxnSpPr>
          <p:cNvPr id="10" name="Straight Arrow Connector 9"/>
          <p:cNvCxnSpPr/>
          <p:nvPr/>
        </p:nvCxnSpPr>
        <p:spPr>
          <a:xfrm flipH="1">
            <a:off x="6711696" y="1969532"/>
            <a:ext cx="283464" cy="3439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062472" y="1681758"/>
            <a:ext cx="571827" cy="6316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512564" y="1681758"/>
            <a:ext cx="100584" cy="6121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13184" y="1256866"/>
            <a:ext cx="4803431" cy="369332"/>
          </a:xfrm>
          <a:prstGeom prst="rect">
            <a:avLst/>
          </a:prstGeom>
          <a:noFill/>
        </p:spPr>
        <p:txBody>
          <a:bodyPr wrap="none" rtlCol="0">
            <a:spAutoFit/>
          </a:bodyPr>
          <a:lstStyle/>
          <a:p>
            <a:r>
              <a:rPr lang="et-EE" dirty="0"/>
              <a:t>Filtreerida, et vältida kolloide (orgaanika, raud, jt)</a:t>
            </a:r>
          </a:p>
        </p:txBody>
      </p:sp>
      <p:cxnSp>
        <p:nvCxnSpPr>
          <p:cNvPr id="17" name="Straight Arrow Connector 16"/>
          <p:cNvCxnSpPr/>
          <p:nvPr/>
        </p:nvCxnSpPr>
        <p:spPr>
          <a:xfrm flipH="1">
            <a:off x="4407408" y="4149483"/>
            <a:ext cx="47244" cy="7974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899916" y="5164467"/>
            <a:ext cx="1014984"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a:t>SO</a:t>
            </a:r>
            <a:r>
              <a:rPr lang="et-EE" baseline="-25000"/>
              <a:t>4</a:t>
            </a:r>
          </a:p>
          <a:p>
            <a:pPr algn="ctr"/>
            <a:endParaRPr lang="et-EE" dirty="0"/>
          </a:p>
        </p:txBody>
      </p:sp>
      <p:sp>
        <p:nvSpPr>
          <p:cNvPr id="20" name="Rectangle 19"/>
          <p:cNvSpPr/>
          <p:nvPr/>
        </p:nvSpPr>
        <p:spPr>
          <a:xfrm>
            <a:off x="4155948" y="4990731"/>
            <a:ext cx="457200" cy="164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1" name="TextBox 20"/>
          <p:cNvSpPr txBox="1"/>
          <p:nvPr/>
        </p:nvSpPr>
        <p:spPr>
          <a:xfrm>
            <a:off x="4540469" y="4363527"/>
            <a:ext cx="5236242" cy="369332"/>
          </a:xfrm>
          <a:prstGeom prst="rect">
            <a:avLst/>
          </a:prstGeom>
          <a:noFill/>
        </p:spPr>
        <p:txBody>
          <a:bodyPr wrap="none" rtlCol="0">
            <a:spAutoFit/>
          </a:bodyPr>
          <a:lstStyle/>
          <a:p>
            <a:r>
              <a:rPr lang="et-EE" dirty="0"/>
              <a:t>Kloroform või AgNO</a:t>
            </a:r>
            <a:r>
              <a:rPr lang="et-EE" baseline="-25000" dirty="0"/>
              <a:t>3</a:t>
            </a:r>
            <a:r>
              <a:rPr lang="et-EE" dirty="0"/>
              <a:t>, et vältida bakteriaalset tegevust</a:t>
            </a:r>
          </a:p>
        </p:txBody>
      </p:sp>
      <p:sp>
        <p:nvSpPr>
          <p:cNvPr id="22" name="Rectangle 21"/>
          <p:cNvSpPr/>
          <p:nvPr/>
        </p:nvSpPr>
        <p:spPr>
          <a:xfrm>
            <a:off x="4125119" y="5963909"/>
            <a:ext cx="564577" cy="369332"/>
          </a:xfrm>
          <a:prstGeom prst="rect">
            <a:avLst/>
          </a:prstGeom>
        </p:spPr>
        <p:txBody>
          <a:bodyPr wrap="none">
            <a:spAutoFit/>
          </a:bodyPr>
          <a:lstStyle/>
          <a:p>
            <a:pPr algn="ctr"/>
            <a:r>
              <a:rPr lang="et-EE" dirty="0"/>
              <a:t>NO</a:t>
            </a:r>
            <a:r>
              <a:rPr lang="et-EE" baseline="-25000" dirty="0"/>
              <a:t>3</a:t>
            </a:r>
          </a:p>
        </p:txBody>
      </p:sp>
      <p:sp>
        <p:nvSpPr>
          <p:cNvPr id="23" name="Rectangle 22"/>
          <p:cNvSpPr/>
          <p:nvPr/>
        </p:nvSpPr>
        <p:spPr>
          <a:xfrm>
            <a:off x="696468" y="2551176"/>
            <a:ext cx="1014984"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a:p>
            <a:pPr algn="ctr"/>
            <a:r>
              <a:rPr lang="et-EE" dirty="0"/>
              <a:t>HCO</a:t>
            </a:r>
            <a:r>
              <a:rPr lang="et-EE" baseline="-25000" dirty="0"/>
              <a:t>3</a:t>
            </a:r>
          </a:p>
        </p:txBody>
      </p:sp>
      <p:sp>
        <p:nvSpPr>
          <p:cNvPr id="24" name="Rectangle 23"/>
          <p:cNvSpPr/>
          <p:nvPr/>
        </p:nvSpPr>
        <p:spPr>
          <a:xfrm>
            <a:off x="952500" y="2377440"/>
            <a:ext cx="457200" cy="164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 name="Slaidinumbri kohatäide 2">
            <a:extLst>
              <a:ext uri="{FF2B5EF4-FFF2-40B4-BE49-F238E27FC236}">
                <a16:creationId xmlns:a16="http://schemas.microsoft.com/office/drawing/2014/main" id="{E9E128EC-5401-4D03-913D-4F3A02B953E7}"/>
              </a:ext>
            </a:extLst>
          </p:cNvPr>
          <p:cNvSpPr>
            <a:spLocks noGrp="1"/>
          </p:cNvSpPr>
          <p:nvPr>
            <p:ph type="sldNum" sz="quarter" idx="12"/>
          </p:nvPr>
        </p:nvSpPr>
        <p:spPr/>
        <p:txBody>
          <a:bodyPr/>
          <a:lstStyle/>
          <a:p>
            <a:fld id="{E1C0B775-2F1D-48DC-A48A-D639BCB5D7DD}" type="slidenum">
              <a:rPr lang="en-US" smtClean="0"/>
              <a:t>22</a:t>
            </a:fld>
            <a:endParaRPr lang="en-US"/>
          </a:p>
        </p:txBody>
      </p:sp>
      <p:sp>
        <p:nvSpPr>
          <p:cNvPr id="26" name="TextBox 25">
            <a:extLst>
              <a:ext uri="{FF2B5EF4-FFF2-40B4-BE49-F238E27FC236}">
                <a16:creationId xmlns:a16="http://schemas.microsoft.com/office/drawing/2014/main" id="{C8CAB884-4330-463F-9995-3CBA79A4EE2F}"/>
              </a:ext>
            </a:extLst>
          </p:cNvPr>
          <p:cNvSpPr txBox="1"/>
          <p:nvPr/>
        </p:nvSpPr>
        <p:spPr>
          <a:xfrm>
            <a:off x="660381" y="3931920"/>
            <a:ext cx="1087157" cy="369332"/>
          </a:xfrm>
          <a:prstGeom prst="rect">
            <a:avLst/>
          </a:prstGeom>
          <a:noFill/>
        </p:spPr>
        <p:txBody>
          <a:bodyPr wrap="none" rtlCol="0">
            <a:spAutoFit/>
          </a:bodyPr>
          <a:lstStyle/>
          <a:p>
            <a:r>
              <a:rPr lang="et-EE" dirty="0" err="1"/>
              <a:t>Tiitrimine</a:t>
            </a:r>
            <a:endParaRPr lang="et-EE" dirty="0"/>
          </a:p>
        </p:txBody>
      </p:sp>
    </p:spTree>
    <p:extLst>
      <p:ext uri="{BB962C8B-B14F-4D97-AF65-F5344CB8AC3E}">
        <p14:creationId xmlns:p14="http://schemas.microsoft.com/office/powerpoint/2010/main" val="2532903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4608" y="1053660"/>
            <a:ext cx="6096000" cy="646331"/>
          </a:xfrm>
          <a:prstGeom prst="rect">
            <a:avLst/>
          </a:prstGeom>
        </p:spPr>
        <p:txBody>
          <a:bodyPr>
            <a:spAutoFit/>
          </a:bodyPr>
          <a:lstStyle/>
          <a:p>
            <a:pPr>
              <a:buFont typeface="Wingdings" panose="05000000000000000000" pitchFamily="2" charset="2"/>
              <a:buChar char="v"/>
            </a:pPr>
            <a:r>
              <a:rPr lang="et-EE" dirty="0"/>
              <a:t>proovikogumise meetodeid teiste parameetrite määramiseks (vee isotoopkoostis, vees lahustunud gaaside sisaldus).</a:t>
            </a:r>
          </a:p>
        </p:txBody>
      </p:sp>
      <p:sp>
        <p:nvSpPr>
          <p:cNvPr id="3" name="TextBox 2"/>
          <p:cNvSpPr txBox="1"/>
          <p:nvPr/>
        </p:nvSpPr>
        <p:spPr>
          <a:xfrm>
            <a:off x="341376" y="2500450"/>
            <a:ext cx="4803431" cy="369332"/>
          </a:xfrm>
          <a:prstGeom prst="rect">
            <a:avLst/>
          </a:prstGeom>
          <a:noFill/>
        </p:spPr>
        <p:txBody>
          <a:bodyPr wrap="none" rtlCol="0">
            <a:spAutoFit/>
          </a:bodyPr>
          <a:lstStyle/>
          <a:p>
            <a:r>
              <a:rPr lang="et-EE" dirty="0"/>
              <a:t>Filtreerida, et vältida kolloide (orgaanika, raud, jt)</a:t>
            </a:r>
          </a:p>
        </p:txBody>
      </p:sp>
      <p:sp>
        <p:nvSpPr>
          <p:cNvPr id="4" name="Rectangle 3"/>
          <p:cNvSpPr/>
          <p:nvPr/>
        </p:nvSpPr>
        <p:spPr>
          <a:xfrm>
            <a:off x="341376" y="3812325"/>
            <a:ext cx="1014984"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a:p>
            <a:pPr algn="ctr"/>
            <a:r>
              <a:rPr lang="et-EE" dirty="0"/>
              <a:t>δ</a:t>
            </a:r>
            <a:r>
              <a:rPr lang="et-EE" baseline="30000" dirty="0"/>
              <a:t>18</a:t>
            </a:r>
            <a:r>
              <a:rPr lang="et-EE" dirty="0"/>
              <a:t>O</a:t>
            </a:r>
            <a:endParaRPr lang="et-EE" baseline="-25000" dirty="0"/>
          </a:p>
        </p:txBody>
      </p:sp>
      <p:sp>
        <p:nvSpPr>
          <p:cNvPr id="5" name="Rectangle 4"/>
          <p:cNvSpPr/>
          <p:nvPr/>
        </p:nvSpPr>
        <p:spPr>
          <a:xfrm>
            <a:off x="597408" y="3638589"/>
            <a:ext cx="457200" cy="164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cxnSp>
        <p:nvCxnSpPr>
          <p:cNvPr id="6" name="Straight Arrow Connector 5"/>
          <p:cNvCxnSpPr/>
          <p:nvPr/>
        </p:nvCxnSpPr>
        <p:spPr>
          <a:xfrm flipH="1">
            <a:off x="970026" y="2990374"/>
            <a:ext cx="507492" cy="5186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35808" y="3812325"/>
            <a:ext cx="1014984"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a:p>
            <a:pPr algn="ctr"/>
            <a:r>
              <a:rPr lang="et-EE" dirty="0"/>
              <a:t>δ</a:t>
            </a:r>
            <a:r>
              <a:rPr lang="et-EE" baseline="30000" dirty="0"/>
              <a:t>34</a:t>
            </a:r>
            <a:r>
              <a:rPr lang="et-EE" dirty="0"/>
              <a:t>S</a:t>
            </a:r>
            <a:endParaRPr lang="et-EE" baseline="-25000" dirty="0"/>
          </a:p>
        </p:txBody>
      </p:sp>
      <p:sp>
        <p:nvSpPr>
          <p:cNvPr id="8" name="Rectangle 7"/>
          <p:cNvSpPr/>
          <p:nvPr/>
        </p:nvSpPr>
        <p:spPr>
          <a:xfrm>
            <a:off x="3291840" y="3638589"/>
            <a:ext cx="457200" cy="164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cxnSp>
        <p:nvCxnSpPr>
          <p:cNvPr id="9" name="Straight Arrow Connector 8"/>
          <p:cNvCxnSpPr/>
          <p:nvPr/>
        </p:nvCxnSpPr>
        <p:spPr>
          <a:xfrm>
            <a:off x="2926080" y="2990374"/>
            <a:ext cx="569214" cy="5578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20440" y="3156387"/>
            <a:ext cx="814647" cy="369332"/>
          </a:xfrm>
          <a:prstGeom prst="rect">
            <a:avLst/>
          </a:prstGeom>
          <a:noFill/>
        </p:spPr>
        <p:txBody>
          <a:bodyPr wrap="none" rtlCol="0">
            <a:spAutoFit/>
          </a:bodyPr>
          <a:lstStyle/>
          <a:p>
            <a:r>
              <a:rPr lang="et-EE" dirty="0"/>
              <a:t>laboris</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1567" y="2201799"/>
            <a:ext cx="2381250" cy="238125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925" y="1033272"/>
            <a:ext cx="3112770" cy="311277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453" y="3882453"/>
            <a:ext cx="3810000" cy="29210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261" y="3156387"/>
            <a:ext cx="2320928" cy="2320928"/>
          </a:xfrm>
          <a:prstGeom prst="rect">
            <a:avLst/>
          </a:prstGeom>
        </p:spPr>
      </p:pic>
      <p:cxnSp>
        <p:nvCxnSpPr>
          <p:cNvPr id="20" name="Straight Arrow Connector 19"/>
          <p:cNvCxnSpPr/>
          <p:nvPr/>
        </p:nvCxnSpPr>
        <p:spPr>
          <a:xfrm flipH="1">
            <a:off x="6907529" y="3063242"/>
            <a:ext cx="2468881" cy="513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aidinumbri kohatäide 9">
            <a:extLst>
              <a:ext uri="{FF2B5EF4-FFF2-40B4-BE49-F238E27FC236}">
                <a16:creationId xmlns:a16="http://schemas.microsoft.com/office/drawing/2014/main" id="{9DFB4868-9CC6-417E-A005-15111AB749CE}"/>
              </a:ext>
            </a:extLst>
          </p:cNvPr>
          <p:cNvSpPr>
            <a:spLocks noGrp="1"/>
          </p:cNvSpPr>
          <p:nvPr>
            <p:ph type="sldNum" sz="quarter" idx="12"/>
          </p:nvPr>
        </p:nvSpPr>
        <p:spPr/>
        <p:txBody>
          <a:bodyPr/>
          <a:lstStyle/>
          <a:p>
            <a:fld id="{E1C0B775-2F1D-48DC-A48A-D639BCB5D7DD}" type="slidenum">
              <a:rPr lang="en-US" smtClean="0"/>
              <a:t>23</a:t>
            </a:fld>
            <a:endParaRPr lang="en-US"/>
          </a:p>
        </p:txBody>
      </p:sp>
    </p:spTree>
    <p:extLst>
      <p:ext uri="{BB962C8B-B14F-4D97-AF65-F5344CB8AC3E}">
        <p14:creationId xmlns:p14="http://schemas.microsoft.com/office/powerpoint/2010/main" val="1818447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9459"/>
            <a:ext cx="7607808" cy="5693969"/>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07808" y="0"/>
            <a:ext cx="4568952" cy="6853428"/>
          </a:xfrm>
          <a:prstGeom prst="rect">
            <a:avLst/>
          </a:prstGeom>
        </p:spPr>
      </p:pic>
      <p:sp>
        <p:nvSpPr>
          <p:cNvPr id="4" name="TextBox 3"/>
          <p:cNvSpPr txBox="1"/>
          <p:nvPr/>
        </p:nvSpPr>
        <p:spPr>
          <a:xfrm>
            <a:off x="2286000" y="482846"/>
            <a:ext cx="3593592" cy="369332"/>
          </a:xfrm>
          <a:prstGeom prst="rect">
            <a:avLst/>
          </a:prstGeom>
          <a:noFill/>
        </p:spPr>
        <p:txBody>
          <a:bodyPr wrap="square" rtlCol="0">
            <a:spAutoFit/>
          </a:bodyPr>
          <a:lstStyle/>
          <a:p>
            <a:r>
              <a:rPr lang="et-EE" b="1" dirty="0" err="1"/>
              <a:t>Hüdrogeoloogiline</a:t>
            </a:r>
            <a:r>
              <a:rPr lang="et-EE" b="1" dirty="0"/>
              <a:t> kaardistamine</a:t>
            </a:r>
          </a:p>
        </p:txBody>
      </p:sp>
      <p:sp>
        <p:nvSpPr>
          <p:cNvPr id="5" name="Slaidinumbri kohatäide 4">
            <a:extLst>
              <a:ext uri="{FF2B5EF4-FFF2-40B4-BE49-F238E27FC236}">
                <a16:creationId xmlns:a16="http://schemas.microsoft.com/office/drawing/2014/main" id="{68396FEA-BF9A-476D-85E8-97B6092ED584}"/>
              </a:ext>
            </a:extLst>
          </p:cNvPr>
          <p:cNvSpPr>
            <a:spLocks noGrp="1"/>
          </p:cNvSpPr>
          <p:nvPr>
            <p:ph type="sldNum" sz="quarter" idx="12"/>
          </p:nvPr>
        </p:nvSpPr>
        <p:spPr/>
        <p:txBody>
          <a:bodyPr/>
          <a:lstStyle/>
          <a:p>
            <a:fld id="{E1C0B775-2F1D-48DC-A48A-D639BCB5D7DD}" type="slidenum">
              <a:rPr lang="en-US" smtClean="0"/>
              <a:t>24</a:t>
            </a:fld>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0858" y="1159459"/>
            <a:ext cx="2266950" cy="3429000"/>
          </a:xfrm>
          <a:prstGeom prst="rect">
            <a:avLst/>
          </a:prstGeom>
        </p:spPr>
      </p:pic>
    </p:spTree>
    <p:extLst>
      <p:ext uri="{BB962C8B-B14F-4D97-AF65-F5344CB8AC3E}">
        <p14:creationId xmlns:p14="http://schemas.microsoft.com/office/powerpoint/2010/main" val="4219805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80F5A9C-C883-4509-A977-3D91527AA152}"/>
              </a:ext>
            </a:extLst>
          </p:cNvPr>
          <p:cNvSpPr>
            <a:spLocks noGrp="1"/>
          </p:cNvSpPr>
          <p:nvPr>
            <p:ph type="title"/>
          </p:nvPr>
        </p:nvSpPr>
        <p:spPr>
          <a:xfrm>
            <a:off x="838200" y="0"/>
            <a:ext cx="10515600" cy="1325563"/>
          </a:xfrm>
        </p:spPr>
        <p:txBody>
          <a:bodyPr/>
          <a:lstStyle/>
          <a:p>
            <a:r>
              <a:rPr lang="et-EE" b="1" dirty="0" err="1"/>
              <a:t>Hüdrokeemiliste</a:t>
            </a:r>
            <a:r>
              <a:rPr lang="et-EE" b="1" dirty="0"/>
              <a:t> andmete interpreteerimine</a:t>
            </a:r>
            <a:endParaRPr lang="en-US" b="1" dirty="0"/>
          </a:p>
        </p:txBody>
      </p:sp>
      <p:sp>
        <p:nvSpPr>
          <p:cNvPr id="3" name="Sisu kohatäide 2">
            <a:extLst>
              <a:ext uri="{FF2B5EF4-FFF2-40B4-BE49-F238E27FC236}">
                <a16:creationId xmlns:a16="http://schemas.microsoft.com/office/drawing/2014/main" id="{F6886CC1-E445-4030-922D-D35E441D4DE3}"/>
              </a:ext>
            </a:extLst>
          </p:cNvPr>
          <p:cNvSpPr>
            <a:spLocks noGrp="1"/>
          </p:cNvSpPr>
          <p:nvPr>
            <p:ph idx="1"/>
          </p:nvPr>
        </p:nvSpPr>
        <p:spPr>
          <a:xfrm>
            <a:off x="838200" y="1825624"/>
            <a:ext cx="10515600" cy="4952365"/>
          </a:xfrm>
        </p:spPr>
        <p:txBody>
          <a:bodyPr>
            <a:normAutofit/>
          </a:bodyPr>
          <a:lstStyle/>
          <a:p>
            <a:pPr marL="0" indent="0">
              <a:buNone/>
            </a:pPr>
            <a:r>
              <a:rPr lang="et-EE" sz="2000" b="1" dirty="0"/>
              <a:t>1. Pärast tulemuste saamist tuleb kontrollida nende kvaliteeti (NB! laengutasakaal).</a:t>
            </a:r>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r>
              <a:rPr lang="et-EE" sz="2000" b="1" dirty="0"/>
              <a:t>2. Lahustunud ainete kontsentratsioon tuleb teisendada sobivatesse ühikutesse</a:t>
            </a:r>
            <a:r>
              <a:rPr lang="et-EE" sz="2000" dirty="0"/>
              <a:t>:</a:t>
            </a:r>
          </a:p>
          <a:p>
            <a:pPr>
              <a:buFont typeface="Wingdings" panose="05000000000000000000" pitchFamily="2" charset="2"/>
              <a:buChar char="v"/>
            </a:pPr>
            <a:r>
              <a:rPr lang="et-EE" sz="2000" dirty="0"/>
              <a:t> ainete omavahelise seoses uurimine; aine kontsentratsiooni vastavus kehtestatud piirväärtustele (mg/L)</a:t>
            </a:r>
          </a:p>
          <a:p>
            <a:pPr>
              <a:buFont typeface="Wingdings" panose="05000000000000000000" pitchFamily="2" charset="2"/>
              <a:buChar char="v"/>
            </a:pPr>
            <a:r>
              <a:rPr lang="et-EE" sz="2000" dirty="0"/>
              <a:t>Reaktsioonivõrranditest lähtuvate </a:t>
            </a:r>
            <a:r>
              <a:rPr lang="et-EE" sz="2000" dirty="0" err="1"/>
              <a:t>stöhhiomeetriliste</a:t>
            </a:r>
            <a:r>
              <a:rPr lang="et-EE" sz="2000" dirty="0"/>
              <a:t> suhetega arvestamine, küllastusindeksi arvutamine (</a:t>
            </a:r>
            <a:r>
              <a:rPr lang="et-EE" sz="2000" dirty="0" err="1"/>
              <a:t>mmol</a:t>
            </a:r>
            <a:r>
              <a:rPr lang="et-EE" sz="2000" dirty="0"/>
              <a:t>/L või </a:t>
            </a:r>
            <a:r>
              <a:rPr lang="et-EE" sz="2000" dirty="0" err="1"/>
              <a:t>mol</a:t>
            </a:r>
            <a:r>
              <a:rPr lang="et-EE" sz="2000" dirty="0"/>
              <a:t>/L)</a:t>
            </a:r>
            <a:endParaRPr lang="en-US" sz="2000" dirty="0"/>
          </a:p>
        </p:txBody>
      </p:sp>
      <p:sp>
        <p:nvSpPr>
          <p:cNvPr id="4" name="Slaidinumbri kohatäide 3">
            <a:extLst>
              <a:ext uri="{FF2B5EF4-FFF2-40B4-BE49-F238E27FC236}">
                <a16:creationId xmlns:a16="http://schemas.microsoft.com/office/drawing/2014/main" id="{535773E6-934A-4383-974B-A592782781CD}"/>
              </a:ext>
            </a:extLst>
          </p:cNvPr>
          <p:cNvSpPr>
            <a:spLocks noGrp="1"/>
          </p:cNvSpPr>
          <p:nvPr>
            <p:ph type="sldNum" sz="quarter" idx="12"/>
          </p:nvPr>
        </p:nvSpPr>
        <p:spPr/>
        <p:txBody>
          <a:bodyPr/>
          <a:lstStyle/>
          <a:p>
            <a:fld id="{E1C0B775-2F1D-48DC-A48A-D639BCB5D7DD}" type="slidenum">
              <a:rPr lang="en-US" smtClean="0"/>
              <a:t>25</a:t>
            </a:fld>
            <a:endParaRPr lang="en-US"/>
          </a:p>
        </p:txBody>
      </p:sp>
      <p:graphicFrame>
        <p:nvGraphicFramePr>
          <p:cNvPr id="5" name="Object 2">
            <a:extLst>
              <a:ext uri="{FF2B5EF4-FFF2-40B4-BE49-F238E27FC236}">
                <a16:creationId xmlns:a16="http://schemas.microsoft.com/office/drawing/2014/main" id="{6E71869C-9CA3-433E-8421-E02C7104B683}"/>
              </a:ext>
            </a:extLst>
          </p:cNvPr>
          <p:cNvGraphicFramePr>
            <a:graphicFrameLocks noChangeAspect="1"/>
          </p:cNvGraphicFramePr>
          <p:nvPr>
            <p:extLst/>
          </p:nvPr>
        </p:nvGraphicFramePr>
        <p:xfrm>
          <a:off x="838200" y="2979420"/>
          <a:ext cx="4770065" cy="1384123"/>
        </p:xfrm>
        <a:graphic>
          <a:graphicData uri="http://schemas.openxmlformats.org/presentationml/2006/ole">
            <mc:AlternateContent xmlns:mc="http://schemas.openxmlformats.org/markup-compatibility/2006">
              <mc:Choice xmlns:v="urn:schemas-microsoft-com:vml" Requires="v">
                <p:oleObj spid="_x0000_s3089" name="Equation" r:id="rId3" imgW="1663700" imgH="482600" progId="Equation.3">
                  <p:embed/>
                </p:oleObj>
              </mc:Choice>
              <mc:Fallback>
                <p:oleObj name="Equation" r:id="rId3" imgW="1663700" imgH="482600" progId="Equation.3">
                  <p:embed/>
                  <p:pic>
                    <p:nvPicPr>
                      <p:cNvPr id="5" name="Object 2">
                        <a:extLst>
                          <a:ext uri="{FF2B5EF4-FFF2-40B4-BE49-F238E27FC236}">
                            <a16:creationId xmlns:a16="http://schemas.microsoft.com/office/drawing/2014/main" id="{6E71869C-9CA3-433E-8421-E02C7104B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979420"/>
                        <a:ext cx="4770065" cy="1384123"/>
                      </a:xfrm>
                      <a:prstGeom prst="rect">
                        <a:avLst/>
                      </a:prstGeom>
                      <a:noFill/>
                      <a:ln>
                        <a:noFill/>
                      </a:ln>
                      <a:effectLst/>
                      <a:extLst/>
                    </p:spPr>
                  </p:pic>
                </p:oleObj>
              </mc:Fallback>
            </mc:AlternateContent>
          </a:graphicData>
        </a:graphic>
      </p:graphicFrame>
      <p:sp>
        <p:nvSpPr>
          <p:cNvPr id="6" name="TextBox 5">
            <a:extLst>
              <a:ext uri="{FF2B5EF4-FFF2-40B4-BE49-F238E27FC236}">
                <a16:creationId xmlns:a16="http://schemas.microsoft.com/office/drawing/2014/main" id="{09370A71-012B-4CFF-AAC5-C27F18B57239}"/>
              </a:ext>
            </a:extLst>
          </p:cNvPr>
          <p:cNvSpPr txBox="1"/>
          <p:nvPr/>
        </p:nvSpPr>
        <p:spPr>
          <a:xfrm>
            <a:off x="5608265" y="3379093"/>
            <a:ext cx="1409360" cy="584775"/>
          </a:xfrm>
          <a:prstGeom prst="rect">
            <a:avLst/>
          </a:prstGeom>
          <a:noFill/>
        </p:spPr>
        <p:txBody>
          <a:bodyPr wrap="none" rtlCol="0">
            <a:spAutoFit/>
          </a:bodyPr>
          <a:lstStyle/>
          <a:p>
            <a:r>
              <a:rPr lang="et-EE" sz="3200" dirty="0"/>
              <a:t>x 100%</a:t>
            </a:r>
          </a:p>
        </p:txBody>
      </p:sp>
      <p:pic>
        <p:nvPicPr>
          <p:cNvPr id="7" name="Pilt 6">
            <a:extLst>
              <a:ext uri="{FF2B5EF4-FFF2-40B4-BE49-F238E27FC236}">
                <a16:creationId xmlns:a16="http://schemas.microsoft.com/office/drawing/2014/main" id="{46A0B18E-E07F-4728-A912-9111985B5826}"/>
              </a:ext>
            </a:extLst>
          </p:cNvPr>
          <p:cNvPicPr>
            <a:picLocks noChangeAspect="1"/>
          </p:cNvPicPr>
          <p:nvPr/>
        </p:nvPicPr>
        <p:blipFill>
          <a:blip r:embed="rId5"/>
          <a:stretch>
            <a:fillRect/>
          </a:stretch>
        </p:blipFill>
        <p:spPr>
          <a:xfrm>
            <a:off x="7652018" y="2840438"/>
            <a:ext cx="3239561" cy="1662083"/>
          </a:xfrm>
          <a:prstGeom prst="rect">
            <a:avLst/>
          </a:prstGeom>
        </p:spPr>
      </p:pic>
    </p:spTree>
    <p:extLst>
      <p:ext uri="{BB962C8B-B14F-4D97-AF65-F5344CB8AC3E}">
        <p14:creationId xmlns:p14="http://schemas.microsoft.com/office/powerpoint/2010/main" val="419929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08D14E6-F46F-4D99-B3D5-053FE8D26F1A}"/>
              </a:ext>
            </a:extLst>
          </p:cNvPr>
          <p:cNvSpPr>
            <a:spLocks noGrp="1"/>
          </p:cNvSpPr>
          <p:nvPr>
            <p:ph type="title"/>
          </p:nvPr>
        </p:nvSpPr>
        <p:spPr/>
        <p:txBody>
          <a:bodyPr/>
          <a:lstStyle/>
          <a:p>
            <a:r>
              <a:rPr lang="et-EE" b="1" dirty="0" err="1"/>
              <a:t>Hüdrokeemiliste</a:t>
            </a:r>
            <a:r>
              <a:rPr lang="et-EE" b="1" dirty="0"/>
              <a:t> andmete interpreteerimine</a:t>
            </a:r>
            <a:endParaRPr lang="en-US" b="1" dirty="0"/>
          </a:p>
        </p:txBody>
      </p:sp>
      <p:sp>
        <p:nvSpPr>
          <p:cNvPr id="3" name="Sisu kohatäide 2">
            <a:extLst>
              <a:ext uri="{FF2B5EF4-FFF2-40B4-BE49-F238E27FC236}">
                <a16:creationId xmlns:a16="http://schemas.microsoft.com/office/drawing/2014/main" id="{550A3A1D-899E-41B7-8174-C2E49FDC8C88}"/>
              </a:ext>
            </a:extLst>
          </p:cNvPr>
          <p:cNvSpPr>
            <a:spLocks noGrp="1"/>
          </p:cNvSpPr>
          <p:nvPr>
            <p:ph idx="1"/>
          </p:nvPr>
        </p:nvSpPr>
        <p:spPr/>
        <p:txBody>
          <a:bodyPr/>
          <a:lstStyle/>
          <a:p>
            <a:pPr marL="0" indent="0">
              <a:buNone/>
            </a:pPr>
            <a:r>
              <a:rPr lang="et-EE" b="1" dirty="0"/>
              <a:t>3. Määrata veetüüp (peamised katioonid ja anioonid)!</a:t>
            </a:r>
          </a:p>
          <a:p>
            <a:pPr marL="0" indent="0">
              <a:buNone/>
            </a:pPr>
            <a:r>
              <a:rPr lang="et-EE" b="1" dirty="0"/>
              <a:t>NB! </a:t>
            </a:r>
            <a:r>
              <a:rPr lang="et-EE" dirty="0"/>
              <a:t>Üldiselt lähtutakse veetüübi määramisel kontsentratsiooni ühikutest </a:t>
            </a:r>
            <a:r>
              <a:rPr lang="et-EE" dirty="0" err="1"/>
              <a:t>meq</a:t>
            </a:r>
            <a:r>
              <a:rPr lang="et-EE" dirty="0"/>
              <a:t>/L (vee elektriline neutraalsus)!</a:t>
            </a:r>
            <a:endParaRPr lang="en-US" dirty="0"/>
          </a:p>
        </p:txBody>
      </p:sp>
      <p:sp>
        <p:nvSpPr>
          <p:cNvPr id="4" name="Slaidinumbri kohatäide 3">
            <a:extLst>
              <a:ext uri="{FF2B5EF4-FFF2-40B4-BE49-F238E27FC236}">
                <a16:creationId xmlns:a16="http://schemas.microsoft.com/office/drawing/2014/main" id="{B9641AF1-97C8-400C-BA3F-F1AFD9D2B3FE}"/>
              </a:ext>
            </a:extLst>
          </p:cNvPr>
          <p:cNvSpPr>
            <a:spLocks noGrp="1"/>
          </p:cNvSpPr>
          <p:nvPr>
            <p:ph type="sldNum" sz="quarter" idx="12"/>
          </p:nvPr>
        </p:nvSpPr>
        <p:spPr/>
        <p:txBody>
          <a:bodyPr/>
          <a:lstStyle/>
          <a:p>
            <a:fld id="{E1C0B775-2F1D-48DC-A48A-D639BCB5D7DD}" type="slidenum">
              <a:rPr lang="en-US" smtClean="0"/>
              <a:t>26</a:t>
            </a:fld>
            <a:endParaRPr lang="en-US"/>
          </a:p>
        </p:txBody>
      </p:sp>
      <p:pic>
        <p:nvPicPr>
          <p:cNvPr id="5" name="Pilt 4">
            <a:extLst>
              <a:ext uri="{FF2B5EF4-FFF2-40B4-BE49-F238E27FC236}">
                <a16:creationId xmlns:a16="http://schemas.microsoft.com/office/drawing/2014/main" id="{F88FDCB4-9262-4509-8F6E-F84F3AD1ACA7}"/>
              </a:ext>
            </a:extLst>
          </p:cNvPr>
          <p:cNvPicPr>
            <a:picLocks noChangeAspect="1"/>
          </p:cNvPicPr>
          <p:nvPr/>
        </p:nvPicPr>
        <p:blipFill>
          <a:blip r:embed="rId3"/>
          <a:stretch>
            <a:fillRect/>
          </a:stretch>
        </p:blipFill>
        <p:spPr>
          <a:xfrm>
            <a:off x="960120" y="3383796"/>
            <a:ext cx="2708910" cy="2586335"/>
          </a:xfrm>
          <a:prstGeom prst="rect">
            <a:avLst/>
          </a:prstGeom>
        </p:spPr>
      </p:pic>
      <p:sp>
        <p:nvSpPr>
          <p:cNvPr id="6" name="TextBox 5">
            <a:extLst>
              <a:ext uri="{FF2B5EF4-FFF2-40B4-BE49-F238E27FC236}">
                <a16:creationId xmlns:a16="http://schemas.microsoft.com/office/drawing/2014/main" id="{6DA8D8E0-D17E-4072-B247-00291B6D8191}"/>
              </a:ext>
            </a:extLst>
          </p:cNvPr>
          <p:cNvSpPr txBox="1"/>
          <p:nvPr/>
        </p:nvSpPr>
        <p:spPr>
          <a:xfrm>
            <a:off x="1481681" y="6034485"/>
            <a:ext cx="1613968" cy="369332"/>
          </a:xfrm>
          <a:prstGeom prst="rect">
            <a:avLst/>
          </a:prstGeom>
          <a:noFill/>
        </p:spPr>
        <p:txBody>
          <a:bodyPr wrap="none" rtlCol="0">
            <a:spAutoFit/>
          </a:bodyPr>
          <a:lstStyle/>
          <a:p>
            <a:r>
              <a:rPr lang="et-EE" dirty="0" err="1"/>
              <a:t>Stiffi</a:t>
            </a:r>
            <a:r>
              <a:rPr lang="et-EE" dirty="0"/>
              <a:t> diagramm</a:t>
            </a:r>
            <a:endParaRPr lang="en-US" dirty="0"/>
          </a:p>
        </p:txBody>
      </p:sp>
      <p:pic>
        <p:nvPicPr>
          <p:cNvPr id="7" name="Pilt 6">
            <a:extLst>
              <a:ext uri="{FF2B5EF4-FFF2-40B4-BE49-F238E27FC236}">
                <a16:creationId xmlns:a16="http://schemas.microsoft.com/office/drawing/2014/main" id="{BA0C4C64-9EB1-41A3-837B-BB808B30C3AF}"/>
              </a:ext>
            </a:extLst>
          </p:cNvPr>
          <p:cNvPicPr>
            <a:picLocks noChangeAspect="1"/>
          </p:cNvPicPr>
          <p:nvPr/>
        </p:nvPicPr>
        <p:blipFill>
          <a:blip r:embed="rId4"/>
          <a:stretch>
            <a:fillRect/>
          </a:stretch>
        </p:blipFill>
        <p:spPr>
          <a:xfrm>
            <a:off x="3775710" y="3385507"/>
            <a:ext cx="3465876" cy="2584928"/>
          </a:xfrm>
          <a:prstGeom prst="rect">
            <a:avLst/>
          </a:prstGeom>
        </p:spPr>
      </p:pic>
      <p:sp>
        <p:nvSpPr>
          <p:cNvPr id="8" name="TextBox 7">
            <a:extLst>
              <a:ext uri="{FF2B5EF4-FFF2-40B4-BE49-F238E27FC236}">
                <a16:creationId xmlns:a16="http://schemas.microsoft.com/office/drawing/2014/main" id="{42E43CF9-DB6D-4E7F-8A54-0D8397B86224}"/>
              </a:ext>
            </a:extLst>
          </p:cNvPr>
          <p:cNvSpPr txBox="1"/>
          <p:nvPr/>
        </p:nvSpPr>
        <p:spPr>
          <a:xfrm>
            <a:off x="4644437" y="6034485"/>
            <a:ext cx="1728422" cy="369332"/>
          </a:xfrm>
          <a:prstGeom prst="rect">
            <a:avLst/>
          </a:prstGeom>
          <a:noFill/>
        </p:spPr>
        <p:txBody>
          <a:bodyPr wrap="none" rtlCol="0">
            <a:spAutoFit/>
          </a:bodyPr>
          <a:lstStyle/>
          <a:p>
            <a:r>
              <a:rPr lang="et-EE" dirty="0" err="1"/>
              <a:t>Piperi</a:t>
            </a:r>
            <a:r>
              <a:rPr lang="et-EE" dirty="0"/>
              <a:t> diagramm</a:t>
            </a:r>
            <a:endParaRPr lang="en-US" dirty="0"/>
          </a:p>
        </p:txBody>
      </p:sp>
      <p:pic>
        <p:nvPicPr>
          <p:cNvPr id="10" name="Pilt 9">
            <a:extLst>
              <a:ext uri="{FF2B5EF4-FFF2-40B4-BE49-F238E27FC236}">
                <a16:creationId xmlns:a16="http://schemas.microsoft.com/office/drawing/2014/main" id="{2FF01F7B-B705-4DD7-9589-2127DF750909}"/>
              </a:ext>
            </a:extLst>
          </p:cNvPr>
          <p:cNvPicPr>
            <a:picLocks noChangeAspect="1"/>
          </p:cNvPicPr>
          <p:nvPr/>
        </p:nvPicPr>
        <p:blipFill>
          <a:blip r:embed="rId5"/>
          <a:stretch>
            <a:fillRect/>
          </a:stretch>
        </p:blipFill>
        <p:spPr>
          <a:xfrm>
            <a:off x="7348266" y="3383796"/>
            <a:ext cx="3641011" cy="2650689"/>
          </a:xfrm>
          <a:prstGeom prst="rect">
            <a:avLst/>
          </a:prstGeom>
        </p:spPr>
      </p:pic>
      <p:sp>
        <p:nvSpPr>
          <p:cNvPr id="11" name="TextBox 10">
            <a:extLst>
              <a:ext uri="{FF2B5EF4-FFF2-40B4-BE49-F238E27FC236}">
                <a16:creationId xmlns:a16="http://schemas.microsoft.com/office/drawing/2014/main" id="{EAB80484-46E7-4E94-BEA6-31CD0DF40EF7}"/>
              </a:ext>
            </a:extLst>
          </p:cNvPr>
          <p:cNvSpPr txBox="1"/>
          <p:nvPr/>
        </p:nvSpPr>
        <p:spPr>
          <a:xfrm>
            <a:off x="8404657" y="6029206"/>
            <a:ext cx="2103525" cy="369332"/>
          </a:xfrm>
          <a:prstGeom prst="rect">
            <a:avLst/>
          </a:prstGeom>
          <a:noFill/>
        </p:spPr>
        <p:txBody>
          <a:bodyPr wrap="none" rtlCol="0">
            <a:spAutoFit/>
          </a:bodyPr>
          <a:lstStyle/>
          <a:p>
            <a:r>
              <a:rPr lang="et-EE" dirty="0" err="1"/>
              <a:t>Schoelleri</a:t>
            </a:r>
            <a:r>
              <a:rPr lang="et-EE" dirty="0"/>
              <a:t> diagramm</a:t>
            </a:r>
            <a:endParaRPr lang="en-US" dirty="0"/>
          </a:p>
        </p:txBody>
      </p:sp>
    </p:spTree>
    <p:extLst>
      <p:ext uri="{BB962C8B-B14F-4D97-AF65-F5344CB8AC3E}">
        <p14:creationId xmlns:p14="http://schemas.microsoft.com/office/powerpoint/2010/main" val="138065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7AC78AD-CDED-4C77-8D5C-248DFD47D67A}"/>
              </a:ext>
            </a:extLst>
          </p:cNvPr>
          <p:cNvSpPr>
            <a:spLocks noGrp="1"/>
          </p:cNvSpPr>
          <p:nvPr>
            <p:ph type="title"/>
          </p:nvPr>
        </p:nvSpPr>
        <p:spPr/>
        <p:txBody>
          <a:bodyPr/>
          <a:lstStyle/>
          <a:p>
            <a:r>
              <a:rPr lang="et-EE" b="1" dirty="0" err="1"/>
              <a:t>Hüdrokeemiliste</a:t>
            </a:r>
            <a:r>
              <a:rPr lang="et-EE" b="1" dirty="0"/>
              <a:t> andmete interpreteerimine</a:t>
            </a:r>
            <a:endParaRPr lang="en-US" b="1" dirty="0"/>
          </a:p>
        </p:txBody>
      </p:sp>
      <p:sp>
        <p:nvSpPr>
          <p:cNvPr id="3" name="Sisu kohatäide 2">
            <a:extLst>
              <a:ext uri="{FF2B5EF4-FFF2-40B4-BE49-F238E27FC236}">
                <a16:creationId xmlns:a16="http://schemas.microsoft.com/office/drawing/2014/main" id="{DFE497A7-9C0B-4BD3-AAF0-59BD682DADF0}"/>
              </a:ext>
            </a:extLst>
          </p:cNvPr>
          <p:cNvSpPr>
            <a:spLocks noGrp="1"/>
          </p:cNvSpPr>
          <p:nvPr>
            <p:ph idx="1"/>
          </p:nvPr>
        </p:nvSpPr>
        <p:spPr/>
        <p:txBody>
          <a:bodyPr/>
          <a:lstStyle/>
          <a:p>
            <a:pPr marL="0" indent="0">
              <a:buNone/>
            </a:pPr>
            <a:r>
              <a:rPr lang="et-EE" b="1" dirty="0"/>
              <a:t>4. Seosed erinevate põhjavees lahustunud ainete vahel.</a:t>
            </a:r>
            <a:endParaRPr lang="en-US" b="1" dirty="0"/>
          </a:p>
        </p:txBody>
      </p:sp>
      <p:sp>
        <p:nvSpPr>
          <p:cNvPr id="4" name="Slaidinumbri kohatäide 3">
            <a:extLst>
              <a:ext uri="{FF2B5EF4-FFF2-40B4-BE49-F238E27FC236}">
                <a16:creationId xmlns:a16="http://schemas.microsoft.com/office/drawing/2014/main" id="{1E38D9B9-0B06-4452-8958-BA0D7C819783}"/>
              </a:ext>
            </a:extLst>
          </p:cNvPr>
          <p:cNvSpPr>
            <a:spLocks noGrp="1"/>
          </p:cNvSpPr>
          <p:nvPr>
            <p:ph type="sldNum" sz="quarter" idx="12"/>
          </p:nvPr>
        </p:nvSpPr>
        <p:spPr/>
        <p:txBody>
          <a:bodyPr/>
          <a:lstStyle/>
          <a:p>
            <a:fld id="{E1C0B775-2F1D-48DC-A48A-D639BCB5D7DD}" type="slidenum">
              <a:rPr lang="en-US" smtClean="0"/>
              <a:t>27</a:t>
            </a:fld>
            <a:endParaRPr lang="en-US"/>
          </a:p>
        </p:txBody>
      </p:sp>
      <p:pic>
        <p:nvPicPr>
          <p:cNvPr id="5" name="Pilt 4">
            <a:extLst>
              <a:ext uri="{FF2B5EF4-FFF2-40B4-BE49-F238E27FC236}">
                <a16:creationId xmlns:a16="http://schemas.microsoft.com/office/drawing/2014/main" id="{62D05998-5D37-4659-BD6D-106BBD38B26D}"/>
              </a:ext>
            </a:extLst>
          </p:cNvPr>
          <p:cNvPicPr>
            <a:picLocks noChangeAspect="1"/>
          </p:cNvPicPr>
          <p:nvPr/>
        </p:nvPicPr>
        <p:blipFill>
          <a:blip r:embed="rId3"/>
          <a:stretch>
            <a:fillRect/>
          </a:stretch>
        </p:blipFill>
        <p:spPr>
          <a:xfrm>
            <a:off x="323850" y="2341134"/>
            <a:ext cx="4015216" cy="4015216"/>
          </a:xfrm>
          <a:prstGeom prst="rect">
            <a:avLst/>
          </a:prstGeom>
        </p:spPr>
      </p:pic>
      <p:sp>
        <p:nvSpPr>
          <p:cNvPr id="6" name="TextBox 5">
            <a:extLst>
              <a:ext uri="{FF2B5EF4-FFF2-40B4-BE49-F238E27FC236}">
                <a16:creationId xmlns:a16="http://schemas.microsoft.com/office/drawing/2014/main" id="{5A31EBA7-4847-46BE-9851-C161816C24D7}"/>
              </a:ext>
            </a:extLst>
          </p:cNvPr>
          <p:cNvSpPr txBox="1"/>
          <p:nvPr/>
        </p:nvSpPr>
        <p:spPr>
          <a:xfrm>
            <a:off x="1404826" y="6356350"/>
            <a:ext cx="1853264" cy="369332"/>
          </a:xfrm>
          <a:prstGeom prst="rect">
            <a:avLst/>
          </a:prstGeom>
          <a:noFill/>
        </p:spPr>
        <p:txBody>
          <a:bodyPr wrap="none" rtlCol="0">
            <a:spAutoFit/>
          </a:bodyPr>
          <a:lstStyle/>
          <a:p>
            <a:r>
              <a:rPr lang="et-EE" dirty="0"/>
              <a:t>Walraevens, 2016</a:t>
            </a:r>
            <a:endParaRPr lang="en-US" dirty="0"/>
          </a:p>
        </p:txBody>
      </p:sp>
      <p:pic>
        <p:nvPicPr>
          <p:cNvPr id="7" name="Sisu kohatäide 3">
            <a:extLst>
              <a:ext uri="{FF2B5EF4-FFF2-40B4-BE49-F238E27FC236}">
                <a16:creationId xmlns:a16="http://schemas.microsoft.com/office/drawing/2014/main" id="{8F98F45C-9733-4C10-AAF5-D68B2E7DCC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8036" y="2296684"/>
            <a:ext cx="2251567" cy="4015216"/>
          </a:xfrm>
          <a:prstGeom prst="rect">
            <a:avLst/>
          </a:prstGeom>
        </p:spPr>
      </p:pic>
      <p:sp>
        <p:nvSpPr>
          <p:cNvPr id="8" name="TextBox 7">
            <a:extLst>
              <a:ext uri="{FF2B5EF4-FFF2-40B4-BE49-F238E27FC236}">
                <a16:creationId xmlns:a16="http://schemas.microsoft.com/office/drawing/2014/main" id="{BCD1FC1D-8251-47FA-90F6-332D938B4FB8}"/>
              </a:ext>
            </a:extLst>
          </p:cNvPr>
          <p:cNvSpPr txBox="1"/>
          <p:nvPr/>
        </p:nvSpPr>
        <p:spPr>
          <a:xfrm>
            <a:off x="5317187" y="6352143"/>
            <a:ext cx="1853264" cy="369332"/>
          </a:xfrm>
          <a:prstGeom prst="rect">
            <a:avLst/>
          </a:prstGeom>
          <a:noFill/>
        </p:spPr>
        <p:txBody>
          <a:bodyPr wrap="square" rtlCol="0">
            <a:spAutoFit/>
          </a:bodyPr>
          <a:lstStyle/>
          <a:p>
            <a:r>
              <a:rPr lang="et-EE" dirty="0"/>
              <a:t>Pärn et </a:t>
            </a:r>
            <a:r>
              <a:rPr lang="et-EE" dirty="0" err="1"/>
              <a:t>al</a:t>
            </a:r>
            <a:r>
              <a:rPr lang="et-EE" dirty="0"/>
              <a:t>., 2016</a:t>
            </a:r>
            <a:endParaRPr lang="en-US" dirty="0"/>
          </a:p>
        </p:txBody>
      </p:sp>
      <p:pic>
        <p:nvPicPr>
          <p:cNvPr id="9" name="Pilt 8">
            <a:extLst>
              <a:ext uri="{FF2B5EF4-FFF2-40B4-BE49-F238E27FC236}">
                <a16:creationId xmlns:a16="http://schemas.microsoft.com/office/drawing/2014/main" id="{FF884BC2-5964-435C-B018-29D0059A1B29}"/>
              </a:ext>
            </a:extLst>
          </p:cNvPr>
          <p:cNvPicPr>
            <a:picLocks noChangeAspect="1"/>
          </p:cNvPicPr>
          <p:nvPr/>
        </p:nvPicPr>
        <p:blipFill>
          <a:blip r:embed="rId5"/>
          <a:stretch>
            <a:fillRect/>
          </a:stretch>
        </p:blipFill>
        <p:spPr>
          <a:xfrm>
            <a:off x="7914963" y="2588890"/>
            <a:ext cx="4134474" cy="3430803"/>
          </a:xfrm>
          <a:prstGeom prst="rect">
            <a:avLst/>
          </a:prstGeom>
        </p:spPr>
      </p:pic>
      <p:sp>
        <p:nvSpPr>
          <p:cNvPr id="10" name="TextBox 9">
            <a:extLst>
              <a:ext uri="{FF2B5EF4-FFF2-40B4-BE49-F238E27FC236}">
                <a16:creationId xmlns:a16="http://schemas.microsoft.com/office/drawing/2014/main" id="{2D63038C-808C-419D-A8BC-ADEC74157C9C}"/>
              </a:ext>
            </a:extLst>
          </p:cNvPr>
          <p:cNvSpPr txBox="1"/>
          <p:nvPr/>
        </p:nvSpPr>
        <p:spPr>
          <a:xfrm>
            <a:off x="8176970" y="6352143"/>
            <a:ext cx="2440930" cy="369332"/>
          </a:xfrm>
          <a:prstGeom prst="rect">
            <a:avLst/>
          </a:prstGeom>
          <a:noFill/>
        </p:spPr>
        <p:txBody>
          <a:bodyPr wrap="square" rtlCol="0">
            <a:spAutoFit/>
          </a:bodyPr>
          <a:lstStyle/>
          <a:p>
            <a:r>
              <a:rPr lang="et-EE" dirty="0" err="1"/>
              <a:t>Appelo</a:t>
            </a:r>
            <a:r>
              <a:rPr lang="et-EE" dirty="0"/>
              <a:t> ja </a:t>
            </a:r>
            <a:r>
              <a:rPr lang="et-EE" dirty="0" err="1"/>
              <a:t>Postma</a:t>
            </a:r>
            <a:r>
              <a:rPr lang="et-EE" dirty="0"/>
              <a:t>, 2005</a:t>
            </a:r>
            <a:endParaRPr lang="en-US" dirty="0"/>
          </a:p>
        </p:txBody>
      </p:sp>
    </p:spTree>
    <p:extLst>
      <p:ext uri="{BB962C8B-B14F-4D97-AF65-F5344CB8AC3E}">
        <p14:creationId xmlns:p14="http://schemas.microsoft.com/office/powerpoint/2010/main" val="300393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3F8569C-8DA2-4921-9A00-F3DECA94911E}"/>
              </a:ext>
            </a:extLst>
          </p:cNvPr>
          <p:cNvSpPr>
            <a:spLocks noGrp="1"/>
          </p:cNvSpPr>
          <p:nvPr>
            <p:ph type="title"/>
          </p:nvPr>
        </p:nvSpPr>
        <p:spPr/>
        <p:txBody>
          <a:bodyPr/>
          <a:lstStyle/>
          <a:p>
            <a:r>
              <a:rPr lang="et-EE" b="1" dirty="0" err="1"/>
              <a:t>Hüdrokeemiliste</a:t>
            </a:r>
            <a:r>
              <a:rPr lang="et-EE" b="1" dirty="0"/>
              <a:t> andmete interpreteerimine</a:t>
            </a:r>
            <a:endParaRPr lang="en-US" b="1" dirty="0"/>
          </a:p>
        </p:txBody>
      </p:sp>
      <p:sp>
        <p:nvSpPr>
          <p:cNvPr id="3" name="Sisu kohatäide 2">
            <a:extLst>
              <a:ext uri="{FF2B5EF4-FFF2-40B4-BE49-F238E27FC236}">
                <a16:creationId xmlns:a16="http://schemas.microsoft.com/office/drawing/2014/main" id="{E34EE9AD-070B-45B1-9C07-34E07071D385}"/>
              </a:ext>
            </a:extLst>
          </p:cNvPr>
          <p:cNvSpPr>
            <a:spLocks noGrp="1"/>
          </p:cNvSpPr>
          <p:nvPr>
            <p:ph idx="1"/>
          </p:nvPr>
        </p:nvSpPr>
        <p:spPr/>
        <p:txBody>
          <a:bodyPr/>
          <a:lstStyle/>
          <a:p>
            <a:pPr marL="0" indent="0">
              <a:buNone/>
            </a:pPr>
            <a:r>
              <a:rPr lang="et-EE" b="1" dirty="0"/>
              <a:t>5. Põhjavee küllastusindeksite arvutamine (</a:t>
            </a:r>
            <a:r>
              <a:rPr lang="et-EE" b="1" i="1" dirty="0"/>
              <a:t>massitoimeseadus</a:t>
            </a:r>
            <a:r>
              <a:rPr lang="et-EE" b="1" dirty="0"/>
              <a:t>) ja </a:t>
            </a:r>
            <a:r>
              <a:rPr lang="et-EE" b="1" dirty="0" err="1"/>
              <a:t>geokeemiline</a:t>
            </a:r>
            <a:r>
              <a:rPr lang="et-EE" b="1" dirty="0"/>
              <a:t> modelleerimine</a:t>
            </a:r>
          </a:p>
          <a:p>
            <a:pPr marL="0" indent="0">
              <a:buNone/>
            </a:pPr>
            <a:endParaRPr lang="en-US" b="1" dirty="0"/>
          </a:p>
        </p:txBody>
      </p:sp>
      <p:sp>
        <p:nvSpPr>
          <p:cNvPr id="4" name="Slaidinumbri kohatäide 3">
            <a:extLst>
              <a:ext uri="{FF2B5EF4-FFF2-40B4-BE49-F238E27FC236}">
                <a16:creationId xmlns:a16="http://schemas.microsoft.com/office/drawing/2014/main" id="{F041F3EE-E8D9-4E1F-BC9B-FD5E870EA3E0}"/>
              </a:ext>
            </a:extLst>
          </p:cNvPr>
          <p:cNvSpPr>
            <a:spLocks noGrp="1"/>
          </p:cNvSpPr>
          <p:nvPr>
            <p:ph type="sldNum" sz="quarter" idx="12"/>
          </p:nvPr>
        </p:nvSpPr>
        <p:spPr/>
        <p:txBody>
          <a:bodyPr/>
          <a:lstStyle/>
          <a:p>
            <a:fld id="{E1C0B775-2F1D-48DC-A48A-D639BCB5D7DD}" type="slidenum">
              <a:rPr lang="en-US" smtClean="0"/>
              <a:t>28</a:t>
            </a:fld>
            <a:endParaRPr lang="en-US"/>
          </a:p>
        </p:txBody>
      </p:sp>
      <p:pic>
        <p:nvPicPr>
          <p:cNvPr id="5" name="Pilt 4">
            <a:extLst>
              <a:ext uri="{FF2B5EF4-FFF2-40B4-BE49-F238E27FC236}">
                <a16:creationId xmlns:a16="http://schemas.microsoft.com/office/drawing/2014/main" id="{395CA265-4C73-4C85-AC57-6B5441D80257}"/>
              </a:ext>
            </a:extLst>
          </p:cNvPr>
          <p:cNvPicPr>
            <a:picLocks noChangeAspect="1"/>
          </p:cNvPicPr>
          <p:nvPr/>
        </p:nvPicPr>
        <p:blipFill>
          <a:blip r:embed="rId3"/>
          <a:stretch>
            <a:fillRect/>
          </a:stretch>
        </p:blipFill>
        <p:spPr>
          <a:xfrm>
            <a:off x="7040879" y="2526030"/>
            <a:ext cx="4214777" cy="3650933"/>
          </a:xfrm>
          <a:prstGeom prst="rect">
            <a:avLst/>
          </a:prstGeom>
        </p:spPr>
      </p:pic>
      <p:sp>
        <p:nvSpPr>
          <p:cNvPr id="6" name="TextBox 5">
            <a:extLst>
              <a:ext uri="{FF2B5EF4-FFF2-40B4-BE49-F238E27FC236}">
                <a16:creationId xmlns:a16="http://schemas.microsoft.com/office/drawing/2014/main" id="{F7785111-108E-44AE-8FB1-23F968795CE7}"/>
              </a:ext>
            </a:extLst>
          </p:cNvPr>
          <p:cNvSpPr txBox="1"/>
          <p:nvPr/>
        </p:nvSpPr>
        <p:spPr>
          <a:xfrm>
            <a:off x="8337276" y="6308209"/>
            <a:ext cx="1621982" cy="369332"/>
          </a:xfrm>
          <a:prstGeom prst="rect">
            <a:avLst/>
          </a:prstGeom>
          <a:noFill/>
        </p:spPr>
        <p:txBody>
          <a:bodyPr wrap="none" rtlCol="0">
            <a:spAutoFit/>
          </a:bodyPr>
          <a:lstStyle/>
          <a:p>
            <a:r>
              <a:rPr lang="et-EE" dirty="0" err="1"/>
              <a:t>Langmuir</a:t>
            </a:r>
            <a:r>
              <a:rPr lang="et-EE" dirty="0"/>
              <a:t>, 1971</a:t>
            </a:r>
            <a:endParaRPr lang="en-US" dirty="0"/>
          </a:p>
        </p:txBody>
      </p:sp>
      <p:pic>
        <p:nvPicPr>
          <p:cNvPr id="7" name="Pilt 6">
            <a:extLst>
              <a:ext uri="{FF2B5EF4-FFF2-40B4-BE49-F238E27FC236}">
                <a16:creationId xmlns:a16="http://schemas.microsoft.com/office/drawing/2014/main" id="{DFF3B441-D72F-4083-82E1-7FA82785BF30}"/>
              </a:ext>
            </a:extLst>
          </p:cNvPr>
          <p:cNvPicPr>
            <a:picLocks noChangeAspect="1"/>
          </p:cNvPicPr>
          <p:nvPr/>
        </p:nvPicPr>
        <p:blipFill>
          <a:blip r:embed="rId4"/>
          <a:stretch>
            <a:fillRect/>
          </a:stretch>
        </p:blipFill>
        <p:spPr>
          <a:xfrm>
            <a:off x="695496" y="2823013"/>
            <a:ext cx="6000432" cy="3056966"/>
          </a:xfrm>
          <a:prstGeom prst="rect">
            <a:avLst/>
          </a:prstGeom>
        </p:spPr>
      </p:pic>
    </p:spTree>
    <p:extLst>
      <p:ext uri="{BB962C8B-B14F-4D97-AF65-F5344CB8AC3E}">
        <p14:creationId xmlns:p14="http://schemas.microsoft.com/office/powerpoint/2010/main" val="1134340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66A4123-865A-4988-9045-A6BEA45BF255}"/>
              </a:ext>
            </a:extLst>
          </p:cNvPr>
          <p:cNvSpPr>
            <a:spLocks noGrp="1"/>
          </p:cNvSpPr>
          <p:nvPr>
            <p:ph type="title"/>
          </p:nvPr>
        </p:nvSpPr>
        <p:spPr/>
        <p:txBody>
          <a:bodyPr/>
          <a:lstStyle/>
          <a:p>
            <a:r>
              <a:rPr lang="et-EE" b="1" dirty="0" err="1"/>
              <a:t>Hüdrokeemiliste</a:t>
            </a:r>
            <a:r>
              <a:rPr lang="et-EE" b="1" dirty="0"/>
              <a:t> andmete interpreteerimine</a:t>
            </a:r>
            <a:endParaRPr lang="en-US" b="1" dirty="0"/>
          </a:p>
        </p:txBody>
      </p:sp>
      <p:sp>
        <p:nvSpPr>
          <p:cNvPr id="3" name="Sisu kohatäide 2">
            <a:extLst>
              <a:ext uri="{FF2B5EF4-FFF2-40B4-BE49-F238E27FC236}">
                <a16:creationId xmlns:a16="http://schemas.microsoft.com/office/drawing/2014/main" id="{A56D461E-EB0D-4499-B97E-B24278995275}"/>
              </a:ext>
            </a:extLst>
          </p:cNvPr>
          <p:cNvSpPr>
            <a:spLocks noGrp="1"/>
          </p:cNvSpPr>
          <p:nvPr>
            <p:ph idx="1"/>
          </p:nvPr>
        </p:nvSpPr>
        <p:spPr/>
        <p:txBody>
          <a:bodyPr>
            <a:normAutofit fontScale="77500" lnSpcReduction="20000"/>
          </a:bodyPr>
          <a:lstStyle/>
          <a:p>
            <a:r>
              <a:rPr lang="et-EE" dirty="0" err="1"/>
              <a:t>Geokeemiline</a:t>
            </a:r>
            <a:r>
              <a:rPr lang="et-EE" dirty="0"/>
              <a:t> modelleerimine – </a:t>
            </a:r>
            <a:r>
              <a:rPr lang="et-EE" dirty="0" err="1"/>
              <a:t>USGSi</a:t>
            </a:r>
            <a:r>
              <a:rPr lang="et-EE" dirty="0"/>
              <a:t> väljatöötatud tarkvara PHREEQC (</a:t>
            </a:r>
            <a:r>
              <a:rPr lang="et-EE" dirty="0" err="1"/>
              <a:t>Parkhurst</a:t>
            </a:r>
            <a:r>
              <a:rPr lang="et-EE" dirty="0"/>
              <a:t> ja </a:t>
            </a:r>
            <a:r>
              <a:rPr lang="et-EE" dirty="0" err="1"/>
              <a:t>Appelo</a:t>
            </a:r>
            <a:r>
              <a:rPr lang="et-EE" dirty="0"/>
              <a:t>, 2013)</a:t>
            </a:r>
          </a:p>
          <a:p>
            <a:pPr algn="just">
              <a:buFont typeface="Wingdings" panose="05000000000000000000" pitchFamily="2" charset="2"/>
              <a:buChar char="v"/>
            </a:pPr>
            <a:r>
              <a:rPr lang="en-US" dirty="0" err="1"/>
              <a:t>Programm</a:t>
            </a:r>
            <a:r>
              <a:rPr lang="en-US" dirty="0"/>
              <a:t> </a:t>
            </a:r>
            <a:r>
              <a:rPr lang="en-US" dirty="0" err="1"/>
              <a:t>põhineb</a:t>
            </a:r>
            <a:r>
              <a:rPr lang="en-US" dirty="0"/>
              <a:t> </a:t>
            </a:r>
            <a:r>
              <a:rPr lang="en-US" dirty="0" err="1"/>
              <a:t>vesilahuste</a:t>
            </a:r>
            <a:r>
              <a:rPr lang="en-US" dirty="0"/>
              <a:t> </a:t>
            </a:r>
            <a:r>
              <a:rPr lang="en-US" dirty="0" err="1"/>
              <a:t>tasakaalu</a:t>
            </a:r>
            <a:r>
              <a:rPr lang="en-US" dirty="0"/>
              <a:t> </a:t>
            </a:r>
            <a:r>
              <a:rPr lang="en-US" dirty="0" err="1"/>
              <a:t>keemial</a:t>
            </a:r>
            <a:r>
              <a:rPr lang="en-US" dirty="0"/>
              <a:t>, </a:t>
            </a:r>
            <a:r>
              <a:rPr lang="en-US" dirty="0" err="1"/>
              <a:t>kus</a:t>
            </a:r>
            <a:r>
              <a:rPr lang="en-US" dirty="0"/>
              <a:t> </a:t>
            </a:r>
            <a:r>
              <a:rPr lang="en-US" dirty="0" err="1"/>
              <a:t>reaktsioone</a:t>
            </a:r>
            <a:r>
              <a:rPr lang="en-US" dirty="0"/>
              <a:t> </a:t>
            </a:r>
            <a:r>
              <a:rPr lang="en-US" dirty="0" err="1"/>
              <a:t>vesilahuses</a:t>
            </a:r>
            <a:r>
              <a:rPr lang="en-US" dirty="0"/>
              <a:t> </a:t>
            </a:r>
            <a:r>
              <a:rPr lang="en-US" dirty="0" err="1"/>
              <a:t>arvutatakse</a:t>
            </a:r>
            <a:r>
              <a:rPr lang="en-US" dirty="0"/>
              <a:t> </a:t>
            </a:r>
            <a:r>
              <a:rPr lang="en-US" dirty="0" err="1"/>
              <a:t>vastastoimes</a:t>
            </a:r>
            <a:r>
              <a:rPr lang="en-US" dirty="0"/>
              <a:t> </a:t>
            </a:r>
            <a:r>
              <a:rPr lang="en-US" dirty="0" err="1"/>
              <a:t>mineraalide</a:t>
            </a:r>
            <a:r>
              <a:rPr lang="en-US" dirty="0"/>
              <a:t>, </a:t>
            </a:r>
            <a:r>
              <a:rPr lang="en-US" dirty="0" err="1"/>
              <a:t>gaaside</a:t>
            </a:r>
            <a:r>
              <a:rPr lang="en-US" dirty="0"/>
              <a:t> ja </a:t>
            </a:r>
            <a:r>
              <a:rPr lang="en-US" dirty="0" err="1"/>
              <a:t>tahkete</a:t>
            </a:r>
            <a:r>
              <a:rPr lang="en-US" dirty="0"/>
              <a:t> </a:t>
            </a:r>
            <a:r>
              <a:rPr lang="en-US" dirty="0" err="1"/>
              <a:t>lahustega</a:t>
            </a:r>
            <a:r>
              <a:rPr lang="et-EE" dirty="0"/>
              <a:t> (arvestab nii temperatuuri, </a:t>
            </a:r>
            <a:r>
              <a:rPr lang="et-EE" dirty="0" err="1"/>
              <a:t>komplekseerumise</a:t>
            </a:r>
            <a:r>
              <a:rPr lang="et-EE" dirty="0"/>
              <a:t> kui ka lahuse soolsuse muutustega – mõjutab tasakaalukonstanti K ja </a:t>
            </a:r>
            <a:r>
              <a:rPr lang="et-EE" dirty="0" err="1"/>
              <a:t>aktiivsuskoefitsenti</a:t>
            </a:r>
            <a:r>
              <a:rPr lang="et-EE" dirty="0"/>
              <a:t> </a:t>
            </a:r>
            <a:r>
              <a:rPr lang="el-GR" dirty="0"/>
              <a:t>γ</a:t>
            </a:r>
            <a:r>
              <a:rPr lang="et-EE" dirty="0"/>
              <a:t>);</a:t>
            </a:r>
          </a:p>
          <a:p>
            <a:pPr algn="just">
              <a:buFont typeface="Wingdings" panose="05000000000000000000" pitchFamily="2" charset="2"/>
              <a:buChar char="v"/>
            </a:pPr>
            <a:r>
              <a:rPr lang="et-EE" dirty="0"/>
              <a:t>Võimaldab modelleerida ka kineetilisi reaktsioone (nt. silikaatide lahustumine);</a:t>
            </a:r>
          </a:p>
          <a:p>
            <a:pPr algn="just">
              <a:buFont typeface="Wingdings" panose="05000000000000000000" pitchFamily="2" charset="2"/>
              <a:buChar char="v"/>
            </a:pPr>
            <a:r>
              <a:rPr lang="en-US" dirty="0" err="1"/>
              <a:t>Pöördmodelleerimi</a:t>
            </a:r>
            <a:r>
              <a:rPr lang="et-EE" dirty="0"/>
              <a:t>n</a:t>
            </a:r>
            <a:r>
              <a:rPr lang="en-US" dirty="0"/>
              <a:t>e</a:t>
            </a:r>
            <a:r>
              <a:rPr lang="et-EE" dirty="0"/>
              <a:t> (</a:t>
            </a:r>
            <a:r>
              <a:rPr lang="et-EE" i="1" dirty="0" err="1"/>
              <a:t>inverse</a:t>
            </a:r>
            <a:r>
              <a:rPr lang="et-EE" i="1" dirty="0"/>
              <a:t> </a:t>
            </a:r>
            <a:r>
              <a:rPr lang="et-EE" i="1" dirty="0" err="1"/>
              <a:t>modelling</a:t>
            </a:r>
            <a:r>
              <a:rPr lang="et-EE" dirty="0"/>
              <a:t>) võimaldab selgitada võimalikke protsesse, mille mõjul vesilahuse keemiline koostis on muutunud mõnest algolekust fikseeritud lõppoleku suunas (nt. infiltreerunud sademetest kuni teie poolt mõõdetud põhjaveeproovi koostise kujunemiseni);</a:t>
            </a:r>
          </a:p>
          <a:p>
            <a:pPr algn="just">
              <a:buFont typeface="Wingdings" panose="05000000000000000000" pitchFamily="2" charset="2"/>
              <a:buChar char="v"/>
            </a:pPr>
            <a:r>
              <a:rPr lang="et-EE" dirty="0"/>
              <a:t>Põhineb a</a:t>
            </a:r>
            <a:r>
              <a:rPr lang="en-US" dirty="0" err="1"/>
              <a:t>ndmebaas</a:t>
            </a:r>
            <a:r>
              <a:rPr lang="et-EE" dirty="0" err="1"/>
              <a:t>il</a:t>
            </a:r>
            <a:r>
              <a:rPr lang="en-US" dirty="0"/>
              <a:t>, </a:t>
            </a:r>
            <a:r>
              <a:rPr lang="en-US" dirty="0" err="1"/>
              <a:t>millele</a:t>
            </a:r>
            <a:r>
              <a:rPr lang="en-US" dirty="0"/>
              <a:t> </a:t>
            </a:r>
            <a:r>
              <a:rPr lang="en-US" dirty="0" err="1"/>
              <a:t>saab</a:t>
            </a:r>
            <a:r>
              <a:rPr lang="en-US" dirty="0"/>
              <a:t> </a:t>
            </a:r>
            <a:r>
              <a:rPr lang="en-US" dirty="0" err="1"/>
              <a:t>lisada</a:t>
            </a:r>
            <a:r>
              <a:rPr lang="en-US" dirty="0"/>
              <a:t> </a:t>
            </a:r>
            <a:r>
              <a:rPr lang="en-US" dirty="0" err="1"/>
              <a:t>vajadusel</a:t>
            </a:r>
            <a:r>
              <a:rPr lang="en-US" dirty="0"/>
              <a:t> </a:t>
            </a:r>
            <a:r>
              <a:rPr lang="en-US" dirty="0" err="1"/>
              <a:t>spetsiifilisi</a:t>
            </a:r>
            <a:r>
              <a:rPr lang="en-US" dirty="0"/>
              <a:t> </a:t>
            </a:r>
            <a:r>
              <a:rPr lang="en-US" dirty="0" err="1"/>
              <a:t>mineraale</a:t>
            </a:r>
            <a:r>
              <a:rPr lang="et-EE" dirty="0"/>
              <a:t> - </a:t>
            </a:r>
            <a:r>
              <a:rPr lang="en-US" dirty="0" err="1"/>
              <a:t>võimaldab</a:t>
            </a:r>
            <a:r>
              <a:rPr lang="en-US" dirty="0"/>
              <a:t> </a:t>
            </a:r>
            <a:r>
              <a:rPr lang="en-US" dirty="0" err="1"/>
              <a:t>reaktsioonide</a:t>
            </a:r>
            <a:r>
              <a:rPr lang="en-US" dirty="0"/>
              <a:t>, </a:t>
            </a:r>
            <a:r>
              <a:rPr lang="en-US" dirty="0" err="1"/>
              <a:t>vee</a:t>
            </a:r>
            <a:r>
              <a:rPr lang="en-US" dirty="0"/>
              <a:t> </a:t>
            </a:r>
            <a:r>
              <a:rPr lang="en-US" dirty="0" err="1"/>
              <a:t>transpordi</a:t>
            </a:r>
            <a:r>
              <a:rPr lang="en-US" dirty="0"/>
              <a:t> ja </a:t>
            </a:r>
            <a:r>
              <a:rPr lang="en-US" dirty="0" err="1"/>
              <a:t>pöördmodelleerimise</a:t>
            </a:r>
            <a:r>
              <a:rPr lang="en-US" dirty="0"/>
              <a:t> </a:t>
            </a:r>
            <a:r>
              <a:rPr lang="en-US" dirty="0" err="1"/>
              <a:t>rakendamist</a:t>
            </a:r>
            <a:r>
              <a:rPr lang="en-US" dirty="0"/>
              <a:t> </a:t>
            </a:r>
            <a:r>
              <a:rPr lang="en-US" dirty="0" err="1"/>
              <a:t>praktiliselt</a:t>
            </a:r>
            <a:r>
              <a:rPr lang="en-US" dirty="0"/>
              <a:t> </a:t>
            </a:r>
            <a:r>
              <a:rPr lang="en-US" dirty="0" err="1"/>
              <a:t>mistahes</a:t>
            </a:r>
            <a:r>
              <a:rPr lang="en-US" dirty="0"/>
              <a:t> </a:t>
            </a:r>
            <a:r>
              <a:rPr lang="en-US" dirty="0" err="1"/>
              <a:t>keemilise</a:t>
            </a:r>
            <a:r>
              <a:rPr lang="en-US" dirty="0"/>
              <a:t> </a:t>
            </a:r>
            <a:r>
              <a:rPr lang="en-US" dirty="0" err="1"/>
              <a:t>reaktsiooniga</a:t>
            </a:r>
            <a:r>
              <a:rPr lang="en-US" dirty="0"/>
              <a:t>, </a:t>
            </a:r>
            <a:r>
              <a:rPr lang="en-US" dirty="0" err="1"/>
              <a:t>mis</a:t>
            </a:r>
            <a:r>
              <a:rPr lang="en-US" dirty="0"/>
              <a:t> </a:t>
            </a:r>
            <a:r>
              <a:rPr lang="en-US" dirty="0" err="1"/>
              <a:t>mõjutab</a:t>
            </a:r>
            <a:r>
              <a:rPr lang="en-US" dirty="0"/>
              <a:t> </a:t>
            </a:r>
            <a:r>
              <a:rPr lang="en-US" dirty="0" err="1"/>
              <a:t>vihma</a:t>
            </a:r>
            <a:r>
              <a:rPr lang="en-US" dirty="0"/>
              <a:t>-, pinna- </a:t>
            </a:r>
            <a:r>
              <a:rPr lang="en-US" dirty="0" err="1"/>
              <a:t>või</a:t>
            </a:r>
            <a:r>
              <a:rPr lang="en-US" dirty="0"/>
              <a:t> </a:t>
            </a:r>
            <a:r>
              <a:rPr lang="en-US" dirty="0" err="1"/>
              <a:t>põhjavee</a:t>
            </a:r>
            <a:r>
              <a:rPr lang="en-US" dirty="0"/>
              <a:t> </a:t>
            </a:r>
            <a:r>
              <a:rPr lang="en-US" dirty="0" err="1"/>
              <a:t>kvaliteeti</a:t>
            </a:r>
            <a:r>
              <a:rPr lang="et-EE" dirty="0"/>
              <a:t>.</a:t>
            </a:r>
            <a:endParaRPr lang="en-US" dirty="0"/>
          </a:p>
        </p:txBody>
      </p:sp>
      <p:sp>
        <p:nvSpPr>
          <p:cNvPr id="4" name="Slaidinumbri kohatäide 3">
            <a:extLst>
              <a:ext uri="{FF2B5EF4-FFF2-40B4-BE49-F238E27FC236}">
                <a16:creationId xmlns:a16="http://schemas.microsoft.com/office/drawing/2014/main" id="{19D8C256-1799-484F-82EE-E591AB9B33E8}"/>
              </a:ext>
            </a:extLst>
          </p:cNvPr>
          <p:cNvSpPr>
            <a:spLocks noGrp="1"/>
          </p:cNvSpPr>
          <p:nvPr>
            <p:ph type="sldNum" sz="quarter" idx="12"/>
          </p:nvPr>
        </p:nvSpPr>
        <p:spPr/>
        <p:txBody>
          <a:bodyPr/>
          <a:lstStyle/>
          <a:p>
            <a:fld id="{E1C0B775-2F1D-48DC-A48A-D639BCB5D7DD}" type="slidenum">
              <a:rPr lang="en-US" smtClean="0"/>
              <a:t>29</a:t>
            </a:fld>
            <a:endParaRPr lang="en-US"/>
          </a:p>
        </p:txBody>
      </p:sp>
    </p:spTree>
    <p:extLst>
      <p:ext uri="{BB962C8B-B14F-4D97-AF65-F5344CB8AC3E}">
        <p14:creationId xmlns:p14="http://schemas.microsoft.com/office/powerpoint/2010/main" val="3539727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2193" y="1365588"/>
            <a:ext cx="10571947" cy="4401205"/>
          </a:xfrm>
          <a:prstGeom prst="rect">
            <a:avLst/>
          </a:prstGeom>
        </p:spPr>
        <p:txBody>
          <a:bodyPr wrap="square">
            <a:spAutoFit/>
          </a:bodyPr>
          <a:lstStyle/>
          <a:p>
            <a:r>
              <a:rPr lang="et-EE" sz="2800" b="1" dirty="0">
                <a:latin typeface="Times New Roman" panose="02020603050405020304" pitchFamily="18" charset="0"/>
                <a:ea typeface="Calibri" panose="020F0502020204030204" pitchFamily="34" charset="0"/>
              </a:rPr>
              <a:t>Ülitäpsed uuringud elevandi sabast ei anna meile ettekujutust loomast enesest</a:t>
            </a:r>
            <a:r>
              <a:rPr lang="et-EE"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Informatsiooni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allikad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kaevud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veekogud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allikad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peavad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ideaaljuhul</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esindama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kõiki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pinnavee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ja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põhjavee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komponente</a:t>
            </a:r>
            <a:r>
              <a:rPr lang="en-GB" sz="2800" dirty="0">
                <a:latin typeface="Times New Roman" panose="02020603050405020304" pitchFamily="18" charset="0"/>
                <a:ea typeface="Calibri" panose="020F0502020204030204" pitchFamily="34" charset="0"/>
              </a:rPr>
              <a:t>. </a:t>
            </a:r>
            <a:endParaRPr lang="et-EE" sz="2800" dirty="0">
              <a:latin typeface="Times New Roman" panose="02020603050405020304" pitchFamily="18" charset="0"/>
              <a:ea typeface="Calibri" panose="020F0502020204030204" pitchFamily="34" charset="0"/>
            </a:endParaRPr>
          </a:p>
          <a:p>
            <a:endParaRPr lang="et-EE" sz="2800" dirty="0">
              <a:latin typeface="Times New Roman" panose="02020603050405020304" pitchFamily="18" charset="0"/>
              <a:ea typeface="Calibri" panose="020F0502020204030204" pitchFamily="34" charset="0"/>
            </a:endParaRPr>
          </a:p>
          <a:p>
            <a:endParaRPr lang="et-EE" sz="2800" dirty="0">
              <a:latin typeface="Times New Roman" panose="02020603050405020304" pitchFamily="18" charset="0"/>
              <a:ea typeface="Calibri" panose="020F0502020204030204" pitchFamily="34" charset="0"/>
            </a:endParaRPr>
          </a:p>
          <a:p>
            <a:r>
              <a:rPr lang="et-EE" sz="2800" b="1" dirty="0">
                <a:latin typeface="Times New Roman" panose="02020603050405020304" pitchFamily="18" charset="0"/>
                <a:ea typeface="Calibri" panose="020F0502020204030204" pitchFamily="34" charset="0"/>
              </a:rPr>
              <a:t>Sa pead paremini tundma oma luurajat kui vaelast. </a:t>
            </a:r>
            <a:r>
              <a:rPr lang="en-GB" sz="2800" dirty="0" err="1">
                <a:latin typeface="Times New Roman" panose="02020603050405020304" pitchFamily="18" charset="0"/>
                <a:ea typeface="Calibri" panose="020F0502020204030204" pitchFamily="34" charset="0"/>
              </a:rPr>
              <a:t>Meil</a:t>
            </a:r>
            <a:r>
              <a:rPr lang="en-GB" sz="2800" dirty="0">
                <a:latin typeface="Times New Roman" panose="02020603050405020304" pitchFamily="18" charset="0"/>
                <a:ea typeface="Calibri" panose="020F0502020204030204" pitchFamily="34" charset="0"/>
              </a:rPr>
              <a:t> peaks </a:t>
            </a:r>
            <a:r>
              <a:rPr lang="en-GB" sz="2800" dirty="0" err="1">
                <a:latin typeface="Times New Roman" panose="02020603050405020304" pitchFamily="18" charset="0"/>
                <a:ea typeface="Calibri" panose="020F0502020204030204" pitchFamily="34" charset="0"/>
              </a:rPr>
              <a:t>olema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varasem</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aegrida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sellest</a:t>
            </a:r>
            <a:r>
              <a:rPr lang="en-GB" sz="2800" dirty="0">
                <a:latin typeface="Times New Roman" panose="02020603050405020304" pitchFamily="18" charset="0"/>
                <a:ea typeface="Calibri" panose="020F0502020204030204" pitchFamily="34" charset="0"/>
              </a:rPr>
              <a:t> info </a:t>
            </a:r>
            <a:r>
              <a:rPr lang="en-GB" sz="2800" dirty="0" err="1">
                <a:latin typeface="Times New Roman" panose="02020603050405020304" pitchFamily="18" charset="0"/>
                <a:ea typeface="Calibri" panose="020F0502020204030204" pitchFamily="34" charset="0"/>
              </a:rPr>
              <a:t>allikast</a:t>
            </a:r>
            <a:r>
              <a:rPr lang="et-EE" sz="2800" dirty="0">
                <a:latin typeface="Times New Roman" panose="02020603050405020304" pitchFamily="18" charset="0"/>
                <a:ea typeface="Calibri" panose="020F0502020204030204" pitchFamily="34" charset="0"/>
              </a:rPr>
              <a:t>,</a:t>
            </a:r>
            <a:r>
              <a:rPr lang="en-GB" sz="2800" dirty="0">
                <a:latin typeface="Times New Roman" panose="02020603050405020304" pitchFamily="18" charset="0"/>
                <a:ea typeface="Calibri" panose="020F0502020204030204" pitchFamily="34" charset="0"/>
              </a:rPr>
              <a:t> et olla </a:t>
            </a:r>
            <a:r>
              <a:rPr lang="en-GB" sz="2800" dirty="0" err="1">
                <a:latin typeface="Times New Roman" panose="02020603050405020304" pitchFamily="18" charset="0"/>
                <a:ea typeface="Calibri" panose="020F0502020204030204" pitchFamily="34" charset="0"/>
              </a:rPr>
              <a:t>informeeritud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häiringutest</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mis</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võivad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esineda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nt</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tuleneda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liig</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intensiivsest</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tarbimisest</a:t>
            </a:r>
            <a:r>
              <a:rPr lang="et-EE" sz="2800" dirty="0">
                <a:latin typeface="Times New Roman" panose="02020603050405020304" pitchFamily="18" charset="0"/>
                <a:ea typeface="Calibri" panose="020F0502020204030204" pitchFamily="34" charset="0"/>
              </a:rPr>
              <a:t>)</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Seega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vältida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olukorda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kus</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tõ</a:t>
            </a:r>
            <a:r>
              <a:rPr lang="et-EE" sz="2800" dirty="0" err="1">
                <a:latin typeface="Times New Roman" panose="02020603050405020304" pitchFamily="18" charset="0"/>
                <a:ea typeface="Calibri" panose="020F0502020204030204" pitchFamily="34" charset="0"/>
              </a:rPr>
              <a:t>statub</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küsimus</a:t>
            </a:r>
            <a:r>
              <a:rPr lang="et-EE" sz="2800" dirty="0">
                <a:latin typeface="Times New Roman" panose="02020603050405020304" pitchFamily="18" charset="0"/>
                <a:ea typeface="Calibri" panose="020F0502020204030204" pitchFamily="34" charset="0"/>
              </a:rPr>
              <a:t>,</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kas</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interpreteerime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loodust</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või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näiteks</a:t>
            </a:r>
            <a:r>
              <a:rPr lang="en-GB" sz="2800" dirty="0">
                <a:latin typeface="Times New Roman" panose="02020603050405020304" pitchFamily="18" charset="0"/>
                <a:ea typeface="Calibri" panose="020F0502020204030204" pitchFamily="34" charset="0"/>
              </a:rPr>
              <a:t> </a:t>
            </a:r>
            <a:r>
              <a:rPr lang="et-EE" sz="2800" dirty="0">
                <a:latin typeface="Times New Roman" panose="02020603050405020304" pitchFamily="18" charset="0"/>
                <a:ea typeface="Calibri" panose="020F0502020204030204" pitchFamily="34" charset="0"/>
              </a:rPr>
              <a:t>elektri</a:t>
            </a:r>
            <a:r>
              <a:rPr lang="en-GB" sz="2800" dirty="0" err="1">
                <a:latin typeface="Times New Roman" panose="02020603050405020304" pitchFamily="18" charset="0"/>
                <a:ea typeface="Calibri" panose="020F0502020204030204" pitchFamily="34" charset="0"/>
              </a:rPr>
              <a:t>voolu</a:t>
            </a:r>
            <a:r>
              <a:rPr lang="et-EE" sz="2800" dirty="0">
                <a:latin typeface="Times New Roman" panose="02020603050405020304" pitchFamily="18" charset="0"/>
                <a:ea typeface="Calibri" panose="020F0502020204030204" pitchFamily="34" charset="0"/>
              </a:rPr>
              <a:t>sageduse </a:t>
            </a:r>
            <a:r>
              <a:rPr lang="en-GB" sz="2800" dirty="0" err="1">
                <a:latin typeface="Times New Roman" panose="02020603050405020304" pitchFamily="18" charset="0"/>
                <a:ea typeface="Calibri" panose="020F0502020204030204" pitchFamily="34" charset="0"/>
              </a:rPr>
              <a:t>kõikumist</a:t>
            </a:r>
            <a:r>
              <a:rPr lang="en-GB" sz="2800" dirty="0">
                <a:latin typeface="Times New Roman" panose="02020603050405020304" pitchFamily="18" charset="0"/>
                <a:ea typeface="Calibri" panose="020F0502020204030204" pitchFamily="34" charset="0"/>
              </a:rPr>
              <a:t>.</a:t>
            </a:r>
            <a:endParaRPr lang="et-EE" sz="2800" dirty="0"/>
          </a:p>
        </p:txBody>
      </p:sp>
      <p:sp>
        <p:nvSpPr>
          <p:cNvPr id="3" name="Slaidinumbri kohatäide 2">
            <a:extLst>
              <a:ext uri="{FF2B5EF4-FFF2-40B4-BE49-F238E27FC236}">
                <a16:creationId xmlns:a16="http://schemas.microsoft.com/office/drawing/2014/main" id="{FE2830BE-0B2D-4C9F-9B93-3E288CAE8EAB}"/>
              </a:ext>
            </a:extLst>
          </p:cNvPr>
          <p:cNvSpPr>
            <a:spLocks noGrp="1"/>
          </p:cNvSpPr>
          <p:nvPr>
            <p:ph type="sldNum" sz="quarter" idx="12"/>
          </p:nvPr>
        </p:nvSpPr>
        <p:spPr/>
        <p:txBody>
          <a:bodyPr/>
          <a:lstStyle/>
          <a:p>
            <a:fld id="{E1C0B775-2F1D-48DC-A48A-D639BCB5D7DD}" type="slidenum">
              <a:rPr lang="en-US" smtClean="0"/>
              <a:t>3</a:t>
            </a:fld>
            <a:endParaRPr lang="en-US"/>
          </a:p>
        </p:txBody>
      </p:sp>
    </p:spTree>
    <p:extLst>
      <p:ext uri="{BB962C8B-B14F-4D97-AF65-F5344CB8AC3E}">
        <p14:creationId xmlns:p14="http://schemas.microsoft.com/office/powerpoint/2010/main" val="1191995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AA69C9A-4725-47CC-A0B7-62B6638C4710}"/>
              </a:ext>
            </a:extLst>
          </p:cNvPr>
          <p:cNvSpPr>
            <a:spLocks noGrp="1"/>
          </p:cNvSpPr>
          <p:nvPr>
            <p:ph type="title"/>
          </p:nvPr>
        </p:nvSpPr>
        <p:spPr>
          <a:xfrm>
            <a:off x="838200" y="1"/>
            <a:ext cx="10515600" cy="708660"/>
          </a:xfrm>
        </p:spPr>
        <p:txBody>
          <a:bodyPr/>
          <a:lstStyle/>
          <a:p>
            <a:r>
              <a:rPr lang="et-EE" b="1" dirty="0" err="1"/>
              <a:t>Hüdrokeemiliste</a:t>
            </a:r>
            <a:r>
              <a:rPr lang="et-EE" b="1" dirty="0"/>
              <a:t> andmete interpreteerimine</a:t>
            </a:r>
            <a:endParaRPr lang="en-US" b="1" dirty="0"/>
          </a:p>
        </p:txBody>
      </p:sp>
      <p:pic>
        <p:nvPicPr>
          <p:cNvPr id="5" name="Sisu kohatäide 4">
            <a:extLst>
              <a:ext uri="{FF2B5EF4-FFF2-40B4-BE49-F238E27FC236}">
                <a16:creationId xmlns:a16="http://schemas.microsoft.com/office/drawing/2014/main" id="{E656F46B-71E5-405A-BB9E-C94AA1D65615}"/>
              </a:ext>
            </a:extLst>
          </p:cNvPr>
          <p:cNvPicPr>
            <a:picLocks noGrp="1" noChangeAspect="1"/>
          </p:cNvPicPr>
          <p:nvPr>
            <p:ph idx="1"/>
          </p:nvPr>
        </p:nvPicPr>
        <p:blipFill>
          <a:blip r:embed="rId3"/>
          <a:stretch>
            <a:fillRect/>
          </a:stretch>
        </p:blipFill>
        <p:spPr>
          <a:xfrm>
            <a:off x="140967" y="758183"/>
            <a:ext cx="6747583" cy="2312661"/>
          </a:xfrm>
          <a:prstGeom prst="rect">
            <a:avLst/>
          </a:prstGeom>
        </p:spPr>
      </p:pic>
      <p:sp>
        <p:nvSpPr>
          <p:cNvPr id="4" name="Slaidinumbri kohatäide 3">
            <a:extLst>
              <a:ext uri="{FF2B5EF4-FFF2-40B4-BE49-F238E27FC236}">
                <a16:creationId xmlns:a16="http://schemas.microsoft.com/office/drawing/2014/main" id="{D94F52F1-B531-4188-BD3F-5A1F40777B16}"/>
              </a:ext>
            </a:extLst>
          </p:cNvPr>
          <p:cNvSpPr>
            <a:spLocks noGrp="1"/>
          </p:cNvSpPr>
          <p:nvPr>
            <p:ph type="sldNum" sz="quarter" idx="12"/>
          </p:nvPr>
        </p:nvSpPr>
        <p:spPr/>
        <p:txBody>
          <a:bodyPr/>
          <a:lstStyle/>
          <a:p>
            <a:fld id="{E1C0B775-2F1D-48DC-A48A-D639BCB5D7DD}" type="slidenum">
              <a:rPr lang="en-US" smtClean="0"/>
              <a:t>30</a:t>
            </a:fld>
            <a:endParaRPr lang="en-US"/>
          </a:p>
        </p:txBody>
      </p:sp>
      <p:pic>
        <p:nvPicPr>
          <p:cNvPr id="6" name="Pilt 5">
            <a:extLst>
              <a:ext uri="{FF2B5EF4-FFF2-40B4-BE49-F238E27FC236}">
                <a16:creationId xmlns:a16="http://schemas.microsoft.com/office/drawing/2014/main" id="{2B7FB039-8AD8-4527-9BFC-C0354FD7C381}"/>
              </a:ext>
            </a:extLst>
          </p:cNvPr>
          <p:cNvPicPr>
            <a:picLocks noChangeAspect="1"/>
          </p:cNvPicPr>
          <p:nvPr/>
        </p:nvPicPr>
        <p:blipFill>
          <a:blip r:embed="rId4"/>
          <a:stretch>
            <a:fillRect/>
          </a:stretch>
        </p:blipFill>
        <p:spPr>
          <a:xfrm>
            <a:off x="1182891" y="3159767"/>
            <a:ext cx="4663733" cy="3196583"/>
          </a:xfrm>
          <a:prstGeom prst="rect">
            <a:avLst/>
          </a:prstGeom>
        </p:spPr>
      </p:pic>
      <p:sp>
        <p:nvSpPr>
          <p:cNvPr id="7" name="TextBox 6">
            <a:extLst>
              <a:ext uri="{FF2B5EF4-FFF2-40B4-BE49-F238E27FC236}">
                <a16:creationId xmlns:a16="http://schemas.microsoft.com/office/drawing/2014/main" id="{C04D8A88-3110-4423-906A-5B1EB3A7744E}"/>
              </a:ext>
            </a:extLst>
          </p:cNvPr>
          <p:cNvSpPr txBox="1"/>
          <p:nvPr/>
        </p:nvSpPr>
        <p:spPr>
          <a:xfrm>
            <a:off x="640080" y="6445273"/>
            <a:ext cx="4065087" cy="369332"/>
          </a:xfrm>
          <a:prstGeom prst="rect">
            <a:avLst/>
          </a:prstGeom>
          <a:noFill/>
        </p:spPr>
        <p:txBody>
          <a:bodyPr wrap="none" rtlCol="0">
            <a:spAutoFit/>
          </a:bodyPr>
          <a:lstStyle/>
          <a:p>
            <a:r>
              <a:rPr lang="et-EE" b="1" dirty="0"/>
              <a:t>Näited PHREEQC sisend-, ja väljundfailist</a:t>
            </a:r>
            <a:endParaRPr lang="en-US" b="1" dirty="0"/>
          </a:p>
        </p:txBody>
      </p:sp>
      <p:sp>
        <p:nvSpPr>
          <p:cNvPr id="9" name="TextBox 8">
            <a:extLst>
              <a:ext uri="{FF2B5EF4-FFF2-40B4-BE49-F238E27FC236}">
                <a16:creationId xmlns:a16="http://schemas.microsoft.com/office/drawing/2014/main" id="{1056C3AD-A07C-4641-BDD0-7A9B7ED04A54}"/>
              </a:ext>
            </a:extLst>
          </p:cNvPr>
          <p:cNvSpPr txBox="1"/>
          <p:nvPr/>
        </p:nvSpPr>
        <p:spPr>
          <a:xfrm>
            <a:off x="6643546" y="5987018"/>
            <a:ext cx="3878947" cy="369332"/>
          </a:xfrm>
          <a:prstGeom prst="rect">
            <a:avLst/>
          </a:prstGeom>
          <a:noFill/>
        </p:spPr>
        <p:txBody>
          <a:bodyPr wrap="none" rtlCol="0">
            <a:spAutoFit/>
          </a:bodyPr>
          <a:lstStyle/>
          <a:p>
            <a:r>
              <a:rPr lang="et-EE" b="1" dirty="0"/>
              <a:t>Näide. </a:t>
            </a:r>
            <a:r>
              <a:rPr lang="et-EE" b="1" dirty="0" err="1"/>
              <a:t>Geokeemiline</a:t>
            </a:r>
            <a:r>
              <a:rPr lang="et-EE" b="1" dirty="0"/>
              <a:t> mudel </a:t>
            </a:r>
            <a:r>
              <a:rPr lang="et-EE" b="1" dirty="0" err="1"/>
              <a:t>PHREEQCs</a:t>
            </a:r>
            <a:endParaRPr lang="en-US" b="1" dirty="0"/>
          </a:p>
        </p:txBody>
      </p:sp>
      <p:pic>
        <p:nvPicPr>
          <p:cNvPr id="3" name="Pilt 2">
            <a:extLst>
              <a:ext uri="{FF2B5EF4-FFF2-40B4-BE49-F238E27FC236}">
                <a16:creationId xmlns:a16="http://schemas.microsoft.com/office/drawing/2014/main" id="{3E8E71E4-9DF4-47B1-AF3D-8F5AFA2DA47A}"/>
              </a:ext>
            </a:extLst>
          </p:cNvPr>
          <p:cNvPicPr>
            <a:picLocks noChangeAspect="1"/>
          </p:cNvPicPr>
          <p:nvPr/>
        </p:nvPicPr>
        <p:blipFill>
          <a:blip r:embed="rId5"/>
          <a:stretch>
            <a:fillRect/>
          </a:stretch>
        </p:blipFill>
        <p:spPr>
          <a:xfrm>
            <a:off x="6779857" y="1881104"/>
            <a:ext cx="4902440" cy="4105914"/>
          </a:xfrm>
          <a:prstGeom prst="rect">
            <a:avLst/>
          </a:prstGeom>
        </p:spPr>
      </p:pic>
    </p:spTree>
    <p:extLst>
      <p:ext uri="{BB962C8B-B14F-4D97-AF65-F5344CB8AC3E}">
        <p14:creationId xmlns:p14="http://schemas.microsoft.com/office/powerpoint/2010/main" val="1859527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36921E2-EFA9-4539-B8AD-9C54E6E6F1FE}"/>
              </a:ext>
            </a:extLst>
          </p:cNvPr>
          <p:cNvSpPr>
            <a:spLocks noGrp="1"/>
          </p:cNvSpPr>
          <p:nvPr>
            <p:ph type="title"/>
          </p:nvPr>
        </p:nvSpPr>
        <p:spPr>
          <a:xfrm>
            <a:off x="838199" y="125414"/>
            <a:ext cx="10515600" cy="555624"/>
          </a:xfrm>
        </p:spPr>
        <p:txBody>
          <a:bodyPr>
            <a:normAutofit fontScale="90000"/>
          </a:bodyPr>
          <a:lstStyle/>
          <a:p>
            <a:r>
              <a:rPr lang="et-EE" b="1" dirty="0"/>
              <a:t>Välipraktikum 20.10.2017</a:t>
            </a:r>
            <a:endParaRPr lang="en-US" b="1" dirty="0"/>
          </a:p>
        </p:txBody>
      </p:sp>
      <p:sp>
        <p:nvSpPr>
          <p:cNvPr id="3" name="Sisu kohatäide 2">
            <a:extLst>
              <a:ext uri="{FF2B5EF4-FFF2-40B4-BE49-F238E27FC236}">
                <a16:creationId xmlns:a16="http://schemas.microsoft.com/office/drawing/2014/main" id="{5B9368BE-3AB3-4C45-9E07-28738E26B349}"/>
              </a:ext>
            </a:extLst>
          </p:cNvPr>
          <p:cNvSpPr>
            <a:spLocks noGrp="1"/>
          </p:cNvSpPr>
          <p:nvPr>
            <p:ph idx="1"/>
          </p:nvPr>
        </p:nvSpPr>
        <p:spPr>
          <a:xfrm>
            <a:off x="838200" y="681038"/>
            <a:ext cx="10515600" cy="5495925"/>
          </a:xfrm>
        </p:spPr>
        <p:txBody>
          <a:bodyPr>
            <a:normAutofit/>
          </a:bodyPr>
          <a:lstStyle/>
          <a:p>
            <a:r>
              <a:rPr lang="et-EE" sz="1800" dirty="0"/>
              <a:t>Väljumine TTÜ IVC korpuse eest sinise </a:t>
            </a:r>
            <a:r>
              <a:rPr lang="et-EE" sz="1800" dirty="0" err="1"/>
              <a:t>Wolkswageni</a:t>
            </a:r>
            <a:r>
              <a:rPr lang="et-EE" sz="1800" dirty="0"/>
              <a:t> bussiga </a:t>
            </a:r>
            <a:r>
              <a:rPr lang="et-EE" sz="1800" b="1" dirty="0"/>
              <a:t>kl. 14:00</a:t>
            </a:r>
          </a:p>
          <a:p>
            <a:r>
              <a:rPr lang="et-EE" sz="1800" b="1" dirty="0"/>
              <a:t>Sihtkoht: </a:t>
            </a:r>
            <a:r>
              <a:rPr lang="et-EE" sz="1800" dirty="0"/>
              <a:t>Vintse küla, Harjumaa</a:t>
            </a:r>
          </a:p>
          <a:p>
            <a:r>
              <a:rPr lang="et-EE" sz="1800" b="1" dirty="0"/>
              <a:t>Tagasi: </a:t>
            </a:r>
            <a:r>
              <a:rPr lang="et-EE" sz="1800" dirty="0"/>
              <a:t>orienteeruvalt kl 17:30</a:t>
            </a:r>
          </a:p>
          <a:p>
            <a:r>
              <a:rPr lang="et-EE" sz="1800" b="1" dirty="0"/>
              <a:t>Kaasa: </a:t>
            </a:r>
            <a:r>
              <a:rPr lang="et-EE" sz="1800" dirty="0"/>
              <a:t>soojad riided + veekindlad jalanõud, </a:t>
            </a:r>
            <a:r>
              <a:rPr lang="et-EE" sz="1800" b="1" i="1" dirty="0"/>
              <a:t>välipäevik + harilik pliiats</a:t>
            </a:r>
          </a:p>
          <a:p>
            <a:r>
              <a:rPr lang="et-EE" sz="1800" b="1" dirty="0"/>
              <a:t>Ülesanne: 27.10.2017</a:t>
            </a:r>
            <a:r>
              <a:rPr lang="et-EE" sz="1800" dirty="0"/>
              <a:t> esitada ülevaatlik kirjeldus (200 – 400 sõna) välitöödel tutvustatud meetoditest ja töövõtetest (paberil või </a:t>
            </a:r>
            <a:r>
              <a:rPr lang="et-EE" sz="1800" dirty="0">
                <a:hlinkClick r:id="rId2"/>
              </a:rPr>
              <a:t>joonas.parn@ttu.ee</a:t>
            </a:r>
            <a:r>
              <a:rPr lang="et-EE" sz="1800" dirty="0"/>
              <a:t>). </a:t>
            </a:r>
            <a:endParaRPr lang="et-EE" sz="1800" b="1" dirty="0"/>
          </a:p>
        </p:txBody>
      </p:sp>
      <p:sp>
        <p:nvSpPr>
          <p:cNvPr id="4" name="Slaidinumbri kohatäide 3">
            <a:extLst>
              <a:ext uri="{FF2B5EF4-FFF2-40B4-BE49-F238E27FC236}">
                <a16:creationId xmlns:a16="http://schemas.microsoft.com/office/drawing/2014/main" id="{1F9D5718-522B-456F-8BF0-A9794B1AD8FF}"/>
              </a:ext>
            </a:extLst>
          </p:cNvPr>
          <p:cNvSpPr>
            <a:spLocks noGrp="1"/>
          </p:cNvSpPr>
          <p:nvPr>
            <p:ph type="sldNum" sz="quarter" idx="12"/>
          </p:nvPr>
        </p:nvSpPr>
        <p:spPr/>
        <p:txBody>
          <a:bodyPr/>
          <a:lstStyle/>
          <a:p>
            <a:fld id="{E1C0B775-2F1D-48DC-A48A-D639BCB5D7DD}" type="slidenum">
              <a:rPr lang="en-US" smtClean="0"/>
              <a:t>31</a:t>
            </a:fld>
            <a:endParaRPr lang="en-US"/>
          </a:p>
        </p:txBody>
      </p:sp>
      <p:pic>
        <p:nvPicPr>
          <p:cNvPr id="6" name="Pilt 5">
            <a:extLst>
              <a:ext uri="{FF2B5EF4-FFF2-40B4-BE49-F238E27FC236}">
                <a16:creationId xmlns:a16="http://schemas.microsoft.com/office/drawing/2014/main" id="{6E1A5AA6-164C-4318-8170-94001A375220}"/>
              </a:ext>
            </a:extLst>
          </p:cNvPr>
          <p:cNvPicPr>
            <a:picLocks noChangeAspect="1"/>
          </p:cNvPicPr>
          <p:nvPr/>
        </p:nvPicPr>
        <p:blipFill>
          <a:blip r:embed="rId3"/>
          <a:stretch>
            <a:fillRect/>
          </a:stretch>
        </p:blipFill>
        <p:spPr>
          <a:xfrm>
            <a:off x="2087399" y="2751666"/>
            <a:ext cx="7894801" cy="4106334"/>
          </a:xfrm>
          <a:prstGeom prst="rect">
            <a:avLst/>
          </a:prstGeom>
        </p:spPr>
      </p:pic>
      <p:sp>
        <p:nvSpPr>
          <p:cNvPr id="7" name="Ovaal 6">
            <a:extLst>
              <a:ext uri="{FF2B5EF4-FFF2-40B4-BE49-F238E27FC236}">
                <a16:creationId xmlns:a16="http://schemas.microsoft.com/office/drawing/2014/main" id="{8D3F967A-97C5-404E-918A-0AA8778748C4}"/>
              </a:ext>
            </a:extLst>
          </p:cNvPr>
          <p:cNvSpPr/>
          <p:nvPr/>
        </p:nvSpPr>
        <p:spPr>
          <a:xfrm rot="19729690">
            <a:off x="7146593" y="4469860"/>
            <a:ext cx="251660" cy="6699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293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5468" y="1734234"/>
            <a:ext cx="10320116" cy="1815882"/>
          </a:xfrm>
          <a:prstGeom prst="rect">
            <a:avLst/>
          </a:prstGeom>
        </p:spPr>
        <p:txBody>
          <a:bodyPr wrap="square">
            <a:spAutoFit/>
          </a:bodyPr>
          <a:lstStyle/>
          <a:p>
            <a:r>
              <a:rPr lang="et-EE" sz="2800" b="1" dirty="0">
                <a:latin typeface="Times New Roman" panose="02020603050405020304" pitchFamily="18" charset="0"/>
                <a:ea typeface="Calibri" panose="020F0502020204030204" pitchFamily="34" charset="0"/>
              </a:rPr>
              <a:t>Info väärtus ei sõltu ainult selle ruumilisest vaid ka ajalisest katvusest</a:t>
            </a:r>
            <a:r>
              <a:rPr lang="en-GB" sz="2800" dirty="0">
                <a:latin typeface="Times New Roman" panose="02020603050405020304" pitchFamily="18" charset="0"/>
                <a:ea typeface="Calibri" panose="020F0502020204030204" pitchFamily="34" charset="0"/>
              </a:rPr>
              <a:t>. </a:t>
            </a:r>
            <a:r>
              <a:rPr lang="et-EE" sz="2800" dirty="0">
                <a:latin typeface="Times New Roman" panose="02020603050405020304" pitchFamily="18" charset="0"/>
                <a:ea typeface="Calibri" panose="020F0502020204030204" pitchFamily="34" charset="0"/>
              </a:rPr>
              <a:t>Aasta k</a:t>
            </a:r>
            <a:r>
              <a:rPr lang="en-GB" sz="2800" dirty="0" err="1">
                <a:latin typeface="Times New Roman" panose="02020603050405020304" pitchFamily="18" charset="0"/>
                <a:ea typeface="Calibri" panose="020F0502020204030204" pitchFamily="34" charset="0"/>
              </a:rPr>
              <a:t>eskmistatud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väärtusi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ei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saa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võtta</a:t>
            </a:r>
            <a:r>
              <a:rPr lang="en-GB" sz="2800" dirty="0">
                <a:latin typeface="Times New Roman" panose="02020603050405020304" pitchFamily="18" charset="0"/>
                <a:ea typeface="Calibri" panose="020F0502020204030204" pitchFamily="34" charset="0"/>
              </a:rPr>
              <a:t> 2 </a:t>
            </a:r>
            <a:r>
              <a:rPr lang="en-GB" sz="2800" dirty="0" err="1">
                <a:latin typeface="Times New Roman" panose="02020603050405020304" pitchFamily="18" charset="0"/>
                <a:ea typeface="Calibri" panose="020F0502020204030204" pitchFamily="34" charset="0"/>
              </a:rPr>
              <a:t>kuu</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pealt</a:t>
            </a:r>
            <a:r>
              <a:rPr lang="en-GB" sz="2800" dirty="0">
                <a:latin typeface="Times New Roman" panose="02020603050405020304" pitchFamily="18" charset="0"/>
                <a:ea typeface="Calibri" panose="020F0502020204030204" pitchFamily="34" charset="0"/>
              </a:rPr>
              <a:t>. 9 </a:t>
            </a:r>
            <a:r>
              <a:rPr lang="en-GB" sz="2800" dirty="0" err="1">
                <a:latin typeface="Times New Roman" panose="02020603050405020304" pitchFamily="18" charset="0"/>
                <a:ea typeface="Calibri" panose="020F0502020204030204" pitchFamily="34" charset="0"/>
              </a:rPr>
              <a:t>kuu</a:t>
            </a:r>
            <a:r>
              <a:rPr lang="et-EE" sz="2800" dirty="0">
                <a:latin typeface="Times New Roman" panose="02020603050405020304" pitchFamily="18" charset="0"/>
                <a:ea typeface="Calibri" panose="020F0502020204030204" pitchFamily="34" charset="0"/>
              </a:rPr>
              <a:t>d kestnud mõõtmine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ei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suuda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iseloomustada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sü</a:t>
            </a:r>
            <a:r>
              <a:rPr lang="et-EE" sz="2800" dirty="0">
                <a:latin typeface="Times New Roman" panose="02020603050405020304" pitchFamily="18" charset="0"/>
                <a:ea typeface="Calibri" panose="020F0502020204030204" pitchFamily="34" charset="0"/>
              </a:rPr>
              <a:t>s</a:t>
            </a:r>
            <a:r>
              <a:rPr lang="en-GB" sz="2800" dirty="0" err="1">
                <a:latin typeface="Times New Roman" panose="02020603050405020304" pitchFamily="18" charset="0"/>
                <a:ea typeface="Calibri" panose="020F0502020204030204" pitchFamily="34" charset="0"/>
              </a:rPr>
              <a:t>teemi</a:t>
            </a:r>
            <a:r>
              <a:rPr lang="et-EE" sz="2800" dirty="0">
                <a:latin typeface="Times New Roman" panose="02020603050405020304" pitchFamily="18" charset="0"/>
                <a:ea typeface="Calibri" panose="020F0502020204030204" pitchFamily="34" charset="0"/>
              </a:rPr>
              <a:t> loodusliku seisundit</a:t>
            </a:r>
            <a:r>
              <a:rPr lang="en-GB" sz="2800" dirty="0">
                <a:latin typeface="Times New Roman" panose="02020603050405020304" pitchFamily="18" charset="0"/>
                <a:ea typeface="Calibri" panose="020F0502020204030204" pitchFamily="34" charset="0"/>
              </a:rPr>
              <a:t>.</a:t>
            </a:r>
            <a:endParaRPr lang="et-EE" sz="2800" dirty="0"/>
          </a:p>
        </p:txBody>
      </p:sp>
      <p:sp>
        <p:nvSpPr>
          <p:cNvPr id="4" name="Rectangle 3"/>
          <p:cNvSpPr/>
          <p:nvPr/>
        </p:nvSpPr>
        <p:spPr>
          <a:xfrm>
            <a:off x="1159270" y="4001243"/>
            <a:ext cx="10192512" cy="1384995"/>
          </a:xfrm>
          <a:prstGeom prst="rect">
            <a:avLst/>
          </a:prstGeom>
        </p:spPr>
        <p:txBody>
          <a:bodyPr wrap="square">
            <a:spAutoFit/>
          </a:bodyPr>
          <a:lstStyle/>
          <a:p>
            <a:r>
              <a:rPr lang="en-GB" sz="2800" b="1" dirty="0" err="1">
                <a:latin typeface="Times New Roman" panose="02020603050405020304" pitchFamily="18" charset="0"/>
                <a:ea typeface="Calibri" panose="020F0502020204030204" pitchFamily="34" charset="0"/>
              </a:rPr>
              <a:t>Ei</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tohiks</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teha</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asju</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tegemise</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pärast</a:t>
            </a:r>
            <a:r>
              <a:rPr lang="en-GB" sz="2800" b="1"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Kui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meie</a:t>
            </a:r>
            <a:r>
              <a:rPr lang="en-GB" sz="2800" dirty="0">
                <a:latin typeface="Times New Roman" panose="02020603050405020304" pitchFamily="18" charset="0"/>
                <a:ea typeface="Calibri" panose="020F0502020204030204" pitchFamily="34" charset="0"/>
              </a:rPr>
              <a:t> res</a:t>
            </a:r>
            <a:r>
              <a:rPr lang="et-EE" sz="2800" dirty="0">
                <a:latin typeface="Times New Roman" panose="02020603050405020304" pitchFamily="18" charset="0"/>
                <a:ea typeface="Calibri" panose="020F0502020204030204" pitchFamily="34" charset="0"/>
              </a:rPr>
              <a:t>s</a:t>
            </a:r>
            <a:r>
              <a:rPr lang="en-GB" sz="2800" dirty="0" err="1">
                <a:latin typeface="Times New Roman" panose="02020603050405020304" pitchFamily="18" charset="0"/>
                <a:ea typeface="Calibri" panose="020F0502020204030204" pitchFamily="34" charset="0"/>
              </a:rPr>
              <a:t>ursid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ei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võimalda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saavutada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eesmärki</a:t>
            </a:r>
            <a:r>
              <a:rPr lang="en-GB" sz="2800" dirty="0">
                <a:latin typeface="Times New Roman" panose="02020603050405020304" pitchFamily="18" charset="0"/>
                <a:ea typeface="Calibri" panose="020F0502020204030204" pitchFamily="34" charset="0"/>
              </a:rPr>
              <a:t> on </a:t>
            </a:r>
            <a:r>
              <a:rPr lang="en-GB" sz="2800" dirty="0" err="1">
                <a:latin typeface="Times New Roman" panose="02020603050405020304" pitchFamily="18" charset="0"/>
                <a:ea typeface="Calibri" panose="020F0502020204030204" pitchFamily="34" charset="0"/>
              </a:rPr>
              <a:t>mõistlikum</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sellest</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loobud</a:t>
            </a:r>
            <a:r>
              <a:rPr lang="et-EE" sz="2800" dirty="0">
                <a:latin typeface="Times New Roman" panose="02020603050405020304" pitchFamily="18" charset="0"/>
                <a:ea typeface="Calibri" panose="020F0502020204030204" pitchFamily="34" charset="0"/>
              </a:rPr>
              <a:t>,</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mitte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kulutada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oma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aega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ja</a:t>
            </a:r>
            <a:r>
              <a:rPr lang="et-EE"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raha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asjale</a:t>
            </a:r>
            <a:r>
              <a:rPr lang="en-GB" sz="2800" dirty="0">
                <a:latin typeface="Times New Roman" panose="02020603050405020304" pitchFamily="18" charset="0"/>
                <a:ea typeface="Calibri" panose="020F0502020204030204" pitchFamily="34" charset="0"/>
              </a:rPr>
              <a:t> mille </a:t>
            </a:r>
            <a:r>
              <a:rPr lang="en-GB" sz="2800" dirty="0" err="1">
                <a:latin typeface="Times New Roman" panose="02020603050405020304" pitchFamily="18" charset="0"/>
                <a:ea typeface="Calibri" panose="020F0502020204030204" pitchFamily="34" charset="0"/>
              </a:rPr>
              <a:t>väärtus</a:t>
            </a:r>
            <a:r>
              <a:rPr lang="en-GB" sz="2800" dirty="0">
                <a:latin typeface="Times New Roman" panose="02020603050405020304" pitchFamily="18" charset="0"/>
                <a:ea typeface="Calibri" panose="020F0502020204030204" pitchFamily="34" charset="0"/>
              </a:rPr>
              <a:t> on </a:t>
            </a:r>
            <a:r>
              <a:rPr lang="en-GB" sz="2800" dirty="0" err="1">
                <a:latin typeface="Times New Roman" panose="02020603050405020304" pitchFamily="18" charset="0"/>
                <a:ea typeface="Calibri" panose="020F0502020204030204" pitchFamily="34" charset="0"/>
              </a:rPr>
              <a:t>nullilähedane</a:t>
            </a:r>
            <a:r>
              <a:rPr lang="en-GB" sz="2800" dirty="0">
                <a:latin typeface="Times New Roman" panose="02020603050405020304" pitchFamily="18" charset="0"/>
                <a:ea typeface="Calibri" panose="020F0502020204030204" pitchFamily="34" charset="0"/>
              </a:rPr>
              <a:t>.</a:t>
            </a:r>
            <a:endParaRPr lang="et-EE" sz="2800" dirty="0"/>
          </a:p>
        </p:txBody>
      </p:sp>
    </p:spTree>
    <p:extLst>
      <p:ext uri="{BB962C8B-B14F-4D97-AF65-F5344CB8AC3E}">
        <p14:creationId xmlns:p14="http://schemas.microsoft.com/office/powerpoint/2010/main" val="4226267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0432" y="581627"/>
            <a:ext cx="9116568" cy="5544467"/>
          </a:xfrm>
          <a:prstGeom prst="rect">
            <a:avLst/>
          </a:prstGeom>
        </p:spPr>
        <p:txBody>
          <a:bodyPr wrap="square">
            <a:spAutoFit/>
          </a:bodyPr>
          <a:lstStyle/>
          <a:p>
            <a:pPr>
              <a:lnSpc>
                <a:spcPct val="200000"/>
              </a:lnSpc>
              <a:spcAft>
                <a:spcPts val="0"/>
              </a:spcAft>
            </a:pPr>
            <a:r>
              <a:rPr lang="en-GB" sz="2000" b="1" dirty="0" err="1">
                <a:latin typeface="Times New Roman" panose="02020603050405020304" pitchFamily="18" charset="0"/>
                <a:ea typeface="Calibri" panose="020F0502020204030204" pitchFamily="34" charset="0"/>
                <a:cs typeface="Times New Roman" panose="02020603050405020304" pitchFamily="18" charset="0"/>
              </a:rPr>
              <a:t>Rahaline</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planeerimine</a:t>
            </a:r>
            <a:r>
              <a:rPr lang="et-EE" sz="2000" b="1"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nSpc>
                <a:spcPct val="200000"/>
              </a:lnSpc>
              <a:spcAft>
                <a:spcPts val="0"/>
              </a:spcAft>
              <a:buFont typeface="Arial" panose="020B0604020202020204" pitchFamily="34" charset="0"/>
              <a:buChar char="•"/>
            </a:pP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t-EE" sz="2000" dirty="0" err="1">
                <a:latin typeface="Times New Roman" panose="02020603050405020304" pitchFamily="18" charset="0"/>
                <a:ea typeface="Calibri" panose="020F0502020204030204" pitchFamily="34" charset="0"/>
                <a:cs typeface="Times New Roman" panose="02020603050405020304" pitchFamily="18" charset="0"/>
              </a:rPr>
              <a:t>A</a:t>
            </a:r>
            <a:r>
              <a:rPr lang="en-GB" sz="2000" dirty="0" err="1">
                <a:latin typeface="Times New Roman" panose="02020603050405020304" pitchFamily="18" charset="0"/>
                <a:ea typeface="Calibri" panose="020F0502020204030204" pitchFamily="34" charset="0"/>
                <a:cs typeface="Times New Roman" panose="02020603050405020304" pitchFamily="18" charset="0"/>
              </a:rPr>
              <a:t>lati</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kulub</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t-EE" sz="2000" dirty="0">
                <a:latin typeface="Times New Roman" panose="02020603050405020304" pitchFamily="18" charset="0"/>
                <a:ea typeface="Calibri" panose="020F0502020204030204" pitchFamily="34" charset="0"/>
                <a:cs typeface="Times New Roman" panose="02020603050405020304" pitchFamily="18" charset="0"/>
              </a:rPr>
              <a:t>r</a:t>
            </a:r>
            <a:r>
              <a:rPr lang="en-GB" sz="2000" dirty="0" err="1">
                <a:latin typeface="Times New Roman" panose="02020603050405020304" pitchFamily="18" charset="0"/>
                <a:ea typeface="Calibri" panose="020F0502020204030204" pitchFamily="34" charset="0"/>
                <a:cs typeface="Times New Roman" panose="02020603050405020304" pitchFamily="18" charset="0"/>
              </a:rPr>
              <a:t>ohkem</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Midagi</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läheb</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katki</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midagi</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tuleb</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korrata</a:t>
            </a:r>
            <a:r>
              <a:rPr lang="en-GB" sz="2000" dirty="0">
                <a:latin typeface="Times New Roman" panose="02020603050405020304" pitchFamily="18" charset="0"/>
                <a:ea typeface="Calibri" panose="020F0502020204030204" pitchFamily="34" charset="0"/>
                <a:cs typeface="Times New Roman" panose="02020603050405020304" pitchFamily="18" charset="0"/>
              </a:rPr>
              <a:t>.</a:t>
            </a:r>
            <a:endParaRPr lang="et-EE"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0"/>
              </a:spcAft>
            </a:pPr>
            <a:r>
              <a:rPr lang="en-GB" sz="2000" b="1" dirty="0" err="1">
                <a:latin typeface="Times New Roman" panose="02020603050405020304" pitchFamily="18" charset="0"/>
                <a:ea typeface="Calibri" panose="020F0502020204030204" pitchFamily="34" charset="0"/>
                <a:cs typeface="Times New Roman" panose="02020603050405020304" pitchFamily="18" charset="0"/>
              </a:rPr>
              <a:t>Ajaline</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planeerimine</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endParaRPr lang="et-EE" sz="2000" b="1"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200000"/>
              </a:lnSpc>
              <a:spcAft>
                <a:spcPts val="0"/>
              </a:spcAft>
              <a:buFont typeface="Arial" panose="020B0604020202020204" pitchFamily="34" charset="0"/>
              <a:buChar char="•"/>
            </a:pPr>
            <a:r>
              <a:rPr lang="en-GB" sz="2000" dirty="0" err="1">
                <a:latin typeface="Times New Roman" panose="02020603050405020304" pitchFamily="18" charset="0"/>
                <a:ea typeface="Calibri" panose="020F0502020204030204" pitchFamily="34" charset="0"/>
                <a:cs typeface="Times New Roman" panose="02020603050405020304" pitchFamily="18" charset="0"/>
              </a:rPr>
              <a:t>Proovide</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tulemused</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ei</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saa</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saabud</a:t>
            </a:r>
            <a:r>
              <a:rPr lang="et-EE" sz="2000" dirty="0">
                <a:latin typeface="Times New Roman" panose="02020603050405020304" pitchFamily="18" charset="0"/>
                <a:ea typeface="Calibri" panose="020F0502020204030204" pitchFamily="34" charset="0"/>
                <a:cs typeface="Times New Roman" panose="02020603050405020304" pitchFamily="18" charset="0"/>
              </a:rPr>
              <a:t>a</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eile</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endParaRPr lang="et-EE" sz="20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200000"/>
              </a:lnSpc>
              <a:spcAft>
                <a:spcPts val="0"/>
              </a:spcAft>
              <a:buFont typeface="Arial" panose="020B0604020202020204" pitchFamily="34" charset="0"/>
              <a:buChar char="•"/>
            </a:pPr>
            <a:r>
              <a:rPr lang="en-GB" sz="2000" dirty="0" err="1">
                <a:latin typeface="Times New Roman" panose="02020603050405020304" pitchFamily="18" charset="0"/>
                <a:ea typeface="Calibri" panose="020F0502020204030204" pitchFamily="34" charset="0"/>
                <a:cs typeface="Times New Roman" panose="02020603050405020304" pitchFamily="18" charset="0"/>
              </a:rPr>
              <a:t>Laborid</a:t>
            </a:r>
            <a:r>
              <a:rPr lang="en-GB" sz="2000" dirty="0">
                <a:latin typeface="Times New Roman" panose="02020603050405020304" pitchFamily="18" charset="0"/>
                <a:ea typeface="Calibri" panose="020F0502020204030204" pitchFamily="34" charset="0"/>
                <a:cs typeface="Times New Roman" panose="02020603050405020304" pitchFamily="18" charset="0"/>
              </a:rPr>
              <a:t> on </a:t>
            </a:r>
            <a:r>
              <a:rPr lang="en-GB" sz="2000" dirty="0" err="1">
                <a:latin typeface="Times New Roman" panose="02020603050405020304" pitchFamily="18" charset="0"/>
                <a:ea typeface="Calibri" panose="020F0502020204030204" pitchFamily="34" charset="0"/>
                <a:cs typeface="Times New Roman" panose="02020603050405020304" pitchFamily="18" charset="0"/>
              </a:rPr>
              <a:t>hõivatud</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t-EE" sz="2000" dirty="0">
                <a:latin typeface="Times New Roman" panose="02020603050405020304" pitchFamily="18" charset="0"/>
                <a:ea typeface="Calibri" panose="020F0502020204030204" pitchFamily="34" charset="0"/>
                <a:cs typeface="Times New Roman" panose="02020603050405020304" pitchFamily="18" charset="0"/>
              </a:rPr>
              <a:t>ka teiste</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proovidega</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endParaRPr lang="et-EE" sz="20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200000"/>
              </a:lnSpc>
              <a:spcAft>
                <a:spcPts val="0"/>
              </a:spcAft>
              <a:buFont typeface="Arial" panose="020B0604020202020204" pitchFamily="34" charset="0"/>
              <a:buChar char="•"/>
            </a:pPr>
            <a:r>
              <a:rPr lang="en-GB" sz="2000" dirty="0" err="1">
                <a:latin typeface="Times New Roman" panose="02020603050405020304" pitchFamily="18" charset="0"/>
                <a:ea typeface="Calibri" panose="020F0502020204030204" pitchFamily="34" charset="0"/>
                <a:cs typeface="Times New Roman" panose="02020603050405020304" pitchFamily="18" charset="0"/>
              </a:rPr>
              <a:t>Mõõtmine</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võib</a:t>
            </a:r>
            <a:r>
              <a:rPr lang="en-GB" sz="2000" dirty="0">
                <a:latin typeface="Times New Roman" panose="02020603050405020304" pitchFamily="18" charset="0"/>
                <a:ea typeface="Calibri" panose="020F0502020204030204" pitchFamily="34" charset="0"/>
                <a:cs typeface="Times New Roman" panose="02020603050405020304" pitchFamily="18" charset="0"/>
              </a:rPr>
              <a:t> olla </a:t>
            </a:r>
            <a:r>
              <a:rPr lang="en-GB" sz="2000" dirty="0" err="1">
                <a:latin typeface="Times New Roman" panose="02020603050405020304" pitchFamily="18" charset="0"/>
                <a:ea typeface="Calibri" panose="020F0502020204030204" pitchFamily="34" charset="0"/>
                <a:cs typeface="Times New Roman" panose="02020603050405020304" pitchFamily="18" charset="0"/>
              </a:rPr>
              <a:t>üsna</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ajamahukas</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endParaRPr lang="et-EE" sz="20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200000"/>
              </a:lnSpc>
              <a:spcAft>
                <a:spcPts val="0"/>
              </a:spcAft>
              <a:buFont typeface="Arial" panose="020B0604020202020204" pitchFamily="34" charset="0"/>
              <a:buChar char="•"/>
            </a:pPr>
            <a:r>
              <a:rPr lang="en-GB" sz="2000" dirty="0" err="1">
                <a:latin typeface="Times New Roman" panose="02020603050405020304" pitchFamily="18" charset="0"/>
                <a:ea typeface="Calibri" panose="020F0502020204030204" pitchFamily="34" charset="0"/>
                <a:cs typeface="Times New Roman" panose="02020603050405020304" pitchFamily="18" charset="0"/>
              </a:rPr>
              <a:t>Mõõtmine</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algab</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siis</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kui</a:t>
            </a:r>
            <a:r>
              <a:rPr lang="en-GB" sz="2000" dirty="0">
                <a:latin typeface="Times New Roman" panose="02020603050405020304" pitchFamily="18" charset="0"/>
                <a:ea typeface="Calibri" panose="020F0502020204030204" pitchFamily="34" charset="0"/>
                <a:cs typeface="Times New Roman" panose="02020603050405020304" pitchFamily="18" charset="0"/>
              </a:rPr>
              <a:t> on </a:t>
            </a:r>
            <a:r>
              <a:rPr lang="en-GB" sz="2000" dirty="0" err="1">
                <a:latin typeface="Times New Roman" panose="02020603050405020304" pitchFamily="18" charset="0"/>
                <a:ea typeface="Calibri" panose="020F0502020204030204" pitchFamily="34" charset="0"/>
                <a:cs typeface="Times New Roman" panose="02020603050405020304" pitchFamily="18" charset="0"/>
              </a:rPr>
              <a:t>tekkinud</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mingi</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kriitiline</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kogus</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proove</a:t>
            </a:r>
            <a:r>
              <a:rPr lang="en-GB" sz="2000" dirty="0">
                <a:latin typeface="Times New Roman" panose="02020603050405020304" pitchFamily="18" charset="0"/>
                <a:ea typeface="Calibri" panose="020F0502020204030204" pitchFamily="34" charset="0"/>
                <a:cs typeface="Times New Roman" panose="02020603050405020304" pitchFamily="18" charset="0"/>
              </a:rPr>
              <a:t>.</a:t>
            </a:r>
            <a:endParaRPr lang="et-EE" sz="2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0"/>
              </a:spcAft>
            </a:pPr>
            <a:r>
              <a:rPr lang="en-GB" sz="2000" b="1" dirty="0" err="1">
                <a:latin typeface="Times New Roman" panose="02020603050405020304" pitchFamily="18" charset="0"/>
                <a:ea typeface="Calibri" panose="020F0502020204030204" pitchFamily="34" charset="0"/>
                <a:cs typeface="Times New Roman" panose="02020603050405020304" pitchFamily="18" charset="0"/>
              </a:rPr>
              <a:t>Peab</a:t>
            </a:r>
            <a:r>
              <a:rPr lang="en-GB" sz="2000" b="1" dirty="0">
                <a:latin typeface="Times New Roman" panose="02020603050405020304" pitchFamily="18" charset="0"/>
                <a:ea typeface="Calibri" panose="020F0502020204030204" pitchFamily="34" charset="0"/>
                <a:cs typeface="Times New Roman" panose="02020603050405020304" pitchFamily="18" charset="0"/>
              </a:rPr>
              <a:t> ole</a:t>
            </a:r>
            <a:r>
              <a:rPr lang="et-EE" sz="2000" b="1" dirty="0">
                <a:latin typeface="Times New Roman" panose="02020603050405020304" pitchFamily="18" charset="0"/>
                <a:ea typeface="Calibri" panose="020F0502020204030204" pitchFamily="34" charset="0"/>
                <a:cs typeface="Times New Roman" panose="02020603050405020304" pitchFamily="18" charset="0"/>
              </a:rPr>
              <a:t>m</a:t>
            </a:r>
            <a:r>
              <a:rPr lang="en-GB" sz="2000" b="1" dirty="0">
                <a:latin typeface="Times New Roman" panose="02020603050405020304" pitchFamily="18" charset="0"/>
                <a:ea typeface="Calibri" panose="020F0502020204030204" pitchFamily="34" charset="0"/>
                <a:cs typeface="Times New Roman" panose="02020603050405020304" pitchFamily="18" charset="0"/>
              </a:rPr>
              <a:t>a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kriitline</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kogus</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proove</a:t>
            </a:r>
            <a:r>
              <a:rPr lang="et-EE" sz="2000" b="1" dirty="0">
                <a:latin typeface="Times New Roman" panose="02020603050405020304" pitchFamily="18" charset="0"/>
                <a:ea typeface="Calibri" panose="020F0502020204030204" pitchFamily="34" charset="0"/>
                <a:cs typeface="Times New Roman" panose="02020603050405020304" pitchFamily="18" charset="0"/>
              </a:rPr>
              <a:t>, et</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matemaatilised</a:t>
            </a:r>
            <a:r>
              <a:rPr lang="et-EE" sz="2000" b="1" dirty="0">
                <a:latin typeface="Times New Roman" panose="02020603050405020304" pitchFamily="18" charset="0"/>
                <a:ea typeface="Calibri" panose="020F0502020204030204" pitchFamily="34" charset="0"/>
                <a:cs typeface="Times New Roman" panose="02020603050405020304" pitchFamily="18" charset="0"/>
              </a:rPr>
              <a:t> (statistilised)</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mudelid</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ei</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muutuks</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liialt</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tundlikuks</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iga</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üksiku</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proovi</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latin typeface="Times New Roman" panose="02020603050405020304" pitchFamily="18" charset="0"/>
                <a:ea typeface="Calibri" panose="020F0502020204030204" pitchFamily="34" charset="0"/>
                <a:cs typeface="Times New Roman" panose="02020603050405020304" pitchFamily="18" charset="0"/>
              </a:rPr>
              <a:t>suhtes</a:t>
            </a:r>
            <a:r>
              <a:rPr lang="en-GB" sz="2000" b="1" dirty="0">
                <a:latin typeface="Times New Roman" panose="02020603050405020304" pitchFamily="18" charset="0"/>
                <a:ea typeface="Calibri" panose="020F0502020204030204" pitchFamily="34" charset="0"/>
                <a:cs typeface="Times New Roman" panose="02020603050405020304" pitchFamily="18" charset="0"/>
              </a:rPr>
              <a:t>. </a:t>
            </a:r>
            <a:endParaRPr lang="et-EE"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aidinumbri kohatäide 2">
            <a:extLst>
              <a:ext uri="{FF2B5EF4-FFF2-40B4-BE49-F238E27FC236}">
                <a16:creationId xmlns:a16="http://schemas.microsoft.com/office/drawing/2014/main" id="{37FEEBBA-7337-414D-80CD-8597F93D9CA0}"/>
              </a:ext>
            </a:extLst>
          </p:cNvPr>
          <p:cNvSpPr>
            <a:spLocks noGrp="1"/>
          </p:cNvSpPr>
          <p:nvPr>
            <p:ph type="sldNum" sz="quarter" idx="12"/>
          </p:nvPr>
        </p:nvSpPr>
        <p:spPr/>
        <p:txBody>
          <a:bodyPr/>
          <a:lstStyle/>
          <a:p>
            <a:fld id="{E1C0B775-2F1D-48DC-A48A-D639BCB5D7DD}" type="slidenum">
              <a:rPr lang="en-US" smtClean="0"/>
              <a:t>5</a:t>
            </a:fld>
            <a:endParaRPr lang="en-US"/>
          </a:p>
        </p:txBody>
      </p:sp>
    </p:spTree>
    <p:extLst>
      <p:ext uri="{BB962C8B-B14F-4D97-AF65-F5344CB8AC3E}">
        <p14:creationId xmlns:p14="http://schemas.microsoft.com/office/powerpoint/2010/main" val="1554130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206" y="1281666"/>
            <a:ext cx="10076688" cy="3539430"/>
          </a:xfrm>
          <a:prstGeom prst="rect">
            <a:avLst/>
          </a:prstGeom>
        </p:spPr>
        <p:txBody>
          <a:bodyPr wrap="square">
            <a:spAutoFit/>
          </a:bodyPr>
          <a:lstStyle/>
          <a:p>
            <a:r>
              <a:rPr lang="en-GB" sz="2800" b="1" dirty="0" err="1">
                <a:latin typeface="Times New Roman" panose="02020603050405020304" pitchFamily="18" charset="0"/>
                <a:ea typeface="Calibri" panose="020F0502020204030204" pitchFamily="34" charset="0"/>
              </a:rPr>
              <a:t>Ahel</a:t>
            </a:r>
            <a:r>
              <a:rPr lang="en-GB" sz="2800" b="1" dirty="0">
                <a:latin typeface="Times New Roman" panose="02020603050405020304" pitchFamily="18" charset="0"/>
                <a:ea typeface="Calibri" panose="020F0502020204030204" pitchFamily="34" charset="0"/>
              </a:rPr>
              <a:t> on just </a:t>
            </a:r>
            <a:r>
              <a:rPr lang="en-GB" sz="2800" b="1" dirty="0" err="1">
                <a:latin typeface="Times New Roman" panose="02020603050405020304" pitchFamily="18" charset="0"/>
                <a:ea typeface="Calibri" panose="020F0502020204030204" pitchFamily="34" charset="0"/>
              </a:rPr>
              <a:t>nii</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tugev</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kui</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tugev</a:t>
            </a:r>
            <a:r>
              <a:rPr lang="en-GB" sz="2800" b="1" dirty="0">
                <a:latin typeface="Times New Roman" panose="02020603050405020304" pitchFamily="18" charset="0"/>
                <a:ea typeface="Calibri" panose="020F0502020204030204" pitchFamily="34" charset="0"/>
              </a:rPr>
              <a:t> on </a:t>
            </a:r>
            <a:r>
              <a:rPr lang="en-GB" sz="2800" b="1" dirty="0" err="1">
                <a:latin typeface="Times New Roman" panose="02020603050405020304" pitchFamily="18" charset="0"/>
                <a:ea typeface="Calibri" panose="020F0502020204030204" pitchFamily="34" charset="0"/>
              </a:rPr>
              <a:t>tema</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nõrgim</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lüli</a:t>
            </a:r>
            <a:r>
              <a:rPr lang="en-GB" sz="2800" b="1"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Proovivõtmis</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protseduur</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peab</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olema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hästi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läbimõeldud</a:t>
            </a:r>
            <a:r>
              <a:rPr lang="et-EE" sz="2800" dirty="0">
                <a:latin typeface="Times New Roman" panose="02020603050405020304" pitchFamily="18" charset="0"/>
                <a:ea typeface="Calibri" panose="020F0502020204030204" pitchFamily="34" charset="0"/>
              </a:rPr>
              <a:t> ja akuraatselt läbiviidud. Üks viga väljas või laboris ning saadud number ei oma enam mingit tähendust. </a:t>
            </a:r>
            <a:r>
              <a:rPr lang="en-GB" sz="2800" dirty="0">
                <a:latin typeface="Times New Roman" panose="02020603050405020304" pitchFamily="18" charset="0"/>
                <a:ea typeface="Calibri" panose="020F0502020204030204" pitchFamily="34" charset="0"/>
              </a:rPr>
              <a:t> </a:t>
            </a:r>
            <a:endParaRPr lang="et-EE" sz="2800" dirty="0">
              <a:latin typeface="Times New Roman" panose="02020603050405020304" pitchFamily="18" charset="0"/>
              <a:ea typeface="Calibri" panose="020F0502020204030204" pitchFamily="34" charset="0"/>
            </a:endParaRPr>
          </a:p>
          <a:p>
            <a:endParaRPr lang="et-EE" sz="2800" dirty="0">
              <a:latin typeface="Times New Roman" panose="02020603050405020304" pitchFamily="18" charset="0"/>
              <a:ea typeface="Calibri" panose="020F0502020204030204" pitchFamily="34" charset="0"/>
            </a:endParaRPr>
          </a:p>
          <a:p>
            <a:r>
              <a:rPr lang="en-GB" sz="2800" b="1" dirty="0" err="1">
                <a:latin typeface="Times New Roman" panose="02020603050405020304" pitchFamily="18" charset="0"/>
                <a:ea typeface="Calibri" panose="020F0502020204030204" pitchFamily="34" charset="0"/>
              </a:rPr>
              <a:t>Saatan</a:t>
            </a:r>
            <a:r>
              <a:rPr lang="en-GB" sz="2800" b="1" dirty="0">
                <a:latin typeface="Times New Roman" panose="02020603050405020304" pitchFamily="18" charset="0"/>
                <a:ea typeface="Calibri" panose="020F0502020204030204" pitchFamily="34" charset="0"/>
              </a:rPr>
              <a:t> p</a:t>
            </a:r>
            <a:r>
              <a:rPr lang="et-EE" sz="2800" b="1" dirty="0">
                <a:latin typeface="Times New Roman" panose="02020603050405020304" pitchFamily="18" charset="0"/>
                <a:ea typeface="Calibri" panose="020F0502020204030204" pitchFamily="34" charset="0"/>
              </a:rPr>
              <a:t>e</a:t>
            </a:r>
            <a:r>
              <a:rPr lang="en-GB" sz="2800" b="1" dirty="0">
                <a:latin typeface="Times New Roman" panose="02020603050405020304" pitchFamily="18" charset="0"/>
                <a:ea typeface="Calibri" panose="020F0502020204030204" pitchFamily="34" charset="0"/>
              </a:rPr>
              <a:t>it</a:t>
            </a:r>
            <a:r>
              <a:rPr lang="et-EE" sz="2800" b="1" dirty="0">
                <a:latin typeface="Times New Roman" panose="02020603050405020304" pitchFamily="18" charset="0"/>
                <a:ea typeface="Calibri" panose="020F0502020204030204" pitchFamily="34" charset="0"/>
              </a:rPr>
              <a:t>u</a:t>
            </a:r>
            <a:r>
              <a:rPr lang="en-GB" sz="2800" b="1" dirty="0">
                <a:latin typeface="Times New Roman" panose="02020603050405020304" pitchFamily="18" charset="0"/>
                <a:ea typeface="Calibri" panose="020F0502020204030204" pitchFamily="34" charset="0"/>
              </a:rPr>
              <a:t>b </a:t>
            </a:r>
            <a:r>
              <a:rPr lang="en-GB" sz="2800" b="1" dirty="0" err="1">
                <a:latin typeface="Times New Roman" panose="02020603050405020304" pitchFamily="18" charset="0"/>
                <a:ea typeface="Calibri" panose="020F0502020204030204" pitchFamily="34" charset="0"/>
              </a:rPr>
              <a:t>detailides</a:t>
            </a:r>
            <a:r>
              <a:rPr lang="en-GB" sz="2800" b="1"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Alati</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tasub</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eelnevalt</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suhelda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inimestega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kellel</a:t>
            </a:r>
            <a:r>
              <a:rPr lang="en-GB" sz="2800" dirty="0">
                <a:latin typeface="Times New Roman" panose="02020603050405020304" pitchFamily="18" charset="0"/>
                <a:ea typeface="Calibri" panose="020F0502020204030204" pitchFamily="34" charset="0"/>
              </a:rPr>
              <a:t> on </a:t>
            </a:r>
            <a:r>
              <a:rPr lang="en-GB" sz="2800" dirty="0" err="1">
                <a:latin typeface="Times New Roman" panose="02020603050405020304" pitchFamily="18" charset="0"/>
                <a:ea typeface="Calibri" panose="020F0502020204030204" pitchFamily="34" charset="0"/>
              </a:rPr>
              <a:t>varasem</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pikaaegne</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kogemus</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vastava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metoodikaga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Kasuta</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läbiproovitud</a:t>
            </a:r>
            <a:r>
              <a:rPr lang="en-GB" sz="2800" dirty="0">
                <a:latin typeface="Times New Roman" panose="02020603050405020304" pitchFamily="18" charset="0"/>
                <a:ea typeface="Calibri" panose="020F0502020204030204" pitchFamily="34" charset="0"/>
              </a:rPr>
              <a:t> </a:t>
            </a:r>
            <a:r>
              <a:rPr lang="en-GB" sz="2800" dirty="0" err="1">
                <a:latin typeface="Times New Roman" panose="02020603050405020304" pitchFamily="18" charset="0"/>
                <a:ea typeface="Calibri" panose="020F0502020204030204" pitchFamily="34" charset="0"/>
              </a:rPr>
              <a:t>metoodikaid</a:t>
            </a:r>
            <a:r>
              <a:rPr lang="en-GB" sz="2800" dirty="0">
                <a:latin typeface="Times New Roman" panose="02020603050405020304" pitchFamily="18" charset="0"/>
                <a:ea typeface="Calibri" panose="020F0502020204030204" pitchFamily="34" charset="0"/>
              </a:rPr>
              <a:t>.</a:t>
            </a:r>
            <a:endParaRPr lang="et-EE" sz="2800" dirty="0"/>
          </a:p>
        </p:txBody>
      </p:sp>
      <p:sp>
        <p:nvSpPr>
          <p:cNvPr id="3" name="Rectangle 2"/>
          <p:cNvSpPr/>
          <p:nvPr/>
        </p:nvSpPr>
        <p:spPr>
          <a:xfrm>
            <a:off x="931206" y="5303361"/>
            <a:ext cx="5475217" cy="954107"/>
          </a:xfrm>
          <a:prstGeom prst="rect">
            <a:avLst/>
          </a:prstGeom>
        </p:spPr>
        <p:txBody>
          <a:bodyPr wrap="none">
            <a:spAutoFit/>
          </a:bodyPr>
          <a:lstStyle/>
          <a:p>
            <a:pPr>
              <a:lnSpc>
                <a:spcPct val="200000"/>
              </a:lnSpc>
              <a:spcAft>
                <a:spcPts val="0"/>
              </a:spcAft>
            </a:pPr>
            <a:r>
              <a:rPr lang="en-GB" sz="2800" b="1" dirty="0" err="1">
                <a:latin typeface="Times New Roman" panose="02020603050405020304" pitchFamily="18" charset="0"/>
                <a:ea typeface="Calibri" panose="020F0502020204030204" pitchFamily="34" charset="0"/>
                <a:cs typeface="Times New Roman" panose="02020603050405020304" pitchFamily="18" charset="0"/>
              </a:rPr>
              <a:t>Varasem</a:t>
            </a:r>
            <a:r>
              <a:rPr lang="en-GB" sz="2800" b="1" dirty="0">
                <a:latin typeface="Times New Roman" panose="02020603050405020304" pitchFamily="18" charset="0"/>
                <a:ea typeface="Calibri" panose="020F0502020204030204" pitchFamily="34" charset="0"/>
                <a:cs typeface="Times New Roman" panose="02020603050405020304" pitchFamily="18" charset="0"/>
              </a:rPr>
              <a:t> </a:t>
            </a:r>
            <a:r>
              <a:rPr lang="et-EE" sz="2800" b="1" dirty="0">
                <a:latin typeface="Times New Roman" panose="02020603050405020304" pitchFamily="18" charset="0"/>
                <a:ea typeface="Calibri" panose="020F0502020204030204" pitchFamily="34" charset="0"/>
                <a:cs typeface="Times New Roman" panose="02020603050405020304" pitchFamily="18" charset="0"/>
              </a:rPr>
              <a:t>andmestik</a:t>
            </a:r>
            <a:r>
              <a:rPr lang="en-GB" sz="2800" b="1" dirty="0">
                <a:latin typeface="Times New Roman" panose="02020603050405020304" pitchFamily="18" charset="0"/>
                <a:ea typeface="Calibri" panose="020F0502020204030204" pitchFamily="34" charset="0"/>
                <a:cs typeface="Times New Roman" panose="02020603050405020304" pitchFamily="18" charset="0"/>
              </a:rPr>
              <a:t> on </a:t>
            </a:r>
            <a:r>
              <a:rPr lang="en-GB" sz="2800" b="1" dirty="0" err="1">
                <a:latin typeface="Times New Roman" panose="02020603050405020304" pitchFamily="18" charset="0"/>
                <a:ea typeface="Calibri" panose="020F0502020204030204" pitchFamily="34" charset="0"/>
                <a:cs typeface="Times New Roman" panose="02020603050405020304" pitchFamily="18" charset="0"/>
              </a:rPr>
              <a:t>teretulnud</a:t>
            </a:r>
            <a:r>
              <a:rPr lang="en-GB" sz="2800" b="1" dirty="0">
                <a:latin typeface="Times New Roman" panose="02020603050405020304" pitchFamily="18" charset="0"/>
                <a:ea typeface="Calibri" panose="020F0502020204030204" pitchFamily="34" charset="0"/>
                <a:cs typeface="Times New Roman" panose="02020603050405020304" pitchFamily="18" charset="0"/>
              </a:rPr>
              <a:t>.</a:t>
            </a:r>
            <a:endParaRPr lang="et-EE"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idinumbri kohatäide 3">
            <a:extLst>
              <a:ext uri="{FF2B5EF4-FFF2-40B4-BE49-F238E27FC236}">
                <a16:creationId xmlns:a16="http://schemas.microsoft.com/office/drawing/2014/main" id="{228EA4F2-3F49-49E6-BC04-DB0621DD1AEC}"/>
              </a:ext>
            </a:extLst>
          </p:cNvPr>
          <p:cNvSpPr>
            <a:spLocks noGrp="1"/>
          </p:cNvSpPr>
          <p:nvPr>
            <p:ph type="sldNum" sz="quarter" idx="12"/>
          </p:nvPr>
        </p:nvSpPr>
        <p:spPr/>
        <p:txBody>
          <a:bodyPr/>
          <a:lstStyle/>
          <a:p>
            <a:fld id="{E1C0B775-2F1D-48DC-A48A-D639BCB5D7DD}" type="slidenum">
              <a:rPr lang="en-US" smtClean="0"/>
              <a:t>6</a:t>
            </a:fld>
            <a:endParaRPr lang="en-US"/>
          </a:p>
        </p:txBody>
      </p:sp>
    </p:spTree>
    <p:extLst>
      <p:ext uri="{BB962C8B-B14F-4D97-AF65-F5344CB8AC3E}">
        <p14:creationId xmlns:p14="http://schemas.microsoft.com/office/powerpoint/2010/main" val="2062753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EE917FC-0E56-4AC7-946D-4E2F126C5DFA}"/>
              </a:ext>
            </a:extLst>
          </p:cNvPr>
          <p:cNvSpPr>
            <a:spLocks noGrp="1"/>
          </p:cNvSpPr>
          <p:nvPr>
            <p:ph type="title"/>
          </p:nvPr>
        </p:nvSpPr>
        <p:spPr/>
        <p:txBody>
          <a:bodyPr/>
          <a:lstStyle/>
          <a:p>
            <a:r>
              <a:rPr lang="et-EE" b="1" dirty="0"/>
              <a:t>Välitöömeetodid </a:t>
            </a:r>
            <a:r>
              <a:rPr lang="et-EE" b="1" dirty="0" err="1"/>
              <a:t>hüdrogeoloogias</a:t>
            </a:r>
            <a:endParaRPr lang="en-US" b="1" dirty="0"/>
          </a:p>
        </p:txBody>
      </p:sp>
      <p:sp>
        <p:nvSpPr>
          <p:cNvPr id="3" name="Sisu kohatäide 2">
            <a:extLst>
              <a:ext uri="{FF2B5EF4-FFF2-40B4-BE49-F238E27FC236}">
                <a16:creationId xmlns:a16="http://schemas.microsoft.com/office/drawing/2014/main" id="{AD925A58-85EA-4F1D-B293-529FF920751D}"/>
              </a:ext>
            </a:extLst>
          </p:cNvPr>
          <p:cNvSpPr>
            <a:spLocks noGrp="1"/>
          </p:cNvSpPr>
          <p:nvPr>
            <p:ph idx="1"/>
          </p:nvPr>
        </p:nvSpPr>
        <p:spPr/>
        <p:txBody>
          <a:bodyPr/>
          <a:lstStyle/>
          <a:p>
            <a:r>
              <a:rPr lang="et-EE" dirty="0"/>
              <a:t>Põhjaveekihtide omadusi uuritakse kaevude kaudu. </a:t>
            </a:r>
          </a:p>
          <a:p>
            <a:r>
              <a:rPr lang="et-EE" dirty="0"/>
              <a:t>Kaevud rajatakse kas puurmasinate abil või käsitsi.</a:t>
            </a:r>
          </a:p>
          <a:p>
            <a:r>
              <a:rPr lang="et-EE" dirty="0"/>
              <a:t>Vähepüsivates kivimites või setetes kasutatakse puurkaevu seinte stabiliseerimiseks </a:t>
            </a:r>
            <a:r>
              <a:rPr lang="et-EE" dirty="0" err="1"/>
              <a:t>manteldamist</a:t>
            </a:r>
            <a:r>
              <a:rPr lang="et-EE" dirty="0"/>
              <a:t>.</a:t>
            </a:r>
          </a:p>
          <a:p>
            <a:r>
              <a:rPr lang="et-EE" dirty="0"/>
              <a:t>Puurkaevu töötav (soovitavat veekihti avav) osa varustatakse filtriga, mille konstruktsiooni valikul lähtutakse põhjaveekihti moodustavate kivimite koostisest, pumpamise režiimist jne.</a:t>
            </a:r>
          </a:p>
          <a:p>
            <a:r>
              <a:rPr lang="et-EE" dirty="0"/>
              <a:t>Nt. püsivate kivimite (nt. graniit, lubjakivi, hästitsementeerunud liivakivi) võib puurkaevu töötava osa </a:t>
            </a:r>
            <a:r>
              <a:rPr lang="et-EE" dirty="0" err="1"/>
              <a:t>manteldamata</a:t>
            </a:r>
            <a:r>
              <a:rPr lang="et-EE" dirty="0"/>
              <a:t> jätta.</a:t>
            </a:r>
            <a:endParaRPr lang="en-US" dirty="0"/>
          </a:p>
        </p:txBody>
      </p:sp>
      <p:sp>
        <p:nvSpPr>
          <p:cNvPr id="4" name="Slaidinumbri kohatäide 3">
            <a:extLst>
              <a:ext uri="{FF2B5EF4-FFF2-40B4-BE49-F238E27FC236}">
                <a16:creationId xmlns:a16="http://schemas.microsoft.com/office/drawing/2014/main" id="{DC21C8BA-94C0-4165-9AD2-0E28E5D01C86}"/>
              </a:ext>
            </a:extLst>
          </p:cNvPr>
          <p:cNvSpPr>
            <a:spLocks noGrp="1"/>
          </p:cNvSpPr>
          <p:nvPr>
            <p:ph type="sldNum" sz="quarter" idx="12"/>
          </p:nvPr>
        </p:nvSpPr>
        <p:spPr/>
        <p:txBody>
          <a:bodyPr/>
          <a:lstStyle/>
          <a:p>
            <a:fld id="{E1C0B775-2F1D-48DC-A48A-D639BCB5D7DD}" type="slidenum">
              <a:rPr lang="en-US" smtClean="0"/>
              <a:t>7</a:t>
            </a:fld>
            <a:endParaRPr lang="en-US"/>
          </a:p>
        </p:txBody>
      </p:sp>
    </p:spTree>
    <p:extLst>
      <p:ext uri="{BB962C8B-B14F-4D97-AF65-F5344CB8AC3E}">
        <p14:creationId xmlns:p14="http://schemas.microsoft.com/office/powerpoint/2010/main" val="338912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D76AF61-08C0-41E5-9C46-1683AE33F5CA}"/>
              </a:ext>
            </a:extLst>
          </p:cNvPr>
          <p:cNvSpPr>
            <a:spLocks noGrp="1"/>
          </p:cNvSpPr>
          <p:nvPr>
            <p:ph type="title"/>
          </p:nvPr>
        </p:nvSpPr>
        <p:spPr/>
        <p:txBody>
          <a:bodyPr/>
          <a:lstStyle/>
          <a:p>
            <a:r>
              <a:rPr lang="et-EE" b="1" dirty="0"/>
              <a:t>Põhjavee dünaamika uurimine</a:t>
            </a:r>
            <a:endParaRPr lang="en-US" b="1" dirty="0"/>
          </a:p>
        </p:txBody>
      </p:sp>
      <mc:AlternateContent xmlns:mc="http://schemas.openxmlformats.org/markup-compatibility/2006">
        <mc:Choice xmlns:a14="http://schemas.microsoft.com/office/drawing/2010/main" Requires="a14">
          <p:sp>
            <p:nvSpPr>
              <p:cNvPr id="3" name="Sisu kohatäide 2">
                <a:extLst>
                  <a:ext uri="{FF2B5EF4-FFF2-40B4-BE49-F238E27FC236}">
                    <a16:creationId xmlns:a16="http://schemas.microsoft.com/office/drawing/2014/main" id="{76158DD7-1426-4909-BD90-A051B978EBBB}"/>
                  </a:ext>
                </a:extLst>
              </p:cNvPr>
              <p:cNvSpPr>
                <a:spLocks noGrp="1"/>
              </p:cNvSpPr>
              <p:nvPr>
                <p:ph idx="1"/>
              </p:nvPr>
            </p:nvSpPr>
            <p:spPr/>
            <p:txBody>
              <a:bodyPr>
                <a:normAutofit lnSpcReduction="10000"/>
              </a:bodyPr>
              <a:lstStyle/>
              <a:p>
                <a14:m>
                  <m:oMath xmlns:m="http://schemas.openxmlformats.org/officeDocument/2006/math">
                    <m:r>
                      <a:rPr lang="et-EE" i="1" smtClean="0">
                        <a:latin typeface="Cambria Math" panose="02040503050406030204" pitchFamily="18" charset="0"/>
                        <a:ea typeface="Cambria Math" panose="02040503050406030204" pitchFamily="18" charset="0"/>
                      </a:rPr>
                      <m:t>𝑣</m:t>
                    </m:r>
                    <m:r>
                      <a:rPr lang="et-EE" i="1" smtClean="0">
                        <a:latin typeface="Cambria Math" panose="02040503050406030204" pitchFamily="18" charset="0"/>
                        <a:ea typeface="Cambria Math" panose="02040503050406030204" pitchFamily="18" charset="0"/>
                      </a:rPr>
                      <m:t>=−</m:t>
                    </m:r>
                    <m:r>
                      <a:rPr lang="et-EE" i="1" smtClean="0">
                        <a:latin typeface="Cambria Math" panose="02040503050406030204" pitchFamily="18" charset="0"/>
                        <a:ea typeface="Cambria Math" panose="02040503050406030204" pitchFamily="18" charset="0"/>
                      </a:rPr>
                      <m:t>𝐾</m:t>
                    </m:r>
                    <m:f>
                      <m:fPr>
                        <m:ctrlPr>
                          <a:rPr lang="et-EE" i="1">
                            <a:latin typeface="Cambria Math" panose="02040503050406030204" pitchFamily="18" charset="0"/>
                            <a:ea typeface="Cambria Math" panose="02040503050406030204" pitchFamily="18" charset="0"/>
                          </a:rPr>
                        </m:ctrlPr>
                      </m:fPr>
                      <m:num>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h</m:t>
                        </m:r>
                      </m:num>
                      <m:den>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𝑙</m:t>
                        </m:r>
                      </m:den>
                    </m:f>
                  </m:oMath>
                </a14:m>
                <a:r>
                  <a:rPr lang="et-EE" dirty="0"/>
                  <a:t> ehk </a:t>
                </a:r>
                <a14:m>
                  <m:oMath xmlns:m="http://schemas.openxmlformats.org/officeDocument/2006/math">
                    <m:r>
                      <a:rPr lang="et-EE" b="0" i="1">
                        <a:latin typeface="Cambria Math" panose="02040503050406030204" pitchFamily="18" charset="0"/>
                      </a:rPr>
                      <m:t>𝑄</m:t>
                    </m:r>
                    <m:r>
                      <a:rPr lang="et-EE" b="0" i="1">
                        <a:latin typeface="Cambria Math" panose="02040503050406030204" pitchFamily="18" charset="0"/>
                      </a:rPr>
                      <m:t>=−</m:t>
                    </m:r>
                    <m:r>
                      <a:rPr lang="et-EE" b="0" i="1">
                        <a:latin typeface="Cambria Math" panose="02040503050406030204" pitchFamily="18" charset="0"/>
                      </a:rPr>
                      <m:t>𝐾𝐴</m:t>
                    </m:r>
                    <m:f>
                      <m:fPr>
                        <m:ctrlPr>
                          <a:rPr lang="et-EE" i="1">
                            <a:latin typeface="Cambria Math" panose="02040503050406030204" pitchFamily="18" charset="0"/>
                          </a:rPr>
                        </m:ctrlPr>
                      </m:fPr>
                      <m:num>
                        <m:r>
                          <a:rPr lang="et-EE" b="0" i="1">
                            <a:latin typeface="Cambria Math" panose="02040503050406030204" pitchFamily="18" charset="0"/>
                          </a:rPr>
                          <m:t>𝑑</m:t>
                        </m:r>
                        <m:r>
                          <a:rPr lang="et-EE" b="0" i="1">
                            <a:latin typeface="Cambria Math" panose="02040503050406030204" pitchFamily="18" charset="0"/>
                            <a:ea typeface="Cambria Math" panose="02040503050406030204" pitchFamily="18" charset="0"/>
                          </a:rPr>
                          <m:t>h</m:t>
                        </m:r>
                      </m:num>
                      <m:den>
                        <m:r>
                          <a:rPr lang="et-EE" b="0" i="1">
                            <a:latin typeface="Cambria Math" panose="02040503050406030204" pitchFamily="18" charset="0"/>
                            <a:ea typeface="Cambria Math" panose="02040503050406030204" pitchFamily="18" charset="0"/>
                          </a:rPr>
                          <m:t>𝑑𝑙</m:t>
                        </m:r>
                      </m:den>
                    </m:f>
                  </m:oMath>
                </a14:m>
                <a:r>
                  <a:rPr lang="et-EE" dirty="0"/>
                  <a:t>				(</a:t>
                </a:r>
                <a:r>
                  <a:rPr lang="et-EE" b="1" i="1" dirty="0" err="1"/>
                  <a:t>Darcy</a:t>
                </a:r>
                <a:r>
                  <a:rPr lang="et-EE" b="1" i="1" dirty="0"/>
                  <a:t> seadus</a:t>
                </a:r>
                <a:r>
                  <a:rPr lang="et-EE" dirty="0"/>
                  <a:t>)</a:t>
                </a:r>
              </a:p>
              <a:p>
                <a14:m>
                  <m:oMath xmlns:m="http://schemas.openxmlformats.org/officeDocument/2006/math">
                    <m:sSub>
                      <m:sSubPr>
                        <m:ctrlPr>
                          <a:rPr lang="en-US" i="1">
                            <a:latin typeface="Cambria Math" panose="02040503050406030204" pitchFamily="18" charset="0"/>
                          </a:rPr>
                        </m:ctrlPr>
                      </m:sSub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𝑥</m:t>
                            </m:r>
                          </m:den>
                        </m:f>
                        <m:r>
                          <a:rPr lang="et-EE" i="1">
                            <a:latin typeface="Cambria Math" panose="02040503050406030204" pitchFamily="18" charset="0"/>
                          </a:rPr>
                          <m:t>(</m:t>
                        </m:r>
                        <m:r>
                          <a:rPr lang="et-EE" i="1">
                            <a:latin typeface="Cambria Math" panose="02040503050406030204" pitchFamily="18" charset="0"/>
                          </a:rPr>
                          <m:t>𝐾</m:t>
                        </m:r>
                      </m:e>
                      <m:sub>
                        <m:r>
                          <a:rPr lang="et-EE" i="1">
                            <a:latin typeface="Cambria Math" panose="02040503050406030204" pitchFamily="18" charset="0"/>
                          </a:rPr>
                          <m:t>𝑥</m:t>
                        </m:r>
                      </m:sub>
                    </m:sSub>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rPr>
                          <m:t>h</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𝑥</m:t>
                        </m:r>
                      </m:den>
                    </m:f>
                    <m:r>
                      <a:rPr lang="et-EE" i="1">
                        <a:latin typeface="Cambria Math" panose="02040503050406030204" pitchFamily="18" charset="0"/>
                      </a:rPr>
                      <m:t>)+</m:t>
                    </m:r>
                    <m:sSub>
                      <m:sSubPr>
                        <m:ctrlPr>
                          <a:rPr lang="et-EE" i="1">
                            <a:latin typeface="Cambria Math" panose="02040503050406030204" pitchFamily="18" charset="0"/>
                          </a:rPr>
                        </m:ctrlPr>
                      </m:sSub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𝑦</m:t>
                            </m:r>
                          </m:den>
                        </m:f>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rPr>
                          <m:t>𝐾</m:t>
                        </m:r>
                      </m:e>
                      <m:sub>
                        <m:r>
                          <a:rPr lang="et-EE" i="1">
                            <a:latin typeface="Cambria Math" panose="02040503050406030204" pitchFamily="18" charset="0"/>
                          </a:rPr>
                          <m:t>𝑦</m:t>
                        </m:r>
                      </m:sub>
                    </m:sSub>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rPr>
                          <m:t>h</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𝑦</m:t>
                        </m:r>
                      </m:den>
                    </m:f>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rPr>
                      <m:t>+</m:t>
                    </m:r>
                    <m:sSub>
                      <m:sSubPr>
                        <m:ctrlPr>
                          <a:rPr lang="et-EE" i="1">
                            <a:latin typeface="Cambria Math" panose="02040503050406030204" pitchFamily="18" charset="0"/>
                          </a:rPr>
                        </m:ctrlPr>
                      </m:sSub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𝑧</m:t>
                            </m:r>
                          </m:den>
                        </m:f>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rPr>
                          <m:t>𝐾</m:t>
                        </m:r>
                      </m:e>
                      <m:sub>
                        <m:r>
                          <a:rPr lang="et-EE" i="1">
                            <a:latin typeface="Cambria Math" panose="02040503050406030204" pitchFamily="18" charset="0"/>
                          </a:rPr>
                          <m:t>𝑧</m:t>
                        </m:r>
                      </m:sub>
                    </m:sSub>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rPr>
                          <m:t>h</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𝑧</m:t>
                        </m:r>
                      </m:den>
                    </m:f>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rPr>
                      <m:t>=0</m:t>
                    </m:r>
                  </m:oMath>
                </a14:m>
                <a:r>
                  <a:rPr lang="et-EE" dirty="0"/>
                  <a:t>		(</a:t>
                </a:r>
                <a:r>
                  <a:rPr lang="et-EE" b="1" i="1" dirty="0"/>
                  <a:t>püsiv seisund</a:t>
                </a:r>
                <a:r>
                  <a:rPr lang="et-EE" dirty="0"/>
                  <a:t>)</a:t>
                </a:r>
              </a:p>
              <a:p>
                <a14:m>
                  <m:oMath xmlns:m="http://schemas.openxmlformats.org/officeDocument/2006/math">
                    <m:sSub>
                      <m:sSubPr>
                        <m:ctrlPr>
                          <a:rPr lang="en-US" i="1">
                            <a:latin typeface="Cambria Math" panose="02040503050406030204" pitchFamily="18" charset="0"/>
                          </a:rPr>
                        </m:ctrlPr>
                      </m:sSub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𝑥</m:t>
                            </m:r>
                          </m:den>
                        </m:f>
                        <m:r>
                          <a:rPr lang="et-EE" i="1">
                            <a:latin typeface="Cambria Math" panose="02040503050406030204" pitchFamily="18" charset="0"/>
                          </a:rPr>
                          <m:t>(</m:t>
                        </m:r>
                        <m:r>
                          <a:rPr lang="et-EE" i="1">
                            <a:latin typeface="Cambria Math" panose="02040503050406030204" pitchFamily="18" charset="0"/>
                          </a:rPr>
                          <m:t>𝐾</m:t>
                        </m:r>
                      </m:e>
                      <m:sub>
                        <m:r>
                          <a:rPr lang="et-EE" i="1">
                            <a:latin typeface="Cambria Math" panose="02040503050406030204" pitchFamily="18" charset="0"/>
                          </a:rPr>
                          <m:t>𝑥</m:t>
                        </m:r>
                      </m:sub>
                    </m:sSub>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rPr>
                          <m:t>h</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𝑥</m:t>
                        </m:r>
                      </m:den>
                    </m:f>
                    <m:r>
                      <a:rPr lang="et-EE" i="1">
                        <a:latin typeface="Cambria Math" panose="02040503050406030204" pitchFamily="18" charset="0"/>
                      </a:rPr>
                      <m:t>)+</m:t>
                    </m:r>
                    <m:sSub>
                      <m:sSubPr>
                        <m:ctrlPr>
                          <a:rPr lang="et-EE" i="1">
                            <a:latin typeface="Cambria Math" panose="02040503050406030204" pitchFamily="18" charset="0"/>
                          </a:rPr>
                        </m:ctrlPr>
                      </m:sSub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𝑦</m:t>
                            </m:r>
                          </m:den>
                        </m:f>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rPr>
                          <m:t>𝐾</m:t>
                        </m:r>
                      </m:e>
                      <m:sub>
                        <m:r>
                          <a:rPr lang="et-EE" i="1">
                            <a:latin typeface="Cambria Math" panose="02040503050406030204" pitchFamily="18" charset="0"/>
                          </a:rPr>
                          <m:t>𝑦</m:t>
                        </m:r>
                      </m:sub>
                    </m:sSub>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rPr>
                          <m:t>h</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𝑦</m:t>
                        </m:r>
                      </m:den>
                    </m:f>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rPr>
                      <m:t>+</m:t>
                    </m:r>
                    <m:sSub>
                      <m:sSubPr>
                        <m:ctrlPr>
                          <a:rPr lang="et-EE" i="1">
                            <a:latin typeface="Cambria Math" panose="02040503050406030204" pitchFamily="18" charset="0"/>
                          </a:rPr>
                        </m:ctrlPr>
                      </m:sSub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𝑧</m:t>
                            </m:r>
                          </m:den>
                        </m:f>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rPr>
                          <m:t>𝐾</m:t>
                        </m:r>
                      </m:e>
                      <m:sub>
                        <m:r>
                          <a:rPr lang="et-EE" i="1">
                            <a:latin typeface="Cambria Math" panose="02040503050406030204" pitchFamily="18" charset="0"/>
                          </a:rPr>
                          <m:t>𝑧</m:t>
                        </m:r>
                      </m:sub>
                    </m:sSub>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rPr>
                          <m:t>h</m:t>
                        </m:r>
                      </m:num>
                      <m:den>
                        <m:r>
                          <a:rPr lang="en-US"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𝑧</m:t>
                        </m:r>
                      </m:den>
                    </m:f>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rPr>
                      <m:t>=</m:t>
                    </m:r>
                    <m:sSub>
                      <m:sSubPr>
                        <m:ctrlPr>
                          <a:rPr lang="et-EE" i="1">
                            <a:latin typeface="Cambria Math" panose="02040503050406030204" pitchFamily="18" charset="0"/>
                          </a:rPr>
                        </m:ctrlPr>
                      </m:sSubPr>
                      <m:e>
                        <m:r>
                          <a:rPr lang="et-EE" i="1">
                            <a:latin typeface="Cambria Math" panose="02040503050406030204" pitchFamily="18" charset="0"/>
                          </a:rPr>
                          <m:t>𝑆</m:t>
                        </m:r>
                      </m:e>
                      <m:sub>
                        <m:r>
                          <a:rPr lang="et-EE" i="1">
                            <a:latin typeface="Cambria Math" panose="02040503050406030204" pitchFamily="18" charset="0"/>
                          </a:rPr>
                          <m:t>𝑠</m:t>
                        </m:r>
                      </m:sub>
                    </m:sSub>
                    <m:f>
                      <m:fPr>
                        <m:ctrlPr>
                          <a:rPr lang="et-EE" i="1">
                            <a:latin typeface="Cambria Math" panose="02040503050406030204" pitchFamily="18" charset="0"/>
                          </a:rPr>
                        </m:ctrlPr>
                      </m:fPr>
                      <m:num>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h</m:t>
                        </m:r>
                      </m:num>
                      <m:den>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𝑡</m:t>
                        </m:r>
                      </m:den>
                    </m:f>
                  </m:oMath>
                </a14:m>
                <a:r>
                  <a:rPr lang="et-EE" dirty="0"/>
                  <a:t>	(</a:t>
                </a:r>
                <a:r>
                  <a:rPr lang="et-EE" b="1" i="1" dirty="0"/>
                  <a:t>muutuv seisund</a:t>
                </a:r>
                <a:r>
                  <a:rPr lang="et-EE" dirty="0"/>
                  <a:t>)</a:t>
                </a:r>
              </a:p>
              <a:p>
                <a:r>
                  <a:rPr lang="et-EE" dirty="0"/>
                  <a:t>Otsitavad parameetrid:</a:t>
                </a:r>
              </a:p>
              <a:p>
                <a:pPr>
                  <a:buFont typeface="Wingdings" panose="05000000000000000000" pitchFamily="2" charset="2"/>
                  <a:buChar char="v"/>
                </a:pPr>
                <a:r>
                  <a:rPr lang="et-EE" b="1" dirty="0"/>
                  <a:t>h</a:t>
                </a:r>
                <a:r>
                  <a:rPr lang="et-EE" dirty="0"/>
                  <a:t> – põhjaveetase (põhjavee potentsiaal </a:t>
                </a:r>
                <a14:m>
                  <m:oMath xmlns:m="http://schemas.openxmlformats.org/officeDocument/2006/math">
                    <m:r>
                      <a:rPr lang="et-EE" b="1" i="1">
                        <a:latin typeface="Cambria Math" panose="02040503050406030204" pitchFamily="18" charset="0"/>
                        <a:ea typeface="Cambria Math" panose="02040503050406030204" pitchFamily="18" charset="0"/>
                      </a:rPr>
                      <m:t>𝒉</m:t>
                    </m:r>
                    <m:r>
                      <a:rPr lang="et-EE" b="1" i="1">
                        <a:latin typeface="Cambria Math" panose="02040503050406030204" pitchFamily="18" charset="0"/>
                        <a:ea typeface="Cambria Math" panose="02040503050406030204" pitchFamily="18" charset="0"/>
                      </a:rPr>
                      <m:t>=</m:t>
                    </m:r>
                    <m:f>
                      <m:fPr>
                        <m:ctrlPr>
                          <a:rPr lang="et-EE" b="1" i="1">
                            <a:latin typeface="Cambria Math" panose="02040503050406030204" pitchFamily="18" charset="0"/>
                            <a:ea typeface="Cambria Math" panose="02040503050406030204" pitchFamily="18" charset="0"/>
                          </a:rPr>
                        </m:ctrlPr>
                      </m:fPr>
                      <m:num>
                        <m:r>
                          <a:rPr lang="el-GR" b="1" i="1">
                            <a:latin typeface="Cambria Math" panose="02040503050406030204" pitchFamily="18" charset="0"/>
                            <a:ea typeface="Cambria Math" panose="02040503050406030204" pitchFamily="18" charset="0"/>
                          </a:rPr>
                          <m:t>𝝋</m:t>
                        </m:r>
                      </m:num>
                      <m:den>
                        <m:r>
                          <a:rPr lang="et-EE" b="1" i="1">
                            <a:latin typeface="Cambria Math" panose="02040503050406030204" pitchFamily="18" charset="0"/>
                            <a:ea typeface="Cambria Math" panose="02040503050406030204" pitchFamily="18" charset="0"/>
                          </a:rPr>
                          <m:t>𝜸</m:t>
                        </m:r>
                      </m:den>
                    </m:f>
                  </m:oMath>
                </a14:m>
                <a:r>
                  <a:rPr lang="et-EE" dirty="0"/>
                  <a:t> );</a:t>
                </a:r>
              </a:p>
              <a:p>
                <a:pPr>
                  <a:buFont typeface="Wingdings" panose="05000000000000000000" pitchFamily="2" charset="2"/>
                  <a:buChar char="v"/>
                </a:pPr>
                <a:r>
                  <a:rPr lang="et-EE" b="1" dirty="0"/>
                  <a:t>K</a:t>
                </a:r>
                <a:r>
                  <a:rPr lang="et-EE" dirty="0"/>
                  <a:t> – filtratsioonimoodul (veejuhtivuse </a:t>
                </a:r>
                <a:r>
                  <a:rPr lang="et-EE" b="1" i="1" dirty="0"/>
                  <a:t>T</a:t>
                </a:r>
                <a:r>
                  <a:rPr lang="et-EE" dirty="0"/>
                  <a:t> ja veekihi paksuse </a:t>
                </a:r>
                <a:r>
                  <a:rPr lang="et-EE" b="1" i="1" dirty="0"/>
                  <a:t>b</a:t>
                </a:r>
                <a:r>
                  <a:rPr lang="et-EE" dirty="0"/>
                  <a:t> kaudu);</a:t>
                </a:r>
              </a:p>
              <a:p>
                <a:pPr>
                  <a:buFont typeface="Wingdings" panose="05000000000000000000" pitchFamily="2" charset="2"/>
                  <a:buChar char="v"/>
                </a:pPr>
                <a:r>
                  <a:rPr lang="et-EE" b="1" dirty="0" err="1"/>
                  <a:t>S</a:t>
                </a:r>
                <a:r>
                  <a:rPr lang="et-EE" b="1" baseline="-25000" dirty="0" err="1"/>
                  <a:t>s</a:t>
                </a:r>
                <a:r>
                  <a:rPr lang="et-EE" b="1" dirty="0"/>
                  <a:t>/</a:t>
                </a:r>
                <a:r>
                  <a:rPr lang="et-EE" b="1" dirty="0" err="1"/>
                  <a:t>S</a:t>
                </a:r>
                <a:r>
                  <a:rPr lang="et-EE" b="1" baseline="-25000" dirty="0" err="1"/>
                  <a:t>y</a:t>
                </a:r>
                <a:r>
                  <a:rPr lang="et-EE" dirty="0"/>
                  <a:t> – elastse veemahutavuse </a:t>
                </a:r>
                <a:r>
                  <a:rPr lang="et-EE" dirty="0" err="1"/>
                  <a:t>erikoefitsent</a:t>
                </a:r>
                <a:r>
                  <a:rPr lang="et-EE" dirty="0"/>
                  <a:t>/</a:t>
                </a:r>
                <a:r>
                  <a:rPr lang="et-EE" dirty="0" err="1"/>
                  <a:t>veeand</a:t>
                </a:r>
                <a:r>
                  <a:rPr lang="et-EE" dirty="0"/>
                  <a:t> (elastse veemahutavuse </a:t>
                </a:r>
                <a:r>
                  <a:rPr lang="et-EE" dirty="0" err="1"/>
                  <a:t>koefitsendi</a:t>
                </a:r>
                <a:r>
                  <a:rPr lang="et-EE" dirty="0"/>
                  <a:t> </a:t>
                </a:r>
                <a:r>
                  <a:rPr lang="et-EE" b="1" i="1" dirty="0"/>
                  <a:t>S</a:t>
                </a:r>
                <a:r>
                  <a:rPr lang="et-EE" dirty="0"/>
                  <a:t> ja veekihi paksuse </a:t>
                </a:r>
                <a:r>
                  <a:rPr lang="et-EE" b="1" i="1" dirty="0"/>
                  <a:t>b</a:t>
                </a:r>
                <a:r>
                  <a:rPr lang="et-EE" dirty="0"/>
                  <a:t> kaudu).</a:t>
                </a:r>
              </a:p>
              <a:p>
                <a:endParaRPr lang="et-EE" dirty="0"/>
              </a:p>
              <a:p>
                <a:endParaRPr lang="en-US" dirty="0"/>
              </a:p>
            </p:txBody>
          </p:sp>
        </mc:Choice>
        <mc:Fallback>
          <p:sp>
            <p:nvSpPr>
              <p:cNvPr id="3" name="Sisu kohatäide 2">
                <a:extLst>
                  <a:ext uri="{FF2B5EF4-FFF2-40B4-BE49-F238E27FC236}">
                    <a16:creationId xmlns:a16="http://schemas.microsoft.com/office/drawing/2014/main" id="{76158DD7-1426-4909-BD90-A051B978EBBB}"/>
                  </a:ext>
                </a:extLst>
              </p:cNvPr>
              <p:cNvSpPr>
                <a:spLocks noGrp="1" noRot="1" noChangeAspect="1" noMove="1" noResize="1" noEditPoints="1" noAdjustHandles="1" noChangeArrowheads="1" noChangeShapeType="1" noTextEdit="1"/>
              </p:cNvSpPr>
              <p:nvPr>
                <p:ph idx="1"/>
              </p:nvPr>
            </p:nvSpPr>
            <p:spPr>
              <a:blipFill>
                <a:blip r:embed="rId3"/>
                <a:stretch>
                  <a:fillRect l="-1043" t="-1120" b="-2661"/>
                </a:stretch>
              </a:blipFill>
            </p:spPr>
            <p:txBody>
              <a:bodyPr/>
              <a:lstStyle/>
              <a:p>
                <a:r>
                  <a:rPr lang="en-US">
                    <a:noFill/>
                  </a:rPr>
                  <a:t> </a:t>
                </a:r>
              </a:p>
            </p:txBody>
          </p:sp>
        </mc:Fallback>
      </mc:AlternateContent>
      <p:sp>
        <p:nvSpPr>
          <p:cNvPr id="4" name="Slaidinumbri kohatäide 3">
            <a:extLst>
              <a:ext uri="{FF2B5EF4-FFF2-40B4-BE49-F238E27FC236}">
                <a16:creationId xmlns:a16="http://schemas.microsoft.com/office/drawing/2014/main" id="{78BD235F-1DFE-4F0C-8551-71BF2A97BE3C}"/>
              </a:ext>
            </a:extLst>
          </p:cNvPr>
          <p:cNvSpPr>
            <a:spLocks noGrp="1"/>
          </p:cNvSpPr>
          <p:nvPr>
            <p:ph type="sldNum" sz="quarter" idx="12"/>
          </p:nvPr>
        </p:nvSpPr>
        <p:spPr/>
        <p:txBody>
          <a:bodyPr/>
          <a:lstStyle/>
          <a:p>
            <a:fld id="{E1C0B775-2F1D-48DC-A48A-D639BCB5D7DD}" type="slidenum">
              <a:rPr lang="en-US" smtClean="0"/>
              <a:t>8</a:t>
            </a:fld>
            <a:endParaRPr lang="en-US"/>
          </a:p>
        </p:txBody>
      </p:sp>
    </p:spTree>
    <p:extLst>
      <p:ext uri="{BB962C8B-B14F-4D97-AF65-F5344CB8AC3E}">
        <p14:creationId xmlns:p14="http://schemas.microsoft.com/office/powerpoint/2010/main" val="119140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D76AF61-08C0-41E5-9C46-1683AE33F5CA}"/>
              </a:ext>
            </a:extLst>
          </p:cNvPr>
          <p:cNvSpPr>
            <a:spLocks noGrp="1"/>
          </p:cNvSpPr>
          <p:nvPr>
            <p:ph type="title"/>
          </p:nvPr>
        </p:nvSpPr>
        <p:spPr>
          <a:xfrm>
            <a:off x="594360" y="0"/>
            <a:ext cx="10961370" cy="1325563"/>
          </a:xfrm>
        </p:spPr>
        <p:txBody>
          <a:bodyPr/>
          <a:lstStyle/>
          <a:p>
            <a:pPr algn="ctr"/>
            <a:r>
              <a:rPr lang="et-EE" b="1" dirty="0"/>
              <a:t>Põhjavee dünaamika uurimine – põhjaveetase h</a:t>
            </a:r>
            <a:endParaRPr lang="en-US" b="1" dirty="0"/>
          </a:p>
        </p:txBody>
      </p:sp>
      <p:pic>
        <p:nvPicPr>
          <p:cNvPr id="5" name="Sisu kohatäide 3">
            <a:extLst>
              <a:ext uri="{FF2B5EF4-FFF2-40B4-BE49-F238E27FC236}">
                <a16:creationId xmlns:a16="http://schemas.microsoft.com/office/drawing/2014/main" id="{A85F07A3-ACF5-4D91-9A35-CC2989D48BC6}"/>
              </a:ext>
            </a:extLst>
          </p:cNvPr>
          <p:cNvPicPr>
            <a:picLocks noChangeAspect="1"/>
          </p:cNvPicPr>
          <p:nvPr/>
        </p:nvPicPr>
        <p:blipFill>
          <a:blip r:embed="rId3"/>
          <a:stretch>
            <a:fillRect/>
          </a:stretch>
        </p:blipFill>
        <p:spPr>
          <a:xfrm>
            <a:off x="7435385" y="1234223"/>
            <a:ext cx="3478615" cy="4642325"/>
          </a:xfrm>
          <a:prstGeom prst="rect">
            <a:avLst/>
          </a:prstGeom>
        </p:spPr>
      </p:pic>
      <p:sp>
        <p:nvSpPr>
          <p:cNvPr id="6" name="TextBox 5">
            <a:extLst>
              <a:ext uri="{FF2B5EF4-FFF2-40B4-BE49-F238E27FC236}">
                <a16:creationId xmlns:a16="http://schemas.microsoft.com/office/drawing/2014/main" id="{DB5A95C9-8DE0-4192-ABBA-A0C990E25334}"/>
              </a:ext>
            </a:extLst>
          </p:cNvPr>
          <p:cNvSpPr txBox="1"/>
          <p:nvPr/>
        </p:nvSpPr>
        <p:spPr>
          <a:xfrm>
            <a:off x="7246875" y="5923896"/>
            <a:ext cx="4308855" cy="646331"/>
          </a:xfrm>
          <a:prstGeom prst="rect">
            <a:avLst/>
          </a:prstGeom>
          <a:noFill/>
        </p:spPr>
        <p:txBody>
          <a:bodyPr wrap="square" rtlCol="0">
            <a:spAutoFit/>
          </a:bodyPr>
          <a:lstStyle/>
          <a:p>
            <a:r>
              <a:rPr lang="en-US" dirty="0"/>
              <a:t>http://www.bgs.ac.uk/research/groundwater/catchment/Eddleston/gw_floodplain.html</a:t>
            </a:r>
          </a:p>
        </p:txBody>
      </p:sp>
      <mc:AlternateContent xmlns:mc="http://schemas.openxmlformats.org/markup-compatibility/2006" xmlns:a14="http://schemas.microsoft.com/office/drawing/2010/main">
        <mc:Choice Requires="a14">
          <p:sp>
            <p:nvSpPr>
              <p:cNvPr id="7" name="Ristkülik 6">
                <a:extLst>
                  <a:ext uri="{FF2B5EF4-FFF2-40B4-BE49-F238E27FC236}">
                    <a16:creationId xmlns:a16="http://schemas.microsoft.com/office/drawing/2014/main" id="{CF9229E5-B962-408D-A720-97232285E339}"/>
                  </a:ext>
                </a:extLst>
              </p:cNvPr>
              <p:cNvSpPr/>
              <p:nvPr/>
            </p:nvSpPr>
            <p:spPr>
              <a:xfrm>
                <a:off x="208555" y="4472006"/>
                <a:ext cx="6096000" cy="2169825"/>
              </a:xfrm>
              <a:prstGeom prst="rect">
                <a:avLst/>
              </a:prstGeom>
            </p:spPr>
            <p:txBody>
              <a:bodyPr>
                <a:spAutoFit/>
              </a:bodyPr>
              <a:lstStyle/>
              <a:p>
                <a:pPr algn="ctr">
                  <a:lnSpc>
                    <a:spcPct val="150000"/>
                  </a:lnSpc>
                </a:pPr>
                <a14:m>
                  <m:oMathPara xmlns:m="http://schemas.openxmlformats.org/officeDocument/2006/math">
                    <m:oMathParaPr>
                      <m:jc m:val="centerGroup"/>
                    </m:oMathParaPr>
                    <m:oMath xmlns:m="http://schemas.openxmlformats.org/officeDocument/2006/math">
                      <m:r>
                        <a:rPr lang="et-EE" b="1" i="1">
                          <a:latin typeface="Cambria Math" panose="02040503050406030204" pitchFamily="18" charset="0"/>
                        </a:rPr>
                        <m:t>𝒉</m:t>
                      </m:r>
                      <m:r>
                        <a:rPr lang="et-EE" b="1" i="1">
                          <a:latin typeface="Cambria Math" panose="02040503050406030204" pitchFamily="18" charset="0"/>
                        </a:rPr>
                        <m:t>=</m:t>
                      </m:r>
                      <m:r>
                        <a:rPr lang="et-EE" b="1" i="1">
                          <a:latin typeface="Cambria Math" panose="02040503050406030204" pitchFamily="18" charset="0"/>
                        </a:rPr>
                        <m:t>𝑰</m:t>
                      </m:r>
                      <m:r>
                        <a:rPr lang="et-EE" b="1" i="1">
                          <a:latin typeface="Cambria Math" panose="02040503050406030204" pitchFamily="18" charset="0"/>
                        </a:rPr>
                        <m:t>−</m:t>
                      </m:r>
                      <m:r>
                        <a:rPr lang="et-EE" b="1" i="1">
                          <a:latin typeface="Cambria Math" panose="02040503050406030204" pitchFamily="18" charset="0"/>
                        </a:rPr>
                        <m:t>𝒅</m:t>
                      </m:r>
                    </m:oMath>
                  </m:oMathPara>
                </a14:m>
                <a:endParaRPr lang="et-EE" dirty="0"/>
              </a:p>
              <a:p>
                <a:pPr algn="ctr">
                  <a:lnSpc>
                    <a:spcPct val="150000"/>
                  </a:lnSpc>
                </a:pPr>
                <a:r>
                  <a:rPr lang="et-EE" dirty="0"/>
                  <a:t>h – põhjaveetase (m, </a:t>
                </a:r>
                <a:r>
                  <a:rPr lang="et-EE" dirty="0" err="1"/>
                  <a:t>ü.m.p</a:t>
                </a:r>
                <a:r>
                  <a:rPr lang="et-EE" dirty="0"/>
                  <a:t>)</a:t>
                </a:r>
              </a:p>
              <a:p>
                <a:pPr algn="ctr">
                  <a:lnSpc>
                    <a:spcPct val="150000"/>
                  </a:lnSpc>
                </a:pPr>
                <a:r>
                  <a:rPr lang="et-EE" dirty="0"/>
                  <a:t>I – mõõtepunkti absoluutkõrgus (nt. kaevu suue, maapind) (m, </a:t>
                </a:r>
                <a:r>
                  <a:rPr lang="et-EE" dirty="0" err="1"/>
                  <a:t>ü.m.p</a:t>
                </a:r>
                <a:r>
                  <a:rPr lang="et-EE" dirty="0"/>
                  <a:t>)</a:t>
                </a:r>
              </a:p>
              <a:p>
                <a:pPr algn="ctr">
                  <a:lnSpc>
                    <a:spcPct val="150000"/>
                  </a:lnSpc>
                </a:pPr>
                <a:r>
                  <a:rPr lang="et-EE" dirty="0"/>
                  <a:t>d – vee sügavus mõõtepunkti suhtes (m)</a:t>
                </a:r>
                <a:endParaRPr lang="en-US" dirty="0"/>
              </a:p>
            </p:txBody>
          </p:sp>
        </mc:Choice>
        <mc:Fallback xmlns="">
          <p:sp>
            <p:nvSpPr>
              <p:cNvPr id="7" name="Ristkülik 6">
                <a:extLst>
                  <a:ext uri="{FF2B5EF4-FFF2-40B4-BE49-F238E27FC236}">
                    <a16:creationId xmlns:a16="http://schemas.microsoft.com/office/drawing/2014/main" id="{CF9229E5-B962-408D-A720-97232285E339}"/>
                  </a:ext>
                </a:extLst>
              </p:cNvPr>
              <p:cNvSpPr>
                <a:spLocks noRot="1" noChangeAspect="1" noMove="1" noResize="1" noEditPoints="1" noAdjustHandles="1" noChangeArrowheads="1" noChangeShapeType="1" noTextEdit="1"/>
              </p:cNvSpPr>
              <p:nvPr/>
            </p:nvSpPr>
            <p:spPr>
              <a:xfrm>
                <a:off x="208555" y="4472006"/>
                <a:ext cx="6096000" cy="2169825"/>
              </a:xfrm>
              <a:prstGeom prst="rect">
                <a:avLst/>
              </a:prstGeom>
              <a:blipFill>
                <a:blip r:embed="rId4"/>
                <a:stretch>
                  <a:fillRect r="-600" b="-1685"/>
                </a:stretch>
              </a:blipFill>
            </p:spPr>
            <p:txBody>
              <a:bodyPr/>
              <a:lstStyle/>
              <a:p>
                <a:r>
                  <a:rPr lang="en-US">
                    <a:noFill/>
                  </a:rPr>
                  <a:t> </a:t>
                </a:r>
              </a:p>
            </p:txBody>
          </p:sp>
        </mc:Fallback>
      </mc:AlternateContent>
      <p:pic>
        <p:nvPicPr>
          <p:cNvPr id="8" name="Pilt 7">
            <a:extLst>
              <a:ext uri="{FF2B5EF4-FFF2-40B4-BE49-F238E27FC236}">
                <a16:creationId xmlns:a16="http://schemas.microsoft.com/office/drawing/2014/main" id="{7FB247BD-9DC9-4C7D-BC12-3659695CF415}"/>
              </a:ext>
            </a:extLst>
          </p:cNvPr>
          <p:cNvPicPr>
            <a:picLocks noChangeAspect="1"/>
          </p:cNvPicPr>
          <p:nvPr/>
        </p:nvPicPr>
        <p:blipFill>
          <a:blip r:embed="rId5"/>
          <a:stretch>
            <a:fillRect/>
          </a:stretch>
        </p:blipFill>
        <p:spPr>
          <a:xfrm>
            <a:off x="0" y="2359687"/>
            <a:ext cx="3810000" cy="1905000"/>
          </a:xfrm>
          <a:prstGeom prst="rect">
            <a:avLst/>
          </a:prstGeom>
        </p:spPr>
      </p:pic>
      <p:pic>
        <p:nvPicPr>
          <p:cNvPr id="9" name="Pilt 8">
            <a:extLst>
              <a:ext uri="{FF2B5EF4-FFF2-40B4-BE49-F238E27FC236}">
                <a16:creationId xmlns:a16="http://schemas.microsoft.com/office/drawing/2014/main" id="{64BB7A80-5342-4C93-BA0C-4CE9C3E73D85}"/>
              </a:ext>
            </a:extLst>
          </p:cNvPr>
          <p:cNvPicPr>
            <a:picLocks noChangeAspect="1"/>
          </p:cNvPicPr>
          <p:nvPr/>
        </p:nvPicPr>
        <p:blipFill>
          <a:blip r:embed="rId6"/>
          <a:stretch>
            <a:fillRect/>
          </a:stretch>
        </p:blipFill>
        <p:spPr>
          <a:xfrm>
            <a:off x="3810000" y="1234223"/>
            <a:ext cx="2927985" cy="3030464"/>
          </a:xfrm>
          <a:prstGeom prst="rect">
            <a:avLst/>
          </a:prstGeom>
        </p:spPr>
      </p:pic>
      <p:sp>
        <p:nvSpPr>
          <p:cNvPr id="3" name="Slaidinumbri kohatäide 2">
            <a:extLst>
              <a:ext uri="{FF2B5EF4-FFF2-40B4-BE49-F238E27FC236}">
                <a16:creationId xmlns:a16="http://schemas.microsoft.com/office/drawing/2014/main" id="{6F4E86AF-220B-4133-9186-783AEDE38AAC}"/>
              </a:ext>
            </a:extLst>
          </p:cNvPr>
          <p:cNvSpPr>
            <a:spLocks noGrp="1"/>
          </p:cNvSpPr>
          <p:nvPr>
            <p:ph type="sldNum" sz="quarter" idx="12"/>
          </p:nvPr>
        </p:nvSpPr>
        <p:spPr/>
        <p:txBody>
          <a:bodyPr/>
          <a:lstStyle/>
          <a:p>
            <a:fld id="{E1C0B775-2F1D-48DC-A48A-D639BCB5D7DD}" type="slidenum">
              <a:rPr lang="en-US" smtClean="0"/>
              <a:t>9</a:t>
            </a:fld>
            <a:endParaRPr lang="en-US"/>
          </a:p>
        </p:txBody>
      </p:sp>
    </p:spTree>
    <p:extLst>
      <p:ext uri="{BB962C8B-B14F-4D97-AF65-F5344CB8AC3E}">
        <p14:creationId xmlns:p14="http://schemas.microsoft.com/office/powerpoint/2010/main" val="393070729"/>
      </p:ext>
    </p:extLst>
  </p:cSld>
  <p:clrMapOvr>
    <a:masterClrMapping/>
  </p:clrMapOvr>
</p:sld>
</file>

<file path=ppt/theme/theme1.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TotalTime>
  <Words>3174</Words>
  <Application>Microsoft Office PowerPoint</Application>
  <PresentationFormat>Laiekraan</PresentationFormat>
  <Paragraphs>294</Paragraphs>
  <Slides>31</Slides>
  <Notes>18</Notes>
  <HiddenSlides>0</HiddenSlides>
  <MMClips>1</MMClips>
  <ScaleCrop>false</ScaleCrop>
  <HeadingPairs>
    <vt:vector size="8" baseType="variant">
      <vt:variant>
        <vt:lpstr>Kasutatud fondid</vt:lpstr>
      </vt:variant>
      <vt:variant>
        <vt:i4>6</vt:i4>
      </vt:variant>
      <vt:variant>
        <vt:lpstr>Kujundus</vt:lpstr>
      </vt:variant>
      <vt:variant>
        <vt:i4>1</vt:i4>
      </vt:variant>
      <vt:variant>
        <vt:lpstr>Manustatud OLE-serverid</vt:lpstr>
      </vt:variant>
      <vt:variant>
        <vt:i4>1</vt:i4>
      </vt:variant>
      <vt:variant>
        <vt:lpstr>Slaidipealkirjad</vt:lpstr>
      </vt:variant>
      <vt:variant>
        <vt:i4>31</vt:i4>
      </vt:variant>
    </vt:vector>
  </HeadingPairs>
  <TitlesOfParts>
    <vt:vector size="39" baseType="lpstr">
      <vt:lpstr>Arial</vt:lpstr>
      <vt:lpstr>Calibri</vt:lpstr>
      <vt:lpstr>Calibri Light</vt:lpstr>
      <vt:lpstr>Cambria Math</vt:lpstr>
      <vt:lpstr>Times New Roman</vt:lpstr>
      <vt:lpstr>Wingdings</vt:lpstr>
      <vt:lpstr>Office'i kujundus</vt:lpstr>
      <vt:lpstr>Equation</vt:lpstr>
      <vt:lpstr>11. Loeng: Uurimismeetodid hüdrogeoloogias</vt:lpstr>
      <vt:lpstr>PowerPointi esitlus</vt:lpstr>
      <vt:lpstr>PowerPointi esitlus</vt:lpstr>
      <vt:lpstr>PowerPointi esitlus</vt:lpstr>
      <vt:lpstr>PowerPointi esitlus</vt:lpstr>
      <vt:lpstr>PowerPointi esitlus</vt:lpstr>
      <vt:lpstr>Välitöömeetodid hüdrogeoloogias</vt:lpstr>
      <vt:lpstr>Põhjavee dünaamika uurimine</vt:lpstr>
      <vt:lpstr>Põhjavee dünaamika uurimine – põhjaveetase h</vt:lpstr>
      <vt:lpstr>Põhjavee dünaamika uurimine – põhjaveetase h</vt:lpstr>
      <vt:lpstr>Põhjavee dünaamika uurimine – veejuhtivus T ja veemahutavus S</vt:lpstr>
      <vt:lpstr>Põhjavee dünaamika uurimine – veejuhtivus T ja veemahutavus S</vt:lpstr>
      <vt:lpstr>Põhjavee dünaamika modelleerimine</vt:lpstr>
      <vt:lpstr>Põhjavee dünaamika modelleerimine</vt:lpstr>
      <vt:lpstr>Põhjavee dünaamika modelleerimine</vt:lpstr>
      <vt:lpstr>Puurkaevu mõju ümbritsevale veekihile</vt:lpstr>
      <vt:lpstr>Puurkaevu mõju ümbritsevale veekihile</vt:lpstr>
      <vt:lpstr>Valemi tuletuskäik*</vt:lpstr>
      <vt:lpstr>Ülesanne </vt:lpstr>
      <vt:lpstr>PowerPointi esitlus</vt:lpstr>
      <vt:lpstr>PowerPointi esitlus</vt:lpstr>
      <vt:lpstr>PowerPointi esitlus</vt:lpstr>
      <vt:lpstr>PowerPointi esitlus</vt:lpstr>
      <vt:lpstr>PowerPointi esitlus</vt:lpstr>
      <vt:lpstr>Hüdrokeemiliste andmete interpreteerimine</vt:lpstr>
      <vt:lpstr>Hüdrokeemiliste andmete interpreteerimine</vt:lpstr>
      <vt:lpstr>Hüdrokeemiliste andmete interpreteerimine</vt:lpstr>
      <vt:lpstr>Hüdrokeemiliste andmete interpreteerimine</vt:lpstr>
      <vt:lpstr>Hüdrokeemiliste andmete interpreteerimine</vt:lpstr>
      <vt:lpstr>Hüdrokeemiliste andmete interpreteerimine</vt:lpstr>
      <vt:lpstr>Välipraktikum 20.10.2017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Loeng: Hüdrogeoloogilised uurimismeetodid</dc:title>
  <dc:creator>Joonas Pärn</dc:creator>
  <cp:lastModifiedBy>Joonas Pärn</cp:lastModifiedBy>
  <cp:revision>100</cp:revision>
  <dcterms:created xsi:type="dcterms:W3CDTF">2017-11-09T06:59:57Z</dcterms:created>
  <dcterms:modified xsi:type="dcterms:W3CDTF">2017-11-14T08:50:11Z</dcterms:modified>
</cp:coreProperties>
</file>