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4"/>
    <p:sldMasterId id="2147483686" r:id="rId5"/>
    <p:sldMasterId id="2147483699" r:id="rId6"/>
  </p:sldMasterIdLst>
  <p:notesMasterIdLst>
    <p:notesMasterId r:id="rId43"/>
  </p:notesMasterIdLst>
  <p:sldIdLst>
    <p:sldId id="308" r:id="rId7"/>
    <p:sldId id="345" r:id="rId8"/>
    <p:sldId id="403" r:id="rId9"/>
    <p:sldId id="400" r:id="rId10"/>
    <p:sldId id="399" r:id="rId11"/>
    <p:sldId id="396" r:id="rId12"/>
    <p:sldId id="401" r:id="rId13"/>
    <p:sldId id="402" r:id="rId14"/>
    <p:sldId id="411" r:id="rId15"/>
    <p:sldId id="384" r:id="rId16"/>
    <p:sldId id="394" r:id="rId17"/>
    <p:sldId id="405" r:id="rId18"/>
    <p:sldId id="426" r:id="rId19"/>
    <p:sldId id="408" r:id="rId20"/>
    <p:sldId id="409" r:id="rId21"/>
    <p:sldId id="427" r:id="rId22"/>
    <p:sldId id="412" r:id="rId23"/>
    <p:sldId id="413" r:id="rId24"/>
    <p:sldId id="415" r:id="rId25"/>
    <p:sldId id="416" r:id="rId26"/>
    <p:sldId id="417" r:id="rId27"/>
    <p:sldId id="418" r:id="rId28"/>
    <p:sldId id="414" r:id="rId29"/>
    <p:sldId id="420" r:id="rId30"/>
    <p:sldId id="421" r:id="rId31"/>
    <p:sldId id="419" r:id="rId32"/>
    <p:sldId id="422" r:id="rId33"/>
    <p:sldId id="423" r:id="rId34"/>
    <p:sldId id="391" r:id="rId35"/>
    <p:sldId id="342" r:id="rId36"/>
    <p:sldId id="425" r:id="rId37"/>
    <p:sldId id="392" r:id="rId38"/>
    <p:sldId id="393" r:id="rId39"/>
    <p:sldId id="404" r:id="rId40"/>
    <p:sldId id="424" r:id="rId41"/>
    <p:sldId id="410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Open Sans" panose="020B0604020202020204" pitchFamily="34" charset="0"/>
      <p:regular r:id="rId50"/>
      <p:bold r:id="rId51"/>
      <p:italic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6387" autoAdjust="0"/>
  </p:normalViewPr>
  <p:slideViewPr>
    <p:cSldViewPr snapToGrid="0">
      <p:cViewPr varScale="1">
        <p:scale>
          <a:sx n="80" d="100"/>
          <a:sy n="80" d="100"/>
        </p:scale>
        <p:origin x="60" y="17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2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3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3131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77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642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349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675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46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002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554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2751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79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6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29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372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26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6777348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446040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6878476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7699576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684887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0999025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0340527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8412376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9956829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3673853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1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3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071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627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369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2156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95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70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54636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 amt="72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2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F8E20-CC52-4EA3-8250-B00164E00AD0}" type="datetime1">
              <a:rPr lang="et-EE" smtClean="0"/>
              <a:t>11.05.2022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D056C-E698-4614-91B0-8855B488B3A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067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elestrak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youtube.com/watch?v=wCH8loS2OgI" TargetMode="Externa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71401" cy="6858000"/>
          </a:xfrm>
          <a:prstGeom prst="rect">
            <a:avLst/>
          </a:prstGeom>
        </p:spPr>
      </p:pic>
      <p:pic>
        <p:nvPicPr>
          <p:cNvPr id="6" name="Picture 1" descr="LOGO_gradient_e-post_148x83pix">
            <a:extLst>
              <a:ext uri="{FF2B5EF4-FFF2-40B4-BE49-F238E27FC236}">
                <a16:creationId xmlns:a16="http://schemas.microsoft.com/office/drawing/2014/main" id="{E8B9DDA2-A938-4026-A00E-B7424CA4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211" y="529822"/>
            <a:ext cx="1471748" cy="82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11" y="1630910"/>
            <a:ext cx="2000614" cy="654893"/>
          </a:xfrm>
          <a:prstGeom prst="rect">
            <a:avLst/>
          </a:prstGeom>
        </p:spPr>
      </p:pic>
      <p:sp>
        <p:nvSpPr>
          <p:cNvPr id="8" name="Shape 281"/>
          <p:cNvSpPr txBox="1"/>
          <p:nvPr/>
        </p:nvSpPr>
        <p:spPr>
          <a:xfrm>
            <a:off x="9393153" y="5816863"/>
            <a:ext cx="2685863" cy="69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satellite.taltech.ee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" name="Shape 252"/>
          <p:cNvSpPr txBox="1"/>
          <p:nvPr/>
        </p:nvSpPr>
        <p:spPr>
          <a:xfrm>
            <a:off x="729762" y="6357434"/>
            <a:ext cx="1125415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i="1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i="1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81"/>
          <p:cNvSpPr txBox="1"/>
          <p:nvPr/>
        </p:nvSpPr>
        <p:spPr>
          <a:xfrm>
            <a:off x="591217" y="640375"/>
            <a:ext cx="2931796" cy="175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Space danger</a:t>
            </a:r>
            <a:endParaRPr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TU100_2020-08-18_ope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4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41" y="0"/>
            <a:ext cx="8046091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6550" r="45153"/>
          <a:stretch/>
        </p:blipFill>
        <p:spPr>
          <a:xfrm>
            <a:off x="2" y="3412564"/>
            <a:ext cx="4332940" cy="3445435"/>
          </a:xfrm>
          <a:prstGeom prst="rect">
            <a:avLst/>
          </a:prstGeom>
        </p:spPr>
      </p:pic>
      <p:sp>
        <p:nvSpPr>
          <p:cNvPr id="6" name="Shape 252"/>
          <p:cNvSpPr txBox="1"/>
          <p:nvPr/>
        </p:nvSpPr>
        <p:spPr>
          <a:xfrm>
            <a:off x="729762" y="6357434"/>
            <a:ext cx="1125415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i="1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rauno.gordon@ttu.ee</a:t>
            </a:r>
            <a:endParaRPr i="1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798" y="4462191"/>
            <a:ext cx="2441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Launch: </a:t>
            </a:r>
            <a:r>
              <a:rPr lang="et-E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3.Sept 2020</a:t>
            </a:r>
            <a:endParaRPr kumimoji="0" lang="et-EE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lvl="0">
              <a:spcAft>
                <a:spcPts val="600"/>
              </a:spcAft>
              <a:defRPr/>
            </a:pPr>
            <a:r>
              <a:rPr kumimoji="0" lang="et-EE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Arianespace</a:t>
            </a:r>
            <a:r>
              <a:rPr kumimoji="0" lang="et-E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t-EE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Vega</a:t>
            </a:r>
            <a:endParaRPr lang="et-EE" sz="12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</a:t>
            </a:r>
            <a:r>
              <a:rPr lang="et-EE" sz="1200" b="1" noProof="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0 km, SSO</a:t>
            </a:r>
            <a:endParaRPr lang="et-EE" sz="12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t-E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LTAN: </a:t>
            </a:r>
            <a:r>
              <a:rPr lang="et-E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kumimoji="0" lang="et-E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:30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lang="et-EE" sz="12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</a:t>
            </a:r>
            <a:r>
              <a:rPr lang="et-E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2020-061AS</a:t>
            </a:r>
            <a:endParaRPr kumimoji="0" lang="et-EE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Shape 281"/>
          <p:cNvSpPr txBox="1"/>
          <p:nvPr/>
        </p:nvSpPr>
        <p:spPr>
          <a:xfrm>
            <a:off x="126798" y="3681527"/>
            <a:ext cx="1305932" cy="36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Hämarik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Shape 281"/>
          <p:cNvSpPr txBox="1"/>
          <p:nvPr/>
        </p:nvSpPr>
        <p:spPr>
          <a:xfrm>
            <a:off x="126798" y="4043775"/>
            <a:ext cx="1670496" cy="41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t-EE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Dusk</a:t>
            </a:r>
            <a:r>
              <a:rPr lang="et-EE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TTU100)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3016" t="1836" r="20337" b="10461"/>
          <a:stretch/>
        </p:blipFill>
        <p:spPr>
          <a:xfrm>
            <a:off x="2" y="0"/>
            <a:ext cx="4332939" cy="3424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494" y="1215937"/>
            <a:ext cx="2216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Launch: </a:t>
            </a:r>
            <a:r>
              <a:rPr lang="et-E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t-EE" sz="12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de-D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</a:t>
            </a:r>
            <a:endParaRPr kumimoji="0" lang="et-EE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lvl="0">
              <a:spcAft>
                <a:spcPts val="600"/>
              </a:spcAft>
              <a:defRPr/>
            </a:pPr>
            <a:r>
              <a:rPr kumimoji="0" lang="et-EE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Roscosmos</a:t>
            </a:r>
            <a:r>
              <a:rPr lang="et-E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Soyuz</a:t>
            </a:r>
            <a:endParaRPr kumimoji="0" lang="et-EE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</a:t>
            </a:r>
            <a:r>
              <a:rPr kumimoji="0" lang="et-E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0 km, SSO</a:t>
            </a:r>
            <a:endParaRPr lang="et-EE" sz="12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t-E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LTAN: 15:05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lang="et-EE" sz="12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</a:t>
            </a:r>
            <a:r>
              <a:rPr lang="et-EE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2019-038R</a:t>
            </a:r>
            <a:endParaRPr kumimoji="0" lang="et-EE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hape 281"/>
          <p:cNvSpPr txBox="1"/>
          <p:nvPr/>
        </p:nvSpPr>
        <p:spPr>
          <a:xfrm>
            <a:off x="103102" y="257010"/>
            <a:ext cx="892066" cy="49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Koit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Shape 281"/>
          <p:cNvSpPr txBox="1"/>
          <p:nvPr/>
        </p:nvSpPr>
        <p:spPr>
          <a:xfrm>
            <a:off x="103103" y="751156"/>
            <a:ext cx="1860254" cy="46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t-EE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Dawn</a:t>
            </a:r>
            <a:r>
              <a:rPr lang="et-EE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TTU101)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586" y="2015013"/>
            <a:ext cx="70465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dirty="0">
                <a:hlinkClick r:id="rId3"/>
              </a:rPr>
              <a:t>https://celestrak.com/</a:t>
            </a:r>
            <a:endParaRPr lang="et-EE" sz="1800" dirty="0"/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9" name="Picture 1" descr="LOGO_gradient_e-post_148x83pix">
            <a:extLst>
              <a:ext uri="{FF2B5EF4-FFF2-40B4-BE49-F238E27FC236}">
                <a16:creationId xmlns:a16="http://schemas.microsoft.com/office/drawing/2014/main" id="{E8B9DDA2-A938-4026-A00E-B7424CA4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24" y="529822"/>
            <a:ext cx="1856535" cy="104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281"/>
          <p:cNvSpPr txBox="1"/>
          <p:nvPr/>
        </p:nvSpPr>
        <p:spPr>
          <a:xfrm>
            <a:off x="9173573" y="5747464"/>
            <a:ext cx="2656779" cy="69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satellite.taltech.ee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Shape 252"/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93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 idx="4294967295"/>
          </p:nvPr>
        </p:nvSpPr>
        <p:spPr>
          <a:xfrm>
            <a:off x="431373" y="255722"/>
            <a:ext cx="4086383" cy="108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100"/>
              <a:buFont typeface="Verdana"/>
              <a:buNone/>
            </a:pPr>
            <a:r>
              <a:rPr lang="et-EE" i="0" dirty="0">
                <a:solidFill>
                  <a:srgbClr val="800000"/>
                </a:solidFill>
              </a:rPr>
              <a:t>Kosmoseprügi</a:t>
            </a:r>
            <a:endParaRPr sz="3100" b="1" i="0" u="none" strike="noStrike" cap="none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74" name="Picture 2" descr="Võib olla pilt järgmisest: tek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1583"/>
          <a:stretch/>
        </p:blipFill>
        <p:spPr bwMode="auto">
          <a:xfrm>
            <a:off x="1686736" y="1340850"/>
            <a:ext cx="8586062" cy="420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3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 idx="4294967295"/>
          </p:nvPr>
        </p:nvSpPr>
        <p:spPr>
          <a:xfrm>
            <a:off x="431373" y="255722"/>
            <a:ext cx="4086383" cy="108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100"/>
              <a:buFont typeface="Verdana"/>
              <a:buNone/>
            </a:pPr>
            <a:r>
              <a:rPr lang="en-US" i="0" dirty="0">
                <a:solidFill>
                  <a:srgbClr val="800000"/>
                </a:solidFill>
              </a:rPr>
              <a:t>Space debris</a:t>
            </a:r>
            <a:endParaRPr sz="3100" b="1" i="0" u="none" strike="noStrike" cap="none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98" name="Picture 2" descr="Võib olla pilt järgmisest: tekst sisuga: 25000 Count evolution by object type Unidentified Rocket Mission Related Object Rocket Debris Rocket Fragmentation Debris Rocket Body Payload Mission Related Object Payload Debris Payload Fragmentation Debris Payload 2015-... Improved surveillance @ 15000 20000 10000 5000 1960 Jan 10/02/2009 Cosmos-Iridium collision 3294 new objects 1Jan1970 1Jan 1970 1980 Jan 1990 Jan 2000 1Jan Reference Epoch 1Jan 2010 2020 Jan 11/01/2007 Chinese anti- satellite test 3439 new 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13" y="1340850"/>
            <a:ext cx="9546955" cy="53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05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 idx="4294967295"/>
          </p:nvPr>
        </p:nvSpPr>
        <p:spPr>
          <a:xfrm>
            <a:off x="431373" y="255722"/>
            <a:ext cx="4086383" cy="108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100"/>
              <a:buFont typeface="Verdana"/>
              <a:buNone/>
            </a:pPr>
            <a:r>
              <a:rPr lang="en-US" i="0" dirty="0">
                <a:solidFill>
                  <a:srgbClr val="800000"/>
                </a:solidFill>
              </a:rPr>
              <a:t>Space debris</a:t>
            </a:r>
            <a:endParaRPr sz="3100" b="1" i="0" u="none" strike="noStrike" cap="none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3" y="1518833"/>
            <a:ext cx="5829330" cy="4178731"/>
          </a:xfrm>
          <a:prstGeom prst="rect">
            <a:avLst/>
          </a:prstGeom>
        </p:spPr>
      </p:pic>
      <p:pic>
        <p:nvPicPr>
          <p:cNvPr id="5122" name="Picture 2" descr="ISS-Cupola_Auto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47" y="1518833"/>
            <a:ext cx="5304595" cy="44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LOGO_gradient_e-post_148x83pix">
            <a:extLst>
              <a:ext uri="{FF2B5EF4-FFF2-40B4-BE49-F238E27FC236}">
                <a16:creationId xmlns:a16="http://schemas.microsoft.com/office/drawing/2014/main" id="{E8B9DDA2-A938-4026-A00E-B7424CA4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162" y="405836"/>
            <a:ext cx="1222190" cy="68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81"/>
          <p:cNvSpPr txBox="1"/>
          <p:nvPr/>
        </p:nvSpPr>
        <p:spPr>
          <a:xfrm>
            <a:off x="9173573" y="5747464"/>
            <a:ext cx="2656779" cy="69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satelliit.taltech.ee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" name="Shape 252"/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204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 idx="4294967295"/>
          </p:nvPr>
        </p:nvSpPr>
        <p:spPr>
          <a:xfrm>
            <a:off x="431373" y="255722"/>
            <a:ext cx="6054668" cy="108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100"/>
              <a:buFont typeface="Verdana"/>
              <a:buNone/>
            </a:pPr>
            <a:r>
              <a:rPr lang="en-US" i="0" dirty="0">
                <a:solidFill>
                  <a:srgbClr val="800000"/>
                </a:solidFill>
              </a:rPr>
              <a:t>Tracking space debris</a:t>
            </a:r>
            <a:endParaRPr sz="3100" b="1" i="0" u="none" strike="noStrike" cap="none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Picture 1" descr="LOGO_gradient_e-post_148x83pix">
            <a:extLst>
              <a:ext uri="{FF2B5EF4-FFF2-40B4-BE49-F238E27FC236}">
                <a16:creationId xmlns:a16="http://schemas.microsoft.com/office/drawing/2014/main" id="{E8B9DDA2-A938-4026-A00E-B7424CA4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162" y="405836"/>
            <a:ext cx="1222190" cy="68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81"/>
          <p:cNvSpPr txBox="1"/>
          <p:nvPr/>
        </p:nvSpPr>
        <p:spPr>
          <a:xfrm>
            <a:off x="9173573" y="5747464"/>
            <a:ext cx="2656779" cy="69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satelliit.taltech.ee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" name="Shape 252"/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4" y="1472339"/>
            <a:ext cx="5199165" cy="3905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3482" y="5593575"/>
            <a:ext cx="45320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Phased array space surveillance radar at Eglin, Florida</a:t>
            </a:r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916" y="1340849"/>
            <a:ext cx="6315084" cy="44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9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alkiri 1"/>
          <p:cNvSpPr txBox="1">
            <a:spLocks/>
          </p:cNvSpPr>
          <p:nvPr/>
        </p:nvSpPr>
        <p:spPr>
          <a:xfrm>
            <a:off x="1996756" y="2254756"/>
            <a:ext cx="9182777" cy="3446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Requirements to get to a rocket – vibration, thermal-vacuum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Space environment – objects, debris, relative speeds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Surface dangers – atomic oxygen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Radiation from the sun – Earth magnetic field, solar activity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Galactic radiation – particles, 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Shielding – aluminum, water/hydrogen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Dust shielding – lighter + conductive, spreading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Whiskers, conformal coating, cold welding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Large scale shielding – atmosphere, magnetic fields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Effects on humans</a:t>
            </a:r>
            <a:endParaRPr kumimoji="0" lang="et-EE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7533F5A9-E84C-F028-2AAC-E00E540516DF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00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3C2B78C5-862A-94D1-2FA5-0FD03C862A88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9AD51-8D81-BBA3-C4BC-BCEFE437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167" y="824355"/>
            <a:ext cx="7746339" cy="545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E450A0-5EA9-F4EF-4320-95ECA20E0F5C}"/>
              </a:ext>
            </a:extLst>
          </p:cNvPr>
          <p:cNvSpPr txBox="1"/>
          <p:nvPr/>
        </p:nvSpPr>
        <p:spPr>
          <a:xfrm>
            <a:off x="564676" y="3002779"/>
            <a:ext cx="32042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Surface dangers – atomic oxygen</a:t>
            </a:r>
          </a:p>
        </p:txBody>
      </p:sp>
    </p:spTree>
    <p:extLst>
      <p:ext uri="{BB962C8B-B14F-4D97-AF65-F5344CB8AC3E}">
        <p14:creationId xmlns:p14="http://schemas.microsoft.com/office/powerpoint/2010/main" val="3149402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3C2B78C5-862A-94D1-2FA5-0FD03C862A88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ESA reveals candidates for new space science missions - Spaceflight Now">
            <a:extLst>
              <a:ext uri="{FF2B5EF4-FFF2-40B4-BE49-F238E27FC236}">
                <a16:creationId xmlns:a16="http://schemas.microsoft.com/office/drawing/2014/main" id="{DCFCDBCD-DE41-6FB7-75E6-1E249DF5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74" y="675860"/>
            <a:ext cx="9272805" cy="52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12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alkiri 1"/>
          <p:cNvSpPr txBox="1">
            <a:spLocks/>
          </p:cNvSpPr>
          <p:nvPr/>
        </p:nvSpPr>
        <p:spPr>
          <a:xfrm>
            <a:off x="1996756" y="2254756"/>
            <a:ext cx="9182777" cy="3446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Requirements to get to a rocket – vibration, thermal-vacuum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Space environment – objects, debris, relative speeds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Surface dangers – atomic oxygen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Radiation from the sun – Earth magnetic field, solar activity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Galactic radiation – particles, 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Shielding – aluminum, water/hydrogen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Dust shielding – lighter + conductive, spreading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Whiskers, conformal coating, cold welding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Large scale shielding – atmosphere, magnetic fields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Effects on humans</a:t>
            </a:r>
            <a:endParaRPr kumimoji="0" lang="et-EE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724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3C2B78C5-862A-94D1-2FA5-0FD03C862A88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7. Solar wind magnetic field interacts the Earth's magnetic field ...">
            <a:extLst>
              <a:ext uri="{FF2B5EF4-FFF2-40B4-BE49-F238E27FC236}">
                <a16:creationId xmlns:a16="http://schemas.microsoft.com/office/drawing/2014/main" id="{AA6E3ED0-7114-539F-EFF6-EA914DF0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23" y="162732"/>
            <a:ext cx="6303277" cy="356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udying the Van Allen Belts 60 Years After America's First ...">
            <a:extLst>
              <a:ext uri="{FF2B5EF4-FFF2-40B4-BE49-F238E27FC236}">
                <a16:creationId xmlns:a16="http://schemas.microsoft.com/office/drawing/2014/main" id="{16B5EBFF-5E75-CD99-3C30-7317B8F8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0" y="2168412"/>
            <a:ext cx="5967283" cy="46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99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3C2B78C5-862A-94D1-2FA5-0FD03C862A88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El 19 de enero, tras un año de inactividad, el Sol despertó y se ...">
            <a:extLst>
              <a:ext uri="{FF2B5EF4-FFF2-40B4-BE49-F238E27FC236}">
                <a16:creationId xmlns:a16="http://schemas.microsoft.com/office/drawing/2014/main" id="{EFBBC20E-F67D-E035-5084-492DF5625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16" y="818240"/>
            <a:ext cx="5337392" cy="407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124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reakthrough Blogs: H is for Heliosphere (This Is Exciting Stuff!!!)">
            <a:extLst>
              <a:ext uri="{FF2B5EF4-FFF2-40B4-BE49-F238E27FC236}">
                <a16:creationId xmlns:a16="http://schemas.microsoft.com/office/drawing/2014/main" id="{84ABE6A9-6295-AF12-28BA-99A6C1BB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49" y="0"/>
            <a:ext cx="900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3C2B78C5-862A-94D1-2FA5-0FD03C862A88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85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alkiri 1"/>
          <p:cNvSpPr txBox="1">
            <a:spLocks/>
          </p:cNvSpPr>
          <p:nvPr/>
        </p:nvSpPr>
        <p:spPr>
          <a:xfrm>
            <a:off x="1996756" y="2254756"/>
            <a:ext cx="9182777" cy="3446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Requirements to get to a rocket – vibration, thermal-vacuum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Space environment – objects, debris, relative speeds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Surface dangers – atomic oxygen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Radiation from the sun – Earth magnetic field, solar activity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Galactic radiation – particles, 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Shielding – aluminum, water/hydrogen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Dust shielding – lighter + conductive, spreading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Whiskers, conformal coating, cold welding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Large scale shielding – atmosphere, magnetic fields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Effects on humans</a:t>
            </a:r>
            <a:endParaRPr kumimoji="0" lang="et-EE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AB9F4C11-A296-389F-15C8-9BEA95F67897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972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. Transverse section through the &quot;Strategies for Mars&quot; habitat showing water radiation shielding and solar storm shelter.">
            <a:extLst>
              <a:ext uri="{FF2B5EF4-FFF2-40B4-BE49-F238E27FC236}">
                <a16:creationId xmlns:a16="http://schemas.microsoft.com/office/drawing/2014/main" id="{78A46745-F7C4-ECF7-92D4-2BE75F69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7350"/>
            <a:ext cx="7259541" cy="49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ealkiri 1"/>
          <p:cNvSpPr txBox="1">
            <a:spLocks/>
          </p:cNvSpPr>
          <p:nvPr/>
        </p:nvSpPr>
        <p:spPr>
          <a:xfrm>
            <a:off x="2672617" y="333156"/>
            <a:ext cx="9182777" cy="5971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Shielding – aluminum, water/hydrogen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AB9F4C11-A296-389F-15C8-9BEA95F67897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8085A-7F97-0FB4-D73C-ACC620C273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81" y="513286"/>
            <a:ext cx="6918248" cy="3467771"/>
          </a:xfrm>
          <a:prstGeom prst="rect">
            <a:avLst/>
          </a:prstGeom>
        </p:spPr>
      </p:pic>
      <p:pic>
        <p:nvPicPr>
          <p:cNvPr id="5124" name="Picture 4" descr="Why space dust emits radio waves upon crashing into a spacecraft">
            <a:extLst>
              <a:ext uri="{FF2B5EF4-FFF2-40B4-BE49-F238E27FC236}">
                <a16:creationId xmlns:a16="http://schemas.microsoft.com/office/drawing/2014/main" id="{1530F284-84C7-202C-D381-9CA80AAB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13" y="3816823"/>
            <a:ext cx="5107388" cy="30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14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. Transverse section through the &quot;Strategies for Mars&quot; habitat showing water radiation shielding and solar storm shelter.">
            <a:extLst>
              <a:ext uri="{FF2B5EF4-FFF2-40B4-BE49-F238E27FC236}">
                <a16:creationId xmlns:a16="http://schemas.microsoft.com/office/drawing/2014/main" id="{3E3362F7-DE73-C20C-F3B1-772C687F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7350"/>
            <a:ext cx="7259541" cy="49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3C2B78C5-862A-94D1-2FA5-0FD03C862A88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losed Cell Aluminum Foam - Foam Metal">
            <a:extLst>
              <a:ext uri="{FF2B5EF4-FFF2-40B4-BE49-F238E27FC236}">
                <a16:creationId xmlns:a16="http://schemas.microsoft.com/office/drawing/2014/main" id="{E3B48EDC-37E1-43DD-2DAD-8F7BBC31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42" y="1480794"/>
            <a:ext cx="3927281" cy="392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4AE358-AAFB-7661-FFF6-71A76EEC15D4}"/>
              </a:ext>
            </a:extLst>
          </p:cNvPr>
          <p:cNvSpPr txBox="1"/>
          <p:nvPr/>
        </p:nvSpPr>
        <p:spPr>
          <a:xfrm>
            <a:off x="3238169" y="625815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Dust shielding – lighter + conductive, spreading</a:t>
            </a:r>
          </a:p>
        </p:txBody>
      </p:sp>
    </p:spTree>
    <p:extLst>
      <p:ext uri="{BB962C8B-B14F-4D97-AF65-F5344CB8AC3E}">
        <p14:creationId xmlns:p14="http://schemas.microsoft.com/office/powerpoint/2010/main" val="1779146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alkiri 1"/>
          <p:cNvSpPr txBox="1">
            <a:spLocks/>
          </p:cNvSpPr>
          <p:nvPr/>
        </p:nvSpPr>
        <p:spPr>
          <a:xfrm>
            <a:off x="1996756" y="2254756"/>
            <a:ext cx="9182777" cy="3446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Requirements to get to a rocket – vibration, thermal-vacuum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Space environment – objects, debris, relative speeds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Surface dangers – atomic oxygen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Radiation from the sun – Earth magnetic field, solar activity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Galactic radiation – particles, 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Shielding – aluminum, water/hydrogen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Dust shielding – lighter + conductive, spreading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Whiskers, conformal coating, cold welding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Large scale shielding – atmosphere, magnetic fields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Effects on humans</a:t>
            </a:r>
            <a:endParaRPr kumimoji="0" lang="et-EE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AB9F4C11-A296-389F-15C8-9BEA95F67897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851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alkiri 1"/>
          <p:cNvSpPr txBox="1">
            <a:spLocks/>
          </p:cNvSpPr>
          <p:nvPr/>
        </p:nvSpPr>
        <p:spPr>
          <a:xfrm>
            <a:off x="2387951" y="292750"/>
            <a:ext cx="9182777" cy="6554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Whiskers, conformal coating, cold welding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AB9F4C11-A296-389F-15C8-9BEA95F67897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New Theory Explains Mysterious Growth of Metal Strands | Inside Science">
            <a:extLst>
              <a:ext uri="{FF2B5EF4-FFF2-40B4-BE49-F238E27FC236}">
                <a16:creationId xmlns:a16="http://schemas.microsoft.com/office/drawing/2014/main" id="{FE96C8B0-A1E2-723F-275A-F392FA9D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41" y="851408"/>
            <a:ext cx="69056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2281F3D-F9F8-47C8-31F3-FF43B7CA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9" y="3622937"/>
            <a:ext cx="3802628" cy="28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FD08AED3-2CEA-9821-F1B0-72B5059AD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35" y="3455689"/>
            <a:ext cx="4255133" cy="340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04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alkiri 1"/>
          <p:cNvSpPr txBox="1">
            <a:spLocks/>
          </p:cNvSpPr>
          <p:nvPr/>
        </p:nvSpPr>
        <p:spPr>
          <a:xfrm>
            <a:off x="2387951" y="292750"/>
            <a:ext cx="9182777" cy="6554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Whiskers, conformal coating, cold welding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AB9F4C11-A296-389F-15C8-9BEA95F67897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PCB Conformal Coating - Venture Elctronics">
            <a:extLst>
              <a:ext uri="{FF2B5EF4-FFF2-40B4-BE49-F238E27FC236}">
                <a16:creationId xmlns:a16="http://schemas.microsoft.com/office/drawing/2014/main" id="{4F21ACAA-E3CC-C8F5-562B-49171E5A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36" y="826936"/>
            <a:ext cx="6031064" cy="60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nformal Coating Failure Caused by Poor Surface Cleanliness">
            <a:extLst>
              <a:ext uri="{FF2B5EF4-FFF2-40B4-BE49-F238E27FC236}">
                <a16:creationId xmlns:a16="http://schemas.microsoft.com/office/drawing/2014/main" id="{3247FF5E-F95E-B033-EC27-A431CDAC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7174"/>
            <a:ext cx="6601239" cy="440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381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29</a:t>
            </a:fld>
            <a:endParaRPr/>
          </a:p>
        </p:txBody>
      </p:sp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 l="42267" t="5704" r="19481"/>
          <a:stretch/>
        </p:blipFill>
        <p:spPr>
          <a:xfrm>
            <a:off x="131325" y="1150675"/>
            <a:ext cx="5162675" cy="532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>
            <a:spLocks noGrp="1"/>
          </p:cNvSpPr>
          <p:nvPr>
            <p:ph type="title" idx="4294967295"/>
          </p:nvPr>
        </p:nvSpPr>
        <p:spPr>
          <a:xfrm>
            <a:off x="431373" y="88050"/>
            <a:ext cx="64746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100"/>
              <a:buFont typeface="Verdana"/>
              <a:buNone/>
            </a:pPr>
            <a:r>
              <a:rPr lang="et-EE" i="0">
                <a:solidFill>
                  <a:srgbClr val="800000"/>
                </a:solidFill>
              </a:rPr>
              <a:t>Mechanics - integration</a:t>
            </a:r>
            <a:endParaRPr sz="3100" b="1" i="0" u="none" strike="noStrike" cap="none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3" name="Shape 4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9677" y="688675"/>
            <a:ext cx="5304975" cy="3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 rotWithShape="1">
          <a:blip r:embed="rId5">
            <a:alphaModFix/>
          </a:blip>
          <a:srcRect l="40922" t="15108" r="14117" b="35869"/>
          <a:stretch/>
        </p:blipFill>
        <p:spPr>
          <a:xfrm>
            <a:off x="4514325" y="4773750"/>
            <a:ext cx="3610973" cy="22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6295" y="4773750"/>
            <a:ext cx="4390178" cy="1892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87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23575" y="1788050"/>
            <a:ext cx="2604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800" dirty="0">
                <a:latin typeface="Open Sans"/>
              </a:rPr>
              <a:t>Koit </a:t>
            </a:r>
            <a:r>
              <a:rPr lang="et-EE" sz="1800" dirty="0" err="1">
                <a:latin typeface="Open Sans"/>
              </a:rPr>
              <a:t>satellite</a:t>
            </a:r>
            <a:r>
              <a:rPr lang="et-EE" sz="1800" dirty="0">
                <a:latin typeface="Open Sans"/>
              </a:rPr>
              <a:t> </a:t>
            </a:r>
            <a:r>
              <a:rPr lang="et-EE" sz="1800" dirty="0" err="1">
                <a:latin typeface="Open Sans"/>
              </a:rPr>
              <a:t>testing</a:t>
            </a:r>
            <a:r>
              <a:rPr lang="et-EE" sz="1800" dirty="0">
                <a:latin typeface="Open Sans"/>
              </a:rPr>
              <a:t> in </a:t>
            </a:r>
            <a:r>
              <a:rPr lang="et-EE" sz="1800" dirty="0" err="1">
                <a:latin typeface="Open Sans"/>
              </a:rPr>
              <a:t>Tõravere</a:t>
            </a:r>
            <a:r>
              <a:rPr lang="et-EE" sz="1800" dirty="0">
                <a:latin typeface="Open Sans"/>
              </a:rPr>
              <a:t> 05.2019</a:t>
            </a:r>
          </a:p>
        </p:txBody>
      </p:sp>
      <p:pic>
        <p:nvPicPr>
          <p:cNvPr id="6" name="Picture 1" descr="LOGO_gradient_e-post_148x83pix">
            <a:extLst>
              <a:ext uri="{FF2B5EF4-FFF2-40B4-BE49-F238E27FC236}">
                <a16:creationId xmlns:a16="http://schemas.microsoft.com/office/drawing/2014/main" id="{D9DC9FC2-CE18-4FE6-8706-66D3172C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46" y="500325"/>
            <a:ext cx="14097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/>
          <a:stretch/>
        </p:blipFill>
        <p:spPr>
          <a:xfrm>
            <a:off x="0" y="0"/>
            <a:ext cx="456247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026" y="884420"/>
            <a:ext cx="3381774" cy="5973580"/>
          </a:xfrm>
          <a:prstGeom prst="rect">
            <a:avLst/>
          </a:prstGeom>
        </p:spPr>
      </p:pic>
      <p:pic>
        <p:nvPicPr>
          <p:cNvPr id="8" name="Picture 2" descr="Satelli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3576276"/>
            <a:ext cx="3905250" cy="328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33798" y="3022700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800" dirty="0" err="1">
                <a:latin typeface="Open Sans"/>
              </a:rPr>
              <a:t>Satellite</a:t>
            </a:r>
            <a:r>
              <a:rPr lang="et-EE" sz="1800" dirty="0">
                <a:latin typeface="Open Sans"/>
              </a:rPr>
              <a:t> </a:t>
            </a:r>
            <a:r>
              <a:rPr lang="et-EE" sz="1800" dirty="0" err="1">
                <a:latin typeface="Open Sans"/>
              </a:rPr>
              <a:t>integration</a:t>
            </a:r>
            <a:r>
              <a:rPr lang="et-EE" sz="1800" dirty="0">
                <a:latin typeface="Open Sans"/>
              </a:rPr>
              <a:t> in Berlin</a:t>
            </a:r>
          </a:p>
        </p:txBody>
      </p:sp>
    </p:spTree>
    <p:extLst>
      <p:ext uri="{BB962C8B-B14F-4D97-AF65-F5344CB8AC3E}">
        <p14:creationId xmlns:p14="http://schemas.microsoft.com/office/powerpoint/2010/main" val="3746596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070" y="3583471"/>
            <a:ext cx="7344739" cy="32745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053" y="2282341"/>
            <a:ext cx="4535045" cy="3391206"/>
          </a:xfrm>
          <a:prstGeom prst="rect">
            <a:avLst/>
          </a:prstGeom>
        </p:spPr>
      </p:pic>
      <p:pic>
        <p:nvPicPr>
          <p:cNvPr id="3" name="Picture 1" descr="LOGO_gradient_e-post_148x83pix">
            <a:extLst>
              <a:ext uri="{FF2B5EF4-FFF2-40B4-BE49-F238E27FC236}">
                <a16:creationId xmlns:a16="http://schemas.microsoft.com/office/drawing/2014/main" id="{D9DC9FC2-CE18-4FE6-8706-66D3172C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46" y="500325"/>
            <a:ext cx="14097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60584" cy="3583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584" y="-1"/>
            <a:ext cx="4404263" cy="2696387"/>
          </a:xfrm>
          <a:prstGeom prst="rect">
            <a:avLst/>
          </a:prstGeom>
        </p:spPr>
      </p:pic>
      <p:pic>
        <p:nvPicPr>
          <p:cNvPr id="2051" name="Picture 3" descr="OBC_DSC006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3472"/>
            <a:ext cx="4135983" cy="26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315440" y="1432255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Pealkiri 1"/>
          <p:cNvSpPr txBox="1">
            <a:spLocks/>
          </p:cNvSpPr>
          <p:nvPr/>
        </p:nvSpPr>
        <p:spPr>
          <a:xfrm>
            <a:off x="2853192" y="6303538"/>
            <a:ext cx="4837159" cy="425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UHF &amp; X-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band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radio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10" name="Pealkiri 1"/>
          <p:cNvSpPr txBox="1">
            <a:spLocks/>
          </p:cNvSpPr>
          <p:nvPr/>
        </p:nvSpPr>
        <p:spPr>
          <a:xfrm>
            <a:off x="9682378" y="5385487"/>
            <a:ext cx="2234368" cy="425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power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system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11" name="Pealkiri 1"/>
          <p:cNvSpPr txBox="1">
            <a:spLocks/>
          </p:cNvSpPr>
          <p:nvPr/>
        </p:nvSpPr>
        <p:spPr>
          <a:xfrm>
            <a:off x="868865" y="3035537"/>
            <a:ext cx="2785205" cy="425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attitude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control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12" name="Pealkiri 1"/>
          <p:cNvSpPr txBox="1">
            <a:spLocks/>
          </p:cNvSpPr>
          <p:nvPr/>
        </p:nvSpPr>
        <p:spPr>
          <a:xfrm>
            <a:off x="5489165" y="2294388"/>
            <a:ext cx="3307402" cy="425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RGB and NIR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cameras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13" name="Pealkiri 1"/>
          <p:cNvSpPr txBox="1">
            <a:spLocks/>
          </p:cNvSpPr>
          <p:nvPr/>
        </p:nvSpPr>
        <p:spPr>
          <a:xfrm>
            <a:off x="400479" y="5673547"/>
            <a:ext cx="1927302" cy="829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main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computer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079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alkiri 1"/>
          <p:cNvSpPr txBox="1">
            <a:spLocks/>
          </p:cNvSpPr>
          <p:nvPr/>
        </p:nvSpPr>
        <p:spPr>
          <a:xfrm>
            <a:off x="2804277" y="465713"/>
            <a:ext cx="4571196" cy="9178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Large scale shielding – atmosphere, magnetic fields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Effects on humans</a:t>
            </a:r>
            <a:endParaRPr kumimoji="0" lang="et-EE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52">
            <a:extLst>
              <a:ext uri="{FF2B5EF4-FFF2-40B4-BE49-F238E27FC236}">
                <a16:creationId xmlns:a16="http://schemas.microsoft.com/office/drawing/2014/main" id="{AB9F4C11-A296-389F-15C8-9BEA95F67897}"/>
              </a:ext>
            </a:extLst>
          </p:cNvPr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Interstellar space traveling">
            <a:extLst>
              <a:ext uri="{FF2B5EF4-FFF2-40B4-BE49-F238E27FC236}">
                <a16:creationId xmlns:a16="http://schemas.microsoft.com/office/drawing/2014/main" id="{57AF3119-0663-4CC5-EC51-1FBD214F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326"/>
            <a:ext cx="6261231" cy="32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enus might be the next stop for humankind - MarketWatch">
            <a:extLst>
              <a:ext uri="{FF2B5EF4-FFF2-40B4-BE49-F238E27FC236}">
                <a16:creationId xmlns:a16="http://schemas.microsoft.com/office/drawing/2014/main" id="{C82638BF-0F46-7A5A-816C-CF4443032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45" y="2927596"/>
            <a:ext cx="6982155" cy="393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hy isn't Titan a planet when it is larger than Mercury? Shouldn't Titan  and Saturn be binary planets? : r/Astronomy">
            <a:extLst>
              <a:ext uri="{FF2B5EF4-FFF2-40B4-BE49-F238E27FC236}">
                <a16:creationId xmlns:a16="http://schemas.microsoft.com/office/drawing/2014/main" id="{514B9475-3474-D998-6ED6-CCB162EBF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05" y="0"/>
            <a:ext cx="4571195" cy="342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55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32</a:t>
            </a:fld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title" idx="4294967295"/>
          </p:nvPr>
        </p:nvSpPr>
        <p:spPr>
          <a:xfrm>
            <a:off x="431373" y="88050"/>
            <a:ext cx="7474378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100"/>
              <a:buFont typeface="Verdana"/>
              <a:buNone/>
            </a:pPr>
            <a:r>
              <a:rPr lang="et-EE" i="0" dirty="0">
                <a:solidFill>
                  <a:srgbClr val="800000"/>
                </a:solidFill>
              </a:rPr>
              <a:t>New </a:t>
            </a:r>
            <a:r>
              <a:rPr lang="et-EE" i="0" dirty="0" err="1">
                <a:solidFill>
                  <a:srgbClr val="800000"/>
                </a:solidFill>
              </a:rPr>
              <a:t>project</a:t>
            </a:r>
            <a:r>
              <a:rPr lang="et-EE" i="0" dirty="0">
                <a:solidFill>
                  <a:srgbClr val="800000"/>
                </a:solidFill>
              </a:rPr>
              <a:t> 2022: </a:t>
            </a:r>
            <a:r>
              <a:rPr lang="et-EE" i="0" dirty="0" err="1">
                <a:solidFill>
                  <a:srgbClr val="800000"/>
                </a:solidFill>
              </a:rPr>
              <a:t>PocketQube</a:t>
            </a:r>
            <a:endParaRPr sz="3100" b="1" i="0" u="none" strike="noStrike" cap="none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77754" y="2224603"/>
            <a:ext cx="5037719" cy="40281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6020" y="906885"/>
            <a:ext cx="453067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Make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a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satellite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: 5*5*5 cm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Team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project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courses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practice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thesis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topics</a:t>
            </a: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Will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fly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to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orbit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in </a:t>
            </a:r>
            <a:r>
              <a:rPr lang="en-US" sz="1800" b="1" dirty="0">
                <a:solidFill>
                  <a:prstClr val="black"/>
                </a:solidFill>
                <a:latin typeface="Calibri Light" panose="020F0302020204030204"/>
              </a:rPr>
              <a:t>2025</a:t>
            </a: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1" y="0"/>
            <a:ext cx="428625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27749" y="6356350"/>
            <a:ext cx="4132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https://www.youtube.com/watch?v=wCH8loS2OgI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463340" y="1590149"/>
            <a:ext cx="24641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600" b="1" dirty="0" err="1">
                <a:solidFill>
                  <a:schemeClr val="bg1"/>
                </a:solidFill>
                <a:latin typeface="Calibri Light" panose="020F0302020204030204"/>
              </a:rPr>
              <a:t>Experiments</a:t>
            </a:r>
            <a:r>
              <a:rPr lang="et-EE" sz="1600" b="1" dirty="0">
                <a:solidFill>
                  <a:schemeClr val="bg1"/>
                </a:solidFill>
                <a:latin typeface="Calibri Light" panose="020F0302020204030204"/>
              </a:rPr>
              <a:t> in </a:t>
            </a:r>
            <a:r>
              <a:rPr lang="et-EE" sz="1600" b="1" dirty="0" err="1">
                <a:solidFill>
                  <a:schemeClr val="bg1"/>
                </a:solidFill>
                <a:latin typeface="Calibri Light" panose="020F0302020204030204"/>
              </a:rPr>
              <a:t>stratosphere</a:t>
            </a:r>
            <a:endParaRPr lang="et-EE" sz="1600" b="1" dirty="0">
              <a:solidFill>
                <a:schemeClr val="bg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5870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33</a:t>
            </a:fld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title" idx="4294967295"/>
          </p:nvPr>
        </p:nvSpPr>
        <p:spPr>
          <a:xfrm>
            <a:off x="431373" y="88050"/>
            <a:ext cx="4086383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100"/>
              <a:buFont typeface="Verdana"/>
              <a:buNone/>
            </a:pPr>
            <a:r>
              <a:rPr lang="et-EE" i="0" dirty="0" err="1">
                <a:solidFill>
                  <a:srgbClr val="800000"/>
                </a:solidFill>
              </a:rPr>
              <a:t>PocketQube</a:t>
            </a:r>
            <a:endParaRPr sz="3100" b="1" i="0" u="none" strike="noStrike" cap="none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6020" y="906885"/>
            <a:ext cx="453067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Make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a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satellite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: 5*5*5 cm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Team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project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courses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practice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thesis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topics</a:t>
            </a: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Experiments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in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stratosphere</a:t>
            </a: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Will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fly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to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orbit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in 3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years</a:t>
            </a: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1026" name="Picture 2" descr="https://i0.wp.com/libre.space/wp-content/uploads/2019/12/qubik_clay02.png?fit=1126%2C749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7" y="2952427"/>
            <a:ext cx="5209350" cy="346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917" y="2507472"/>
            <a:ext cx="27911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https://libre.space/projects/qubik/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66" y="1"/>
            <a:ext cx="4301005" cy="3373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906" y="4381519"/>
            <a:ext cx="5099265" cy="21573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81639" y="3891192"/>
            <a:ext cx="2334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http://www.albaorbital.com/</a:t>
            </a:r>
          </a:p>
        </p:txBody>
      </p:sp>
      <p:sp>
        <p:nvSpPr>
          <p:cNvPr id="9" name="Rectangle 8"/>
          <p:cNvSpPr/>
          <p:nvPr/>
        </p:nvSpPr>
        <p:spPr>
          <a:xfrm>
            <a:off x="5342169" y="276190"/>
            <a:ext cx="2282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https://orionspace.com.np/</a:t>
            </a:r>
          </a:p>
        </p:txBody>
      </p:sp>
    </p:spTree>
    <p:extLst>
      <p:ext uri="{BB962C8B-B14F-4D97-AF65-F5344CB8AC3E}">
        <p14:creationId xmlns:p14="http://schemas.microsoft.com/office/powerpoint/2010/main" val="3055025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34</a:t>
            </a:fld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title" idx="4294967295"/>
          </p:nvPr>
        </p:nvSpPr>
        <p:spPr>
          <a:xfrm>
            <a:off x="431373" y="88050"/>
            <a:ext cx="4086383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100"/>
              <a:buFont typeface="Verdana"/>
              <a:buNone/>
            </a:pPr>
            <a:r>
              <a:rPr lang="et-EE" i="0" dirty="0" err="1">
                <a:solidFill>
                  <a:srgbClr val="800000"/>
                </a:solidFill>
              </a:rPr>
              <a:t>PocketQube</a:t>
            </a:r>
            <a:endParaRPr sz="3100" b="1" i="0" u="none" strike="noStrike" cap="none" dirty="0">
              <a:solidFill>
                <a:srgbClr val="8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6020" y="906885"/>
            <a:ext cx="453067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Make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a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satellite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: 5*5*5 cm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Team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project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courses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practice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thesis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topics</a:t>
            </a: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Experiments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in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stratosphere</a:t>
            </a: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Will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fly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to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orbit</a:t>
            </a:r>
            <a:r>
              <a:rPr lang="et-EE" sz="1800" b="1" dirty="0">
                <a:solidFill>
                  <a:prstClr val="black"/>
                </a:solidFill>
                <a:latin typeface="Calibri Light" panose="020F0302020204030204"/>
              </a:rPr>
              <a:t> in 3 </a:t>
            </a:r>
            <a:r>
              <a:rPr lang="et-EE" sz="1800" b="1" dirty="0" err="1">
                <a:solidFill>
                  <a:prstClr val="black"/>
                </a:solidFill>
                <a:latin typeface="Calibri Light" panose="020F0302020204030204"/>
              </a:rPr>
              <a:t>years</a:t>
            </a:r>
            <a:endParaRPr lang="et-EE" sz="1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" name="Picture 2" descr="bde8106a-3946-4cf3-958a-407fa62869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97" y="3096392"/>
            <a:ext cx="9335365" cy="261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91579" y="23778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sz="1800" b="1" dirty="0">
                <a:latin typeface="+mj-lt"/>
              </a:rPr>
              <a:t>Project </a:t>
            </a:r>
            <a:r>
              <a:rPr lang="et-EE" sz="1800" b="1" dirty="0" err="1">
                <a:latin typeface="+mj-lt"/>
              </a:rPr>
              <a:t>timeline</a:t>
            </a:r>
            <a:r>
              <a:rPr lang="et-EE" sz="1800" b="1" dirty="0">
                <a:latin typeface="+mj-lt"/>
              </a:rPr>
              <a:t>:</a:t>
            </a:r>
            <a:endParaRPr lang="en-US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158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ealkiri 1"/>
          <p:cNvSpPr txBox="1">
            <a:spLocks/>
          </p:cNvSpPr>
          <p:nvPr/>
        </p:nvSpPr>
        <p:spPr>
          <a:xfrm>
            <a:off x="1996756" y="2254756"/>
            <a:ext cx="9182777" cy="3446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Requirements to get to a rocket – vibration, thermal-vacuum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Space environment – objects, debris, relative speeds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Surface dangers – atomic oxygen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Radiation from the sun – Earth magnetic field, solar activity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Galactic radiation – particles, 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Shielding – aluminum, water/hydrogen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Dust shielding – lighter + conductive, spreading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Whiskers, conformal coating, cold welding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Large scale shielding – atmosphere, magnetic fields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Effects on humans</a:t>
            </a:r>
            <a:endParaRPr kumimoji="0" lang="et-EE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976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1" descr="LOGO_gradient_e-post_148x83pix">
            <a:extLst>
              <a:ext uri="{FF2B5EF4-FFF2-40B4-BE49-F238E27FC236}">
                <a16:creationId xmlns:a16="http://schemas.microsoft.com/office/drawing/2014/main" id="{E8B9DDA2-A938-4026-A00E-B7424CA4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24" y="529822"/>
            <a:ext cx="1856535" cy="104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281"/>
          <p:cNvSpPr txBox="1"/>
          <p:nvPr/>
        </p:nvSpPr>
        <p:spPr>
          <a:xfrm>
            <a:off x="720041" y="155346"/>
            <a:ext cx="2931796" cy="560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Space danger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8" name="Shape 281"/>
          <p:cNvSpPr txBox="1"/>
          <p:nvPr/>
        </p:nvSpPr>
        <p:spPr>
          <a:xfrm>
            <a:off x="9173573" y="5747464"/>
            <a:ext cx="2656779" cy="69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t-EE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satellite.taltech.ee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" name="Shape 252"/>
          <p:cNvSpPr txBox="1"/>
          <p:nvPr/>
        </p:nvSpPr>
        <p:spPr>
          <a:xfrm>
            <a:off x="8981267" y="6194702"/>
            <a:ext cx="3041393" cy="50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t-EE" sz="200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rauno.gordon@taltech.ee</a:t>
            </a:r>
            <a:endParaRPr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390BA-B927-B64E-EDC0-563F7FAD683D}"/>
              </a:ext>
            </a:extLst>
          </p:cNvPr>
          <p:cNvSpPr txBox="1"/>
          <p:nvPr/>
        </p:nvSpPr>
        <p:spPr>
          <a:xfrm>
            <a:off x="372280" y="1614415"/>
            <a:ext cx="9245379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Requirements to get to a rocket – vibration, thermal-vacuum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Space environment – objects, debris, relative speeds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Calibri Light" panose="020F0302020204030204"/>
              </a:rPr>
              <a:t>Surface dangers – atomic oxygen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Radiation from the sun – Earth magnetic field, solar activity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Calibri Light" panose="020F0302020204030204"/>
              </a:rPr>
              <a:t>Galactic radiation – particles, 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Shielding – aluminum, water/hydrogen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Dust shielding – lighter + conductive, spreading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Calibri Light" panose="020F0302020204030204"/>
              </a:rPr>
              <a:t>Whiskers, conformal coating, cold welding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Calibri Light" panose="020F0302020204030204"/>
              </a:rPr>
              <a:t>Large scale shielding – atmosphere,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410896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08963" y="2009853"/>
            <a:ext cx="2604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800" dirty="0">
                <a:latin typeface="Open Sans"/>
              </a:rPr>
              <a:t>Hämarik </a:t>
            </a:r>
            <a:r>
              <a:rPr lang="et-EE" sz="1800" dirty="0" err="1">
                <a:latin typeface="Open Sans"/>
              </a:rPr>
              <a:t>satellite</a:t>
            </a:r>
            <a:r>
              <a:rPr lang="et-EE" sz="1800" dirty="0">
                <a:latin typeface="Open Sans"/>
              </a:rPr>
              <a:t> </a:t>
            </a:r>
            <a:r>
              <a:rPr lang="et-EE" sz="1800" dirty="0" err="1">
                <a:latin typeface="Open Sans"/>
              </a:rPr>
              <a:t>integration</a:t>
            </a:r>
            <a:r>
              <a:rPr lang="et-EE" sz="1800" dirty="0">
                <a:latin typeface="Open Sans"/>
              </a:rPr>
              <a:t> in Brno</a:t>
            </a:r>
          </a:p>
        </p:txBody>
      </p:sp>
      <p:pic>
        <p:nvPicPr>
          <p:cNvPr id="6" name="Picture 1" descr="LOGO_gradient_e-post_148x83pix">
            <a:extLst>
              <a:ext uri="{FF2B5EF4-FFF2-40B4-BE49-F238E27FC236}">
                <a16:creationId xmlns:a16="http://schemas.microsoft.com/office/drawing/2014/main" id="{D9DC9FC2-CE18-4FE6-8706-66D3172C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46" y="500325"/>
            <a:ext cx="14097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750" y="3149859"/>
            <a:ext cx="6592250" cy="3708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"/>
          <a:stretch/>
        </p:blipFill>
        <p:spPr>
          <a:xfrm>
            <a:off x="0" y="0"/>
            <a:ext cx="7687514" cy="41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48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5472545" cy="687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9699" y="0"/>
            <a:ext cx="69723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2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6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0"/>
          <a:stretch/>
        </p:blipFill>
        <p:spPr bwMode="auto">
          <a:xfrm>
            <a:off x="0" y="260320"/>
            <a:ext cx="12192000" cy="6013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6901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2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8374"/>
            <a:ext cx="12213756" cy="5826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5843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24" y="105952"/>
            <a:ext cx="10870276" cy="54487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647877" y="2830314"/>
            <a:ext cx="1722145" cy="609059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417267" y="2979923"/>
            <a:ext cx="2201780" cy="1422128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63199" y="2830280"/>
            <a:ext cx="579968" cy="203299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804111" y="2979922"/>
            <a:ext cx="873145" cy="169258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907866" y="2979922"/>
            <a:ext cx="1433846" cy="49705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ealkiri 1"/>
          <p:cNvSpPr txBox="1">
            <a:spLocks/>
          </p:cNvSpPr>
          <p:nvPr/>
        </p:nvSpPr>
        <p:spPr>
          <a:xfrm>
            <a:off x="10070714" y="1768373"/>
            <a:ext cx="2121286" cy="8244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solar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panels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8525164" y="1932058"/>
            <a:ext cx="1533471" cy="248527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9070109" y="1132721"/>
            <a:ext cx="988526" cy="103569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ealkiri 1"/>
          <p:cNvSpPr txBox="1">
            <a:spLocks/>
          </p:cNvSpPr>
          <p:nvPr/>
        </p:nvSpPr>
        <p:spPr>
          <a:xfrm>
            <a:off x="2164307" y="3439373"/>
            <a:ext cx="1939626" cy="425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radio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22" name="Pealkiri 1"/>
          <p:cNvSpPr txBox="1">
            <a:spLocks/>
          </p:cNvSpPr>
          <p:nvPr/>
        </p:nvSpPr>
        <p:spPr>
          <a:xfrm>
            <a:off x="1622738" y="4418333"/>
            <a:ext cx="2234368" cy="425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power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system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25" name="Pealkiri 1"/>
          <p:cNvSpPr txBox="1">
            <a:spLocks/>
          </p:cNvSpPr>
          <p:nvPr/>
        </p:nvSpPr>
        <p:spPr>
          <a:xfrm>
            <a:off x="4464100" y="4931151"/>
            <a:ext cx="2785205" cy="425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attitude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control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27" name="Pealkiri 1"/>
          <p:cNvSpPr txBox="1">
            <a:spLocks/>
          </p:cNvSpPr>
          <p:nvPr/>
        </p:nvSpPr>
        <p:spPr>
          <a:xfrm>
            <a:off x="7181799" y="4687911"/>
            <a:ext cx="1734922" cy="425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cameras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28" name="Pealkiri 1"/>
          <p:cNvSpPr txBox="1">
            <a:spLocks/>
          </p:cNvSpPr>
          <p:nvPr/>
        </p:nvSpPr>
        <p:spPr>
          <a:xfrm>
            <a:off x="9416352" y="3244384"/>
            <a:ext cx="1927302" cy="829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main</a:t>
            </a: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t-E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computer</a:t>
            </a:r>
            <a:endParaRPr kumimoji="0" lang="et-E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079" y="147798"/>
            <a:ext cx="2556197" cy="202061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4402" y="1748544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t-E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satellite.taltech.ee</a:t>
            </a:r>
            <a:endParaRPr kumimoji="0" lang="et-E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240358"/>
      </p:ext>
    </p:extLst>
  </p:cSld>
  <p:clrMapOvr>
    <a:masterClrMapping/>
  </p:clrMapOvr>
</p:sld>
</file>

<file path=ppt/theme/theme1.xml><?xml version="1.0" encoding="utf-8"?>
<a:theme xmlns:a="http://schemas.openxmlformats.org/drawingml/2006/main" name="Satelliit2016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atelliit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telliit2016" id="{2E54FFE0-CDAC-4553-BFB7-55CE96834D44}" vid="{67814296-17D8-4233-84D0-AEAFFE4307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E5F3D956EA1B4383F6340F0B843889" ma:contentTypeVersion="14" ma:contentTypeDescription="Create a new document." ma:contentTypeScope="" ma:versionID="6e99a5bcc3ccb193b2d10140d9053306">
  <xsd:schema xmlns:xsd="http://www.w3.org/2001/XMLSchema" xmlns:xs="http://www.w3.org/2001/XMLSchema" xmlns:p="http://schemas.microsoft.com/office/2006/metadata/properties" xmlns:ns3="7a915000-301d-4deb-a0e9-fd656f6e403b" xmlns:ns4="ffe7f2ae-d114-4ec9-86d3-7e949041294b" targetNamespace="http://schemas.microsoft.com/office/2006/metadata/properties" ma:root="true" ma:fieldsID="f4d81e4c0526718dcf46ea6671b246c7" ns3:_="" ns4:_="">
    <xsd:import namespace="7a915000-301d-4deb-a0e9-fd656f6e403b"/>
    <xsd:import namespace="ffe7f2ae-d114-4ec9-86d3-7e949041294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15000-301d-4deb-a0e9-fd656f6e40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e7f2ae-d114-4ec9-86d3-7e94904129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FDC587-2164-4DF7-BFB1-638CDD502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915000-301d-4deb-a0e9-fd656f6e403b"/>
    <ds:schemaRef ds:uri="ffe7f2ae-d114-4ec9-86d3-7e94904129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52410C-0F63-41B1-85C1-47771622F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4DA88B-FBDA-488D-9719-4DFCA60493F9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ffe7f2ae-d114-4ec9-86d3-7e949041294b"/>
    <ds:schemaRef ds:uri="http://schemas.openxmlformats.org/package/2006/metadata/core-properties"/>
    <ds:schemaRef ds:uri="7a915000-301d-4deb-a0e9-fd656f6e403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13896</TotalTime>
  <Words>986</Words>
  <Application>Microsoft Office PowerPoint</Application>
  <PresentationFormat>Widescreen</PresentationFormat>
  <Paragraphs>177</Paragraphs>
  <Slides>36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Verdana</vt:lpstr>
      <vt:lpstr>Calibri Light</vt:lpstr>
      <vt:lpstr>Open Sans</vt:lpstr>
      <vt:lpstr>Arial</vt:lpstr>
      <vt:lpstr>Calibri</vt:lpstr>
      <vt:lpstr>Satelliit2016</vt:lpstr>
      <vt:lpstr>1_Satelliit2016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Kosmoseprügi</vt:lpstr>
      <vt:lpstr>Space debris</vt:lpstr>
      <vt:lpstr>Space debris</vt:lpstr>
      <vt:lpstr>Tracking space debris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Mechanics - integration</vt:lpstr>
      <vt:lpstr>PowerPoint Presentation</vt:lpstr>
      <vt:lpstr>PowerPoint Presentation</vt:lpstr>
      <vt:lpstr>New project 2022: PocketQube</vt:lpstr>
      <vt:lpstr>PocketQube</vt:lpstr>
      <vt:lpstr>PocketQube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Marko Karm Mechanics area  martin.simon@ttu.ee</dc:title>
  <dc:creator>Katrin Arvola</dc:creator>
  <cp:lastModifiedBy>Rauno Gordon</cp:lastModifiedBy>
  <cp:revision>240</cp:revision>
  <dcterms:modified xsi:type="dcterms:W3CDTF">2022-05-11T20:32:52Z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0x01010066E5F3D956EA1B4383F6340F0B843889</vt:lpwstr>
  </property>
</Properties>
</file>