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7" r:id="rId4"/>
    <p:sldId id="278" r:id="rId5"/>
    <p:sldId id="288" r:id="rId6"/>
    <p:sldId id="290" r:id="rId7"/>
    <p:sldId id="261" r:id="rId8"/>
    <p:sldId id="280" r:id="rId9"/>
    <p:sldId id="289" r:id="rId10"/>
    <p:sldId id="297" r:id="rId11"/>
    <p:sldId id="291" r:id="rId12"/>
    <p:sldId id="292" r:id="rId13"/>
    <p:sldId id="298" r:id="rId14"/>
    <p:sldId id="284" r:id="rId15"/>
    <p:sldId id="293" r:id="rId16"/>
    <p:sldId id="265" r:id="rId17"/>
    <p:sldId id="294" r:id="rId18"/>
    <p:sldId id="295" r:id="rId19"/>
    <p:sldId id="268" r:id="rId20"/>
    <p:sldId id="269" r:id="rId21"/>
    <p:sldId id="296" r:id="rId22"/>
    <p:sldId id="270" r:id="rId23"/>
    <p:sldId id="299" r:id="rId2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0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00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33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498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79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642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253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745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4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863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61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2C5B-84D3-4F81-BB6A-BF0A4B3768F4}" type="datetimeFigureOut">
              <a:rPr lang="et-EE" smtClean="0"/>
              <a:t>11.09.2017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5EDB-78CF-4AB0-AE65-C473E2FB306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52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Loeng: Põhjavesi ja ümbriskivim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Põhjavee liikumine kivimites: poorsus vs lõhelisus</a:t>
            </a:r>
          </a:p>
          <a:p>
            <a:r>
              <a:rPr lang="et-EE" dirty="0"/>
              <a:t>Poorsus. Erinevate sette- ja kivimitüüpide võrdlus</a:t>
            </a:r>
          </a:p>
          <a:p>
            <a:r>
              <a:rPr lang="et-EE" dirty="0"/>
              <a:t>Aeratsiooni- ja küllastusvöö</a:t>
            </a:r>
          </a:p>
          <a:p>
            <a:r>
              <a:rPr lang="et-EE" dirty="0" err="1"/>
              <a:t>Veeand</a:t>
            </a:r>
            <a:r>
              <a:rPr lang="et-EE" dirty="0"/>
              <a:t> (</a:t>
            </a:r>
            <a:r>
              <a:rPr lang="et-EE" i="1" dirty="0" err="1"/>
              <a:t>specific</a:t>
            </a:r>
            <a:r>
              <a:rPr lang="et-EE" i="1" dirty="0"/>
              <a:t> </a:t>
            </a:r>
            <a:r>
              <a:rPr lang="et-EE" i="1" dirty="0" err="1"/>
              <a:t>yield</a:t>
            </a:r>
            <a:r>
              <a:rPr lang="et-EE" dirty="0"/>
              <a:t>) ja seotud vesi (</a:t>
            </a:r>
            <a:r>
              <a:rPr lang="et-EE" i="1" dirty="0" err="1"/>
              <a:t>specific</a:t>
            </a:r>
            <a:r>
              <a:rPr lang="et-EE" i="1" dirty="0"/>
              <a:t> </a:t>
            </a:r>
            <a:r>
              <a:rPr lang="et-EE" i="1" dirty="0" err="1"/>
              <a:t>retention</a:t>
            </a:r>
            <a:r>
              <a:rPr lang="et-EE" dirty="0"/>
              <a:t>). Erinevate sette- ja kivimitüüpide võrdlus</a:t>
            </a:r>
          </a:p>
          <a:p>
            <a:r>
              <a:rPr lang="et-EE" dirty="0"/>
              <a:t>Põhjaveekihid ja veepidemed</a:t>
            </a:r>
          </a:p>
          <a:p>
            <a:r>
              <a:rPr lang="et-EE" dirty="0"/>
              <a:t>Surveline ja vabapinnaline (surveta) põhjavesi</a:t>
            </a:r>
          </a:p>
          <a:p>
            <a:endParaRPr lang="et-EE" dirty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322A-D35D-4EEE-B612-D8A8011CB3B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311900"/>
            <a:ext cx="286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LEKTOR: Valle Raidla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46283" y="6308079"/>
            <a:ext cx="3807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RÜHM: </a:t>
            </a:r>
            <a:r>
              <a:rPr lang="et-EE" sz="2400" b="1" dirty="0">
                <a:solidFill>
                  <a:srgbClr val="00B050"/>
                </a:solidFill>
              </a:rPr>
              <a:t>NGG0120/AKG0223 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89" y="2957457"/>
            <a:ext cx="7144147" cy="3576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115" y="2588125"/>
            <a:ext cx="411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Pinnase </a:t>
            </a:r>
            <a:r>
              <a:rPr lang="et-EE" b="1" dirty="0" err="1"/>
              <a:t>veeand</a:t>
            </a:r>
            <a:r>
              <a:rPr lang="et-EE" b="1" dirty="0"/>
              <a:t> külmunud pinnase korral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1115" y="1110797"/>
            <a:ext cx="846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Poorsus võib </a:t>
            </a:r>
            <a:r>
              <a:rPr lang="et-EE" b="1" dirty="0" smtClean="0"/>
              <a:t>olla ajas muutuv suurus.</a:t>
            </a:r>
            <a:endParaRPr lang="et-EE" b="1" dirty="0"/>
          </a:p>
          <a:p>
            <a:r>
              <a:rPr lang="et-EE" dirty="0"/>
              <a:t>Liivaterade vahele võib settida kaltsiit. Kui toimub mingi muutus keskkonnas nt. põllumajanduse algus mis suurendab veeläbivoolu (juured) kaltsiit lahustub ja pooriruum suureneb.</a:t>
            </a:r>
          </a:p>
          <a:p>
            <a:r>
              <a:rPr lang="et-EE" dirty="0"/>
              <a:t>Ohuks ka happelised </a:t>
            </a:r>
            <a:r>
              <a:rPr lang="et-EE" dirty="0" smtClean="0"/>
              <a:t>väetised ja </a:t>
            </a:r>
            <a:r>
              <a:rPr lang="et-EE" dirty="0"/>
              <a:t>sooveed.</a:t>
            </a:r>
          </a:p>
        </p:txBody>
      </p:sp>
    </p:spTree>
    <p:extLst>
      <p:ext uri="{BB962C8B-B14F-4D97-AF65-F5344CB8AC3E}">
        <p14:creationId xmlns:p14="http://schemas.microsoft.com/office/powerpoint/2010/main" val="2721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024" y="1647572"/>
            <a:ext cx="899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Pinnase ülemist osa jaotatakse selle veesisalduse järgi aeratsiooni- ja küllastusvööndiks.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4057" y="678748"/>
            <a:ext cx="4123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b="1" dirty="0"/>
              <a:t>Põhjavee paiknemine pinnases</a:t>
            </a:r>
          </a:p>
          <a:p>
            <a:pPr algn="ctr"/>
            <a:r>
              <a:rPr lang="et-EE" sz="2400" b="1" dirty="0"/>
              <a:t>Küllastusvöö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5024" y="2878878"/>
            <a:ext cx="4361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Küllastusvöö on maakoore osa kus kõik pinnase tühemikud on täidetud veega (küllastunud).</a:t>
            </a:r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r>
              <a:rPr lang="et-EE" dirty="0"/>
              <a:t>Rakenduslikus </a:t>
            </a:r>
            <a:r>
              <a:rPr lang="et-EE" dirty="0" err="1"/>
              <a:t>hüdrogeoloogias</a:t>
            </a:r>
            <a:r>
              <a:rPr lang="et-EE" dirty="0"/>
              <a:t> peetakse mõiste all „põhjavesi“ silmas just küllastusvööndis asuvat põhjavett. </a:t>
            </a: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69873"/>
              </p:ext>
            </p:extLst>
          </p:nvPr>
        </p:nvGraphicFramePr>
        <p:xfrm>
          <a:off x="6003036" y="2016904"/>
          <a:ext cx="4672964" cy="453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QuickTime Movie" r:id="rId3" imgW="3940631" imgH="4001058" progId="PlayerFrameClass">
                  <p:embed/>
                </p:oleObj>
              </mc:Choice>
              <mc:Fallback>
                <p:oleObj name="QuickTime Movie" r:id="rId3" imgW="3940631" imgH="4001058" progId="PlayerFrameClass">
                  <p:embed/>
                  <p:pic>
                    <p:nvPicPr>
                      <p:cNvPr id="10245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286"/>
                      <a:stretch>
                        <a:fillRect/>
                      </a:stretch>
                    </p:blipFill>
                    <p:spPr bwMode="auto">
                      <a:xfrm>
                        <a:off x="6003036" y="2016904"/>
                        <a:ext cx="4672964" cy="4539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4805172" y="5376672"/>
            <a:ext cx="2057400" cy="7498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241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6734" y="2924361"/>
            <a:ext cx="970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Aeratsioonivöö paksus on äärmiselt varieeruv. Eestis savide avamusalal 0. Kõrbetes, </a:t>
            </a:r>
            <a:r>
              <a:rPr lang="et-EE" dirty="0" err="1" smtClean="0"/>
              <a:t>karstunud</a:t>
            </a:r>
            <a:r>
              <a:rPr lang="et-EE" dirty="0" smtClean="0"/>
              <a:t>, </a:t>
            </a:r>
            <a:r>
              <a:rPr lang="et-EE" dirty="0" err="1" smtClean="0"/>
              <a:t>mägeistel</a:t>
            </a:r>
            <a:r>
              <a:rPr lang="et-EE" dirty="0" smtClean="0"/>
              <a:t> aladel </a:t>
            </a:r>
            <a:r>
              <a:rPr lang="et-EE" dirty="0"/>
              <a:t>mitusada meetrit.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6735" y="4060384"/>
            <a:ext cx="4779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Aeratsioonivöö vee eriliik on </a:t>
            </a:r>
            <a:r>
              <a:rPr lang="et-EE" b="1" dirty="0"/>
              <a:t>mullavesi</a:t>
            </a:r>
            <a:r>
              <a:rPr lang="et-EE" dirty="0"/>
              <a:t> mis esineb kas kapilaar või seotud veena. Vaba vett leidub vaid sadude ajal.</a:t>
            </a:r>
          </a:p>
          <a:p>
            <a:pPr algn="just"/>
            <a:endParaRPr lang="et-EE" dirty="0" smtClean="0"/>
          </a:p>
          <a:p>
            <a:pPr algn="just"/>
            <a:r>
              <a:rPr lang="et-EE" dirty="0" smtClean="0"/>
              <a:t>Paksus </a:t>
            </a:r>
            <a:r>
              <a:rPr lang="et-EE" dirty="0"/>
              <a:t>küünib mõnest cm kuni 2 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6735" y="1197563"/>
            <a:ext cx="970327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t-EE" dirty="0" err="1"/>
              <a:t>Maapinna</a:t>
            </a:r>
            <a:r>
              <a:rPr lang="en-US" altLang="et-EE" dirty="0"/>
              <a:t> ja</a:t>
            </a:r>
            <a:r>
              <a:rPr lang="et-EE" altLang="et-EE" dirty="0"/>
              <a:t> </a:t>
            </a:r>
            <a:r>
              <a:rPr lang="en-US" altLang="et-EE" dirty="0" err="1"/>
              <a:t>põhjaveetaseme</a:t>
            </a:r>
            <a:r>
              <a:rPr lang="en-US" altLang="et-EE" dirty="0"/>
              <a:t> </a:t>
            </a:r>
            <a:r>
              <a:rPr lang="en-US" altLang="et-EE" dirty="0" err="1"/>
              <a:t>vahele</a:t>
            </a:r>
            <a:r>
              <a:rPr lang="en-US" altLang="et-EE" dirty="0"/>
              <a:t> </a:t>
            </a:r>
            <a:r>
              <a:rPr lang="en-US" altLang="et-EE" dirty="0" err="1"/>
              <a:t>jäävat</a:t>
            </a:r>
            <a:r>
              <a:rPr lang="en-US" altLang="et-EE" dirty="0"/>
              <a:t> </a:t>
            </a:r>
            <a:r>
              <a:rPr lang="en-US" altLang="et-EE" dirty="0" err="1"/>
              <a:t>vahemikku</a:t>
            </a:r>
            <a:r>
              <a:rPr lang="en-US" altLang="et-EE" dirty="0"/>
              <a:t> </a:t>
            </a:r>
            <a:r>
              <a:rPr lang="en-US" altLang="et-EE" dirty="0" err="1"/>
              <a:t>nimetatakse</a:t>
            </a:r>
            <a:r>
              <a:rPr lang="en-US" altLang="et-EE" dirty="0"/>
              <a:t> </a:t>
            </a:r>
            <a:r>
              <a:rPr lang="en-US" altLang="et-EE" dirty="0" err="1"/>
              <a:t>aeratsioonivööks</a:t>
            </a:r>
            <a:r>
              <a:rPr lang="et-EE" altLang="et-EE" dirty="0"/>
              <a:t> ehk </a:t>
            </a:r>
            <a:r>
              <a:rPr lang="en-US" altLang="et-EE" dirty="0"/>
              <a:t> </a:t>
            </a:r>
            <a:r>
              <a:rPr lang="en-US" altLang="et-EE" dirty="0" err="1"/>
              <a:t>mitteküllastunud</a:t>
            </a:r>
            <a:r>
              <a:rPr lang="en-US" altLang="et-EE" dirty="0"/>
              <a:t> </a:t>
            </a:r>
            <a:r>
              <a:rPr lang="en-US" altLang="et-EE" dirty="0" err="1"/>
              <a:t>kihi</a:t>
            </a:r>
            <a:r>
              <a:rPr lang="et-EE" altLang="et-EE" dirty="0" err="1"/>
              <a:t>ks</a:t>
            </a:r>
            <a:r>
              <a:rPr lang="et-EE" altLang="et-EE" dirty="0"/>
              <a:t>. Vesi ei </a:t>
            </a:r>
            <a:r>
              <a:rPr lang="et-EE" dirty="0"/>
              <a:t>täida seal kõiki poore vaid on osaliselt täidetud gaasidega (</a:t>
            </a:r>
            <a:r>
              <a:rPr lang="et-EE" dirty="0" err="1"/>
              <a:t>veeaur</a:t>
            </a:r>
            <a:r>
              <a:rPr lang="et-EE" dirty="0"/>
              <a:t>, CO</a:t>
            </a:r>
            <a:r>
              <a:rPr lang="et-EE" baseline="-25000" dirty="0"/>
              <a:t>2</a:t>
            </a:r>
            <a:r>
              <a:rPr lang="et-EE" dirty="0"/>
              <a:t>, O</a:t>
            </a:r>
            <a:r>
              <a:rPr lang="et-EE" baseline="-25000" dirty="0"/>
              <a:t>2</a:t>
            </a:r>
            <a:r>
              <a:rPr lang="et-EE" dirty="0"/>
              <a:t>, ….)</a:t>
            </a:r>
          </a:p>
          <a:p>
            <a:pPr algn="just">
              <a:spcBef>
                <a:spcPct val="50000"/>
              </a:spcBef>
            </a:pPr>
            <a:r>
              <a:rPr lang="et-EE" altLang="et-EE" dirty="0"/>
              <a:t>Aeratsioonivööndi vett </a:t>
            </a:r>
            <a:r>
              <a:rPr lang="en-US" altLang="et-EE" dirty="0"/>
              <a:t>pole </a:t>
            </a:r>
            <a:r>
              <a:rPr lang="en-US" altLang="et-EE" dirty="0" err="1"/>
              <a:t>võimalik</a:t>
            </a:r>
            <a:r>
              <a:rPr lang="en-US" altLang="et-EE" dirty="0"/>
              <a:t> </a:t>
            </a:r>
            <a:r>
              <a:rPr lang="en-US" altLang="et-EE" dirty="0" err="1"/>
              <a:t>kasutada</a:t>
            </a:r>
            <a:r>
              <a:rPr lang="en-US" altLang="et-EE" dirty="0"/>
              <a:t> (</a:t>
            </a:r>
            <a:r>
              <a:rPr lang="et-EE" altLang="et-EE" dirty="0"/>
              <a:t>nö. </a:t>
            </a:r>
            <a:r>
              <a:rPr lang="en-US" altLang="et-EE" dirty="0" err="1"/>
              <a:t>seotud</a:t>
            </a:r>
            <a:r>
              <a:rPr lang="en-US" altLang="et-EE" dirty="0"/>
              <a:t> </a:t>
            </a:r>
            <a:r>
              <a:rPr lang="en-US" altLang="et-EE" dirty="0" err="1"/>
              <a:t>vesi</a:t>
            </a:r>
            <a:r>
              <a:rPr lang="en-US" altLang="et-EE" dirty="0"/>
              <a:t>). </a:t>
            </a:r>
            <a:r>
              <a:rPr lang="et-EE" dirty="0"/>
              <a:t>Aeratsioonivöö poorid võivad olla ka veega küllastunud kuid see on ruumis ja ajas väga muutlik.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078785"/>
              </p:ext>
            </p:extLst>
          </p:nvPr>
        </p:nvGraphicFramePr>
        <p:xfrm>
          <a:off x="7747007" y="3429000"/>
          <a:ext cx="3273005" cy="317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QuickTime Movie" r:id="rId3" imgW="3940631" imgH="4001058" progId="PlayerFrameClass">
                  <p:embed/>
                </p:oleObj>
              </mc:Choice>
              <mc:Fallback>
                <p:oleObj name="QuickTime Movie" r:id="rId3" imgW="3940631" imgH="4001058" progId="PlayerFrameClass">
                  <p:embed/>
                  <p:pic>
                    <p:nvPicPr>
                      <p:cNvPr id="11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286"/>
                      <a:stretch>
                        <a:fillRect/>
                      </a:stretch>
                    </p:blipFill>
                    <p:spPr bwMode="auto">
                      <a:xfrm>
                        <a:off x="7747007" y="3429000"/>
                        <a:ext cx="3273005" cy="3179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846448" y="569371"/>
            <a:ext cx="2127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/>
              <a:t>Aeratsioonivöö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665976" y="4398264"/>
            <a:ext cx="176479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47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85" y="2660073"/>
            <a:ext cx="5754718" cy="3013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268" y="1232079"/>
            <a:ext cx="894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err="1"/>
              <a:t>Ülavesi</a:t>
            </a:r>
            <a:r>
              <a:rPr lang="et-EE" dirty="0"/>
              <a:t>. Enamasti ajutine – </a:t>
            </a:r>
            <a:r>
              <a:rPr lang="et-EE" dirty="0" smtClean="0"/>
              <a:t>suurveeaegne. Eesti oludes lokaalsed Kvaternaari põhjaveekihid (ürgorud).</a:t>
            </a:r>
            <a:endParaRPr lang="et-E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3591" y="1600200"/>
            <a:ext cx="2878282" cy="18288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71" y="3702884"/>
            <a:ext cx="3235362" cy="2983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396" y="1958617"/>
            <a:ext cx="4245049" cy="16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3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12" y="1751822"/>
            <a:ext cx="6435192" cy="4671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4440" y="2136338"/>
            <a:ext cx="264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t-EE" dirty="0" err="1"/>
              <a:t>Kapillaarjõudude</a:t>
            </a:r>
            <a:r>
              <a:rPr lang="et-EE" altLang="et-EE" dirty="0"/>
              <a:t> </a:t>
            </a:r>
            <a:r>
              <a:rPr lang="en-US" altLang="et-EE" dirty="0" err="1"/>
              <a:t>mõjul</a:t>
            </a:r>
            <a:r>
              <a:rPr lang="en-US" altLang="et-EE" dirty="0"/>
              <a:t> </a:t>
            </a:r>
            <a:r>
              <a:rPr lang="en-US" altLang="et-EE" dirty="0" err="1"/>
              <a:t>tõuseb</a:t>
            </a:r>
            <a:r>
              <a:rPr lang="en-US" altLang="et-EE" dirty="0"/>
              <a:t> </a:t>
            </a:r>
            <a:r>
              <a:rPr lang="en-US" altLang="et-EE" dirty="0" err="1"/>
              <a:t>vesi</a:t>
            </a:r>
            <a:r>
              <a:rPr lang="en-US" altLang="et-EE" dirty="0"/>
              <a:t> </a:t>
            </a:r>
            <a:r>
              <a:rPr lang="en-US" altLang="et-EE" dirty="0" err="1"/>
              <a:t>pinnase</a:t>
            </a:r>
            <a:r>
              <a:rPr lang="en-US" altLang="et-EE" dirty="0"/>
              <a:t> </a:t>
            </a:r>
            <a:r>
              <a:rPr lang="en-US" altLang="et-EE" dirty="0" err="1"/>
              <a:t>poorides</a:t>
            </a:r>
            <a:r>
              <a:rPr lang="en-US" altLang="et-EE" dirty="0"/>
              <a:t> </a:t>
            </a:r>
            <a:r>
              <a:rPr lang="en-US" altLang="et-EE" dirty="0" err="1"/>
              <a:t>põhjavee</a:t>
            </a:r>
            <a:r>
              <a:rPr lang="et-EE" altLang="et-EE" dirty="0"/>
              <a:t>-</a:t>
            </a:r>
            <a:r>
              <a:rPr lang="en-US" altLang="et-EE" dirty="0" err="1"/>
              <a:t>tasemest</a:t>
            </a:r>
            <a:r>
              <a:rPr lang="en-US" altLang="et-EE" dirty="0"/>
              <a:t> </a:t>
            </a:r>
            <a:r>
              <a:rPr lang="en-US" altLang="et-EE" dirty="0" err="1"/>
              <a:t>pisut</a:t>
            </a:r>
            <a:r>
              <a:rPr lang="en-US" altLang="et-EE" dirty="0"/>
              <a:t> </a:t>
            </a:r>
            <a:r>
              <a:rPr lang="en-US" altLang="et-EE" dirty="0" err="1"/>
              <a:t>kõrgemale</a:t>
            </a:r>
            <a:r>
              <a:rPr lang="en-US" altLang="et-EE" dirty="0"/>
              <a:t>.</a:t>
            </a:r>
            <a:r>
              <a:rPr lang="et-EE" altLang="et-EE" dirty="0"/>
              <a:t> Poorid on seal küll veega täidetud kuid kapilaarjõud on vee sidunud ning seda ei saa kasutada.</a:t>
            </a:r>
            <a:r>
              <a:rPr lang="en-US" altLang="et-EE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4441" y="1105491"/>
            <a:ext cx="961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Aeratsiooni- ja küllastusvöö vahel asub kapillaartõusuvöö, kus küllastusvööst tõusev vesi täidab kõik kapilaarid.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8887968" y="4454274"/>
            <a:ext cx="2057400" cy="7498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1234440" y="4829178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Kapilaartõusuvöö</a:t>
            </a:r>
            <a:r>
              <a:rPr lang="et-EE" dirty="0"/>
              <a:t> paksus ulatub mõnest mm kuni 100 cm liivsavides.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5018" y="487698"/>
            <a:ext cx="1781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Kapillaarvöö</a:t>
            </a:r>
          </a:p>
        </p:txBody>
      </p:sp>
    </p:spTree>
    <p:extLst>
      <p:ext uri="{BB962C8B-B14F-4D97-AF65-F5344CB8AC3E}">
        <p14:creationId xmlns:p14="http://schemas.microsoft.com/office/powerpoint/2010/main" val="25673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737" y="1397675"/>
            <a:ext cx="976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Erinevad kivimid tulenevalt oma füüsikalistest omadustest evivad erinevaid veejuhtivusi</a:t>
            </a:r>
          </a:p>
          <a:p>
            <a:endParaRPr lang="et-EE" dirty="0"/>
          </a:p>
          <a:p>
            <a:r>
              <a:rPr lang="et-EE" dirty="0"/>
              <a:t>Sellest lähtuvalt jagatakse kivimeid </a:t>
            </a:r>
            <a:r>
              <a:rPr lang="et-EE" dirty="0" err="1"/>
              <a:t>hüdrogeoloogias</a:t>
            </a:r>
            <a:r>
              <a:rPr lang="et-EE" dirty="0"/>
              <a:t> vettpidavateks ja </a:t>
            </a:r>
            <a:r>
              <a:rPr lang="et-EE" dirty="0" err="1"/>
              <a:t>vettjuhtivateks</a:t>
            </a:r>
            <a:r>
              <a:rPr lang="et-EE" dirty="0"/>
              <a:t> kivimiteks.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25" y="778109"/>
            <a:ext cx="54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 err="1"/>
              <a:t>Vettjuhtivad</a:t>
            </a:r>
            <a:r>
              <a:rPr lang="et-EE" sz="2800" b="1" dirty="0"/>
              <a:t> ja vettpidavad kivimid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1" y="2634875"/>
            <a:ext cx="5666763" cy="38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4734" y="3483257"/>
            <a:ext cx="3474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/>
              <a:t>Vett juhtivad kivimid on </a:t>
            </a:r>
            <a:r>
              <a:rPr lang="et-EE" dirty="0" err="1"/>
              <a:t>karstunud</a:t>
            </a:r>
            <a:r>
              <a:rPr lang="et-EE" dirty="0"/>
              <a:t> ja lõhelised lubjakivid, vähe tsementeerunud liivakivid, liiva- kruusa setted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Vett pidavad kivimid on savid, monoliitsed lubjakivid.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16737" y="2513698"/>
            <a:ext cx="845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altLang="et-EE" dirty="0"/>
              <a:t>M</a:t>
            </a:r>
            <a:r>
              <a:rPr lang="en-US" altLang="et-EE" dirty="0" err="1"/>
              <a:t>aapõues</a:t>
            </a:r>
            <a:r>
              <a:rPr lang="en-US" altLang="et-EE" dirty="0"/>
              <a:t> </a:t>
            </a:r>
            <a:r>
              <a:rPr lang="et-EE" altLang="et-EE" dirty="0"/>
              <a:t>on </a:t>
            </a:r>
            <a:r>
              <a:rPr lang="en-US" altLang="et-EE" dirty="0"/>
              <a:t>hulk </a:t>
            </a:r>
            <a:r>
              <a:rPr lang="en-US" altLang="et-EE" dirty="0" err="1"/>
              <a:t>vaheldumisi</a:t>
            </a:r>
            <a:r>
              <a:rPr lang="en-US" altLang="et-EE" dirty="0"/>
              <a:t> </a:t>
            </a:r>
            <a:r>
              <a:rPr lang="en-US" altLang="et-EE" dirty="0" err="1"/>
              <a:t>lasuvaid</a:t>
            </a:r>
            <a:r>
              <a:rPr lang="et-EE" altLang="et-EE" dirty="0"/>
              <a:t> </a:t>
            </a:r>
            <a:r>
              <a:rPr lang="en-US" altLang="et-EE" dirty="0" err="1"/>
              <a:t>vettandvaid</a:t>
            </a:r>
            <a:r>
              <a:rPr lang="en-US" altLang="et-EE" dirty="0"/>
              <a:t> ja </a:t>
            </a:r>
            <a:r>
              <a:rPr lang="en-US" altLang="et-EE" dirty="0" err="1"/>
              <a:t>vettpidavaid</a:t>
            </a:r>
            <a:r>
              <a:rPr lang="en-US" altLang="et-EE" dirty="0"/>
              <a:t> </a:t>
            </a:r>
            <a:r>
              <a:rPr lang="en-US" altLang="et-EE" dirty="0" err="1"/>
              <a:t>kihte</a:t>
            </a:r>
            <a:r>
              <a:rPr lang="en-US" altLang="et-EE" dirty="0"/>
              <a:t>. </a:t>
            </a:r>
            <a:endParaRPr lang="et-EE" altLang="et-EE" dirty="0"/>
          </a:p>
        </p:txBody>
      </p:sp>
      <p:sp>
        <p:nvSpPr>
          <p:cNvPr id="8" name="Right Arrow 7"/>
          <p:cNvSpPr/>
          <p:nvPr/>
        </p:nvSpPr>
        <p:spPr>
          <a:xfrm>
            <a:off x="5029199" y="3936895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ght Arrow 8"/>
          <p:cNvSpPr/>
          <p:nvPr/>
        </p:nvSpPr>
        <p:spPr>
          <a:xfrm>
            <a:off x="4978908" y="4990760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ght Arrow 9"/>
          <p:cNvSpPr/>
          <p:nvPr/>
        </p:nvSpPr>
        <p:spPr>
          <a:xfrm>
            <a:off x="5029199" y="5896759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444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8928" y="1557910"/>
            <a:ext cx="954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Kui pinnases leidub põhjavett siis suhteliselt ühtlase veejuhtivuse, veemahutavuse ja </a:t>
            </a:r>
            <a:r>
              <a:rPr lang="et-EE" dirty="0" err="1"/>
              <a:t>kivimilise</a:t>
            </a:r>
            <a:r>
              <a:rPr lang="et-EE" dirty="0"/>
              <a:t> koostisega </a:t>
            </a:r>
            <a:r>
              <a:rPr lang="et-EE" dirty="0" err="1"/>
              <a:t>vettjuhtivad</a:t>
            </a:r>
            <a:r>
              <a:rPr lang="et-EE" dirty="0"/>
              <a:t> kivimid moodustavad veekihi (ka veelade, </a:t>
            </a:r>
            <a:r>
              <a:rPr lang="et-EE" dirty="0" err="1"/>
              <a:t>ing</a:t>
            </a:r>
            <a:r>
              <a:rPr lang="et-EE" dirty="0"/>
              <a:t>. </a:t>
            </a:r>
            <a:r>
              <a:rPr lang="et-EE" i="1" dirty="0" err="1"/>
              <a:t>Aquifer</a:t>
            </a:r>
            <a:r>
              <a:rPr lang="et-EE" dirty="0"/>
              <a:t>). Need kivimikihid on võimelised nii talletama kui loovutama põhjavett hulgas, et moodustuksid allikad ning </a:t>
            </a:r>
            <a:r>
              <a:rPr lang="et-EE" dirty="0" smtClean="0"/>
              <a:t>varustada </a:t>
            </a:r>
            <a:r>
              <a:rPr lang="et-EE" dirty="0"/>
              <a:t>veega kaeve.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4997" y="1096245"/>
            <a:ext cx="1359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/>
              <a:t>Veekihid </a:t>
            </a:r>
            <a:endParaRPr lang="et-EE" sz="2400" dirty="0"/>
          </a:p>
        </p:txBody>
      </p:sp>
      <p:sp>
        <p:nvSpPr>
          <p:cNvPr id="7" name="Rectangle 6"/>
          <p:cNvSpPr/>
          <p:nvPr/>
        </p:nvSpPr>
        <p:spPr>
          <a:xfrm>
            <a:off x="1328928" y="3736771"/>
            <a:ext cx="3471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/>
              <a:t>Üksteisel lasuvad põhjaveekihid võivad moodustada veekomplekse ehk põhjaveeladestikke (</a:t>
            </a:r>
            <a:r>
              <a:rPr lang="et-EE" i="1" dirty="0" err="1"/>
              <a:t>aquifer</a:t>
            </a:r>
            <a:r>
              <a:rPr lang="et-EE" i="1" dirty="0"/>
              <a:t> </a:t>
            </a:r>
            <a:r>
              <a:rPr lang="et-EE" i="1" dirty="0" err="1"/>
              <a:t>system</a:t>
            </a:r>
            <a:r>
              <a:rPr lang="et-EE" dirty="0"/>
              <a:t>)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1" y="2634875"/>
            <a:ext cx="5666763" cy="38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029199" y="5833987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ight Arrow 12"/>
          <p:cNvSpPr/>
          <p:nvPr/>
        </p:nvSpPr>
        <p:spPr>
          <a:xfrm>
            <a:off x="5029199" y="4335814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74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952" y="1779955"/>
            <a:ext cx="875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Vettpidavad kivimid moodustavad veepidemeid (</a:t>
            </a:r>
            <a:r>
              <a:rPr lang="et-EE" dirty="0" err="1"/>
              <a:t>ing</a:t>
            </a:r>
            <a:r>
              <a:rPr lang="et-EE" dirty="0"/>
              <a:t>. </a:t>
            </a:r>
            <a:r>
              <a:rPr lang="et-EE" i="1" dirty="0" err="1"/>
              <a:t>Aquitard</a:t>
            </a:r>
            <a:r>
              <a:rPr lang="et-EE" dirty="0"/>
              <a:t> või </a:t>
            </a:r>
            <a:r>
              <a:rPr lang="et-EE" i="1" dirty="0" err="1"/>
              <a:t>aquiclude</a:t>
            </a:r>
            <a:r>
              <a:rPr lang="et-EE" dirty="0"/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952" y="2634875"/>
            <a:ext cx="4645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Veepidemed võivad olla nö kuivad – väga väikse veesisaldusega (monoliitne graniit) või märjad kus on akumuleerunud suures koguses vett (savid) kuid see vesi on seotud.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Veepidemed ei ole absoluutse isolatsiooni võimega. Põhjavesi võib liikuda ka läbi väga tugevate veepidemete kuid see liikumine on äärmiselt aeglane (mõõdetav aastatuhandetega). </a:t>
            </a:r>
          </a:p>
          <a:p>
            <a:endParaRPr lang="et-E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1" y="2634875"/>
            <a:ext cx="5666763" cy="38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7404" y="1063534"/>
            <a:ext cx="179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Veepidemed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43499" y="5018935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532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640" y="1543092"/>
            <a:ext cx="9387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Maapinnalt loetuna esimest veepidemeni ulatuvat põhjaveekihti nimetatakse </a:t>
            </a:r>
            <a:r>
              <a:rPr lang="et-EE" b="1" dirty="0"/>
              <a:t>maapinnalähedaseks põhjaveeks</a:t>
            </a:r>
            <a:r>
              <a:rPr lang="et-EE" dirty="0"/>
              <a:t>. Vesi on seal surveta ehk vabapinnaline ehk vee kõrgus maapinna suhtes sõltub ära lisanduva vee (sademete </a:t>
            </a:r>
            <a:r>
              <a:rPr lang="et-EE" dirty="0" smtClean="0"/>
              <a:t>hulgast ja auramisest). </a:t>
            </a:r>
          </a:p>
          <a:p>
            <a:pPr algn="just"/>
            <a:r>
              <a:rPr lang="et-EE" dirty="0" smtClean="0"/>
              <a:t>Aeratsioonivööndi </a:t>
            </a:r>
            <a:r>
              <a:rPr lang="et-EE" dirty="0"/>
              <a:t>pooriruumist 90 % võib olla täidetud veega ning 20 mm sademeid võib tõsta veetaset kuni 500 mm.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1" y="2634875"/>
            <a:ext cx="5666763" cy="38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640" y="3429000"/>
            <a:ext cx="3846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/>
              <a:t>Vabapinnaline põhjavesi ei täida üldjuhul kogu </a:t>
            </a:r>
            <a:r>
              <a:rPr lang="et-EE" dirty="0" err="1"/>
              <a:t>vettandvat</a:t>
            </a:r>
            <a:r>
              <a:rPr lang="et-EE" dirty="0"/>
              <a:t> kivimikompleksi ning vabapinnalise põhjavee kohale jääb aeratsioonivöö.</a:t>
            </a:r>
          </a:p>
          <a:p>
            <a:pPr algn="just"/>
            <a:endParaRPr lang="et-EE" dirty="0"/>
          </a:p>
          <a:p>
            <a:pPr algn="just"/>
            <a:r>
              <a:rPr lang="et-EE" dirty="0" smtClean="0"/>
              <a:t>veetase maapinnalähedases </a:t>
            </a:r>
            <a:r>
              <a:rPr lang="et-EE" dirty="0"/>
              <a:t>põhjaveekihti avanevas kaevus näitab põhjaveetaset kaevu ümbritsevas pinnases. </a:t>
            </a:r>
          </a:p>
          <a:p>
            <a:pPr algn="just"/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4444843" y="880631"/>
            <a:ext cx="330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Vabapinnaline põhjavesi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157215" y="4360567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904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86" y="969393"/>
            <a:ext cx="4642784" cy="228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81200" y="4648201"/>
            <a:ext cx="82296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t-EE" altLang="et-EE" dirty="0"/>
              <a:t>V</a:t>
            </a:r>
            <a:r>
              <a:rPr lang="en-US" altLang="et-EE" dirty="0" err="1"/>
              <a:t>abapinnaline</a:t>
            </a:r>
            <a:r>
              <a:rPr lang="et-EE" altLang="et-EE" dirty="0"/>
              <a:t> </a:t>
            </a:r>
            <a:r>
              <a:rPr lang="en-US" altLang="et-EE" dirty="0" err="1"/>
              <a:t>põhjavesi</a:t>
            </a:r>
            <a:r>
              <a:rPr lang="en-US" altLang="et-EE" dirty="0"/>
              <a:t> </a:t>
            </a:r>
            <a:r>
              <a:rPr lang="en-US" altLang="et-EE" dirty="0" err="1"/>
              <a:t>järgib</a:t>
            </a:r>
            <a:r>
              <a:rPr lang="en-US" altLang="et-EE" dirty="0"/>
              <a:t> </a:t>
            </a:r>
            <a:r>
              <a:rPr lang="en-US" altLang="et-EE" dirty="0" err="1"/>
              <a:t>üldiselt</a:t>
            </a:r>
            <a:r>
              <a:rPr lang="en-US" altLang="et-EE" dirty="0"/>
              <a:t> </a:t>
            </a:r>
            <a:r>
              <a:rPr lang="en-US" altLang="et-EE" dirty="0" err="1"/>
              <a:t>maapinna</a:t>
            </a:r>
            <a:r>
              <a:rPr lang="en-US" altLang="et-EE" dirty="0"/>
              <a:t> </a:t>
            </a:r>
            <a:r>
              <a:rPr lang="en-US" altLang="et-EE" dirty="0" err="1"/>
              <a:t>reljeefi</a:t>
            </a:r>
            <a:r>
              <a:rPr lang="en-US" altLang="et-EE" dirty="0"/>
              <a:t>,</a:t>
            </a:r>
            <a:r>
              <a:rPr lang="et-EE" altLang="et-EE" dirty="0"/>
              <a:t> </a:t>
            </a:r>
            <a:r>
              <a:rPr lang="en-US" altLang="et-EE" dirty="0" err="1"/>
              <a:t>olles</a:t>
            </a:r>
            <a:r>
              <a:rPr lang="en-US" altLang="et-EE" dirty="0"/>
              <a:t> </a:t>
            </a:r>
            <a:r>
              <a:rPr lang="en-US" altLang="et-EE" dirty="0" err="1"/>
              <a:t>madalikel</a:t>
            </a:r>
            <a:r>
              <a:rPr lang="en-US" altLang="et-EE" dirty="0"/>
              <a:t> ja </a:t>
            </a:r>
            <a:r>
              <a:rPr lang="en-US" altLang="et-EE" dirty="0" err="1"/>
              <a:t>orgudes</a:t>
            </a:r>
            <a:r>
              <a:rPr lang="en-US" altLang="et-EE" dirty="0"/>
              <a:t> </a:t>
            </a:r>
            <a:r>
              <a:rPr lang="en-US" altLang="et-EE" dirty="0" err="1"/>
              <a:t>maapinna</a:t>
            </a:r>
            <a:r>
              <a:rPr lang="en-US" altLang="et-EE" dirty="0"/>
              <a:t> </a:t>
            </a:r>
            <a:r>
              <a:rPr lang="en-US" altLang="et-EE" dirty="0" err="1"/>
              <a:t>läheduses</a:t>
            </a:r>
            <a:r>
              <a:rPr lang="en-US" altLang="et-EE" dirty="0"/>
              <a:t>, </a:t>
            </a:r>
            <a:r>
              <a:rPr lang="en-US" altLang="et-EE" dirty="0" err="1"/>
              <a:t>kuid</a:t>
            </a:r>
            <a:r>
              <a:rPr lang="en-US" altLang="et-EE" dirty="0"/>
              <a:t> </a:t>
            </a:r>
            <a:r>
              <a:rPr lang="en-US" altLang="et-EE" dirty="0" err="1"/>
              <a:t>kõrgematel</a:t>
            </a:r>
            <a:r>
              <a:rPr lang="en-US" altLang="et-EE" dirty="0"/>
              <a:t> </a:t>
            </a:r>
            <a:r>
              <a:rPr lang="en-US" altLang="et-EE" dirty="0" err="1"/>
              <a:t>aladel</a:t>
            </a:r>
            <a:r>
              <a:rPr lang="en-US" altLang="et-EE" dirty="0"/>
              <a:t> </a:t>
            </a:r>
            <a:r>
              <a:rPr lang="en-US" altLang="et-EE" dirty="0" err="1"/>
              <a:t>sügavamal</a:t>
            </a:r>
            <a:r>
              <a:rPr lang="en-US" altLang="et-EE" dirty="0"/>
              <a:t>.</a:t>
            </a:r>
            <a:r>
              <a:rPr lang="et-EE" altLang="et-EE" dirty="0"/>
              <a:t> </a:t>
            </a:r>
            <a:r>
              <a:rPr lang="en-US" altLang="et-EE" dirty="0" err="1"/>
              <a:t>Sel</a:t>
            </a:r>
            <a:r>
              <a:rPr lang="en-US" altLang="et-EE" dirty="0"/>
              <a:t> </a:t>
            </a:r>
            <a:r>
              <a:rPr lang="en-US" altLang="et-EE" dirty="0" err="1"/>
              <a:t>moel</a:t>
            </a:r>
            <a:r>
              <a:rPr lang="en-US" altLang="et-EE" dirty="0"/>
              <a:t> </a:t>
            </a:r>
            <a:r>
              <a:rPr lang="en-US" altLang="et-EE" dirty="0" err="1"/>
              <a:t>peegeldab</a:t>
            </a:r>
            <a:r>
              <a:rPr lang="en-US" altLang="et-EE" dirty="0"/>
              <a:t> </a:t>
            </a:r>
            <a:r>
              <a:rPr lang="en-US" altLang="et-EE" dirty="0" err="1"/>
              <a:t>maapinnalähedase</a:t>
            </a:r>
            <a:r>
              <a:rPr lang="en-US" altLang="et-EE" dirty="0"/>
              <a:t> </a:t>
            </a:r>
            <a:r>
              <a:rPr lang="en-US" altLang="et-EE" dirty="0" err="1"/>
              <a:t>põhjaveepind</a:t>
            </a:r>
            <a:r>
              <a:rPr lang="en-US" altLang="et-EE" dirty="0"/>
              <a:t> </a:t>
            </a:r>
            <a:r>
              <a:rPr lang="en-US" altLang="et-EE" dirty="0" err="1"/>
              <a:t>maapinna</a:t>
            </a:r>
            <a:r>
              <a:rPr lang="en-US" altLang="et-EE" dirty="0"/>
              <a:t> </a:t>
            </a:r>
            <a:r>
              <a:rPr lang="en-US" altLang="et-EE" dirty="0" err="1"/>
              <a:t>reljeefi</a:t>
            </a:r>
            <a:r>
              <a:rPr lang="en-US" altLang="et-EE" dirty="0"/>
              <a:t> </a:t>
            </a:r>
            <a:r>
              <a:rPr lang="en-US" altLang="et-EE" dirty="0" err="1"/>
              <a:t>mõnevõrra</a:t>
            </a:r>
            <a:r>
              <a:rPr lang="et-EE" altLang="et-EE" dirty="0"/>
              <a:t> </a:t>
            </a:r>
            <a:r>
              <a:rPr lang="en-US" altLang="et-EE" dirty="0" err="1"/>
              <a:t>madalamal</a:t>
            </a:r>
            <a:r>
              <a:rPr lang="en-US" altLang="et-EE" dirty="0"/>
              <a:t> ja “</a:t>
            </a:r>
            <a:r>
              <a:rPr lang="en-US" altLang="et-EE" dirty="0" err="1"/>
              <a:t>silutud</a:t>
            </a:r>
            <a:r>
              <a:rPr lang="en-US" altLang="et-EE" dirty="0"/>
              <a:t>” </a:t>
            </a:r>
            <a:r>
              <a:rPr lang="en-US" altLang="et-EE" dirty="0" err="1"/>
              <a:t>kujul</a:t>
            </a:r>
            <a:r>
              <a:rPr lang="en-US" altLang="et-EE" dirty="0"/>
              <a:t>.</a:t>
            </a:r>
            <a:r>
              <a:rPr lang="et-EE" dirty="0"/>
              <a:t> Veeliikumine toimub seal raskusjõu toimel madalama veetaseme poole (veelanguse suunas).</a:t>
            </a:r>
          </a:p>
          <a:p>
            <a:pPr algn="just">
              <a:spcBef>
                <a:spcPct val="50000"/>
              </a:spcBef>
            </a:pPr>
            <a:endParaRPr lang="en-US" alt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70" y="1413164"/>
            <a:ext cx="4760492" cy="31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68258" y="1793546"/>
            <a:ext cx="10388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t-EE" altLang="et-EE" dirty="0"/>
              <a:t>Maapinnas saab põhjavesi liikuda setetes ning kivimites olevates tühimikes (poorides). Seega põhjaveele omased dünaamilised protsessid sõltuvad ümbritseva kivimi geoloogilisest </a:t>
            </a:r>
            <a:r>
              <a:rPr lang="et-EE" altLang="et-EE" dirty="0" smtClean="0"/>
              <a:t>struktuurist</a:t>
            </a:r>
            <a:endParaRPr lang="en-US" altLang="et-EE" dirty="0"/>
          </a:p>
        </p:txBody>
      </p:sp>
      <p:sp>
        <p:nvSpPr>
          <p:cNvPr id="2" name="Rectangle 1"/>
          <p:cNvSpPr/>
          <p:nvPr/>
        </p:nvSpPr>
        <p:spPr>
          <a:xfrm>
            <a:off x="3647981" y="921758"/>
            <a:ext cx="443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/>
              <a:t>Põhjavee liikumine kivimites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8248" y="2451807"/>
            <a:ext cx="70287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t-EE" altLang="et-EE" dirty="0"/>
              <a:t>Liikumine pinnase osakeste (liivaterade,</a:t>
            </a:r>
            <a:r>
              <a:rPr lang="en-US" altLang="et-EE" dirty="0" err="1"/>
              <a:t>vulkaaniline</a:t>
            </a:r>
            <a:r>
              <a:rPr lang="en-US" altLang="et-EE" dirty="0"/>
              <a:t> tuff</a:t>
            </a:r>
            <a:r>
              <a:rPr lang="et-EE" altLang="et-EE" dirty="0"/>
              <a:t>) vahelises pooriruumis</a:t>
            </a:r>
            <a:r>
              <a:rPr lang="en-US" altLang="et-EE" dirty="0"/>
              <a:t>,</a:t>
            </a:r>
          </a:p>
          <a:p>
            <a:pPr>
              <a:buFontTx/>
              <a:buChar char="•"/>
            </a:pPr>
            <a:r>
              <a:rPr lang="et-EE" altLang="et-EE" dirty="0"/>
              <a:t>Läbi l</a:t>
            </a:r>
            <a:r>
              <a:rPr lang="en-US" altLang="et-EE" dirty="0" err="1"/>
              <a:t>õhed</a:t>
            </a:r>
            <a:r>
              <a:rPr lang="et-EE" altLang="et-EE" dirty="0"/>
              <a:t>e ja</a:t>
            </a:r>
            <a:r>
              <a:rPr lang="en-US" altLang="et-EE" dirty="0"/>
              <a:t> </a:t>
            </a:r>
            <a:r>
              <a:rPr lang="en-US" altLang="et-EE" dirty="0" err="1"/>
              <a:t>pragu</a:t>
            </a:r>
            <a:r>
              <a:rPr lang="et-EE" altLang="et-EE" dirty="0" err="1"/>
              <a:t>nenud</a:t>
            </a:r>
            <a:r>
              <a:rPr lang="et-EE" altLang="et-EE" dirty="0"/>
              <a:t> (porsunud)</a:t>
            </a:r>
            <a:r>
              <a:rPr lang="en-US" altLang="et-EE" dirty="0"/>
              <a:t> </a:t>
            </a:r>
            <a:r>
              <a:rPr lang="en-US" altLang="et-EE" dirty="0" err="1"/>
              <a:t>kiv</a:t>
            </a:r>
            <a:r>
              <a:rPr lang="et-EE" altLang="et-EE" dirty="0" err="1"/>
              <a:t>imi</a:t>
            </a:r>
            <a:r>
              <a:rPr lang="en-US" altLang="et-EE" dirty="0"/>
              <a:t>, </a:t>
            </a:r>
          </a:p>
          <a:p>
            <a:pPr>
              <a:buFontTx/>
              <a:buChar char="•"/>
            </a:pPr>
            <a:r>
              <a:rPr lang="en-US" altLang="et-EE" dirty="0" err="1"/>
              <a:t>Õõnsused</a:t>
            </a:r>
            <a:r>
              <a:rPr lang="en-US" altLang="et-EE" dirty="0"/>
              <a:t> </a:t>
            </a:r>
            <a:r>
              <a:rPr lang="en-US" altLang="et-EE" dirty="0" err="1"/>
              <a:t>karbonaatkivimi</a:t>
            </a:r>
            <a:r>
              <a:rPr lang="et-EE" altLang="et-EE" dirty="0" err="1"/>
              <a:t>tes</a:t>
            </a:r>
            <a:r>
              <a:rPr lang="et-EE" altLang="et-EE" dirty="0"/>
              <a:t> (karst)</a:t>
            </a:r>
            <a:r>
              <a:rPr lang="en-US" altLang="et-EE" dirty="0"/>
              <a:t> ja </a:t>
            </a:r>
            <a:r>
              <a:rPr lang="en-US" altLang="et-EE" dirty="0" err="1"/>
              <a:t>lavatorud</a:t>
            </a:r>
            <a:r>
              <a:rPr lang="en-US" altLang="et-EE" dirty="0"/>
              <a:t> </a:t>
            </a:r>
            <a:r>
              <a:rPr lang="en-US" altLang="et-EE" dirty="0" err="1"/>
              <a:t>vulkaanilist</a:t>
            </a:r>
            <a:r>
              <a:rPr lang="et-EE" altLang="et-EE" dirty="0"/>
              <a:t>es kivimites</a:t>
            </a:r>
            <a:r>
              <a:rPr lang="en-US" altLang="et-EE" dirty="0"/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58" y="3929135"/>
            <a:ext cx="6766560" cy="154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13" y="2833506"/>
            <a:ext cx="3650734" cy="249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258" y="5570920"/>
            <a:ext cx="1038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dirty="0"/>
              <a:t>Kõvade kivimite (lubjakivi, graniit, hästi tsementeerunud liivakivi) puhul, kus pooriruum on väike, liigub põhjavesi valdavalt kivimis olevates lõhedes.</a:t>
            </a:r>
            <a:endParaRPr lang="en-US" alt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358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9" y="1216153"/>
            <a:ext cx="89820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48688" y="4994276"/>
            <a:ext cx="77120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t-EE" altLang="et-EE" dirty="0"/>
              <a:t>Kuivas kliimas kujuneb </a:t>
            </a:r>
            <a:r>
              <a:rPr lang="et-EE" altLang="et-EE" dirty="0" err="1"/>
              <a:t>tasakaaluline</a:t>
            </a:r>
            <a:r>
              <a:rPr lang="et-EE" altLang="et-EE" dirty="0"/>
              <a:t> (aurumine/infiltreerumine) taset. </a:t>
            </a:r>
          </a:p>
          <a:p>
            <a:pPr algn="just"/>
            <a:r>
              <a:rPr lang="et-EE" altLang="et-EE" dirty="0" smtClean="0"/>
              <a:t>R - </a:t>
            </a:r>
            <a:r>
              <a:rPr lang="et-EE" altLang="et-EE" dirty="0"/>
              <a:t>jõgi niiskes. </a:t>
            </a:r>
          </a:p>
          <a:p>
            <a:pPr algn="just"/>
            <a:r>
              <a:rPr lang="et-EE" altLang="et-EE" dirty="0" smtClean="0"/>
              <a:t>B - </a:t>
            </a:r>
            <a:r>
              <a:rPr lang="et-EE" altLang="et-EE" dirty="0"/>
              <a:t>oaas kuivas</a:t>
            </a:r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159143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577" y="125231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t-EE" dirty="0" err="1"/>
              <a:t>Sügavamal</a:t>
            </a:r>
            <a:r>
              <a:rPr lang="en-US" altLang="et-EE" dirty="0"/>
              <a:t> </a:t>
            </a:r>
            <a:r>
              <a:rPr lang="en-US" altLang="et-EE" dirty="0" err="1"/>
              <a:t>esineb</a:t>
            </a:r>
            <a:r>
              <a:rPr lang="en-US" altLang="et-EE" dirty="0"/>
              <a:t> </a:t>
            </a:r>
            <a:r>
              <a:rPr lang="en-US" altLang="et-EE" dirty="0" err="1"/>
              <a:t>põhjavesi</a:t>
            </a:r>
            <a:r>
              <a:rPr lang="en-US" altLang="et-EE" dirty="0"/>
              <a:t> </a:t>
            </a:r>
            <a:r>
              <a:rPr lang="en-US" altLang="et-EE" dirty="0" err="1"/>
              <a:t>harilikult</a:t>
            </a:r>
            <a:r>
              <a:rPr lang="en-US" altLang="et-EE" dirty="0"/>
              <a:t> </a:t>
            </a:r>
            <a:r>
              <a:rPr lang="en-US" altLang="et-EE" dirty="0" err="1"/>
              <a:t>vettpidavate</a:t>
            </a:r>
            <a:r>
              <a:rPr lang="en-US" altLang="et-EE" dirty="0"/>
              <a:t> </a:t>
            </a:r>
            <a:r>
              <a:rPr lang="en-US" altLang="et-EE" dirty="0" err="1"/>
              <a:t>kihtide</a:t>
            </a:r>
            <a:r>
              <a:rPr lang="en-US" altLang="et-EE" dirty="0"/>
              <a:t> </a:t>
            </a:r>
            <a:r>
              <a:rPr lang="en-US" altLang="et-EE" dirty="0" err="1"/>
              <a:t>vahel</a:t>
            </a:r>
            <a:r>
              <a:rPr lang="en-US" altLang="et-EE" dirty="0"/>
              <a:t> </a:t>
            </a:r>
            <a:r>
              <a:rPr lang="et-EE" altLang="et-EE" dirty="0"/>
              <a:t>ning </a:t>
            </a:r>
            <a:r>
              <a:rPr lang="et-EE" dirty="0"/>
              <a:t>nim. </a:t>
            </a:r>
            <a:r>
              <a:rPr lang="et-EE" dirty="0" err="1"/>
              <a:t>kihtidevaheliseks</a:t>
            </a:r>
            <a:r>
              <a:rPr lang="et-EE" dirty="0"/>
              <a:t> põhjaveeks.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Need põhjaveed on sageli surve all ning k</a:t>
            </a:r>
            <a:r>
              <a:rPr lang="en-US" altLang="et-EE" dirty="0" err="1"/>
              <a:t>aevu</a:t>
            </a:r>
            <a:r>
              <a:rPr lang="en-US" altLang="et-EE" dirty="0"/>
              <a:t> </a:t>
            </a:r>
            <a:r>
              <a:rPr lang="en-US" altLang="et-EE" dirty="0" err="1"/>
              <a:t>rajamisel</a:t>
            </a:r>
            <a:r>
              <a:rPr lang="et-EE" altLang="et-EE" dirty="0"/>
              <a:t> </a:t>
            </a:r>
            <a:r>
              <a:rPr lang="en-US" altLang="et-EE" dirty="0" err="1"/>
              <a:t>survelisse</a:t>
            </a:r>
            <a:r>
              <a:rPr lang="en-US" altLang="et-EE" dirty="0"/>
              <a:t> </a:t>
            </a:r>
            <a:r>
              <a:rPr lang="en-US" altLang="et-EE" dirty="0" err="1"/>
              <a:t>põhjaveekihti</a:t>
            </a:r>
            <a:r>
              <a:rPr lang="en-US" altLang="et-EE" dirty="0"/>
              <a:t> </a:t>
            </a:r>
            <a:r>
              <a:rPr lang="en-US" altLang="et-EE" dirty="0" err="1"/>
              <a:t>tõuseb</a:t>
            </a:r>
            <a:r>
              <a:rPr lang="en-US" altLang="et-EE" dirty="0"/>
              <a:t> </a:t>
            </a:r>
            <a:r>
              <a:rPr lang="en-US" altLang="et-EE" dirty="0" err="1"/>
              <a:t>veetase</a:t>
            </a:r>
            <a:r>
              <a:rPr lang="en-US" altLang="et-EE" dirty="0"/>
              <a:t> </a:t>
            </a:r>
            <a:r>
              <a:rPr lang="en-US" altLang="et-EE" dirty="0" err="1"/>
              <a:t>kaevus</a:t>
            </a:r>
            <a:r>
              <a:rPr lang="et-EE" altLang="et-EE" dirty="0"/>
              <a:t> t</a:t>
            </a:r>
            <a:r>
              <a:rPr lang="en-US" altLang="et-EE" dirty="0" err="1"/>
              <a:t>unduvalt</a:t>
            </a:r>
            <a:r>
              <a:rPr lang="en-US" altLang="et-EE" dirty="0"/>
              <a:t> </a:t>
            </a:r>
            <a:r>
              <a:rPr lang="en-US" altLang="et-EE" dirty="0" err="1"/>
              <a:t>kõrgemale</a:t>
            </a:r>
            <a:r>
              <a:rPr lang="en-US" altLang="et-EE" dirty="0"/>
              <a:t> </a:t>
            </a:r>
            <a:r>
              <a:rPr lang="en-US" altLang="et-EE" dirty="0" err="1" smtClean="0"/>
              <a:t>vettandva</a:t>
            </a:r>
            <a:r>
              <a:rPr lang="et-EE" altLang="et-EE" dirty="0" smtClean="0"/>
              <a:t> </a:t>
            </a:r>
            <a:r>
              <a:rPr lang="en-US" altLang="et-EE" dirty="0" err="1" smtClean="0"/>
              <a:t>pinnase</a:t>
            </a:r>
            <a:r>
              <a:rPr lang="en-US" altLang="et-EE" dirty="0" smtClean="0"/>
              <a:t> </a:t>
            </a:r>
            <a:r>
              <a:rPr lang="en-US" altLang="et-EE" dirty="0" err="1"/>
              <a:t>lasumissügavusest</a:t>
            </a:r>
            <a:r>
              <a:rPr lang="en-US" altLang="et-EE" dirty="0"/>
              <a:t>.</a:t>
            </a:r>
          </a:p>
          <a:p>
            <a:endParaRPr lang="et-EE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4" y="2892094"/>
            <a:ext cx="4434840" cy="30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128" y="701474"/>
            <a:ext cx="346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err="1"/>
              <a:t>Kihtidevaheline</a:t>
            </a:r>
            <a:r>
              <a:rPr lang="et-EE" sz="2400" b="1" dirty="0"/>
              <a:t> põhjavesi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9577" y="2892094"/>
            <a:ext cx="390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/>
              <a:t>Pinda milleni </a:t>
            </a:r>
            <a:r>
              <a:rPr lang="et-EE" dirty="0" err="1"/>
              <a:t>surveline</a:t>
            </a:r>
            <a:r>
              <a:rPr lang="et-EE" dirty="0"/>
              <a:t> põhjavesi on võimeline tõusma nimetatakse suvepinnaks (</a:t>
            </a:r>
            <a:r>
              <a:rPr lang="et-EE" dirty="0" err="1"/>
              <a:t>piesomeetriliseks</a:t>
            </a:r>
            <a:r>
              <a:rPr lang="et-EE" dirty="0"/>
              <a:t> tasemeks)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Survekõrgus – vertikaalne vahemaa </a:t>
            </a:r>
            <a:r>
              <a:rPr lang="et-EE" dirty="0" err="1"/>
              <a:t>vettandva</a:t>
            </a:r>
            <a:r>
              <a:rPr lang="et-EE" dirty="0"/>
              <a:t> kihi ülemisest pinnast kuni survepinnani.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Kui põhjavee survetase kaevus on kõrgemal kui maapind on kaev </a:t>
            </a:r>
            <a:r>
              <a:rPr lang="et-EE" dirty="0" err="1"/>
              <a:t>ülevooluline</a:t>
            </a:r>
            <a:r>
              <a:rPr lang="et-EE" dirty="0"/>
              <a:t> ehk arteesiakaev.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7376" y="5888736"/>
            <a:ext cx="4187952" cy="7863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ght Arrow 6"/>
          <p:cNvSpPr/>
          <p:nvPr/>
        </p:nvSpPr>
        <p:spPr>
          <a:xfrm>
            <a:off x="5650992" y="5320687"/>
            <a:ext cx="667512" cy="411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8230853" y="6097262"/>
            <a:ext cx="60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SAVI</a:t>
            </a:r>
          </a:p>
        </p:txBody>
      </p:sp>
    </p:spTree>
    <p:extLst>
      <p:ext uri="{BB962C8B-B14F-4D97-AF65-F5344CB8AC3E}">
        <p14:creationId xmlns:p14="http://schemas.microsoft.com/office/powerpoint/2010/main" val="134657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27" descr="fig6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488550"/>
            <a:ext cx="4405884" cy="3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833" y="1092583"/>
            <a:ext cx="5074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Pinda milleni </a:t>
            </a:r>
            <a:r>
              <a:rPr lang="et-EE" sz="2400" dirty="0" err="1"/>
              <a:t>surveline</a:t>
            </a:r>
            <a:r>
              <a:rPr lang="et-EE" sz="2400" dirty="0"/>
              <a:t> põhjavesi on võimeline tõusma, nimetatakse survepinnaks (tasemeks) ehk </a:t>
            </a:r>
            <a:r>
              <a:rPr lang="et-EE" sz="2400" dirty="0" err="1"/>
              <a:t>piesomeetriliseks</a:t>
            </a:r>
            <a:r>
              <a:rPr lang="et-EE" sz="2400" dirty="0"/>
              <a:t> </a:t>
            </a:r>
            <a:r>
              <a:rPr lang="et-EE" sz="2400" dirty="0" err="1"/>
              <a:t>tasemseks</a:t>
            </a:r>
            <a:r>
              <a:rPr lang="et-EE" sz="2400" dirty="0"/>
              <a:t> (</a:t>
            </a:r>
            <a:r>
              <a:rPr lang="et-EE" sz="2400" dirty="0" err="1"/>
              <a:t>ing</a:t>
            </a:r>
            <a:r>
              <a:rPr lang="et-EE" sz="2400" dirty="0"/>
              <a:t>. </a:t>
            </a:r>
            <a:r>
              <a:rPr lang="et-EE" sz="2400" dirty="0" err="1"/>
              <a:t>potentiometric</a:t>
            </a:r>
            <a:r>
              <a:rPr lang="et-EE" sz="2400" dirty="0"/>
              <a:t> </a:t>
            </a:r>
            <a:r>
              <a:rPr lang="et-EE" sz="2400" dirty="0" err="1"/>
              <a:t>surface</a:t>
            </a:r>
            <a:r>
              <a:rPr lang="et-EE" sz="2400" dirty="0"/>
              <a:t>).</a:t>
            </a:r>
          </a:p>
          <a:p>
            <a:endParaRPr lang="et-EE" sz="2400" dirty="0"/>
          </a:p>
          <a:p>
            <a:r>
              <a:rPr lang="et-EE" sz="2400" dirty="0"/>
              <a:t>Survepinna samakõrgusjooni nimetatakse </a:t>
            </a:r>
            <a:r>
              <a:rPr lang="et-EE" sz="2400" dirty="0" err="1"/>
              <a:t>hüdroisopiesideks</a:t>
            </a:r>
            <a:r>
              <a:rPr lang="et-EE" sz="2400" dirty="0"/>
              <a:t>.</a:t>
            </a:r>
          </a:p>
          <a:p>
            <a:endParaRPr lang="et-EE" sz="2400" dirty="0"/>
          </a:p>
          <a:p>
            <a:r>
              <a:rPr lang="et-EE" sz="2400" dirty="0"/>
              <a:t>Survekõrgus on vertikaalne vahemaa </a:t>
            </a:r>
            <a:r>
              <a:rPr lang="et-EE" sz="2400" dirty="0" err="1"/>
              <a:t>vettandva</a:t>
            </a:r>
            <a:r>
              <a:rPr lang="et-EE" sz="2400" dirty="0"/>
              <a:t> kihi ülemisest pinnast kuni </a:t>
            </a:r>
            <a:r>
              <a:rPr lang="et-EE" sz="2400" dirty="0" err="1"/>
              <a:t>piesomeetrilise</a:t>
            </a:r>
            <a:r>
              <a:rPr lang="et-EE" sz="2400" dirty="0"/>
              <a:t> tasemeni.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84" y="3664458"/>
            <a:ext cx="4069080" cy="30120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726680" y="1234440"/>
            <a:ext cx="24938" cy="842064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11091" y="1724891"/>
            <a:ext cx="2115589" cy="314844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63491" y="5025737"/>
            <a:ext cx="2486891" cy="2424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50382" y="5112327"/>
            <a:ext cx="0" cy="467037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82857" y="1402773"/>
            <a:ext cx="3475343" cy="67373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35257" y="2228905"/>
            <a:ext cx="2980043" cy="282275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316" y="509154"/>
            <a:ext cx="321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b="1" dirty="0" smtClean="0"/>
              <a:t>Põhjaveekogumid</a:t>
            </a:r>
            <a:endParaRPr lang="et-E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72" y="1515572"/>
            <a:ext cx="4774255" cy="3551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85407"/>
            <a:ext cx="6172432" cy="32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4" y="1389888"/>
            <a:ext cx="784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Vee hulk ja liikumise kiirus pinnases sõltub pinnase poorsusest. </a:t>
            </a:r>
          </a:p>
          <a:p>
            <a:r>
              <a:rPr lang="et-EE" dirty="0"/>
              <a:t>Näitab maksimaalset vee kogust, mida kivim </a:t>
            </a:r>
            <a:r>
              <a:rPr lang="et-EE" b="1" dirty="0"/>
              <a:t>võib</a:t>
            </a:r>
            <a:r>
              <a:rPr lang="et-EE" dirty="0"/>
              <a:t> küllastuse korral sisaldada.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12" y="2553855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N=(</a:t>
            </a:r>
            <a:r>
              <a:rPr lang="el-GR" dirty="0"/>
              <a:t>ν </a:t>
            </a:r>
            <a:r>
              <a:rPr lang="et-EE" dirty="0"/>
              <a:t>/ V) x 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3016" y="2316664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 – poorsus</a:t>
            </a:r>
          </a:p>
          <a:p>
            <a:r>
              <a:rPr lang="el-GR" dirty="0"/>
              <a:t>ν</a:t>
            </a:r>
            <a:r>
              <a:rPr lang="et-EE" dirty="0"/>
              <a:t> – pooride maht</a:t>
            </a:r>
          </a:p>
          <a:p>
            <a:r>
              <a:rPr lang="et-EE" dirty="0"/>
              <a:t>V – pinnase kogumaht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8035" y="677662"/>
            <a:ext cx="261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Pinnase poorsus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596" y="3429000"/>
            <a:ext cx="3390900" cy="2386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48" y="3440823"/>
            <a:ext cx="4154685" cy="3201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2864" y="5793514"/>
            <a:ext cx="15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Pinnase osake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1976" y="581954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pooriruum</a:t>
            </a:r>
          </a:p>
        </p:txBody>
      </p:sp>
    </p:spTree>
    <p:extLst>
      <p:ext uri="{BB962C8B-B14F-4D97-AF65-F5344CB8AC3E}">
        <p14:creationId xmlns:p14="http://schemas.microsoft.com/office/powerpoint/2010/main" val="10987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991" y="1156065"/>
            <a:ext cx="56658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Settekivimitel on üldiselt suurem poorsus kui teistel</a:t>
            </a:r>
          </a:p>
          <a:p>
            <a:r>
              <a:rPr lang="et-EE" dirty="0"/>
              <a:t>Poorsus sõltub koostisosakeste asetusest üksteise suhtes,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kujust,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 err="1"/>
              <a:t>sorteeritusest</a:t>
            </a:r>
            <a:r>
              <a:rPr lang="et-EE" dirty="0"/>
              <a:t>.</a:t>
            </a:r>
          </a:p>
          <a:p>
            <a:r>
              <a:rPr lang="et-EE" dirty="0"/>
              <a:t>Sarnaste mõõtmetega osakeste puhul jääb nende vaheline ruum väiksemate osakeste poolt täitmata.</a:t>
            </a:r>
          </a:p>
          <a:p>
            <a:r>
              <a:rPr lang="et-EE" dirty="0"/>
              <a:t>Peeneteraline pinnas on enamasti paremini sorteeritud ja seetõttu suurema poorsusega.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18" y="1156064"/>
            <a:ext cx="2079000" cy="137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58" y="1156065"/>
            <a:ext cx="2194500" cy="121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598" y="4490515"/>
            <a:ext cx="2331720" cy="146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08" y="4538136"/>
            <a:ext cx="2485478" cy="1419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248" y="2420839"/>
            <a:ext cx="2531372" cy="15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832" y="950976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Veemahutavus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8256" y="2291572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Täielik veemahutavus (</a:t>
            </a:r>
            <a:r>
              <a:rPr lang="et-EE" dirty="0" err="1"/>
              <a:t>W</a:t>
            </a:r>
            <a:r>
              <a:rPr lang="et-EE" sz="1600" baseline="-25000" dirty="0" err="1"/>
              <a:t>t</a:t>
            </a:r>
            <a:r>
              <a:rPr lang="et-EE" dirty="0"/>
              <a:t>) – kivimi kõik poorid on veega täidetud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168" y="3155680"/>
            <a:ext cx="214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W</a:t>
            </a:r>
            <a:r>
              <a:rPr lang="et-EE" sz="1600" dirty="0" err="1"/>
              <a:t>t</a:t>
            </a:r>
            <a:r>
              <a:rPr lang="et-EE" sz="1600" dirty="0"/>
              <a:t>= (</a:t>
            </a:r>
            <a:r>
              <a:rPr lang="et-EE" sz="1600" dirty="0" err="1"/>
              <a:t>m</a:t>
            </a:r>
            <a:r>
              <a:rPr lang="et-EE" sz="1600" baseline="-25000" dirty="0" err="1"/>
              <a:t>vesi</a:t>
            </a:r>
            <a:r>
              <a:rPr lang="et-EE" sz="1600" dirty="0"/>
              <a:t>- </a:t>
            </a:r>
            <a:r>
              <a:rPr lang="et-EE" sz="1600" dirty="0" err="1"/>
              <a:t>m</a:t>
            </a:r>
            <a:r>
              <a:rPr lang="et-EE" sz="1600" baseline="-25000" dirty="0" err="1"/>
              <a:t>kk</a:t>
            </a:r>
            <a:r>
              <a:rPr lang="et-EE" sz="1600" dirty="0"/>
              <a:t>) x 100%</a:t>
            </a:r>
            <a:endParaRPr lang="et-EE" sz="2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976848" y="3063347"/>
            <a:ext cx="285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M</a:t>
            </a:r>
            <a:r>
              <a:rPr lang="et-EE" baseline="-25000" dirty="0" err="1"/>
              <a:t>vesi</a:t>
            </a:r>
            <a:r>
              <a:rPr lang="et-EE" dirty="0"/>
              <a:t>- kivimis oleva vee mass</a:t>
            </a:r>
          </a:p>
          <a:p>
            <a:r>
              <a:rPr lang="et-EE" dirty="0" err="1"/>
              <a:t>M</a:t>
            </a:r>
            <a:r>
              <a:rPr lang="et-EE" baseline="-25000" dirty="0" err="1"/>
              <a:t>kk</a:t>
            </a:r>
            <a:r>
              <a:rPr lang="et-EE" dirty="0"/>
              <a:t> – kuiva kivimi mass</a:t>
            </a:r>
            <a:endParaRPr lang="et-EE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87047" y="4032611"/>
            <a:ext cx="837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Kapilaarne</a:t>
            </a:r>
            <a:r>
              <a:rPr lang="et-EE" dirty="0"/>
              <a:t> veemahutavus (</a:t>
            </a:r>
            <a:r>
              <a:rPr lang="et-EE" dirty="0" err="1"/>
              <a:t>W</a:t>
            </a:r>
            <a:r>
              <a:rPr lang="et-EE" baseline="-25000" dirty="0" err="1"/>
              <a:t>k</a:t>
            </a:r>
            <a:r>
              <a:rPr lang="et-EE" dirty="0"/>
              <a:t>) – kivimi omadus pidada vett kinni vaid kapillaarpoorides</a:t>
            </a:r>
            <a:endParaRPr lang="et-EE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7047" y="4621922"/>
            <a:ext cx="777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Molekuraarne</a:t>
            </a:r>
            <a:r>
              <a:rPr lang="et-EE" dirty="0"/>
              <a:t> veemahutavus (</a:t>
            </a:r>
            <a:r>
              <a:rPr lang="et-EE" dirty="0" err="1"/>
              <a:t>W</a:t>
            </a:r>
            <a:r>
              <a:rPr lang="et-EE" baseline="-25000" dirty="0" err="1"/>
              <a:t>m</a:t>
            </a:r>
            <a:r>
              <a:rPr lang="et-EE" dirty="0"/>
              <a:t>) – vesi hulk mis ümbritseb kilena kivimiosakesi </a:t>
            </a:r>
            <a:endParaRPr lang="et-EE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87047" y="521123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Molekulaarne veemahutavus kasvab eripinna kasvuga (liival 1-5%, savil 30%).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76" y="-71055"/>
            <a:ext cx="4017264" cy="358997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377109" y="57224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Oval 31"/>
          <p:cNvSpPr/>
          <p:nvPr/>
        </p:nvSpPr>
        <p:spPr>
          <a:xfrm>
            <a:off x="7529509" y="58748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Oval 32"/>
          <p:cNvSpPr/>
          <p:nvPr/>
        </p:nvSpPr>
        <p:spPr>
          <a:xfrm>
            <a:off x="7681909" y="60272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4" name="Oval 33"/>
          <p:cNvSpPr/>
          <p:nvPr/>
        </p:nvSpPr>
        <p:spPr>
          <a:xfrm>
            <a:off x="7834309" y="61796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5" name="Oval 34"/>
          <p:cNvSpPr/>
          <p:nvPr/>
        </p:nvSpPr>
        <p:spPr>
          <a:xfrm>
            <a:off x="7986709" y="63320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6" name="Oval 35"/>
          <p:cNvSpPr/>
          <p:nvPr/>
        </p:nvSpPr>
        <p:spPr>
          <a:xfrm>
            <a:off x="8139109" y="648445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7" name="Oval 36"/>
          <p:cNvSpPr/>
          <p:nvPr/>
        </p:nvSpPr>
        <p:spPr>
          <a:xfrm rot="19551985">
            <a:off x="9496125" y="5689148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8" name="Oval 37"/>
          <p:cNvSpPr/>
          <p:nvPr/>
        </p:nvSpPr>
        <p:spPr>
          <a:xfrm>
            <a:off x="9784379" y="59697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9" name="Oval 38"/>
          <p:cNvSpPr/>
          <p:nvPr/>
        </p:nvSpPr>
        <p:spPr>
          <a:xfrm rot="19602617">
            <a:off x="10363141" y="5665244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0" name="Oval 39"/>
          <p:cNvSpPr/>
          <p:nvPr/>
        </p:nvSpPr>
        <p:spPr>
          <a:xfrm>
            <a:off x="9193891" y="54134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1" name="Oval 40"/>
          <p:cNvSpPr/>
          <p:nvPr/>
        </p:nvSpPr>
        <p:spPr>
          <a:xfrm rot="3243116">
            <a:off x="10314271" y="5735920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2" name="Oval 41"/>
          <p:cNvSpPr/>
          <p:nvPr/>
        </p:nvSpPr>
        <p:spPr>
          <a:xfrm rot="3243116">
            <a:off x="10565843" y="5671568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3" name="Oval 42"/>
          <p:cNvSpPr/>
          <p:nvPr/>
        </p:nvSpPr>
        <p:spPr>
          <a:xfrm rot="3243116">
            <a:off x="9268360" y="5791779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4" name="Oval 43"/>
          <p:cNvSpPr/>
          <p:nvPr/>
        </p:nvSpPr>
        <p:spPr>
          <a:xfrm rot="3243116">
            <a:off x="10113560" y="5810085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5" name="Oval 44"/>
          <p:cNvSpPr/>
          <p:nvPr/>
        </p:nvSpPr>
        <p:spPr>
          <a:xfrm rot="19551985">
            <a:off x="9648525" y="5841548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6" name="Oval 45"/>
          <p:cNvSpPr/>
          <p:nvPr/>
        </p:nvSpPr>
        <p:spPr>
          <a:xfrm rot="19551985">
            <a:off x="9800925" y="5993948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7" name="Oval 46"/>
          <p:cNvSpPr/>
          <p:nvPr/>
        </p:nvSpPr>
        <p:spPr>
          <a:xfrm rot="19551985">
            <a:off x="10398763" y="5919747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8" name="Oval 47"/>
          <p:cNvSpPr/>
          <p:nvPr/>
        </p:nvSpPr>
        <p:spPr>
          <a:xfrm>
            <a:off x="10335512" y="54930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9" name="Oval 48"/>
          <p:cNvSpPr/>
          <p:nvPr/>
        </p:nvSpPr>
        <p:spPr>
          <a:xfrm>
            <a:off x="9498691" y="57182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0" name="Oval 49"/>
          <p:cNvSpPr/>
          <p:nvPr/>
        </p:nvSpPr>
        <p:spPr>
          <a:xfrm>
            <a:off x="10314270" y="5945322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1" name="Oval 50"/>
          <p:cNvSpPr/>
          <p:nvPr/>
        </p:nvSpPr>
        <p:spPr>
          <a:xfrm>
            <a:off x="9981596" y="616899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2" name="Oval 51"/>
          <p:cNvSpPr/>
          <p:nvPr/>
        </p:nvSpPr>
        <p:spPr>
          <a:xfrm>
            <a:off x="9235242" y="5558707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3" name="Oval 52"/>
          <p:cNvSpPr/>
          <p:nvPr/>
        </p:nvSpPr>
        <p:spPr>
          <a:xfrm>
            <a:off x="5953420" y="57182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4" name="Oval 53"/>
          <p:cNvSpPr/>
          <p:nvPr/>
        </p:nvSpPr>
        <p:spPr>
          <a:xfrm>
            <a:off x="6105820" y="58706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5" name="Oval 54"/>
          <p:cNvSpPr/>
          <p:nvPr/>
        </p:nvSpPr>
        <p:spPr>
          <a:xfrm>
            <a:off x="6258220" y="60230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6" name="Oval 55"/>
          <p:cNvSpPr/>
          <p:nvPr/>
        </p:nvSpPr>
        <p:spPr>
          <a:xfrm>
            <a:off x="6410620" y="61754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7" name="Oval 56"/>
          <p:cNvSpPr/>
          <p:nvPr/>
        </p:nvSpPr>
        <p:spPr>
          <a:xfrm>
            <a:off x="6563020" y="63278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8" name="Oval 57"/>
          <p:cNvSpPr/>
          <p:nvPr/>
        </p:nvSpPr>
        <p:spPr>
          <a:xfrm>
            <a:off x="6715420" y="6480216"/>
            <a:ext cx="1246909" cy="1143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61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9897" y="621792"/>
            <a:ext cx="168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Veejuhtivus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0704" y="1551908"/>
            <a:ext cx="9464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t-EE" altLang="et-EE" dirty="0"/>
              <a:t>Kivimi või pinnase omadust edastada vett või muid vedelikke mingi aja jooksul nimetatakse veejuhtivuseks (</a:t>
            </a:r>
            <a:r>
              <a:rPr lang="et-EE" altLang="et-EE" dirty="0" err="1"/>
              <a:t>permeability</a:t>
            </a:r>
            <a:r>
              <a:rPr lang="et-EE" altLang="et-EE" dirty="0"/>
              <a:t>). </a:t>
            </a:r>
            <a:endParaRPr lang="en-US" altLang="et-E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0704" y="2530549"/>
            <a:ext cx="9464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t-EE" altLang="et-EE" dirty="0"/>
              <a:t>See sõltub peamiselt kivimi füüsikalistest omadustest ja tema </a:t>
            </a:r>
            <a:r>
              <a:rPr lang="et-EE" altLang="et-EE" dirty="0" err="1"/>
              <a:t>geokeemilisest</a:t>
            </a:r>
            <a:r>
              <a:rPr lang="et-EE" altLang="et-EE" dirty="0"/>
              <a:t> ja tektoonilisest ajaloost, </a:t>
            </a:r>
            <a:r>
              <a:rPr lang="et-EE" dirty="0"/>
              <a:t>tühimike (sh pooride) hulgast, kujust, suurusest ja ka orientatsioonist (lõhed, karstikäigud</a:t>
            </a:r>
            <a:r>
              <a:rPr lang="et-EE" dirty="0" smtClean="0"/>
              <a:t>).</a:t>
            </a:r>
            <a:r>
              <a:rPr lang="et-EE" b="1" dirty="0" smtClean="0"/>
              <a:t> </a:t>
            </a:r>
            <a:endParaRPr lang="en-US" altLang="et-EE" dirty="0"/>
          </a:p>
        </p:txBody>
      </p:sp>
      <p:pic>
        <p:nvPicPr>
          <p:cNvPr id="8" name="Picture 6" descr="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/>
          <a:stretch>
            <a:fillRect/>
          </a:stretch>
        </p:blipFill>
        <p:spPr bwMode="auto">
          <a:xfrm>
            <a:off x="5471792" y="3749121"/>
            <a:ext cx="5052951" cy="257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0704" y="4460735"/>
            <a:ext cx="2676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t-EE" altLang="et-EE" sz="2400" b="1" dirty="0"/>
              <a:t>Lõhelisus</a:t>
            </a:r>
            <a:endParaRPr lang="en-US" altLang="et-EE" sz="2400" b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60704" y="5066148"/>
            <a:ext cx="4050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t-EE" altLang="et-EE" dirty="0"/>
              <a:t>Eestis eelkõige karbonaat kivimites kuid ka hästi tsementeerunud liivakivides.</a:t>
            </a:r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400803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8014"/>
            <a:ext cx="5653088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07008" y="1058927"/>
            <a:ext cx="9247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t-EE" altLang="et-EE" dirty="0"/>
              <a:t>Kogu poorsus on efektiivse ja </a:t>
            </a:r>
            <a:r>
              <a:rPr lang="et-EE" altLang="et-EE" dirty="0" err="1"/>
              <a:t>kapilaarse</a:t>
            </a:r>
            <a:r>
              <a:rPr lang="et-EE" altLang="et-EE" dirty="0"/>
              <a:t> poorsuse summa. Tera suuruse suurenemisel  poorsus enamasti väheneb kuid efektiivne poorsus (</a:t>
            </a:r>
            <a:r>
              <a:rPr lang="en-US" altLang="et-EE" b="1" dirty="0">
                <a:solidFill>
                  <a:srgbClr val="000000"/>
                </a:solidFill>
                <a:latin typeface="EIMPOJ+TimesNewRoman,Bold" charset="0"/>
              </a:rPr>
              <a:t>effective porosity</a:t>
            </a:r>
            <a:r>
              <a:rPr lang="et-EE" altLang="et-EE" b="1" dirty="0">
                <a:solidFill>
                  <a:srgbClr val="000000"/>
                </a:solidFill>
                <a:latin typeface="EIMPOJ+TimesNewRoman,Bold" charset="0"/>
              </a:rPr>
              <a:t>)</a:t>
            </a:r>
            <a:r>
              <a:rPr lang="en-US" altLang="et-EE" b="1" dirty="0">
                <a:solidFill>
                  <a:srgbClr val="000000"/>
                </a:solidFill>
                <a:latin typeface="EIMPOJ+TimesNewRoman,Bold" charset="0"/>
              </a:rPr>
              <a:t> </a:t>
            </a:r>
            <a:r>
              <a:rPr lang="et-EE" altLang="et-EE" dirty="0"/>
              <a:t>suureneb. </a:t>
            </a:r>
            <a:endParaRPr lang="en-US" altLang="et-EE" dirty="0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200400" y="4848226"/>
          <a:ext cx="54102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4" imgW="5409524" imgH="1933333" progId="Paint.Picture">
                  <p:embed/>
                </p:oleObj>
              </mc:Choice>
              <mc:Fallback>
                <p:oleObj name="Bitmap Image" r:id="rId4" imgW="5409524" imgH="1933333" progId="Paint.Picture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48226"/>
                        <a:ext cx="54102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07008" y="603217"/>
            <a:ext cx="558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b="1" dirty="0"/>
              <a:t>Suur pooriruum ei tähenda tingimata suurt </a:t>
            </a:r>
            <a:r>
              <a:rPr lang="et-EE" b="1" dirty="0" smtClean="0"/>
              <a:t>veejuhtivust.</a:t>
            </a:r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29173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07" y="276054"/>
            <a:ext cx="6699001" cy="4970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0704" y="5401131"/>
            <a:ext cx="979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Hea veeläbilaskvus on jämedateralistel setetel, tugevalt lõhenenud kivimitel.</a:t>
            </a:r>
          </a:p>
          <a:p>
            <a:endParaRPr lang="et-EE" dirty="0"/>
          </a:p>
          <a:p>
            <a:r>
              <a:rPr lang="et-EE" dirty="0"/>
              <a:t>Kivimi veejuhtivust iseloomustatakse </a:t>
            </a:r>
            <a:r>
              <a:rPr lang="et-EE" b="1" dirty="0"/>
              <a:t>filtratsioonimooduliga </a:t>
            </a:r>
            <a:r>
              <a:rPr lang="et-EE" dirty="0"/>
              <a:t>(K, m/d).</a:t>
            </a:r>
          </a:p>
          <a:p>
            <a:r>
              <a:rPr lang="et-EE" dirty="0"/>
              <a:t>Kirjeldab veemassi liikumiskiirust.</a:t>
            </a:r>
          </a:p>
        </p:txBody>
      </p:sp>
    </p:spTree>
    <p:extLst>
      <p:ext uri="{BB962C8B-B14F-4D97-AF65-F5344CB8AC3E}">
        <p14:creationId xmlns:p14="http://schemas.microsoft.com/office/powerpoint/2010/main" val="351364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93321" y="4550450"/>
            <a:ext cx="4597156" cy="2216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5690477" y="4553712"/>
            <a:ext cx="6123571" cy="21945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extBox 1"/>
          <p:cNvSpPr txBox="1"/>
          <p:nvPr/>
        </p:nvSpPr>
        <p:spPr>
          <a:xfrm>
            <a:off x="5533767" y="313670"/>
            <a:ext cx="130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 err="1"/>
              <a:t>Veeand</a:t>
            </a:r>
            <a:endParaRPr lang="et-EE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3321" y="980526"/>
            <a:ext cx="638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Veeand</a:t>
            </a:r>
            <a:r>
              <a:rPr lang="et-EE" dirty="0"/>
              <a:t> (</a:t>
            </a:r>
            <a:r>
              <a:rPr lang="et-EE" dirty="0" err="1"/>
              <a:t>S</a:t>
            </a:r>
            <a:r>
              <a:rPr lang="et-EE" baseline="-25000" dirty="0" err="1"/>
              <a:t>y</a:t>
            </a:r>
            <a:r>
              <a:rPr lang="et-EE" dirty="0"/>
              <a:t>)</a:t>
            </a:r>
            <a:r>
              <a:rPr lang="et-EE" baseline="-25000" dirty="0"/>
              <a:t> </a:t>
            </a:r>
            <a:r>
              <a:rPr lang="et-EE" dirty="0"/>
              <a:t>näitab kivimist raskusjõu toimel väljavoolava vee hulka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321" y="2656594"/>
            <a:ext cx="919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Mingi osa veest pinnases on kivimipindadele seotud kas molekulaar- või kapilaarjõudude toimel.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3123676"/>
            <a:ext cx="10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</a:t>
            </a:r>
            <a:r>
              <a:rPr lang="et-EE" baseline="-25000" dirty="0" err="1"/>
              <a:t>y</a:t>
            </a:r>
            <a:r>
              <a:rPr lang="et-EE" dirty="0"/>
              <a:t>=n-</a:t>
            </a:r>
            <a:r>
              <a:rPr lang="et-EE" dirty="0" err="1"/>
              <a:t>V</a:t>
            </a:r>
            <a:r>
              <a:rPr lang="et-EE" baseline="-25000" dirty="0" err="1"/>
              <a:t>r</a:t>
            </a:r>
            <a:r>
              <a:rPr lang="et-EE" dirty="0"/>
              <a:t>/V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2109" y="3017520"/>
            <a:ext cx="380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n - poorsus</a:t>
            </a:r>
          </a:p>
          <a:p>
            <a:r>
              <a:rPr lang="et-EE" dirty="0" err="1"/>
              <a:t>V</a:t>
            </a:r>
            <a:r>
              <a:rPr lang="et-EE" baseline="-25000" dirty="0" err="1"/>
              <a:t>r</a:t>
            </a:r>
            <a:r>
              <a:rPr lang="et-EE" baseline="-25000" dirty="0"/>
              <a:t> </a:t>
            </a:r>
            <a:r>
              <a:rPr lang="et-EE" dirty="0"/>
              <a:t>– veehulk mis jääb seotuks kivimisse</a:t>
            </a:r>
          </a:p>
          <a:p>
            <a:r>
              <a:rPr lang="et-EE" dirty="0"/>
              <a:t>V – pinnase kogumaht</a:t>
            </a:r>
            <a:r>
              <a:rPr lang="et-EE" baseline="-25000" dirty="0"/>
              <a:t> 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1093321" y="4038600"/>
            <a:ext cx="820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Veeand</a:t>
            </a:r>
            <a:r>
              <a:rPr lang="et-EE" dirty="0"/>
              <a:t> on suur jämedateralistel kivimil (kruus, jäme liiv), lõheline ja </a:t>
            </a:r>
            <a:r>
              <a:rPr lang="et-EE" dirty="0" err="1"/>
              <a:t>karstunud</a:t>
            </a:r>
            <a:r>
              <a:rPr lang="et-EE" dirty="0"/>
              <a:t> kivimil.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2832" y="4796135"/>
            <a:ext cx="477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Kivim	Poorsus (n)	</a:t>
            </a:r>
            <a:r>
              <a:rPr lang="et-EE" dirty="0" err="1"/>
              <a:t>Veeand</a:t>
            </a:r>
            <a:r>
              <a:rPr lang="et-EE" dirty="0"/>
              <a:t> (</a:t>
            </a:r>
            <a:r>
              <a:rPr lang="et-EE" dirty="0" err="1"/>
              <a:t>S</a:t>
            </a:r>
            <a:r>
              <a:rPr lang="et-EE" baseline="-25000" dirty="0" err="1"/>
              <a:t>y</a:t>
            </a:r>
            <a:r>
              <a:rPr lang="et-EE" dirty="0"/>
              <a:t>)</a:t>
            </a:r>
          </a:p>
          <a:p>
            <a:r>
              <a:rPr lang="et-EE" dirty="0"/>
              <a:t>Savi	50		2 kuni 0</a:t>
            </a:r>
          </a:p>
          <a:p>
            <a:r>
              <a:rPr lang="et-EE" dirty="0"/>
              <a:t>Liiv	25		20</a:t>
            </a:r>
          </a:p>
          <a:p>
            <a:r>
              <a:rPr lang="et-EE" dirty="0"/>
              <a:t>Kruus	20		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321" y="1491066"/>
            <a:ext cx="1009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dirty="0"/>
              <a:t>K</a:t>
            </a:r>
            <a:r>
              <a:rPr lang="en-US" altLang="et-EE" dirty="0" err="1"/>
              <a:t>üllastunud</a:t>
            </a:r>
            <a:r>
              <a:rPr lang="en-US" altLang="et-EE" dirty="0"/>
              <a:t> </a:t>
            </a:r>
            <a:r>
              <a:rPr lang="en-US" altLang="et-EE" dirty="0" err="1"/>
              <a:t>kihi</a:t>
            </a:r>
            <a:r>
              <a:rPr lang="en-US" altLang="et-EE" dirty="0"/>
              <a:t> </a:t>
            </a:r>
            <a:r>
              <a:rPr lang="en-US" altLang="et-EE" dirty="0" err="1"/>
              <a:t>veeand</a:t>
            </a:r>
            <a:r>
              <a:rPr lang="en-US" altLang="et-EE" dirty="0"/>
              <a:t> </a:t>
            </a:r>
            <a:r>
              <a:rPr lang="en-US" altLang="et-EE" dirty="0" err="1"/>
              <a:t>oleneb</a:t>
            </a:r>
            <a:r>
              <a:rPr lang="en-US" altLang="et-EE" dirty="0"/>
              <a:t> </a:t>
            </a:r>
            <a:r>
              <a:rPr lang="en-US" altLang="et-EE" dirty="0" err="1"/>
              <a:t>vett</a:t>
            </a:r>
            <a:r>
              <a:rPr lang="en-US" altLang="et-EE" dirty="0"/>
              <a:t> </a:t>
            </a:r>
            <a:r>
              <a:rPr lang="en-US" altLang="et-EE" dirty="0" err="1"/>
              <a:t>sisaldavate</a:t>
            </a:r>
            <a:r>
              <a:rPr lang="en-US" altLang="et-EE" dirty="0"/>
              <a:t> </a:t>
            </a:r>
            <a:r>
              <a:rPr lang="en-US" altLang="et-EE" dirty="0" err="1"/>
              <a:t>pinnaste</a:t>
            </a:r>
            <a:r>
              <a:rPr lang="en-US" altLang="et-EE" dirty="0"/>
              <a:t> </a:t>
            </a:r>
            <a:r>
              <a:rPr lang="en-US" altLang="et-EE" dirty="0" err="1"/>
              <a:t>poorsusest</a:t>
            </a:r>
            <a:r>
              <a:rPr lang="et-EE" altLang="et-EE" dirty="0"/>
              <a:t> </a:t>
            </a:r>
            <a:r>
              <a:rPr lang="en-US" altLang="et-EE" dirty="0"/>
              <a:t>ja </a:t>
            </a:r>
            <a:r>
              <a:rPr lang="en-US" altLang="et-EE" dirty="0" err="1"/>
              <a:t>selle</a:t>
            </a:r>
            <a:r>
              <a:rPr lang="en-US" altLang="et-EE" dirty="0"/>
              <a:t> </a:t>
            </a:r>
            <a:r>
              <a:rPr lang="en-US" altLang="et-EE" dirty="0" err="1"/>
              <a:t>iseloomust</a:t>
            </a:r>
            <a:r>
              <a:rPr lang="en-US" altLang="et-EE" dirty="0"/>
              <a:t>. </a:t>
            </a:r>
            <a:r>
              <a:rPr lang="en-US" altLang="et-EE" dirty="0" err="1"/>
              <a:t>Pinnas</a:t>
            </a:r>
            <a:r>
              <a:rPr lang="en-US" altLang="et-EE" dirty="0"/>
              <a:t> </a:t>
            </a:r>
            <a:r>
              <a:rPr lang="en-US" altLang="et-EE" dirty="0" err="1"/>
              <a:t>võib</a:t>
            </a:r>
            <a:r>
              <a:rPr lang="en-US" altLang="et-EE" dirty="0"/>
              <a:t> </a:t>
            </a:r>
            <a:r>
              <a:rPr lang="en-US" altLang="et-EE" dirty="0" err="1"/>
              <a:t>küll</a:t>
            </a:r>
            <a:r>
              <a:rPr lang="en-US" altLang="et-EE" dirty="0"/>
              <a:t> </a:t>
            </a:r>
            <a:r>
              <a:rPr lang="en-US" altLang="et-EE" dirty="0" err="1"/>
              <a:t>sisaldada</a:t>
            </a:r>
            <a:r>
              <a:rPr lang="en-US" altLang="et-EE" dirty="0"/>
              <a:t> </a:t>
            </a:r>
            <a:r>
              <a:rPr lang="en-US" altLang="et-EE" dirty="0" err="1"/>
              <a:t>palju</a:t>
            </a:r>
            <a:r>
              <a:rPr lang="en-US" altLang="et-EE" dirty="0"/>
              <a:t> </a:t>
            </a:r>
            <a:r>
              <a:rPr lang="en-US" altLang="et-EE" dirty="0" err="1"/>
              <a:t>vett</a:t>
            </a:r>
            <a:r>
              <a:rPr lang="en-US" altLang="et-EE" dirty="0"/>
              <a:t>, </a:t>
            </a:r>
            <a:r>
              <a:rPr lang="en-US" altLang="et-EE" dirty="0" err="1"/>
              <a:t>kuid</a:t>
            </a:r>
            <a:r>
              <a:rPr lang="et-EE" altLang="et-EE" dirty="0"/>
              <a:t> </a:t>
            </a:r>
            <a:r>
              <a:rPr lang="en-US" altLang="et-EE" dirty="0" err="1"/>
              <a:t>meid</a:t>
            </a:r>
            <a:r>
              <a:rPr lang="et-EE" altLang="et-EE" dirty="0"/>
              <a:t> huvitab</a:t>
            </a:r>
            <a:r>
              <a:rPr lang="en-US" altLang="et-EE" dirty="0"/>
              <a:t> </a:t>
            </a:r>
            <a:r>
              <a:rPr lang="en-US" altLang="et-EE" dirty="0" err="1"/>
              <a:t>vee</a:t>
            </a:r>
            <a:r>
              <a:rPr lang="en-US" altLang="et-EE" dirty="0"/>
              <a:t> </a:t>
            </a:r>
            <a:r>
              <a:rPr lang="en-US" altLang="et-EE" dirty="0" err="1"/>
              <a:t>kogus</a:t>
            </a:r>
            <a:r>
              <a:rPr lang="en-US" altLang="et-EE" dirty="0"/>
              <a:t>, </a:t>
            </a:r>
            <a:r>
              <a:rPr lang="en-US" altLang="et-EE" dirty="0" err="1"/>
              <a:t>mis</a:t>
            </a:r>
            <a:r>
              <a:rPr lang="en-US" altLang="et-EE" dirty="0"/>
              <a:t> </a:t>
            </a:r>
            <a:r>
              <a:rPr lang="en-US" altLang="et-EE" dirty="0" err="1"/>
              <a:t>liigub</a:t>
            </a:r>
            <a:r>
              <a:rPr lang="en-US" altLang="et-EE" dirty="0"/>
              <a:t> </a:t>
            </a:r>
            <a:r>
              <a:rPr lang="en-US" altLang="et-EE" dirty="0" err="1"/>
              <a:t>raskusjõu</a:t>
            </a:r>
            <a:r>
              <a:rPr lang="en-US" altLang="et-EE" dirty="0"/>
              <a:t> </a:t>
            </a:r>
            <a:r>
              <a:rPr lang="en-US" altLang="et-EE" dirty="0" err="1"/>
              <a:t>mõjul</a:t>
            </a:r>
            <a:r>
              <a:rPr lang="en-US" altLang="et-EE" dirty="0"/>
              <a:t> (</a:t>
            </a:r>
            <a:r>
              <a:rPr lang="en-US" altLang="et-EE" dirty="0" err="1"/>
              <a:t>veeand</a:t>
            </a:r>
            <a:r>
              <a:rPr lang="en-US" altLang="et-EE" dirty="0"/>
              <a:t>).</a:t>
            </a:r>
            <a:r>
              <a:rPr lang="et-EE" altLang="et-EE" dirty="0"/>
              <a:t> </a:t>
            </a:r>
            <a:r>
              <a:rPr lang="en-US" altLang="et-EE" dirty="0" err="1"/>
              <a:t>Näiteks</a:t>
            </a:r>
            <a:r>
              <a:rPr lang="en-US" altLang="et-EE" dirty="0"/>
              <a:t> </a:t>
            </a:r>
            <a:r>
              <a:rPr lang="en-US" altLang="et-EE" dirty="0" err="1"/>
              <a:t>turvas</a:t>
            </a:r>
            <a:r>
              <a:rPr lang="en-US" altLang="et-EE" dirty="0"/>
              <a:t> ja </a:t>
            </a:r>
            <a:r>
              <a:rPr lang="en-US" altLang="et-EE" dirty="0" err="1"/>
              <a:t>savi</a:t>
            </a:r>
            <a:r>
              <a:rPr lang="en-US" altLang="et-EE" dirty="0"/>
              <a:t> </a:t>
            </a:r>
            <a:r>
              <a:rPr lang="en-US" altLang="et-EE" dirty="0" err="1"/>
              <a:t>võivad</a:t>
            </a:r>
            <a:r>
              <a:rPr lang="en-US" altLang="et-EE" dirty="0"/>
              <a:t> </a:t>
            </a:r>
            <a:r>
              <a:rPr lang="en-US" altLang="et-EE" dirty="0" err="1"/>
              <a:t>palju</a:t>
            </a:r>
            <a:r>
              <a:rPr lang="en-US" altLang="et-EE" dirty="0"/>
              <a:t> </a:t>
            </a:r>
            <a:r>
              <a:rPr lang="en-US" altLang="et-EE" dirty="0" err="1"/>
              <a:t>vett</a:t>
            </a:r>
            <a:r>
              <a:rPr lang="en-US" altLang="et-EE" dirty="0"/>
              <a:t> </a:t>
            </a:r>
            <a:r>
              <a:rPr lang="en-US" altLang="et-EE" dirty="0" err="1"/>
              <a:t>sisaldada</a:t>
            </a:r>
            <a:r>
              <a:rPr lang="en-US" altLang="et-EE" dirty="0"/>
              <a:t>, </a:t>
            </a:r>
            <a:r>
              <a:rPr lang="en-US" altLang="et-EE" dirty="0" err="1"/>
              <a:t>kuid</a:t>
            </a:r>
            <a:r>
              <a:rPr lang="en-US" altLang="et-EE" dirty="0"/>
              <a:t> </a:t>
            </a:r>
            <a:r>
              <a:rPr lang="en-US" altLang="et-EE" dirty="0" err="1"/>
              <a:t>vesi</a:t>
            </a:r>
            <a:r>
              <a:rPr lang="en-US" altLang="et-EE" dirty="0"/>
              <a:t> </a:t>
            </a:r>
            <a:r>
              <a:rPr lang="en-US" altLang="et-EE" dirty="0" err="1"/>
              <a:t>sealt</a:t>
            </a:r>
            <a:r>
              <a:rPr lang="en-US" altLang="et-EE" dirty="0"/>
              <a:t> </a:t>
            </a:r>
            <a:r>
              <a:rPr lang="en-US" altLang="et-EE" dirty="0" err="1"/>
              <a:t>välja</a:t>
            </a:r>
            <a:r>
              <a:rPr lang="en-US" altLang="et-EE" dirty="0"/>
              <a:t> </a:t>
            </a:r>
            <a:r>
              <a:rPr lang="en-US" altLang="et-EE" dirty="0" err="1"/>
              <a:t>ei</a:t>
            </a:r>
            <a:r>
              <a:rPr lang="en-US" altLang="et-EE" dirty="0"/>
              <a:t> </a:t>
            </a:r>
            <a:r>
              <a:rPr lang="en-US" altLang="et-EE" dirty="0" err="1"/>
              <a:t>valgu</a:t>
            </a:r>
            <a:r>
              <a:rPr lang="et-EE" altLang="et-EE" dirty="0"/>
              <a:t> (kapilaarjõud)</a:t>
            </a:r>
            <a:r>
              <a:rPr lang="en-US" altLang="et-EE" dirty="0"/>
              <a:t>.</a:t>
            </a:r>
            <a:endParaRPr lang="et-EE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708928" y="4633698"/>
            <a:ext cx="59876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dirty="0" err="1"/>
              <a:t>Puhta</a:t>
            </a:r>
            <a:r>
              <a:rPr lang="en-US" altLang="et-EE" dirty="0"/>
              <a:t> </a:t>
            </a:r>
            <a:r>
              <a:rPr lang="en-US" altLang="et-EE" dirty="0" err="1"/>
              <a:t>kruusa</a:t>
            </a:r>
            <a:r>
              <a:rPr lang="en-US" altLang="et-EE" dirty="0"/>
              <a:t> ja </a:t>
            </a:r>
            <a:r>
              <a:rPr lang="en-US" altLang="et-EE" dirty="0" err="1"/>
              <a:t>jämeliiva</a:t>
            </a:r>
            <a:r>
              <a:rPr lang="en-US" altLang="et-EE" dirty="0"/>
              <a:t> </a:t>
            </a:r>
            <a:r>
              <a:rPr lang="et-EE" altLang="et-EE" dirty="0"/>
              <a:t>			</a:t>
            </a:r>
            <a:r>
              <a:rPr lang="en-US" altLang="et-EE" dirty="0"/>
              <a:t>0,3 </a:t>
            </a:r>
            <a:r>
              <a:rPr lang="en-US" altLang="et-EE" dirty="0" err="1"/>
              <a:t>mahuosa</a:t>
            </a:r>
            <a:r>
              <a:rPr lang="en-US" altLang="et-EE" dirty="0"/>
              <a:t> </a:t>
            </a:r>
            <a:endParaRPr lang="et-EE" altLang="et-EE" dirty="0"/>
          </a:p>
          <a:p>
            <a:pPr>
              <a:spcBef>
                <a:spcPct val="50000"/>
              </a:spcBef>
            </a:pPr>
            <a:r>
              <a:rPr lang="en-US" altLang="et-EE" dirty="0" err="1"/>
              <a:t>tolmliival</a:t>
            </a:r>
            <a:r>
              <a:rPr lang="en-US" altLang="et-EE" dirty="0"/>
              <a:t> ja </a:t>
            </a:r>
            <a:r>
              <a:rPr lang="en-US" altLang="et-EE" dirty="0" err="1"/>
              <a:t>savikal</a:t>
            </a:r>
            <a:r>
              <a:rPr lang="en-US" altLang="et-EE" dirty="0"/>
              <a:t> </a:t>
            </a:r>
            <a:r>
              <a:rPr lang="en-US" altLang="et-EE" dirty="0" err="1"/>
              <a:t>liival</a:t>
            </a:r>
            <a:r>
              <a:rPr lang="et-EE" altLang="et-EE" dirty="0"/>
              <a:t>, </a:t>
            </a:r>
            <a:r>
              <a:rPr lang="en-US" altLang="et-EE" dirty="0" err="1"/>
              <a:t>madalsooturbal</a:t>
            </a:r>
            <a:r>
              <a:rPr lang="en-US" altLang="et-EE" dirty="0"/>
              <a:t> </a:t>
            </a:r>
            <a:r>
              <a:rPr lang="et-EE" altLang="et-EE" dirty="0"/>
              <a:t>	</a:t>
            </a:r>
            <a:r>
              <a:rPr lang="en-US" altLang="et-EE" dirty="0"/>
              <a:t>0,05–0,1</a:t>
            </a:r>
            <a:r>
              <a:rPr lang="et-EE" altLang="et-EE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t-EE" dirty="0" err="1"/>
              <a:t>saviliival</a:t>
            </a:r>
            <a:r>
              <a:rPr lang="en-US" altLang="et-EE" dirty="0"/>
              <a:t> ja </a:t>
            </a:r>
            <a:r>
              <a:rPr lang="en-US" altLang="et-EE" dirty="0" err="1"/>
              <a:t>liivsavil</a:t>
            </a:r>
            <a:r>
              <a:rPr lang="en-US" altLang="et-EE" dirty="0"/>
              <a:t> </a:t>
            </a:r>
            <a:r>
              <a:rPr lang="et-EE" altLang="et-EE" dirty="0"/>
              <a:t>				</a:t>
            </a:r>
            <a:r>
              <a:rPr lang="en-US" altLang="et-EE" dirty="0"/>
              <a:t>0,02–0,05 </a:t>
            </a:r>
            <a:endParaRPr lang="et-EE" altLang="et-EE" dirty="0"/>
          </a:p>
          <a:p>
            <a:pPr>
              <a:spcBef>
                <a:spcPct val="50000"/>
              </a:spcBef>
            </a:pPr>
            <a:r>
              <a:rPr lang="en-US" altLang="et-EE" dirty="0" err="1"/>
              <a:t>savi</a:t>
            </a:r>
            <a:r>
              <a:rPr lang="en-US" altLang="et-EE" dirty="0"/>
              <a:t> ja </a:t>
            </a:r>
            <a:r>
              <a:rPr lang="en-US" altLang="et-EE" dirty="0" err="1"/>
              <a:t>rabaturba</a:t>
            </a:r>
            <a:r>
              <a:rPr lang="en-US" altLang="et-EE" dirty="0"/>
              <a:t> </a:t>
            </a:r>
            <a:r>
              <a:rPr lang="et-EE" altLang="et-EE" dirty="0"/>
              <a:t>				</a:t>
            </a:r>
            <a:r>
              <a:rPr lang="et-EE" altLang="et-EE" dirty="0">
                <a:cs typeface="Times New Roman" panose="02020603050405020304" pitchFamily="18" charset="0"/>
              </a:rPr>
              <a:t>~</a:t>
            </a:r>
            <a:r>
              <a:rPr lang="et-EE" altLang="et-EE" dirty="0"/>
              <a:t>0 </a:t>
            </a:r>
          </a:p>
          <a:p>
            <a:pPr>
              <a:spcBef>
                <a:spcPct val="50000"/>
              </a:spcBef>
            </a:pPr>
            <a:r>
              <a:rPr lang="en-US" altLang="et-EE" dirty="0" err="1"/>
              <a:t>Lubjakivide</a:t>
            </a:r>
            <a:r>
              <a:rPr lang="en-US" altLang="et-EE" dirty="0"/>
              <a:t> </a:t>
            </a:r>
            <a:r>
              <a:rPr lang="en-US" altLang="et-EE" dirty="0" err="1"/>
              <a:t>veeand</a:t>
            </a:r>
            <a:r>
              <a:rPr lang="en-US" altLang="et-EE" dirty="0"/>
              <a:t> </a:t>
            </a:r>
            <a:r>
              <a:rPr lang="en-US" altLang="et-EE" dirty="0" err="1"/>
              <a:t>sõltuvalt</a:t>
            </a:r>
            <a:r>
              <a:rPr lang="en-US" altLang="et-EE" dirty="0"/>
              <a:t> </a:t>
            </a:r>
            <a:r>
              <a:rPr lang="en-US" altLang="et-EE" dirty="0" err="1"/>
              <a:t>lõhelisusest</a:t>
            </a:r>
            <a:r>
              <a:rPr lang="en-US" altLang="et-EE" dirty="0"/>
              <a:t> </a:t>
            </a:r>
            <a:r>
              <a:rPr lang="et-EE" altLang="et-EE" dirty="0"/>
              <a:t>	</a:t>
            </a:r>
            <a:r>
              <a:rPr lang="en-US" altLang="et-EE" dirty="0"/>
              <a:t>0,001–0,02</a:t>
            </a:r>
          </a:p>
        </p:txBody>
      </p:sp>
    </p:spTree>
    <p:extLst>
      <p:ext uri="{BB962C8B-B14F-4D97-AF65-F5344CB8AC3E}">
        <p14:creationId xmlns:p14="http://schemas.microsoft.com/office/powerpoint/2010/main" val="89861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1240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EIMPOJ+TimesNewRoman,Bold</vt:lpstr>
      <vt:lpstr>Times New Roman</vt:lpstr>
      <vt:lpstr>Office Theme</vt:lpstr>
      <vt:lpstr>Bitmap Image</vt:lpstr>
      <vt:lpstr>QuickTime Movie</vt:lpstr>
      <vt:lpstr>2. Loeng: Põhjavesi ja ümbriskivim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Valle Raidla</dc:creator>
  <cp:lastModifiedBy>Valle Raidla</cp:lastModifiedBy>
  <cp:revision>76</cp:revision>
  <dcterms:created xsi:type="dcterms:W3CDTF">2017-08-29T16:06:40Z</dcterms:created>
  <dcterms:modified xsi:type="dcterms:W3CDTF">2017-09-11T11:42:33Z</dcterms:modified>
</cp:coreProperties>
</file>