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82" r:id="rId2"/>
    <p:sldId id="381" r:id="rId3"/>
    <p:sldId id="395" r:id="rId4"/>
    <p:sldId id="375" r:id="rId5"/>
    <p:sldId id="376" r:id="rId6"/>
    <p:sldId id="267" r:id="rId7"/>
    <p:sldId id="302" r:id="rId8"/>
    <p:sldId id="303" r:id="rId9"/>
    <p:sldId id="379" r:id="rId10"/>
    <p:sldId id="364" r:id="rId11"/>
    <p:sldId id="383" r:id="rId12"/>
    <p:sldId id="338" r:id="rId13"/>
    <p:sldId id="355" r:id="rId14"/>
    <p:sldId id="377" r:id="rId15"/>
    <p:sldId id="268" r:id="rId16"/>
    <p:sldId id="365" r:id="rId17"/>
    <p:sldId id="354" r:id="rId18"/>
    <p:sldId id="378" r:id="rId19"/>
    <p:sldId id="353" r:id="rId20"/>
    <p:sldId id="305" r:id="rId21"/>
    <p:sldId id="269" r:id="rId22"/>
    <p:sldId id="410" r:id="rId23"/>
    <p:sldId id="411" r:id="rId24"/>
    <p:sldId id="412" r:id="rId25"/>
    <p:sldId id="413" r:id="rId26"/>
    <p:sldId id="414" r:id="rId27"/>
    <p:sldId id="415" r:id="rId28"/>
    <p:sldId id="416" r:id="rId29"/>
    <p:sldId id="417" r:id="rId30"/>
    <p:sldId id="418" r:id="rId31"/>
    <p:sldId id="419" r:id="rId32"/>
    <p:sldId id="420" r:id="rId33"/>
    <p:sldId id="421" r:id="rId34"/>
    <p:sldId id="271" r:id="rId35"/>
    <p:sldId id="272" r:id="rId36"/>
    <p:sldId id="309" r:id="rId37"/>
    <p:sldId id="332" r:id="rId38"/>
    <p:sldId id="333" r:id="rId39"/>
    <p:sldId id="404" r:id="rId40"/>
    <p:sldId id="405" r:id="rId41"/>
    <p:sldId id="406" r:id="rId42"/>
    <p:sldId id="407" r:id="rId43"/>
    <p:sldId id="408" r:id="rId44"/>
    <p:sldId id="400" r:id="rId45"/>
    <p:sldId id="409" r:id="rId46"/>
    <p:sldId id="387" r:id="rId47"/>
    <p:sldId id="390" r:id="rId48"/>
    <p:sldId id="384" r:id="rId49"/>
    <p:sldId id="391" r:id="rId50"/>
    <p:sldId id="380" r:id="rId51"/>
    <p:sldId id="335" r:id="rId52"/>
    <p:sldId id="402" r:id="rId53"/>
    <p:sldId id="403" r:id="rId54"/>
    <p:sldId id="389" r:id="rId55"/>
    <p:sldId id="385" r:id="rId56"/>
    <p:sldId id="397" r:id="rId57"/>
    <p:sldId id="398" r:id="rId58"/>
    <p:sldId id="399" r:id="rId59"/>
    <p:sldId id="311" r:id="rId60"/>
    <p:sldId id="392" r:id="rId61"/>
    <p:sldId id="393" r:id="rId62"/>
    <p:sldId id="394" r:id="rId6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693" autoAdjust="0"/>
  </p:normalViewPr>
  <p:slideViewPr>
    <p:cSldViewPr snapToGrid="0" showGuides="1">
      <p:cViewPr varScale="1">
        <p:scale>
          <a:sx n="63" d="100"/>
          <a:sy n="63" d="100"/>
        </p:scale>
        <p:origin x="14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3CB97-AC54-46BE-8A80-DB051B028DE0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34C3F-FF90-40CA-BDB3-38E3F1E76F9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285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altLang="et-EE" dirty="0" err="1"/>
              <a:t>Paleopõhjavete</a:t>
            </a:r>
            <a:r>
              <a:rPr lang="et-EE" altLang="et-EE" baseline="0" dirty="0"/>
              <a:t> levik lõuna pool Siluri ja Devoni põhjaveekihtides</a:t>
            </a:r>
            <a:r>
              <a:rPr lang="et-EE" altLang="et-EE" dirty="0"/>
              <a:t> on seni süsteemselt uurimata, kuid olemasolev andmestik näitab et Edela-Eestis on </a:t>
            </a:r>
            <a:r>
              <a:rPr lang="et-EE" altLang="et-EE" dirty="0" err="1"/>
              <a:t>paleoveed</a:t>
            </a:r>
            <a:r>
              <a:rPr lang="et-EE" altLang="et-EE" dirty="0"/>
              <a:t> selgelt esindatud mõlemas veekompleksis ning kitsamas ulatuses võib </a:t>
            </a:r>
            <a:r>
              <a:rPr lang="et-EE" altLang="et-EE" dirty="0" err="1"/>
              <a:t>paleovett</a:t>
            </a:r>
            <a:r>
              <a:rPr lang="et-EE" altLang="et-EE" dirty="0"/>
              <a:t> leida ka Tartu ümbrusest. Täna tundub, et tegemist on väiksemate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paleovee</a:t>
            </a:r>
            <a:r>
              <a:rPr lang="et-EE" altLang="et-EE" baseline="0" dirty="0"/>
              <a:t> läätsedega, millel on veemajanduse seisukohast vaid kohalik tähtsus.</a:t>
            </a:r>
            <a:r>
              <a:rPr lang="et-EE" altLang="et-EE" dirty="0"/>
              <a:t> Siiski</a:t>
            </a:r>
            <a:r>
              <a:rPr lang="et-EE" altLang="et-EE" baseline="0" dirty="0"/>
              <a:t> on</a:t>
            </a:r>
            <a:r>
              <a:rPr lang="et-EE" altLang="et-EE" dirty="0"/>
              <a:t> teadmine </a:t>
            </a:r>
            <a:r>
              <a:rPr lang="et-EE" altLang="et-EE" dirty="0" err="1"/>
              <a:t>paleovete</a:t>
            </a:r>
            <a:r>
              <a:rPr lang="et-EE" altLang="et-EE" baseline="0" dirty="0"/>
              <a:t> leviku kohta</a:t>
            </a:r>
            <a:r>
              <a:rPr lang="et-EE" altLang="et-EE" dirty="0"/>
              <a:t> äärmiselt oluline nende piirkondade veemajanduse planeerimisel, kus need levivad, et ei raisataks väga kvaliteetset kuid limiteeritud ressursi. Hoiatava näitena võib siinkohal</a:t>
            </a:r>
            <a:r>
              <a:rPr lang="et-EE" altLang="et-EE" baseline="0" dirty="0"/>
              <a:t> rääkida</a:t>
            </a:r>
            <a:r>
              <a:rPr lang="et-EE" altLang="et-EE" dirty="0"/>
              <a:t> Ruhnu sadama puurkaevuga</a:t>
            </a:r>
            <a:r>
              <a:rPr lang="et-EE" altLang="et-EE" baseline="0" dirty="0"/>
              <a:t> </a:t>
            </a:r>
            <a:r>
              <a:rPr lang="et-EE" altLang="et-EE" dirty="0"/>
              <a:t>Kesk-Alam-Devoni</a:t>
            </a:r>
            <a:r>
              <a:rPr lang="et-EE" altLang="et-EE" baseline="0" dirty="0"/>
              <a:t> põhjaveekompleksis</a:t>
            </a:r>
            <a:r>
              <a:rPr lang="et-EE" altLang="et-EE" dirty="0"/>
              <a:t>. Tegemist oli arteesiakaevuga (ehk</a:t>
            </a:r>
            <a:r>
              <a:rPr lang="et-EE" altLang="et-EE" baseline="0" dirty="0"/>
              <a:t> looduslikult ülevoolava kaevuga),</a:t>
            </a:r>
            <a:r>
              <a:rPr lang="et-EE" altLang="et-EE" dirty="0"/>
              <a:t> kust võeti küll tarbevett sadama tarvis, kuid samas lasti ülejäänud veel lihtsalt merre voolata. Sellega kaasnes põhjavee sooldumine, sest </a:t>
            </a:r>
            <a:r>
              <a:rPr lang="et-EE" altLang="et-EE" dirty="0" err="1"/>
              <a:t>paleovee</a:t>
            </a:r>
            <a:r>
              <a:rPr lang="et-EE" altLang="et-EE" dirty="0"/>
              <a:t> lääts jooksis ilmselt tühjaks ja</a:t>
            </a:r>
            <a:r>
              <a:rPr lang="et-EE" altLang="et-EE" baseline="0" dirty="0"/>
              <a:t> </a:t>
            </a:r>
            <a:r>
              <a:rPr lang="et-EE" altLang="et-EE" dirty="0"/>
              <a:t>asendus</a:t>
            </a:r>
            <a:r>
              <a:rPr lang="et-EE" altLang="et-EE" baseline="0" dirty="0"/>
              <a:t> sügavamalt pärineva</a:t>
            </a:r>
            <a:r>
              <a:rPr lang="et-EE" altLang="et-EE" dirty="0"/>
              <a:t> vanema veega ning nüüd tuuakse sadama piirkonda vesi saare keskosas asuvast puurkaevust. Mõistlikul tarbimisel oleks vesi senini kohapealt võtta.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altLang="et-EE" dirty="0" err="1"/>
              <a:t>Paleoveed</a:t>
            </a:r>
            <a:r>
              <a:rPr lang="et-EE" altLang="et-EE" dirty="0"/>
              <a:t> ja fluoriid.</a:t>
            </a:r>
            <a:endParaRPr lang="en-US" alt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CB7E-AC2D-4CA0-86B3-2727703C8CFE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42368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altLang="et-EE" dirty="0"/>
              <a:t>(pealmine pilt) Põhjavee isotoopkoostis Ordoviitsiumi-Kambriumi põhjaveekompleksis ja võrdlus tänapäevaste sademetega.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altLang="et-EE" dirty="0"/>
              <a:t>(vasakpoolne joonis) Põhjavee isotoopkoostis (delta-18O) ja põhjavee survetasemed;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altLang="et-EE" dirty="0"/>
              <a:t>(parempoolne joonis) </a:t>
            </a:r>
            <a:r>
              <a:rPr lang="et-EE" altLang="et-EE" dirty="0" err="1"/>
              <a:t>Kolmekomponendiline</a:t>
            </a:r>
            <a:r>
              <a:rPr lang="et-EE" altLang="et-EE" dirty="0"/>
              <a:t> segunemine (tänapäevased sademed, liustiku sulavesi, reliktne soolvesi) Ordoviitsiumi-Kambriumi põhjaveekompleksis;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altLang="et-EE" dirty="0"/>
              <a:t>-NB! </a:t>
            </a:r>
            <a:r>
              <a:rPr lang="et-EE" altLang="et-EE" i="1" dirty="0"/>
              <a:t>Sügavamal paiknev kollakas ala ei tähistagi mitte sademetest pärinevat põhjavett, vaid liustikuvett, mis on segunenud lõunapool paiknevate soolaste vetega, mille isotoopkoostis võib olla merevee sarnane.</a:t>
            </a:r>
            <a:endParaRPr lang="et-EE" alt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altLang="et-EE" dirty="0"/>
              <a:t>Suhteliselt maapinnalähedane põhjavee kiht Põhja-Eestis (Ordoviitsium-Kambrium) sisaldab olulisel määral </a:t>
            </a:r>
            <a:r>
              <a:rPr lang="et-EE" altLang="et-EE" dirty="0" err="1"/>
              <a:t>paleovett</a:t>
            </a:r>
            <a:r>
              <a:rPr lang="et-EE" altLang="et-EE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altLang="et-EE" baseline="0" dirty="0"/>
              <a:t>Seniajani</a:t>
            </a:r>
            <a:r>
              <a:rPr lang="et-EE" altLang="et-EE" dirty="0"/>
              <a:t> on rõhutatud</a:t>
            </a:r>
            <a:r>
              <a:rPr lang="et-EE" altLang="et-EE" baseline="0" dirty="0"/>
              <a:t> veekompleksi seotust </a:t>
            </a:r>
            <a:r>
              <a:rPr lang="et-EE" altLang="et-EE" dirty="0"/>
              <a:t>Pandivere</a:t>
            </a:r>
            <a:r>
              <a:rPr lang="et-EE" altLang="et-EE" baseline="0" dirty="0"/>
              <a:t> kõrgustikuga</a:t>
            </a:r>
            <a:r>
              <a:rPr lang="et-EE" altLang="et-EE" dirty="0"/>
              <a:t> (tinglik asukoht tähistatud ringiga joonisel), kus erinevate</a:t>
            </a:r>
            <a:r>
              <a:rPr lang="et-EE" altLang="et-EE" baseline="0" dirty="0"/>
              <a:t> mudelite järgi peaks toimuma veekompleski toitumine tänapäevastest sademetest</a:t>
            </a:r>
            <a:r>
              <a:rPr lang="et-EE" altLang="et-EE" dirty="0"/>
              <a:t>. Samas näitab</a:t>
            </a:r>
            <a:r>
              <a:rPr lang="et-EE" altLang="et-EE" baseline="0" dirty="0"/>
              <a:t> tegelikult mõõdetud põhjavee isotoopkoostis, et</a:t>
            </a:r>
            <a:r>
              <a:rPr lang="et-EE" altLang="et-EE" dirty="0"/>
              <a:t> Pandivere kõrgustiku all paikneb hoopis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paleopõhjavesi</a:t>
            </a:r>
            <a:r>
              <a:rPr lang="et-EE" altLang="et-EE" dirty="0"/>
              <a:t>.  Asja muudab markantseks asjaolu et nendes samades kivimites levib ka Eesti fosforiit.</a:t>
            </a:r>
            <a:r>
              <a:rPr lang="et-EE" altLang="et-EE" baseline="0" dirty="0"/>
              <a:t> </a:t>
            </a:r>
            <a:r>
              <a:rPr lang="et-EE" altLang="et-EE" dirty="0"/>
              <a:t>See on äärmiselt oluline punkt võimalike kaevandustegevuste planeerimisel kuna hetke teadmiste juures ei</a:t>
            </a:r>
            <a:r>
              <a:rPr lang="et-EE" altLang="et-EE" baseline="0" dirty="0"/>
              <a:t> suuda me tegelikult öelda,</a:t>
            </a:r>
            <a:r>
              <a:rPr lang="et-EE" altLang="et-EE" dirty="0"/>
              <a:t> milline vesi saab seal olema peale kaevandamist</a:t>
            </a:r>
            <a:r>
              <a:rPr lang="et-EE" altLang="et-EE" baseline="0" dirty="0"/>
              <a:t> - k</a:t>
            </a:r>
            <a:r>
              <a:rPr lang="et-EE" altLang="et-EE" dirty="0"/>
              <a:t>as mage sademete</a:t>
            </a:r>
            <a:r>
              <a:rPr lang="et-EE" altLang="et-EE" baseline="0" dirty="0"/>
              <a:t> vesi</a:t>
            </a:r>
            <a:r>
              <a:rPr lang="et-EE" altLang="et-EE" dirty="0"/>
              <a:t> või soolane (joogikõlbmatu) vesi põhjaveekihi sügavamast osast (a la Värska originaal). </a:t>
            </a:r>
            <a:endParaRPr lang="et-EE" altLang="et-EE" i="1" dirty="0"/>
          </a:p>
          <a:p>
            <a:r>
              <a:rPr lang="et-EE" dirty="0">
                <a:latin typeface="Arial Narrow" panose="020B0606020202030204" pitchFamily="34" charset="0"/>
              </a:rPr>
              <a:t>Vanus: &gt;20 000 aastat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t-EE" baseline="30000" dirty="0">
                <a:latin typeface="Arial Narrow" panose="020B0606020202030204" pitchFamily="34" charset="0"/>
              </a:rPr>
              <a:t>3</a:t>
            </a:r>
            <a:r>
              <a:rPr lang="et-EE" dirty="0">
                <a:latin typeface="Arial Narrow" panose="020B0606020202030204" pitchFamily="34" charset="0"/>
              </a:rPr>
              <a:t>H &lt; 0.2 TU (määramispiir)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t-EE" baseline="30000" dirty="0">
                <a:latin typeface="Arial Narrow" panose="020B0606020202030204" pitchFamily="34" charset="0"/>
              </a:rPr>
              <a:t>14</a:t>
            </a:r>
            <a:r>
              <a:rPr lang="et-EE" dirty="0">
                <a:latin typeface="Arial Narrow" panose="020B0606020202030204" pitchFamily="34" charset="0"/>
              </a:rPr>
              <a:t>C &lt; 5 </a:t>
            </a:r>
            <a:r>
              <a:rPr lang="et-EE" dirty="0" err="1">
                <a:latin typeface="Arial Narrow" panose="020B0606020202030204" pitchFamily="34" charset="0"/>
              </a:rPr>
              <a:t>pmC</a:t>
            </a:r>
            <a:endParaRPr lang="et-EE" dirty="0">
              <a:latin typeface="Arial Narrow" panose="020B0606020202030204" pitchFamily="34" charset="0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CB7E-AC2D-4CA0-86B3-2727703C8CFE}" type="slidenum">
              <a:rPr lang="et-EE" smtClean="0"/>
              <a:t>31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9498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 err="1"/>
              <a:t>Redokstsoonide</a:t>
            </a:r>
            <a:r>
              <a:rPr lang="et-EE" dirty="0"/>
              <a:t> levik põhjaveekihis läheb samuti vastuollu dünaamikamudelitega viidates aeglasele veevahetusele veekompleksi toitealal (sulfaat on ära redutseerunud ja on viiteid </a:t>
            </a:r>
            <a:r>
              <a:rPr lang="et-EE" dirty="0" err="1"/>
              <a:t>metanogeneesile</a:t>
            </a:r>
            <a:r>
              <a:rPr lang="et-EE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NB! Tuleta meelde </a:t>
            </a:r>
            <a:r>
              <a:rPr lang="et-EE" dirty="0" err="1"/>
              <a:t>redokstsoonide</a:t>
            </a:r>
            <a:r>
              <a:rPr lang="et-EE" dirty="0"/>
              <a:t> vaheldumist vastavalt redutseeruvate ühendite tarbimisega orgaanilise aineoksüdatsiooniks: Hapnik – NO3 – Fe(III) – SO4 – CH4 (</a:t>
            </a:r>
            <a:r>
              <a:rPr lang="et-EE" dirty="0" err="1"/>
              <a:t>metanogenees</a:t>
            </a:r>
            <a:r>
              <a:rPr lang="et-EE" dirty="0"/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Põhjavee keemia muutus liikumisel läbi Pandivere kõrgustiku alal veekompleksi katva u. 75-100 m paksuse lubjakivi.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CB7E-AC2D-4CA0-86B3-2727703C8CFE}" type="slidenum">
              <a:rPr lang="et-EE" smtClean="0"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12903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Ordoviitsiumi-Kambriumi põhjaveekogum;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Põhjavee tarbimine Ordoviitsiumi-Kambriumi põhjaveekompleksist: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Ordoviitsiumi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Kambriumi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veekihi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põhjavesi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oluliseks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ühisveevarustuse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allikaks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Eestis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(tihti väiksemad asulad)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seda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veekihti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kasutati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Pärnus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Viljandis ja Tartus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(siiani)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Lõuna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pool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vesi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soolane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ei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leia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joogiveeallikana</a:t>
            </a:r>
            <a:r>
              <a:rPr lang="fi-FI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kasutust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Mineraalvesi – Värska (kaevud nr. 5 ja 7 – Värska originaal); Häädemeeste. Mineraalvett ka Kuressaares, Pärnus ja Viljandis.</a:t>
            </a:r>
          </a:p>
          <a:p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 linna,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alevi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aleviku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veehaarete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pohjavee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kinnitatud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tarbevaru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30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arvestuspiirkonnas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uhtekokku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39370 m3/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oopaevas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(01.01.2003).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Veevõtt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moodustas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2002.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aastal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35%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kinnitatud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tarbevarust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t-EE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Ordoviitsiumi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Kambriumi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kasutamine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Eestis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kasvab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õ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enaoliselt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ä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hitulevikus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sest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Kambriumi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–Vendi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põhjavees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piirkonniti</a:t>
            </a:r>
            <a:r>
              <a:rPr lang="fi-FI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suur </a:t>
            </a:r>
            <a:r>
              <a:rPr lang="fi-FI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kloriidide</a:t>
            </a:r>
            <a:endParaRPr lang="fi-FI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raadiumi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sisaldus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Seega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voib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vajalikuks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osutuda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Ordoviitsiumi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Kambriumi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veekihi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varu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täielik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ärakasutamine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Ordoviitsiumi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Kambriumi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põhjavett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saab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vaadelda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taastuvat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ressurssi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mille</a:t>
            </a:r>
            <a:r>
              <a:rPr lang="et-E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kasutamist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piirab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eestkätt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põhjaveekihi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väike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veejuhtivus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t-E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(AS Maves, 2004) – uuemad uuringud näitavad, et see nii ei ole.</a:t>
            </a:r>
            <a:endParaRPr lang="en-US" i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9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i="1" baseline="0" dirty="0"/>
              <a:t>Siin ja järgnevatel joonistel on esitatud põhjavee hapniku isotoopkoostis (legend joonise kohal) ja tarbimiseelsed (50dad-60dad aastad) põhjavee survetasemed. </a:t>
            </a:r>
            <a:endParaRPr lang="et-EE" altLang="et-E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altLang="et-EE" dirty="0"/>
              <a:t>Kambrium-Vendi põhjaveekompleksis</a:t>
            </a:r>
            <a:r>
              <a:rPr lang="et-EE" altLang="et-EE" baseline="0" dirty="0"/>
              <a:t> on </a:t>
            </a:r>
            <a:r>
              <a:rPr lang="et-EE" altLang="et-EE" baseline="0" dirty="0" err="1"/>
              <a:t>paleopõhjaveed</a:t>
            </a:r>
            <a:r>
              <a:rPr lang="et-EE" altLang="et-EE" baseline="0" dirty="0"/>
              <a:t> kõige laiemalt levinud - p</a:t>
            </a:r>
            <a:r>
              <a:rPr lang="et-EE" altLang="et-EE" dirty="0"/>
              <a:t>raktiliselt üle kogu Põhja Eesti saaks sellest põhjaveekompleksist tarbida joogiveena liustikuvett. Vaid</a:t>
            </a:r>
            <a:r>
              <a:rPr lang="et-EE" altLang="et-EE" baseline="0" dirty="0"/>
              <a:t> </a:t>
            </a:r>
            <a:r>
              <a:rPr lang="et-EE" altLang="et-EE" dirty="0"/>
              <a:t>Lahemaa piirkonnas (+Viimsi) on esindatud tänapäevase</a:t>
            </a:r>
            <a:r>
              <a:rPr lang="et-EE" altLang="et-EE" baseline="0" dirty="0"/>
              <a:t> päritoluga põhjaveed, sest seal levinud </a:t>
            </a:r>
            <a:r>
              <a:rPr lang="et-EE" altLang="et-EE" dirty="0"/>
              <a:t>ürgorud võimaldavad sademetel sügavale maapõue jõuda. </a:t>
            </a:r>
            <a:r>
              <a:rPr lang="et-EE" altLang="et-EE" dirty="0" err="1"/>
              <a:t>Paleopõhjavett</a:t>
            </a:r>
            <a:r>
              <a:rPr lang="et-EE" altLang="et-EE" dirty="0"/>
              <a:t> kasutatakse joogiveena laialdaselt, sest see on mage, see on oma</a:t>
            </a:r>
            <a:r>
              <a:rPr lang="et-EE" altLang="et-EE" baseline="0" dirty="0"/>
              <a:t> sügava paiknemise tõttu kaitstud </a:t>
            </a:r>
            <a:r>
              <a:rPr lang="et-EE" altLang="et-EE" baseline="0" dirty="0" err="1"/>
              <a:t>inimmõju</a:t>
            </a:r>
            <a:r>
              <a:rPr lang="et-EE" altLang="et-EE" baseline="0" dirty="0"/>
              <a:t> eest</a:t>
            </a:r>
            <a:r>
              <a:rPr lang="et-EE" altLang="et-EE" dirty="0"/>
              <a:t> ja</a:t>
            </a:r>
            <a:r>
              <a:rPr lang="et-EE" altLang="et-EE" baseline="0" dirty="0"/>
              <a:t> see vastab väga hästi joogiveele kehtestatud kvaliteedinõuetele. Samal ajal on</a:t>
            </a:r>
            <a:r>
              <a:rPr lang="et-EE" altLang="et-EE" dirty="0"/>
              <a:t> </a:t>
            </a:r>
            <a:r>
              <a:rPr lang="et-EE" altLang="et-EE" dirty="0" err="1"/>
              <a:t>paleopõhjavete</a:t>
            </a:r>
            <a:r>
              <a:rPr lang="et-EE" altLang="et-EE" baseline="0" dirty="0"/>
              <a:t> esinemine Eestis</a:t>
            </a:r>
            <a:r>
              <a:rPr lang="et-EE" altLang="et-EE" dirty="0"/>
              <a:t> luksus, mida me veel paljuski hinnata ei oska. Näiteks Põhja-Ameerika kalurid Newfoundlandil teenivad endale lisa jäämägede “jahtimisega” mis üles sulatatakse ja mida seejärel joovastavate vedelike tootmisel kasutatakse (</a:t>
            </a:r>
            <a:r>
              <a:rPr lang="et-EE" altLang="et-EE" i="1" dirty="0" err="1"/>
              <a:t>ice</a:t>
            </a:r>
            <a:r>
              <a:rPr lang="et-EE" altLang="et-EE" i="1" dirty="0"/>
              <a:t> vodka</a:t>
            </a:r>
            <a:r>
              <a:rPr lang="et-EE" altLang="et-EE" dirty="0"/>
              <a:t>).</a:t>
            </a:r>
            <a:r>
              <a:rPr lang="et-EE" altLang="et-EE" baseline="0" dirty="0"/>
              <a:t> Seda on</a:t>
            </a:r>
            <a:r>
              <a:rPr lang="et-EE" altLang="et-EE" dirty="0"/>
              <a:t> oma eksootilise päritolu tõttu võimalik hiljem omakorda kõrge hinnaga turustada. Samas ei ole meie tootjad (Saku) märganud seda turundusnippi väga kasutada.</a:t>
            </a: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CB7E-AC2D-4CA0-86B3-2727703C8CFE}" type="slidenum">
              <a:rPr lang="et-EE" smtClean="0"/>
              <a:t>37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5235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In</a:t>
            </a:r>
            <a:r>
              <a:rPr lang="en-GB" baseline="0" noProof="0" dirty="0"/>
              <a:t> summary, the most important inferences drawn from previous studies are the following:</a:t>
            </a:r>
          </a:p>
          <a:p>
            <a:r>
              <a:rPr lang="en-GB" baseline="0" noProof="0" dirty="0"/>
              <a:t>2. Groundwater in the Cambrian-</a:t>
            </a:r>
            <a:r>
              <a:rPr lang="en-GB" baseline="0" noProof="0" dirty="0" err="1"/>
              <a:t>Vendian</a:t>
            </a:r>
            <a:r>
              <a:rPr lang="en-GB" baseline="0" noProof="0" dirty="0"/>
              <a:t> aquifer system is a mixture of three end-members - glacial meltwater, brine and </a:t>
            </a:r>
            <a:r>
              <a:rPr lang="et-EE" baseline="0" noProof="0" dirty="0"/>
              <a:t>modern </a:t>
            </a:r>
            <a:r>
              <a:rPr lang="et-EE" baseline="0" noProof="0" dirty="0" err="1"/>
              <a:t>precipitation</a:t>
            </a:r>
            <a:r>
              <a:rPr lang="en-GB" baseline="0" noProof="0" dirty="0"/>
              <a:t>; </a:t>
            </a:r>
          </a:p>
          <a:p>
            <a:r>
              <a:rPr lang="en-GB" baseline="0" noProof="0" dirty="0"/>
              <a:t>3. The glacial meltwater recharge was co</a:t>
            </a:r>
            <a:r>
              <a:rPr lang="et-EE" baseline="0" noProof="0" dirty="0"/>
              <a:t>-</a:t>
            </a:r>
            <a:r>
              <a:rPr lang="en-GB" baseline="0" noProof="0" dirty="0" err="1"/>
              <a:t>eval</a:t>
            </a:r>
            <a:r>
              <a:rPr lang="en-GB" baseline="0" noProof="0" dirty="0"/>
              <a:t> with the advance and maximum extent of the SIS in the Late </a:t>
            </a:r>
            <a:r>
              <a:rPr lang="en-GB" baseline="0" noProof="0" dirty="0" err="1"/>
              <a:t>Weichselian</a:t>
            </a:r>
            <a:r>
              <a:rPr lang="en-GB" baseline="0" noProof="0" dirty="0"/>
              <a:t> as put forward by </a:t>
            </a:r>
            <a:r>
              <a:rPr lang="en-GB" baseline="0" noProof="0" dirty="0" err="1"/>
              <a:t>Raidla</a:t>
            </a:r>
            <a:r>
              <a:rPr lang="en-GB" baseline="0" noProof="0" dirty="0"/>
              <a:t> and his co-authors in 2012. 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C457E-482E-4F0F-A286-1161A2010F25}" type="slidenum">
              <a:rPr lang="et-EE" smtClean="0"/>
              <a:t>38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97534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raises a question: when did it happen? </a:t>
            </a:r>
            <a:r>
              <a:rPr lang="et-EE" dirty="0"/>
              <a:t>Meil on mitmeid 81</a:t>
            </a:r>
            <a:r>
              <a:rPr lang="et-EE" baseline="0" dirty="0"/>
              <a:t> dateeringuid </a:t>
            </a:r>
            <a:r>
              <a:rPr lang="et-EE" dirty="0" err="1"/>
              <a:t>dateeringuid</a:t>
            </a:r>
            <a:r>
              <a:rPr lang="et-EE" baseline="0" dirty="0"/>
              <a:t>  sellest põhjaveest kuid nende kattuvus 14C ei ole just suurepärane. Kogenumad võivad öelda et AAA aga 14C ei saa otse kasutada (</a:t>
            </a:r>
            <a:r>
              <a:rPr lang="et-EE" baseline="0" dirty="0" err="1"/>
              <a:t>fraktsioneerumine</a:t>
            </a:r>
            <a:r>
              <a:rPr lang="et-EE" baseline="0" dirty="0"/>
              <a:t>, reservuaari efekt ja kõik muu). See on siin sees. Jah 81Kr jaoks on need dateeringud liiga noored sest veaprotsent on röögatu. </a:t>
            </a:r>
            <a:r>
              <a:rPr lang="et-EE" baseline="0" dirty="0" err="1"/>
              <a:t>However</a:t>
            </a:r>
            <a:r>
              <a:rPr lang="et-EE" baseline="0" dirty="0"/>
              <a:t>, ka 14C vanused tulevad väga vanad. Enam kui 30000.</a:t>
            </a:r>
            <a:r>
              <a:rPr lang="en-US" baseline="0" dirty="0"/>
              <a:t> Where could be the problem?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C2184-F690-44E0-A86C-5187887D5F08}" type="slidenum">
              <a:rPr lang="et-EE" smtClean="0"/>
              <a:t>39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76330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682350-46A4-4F8F-9DEB-ADCF3CF5E824}" type="slidenum">
              <a:rPr lang="en-US" altLang="et-EE"/>
              <a:pPr/>
              <a:t>40</a:t>
            </a:fld>
            <a:endParaRPr lang="en-US" altLang="et-EE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altLang="et-EE" dirty="0"/>
              <a:t>14C</a:t>
            </a:r>
            <a:r>
              <a:rPr lang="et-EE" altLang="et-EE" baseline="0" dirty="0"/>
              <a:t> probleem on et C on keemiliselt väga aktiivne erinevalt </a:t>
            </a:r>
            <a:r>
              <a:rPr lang="et-EE" altLang="et-EE" baseline="0" dirty="0" err="1"/>
              <a:t>väärisgaasidest</a:t>
            </a:r>
            <a:r>
              <a:rPr lang="et-EE" altLang="et-EE" baseline="0" dirty="0"/>
              <a:t>. 14C meetod põhjavee dateerimisel eeldab et kogu süsinik pärineb atmosfäärist (pinnase atmosfäärist). Paraku on 14c meetodi puhul teada mõiste kui reservuaari efekt. Osa süsinikku võib pärineda kuskilt mujalt. Näiteks </a:t>
            </a:r>
            <a:r>
              <a:rPr lang="et-EE" altLang="et-EE" baseline="0" dirty="0" err="1"/>
              <a:t>limestones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dissolution</a:t>
            </a:r>
            <a:r>
              <a:rPr lang="et-EE" altLang="et-EE" baseline="0" dirty="0"/>
              <a:t>. Või mõnest </a:t>
            </a:r>
            <a:r>
              <a:rPr lang="et-EE" altLang="et-EE" baseline="0" dirty="0" err="1"/>
              <a:t>orgaanilse</a:t>
            </a:r>
            <a:r>
              <a:rPr lang="et-EE" altLang="et-EE" baseline="0" dirty="0"/>
              <a:t> aine oksüdatsioonist (</a:t>
            </a:r>
            <a:r>
              <a:rPr lang="et-EE" altLang="et-EE" baseline="0" dirty="0" err="1"/>
              <a:t>buried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organic</a:t>
            </a:r>
            <a:r>
              <a:rPr lang="et-EE" altLang="et-EE" baseline="0" dirty="0"/>
              <a:t>, </a:t>
            </a:r>
            <a:r>
              <a:rPr lang="et-EE" altLang="et-EE" baseline="0" dirty="0" err="1"/>
              <a:t>oil</a:t>
            </a:r>
            <a:r>
              <a:rPr lang="et-EE" altLang="et-EE" baseline="0" dirty="0"/>
              <a:t>, </a:t>
            </a:r>
            <a:r>
              <a:rPr lang="et-EE" altLang="et-EE" baseline="0" dirty="0" err="1"/>
              <a:t>methane</a:t>
            </a:r>
            <a:r>
              <a:rPr lang="et-EE" altLang="et-EE" baseline="0" dirty="0"/>
              <a:t>) </a:t>
            </a:r>
            <a:r>
              <a:rPr lang="et-EE" altLang="et-EE" dirty="0"/>
              <a:t>Varasemast tööst on olemas mass-</a:t>
            </a:r>
            <a:r>
              <a:rPr lang="et-EE" altLang="et-EE" dirty="0" err="1"/>
              <a:t>balance</a:t>
            </a:r>
            <a:r>
              <a:rPr lang="et-EE" altLang="et-EE" dirty="0"/>
              <a:t> mudel</a:t>
            </a:r>
            <a:r>
              <a:rPr lang="et-EE" altLang="et-EE" baseline="0" dirty="0"/>
              <a:t> kus kolm komponenti. Kui mass-balanss mudel annab </a:t>
            </a:r>
            <a:r>
              <a:rPr lang="et-EE" altLang="et-EE" baseline="0" dirty="0" err="1"/>
              <a:t>lähedse</a:t>
            </a:r>
            <a:r>
              <a:rPr lang="et-EE" altLang="et-EE" baseline="0" dirty="0"/>
              <a:t> väärtuse mõõdetud väärtustele siis halleluuja. Kui mitte siis…..</a:t>
            </a:r>
            <a:r>
              <a:rPr lang="et-EE" altLang="et-EE" baseline="0" dirty="0" err="1"/>
              <a:t>sorry</a:t>
            </a:r>
            <a:r>
              <a:rPr lang="et-EE" altLang="et-EE" baseline="0" dirty="0"/>
              <a:t>. Kogu probleem seisneb paljuski komponentide ning nende absoluutväärtuste välja selgitamises. Karbonaatidega on lihtne (Ca ja Mg). CO2 ja O2 ka. Antud juhul sest liustiku vesi ja võtta maksimaalne gaasi </a:t>
            </a:r>
            <a:r>
              <a:rPr lang="et-EE" altLang="et-EE" baseline="0" dirty="0" err="1"/>
              <a:t>lahustuvus</a:t>
            </a:r>
            <a:r>
              <a:rPr lang="et-EE" altLang="et-EE" baseline="0" dirty="0"/>
              <a:t> 0 kraadi juures. Trust </a:t>
            </a:r>
            <a:r>
              <a:rPr lang="et-EE" altLang="et-EE" baseline="0" dirty="0" err="1"/>
              <a:t>not</a:t>
            </a:r>
            <a:r>
              <a:rPr lang="et-EE" altLang="et-EE" baseline="0" dirty="0"/>
              <a:t>! Ka see mudel näitab et päris paljud proovid on kaugel eemal ideaal väärtusest. Cm-V 13C väärtused on tugevalt tühjenenud ja samas on DIC üsna kõrge. </a:t>
            </a:r>
            <a:r>
              <a:rPr lang="et-EE" altLang="et-EE" baseline="0" dirty="0" err="1"/>
              <a:t>Clear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organic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signal</a:t>
            </a:r>
            <a:r>
              <a:rPr lang="et-EE" altLang="et-EE" baseline="0" dirty="0"/>
              <a:t>. OK orgaanika. Esimene küsimus kui vana orgaanika. Mis tüüpi orgaanika. </a:t>
            </a:r>
            <a:r>
              <a:rPr lang="et-EE" altLang="et-EE" baseline="0" dirty="0" err="1"/>
              <a:t>Solid</a:t>
            </a:r>
            <a:r>
              <a:rPr lang="et-EE" altLang="et-EE" baseline="0" dirty="0"/>
              <a:t>, </a:t>
            </a:r>
            <a:r>
              <a:rPr lang="et-EE" altLang="et-EE" baseline="0" dirty="0" err="1"/>
              <a:t>licued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or</a:t>
            </a:r>
            <a:r>
              <a:rPr lang="et-EE" altLang="et-EE" baseline="0" dirty="0"/>
              <a:t> </a:t>
            </a:r>
            <a:r>
              <a:rPr lang="et-EE" altLang="et-EE" baseline="0" dirty="0" err="1"/>
              <a:t>gas</a:t>
            </a:r>
            <a:r>
              <a:rPr lang="et-EE" altLang="et-EE" baseline="0" dirty="0"/>
              <a:t>. Sest siin saab oluliseks </a:t>
            </a:r>
            <a:r>
              <a:rPr lang="et-EE" altLang="et-EE" baseline="0" dirty="0" err="1"/>
              <a:t>fraktsioneerumine</a:t>
            </a:r>
            <a:r>
              <a:rPr lang="et-EE" altLang="et-EE" baseline="0" dirty="0"/>
              <a:t>. Cm-V </a:t>
            </a:r>
            <a:r>
              <a:rPr lang="et-EE" altLang="et-EE" baseline="0" dirty="0" err="1"/>
              <a:t>põhjabetes</a:t>
            </a:r>
            <a:r>
              <a:rPr lang="et-EE" altLang="et-EE" baseline="0" dirty="0"/>
              <a:t> on kohati väga kõrged metaani väärtused. Ning see metaani signaal kattub nö orgaanika signaaliga.</a:t>
            </a:r>
            <a:endParaRPr lang="en-US" altLang="et-EE" dirty="0"/>
          </a:p>
        </p:txBody>
      </p:sp>
    </p:spTree>
    <p:extLst>
      <p:ext uri="{BB962C8B-B14F-4D97-AF65-F5344CB8AC3E}">
        <p14:creationId xmlns:p14="http://schemas.microsoft.com/office/powerpoint/2010/main" val="1959971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Laias skaala on metaan esindatud </a:t>
            </a:r>
            <a:r>
              <a:rPr lang="et-EE" dirty="0" err="1"/>
              <a:t>termogeense</a:t>
            </a:r>
            <a:r>
              <a:rPr lang="et-EE" dirty="0"/>
              <a:t> ja biogeense metaanina. </a:t>
            </a:r>
            <a:r>
              <a:rPr lang="et-EE" dirty="0" err="1"/>
              <a:t>Termogeene</a:t>
            </a:r>
            <a:r>
              <a:rPr lang="et-EE" dirty="0"/>
              <a:t> metaan tekib</a:t>
            </a:r>
            <a:r>
              <a:rPr lang="et-EE" baseline="0" dirty="0"/>
              <a:t> sügavamates maakihtides kõrgel rõhul ja temperatuuril. </a:t>
            </a:r>
            <a:r>
              <a:rPr lang="et-EE" baseline="0" dirty="0" err="1"/>
              <a:t>Biogeene</a:t>
            </a:r>
            <a:r>
              <a:rPr lang="et-EE" baseline="0" dirty="0"/>
              <a:t>  metaan tekib aga madalatel temperatuuridel ning bakteriaalse tegevuse tulemusena. Biogeenset metaani jaguneb omakorda </a:t>
            </a:r>
            <a:r>
              <a:rPr lang="et-EE" baseline="0" dirty="0" err="1"/>
              <a:t>acetat</a:t>
            </a:r>
            <a:r>
              <a:rPr lang="et-EE" baseline="0" dirty="0"/>
              <a:t> (</a:t>
            </a:r>
            <a:r>
              <a:rPr lang="et-EE" baseline="0" dirty="0" err="1"/>
              <a:t>or</a:t>
            </a:r>
            <a:r>
              <a:rPr lang="et-EE" baseline="0" dirty="0"/>
              <a:t> primaar) </a:t>
            </a:r>
            <a:r>
              <a:rPr lang="et-EE" baseline="0" dirty="0" err="1"/>
              <a:t>methan</a:t>
            </a:r>
            <a:r>
              <a:rPr lang="et-EE" baseline="0" dirty="0"/>
              <a:t> ja Co2 </a:t>
            </a:r>
            <a:r>
              <a:rPr lang="et-EE" baseline="0" dirty="0" err="1"/>
              <a:t>reduction</a:t>
            </a:r>
            <a:r>
              <a:rPr lang="et-EE" baseline="0" dirty="0"/>
              <a:t> (</a:t>
            </a:r>
            <a:r>
              <a:rPr lang="et-EE" baseline="0" dirty="0" err="1"/>
              <a:t>or</a:t>
            </a:r>
            <a:r>
              <a:rPr lang="et-EE" baseline="0" dirty="0"/>
              <a:t> </a:t>
            </a:r>
            <a:r>
              <a:rPr lang="et-EE" baseline="0" dirty="0" err="1"/>
              <a:t>secondary</a:t>
            </a:r>
            <a:r>
              <a:rPr lang="et-EE" baseline="0" dirty="0"/>
              <a:t>) </a:t>
            </a:r>
            <a:r>
              <a:rPr lang="et-EE" baseline="0" dirty="0" err="1"/>
              <a:t>methane</a:t>
            </a:r>
            <a:r>
              <a:rPr lang="et-EE" baseline="0" dirty="0"/>
              <a:t>. </a:t>
            </a:r>
            <a:r>
              <a:rPr lang="et-EE" baseline="0" dirty="0" err="1"/>
              <a:t>The</a:t>
            </a:r>
            <a:r>
              <a:rPr lang="et-EE" baseline="0" dirty="0"/>
              <a:t> </a:t>
            </a:r>
            <a:r>
              <a:rPr lang="et-EE" baseline="0" dirty="0" err="1"/>
              <a:t>first</a:t>
            </a:r>
            <a:r>
              <a:rPr lang="et-EE" baseline="0" dirty="0"/>
              <a:t> </a:t>
            </a:r>
            <a:r>
              <a:rPr lang="et-EE" baseline="0" dirty="0" err="1"/>
              <a:t>has</a:t>
            </a:r>
            <a:r>
              <a:rPr lang="et-EE" baseline="0" dirty="0"/>
              <a:t> </a:t>
            </a:r>
            <a:r>
              <a:rPr lang="et-EE" baseline="0" dirty="0" err="1"/>
              <a:t>produced</a:t>
            </a:r>
            <a:r>
              <a:rPr lang="et-EE" baseline="0" dirty="0"/>
              <a:t> </a:t>
            </a:r>
            <a:r>
              <a:rPr lang="et-EE" baseline="0" dirty="0" err="1"/>
              <a:t>directly</a:t>
            </a:r>
            <a:r>
              <a:rPr lang="et-EE" baseline="0" dirty="0"/>
              <a:t> </a:t>
            </a:r>
            <a:r>
              <a:rPr lang="et-EE" baseline="0" dirty="0" err="1"/>
              <a:t>from</a:t>
            </a:r>
            <a:r>
              <a:rPr lang="et-EE" baseline="0" dirty="0"/>
              <a:t> </a:t>
            </a:r>
            <a:r>
              <a:rPr lang="et-EE" baseline="0" dirty="0" err="1"/>
              <a:t>organic</a:t>
            </a:r>
            <a:r>
              <a:rPr lang="et-EE" baseline="0" dirty="0"/>
              <a:t> </a:t>
            </a:r>
            <a:r>
              <a:rPr lang="et-EE" baseline="0" dirty="0" err="1"/>
              <a:t>material</a:t>
            </a:r>
            <a:r>
              <a:rPr lang="et-EE" baseline="0" dirty="0"/>
              <a:t> </a:t>
            </a:r>
            <a:r>
              <a:rPr lang="et-EE" baseline="0" dirty="0" err="1"/>
              <a:t>by</a:t>
            </a:r>
            <a:r>
              <a:rPr lang="et-EE" baseline="0" dirty="0"/>
              <a:t> </a:t>
            </a:r>
            <a:r>
              <a:rPr lang="et-EE" baseline="0" dirty="0" err="1"/>
              <a:t>bacterias</a:t>
            </a:r>
            <a:r>
              <a:rPr lang="et-EE" baseline="0" dirty="0"/>
              <a:t> </a:t>
            </a:r>
            <a:r>
              <a:rPr lang="et-EE" baseline="0" dirty="0" err="1"/>
              <a:t>but</a:t>
            </a:r>
            <a:r>
              <a:rPr lang="et-EE" baseline="0" dirty="0"/>
              <a:t> </a:t>
            </a:r>
            <a:r>
              <a:rPr lang="et-EE" baseline="0" dirty="0" err="1"/>
              <a:t>the</a:t>
            </a:r>
            <a:r>
              <a:rPr lang="et-EE" baseline="0" dirty="0"/>
              <a:t> </a:t>
            </a:r>
            <a:r>
              <a:rPr lang="et-EE" baseline="0" dirty="0" err="1"/>
              <a:t>second</a:t>
            </a:r>
            <a:r>
              <a:rPr lang="et-EE" baseline="0" dirty="0"/>
              <a:t> </a:t>
            </a:r>
            <a:r>
              <a:rPr lang="et-EE" baseline="0" dirty="0" err="1"/>
              <a:t>recures</a:t>
            </a:r>
            <a:r>
              <a:rPr lang="et-EE" baseline="0" dirty="0"/>
              <a:t> </a:t>
            </a:r>
            <a:r>
              <a:rPr lang="et-EE" baseline="0" dirty="0" err="1"/>
              <a:t>high</a:t>
            </a:r>
            <a:r>
              <a:rPr lang="et-EE" baseline="0" dirty="0"/>
              <a:t> </a:t>
            </a:r>
            <a:r>
              <a:rPr lang="et-EE" baseline="0" dirty="0" err="1"/>
              <a:t>consentration</a:t>
            </a:r>
            <a:r>
              <a:rPr lang="et-EE" baseline="0" dirty="0"/>
              <a:t> of </a:t>
            </a:r>
            <a:r>
              <a:rPr lang="et-EE" baseline="0" dirty="0" err="1"/>
              <a:t>free</a:t>
            </a:r>
            <a:r>
              <a:rPr lang="et-EE" baseline="0" dirty="0"/>
              <a:t> </a:t>
            </a:r>
            <a:r>
              <a:rPr lang="et-EE" baseline="0" dirty="0" err="1"/>
              <a:t>protons</a:t>
            </a:r>
            <a:r>
              <a:rPr lang="et-EE" baseline="0" dirty="0"/>
              <a:t> (</a:t>
            </a:r>
            <a:r>
              <a:rPr lang="et-EE" baseline="0" dirty="0" err="1"/>
              <a:t>low</a:t>
            </a:r>
            <a:r>
              <a:rPr lang="et-EE" baseline="0" dirty="0"/>
              <a:t> </a:t>
            </a:r>
            <a:r>
              <a:rPr lang="et-EE" baseline="0" dirty="0" err="1"/>
              <a:t>pH</a:t>
            </a:r>
            <a:r>
              <a:rPr lang="et-EE" baseline="0" dirty="0"/>
              <a:t>) and CO2. </a:t>
            </a:r>
            <a:r>
              <a:rPr lang="et-EE" baseline="0" dirty="0" err="1"/>
              <a:t>Every</a:t>
            </a:r>
            <a:r>
              <a:rPr lang="et-EE" baseline="0" dirty="0"/>
              <a:t> </a:t>
            </a:r>
            <a:r>
              <a:rPr lang="et-EE" baseline="0" dirty="0" err="1"/>
              <a:t>type</a:t>
            </a:r>
            <a:r>
              <a:rPr lang="et-EE" baseline="0" dirty="0"/>
              <a:t> of </a:t>
            </a:r>
            <a:r>
              <a:rPr lang="et-EE" baseline="0" dirty="0" err="1"/>
              <a:t>methane</a:t>
            </a:r>
            <a:r>
              <a:rPr lang="et-EE" baseline="0" dirty="0"/>
              <a:t> </a:t>
            </a:r>
            <a:r>
              <a:rPr lang="et-EE" baseline="0" dirty="0" err="1"/>
              <a:t>has</a:t>
            </a:r>
            <a:r>
              <a:rPr lang="et-EE" baseline="0" dirty="0"/>
              <a:t> </a:t>
            </a:r>
            <a:r>
              <a:rPr lang="et-EE" baseline="0" dirty="0" err="1"/>
              <a:t>own</a:t>
            </a:r>
            <a:r>
              <a:rPr lang="et-EE" baseline="0" dirty="0"/>
              <a:t> </a:t>
            </a:r>
            <a:r>
              <a:rPr lang="et-EE" baseline="0" dirty="0" err="1"/>
              <a:t>caracteristic</a:t>
            </a:r>
            <a:r>
              <a:rPr lang="et-EE" baseline="0" dirty="0"/>
              <a:t> 13C </a:t>
            </a:r>
            <a:r>
              <a:rPr lang="et-EE" baseline="0" dirty="0" err="1"/>
              <a:t>composition</a:t>
            </a:r>
            <a:r>
              <a:rPr lang="et-EE" baseline="0" dirty="0"/>
              <a:t>. Kui vaadata metaani 13C varieeruvust Cm-V põhjavees siis on seal esindatud kõik metaani tüübid. Samas jääb silma et </a:t>
            </a:r>
            <a:r>
              <a:rPr lang="et-EE" baseline="0" dirty="0" err="1"/>
              <a:t>madalamdad</a:t>
            </a:r>
            <a:r>
              <a:rPr lang="et-EE" baseline="0" dirty="0"/>
              <a:t> metaani kontsentratsioonidele on iseloomulik raskem isotoop koostis.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C2184-F690-44E0-A86C-5187887D5F08}" type="slidenum">
              <a:rPr lang="et-EE" smtClean="0"/>
              <a:t>41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40575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CO2 redutseerimisest </a:t>
            </a:r>
            <a:r>
              <a:rPr lang="et-EE" dirty="0" err="1"/>
              <a:t>pürinev</a:t>
            </a:r>
            <a:r>
              <a:rPr lang="et-EE" baseline="0" dirty="0"/>
              <a:t> metaan on väga tüüpiline arktilistes järvedes mis on enamuse aastast jääga kaetud ning CO2 sisaldus jääkatte all võib kasvada väga kõrgeks.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C2184-F690-44E0-A86C-5187887D5F08}" type="slidenum">
              <a:rPr lang="et-EE" smtClean="0"/>
              <a:t>42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47504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Samuti</a:t>
            </a:r>
            <a:r>
              <a:rPr lang="et-EE" baseline="0" dirty="0"/>
              <a:t> on CO2 redutseerimisest </a:t>
            </a:r>
            <a:r>
              <a:rPr lang="et-EE" baseline="0" dirty="0" err="1"/>
              <a:t>põrinev</a:t>
            </a:r>
            <a:r>
              <a:rPr lang="et-EE" baseline="0" dirty="0"/>
              <a:t> metaan väga tüüpiline </a:t>
            </a:r>
            <a:r>
              <a:rPr lang="et-EE" baseline="0" dirty="0" err="1"/>
              <a:t>for</a:t>
            </a:r>
            <a:r>
              <a:rPr lang="et-EE" baseline="0" dirty="0"/>
              <a:t> </a:t>
            </a:r>
            <a:r>
              <a:rPr lang="et-EE" baseline="0" dirty="0" err="1"/>
              <a:t>the</a:t>
            </a:r>
            <a:r>
              <a:rPr lang="et-EE" baseline="0" dirty="0"/>
              <a:t> </a:t>
            </a:r>
            <a:r>
              <a:rPr lang="et-EE" baseline="0" dirty="0" err="1"/>
              <a:t>bogs</a:t>
            </a:r>
            <a:r>
              <a:rPr lang="et-EE" baseline="0" dirty="0"/>
              <a:t> kus väga madal </a:t>
            </a:r>
            <a:r>
              <a:rPr lang="et-EE" baseline="0" dirty="0" err="1"/>
              <a:t>pH</a:t>
            </a:r>
            <a:r>
              <a:rPr lang="et-EE" baseline="0" dirty="0"/>
              <a:t> ja </a:t>
            </a:r>
            <a:r>
              <a:rPr lang="en-US" baseline="0" dirty="0"/>
              <a:t>enormous amounts of decomposing organic matter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C2184-F690-44E0-A86C-5187887D5F08}" type="slidenum">
              <a:rPr lang="et-EE" smtClean="0"/>
              <a:t>43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522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Valdava osa põhjaveekompleksist (eriti Põhja-Eestis) moodustavad Alam-Kambriumi Tiskre kihistu ja Ülem-Kambriumi/Alam-Ordoviitsiumi Kallavere kihistu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08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So </a:t>
            </a:r>
            <a:r>
              <a:rPr lang="et-EE" dirty="0" err="1"/>
              <a:t>it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ruther</a:t>
            </a:r>
            <a:r>
              <a:rPr lang="et-EE" baseline="0" dirty="0"/>
              <a:t> </a:t>
            </a:r>
            <a:r>
              <a:rPr lang="et-EE" baseline="0" dirty="0" err="1"/>
              <a:t>possible</a:t>
            </a:r>
            <a:r>
              <a:rPr lang="et-EE" baseline="0" dirty="0"/>
              <a:t> </a:t>
            </a:r>
            <a:r>
              <a:rPr lang="et-EE" baseline="0" dirty="0" err="1"/>
              <a:t>that</a:t>
            </a:r>
            <a:r>
              <a:rPr lang="et-EE" baseline="0" dirty="0"/>
              <a:t> </a:t>
            </a:r>
            <a:r>
              <a:rPr lang="et-EE" baseline="0" dirty="0" err="1"/>
              <a:t>before</a:t>
            </a:r>
            <a:r>
              <a:rPr lang="et-EE" baseline="0" dirty="0"/>
              <a:t> </a:t>
            </a:r>
            <a:r>
              <a:rPr lang="et-EE" baseline="0" dirty="0" err="1"/>
              <a:t>glaciation</a:t>
            </a:r>
            <a:r>
              <a:rPr lang="et-EE" baseline="0" dirty="0"/>
              <a:t> a </a:t>
            </a:r>
            <a:r>
              <a:rPr lang="et-EE" baseline="0" dirty="0" err="1"/>
              <a:t>wetland</a:t>
            </a:r>
            <a:r>
              <a:rPr lang="et-EE" baseline="0" dirty="0"/>
              <a:t> </a:t>
            </a:r>
            <a:r>
              <a:rPr lang="et-EE" baseline="0" dirty="0" err="1"/>
              <a:t>exsted</a:t>
            </a:r>
            <a:r>
              <a:rPr lang="et-EE" baseline="0" dirty="0"/>
              <a:t> on </a:t>
            </a:r>
            <a:r>
              <a:rPr lang="et-EE" baseline="0" dirty="0" err="1"/>
              <a:t>the</a:t>
            </a:r>
            <a:r>
              <a:rPr lang="et-EE" baseline="0" dirty="0"/>
              <a:t> </a:t>
            </a:r>
            <a:r>
              <a:rPr lang="et-EE" baseline="0" dirty="0" err="1"/>
              <a:t>outcrop</a:t>
            </a:r>
            <a:r>
              <a:rPr lang="et-EE" baseline="0" dirty="0"/>
              <a:t> </a:t>
            </a:r>
            <a:r>
              <a:rPr lang="et-EE" baseline="0" dirty="0" err="1"/>
              <a:t>area</a:t>
            </a:r>
            <a:r>
              <a:rPr lang="et-EE" baseline="0" dirty="0"/>
              <a:t> and </a:t>
            </a:r>
            <a:r>
              <a:rPr lang="et-EE" baseline="0" dirty="0" err="1"/>
              <a:t>glacial</a:t>
            </a:r>
            <a:r>
              <a:rPr lang="et-EE" baseline="0" dirty="0"/>
              <a:t> </a:t>
            </a:r>
            <a:r>
              <a:rPr lang="et-EE" baseline="0" dirty="0" err="1"/>
              <a:t>meltwaters</a:t>
            </a:r>
            <a:r>
              <a:rPr lang="et-EE" baseline="0" dirty="0"/>
              <a:t> </a:t>
            </a:r>
            <a:r>
              <a:rPr lang="et-EE" baseline="0" dirty="0" err="1"/>
              <a:t>carried</a:t>
            </a:r>
            <a:r>
              <a:rPr lang="et-EE" baseline="0" dirty="0"/>
              <a:t> </a:t>
            </a:r>
            <a:r>
              <a:rPr lang="et-EE" baseline="0" dirty="0" err="1"/>
              <a:t>the</a:t>
            </a:r>
            <a:r>
              <a:rPr lang="et-EE" baseline="0" dirty="0"/>
              <a:t> </a:t>
            </a:r>
            <a:r>
              <a:rPr lang="et-EE" baseline="0" dirty="0" err="1"/>
              <a:t>methane</a:t>
            </a:r>
            <a:r>
              <a:rPr lang="et-EE" baseline="0" dirty="0"/>
              <a:t> </a:t>
            </a:r>
            <a:r>
              <a:rPr lang="et-EE" baseline="0" dirty="0" err="1"/>
              <a:t>from</a:t>
            </a:r>
            <a:r>
              <a:rPr lang="et-EE" baseline="0" dirty="0"/>
              <a:t> </a:t>
            </a:r>
            <a:r>
              <a:rPr lang="et-EE" baseline="0" dirty="0" err="1"/>
              <a:t>wettland</a:t>
            </a:r>
            <a:r>
              <a:rPr lang="et-EE" baseline="0" dirty="0"/>
              <a:t> </a:t>
            </a:r>
            <a:r>
              <a:rPr lang="et-EE" baseline="0" dirty="0" err="1"/>
              <a:t>into</a:t>
            </a:r>
            <a:r>
              <a:rPr lang="et-EE" baseline="0" dirty="0"/>
              <a:t> </a:t>
            </a:r>
            <a:r>
              <a:rPr lang="et-EE" baseline="0" dirty="0" err="1"/>
              <a:t>the</a:t>
            </a:r>
            <a:r>
              <a:rPr lang="et-EE" baseline="0" dirty="0"/>
              <a:t> </a:t>
            </a:r>
            <a:r>
              <a:rPr lang="et-EE" baseline="0" dirty="0" err="1"/>
              <a:t>aquifer</a:t>
            </a:r>
            <a:r>
              <a:rPr lang="et-EE" baseline="0" dirty="0"/>
              <a:t>. </a:t>
            </a:r>
            <a:r>
              <a:rPr lang="et-EE" dirty="0"/>
              <a:t>Metaani</a:t>
            </a:r>
            <a:r>
              <a:rPr lang="et-EE" baseline="0" dirty="0"/>
              <a:t>  isotoopkoostise (</a:t>
            </a:r>
            <a:r>
              <a:rPr lang="et-EE" baseline="0" dirty="0" err="1"/>
              <a:t>very</a:t>
            </a:r>
            <a:r>
              <a:rPr lang="et-EE" baseline="0" dirty="0"/>
              <a:t> </a:t>
            </a:r>
            <a:r>
              <a:rPr lang="et-EE" baseline="0" dirty="0" err="1"/>
              <a:t>light</a:t>
            </a:r>
            <a:r>
              <a:rPr lang="et-EE" baseline="0" dirty="0"/>
              <a:t> metaani) ja kontsentratsioonid omavad selget muutlikust ruumis ja </a:t>
            </a:r>
            <a:r>
              <a:rPr lang="et-EE" baseline="0" dirty="0" err="1"/>
              <a:t>base</a:t>
            </a:r>
            <a:r>
              <a:rPr lang="et-EE" baseline="0" dirty="0"/>
              <a:t> on </a:t>
            </a:r>
            <a:r>
              <a:rPr lang="et-EE" baseline="0" dirty="0" err="1"/>
              <a:t>this</a:t>
            </a:r>
            <a:r>
              <a:rPr lang="et-EE" baseline="0" dirty="0"/>
              <a:t> I </a:t>
            </a:r>
            <a:r>
              <a:rPr lang="et-EE" baseline="0" dirty="0" err="1"/>
              <a:t>have</a:t>
            </a:r>
            <a:r>
              <a:rPr lang="et-EE" baseline="0" dirty="0"/>
              <a:t> </a:t>
            </a:r>
            <a:r>
              <a:rPr lang="et-EE" baseline="0" dirty="0" err="1"/>
              <a:t>build</a:t>
            </a:r>
            <a:r>
              <a:rPr lang="et-EE" baseline="0" dirty="0"/>
              <a:t> </a:t>
            </a:r>
            <a:r>
              <a:rPr lang="et-EE" baseline="0" dirty="0" err="1"/>
              <a:t>up</a:t>
            </a:r>
            <a:r>
              <a:rPr lang="et-EE" baseline="0" dirty="0"/>
              <a:t> </a:t>
            </a:r>
            <a:r>
              <a:rPr lang="et-EE" baseline="0" dirty="0" err="1"/>
              <a:t>some</a:t>
            </a:r>
            <a:r>
              <a:rPr lang="et-EE" baseline="0" dirty="0"/>
              <a:t> </a:t>
            </a:r>
            <a:r>
              <a:rPr lang="et-EE" baseline="0" dirty="0" err="1"/>
              <a:t>vision</a:t>
            </a:r>
            <a:r>
              <a:rPr lang="et-EE" baseline="0" dirty="0"/>
              <a:t> </a:t>
            </a:r>
            <a:r>
              <a:rPr lang="et-EE" baseline="0" dirty="0" err="1"/>
              <a:t>how</a:t>
            </a:r>
            <a:r>
              <a:rPr lang="et-EE" baseline="0" dirty="0"/>
              <a:t> </a:t>
            </a:r>
            <a:r>
              <a:rPr lang="et-EE" baseline="0" dirty="0" err="1"/>
              <a:t>this</a:t>
            </a:r>
            <a:r>
              <a:rPr lang="et-EE" baseline="0" dirty="0"/>
              <a:t> </a:t>
            </a:r>
            <a:r>
              <a:rPr lang="et-EE" baseline="0" dirty="0" err="1"/>
              <a:t>wetland</a:t>
            </a:r>
            <a:r>
              <a:rPr lang="et-EE" baseline="0" dirty="0"/>
              <a:t> </a:t>
            </a:r>
            <a:r>
              <a:rPr lang="et-EE" baseline="0" dirty="0" err="1"/>
              <a:t>could</a:t>
            </a:r>
            <a:r>
              <a:rPr lang="et-EE" baseline="0" dirty="0"/>
              <a:t> </a:t>
            </a:r>
            <a:r>
              <a:rPr lang="et-EE" baseline="0" dirty="0" err="1"/>
              <a:t>be</a:t>
            </a:r>
            <a:r>
              <a:rPr lang="et-EE" baseline="0" dirty="0"/>
              <a:t> looks </a:t>
            </a:r>
            <a:r>
              <a:rPr lang="et-EE" baseline="0" dirty="0" err="1"/>
              <a:t>like</a:t>
            </a:r>
            <a:r>
              <a:rPr lang="et-EE" baseline="0" dirty="0"/>
              <a:t>. </a:t>
            </a:r>
            <a:r>
              <a:rPr lang="et-EE" baseline="0" dirty="0" err="1"/>
              <a:t>But</a:t>
            </a:r>
            <a:r>
              <a:rPr lang="et-EE" baseline="0" dirty="0"/>
              <a:t> </a:t>
            </a:r>
            <a:r>
              <a:rPr lang="et-EE" baseline="0" dirty="0" err="1"/>
              <a:t>it</a:t>
            </a:r>
            <a:r>
              <a:rPr lang="et-EE" baseline="0" dirty="0"/>
              <a:t> </a:t>
            </a:r>
            <a:r>
              <a:rPr lang="et-EE" baseline="0" dirty="0" err="1"/>
              <a:t>si</a:t>
            </a:r>
            <a:r>
              <a:rPr lang="et-EE" baseline="0" dirty="0"/>
              <a:t> </a:t>
            </a:r>
            <a:r>
              <a:rPr lang="et-EE" baseline="0" dirty="0" err="1"/>
              <a:t>however</a:t>
            </a:r>
            <a:r>
              <a:rPr lang="et-EE" baseline="0" dirty="0"/>
              <a:t>. </a:t>
            </a:r>
            <a:r>
              <a:rPr lang="et-EE" baseline="0" dirty="0" err="1"/>
              <a:t>To</a:t>
            </a:r>
            <a:r>
              <a:rPr lang="et-EE" baseline="0" dirty="0"/>
              <a:t> </a:t>
            </a:r>
            <a:r>
              <a:rPr lang="et-EE" baseline="0" dirty="0" err="1"/>
              <a:t>less</a:t>
            </a:r>
            <a:r>
              <a:rPr lang="et-EE" baseline="0" dirty="0"/>
              <a:t> </a:t>
            </a:r>
            <a:r>
              <a:rPr lang="et-EE" baseline="0" dirty="0" err="1"/>
              <a:t>data</a:t>
            </a:r>
            <a:r>
              <a:rPr lang="et-EE" baseline="0" dirty="0"/>
              <a:t>.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C2184-F690-44E0-A86C-5187887D5F08}" type="slidenum">
              <a:rPr lang="et-EE" smtClean="0"/>
              <a:t>45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94610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Vete sooldumine Kopli poolsaarel – merevesi või kristalne aluskord???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CB7E-AC2D-4CA0-86B3-2727703C8CFE}" type="slidenum">
              <a:rPr lang="et-EE" smtClean="0"/>
              <a:t>51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19506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EEA0F6BE-187A-44DB-9952-F32A3D70BCBA}" type="slidenum">
              <a:t>52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2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8F86F82-F097-4E97-8993-470AA5478B49}" type="slidenum">
              <a:t>53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(vasakpoolne joonis) Aluspõhja läbilõige Valaste joal, Kohtla vallas Ida-Virumaal;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(parempoolne joonis - ülemine) Tiskre kihistu kollakashall, peeneteraline liivakivi, Rannamõisa;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(parempoolne joonis – alumine) fosforiit Kallavere kihistus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Geoloogiliselt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fosforiit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Kambriumi-Ordoviitsiumi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umbes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490-500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miljonit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aastat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tagasi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piiril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paiknev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peene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keskmise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jämedateraline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kvartsliivakivi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sisaldab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rohkesti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selleaegses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meres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elanud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käsijalgsete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loomade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fosfaatsest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materjalist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karbi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tükikesi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koguni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terveid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karbipoolmeid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Fosforiit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ehk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oobolusliivakivi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kujutab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endast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käsijalgsete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karbipoolmete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nende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osakeste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kuhjumit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kvartsliivas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Mineraalses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koostises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esineb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kvarts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biogeense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päritoluga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fosfaat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viimasest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koosnevad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käsijalgsete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ehk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brahhiopoodide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Käsijalgsete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kodade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tükid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sisaldavad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35-38% P</a:t>
            </a:r>
            <a:r>
              <a:rPr lang="en-US" sz="1200" b="0" i="1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b="0" i="1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t-EE" sz="1200" b="0" i="1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dirty="0"/>
              <a:t>http://www.ut.ee/BGGM/maavara/fosforiit.html</a:t>
            </a:r>
            <a:r>
              <a:rPr lang="et-EE" dirty="0"/>
              <a:t>)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i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00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1920. </a:t>
            </a:r>
            <a:r>
              <a:rPr lang="en-US" i="1" dirty="0" err="1"/>
              <a:t>aastal</a:t>
            </a:r>
            <a:r>
              <a:rPr lang="en-US" i="1" dirty="0"/>
              <a:t> </a:t>
            </a:r>
            <a:r>
              <a:rPr lang="en-US" i="1" dirty="0" err="1"/>
              <a:t>asutati</a:t>
            </a:r>
            <a:r>
              <a:rPr lang="en-US" i="1" dirty="0"/>
              <a:t> AS "</a:t>
            </a:r>
            <a:r>
              <a:rPr lang="en-US" i="1" dirty="0" err="1"/>
              <a:t>Eesti</a:t>
            </a:r>
            <a:r>
              <a:rPr lang="en-US" i="1" dirty="0"/>
              <a:t> </a:t>
            </a:r>
            <a:r>
              <a:rPr lang="en-US" i="1" dirty="0" err="1"/>
              <a:t>Vosvoriit</a:t>
            </a:r>
            <a:r>
              <a:rPr lang="en-US" i="1" dirty="0"/>
              <a:t>" ja </a:t>
            </a:r>
            <a:r>
              <a:rPr lang="en-US" i="1" dirty="0" err="1"/>
              <a:t>Tallinna</a:t>
            </a:r>
            <a:r>
              <a:rPr lang="en-US" i="1" dirty="0"/>
              <a:t> </a:t>
            </a:r>
            <a:r>
              <a:rPr lang="en-US" i="1" dirty="0" err="1"/>
              <a:t>lähedal</a:t>
            </a:r>
            <a:r>
              <a:rPr lang="en-US" i="1" dirty="0"/>
              <a:t> </a:t>
            </a:r>
            <a:r>
              <a:rPr lang="en-US" i="1" dirty="0" err="1"/>
              <a:t>Iru</a:t>
            </a:r>
            <a:r>
              <a:rPr lang="en-US" i="1" dirty="0"/>
              <a:t> </a:t>
            </a:r>
            <a:r>
              <a:rPr lang="en-US" i="1" dirty="0" err="1"/>
              <a:t>küla</a:t>
            </a:r>
            <a:r>
              <a:rPr lang="en-US" i="1" dirty="0"/>
              <a:t> </a:t>
            </a:r>
            <a:r>
              <a:rPr lang="en-US" i="1" dirty="0" err="1"/>
              <a:t>juures</a:t>
            </a:r>
            <a:r>
              <a:rPr lang="en-US" i="1" dirty="0"/>
              <a:t> </a:t>
            </a:r>
            <a:r>
              <a:rPr lang="en-US" i="1" dirty="0" err="1"/>
              <a:t>alustati</a:t>
            </a:r>
            <a:r>
              <a:rPr lang="en-US" i="1" dirty="0"/>
              <a:t> </a:t>
            </a:r>
            <a:r>
              <a:rPr lang="en-US" i="1" dirty="0" err="1"/>
              <a:t>uuringuid</a:t>
            </a:r>
            <a:r>
              <a:rPr lang="en-US" i="1" dirty="0"/>
              <a:t>. </a:t>
            </a:r>
            <a:r>
              <a:rPr lang="en-US" i="1" dirty="0" err="1"/>
              <a:t>Piiritleti</a:t>
            </a:r>
            <a:r>
              <a:rPr lang="en-US" i="1" dirty="0"/>
              <a:t> </a:t>
            </a:r>
            <a:r>
              <a:rPr lang="en-US" i="1" dirty="0" err="1"/>
              <a:t>Ülgase</a:t>
            </a:r>
            <a:r>
              <a:rPr lang="en-US" i="1" dirty="0"/>
              <a:t> </a:t>
            </a:r>
            <a:r>
              <a:rPr lang="en-US" i="1" dirty="0" err="1"/>
              <a:t>maardla</a:t>
            </a:r>
            <a:r>
              <a:rPr lang="en-US" i="1" dirty="0"/>
              <a:t> ja 1924. </a:t>
            </a:r>
            <a:r>
              <a:rPr lang="en-US" i="1" dirty="0" err="1"/>
              <a:t>aastal</a:t>
            </a:r>
            <a:r>
              <a:rPr lang="en-US" i="1" dirty="0"/>
              <a:t> </a:t>
            </a:r>
            <a:r>
              <a:rPr lang="en-US" i="1" dirty="0" err="1"/>
              <a:t>alustas</a:t>
            </a:r>
            <a:r>
              <a:rPr lang="en-US" i="1" dirty="0"/>
              <a:t> seal </a:t>
            </a:r>
            <a:r>
              <a:rPr lang="en-US" i="1" dirty="0" err="1"/>
              <a:t>tööd</a:t>
            </a:r>
            <a:r>
              <a:rPr lang="en-US" i="1" dirty="0"/>
              <a:t> </a:t>
            </a:r>
            <a:r>
              <a:rPr lang="en-US" i="1" dirty="0" err="1"/>
              <a:t>esimene</a:t>
            </a:r>
            <a:r>
              <a:rPr lang="en-US" i="1" dirty="0"/>
              <a:t> </a:t>
            </a:r>
            <a:r>
              <a:rPr lang="en-US" i="1" dirty="0" err="1"/>
              <a:t>kaevandus</a:t>
            </a:r>
            <a:r>
              <a:rPr lang="en-US" i="1" dirty="0"/>
              <a:t> ja </a:t>
            </a:r>
            <a:r>
              <a:rPr lang="en-US" i="1" dirty="0" err="1"/>
              <a:t>rikastusvabrik</a:t>
            </a:r>
            <a:r>
              <a:rPr lang="en-US" i="1" dirty="0"/>
              <a:t> . </a:t>
            </a:r>
            <a:r>
              <a:rPr lang="en-US" i="1" dirty="0" err="1"/>
              <a:t>Toodeti</a:t>
            </a:r>
            <a:r>
              <a:rPr lang="en-US" i="1" dirty="0"/>
              <a:t> </a:t>
            </a:r>
            <a:r>
              <a:rPr lang="en-US" i="1" dirty="0" err="1"/>
              <a:t>taimekasvu</a:t>
            </a:r>
            <a:r>
              <a:rPr lang="en-US" i="1" dirty="0"/>
              <a:t> </a:t>
            </a:r>
            <a:r>
              <a:rPr lang="en-US" i="1" dirty="0" err="1"/>
              <a:t>vähesel</a:t>
            </a:r>
            <a:r>
              <a:rPr lang="en-US" i="1" dirty="0"/>
              <a:t> </a:t>
            </a:r>
            <a:r>
              <a:rPr lang="en-US" i="1" dirty="0" err="1"/>
              <a:t>määral</a:t>
            </a:r>
            <a:r>
              <a:rPr lang="en-US" i="1" dirty="0"/>
              <a:t> </a:t>
            </a:r>
            <a:r>
              <a:rPr lang="en-US" i="1" dirty="0" err="1"/>
              <a:t>soodustavat</a:t>
            </a:r>
            <a:r>
              <a:rPr lang="en-US" i="1" dirty="0"/>
              <a:t> </a:t>
            </a:r>
            <a:r>
              <a:rPr lang="en-US" i="1" dirty="0" err="1"/>
              <a:t>fosforiidijahu</a:t>
            </a:r>
            <a:r>
              <a:rPr lang="en-US" i="1" dirty="0"/>
              <a:t>. See </a:t>
            </a:r>
            <a:r>
              <a:rPr lang="en-US" i="1" dirty="0" err="1"/>
              <a:t>oli</a:t>
            </a:r>
            <a:r>
              <a:rPr lang="en-US" i="1" dirty="0"/>
              <a:t> </a:t>
            </a:r>
            <a:r>
              <a:rPr lang="en-US" i="1" dirty="0" err="1"/>
              <a:t>esimene</a:t>
            </a:r>
            <a:r>
              <a:rPr lang="en-US" i="1" dirty="0"/>
              <a:t> </a:t>
            </a:r>
            <a:r>
              <a:rPr lang="en-US" i="1" dirty="0" err="1"/>
              <a:t>maailmas</a:t>
            </a:r>
            <a:r>
              <a:rPr lang="en-US" i="1" dirty="0"/>
              <a:t> </a:t>
            </a:r>
            <a:r>
              <a:rPr lang="en-US" i="1" dirty="0" err="1"/>
              <a:t>avastatud</a:t>
            </a:r>
            <a:r>
              <a:rPr lang="en-US" i="1" dirty="0"/>
              <a:t> </a:t>
            </a:r>
            <a:r>
              <a:rPr lang="en-US" i="1" dirty="0" err="1"/>
              <a:t>mittekemogeense</a:t>
            </a:r>
            <a:r>
              <a:rPr lang="en-US" i="1" dirty="0"/>
              <a:t> </a:t>
            </a:r>
            <a:r>
              <a:rPr lang="en-US" i="1" dirty="0" err="1"/>
              <a:t>tekkega</a:t>
            </a:r>
            <a:r>
              <a:rPr lang="en-US" i="1" dirty="0"/>
              <a:t> </a:t>
            </a:r>
            <a:r>
              <a:rPr lang="en-US" i="1" dirty="0" err="1"/>
              <a:t>maardla</a:t>
            </a:r>
            <a:r>
              <a:rPr lang="en-US" i="1" dirty="0"/>
              <a:t>. </a:t>
            </a:r>
            <a:r>
              <a:rPr lang="en-US" i="1" dirty="0" err="1"/>
              <a:t>Hiljem</a:t>
            </a:r>
            <a:r>
              <a:rPr lang="en-US" i="1" dirty="0"/>
              <a:t> on </a:t>
            </a:r>
            <a:r>
              <a:rPr lang="en-US" i="1" dirty="0" err="1"/>
              <a:t>selliseid</a:t>
            </a:r>
            <a:r>
              <a:rPr lang="en-US" i="1" dirty="0"/>
              <a:t> </a:t>
            </a:r>
            <a:r>
              <a:rPr lang="en-US" i="1" dirty="0" err="1"/>
              <a:t>fosforiite</a:t>
            </a:r>
            <a:r>
              <a:rPr lang="en-US" i="1" dirty="0"/>
              <a:t>, </a:t>
            </a:r>
            <a:r>
              <a:rPr lang="en-US" i="1" dirty="0" err="1"/>
              <a:t>kus</a:t>
            </a:r>
            <a:r>
              <a:rPr lang="en-US" i="1" dirty="0"/>
              <a:t> </a:t>
            </a:r>
            <a:r>
              <a:rPr lang="en-US" i="1" dirty="0" err="1"/>
              <a:t>purdmaterjalis</a:t>
            </a:r>
            <a:r>
              <a:rPr lang="en-US" i="1" dirty="0"/>
              <a:t> </a:t>
            </a:r>
            <a:r>
              <a:rPr lang="en-US" i="1" dirty="0" err="1"/>
              <a:t>olevat</a:t>
            </a:r>
            <a:r>
              <a:rPr lang="en-US" i="1" dirty="0"/>
              <a:t> </a:t>
            </a:r>
            <a:r>
              <a:rPr lang="en-US" i="1" dirty="0" err="1"/>
              <a:t>fosfaatset</a:t>
            </a:r>
            <a:r>
              <a:rPr lang="en-US" i="1" dirty="0"/>
              <a:t> </a:t>
            </a:r>
            <a:r>
              <a:rPr lang="en-US" i="1" dirty="0" err="1"/>
              <a:t>ainet</a:t>
            </a:r>
            <a:r>
              <a:rPr lang="en-US" i="1" dirty="0"/>
              <a:t> </a:t>
            </a:r>
            <a:r>
              <a:rPr lang="en-US" i="1" dirty="0" err="1"/>
              <a:t>esindavad</a:t>
            </a:r>
            <a:r>
              <a:rPr lang="en-US" i="1" dirty="0"/>
              <a:t> </a:t>
            </a:r>
            <a:r>
              <a:rPr lang="en-US" i="1" dirty="0" err="1"/>
              <a:t>väljasurnud</a:t>
            </a:r>
            <a:r>
              <a:rPr lang="en-US" i="1" dirty="0"/>
              <a:t> </a:t>
            </a:r>
            <a:r>
              <a:rPr lang="en-US" i="1" dirty="0" err="1"/>
              <a:t>käsijalgsete</a:t>
            </a:r>
            <a:r>
              <a:rPr lang="en-US" i="1" dirty="0"/>
              <a:t> </a:t>
            </a:r>
            <a:r>
              <a:rPr lang="en-US" i="1" dirty="0" err="1"/>
              <a:t>jäänused</a:t>
            </a:r>
            <a:r>
              <a:rPr lang="en-US" i="1" dirty="0"/>
              <a:t>, </a:t>
            </a:r>
            <a:r>
              <a:rPr lang="en-US" i="1" dirty="0" err="1"/>
              <a:t>leitud</a:t>
            </a:r>
            <a:r>
              <a:rPr lang="en-US" i="1" dirty="0"/>
              <a:t> </a:t>
            </a:r>
            <a:r>
              <a:rPr lang="en-US" i="1" dirty="0" err="1"/>
              <a:t>mujaltki</a:t>
            </a:r>
            <a:r>
              <a:rPr lang="en-US" i="1" dirty="0"/>
              <a:t> (</a:t>
            </a:r>
            <a:r>
              <a:rPr lang="en-US" i="1" dirty="0" err="1"/>
              <a:t>Siber</a:t>
            </a:r>
            <a:r>
              <a:rPr lang="en-US" i="1" dirty="0"/>
              <a:t>, </a:t>
            </a:r>
            <a:r>
              <a:rPr lang="en-US" i="1" dirty="0" err="1"/>
              <a:t>Kaljumäed</a:t>
            </a:r>
            <a:r>
              <a:rPr lang="en-US" i="1" dirty="0"/>
              <a:t>). </a:t>
            </a:r>
            <a:r>
              <a:rPr lang="en-US" i="1" dirty="0" err="1"/>
              <a:t>Ülgase</a:t>
            </a:r>
            <a:r>
              <a:rPr lang="en-US" i="1" dirty="0"/>
              <a:t> </a:t>
            </a:r>
            <a:r>
              <a:rPr lang="en-US" i="1" dirty="0" err="1"/>
              <a:t>kaevandus</a:t>
            </a:r>
            <a:r>
              <a:rPr lang="en-US" i="1" dirty="0"/>
              <a:t> ja </a:t>
            </a:r>
            <a:r>
              <a:rPr lang="en-US" i="1" dirty="0" err="1"/>
              <a:t>rikastusvabrik</a:t>
            </a:r>
            <a:r>
              <a:rPr lang="en-US" i="1" dirty="0"/>
              <a:t> </a:t>
            </a:r>
            <a:r>
              <a:rPr lang="en-US" i="1" dirty="0" err="1"/>
              <a:t>töötasid</a:t>
            </a:r>
            <a:r>
              <a:rPr lang="en-US" i="1" dirty="0"/>
              <a:t> </a:t>
            </a:r>
            <a:r>
              <a:rPr lang="en-US" i="1" dirty="0" err="1"/>
              <a:t>kuni</a:t>
            </a:r>
            <a:r>
              <a:rPr lang="en-US" i="1" dirty="0"/>
              <a:t> </a:t>
            </a:r>
            <a:r>
              <a:rPr lang="en-US" i="1" dirty="0" err="1"/>
              <a:t>vabriku</a:t>
            </a:r>
            <a:r>
              <a:rPr lang="en-US" i="1" dirty="0"/>
              <a:t> </a:t>
            </a:r>
            <a:r>
              <a:rPr lang="en-US" i="1" dirty="0" err="1"/>
              <a:t>põlemiseni</a:t>
            </a:r>
            <a:r>
              <a:rPr lang="en-US" i="1" dirty="0"/>
              <a:t> 1938. </a:t>
            </a:r>
            <a:r>
              <a:rPr lang="en-US" i="1" dirty="0" err="1"/>
              <a:t>aastal</a:t>
            </a:r>
            <a:r>
              <a:rPr lang="en-US" i="1" dirty="0"/>
              <a:t>. </a:t>
            </a:r>
            <a:r>
              <a:rPr lang="en-US" i="1" dirty="0" err="1"/>
              <a:t>Uus</a:t>
            </a:r>
            <a:r>
              <a:rPr lang="en-US" i="1" dirty="0"/>
              <a:t> </a:t>
            </a:r>
            <a:r>
              <a:rPr lang="en-US" i="1" dirty="0" err="1"/>
              <a:t>kaevandus</a:t>
            </a:r>
            <a:r>
              <a:rPr lang="en-US" i="1" dirty="0"/>
              <a:t> ja </a:t>
            </a:r>
            <a:r>
              <a:rPr lang="en-US" i="1" dirty="0" err="1"/>
              <a:t>vabrik</a:t>
            </a:r>
            <a:r>
              <a:rPr lang="en-US" i="1" dirty="0"/>
              <a:t> </a:t>
            </a:r>
            <a:r>
              <a:rPr lang="en-US" i="1" dirty="0" err="1"/>
              <a:t>asutati</a:t>
            </a:r>
            <a:r>
              <a:rPr lang="en-US" i="1" dirty="0"/>
              <a:t> </a:t>
            </a:r>
            <a:r>
              <a:rPr lang="en-US" i="1" dirty="0" err="1"/>
              <a:t>Maardu</a:t>
            </a:r>
            <a:r>
              <a:rPr lang="en-US" i="1" dirty="0"/>
              <a:t> </a:t>
            </a:r>
            <a:r>
              <a:rPr lang="en-US" i="1" dirty="0" err="1"/>
              <a:t>mõisas</a:t>
            </a:r>
            <a:r>
              <a:rPr lang="en-US" i="1" dirty="0"/>
              <a:t> juba 1940. </a:t>
            </a:r>
            <a:r>
              <a:rPr lang="en-US" i="1" dirty="0" err="1"/>
              <a:t>aastal</a:t>
            </a:r>
            <a:r>
              <a:rPr lang="en-US" i="1" dirty="0"/>
              <a:t>. Seal </a:t>
            </a:r>
            <a:r>
              <a:rPr lang="en-US" i="1" dirty="0" err="1"/>
              <a:t>toodeti</a:t>
            </a:r>
            <a:r>
              <a:rPr lang="en-US" i="1" dirty="0"/>
              <a:t> </a:t>
            </a:r>
            <a:r>
              <a:rPr lang="en-US" i="1" dirty="0" err="1"/>
              <a:t>fosforiiti</a:t>
            </a:r>
            <a:r>
              <a:rPr lang="en-US" i="1" dirty="0"/>
              <a:t> </a:t>
            </a:r>
            <a:r>
              <a:rPr lang="en-US" i="1" dirty="0" err="1"/>
              <a:t>kuni</a:t>
            </a:r>
            <a:r>
              <a:rPr lang="en-US" i="1" dirty="0"/>
              <a:t> 1991. </a:t>
            </a:r>
            <a:r>
              <a:rPr lang="en-US" i="1" dirty="0" err="1"/>
              <a:t>aastani</a:t>
            </a:r>
            <a:r>
              <a:rPr lang="en-US" i="1" dirty="0"/>
              <a:t>, </a:t>
            </a:r>
            <a:r>
              <a:rPr lang="en-US" i="1" dirty="0" err="1"/>
              <a:t>kui</a:t>
            </a:r>
            <a:r>
              <a:rPr lang="en-US" i="1" dirty="0"/>
              <a:t> </a:t>
            </a:r>
            <a:r>
              <a:rPr lang="en-US" i="1" dirty="0" err="1"/>
              <a:t>Eestis</a:t>
            </a:r>
            <a:r>
              <a:rPr lang="en-US" i="1" dirty="0"/>
              <a:t> </a:t>
            </a:r>
            <a:r>
              <a:rPr lang="en-US" i="1" dirty="0" err="1"/>
              <a:t>lõpetati</a:t>
            </a:r>
            <a:r>
              <a:rPr lang="en-US" i="1" dirty="0"/>
              <a:t> </a:t>
            </a:r>
            <a:r>
              <a:rPr lang="en-US" i="1" dirty="0" err="1"/>
              <a:t>fosforiidi</a:t>
            </a:r>
            <a:r>
              <a:rPr lang="en-US" i="1" dirty="0"/>
              <a:t> </a:t>
            </a:r>
            <a:r>
              <a:rPr lang="en-US" i="1" dirty="0" err="1"/>
              <a:t>kaevandamine</a:t>
            </a:r>
            <a:r>
              <a:rPr lang="en-US" i="1" dirty="0"/>
              <a:t>.</a:t>
            </a:r>
            <a:endParaRPr lang="et-E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Lääne-Virumaal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asuvad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suurimad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Rakvere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kasutamata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maardlad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Venemaa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Leningradi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oblasti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Kingissepa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rajoonis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samanimeline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kaevandatav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maardla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Tootsa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kihi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paksus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1,5 - 12,5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meetrit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keskmiselt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2-3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meetrit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Ida-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Virumaa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fosforiidimaardlad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Aseri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-Saka ja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Narva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piirkonnas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naabruses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asuvatest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vaesemad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dirty="0"/>
              <a:t>http://www.ut.ee/BGGM/maavara/fosforiit.html</a:t>
            </a:r>
            <a:r>
              <a:rPr lang="et-EE" dirty="0"/>
              <a:t>)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i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4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0" dirty="0"/>
              <a:t>Põhjavee potentsiaali (survepindade) kaardid 1960-datel ja 1995. aasta seisuga. Pane tähele rõhu langust tarbimise käigus.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 dirty="0"/>
              <a:t>Joonis 35. </a:t>
            </a:r>
            <a:r>
              <a:rPr lang="et-EE" dirty="0"/>
              <a:t>Ordoviitsium-Kambriumi</a:t>
            </a:r>
            <a:r>
              <a:rPr lang="et-EE" baseline="0" dirty="0"/>
              <a:t> põhjaveehorisondi veejuhtivused (</a:t>
            </a:r>
            <a:r>
              <a:rPr lang="et-EE" i="1" baseline="0" dirty="0" err="1"/>
              <a:t>transmissivity</a:t>
            </a:r>
            <a:r>
              <a:rPr lang="et-EE" baseline="0" dirty="0"/>
              <a:t>) ja survepinnad ehk </a:t>
            </a:r>
            <a:r>
              <a:rPr lang="et-EE" baseline="0" dirty="0" err="1"/>
              <a:t>piesomeetrilised</a:t>
            </a:r>
            <a:r>
              <a:rPr lang="et-EE" baseline="0" dirty="0"/>
              <a:t> tasemed (</a:t>
            </a:r>
            <a:r>
              <a:rPr lang="et-EE" i="1" baseline="0" dirty="0" err="1"/>
              <a:t>hüdroisopiesid</a:t>
            </a:r>
            <a:r>
              <a:rPr lang="et-EE" baseline="0" dirty="0"/>
              <a:t>) </a:t>
            </a:r>
            <a:endParaRPr lang="et-EE" dirty="0"/>
          </a:p>
          <a:p>
            <a:r>
              <a:rPr lang="et-EE" dirty="0"/>
              <a:t>Legend:</a:t>
            </a:r>
          </a:p>
          <a:p>
            <a:r>
              <a:rPr lang="et-EE" dirty="0"/>
              <a:t>1</a:t>
            </a:r>
            <a:r>
              <a:rPr lang="et-EE" baseline="0" dirty="0"/>
              <a:t>: vähem kui 100 m</a:t>
            </a:r>
            <a:r>
              <a:rPr lang="et-EE" baseline="30000" dirty="0"/>
              <a:t>2</a:t>
            </a:r>
            <a:r>
              <a:rPr lang="et-EE" baseline="0" dirty="0"/>
              <a:t>/ööpäevas</a:t>
            </a:r>
          </a:p>
          <a:p>
            <a:r>
              <a:rPr lang="et-EE" baseline="0" dirty="0"/>
              <a:t>2: 100 kuni 200 m</a:t>
            </a:r>
            <a:r>
              <a:rPr lang="et-EE" baseline="30000" dirty="0"/>
              <a:t>2</a:t>
            </a:r>
            <a:r>
              <a:rPr lang="et-EE" baseline="0" dirty="0"/>
              <a:t>/ööpäevas</a:t>
            </a:r>
          </a:p>
          <a:p>
            <a:r>
              <a:rPr lang="et-EE" baseline="0" dirty="0"/>
              <a:t>3: 200 kuni 500 m</a:t>
            </a:r>
            <a:r>
              <a:rPr lang="et-EE" baseline="30000" dirty="0"/>
              <a:t>2</a:t>
            </a:r>
            <a:r>
              <a:rPr lang="et-EE" baseline="0" dirty="0"/>
              <a:t>/ööpäevas</a:t>
            </a:r>
          </a:p>
          <a:p>
            <a:r>
              <a:rPr lang="et-EE" baseline="0" dirty="0"/>
              <a:t>4: ala, kus veehorisont ei levi</a:t>
            </a:r>
          </a:p>
          <a:p>
            <a:r>
              <a:rPr lang="et-EE" baseline="0" dirty="0"/>
              <a:t>5: struktuurne või kaardistamise puurauk</a:t>
            </a:r>
          </a:p>
          <a:p>
            <a:r>
              <a:rPr lang="et-EE" baseline="0" dirty="0"/>
              <a:t>6: veetarbimiseks kasutatav puurkaev</a:t>
            </a:r>
          </a:p>
          <a:p>
            <a:r>
              <a:rPr lang="et-EE" baseline="0" dirty="0"/>
              <a:t>7: </a:t>
            </a:r>
            <a:r>
              <a:rPr lang="et-EE" baseline="0" dirty="0" err="1"/>
              <a:t>hüdroisopiesid</a:t>
            </a:r>
            <a:r>
              <a:rPr lang="et-EE" baseline="0" dirty="0"/>
              <a:t>, kontrollitud/usaldusväärne sammuga 10 m?</a:t>
            </a:r>
            <a:endParaRPr lang="et-EE" dirty="0"/>
          </a:p>
          <a:p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2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Laiem </a:t>
            </a:r>
            <a:r>
              <a:rPr lang="et-EE" dirty="0" err="1"/>
              <a:t>hüdrodünaamika</a:t>
            </a:r>
            <a:r>
              <a:rPr lang="et-EE" dirty="0"/>
              <a:t> koos soolveega (</a:t>
            </a:r>
            <a:r>
              <a:rPr lang="et-EE" i="1" dirty="0" err="1"/>
              <a:t>brine</a:t>
            </a:r>
            <a:r>
              <a:rPr lang="et-EE" dirty="0"/>
              <a:t>) Läti aladel. Soolvee potentsiaali väljendab nn. „mageda vee survetase“ (</a:t>
            </a:r>
            <a:r>
              <a:rPr lang="et-EE" i="1" dirty="0" err="1"/>
              <a:t>freshwater</a:t>
            </a:r>
            <a:r>
              <a:rPr lang="et-EE" i="1" dirty="0"/>
              <a:t> head</a:t>
            </a:r>
            <a:r>
              <a:rPr lang="et-EE" dirty="0"/>
              <a:t>).  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Põhjavee keemiline koostis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Veetüübid: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/>
              <a:t>-tumesinine: CaMg-HCO3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/>
              <a:t>-helesinine: MgCa-HCO3/Na-Mg-Ca-HCO3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/>
              <a:t>-oranž: Na-HCO3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/>
              <a:t>-roosa: Na-HCO3-Cl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/>
              <a:t>-punane: Na-</a:t>
            </a:r>
            <a:r>
              <a:rPr lang="et-EE" dirty="0" err="1"/>
              <a:t>Cl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14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Põhjavee keemiline koostis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Fe(+2) levik põhjaveekompleksis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4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(vasakpoolne joonis) Karbonaatsete mineraalide lahustumine – suurem osa vetest on kaltsiidi suhtes tasakaalus või üleküllastunud ja umbes pooled vetest on dolomiidi suhtes tasakaalus või üleküllastunud.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(parempoolne joonis) Katioonvahetus – Na on merevee segunemisjoone (SDL) suhtes küllastunud; Na/</a:t>
            </a:r>
            <a:r>
              <a:rPr lang="et-EE" dirty="0" err="1"/>
              <a:t>Cl</a:t>
            </a:r>
            <a:r>
              <a:rPr lang="et-EE" dirty="0"/>
              <a:t> suhe muutub ilma muutuseta </a:t>
            </a:r>
            <a:r>
              <a:rPr lang="et-EE" dirty="0" err="1"/>
              <a:t>Cl</a:t>
            </a:r>
            <a:r>
              <a:rPr lang="et-EE" dirty="0"/>
              <a:t> kontsnetratsioonis välistab segunemise. Protsessi seletab magestumistüüpi katioonvahetus, mille käigus tekib protsessi jaoks tüüpiline Na-HCO3 veetüüp.</a:t>
            </a:r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39FF8-DEAF-4F07-A966-64CD6B373B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5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7207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6999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340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207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5102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98554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5437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4922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3250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432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7695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1B69C-E2CF-4308-91BA-B0F696FCE4F5}" type="datetimeFigureOut">
              <a:rPr lang="et-EE" smtClean="0"/>
              <a:t>12.11.2017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0CFA8-0A4B-4062-8429-85871EDF834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4747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6.pn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49" y="26666"/>
            <a:ext cx="8985901" cy="680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66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07" y="422287"/>
            <a:ext cx="6375601" cy="42500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99" y="393454"/>
            <a:ext cx="6398701" cy="427886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8704" y="5260142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Üldiselt on vesi mage 0,5 </a:t>
            </a:r>
            <a:r>
              <a:rPr lang="et-EE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mg/L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kuid rannikualadel võib merevesi tungida kivimitesse ning vee soolsus võib tõusta 3 g/L. Mereäärsetel aladel tihti ainsaks tarbeveeallikaks.</a:t>
            </a:r>
            <a:endParaRPr lang="en-US" alt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1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399" y="637933"/>
            <a:ext cx="6745201" cy="55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alkiri 3"/>
          <p:cNvSpPr txBox="1">
            <a:spLocks/>
          </p:cNvSpPr>
          <p:nvPr/>
        </p:nvSpPr>
        <p:spPr>
          <a:xfrm>
            <a:off x="1384131" y="425076"/>
            <a:ext cx="6789317" cy="413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000" b="1" i="1" dirty="0">
                <a:latin typeface="Arial Narrow" panose="020B0606020202030204" pitchFamily="34" charset="0"/>
              </a:rPr>
              <a:t>Silur-Ordoviitsiumi põhjaveekiht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8740" y="1236704"/>
            <a:ext cx="1353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δ</a:t>
            </a:r>
            <a:r>
              <a:rPr lang="et-EE" sz="2400" b="1" baseline="30000" dirty="0"/>
              <a:t>18</a:t>
            </a:r>
            <a:r>
              <a:rPr lang="et-EE" sz="2400" b="1" dirty="0"/>
              <a:t>O (</a:t>
            </a:r>
            <a:r>
              <a:rPr lang="et-EE" sz="2400" b="1" dirty="0">
                <a:latin typeface="Calibri" panose="020F0502020204030204" pitchFamily="34" charset="0"/>
              </a:rPr>
              <a:t>‰)</a:t>
            </a:r>
            <a:endParaRPr lang="et-EE" sz="1200" b="1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9A053453-5623-44E7-9F2C-2D2005385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6" y="2096747"/>
            <a:ext cx="6618670" cy="4393264"/>
          </a:xfrm>
          <a:prstGeom prst="rect">
            <a:avLst/>
          </a:prstGeom>
          <a:ln w="76200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0936634-1B2D-408B-87F9-FDE263215BF7}"/>
              </a:ext>
            </a:extLst>
          </p:cNvPr>
          <p:cNvSpPr txBox="1"/>
          <p:nvPr/>
        </p:nvSpPr>
        <p:spPr>
          <a:xfrm>
            <a:off x="6792204" y="5785270"/>
            <a:ext cx="111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58818">
              <a:defRPr/>
            </a:pPr>
            <a:r>
              <a:rPr lang="et-EE" sz="2800" b="1" i="1" kern="0" dirty="0">
                <a:solidFill>
                  <a:prstClr val="black"/>
                </a:solidFill>
              </a:rPr>
              <a:t>km</a:t>
            </a:r>
            <a:endParaRPr lang="en-US" sz="2800" b="1" i="1" kern="0" dirty="0">
              <a:solidFill>
                <a:prstClr val="black"/>
              </a:solidFill>
            </a:endParaRPr>
          </a:p>
        </p:txBody>
      </p:sp>
      <p:pic>
        <p:nvPicPr>
          <p:cNvPr id="29" name="Pilt 28">
            <a:extLst>
              <a:ext uri="{FF2B5EF4-FFF2-40B4-BE49-F238E27FC236}">
                <a16:creationId xmlns:a16="http://schemas.microsoft.com/office/drawing/2014/main" id="{F0ECB459-852A-48D7-9330-CED9B3DF2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957" y="6828500"/>
            <a:ext cx="7756477" cy="1259049"/>
          </a:xfrm>
          <a:prstGeom prst="rect">
            <a:avLst/>
          </a:prstGeom>
          <a:ln w="28575">
            <a:noFill/>
          </a:ln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B8AC8340-4F20-4FFA-A656-52AB0AEB3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995" y="1065687"/>
            <a:ext cx="4092545" cy="666004"/>
          </a:xfrm>
          <a:prstGeom prst="rect">
            <a:avLst/>
          </a:prstGeom>
        </p:spPr>
      </p:pic>
      <p:sp>
        <p:nvSpPr>
          <p:cNvPr id="14" name="Ristkülik 13">
            <a:extLst>
              <a:ext uri="{FF2B5EF4-FFF2-40B4-BE49-F238E27FC236}">
                <a16:creationId xmlns:a16="http://schemas.microsoft.com/office/drawing/2014/main" id="{48A109F4-33D0-44FE-A3E4-25371AD18935}"/>
              </a:ext>
            </a:extLst>
          </p:cNvPr>
          <p:cNvSpPr/>
          <p:nvPr/>
        </p:nvSpPr>
        <p:spPr>
          <a:xfrm>
            <a:off x="3715737" y="1340346"/>
            <a:ext cx="1041587" cy="2543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0EFA8984-1632-4A9A-BD1F-7D2E7DAF5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5850" y="2006082"/>
            <a:ext cx="4527070" cy="37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84711" y="-449290"/>
            <a:ext cx="5175501" cy="9439079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805928" y="480312"/>
            <a:ext cx="38089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dirty="0"/>
              <a:t>Kõrged SO</a:t>
            </a:r>
            <a:r>
              <a:rPr lang="et-EE" altLang="et-EE" baseline="-25000" dirty="0"/>
              <a:t>4</a:t>
            </a:r>
            <a:r>
              <a:rPr lang="et-EE" altLang="et-EE" dirty="0"/>
              <a:t> väärtused kaevandusvetes.</a:t>
            </a:r>
            <a:endParaRPr lang="en-US" altLang="et-E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343235" cy="35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3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3" y="426098"/>
            <a:ext cx="4139851" cy="3883340"/>
          </a:xfrm>
          <a:prstGeom prst="rect">
            <a:avLst/>
          </a:prstGeom>
        </p:spPr>
      </p:pic>
      <p:pic>
        <p:nvPicPr>
          <p:cNvPr id="4" name="Picture 2" descr="SWIM2004-keynote-piper">
            <a:extLst>
              <a:ext uri="{FF2B5EF4-FFF2-40B4-BE49-F238E27FC236}">
                <a16:creationId xmlns:a16="http://schemas.microsoft.com/office/drawing/2014/main" id="{F378A62D-0406-4913-96C1-494129A1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72" y="198914"/>
            <a:ext cx="44735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3AF8A-1516-4A23-994D-37472F14E5FC}"/>
              </a:ext>
            </a:extLst>
          </p:cNvPr>
          <p:cNvSpPr txBox="1"/>
          <p:nvPr/>
        </p:nvSpPr>
        <p:spPr>
          <a:xfrm rot="18416464">
            <a:off x="9452274" y="3659777"/>
            <a:ext cx="148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magestumine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C2BA9-BF22-451B-BA0A-8C4B6B2A5C7B}"/>
              </a:ext>
            </a:extLst>
          </p:cNvPr>
          <p:cNvSpPr txBox="1"/>
          <p:nvPr/>
        </p:nvSpPr>
        <p:spPr>
          <a:xfrm rot="18416464">
            <a:off x="8022079" y="1506185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sooldumine</a:t>
            </a:r>
            <a:endParaRPr lang="en-US" b="1" dirty="0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CBAFED8C-03C9-4109-A72A-AF84D6F3E770}"/>
              </a:ext>
            </a:extLst>
          </p:cNvPr>
          <p:cNvSpPr/>
          <p:nvPr/>
        </p:nvSpPr>
        <p:spPr>
          <a:xfrm rot="3389169">
            <a:off x="9223121" y="1464006"/>
            <a:ext cx="1784349" cy="4536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al 7">
            <a:extLst>
              <a:ext uri="{FF2B5EF4-FFF2-40B4-BE49-F238E27FC236}">
                <a16:creationId xmlns:a16="http://schemas.microsoft.com/office/drawing/2014/main" id="{CBAFED8C-03C9-4109-A72A-AF84D6F3E770}"/>
              </a:ext>
            </a:extLst>
          </p:cNvPr>
          <p:cNvSpPr/>
          <p:nvPr/>
        </p:nvSpPr>
        <p:spPr>
          <a:xfrm rot="3389169">
            <a:off x="7824868" y="3785780"/>
            <a:ext cx="1784349" cy="4536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5" y="4082946"/>
            <a:ext cx="6672005" cy="265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501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273100"/>
            <a:ext cx="400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Nitraatide kohati väga kõrged sisaldused </a:t>
            </a:r>
          </a:p>
          <a:p>
            <a:r>
              <a:rPr lang="et-EE" dirty="0"/>
              <a:t>(Pandivere ja Adavere-Põltsamaa</a:t>
            </a:r>
          </a:p>
          <a:p>
            <a:r>
              <a:rPr lang="et-EE" dirty="0"/>
              <a:t> nitraaditundlikud alad)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2501" cy="427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99" y="2039112"/>
            <a:ext cx="7196101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41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2452"/>
            <a:ext cx="478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Üldisemaiks probleemiks on Fe kõrged väärtused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2501" cy="4226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47" y="1801368"/>
            <a:ext cx="7157954" cy="47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658" y="67080"/>
            <a:ext cx="5010558" cy="6723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48472" y="4663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2004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1624" y="36758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2012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7607" y="5864536"/>
            <a:ext cx="538839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Lääne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Eestist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kuni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Paide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Tartuni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esineb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en-US" altLang="et-E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sisaldusi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üle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mg/l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sellega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kaasneb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ambafluoroosi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oht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F</a:t>
            </a:r>
            <a:r>
              <a:rPr lang="en-US" altLang="et-E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esineb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rohkem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sügavates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kaevudes</a:t>
            </a:r>
            <a:r>
              <a:rPr lang="en-US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06" y="1393445"/>
            <a:ext cx="5702337" cy="38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16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0" y="862264"/>
            <a:ext cx="5667928" cy="4857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774" y="1194401"/>
            <a:ext cx="4950378" cy="34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" y="1869976"/>
            <a:ext cx="5310378" cy="4415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200" y="1869976"/>
            <a:ext cx="5203056" cy="4322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9096" y="6285426"/>
            <a:ext cx="204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Uppin</a:t>
            </a:r>
            <a:r>
              <a:rPr lang="et-EE" dirty="0"/>
              <a:t> ja </a:t>
            </a:r>
            <a:r>
              <a:rPr lang="et-EE" dirty="0" err="1"/>
              <a:t>Karro</a:t>
            </a:r>
            <a:r>
              <a:rPr lang="et-EE" dirty="0"/>
              <a:t>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99" y="0"/>
            <a:ext cx="3365598" cy="20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3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912" y="2623570"/>
            <a:ext cx="6876288" cy="3905246"/>
          </a:xfrm>
          <a:prstGeom prst="rect">
            <a:avLst/>
          </a:prstGeom>
        </p:spPr>
      </p:pic>
      <p:pic>
        <p:nvPicPr>
          <p:cNvPr id="5" name="Picture 3" descr="C:\Documents and Settings\geokeemia\Desktop\ClBr\au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2"/>
            <a:ext cx="5203825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 flipV="1">
            <a:off x="2560320" y="3900202"/>
            <a:ext cx="1362456" cy="11198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343400" y="1825626"/>
            <a:ext cx="256032" cy="11370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062" y="451316"/>
            <a:ext cx="5035154" cy="200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323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t-EE" dirty="0">
                <a:solidFill>
                  <a:prstClr val="white"/>
                </a:solidFill>
              </a:rPr>
              <a:t>Siluri-ordoviitsiumi põhjaveekompleks</a:t>
            </a:r>
            <a:endParaRPr lang="en-GB" dirty="0"/>
          </a:p>
        </p:txBody>
      </p:sp>
      <p:pic>
        <p:nvPicPr>
          <p:cNvPr id="30723" name="Sisu kohatäid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9" y="2151063"/>
            <a:ext cx="5487987" cy="3827462"/>
          </a:xfrm>
        </p:spPr>
      </p:pic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3CEAF0-B38B-4B6E-9D3B-CA51B7C19EEF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4737100" y="6065839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t-EE" altLang="et-EE"/>
              <a:t>Allikas: AS Maves, 2004 </a:t>
            </a:r>
            <a:endParaRPr lang="en-GB" altLang="et-EE"/>
          </a:p>
        </p:txBody>
      </p:sp>
      <p:sp>
        <p:nvSpPr>
          <p:cNvPr id="6" name="Pealkiri 3"/>
          <p:cNvSpPr txBox="1">
            <a:spLocks/>
          </p:cNvSpPr>
          <p:nvPr/>
        </p:nvSpPr>
        <p:spPr>
          <a:xfrm>
            <a:off x="1384131" y="425076"/>
            <a:ext cx="6789317" cy="413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000" b="1" i="1" dirty="0">
                <a:latin typeface="Arial Narrow" panose="020B0606020202030204" pitchFamily="34" charset="0"/>
              </a:rPr>
              <a:t>Silur-Ordoviitsiumi põhjaveekogum</a:t>
            </a:r>
          </a:p>
        </p:txBody>
      </p:sp>
    </p:spTree>
    <p:extLst>
      <p:ext uri="{BB962C8B-B14F-4D97-AF65-F5344CB8AC3E}">
        <p14:creationId xmlns:p14="http://schemas.microsoft.com/office/powerpoint/2010/main" val="160293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819401" y="762000"/>
            <a:ext cx="3969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b="1"/>
              <a:t>Silur-Ordoviitsiumi regionaalne veepide</a:t>
            </a:r>
            <a:endParaRPr lang="en-US" altLang="et-EE" b="1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05000" y="1905001"/>
            <a:ext cx="792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t-EE" altLang="et-EE"/>
              <a:t>Enamasti pealispinnast 100 m sügavamal. Koosneb Siluri ja Ordoviitsiumi vähelõhelistest karbonaatkivimitest. Põhjapool ka Ordoviitsiumi savidest.</a:t>
            </a:r>
            <a:endParaRPr lang="en-US" altLang="et-EE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51" y="3566160"/>
            <a:ext cx="6981853" cy="277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905000" y="3078034"/>
            <a:ext cx="7559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t-EE" altLang="et-EE" dirty="0" err="1"/>
              <a:t>Horsontaalne</a:t>
            </a:r>
            <a:r>
              <a:rPr lang="et-EE" altLang="et-EE" dirty="0"/>
              <a:t> veejuhtivus võib muutuda suurtes piirides (0,001 kuni 5 m/d)</a:t>
            </a:r>
            <a:endParaRPr lang="en-US" altLang="et-EE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269736" y="3867912"/>
            <a:ext cx="1199181" cy="8229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08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67" y="2008164"/>
            <a:ext cx="42672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67" y="4575151"/>
            <a:ext cx="4724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828801" y="1108075"/>
            <a:ext cx="82454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t-EE" altLang="et-EE" dirty="0"/>
              <a:t>Koosneb Alam-Ordoviitsiumi (</a:t>
            </a:r>
            <a:r>
              <a:rPr lang="et-EE" altLang="et-EE" dirty="0" err="1"/>
              <a:t>Pakerordi</a:t>
            </a:r>
            <a:r>
              <a:rPr lang="et-EE" altLang="et-EE" dirty="0"/>
              <a:t> lade) ja Kambriumi liivakividest. Peamiseks toitealaks on Pandivere kõrgustik. Avaneb klindil ja klindiesisel rannikumadalikul. Madalikel ka arteesiakaevud. Valdavalt surveline.</a:t>
            </a:r>
            <a:endParaRPr lang="en-US" altLang="et-EE" dirty="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828801" y="2431237"/>
            <a:ext cx="47427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dirty="0"/>
              <a:t>Vesi on valdavalt mage (0,5 g/L) aga Lõuna-Eestis</a:t>
            </a:r>
          </a:p>
          <a:p>
            <a:r>
              <a:rPr lang="et-EE" altLang="et-EE" dirty="0"/>
              <a:t>kasvab soolsus kuni 5 g/L.</a:t>
            </a:r>
            <a:endParaRPr lang="en-US" altLang="et-EE" dirty="0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828801" y="3477400"/>
            <a:ext cx="42068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t-EE" altLang="et-EE" dirty="0"/>
              <a:t>Mõõdukalt kare kuid probleemiks raud ja fluoriid. Loode-Eesti rannikul ka väävelvesinik. Kohati võib </a:t>
            </a:r>
            <a:r>
              <a:rPr lang="et-EE" altLang="et-EE" dirty="0" err="1"/>
              <a:t>radionukliidide</a:t>
            </a:r>
            <a:r>
              <a:rPr lang="et-EE" altLang="et-EE" dirty="0"/>
              <a:t> sisaldus olla üle piirnormi (nt. Illuka).</a:t>
            </a:r>
            <a:endParaRPr lang="en-US" altLang="et-EE" dirty="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828801" y="5121644"/>
            <a:ext cx="39782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t-EE" altLang="et-EE" dirty="0"/>
              <a:t>Peetud peamiselt taastuvaks (sademete </a:t>
            </a:r>
            <a:r>
              <a:rPr lang="et-EE" altLang="et-EE" dirty="0" err="1"/>
              <a:t>toiteliseks</a:t>
            </a:r>
            <a:r>
              <a:rPr lang="et-EE" altLang="et-EE" dirty="0"/>
              <a:t>) ressurssiks, kuid viimased uuringud näitavad, et avamusalalt eemaldudes kasvab glatsiaalse </a:t>
            </a:r>
            <a:r>
              <a:rPr lang="et-EE" altLang="et-EE" dirty="0" err="1"/>
              <a:t>paleopõhjavee</a:t>
            </a:r>
            <a:r>
              <a:rPr lang="et-EE" altLang="et-EE" dirty="0"/>
              <a:t> osakaal.</a:t>
            </a:r>
            <a:endParaRPr lang="en-US" altLang="et-EE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932755" y="4551909"/>
            <a:ext cx="337012" cy="11394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ealkiri 1">
            <a:extLst>
              <a:ext uri="{FF2B5EF4-FFF2-40B4-BE49-F238E27FC236}">
                <a16:creationId xmlns:a16="http://schemas.microsoft.com/office/drawing/2014/main" id="{8504028D-18EB-45F0-9E78-784589A279EC}"/>
              </a:ext>
            </a:extLst>
          </p:cNvPr>
          <p:cNvSpPr txBox="1">
            <a:spLocks/>
          </p:cNvSpPr>
          <p:nvPr/>
        </p:nvSpPr>
        <p:spPr>
          <a:xfrm>
            <a:off x="1059438" y="265675"/>
            <a:ext cx="11024143" cy="7847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000" b="1" dirty="0"/>
              <a:t>Ordoviitsiumi-Kambriumi (O-Cm) põhjaveekompleks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62152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E587D-50F8-4B3E-A5C3-95D3EF5F090F}" type="slidenum">
              <a:rPr lang="en-GB"/>
              <a:pPr>
                <a:defRPr/>
              </a:pPr>
              <a:t>23</a:t>
            </a:fld>
            <a:endParaRPr lang="en-GB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1069848" y="1874520"/>
          <a:ext cx="9439277" cy="4371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31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01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4043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Globaalne </a:t>
                      </a:r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stratigraafiline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 liigestus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Regionaalne liigestus</a:t>
                      </a:r>
                    </a:p>
                  </a:txBody>
                  <a:tcPr marL="91439" marR="91439" marT="45727" marB="45727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Hüdrostratigraafilised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 üksused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Põhjavee-kogumid*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Põhjavee-kogumite grupp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44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Ladestu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Lade/kihistu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veekompleks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veekiht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veepide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nr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nimetus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L="91439" marR="91439" marT="45727" marB="45727">
                    <a:solidFill>
                      <a:schemeClr val="tx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874">
                <a:tc>
                  <a:txBody>
                    <a:bodyPr/>
                    <a:lstStyle/>
                    <a:p>
                      <a:pPr algn="ctr"/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Ordoviitsium (O)</a:t>
                      </a:r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009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Pakerort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Kallavere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00927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Ordoviitsium-Kambriumi </a:t>
                      </a:r>
                    </a:p>
                    <a:p>
                      <a:pPr algn="ctr"/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(O-Cm)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gradFill>
                      <a:gsLst>
                        <a:gs pos="23000">
                          <a:srgbClr val="409963"/>
                        </a:gs>
                        <a:gs pos="1000">
                          <a:srgbClr val="009270"/>
                        </a:gs>
                        <a:gs pos="100000">
                          <a:srgbClr val="7FA05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009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00927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gradFill>
                      <a:gsLst>
                        <a:gs pos="0">
                          <a:srgbClr val="009270"/>
                        </a:gs>
                        <a:gs pos="39000">
                          <a:srgbClr val="409963"/>
                        </a:gs>
                        <a:gs pos="100000">
                          <a:srgbClr val="7FA056"/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Ordoviitsium-Kambriumi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gradFill>
                      <a:gsLst>
                        <a:gs pos="0">
                          <a:srgbClr val="009270"/>
                        </a:gs>
                        <a:gs pos="39000">
                          <a:srgbClr val="409963"/>
                        </a:gs>
                        <a:gs pos="100000">
                          <a:srgbClr val="7FA056"/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Ordoviitsium-Kambriumi</a:t>
                      </a:r>
                    </a:p>
                    <a:p>
                      <a:pPr algn="ctr"/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gradFill>
                      <a:gsLst>
                        <a:gs pos="0">
                          <a:srgbClr val="009270"/>
                        </a:gs>
                        <a:gs pos="39000">
                          <a:srgbClr val="409963"/>
                        </a:gs>
                        <a:gs pos="100000">
                          <a:srgbClr val="7FA056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447">
                <a:tc rowSpan="3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Kambrium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(C)</a:t>
                      </a:r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Vergale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Irben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i="0" dirty="0">
                          <a:solidFill>
                            <a:schemeClr val="tx1"/>
                          </a:solidFill>
                        </a:rPr>
                        <a:t>Ruhnu</a:t>
                      </a:r>
                      <a:r>
                        <a:rPr lang="et-EE" sz="1400" i="0" baseline="0" dirty="0">
                          <a:solidFill>
                            <a:schemeClr val="tx1"/>
                          </a:solidFill>
                        </a:rPr>
                        <a:t> (C</a:t>
                      </a:r>
                      <a:r>
                        <a:rPr lang="et-EE" sz="1400" i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t-EE" sz="1400" i="0" baseline="0" dirty="0">
                          <a:solidFill>
                            <a:schemeClr val="tx1"/>
                          </a:solidFill>
                        </a:rPr>
                        <a:t>rh)</a:t>
                      </a:r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45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i="0" dirty="0">
                          <a:solidFill>
                            <a:schemeClr val="tx1"/>
                          </a:solidFill>
                        </a:rPr>
                        <a:t>Irbeni (C</a:t>
                      </a:r>
                      <a:r>
                        <a:rPr lang="et-EE" sz="1400" i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t-EE" sz="1400" i="0" dirty="0">
                          <a:solidFill>
                            <a:schemeClr val="tx1"/>
                          </a:solidFill>
                        </a:rPr>
                        <a:t>ir)-Paala</a:t>
                      </a:r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90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Ljubomil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Dominopol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Pirita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i="0" dirty="0">
                          <a:solidFill>
                            <a:schemeClr val="tx1"/>
                          </a:solidFill>
                        </a:rPr>
                        <a:t>Soela-</a:t>
                      </a:r>
                      <a:r>
                        <a:rPr lang="et-EE" sz="1400" i="0" dirty="0" err="1">
                          <a:solidFill>
                            <a:schemeClr val="tx1"/>
                          </a:solidFill>
                        </a:rPr>
                        <a:t>Tiskre</a:t>
                      </a:r>
                      <a:r>
                        <a:rPr lang="et-EE" sz="1400" i="0" dirty="0">
                          <a:solidFill>
                            <a:schemeClr val="tx1"/>
                          </a:solidFill>
                        </a:rPr>
                        <a:t> (C</a:t>
                      </a:r>
                      <a:r>
                        <a:rPr lang="et-EE" sz="1400" i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t-EE" sz="1400" i="0" dirty="0">
                          <a:solidFill>
                            <a:schemeClr val="tx1"/>
                          </a:solidFill>
                        </a:rPr>
                        <a:t>sl-ts)</a:t>
                      </a:r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27" marB="45727">
                    <a:solidFill>
                      <a:srgbClr val="7FA05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Pealkiri 1">
            <a:extLst>
              <a:ext uri="{FF2B5EF4-FFF2-40B4-BE49-F238E27FC236}">
                <a16:creationId xmlns:a16="http://schemas.microsoft.com/office/drawing/2014/main" id="{5A31B41D-E355-4AEB-86B2-AEA45012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815"/>
            <a:ext cx="10515600" cy="784711"/>
          </a:xfrm>
        </p:spPr>
        <p:txBody>
          <a:bodyPr/>
          <a:lstStyle/>
          <a:p>
            <a:r>
              <a:rPr lang="et-EE" b="1" dirty="0"/>
              <a:t>Ordoviitsiumi-Kambriumi põhjaveekompleks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5322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7B017CB-FDA7-49F3-86D9-9DBEF54A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4" y="0"/>
            <a:ext cx="10515600" cy="784711"/>
          </a:xfrm>
        </p:spPr>
        <p:txBody>
          <a:bodyPr/>
          <a:lstStyle/>
          <a:p>
            <a:r>
              <a:rPr lang="et-EE" b="1" dirty="0"/>
              <a:t>Ordoviitsiumi-Kambriumi põhjaveekompleks</a:t>
            </a:r>
            <a:endParaRPr lang="en-US" b="1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BD625B59-742B-4386-9EA6-64E4D025F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9895" y="970413"/>
            <a:ext cx="3664352" cy="5482473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392F6218-E31F-4912-A13E-891FFC4DB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208" y="784711"/>
            <a:ext cx="3468070" cy="2572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BC8418-81F6-4053-BA74-A82C5CA0098E}"/>
              </a:ext>
            </a:extLst>
          </p:cNvPr>
          <p:cNvSpPr txBox="1"/>
          <p:nvPr/>
        </p:nvSpPr>
        <p:spPr>
          <a:xfrm>
            <a:off x="7027996" y="3449714"/>
            <a:ext cx="311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Alam-Kambriumi Tiskre kihistu</a:t>
            </a:r>
            <a:endParaRPr lang="en-US" b="1" dirty="0"/>
          </a:p>
        </p:txBody>
      </p:sp>
      <p:pic>
        <p:nvPicPr>
          <p:cNvPr id="1026" name="Picture 2" descr="http://www.ut.ee/BGGM/maavara/fosforiit5a.jpg">
            <a:extLst>
              <a:ext uri="{FF2B5EF4-FFF2-40B4-BE49-F238E27FC236}">
                <a16:creationId xmlns:a16="http://schemas.microsoft.com/office/drawing/2014/main" id="{73463E4C-876D-45F1-B9E9-2F04D1F0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16" y="3819046"/>
            <a:ext cx="3814053" cy="275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065583-A56B-4D16-ABE5-83FC721759AE}"/>
              </a:ext>
            </a:extLst>
          </p:cNvPr>
          <p:cNvSpPr txBox="1"/>
          <p:nvPr/>
        </p:nvSpPr>
        <p:spPr>
          <a:xfrm>
            <a:off x="7307622" y="6576900"/>
            <a:ext cx="255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Kallavere kihistu fosforiit</a:t>
            </a:r>
            <a:endParaRPr lang="en-US" b="1" dirty="0"/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61BB4370-C5D0-43D0-8D99-50EDAD3DEF2A}"/>
              </a:ext>
            </a:extLst>
          </p:cNvPr>
          <p:cNvSpPr/>
          <p:nvPr/>
        </p:nvSpPr>
        <p:spPr>
          <a:xfrm flipH="1">
            <a:off x="10856690" y="4320810"/>
            <a:ext cx="1063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http://www.ut.ee/BGGM/maavara/fosforiit.html</a:t>
            </a:r>
          </a:p>
        </p:txBody>
      </p:sp>
    </p:spTree>
    <p:extLst>
      <p:ext uri="{BB962C8B-B14F-4D97-AF65-F5344CB8AC3E}">
        <p14:creationId xmlns:p14="http://schemas.microsoft.com/office/powerpoint/2010/main" val="4022937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40A5EF3-DEA8-4DF1-83AD-3BD353FF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97877"/>
          </a:xfrm>
        </p:spPr>
        <p:txBody>
          <a:bodyPr>
            <a:normAutofit/>
          </a:bodyPr>
          <a:lstStyle/>
          <a:p>
            <a:r>
              <a:rPr lang="et-EE" sz="3600" b="1" dirty="0"/>
              <a:t>Fosforiit Ordoviitsiumi-Kambriumi põhjaveekompleksis</a:t>
            </a:r>
            <a:endParaRPr lang="en-US" sz="3600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749D25B5-74CC-41B7-8737-E399A1859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931" y="1243723"/>
            <a:ext cx="4648200" cy="222885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5490F613-BF77-49E9-8799-D0B06486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23" y="527494"/>
            <a:ext cx="4023946" cy="301796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1A396F22-6F50-44C6-838A-EA8B031D3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15" y="3607179"/>
            <a:ext cx="5758617" cy="2845510"/>
          </a:xfrm>
          <a:prstGeom prst="rect">
            <a:avLst/>
          </a:prstGeom>
        </p:spPr>
      </p:pic>
      <p:sp>
        <p:nvSpPr>
          <p:cNvPr id="7" name="Ristkülik 6">
            <a:extLst>
              <a:ext uri="{FF2B5EF4-FFF2-40B4-BE49-F238E27FC236}">
                <a16:creationId xmlns:a16="http://schemas.microsoft.com/office/drawing/2014/main" id="{23FBDB3F-8626-4D8D-8032-2F667F5B993C}"/>
              </a:ext>
            </a:extLst>
          </p:cNvPr>
          <p:cNvSpPr/>
          <p:nvPr/>
        </p:nvSpPr>
        <p:spPr>
          <a:xfrm>
            <a:off x="5830759" y="3505112"/>
            <a:ext cx="561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1920.-1930. </a:t>
            </a:r>
            <a:r>
              <a:rPr lang="en-US" b="1" dirty="0" err="1"/>
              <a:t>aastatel</a:t>
            </a:r>
            <a:r>
              <a:rPr lang="en-US" b="1" dirty="0"/>
              <a:t> </a:t>
            </a:r>
            <a:r>
              <a:rPr lang="en-US" b="1" dirty="0" err="1"/>
              <a:t>kaevandati</a:t>
            </a:r>
            <a:r>
              <a:rPr lang="en-US" b="1" dirty="0"/>
              <a:t> </a:t>
            </a:r>
            <a:r>
              <a:rPr lang="en-US" b="1" dirty="0" err="1"/>
              <a:t>fosforiiti</a:t>
            </a:r>
            <a:r>
              <a:rPr lang="en-US" b="1" dirty="0"/>
              <a:t> </a:t>
            </a:r>
            <a:r>
              <a:rPr lang="en-US" b="1" dirty="0" err="1"/>
              <a:t>Ülgase</a:t>
            </a:r>
            <a:r>
              <a:rPr lang="en-US" b="1" dirty="0"/>
              <a:t> </a:t>
            </a:r>
            <a:r>
              <a:rPr lang="en-US" b="1" dirty="0" err="1"/>
              <a:t>štollides</a:t>
            </a:r>
            <a:endParaRPr lang="en-US" b="1" dirty="0"/>
          </a:p>
        </p:txBody>
      </p:sp>
      <p:sp>
        <p:nvSpPr>
          <p:cNvPr id="8" name="Ristkülik 7">
            <a:extLst>
              <a:ext uri="{FF2B5EF4-FFF2-40B4-BE49-F238E27FC236}">
                <a16:creationId xmlns:a16="http://schemas.microsoft.com/office/drawing/2014/main" id="{D939C207-F101-4930-B6DB-0FFF559567EB}"/>
              </a:ext>
            </a:extLst>
          </p:cNvPr>
          <p:cNvSpPr/>
          <p:nvPr/>
        </p:nvSpPr>
        <p:spPr>
          <a:xfrm>
            <a:off x="130015" y="6481875"/>
            <a:ext cx="5758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/>
              <a:t>LIDAR kujutis Maardu fosforiidikarjääridest</a:t>
            </a:r>
            <a:endParaRPr lang="en-US" b="1" dirty="0"/>
          </a:p>
        </p:txBody>
      </p:sp>
      <p:sp>
        <p:nvSpPr>
          <p:cNvPr id="9" name="Ristkülik 8">
            <a:extLst>
              <a:ext uri="{FF2B5EF4-FFF2-40B4-BE49-F238E27FC236}">
                <a16:creationId xmlns:a16="http://schemas.microsoft.com/office/drawing/2014/main" id="{6AC3F6EC-BB69-4354-BBAA-A72722CDA2D6}"/>
              </a:ext>
            </a:extLst>
          </p:cNvPr>
          <p:cNvSpPr/>
          <p:nvPr/>
        </p:nvSpPr>
        <p:spPr>
          <a:xfrm flipH="1">
            <a:off x="10909756" y="1174331"/>
            <a:ext cx="1063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http://www.ut.ee/BGGM/maavara/fosforiit.html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89AC3D50-5113-4418-B4EF-424CC490B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923" y="3874625"/>
            <a:ext cx="3977833" cy="2983375"/>
          </a:xfrm>
          <a:prstGeom prst="rect">
            <a:avLst/>
          </a:prstGeom>
        </p:spPr>
      </p:pic>
      <p:sp>
        <p:nvSpPr>
          <p:cNvPr id="10" name="Ristkülik 9">
            <a:extLst>
              <a:ext uri="{FF2B5EF4-FFF2-40B4-BE49-F238E27FC236}">
                <a16:creationId xmlns:a16="http://schemas.microsoft.com/office/drawing/2014/main" id="{D5461520-6334-4CE1-8E78-C9DC065ED285}"/>
              </a:ext>
            </a:extLst>
          </p:cNvPr>
          <p:cNvSpPr/>
          <p:nvPr/>
        </p:nvSpPr>
        <p:spPr>
          <a:xfrm>
            <a:off x="10532977" y="4904647"/>
            <a:ext cx="181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b="1" dirty="0"/>
              <a:t>Vaade Maardu fosforiidikarjääri tranšeele</a:t>
            </a:r>
            <a:endParaRPr lang="en-US" b="1" dirty="0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76EB5A8-F976-4560-A252-EC953E3B57B9}"/>
              </a:ext>
            </a:extLst>
          </p:cNvPr>
          <p:cNvSpPr/>
          <p:nvPr/>
        </p:nvSpPr>
        <p:spPr>
          <a:xfrm>
            <a:off x="3414532" y="4904647"/>
            <a:ext cx="231493" cy="2576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irge noolkonnektor 12">
            <a:extLst>
              <a:ext uri="{FF2B5EF4-FFF2-40B4-BE49-F238E27FC236}">
                <a16:creationId xmlns:a16="http://schemas.microsoft.com/office/drawing/2014/main" id="{EEF32826-7C84-43BF-8A19-909FE610C3D7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3669175" y="5081286"/>
            <a:ext cx="2895748" cy="285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6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t-EE" b="1" dirty="0"/>
              <a:t>Ordoviitsiumi-Kambriumi põhjaveekompleks</a:t>
            </a:r>
            <a:endParaRPr lang="en-GB" b="1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83134-9088-47AE-B37F-C003FE602D22}" type="slidenum">
              <a:rPr lang="en-GB"/>
              <a:pPr>
                <a:defRPr/>
              </a:pPr>
              <a:t>26</a:t>
            </a:fld>
            <a:endParaRPr lang="en-GB"/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7927975" y="5915025"/>
            <a:ext cx="3425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t-EE" altLang="et-EE" dirty="0"/>
              <a:t>Allikas: </a:t>
            </a:r>
            <a:r>
              <a:rPr lang="et-EE" altLang="et-EE" dirty="0" err="1"/>
              <a:t>Perens</a:t>
            </a:r>
            <a:r>
              <a:rPr lang="et-EE" altLang="et-EE" dirty="0"/>
              <a:t> ja Vallner, 1997 </a:t>
            </a:r>
            <a:endParaRPr lang="en-GB" altLang="et-EE" dirty="0"/>
          </a:p>
        </p:txBody>
      </p:sp>
      <p:pic>
        <p:nvPicPr>
          <p:cNvPr id="32773" name="Sisu kohatäide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03" y="1690688"/>
            <a:ext cx="6167437" cy="4152900"/>
          </a:xfr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72E8FE9F-03F7-40AC-9CF6-662CA80AA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9" y="2134394"/>
            <a:ext cx="5734304" cy="370919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1F60EB7-008B-4112-9692-49E62AFA8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838" y="5915025"/>
            <a:ext cx="2443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t-EE" altLang="et-EE" dirty="0"/>
              <a:t>Allikas: </a:t>
            </a:r>
            <a:r>
              <a:rPr lang="et-EE" altLang="et-EE" dirty="0" err="1"/>
              <a:t>Tšeban</a:t>
            </a:r>
            <a:r>
              <a:rPr lang="et-EE" altLang="et-EE" dirty="0"/>
              <a:t>, 1966 </a:t>
            </a:r>
            <a:endParaRPr lang="en-GB" altLang="et-EE" dirty="0"/>
          </a:p>
        </p:txBody>
      </p:sp>
    </p:spTree>
    <p:extLst>
      <p:ext uri="{BB962C8B-B14F-4D97-AF65-F5344CB8AC3E}">
        <p14:creationId xmlns:p14="http://schemas.microsoft.com/office/powerpoint/2010/main" val="2679740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ED583FE-7E7D-4373-89BE-11F8DB37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/>
              <a:t>Ordoviistiumi</a:t>
            </a:r>
            <a:r>
              <a:rPr lang="et-EE" b="1" dirty="0"/>
              <a:t>-Kambriumi põhjaveekompleks</a:t>
            </a:r>
            <a:endParaRPr lang="en-US" b="1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AC4F02BA-5DB2-42DF-AC35-4AB90B833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1355" y="1690688"/>
            <a:ext cx="7349290" cy="4927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E2436-E723-4789-90A3-0D6EA4F7F37D}"/>
              </a:ext>
            </a:extLst>
          </p:cNvPr>
          <p:cNvSpPr txBox="1"/>
          <p:nvPr/>
        </p:nvSpPr>
        <p:spPr>
          <a:xfrm>
            <a:off x="9770645" y="6248612"/>
            <a:ext cx="219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Pärn et </a:t>
            </a:r>
            <a:r>
              <a:rPr lang="et-EE" dirty="0" err="1"/>
              <a:t>al</a:t>
            </a:r>
            <a:r>
              <a:rPr lang="et-EE" dirty="0"/>
              <a:t>., </a:t>
            </a:r>
            <a:r>
              <a:rPr lang="et-EE" i="1" dirty="0" err="1"/>
              <a:t>submitted</a:t>
            </a:r>
            <a:endParaRPr lang="en-US" i="1" dirty="0"/>
          </a:p>
        </p:txBody>
      </p:sp>
      <p:sp>
        <p:nvSpPr>
          <p:cNvPr id="7" name="Ristkülik 6">
            <a:extLst>
              <a:ext uri="{FF2B5EF4-FFF2-40B4-BE49-F238E27FC236}">
                <a16:creationId xmlns:a16="http://schemas.microsoft.com/office/drawing/2014/main" id="{DDD91CC8-3AF5-43E5-9C8B-4B7740EBE3EF}"/>
              </a:ext>
            </a:extLst>
          </p:cNvPr>
          <p:cNvSpPr/>
          <p:nvPr/>
        </p:nvSpPr>
        <p:spPr>
          <a:xfrm>
            <a:off x="7905509" y="6583219"/>
            <a:ext cx="89125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56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12F1A11-E45D-450A-8134-35FBAEB3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Ordoviitsiumi-Kambriumi põhjaveekompleks</a:t>
            </a:r>
            <a:endParaRPr lang="en-US" b="1" dirty="0"/>
          </a:p>
        </p:txBody>
      </p:sp>
      <p:pic>
        <p:nvPicPr>
          <p:cNvPr id="7" name="Sisu kohatäide 6">
            <a:extLst>
              <a:ext uri="{FF2B5EF4-FFF2-40B4-BE49-F238E27FC236}">
                <a16:creationId xmlns:a16="http://schemas.microsoft.com/office/drawing/2014/main" id="{C33DCA24-50FB-42EF-BB10-96C304BA5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5862" y="1825625"/>
            <a:ext cx="6500275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737104-7C2F-48BE-8DC3-8CAE86C112E6}"/>
              </a:ext>
            </a:extLst>
          </p:cNvPr>
          <p:cNvSpPr txBox="1"/>
          <p:nvPr/>
        </p:nvSpPr>
        <p:spPr>
          <a:xfrm>
            <a:off x="7431061" y="6176963"/>
            <a:ext cx="191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Perens</a:t>
            </a:r>
            <a:r>
              <a:rPr lang="et-EE" dirty="0"/>
              <a:t> et </a:t>
            </a:r>
            <a:r>
              <a:rPr lang="et-EE" dirty="0" err="1"/>
              <a:t>al</a:t>
            </a:r>
            <a:r>
              <a:rPr lang="et-EE" dirty="0"/>
              <a:t>.,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21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12F1A11-E45D-450A-8134-35FBAEB3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Ordoviitsiumi-Kambriumi põhjaveekompleks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37104-7C2F-48BE-8DC3-8CAE86C112E6}"/>
              </a:ext>
            </a:extLst>
          </p:cNvPr>
          <p:cNvSpPr txBox="1"/>
          <p:nvPr/>
        </p:nvSpPr>
        <p:spPr>
          <a:xfrm>
            <a:off x="7431061" y="6176963"/>
            <a:ext cx="191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Perens</a:t>
            </a:r>
            <a:r>
              <a:rPr lang="et-EE" dirty="0"/>
              <a:t> et </a:t>
            </a:r>
            <a:r>
              <a:rPr lang="et-EE" dirty="0" err="1"/>
              <a:t>al</a:t>
            </a:r>
            <a:r>
              <a:rPr lang="et-EE" dirty="0"/>
              <a:t>., 2001</a:t>
            </a:r>
            <a:endParaRPr lang="en-US" dirty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AEE20145-0919-490D-813F-CFCF2B653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4835" y="1825625"/>
            <a:ext cx="67513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2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6" y="69482"/>
            <a:ext cx="10058399" cy="67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86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E2E1413-2A07-47E9-8B81-D75B77D5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152822"/>
            <a:ext cx="10515600" cy="1325563"/>
          </a:xfrm>
        </p:spPr>
        <p:txBody>
          <a:bodyPr/>
          <a:lstStyle/>
          <a:p>
            <a:r>
              <a:rPr lang="et-EE" b="1" dirty="0"/>
              <a:t>Ordoviitsiumi-Kambriumi põhjaveekompleks</a:t>
            </a:r>
            <a:endParaRPr lang="en-US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812F2A07-9FCB-4812-A9A4-921B08DCC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19" y="1478385"/>
            <a:ext cx="2952369" cy="5264954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777518B6-67C6-4582-8F56-51ABEE04D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23" y="1976746"/>
            <a:ext cx="5141938" cy="3694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29E62-6655-409D-9A5E-6B3D4447D1BC}"/>
              </a:ext>
            </a:extLst>
          </p:cNvPr>
          <p:cNvSpPr txBox="1"/>
          <p:nvPr/>
        </p:nvSpPr>
        <p:spPr>
          <a:xfrm>
            <a:off x="10230246" y="6374007"/>
            <a:ext cx="170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Pärn et </a:t>
            </a:r>
            <a:r>
              <a:rPr lang="et-EE" dirty="0" err="1"/>
              <a:t>al</a:t>
            </a:r>
            <a:r>
              <a:rPr lang="et-EE" dirty="0"/>
              <a:t>.,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32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33555" y="1356123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δ</a:t>
            </a:r>
            <a:r>
              <a:rPr lang="et-EE" sz="2800" b="1" baseline="30000" dirty="0"/>
              <a:t>18</a:t>
            </a:r>
            <a:r>
              <a:rPr lang="et-EE" sz="2800" b="1" dirty="0"/>
              <a:t>O (</a:t>
            </a:r>
            <a:r>
              <a:rPr lang="et-EE" sz="2800" b="1" dirty="0">
                <a:latin typeface="Calibri" panose="020F0502020204030204" pitchFamily="34" charset="0"/>
              </a:rPr>
              <a:t>‰)</a:t>
            </a:r>
            <a:endParaRPr lang="et-EE" sz="1400" b="1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A01EF3DB-8CAB-432F-ACE0-1EDA409C3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55" y="2019983"/>
            <a:ext cx="5623560" cy="4296308"/>
          </a:xfrm>
          <a:prstGeom prst="rect">
            <a:avLst/>
          </a:prstGeom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B209C74D-2B18-411F-8834-483FA9925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856" y="1216822"/>
            <a:ext cx="4092545" cy="666004"/>
          </a:xfrm>
          <a:prstGeom prst="rect">
            <a:avLst/>
          </a:prstGeom>
        </p:spPr>
      </p:pic>
      <p:sp>
        <p:nvSpPr>
          <p:cNvPr id="8" name="Ristkülik 7">
            <a:extLst>
              <a:ext uri="{FF2B5EF4-FFF2-40B4-BE49-F238E27FC236}">
                <a16:creationId xmlns:a16="http://schemas.microsoft.com/office/drawing/2014/main" id="{78187217-F557-47ED-9007-21A8A9293606}"/>
              </a:ext>
            </a:extLst>
          </p:cNvPr>
          <p:cNvSpPr/>
          <p:nvPr/>
        </p:nvSpPr>
        <p:spPr>
          <a:xfrm>
            <a:off x="4318001" y="1502597"/>
            <a:ext cx="1066800" cy="23027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lt 19">
            <a:extLst>
              <a:ext uri="{FF2B5EF4-FFF2-40B4-BE49-F238E27FC236}">
                <a16:creationId xmlns:a16="http://schemas.microsoft.com/office/drawing/2014/main" id="{8265547E-1D1B-4D71-A2FA-895FA9D59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91" y="1732869"/>
            <a:ext cx="4485131" cy="3903859"/>
          </a:xfrm>
          <a:prstGeom prst="rect">
            <a:avLst/>
          </a:prstGeom>
        </p:spPr>
      </p:pic>
      <p:sp>
        <p:nvSpPr>
          <p:cNvPr id="12" name="Pealkiri 1">
            <a:extLst>
              <a:ext uri="{FF2B5EF4-FFF2-40B4-BE49-F238E27FC236}">
                <a16:creationId xmlns:a16="http://schemas.microsoft.com/office/drawing/2014/main" id="{80ED9033-B9F4-4D9D-864A-45D6BA75163A}"/>
              </a:ext>
            </a:extLst>
          </p:cNvPr>
          <p:cNvSpPr txBox="1">
            <a:spLocks/>
          </p:cNvSpPr>
          <p:nvPr/>
        </p:nvSpPr>
        <p:spPr>
          <a:xfrm>
            <a:off x="1005921" y="68380"/>
            <a:ext cx="10515600" cy="789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b="1" dirty="0"/>
              <a:t>Ordoviitsiumi-Kambriumi põhjaveekompleks</a:t>
            </a:r>
            <a:endParaRPr lang="en-US" b="1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8A300F37-BF3A-4EA6-92D2-0E4BCD8BE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437" y="1216822"/>
            <a:ext cx="5402565" cy="50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3D7F111-02FD-4471-AD26-A1F201C6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5964"/>
            <a:ext cx="9144000" cy="1325563"/>
          </a:xfrm>
        </p:spPr>
        <p:txBody>
          <a:bodyPr>
            <a:normAutofit/>
          </a:bodyPr>
          <a:lstStyle/>
          <a:p>
            <a:r>
              <a:rPr lang="et-EE" sz="4000" b="1" dirty="0"/>
              <a:t>Ordoviitsiumi-Kambriumi põhjaveekompleks</a:t>
            </a:r>
            <a:endParaRPr lang="en-US" sz="4000" b="1" dirty="0"/>
          </a:p>
        </p:txBody>
      </p:sp>
      <p:pic>
        <p:nvPicPr>
          <p:cNvPr id="4" name="Sisu kohatäide 3">
            <a:extLst>
              <a:ext uri="{FF2B5EF4-FFF2-40B4-BE49-F238E27FC236}">
                <a16:creationId xmlns:a16="http://schemas.microsoft.com/office/drawing/2014/main" id="{B59C9305-C7FD-42DE-8D23-C128E66AA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37" y="1825625"/>
            <a:ext cx="7443779" cy="4351338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91C6BC4B-68BE-4DF5-A206-C4ADD023D11A}"/>
              </a:ext>
            </a:extLst>
          </p:cNvPr>
          <p:cNvSpPr/>
          <p:nvPr/>
        </p:nvSpPr>
        <p:spPr>
          <a:xfrm>
            <a:off x="6838765" y="5499100"/>
            <a:ext cx="15367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30CBEAF9-CE5E-417D-8925-C581595E0C94}"/>
              </a:ext>
            </a:extLst>
          </p:cNvPr>
          <p:cNvSpPr/>
          <p:nvPr/>
        </p:nvSpPr>
        <p:spPr>
          <a:xfrm>
            <a:off x="7098326" y="1602584"/>
            <a:ext cx="654839" cy="27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DCDA2-B912-412B-B492-66F565437AAD}"/>
              </a:ext>
            </a:extLst>
          </p:cNvPr>
          <p:cNvSpPr txBox="1"/>
          <p:nvPr/>
        </p:nvSpPr>
        <p:spPr>
          <a:xfrm>
            <a:off x="4642869" y="6176963"/>
            <a:ext cx="219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Pärn et </a:t>
            </a:r>
            <a:r>
              <a:rPr lang="et-EE" dirty="0" err="1"/>
              <a:t>al</a:t>
            </a:r>
            <a:r>
              <a:rPr lang="et-EE" dirty="0"/>
              <a:t>., </a:t>
            </a:r>
            <a:r>
              <a:rPr lang="et-EE" i="1" dirty="0" err="1"/>
              <a:t>submitted</a:t>
            </a:r>
            <a:endParaRPr lang="en-US" i="1" dirty="0"/>
          </a:p>
        </p:txBody>
      </p:sp>
      <p:pic>
        <p:nvPicPr>
          <p:cNvPr id="8" name="Pilt 2">
            <a:extLst>
              <a:ext uri="{FF2B5EF4-FFF2-40B4-BE49-F238E27FC236}">
                <a16:creationId xmlns:a16="http://schemas.microsoft.com/office/drawing/2014/main" id="{C4B0F144-F05B-4547-9CEB-28E811AD2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115" y="1825625"/>
            <a:ext cx="4515337" cy="4181737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6638751C-460C-4990-8C97-BBD645D60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900" y="970285"/>
            <a:ext cx="7026177" cy="503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8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8200" y="168356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t-EE" b="1" dirty="0"/>
              <a:t>Ordoviitsiumi-Kambriumi põhjaveekogum</a:t>
            </a:r>
            <a:endParaRPr lang="en-GB" dirty="0"/>
          </a:p>
        </p:txBody>
      </p:sp>
      <p:pic>
        <p:nvPicPr>
          <p:cNvPr id="33795" name="Sisu kohatäid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19" y="1832733"/>
            <a:ext cx="8287362" cy="4381572"/>
          </a:xfrm>
        </p:spPr>
      </p:pic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786DBB-4608-46A2-8008-0EB41D8B8BCC}" type="slidenum">
              <a:rPr lang="en-GB"/>
              <a:pPr>
                <a:defRPr/>
              </a:pPr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BACEA-DB1D-4C3E-ADA8-C276144589DE}"/>
              </a:ext>
            </a:extLst>
          </p:cNvPr>
          <p:cNvSpPr txBox="1"/>
          <p:nvPr/>
        </p:nvSpPr>
        <p:spPr>
          <a:xfrm>
            <a:off x="8573519" y="6376083"/>
            <a:ext cx="16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AS Maves,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38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16" y="2303185"/>
            <a:ext cx="4724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1027" descr="C:\Documents and Settings\geokeemia\Desktop\ClBr\Lontov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55" y="4184373"/>
            <a:ext cx="7797047" cy="254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88" y="1969016"/>
            <a:ext cx="3748088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1029"/>
          <p:cNvSpPr txBox="1">
            <a:spLocks noChangeArrowheads="1"/>
          </p:cNvSpPr>
          <p:nvPr/>
        </p:nvSpPr>
        <p:spPr bwMode="auto">
          <a:xfrm>
            <a:off x="2879726" y="4984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t-EE" altLang="et-EE"/>
          </a:p>
        </p:txBody>
      </p:sp>
      <p:sp>
        <p:nvSpPr>
          <p:cNvPr id="41990" name="Text Box 1030"/>
          <p:cNvSpPr txBox="1">
            <a:spLocks noChangeArrowheads="1"/>
          </p:cNvSpPr>
          <p:nvPr/>
        </p:nvSpPr>
        <p:spPr bwMode="auto">
          <a:xfrm>
            <a:off x="3048001" y="457200"/>
            <a:ext cx="3349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b="1"/>
              <a:t>Lükat-Lontova veepide (Cm</a:t>
            </a:r>
            <a:r>
              <a:rPr lang="et-EE" altLang="et-EE" b="1" baseline="-25000"/>
              <a:t>1</a:t>
            </a:r>
            <a:r>
              <a:rPr lang="et-EE" altLang="et-EE" b="1"/>
              <a:t>lk-ln)</a:t>
            </a:r>
            <a:endParaRPr lang="en-US" altLang="et-EE" b="1"/>
          </a:p>
        </p:txBody>
      </p:sp>
      <p:sp>
        <p:nvSpPr>
          <p:cNvPr id="41991" name="Text Box 1031"/>
          <p:cNvSpPr txBox="1">
            <a:spLocks noChangeArrowheads="1"/>
          </p:cNvSpPr>
          <p:nvPr/>
        </p:nvSpPr>
        <p:spPr bwMode="auto">
          <a:xfrm>
            <a:off x="1194183" y="804354"/>
            <a:ext cx="472198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t-EE" altLang="et-EE" dirty="0"/>
              <a:t>Ida pool omab väga tugevat isolatsiooni võimet kuid lääne pool ei pruugi sugugi toimida kui veepide. Põhjarannikul läbivad veepide ürgorud mis võimaldavad ülemiste ja alumistel vetel seguneda.</a:t>
            </a:r>
            <a:endParaRPr lang="en-US" altLang="et-EE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916168" y="2944368"/>
            <a:ext cx="1572768" cy="1023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375904" y="5228733"/>
            <a:ext cx="0" cy="46408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764" y="279399"/>
            <a:ext cx="5159754" cy="168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184526" y="574675"/>
            <a:ext cx="36997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b="1"/>
              <a:t>Kambriumi-Vendi veeladestik (Cm-V)</a:t>
            </a:r>
            <a:endParaRPr lang="en-US" altLang="et-EE" b="1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143001"/>
            <a:ext cx="4900613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76800"/>
            <a:ext cx="4724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89382" y="1323661"/>
            <a:ext cx="39782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t-EE" altLang="et-EE" dirty="0"/>
              <a:t>Moodustub </a:t>
            </a:r>
            <a:r>
              <a:rPr lang="et-EE" altLang="et-EE" dirty="0" err="1"/>
              <a:t>Ediacara</a:t>
            </a:r>
            <a:r>
              <a:rPr lang="et-EE" altLang="et-EE" dirty="0"/>
              <a:t> (Vendi) aegsed nõrgalt tsementeerunud liivakivid. Lõuna pool Kambriumi liivakad savid.</a:t>
            </a:r>
            <a:endParaRPr lang="en-US" altLang="et-EE" dirty="0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1"/>
            <a:ext cx="36195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8366760" y="3810001"/>
            <a:ext cx="1709928" cy="18684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889382" y="2730715"/>
            <a:ext cx="457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t-EE" altLang="et-EE" dirty="0"/>
              <a:t>Kunda-Kadrina joonel jagavad </a:t>
            </a:r>
            <a:r>
              <a:rPr lang="et-EE" altLang="et-EE" dirty="0" err="1"/>
              <a:t>Kotlini</a:t>
            </a:r>
            <a:r>
              <a:rPr lang="et-EE" altLang="et-EE" dirty="0"/>
              <a:t> savid süsteemi ülemiseks (</a:t>
            </a:r>
            <a:r>
              <a:rPr lang="et-EE" altLang="et-EE" dirty="0" err="1"/>
              <a:t>Voronka</a:t>
            </a:r>
            <a:r>
              <a:rPr lang="et-EE" altLang="et-EE" dirty="0"/>
              <a:t>) ja alumiseks (</a:t>
            </a:r>
            <a:r>
              <a:rPr lang="et-EE" altLang="et-EE" dirty="0" err="1"/>
              <a:t>Gdovi</a:t>
            </a:r>
            <a:r>
              <a:rPr lang="et-EE" altLang="et-EE" dirty="0"/>
              <a:t>) veelademeks </a:t>
            </a:r>
            <a:endParaRPr lang="en-US" altLang="et-EE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454570" y="5588703"/>
            <a:ext cx="1084844" cy="318321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860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Eesti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hüdrostratigraafia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apealkir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t-EE" sz="1600" b="1" dirty="0"/>
              <a:t>Kambrium-Vendi põhjaveekompleks </a:t>
            </a:r>
            <a:r>
              <a:rPr lang="et-EE" sz="1600" dirty="0"/>
              <a:t>(</a:t>
            </a:r>
            <a:r>
              <a:rPr lang="et-EE" sz="1600" dirty="0" err="1"/>
              <a:t>Perens</a:t>
            </a:r>
            <a:r>
              <a:rPr lang="et-EE" sz="1600" dirty="0"/>
              <a:t> ja </a:t>
            </a:r>
            <a:r>
              <a:rPr lang="et-EE" sz="1600" dirty="0" err="1"/>
              <a:t>Vallner</a:t>
            </a:r>
            <a:r>
              <a:rPr lang="et-EE" sz="1600" dirty="0"/>
              <a:t>, 1997; ESK, 2012)</a:t>
            </a:r>
          </a:p>
          <a:p>
            <a:pPr marL="0" indent="0">
              <a:buNone/>
              <a:defRPr/>
            </a:pPr>
            <a:endParaRPr lang="en-GB" sz="24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C74B1A-3971-4F53-87CF-471001436EA9}" type="slidenum">
              <a:rPr lang="en-GB"/>
              <a:pPr>
                <a:defRPr/>
              </a:pPr>
              <a:t>36</a:t>
            </a:fld>
            <a:endParaRPr lang="en-GB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332361"/>
              </p:ext>
            </p:extLst>
          </p:nvPr>
        </p:nvGraphicFramePr>
        <p:xfrm>
          <a:off x="1052513" y="2395881"/>
          <a:ext cx="8929687" cy="3870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08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9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69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320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1400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Globaalne </a:t>
                      </a:r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stratigraafiline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 liigestus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Regionaalne liigestus</a:t>
                      </a:r>
                    </a:p>
                  </a:txBody>
                  <a:tcPr marT="45713" marB="4571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Hüdrostratigraafilised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 üksused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Põhjavee-kogumid*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Põhjavee-kogumite grupp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75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Ladestu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3" marB="45713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Lade/kihistu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3" marB="45713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 err="1">
                          <a:solidFill>
                            <a:srgbClr val="FFFF00"/>
                          </a:solidFill>
                        </a:rPr>
                        <a:t>Vee-kompleks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3" marB="45713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Vee-kiht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3" marB="45713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veepide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3" marB="45713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nr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3" marB="45713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nimetus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3" marB="45713">
                    <a:solidFill>
                      <a:schemeClr val="tx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75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Kambrium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(C)</a:t>
                      </a:r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7FA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Lontova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7FA056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Kambrium-Vendi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(Cm-V)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30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i="0" dirty="0">
                          <a:solidFill>
                            <a:schemeClr val="tx1"/>
                          </a:solidFill>
                        </a:rPr>
                        <a:t>Voosi (C</a:t>
                      </a:r>
                      <a:r>
                        <a:rPr lang="et-EE" sz="1200" i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t-EE" sz="1200" i="0" dirty="0">
                          <a:solidFill>
                            <a:schemeClr val="tx1"/>
                          </a:solidFill>
                        </a:rPr>
                        <a:t>vs)</a:t>
                      </a:r>
                      <a:endParaRPr lang="en-GB" sz="1200" i="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7FA05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Lükati–</a:t>
                      </a:r>
                      <a:r>
                        <a:rPr lang="en-GB" sz="1200" i="0" dirty="0" err="1">
                          <a:solidFill>
                            <a:schemeClr val="tx1"/>
                          </a:solidFill>
                        </a:rPr>
                        <a:t>Sõru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 (C</a:t>
                      </a:r>
                      <a:r>
                        <a:rPr lang="en-GB" sz="1200" i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lk–</a:t>
                      </a:r>
                      <a:r>
                        <a:rPr lang="en-GB" sz="1200" i="0" dirty="0" err="1">
                          <a:solidFill>
                            <a:schemeClr val="tx1"/>
                          </a:solidFill>
                        </a:rPr>
                        <a:t>sr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T="45713" marB="45713">
                    <a:solidFill>
                      <a:srgbClr val="7FA05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Lükati–</a:t>
                      </a:r>
                      <a:r>
                        <a:rPr lang="en-GB" sz="1200" i="0" dirty="0" err="1">
                          <a:solidFill>
                            <a:schemeClr val="tx1"/>
                          </a:solidFill>
                        </a:rPr>
                        <a:t>Lontova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 (C</a:t>
                      </a:r>
                      <a:r>
                        <a:rPr lang="en-GB" sz="1200" i="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lk–</a:t>
                      </a:r>
                      <a:r>
                        <a:rPr lang="en-GB" sz="1200" i="0" dirty="0" err="1">
                          <a:solidFill>
                            <a:schemeClr val="tx1"/>
                          </a:solidFill>
                        </a:rPr>
                        <a:t>ln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T="45713" marB="45713">
                    <a:solidFill>
                      <a:srgbClr val="7FA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Kambrium-Vendi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Kambrium-Vendi</a:t>
                      </a:r>
                    </a:p>
                    <a:p>
                      <a:pPr algn="ctr"/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400">
                <a:tc rowSpan="5">
                  <a:txBody>
                    <a:bodyPr/>
                    <a:lstStyle/>
                    <a:p>
                      <a:pPr algn="ctr"/>
                      <a:r>
                        <a:rPr lang="et-EE" sz="1400" baseline="0" dirty="0" err="1">
                          <a:solidFill>
                            <a:schemeClr val="tx1"/>
                          </a:solidFill>
                        </a:rPr>
                        <a:t>Ediacara</a:t>
                      </a:r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Kotlin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Voronka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Voronka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(V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vr)</a:t>
                      </a: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FA05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Kambrium-Vendi </a:t>
                      </a:r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Voronka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7FA056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Kotlini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(V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kt)</a:t>
                      </a: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96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Kotlin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Kotlini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Gdovi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(V</a:t>
                      </a:r>
                      <a:r>
                        <a:rPr lang="en-GB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gd)</a:t>
                      </a: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7FA056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Kambrium-Vendi </a:t>
                      </a:r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Gdovi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gradFill>
                      <a:gsLst>
                        <a:gs pos="28000">
                          <a:srgbClr val="BFBD60"/>
                        </a:gs>
                        <a:gs pos="1000">
                          <a:srgbClr val="7FA056"/>
                        </a:gs>
                        <a:gs pos="100000">
                          <a:srgbClr val="FED96A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02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Kotlin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Gdov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ED96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FA056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FA056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111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lt 15">
            <a:extLst>
              <a:ext uri="{FF2B5EF4-FFF2-40B4-BE49-F238E27FC236}">
                <a16:creationId xmlns:a16="http://schemas.microsoft.com/office/drawing/2014/main" id="{05FA6EAC-676E-48BD-9DAA-56BD5526B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1" y="2818004"/>
            <a:ext cx="5632704" cy="3896901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8" y="992377"/>
            <a:ext cx="5938766" cy="2685355"/>
          </a:xfrm>
          <a:prstGeom prst="rect">
            <a:avLst/>
          </a:prstGeom>
        </p:spPr>
      </p:pic>
      <p:sp>
        <p:nvSpPr>
          <p:cNvPr id="6" name="Pealkiri 3"/>
          <p:cNvSpPr txBox="1">
            <a:spLocks/>
          </p:cNvSpPr>
          <p:nvPr/>
        </p:nvSpPr>
        <p:spPr>
          <a:xfrm>
            <a:off x="840365" y="543820"/>
            <a:ext cx="5632966" cy="332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000" b="1" i="1" dirty="0">
                <a:latin typeface="Arial Narrow" panose="020B0606020202030204" pitchFamily="34" charset="0"/>
              </a:rPr>
              <a:t>Kambriumi-Vendi põhjaveekompleks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4225" y="2273765"/>
            <a:ext cx="17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δ</a:t>
            </a:r>
            <a:r>
              <a:rPr lang="et-EE" sz="2800" b="1" baseline="30000" dirty="0"/>
              <a:t>18</a:t>
            </a:r>
            <a:r>
              <a:rPr lang="et-EE" sz="2800" b="1" dirty="0"/>
              <a:t>O (</a:t>
            </a:r>
            <a:r>
              <a:rPr lang="et-EE" sz="2800" b="1" dirty="0">
                <a:latin typeface="Calibri" panose="020F0502020204030204" pitchFamily="34" charset="0"/>
              </a:rPr>
              <a:t>‰)</a:t>
            </a:r>
            <a:endParaRPr lang="et-EE" sz="1400" b="1" dirty="0"/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4566F95C-A01B-4DDF-9F5A-266AFA14B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875" y="2252746"/>
            <a:ext cx="3473470" cy="565258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54059" y="4058324"/>
            <a:ext cx="48872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t-EE" altLang="et-EE" dirty="0"/>
              <a:t>Cm-V põhjavesi on üldiselt hästi kaitstud pindmise reostuse eest</a:t>
            </a:r>
            <a:endParaRPr lang="en-US" altLang="et-E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932" y="466344"/>
            <a:ext cx="5318306" cy="1741536"/>
          </a:xfrm>
          <a:prstGeom prst="rect">
            <a:avLst/>
          </a:prstGeom>
        </p:spPr>
      </p:pic>
      <p:pic>
        <p:nvPicPr>
          <p:cNvPr id="14" name="Picture 6" descr="C:\Documents and Settings\geokeemia\Desktop\ClBr\Lontov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8" y="4766454"/>
            <a:ext cx="55626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9079993" y="1130809"/>
            <a:ext cx="813815" cy="23621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050792" y="5257800"/>
            <a:ext cx="2045208" cy="92354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TextBox 4"/>
          <p:cNvSpPr txBox="1"/>
          <p:nvPr/>
        </p:nvSpPr>
        <p:spPr>
          <a:xfrm>
            <a:off x="4801390" y="5331240"/>
            <a:ext cx="95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Voronka</a:t>
            </a:r>
            <a:endParaRPr lang="et-EE" dirty="0"/>
          </a:p>
        </p:txBody>
      </p:sp>
      <p:sp>
        <p:nvSpPr>
          <p:cNvPr id="8" name="TextBox 7"/>
          <p:cNvSpPr txBox="1"/>
          <p:nvPr/>
        </p:nvSpPr>
        <p:spPr>
          <a:xfrm>
            <a:off x="4942293" y="5531845"/>
            <a:ext cx="6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Gdov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9058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524001" y="9473"/>
            <a:ext cx="9144001" cy="543464"/>
          </a:xfrm>
        </p:spPr>
        <p:txBody>
          <a:bodyPr>
            <a:noAutofit/>
          </a:bodyPr>
          <a:lstStyle/>
          <a:p>
            <a:pPr algn="ctr"/>
            <a:r>
              <a:rPr lang="et-EE" sz="3200" b="1" dirty="0">
                <a:latin typeface="Arial Narrow" panose="020B0606020202030204" pitchFamily="34" charset="0"/>
              </a:rPr>
              <a:t>Kambriumi-Vendi põhjaveekompleks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2413" y="1549687"/>
            <a:ext cx="421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b="1" dirty="0">
                <a:latin typeface="Arial Narrow" panose="020B0606020202030204" pitchFamily="34" charset="0"/>
              </a:rPr>
              <a:t>Segunemine kolme lõpp-liikme vahel (liustiku sulavesi, tänapäevased sademed, reliktne mineraalvesi);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b="1" dirty="0">
                <a:latin typeface="Arial Narrow" panose="020B0606020202030204" pitchFamily="34" charset="0"/>
              </a:rPr>
              <a:t>Vanus </a:t>
            </a:r>
            <a:r>
              <a:rPr lang="et-EE" sz="2000" b="1" baseline="30000" dirty="0">
                <a:latin typeface="Arial Narrow" panose="020B0606020202030204" pitchFamily="34" charset="0"/>
              </a:rPr>
              <a:t>14</a:t>
            </a:r>
            <a:r>
              <a:rPr lang="et-EE" sz="2000" b="1" dirty="0">
                <a:latin typeface="Arial Narrow" panose="020B0606020202030204" pitchFamily="34" charset="0"/>
              </a:rPr>
              <a:t>C meetodil viitab infiltreerumisele valdavalt 20000 aastat tagasi (</a:t>
            </a:r>
            <a:r>
              <a:rPr lang="et-EE" sz="2000" b="1" dirty="0" err="1">
                <a:latin typeface="Arial Narrow" panose="020B0606020202030204" pitchFamily="34" charset="0"/>
              </a:rPr>
              <a:t>Hilis-Weichseli</a:t>
            </a:r>
            <a:r>
              <a:rPr lang="et-EE" sz="2000" b="1" dirty="0">
                <a:latin typeface="Arial Narrow" panose="020B0606020202030204" pitchFamily="34" charset="0"/>
              </a:rPr>
              <a:t> jääaja algus ja LGM)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b="1" baseline="30000" dirty="0">
                <a:latin typeface="Arial Narrow" panose="020B0606020202030204" pitchFamily="34" charset="0"/>
              </a:rPr>
              <a:t>81</a:t>
            </a:r>
            <a:r>
              <a:rPr lang="et-EE" sz="2000" b="1" dirty="0">
                <a:latin typeface="Arial Narrow" panose="020B0606020202030204" pitchFamily="34" charset="0"/>
              </a:rPr>
              <a:t>Kr viitab veelgi vanemale komponendile (kuni 200 000 aastat)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>
          <a:xfrm>
            <a:off x="7981950" y="6329457"/>
            <a:ext cx="2057400" cy="365125"/>
          </a:xfrm>
        </p:spPr>
        <p:txBody>
          <a:bodyPr/>
          <a:lstStyle/>
          <a:p>
            <a:fld id="{07430EC8-6092-4E11-9956-535F27F9B714}" type="slidenum">
              <a:rPr lang="et-EE" smtClean="0"/>
              <a:t>38</a:t>
            </a:fld>
            <a:endParaRPr lang="et-EE"/>
          </a:p>
        </p:txBody>
      </p:sp>
      <p:pic>
        <p:nvPicPr>
          <p:cNvPr id="8" name="Picture 9" descr="C:\Documents and Settings\geokeemia\Desktop\ClBr\vanu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53" y="4683742"/>
            <a:ext cx="5161096" cy="20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28" y="552937"/>
            <a:ext cx="3848623" cy="4130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2269" y="6226464"/>
            <a:ext cx="185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Raidla</a:t>
            </a:r>
            <a:r>
              <a:rPr lang="et-EE" dirty="0"/>
              <a:t> et </a:t>
            </a:r>
            <a:r>
              <a:rPr lang="et-EE" dirty="0" err="1"/>
              <a:t>al</a:t>
            </a:r>
            <a:r>
              <a:rPr lang="et-EE" dirty="0"/>
              <a:t>., 2012</a:t>
            </a:r>
          </a:p>
        </p:txBody>
      </p:sp>
    </p:spTree>
    <p:extLst>
      <p:ext uri="{BB962C8B-B14F-4D97-AF65-F5344CB8AC3E}">
        <p14:creationId xmlns:p14="http://schemas.microsoft.com/office/powerpoint/2010/main" val="777619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75753" y="5362692"/>
            <a:ext cx="27654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sz="2800" b="1" baseline="30000" dirty="0"/>
              <a:t>81</a:t>
            </a:r>
            <a:r>
              <a:rPr lang="et-EE" altLang="et-EE" sz="2800" b="1" dirty="0"/>
              <a:t>Kr </a:t>
            </a:r>
            <a:r>
              <a:rPr lang="et-EE" altLang="et-EE" sz="2800" b="1" dirty="0" err="1"/>
              <a:t>age</a:t>
            </a:r>
            <a:r>
              <a:rPr lang="et-EE" altLang="et-EE" sz="2800" b="1" dirty="0"/>
              <a:t> in </a:t>
            </a:r>
            <a:r>
              <a:rPr lang="et-EE" altLang="et-EE" sz="2800" b="1" dirty="0" err="1"/>
              <a:t>kyears</a:t>
            </a:r>
            <a:endParaRPr lang="en-US" altLang="et-EE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51" y="2260984"/>
            <a:ext cx="4218441" cy="3352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92" y="2576583"/>
            <a:ext cx="4251533" cy="303680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16123" y="2867036"/>
            <a:ext cx="106326" cy="12759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TextBox 4"/>
          <p:cNvSpPr txBox="1"/>
          <p:nvPr/>
        </p:nvSpPr>
        <p:spPr>
          <a:xfrm>
            <a:off x="2150947" y="247140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9807" y="6009023"/>
            <a:ext cx="422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NB! </a:t>
            </a:r>
            <a:r>
              <a:rPr lang="et-EE" b="1" dirty="0" err="1"/>
              <a:t>Uncertainty</a:t>
            </a:r>
            <a:r>
              <a:rPr lang="et-EE" b="1" dirty="0"/>
              <a:t> </a:t>
            </a:r>
            <a:r>
              <a:rPr lang="et-EE" b="1" dirty="0" err="1"/>
              <a:t>is</a:t>
            </a:r>
            <a:r>
              <a:rPr lang="et-EE" b="1" dirty="0"/>
              <a:t> </a:t>
            </a:r>
            <a:r>
              <a:rPr lang="et-EE" b="1" dirty="0" err="1"/>
              <a:t>more</a:t>
            </a:r>
            <a:r>
              <a:rPr lang="et-EE" b="1" dirty="0"/>
              <a:t> </a:t>
            </a:r>
            <a:r>
              <a:rPr lang="et-EE" b="1" dirty="0" err="1"/>
              <a:t>than</a:t>
            </a:r>
            <a:r>
              <a:rPr lang="et-EE" b="1" dirty="0"/>
              <a:t> 11,000 </a:t>
            </a:r>
            <a:r>
              <a:rPr lang="et-EE" b="1" dirty="0" err="1"/>
              <a:t>years</a:t>
            </a:r>
            <a:endParaRPr lang="et-EE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95571" y="376110"/>
            <a:ext cx="4449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baseline="30000" dirty="0"/>
              <a:t>81</a:t>
            </a:r>
            <a:r>
              <a:rPr lang="et-EE" sz="3600" b="1" dirty="0"/>
              <a:t>Kr </a:t>
            </a:r>
            <a:r>
              <a:rPr lang="et-EE" sz="3600" b="1" dirty="0" err="1"/>
              <a:t>age</a:t>
            </a:r>
            <a:r>
              <a:rPr lang="et-EE" sz="3600" b="1" dirty="0"/>
              <a:t> versus </a:t>
            </a:r>
            <a:r>
              <a:rPr lang="et-EE" sz="3600" b="1" baseline="30000" dirty="0"/>
              <a:t>14</a:t>
            </a:r>
            <a:r>
              <a:rPr lang="et-EE" sz="3600" b="1" dirty="0"/>
              <a:t>C </a:t>
            </a:r>
            <a:r>
              <a:rPr lang="et-EE" sz="3600" b="1" dirty="0" err="1"/>
              <a:t>age</a:t>
            </a:r>
            <a:endParaRPr lang="et-EE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43369" y="1465246"/>
            <a:ext cx="5323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baseline="30000" dirty="0"/>
              <a:t>14</a:t>
            </a:r>
            <a:r>
              <a:rPr lang="et-EE" sz="3200" b="1" dirty="0"/>
              <a:t>C - 20000 </a:t>
            </a:r>
            <a:r>
              <a:rPr lang="et-EE" sz="3200" b="1" dirty="0" err="1"/>
              <a:t>to</a:t>
            </a:r>
            <a:r>
              <a:rPr lang="et-EE" sz="3200" b="1" dirty="0"/>
              <a:t> 23000 </a:t>
            </a:r>
            <a:r>
              <a:rPr lang="et-EE" sz="3200" b="1" dirty="0" err="1"/>
              <a:t>years</a:t>
            </a:r>
            <a:r>
              <a:rPr lang="et-EE" sz="3200" b="1" dirty="0"/>
              <a:t> </a:t>
            </a:r>
            <a:r>
              <a:rPr lang="et-EE" sz="3200" b="1" dirty="0" err="1"/>
              <a:t>ago</a:t>
            </a:r>
            <a:endParaRPr lang="et-EE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606552" y="1278339"/>
            <a:ext cx="4285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b="1" baseline="30000" dirty="0">
                <a:latin typeface="Arial Narrow" panose="020B0606020202030204" pitchFamily="34" charset="0"/>
              </a:rPr>
              <a:t>81</a:t>
            </a:r>
            <a:r>
              <a:rPr lang="et-EE" sz="2400" b="1" dirty="0">
                <a:latin typeface="Arial Narrow" panose="020B0606020202030204" pitchFamily="34" charset="0"/>
              </a:rPr>
              <a:t>Kr viitab veelgi vanemale komponendile (kuni 200 000 aastat)</a:t>
            </a:r>
            <a:endParaRPr lang="en-GB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3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2" y="822960"/>
            <a:ext cx="7211426" cy="287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7142" y="179832"/>
            <a:ext cx="257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/>
              <a:t>Devoni veekihid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24128" y="1527048"/>
            <a:ext cx="18288" cy="107899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2" y="3862340"/>
            <a:ext cx="7211426" cy="287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996696" y="4535424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00" y="4450080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70746" y="4495800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38222" y="4294593"/>
            <a:ext cx="11202" cy="539535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499175" y="4535424"/>
            <a:ext cx="0" cy="27736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84275" y="4988576"/>
            <a:ext cx="657301" cy="8839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68045" y="5394960"/>
            <a:ext cx="960577" cy="9958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781" y="1078992"/>
            <a:ext cx="2610300" cy="49362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680192" y="1527048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O</a:t>
            </a:r>
            <a:r>
              <a:rPr lang="et-EE" baseline="-25000" dirty="0"/>
              <a:t>2</a:t>
            </a:r>
            <a:r>
              <a:rPr lang="et-EE" dirty="0"/>
              <a:t>, CO</a:t>
            </a:r>
            <a:r>
              <a:rPr lang="et-EE" baseline="-25000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76204" y="1810512"/>
            <a:ext cx="81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NH</a:t>
            </a:r>
            <a:r>
              <a:rPr lang="et-EE" baseline="-25000" dirty="0"/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57916" y="2880360"/>
            <a:ext cx="83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Fe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49356" y="4134088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H</a:t>
            </a:r>
            <a:r>
              <a:rPr lang="et-EE" baseline="-25000" dirty="0"/>
              <a:t>2</a:t>
            </a:r>
            <a:r>
              <a:rPr lang="et-EE" dirty="0"/>
              <a:t>S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898478" y="3858768"/>
            <a:ext cx="5420850" cy="43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t-EE" altLang="et-EE" sz="2400" b="1" dirty="0">
                <a:latin typeface="Times New Roman" panose="02020603050405020304" pitchFamily="18" charset="0"/>
              </a:rPr>
              <a:t>CaCO</a:t>
            </a:r>
            <a:r>
              <a:rPr lang="et-EE" altLang="et-EE" sz="2400" b="1" baseline="-25000" dirty="0">
                <a:latin typeface="Times New Roman" panose="02020603050405020304" pitchFamily="18" charset="0"/>
              </a:rPr>
              <a:t>3</a:t>
            </a:r>
            <a:r>
              <a:rPr lang="et-EE" altLang="et-EE" sz="2400" b="1" dirty="0">
                <a:latin typeface="Times New Roman" panose="02020603050405020304" pitchFamily="18" charset="0"/>
              </a:rPr>
              <a:t> + CO</a:t>
            </a:r>
            <a:r>
              <a:rPr lang="et-EE" altLang="et-EE" sz="2400" b="1" baseline="-25000" dirty="0">
                <a:latin typeface="Times New Roman" panose="02020603050405020304" pitchFamily="18" charset="0"/>
              </a:rPr>
              <a:t>2</a:t>
            </a:r>
            <a:r>
              <a:rPr lang="et-EE" altLang="et-EE" sz="2400" b="1" dirty="0">
                <a:latin typeface="Times New Roman" panose="02020603050405020304" pitchFamily="18" charset="0"/>
              </a:rPr>
              <a:t> + H</a:t>
            </a:r>
            <a:r>
              <a:rPr lang="et-EE" altLang="et-EE" sz="2400" b="1" baseline="-25000" dirty="0">
                <a:latin typeface="Times New Roman" panose="02020603050405020304" pitchFamily="18" charset="0"/>
              </a:rPr>
              <a:t>2</a:t>
            </a:r>
            <a:r>
              <a:rPr lang="et-EE" altLang="et-EE" sz="2400" b="1" dirty="0">
                <a:latin typeface="Times New Roman" panose="02020603050405020304" pitchFamily="18" charset="0"/>
              </a:rPr>
              <a:t>O </a:t>
            </a:r>
            <a:r>
              <a:rPr lang="et-EE" altLang="et-E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↔ Ca</a:t>
            </a:r>
            <a:r>
              <a:rPr lang="et-EE" altLang="et-EE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2+</a:t>
            </a:r>
            <a:r>
              <a:rPr lang="et-EE" altLang="et-E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+ 2HCO</a:t>
            </a:r>
            <a:r>
              <a:rPr lang="et-EE" altLang="et-EE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t-EE" altLang="et-EE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2-</a:t>
            </a:r>
            <a:endParaRPr lang="en-GB" altLang="et-EE" sz="2800" b="1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129016" y="3694176"/>
            <a:ext cx="3233622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909312" y="3362459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? 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273552" y="4563100"/>
            <a:ext cx="973160" cy="31674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562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313951" y="4929879"/>
            <a:ext cx="6624012" cy="14353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82" y="1787708"/>
            <a:ext cx="3647068" cy="306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019175" y="609600"/>
            <a:ext cx="10645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t-EE" altLang="et-EE" sz="3200" b="1" dirty="0" err="1"/>
              <a:t>Datings</a:t>
            </a:r>
            <a:r>
              <a:rPr lang="et-EE" altLang="et-EE" sz="3200" b="1" dirty="0"/>
              <a:t> of </a:t>
            </a:r>
            <a:r>
              <a:rPr lang="et-EE" altLang="et-EE" sz="3200" b="1" dirty="0" err="1"/>
              <a:t>groundwater</a:t>
            </a:r>
            <a:r>
              <a:rPr lang="et-EE" altLang="et-EE" sz="3200" b="1" dirty="0"/>
              <a:t> in </a:t>
            </a:r>
            <a:r>
              <a:rPr lang="et-EE" altLang="et-EE" sz="3200" b="1" dirty="0" err="1"/>
              <a:t>the</a:t>
            </a:r>
            <a:r>
              <a:rPr lang="et-EE" altLang="et-EE" sz="3200" b="1" dirty="0"/>
              <a:t> Cm-V </a:t>
            </a:r>
            <a:r>
              <a:rPr lang="et-EE" altLang="et-EE" sz="3200" b="1" dirty="0" err="1"/>
              <a:t>aquifer</a:t>
            </a:r>
            <a:r>
              <a:rPr lang="et-EE" altLang="et-EE" sz="3200" b="1" dirty="0"/>
              <a:t> </a:t>
            </a:r>
            <a:r>
              <a:rPr lang="et-EE" altLang="et-EE" sz="3200" b="1" dirty="0" err="1"/>
              <a:t>system</a:t>
            </a:r>
            <a:r>
              <a:rPr lang="et-EE" altLang="et-EE" sz="3200" b="1" dirty="0"/>
              <a:t> </a:t>
            </a:r>
            <a:r>
              <a:rPr lang="et-EE" altLang="et-EE" sz="3200" b="1" dirty="0" err="1"/>
              <a:t>with</a:t>
            </a:r>
            <a:r>
              <a:rPr lang="et-EE" altLang="et-EE" sz="3200" b="1" dirty="0"/>
              <a:t> </a:t>
            </a:r>
            <a:r>
              <a:rPr lang="et-EE" altLang="et-EE" sz="3200" b="1" baseline="30000" dirty="0"/>
              <a:t>14</a:t>
            </a:r>
            <a:r>
              <a:rPr lang="et-EE" altLang="et-EE" sz="3200" b="1" dirty="0"/>
              <a:t>C</a:t>
            </a:r>
            <a:endParaRPr lang="en-US" altLang="et-EE" sz="3200" b="1" dirty="0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941981" y="1672774"/>
            <a:ext cx="43317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t-EE" altLang="et-EE" dirty="0" err="1"/>
              <a:t>Dissolution</a:t>
            </a:r>
            <a:r>
              <a:rPr lang="et-EE" altLang="et-EE" dirty="0"/>
              <a:t> of </a:t>
            </a:r>
            <a:r>
              <a:rPr lang="et-EE" altLang="et-EE" dirty="0" err="1"/>
              <a:t>dolomite</a:t>
            </a:r>
            <a:r>
              <a:rPr lang="et-EE" altLang="et-EE" dirty="0"/>
              <a:t>  </a:t>
            </a:r>
          </a:p>
          <a:p>
            <a:pPr>
              <a:buFontTx/>
              <a:buChar char="•"/>
            </a:pPr>
            <a:r>
              <a:rPr lang="et-EE" altLang="et-EE" dirty="0" err="1"/>
              <a:t>Decomposition</a:t>
            </a:r>
            <a:r>
              <a:rPr lang="et-EE" altLang="et-EE" dirty="0"/>
              <a:t> of </a:t>
            </a:r>
            <a:r>
              <a:rPr lang="et-EE" altLang="et-EE" dirty="0" err="1"/>
              <a:t>organic</a:t>
            </a:r>
            <a:r>
              <a:rPr lang="et-EE" altLang="et-EE" dirty="0"/>
              <a:t> </a:t>
            </a:r>
            <a:r>
              <a:rPr lang="et-EE" altLang="et-EE" dirty="0" err="1"/>
              <a:t>material</a:t>
            </a:r>
            <a:r>
              <a:rPr lang="et-EE" altLang="et-EE" dirty="0"/>
              <a:t> (</a:t>
            </a:r>
            <a:r>
              <a:rPr lang="et-EE" altLang="et-EE" dirty="0" err="1"/>
              <a:t>or</a:t>
            </a:r>
            <a:r>
              <a:rPr lang="et-EE" altLang="et-EE" dirty="0"/>
              <a:t> CH</a:t>
            </a:r>
            <a:r>
              <a:rPr lang="et-EE" altLang="et-EE" baseline="-25000" dirty="0"/>
              <a:t>4</a:t>
            </a:r>
            <a:r>
              <a:rPr lang="et-EE" altLang="et-EE" dirty="0"/>
              <a:t>)</a:t>
            </a:r>
            <a:endParaRPr lang="en-US" altLang="et-EE" baseline="-25000" dirty="0"/>
          </a:p>
        </p:txBody>
      </p:sp>
      <p:pic>
        <p:nvPicPr>
          <p:cNvPr id="11276" name="Picture 12" descr="C:\Documents and Settings\geokeemia\Desktop\ClBr\HCO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83" y="2582150"/>
            <a:ext cx="5633472" cy="15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1" y="4273832"/>
            <a:ext cx="4191782" cy="1986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7665" y="5801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42" y="5534418"/>
            <a:ext cx="6531388" cy="682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6716" y="5217315"/>
            <a:ext cx="124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CO</a:t>
            </a:r>
            <a:r>
              <a:rPr lang="et-EE" baseline="-25000" dirty="0"/>
              <a:t>2 </a:t>
            </a:r>
            <a:r>
              <a:rPr lang="et-EE" dirty="0"/>
              <a:t>(</a:t>
            </a:r>
            <a:r>
              <a:rPr lang="et-EE" baseline="30000" dirty="0"/>
              <a:t>14</a:t>
            </a:r>
            <a:r>
              <a:rPr lang="et-EE" dirty="0"/>
              <a:t>C</a:t>
            </a:r>
            <a:r>
              <a:rPr lang="et-EE" baseline="-25000" dirty="0"/>
              <a:t>atm</a:t>
            </a:r>
            <a:r>
              <a:rPr lang="et-EE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6582" y="5217315"/>
            <a:ext cx="120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Carbonate</a:t>
            </a:r>
            <a:endParaRPr lang="et-EE" dirty="0"/>
          </a:p>
        </p:txBody>
      </p:sp>
      <p:sp>
        <p:nvSpPr>
          <p:cNvPr id="11" name="TextBox 10"/>
          <p:cNvSpPr txBox="1"/>
          <p:nvPr/>
        </p:nvSpPr>
        <p:spPr>
          <a:xfrm>
            <a:off x="10623390" y="5217315"/>
            <a:ext cx="10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O</a:t>
            </a:r>
            <a:r>
              <a:rPr lang="et-EE" baseline="-25000" dirty="0"/>
              <a:t>2</a:t>
            </a:r>
            <a:r>
              <a:rPr lang="et-EE" dirty="0"/>
              <a:t>(</a:t>
            </a:r>
            <a:r>
              <a:rPr lang="et-EE" baseline="30000" dirty="0"/>
              <a:t>14</a:t>
            </a:r>
            <a:r>
              <a:rPr lang="et-EE" dirty="0"/>
              <a:t>C</a:t>
            </a:r>
            <a:r>
              <a:rPr lang="et-EE" baseline="-25000" dirty="0"/>
              <a:t>org</a:t>
            </a:r>
            <a:r>
              <a:rPr lang="et-EE" dirty="0"/>
              <a:t>)</a:t>
            </a:r>
          </a:p>
        </p:txBody>
      </p:sp>
      <p:sp>
        <p:nvSpPr>
          <p:cNvPr id="8" name="Right Bracket 7"/>
          <p:cNvSpPr/>
          <p:nvPr/>
        </p:nvSpPr>
        <p:spPr>
          <a:xfrm>
            <a:off x="10206934" y="5139195"/>
            <a:ext cx="186177" cy="55378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Left Bracket 8"/>
          <p:cNvSpPr/>
          <p:nvPr/>
        </p:nvSpPr>
        <p:spPr>
          <a:xfrm>
            <a:off x="8112646" y="5139197"/>
            <a:ext cx="175172" cy="55378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808" y="1644791"/>
            <a:ext cx="3166532" cy="416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41" y="2026216"/>
            <a:ext cx="2654041" cy="3517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7214" y="4439202"/>
            <a:ext cx="95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Voronka</a:t>
            </a:r>
            <a:endParaRPr lang="et-EE" dirty="0"/>
          </a:p>
        </p:txBody>
      </p:sp>
      <p:sp>
        <p:nvSpPr>
          <p:cNvPr id="15" name="TextBox 14"/>
          <p:cNvSpPr txBox="1"/>
          <p:nvPr/>
        </p:nvSpPr>
        <p:spPr>
          <a:xfrm>
            <a:off x="4549022" y="5401981"/>
            <a:ext cx="6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Gdov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55062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3" y="1777271"/>
            <a:ext cx="6634622" cy="314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4224" y="786809"/>
            <a:ext cx="7197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dirty="0" err="1"/>
              <a:t>Methane</a:t>
            </a:r>
            <a:r>
              <a:rPr lang="et-EE" sz="3600" b="1" dirty="0"/>
              <a:t> in </a:t>
            </a:r>
            <a:r>
              <a:rPr lang="et-EE" sz="3600" b="1" dirty="0" err="1"/>
              <a:t>the</a:t>
            </a:r>
            <a:r>
              <a:rPr lang="et-EE" sz="3600" b="1" dirty="0"/>
              <a:t> Cm-V </a:t>
            </a:r>
            <a:r>
              <a:rPr lang="et-EE" sz="3600" b="1" dirty="0" err="1"/>
              <a:t>aquifer</a:t>
            </a:r>
            <a:r>
              <a:rPr lang="et-EE" sz="3600" b="1" dirty="0"/>
              <a:t> </a:t>
            </a:r>
            <a:r>
              <a:rPr lang="et-EE" sz="3600" b="1" dirty="0" err="1"/>
              <a:t>system</a:t>
            </a:r>
            <a:endParaRPr lang="et-EE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623483" y="2161305"/>
            <a:ext cx="97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Voronka</a:t>
            </a:r>
            <a:endParaRPr lang="et-EE" dirty="0"/>
          </a:p>
        </p:txBody>
      </p:sp>
      <p:sp>
        <p:nvSpPr>
          <p:cNvPr id="3" name="TextBox 2"/>
          <p:cNvSpPr txBox="1"/>
          <p:nvPr/>
        </p:nvSpPr>
        <p:spPr>
          <a:xfrm>
            <a:off x="5940221" y="3715805"/>
            <a:ext cx="75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Gdov</a:t>
            </a:r>
            <a:endParaRPr lang="et-EE" dirty="0"/>
          </a:p>
        </p:txBody>
      </p:sp>
      <p:sp>
        <p:nvSpPr>
          <p:cNvPr id="6" name="Rectangle 5"/>
          <p:cNvSpPr/>
          <p:nvPr/>
        </p:nvSpPr>
        <p:spPr>
          <a:xfrm>
            <a:off x="6079958" y="4747865"/>
            <a:ext cx="6112042" cy="21101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TextBox 6"/>
          <p:cNvSpPr txBox="1"/>
          <p:nvPr/>
        </p:nvSpPr>
        <p:spPr>
          <a:xfrm>
            <a:off x="6204178" y="5568328"/>
            <a:ext cx="57790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err="1"/>
              <a:t>Acetate</a:t>
            </a:r>
            <a:r>
              <a:rPr lang="et-EE" sz="2400" b="1" dirty="0"/>
              <a:t> </a:t>
            </a:r>
            <a:r>
              <a:rPr lang="et-EE" sz="2400" b="1" dirty="0" err="1"/>
              <a:t>fermentation</a:t>
            </a:r>
            <a:r>
              <a:rPr lang="et-EE" sz="2400" b="1" dirty="0"/>
              <a:t>   δ</a:t>
            </a:r>
            <a:r>
              <a:rPr lang="et-EE" sz="2400" b="1" baseline="30000" dirty="0"/>
              <a:t>13</a:t>
            </a:r>
            <a:r>
              <a:rPr lang="et-EE" sz="2400" b="1" dirty="0"/>
              <a:t>C</a:t>
            </a:r>
            <a:r>
              <a:rPr lang="et-EE" sz="2400" b="1" baseline="-25000" dirty="0"/>
              <a:t>CH4</a:t>
            </a:r>
            <a:r>
              <a:rPr lang="et-EE" sz="2400" b="1" dirty="0"/>
              <a:t>≈-40 </a:t>
            </a:r>
            <a:r>
              <a:rPr lang="et-EE" sz="2400" b="1" dirty="0" err="1"/>
              <a:t>to</a:t>
            </a:r>
            <a:r>
              <a:rPr lang="et-EE" sz="2400" b="1" dirty="0"/>
              <a:t> -70 ‰</a:t>
            </a:r>
            <a:endParaRPr lang="et-EE" sz="2400" b="1" baseline="-25000" dirty="0"/>
          </a:p>
          <a:p>
            <a:endParaRPr lang="et-EE" dirty="0"/>
          </a:p>
        </p:txBody>
      </p:sp>
      <p:sp>
        <p:nvSpPr>
          <p:cNvPr id="8" name="TextBox 7"/>
          <p:cNvSpPr txBox="1"/>
          <p:nvPr/>
        </p:nvSpPr>
        <p:spPr>
          <a:xfrm>
            <a:off x="6227246" y="6205284"/>
            <a:ext cx="5894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/>
              <a:t>CO</a:t>
            </a:r>
            <a:r>
              <a:rPr lang="et-EE" sz="2400" b="1" baseline="-25000" dirty="0"/>
              <a:t>2</a:t>
            </a:r>
            <a:r>
              <a:rPr lang="et-EE" sz="2400" b="1" dirty="0"/>
              <a:t> </a:t>
            </a:r>
            <a:r>
              <a:rPr lang="et-EE" sz="2400" b="1" dirty="0" err="1"/>
              <a:t>reduction</a:t>
            </a:r>
            <a:r>
              <a:rPr lang="et-EE" sz="2400" b="1" dirty="0"/>
              <a:t> 		  δ</a:t>
            </a:r>
            <a:r>
              <a:rPr lang="et-EE" sz="2400" b="1" baseline="30000" dirty="0"/>
              <a:t>13</a:t>
            </a:r>
            <a:r>
              <a:rPr lang="et-EE" sz="2400" b="1" dirty="0"/>
              <a:t>C</a:t>
            </a:r>
            <a:r>
              <a:rPr lang="et-EE" sz="2400" b="1" baseline="-25000" dirty="0"/>
              <a:t>CH4</a:t>
            </a:r>
            <a:r>
              <a:rPr lang="et-EE" sz="2400" b="1" dirty="0"/>
              <a:t>≈-70 </a:t>
            </a:r>
            <a:r>
              <a:rPr lang="et-EE" sz="2400" b="1" dirty="0" err="1"/>
              <a:t>to</a:t>
            </a:r>
            <a:r>
              <a:rPr lang="et-EE" sz="2400" b="1" dirty="0"/>
              <a:t> -110 ‰</a:t>
            </a:r>
            <a:endParaRPr lang="et-EE" sz="2400" b="1" baseline="-25000" dirty="0"/>
          </a:p>
          <a:p>
            <a:endParaRPr lang="et-EE" dirty="0"/>
          </a:p>
        </p:txBody>
      </p:sp>
      <p:sp>
        <p:nvSpPr>
          <p:cNvPr id="11" name="TextBox 10"/>
          <p:cNvSpPr txBox="1"/>
          <p:nvPr/>
        </p:nvSpPr>
        <p:spPr>
          <a:xfrm>
            <a:off x="6150699" y="4872992"/>
            <a:ext cx="5880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 err="1"/>
              <a:t>Thermogenic</a:t>
            </a:r>
            <a:r>
              <a:rPr lang="et-EE" sz="2400" b="1" dirty="0"/>
              <a:t> 		</a:t>
            </a:r>
            <a:r>
              <a:rPr lang="et-EE" sz="2400" b="1" baseline="-25000" dirty="0"/>
              <a:t>      </a:t>
            </a:r>
            <a:r>
              <a:rPr lang="et-EE" sz="2400" b="1" dirty="0"/>
              <a:t>δ</a:t>
            </a:r>
            <a:r>
              <a:rPr lang="et-EE" sz="2400" b="1" baseline="30000" dirty="0"/>
              <a:t>13</a:t>
            </a:r>
            <a:r>
              <a:rPr lang="et-EE" sz="2400" b="1" dirty="0"/>
              <a:t>C</a:t>
            </a:r>
            <a:r>
              <a:rPr lang="et-EE" sz="2400" b="1" baseline="-25000" dirty="0"/>
              <a:t>CH4</a:t>
            </a:r>
            <a:r>
              <a:rPr lang="et-EE" sz="2400" b="1" dirty="0"/>
              <a:t>≈-20 </a:t>
            </a:r>
            <a:r>
              <a:rPr lang="et-EE" sz="2400" b="1" dirty="0" err="1"/>
              <a:t>to</a:t>
            </a:r>
            <a:r>
              <a:rPr lang="et-EE" sz="2400" b="1" dirty="0"/>
              <a:t> -40 ‰</a:t>
            </a:r>
            <a:endParaRPr lang="et-EE" sz="2400" b="1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7125931" y="1889478"/>
            <a:ext cx="5058380" cy="2258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13" name="TextBox 12"/>
          <p:cNvSpPr txBox="1"/>
          <p:nvPr/>
        </p:nvSpPr>
        <p:spPr>
          <a:xfrm>
            <a:off x="7145451" y="3700857"/>
            <a:ext cx="2823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b="1" dirty="0"/>
              <a:t>CO</a:t>
            </a:r>
            <a:r>
              <a:rPr lang="et-EE" sz="2000" b="1" baseline="-25000" dirty="0"/>
              <a:t>2</a:t>
            </a:r>
            <a:r>
              <a:rPr lang="et-EE" sz="2000" b="1" dirty="0"/>
              <a:t>+8H</a:t>
            </a:r>
            <a:r>
              <a:rPr lang="et-EE" sz="2000" b="1" baseline="30000" dirty="0"/>
              <a:t>+</a:t>
            </a:r>
            <a:r>
              <a:rPr lang="et-EE" sz="2000" b="1" dirty="0"/>
              <a:t>+8e</a:t>
            </a:r>
            <a:r>
              <a:rPr lang="et-EE" sz="2000" b="1" baseline="30000" dirty="0"/>
              <a:t>-</a:t>
            </a:r>
            <a:r>
              <a:rPr lang="et-EE" sz="2000" b="1" dirty="0"/>
              <a:t>→CH</a:t>
            </a:r>
            <a:r>
              <a:rPr lang="et-EE" sz="2000" b="1" baseline="-25000" dirty="0"/>
              <a:t>4</a:t>
            </a:r>
            <a:r>
              <a:rPr lang="et-EE" sz="2000" b="1" dirty="0"/>
              <a:t>+2H</a:t>
            </a:r>
            <a:r>
              <a:rPr lang="et-EE" sz="2000" b="1" baseline="-25000" dirty="0"/>
              <a:t>2</a:t>
            </a:r>
            <a:r>
              <a:rPr lang="et-EE" sz="2000" b="1" dirty="0"/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5181" y="2996077"/>
            <a:ext cx="2351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000" b="1" dirty="0"/>
              <a:t>CH</a:t>
            </a:r>
            <a:r>
              <a:rPr lang="et-EE" sz="2000" b="1" baseline="-25000" dirty="0"/>
              <a:t>3</a:t>
            </a:r>
            <a:r>
              <a:rPr lang="et-EE" sz="2000" b="1" dirty="0"/>
              <a:t>COOH→CH</a:t>
            </a:r>
            <a:r>
              <a:rPr lang="et-EE" sz="2000" b="1" baseline="-25000" dirty="0"/>
              <a:t>4</a:t>
            </a:r>
            <a:r>
              <a:rPr lang="et-EE" sz="2000" b="1" dirty="0"/>
              <a:t>+CO</a:t>
            </a:r>
            <a:r>
              <a:rPr lang="et-EE" sz="2000" b="1" baseline="-25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5931" y="2698307"/>
            <a:ext cx="513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/>
              <a:t>Acetate</a:t>
            </a:r>
            <a:r>
              <a:rPr lang="et-EE" b="1" dirty="0"/>
              <a:t> </a:t>
            </a:r>
            <a:r>
              <a:rPr lang="et-EE" b="1" dirty="0" err="1"/>
              <a:t>fermentation</a:t>
            </a:r>
            <a:r>
              <a:rPr lang="et-EE" b="1" dirty="0"/>
              <a:t> (</a:t>
            </a:r>
            <a:r>
              <a:rPr lang="et-EE" b="1" dirty="0" err="1"/>
              <a:t>acetoclastic</a:t>
            </a:r>
            <a:r>
              <a:rPr lang="et-EE" b="1" dirty="0"/>
              <a:t> </a:t>
            </a:r>
            <a:r>
              <a:rPr lang="et-EE" b="1" dirty="0" err="1"/>
              <a:t>methanogenesis</a:t>
            </a:r>
            <a:r>
              <a:rPr lang="et-EE" b="1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5181" y="3361631"/>
            <a:ext cx="505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/>
              <a:t>CO</a:t>
            </a:r>
            <a:r>
              <a:rPr lang="et-EE" b="1" baseline="-25000" dirty="0"/>
              <a:t>2</a:t>
            </a:r>
            <a:r>
              <a:rPr lang="et-EE" b="1" dirty="0"/>
              <a:t> </a:t>
            </a:r>
            <a:r>
              <a:rPr lang="et-EE" b="1" dirty="0" err="1"/>
              <a:t>reduction</a:t>
            </a:r>
            <a:r>
              <a:rPr lang="et-EE" b="1" dirty="0"/>
              <a:t> (</a:t>
            </a:r>
            <a:r>
              <a:rPr lang="et-EE" b="1" dirty="0" err="1"/>
              <a:t>hydrogenotrophic</a:t>
            </a:r>
            <a:r>
              <a:rPr lang="et-EE" b="1" dirty="0"/>
              <a:t> </a:t>
            </a:r>
            <a:r>
              <a:rPr lang="et-EE" b="1" dirty="0" err="1"/>
              <a:t>methanogenesis</a:t>
            </a:r>
            <a:r>
              <a:rPr lang="et-EE" b="1" dirty="0"/>
              <a:t>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45181" y="204482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b="1" dirty="0" err="1"/>
              <a:t>Thermogenic</a:t>
            </a:r>
            <a:r>
              <a:rPr lang="et-EE" b="1" dirty="0"/>
              <a:t> CH</a:t>
            </a:r>
            <a:r>
              <a:rPr lang="et-EE" b="1" baseline="-25000" dirty="0"/>
              <a:t>4</a:t>
            </a:r>
            <a:r>
              <a:rPr lang="et-EE" b="1" dirty="0"/>
              <a:t> 	</a:t>
            </a:r>
            <a:endParaRPr lang="et-EE" dirty="0"/>
          </a:p>
        </p:txBody>
      </p:sp>
      <p:sp>
        <p:nvSpPr>
          <p:cNvPr id="18" name="TextBox 17"/>
          <p:cNvSpPr txBox="1"/>
          <p:nvPr/>
        </p:nvSpPr>
        <p:spPr>
          <a:xfrm>
            <a:off x="7145181" y="2393769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/>
              <a:t>Biogenic</a:t>
            </a:r>
            <a:r>
              <a:rPr lang="et-EE" b="1" dirty="0"/>
              <a:t> CH</a:t>
            </a:r>
            <a:r>
              <a:rPr lang="et-EE" b="1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10207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6" y="2147057"/>
            <a:ext cx="4531165" cy="3094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7718" y="931115"/>
            <a:ext cx="5039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 err="1"/>
              <a:t>Arctic</a:t>
            </a:r>
            <a:r>
              <a:rPr lang="et-EE" sz="4000" b="1" dirty="0"/>
              <a:t> </a:t>
            </a:r>
            <a:r>
              <a:rPr lang="et-EE" sz="4000" b="1" dirty="0" err="1"/>
              <a:t>lakes</a:t>
            </a:r>
            <a:r>
              <a:rPr lang="et-EE" sz="4000" b="1" dirty="0"/>
              <a:t>’ </a:t>
            </a:r>
            <a:r>
              <a:rPr lang="et-EE" sz="4000" b="1" dirty="0" err="1"/>
              <a:t>sediments</a:t>
            </a:r>
            <a:endParaRPr lang="et-EE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45" y="2147057"/>
            <a:ext cx="4963199" cy="31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6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4" y="1433045"/>
            <a:ext cx="6969765" cy="46487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566" y="3854302"/>
            <a:ext cx="5159384" cy="289402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3652076">
            <a:off x="8519649" y="4182422"/>
            <a:ext cx="659218" cy="22879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Rectangle 4"/>
          <p:cNvSpPr/>
          <p:nvPr/>
        </p:nvSpPr>
        <p:spPr>
          <a:xfrm>
            <a:off x="8218242" y="4752754"/>
            <a:ext cx="882502" cy="89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7" name="Rectangle 6"/>
          <p:cNvSpPr/>
          <p:nvPr/>
        </p:nvSpPr>
        <p:spPr>
          <a:xfrm>
            <a:off x="4707626" y="590810"/>
            <a:ext cx="2061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600" b="1" dirty="0" err="1"/>
              <a:t>Peatlands</a:t>
            </a:r>
            <a:endParaRPr lang="et-EE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849258" y="2073349"/>
            <a:ext cx="1908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 err="1"/>
              <a:t>pH</a:t>
            </a:r>
            <a:r>
              <a:rPr lang="et-EE" sz="3200" b="1" dirty="0"/>
              <a:t>= 2 </a:t>
            </a:r>
            <a:r>
              <a:rPr lang="et-EE" sz="3200" b="1" dirty="0" err="1"/>
              <a:t>to</a:t>
            </a:r>
            <a:r>
              <a:rPr lang="et-EE" sz="32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381752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68" y="574675"/>
            <a:ext cx="8432800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279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5" y="3327991"/>
            <a:ext cx="6193694" cy="2906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38" y="3875860"/>
            <a:ext cx="1987734" cy="1318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35" y="1732769"/>
            <a:ext cx="4116378" cy="596601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8340644" y="1860698"/>
            <a:ext cx="2277153" cy="2046604"/>
          </a:xfrm>
          <a:custGeom>
            <a:avLst/>
            <a:gdLst>
              <a:gd name="connsiteX0" fmla="*/ 1616149 w 1616149"/>
              <a:gd name="connsiteY0" fmla="*/ 0 h 1594883"/>
              <a:gd name="connsiteX1" fmla="*/ 1531089 w 1616149"/>
              <a:gd name="connsiteY1" fmla="*/ 361507 h 1594883"/>
              <a:gd name="connsiteX2" fmla="*/ 1509824 w 1616149"/>
              <a:gd name="connsiteY2" fmla="*/ 574158 h 1594883"/>
              <a:gd name="connsiteX3" fmla="*/ 1350335 w 1616149"/>
              <a:gd name="connsiteY3" fmla="*/ 808074 h 1594883"/>
              <a:gd name="connsiteX4" fmla="*/ 1212112 w 1616149"/>
              <a:gd name="connsiteY4" fmla="*/ 935665 h 1594883"/>
              <a:gd name="connsiteX5" fmla="*/ 691117 w 1616149"/>
              <a:gd name="connsiteY5" fmla="*/ 1116418 h 1594883"/>
              <a:gd name="connsiteX6" fmla="*/ 318977 w 1616149"/>
              <a:gd name="connsiteY6" fmla="*/ 1265274 h 1594883"/>
              <a:gd name="connsiteX7" fmla="*/ 31898 w 1616149"/>
              <a:gd name="connsiteY7" fmla="*/ 1446028 h 1594883"/>
              <a:gd name="connsiteX8" fmla="*/ 21266 w 1616149"/>
              <a:gd name="connsiteY8" fmla="*/ 1552353 h 1594883"/>
              <a:gd name="connsiteX9" fmla="*/ 0 w 1616149"/>
              <a:gd name="connsiteY9" fmla="*/ 1594883 h 159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6149" h="1594883">
                <a:moveTo>
                  <a:pt x="1616149" y="0"/>
                </a:moveTo>
                <a:cubicBezTo>
                  <a:pt x="1582479" y="132907"/>
                  <a:pt x="1548810" y="265814"/>
                  <a:pt x="1531089" y="361507"/>
                </a:cubicBezTo>
                <a:cubicBezTo>
                  <a:pt x="1513368" y="457200"/>
                  <a:pt x="1539950" y="499730"/>
                  <a:pt x="1509824" y="574158"/>
                </a:cubicBezTo>
                <a:cubicBezTo>
                  <a:pt x="1479698" y="648586"/>
                  <a:pt x="1399954" y="747823"/>
                  <a:pt x="1350335" y="808074"/>
                </a:cubicBezTo>
                <a:cubicBezTo>
                  <a:pt x="1300716" y="868325"/>
                  <a:pt x="1321982" y="884274"/>
                  <a:pt x="1212112" y="935665"/>
                </a:cubicBezTo>
                <a:cubicBezTo>
                  <a:pt x="1102242" y="987056"/>
                  <a:pt x="839973" y="1061483"/>
                  <a:pt x="691117" y="1116418"/>
                </a:cubicBezTo>
                <a:cubicBezTo>
                  <a:pt x="542261" y="1171353"/>
                  <a:pt x="428847" y="1210339"/>
                  <a:pt x="318977" y="1265274"/>
                </a:cubicBezTo>
                <a:cubicBezTo>
                  <a:pt x="209107" y="1320209"/>
                  <a:pt x="81516" y="1398182"/>
                  <a:pt x="31898" y="1446028"/>
                </a:cubicBezTo>
                <a:cubicBezTo>
                  <a:pt x="-17720" y="1493874"/>
                  <a:pt x="26582" y="1527544"/>
                  <a:pt x="21266" y="1552353"/>
                </a:cubicBezTo>
                <a:cubicBezTo>
                  <a:pt x="15950" y="1577162"/>
                  <a:pt x="7975" y="1586022"/>
                  <a:pt x="0" y="159488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Freeform 8"/>
          <p:cNvSpPr/>
          <p:nvPr/>
        </p:nvSpPr>
        <p:spPr>
          <a:xfrm>
            <a:off x="8340644" y="1853380"/>
            <a:ext cx="2384729" cy="2229000"/>
          </a:xfrm>
          <a:custGeom>
            <a:avLst/>
            <a:gdLst>
              <a:gd name="connsiteX0" fmla="*/ 1616149 w 1616149"/>
              <a:gd name="connsiteY0" fmla="*/ 1272591 h 1474610"/>
              <a:gd name="connsiteX1" fmla="*/ 1531088 w 1616149"/>
              <a:gd name="connsiteY1" fmla="*/ 836656 h 1474610"/>
              <a:gd name="connsiteX2" fmla="*/ 1477926 w 1616149"/>
              <a:gd name="connsiteY2" fmla="*/ 560210 h 1474610"/>
              <a:gd name="connsiteX3" fmla="*/ 1403498 w 1616149"/>
              <a:gd name="connsiteY3" fmla="*/ 219968 h 1474610"/>
              <a:gd name="connsiteX4" fmla="*/ 1222744 w 1616149"/>
              <a:gd name="connsiteY4" fmla="*/ 7317 h 1474610"/>
              <a:gd name="connsiteX5" fmla="*/ 1031358 w 1616149"/>
              <a:gd name="connsiteY5" fmla="*/ 71112 h 1474610"/>
              <a:gd name="connsiteX6" fmla="*/ 893135 w 1616149"/>
              <a:gd name="connsiteY6" fmla="*/ 283763 h 1474610"/>
              <a:gd name="connsiteX7" fmla="*/ 712381 w 1616149"/>
              <a:gd name="connsiteY7" fmla="*/ 517679 h 1474610"/>
              <a:gd name="connsiteX8" fmla="*/ 446568 w 1616149"/>
              <a:gd name="connsiteY8" fmla="*/ 868554 h 1474610"/>
              <a:gd name="connsiteX9" fmla="*/ 212651 w 1616149"/>
              <a:gd name="connsiteY9" fmla="*/ 1123735 h 1474610"/>
              <a:gd name="connsiteX10" fmla="*/ 63795 w 1616149"/>
              <a:gd name="connsiteY10" fmla="*/ 1325754 h 1474610"/>
              <a:gd name="connsiteX11" fmla="*/ 0 w 1616149"/>
              <a:gd name="connsiteY11" fmla="*/ 1474610 h 1474610"/>
              <a:gd name="connsiteX12" fmla="*/ 0 w 1616149"/>
              <a:gd name="connsiteY12" fmla="*/ 1474610 h 147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6149" h="1474610">
                <a:moveTo>
                  <a:pt x="1616149" y="1272591"/>
                </a:moveTo>
                <a:cubicBezTo>
                  <a:pt x="1585137" y="1113988"/>
                  <a:pt x="1554125" y="955386"/>
                  <a:pt x="1531088" y="836656"/>
                </a:cubicBezTo>
                <a:cubicBezTo>
                  <a:pt x="1508051" y="717926"/>
                  <a:pt x="1499191" y="662991"/>
                  <a:pt x="1477926" y="560210"/>
                </a:cubicBezTo>
                <a:cubicBezTo>
                  <a:pt x="1456661" y="457429"/>
                  <a:pt x="1446028" y="312117"/>
                  <a:pt x="1403498" y="219968"/>
                </a:cubicBezTo>
                <a:cubicBezTo>
                  <a:pt x="1360968" y="127819"/>
                  <a:pt x="1284767" y="32126"/>
                  <a:pt x="1222744" y="7317"/>
                </a:cubicBezTo>
                <a:cubicBezTo>
                  <a:pt x="1160721" y="-17492"/>
                  <a:pt x="1086293" y="25038"/>
                  <a:pt x="1031358" y="71112"/>
                </a:cubicBezTo>
                <a:cubicBezTo>
                  <a:pt x="976423" y="117186"/>
                  <a:pt x="946298" y="209335"/>
                  <a:pt x="893135" y="283763"/>
                </a:cubicBezTo>
                <a:cubicBezTo>
                  <a:pt x="839972" y="358191"/>
                  <a:pt x="786809" y="420214"/>
                  <a:pt x="712381" y="517679"/>
                </a:cubicBezTo>
                <a:cubicBezTo>
                  <a:pt x="637953" y="615144"/>
                  <a:pt x="529856" y="767545"/>
                  <a:pt x="446568" y="868554"/>
                </a:cubicBezTo>
                <a:cubicBezTo>
                  <a:pt x="363280" y="969563"/>
                  <a:pt x="276446" y="1047535"/>
                  <a:pt x="212651" y="1123735"/>
                </a:cubicBezTo>
                <a:cubicBezTo>
                  <a:pt x="148856" y="1199935"/>
                  <a:pt x="99237" y="1267275"/>
                  <a:pt x="63795" y="1325754"/>
                </a:cubicBezTo>
                <a:cubicBezTo>
                  <a:pt x="28353" y="1384233"/>
                  <a:pt x="0" y="1474610"/>
                  <a:pt x="0" y="1474610"/>
                </a:cubicBezTo>
                <a:lnTo>
                  <a:pt x="0" y="147461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0" name="TextBox 9"/>
          <p:cNvSpPr txBox="1"/>
          <p:nvPr/>
        </p:nvSpPr>
        <p:spPr>
          <a:xfrm>
            <a:off x="3445463" y="692250"/>
            <a:ext cx="5108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Voronka</a:t>
            </a:r>
            <a:r>
              <a:rPr lang="et-E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aquifer</a:t>
            </a:r>
            <a:endParaRPr lang="et-E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24022" y="4582775"/>
            <a:ext cx="4434086" cy="2615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err="1"/>
              <a:t>Lon</a:t>
            </a:r>
            <a:endParaRPr lang="et-EE" dirty="0"/>
          </a:p>
        </p:txBody>
      </p:sp>
      <p:sp>
        <p:nvSpPr>
          <p:cNvPr id="12" name="TextBox 11"/>
          <p:cNvSpPr txBox="1"/>
          <p:nvPr/>
        </p:nvSpPr>
        <p:spPr>
          <a:xfrm>
            <a:off x="9105560" y="4535011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LongE</a:t>
            </a:r>
            <a:endParaRPr lang="et-EE" dirty="0"/>
          </a:p>
        </p:txBody>
      </p:sp>
      <p:sp>
        <p:nvSpPr>
          <p:cNvPr id="5" name="TextBox 4"/>
          <p:cNvSpPr txBox="1"/>
          <p:nvPr/>
        </p:nvSpPr>
        <p:spPr>
          <a:xfrm>
            <a:off x="693363" y="1718322"/>
            <a:ext cx="5849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t-EE" sz="2400" dirty="0" err="1"/>
              <a:t>ould</a:t>
            </a:r>
            <a:r>
              <a:rPr lang="en-US" sz="2400" dirty="0"/>
              <a:t> we use the methane </a:t>
            </a:r>
            <a:r>
              <a:rPr lang="et-EE" sz="2400" dirty="0" err="1"/>
              <a:t>for</a:t>
            </a:r>
            <a:r>
              <a:rPr lang="et-EE" sz="2400" dirty="0"/>
              <a:t> </a:t>
            </a:r>
            <a:r>
              <a:rPr lang="en-US" sz="2400" dirty="0"/>
              <a:t>reconstruction</a:t>
            </a:r>
            <a:endParaRPr lang="et-EE" sz="2400" dirty="0"/>
          </a:p>
          <a:p>
            <a:r>
              <a:rPr lang="en-US" sz="2400" dirty="0"/>
              <a:t>of paleo-landscapes?</a:t>
            </a:r>
            <a:endParaRPr lang="et-E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40589" y="2480125"/>
            <a:ext cx="393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err="1"/>
              <a:t>When</a:t>
            </a:r>
            <a:r>
              <a:rPr lang="et-EE" sz="2400" dirty="0"/>
              <a:t> </a:t>
            </a:r>
            <a:r>
              <a:rPr lang="et-EE" sz="2400" dirty="0" err="1"/>
              <a:t>methane</a:t>
            </a:r>
            <a:r>
              <a:rPr lang="et-EE" sz="2400" dirty="0"/>
              <a:t> </a:t>
            </a:r>
            <a:r>
              <a:rPr lang="et-EE" sz="2400" dirty="0" err="1"/>
              <a:t>unmodified</a:t>
            </a:r>
            <a:endParaRPr lang="et-E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2400" dirty="0" err="1"/>
              <a:t>Much</a:t>
            </a:r>
            <a:r>
              <a:rPr lang="et-EE" sz="2400" dirty="0"/>
              <a:t> </a:t>
            </a:r>
            <a:r>
              <a:rPr lang="et-EE" sz="2400" dirty="0" err="1"/>
              <a:t>more</a:t>
            </a:r>
            <a:r>
              <a:rPr lang="et-EE" sz="2400" dirty="0"/>
              <a:t> </a:t>
            </a:r>
            <a:r>
              <a:rPr lang="et-EE" sz="2400" dirty="0" err="1"/>
              <a:t>data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1789947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591602"/>
            <a:ext cx="8775139" cy="58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69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3" y="94092"/>
            <a:ext cx="5641441" cy="3765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791" y="2584900"/>
            <a:ext cx="6375601" cy="42731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62018" y="6304390"/>
            <a:ext cx="3280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dirty="0"/>
              <a:t>Soolsus varieerub 0,2 kuni 22 g/L</a:t>
            </a:r>
            <a:endParaRPr lang="en-US" altLang="et-EE" dirty="0"/>
          </a:p>
        </p:txBody>
      </p:sp>
    </p:spTree>
    <p:extLst>
      <p:ext uri="{BB962C8B-B14F-4D97-AF65-F5344CB8AC3E}">
        <p14:creationId xmlns:p14="http://schemas.microsoft.com/office/powerpoint/2010/main" val="2677188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949" y="600450"/>
            <a:ext cx="7184101" cy="565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7400" y="0"/>
            <a:ext cx="7877199" cy="617235"/>
          </a:xfrm>
          <a:prstGeom prst="rect">
            <a:avLst/>
          </a:prstGeom>
          <a:noFill/>
          <a:ln>
            <a:noFill/>
          </a:ln>
        </p:spPr>
        <p:txBody>
          <a:bodyPr vert="horz" lIns="81612" tIns="40806" rIns="81612" bIns="40806" compatLnSpc="0">
            <a:spAutoFit/>
          </a:bodyPr>
          <a:lstStyle/>
          <a:p>
            <a:pPr algn="ctr" hangingPunct="0"/>
            <a:r>
              <a:rPr lang="en-US" sz="3627" dirty="0" err="1">
                <a:latin typeface="Arial" pitchFamily="18"/>
                <a:ea typeface="Lucida Sans Unicode" pitchFamily="2"/>
                <a:cs typeface="Tahoma" pitchFamily="2"/>
              </a:rPr>
              <a:t>Vastasmõju</a:t>
            </a:r>
            <a:r>
              <a:rPr lang="en-US" sz="3627" dirty="0"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en-US" sz="3627" dirty="0" err="1">
                <a:latin typeface="Arial" pitchFamily="18"/>
                <a:ea typeface="Lucida Sans Unicode" pitchFamily="2"/>
                <a:cs typeface="Tahoma" pitchFamily="2"/>
              </a:rPr>
              <a:t>kristalliinse</a:t>
            </a:r>
            <a:r>
              <a:rPr lang="en-US" sz="3627" dirty="0"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en-US" sz="3627" dirty="0" err="1">
                <a:latin typeface="Arial" pitchFamily="18"/>
                <a:ea typeface="Lucida Sans Unicode" pitchFamily="2"/>
                <a:cs typeface="Tahoma" pitchFamily="2"/>
              </a:rPr>
              <a:t>aluspõhjaga</a:t>
            </a:r>
            <a:endParaRPr lang="en-US" sz="3627" dirty="0"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286891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820" y="777240"/>
            <a:ext cx="8980180" cy="6002515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3687" y="3244334"/>
            <a:ext cx="27255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t-EE" altLang="et-EE" dirty="0" err="1"/>
              <a:t>Veeandvus</a:t>
            </a:r>
            <a:r>
              <a:rPr lang="et-EE" altLang="et-EE" dirty="0"/>
              <a:t> on väike ja vesi on kõrge soolsusega (1 kuni 5 mg/L).</a:t>
            </a:r>
            <a:endParaRPr lang="en-US" altLang="et-EE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96644" y="173334"/>
            <a:ext cx="3371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t-EE" altLang="et-EE" b="1" dirty="0"/>
              <a:t>Kristalse aluskorra põhjavesi (Pr</a:t>
            </a:r>
            <a:r>
              <a:rPr lang="et-EE" altLang="et-EE" b="1" baseline="-25000" dirty="0"/>
              <a:t>2</a:t>
            </a:r>
            <a:r>
              <a:rPr lang="et-EE" altLang="et-EE" b="1" dirty="0"/>
              <a:t>)</a:t>
            </a:r>
            <a:endParaRPr lang="en-US" altLang="et-EE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3687" y="627487"/>
            <a:ext cx="293813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t-EE" altLang="et-EE" dirty="0"/>
              <a:t>Tugevalt murenenud </a:t>
            </a:r>
            <a:r>
              <a:rPr lang="et-EE" altLang="et-EE" dirty="0" err="1"/>
              <a:t>kristaliinikumi</a:t>
            </a:r>
            <a:r>
              <a:rPr lang="et-EE" altLang="et-EE" dirty="0"/>
              <a:t> osades võib olla </a:t>
            </a:r>
            <a:r>
              <a:rPr lang="et-EE" altLang="et-EE" dirty="0" err="1"/>
              <a:t>vettanvaks</a:t>
            </a:r>
            <a:r>
              <a:rPr lang="et-EE" altLang="et-EE" dirty="0"/>
              <a:t> kivimiks. Ühtlasi võib savikas murenemiskoorik olla ka veepidemeks Cm-V veelademele.</a:t>
            </a:r>
            <a:endParaRPr lang="en-US" altLang="et-EE" dirty="0"/>
          </a:p>
        </p:txBody>
      </p:sp>
    </p:spTree>
    <p:extLst>
      <p:ext uri="{BB962C8B-B14F-4D97-AF65-F5344CB8AC3E}">
        <p14:creationId xmlns:p14="http://schemas.microsoft.com/office/powerpoint/2010/main" val="330452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2456" y="2967335"/>
            <a:ext cx="10296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200" b="1" dirty="0"/>
              <a:t>Eesti alal levivate põhjaveekomplekside üldiseloomustus (Kambriumi-Vendi, Ordoviitsiumi-Kambriumi, Siluri-Ordoviitsiumi)</a:t>
            </a:r>
          </a:p>
        </p:txBody>
      </p:sp>
    </p:spTree>
    <p:extLst>
      <p:ext uri="{BB962C8B-B14F-4D97-AF65-F5344CB8AC3E}">
        <p14:creationId xmlns:p14="http://schemas.microsoft.com/office/powerpoint/2010/main" val="1892882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672" y="254815"/>
            <a:ext cx="5114327" cy="4077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1" y="514564"/>
            <a:ext cx="7114801" cy="3396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83" y="4018228"/>
            <a:ext cx="6495890" cy="26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5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stkülik 8"/>
          <p:cNvSpPr/>
          <p:nvPr/>
        </p:nvSpPr>
        <p:spPr>
          <a:xfrm>
            <a:off x="1524000" y="71193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sz="1600" i="1" dirty="0"/>
              <a:t>.</a:t>
            </a:r>
          </a:p>
        </p:txBody>
      </p:sp>
      <p:pic>
        <p:nvPicPr>
          <p:cNvPr id="10" name="Pil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4992"/>
            <a:ext cx="4415214" cy="3877421"/>
          </a:xfrm>
          <a:prstGeom prst="rect">
            <a:avLst/>
          </a:prstGeom>
        </p:spPr>
      </p:pic>
      <p:sp>
        <p:nvSpPr>
          <p:cNvPr id="13" name="Ristkülik 12"/>
          <p:cNvSpPr/>
          <p:nvPr/>
        </p:nvSpPr>
        <p:spPr>
          <a:xfrm>
            <a:off x="1536770" y="183995"/>
            <a:ext cx="9131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2400" b="1" dirty="0">
                <a:latin typeface="Arial Narrow" panose="020B0606020202030204" pitchFamily="34" charset="0"/>
              </a:rPr>
              <a:t>Soolase vee sissetung Kopli poolsaare kaevudesse ja Viimsi poolsaarel– merevesi?</a:t>
            </a:r>
          </a:p>
        </p:txBody>
      </p:sp>
      <p:pic>
        <p:nvPicPr>
          <p:cNvPr id="7" name="Pilt 3">
            <a:extLst>
              <a:ext uri="{FF2B5EF4-FFF2-40B4-BE49-F238E27FC236}">
                <a16:creationId xmlns:a16="http://schemas.microsoft.com/office/drawing/2014/main" id="{B0FAA3E7-26CE-481D-A30D-BC712203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992" y="1188805"/>
            <a:ext cx="7394448" cy="28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2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21882" y="1451063"/>
            <a:ext cx="5358650" cy="497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58546" y="1371410"/>
            <a:ext cx="3512584" cy="2567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459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/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0187" y="2336382"/>
            <a:ext cx="7757719" cy="4311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225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9" y="146072"/>
            <a:ext cx="6398701" cy="4261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688" y="2551176"/>
            <a:ext cx="6319771" cy="42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52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651" y="3552444"/>
            <a:ext cx="8246530" cy="2880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915" y="475488"/>
            <a:ext cx="8225762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99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13861" y="-1604867"/>
            <a:ext cx="6250149" cy="1006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25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48684" y="-1971444"/>
            <a:ext cx="6673293" cy="106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62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52212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52600" y="4572000"/>
            <a:ext cx="403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t-EE" altLang="et-EE" sz="3200"/>
              <a:t>Uraani lagunemisahel</a:t>
            </a:r>
            <a:endParaRPr lang="en-US" altLang="et-EE" sz="3200"/>
          </a:p>
        </p:txBody>
      </p:sp>
    </p:spTree>
    <p:extLst>
      <p:ext uri="{BB962C8B-B14F-4D97-AF65-F5344CB8AC3E}">
        <p14:creationId xmlns:p14="http://schemas.microsoft.com/office/powerpoint/2010/main" val="1965260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t-EE" dirty="0"/>
              <a:t>Kambrium-vendi põhjaveekompleks</a:t>
            </a:r>
            <a:endParaRPr lang="en-GB" dirty="0"/>
          </a:p>
        </p:txBody>
      </p:sp>
      <p:pic>
        <p:nvPicPr>
          <p:cNvPr id="36867" name="Sisu kohatäid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6" y="1935163"/>
            <a:ext cx="6005513" cy="4405312"/>
          </a:xfrm>
        </p:spPr>
      </p:pic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3FA51-C098-4BAE-9EE8-E336DE32B128}" type="slidenum">
              <a:rPr lang="en-GB"/>
              <a:pPr>
                <a:defRPr/>
              </a:pPr>
              <a:t>59</a:t>
            </a:fld>
            <a:endParaRPr lang="en-GB"/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4741864" y="6419850"/>
            <a:ext cx="2700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t-EE" altLang="et-EE"/>
              <a:t>Allikas: AS Maves, 2004 </a:t>
            </a:r>
            <a:endParaRPr lang="en-GB" altLang="et-EE"/>
          </a:p>
        </p:txBody>
      </p:sp>
    </p:spTree>
    <p:extLst>
      <p:ext uri="{BB962C8B-B14F-4D97-AF65-F5344CB8AC3E}">
        <p14:creationId xmlns:p14="http://schemas.microsoft.com/office/powerpoint/2010/main" val="49509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32" y="710470"/>
            <a:ext cx="4275153" cy="258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274502" y="341138"/>
            <a:ext cx="5502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t-EE" altLang="et-EE" b="1" dirty="0"/>
              <a:t>Silur-Ordoviitsium veeladestik (S-O)</a:t>
            </a:r>
            <a:endParaRPr lang="en-US" altLang="et-EE" b="1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40" y="4574654"/>
            <a:ext cx="5029200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02" y="856354"/>
            <a:ext cx="46386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9098280" y="3297165"/>
            <a:ext cx="1677597" cy="17320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97815" y="3230939"/>
            <a:ext cx="632782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Koosneb valdavalt Ordoviitsiumi ja Siluri lubjakividest mille ülemine osa (30 m) tugevalt </a:t>
            </a:r>
            <a:r>
              <a:rPr lang="et-EE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karstunud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 lõheline (nii horisontaal kui vertikaal suunas) ning seetõttu reostusõrn. Lõhelisus kahaneb kiiresti koos sügavusega ning sellega koos ka </a:t>
            </a:r>
            <a:r>
              <a:rPr lang="et-EE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veeand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100-120 m on </a:t>
            </a:r>
            <a:r>
              <a:rPr lang="et-EE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veeand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üliväike. Ligi pool veest pärine ülemisest 20 m. Lokaalsete veepidemete isolatsioonivõime on nõrk või keskmine.</a:t>
            </a:r>
          </a:p>
          <a:p>
            <a:pPr algn="just"/>
            <a:endParaRPr lang="et-EE" altLang="et-EE" dirty="0"/>
          </a:p>
          <a:p>
            <a:pPr algn="just"/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Madalamatel aladel on vesi </a:t>
            </a:r>
            <a:r>
              <a:rPr lang="et-EE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surveline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ning kõrgustike jalamil esineb ja jõeorgudes esineb ülevoolavaid kaeve ja allikaid. Eeskätt Pandivere ümber (üle 200). Tuntuimad ilmselt </a:t>
            </a:r>
            <a:r>
              <a:rPr lang="et-EE" altLang="et-E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Tuhala</a:t>
            </a:r>
            <a:r>
              <a:rPr lang="et-EE" alt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 Norra allikad.</a:t>
            </a:r>
          </a:p>
          <a:p>
            <a:pPr algn="just"/>
            <a:endParaRPr lang="en-US" alt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7882247">
            <a:off x="6477906" y="2581644"/>
            <a:ext cx="391556" cy="181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Oval 11"/>
          <p:cNvSpPr/>
          <p:nvPr/>
        </p:nvSpPr>
        <p:spPr>
          <a:xfrm>
            <a:off x="9353741" y="3062731"/>
            <a:ext cx="512064" cy="46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3" name="Oval 12"/>
          <p:cNvSpPr/>
          <p:nvPr/>
        </p:nvSpPr>
        <p:spPr>
          <a:xfrm>
            <a:off x="9025726" y="1413809"/>
            <a:ext cx="512064" cy="433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4" name="Oval 13"/>
          <p:cNvSpPr/>
          <p:nvPr/>
        </p:nvSpPr>
        <p:spPr>
          <a:xfrm>
            <a:off x="9871901" y="3562603"/>
            <a:ext cx="512064" cy="46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5" name="TextBox 14"/>
          <p:cNvSpPr txBox="1"/>
          <p:nvPr/>
        </p:nvSpPr>
        <p:spPr>
          <a:xfrm>
            <a:off x="697814" y="6462593"/>
            <a:ext cx="450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Oluline veevarustuse allikas pea üle kogu Eesti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6" y="65511"/>
            <a:ext cx="1895754" cy="15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41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900" y="91440"/>
            <a:ext cx="5689189" cy="3813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61" y="2579133"/>
            <a:ext cx="6398701" cy="4278867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83630" y="4088582"/>
            <a:ext cx="550837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t-EE" dirty="0" err="1">
                <a:latin typeface="Times-Roman" charset="0"/>
              </a:rPr>
              <a:t>Esmakordselt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leiti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Eestis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suure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mineraalainete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sisaldusega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vett</a:t>
            </a:r>
            <a:r>
              <a:rPr lang="en-US" altLang="et-EE" dirty="0">
                <a:latin typeface="Times-Roman" charset="0"/>
              </a:rPr>
              <a:t> 1959. </a:t>
            </a:r>
            <a:r>
              <a:rPr lang="en-US" altLang="et-EE" dirty="0" err="1">
                <a:latin typeface="Times-Roman" charset="0"/>
              </a:rPr>
              <a:t>aastal</a:t>
            </a:r>
            <a:r>
              <a:rPr lang="en-US" altLang="et-EE" dirty="0">
                <a:latin typeface="Times-Roman" charset="0"/>
              </a:rPr>
              <a:t>, </a:t>
            </a:r>
            <a:r>
              <a:rPr lang="en-US" altLang="et-EE" dirty="0" err="1">
                <a:latin typeface="Times-Roman" charset="0"/>
              </a:rPr>
              <a:t>kui</a:t>
            </a:r>
            <a:r>
              <a:rPr lang="et-EE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Pärnus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rajatud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üle</a:t>
            </a:r>
            <a:r>
              <a:rPr lang="en-US" altLang="et-EE" dirty="0">
                <a:latin typeface="Times-Roman" charset="0"/>
              </a:rPr>
              <a:t> 500 m </a:t>
            </a:r>
            <a:r>
              <a:rPr lang="en-US" altLang="et-EE" dirty="0" err="1">
                <a:latin typeface="Times-Roman" charset="0"/>
              </a:rPr>
              <a:t>sügavusest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puuraugust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saadi</a:t>
            </a:r>
            <a:r>
              <a:rPr lang="en-US" altLang="et-EE" dirty="0">
                <a:latin typeface="Times-Roman" charset="0"/>
              </a:rPr>
              <a:t> Cl–Na–</a:t>
            </a:r>
            <a:r>
              <a:rPr lang="en-US" altLang="et-EE" dirty="0" err="1">
                <a:latin typeface="Times-Roman" charset="0"/>
              </a:rPr>
              <a:t>tüüpi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vett</a:t>
            </a:r>
            <a:r>
              <a:rPr lang="en-US" altLang="et-EE" dirty="0">
                <a:latin typeface="Times-Roman" charset="0"/>
              </a:rPr>
              <a:t>, </a:t>
            </a:r>
            <a:r>
              <a:rPr lang="en-US" altLang="et-EE" dirty="0" err="1">
                <a:latin typeface="Times-Roman" charset="0"/>
              </a:rPr>
              <a:t>lahustunud</a:t>
            </a:r>
            <a:r>
              <a:rPr lang="et-EE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mineraalainete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sisaldusega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ligi</a:t>
            </a:r>
            <a:r>
              <a:rPr lang="en-US" altLang="et-EE" dirty="0">
                <a:latin typeface="Times-Roman" charset="0"/>
              </a:rPr>
              <a:t> 22 g/l. </a:t>
            </a:r>
            <a:r>
              <a:rPr lang="en-US" altLang="et-EE" dirty="0" err="1">
                <a:latin typeface="Times-Roman" charset="0"/>
              </a:rPr>
              <a:t>Ühtekokku</a:t>
            </a:r>
            <a:r>
              <a:rPr lang="en-US" altLang="et-EE" dirty="0">
                <a:latin typeface="Times-Roman" charset="0"/>
              </a:rPr>
              <a:t> on </a:t>
            </a:r>
            <a:r>
              <a:rPr lang="en-US" altLang="et-EE" dirty="0" err="1">
                <a:latin typeface="Times-Roman" charset="0"/>
              </a:rPr>
              <a:t>vett</a:t>
            </a:r>
            <a:r>
              <a:rPr lang="en-US" altLang="et-EE" dirty="0">
                <a:latin typeface="Times-Roman" charset="0"/>
              </a:rPr>
              <a:t>, </a:t>
            </a:r>
            <a:r>
              <a:rPr lang="en-US" altLang="et-EE" dirty="0" err="1">
                <a:latin typeface="Times-Roman" charset="0"/>
              </a:rPr>
              <a:t>loodusliku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mineraalainete</a:t>
            </a:r>
            <a:r>
              <a:rPr lang="et-EE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sisaldusega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üle</a:t>
            </a:r>
            <a:r>
              <a:rPr lang="en-US" altLang="et-EE" dirty="0">
                <a:latin typeface="Times-Roman" charset="0"/>
              </a:rPr>
              <a:t> 2 g/l, </a:t>
            </a:r>
            <a:r>
              <a:rPr lang="en-US" altLang="et-EE" dirty="0" err="1">
                <a:latin typeface="Times-Roman" charset="0"/>
              </a:rPr>
              <a:t>kindlaks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tehtud</a:t>
            </a:r>
            <a:r>
              <a:rPr lang="en-US" altLang="et-EE" dirty="0">
                <a:latin typeface="Times-Roman" charset="0"/>
              </a:rPr>
              <a:t> 16 </a:t>
            </a:r>
            <a:r>
              <a:rPr lang="en-US" altLang="et-EE" dirty="0" err="1">
                <a:latin typeface="Times-Roman" charset="0"/>
              </a:rPr>
              <a:t>eri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kohas</a:t>
            </a:r>
            <a:r>
              <a:rPr lang="en-US" altLang="et-EE" dirty="0">
                <a:latin typeface="Times-Roman" charset="0"/>
              </a:rPr>
              <a:t>, </a:t>
            </a:r>
            <a:r>
              <a:rPr lang="en-US" altLang="et-EE" dirty="0" err="1">
                <a:latin typeface="Times-Roman" charset="0"/>
              </a:rPr>
              <a:t>sealjuures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Värskas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neljas</a:t>
            </a:r>
            <a:r>
              <a:rPr lang="et-EE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põhjaveekihis</a:t>
            </a:r>
            <a:r>
              <a:rPr lang="en-US" altLang="et-EE" dirty="0">
                <a:latin typeface="Times-Roman" charset="0"/>
              </a:rPr>
              <a:t>, </a:t>
            </a:r>
            <a:r>
              <a:rPr lang="en-US" altLang="et-EE" dirty="0" err="1">
                <a:latin typeface="Times-Roman" charset="0"/>
              </a:rPr>
              <a:t>Kuressaares</a:t>
            </a:r>
            <a:r>
              <a:rPr lang="en-US" altLang="et-EE" dirty="0">
                <a:latin typeface="Times-Roman" charset="0"/>
              </a:rPr>
              <a:t> ja </a:t>
            </a:r>
            <a:r>
              <a:rPr lang="en-US" altLang="et-EE" dirty="0" err="1">
                <a:latin typeface="Times-Roman" charset="0"/>
              </a:rPr>
              <a:t>Arumetsas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kahes</a:t>
            </a:r>
            <a:r>
              <a:rPr lang="en-US" altLang="et-EE" dirty="0">
                <a:latin typeface="Times-Roman" charset="0"/>
              </a:rPr>
              <a:t> </a:t>
            </a:r>
            <a:r>
              <a:rPr lang="en-US" altLang="et-EE" dirty="0" err="1">
                <a:latin typeface="Times-Roman" charset="0"/>
              </a:rPr>
              <a:t>põhjaveekihis</a:t>
            </a:r>
            <a:r>
              <a:rPr lang="en-US" altLang="et-EE" dirty="0">
                <a:latin typeface="Times-Roman" charset="0"/>
              </a:rPr>
              <a:t> (</a:t>
            </a:r>
            <a:r>
              <a:rPr lang="en-US" altLang="et-EE" dirty="0" err="1">
                <a:latin typeface="Times-Roman" charset="0"/>
              </a:rPr>
              <a:t>tabel</a:t>
            </a:r>
            <a:r>
              <a:rPr lang="en-US" altLang="et-EE" dirty="0">
                <a:latin typeface="Times-Roman" charset="0"/>
              </a:rPr>
              <a:t> 3).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5104" y="873621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Mineraalveed</a:t>
            </a:r>
          </a:p>
        </p:txBody>
      </p:sp>
    </p:spTree>
    <p:extLst>
      <p:ext uri="{BB962C8B-B14F-4D97-AF65-F5344CB8AC3E}">
        <p14:creationId xmlns:p14="http://schemas.microsoft.com/office/powerpoint/2010/main" val="3651295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126693"/>
            <a:ext cx="9820655" cy="660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70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27" y="137159"/>
            <a:ext cx="9959421" cy="66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7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pealkiri 2"/>
          <p:cNvSpPr>
            <a:spLocks noGrp="1"/>
          </p:cNvSpPr>
          <p:nvPr>
            <p:ph idx="1"/>
          </p:nvPr>
        </p:nvSpPr>
        <p:spPr>
          <a:xfrm>
            <a:off x="927259" y="840613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t-EE" b="1" dirty="0"/>
              <a:t>Siluri-Ordoviitsiumi põhjaveekompleks</a:t>
            </a:r>
            <a:endParaRPr lang="en-GB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342CF-DEA2-4372-AE98-D79863362246}" type="slidenum">
              <a:rPr lang="en-GB"/>
              <a:pPr>
                <a:defRPr/>
              </a:pPr>
              <a:t>7</a:t>
            </a:fld>
            <a:endParaRPr lang="en-GB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988769"/>
              </p:ext>
            </p:extLst>
          </p:nvPr>
        </p:nvGraphicFramePr>
        <p:xfrm>
          <a:off x="1631156" y="1779143"/>
          <a:ext cx="8929688" cy="4052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0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23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94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4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54348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Globaalne </a:t>
                      </a:r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stratigraafiline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 liigestus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Regionaalne liigestus</a:t>
                      </a:r>
                    </a:p>
                  </a:txBody>
                  <a:tcPr marT="45719" marB="45719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t-EE" sz="1400" dirty="0" err="1">
                          <a:solidFill>
                            <a:schemeClr val="tx1"/>
                          </a:solidFill>
                        </a:rPr>
                        <a:t>Hüdrostratigraafilised</a:t>
                      </a: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 üksused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Põhjavee-kogumid*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Põhjavee-kogumite grupp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12"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Ladestu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9" marB="4571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Lade/kihistu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9" marB="45719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veekompleks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9" marB="45719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veekiht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9" marB="4571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veepide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9" marB="4571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nr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9" marB="45719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400" dirty="0">
                          <a:solidFill>
                            <a:srgbClr val="FFFF00"/>
                          </a:solidFill>
                        </a:rPr>
                        <a:t>nimetus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45719" marB="45719">
                    <a:solidFill>
                      <a:schemeClr val="tx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49">
                <a:tc rowSpan="3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Silur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(S)</a:t>
                      </a:r>
                      <a:endParaRPr lang="et-EE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rgbClr val="B3E1B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rgbClr val="B3E1B6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Siluri-Ordoviitsiumi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(S-O)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Siluri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rgbClr val="B3E1B6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t-EE" sz="1400" i="1" dirty="0" err="1">
                          <a:solidFill>
                            <a:schemeClr val="tx1"/>
                          </a:solidFill>
                        </a:rPr>
                        <a:t>Liigesta-mata</a:t>
                      </a:r>
                      <a:endParaRPr lang="en-GB" sz="1400" i="1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S-O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ühendatud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Siluri-Ordoviitsiumi</a:t>
                      </a:r>
                    </a:p>
                    <a:p>
                      <a:pPr algn="ctr"/>
                      <a:endParaRPr lang="et-EE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t-EE" sz="1400" dirty="0">
                        <a:solidFill>
                          <a:schemeClr val="bg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1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S-O Devoni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kihtide all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S-O</a:t>
                      </a:r>
                      <a:r>
                        <a:rPr lang="et-EE" sz="1400" baseline="0" dirty="0">
                          <a:solidFill>
                            <a:schemeClr val="tx1"/>
                          </a:solidFill>
                        </a:rPr>
                        <a:t> regionaalne veepide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S-O Läänesaarte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39">
                <a:tc rowSpan="4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Ordoviitsium (O)</a:t>
                      </a:r>
                    </a:p>
                  </a:txBody>
                  <a:tcPr marT="45719" marB="45719">
                    <a:solidFill>
                      <a:srgbClr val="009270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9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Ordoviitsiumi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O Ida-Viru põlevkivi-bassein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6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400" dirty="0">
                          <a:solidFill>
                            <a:schemeClr val="tx1"/>
                          </a:solidFill>
                        </a:rPr>
                        <a:t>O Ida-Viru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gradFill>
                      <a:gsLst>
                        <a:gs pos="53940">
                          <a:srgbClr val="5BBA94"/>
                        </a:gs>
                        <a:gs pos="6000">
                          <a:srgbClr val="009270"/>
                        </a:gs>
                        <a:gs pos="100000">
                          <a:srgbClr val="B3E1B6"/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39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pealkir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endParaRPr lang="en-GB" sz="24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8C55B-1C21-43F6-B020-ED3F0DF1CA37}" type="slidenum">
              <a:rPr lang="en-GB"/>
              <a:pPr>
                <a:defRPr/>
              </a:pPr>
              <a:t>8</a:t>
            </a:fld>
            <a:endParaRPr lang="en-GB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322304"/>
              </p:ext>
            </p:extLst>
          </p:nvPr>
        </p:nvGraphicFramePr>
        <p:xfrm>
          <a:off x="2133600" y="1403200"/>
          <a:ext cx="7924800" cy="519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0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solidFill>
                            <a:schemeClr val="bg1"/>
                          </a:solidFill>
                        </a:rPr>
                        <a:t>Ladestu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solidFill>
                            <a:schemeClr val="bg1"/>
                          </a:solidFill>
                        </a:rPr>
                        <a:t>Lade/kihistu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bg1"/>
                          </a:solidFill>
                        </a:rPr>
                        <a:t>veekompleks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bg1"/>
                          </a:solidFill>
                        </a:rPr>
                        <a:t>veekiht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bg1"/>
                          </a:solidFill>
                        </a:rPr>
                        <a:t>veepide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91444" marR="91444" marT="45714" marB="45714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85">
                <a:tc rowSpan="17">
                  <a:txBody>
                    <a:bodyPr/>
                    <a:lstStyle/>
                    <a:p>
                      <a:pPr algn="ctr"/>
                      <a:endParaRPr lang="et-EE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Ordoviitsium (O)</a:t>
                      </a: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Nabala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rowSpan="17">
                  <a:txBody>
                    <a:bodyPr/>
                    <a:lstStyle/>
                    <a:p>
                      <a:pPr algn="ctr"/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Siluri-Ordoviitsiumi</a:t>
                      </a:r>
                      <a:r>
                        <a:rPr lang="et-EE" sz="1200" baseline="0" dirty="0">
                          <a:solidFill>
                            <a:schemeClr val="tx1"/>
                          </a:solidFill>
                        </a:rPr>
                        <a:t> (S-O)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i="0" dirty="0" err="1">
                          <a:solidFill>
                            <a:schemeClr val="tx1"/>
                          </a:solidFill>
                        </a:rPr>
                        <a:t>Nabala-Rakvere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 (O</a:t>
                      </a:r>
                      <a:r>
                        <a:rPr lang="en-GB" sz="1200" i="0" baseline="-25000" dirty="0">
                          <a:solidFill>
                            <a:schemeClr val="tx1"/>
                          </a:solidFill>
                        </a:rPr>
                        <a:t>3-2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nb-O</a:t>
                      </a:r>
                      <a:r>
                        <a:rPr lang="en-GB" sz="1200" i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</a:rPr>
                        <a:t>rk)</a:t>
                      </a: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Rakvere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9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Oandu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Oandu (O</a:t>
                      </a:r>
                      <a:r>
                        <a:rPr kumimoji="0" lang="en-GB" sz="12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</a:t>
                      </a: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on)</a:t>
                      </a: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51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Keila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Keila-Jõhvi</a:t>
                      </a:r>
                      <a:r>
                        <a:rPr lang="en-GB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(O</a:t>
                      </a:r>
                      <a:r>
                        <a:rPr lang="en-GB" sz="1200" b="0" i="0" u="none" strike="noStrike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kl-O</a:t>
                      </a:r>
                      <a:r>
                        <a:rPr lang="en-GB" sz="1200" b="0" i="0" u="none" strike="noStrike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jh) 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2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Haljala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Jõhvi-Idavere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(O</a:t>
                      </a:r>
                      <a:r>
                        <a:rPr lang="en-GB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jh-O</a:t>
                      </a:r>
                      <a:r>
                        <a:rPr lang="en-GB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id)</a:t>
                      </a: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7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Idavere-Kukruse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(O</a:t>
                      </a:r>
                      <a:r>
                        <a:rPr lang="en-GB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id-O</a:t>
                      </a:r>
                      <a:r>
                        <a:rPr lang="en-GB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kk)</a:t>
                      </a: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9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Kukruse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2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Uhaku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Uhaku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(O</a:t>
                      </a:r>
                      <a:r>
                        <a:rPr lang="en-GB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uh)</a:t>
                      </a: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Lasnamäe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 err="1">
                          <a:solidFill>
                            <a:schemeClr val="tx1"/>
                          </a:solidFill>
                        </a:rPr>
                        <a:t>Lasnamäe-Kunda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 (O</a:t>
                      </a:r>
                      <a:r>
                        <a:rPr lang="en-GB" sz="12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ls-O</a:t>
                      </a:r>
                      <a:r>
                        <a:rPr lang="en-GB" sz="12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kn)</a:t>
                      </a: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Aseri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Kunda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Volkhovi</a:t>
                      </a:r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/Toila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S-O</a:t>
                      </a:r>
                      <a:r>
                        <a:rPr lang="et-EE" sz="1200" baseline="0" dirty="0">
                          <a:solidFill>
                            <a:schemeClr val="tx1"/>
                          </a:solidFill>
                        </a:rPr>
                        <a:t> regionaalne veepide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Billingeni</a:t>
                      </a:r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Leetse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Hunnebegi/</a:t>
                      </a:r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Leetse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Varangu/Varangu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2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200" dirty="0" err="1">
                          <a:solidFill>
                            <a:schemeClr val="tx1"/>
                          </a:solidFill>
                        </a:rPr>
                        <a:t>Pakerort</a:t>
                      </a:r>
                      <a:r>
                        <a:rPr lang="et-EE" sz="1200" dirty="0">
                          <a:solidFill>
                            <a:schemeClr val="tx1"/>
                          </a:solidFill>
                        </a:rPr>
                        <a:t>/Türisalu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4" marB="45714">
                    <a:solidFill>
                      <a:srgbClr val="0092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72768" y="1"/>
            <a:ext cx="8641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et-EE" sz="2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Siluri-Ordoviitsiumi põhjaveekompleksi Ordoviitsiumi kivimite täpsem liigestus. Detailsemad uuringud Kirde-Eesti põlevkivikaevanduste piirkonnas.</a:t>
            </a:r>
          </a:p>
        </p:txBody>
      </p:sp>
    </p:spTree>
    <p:extLst>
      <p:ext uri="{BB962C8B-B14F-4D97-AF65-F5344CB8AC3E}">
        <p14:creationId xmlns:p14="http://schemas.microsoft.com/office/powerpoint/2010/main" val="22256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6" y="2152434"/>
            <a:ext cx="11146524" cy="443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793992" y="3008376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7513854" y="2962656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8386344" y="2926080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178518" y="2926080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799320" y="3008376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436352" y="3008376"/>
            <a:ext cx="1623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66360" y="3465576"/>
            <a:ext cx="1508760" cy="384048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371571" y="3310128"/>
            <a:ext cx="869709" cy="42062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26798" y="1309061"/>
            <a:ext cx="763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2CO</a:t>
            </a:r>
            <a:r>
              <a:rPr lang="et-EE" altLang="et-EE" sz="2400" b="1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2(g)</a:t>
            </a:r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+ 2H</a:t>
            </a:r>
            <a:r>
              <a:rPr lang="et-EE" altLang="et-EE" sz="2400" b="1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O + </a:t>
            </a:r>
            <a:r>
              <a:rPr lang="et-EE" altLang="et-EE" sz="24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CaMg</a:t>
            </a:r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(CO</a:t>
            </a:r>
            <a:r>
              <a:rPr lang="et-EE" altLang="et-EE" sz="2400" b="1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t-EE" altLang="et-EE" sz="2400" b="1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↔ Ca</a:t>
            </a:r>
            <a:r>
              <a:rPr lang="et-EE" altLang="et-EE" sz="2400" b="1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2+</a:t>
            </a:r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+  Mg</a:t>
            </a:r>
            <a:r>
              <a:rPr lang="et-EE" altLang="et-EE" sz="2400" b="1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2+</a:t>
            </a:r>
            <a:r>
              <a:rPr lang="et-EE" altLang="et-EE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 +4HCO</a:t>
            </a:r>
            <a:r>
              <a:rPr lang="et-EE" altLang="et-EE" sz="2400" b="1" baseline="-25000" dirty="0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t-EE" altLang="et-EE" sz="2400" b="1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26798" y="1785711"/>
            <a:ext cx="75438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t-EE" altLang="et-EE" sz="2400" b="1" dirty="0">
                <a:latin typeface="Times New Roman" panose="02020603050405020304" pitchFamily="18" charset="0"/>
              </a:rPr>
              <a:t>CaCO</a:t>
            </a:r>
            <a:r>
              <a:rPr lang="et-EE" altLang="et-EE" sz="2400" b="1" baseline="-25000" dirty="0">
                <a:latin typeface="Times New Roman" panose="02020603050405020304" pitchFamily="18" charset="0"/>
              </a:rPr>
              <a:t>3</a:t>
            </a:r>
            <a:r>
              <a:rPr lang="et-EE" altLang="et-EE" sz="2400" b="1" dirty="0">
                <a:latin typeface="Times New Roman" panose="02020603050405020304" pitchFamily="18" charset="0"/>
              </a:rPr>
              <a:t> + CO</a:t>
            </a:r>
            <a:r>
              <a:rPr lang="et-EE" altLang="et-EE" sz="2400" b="1" baseline="-25000" dirty="0">
                <a:latin typeface="Times New Roman" panose="02020603050405020304" pitchFamily="18" charset="0"/>
              </a:rPr>
              <a:t>2</a:t>
            </a:r>
            <a:r>
              <a:rPr lang="et-EE" altLang="et-EE" sz="2400" b="1" dirty="0">
                <a:latin typeface="Times New Roman" panose="02020603050405020304" pitchFamily="18" charset="0"/>
              </a:rPr>
              <a:t> + H</a:t>
            </a:r>
            <a:r>
              <a:rPr lang="et-EE" altLang="et-EE" sz="2400" b="1" baseline="-25000" dirty="0">
                <a:latin typeface="Times New Roman" panose="02020603050405020304" pitchFamily="18" charset="0"/>
              </a:rPr>
              <a:t>2</a:t>
            </a:r>
            <a:r>
              <a:rPr lang="et-EE" altLang="et-EE" sz="2400" b="1" dirty="0">
                <a:latin typeface="Times New Roman" panose="02020603050405020304" pitchFamily="18" charset="0"/>
              </a:rPr>
              <a:t>O </a:t>
            </a:r>
            <a:r>
              <a:rPr lang="et-EE" altLang="et-E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↔ Ca</a:t>
            </a:r>
            <a:r>
              <a:rPr lang="et-EE" altLang="et-EE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2+</a:t>
            </a:r>
            <a:r>
              <a:rPr lang="et-EE" altLang="et-EE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+ 2HCO</a:t>
            </a:r>
            <a:r>
              <a:rPr lang="et-EE" altLang="et-EE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t-EE" altLang="et-EE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2-</a:t>
            </a:r>
          </a:p>
          <a:p>
            <a:pPr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t-EE" sz="2800" b="1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22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3133</Words>
  <Application>Microsoft Office PowerPoint</Application>
  <PresentationFormat>Laiekraan</PresentationFormat>
  <Paragraphs>359</Paragraphs>
  <Slides>62</Slides>
  <Notes>23</Notes>
  <HiddenSlides>0</HiddenSlides>
  <MMClips>0</MMClips>
  <ScaleCrop>false</ScaleCrop>
  <HeadingPairs>
    <vt:vector size="6" baseType="variant">
      <vt:variant>
        <vt:lpstr>Kasutatud fondid</vt:lpstr>
      </vt:variant>
      <vt:variant>
        <vt:i4>10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62</vt:i4>
      </vt:variant>
    </vt:vector>
  </HeadingPairs>
  <TitlesOfParts>
    <vt:vector size="73" baseType="lpstr">
      <vt:lpstr>Arial</vt:lpstr>
      <vt:lpstr>Arial Narrow</vt:lpstr>
      <vt:lpstr>Calibri</vt:lpstr>
      <vt:lpstr>Calibri Light</vt:lpstr>
      <vt:lpstr>Lucida Sans Unicode</vt:lpstr>
      <vt:lpstr>Rockwell</vt:lpstr>
      <vt:lpstr>Tahoma</vt:lpstr>
      <vt:lpstr>Times New Roman</vt:lpstr>
      <vt:lpstr>Times-Roman</vt:lpstr>
      <vt:lpstr>Wingdings</vt:lpstr>
      <vt:lpstr>Office Theme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Siluri-ordoviitsiumi põhjaveekompleks</vt:lpstr>
      <vt:lpstr>PowerPointi esitlus</vt:lpstr>
      <vt:lpstr>PowerPointi esitlus</vt:lpstr>
      <vt:lpstr>Ordoviitsiumi-Kambriumi põhjaveekompleks</vt:lpstr>
      <vt:lpstr>Ordoviitsiumi-Kambriumi põhjaveekompleks</vt:lpstr>
      <vt:lpstr>Fosforiit Ordoviitsiumi-Kambriumi põhjaveekompleksis</vt:lpstr>
      <vt:lpstr>Ordoviitsiumi-Kambriumi põhjaveekompleks</vt:lpstr>
      <vt:lpstr>Ordoviistiumi-Kambriumi põhjaveekompleks</vt:lpstr>
      <vt:lpstr>Ordoviitsiumi-Kambriumi põhjaveekompleks</vt:lpstr>
      <vt:lpstr>Ordoviitsiumi-Kambriumi põhjaveekompleks</vt:lpstr>
      <vt:lpstr>Ordoviitsiumi-Kambriumi põhjaveekompleks</vt:lpstr>
      <vt:lpstr>PowerPointi esitlus</vt:lpstr>
      <vt:lpstr>Ordoviitsiumi-Kambriumi põhjaveekompleks</vt:lpstr>
      <vt:lpstr>Ordoviitsiumi-Kambriumi põhjaveekogum</vt:lpstr>
      <vt:lpstr>PowerPointi esitlus</vt:lpstr>
      <vt:lpstr>PowerPointi esitlus</vt:lpstr>
      <vt:lpstr>Eesti hüdrostratigraafia</vt:lpstr>
      <vt:lpstr>PowerPointi esitlus</vt:lpstr>
      <vt:lpstr>Kambriumi-Vendi põhjaveekompleks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Kambrium-vendi põhjaveekompleks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Loeng: Eesti ala ja selle lähiümbruse hüdrostratigraafia</dc:title>
  <dc:creator>Valle Raidla</dc:creator>
  <cp:lastModifiedBy>Joonas Pärn</cp:lastModifiedBy>
  <cp:revision>94</cp:revision>
  <dcterms:created xsi:type="dcterms:W3CDTF">2017-10-23T10:03:51Z</dcterms:created>
  <dcterms:modified xsi:type="dcterms:W3CDTF">2017-11-12T09:31:41Z</dcterms:modified>
</cp:coreProperties>
</file>