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87" r:id="rId3"/>
    <p:sldId id="275" r:id="rId4"/>
    <p:sldId id="276" r:id="rId5"/>
    <p:sldId id="277" r:id="rId6"/>
    <p:sldId id="278" r:id="rId7"/>
    <p:sldId id="279" r:id="rId8"/>
    <p:sldId id="280" r:id="rId9"/>
    <p:sldId id="264" r:id="rId10"/>
    <p:sldId id="262" r:id="rId11"/>
    <p:sldId id="258" r:id="rId12"/>
    <p:sldId id="266" r:id="rId13"/>
    <p:sldId id="282" r:id="rId14"/>
    <p:sldId id="261" r:id="rId15"/>
    <p:sldId id="267" r:id="rId16"/>
    <p:sldId id="268" r:id="rId17"/>
    <p:sldId id="260" r:id="rId18"/>
    <p:sldId id="270" r:id="rId19"/>
    <p:sldId id="259" r:id="rId20"/>
    <p:sldId id="273" r:id="rId21"/>
    <p:sldId id="272" r:id="rId22"/>
    <p:sldId id="274" r:id="rId23"/>
    <p:sldId id="283" r:id="rId24"/>
    <p:sldId id="284" r:id="rId25"/>
    <p:sldId id="285" r:id="rId26"/>
    <p:sldId id="286"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B8D69-5066-41D1-B110-AFCAD5AB5F2E}" type="datetimeFigureOut">
              <a:rPr lang="et-EE" smtClean="0"/>
              <a:t>18.12.2017</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F3217-7BDB-4359-88B7-F38B81CB04C9}" type="slidenum">
              <a:rPr lang="et-EE" smtClean="0"/>
              <a:t>‹#›</a:t>
            </a:fld>
            <a:endParaRPr lang="et-EE"/>
          </a:p>
        </p:txBody>
      </p:sp>
    </p:spTree>
    <p:extLst>
      <p:ext uri="{BB962C8B-B14F-4D97-AF65-F5344CB8AC3E}">
        <p14:creationId xmlns:p14="http://schemas.microsoft.com/office/powerpoint/2010/main" val="39982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b="1" dirty="0"/>
              <a:t>Antropogeenne (</a:t>
            </a:r>
            <a:r>
              <a:rPr lang="et-EE" sz="1200" b="0" i="0" u="none" strike="noStrike" kern="1200" baseline="0" dirty="0">
                <a:solidFill>
                  <a:schemeClr val="tx1"/>
                </a:solidFill>
                <a:latin typeface="+mn-lt"/>
                <a:ea typeface="+mn-ea"/>
                <a:cs typeface="+mn-cs"/>
              </a:rPr>
              <a:t>j</a:t>
            </a:r>
            <a:r>
              <a:rPr lang="fi-FI" sz="1200" b="0" i="0" u="none" strike="noStrike" kern="1200" baseline="0" dirty="0" err="1">
                <a:solidFill>
                  <a:schemeClr val="tx1"/>
                </a:solidFill>
                <a:latin typeface="+mn-lt"/>
                <a:ea typeface="+mn-ea"/>
                <a:cs typeface="+mn-cs"/>
              </a:rPr>
              <a:t>äätmete</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ladustamine</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maapinnale</a:t>
            </a:r>
            <a:r>
              <a:rPr lang="fi-FI" sz="1200" b="0" i="0" u="none" strike="noStrike" kern="1200" baseline="0" dirty="0">
                <a:solidFill>
                  <a:schemeClr val="tx1"/>
                </a:solidFill>
                <a:latin typeface="+mn-lt"/>
                <a:ea typeface="+mn-ea"/>
                <a:cs typeface="+mn-cs"/>
              </a:rPr>
              <a:t> ja maa-</a:t>
            </a:r>
            <a:r>
              <a:rPr lang="fi-FI" sz="1200" b="0" i="0" u="none" strike="noStrike" kern="1200" baseline="0" dirty="0" err="1">
                <a:solidFill>
                  <a:schemeClr val="tx1"/>
                </a:solidFill>
                <a:latin typeface="+mn-lt"/>
                <a:ea typeface="+mn-ea"/>
                <a:cs typeface="+mn-cs"/>
              </a:rPr>
              <a:t>alustesse</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hoidlatesse</a:t>
            </a:r>
            <a:r>
              <a:rPr lang="et-EE" sz="1200" b="0" i="0" u="none" strike="noStrike" kern="1200" baseline="0" dirty="0">
                <a:solidFill>
                  <a:schemeClr val="tx1"/>
                </a:solidFill>
                <a:latin typeface="+mn-lt"/>
                <a:ea typeface="+mn-ea"/>
                <a:cs typeface="+mn-cs"/>
              </a:rPr>
              <a:t>; v</a:t>
            </a:r>
            <a:r>
              <a:rPr lang="fi-FI" sz="1200" b="0" i="0" u="none" strike="noStrike" kern="1200" baseline="0" dirty="0" err="1">
                <a:solidFill>
                  <a:schemeClr val="tx1"/>
                </a:solidFill>
                <a:latin typeface="+mn-lt"/>
                <a:ea typeface="+mn-ea"/>
                <a:cs typeface="+mn-cs"/>
              </a:rPr>
              <a:t>äetiste</a:t>
            </a:r>
            <a:r>
              <a:rPr lang="fi-FI" sz="1200" b="0" i="0" u="none" strike="noStrike" kern="1200" baseline="0" dirty="0">
                <a:solidFill>
                  <a:schemeClr val="tx1"/>
                </a:solidFill>
                <a:latin typeface="+mn-lt"/>
                <a:ea typeface="+mn-ea"/>
                <a:cs typeface="+mn-cs"/>
              </a:rPr>
              <a:t> ja </a:t>
            </a:r>
            <a:r>
              <a:rPr lang="fi-FI" sz="1200" b="0" i="0" u="none" strike="noStrike" kern="1200" baseline="0" dirty="0" err="1">
                <a:solidFill>
                  <a:schemeClr val="tx1"/>
                </a:solidFill>
                <a:latin typeface="+mn-lt"/>
                <a:ea typeface="+mn-ea"/>
                <a:cs typeface="+mn-cs"/>
              </a:rPr>
              <a:t>teiste</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põllumajanduslike</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kemikaalide</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kasutamine</a:t>
            </a:r>
            <a:r>
              <a:rPr lang="et-EE" sz="1200" b="0" i="0" u="none" strike="noStrike" kern="1200" baseline="0" dirty="0">
                <a:solidFill>
                  <a:schemeClr val="tx1"/>
                </a:solidFill>
                <a:latin typeface="+mn-lt"/>
                <a:ea typeface="+mn-ea"/>
                <a:cs typeface="+mn-cs"/>
              </a:rPr>
              <a:t>; k</a:t>
            </a:r>
            <a:r>
              <a:rPr lang="nb-NO" sz="1200" b="0" i="0" u="none" strike="noStrike" kern="1200" baseline="0" dirty="0">
                <a:solidFill>
                  <a:schemeClr val="tx1"/>
                </a:solidFill>
                <a:latin typeface="+mn-lt"/>
                <a:ea typeface="+mn-ea"/>
                <a:cs typeface="+mn-cs"/>
              </a:rPr>
              <a:t>õikvõimalike hoidlate ja torustike lekked</a:t>
            </a:r>
            <a:r>
              <a:rPr lang="et-EE" sz="1200" b="0" i="0" u="none" strike="noStrike" kern="1200" baseline="0" dirty="0">
                <a:solidFill>
                  <a:schemeClr val="tx1"/>
                </a:solidFill>
                <a:latin typeface="+mn-lt"/>
                <a:ea typeface="+mn-ea"/>
                <a:cs typeface="+mn-cs"/>
              </a:rPr>
              <a:t>; l</a:t>
            </a:r>
            <a:r>
              <a:rPr lang="en-US" sz="1200" b="0" i="0" u="none" strike="noStrike" kern="1200" baseline="0" dirty="0" err="1">
                <a:solidFill>
                  <a:schemeClr val="tx1"/>
                </a:solidFill>
                <a:latin typeface="+mn-lt"/>
                <a:ea typeface="+mn-ea"/>
                <a:cs typeface="+mn-cs"/>
              </a:rPr>
              <a:t>oomorganismide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heitproduktid</a:t>
            </a:r>
            <a:r>
              <a:rPr lang="et-EE" sz="1200" b="0" i="0" u="none" strike="noStrike" kern="1200" baseline="0" dirty="0">
                <a:solidFill>
                  <a:schemeClr val="tx1"/>
                </a:solidFill>
                <a:latin typeface="+mn-lt"/>
                <a:ea typeface="+mn-ea"/>
                <a:cs typeface="+mn-cs"/>
              </a:rPr>
              <a:t>)</a:t>
            </a:r>
            <a:r>
              <a:rPr lang="et-EE" b="1" dirty="0"/>
              <a:t> ja looduslik reostus</a:t>
            </a:r>
          </a:p>
          <a:p>
            <a:pPr marL="171450" indent="-171450">
              <a:buFont typeface="Arial" panose="020B0604020202020204" pitchFamily="34" charset="0"/>
              <a:buChar char="•"/>
            </a:pPr>
            <a:r>
              <a:rPr lang="et-EE" b="1" dirty="0"/>
              <a:t>Põhjavee reostus</a:t>
            </a:r>
            <a:r>
              <a:rPr lang="et-EE" dirty="0"/>
              <a:t> – kahjulike lisandite tungimine põhjavette inimtegevuse otsese või kaudse mõju tulemusena. Mõiste “reostus” sisaldab ka sellist inimtegevuse kaudset mõju põhjavee kvaliteedile nagu soolase vee </a:t>
            </a:r>
            <a:r>
              <a:rPr lang="et-EE" dirty="0" err="1"/>
              <a:t>sissetungimine</a:t>
            </a:r>
            <a:r>
              <a:rPr lang="et-EE" dirty="0"/>
              <a:t> põhjaveekihti intensiivse põhjavee väljapumpamise tagajärjel (Karro, 2010; 2014)</a:t>
            </a:r>
          </a:p>
          <a:p>
            <a:pPr marL="171450" indent="-171450">
              <a:buFont typeface="Arial" panose="020B0604020202020204" pitchFamily="34" charset="0"/>
              <a:buChar char="•"/>
            </a:pPr>
            <a:r>
              <a:rPr lang="et-EE" dirty="0"/>
              <a:t>Bioloogiline reostus – ei tohi unustada ka põhjavees endas esinevad bakterid (NB! Kai loeng)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dirty="0"/>
              <a:t>Keemiline reostus - Kutsuvad esile mürgistust, tekitavad vee ebameeldiva lõhna jne.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dirty="0"/>
              <a:t>Mehaaniline reostus - Kui on tegemist poorse keskkonnaga, settivad mehaanilised lisandid põhjaveest välja juba vee liikumise esimestel meetritel. Lõhelistes ja </a:t>
            </a:r>
            <a:r>
              <a:rPr lang="et-EE" dirty="0" err="1"/>
              <a:t>karstunud</a:t>
            </a:r>
            <a:r>
              <a:rPr lang="et-EE" dirty="0"/>
              <a:t> kivimites levib selline reostus kaugemale, kuid ka neis ta pikapeale kaob.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dirty="0"/>
              <a:t>Radioaktiivne reostus levib põhjavees üldiselt aeglaselt, sest enamik radioaktiivseid aineid adsorbeeritakse pinnaseosakeste poolt.</a:t>
            </a:r>
          </a:p>
        </p:txBody>
      </p:sp>
      <p:sp>
        <p:nvSpPr>
          <p:cNvPr id="4" name="Slaidinumbri kohatäide 3"/>
          <p:cNvSpPr>
            <a:spLocks noGrp="1"/>
          </p:cNvSpPr>
          <p:nvPr>
            <p:ph type="sldNum" sz="quarter" idx="10"/>
          </p:nvPr>
        </p:nvSpPr>
        <p:spPr/>
        <p:txBody>
          <a:bodyPr/>
          <a:lstStyle/>
          <a:p>
            <a:fld id="{27665025-D264-4A6D-8E0B-A41F9076E097}" type="slidenum">
              <a:rPr lang="en-US" smtClean="0"/>
              <a:t>2</a:t>
            </a:fld>
            <a:endParaRPr lang="en-US"/>
          </a:p>
        </p:txBody>
      </p:sp>
    </p:spTree>
    <p:extLst>
      <p:ext uri="{BB962C8B-B14F-4D97-AF65-F5344CB8AC3E}">
        <p14:creationId xmlns:p14="http://schemas.microsoft.com/office/powerpoint/2010/main" val="391106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n-US" dirty="0" err="1"/>
              <a:t>Kivimite</a:t>
            </a:r>
            <a:r>
              <a:rPr lang="en-US" dirty="0"/>
              <a:t> ja </a:t>
            </a:r>
            <a:r>
              <a:rPr lang="en-US" dirty="0" err="1"/>
              <a:t>setete</a:t>
            </a:r>
            <a:r>
              <a:rPr lang="en-US" dirty="0"/>
              <a:t> </a:t>
            </a:r>
            <a:r>
              <a:rPr lang="en-US" dirty="0" err="1"/>
              <a:t>mineraloogiline</a:t>
            </a:r>
            <a:r>
              <a:rPr lang="en-US" dirty="0"/>
              <a:t> </a:t>
            </a:r>
            <a:r>
              <a:rPr lang="en-US" dirty="0" err="1"/>
              <a:t>koostis</a:t>
            </a:r>
            <a:r>
              <a:rPr lang="en-US" dirty="0"/>
              <a:t> ja </a:t>
            </a:r>
            <a:r>
              <a:rPr lang="en-US" dirty="0" err="1"/>
              <a:t>füüsikalised</a:t>
            </a:r>
            <a:r>
              <a:rPr lang="en-US" dirty="0"/>
              <a:t> </a:t>
            </a:r>
            <a:r>
              <a:rPr lang="en-US" dirty="0" err="1"/>
              <a:t>omadused</a:t>
            </a:r>
            <a:r>
              <a:rPr lang="en-US" dirty="0"/>
              <a:t> </a:t>
            </a:r>
            <a:r>
              <a:rPr lang="en-US" dirty="0" err="1"/>
              <a:t>mõjutava</a:t>
            </a:r>
            <a:r>
              <a:rPr lang="et-EE" dirty="0"/>
              <a:t> </a:t>
            </a:r>
            <a:r>
              <a:rPr lang="en-US" dirty="0" err="1"/>
              <a:t>oluliselt</a:t>
            </a:r>
            <a:r>
              <a:rPr lang="en-US" dirty="0"/>
              <a:t> </a:t>
            </a:r>
            <a:r>
              <a:rPr lang="en-US" dirty="0" err="1"/>
              <a:t>reostuse</a:t>
            </a:r>
            <a:r>
              <a:rPr lang="en-US" dirty="0"/>
              <a:t> </a:t>
            </a:r>
            <a:r>
              <a:rPr lang="en-US" dirty="0" err="1"/>
              <a:t>leviku</a:t>
            </a:r>
            <a:r>
              <a:rPr lang="en-US" dirty="0"/>
              <a:t> </a:t>
            </a:r>
            <a:r>
              <a:rPr lang="en-US" dirty="0" err="1"/>
              <a:t>ulatust</a:t>
            </a:r>
            <a:r>
              <a:rPr lang="en-US" dirty="0"/>
              <a:t> ja </a:t>
            </a:r>
            <a:r>
              <a:rPr lang="en-US" dirty="0" err="1"/>
              <a:t>kiirust</a:t>
            </a:r>
            <a:r>
              <a:rPr lang="et-EE" dirty="0"/>
              <a:t> (dispersioon)</a:t>
            </a:r>
            <a:r>
              <a:rPr lang="en-US" dirty="0"/>
              <a:t>. </a:t>
            </a:r>
            <a:endParaRPr lang="et-EE" dirty="0"/>
          </a:p>
          <a:p>
            <a:pPr marL="171450" indent="-171450">
              <a:buFont typeface="Arial" panose="020B0604020202020204" pitchFamily="34" charset="0"/>
              <a:buChar char="•"/>
            </a:pPr>
            <a:r>
              <a:rPr lang="et-EE" dirty="0"/>
              <a:t>Reostunud põhjavesi puhastub reostunud ja puhta vee segunemisel, reoaine lagunemisel või sidumisel mulla või pinnaseosakeste külge.</a:t>
            </a:r>
          </a:p>
          <a:p>
            <a:pPr marL="171450" indent="-171450">
              <a:buFont typeface="Arial" panose="020B0604020202020204" pitchFamily="34" charset="0"/>
              <a:buChar char="•"/>
            </a:pPr>
            <a:r>
              <a:rPr lang="et-EE" dirty="0"/>
              <a:t>Kõige intensiivsem vee puhastumine bakteritest toimub selle infiltratsiooniteekonna esimeste meetrite jooksul. Pinnase puhastusvõime on seda suurem, mida peeneteralisemad on</a:t>
            </a:r>
          </a:p>
          <a:p>
            <a:pPr marL="171450" indent="-171450">
              <a:buFont typeface="Arial" panose="020B0604020202020204" pitchFamily="34" charset="0"/>
              <a:buChar char="•"/>
            </a:pPr>
            <a:r>
              <a:rPr lang="et-EE" dirty="0"/>
              <a:t>kivimid. Jämedateraliste, </a:t>
            </a:r>
            <a:r>
              <a:rPr lang="et-EE" dirty="0" err="1"/>
              <a:t>karstunud</a:t>
            </a:r>
            <a:r>
              <a:rPr lang="et-EE" dirty="0"/>
              <a:t> ja lõheliste kivimite puhul on isepuhastumine väga nõrk ja bakteriaalse reostuse levikukauguse määrab mitte niivõrd </a:t>
            </a:r>
            <a:r>
              <a:rPr lang="et-EE" dirty="0" err="1"/>
              <a:t>sorptsiooniprotsess</a:t>
            </a:r>
            <a:r>
              <a:rPr lang="et-EE" dirty="0"/>
              <a:t> kivimiosakeste pinnal, vaid vee liikumise kiirus ja bakterite eluiga. (Karro, 2010)</a:t>
            </a:r>
          </a:p>
          <a:p>
            <a:pPr marL="171450" indent="-171450">
              <a:buFont typeface="Arial" panose="020B0604020202020204" pitchFamily="34" charset="0"/>
              <a:buChar char="•"/>
            </a:pPr>
            <a:r>
              <a:rPr lang="en-US" dirty="0" err="1"/>
              <a:t>Mitmed</a:t>
            </a:r>
            <a:r>
              <a:rPr lang="en-US" dirty="0"/>
              <a:t> </a:t>
            </a:r>
            <a:r>
              <a:rPr lang="en-US" dirty="0" err="1"/>
              <a:t>orgaanilise</a:t>
            </a:r>
            <a:r>
              <a:rPr lang="et-EE" dirty="0"/>
              <a:t>d </a:t>
            </a:r>
            <a:r>
              <a:rPr lang="en-US" dirty="0" err="1"/>
              <a:t>ained</a:t>
            </a:r>
            <a:r>
              <a:rPr lang="en-US" dirty="0"/>
              <a:t> ja </a:t>
            </a:r>
            <a:r>
              <a:rPr lang="en-US" dirty="0" err="1"/>
              <a:t>anorgaanilised</a:t>
            </a:r>
            <a:r>
              <a:rPr lang="en-US" dirty="0"/>
              <a:t> </a:t>
            </a:r>
            <a:r>
              <a:rPr lang="en-US" dirty="0" err="1"/>
              <a:t>ained</a:t>
            </a:r>
            <a:r>
              <a:rPr lang="en-US" dirty="0"/>
              <a:t> </a:t>
            </a:r>
            <a:r>
              <a:rPr lang="en-US" dirty="0" err="1"/>
              <a:t>lagundatakse</a:t>
            </a:r>
            <a:r>
              <a:rPr lang="en-US" dirty="0"/>
              <a:t> </a:t>
            </a:r>
            <a:r>
              <a:rPr lang="en-US" dirty="0" err="1"/>
              <a:t>aeratsioonivöös</a:t>
            </a:r>
            <a:r>
              <a:rPr lang="en-US" dirty="0"/>
              <a:t> </a:t>
            </a:r>
            <a:r>
              <a:rPr lang="en-US" dirty="0" err="1"/>
              <a:t>nende</a:t>
            </a:r>
            <a:r>
              <a:rPr lang="en-US" dirty="0"/>
              <a:t> </a:t>
            </a:r>
            <a:r>
              <a:rPr lang="en-US" dirty="0" err="1"/>
              <a:t>oksüdeerimise</a:t>
            </a:r>
            <a:r>
              <a:rPr lang="en-US" dirty="0"/>
              <a:t> </a:t>
            </a:r>
            <a:r>
              <a:rPr lang="en-US" dirty="0" err="1"/>
              <a:t>teel</a:t>
            </a:r>
            <a:r>
              <a:rPr lang="et-EE" dirty="0"/>
              <a:t> </a:t>
            </a:r>
            <a:r>
              <a:rPr lang="en-US" dirty="0" err="1"/>
              <a:t>või</a:t>
            </a:r>
            <a:r>
              <a:rPr lang="en-US" dirty="0"/>
              <a:t> </a:t>
            </a:r>
            <a:r>
              <a:rPr lang="en-US" dirty="0" err="1"/>
              <a:t>bakterite</a:t>
            </a:r>
            <a:r>
              <a:rPr lang="en-US" dirty="0"/>
              <a:t> </a:t>
            </a:r>
            <a:r>
              <a:rPr lang="en-US" dirty="0" err="1"/>
              <a:t>elutegevuse</a:t>
            </a:r>
            <a:r>
              <a:rPr lang="en-US" dirty="0"/>
              <a:t> </a:t>
            </a:r>
            <a:r>
              <a:rPr lang="en-US" dirty="0" err="1"/>
              <a:t>tagajärjel</a:t>
            </a:r>
            <a:r>
              <a:rPr lang="en-US" dirty="0"/>
              <a:t>. </a:t>
            </a:r>
            <a:r>
              <a:rPr lang="en-US" dirty="0" err="1"/>
              <a:t>Savid</a:t>
            </a:r>
            <a:r>
              <a:rPr lang="en-US" dirty="0"/>
              <a:t> ja </a:t>
            </a:r>
            <a:r>
              <a:rPr lang="en-US" dirty="0" err="1"/>
              <a:t>orgaanilised</a:t>
            </a:r>
            <a:r>
              <a:rPr lang="en-US" dirty="0"/>
              <a:t> </a:t>
            </a:r>
            <a:r>
              <a:rPr lang="en-US" dirty="0" err="1"/>
              <a:t>setted</a:t>
            </a:r>
            <a:r>
              <a:rPr lang="en-US" dirty="0"/>
              <a:t> on </a:t>
            </a:r>
            <a:r>
              <a:rPr lang="en-US" dirty="0" err="1"/>
              <a:t>võimelised</a:t>
            </a:r>
            <a:endParaRPr lang="en-US" dirty="0"/>
          </a:p>
          <a:p>
            <a:pPr marL="171450" indent="-171450">
              <a:buFont typeface="Arial" panose="020B0604020202020204" pitchFamily="34" charset="0"/>
              <a:buChar char="•"/>
            </a:pPr>
            <a:r>
              <a:rPr lang="en-US" dirty="0" err="1"/>
              <a:t>adsorbeerima</a:t>
            </a:r>
            <a:r>
              <a:rPr lang="en-US" dirty="0"/>
              <a:t> </a:t>
            </a:r>
            <a:r>
              <a:rPr lang="en-US" dirty="0" err="1"/>
              <a:t>oma</a:t>
            </a:r>
            <a:r>
              <a:rPr lang="en-US" dirty="0"/>
              <a:t> </a:t>
            </a:r>
            <a:r>
              <a:rPr lang="en-US" dirty="0" err="1"/>
              <a:t>pinnale</a:t>
            </a:r>
            <a:r>
              <a:rPr lang="en-US" dirty="0"/>
              <a:t> </a:t>
            </a:r>
            <a:r>
              <a:rPr lang="en-US" dirty="0" err="1"/>
              <a:t>raskemetalle</a:t>
            </a:r>
            <a:r>
              <a:rPr lang="en-US" dirty="0"/>
              <a:t> ja </a:t>
            </a:r>
            <a:r>
              <a:rPr lang="en-US" dirty="0" err="1"/>
              <a:t>mitmeid</a:t>
            </a:r>
            <a:r>
              <a:rPr lang="en-US" dirty="0"/>
              <a:t> </a:t>
            </a:r>
            <a:r>
              <a:rPr lang="en-US" dirty="0" err="1"/>
              <a:t>orgaanilisi</a:t>
            </a:r>
            <a:r>
              <a:rPr lang="en-US" dirty="0"/>
              <a:t> </a:t>
            </a:r>
            <a:r>
              <a:rPr lang="en-US" dirty="0" err="1"/>
              <a:t>reoaineid</a:t>
            </a:r>
            <a:r>
              <a:rPr lang="en-US" dirty="0"/>
              <a:t> ja </a:t>
            </a:r>
            <a:r>
              <a:rPr lang="en-US" dirty="0" err="1"/>
              <a:t>seeläbi</a:t>
            </a:r>
            <a:r>
              <a:rPr lang="et-EE" dirty="0"/>
              <a:t> </a:t>
            </a:r>
            <a:r>
              <a:rPr lang="en-US" dirty="0" err="1"/>
              <a:t>vähendama</a:t>
            </a:r>
            <a:r>
              <a:rPr lang="en-US" dirty="0"/>
              <a:t> </a:t>
            </a:r>
            <a:r>
              <a:rPr lang="en-US" dirty="0" err="1"/>
              <a:t>nende</a:t>
            </a:r>
            <a:r>
              <a:rPr lang="en-US" dirty="0"/>
              <a:t> </a:t>
            </a:r>
            <a:r>
              <a:rPr lang="en-US" dirty="0" err="1"/>
              <a:t>sisaldust</a:t>
            </a:r>
            <a:r>
              <a:rPr lang="en-US" dirty="0"/>
              <a:t> </a:t>
            </a:r>
            <a:r>
              <a:rPr lang="en-US" dirty="0" err="1"/>
              <a:t>põhjavees</a:t>
            </a:r>
            <a:r>
              <a:rPr lang="en-US" dirty="0"/>
              <a:t>.</a:t>
            </a:r>
            <a:endParaRPr lang="et-E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err="1">
                <a:solidFill>
                  <a:schemeClr val="tx1"/>
                </a:solidFill>
                <a:latin typeface="+mn-lt"/>
                <a:ea typeface="+mn-ea"/>
                <a:cs typeface="+mn-cs"/>
              </a:rPr>
              <a:t>Reostunud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segunemisel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puhta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põhjaveega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väheneb</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reostusainete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kontsentratsioon</a:t>
            </a:r>
            <a:r>
              <a:rPr lang="en-US" sz="1200" b="0" i="0" u="none" strike="noStrike" kern="1200" baseline="0" dirty="0">
                <a:solidFill>
                  <a:schemeClr val="tx1"/>
                </a:solidFill>
                <a:latin typeface="+mn-lt"/>
                <a:ea typeface="+mn-ea"/>
                <a:cs typeface="+mn-cs"/>
              </a:rPr>
              <a:t>.</a:t>
            </a:r>
            <a:r>
              <a:rPr lang="et-EE"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Kui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tegemist</a:t>
            </a:r>
            <a:r>
              <a:rPr lang="en-US" sz="1200" b="0" i="0" u="none" strike="noStrike" kern="1200" baseline="0" dirty="0">
                <a:solidFill>
                  <a:schemeClr val="tx1"/>
                </a:solidFill>
                <a:latin typeface="+mn-lt"/>
                <a:ea typeface="+mn-ea"/>
                <a:cs typeface="+mn-cs"/>
              </a:rPr>
              <a:t> on </a:t>
            </a:r>
            <a:r>
              <a:rPr lang="en-US" sz="1200" b="0" i="0" u="none" strike="noStrike" kern="1200" baseline="0" dirty="0" err="1">
                <a:solidFill>
                  <a:schemeClr val="tx1"/>
                </a:solidFill>
                <a:latin typeface="+mn-lt"/>
                <a:ea typeface="+mn-ea"/>
                <a:cs typeface="+mn-cs"/>
              </a:rPr>
              <a:t>olnud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ühekordse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reostusega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siis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toimub</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lahjenemine</a:t>
            </a:r>
            <a:r>
              <a:rPr lang="et-EE"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maapinnalähedases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veekihis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peamiselt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igaaastase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sademevee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infiltratsiooni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arvel</a:t>
            </a:r>
            <a:r>
              <a:rPr lang="en-US" sz="1200" b="0" i="0" u="none" strike="noStrike" kern="1200" baseline="0" dirty="0">
                <a:solidFill>
                  <a:schemeClr val="tx1"/>
                </a:solidFill>
                <a:latin typeface="+mn-lt"/>
                <a:ea typeface="+mn-ea"/>
                <a:cs typeface="+mn-cs"/>
              </a:rPr>
              <a:t>.</a:t>
            </a:r>
            <a:r>
              <a:rPr lang="et-EE"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Puhastumist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lahjenemise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läbi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saab</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kiirendada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reostunud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väljapumpamise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abil</a:t>
            </a:r>
            <a:r>
              <a:rPr lang="et-EE" sz="1200" b="0" i="0" u="none" strike="noStrike" kern="1200" baseline="0" dirty="0">
                <a:solidFill>
                  <a:schemeClr val="tx1"/>
                </a:solidFill>
                <a:latin typeface="+mn-lt"/>
                <a:ea typeface="+mn-ea"/>
                <a:cs typeface="+mn-cs"/>
              </a:rPr>
              <a:t>. (Põhjaveekomisjon, 2004)</a:t>
            </a:r>
            <a:endParaRPr lang="en-US" dirty="0"/>
          </a:p>
          <a:p>
            <a:pPr marL="171450" indent="-171450">
              <a:buFont typeface="Arial" panose="020B0604020202020204" pitchFamily="34" charset="0"/>
              <a:buChar char="•"/>
            </a:pPr>
            <a:r>
              <a:rPr lang="en-US" dirty="0" err="1"/>
              <a:t>Pinnaste</a:t>
            </a:r>
            <a:r>
              <a:rPr lang="en-US" dirty="0"/>
              <a:t> </a:t>
            </a:r>
            <a:r>
              <a:rPr lang="en-US" dirty="0" err="1"/>
              <a:t>hüdraulilised</a:t>
            </a:r>
            <a:r>
              <a:rPr lang="en-US" dirty="0"/>
              <a:t> </a:t>
            </a:r>
            <a:r>
              <a:rPr lang="en-US" dirty="0" err="1"/>
              <a:t>omadused</a:t>
            </a:r>
            <a:r>
              <a:rPr lang="en-US" dirty="0"/>
              <a:t> </a:t>
            </a:r>
            <a:r>
              <a:rPr lang="en-US" dirty="0" err="1"/>
              <a:t>määravad</a:t>
            </a:r>
            <a:r>
              <a:rPr lang="en-US" dirty="0"/>
              <a:t> </a:t>
            </a:r>
            <a:r>
              <a:rPr lang="en-US" dirty="0" err="1"/>
              <a:t>ära</a:t>
            </a:r>
            <a:r>
              <a:rPr lang="en-US" dirty="0"/>
              <a:t> </a:t>
            </a:r>
            <a:r>
              <a:rPr lang="en-US" dirty="0" err="1"/>
              <a:t>reoainete</a:t>
            </a:r>
            <a:r>
              <a:rPr lang="en-US" dirty="0"/>
              <a:t> </a:t>
            </a:r>
            <a:r>
              <a:rPr lang="en-US" dirty="0" err="1"/>
              <a:t>liikumissuuna</a:t>
            </a:r>
            <a:r>
              <a:rPr lang="en-US" dirty="0"/>
              <a:t> ja –</a:t>
            </a:r>
            <a:r>
              <a:rPr lang="en-US" dirty="0" err="1"/>
              <a:t>kiiruse</a:t>
            </a:r>
            <a:r>
              <a:rPr lang="et-EE" dirty="0"/>
              <a:t> </a:t>
            </a:r>
            <a:r>
              <a:rPr lang="en-US" dirty="0" err="1"/>
              <a:t>põhjavees</a:t>
            </a:r>
            <a:r>
              <a:rPr lang="en-US" dirty="0"/>
              <a:t>. </a:t>
            </a:r>
            <a:r>
              <a:rPr lang="en-US" dirty="0" err="1"/>
              <a:t>Vees</a:t>
            </a:r>
            <a:r>
              <a:rPr lang="en-US" dirty="0"/>
              <a:t> </a:t>
            </a:r>
            <a:r>
              <a:rPr lang="en-US" dirty="0" err="1"/>
              <a:t>lahustunud</a:t>
            </a:r>
            <a:r>
              <a:rPr lang="en-US" dirty="0"/>
              <a:t> </a:t>
            </a:r>
            <a:r>
              <a:rPr lang="en-US" dirty="0" err="1"/>
              <a:t>ained</a:t>
            </a:r>
            <a:r>
              <a:rPr lang="en-US" dirty="0"/>
              <a:t> (see </a:t>
            </a:r>
            <a:r>
              <a:rPr lang="en-US" dirty="0" err="1"/>
              <a:t>osa</a:t>
            </a:r>
            <a:r>
              <a:rPr lang="en-US" dirty="0"/>
              <a:t>, </a:t>
            </a:r>
            <a:r>
              <a:rPr lang="en-US" dirty="0" err="1"/>
              <a:t>mida</a:t>
            </a:r>
            <a:r>
              <a:rPr lang="en-US" dirty="0"/>
              <a:t> </a:t>
            </a:r>
            <a:r>
              <a:rPr lang="en-US" dirty="0" err="1"/>
              <a:t>pinnaseosakeste</a:t>
            </a:r>
            <a:r>
              <a:rPr lang="en-US" dirty="0"/>
              <a:t> </a:t>
            </a:r>
            <a:r>
              <a:rPr lang="en-US" dirty="0" err="1"/>
              <a:t>poolt</a:t>
            </a:r>
            <a:r>
              <a:rPr lang="en-US" dirty="0"/>
              <a:t> </a:t>
            </a:r>
            <a:r>
              <a:rPr lang="en-US" dirty="0" err="1"/>
              <a:t>ei</a:t>
            </a:r>
            <a:r>
              <a:rPr lang="et-EE" dirty="0"/>
              <a:t> </a:t>
            </a:r>
            <a:r>
              <a:rPr lang="en-US" dirty="0" err="1"/>
              <a:t>adsorbeerita</a:t>
            </a:r>
            <a:r>
              <a:rPr lang="en-US" dirty="0"/>
              <a:t>) </a:t>
            </a:r>
            <a:r>
              <a:rPr lang="en-US" dirty="0" err="1"/>
              <a:t>liiguvad</a:t>
            </a:r>
            <a:r>
              <a:rPr lang="en-US" dirty="0"/>
              <a:t> </a:t>
            </a:r>
            <a:r>
              <a:rPr lang="en-US" dirty="0" err="1"/>
              <a:t>koos</a:t>
            </a:r>
            <a:r>
              <a:rPr lang="en-US" dirty="0"/>
              <a:t> </a:t>
            </a:r>
            <a:r>
              <a:rPr lang="en-US" dirty="0" err="1"/>
              <a:t>veega</a:t>
            </a:r>
            <a:r>
              <a:rPr lang="en-US" dirty="0"/>
              <a:t> </a:t>
            </a:r>
            <a:r>
              <a:rPr lang="en-US" dirty="0" err="1"/>
              <a:t>pinnase</a:t>
            </a:r>
            <a:r>
              <a:rPr lang="en-US" dirty="0"/>
              <a:t> </a:t>
            </a:r>
            <a:r>
              <a:rPr lang="en-US" dirty="0" err="1"/>
              <a:t>parima</a:t>
            </a:r>
            <a:r>
              <a:rPr lang="en-US" dirty="0"/>
              <a:t> </a:t>
            </a:r>
            <a:r>
              <a:rPr lang="en-US" dirty="0" err="1"/>
              <a:t>veejuhtivusega</a:t>
            </a:r>
            <a:r>
              <a:rPr lang="en-US" dirty="0"/>
              <a:t> </a:t>
            </a:r>
            <a:r>
              <a:rPr lang="en-US" dirty="0" err="1"/>
              <a:t>suunas</a:t>
            </a:r>
            <a:r>
              <a:rPr lang="en-US" dirty="0"/>
              <a:t>. </a:t>
            </a:r>
            <a:r>
              <a:rPr lang="en-US" dirty="0" err="1"/>
              <a:t>Mida</a:t>
            </a:r>
            <a:r>
              <a:rPr lang="et-EE" dirty="0"/>
              <a:t> </a:t>
            </a:r>
            <a:r>
              <a:rPr lang="en-US" dirty="0" err="1"/>
              <a:t>kaugemale</a:t>
            </a:r>
            <a:r>
              <a:rPr lang="en-US" dirty="0"/>
              <a:t> </a:t>
            </a:r>
            <a:r>
              <a:rPr lang="en-US" dirty="0" err="1"/>
              <a:t>reoaine</a:t>
            </a:r>
            <a:r>
              <a:rPr lang="en-US" dirty="0"/>
              <a:t> </a:t>
            </a:r>
            <a:r>
              <a:rPr lang="en-US" dirty="0" err="1"/>
              <a:t>osakesed</a:t>
            </a:r>
            <a:r>
              <a:rPr lang="en-US" dirty="0"/>
              <a:t> </a:t>
            </a:r>
            <a:r>
              <a:rPr lang="en-US" dirty="0" err="1"/>
              <a:t>reostusallikast</a:t>
            </a:r>
            <a:r>
              <a:rPr lang="en-US" dirty="0"/>
              <a:t> </a:t>
            </a:r>
            <a:r>
              <a:rPr lang="en-US" dirty="0" err="1"/>
              <a:t>jõuavad</a:t>
            </a:r>
            <a:r>
              <a:rPr lang="en-US" dirty="0"/>
              <a:t>, </a:t>
            </a:r>
            <a:r>
              <a:rPr lang="en-US" dirty="0" err="1"/>
              <a:t>seda</a:t>
            </a:r>
            <a:r>
              <a:rPr lang="en-US" dirty="0"/>
              <a:t> </a:t>
            </a:r>
            <a:r>
              <a:rPr lang="en-US" dirty="0" err="1"/>
              <a:t>sügavamale</a:t>
            </a:r>
            <a:r>
              <a:rPr lang="en-US" dirty="0"/>
              <a:t> ja k</a:t>
            </a:r>
            <a:r>
              <a:rPr lang="et-EE" dirty="0"/>
              <a:t>a </a:t>
            </a:r>
            <a:r>
              <a:rPr lang="en-US" dirty="0" err="1"/>
              <a:t>horisontaalsuunas</a:t>
            </a:r>
            <a:r>
              <a:rPr lang="en-US" dirty="0"/>
              <a:t> </a:t>
            </a:r>
            <a:r>
              <a:rPr lang="en-US" dirty="0" err="1"/>
              <a:t>ulatuslikumale</a:t>
            </a:r>
            <a:r>
              <a:rPr lang="en-US" dirty="0"/>
              <a:t> </a:t>
            </a:r>
            <a:r>
              <a:rPr lang="en-US" dirty="0" err="1"/>
              <a:t>alale</a:t>
            </a:r>
            <a:r>
              <a:rPr lang="en-US" dirty="0"/>
              <a:t> </a:t>
            </a:r>
            <a:r>
              <a:rPr lang="en-US" dirty="0" err="1"/>
              <a:t>nad</a:t>
            </a:r>
            <a:r>
              <a:rPr lang="en-US" dirty="0"/>
              <a:t> </a:t>
            </a:r>
            <a:r>
              <a:rPr lang="en-US" dirty="0" err="1"/>
              <a:t>levivad</a:t>
            </a:r>
            <a:r>
              <a:rPr lang="en-US" dirty="0"/>
              <a:t>. </a:t>
            </a:r>
            <a:r>
              <a:rPr lang="en-US" dirty="0" err="1"/>
              <a:t>Seetõttu</a:t>
            </a:r>
            <a:r>
              <a:rPr lang="en-US" dirty="0"/>
              <a:t> on </a:t>
            </a:r>
            <a:r>
              <a:rPr lang="en-US" dirty="0" err="1"/>
              <a:t>igasuguste</a:t>
            </a:r>
            <a:r>
              <a:rPr lang="et-EE" dirty="0"/>
              <a:t> </a:t>
            </a:r>
            <a:r>
              <a:rPr lang="en-US" dirty="0" err="1"/>
              <a:t>jäätmehoidlate</a:t>
            </a:r>
            <a:r>
              <a:rPr lang="en-US" dirty="0"/>
              <a:t> ja </a:t>
            </a:r>
            <a:r>
              <a:rPr lang="en-US" dirty="0" err="1"/>
              <a:t>teiste</a:t>
            </a:r>
            <a:r>
              <a:rPr lang="en-US" dirty="0"/>
              <a:t> </a:t>
            </a:r>
            <a:r>
              <a:rPr lang="en-US" dirty="0" err="1"/>
              <a:t>potentsiaalsete</a:t>
            </a:r>
            <a:r>
              <a:rPr lang="en-US" dirty="0"/>
              <a:t> </a:t>
            </a:r>
            <a:r>
              <a:rPr lang="en-US" dirty="0" err="1"/>
              <a:t>reostusallikate</a:t>
            </a:r>
            <a:r>
              <a:rPr lang="en-US" dirty="0"/>
              <a:t> </a:t>
            </a:r>
            <a:r>
              <a:rPr lang="en-US" dirty="0" err="1"/>
              <a:t>rajamisel</a:t>
            </a:r>
            <a:r>
              <a:rPr lang="en-US" dirty="0"/>
              <a:t> </a:t>
            </a:r>
            <a:r>
              <a:rPr lang="en-US" dirty="0" err="1"/>
              <a:t>vaja</a:t>
            </a:r>
            <a:r>
              <a:rPr lang="en-US" dirty="0"/>
              <a:t> </a:t>
            </a:r>
            <a:r>
              <a:rPr lang="en-US" dirty="0" err="1"/>
              <a:t>arvestada</a:t>
            </a:r>
            <a:r>
              <a:rPr lang="en-US" dirty="0"/>
              <a:t> ala</a:t>
            </a:r>
            <a:r>
              <a:rPr lang="et-EE" dirty="0"/>
              <a:t> </a:t>
            </a:r>
            <a:r>
              <a:rPr lang="en-US" dirty="0" err="1"/>
              <a:t>geoloogilise</a:t>
            </a:r>
            <a:r>
              <a:rPr lang="en-US" dirty="0"/>
              <a:t> </a:t>
            </a:r>
            <a:r>
              <a:rPr lang="en-US" dirty="0" err="1"/>
              <a:t>ehitusega</a:t>
            </a:r>
            <a:r>
              <a:rPr lang="en-US" dirty="0"/>
              <a:t>, </a:t>
            </a:r>
            <a:r>
              <a:rPr lang="en-US" dirty="0" err="1"/>
              <a:t>reljeefiga</a:t>
            </a:r>
            <a:r>
              <a:rPr lang="en-US" dirty="0"/>
              <a:t>, </a:t>
            </a:r>
            <a:r>
              <a:rPr lang="en-US" dirty="0" err="1"/>
              <a:t>pinnaste</a:t>
            </a:r>
            <a:r>
              <a:rPr lang="en-US" dirty="0"/>
              <a:t> </a:t>
            </a:r>
            <a:r>
              <a:rPr lang="en-US" dirty="0" err="1"/>
              <a:t>mehhaaniliste</a:t>
            </a:r>
            <a:r>
              <a:rPr lang="en-US" dirty="0"/>
              <a:t> ja </a:t>
            </a:r>
            <a:r>
              <a:rPr lang="en-US" dirty="0" err="1"/>
              <a:t>hüdrauliliste</a:t>
            </a:r>
            <a:r>
              <a:rPr lang="en-US" dirty="0"/>
              <a:t> </a:t>
            </a:r>
            <a:r>
              <a:rPr lang="en-US" dirty="0" err="1"/>
              <a:t>omadustega</a:t>
            </a:r>
            <a:r>
              <a:rPr lang="en-US" dirty="0"/>
              <a:t>.</a:t>
            </a:r>
          </a:p>
          <a:p>
            <a:pPr marL="171450" indent="-171450">
              <a:buFont typeface="Arial" panose="020B0604020202020204" pitchFamily="34" charset="0"/>
              <a:buChar char="•"/>
            </a:pPr>
            <a:r>
              <a:rPr lang="en-US" dirty="0" err="1"/>
              <a:t>Reostusoht</a:t>
            </a:r>
            <a:r>
              <a:rPr lang="en-US" dirty="0"/>
              <a:t> on </a:t>
            </a:r>
            <a:r>
              <a:rPr lang="en-US" dirty="0" err="1"/>
              <a:t>väiksem</a:t>
            </a:r>
            <a:r>
              <a:rPr lang="en-US" dirty="0"/>
              <a:t>, </a:t>
            </a:r>
            <a:r>
              <a:rPr lang="en-US" dirty="0" err="1"/>
              <a:t>kui</a:t>
            </a:r>
            <a:r>
              <a:rPr lang="en-US" dirty="0"/>
              <a:t> </a:t>
            </a:r>
            <a:r>
              <a:rPr lang="en-US" dirty="0" err="1"/>
              <a:t>arvestataks</a:t>
            </a:r>
            <a:r>
              <a:rPr lang="en-US" dirty="0"/>
              <a:t> </a:t>
            </a:r>
            <a:r>
              <a:rPr lang="en-US" dirty="0" err="1"/>
              <a:t>järgmist</a:t>
            </a:r>
            <a:r>
              <a:rPr lang="en-US" dirty="0"/>
              <a:t>:</a:t>
            </a:r>
          </a:p>
          <a:p>
            <a:pPr marL="0" indent="0">
              <a:buFont typeface="Arial" panose="020B0604020202020204" pitchFamily="34" charset="0"/>
              <a:buNone/>
            </a:pPr>
            <a:r>
              <a:rPr lang="en-US" dirty="0"/>
              <a:t>1. </a:t>
            </a:r>
            <a:r>
              <a:rPr lang="en-US" dirty="0" err="1"/>
              <a:t>Aeratsioonivöös</a:t>
            </a:r>
            <a:r>
              <a:rPr lang="en-US" dirty="0"/>
              <a:t> </a:t>
            </a:r>
            <a:r>
              <a:rPr lang="en-US" dirty="0" err="1"/>
              <a:t>peaksid</a:t>
            </a:r>
            <a:r>
              <a:rPr lang="en-US" dirty="0"/>
              <a:t> </a:t>
            </a:r>
            <a:r>
              <a:rPr lang="en-US" dirty="0" err="1"/>
              <a:t>olema</a:t>
            </a:r>
            <a:r>
              <a:rPr lang="en-US" dirty="0"/>
              <a:t> </a:t>
            </a:r>
            <a:r>
              <a:rPr lang="en-US" dirty="0" err="1"/>
              <a:t>esindatud</a:t>
            </a:r>
            <a:r>
              <a:rPr lang="en-US" dirty="0"/>
              <a:t> </a:t>
            </a:r>
            <a:r>
              <a:rPr lang="en-US" dirty="0" err="1"/>
              <a:t>paksud</a:t>
            </a:r>
            <a:r>
              <a:rPr lang="en-US" dirty="0"/>
              <a:t> </a:t>
            </a:r>
            <a:r>
              <a:rPr lang="en-US" dirty="0" err="1"/>
              <a:t>halvasti</a:t>
            </a:r>
            <a:r>
              <a:rPr lang="en-US" dirty="0"/>
              <a:t> </a:t>
            </a:r>
            <a:r>
              <a:rPr lang="en-US" dirty="0" err="1"/>
              <a:t>vett</a:t>
            </a:r>
            <a:r>
              <a:rPr lang="en-US" dirty="0"/>
              <a:t> </a:t>
            </a:r>
            <a:r>
              <a:rPr lang="en-US" dirty="0" err="1"/>
              <a:t>juhtivad</a:t>
            </a:r>
            <a:r>
              <a:rPr lang="et-EE" dirty="0"/>
              <a:t> </a:t>
            </a:r>
            <a:r>
              <a:rPr lang="en-US" dirty="0" err="1"/>
              <a:t>pinnasekihid</a:t>
            </a:r>
            <a:r>
              <a:rPr lang="en-US" dirty="0"/>
              <a:t> (</a:t>
            </a:r>
            <a:r>
              <a:rPr lang="en-US" dirty="0" err="1"/>
              <a:t>savi</a:t>
            </a:r>
            <a:r>
              <a:rPr lang="en-US" dirty="0"/>
              <a:t>), </a:t>
            </a:r>
            <a:r>
              <a:rPr lang="en-US" dirty="0" err="1"/>
              <a:t>mis</a:t>
            </a:r>
            <a:r>
              <a:rPr lang="en-US" dirty="0"/>
              <a:t> </a:t>
            </a:r>
            <a:r>
              <a:rPr lang="en-US" dirty="0" err="1"/>
              <a:t>takistavad</a:t>
            </a:r>
            <a:r>
              <a:rPr lang="en-US" dirty="0"/>
              <a:t> </a:t>
            </a:r>
            <a:r>
              <a:rPr lang="en-US" dirty="0" err="1"/>
              <a:t>reoainete</a:t>
            </a:r>
            <a:r>
              <a:rPr lang="en-US" dirty="0"/>
              <a:t> </a:t>
            </a:r>
            <a:r>
              <a:rPr lang="en-US" dirty="0" err="1"/>
              <a:t>infiltreerumist</a:t>
            </a:r>
            <a:r>
              <a:rPr lang="en-US" dirty="0"/>
              <a:t>.</a:t>
            </a:r>
          </a:p>
          <a:p>
            <a:pPr marL="0" indent="0">
              <a:buFont typeface="Arial" panose="020B0604020202020204" pitchFamily="34" charset="0"/>
              <a:buNone/>
            </a:pPr>
            <a:r>
              <a:rPr lang="en-US" dirty="0"/>
              <a:t>2. </a:t>
            </a:r>
            <a:r>
              <a:rPr lang="en-US" dirty="0" err="1"/>
              <a:t>Rajatav</a:t>
            </a:r>
            <a:r>
              <a:rPr lang="en-US" dirty="0"/>
              <a:t> </a:t>
            </a:r>
            <a:r>
              <a:rPr lang="en-US" dirty="0" err="1"/>
              <a:t>objekt</a:t>
            </a:r>
            <a:r>
              <a:rPr lang="en-US" dirty="0"/>
              <a:t> </a:t>
            </a:r>
            <a:r>
              <a:rPr lang="en-US" dirty="0" err="1"/>
              <a:t>võiks</a:t>
            </a:r>
            <a:r>
              <a:rPr lang="en-US" dirty="0"/>
              <a:t> </a:t>
            </a:r>
            <a:r>
              <a:rPr lang="en-US" dirty="0" err="1"/>
              <a:t>paikneda</a:t>
            </a:r>
            <a:r>
              <a:rPr lang="en-US" dirty="0"/>
              <a:t> </a:t>
            </a:r>
            <a:r>
              <a:rPr lang="en-US" dirty="0" err="1"/>
              <a:t>põhjavee</a:t>
            </a:r>
            <a:r>
              <a:rPr lang="en-US" dirty="0"/>
              <a:t> </a:t>
            </a:r>
            <a:r>
              <a:rPr lang="en-US" dirty="0" err="1"/>
              <a:t>looduslikule</a:t>
            </a:r>
            <a:r>
              <a:rPr lang="en-US" dirty="0"/>
              <a:t> </a:t>
            </a:r>
            <a:r>
              <a:rPr lang="en-US" dirty="0" err="1"/>
              <a:t>väljavoolualale</a:t>
            </a:r>
            <a:r>
              <a:rPr lang="en-US" dirty="0"/>
              <a:t> </a:t>
            </a:r>
            <a:r>
              <a:rPr lang="en-US" dirty="0" err="1"/>
              <a:t>võimalikult</a:t>
            </a:r>
            <a:r>
              <a:rPr lang="et-EE" dirty="0"/>
              <a:t> </a:t>
            </a:r>
            <a:r>
              <a:rPr lang="en-US" dirty="0" err="1"/>
              <a:t>läheda</a:t>
            </a:r>
            <a:r>
              <a:rPr lang="en-US" dirty="0"/>
              <a:t>.</a:t>
            </a:r>
          </a:p>
          <a:p>
            <a:pPr marL="0" indent="0">
              <a:buFont typeface="Arial" panose="020B0604020202020204" pitchFamily="34" charset="0"/>
              <a:buNone/>
            </a:pPr>
            <a:r>
              <a:rPr lang="en-US" dirty="0"/>
              <a:t>3. </a:t>
            </a:r>
            <a:r>
              <a:rPr lang="en-US" dirty="0" err="1"/>
              <a:t>Vee</a:t>
            </a:r>
            <a:r>
              <a:rPr lang="en-US" dirty="0"/>
              <a:t> </a:t>
            </a:r>
            <a:r>
              <a:rPr lang="en-US" dirty="0" err="1"/>
              <a:t>pindmine</a:t>
            </a:r>
            <a:r>
              <a:rPr lang="en-US" dirty="0"/>
              <a:t> </a:t>
            </a:r>
            <a:r>
              <a:rPr lang="en-US" dirty="0" err="1"/>
              <a:t>voolamine</a:t>
            </a:r>
            <a:r>
              <a:rPr lang="en-US" dirty="0"/>
              <a:t> on </a:t>
            </a:r>
            <a:r>
              <a:rPr lang="en-US" dirty="0" err="1"/>
              <a:t>välistatud</a:t>
            </a:r>
            <a:r>
              <a:rPr lang="en-US" dirty="0"/>
              <a:t> ja </a:t>
            </a:r>
            <a:r>
              <a:rPr lang="en-US" dirty="0" err="1"/>
              <a:t>pinnavete</a:t>
            </a:r>
            <a:r>
              <a:rPr lang="en-US" dirty="0"/>
              <a:t> </a:t>
            </a:r>
            <a:r>
              <a:rPr lang="en-US" dirty="0" err="1"/>
              <a:t>ning</a:t>
            </a:r>
            <a:r>
              <a:rPr lang="en-US" dirty="0"/>
              <a:t> </a:t>
            </a:r>
            <a:r>
              <a:rPr lang="en-US" dirty="0" err="1"/>
              <a:t>sademete</a:t>
            </a:r>
            <a:r>
              <a:rPr lang="en-US" dirty="0"/>
              <a:t> </a:t>
            </a:r>
            <a:r>
              <a:rPr lang="en-US" dirty="0" err="1"/>
              <a:t>vete</a:t>
            </a:r>
            <a:r>
              <a:rPr lang="et-EE" dirty="0"/>
              <a:t> </a:t>
            </a:r>
            <a:r>
              <a:rPr lang="en-US" dirty="0" err="1"/>
              <a:t>infiltreerumine</a:t>
            </a:r>
            <a:r>
              <a:rPr lang="en-US" dirty="0"/>
              <a:t> on </a:t>
            </a:r>
            <a:r>
              <a:rPr lang="en-US" dirty="0" err="1"/>
              <a:t>viidud</a:t>
            </a:r>
            <a:r>
              <a:rPr lang="en-US" dirty="0"/>
              <a:t> </a:t>
            </a:r>
            <a:r>
              <a:rPr lang="en-US" dirty="0" err="1"/>
              <a:t>miinimumi</a:t>
            </a:r>
            <a:r>
              <a:rPr lang="en-US" dirty="0"/>
              <a:t>.</a:t>
            </a:r>
            <a:endParaRPr lang="et-EE" dirty="0"/>
          </a:p>
          <a:p>
            <a:pPr marL="0" indent="0">
              <a:buFont typeface="Arial" panose="020B0604020202020204" pitchFamily="34" charset="0"/>
              <a:buNone/>
            </a:pPr>
            <a:endParaRPr lang="en-US" dirty="0"/>
          </a:p>
        </p:txBody>
      </p:sp>
      <p:sp>
        <p:nvSpPr>
          <p:cNvPr id="4" name="Slaidinumbri kohatäide 3"/>
          <p:cNvSpPr>
            <a:spLocks noGrp="1"/>
          </p:cNvSpPr>
          <p:nvPr>
            <p:ph type="sldNum" sz="quarter" idx="10"/>
          </p:nvPr>
        </p:nvSpPr>
        <p:spPr/>
        <p:txBody>
          <a:bodyPr/>
          <a:lstStyle/>
          <a:p>
            <a:fld id="{27665025-D264-4A6D-8E0B-A41F9076E097}" type="slidenum">
              <a:rPr lang="en-US" smtClean="0"/>
              <a:t>4</a:t>
            </a:fld>
            <a:endParaRPr lang="en-US"/>
          </a:p>
        </p:txBody>
      </p:sp>
    </p:spTree>
    <p:extLst>
      <p:ext uri="{BB962C8B-B14F-4D97-AF65-F5344CB8AC3E}">
        <p14:creationId xmlns:p14="http://schemas.microsoft.com/office/powerpoint/2010/main" val="323634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lvl="0" indent="-171450">
              <a:lnSpc>
                <a:spcPct val="100000"/>
              </a:lnSpc>
              <a:spcBef>
                <a:spcPts val="0"/>
              </a:spcBef>
              <a:buFont typeface="Arial" panose="020B0604020202020204" pitchFamily="34" charset="0"/>
              <a:buChar char="•"/>
              <a:defRPr/>
            </a:pPr>
            <a:r>
              <a:rPr lang="et-EE" dirty="0"/>
              <a:t>Reostuse levik põhjavees sõltub reoaine tihedusest. Veest kergemad vedelikud (bensiin) akumuleeruvad veega küllastunud vöö ja aeratsioonivöö piirile (põhjavee pinnale) moodustades seal õhukese horisontaalsuunas laialivalguva kihi. Veest suurema tihedusega reoained liiguvad vertikaalsuunas läbi küllastunud vöö kuini esimese ulatusliku veepidemeni.</a:t>
            </a:r>
          </a:p>
          <a:p>
            <a:pPr marL="171450" lvl="0" indent="-171450">
              <a:lnSpc>
                <a:spcPct val="100000"/>
              </a:lnSpc>
              <a:spcBef>
                <a:spcPts val="0"/>
              </a:spcBef>
              <a:buFont typeface="Arial" panose="020B0604020202020204" pitchFamily="34" charset="0"/>
              <a:buChar char="•"/>
              <a:defRPr/>
            </a:pPr>
            <a:r>
              <a:rPr lang="et-EE" dirty="0"/>
              <a:t>NB! Tuleta meelde </a:t>
            </a:r>
            <a:r>
              <a:rPr lang="et-EE" dirty="0" err="1"/>
              <a:t>NAPL-id</a:t>
            </a:r>
            <a:r>
              <a:rPr lang="et-EE" dirty="0"/>
              <a:t> (Loeng 6). (parempoolne joonis) Orgaaniliste saasteainete käitumine põhjavees. (a) D(</a:t>
            </a:r>
            <a:r>
              <a:rPr lang="et-EE" dirty="0" err="1"/>
              <a:t>dense</a:t>
            </a:r>
            <a:r>
              <a:rPr lang="et-EE" dirty="0"/>
              <a:t>)-NAPL (nt. kloori sisaldavad süsivesikutest lahustid nagu TCE, PCE, TCA), mille tihedus on veest suurem vajub veekihi põhja. Selle edasist transporti hakkab kontrollima veekihi põhja kallakus, samal ajal kui vesi liigub põhjavee liikumise suunas. Pane tähele, et saasteainest jääb maha nn. „saba“, mis püsib seni kuni </a:t>
            </a:r>
            <a:r>
              <a:rPr lang="et-EE" dirty="0" err="1"/>
              <a:t>DNAPLi</a:t>
            </a:r>
            <a:r>
              <a:rPr lang="et-EE" dirty="0"/>
              <a:t> </a:t>
            </a:r>
            <a:r>
              <a:rPr lang="et-EE" dirty="0" err="1"/>
              <a:t>kall</a:t>
            </a:r>
            <a:r>
              <a:rPr lang="et-EE" dirty="0"/>
              <a:t> ületab vee rõhu pooriruumis. (b) L(</a:t>
            </a:r>
            <a:r>
              <a:rPr lang="et-EE" dirty="0" err="1"/>
              <a:t>light</a:t>
            </a:r>
            <a:r>
              <a:rPr lang="et-EE" dirty="0"/>
              <a:t>)-NAPL (nt. õlid, bensiin), mille tihedus on veest väiksem jääb põhjaveetaseme peale ujuma. Sellistes tingimustes on saasteainete levik kontrollitud põhjaveetaseme kallakusest ehk hüdraulilisest gradiendist – saasteained liiguvad põhjavee liikumise suunas. Lisaks vabaneb bensiinist põhjaveekihti palju teisi orgaanilisi saasteaineid nagu benseeni, </a:t>
            </a:r>
            <a:r>
              <a:rPr lang="et-EE" dirty="0" err="1"/>
              <a:t>tolueeni</a:t>
            </a:r>
            <a:r>
              <a:rPr lang="et-EE" dirty="0"/>
              <a:t> jne. </a:t>
            </a:r>
          </a:p>
          <a:p>
            <a:endParaRPr lang="en-US" dirty="0"/>
          </a:p>
        </p:txBody>
      </p:sp>
      <p:sp>
        <p:nvSpPr>
          <p:cNvPr id="4" name="Slaidinumbri kohatäide 3"/>
          <p:cNvSpPr>
            <a:spLocks noGrp="1"/>
          </p:cNvSpPr>
          <p:nvPr>
            <p:ph type="sldNum" sz="quarter" idx="10"/>
          </p:nvPr>
        </p:nvSpPr>
        <p:spPr/>
        <p:txBody>
          <a:bodyPr/>
          <a:lstStyle/>
          <a:p>
            <a:fld id="{27665025-D264-4A6D-8E0B-A41F9076E097}" type="slidenum">
              <a:rPr lang="en-US" smtClean="0"/>
              <a:t>5</a:t>
            </a:fld>
            <a:endParaRPr lang="en-US"/>
          </a:p>
        </p:txBody>
      </p:sp>
    </p:spTree>
    <p:extLst>
      <p:ext uri="{BB962C8B-B14F-4D97-AF65-F5344CB8AC3E}">
        <p14:creationId xmlns:p14="http://schemas.microsoft.com/office/powerpoint/2010/main" val="2931410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err="1">
                <a:solidFill>
                  <a:schemeClr val="tx1"/>
                </a:solidFill>
                <a:latin typeface="+mn-lt"/>
                <a:ea typeface="+mn-ea"/>
                <a:cs typeface="+mn-cs"/>
              </a:rPr>
              <a:t>Aeroobsetes</a:t>
            </a:r>
            <a:r>
              <a:rPr lang="et-EE"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tingimustes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osa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naftatasaadustest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lagundatakse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bakterite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elutegevuse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tulemusena</a:t>
            </a:r>
            <a:r>
              <a:rPr lang="en-US" sz="1200" b="0" i="0" u="none" strike="noStrike" kern="1200" baseline="0" dirty="0">
                <a:solidFill>
                  <a:schemeClr val="tx1"/>
                </a:solidFill>
                <a:latin typeface="+mn-lt"/>
                <a:ea typeface="+mn-ea"/>
                <a:cs typeface="+mn-cs"/>
              </a:rPr>
              <a:t>,</a:t>
            </a:r>
            <a:r>
              <a:rPr lang="et-EE"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anaeroobses</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põhjavees</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toimub</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vaid</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lahjenemine</a:t>
            </a:r>
            <a:r>
              <a:rPr lang="fi-FI" sz="1200" b="0" i="0" u="none" strike="noStrike" kern="1200" baseline="0" dirty="0">
                <a:solidFill>
                  <a:schemeClr val="tx1"/>
                </a:solidFill>
                <a:latin typeface="+mn-lt"/>
                <a:ea typeface="+mn-ea"/>
                <a:cs typeface="+mn-cs"/>
              </a:rPr>
              <a:t> ja </a:t>
            </a:r>
            <a:r>
              <a:rPr lang="fi-FI" sz="1200" b="0" i="0" u="none" strike="noStrike" kern="1200" baseline="0" dirty="0" err="1">
                <a:solidFill>
                  <a:schemeClr val="tx1"/>
                </a:solidFill>
                <a:latin typeface="+mn-lt"/>
                <a:ea typeface="+mn-ea"/>
                <a:cs typeface="+mn-cs"/>
              </a:rPr>
              <a:t>hajumine</a:t>
            </a:r>
            <a:r>
              <a:rPr lang="fi-FI" sz="12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r>
              <a:rPr lang="en-US" sz="1200" b="0" i="0" u="none" strike="noStrike" kern="1200" baseline="0" dirty="0" err="1">
                <a:solidFill>
                  <a:schemeClr val="tx1"/>
                </a:solidFill>
                <a:latin typeface="+mn-lt"/>
                <a:ea typeface="+mn-ea"/>
                <a:cs typeface="+mn-cs"/>
              </a:rPr>
              <a:t>Lahustamatud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naftasaadused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või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põlevkiviõli</a:t>
            </a:r>
            <a:r>
              <a:rPr lang="et-EE" sz="1200" b="0" i="0" u="none" strike="noStrike" kern="1200" baseline="0" dirty="0">
                <a:solidFill>
                  <a:schemeClr val="tx1"/>
                </a:solidFill>
                <a:latin typeface="+mn-lt"/>
                <a:ea typeface="+mn-ea"/>
                <a:cs typeface="+mn-cs"/>
              </a:rPr>
              <a:t> (NAPL)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mis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esineb</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põhjavees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eraldi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kihina</a:t>
            </a:r>
            <a:r>
              <a:rPr lang="en-US" sz="1200" b="0" i="0" u="none" strike="noStrike" kern="1200" baseline="0" dirty="0">
                <a:solidFill>
                  <a:schemeClr val="tx1"/>
                </a:solidFill>
                <a:latin typeface="+mn-lt"/>
                <a:ea typeface="+mn-ea"/>
                <a:cs typeface="+mn-cs"/>
              </a:rPr>
              <a:t>,</a:t>
            </a:r>
            <a:r>
              <a:rPr lang="et-EE"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lagunevad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äärmiselt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aeglaselt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Selline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ulatuslik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reostuskolle</a:t>
            </a:r>
            <a:r>
              <a:rPr lang="en-US" sz="1200" b="0" i="0" u="none" strike="noStrike" kern="1200" baseline="0" dirty="0">
                <a:solidFill>
                  <a:schemeClr val="tx1"/>
                </a:solidFill>
                <a:latin typeface="+mn-lt"/>
                <a:ea typeface="+mn-ea"/>
                <a:cs typeface="+mn-cs"/>
              </a:rPr>
              <a:t> on </a:t>
            </a:r>
            <a:r>
              <a:rPr lang="en-US" sz="1200" b="0" i="0" u="none" strike="noStrike" kern="1200" baseline="0" dirty="0" err="1">
                <a:solidFill>
                  <a:schemeClr val="tx1"/>
                </a:solidFill>
                <a:latin typeface="+mn-lt"/>
                <a:ea typeface="+mn-ea"/>
                <a:cs typeface="+mn-cs"/>
              </a:rPr>
              <a:t>näiteks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endise</a:t>
            </a:r>
            <a:r>
              <a:rPr lang="en-US" sz="1200" b="0" i="0" u="none" strike="noStrike" kern="1200" baseline="0" dirty="0">
                <a:solidFill>
                  <a:schemeClr val="tx1"/>
                </a:solidFill>
                <a:latin typeface="+mn-lt"/>
                <a:ea typeface="+mn-ea"/>
                <a:cs typeface="+mn-cs"/>
              </a:rPr>
              <a:t> Tapa</a:t>
            </a:r>
            <a:r>
              <a:rPr lang="et-EE"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sõjaväelennuvälja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ümbruses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Reostunud</a:t>
            </a:r>
            <a:r>
              <a:rPr lang="en-US" sz="1200" b="0" i="0" u="none" strike="noStrike" kern="1200" baseline="0" dirty="0">
                <a:solidFill>
                  <a:schemeClr val="tx1"/>
                </a:solidFill>
                <a:latin typeface="+mn-lt"/>
                <a:ea typeface="+mn-ea"/>
                <a:cs typeface="+mn-cs"/>
              </a:rPr>
              <a:t> ala </a:t>
            </a:r>
            <a:r>
              <a:rPr lang="en-US" sz="1200" b="0" i="0" u="none" strike="noStrike" kern="1200" baseline="0" dirty="0" err="1">
                <a:solidFill>
                  <a:schemeClr val="tx1"/>
                </a:solidFill>
                <a:latin typeface="+mn-lt"/>
                <a:ea typeface="+mn-ea"/>
                <a:cs typeface="+mn-cs"/>
              </a:rPr>
              <a:t>pindalaliselt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enam</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laiene</a:t>
            </a:r>
            <a:r>
              <a:rPr lang="en-US" sz="1200" b="0" i="0" u="none" strike="noStrike" kern="1200" baseline="0" dirty="0">
                <a:solidFill>
                  <a:schemeClr val="tx1"/>
                </a:solidFill>
                <a:latin typeface="+mn-lt"/>
                <a:ea typeface="+mn-ea"/>
                <a:cs typeface="+mn-cs"/>
              </a:rPr>
              <a:t>,</a:t>
            </a:r>
            <a:r>
              <a:rPr lang="et-EE"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kuid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lahustunud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naftasaadused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võivad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liikuda</a:t>
            </a:r>
            <a:r>
              <a:rPr lang="en-US" sz="1200" b="0" i="0" u="none" strike="noStrike" kern="1200" baseline="0" dirty="0">
                <a:solidFill>
                  <a:schemeClr val="tx1"/>
                </a:solidFill>
                <a:latin typeface="+mn-lt"/>
                <a:ea typeface="+mn-ea"/>
                <a:cs typeface="+mn-cs"/>
              </a:rPr>
              <a:t> ka </a:t>
            </a:r>
            <a:r>
              <a:rPr lang="en-US" sz="1200" b="0" i="0" u="none" strike="noStrike" kern="1200" baseline="0" dirty="0" err="1">
                <a:solidFill>
                  <a:schemeClr val="tx1"/>
                </a:solidFill>
                <a:latin typeface="+mn-lt"/>
                <a:ea typeface="+mn-ea"/>
                <a:cs typeface="+mn-cs"/>
              </a:rPr>
              <a:t>sügavamatesse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veekihtidesse</a:t>
            </a:r>
            <a:r>
              <a:rPr lang="en-US" sz="1200" b="0" i="0" u="none" strike="noStrike" kern="1200" baseline="0" dirty="0">
                <a:solidFill>
                  <a:schemeClr val="tx1"/>
                </a:solidFill>
                <a:latin typeface="+mn-lt"/>
                <a:ea typeface="+mn-ea"/>
                <a:cs typeface="+mn-cs"/>
              </a:rPr>
              <a:t>.</a:t>
            </a:r>
            <a:r>
              <a:rPr lang="et-EE"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Seetõttu</a:t>
            </a:r>
            <a:r>
              <a:rPr lang="en-US" sz="1200" b="0" i="0" u="none" strike="noStrike" kern="1200" baseline="0" dirty="0">
                <a:solidFill>
                  <a:schemeClr val="tx1"/>
                </a:solidFill>
                <a:latin typeface="+mn-lt"/>
                <a:ea typeface="+mn-ea"/>
                <a:cs typeface="+mn-cs"/>
              </a:rPr>
              <a:t> on </a:t>
            </a:r>
            <a:r>
              <a:rPr lang="en-US" sz="1200" b="0" i="0" u="none" strike="noStrike" kern="1200" baseline="0" dirty="0" err="1">
                <a:solidFill>
                  <a:schemeClr val="tx1"/>
                </a:solidFill>
                <a:latin typeface="+mn-lt"/>
                <a:ea typeface="+mn-ea"/>
                <a:cs typeface="+mn-cs"/>
              </a:rPr>
              <a:t>reostunud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põhjaveega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aladel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rajatud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uued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veehaarded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asulast</a:t>
            </a:r>
            <a:r>
              <a:rPr lang="et-EE"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väljapoole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reostuskoldest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kaugemale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või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sügavamatesse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veekihtidesse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Kärdla</a:t>
            </a:r>
            <a:r>
              <a:rPr lang="en-US" sz="1200" b="0" i="0" u="none" strike="noStrike" kern="1200" baseline="0" dirty="0">
                <a:solidFill>
                  <a:schemeClr val="tx1"/>
                </a:solidFill>
                <a:latin typeface="+mn-lt"/>
                <a:ea typeface="+mn-ea"/>
                <a:cs typeface="+mn-cs"/>
              </a:rPr>
              <a:t>,</a:t>
            </a:r>
            <a:r>
              <a:rPr lang="et-EE"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Paide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Rakvere</a:t>
            </a:r>
            <a:r>
              <a:rPr lang="en-US" sz="1200" b="0" i="0" u="none" strike="noStrike" kern="1200" baseline="0" dirty="0">
                <a:solidFill>
                  <a:schemeClr val="tx1"/>
                </a:solidFill>
                <a:latin typeface="+mn-lt"/>
                <a:ea typeface="+mn-ea"/>
                <a:cs typeface="+mn-cs"/>
              </a:rPr>
              <a:t>, Tapa).</a:t>
            </a:r>
            <a:endParaRPr lang="et-EE" sz="1200" b="0" i="0" u="none" strike="noStrike" kern="1200" baseline="0" dirty="0">
              <a:solidFill>
                <a:schemeClr val="tx1"/>
              </a:solidFill>
              <a:latin typeface="+mn-lt"/>
              <a:ea typeface="+mn-ea"/>
              <a:cs typeface="+mn-cs"/>
            </a:endParaRPr>
          </a:p>
        </p:txBody>
      </p:sp>
      <p:sp>
        <p:nvSpPr>
          <p:cNvPr id="4" name="Slaidinumbri kohatäide 3"/>
          <p:cNvSpPr>
            <a:spLocks noGrp="1"/>
          </p:cNvSpPr>
          <p:nvPr>
            <p:ph type="sldNum" sz="quarter" idx="10"/>
          </p:nvPr>
        </p:nvSpPr>
        <p:spPr/>
        <p:txBody>
          <a:bodyPr/>
          <a:lstStyle/>
          <a:p>
            <a:fld id="{27665025-D264-4A6D-8E0B-A41F9076E097}" type="slidenum">
              <a:rPr lang="en-US" smtClean="0"/>
              <a:t>6</a:t>
            </a:fld>
            <a:endParaRPr lang="en-US"/>
          </a:p>
        </p:txBody>
      </p:sp>
    </p:spTree>
    <p:extLst>
      <p:ext uri="{BB962C8B-B14F-4D97-AF65-F5344CB8AC3E}">
        <p14:creationId xmlns:p14="http://schemas.microsoft.com/office/powerpoint/2010/main" val="1823684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err="1">
                <a:solidFill>
                  <a:schemeClr val="tx1"/>
                </a:solidFill>
                <a:latin typeface="+mn-lt"/>
                <a:ea typeface="+mn-ea"/>
                <a:cs typeface="+mn-cs"/>
              </a:rPr>
              <a:t>Enne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põhjavee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puhastamist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tuleb</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kõrvaldada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edasise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reostuse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oht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likvideerida</a:t>
            </a:r>
            <a:r>
              <a:rPr lang="et-EE"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reostuskolle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või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renoveerida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sulgeda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ohtlik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objekt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keskkonnanõuetele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vastavaks</a:t>
            </a:r>
            <a:r>
              <a:rPr lang="en-US" sz="1200" b="0" i="0" u="none" strike="noStrike" kern="1200" baseline="0" dirty="0">
                <a:solidFill>
                  <a:schemeClr val="tx1"/>
                </a:solidFill>
                <a:latin typeface="+mn-lt"/>
                <a:ea typeface="+mn-ea"/>
                <a:cs typeface="+mn-cs"/>
              </a:rPr>
              <a:t>.</a:t>
            </a:r>
            <a:endParaRPr lang="et-EE"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err="1">
                <a:solidFill>
                  <a:schemeClr val="tx1"/>
                </a:solidFill>
                <a:effectLst/>
                <a:latin typeface="+mn-lt"/>
                <a:ea typeface="+mn-ea"/>
                <a:cs typeface="+mn-cs"/>
              </a:rPr>
              <a:t>Puhastustööde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tulemusena</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rPr>
              <a:t>üle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kahe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korra</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rPr>
              <a:t>vähenenud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vaatluspuuraukudes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veepinnal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oleva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lennukikütuse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keskmine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paksus</a:t>
            </a:r>
            <a:r>
              <a:rPr lang="en-US" sz="1200" b="0" i="0" kern="1200" dirty="0">
                <a:solidFill>
                  <a:schemeClr val="tx1"/>
                </a:solidFill>
                <a:effectLst/>
                <a:latin typeface="+mn-lt"/>
                <a:ea typeface="+mn-ea"/>
                <a:cs typeface="+mn-cs"/>
              </a:rPr>
              <a:t> (51 – 21 cm) </a:t>
            </a:r>
            <a:r>
              <a:rPr lang="en-US" sz="1200" b="0" i="0" kern="1200" dirty="0" err="1">
                <a:solidFill>
                  <a:schemeClr val="tx1"/>
                </a:solidFill>
                <a:effectLst/>
                <a:latin typeface="+mn-lt"/>
                <a:ea typeface="+mn-ea"/>
                <a:cs typeface="+mn-cs"/>
              </a:rPr>
              <a:t>ning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mõnevõrra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vähenenud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vaba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lennukikütuse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kihiga</a:t>
            </a:r>
            <a:r>
              <a:rPr lang="en-US" sz="1200" b="0" i="0" kern="1200" dirty="0">
                <a:solidFill>
                  <a:schemeClr val="tx1"/>
                </a:solidFill>
                <a:effectLst/>
                <a:latin typeface="+mn-lt"/>
                <a:ea typeface="+mn-ea"/>
                <a:cs typeface="+mn-cs"/>
              </a:rPr>
              <a:t> ala </a:t>
            </a:r>
            <a:r>
              <a:rPr lang="en-US" sz="1200" b="0" i="0" kern="1200" dirty="0" err="1">
                <a:solidFill>
                  <a:schemeClr val="tx1"/>
                </a:solidFill>
                <a:effectLst/>
                <a:latin typeface="+mn-lt"/>
                <a:ea typeface="+mn-ea"/>
                <a:cs typeface="+mn-cs"/>
              </a:rPr>
              <a:t>pindala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Prognoositav</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põhjavee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pinnal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olev</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vaba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lennukikütuse</a:t>
            </a:r>
            <a:r>
              <a:rPr lang="en-US" sz="1200" b="0" i="0" kern="1200" dirty="0">
                <a:solidFill>
                  <a:schemeClr val="tx1"/>
                </a:solidFill>
                <a:effectLst/>
                <a:latin typeface="+mn-lt"/>
                <a:ea typeface="+mn-ea"/>
                <a:cs typeface="+mn-cs"/>
              </a:rPr>
              <a:t> hulk, </a:t>
            </a:r>
            <a:r>
              <a:rPr lang="en-US" sz="1200" b="0" i="0" kern="1200" dirty="0" err="1">
                <a:solidFill>
                  <a:schemeClr val="tx1"/>
                </a:solidFill>
                <a:effectLst/>
                <a:latin typeface="+mn-lt"/>
                <a:ea typeface="+mn-ea"/>
                <a:cs typeface="+mn-cs"/>
              </a:rPr>
              <a:t>mis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võib</a:t>
            </a:r>
            <a:r>
              <a:rPr lang="en-US" sz="1200" b="0" i="0" kern="1200" dirty="0">
                <a:solidFill>
                  <a:schemeClr val="tx1"/>
                </a:solidFill>
                <a:effectLst/>
                <a:latin typeface="+mn-lt"/>
                <a:ea typeface="+mn-ea"/>
                <a:cs typeface="+mn-cs"/>
              </a:rPr>
              <a:t> olla </a:t>
            </a:r>
            <a:r>
              <a:rPr lang="en-US" sz="1200" b="0" i="0" kern="1200" dirty="0" err="1">
                <a:solidFill>
                  <a:schemeClr val="tx1"/>
                </a:solidFill>
                <a:effectLst/>
                <a:latin typeface="+mn-lt"/>
                <a:ea typeface="+mn-ea"/>
                <a:cs typeface="+mn-cs"/>
              </a:rPr>
              <a:t>pumpamistega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veel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kättesaadav</a:t>
            </a:r>
            <a:r>
              <a:rPr lang="en-US" sz="1200" b="0" i="0" kern="1200" dirty="0">
                <a:solidFill>
                  <a:schemeClr val="tx1"/>
                </a:solidFill>
                <a:effectLst/>
                <a:latin typeface="+mn-lt"/>
                <a:ea typeface="+mn-ea"/>
                <a:cs typeface="+mn-cs"/>
              </a:rPr>
              <a:t>, on ca 77 m</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a:t>
            </a:r>
            <a:r>
              <a:rPr lang="et-EE" sz="1200" b="0" i="0" kern="1200" dirty="0">
                <a:solidFill>
                  <a:schemeClr val="tx1"/>
                </a:solidFill>
                <a:effectLst/>
                <a:latin typeface="+mn-lt"/>
                <a:ea typeface="+mn-ea"/>
                <a:cs typeface="+mn-cs"/>
              </a:rPr>
              <a:t> (Maves, 2017)</a:t>
            </a:r>
            <a:endParaRPr lang="et-E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t-EE" sz="1200" b="0" i="0" u="none" strike="noStrike" kern="1200" baseline="0" dirty="0">
                <a:solidFill>
                  <a:schemeClr val="tx1"/>
                </a:solidFill>
                <a:latin typeface="+mn-lt"/>
                <a:ea typeface="+mn-ea"/>
                <a:cs typeface="+mn-cs"/>
              </a:rPr>
              <a:t>Teised näited põhjavee saastumisest naftasaadustega: Ämari lennuväli (2001 – 2004; </a:t>
            </a:r>
            <a:r>
              <a:rPr lang="et-EE" sz="1200" b="0" i="1" u="none" strike="noStrike" kern="1200" baseline="0" dirty="0">
                <a:solidFill>
                  <a:schemeClr val="tx1"/>
                </a:solidFill>
                <a:latin typeface="+mn-lt"/>
                <a:ea typeface="+mn-ea"/>
                <a:cs typeface="+mn-cs"/>
              </a:rPr>
              <a:t>k</a:t>
            </a:r>
            <a:r>
              <a:rPr lang="fi-FI" sz="1200" b="0" i="1" u="none" strike="noStrike" kern="1200" baseline="0" dirty="0" err="1">
                <a:solidFill>
                  <a:schemeClr val="tx1"/>
                </a:solidFill>
                <a:latin typeface="+mn-lt"/>
                <a:ea typeface="+mn-ea"/>
                <a:cs typeface="+mn-cs"/>
              </a:rPr>
              <a:t>okku</a:t>
            </a:r>
            <a:r>
              <a:rPr lang="fi-FI" sz="1200" b="0" i="1" u="none" strike="noStrike" kern="1200" baseline="0" dirty="0">
                <a:solidFill>
                  <a:schemeClr val="tx1"/>
                </a:solidFill>
                <a:latin typeface="+mn-lt"/>
                <a:ea typeface="+mn-ea"/>
                <a:cs typeface="+mn-cs"/>
              </a:rPr>
              <a:t> </a:t>
            </a:r>
            <a:r>
              <a:rPr lang="fi-FI" sz="1200" b="0" i="1" u="none" strike="noStrike" kern="1200" baseline="0" dirty="0" err="1">
                <a:solidFill>
                  <a:schemeClr val="tx1"/>
                </a:solidFill>
                <a:latin typeface="+mn-lt"/>
                <a:ea typeface="+mn-ea"/>
                <a:cs typeface="+mn-cs"/>
              </a:rPr>
              <a:t>utiliseeriti</a:t>
            </a:r>
            <a:r>
              <a:rPr lang="fi-FI" sz="1200" b="0" i="1" u="none" strike="noStrike" kern="1200" baseline="0" dirty="0">
                <a:solidFill>
                  <a:schemeClr val="tx1"/>
                </a:solidFill>
                <a:latin typeface="+mn-lt"/>
                <a:ea typeface="+mn-ea"/>
                <a:cs typeface="+mn-cs"/>
              </a:rPr>
              <a:t> 250 m</a:t>
            </a:r>
            <a:r>
              <a:rPr lang="fi-FI" sz="1200" b="0" i="1" u="none" strike="noStrike" kern="1200" baseline="30000" dirty="0">
                <a:solidFill>
                  <a:schemeClr val="tx1"/>
                </a:solidFill>
                <a:latin typeface="+mn-lt"/>
                <a:ea typeface="+mn-ea"/>
                <a:cs typeface="+mn-cs"/>
              </a:rPr>
              <a:t>3</a:t>
            </a:r>
            <a:r>
              <a:rPr lang="fi-FI" sz="1200" b="0" i="1" u="none" strike="noStrike" kern="1200" baseline="0" dirty="0">
                <a:solidFill>
                  <a:schemeClr val="tx1"/>
                </a:solidFill>
                <a:latin typeface="+mn-lt"/>
                <a:ea typeface="+mn-ea"/>
                <a:cs typeface="+mn-cs"/>
              </a:rPr>
              <a:t> </a:t>
            </a:r>
            <a:r>
              <a:rPr lang="fi-FI" sz="1200" b="0" i="1" u="none" strike="noStrike" kern="1200" baseline="0" dirty="0" err="1">
                <a:solidFill>
                  <a:schemeClr val="tx1"/>
                </a:solidFill>
                <a:latin typeface="+mn-lt"/>
                <a:ea typeface="+mn-ea"/>
                <a:cs typeface="+mn-cs"/>
              </a:rPr>
              <a:t>reostunud</a:t>
            </a:r>
            <a:r>
              <a:rPr lang="fi-FI" sz="1200" b="0" i="1" u="none" strike="noStrike" kern="1200" baseline="0" dirty="0">
                <a:solidFill>
                  <a:schemeClr val="tx1"/>
                </a:solidFill>
                <a:latin typeface="+mn-lt"/>
                <a:ea typeface="+mn-ea"/>
                <a:cs typeface="+mn-cs"/>
              </a:rPr>
              <a:t> </a:t>
            </a:r>
            <a:r>
              <a:rPr lang="fi-FI" sz="1200" b="0" i="1" u="none" strike="noStrike" kern="1200" baseline="0" dirty="0" err="1">
                <a:solidFill>
                  <a:schemeClr val="tx1"/>
                </a:solidFill>
                <a:latin typeface="+mn-lt"/>
                <a:ea typeface="+mn-ea"/>
                <a:cs typeface="+mn-cs"/>
              </a:rPr>
              <a:t>vett</a:t>
            </a:r>
            <a:r>
              <a:rPr lang="fi-FI" sz="1200" b="0" i="1" u="none" strike="noStrike" kern="1200" baseline="0" dirty="0">
                <a:solidFill>
                  <a:schemeClr val="tx1"/>
                </a:solidFill>
                <a:latin typeface="+mn-lt"/>
                <a:ea typeface="+mn-ea"/>
                <a:cs typeface="+mn-cs"/>
              </a:rPr>
              <a:t> (</a:t>
            </a:r>
            <a:r>
              <a:rPr lang="fi-FI" sz="1200" b="0" i="1" u="none" strike="noStrike" kern="1200" baseline="0" dirty="0" err="1">
                <a:solidFill>
                  <a:schemeClr val="tx1"/>
                </a:solidFill>
                <a:latin typeface="+mn-lt"/>
                <a:ea typeface="+mn-ea"/>
                <a:cs typeface="+mn-cs"/>
              </a:rPr>
              <a:t>ca</a:t>
            </a:r>
            <a:r>
              <a:rPr lang="et-EE" sz="1200" b="0" i="1"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12–25 m</a:t>
            </a:r>
            <a:r>
              <a:rPr lang="en-US" sz="1200" b="0" i="1" u="none" strike="noStrike" kern="1200" baseline="30000" dirty="0">
                <a:solidFill>
                  <a:schemeClr val="tx1"/>
                </a:solidFill>
                <a:latin typeface="+mn-lt"/>
                <a:ea typeface="+mn-ea"/>
                <a:cs typeface="+mn-cs"/>
              </a:rPr>
              <a:t>3</a:t>
            </a:r>
            <a:r>
              <a:rPr lang="en-US" sz="1200" b="0" i="1"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naftasaadusi</a:t>
            </a:r>
            <a:r>
              <a:rPr lang="en-US" sz="1200" b="0" i="0" u="none" strike="noStrike" kern="1200" baseline="0" dirty="0">
                <a:solidFill>
                  <a:schemeClr val="tx1"/>
                </a:solidFill>
                <a:latin typeface="+mn-lt"/>
                <a:ea typeface="+mn-ea"/>
                <a:cs typeface="+mn-cs"/>
              </a:rPr>
              <a:t>)</a:t>
            </a:r>
            <a:r>
              <a:rPr lang="et-EE" sz="1200" b="0" i="0" u="none" strike="noStrike" kern="1200" baseline="0" dirty="0">
                <a:solidFill>
                  <a:schemeClr val="tx1"/>
                </a:solidFill>
                <a:latin typeface="+mn-lt"/>
                <a:ea typeface="+mn-ea"/>
                <a:cs typeface="+mn-cs"/>
              </a:rPr>
              <a:t>), Aruküla katlamaja avarii (</a:t>
            </a:r>
            <a:r>
              <a:rPr lang="et-EE" sz="1200" b="0" i="0" u="none" strike="noStrike" kern="1200" baseline="0" dirty="0" err="1">
                <a:solidFill>
                  <a:schemeClr val="tx1"/>
                </a:solidFill>
                <a:latin typeface="+mn-lt"/>
                <a:ea typeface="+mn-ea"/>
                <a:cs typeface="+mn-cs"/>
              </a:rPr>
              <a:t>tolueeni</a:t>
            </a:r>
            <a:r>
              <a:rPr lang="et-EE" sz="1200" b="0" i="0" u="none" strike="noStrike" kern="1200" baseline="0" dirty="0">
                <a:solidFill>
                  <a:schemeClr val="tx1"/>
                </a:solidFill>
                <a:latin typeface="+mn-lt"/>
                <a:ea typeface="+mn-ea"/>
                <a:cs typeface="+mn-cs"/>
              </a:rPr>
              <a:t>-reostus). </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Ohtlikud</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rPr>
              <a:t>kesk­konna­nõuetele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mittevastavad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vedelkütuse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hoidlad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Kohalikud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omavalitsused</a:t>
            </a:r>
            <a:r>
              <a:rPr lang="en-US" sz="1200" b="0" i="0" kern="1200" dirty="0">
                <a:solidFill>
                  <a:schemeClr val="tx1"/>
                </a:solidFill>
                <a:effectLst/>
                <a:latin typeface="+mn-lt"/>
                <a:ea typeface="+mn-ea"/>
                <a:cs typeface="+mn-cs"/>
              </a:rPr>
              <a:t> pole </a:t>
            </a:r>
            <a:r>
              <a:rPr lang="en-US" sz="1200" b="0" i="0" kern="1200" dirty="0" err="1">
                <a:solidFill>
                  <a:schemeClr val="tx1"/>
                </a:solidFill>
                <a:effectLst/>
                <a:latin typeface="+mn-lt"/>
                <a:ea typeface="+mn-ea"/>
                <a:cs typeface="+mn-cs"/>
              </a:rPr>
              <a:t>suutnud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uuendada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katlamajade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mahutiparke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Viimased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suuremad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jääkreostuskolded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kujunesidki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Kärdla</a:t>
            </a:r>
            <a:r>
              <a:rPr lang="en-US" sz="1200" b="0" i="0" kern="1200" dirty="0">
                <a:solidFill>
                  <a:schemeClr val="tx1"/>
                </a:solidFill>
                <a:effectLst/>
                <a:latin typeface="+mn-lt"/>
                <a:ea typeface="+mn-ea"/>
                <a:cs typeface="+mn-cs"/>
              </a:rPr>
              <a:t> (1992) ja </a:t>
            </a:r>
            <a:r>
              <a:rPr lang="en-US" sz="1200" b="0" i="0" kern="1200" dirty="0" err="1">
                <a:solidFill>
                  <a:schemeClr val="tx1"/>
                </a:solidFill>
                <a:effectLst/>
                <a:latin typeface="+mn-lt"/>
                <a:ea typeface="+mn-ea"/>
                <a:cs typeface="+mn-cs"/>
              </a:rPr>
              <a:t>Aruküla</a:t>
            </a:r>
            <a:r>
              <a:rPr lang="en-US" sz="1200" b="0" i="0" kern="1200" dirty="0">
                <a:solidFill>
                  <a:schemeClr val="tx1"/>
                </a:solidFill>
                <a:effectLst/>
                <a:latin typeface="+mn-lt"/>
                <a:ea typeface="+mn-ea"/>
                <a:cs typeface="+mn-cs"/>
              </a:rPr>
              <a:t> (1994)</a:t>
            </a:r>
            <a:r>
              <a:rPr lang="et-EE" sz="1200" b="0" i="0" kern="1200" dirty="0">
                <a:solidFill>
                  <a:schemeClr val="tx1"/>
                </a:solidFill>
                <a:effectLst/>
                <a:latin typeface="+mn-lt"/>
                <a:ea typeface="+mn-ea"/>
                <a:cs typeface="+mn-cs"/>
              </a:rPr>
              <a:t>, Tapa (Veduridepoo), Rakvere (Moonaküla)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katlamajades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aset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leidnud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avariide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tagajärjel</a:t>
            </a:r>
            <a:r>
              <a:rPr lang="en-US" sz="1200" b="0" i="0" kern="1200" dirty="0">
                <a:solidFill>
                  <a:schemeClr val="tx1"/>
                </a:solidFill>
                <a:effectLst/>
                <a:latin typeface="+mn-lt"/>
                <a:ea typeface="+mn-ea"/>
                <a:cs typeface="+mn-cs"/>
              </a:rPr>
              <a:t>.</a:t>
            </a:r>
            <a:r>
              <a:rPr lang="et-EE" sz="1200" b="0" i="0" kern="1200" dirty="0">
                <a:solidFill>
                  <a:schemeClr val="tx1"/>
                </a:solidFill>
                <a:effectLst/>
                <a:latin typeface="+mn-lt"/>
                <a:ea typeface="+mn-ea"/>
                <a:cs typeface="+mn-cs"/>
              </a:rPr>
              <a:t> (Maves, 2017)</a:t>
            </a:r>
            <a:endParaRPr lang="en-US" dirty="0"/>
          </a:p>
          <a:p>
            <a:endParaRPr lang="en-US" dirty="0"/>
          </a:p>
        </p:txBody>
      </p:sp>
      <p:sp>
        <p:nvSpPr>
          <p:cNvPr id="4" name="Slaidinumbri kohatäide 3"/>
          <p:cNvSpPr>
            <a:spLocks noGrp="1"/>
          </p:cNvSpPr>
          <p:nvPr>
            <p:ph type="sldNum" sz="quarter" idx="10"/>
          </p:nvPr>
        </p:nvSpPr>
        <p:spPr/>
        <p:txBody>
          <a:bodyPr/>
          <a:lstStyle/>
          <a:p>
            <a:fld id="{27665025-D264-4A6D-8E0B-A41F9076E097}" type="slidenum">
              <a:rPr lang="en-US" smtClean="0"/>
              <a:t>7</a:t>
            </a:fld>
            <a:endParaRPr lang="en-US"/>
          </a:p>
        </p:txBody>
      </p:sp>
    </p:spTree>
    <p:extLst>
      <p:ext uri="{BB962C8B-B14F-4D97-AF65-F5344CB8AC3E}">
        <p14:creationId xmlns:p14="http://schemas.microsoft.com/office/powerpoint/2010/main" val="3010873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baseline="0" dirty="0" err="1">
                <a:solidFill>
                  <a:schemeClr val="tx1"/>
                </a:solidFill>
                <a:latin typeface="+mn-lt"/>
                <a:ea typeface="+mn-ea"/>
                <a:cs typeface="+mn-cs"/>
              </a:rPr>
              <a:t>Tsentraalne</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veevarustussüsteem</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ehk</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veevärk</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koosneb</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tavaliselt</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järgmistest</a:t>
            </a:r>
            <a:r>
              <a:rPr lang="et-EE"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elementidest</a:t>
            </a:r>
            <a:r>
              <a:rPr lang="en-US" sz="1200" b="1"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1. </a:t>
            </a:r>
            <a:r>
              <a:rPr lang="en-US" sz="1200" b="0" i="0" u="none" strike="noStrike" kern="1200" baseline="0" dirty="0" err="1">
                <a:solidFill>
                  <a:schemeClr val="tx1"/>
                </a:solidFill>
                <a:latin typeface="+mn-lt"/>
                <a:ea typeface="+mn-ea"/>
                <a:cs typeface="+mn-cs"/>
              </a:rPr>
              <a:t>Veehaare</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ehitised</a:t>
            </a:r>
            <a:r>
              <a:rPr lang="en-US" sz="1200" b="0" i="0" u="none" strike="noStrike" kern="1200" baseline="0" dirty="0">
                <a:solidFill>
                  <a:schemeClr val="tx1"/>
                </a:solidFill>
                <a:latin typeface="+mn-lt"/>
                <a:ea typeface="+mn-ea"/>
                <a:cs typeface="+mn-cs"/>
              </a:rPr>
              <a:t> ja </a:t>
            </a:r>
            <a:r>
              <a:rPr lang="en-US" sz="1200" b="0" i="0" u="none" strike="noStrike" kern="1200" baseline="0" dirty="0" err="1">
                <a:solidFill>
                  <a:schemeClr val="tx1"/>
                </a:solidFill>
                <a:latin typeface="+mn-lt"/>
                <a:ea typeface="+mn-ea"/>
                <a:cs typeface="+mn-cs"/>
              </a:rPr>
              <a:t>seadmed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loodusliku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võtmiseks</a:t>
            </a:r>
            <a:r>
              <a:rPr lang="en-US" sz="1200" b="0" i="0" u="none" strike="noStrike" kern="1200" baseline="0" dirty="0">
                <a:solidFill>
                  <a:schemeClr val="tx1"/>
                </a:solidFill>
                <a:latin typeface="+mn-lt"/>
                <a:ea typeface="+mn-ea"/>
                <a:cs typeface="+mn-cs"/>
              </a:rPr>
              <a:t>.</a:t>
            </a:r>
          </a:p>
          <a:p>
            <a:r>
              <a:rPr lang="fi-FI" sz="1200" b="0" i="0" u="none" strike="noStrike" kern="1200" baseline="0" dirty="0">
                <a:solidFill>
                  <a:schemeClr val="tx1"/>
                </a:solidFill>
                <a:latin typeface="+mn-lt"/>
                <a:ea typeface="+mn-ea"/>
                <a:cs typeface="+mn-cs"/>
              </a:rPr>
              <a:t>2. </a:t>
            </a:r>
            <a:r>
              <a:rPr lang="fi-FI" sz="1200" b="0" i="0" u="none" strike="noStrike" kern="1200" baseline="0" dirty="0" err="1">
                <a:solidFill>
                  <a:schemeClr val="tx1"/>
                </a:solidFill>
                <a:latin typeface="+mn-lt"/>
                <a:ea typeface="+mn-ea"/>
                <a:cs typeface="+mn-cs"/>
              </a:rPr>
              <a:t>Pumbajaamad</a:t>
            </a:r>
            <a:r>
              <a:rPr lang="fi-FI" sz="1200" b="0" i="0" u="none" strike="noStrike" kern="1200" baseline="0" dirty="0">
                <a:solidFill>
                  <a:schemeClr val="tx1"/>
                </a:solidFill>
                <a:latin typeface="+mn-lt"/>
                <a:ea typeface="+mn-ea"/>
                <a:cs typeface="+mn-cs"/>
              </a:rPr>
              <a:t> – </a:t>
            </a:r>
            <a:r>
              <a:rPr lang="fi-FI" sz="1200" b="0" i="0" u="none" strike="noStrike" kern="1200" baseline="0" dirty="0" err="1">
                <a:solidFill>
                  <a:schemeClr val="tx1"/>
                </a:solidFill>
                <a:latin typeface="+mn-lt"/>
                <a:ea typeface="+mn-ea"/>
                <a:cs typeface="+mn-cs"/>
              </a:rPr>
              <a:t>kui</a:t>
            </a:r>
            <a:r>
              <a:rPr lang="fi-FI" sz="1200" b="0" i="0" u="none" strike="noStrike" kern="1200" baseline="0" dirty="0">
                <a:solidFill>
                  <a:schemeClr val="tx1"/>
                </a:solidFill>
                <a:latin typeface="+mn-lt"/>
                <a:ea typeface="+mn-ea"/>
                <a:cs typeface="+mn-cs"/>
              </a:rPr>
              <a:t> vesi </a:t>
            </a:r>
            <a:r>
              <a:rPr lang="fi-FI" sz="1200" b="0" i="0" u="none" strike="noStrike" kern="1200" baseline="0" dirty="0" err="1">
                <a:solidFill>
                  <a:schemeClr val="tx1"/>
                </a:solidFill>
                <a:latin typeface="+mn-lt"/>
                <a:ea typeface="+mn-ea"/>
                <a:cs typeface="+mn-cs"/>
              </a:rPr>
              <a:t>vajab</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puhastamist</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kasutatakse</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tavaliselt</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kaheastmelist</a:t>
            </a:r>
            <a:r>
              <a:rPr lang="et-EE"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pumpamist</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põhjavee</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kasutamisel</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teise</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astme</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pumbajaam</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enamasti</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puudub</a:t>
            </a:r>
            <a:r>
              <a:rPr lang="fi-FI" sz="1200" b="0" i="0" u="none" strike="noStrike" kern="1200" baseline="0" dirty="0">
                <a:solidFill>
                  <a:schemeClr val="tx1"/>
                </a:solidFill>
                <a:latin typeface="+mn-lt"/>
                <a:ea typeface="+mn-ea"/>
                <a:cs typeface="+mn-cs"/>
              </a:rPr>
              <a:t> ja vesi</a:t>
            </a:r>
          </a:p>
          <a:p>
            <a:r>
              <a:rPr lang="en-US" sz="1200" b="0" i="0" u="none" strike="noStrike" kern="1200" baseline="0" dirty="0" err="1">
                <a:solidFill>
                  <a:schemeClr val="tx1"/>
                </a:solidFill>
                <a:latin typeface="+mn-lt"/>
                <a:ea typeface="+mn-ea"/>
                <a:cs typeface="+mn-cs"/>
              </a:rPr>
              <a:t>suunatakse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puurkaevust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otse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tarbijale</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3. </a:t>
            </a:r>
            <a:r>
              <a:rPr lang="en-US" sz="1200" b="0" i="0" u="none" strike="noStrike" kern="1200" baseline="0" dirty="0" err="1">
                <a:solidFill>
                  <a:schemeClr val="tx1"/>
                </a:solidFill>
                <a:latin typeface="+mn-lt"/>
                <a:ea typeface="+mn-ea"/>
                <a:cs typeface="+mn-cs"/>
              </a:rPr>
              <a:t>Veepuhastusjaam</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vesi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töödeldakse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vajaduse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korral</a:t>
            </a:r>
            <a:r>
              <a:rPr lang="en-US" sz="1200" b="0" i="0" u="none" strike="noStrike" kern="1200" baseline="0" dirty="0">
                <a:solidFill>
                  <a:schemeClr val="tx1"/>
                </a:solidFill>
                <a:latin typeface="+mn-lt"/>
                <a:ea typeface="+mn-ea"/>
                <a:cs typeface="+mn-cs"/>
              </a:rPr>
              <a:t>, et </a:t>
            </a:r>
            <a:r>
              <a:rPr lang="en-US" sz="1200" b="0" i="0" u="none" strike="noStrike" kern="1200" baseline="0" dirty="0" err="1">
                <a:solidFill>
                  <a:schemeClr val="tx1"/>
                </a:solidFill>
                <a:latin typeface="+mn-lt"/>
                <a:ea typeface="+mn-ea"/>
                <a:cs typeface="+mn-cs"/>
              </a:rPr>
              <a:t>selle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omadused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vastaksid</a:t>
            </a:r>
            <a:r>
              <a:rPr lang="et-EE"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tarbija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poolt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esitatud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nõuetele</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4. </a:t>
            </a:r>
            <a:r>
              <a:rPr lang="en-US" sz="1200" b="0" i="0" u="none" strike="noStrike" kern="1200" baseline="0" dirty="0" err="1">
                <a:solidFill>
                  <a:schemeClr val="tx1"/>
                </a:solidFill>
                <a:latin typeface="+mn-lt"/>
                <a:ea typeface="+mn-ea"/>
                <a:cs typeface="+mn-cs"/>
              </a:rPr>
              <a:t>Puhta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mahuti</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sisaldab</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veevaru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päevase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tipptarbimise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jaoks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ning</a:t>
            </a:r>
            <a:r>
              <a:rPr lang="en-US" sz="1200" b="0" i="0" u="none" strike="noStrike" kern="1200" baseline="0" dirty="0">
                <a:solidFill>
                  <a:schemeClr val="tx1"/>
                </a:solidFill>
                <a:latin typeface="+mn-lt"/>
                <a:ea typeface="+mn-ea"/>
                <a:cs typeface="+mn-cs"/>
              </a:rPr>
              <a:t> ka </a:t>
            </a:r>
            <a:r>
              <a:rPr lang="en-US" sz="1200" b="0" i="0" u="none" strike="noStrike" kern="1200" baseline="0" dirty="0" err="1">
                <a:solidFill>
                  <a:schemeClr val="tx1"/>
                </a:solidFill>
                <a:latin typeface="+mn-lt"/>
                <a:ea typeface="+mn-ea"/>
                <a:cs typeface="+mn-cs"/>
              </a:rPr>
              <a:t>tuletõrje</a:t>
            </a:r>
            <a:r>
              <a:rPr lang="et-EE"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tarbeks</a:t>
            </a:r>
            <a:r>
              <a:rPr lang="en-US" sz="1200" b="0" i="0" u="none" strike="noStrike" kern="1200" baseline="0" dirty="0">
                <a:solidFill>
                  <a:schemeClr val="tx1"/>
                </a:solidFill>
                <a:latin typeface="+mn-lt"/>
                <a:ea typeface="+mn-ea"/>
                <a:cs typeface="+mn-cs"/>
              </a:rPr>
              <a:t>.</a:t>
            </a:r>
          </a:p>
          <a:p>
            <a:r>
              <a:rPr lang="fi-FI" sz="1200" b="0" i="0" u="none" strike="noStrike" kern="1200" baseline="0" dirty="0">
                <a:solidFill>
                  <a:schemeClr val="tx1"/>
                </a:solidFill>
                <a:latin typeface="+mn-lt"/>
                <a:ea typeface="+mn-ea"/>
                <a:cs typeface="+mn-cs"/>
              </a:rPr>
              <a:t>5. </a:t>
            </a:r>
            <a:r>
              <a:rPr lang="fi-FI" sz="1200" b="0" i="0" u="none" strike="noStrike" kern="1200" baseline="0" dirty="0" err="1">
                <a:solidFill>
                  <a:schemeClr val="tx1"/>
                </a:solidFill>
                <a:latin typeface="+mn-lt"/>
                <a:ea typeface="+mn-ea"/>
                <a:cs typeface="+mn-cs"/>
              </a:rPr>
              <a:t>Peaveejuhe</a:t>
            </a:r>
            <a:r>
              <a:rPr lang="fi-FI" sz="1200" b="0" i="0" u="none" strike="noStrike" kern="1200" baseline="0" dirty="0">
                <a:solidFill>
                  <a:schemeClr val="tx1"/>
                </a:solidFill>
                <a:latin typeface="+mn-lt"/>
                <a:ea typeface="+mn-ea"/>
                <a:cs typeface="+mn-cs"/>
              </a:rPr>
              <a:t> - </a:t>
            </a:r>
            <a:r>
              <a:rPr lang="fi-FI" sz="1200" b="0" i="0" u="none" strike="noStrike" kern="1200" baseline="0" dirty="0" err="1">
                <a:solidFill>
                  <a:schemeClr val="tx1"/>
                </a:solidFill>
                <a:latin typeface="+mn-lt"/>
                <a:ea typeface="+mn-ea"/>
                <a:cs typeface="+mn-cs"/>
              </a:rPr>
              <a:t>torustikud</a:t>
            </a:r>
            <a:r>
              <a:rPr lang="fi-FI" sz="1200" b="0" i="0" u="none" strike="noStrike" kern="1200" baseline="0" dirty="0">
                <a:solidFill>
                  <a:schemeClr val="tx1"/>
                </a:solidFill>
                <a:latin typeface="+mn-lt"/>
                <a:ea typeface="+mn-ea"/>
                <a:cs typeface="+mn-cs"/>
              </a:rPr>
              <a:t>, mille </a:t>
            </a:r>
            <a:r>
              <a:rPr lang="fi-FI" sz="1200" b="0" i="0" u="none" strike="noStrike" kern="1200" baseline="0" dirty="0" err="1">
                <a:solidFill>
                  <a:schemeClr val="tx1"/>
                </a:solidFill>
                <a:latin typeface="+mn-lt"/>
                <a:ea typeface="+mn-ea"/>
                <a:cs typeface="+mn-cs"/>
              </a:rPr>
              <a:t>kaudu</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puhastatud</a:t>
            </a:r>
            <a:r>
              <a:rPr lang="fi-FI" sz="1200" b="0" i="0" u="none" strike="noStrike" kern="1200" baseline="0" dirty="0">
                <a:solidFill>
                  <a:schemeClr val="tx1"/>
                </a:solidFill>
                <a:latin typeface="+mn-lt"/>
                <a:ea typeface="+mn-ea"/>
                <a:cs typeface="+mn-cs"/>
              </a:rPr>
              <a:t> vesi </a:t>
            </a:r>
            <a:r>
              <a:rPr lang="fi-FI" sz="1200" b="0" i="0" u="none" strike="noStrike" kern="1200" baseline="0" dirty="0" err="1">
                <a:solidFill>
                  <a:schemeClr val="tx1"/>
                </a:solidFill>
                <a:latin typeface="+mn-lt"/>
                <a:ea typeface="+mn-ea"/>
                <a:cs typeface="+mn-cs"/>
              </a:rPr>
              <a:t>pumbatakse</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asulani</a:t>
            </a:r>
            <a:r>
              <a:rPr lang="fi-FI" sz="1200" b="0" i="0" u="none" strike="noStrike" kern="1200" baseline="0" dirty="0">
                <a:solidFill>
                  <a:schemeClr val="tx1"/>
                </a:solidFill>
                <a:latin typeface="+mn-lt"/>
                <a:ea typeface="+mn-ea"/>
                <a:cs typeface="+mn-cs"/>
              </a:rPr>
              <a:t>.</a:t>
            </a:r>
          </a:p>
          <a:p>
            <a:r>
              <a:rPr lang="fi-FI" sz="1200" b="0" i="0" u="none" strike="noStrike" kern="1200" baseline="0" dirty="0">
                <a:solidFill>
                  <a:schemeClr val="tx1"/>
                </a:solidFill>
                <a:latin typeface="+mn-lt"/>
                <a:ea typeface="+mn-ea"/>
                <a:cs typeface="+mn-cs"/>
              </a:rPr>
              <a:t>6. </a:t>
            </a:r>
            <a:r>
              <a:rPr lang="fi-FI" sz="1200" b="0" i="0" u="none" strike="noStrike" kern="1200" baseline="0" dirty="0" err="1">
                <a:solidFill>
                  <a:schemeClr val="tx1"/>
                </a:solidFill>
                <a:latin typeface="+mn-lt"/>
                <a:ea typeface="+mn-ea"/>
                <a:cs typeface="+mn-cs"/>
              </a:rPr>
              <a:t>Jaotusvõrk</a:t>
            </a:r>
            <a:r>
              <a:rPr lang="fi-FI" sz="1200" b="0" i="0" u="none" strike="noStrike" kern="1200" baseline="0" dirty="0">
                <a:solidFill>
                  <a:schemeClr val="tx1"/>
                </a:solidFill>
                <a:latin typeface="+mn-lt"/>
                <a:ea typeface="+mn-ea"/>
                <a:cs typeface="+mn-cs"/>
              </a:rPr>
              <a:t> – </a:t>
            </a:r>
            <a:r>
              <a:rPr lang="fi-FI" sz="1200" b="0" i="0" u="none" strike="noStrike" kern="1200" baseline="0" dirty="0" err="1">
                <a:solidFill>
                  <a:schemeClr val="tx1"/>
                </a:solidFill>
                <a:latin typeface="+mn-lt"/>
                <a:ea typeface="+mn-ea"/>
                <a:cs typeface="+mn-cs"/>
              </a:rPr>
              <a:t>torustikud</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linnas</a:t>
            </a:r>
            <a:r>
              <a:rPr lang="fi-FI" sz="1200" b="0" i="0" u="none" strike="noStrike" kern="1200" baseline="0" dirty="0">
                <a:solidFill>
                  <a:schemeClr val="tx1"/>
                </a:solidFill>
                <a:latin typeface="+mn-lt"/>
                <a:ea typeface="+mn-ea"/>
                <a:cs typeface="+mn-cs"/>
              </a:rPr>
              <a:t>, mille </a:t>
            </a:r>
            <a:r>
              <a:rPr lang="fi-FI" sz="1200" b="0" i="0" u="none" strike="noStrike" kern="1200" baseline="0" dirty="0" err="1">
                <a:solidFill>
                  <a:schemeClr val="tx1"/>
                </a:solidFill>
                <a:latin typeface="+mn-lt"/>
                <a:ea typeface="+mn-ea"/>
                <a:cs typeface="+mn-cs"/>
              </a:rPr>
              <a:t>kaudu</a:t>
            </a:r>
            <a:r>
              <a:rPr lang="fi-FI" sz="1200" b="0" i="0" u="none" strike="noStrike" kern="1200" baseline="0" dirty="0">
                <a:solidFill>
                  <a:schemeClr val="tx1"/>
                </a:solidFill>
                <a:latin typeface="+mn-lt"/>
                <a:ea typeface="+mn-ea"/>
                <a:cs typeface="+mn-cs"/>
              </a:rPr>
              <a:t> vesi </a:t>
            </a:r>
            <a:r>
              <a:rPr lang="fi-FI" sz="1200" b="0" i="0" u="none" strike="noStrike" kern="1200" baseline="0" dirty="0" err="1">
                <a:solidFill>
                  <a:schemeClr val="tx1"/>
                </a:solidFill>
                <a:latin typeface="+mn-lt"/>
                <a:ea typeface="+mn-ea"/>
                <a:cs typeface="+mn-cs"/>
              </a:rPr>
              <a:t>juhitakse</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tarbijateni</a:t>
            </a:r>
            <a:r>
              <a:rPr lang="fi-FI"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7. </a:t>
            </a:r>
            <a:r>
              <a:rPr lang="en-US" sz="1200" b="0" i="0" u="none" strike="noStrike" kern="1200" baseline="0" dirty="0" err="1">
                <a:solidFill>
                  <a:schemeClr val="tx1"/>
                </a:solidFill>
                <a:latin typeface="+mn-lt"/>
                <a:ea typeface="+mn-ea"/>
                <a:cs typeface="+mn-cs"/>
              </a:rPr>
              <a:t>Veetornid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veemahutid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hüdrofoorid</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vajalikud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vee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akumuleerimiseks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ning</a:t>
            </a:r>
            <a:r>
              <a:rPr lang="en-US" sz="1200" b="0" i="0" u="none" strike="noStrike" kern="1200" baseline="0" dirty="0">
                <a:solidFill>
                  <a:schemeClr val="tx1"/>
                </a:solidFill>
                <a:latin typeface="+mn-lt"/>
                <a:ea typeface="+mn-ea"/>
                <a:cs typeface="+mn-cs"/>
              </a:rPr>
              <a:t> rohu</a:t>
            </a:r>
            <a:r>
              <a:rPr lang="et-EE"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ühtlustamiseks</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8. </a:t>
            </a:r>
            <a:r>
              <a:rPr lang="en-US" sz="1200" b="0" i="0" u="none" strike="noStrike" kern="1200" baseline="0" dirty="0" err="1">
                <a:solidFill>
                  <a:schemeClr val="tx1"/>
                </a:solidFill>
                <a:latin typeface="+mn-lt"/>
                <a:ea typeface="+mn-ea"/>
                <a:cs typeface="+mn-cs"/>
              </a:rPr>
              <a:t>Hoonesisendid</a:t>
            </a:r>
            <a:r>
              <a:rPr lang="en-US" sz="1200" b="0" i="0" u="none" strike="noStrike" kern="1200" baseline="0" dirty="0">
                <a:solidFill>
                  <a:schemeClr val="tx1"/>
                </a:solidFill>
                <a:latin typeface="+mn-lt"/>
                <a:ea typeface="+mn-ea"/>
                <a:cs typeface="+mn-cs"/>
              </a:rPr>
              <a:t>.</a:t>
            </a:r>
          </a:p>
          <a:p>
            <a:r>
              <a:rPr lang="fi-FI" sz="1200" b="0" i="0" u="none" strike="noStrike" kern="1200" baseline="0" dirty="0">
                <a:solidFill>
                  <a:schemeClr val="tx1"/>
                </a:solidFill>
                <a:latin typeface="+mn-lt"/>
                <a:ea typeface="+mn-ea"/>
                <a:cs typeface="+mn-cs"/>
              </a:rPr>
              <a:t>9. </a:t>
            </a:r>
            <a:r>
              <a:rPr lang="fi-FI" sz="1200" b="0" i="0" u="none" strike="noStrike" kern="1200" baseline="0" dirty="0" err="1">
                <a:solidFill>
                  <a:schemeClr val="tx1"/>
                </a:solidFill>
                <a:latin typeface="+mn-lt"/>
                <a:ea typeface="+mn-ea"/>
                <a:cs typeface="+mn-cs"/>
              </a:rPr>
              <a:t>Ehitise</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sisevõrgud</a:t>
            </a:r>
            <a:r>
              <a:rPr lang="fi-FI" sz="1200" b="0" i="0" u="none" strike="noStrike" kern="1200" baseline="0" dirty="0">
                <a:solidFill>
                  <a:schemeClr val="tx1"/>
                </a:solidFill>
                <a:latin typeface="+mn-lt"/>
                <a:ea typeface="+mn-ea"/>
                <a:cs typeface="+mn-cs"/>
              </a:rPr>
              <a:t> – vesi </a:t>
            </a:r>
            <a:r>
              <a:rPr lang="fi-FI" sz="1200" b="0" i="0" u="none" strike="noStrike" kern="1200" baseline="0" dirty="0" err="1">
                <a:solidFill>
                  <a:schemeClr val="tx1"/>
                </a:solidFill>
                <a:latin typeface="+mn-lt"/>
                <a:ea typeface="+mn-ea"/>
                <a:cs typeface="+mn-cs"/>
              </a:rPr>
              <a:t>juhitakse</a:t>
            </a:r>
            <a:r>
              <a:rPr lang="fi-FI" sz="1200" b="0" i="0" u="none" strike="noStrike" kern="1200" baseline="0" dirty="0">
                <a:solidFill>
                  <a:schemeClr val="tx1"/>
                </a:solidFill>
                <a:latin typeface="+mn-lt"/>
                <a:ea typeface="+mn-ea"/>
                <a:cs typeface="+mn-cs"/>
              </a:rPr>
              <a:t> </a:t>
            </a:r>
            <a:r>
              <a:rPr lang="fi-FI" sz="1200" b="0" i="0" u="none" strike="noStrike" kern="1200" baseline="0" dirty="0" err="1">
                <a:solidFill>
                  <a:schemeClr val="tx1"/>
                </a:solidFill>
                <a:latin typeface="+mn-lt"/>
                <a:ea typeface="+mn-ea"/>
                <a:cs typeface="+mn-cs"/>
              </a:rPr>
              <a:t>üksiktarbijani</a:t>
            </a:r>
            <a:r>
              <a:rPr lang="fi-FI" sz="1200" b="0" i="0" u="none" strike="noStrike" kern="1200" baseline="0" dirty="0">
                <a:solidFill>
                  <a:schemeClr val="tx1"/>
                </a:solidFill>
                <a:latin typeface="+mn-lt"/>
                <a:ea typeface="+mn-ea"/>
                <a:cs typeface="+mn-cs"/>
              </a:rPr>
              <a:t>.</a:t>
            </a:r>
            <a:endParaRPr lang="et-E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fi-FI" sz="1200" b="1" i="0" kern="1200" dirty="0" err="1">
                <a:solidFill>
                  <a:schemeClr val="tx1"/>
                </a:solidFill>
                <a:effectLst/>
                <a:latin typeface="+mn-lt"/>
                <a:ea typeface="+mn-ea"/>
                <a:cs typeface="+mn-cs"/>
              </a:rPr>
              <a:t>Selitamine</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ehk</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selitus</a:t>
            </a:r>
            <a:r>
              <a:rPr lang="fi-FI" sz="1200" b="0" i="0" kern="1200" dirty="0">
                <a:solidFill>
                  <a:schemeClr val="tx1"/>
                </a:solidFill>
                <a:effectLst/>
                <a:latin typeface="+mn-lt"/>
                <a:ea typeface="+mn-ea"/>
                <a:cs typeface="+mn-cs"/>
              </a:rPr>
              <a:t> on </a:t>
            </a:r>
            <a:r>
              <a:rPr lang="fi-FI" sz="1200" b="0" i="0" kern="1200" dirty="0" err="1">
                <a:solidFill>
                  <a:schemeClr val="tx1"/>
                </a:solidFill>
                <a:effectLst/>
                <a:latin typeface="+mn-lt"/>
                <a:ea typeface="+mn-ea"/>
                <a:cs typeface="+mn-cs"/>
              </a:rPr>
              <a:t>veepuhastusvõte</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millega</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veest</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vabastatakse</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setitatakse</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heljum</a:t>
            </a:r>
            <a:r>
              <a:rPr lang="et-EE" sz="1200" b="0" i="0" kern="1200" dirty="0">
                <a:solidFill>
                  <a:schemeClr val="tx1"/>
                </a:solidFill>
                <a:effectLst/>
                <a:latin typeface="+mn-lt"/>
                <a:ea typeface="+mn-ea"/>
                <a:cs typeface="+mn-cs"/>
              </a:rPr>
              <a:t>. </a:t>
            </a:r>
            <a:endParaRPr lang="en-US" dirty="0"/>
          </a:p>
        </p:txBody>
      </p:sp>
      <p:sp>
        <p:nvSpPr>
          <p:cNvPr id="4" name="Slaidinumbri kohatäide 3"/>
          <p:cNvSpPr>
            <a:spLocks noGrp="1"/>
          </p:cNvSpPr>
          <p:nvPr>
            <p:ph type="sldNum" sz="quarter" idx="10"/>
          </p:nvPr>
        </p:nvSpPr>
        <p:spPr/>
        <p:txBody>
          <a:bodyPr/>
          <a:lstStyle/>
          <a:p>
            <a:fld id="{27665025-D264-4A6D-8E0B-A41F9076E097}" type="slidenum">
              <a:rPr lang="en-US" smtClean="0"/>
              <a:t>8</a:t>
            </a:fld>
            <a:endParaRPr lang="en-US"/>
          </a:p>
        </p:txBody>
      </p:sp>
    </p:spTree>
    <p:extLst>
      <p:ext uri="{BB962C8B-B14F-4D97-AF65-F5344CB8AC3E}">
        <p14:creationId xmlns:p14="http://schemas.microsoft.com/office/powerpoint/2010/main" val="869601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C7097AB-BABD-4890-A76F-C964417AF8DD}"/>
              </a:ext>
            </a:extLst>
          </p:cNvPr>
          <p:cNvSpPr>
            <a:spLocks noGrp="1"/>
          </p:cNvSpPr>
          <p:nvPr>
            <p:ph type="ctrTitle"/>
          </p:nvPr>
        </p:nvSpPr>
        <p:spPr>
          <a:xfrm>
            <a:off x="1524000" y="1122363"/>
            <a:ext cx="9144000" cy="2387600"/>
          </a:xfrm>
        </p:spPr>
        <p:txBody>
          <a:bodyPr anchor="b"/>
          <a:lstStyle>
            <a:lvl1pPr algn="ctr">
              <a:defRPr sz="6000"/>
            </a:lvl1pPr>
          </a:lstStyle>
          <a:p>
            <a:r>
              <a:rPr lang="et-EE"/>
              <a:t>Klõpsake juhteksemplari pealkirja laadi redigeerimiseks</a:t>
            </a:r>
            <a:endParaRPr lang="en-US"/>
          </a:p>
        </p:txBody>
      </p:sp>
      <p:sp>
        <p:nvSpPr>
          <p:cNvPr id="3" name="Alapealkiri 2">
            <a:extLst>
              <a:ext uri="{FF2B5EF4-FFF2-40B4-BE49-F238E27FC236}">
                <a16:creationId xmlns:a16="http://schemas.microsoft.com/office/drawing/2014/main" id="{6DC62A70-003F-41D4-BBDC-9C608C23CF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juhteksemplari alapealkirja laadi redigeerimiseks</a:t>
            </a:r>
            <a:endParaRPr lang="en-US"/>
          </a:p>
        </p:txBody>
      </p:sp>
      <p:sp>
        <p:nvSpPr>
          <p:cNvPr id="4" name="Kuupäeva kohatäide 3">
            <a:extLst>
              <a:ext uri="{FF2B5EF4-FFF2-40B4-BE49-F238E27FC236}">
                <a16:creationId xmlns:a16="http://schemas.microsoft.com/office/drawing/2014/main" id="{D3A0A390-67A4-404A-BD33-1CDF05DC71A8}"/>
              </a:ext>
            </a:extLst>
          </p:cNvPr>
          <p:cNvSpPr>
            <a:spLocks noGrp="1"/>
          </p:cNvSpPr>
          <p:nvPr>
            <p:ph type="dt" sz="half" idx="10"/>
          </p:nvPr>
        </p:nvSpPr>
        <p:spPr/>
        <p:txBody>
          <a:bodyPr/>
          <a:lstStyle/>
          <a:p>
            <a:fld id="{03ABF726-AF68-4CBC-8E8B-4EC7E648B048}" type="datetimeFigureOut">
              <a:rPr lang="en-US" smtClean="0"/>
              <a:t>12/18/2017</a:t>
            </a:fld>
            <a:endParaRPr lang="en-US" dirty="0"/>
          </a:p>
        </p:txBody>
      </p:sp>
      <p:sp>
        <p:nvSpPr>
          <p:cNvPr id="5" name="Jaluse kohatäide 4">
            <a:extLst>
              <a:ext uri="{FF2B5EF4-FFF2-40B4-BE49-F238E27FC236}">
                <a16:creationId xmlns:a16="http://schemas.microsoft.com/office/drawing/2014/main" id="{FEC0E859-9605-4282-B3C1-7C2E32D44C62}"/>
              </a:ext>
            </a:extLst>
          </p:cNvPr>
          <p:cNvSpPr>
            <a:spLocks noGrp="1"/>
          </p:cNvSpPr>
          <p:nvPr>
            <p:ph type="ftr" sz="quarter" idx="11"/>
          </p:nvPr>
        </p:nvSpPr>
        <p:spPr/>
        <p:txBody>
          <a:bodyPr/>
          <a:lstStyle/>
          <a:p>
            <a:endParaRPr lang="en-US" dirty="0"/>
          </a:p>
        </p:txBody>
      </p:sp>
      <p:sp>
        <p:nvSpPr>
          <p:cNvPr id="6" name="Slaidinumbri kohatäide 5">
            <a:extLst>
              <a:ext uri="{FF2B5EF4-FFF2-40B4-BE49-F238E27FC236}">
                <a16:creationId xmlns:a16="http://schemas.microsoft.com/office/drawing/2014/main" id="{4B7744D0-504B-4690-819D-22830C2B5804}"/>
              </a:ext>
            </a:extLst>
          </p:cNvPr>
          <p:cNvSpPr>
            <a:spLocks noGrp="1"/>
          </p:cNvSpPr>
          <p:nvPr>
            <p:ph type="sldNum" sz="quarter" idx="12"/>
          </p:nvPr>
        </p:nvSpPr>
        <p:spPr/>
        <p:txBody>
          <a:bodyPr/>
          <a:lstStyle/>
          <a:p>
            <a:fld id="{F270796C-9544-4DF0-B1C3-164D9FBAADF6}" type="slidenum">
              <a:rPr lang="en-US" smtClean="0"/>
              <a:t>‹#›</a:t>
            </a:fld>
            <a:endParaRPr lang="en-US" dirty="0"/>
          </a:p>
        </p:txBody>
      </p:sp>
    </p:spTree>
    <p:extLst>
      <p:ext uri="{BB962C8B-B14F-4D97-AF65-F5344CB8AC3E}">
        <p14:creationId xmlns:p14="http://schemas.microsoft.com/office/powerpoint/2010/main" val="137557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440B9D7-221A-4328-B15B-1E792F6B1865}"/>
              </a:ext>
            </a:extLst>
          </p:cNvPr>
          <p:cNvSpPr>
            <a:spLocks noGrp="1"/>
          </p:cNvSpPr>
          <p:nvPr>
            <p:ph type="title"/>
          </p:nvPr>
        </p:nvSpPr>
        <p:spPr/>
        <p:txBody>
          <a:bodyPr/>
          <a:lstStyle/>
          <a:p>
            <a:r>
              <a:rPr lang="et-EE"/>
              <a:t>Klõpsake juhteksemplari pealkirja laadi redigeerimiseks</a:t>
            </a:r>
            <a:endParaRPr lang="en-US"/>
          </a:p>
        </p:txBody>
      </p:sp>
      <p:sp>
        <p:nvSpPr>
          <p:cNvPr id="3" name="Vertikaalteksti kohatäide 2">
            <a:extLst>
              <a:ext uri="{FF2B5EF4-FFF2-40B4-BE49-F238E27FC236}">
                <a16:creationId xmlns:a16="http://schemas.microsoft.com/office/drawing/2014/main" id="{60958F37-9D7F-4189-BA75-2DD0A0013055}"/>
              </a:ext>
            </a:extLst>
          </p:cNvPr>
          <p:cNvSpPr>
            <a:spLocks noGrp="1"/>
          </p:cNvSpPr>
          <p:nvPr>
            <p:ph type="body" orient="vert" idx="1"/>
          </p:nvPr>
        </p:nvSpPr>
        <p:spPr/>
        <p:txBody>
          <a:bodyPr vert="eaVert"/>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AA1817BA-8492-4998-9C6F-5FC6C759A3C3}"/>
              </a:ext>
            </a:extLst>
          </p:cNvPr>
          <p:cNvSpPr>
            <a:spLocks noGrp="1"/>
          </p:cNvSpPr>
          <p:nvPr>
            <p:ph type="dt" sz="half" idx="10"/>
          </p:nvPr>
        </p:nvSpPr>
        <p:spPr/>
        <p:txBody>
          <a:bodyPr/>
          <a:lstStyle/>
          <a:p>
            <a:fld id="{03ABF726-AF68-4CBC-8E8B-4EC7E648B048}" type="datetimeFigureOut">
              <a:rPr lang="en-US" smtClean="0"/>
              <a:t>12/18/2017</a:t>
            </a:fld>
            <a:endParaRPr lang="en-US" dirty="0"/>
          </a:p>
        </p:txBody>
      </p:sp>
      <p:sp>
        <p:nvSpPr>
          <p:cNvPr id="5" name="Jaluse kohatäide 4">
            <a:extLst>
              <a:ext uri="{FF2B5EF4-FFF2-40B4-BE49-F238E27FC236}">
                <a16:creationId xmlns:a16="http://schemas.microsoft.com/office/drawing/2014/main" id="{DD3F92E0-272D-406A-BF38-101A934E3C0A}"/>
              </a:ext>
            </a:extLst>
          </p:cNvPr>
          <p:cNvSpPr>
            <a:spLocks noGrp="1"/>
          </p:cNvSpPr>
          <p:nvPr>
            <p:ph type="ftr" sz="quarter" idx="11"/>
          </p:nvPr>
        </p:nvSpPr>
        <p:spPr/>
        <p:txBody>
          <a:bodyPr/>
          <a:lstStyle/>
          <a:p>
            <a:endParaRPr lang="en-US" dirty="0"/>
          </a:p>
        </p:txBody>
      </p:sp>
      <p:sp>
        <p:nvSpPr>
          <p:cNvPr id="6" name="Slaidinumbri kohatäide 5">
            <a:extLst>
              <a:ext uri="{FF2B5EF4-FFF2-40B4-BE49-F238E27FC236}">
                <a16:creationId xmlns:a16="http://schemas.microsoft.com/office/drawing/2014/main" id="{D9908CF6-26A9-4DDF-B687-AD75503BF72D}"/>
              </a:ext>
            </a:extLst>
          </p:cNvPr>
          <p:cNvSpPr>
            <a:spLocks noGrp="1"/>
          </p:cNvSpPr>
          <p:nvPr>
            <p:ph type="sldNum" sz="quarter" idx="12"/>
          </p:nvPr>
        </p:nvSpPr>
        <p:spPr/>
        <p:txBody>
          <a:bodyPr/>
          <a:lstStyle/>
          <a:p>
            <a:fld id="{F270796C-9544-4DF0-B1C3-164D9FBAADF6}" type="slidenum">
              <a:rPr lang="en-US" smtClean="0"/>
              <a:t>‹#›</a:t>
            </a:fld>
            <a:endParaRPr lang="en-US" dirty="0"/>
          </a:p>
        </p:txBody>
      </p:sp>
    </p:spTree>
    <p:extLst>
      <p:ext uri="{BB962C8B-B14F-4D97-AF65-F5344CB8AC3E}">
        <p14:creationId xmlns:p14="http://schemas.microsoft.com/office/powerpoint/2010/main" val="187192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a:extLst>
              <a:ext uri="{FF2B5EF4-FFF2-40B4-BE49-F238E27FC236}">
                <a16:creationId xmlns:a16="http://schemas.microsoft.com/office/drawing/2014/main" id="{0A13CB75-268A-4B48-ACC2-5B7C81D04560}"/>
              </a:ext>
            </a:extLst>
          </p:cNvPr>
          <p:cNvSpPr>
            <a:spLocks noGrp="1"/>
          </p:cNvSpPr>
          <p:nvPr>
            <p:ph type="title" orient="vert"/>
          </p:nvPr>
        </p:nvSpPr>
        <p:spPr>
          <a:xfrm>
            <a:off x="8724900" y="365125"/>
            <a:ext cx="2628900" cy="5811838"/>
          </a:xfrm>
        </p:spPr>
        <p:txBody>
          <a:bodyPr vert="eaVert"/>
          <a:lstStyle/>
          <a:p>
            <a:r>
              <a:rPr lang="et-EE"/>
              <a:t>Klõpsake juhteksemplari pealkirja laadi redigeerimiseks</a:t>
            </a:r>
            <a:endParaRPr lang="en-US"/>
          </a:p>
        </p:txBody>
      </p:sp>
      <p:sp>
        <p:nvSpPr>
          <p:cNvPr id="3" name="Vertikaalteksti kohatäide 2">
            <a:extLst>
              <a:ext uri="{FF2B5EF4-FFF2-40B4-BE49-F238E27FC236}">
                <a16:creationId xmlns:a16="http://schemas.microsoft.com/office/drawing/2014/main" id="{93B0C0CE-C88B-4759-AA6F-D22FEC20A10A}"/>
              </a:ext>
            </a:extLst>
          </p:cNvPr>
          <p:cNvSpPr>
            <a:spLocks noGrp="1"/>
          </p:cNvSpPr>
          <p:nvPr>
            <p:ph type="body" orient="vert" idx="1"/>
          </p:nvPr>
        </p:nvSpPr>
        <p:spPr>
          <a:xfrm>
            <a:off x="838200" y="365125"/>
            <a:ext cx="7734300" cy="5811838"/>
          </a:xfrm>
        </p:spPr>
        <p:txBody>
          <a:bodyPr vert="eaVert"/>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92CC0BE4-56E7-4FE3-BCD1-7F8DB6D6A569}"/>
              </a:ext>
            </a:extLst>
          </p:cNvPr>
          <p:cNvSpPr>
            <a:spLocks noGrp="1"/>
          </p:cNvSpPr>
          <p:nvPr>
            <p:ph type="dt" sz="half" idx="10"/>
          </p:nvPr>
        </p:nvSpPr>
        <p:spPr/>
        <p:txBody>
          <a:bodyPr/>
          <a:lstStyle/>
          <a:p>
            <a:fld id="{03ABF726-AF68-4CBC-8E8B-4EC7E648B048}" type="datetimeFigureOut">
              <a:rPr lang="en-US" smtClean="0"/>
              <a:t>12/18/2017</a:t>
            </a:fld>
            <a:endParaRPr lang="en-US" dirty="0"/>
          </a:p>
        </p:txBody>
      </p:sp>
      <p:sp>
        <p:nvSpPr>
          <p:cNvPr id="5" name="Jaluse kohatäide 4">
            <a:extLst>
              <a:ext uri="{FF2B5EF4-FFF2-40B4-BE49-F238E27FC236}">
                <a16:creationId xmlns:a16="http://schemas.microsoft.com/office/drawing/2014/main" id="{9E1A842C-F562-490A-A29F-71492E1E8859}"/>
              </a:ext>
            </a:extLst>
          </p:cNvPr>
          <p:cNvSpPr>
            <a:spLocks noGrp="1"/>
          </p:cNvSpPr>
          <p:nvPr>
            <p:ph type="ftr" sz="quarter" idx="11"/>
          </p:nvPr>
        </p:nvSpPr>
        <p:spPr/>
        <p:txBody>
          <a:bodyPr/>
          <a:lstStyle/>
          <a:p>
            <a:endParaRPr lang="en-US" dirty="0"/>
          </a:p>
        </p:txBody>
      </p:sp>
      <p:sp>
        <p:nvSpPr>
          <p:cNvPr id="6" name="Slaidinumbri kohatäide 5">
            <a:extLst>
              <a:ext uri="{FF2B5EF4-FFF2-40B4-BE49-F238E27FC236}">
                <a16:creationId xmlns:a16="http://schemas.microsoft.com/office/drawing/2014/main" id="{22ADE3B3-7EB5-46BF-8930-0C9D99B120C8}"/>
              </a:ext>
            </a:extLst>
          </p:cNvPr>
          <p:cNvSpPr>
            <a:spLocks noGrp="1"/>
          </p:cNvSpPr>
          <p:nvPr>
            <p:ph type="sldNum" sz="quarter" idx="12"/>
          </p:nvPr>
        </p:nvSpPr>
        <p:spPr/>
        <p:txBody>
          <a:bodyPr/>
          <a:lstStyle/>
          <a:p>
            <a:fld id="{F270796C-9544-4DF0-B1C3-164D9FBAADF6}" type="slidenum">
              <a:rPr lang="en-US" smtClean="0"/>
              <a:t>‹#›</a:t>
            </a:fld>
            <a:endParaRPr lang="en-US" dirty="0"/>
          </a:p>
        </p:txBody>
      </p:sp>
    </p:spTree>
    <p:extLst>
      <p:ext uri="{BB962C8B-B14F-4D97-AF65-F5344CB8AC3E}">
        <p14:creationId xmlns:p14="http://schemas.microsoft.com/office/powerpoint/2010/main" val="312525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7CA6271-6C18-46EE-845D-2B50F1AE6C00}"/>
              </a:ext>
            </a:extLst>
          </p:cNvPr>
          <p:cNvSpPr>
            <a:spLocks noGrp="1"/>
          </p:cNvSpPr>
          <p:nvPr>
            <p:ph type="title"/>
          </p:nvPr>
        </p:nvSpPr>
        <p:spPr/>
        <p:txBody>
          <a:body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id="{8B91A5D8-4AF8-495F-AB2B-CF21E0DB4FA8}"/>
              </a:ext>
            </a:extLst>
          </p:cNvPr>
          <p:cNvSpPr>
            <a:spLocks noGrp="1"/>
          </p:cNvSpPr>
          <p:nvPr>
            <p:ph idx="1"/>
          </p:nvPr>
        </p:nvSpPr>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813C1C1A-487B-4C30-A39E-20E57B325E0A}"/>
              </a:ext>
            </a:extLst>
          </p:cNvPr>
          <p:cNvSpPr>
            <a:spLocks noGrp="1"/>
          </p:cNvSpPr>
          <p:nvPr>
            <p:ph type="dt" sz="half" idx="10"/>
          </p:nvPr>
        </p:nvSpPr>
        <p:spPr/>
        <p:txBody>
          <a:bodyPr/>
          <a:lstStyle/>
          <a:p>
            <a:fld id="{03ABF726-AF68-4CBC-8E8B-4EC7E648B048}" type="datetimeFigureOut">
              <a:rPr lang="en-US" smtClean="0"/>
              <a:t>12/18/2017</a:t>
            </a:fld>
            <a:endParaRPr lang="en-US" dirty="0"/>
          </a:p>
        </p:txBody>
      </p:sp>
      <p:sp>
        <p:nvSpPr>
          <p:cNvPr id="5" name="Jaluse kohatäide 4">
            <a:extLst>
              <a:ext uri="{FF2B5EF4-FFF2-40B4-BE49-F238E27FC236}">
                <a16:creationId xmlns:a16="http://schemas.microsoft.com/office/drawing/2014/main" id="{A5E9D151-8F6A-4333-807F-73CEFE995F92}"/>
              </a:ext>
            </a:extLst>
          </p:cNvPr>
          <p:cNvSpPr>
            <a:spLocks noGrp="1"/>
          </p:cNvSpPr>
          <p:nvPr>
            <p:ph type="ftr" sz="quarter" idx="11"/>
          </p:nvPr>
        </p:nvSpPr>
        <p:spPr/>
        <p:txBody>
          <a:bodyPr/>
          <a:lstStyle/>
          <a:p>
            <a:endParaRPr lang="en-US" dirty="0"/>
          </a:p>
        </p:txBody>
      </p:sp>
      <p:sp>
        <p:nvSpPr>
          <p:cNvPr id="6" name="Slaidinumbri kohatäide 5">
            <a:extLst>
              <a:ext uri="{FF2B5EF4-FFF2-40B4-BE49-F238E27FC236}">
                <a16:creationId xmlns:a16="http://schemas.microsoft.com/office/drawing/2014/main" id="{1FFAAFF0-C019-48F0-8024-E45E6566A858}"/>
              </a:ext>
            </a:extLst>
          </p:cNvPr>
          <p:cNvSpPr>
            <a:spLocks noGrp="1"/>
          </p:cNvSpPr>
          <p:nvPr>
            <p:ph type="sldNum" sz="quarter" idx="12"/>
          </p:nvPr>
        </p:nvSpPr>
        <p:spPr/>
        <p:txBody>
          <a:bodyPr/>
          <a:lstStyle/>
          <a:p>
            <a:fld id="{F270796C-9544-4DF0-B1C3-164D9FBAADF6}" type="slidenum">
              <a:rPr lang="en-US" smtClean="0"/>
              <a:t>‹#›</a:t>
            </a:fld>
            <a:endParaRPr lang="en-US" dirty="0"/>
          </a:p>
        </p:txBody>
      </p:sp>
    </p:spTree>
    <p:extLst>
      <p:ext uri="{BB962C8B-B14F-4D97-AF65-F5344CB8AC3E}">
        <p14:creationId xmlns:p14="http://schemas.microsoft.com/office/powerpoint/2010/main" val="32041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BF47B87-D351-43D6-BC10-D13F4F6BCEE9}"/>
              </a:ext>
            </a:extLst>
          </p:cNvPr>
          <p:cNvSpPr>
            <a:spLocks noGrp="1"/>
          </p:cNvSpPr>
          <p:nvPr>
            <p:ph type="title"/>
          </p:nvPr>
        </p:nvSpPr>
        <p:spPr>
          <a:xfrm>
            <a:off x="831850" y="1709738"/>
            <a:ext cx="10515600" cy="2852737"/>
          </a:xfrm>
        </p:spPr>
        <p:txBody>
          <a:bodyPr anchor="b"/>
          <a:lstStyle>
            <a:lvl1pPr>
              <a:defRPr sz="6000"/>
            </a:lvl1p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069E12A5-7A8D-4A18-BD50-A45C02AF6E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Redigeerige juhteksemplari tekstilaade</a:t>
            </a:r>
          </a:p>
        </p:txBody>
      </p:sp>
      <p:sp>
        <p:nvSpPr>
          <p:cNvPr id="4" name="Kuupäeva kohatäide 3">
            <a:extLst>
              <a:ext uri="{FF2B5EF4-FFF2-40B4-BE49-F238E27FC236}">
                <a16:creationId xmlns:a16="http://schemas.microsoft.com/office/drawing/2014/main" id="{ED4A4AF3-3768-480D-83BF-D65A0554371C}"/>
              </a:ext>
            </a:extLst>
          </p:cNvPr>
          <p:cNvSpPr>
            <a:spLocks noGrp="1"/>
          </p:cNvSpPr>
          <p:nvPr>
            <p:ph type="dt" sz="half" idx="10"/>
          </p:nvPr>
        </p:nvSpPr>
        <p:spPr/>
        <p:txBody>
          <a:bodyPr/>
          <a:lstStyle/>
          <a:p>
            <a:fld id="{03ABF726-AF68-4CBC-8E8B-4EC7E648B048}" type="datetimeFigureOut">
              <a:rPr lang="en-US" smtClean="0"/>
              <a:t>12/18/2017</a:t>
            </a:fld>
            <a:endParaRPr lang="en-US" dirty="0"/>
          </a:p>
        </p:txBody>
      </p:sp>
      <p:sp>
        <p:nvSpPr>
          <p:cNvPr id="5" name="Jaluse kohatäide 4">
            <a:extLst>
              <a:ext uri="{FF2B5EF4-FFF2-40B4-BE49-F238E27FC236}">
                <a16:creationId xmlns:a16="http://schemas.microsoft.com/office/drawing/2014/main" id="{BB5D95F0-09E1-4956-92D5-0D5D7EAEFF31}"/>
              </a:ext>
            </a:extLst>
          </p:cNvPr>
          <p:cNvSpPr>
            <a:spLocks noGrp="1"/>
          </p:cNvSpPr>
          <p:nvPr>
            <p:ph type="ftr" sz="quarter" idx="11"/>
          </p:nvPr>
        </p:nvSpPr>
        <p:spPr/>
        <p:txBody>
          <a:bodyPr/>
          <a:lstStyle/>
          <a:p>
            <a:endParaRPr lang="en-US" dirty="0"/>
          </a:p>
        </p:txBody>
      </p:sp>
      <p:sp>
        <p:nvSpPr>
          <p:cNvPr id="6" name="Slaidinumbri kohatäide 5">
            <a:extLst>
              <a:ext uri="{FF2B5EF4-FFF2-40B4-BE49-F238E27FC236}">
                <a16:creationId xmlns:a16="http://schemas.microsoft.com/office/drawing/2014/main" id="{97EFA112-6182-49B7-9E88-6D1D72AD4E6F}"/>
              </a:ext>
            </a:extLst>
          </p:cNvPr>
          <p:cNvSpPr>
            <a:spLocks noGrp="1"/>
          </p:cNvSpPr>
          <p:nvPr>
            <p:ph type="sldNum" sz="quarter" idx="12"/>
          </p:nvPr>
        </p:nvSpPr>
        <p:spPr/>
        <p:txBody>
          <a:bodyPr/>
          <a:lstStyle/>
          <a:p>
            <a:fld id="{F270796C-9544-4DF0-B1C3-164D9FBAADF6}" type="slidenum">
              <a:rPr lang="en-US" smtClean="0"/>
              <a:t>‹#›</a:t>
            </a:fld>
            <a:endParaRPr lang="en-US" dirty="0"/>
          </a:p>
        </p:txBody>
      </p:sp>
    </p:spTree>
    <p:extLst>
      <p:ext uri="{BB962C8B-B14F-4D97-AF65-F5344CB8AC3E}">
        <p14:creationId xmlns:p14="http://schemas.microsoft.com/office/powerpoint/2010/main" val="279724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19AA4EB-3BB1-4310-BEE9-5B93265F4585}"/>
              </a:ext>
            </a:extLst>
          </p:cNvPr>
          <p:cNvSpPr>
            <a:spLocks noGrp="1"/>
          </p:cNvSpPr>
          <p:nvPr>
            <p:ph type="title"/>
          </p:nvPr>
        </p:nvSpPr>
        <p:spPr/>
        <p:txBody>
          <a:body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id="{549F4899-EEF5-420F-9682-083E469B07E4}"/>
              </a:ext>
            </a:extLst>
          </p:cNvPr>
          <p:cNvSpPr>
            <a:spLocks noGrp="1"/>
          </p:cNvSpPr>
          <p:nvPr>
            <p:ph sz="half" idx="1"/>
          </p:nvPr>
        </p:nvSpPr>
        <p:spPr>
          <a:xfrm>
            <a:off x="838200" y="1825625"/>
            <a:ext cx="5181600" cy="4351338"/>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Sisu kohatäide 3">
            <a:extLst>
              <a:ext uri="{FF2B5EF4-FFF2-40B4-BE49-F238E27FC236}">
                <a16:creationId xmlns:a16="http://schemas.microsoft.com/office/drawing/2014/main" id="{FC5C9E0C-CFF6-4072-8C0C-D1CF757BB9A6}"/>
              </a:ext>
            </a:extLst>
          </p:cNvPr>
          <p:cNvSpPr>
            <a:spLocks noGrp="1"/>
          </p:cNvSpPr>
          <p:nvPr>
            <p:ph sz="half" idx="2"/>
          </p:nvPr>
        </p:nvSpPr>
        <p:spPr>
          <a:xfrm>
            <a:off x="6172200" y="1825625"/>
            <a:ext cx="5181600" cy="4351338"/>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5" name="Kuupäeva kohatäide 4">
            <a:extLst>
              <a:ext uri="{FF2B5EF4-FFF2-40B4-BE49-F238E27FC236}">
                <a16:creationId xmlns:a16="http://schemas.microsoft.com/office/drawing/2014/main" id="{35200904-CEC7-4978-8C2E-DAC1D4C56781}"/>
              </a:ext>
            </a:extLst>
          </p:cNvPr>
          <p:cNvSpPr>
            <a:spLocks noGrp="1"/>
          </p:cNvSpPr>
          <p:nvPr>
            <p:ph type="dt" sz="half" idx="10"/>
          </p:nvPr>
        </p:nvSpPr>
        <p:spPr/>
        <p:txBody>
          <a:bodyPr/>
          <a:lstStyle/>
          <a:p>
            <a:fld id="{03ABF726-AF68-4CBC-8E8B-4EC7E648B048}" type="datetimeFigureOut">
              <a:rPr lang="en-US" smtClean="0"/>
              <a:t>12/18/2017</a:t>
            </a:fld>
            <a:endParaRPr lang="en-US" dirty="0"/>
          </a:p>
        </p:txBody>
      </p:sp>
      <p:sp>
        <p:nvSpPr>
          <p:cNvPr id="6" name="Jaluse kohatäide 5">
            <a:extLst>
              <a:ext uri="{FF2B5EF4-FFF2-40B4-BE49-F238E27FC236}">
                <a16:creationId xmlns:a16="http://schemas.microsoft.com/office/drawing/2014/main" id="{6657D0D8-EFC6-4E4C-9B5A-5B4C429FD25F}"/>
              </a:ext>
            </a:extLst>
          </p:cNvPr>
          <p:cNvSpPr>
            <a:spLocks noGrp="1"/>
          </p:cNvSpPr>
          <p:nvPr>
            <p:ph type="ftr" sz="quarter" idx="11"/>
          </p:nvPr>
        </p:nvSpPr>
        <p:spPr/>
        <p:txBody>
          <a:bodyPr/>
          <a:lstStyle/>
          <a:p>
            <a:endParaRPr lang="en-US" dirty="0"/>
          </a:p>
        </p:txBody>
      </p:sp>
      <p:sp>
        <p:nvSpPr>
          <p:cNvPr id="7" name="Slaidinumbri kohatäide 6">
            <a:extLst>
              <a:ext uri="{FF2B5EF4-FFF2-40B4-BE49-F238E27FC236}">
                <a16:creationId xmlns:a16="http://schemas.microsoft.com/office/drawing/2014/main" id="{91C7E12E-794E-4C0C-A908-3DD01EC64590}"/>
              </a:ext>
            </a:extLst>
          </p:cNvPr>
          <p:cNvSpPr>
            <a:spLocks noGrp="1"/>
          </p:cNvSpPr>
          <p:nvPr>
            <p:ph type="sldNum" sz="quarter" idx="12"/>
          </p:nvPr>
        </p:nvSpPr>
        <p:spPr/>
        <p:txBody>
          <a:bodyPr/>
          <a:lstStyle/>
          <a:p>
            <a:fld id="{F270796C-9544-4DF0-B1C3-164D9FBAADF6}" type="slidenum">
              <a:rPr lang="en-US" smtClean="0"/>
              <a:t>‹#›</a:t>
            </a:fld>
            <a:endParaRPr lang="en-US" dirty="0"/>
          </a:p>
        </p:txBody>
      </p:sp>
    </p:spTree>
    <p:extLst>
      <p:ext uri="{BB962C8B-B14F-4D97-AF65-F5344CB8AC3E}">
        <p14:creationId xmlns:p14="http://schemas.microsoft.com/office/powerpoint/2010/main" val="231910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D2F11E9-7E02-4799-B920-C3D5A1F8CEEC}"/>
              </a:ext>
            </a:extLst>
          </p:cNvPr>
          <p:cNvSpPr>
            <a:spLocks noGrp="1"/>
          </p:cNvSpPr>
          <p:nvPr>
            <p:ph type="title"/>
          </p:nvPr>
        </p:nvSpPr>
        <p:spPr>
          <a:xfrm>
            <a:off x="839788" y="365125"/>
            <a:ext cx="10515600" cy="1325563"/>
          </a:xfrm>
        </p:spPr>
        <p:txBody>
          <a:body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8D7B4E56-E165-4F18-B9A7-D47DBD4E4A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Redigeerige juhteksemplari tekstilaade</a:t>
            </a:r>
          </a:p>
        </p:txBody>
      </p:sp>
      <p:sp>
        <p:nvSpPr>
          <p:cNvPr id="4" name="Sisu kohatäide 3">
            <a:extLst>
              <a:ext uri="{FF2B5EF4-FFF2-40B4-BE49-F238E27FC236}">
                <a16:creationId xmlns:a16="http://schemas.microsoft.com/office/drawing/2014/main" id="{22DC8960-1F6E-4D57-AC34-0F43E399E65D}"/>
              </a:ext>
            </a:extLst>
          </p:cNvPr>
          <p:cNvSpPr>
            <a:spLocks noGrp="1"/>
          </p:cNvSpPr>
          <p:nvPr>
            <p:ph sz="half" idx="2"/>
          </p:nvPr>
        </p:nvSpPr>
        <p:spPr>
          <a:xfrm>
            <a:off x="839788" y="2505075"/>
            <a:ext cx="5157787" cy="3684588"/>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5" name="Teksti kohatäide 4">
            <a:extLst>
              <a:ext uri="{FF2B5EF4-FFF2-40B4-BE49-F238E27FC236}">
                <a16:creationId xmlns:a16="http://schemas.microsoft.com/office/drawing/2014/main" id="{5D48D250-3694-44C7-808F-64EBD1D4A0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Redigeerige juhteksemplari tekstilaade</a:t>
            </a:r>
          </a:p>
        </p:txBody>
      </p:sp>
      <p:sp>
        <p:nvSpPr>
          <p:cNvPr id="6" name="Sisu kohatäide 5">
            <a:extLst>
              <a:ext uri="{FF2B5EF4-FFF2-40B4-BE49-F238E27FC236}">
                <a16:creationId xmlns:a16="http://schemas.microsoft.com/office/drawing/2014/main" id="{1C95D7C8-973F-4930-B04C-D48D15E6BA16}"/>
              </a:ext>
            </a:extLst>
          </p:cNvPr>
          <p:cNvSpPr>
            <a:spLocks noGrp="1"/>
          </p:cNvSpPr>
          <p:nvPr>
            <p:ph sz="quarter" idx="4"/>
          </p:nvPr>
        </p:nvSpPr>
        <p:spPr>
          <a:xfrm>
            <a:off x="6172200" y="2505075"/>
            <a:ext cx="5183188" cy="3684588"/>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a:extLst>
              <a:ext uri="{FF2B5EF4-FFF2-40B4-BE49-F238E27FC236}">
                <a16:creationId xmlns:a16="http://schemas.microsoft.com/office/drawing/2014/main" id="{0AFBDD03-D8DB-4B90-A5E9-14DCEDDDB0CE}"/>
              </a:ext>
            </a:extLst>
          </p:cNvPr>
          <p:cNvSpPr>
            <a:spLocks noGrp="1"/>
          </p:cNvSpPr>
          <p:nvPr>
            <p:ph type="dt" sz="half" idx="10"/>
          </p:nvPr>
        </p:nvSpPr>
        <p:spPr/>
        <p:txBody>
          <a:bodyPr/>
          <a:lstStyle/>
          <a:p>
            <a:fld id="{03ABF726-AF68-4CBC-8E8B-4EC7E648B048}" type="datetimeFigureOut">
              <a:rPr lang="en-US" smtClean="0"/>
              <a:t>12/18/2017</a:t>
            </a:fld>
            <a:endParaRPr lang="en-US" dirty="0"/>
          </a:p>
        </p:txBody>
      </p:sp>
      <p:sp>
        <p:nvSpPr>
          <p:cNvPr id="8" name="Jaluse kohatäide 7">
            <a:extLst>
              <a:ext uri="{FF2B5EF4-FFF2-40B4-BE49-F238E27FC236}">
                <a16:creationId xmlns:a16="http://schemas.microsoft.com/office/drawing/2014/main" id="{C2310133-DAFF-4F09-8A36-79F17D74D11B}"/>
              </a:ext>
            </a:extLst>
          </p:cNvPr>
          <p:cNvSpPr>
            <a:spLocks noGrp="1"/>
          </p:cNvSpPr>
          <p:nvPr>
            <p:ph type="ftr" sz="quarter" idx="11"/>
          </p:nvPr>
        </p:nvSpPr>
        <p:spPr/>
        <p:txBody>
          <a:bodyPr/>
          <a:lstStyle/>
          <a:p>
            <a:endParaRPr lang="en-US" dirty="0"/>
          </a:p>
        </p:txBody>
      </p:sp>
      <p:sp>
        <p:nvSpPr>
          <p:cNvPr id="9" name="Slaidinumbri kohatäide 8">
            <a:extLst>
              <a:ext uri="{FF2B5EF4-FFF2-40B4-BE49-F238E27FC236}">
                <a16:creationId xmlns:a16="http://schemas.microsoft.com/office/drawing/2014/main" id="{EE264D36-2A28-4C86-8E8B-BE5D648086FD}"/>
              </a:ext>
            </a:extLst>
          </p:cNvPr>
          <p:cNvSpPr>
            <a:spLocks noGrp="1"/>
          </p:cNvSpPr>
          <p:nvPr>
            <p:ph type="sldNum" sz="quarter" idx="12"/>
          </p:nvPr>
        </p:nvSpPr>
        <p:spPr/>
        <p:txBody>
          <a:bodyPr/>
          <a:lstStyle/>
          <a:p>
            <a:fld id="{F270796C-9544-4DF0-B1C3-164D9FBAADF6}" type="slidenum">
              <a:rPr lang="en-US" smtClean="0"/>
              <a:t>‹#›</a:t>
            </a:fld>
            <a:endParaRPr lang="en-US" dirty="0"/>
          </a:p>
        </p:txBody>
      </p:sp>
    </p:spTree>
    <p:extLst>
      <p:ext uri="{BB962C8B-B14F-4D97-AF65-F5344CB8AC3E}">
        <p14:creationId xmlns:p14="http://schemas.microsoft.com/office/powerpoint/2010/main" val="264767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2FFA236-BD5E-48DA-9107-FF7F1B3406B2}"/>
              </a:ext>
            </a:extLst>
          </p:cNvPr>
          <p:cNvSpPr>
            <a:spLocks noGrp="1"/>
          </p:cNvSpPr>
          <p:nvPr>
            <p:ph type="title"/>
          </p:nvPr>
        </p:nvSpPr>
        <p:spPr/>
        <p:txBody>
          <a:bodyPr/>
          <a:lstStyle/>
          <a:p>
            <a:r>
              <a:rPr lang="et-EE"/>
              <a:t>Klõpsake juhteksemplari pealkirja laadi redigeerimiseks</a:t>
            </a:r>
            <a:endParaRPr lang="en-US"/>
          </a:p>
        </p:txBody>
      </p:sp>
      <p:sp>
        <p:nvSpPr>
          <p:cNvPr id="3" name="Kuupäeva kohatäide 2">
            <a:extLst>
              <a:ext uri="{FF2B5EF4-FFF2-40B4-BE49-F238E27FC236}">
                <a16:creationId xmlns:a16="http://schemas.microsoft.com/office/drawing/2014/main" id="{972F48F1-7FB7-41C8-ACA1-2F83011EF774}"/>
              </a:ext>
            </a:extLst>
          </p:cNvPr>
          <p:cNvSpPr>
            <a:spLocks noGrp="1"/>
          </p:cNvSpPr>
          <p:nvPr>
            <p:ph type="dt" sz="half" idx="10"/>
          </p:nvPr>
        </p:nvSpPr>
        <p:spPr/>
        <p:txBody>
          <a:bodyPr/>
          <a:lstStyle/>
          <a:p>
            <a:fld id="{03ABF726-AF68-4CBC-8E8B-4EC7E648B048}" type="datetimeFigureOut">
              <a:rPr lang="en-US" smtClean="0"/>
              <a:t>12/18/2017</a:t>
            </a:fld>
            <a:endParaRPr lang="en-US" dirty="0"/>
          </a:p>
        </p:txBody>
      </p:sp>
      <p:sp>
        <p:nvSpPr>
          <p:cNvPr id="4" name="Jaluse kohatäide 3">
            <a:extLst>
              <a:ext uri="{FF2B5EF4-FFF2-40B4-BE49-F238E27FC236}">
                <a16:creationId xmlns:a16="http://schemas.microsoft.com/office/drawing/2014/main" id="{D24F7BFD-4305-4849-91E3-08660910FD16}"/>
              </a:ext>
            </a:extLst>
          </p:cNvPr>
          <p:cNvSpPr>
            <a:spLocks noGrp="1"/>
          </p:cNvSpPr>
          <p:nvPr>
            <p:ph type="ftr" sz="quarter" idx="11"/>
          </p:nvPr>
        </p:nvSpPr>
        <p:spPr/>
        <p:txBody>
          <a:bodyPr/>
          <a:lstStyle/>
          <a:p>
            <a:endParaRPr lang="en-US" dirty="0"/>
          </a:p>
        </p:txBody>
      </p:sp>
      <p:sp>
        <p:nvSpPr>
          <p:cNvPr id="5" name="Slaidinumbri kohatäide 4">
            <a:extLst>
              <a:ext uri="{FF2B5EF4-FFF2-40B4-BE49-F238E27FC236}">
                <a16:creationId xmlns:a16="http://schemas.microsoft.com/office/drawing/2014/main" id="{3782E889-E152-4A0E-AF50-92A57CEF5A9F}"/>
              </a:ext>
            </a:extLst>
          </p:cNvPr>
          <p:cNvSpPr>
            <a:spLocks noGrp="1"/>
          </p:cNvSpPr>
          <p:nvPr>
            <p:ph type="sldNum" sz="quarter" idx="12"/>
          </p:nvPr>
        </p:nvSpPr>
        <p:spPr/>
        <p:txBody>
          <a:bodyPr/>
          <a:lstStyle/>
          <a:p>
            <a:fld id="{F270796C-9544-4DF0-B1C3-164D9FBAADF6}" type="slidenum">
              <a:rPr lang="en-US" smtClean="0"/>
              <a:t>‹#›</a:t>
            </a:fld>
            <a:endParaRPr lang="en-US" dirty="0"/>
          </a:p>
        </p:txBody>
      </p:sp>
    </p:spTree>
    <p:extLst>
      <p:ext uri="{BB962C8B-B14F-4D97-AF65-F5344CB8AC3E}">
        <p14:creationId xmlns:p14="http://schemas.microsoft.com/office/powerpoint/2010/main" val="358104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859019E3-37C9-4037-ABA3-C0865494E385}"/>
              </a:ext>
            </a:extLst>
          </p:cNvPr>
          <p:cNvSpPr>
            <a:spLocks noGrp="1"/>
          </p:cNvSpPr>
          <p:nvPr>
            <p:ph type="dt" sz="half" idx="10"/>
          </p:nvPr>
        </p:nvSpPr>
        <p:spPr/>
        <p:txBody>
          <a:bodyPr/>
          <a:lstStyle/>
          <a:p>
            <a:fld id="{03ABF726-AF68-4CBC-8E8B-4EC7E648B048}" type="datetimeFigureOut">
              <a:rPr lang="en-US" smtClean="0"/>
              <a:t>12/18/2017</a:t>
            </a:fld>
            <a:endParaRPr lang="en-US" dirty="0"/>
          </a:p>
        </p:txBody>
      </p:sp>
      <p:sp>
        <p:nvSpPr>
          <p:cNvPr id="3" name="Jaluse kohatäide 2">
            <a:extLst>
              <a:ext uri="{FF2B5EF4-FFF2-40B4-BE49-F238E27FC236}">
                <a16:creationId xmlns:a16="http://schemas.microsoft.com/office/drawing/2014/main" id="{0C49753C-1CD6-43C6-A786-548C77F50E0B}"/>
              </a:ext>
            </a:extLst>
          </p:cNvPr>
          <p:cNvSpPr>
            <a:spLocks noGrp="1"/>
          </p:cNvSpPr>
          <p:nvPr>
            <p:ph type="ftr" sz="quarter" idx="11"/>
          </p:nvPr>
        </p:nvSpPr>
        <p:spPr/>
        <p:txBody>
          <a:bodyPr/>
          <a:lstStyle/>
          <a:p>
            <a:endParaRPr lang="en-US" dirty="0"/>
          </a:p>
        </p:txBody>
      </p:sp>
      <p:sp>
        <p:nvSpPr>
          <p:cNvPr id="4" name="Slaidinumbri kohatäide 3">
            <a:extLst>
              <a:ext uri="{FF2B5EF4-FFF2-40B4-BE49-F238E27FC236}">
                <a16:creationId xmlns:a16="http://schemas.microsoft.com/office/drawing/2014/main" id="{0E342A69-5C40-41D0-A9C2-CEC94983AA83}"/>
              </a:ext>
            </a:extLst>
          </p:cNvPr>
          <p:cNvSpPr>
            <a:spLocks noGrp="1"/>
          </p:cNvSpPr>
          <p:nvPr>
            <p:ph type="sldNum" sz="quarter" idx="12"/>
          </p:nvPr>
        </p:nvSpPr>
        <p:spPr/>
        <p:txBody>
          <a:bodyPr/>
          <a:lstStyle/>
          <a:p>
            <a:fld id="{F270796C-9544-4DF0-B1C3-164D9FBAADF6}" type="slidenum">
              <a:rPr lang="en-US" smtClean="0"/>
              <a:t>‹#›</a:t>
            </a:fld>
            <a:endParaRPr lang="en-US" dirty="0"/>
          </a:p>
        </p:txBody>
      </p:sp>
    </p:spTree>
    <p:extLst>
      <p:ext uri="{BB962C8B-B14F-4D97-AF65-F5344CB8AC3E}">
        <p14:creationId xmlns:p14="http://schemas.microsoft.com/office/powerpoint/2010/main" val="256917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7FE1122-1240-4478-85E0-1360F8DA8C7A}"/>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id="{E13B9A57-D2CD-4064-8024-A50B6BB2C2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a:extLst>
              <a:ext uri="{FF2B5EF4-FFF2-40B4-BE49-F238E27FC236}">
                <a16:creationId xmlns:a16="http://schemas.microsoft.com/office/drawing/2014/main" id="{63B3070B-7433-4C07-B7FB-82F2C0F203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Redigeerige juhteksemplari tekstilaade</a:t>
            </a:r>
          </a:p>
        </p:txBody>
      </p:sp>
      <p:sp>
        <p:nvSpPr>
          <p:cNvPr id="5" name="Kuupäeva kohatäide 4">
            <a:extLst>
              <a:ext uri="{FF2B5EF4-FFF2-40B4-BE49-F238E27FC236}">
                <a16:creationId xmlns:a16="http://schemas.microsoft.com/office/drawing/2014/main" id="{C5E85708-5ED4-471A-82C9-BE942E595AD3}"/>
              </a:ext>
            </a:extLst>
          </p:cNvPr>
          <p:cNvSpPr>
            <a:spLocks noGrp="1"/>
          </p:cNvSpPr>
          <p:nvPr>
            <p:ph type="dt" sz="half" idx="10"/>
          </p:nvPr>
        </p:nvSpPr>
        <p:spPr/>
        <p:txBody>
          <a:bodyPr/>
          <a:lstStyle/>
          <a:p>
            <a:fld id="{03ABF726-AF68-4CBC-8E8B-4EC7E648B048}" type="datetimeFigureOut">
              <a:rPr lang="en-US" smtClean="0"/>
              <a:t>12/18/2017</a:t>
            </a:fld>
            <a:endParaRPr lang="en-US" dirty="0"/>
          </a:p>
        </p:txBody>
      </p:sp>
      <p:sp>
        <p:nvSpPr>
          <p:cNvPr id="6" name="Jaluse kohatäide 5">
            <a:extLst>
              <a:ext uri="{FF2B5EF4-FFF2-40B4-BE49-F238E27FC236}">
                <a16:creationId xmlns:a16="http://schemas.microsoft.com/office/drawing/2014/main" id="{626F2F33-A3D4-47F4-BF60-F38F5C8A7099}"/>
              </a:ext>
            </a:extLst>
          </p:cNvPr>
          <p:cNvSpPr>
            <a:spLocks noGrp="1"/>
          </p:cNvSpPr>
          <p:nvPr>
            <p:ph type="ftr" sz="quarter" idx="11"/>
          </p:nvPr>
        </p:nvSpPr>
        <p:spPr/>
        <p:txBody>
          <a:bodyPr/>
          <a:lstStyle/>
          <a:p>
            <a:endParaRPr lang="en-US" dirty="0"/>
          </a:p>
        </p:txBody>
      </p:sp>
      <p:sp>
        <p:nvSpPr>
          <p:cNvPr id="7" name="Slaidinumbri kohatäide 6">
            <a:extLst>
              <a:ext uri="{FF2B5EF4-FFF2-40B4-BE49-F238E27FC236}">
                <a16:creationId xmlns:a16="http://schemas.microsoft.com/office/drawing/2014/main" id="{1FC4064E-C6ED-485E-8542-4C66D03FCD66}"/>
              </a:ext>
            </a:extLst>
          </p:cNvPr>
          <p:cNvSpPr>
            <a:spLocks noGrp="1"/>
          </p:cNvSpPr>
          <p:nvPr>
            <p:ph type="sldNum" sz="quarter" idx="12"/>
          </p:nvPr>
        </p:nvSpPr>
        <p:spPr/>
        <p:txBody>
          <a:bodyPr/>
          <a:lstStyle/>
          <a:p>
            <a:fld id="{F270796C-9544-4DF0-B1C3-164D9FBAADF6}" type="slidenum">
              <a:rPr lang="en-US" smtClean="0"/>
              <a:t>‹#›</a:t>
            </a:fld>
            <a:endParaRPr lang="en-US" dirty="0"/>
          </a:p>
        </p:txBody>
      </p:sp>
    </p:spTree>
    <p:extLst>
      <p:ext uri="{BB962C8B-B14F-4D97-AF65-F5344CB8AC3E}">
        <p14:creationId xmlns:p14="http://schemas.microsoft.com/office/powerpoint/2010/main" val="617951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2ADC644-7E10-433E-935B-2E8211ACE8C7}"/>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Pildi kohatäide 2">
            <a:extLst>
              <a:ext uri="{FF2B5EF4-FFF2-40B4-BE49-F238E27FC236}">
                <a16:creationId xmlns:a16="http://schemas.microsoft.com/office/drawing/2014/main" id="{8AFB0B5A-F77A-48F2-9FAE-EF52CB0E02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ksti kohatäide 3">
            <a:extLst>
              <a:ext uri="{FF2B5EF4-FFF2-40B4-BE49-F238E27FC236}">
                <a16:creationId xmlns:a16="http://schemas.microsoft.com/office/drawing/2014/main" id="{AB48C0A3-08E6-4332-8B6A-EE7E6EE71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Redigeerige juhteksemplari tekstilaade</a:t>
            </a:r>
          </a:p>
        </p:txBody>
      </p:sp>
      <p:sp>
        <p:nvSpPr>
          <p:cNvPr id="5" name="Kuupäeva kohatäide 4">
            <a:extLst>
              <a:ext uri="{FF2B5EF4-FFF2-40B4-BE49-F238E27FC236}">
                <a16:creationId xmlns:a16="http://schemas.microsoft.com/office/drawing/2014/main" id="{25CACC44-20AC-4AFF-B3F1-86811D5D8B79}"/>
              </a:ext>
            </a:extLst>
          </p:cNvPr>
          <p:cNvSpPr>
            <a:spLocks noGrp="1"/>
          </p:cNvSpPr>
          <p:nvPr>
            <p:ph type="dt" sz="half" idx="10"/>
          </p:nvPr>
        </p:nvSpPr>
        <p:spPr/>
        <p:txBody>
          <a:bodyPr/>
          <a:lstStyle/>
          <a:p>
            <a:fld id="{03ABF726-AF68-4CBC-8E8B-4EC7E648B048}" type="datetimeFigureOut">
              <a:rPr lang="en-US" smtClean="0"/>
              <a:t>12/18/2017</a:t>
            </a:fld>
            <a:endParaRPr lang="en-US" dirty="0"/>
          </a:p>
        </p:txBody>
      </p:sp>
      <p:sp>
        <p:nvSpPr>
          <p:cNvPr id="6" name="Jaluse kohatäide 5">
            <a:extLst>
              <a:ext uri="{FF2B5EF4-FFF2-40B4-BE49-F238E27FC236}">
                <a16:creationId xmlns:a16="http://schemas.microsoft.com/office/drawing/2014/main" id="{B4769F4F-FDBC-4F57-8FC2-D49DAC636084}"/>
              </a:ext>
            </a:extLst>
          </p:cNvPr>
          <p:cNvSpPr>
            <a:spLocks noGrp="1"/>
          </p:cNvSpPr>
          <p:nvPr>
            <p:ph type="ftr" sz="quarter" idx="11"/>
          </p:nvPr>
        </p:nvSpPr>
        <p:spPr/>
        <p:txBody>
          <a:bodyPr/>
          <a:lstStyle/>
          <a:p>
            <a:endParaRPr lang="en-US" dirty="0"/>
          </a:p>
        </p:txBody>
      </p:sp>
      <p:sp>
        <p:nvSpPr>
          <p:cNvPr id="7" name="Slaidinumbri kohatäide 6">
            <a:extLst>
              <a:ext uri="{FF2B5EF4-FFF2-40B4-BE49-F238E27FC236}">
                <a16:creationId xmlns:a16="http://schemas.microsoft.com/office/drawing/2014/main" id="{0A12E8A4-6D8F-4F70-81FD-9B1A861A1E4C}"/>
              </a:ext>
            </a:extLst>
          </p:cNvPr>
          <p:cNvSpPr>
            <a:spLocks noGrp="1"/>
          </p:cNvSpPr>
          <p:nvPr>
            <p:ph type="sldNum" sz="quarter" idx="12"/>
          </p:nvPr>
        </p:nvSpPr>
        <p:spPr/>
        <p:txBody>
          <a:bodyPr/>
          <a:lstStyle/>
          <a:p>
            <a:fld id="{F270796C-9544-4DF0-B1C3-164D9FBAADF6}" type="slidenum">
              <a:rPr lang="en-US" smtClean="0"/>
              <a:t>‹#›</a:t>
            </a:fld>
            <a:endParaRPr lang="en-US" dirty="0"/>
          </a:p>
        </p:txBody>
      </p:sp>
    </p:spTree>
    <p:extLst>
      <p:ext uri="{BB962C8B-B14F-4D97-AF65-F5344CB8AC3E}">
        <p14:creationId xmlns:p14="http://schemas.microsoft.com/office/powerpoint/2010/main" val="704909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E041183D-4C78-4AE1-9C1D-F459A6368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6130E691-0166-400C-8963-20D6733D38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884F9D1E-1E80-4AC7-B6DC-0000526AD2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BF726-AF68-4CBC-8E8B-4EC7E648B048}" type="datetimeFigureOut">
              <a:rPr lang="en-US" smtClean="0"/>
              <a:t>12/18/2017</a:t>
            </a:fld>
            <a:endParaRPr lang="en-US" dirty="0"/>
          </a:p>
        </p:txBody>
      </p:sp>
      <p:sp>
        <p:nvSpPr>
          <p:cNvPr id="5" name="Jaluse kohatäide 4">
            <a:extLst>
              <a:ext uri="{FF2B5EF4-FFF2-40B4-BE49-F238E27FC236}">
                <a16:creationId xmlns:a16="http://schemas.microsoft.com/office/drawing/2014/main" id="{72216FCD-9A85-4A52-A2A7-C6C4ADF05E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aidinumbri kohatäide 5">
            <a:extLst>
              <a:ext uri="{FF2B5EF4-FFF2-40B4-BE49-F238E27FC236}">
                <a16:creationId xmlns:a16="http://schemas.microsoft.com/office/drawing/2014/main" id="{6641B141-6044-490F-87E3-E41F7F0D58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0796C-9544-4DF0-B1C3-164D9FBAADF6}" type="slidenum">
              <a:rPr lang="en-US" smtClean="0"/>
              <a:t>‹#›</a:t>
            </a:fld>
            <a:endParaRPr lang="en-US" dirty="0"/>
          </a:p>
        </p:txBody>
      </p:sp>
    </p:spTree>
    <p:extLst>
      <p:ext uri="{BB962C8B-B14F-4D97-AF65-F5344CB8AC3E}">
        <p14:creationId xmlns:p14="http://schemas.microsoft.com/office/powerpoint/2010/main" val="654141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hyperlink" Target="http://loodus.keskkonnainfo.ee/WebEelis/veka.aspx?type=artikkel&amp;id=75766007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image" Target="../media/image31.emf"/><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b="1" dirty="0">
                <a:effectLst>
                  <a:outerShdw blurRad="38100" dist="38100" dir="2700000" algn="tl">
                    <a:srgbClr val="000000">
                      <a:alpha val="43137"/>
                    </a:srgbClr>
                  </a:outerShdw>
                </a:effectLst>
              </a:rPr>
              <a:t>15. Loeng: Põhjavee puhastamine, kasutamine ja seire </a:t>
            </a:r>
            <a:endParaRPr lang="en-US" b="1" dirty="0">
              <a:effectLst>
                <a:outerShdw blurRad="38100" dist="38100" dir="2700000" algn="tl">
                  <a:srgbClr val="000000">
                    <a:alpha val="43137"/>
                  </a:srgbClr>
                </a:outerShdw>
              </a:effectLst>
            </a:endParaRPr>
          </a:p>
        </p:txBody>
      </p:sp>
      <p:sp>
        <p:nvSpPr>
          <p:cNvPr id="3" name="Sisu kohatäide 2"/>
          <p:cNvSpPr>
            <a:spLocks noGrp="1"/>
          </p:cNvSpPr>
          <p:nvPr>
            <p:ph idx="1"/>
          </p:nvPr>
        </p:nvSpPr>
        <p:spPr/>
        <p:txBody>
          <a:bodyPr>
            <a:normAutofit lnSpcReduction="10000"/>
          </a:bodyPr>
          <a:lstStyle/>
          <a:p>
            <a:r>
              <a:rPr lang="et-EE" dirty="0"/>
              <a:t>Põhjavee puhastamine. Veepuhastusfiltrid ja veepuhastusjaamad </a:t>
            </a:r>
          </a:p>
          <a:p>
            <a:r>
              <a:rPr lang="et-EE" dirty="0"/>
              <a:t>Põhjaveekogujad. Puurkaevude rajamine (nt. kaevude tüübid, konstruktsioon, filtri paigutus) </a:t>
            </a:r>
          </a:p>
          <a:p>
            <a:r>
              <a:rPr lang="et-EE" dirty="0"/>
              <a:t>Sanitaarkaitseala</a:t>
            </a:r>
          </a:p>
          <a:p>
            <a:r>
              <a:rPr lang="et-EE" dirty="0"/>
              <a:t>Põhjavee tarbimine veevarustuses:</a:t>
            </a:r>
          </a:p>
          <a:p>
            <a:pPr>
              <a:buFont typeface="Wingdings" panose="05000000000000000000" pitchFamily="2" charset="2"/>
              <a:buChar char="Ø"/>
            </a:pPr>
            <a:r>
              <a:rPr lang="et-EE" dirty="0"/>
              <a:t>veehaarded;</a:t>
            </a:r>
          </a:p>
          <a:p>
            <a:pPr>
              <a:buFont typeface="Wingdings" panose="05000000000000000000" pitchFamily="2" charset="2"/>
              <a:buChar char="Ø"/>
            </a:pPr>
            <a:r>
              <a:rPr lang="et-EE" dirty="0"/>
              <a:t>p</a:t>
            </a:r>
            <a:r>
              <a:rPr lang="et-EE"/>
              <a:t>õhjavee </a:t>
            </a:r>
            <a:r>
              <a:rPr lang="et-EE" dirty="0"/>
              <a:t>kasutamine Eestis</a:t>
            </a:r>
          </a:p>
          <a:p>
            <a:r>
              <a:rPr lang="et-EE" dirty="0"/>
              <a:t>Põhjavee seisundi hindamine (põhjaveeseire) </a:t>
            </a:r>
          </a:p>
          <a:p>
            <a:r>
              <a:rPr lang="et-EE" dirty="0"/>
              <a:t>Hüdrogeoloogiline kaardistamine</a:t>
            </a:r>
          </a:p>
          <a:p>
            <a:pPr marL="0" indent="0">
              <a:buNone/>
            </a:pPr>
            <a:endParaRPr lang="et-EE" dirty="0"/>
          </a:p>
        </p:txBody>
      </p:sp>
      <p:sp>
        <p:nvSpPr>
          <p:cNvPr id="4" name="Slaidinumbri kohatäide 3"/>
          <p:cNvSpPr>
            <a:spLocks noGrp="1"/>
          </p:cNvSpPr>
          <p:nvPr>
            <p:ph type="sldNum" sz="quarter" idx="12"/>
          </p:nvPr>
        </p:nvSpPr>
        <p:spPr/>
        <p:txBody>
          <a:bodyPr/>
          <a:lstStyle/>
          <a:p>
            <a:fld id="{34DD322A-D35D-4EEE-B612-D8A8011CB3B2}" type="slidenum">
              <a:rPr lang="en-US" smtClean="0"/>
              <a:t>1</a:t>
            </a:fld>
            <a:endParaRPr lang="en-US"/>
          </a:p>
        </p:txBody>
      </p:sp>
      <p:sp>
        <p:nvSpPr>
          <p:cNvPr id="5" name="TextBox 4"/>
          <p:cNvSpPr txBox="1"/>
          <p:nvPr/>
        </p:nvSpPr>
        <p:spPr>
          <a:xfrm>
            <a:off x="838200" y="6311900"/>
            <a:ext cx="4594206" cy="461665"/>
          </a:xfrm>
          <a:prstGeom prst="rect">
            <a:avLst/>
          </a:prstGeom>
          <a:noFill/>
        </p:spPr>
        <p:txBody>
          <a:bodyPr wrap="none" rtlCol="0">
            <a:spAutoFit/>
          </a:bodyPr>
          <a:lstStyle/>
          <a:p>
            <a:r>
              <a:rPr lang="et-EE" sz="2400" b="1" dirty="0"/>
              <a:t>LEKTOR: Valle Raidla/</a:t>
            </a:r>
            <a:r>
              <a:rPr lang="et-EE" sz="2400" b="1"/>
              <a:t>Joonas Pärn</a:t>
            </a:r>
            <a:endParaRPr lang="en-US" sz="2400" b="1" dirty="0"/>
          </a:p>
        </p:txBody>
      </p:sp>
      <p:sp>
        <p:nvSpPr>
          <p:cNvPr id="6" name="TextBox 5"/>
          <p:cNvSpPr txBox="1"/>
          <p:nvPr/>
        </p:nvSpPr>
        <p:spPr>
          <a:xfrm>
            <a:off x="8745739" y="6308079"/>
            <a:ext cx="2472921" cy="461665"/>
          </a:xfrm>
          <a:prstGeom prst="rect">
            <a:avLst/>
          </a:prstGeom>
          <a:noFill/>
        </p:spPr>
        <p:txBody>
          <a:bodyPr wrap="none" rtlCol="0">
            <a:spAutoFit/>
          </a:bodyPr>
          <a:lstStyle/>
          <a:p>
            <a:r>
              <a:rPr lang="et-EE" sz="2400" b="1" dirty="0"/>
              <a:t>RÜHM: </a:t>
            </a:r>
            <a:r>
              <a:rPr lang="et-EE" sz="2400" b="1" dirty="0">
                <a:solidFill>
                  <a:srgbClr val="FF0000"/>
                </a:solidFill>
              </a:rPr>
              <a:t>AKG0223</a:t>
            </a:r>
            <a:r>
              <a:rPr lang="et-EE" sz="2400" b="1" dirty="0">
                <a:solidFill>
                  <a:srgbClr val="00B050"/>
                </a:solidFill>
              </a:rPr>
              <a:t>  </a:t>
            </a:r>
            <a:endParaRPr lang="en-US" sz="2400" b="1" dirty="0">
              <a:solidFill>
                <a:srgbClr val="00B050"/>
              </a:solidFill>
            </a:endParaRPr>
          </a:p>
        </p:txBody>
      </p:sp>
    </p:spTree>
    <p:extLst>
      <p:ext uri="{BB962C8B-B14F-4D97-AF65-F5344CB8AC3E}">
        <p14:creationId xmlns:p14="http://schemas.microsoft.com/office/powerpoint/2010/main" val="270043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20256" y="647349"/>
            <a:ext cx="5266944" cy="5909310"/>
          </a:xfrm>
          <a:prstGeom prst="rect">
            <a:avLst/>
          </a:prstGeom>
        </p:spPr>
        <p:txBody>
          <a:bodyPr wrap="square">
            <a:spAutoFit/>
          </a:bodyPr>
          <a:lstStyle/>
          <a:p>
            <a:pPr algn="just"/>
            <a:r>
              <a:rPr lang="et-EE" dirty="0">
                <a:latin typeface="Times-Roman"/>
              </a:rPr>
              <a:t>Nõuded kaevu paiknemisele: kaevu asukoht peab olema võimalike reostusallikate (kogumiskaevud, käimlad, prügikastid, väetise- ja sõnnikuhoidlad, õlimahutid, kanaliseerimata saunad jne.) suhtes põhjaveevoolu suunas </a:t>
            </a:r>
            <a:r>
              <a:rPr lang="fi-FI" dirty="0" err="1">
                <a:latin typeface="Times-Roman"/>
              </a:rPr>
              <a:t>ülesvoolu</a:t>
            </a:r>
            <a:r>
              <a:rPr lang="fi-FI" dirty="0">
                <a:latin typeface="Times-Roman"/>
              </a:rPr>
              <a:t> ja </a:t>
            </a:r>
            <a:r>
              <a:rPr lang="fi-FI" dirty="0" err="1">
                <a:latin typeface="Times-Roman"/>
              </a:rPr>
              <a:t>neist</a:t>
            </a:r>
            <a:r>
              <a:rPr lang="fi-FI" dirty="0">
                <a:latin typeface="Times-Roman"/>
              </a:rPr>
              <a:t> </a:t>
            </a:r>
            <a:r>
              <a:rPr lang="fi-FI" dirty="0" err="1">
                <a:latin typeface="Times-Roman"/>
              </a:rPr>
              <a:t>krundi</a:t>
            </a:r>
            <a:r>
              <a:rPr lang="fi-FI" dirty="0">
                <a:latin typeface="Times-Roman"/>
              </a:rPr>
              <a:t> </a:t>
            </a:r>
            <a:r>
              <a:rPr lang="fi-FI" dirty="0" err="1">
                <a:latin typeface="Times-Roman"/>
              </a:rPr>
              <a:t>piires</a:t>
            </a:r>
            <a:r>
              <a:rPr lang="fi-FI" dirty="0">
                <a:latin typeface="Times-Roman"/>
              </a:rPr>
              <a:t> </a:t>
            </a:r>
            <a:r>
              <a:rPr lang="fi-FI" dirty="0" err="1">
                <a:latin typeface="Times-Roman"/>
              </a:rPr>
              <a:t>võimalikult</a:t>
            </a:r>
            <a:r>
              <a:rPr lang="et-EE" dirty="0">
                <a:latin typeface="Times-Roman"/>
              </a:rPr>
              <a:t> kaugemal.</a:t>
            </a:r>
          </a:p>
          <a:p>
            <a:pPr algn="just"/>
            <a:endParaRPr lang="et-EE" dirty="0">
              <a:latin typeface="Times-Roman"/>
            </a:endParaRPr>
          </a:p>
          <a:p>
            <a:pPr algn="just"/>
            <a:r>
              <a:rPr lang="et-EE" dirty="0">
                <a:latin typeface="Times-Roman"/>
              </a:rPr>
              <a:t>Nõuded puurkaevu konstruktsioonile: manteltorude peab ulatuma ca 0,3 m üle maapinna või pumbamaja põranda </a:t>
            </a:r>
          </a:p>
          <a:p>
            <a:pPr algn="just"/>
            <a:endParaRPr lang="et-EE" dirty="0">
              <a:latin typeface="Times-Roman"/>
            </a:endParaRPr>
          </a:p>
          <a:p>
            <a:pPr algn="just"/>
            <a:r>
              <a:rPr lang="et-EE" dirty="0">
                <a:latin typeface="Times-Roman"/>
              </a:rPr>
              <a:t>Kui kaev surfis siis seinad ja põhi peavad olema vettpidavad; puurkaevu suue peab olema suletud. </a:t>
            </a:r>
          </a:p>
          <a:p>
            <a:pPr algn="just"/>
            <a:endParaRPr lang="et-EE" dirty="0">
              <a:latin typeface="Times-Roman"/>
            </a:endParaRPr>
          </a:p>
          <a:p>
            <a:pPr algn="just"/>
            <a:r>
              <a:rPr lang="et-EE" dirty="0">
                <a:latin typeface="Times-Roman"/>
              </a:rPr>
              <a:t>Puurkaevu ülaosa ümbritsevad ja vett läbilaskvad setted tuleb isoleerida manteltoruga (vajadusel ka halva kvaliteediga põhjaveekiht).</a:t>
            </a:r>
          </a:p>
          <a:p>
            <a:pPr algn="just"/>
            <a:endParaRPr lang="et-EE" dirty="0">
              <a:latin typeface="Times-Roman"/>
            </a:endParaRPr>
          </a:p>
          <a:p>
            <a:pPr algn="just"/>
            <a:r>
              <a:rPr lang="et-EE" dirty="0">
                <a:latin typeface="Times-Roman"/>
              </a:rPr>
              <a:t>Väga oluline on manteltoru paigaldamise kvaliteet. Manteltoru tagune peab olema veetihedalt täidetud tsemendi või saviga. </a:t>
            </a:r>
          </a:p>
        </p:txBody>
      </p:sp>
      <p:pic>
        <p:nvPicPr>
          <p:cNvPr id="4" name="Pilt 5">
            <a:extLst>
              <a:ext uri="{FF2B5EF4-FFF2-40B4-BE49-F238E27FC236}">
                <a16:creationId xmlns:a16="http://schemas.microsoft.com/office/drawing/2014/main" id="{0C291B73-69D5-412F-98FC-96BBE4C47093}"/>
              </a:ext>
            </a:extLst>
          </p:cNvPr>
          <p:cNvPicPr>
            <a:picLocks noChangeAspect="1"/>
          </p:cNvPicPr>
          <p:nvPr/>
        </p:nvPicPr>
        <p:blipFill>
          <a:blip r:embed="rId2"/>
          <a:stretch>
            <a:fillRect/>
          </a:stretch>
        </p:blipFill>
        <p:spPr>
          <a:xfrm>
            <a:off x="4055888" y="3232513"/>
            <a:ext cx="2485120" cy="3108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5082" y="647349"/>
            <a:ext cx="2578708" cy="2306163"/>
          </a:xfrm>
          <a:prstGeom prst="rect">
            <a:avLst/>
          </a:prstGeom>
        </p:spPr>
      </p:pic>
      <p:pic>
        <p:nvPicPr>
          <p:cNvPr id="2" name="Picture 1"/>
          <p:cNvPicPr>
            <a:picLocks noChangeAspect="1"/>
          </p:cNvPicPr>
          <p:nvPr/>
        </p:nvPicPr>
        <p:blipFill>
          <a:blip r:embed="rId4"/>
          <a:stretch>
            <a:fillRect/>
          </a:stretch>
        </p:blipFill>
        <p:spPr>
          <a:xfrm>
            <a:off x="281898" y="647349"/>
            <a:ext cx="3988350" cy="5694124"/>
          </a:xfrm>
          <a:prstGeom prst="rect">
            <a:avLst/>
          </a:prstGeom>
        </p:spPr>
      </p:pic>
    </p:spTree>
    <p:extLst>
      <p:ext uri="{BB962C8B-B14F-4D97-AF65-F5344CB8AC3E}">
        <p14:creationId xmlns:p14="http://schemas.microsoft.com/office/powerpoint/2010/main" val="56518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08" y="549402"/>
            <a:ext cx="6858000" cy="3619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132" y="3173730"/>
            <a:ext cx="6858000" cy="3619500"/>
          </a:xfrm>
          <a:prstGeom prst="rect">
            <a:avLst/>
          </a:prstGeom>
        </p:spPr>
      </p:pic>
      <p:sp>
        <p:nvSpPr>
          <p:cNvPr id="4" name="Oval 3"/>
          <p:cNvSpPr/>
          <p:nvPr/>
        </p:nvSpPr>
        <p:spPr>
          <a:xfrm>
            <a:off x="10451592" y="3520440"/>
            <a:ext cx="813816" cy="85877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0407" y="549402"/>
            <a:ext cx="3514725" cy="2624328"/>
          </a:xfrm>
          <a:prstGeom prst="rect">
            <a:avLst/>
          </a:prstGeom>
        </p:spPr>
      </p:pic>
    </p:spTree>
    <p:extLst>
      <p:ext uri="{BB962C8B-B14F-4D97-AF65-F5344CB8AC3E}">
        <p14:creationId xmlns:p14="http://schemas.microsoft.com/office/powerpoint/2010/main" val="97671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CE335E5-834F-46A3-B94A-A49B5F503C65}"/>
              </a:ext>
            </a:extLst>
          </p:cNvPr>
          <p:cNvSpPr>
            <a:spLocks noGrp="1"/>
          </p:cNvSpPr>
          <p:nvPr>
            <p:ph type="title"/>
          </p:nvPr>
        </p:nvSpPr>
        <p:spPr/>
        <p:txBody>
          <a:bodyPr/>
          <a:lstStyle/>
          <a:p>
            <a:r>
              <a:rPr lang="et-EE" b="1" dirty="0"/>
              <a:t>Puurkaevude liigid</a:t>
            </a:r>
            <a:endParaRPr lang="en-US" b="1" dirty="0"/>
          </a:p>
        </p:txBody>
      </p:sp>
      <p:sp>
        <p:nvSpPr>
          <p:cNvPr id="3" name="Sisu kohatäide 2">
            <a:extLst>
              <a:ext uri="{FF2B5EF4-FFF2-40B4-BE49-F238E27FC236}">
                <a16:creationId xmlns:a16="http://schemas.microsoft.com/office/drawing/2014/main" id="{5528E089-CA5B-46BB-BC06-988D9557755B}"/>
              </a:ext>
            </a:extLst>
          </p:cNvPr>
          <p:cNvSpPr>
            <a:spLocks noGrp="1"/>
          </p:cNvSpPr>
          <p:nvPr>
            <p:ph idx="1"/>
          </p:nvPr>
        </p:nvSpPr>
        <p:spPr/>
        <p:txBody>
          <a:bodyPr>
            <a:normAutofit fontScale="92500" lnSpcReduction="10000"/>
          </a:bodyPr>
          <a:lstStyle/>
          <a:p>
            <a:r>
              <a:rPr lang="et-EE" dirty="0"/>
              <a:t>Otstarbe järgi võib puurkaevud jagada:</a:t>
            </a:r>
          </a:p>
          <a:p>
            <a:pPr marL="514350" indent="-514350">
              <a:buFont typeface="+mj-lt"/>
              <a:buAutoNum type="arabicPeriod"/>
            </a:pPr>
            <a:r>
              <a:rPr lang="et-EE" dirty="0"/>
              <a:t>olme-;</a:t>
            </a:r>
          </a:p>
          <a:p>
            <a:pPr marL="514350" indent="-514350">
              <a:buFont typeface="+mj-lt"/>
              <a:buAutoNum type="arabicPeriod"/>
            </a:pPr>
            <a:r>
              <a:rPr lang="et-EE" dirty="0"/>
              <a:t>tehnoloogia-;</a:t>
            </a:r>
          </a:p>
          <a:p>
            <a:pPr marL="514350" indent="-514350">
              <a:buFont typeface="+mj-lt"/>
              <a:buAutoNum type="arabicPeriod"/>
            </a:pPr>
            <a:r>
              <a:rPr lang="et-EE" dirty="0"/>
              <a:t>energeetilisteks;</a:t>
            </a:r>
          </a:p>
          <a:p>
            <a:pPr marL="514350" indent="-514350">
              <a:buFont typeface="+mj-lt"/>
              <a:buAutoNum type="arabicPeriod"/>
            </a:pPr>
            <a:r>
              <a:rPr lang="et-EE" dirty="0"/>
              <a:t>uuringu- ja põhjaveeseire puurkaevudeks.</a:t>
            </a:r>
          </a:p>
          <a:p>
            <a:r>
              <a:rPr lang="et-EE" dirty="0"/>
              <a:t>Puuraukude andmeid on võimalik leida Eesti Looduse Infosüsteemi </a:t>
            </a:r>
            <a:r>
              <a:rPr lang="et-EE" dirty="0" err="1"/>
              <a:t>VeKa</a:t>
            </a:r>
            <a:r>
              <a:rPr lang="et-EE" dirty="0"/>
              <a:t> andmebaasis (</a:t>
            </a:r>
            <a:r>
              <a:rPr lang="et-EE" dirty="0">
                <a:hlinkClick r:id="rId2"/>
              </a:rPr>
              <a:t>http://loodus.keskkonnainfo.ee/WebEelis/veka.aspx?type=artikkel&amp;id=757660072</a:t>
            </a:r>
            <a:r>
              <a:rPr lang="et-EE" dirty="0"/>
              <a:t>).</a:t>
            </a:r>
          </a:p>
          <a:p>
            <a:r>
              <a:rPr lang="et-EE" dirty="0"/>
              <a:t>01.02.2010 seisuga oli sinna kantud 25034 puurauku ja kaevu (</a:t>
            </a:r>
            <a:r>
              <a:rPr lang="et-EE" dirty="0" err="1"/>
              <a:t>Perens</a:t>
            </a:r>
            <a:r>
              <a:rPr lang="et-EE" dirty="0"/>
              <a:t> &amp; Truu, 2010)</a:t>
            </a:r>
          </a:p>
          <a:p>
            <a:pPr marL="514350" indent="-514350">
              <a:buFont typeface="+mj-lt"/>
              <a:buAutoNum type="arabicPeriod"/>
            </a:pPr>
            <a:endParaRPr lang="en-US" dirty="0"/>
          </a:p>
        </p:txBody>
      </p:sp>
      <p:sp>
        <p:nvSpPr>
          <p:cNvPr id="4" name="Slaidinumbri kohatäide 3">
            <a:extLst>
              <a:ext uri="{FF2B5EF4-FFF2-40B4-BE49-F238E27FC236}">
                <a16:creationId xmlns:a16="http://schemas.microsoft.com/office/drawing/2014/main" id="{86D736AC-109A-4F22-84D8-AC722EFE9712}"/>
              </a:ext>
            </a:extLst>
          </p:cNvPr>
          <p:cNvSpPr>
            <a:spLocks noGrp="1"/>
          </p:cNvSpPr>
          <p:nvPr>
            <p:ph type="sldNum" sz="quarter" idx="12"/>
          </p:nvPr>
        </p:nvSpPr>
        <p:spPr/>
        <p:txBody>
          <a:bodyPr/>
          <a:lstStyle/>
          <a:p>
            <a:fld id="{F270796C-9544-4DF0-B1C3-164D9FBAADF6}" type="slidenum">
              <a:rPr lang="en-US" smtClean="0"/>
              <a:t>12</a:t>
            </a:fld>
            <a:endParaRPr lang="en-US"/>
          </a:p>
        </p:txBody>
      </p:sp>
    </p:spTree>
    <p:extLst>
      <p:ext uri="{BB962C8B-B14F-4D97-AF65-F5344CB8AC3E}">
        <p14:creationId xmlns:p14="http://schemas.microsoft.com/office/powerpoint/2010/main" val="348714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pic>
        <p:nvPicPr>
          <p:cNvPr id="6" name="Content Placeholder 5"/>
          <p:cNvPicPr>
            <a:picLocks noGrp="1" noChangeAspect="1"/>
          </p:cNvPicPr>
          <p:nvPr>
            <p:ph idx="1"/>
          </p:nvPr>
        </p:nvPicPr>
        <p:blipFill>
          <a:blip r:embed="rId2"/>
          <a:stretch>
            <a:fillRect/>
          </a:stretch>
        </p:blipFill>
        <p:spPr>
          <a:xfrm>
            <a:off x="6948299" y="2205639"/>
            <a:ext cx="5243701" cy="4267334"/>
          </a:xfrm>
          <a:prstGeom prst="rect">
            <a:avLst/>
          </a:prstGeom>
        </p:spPr>
      </p:pic>
      <p:sp>
        <p:nvSpPr>
          <p:cNvPr id="4" name="TextBox 3"/>
          <p:cNvSpPr txBox="1"/>
          <p:nvPr/>
        </p:nvSpPr>
        <p:spPr>
          <a:xfrm>
            <a:off x="5632704" y="563169"/>
            <a:ext cx="4989251" cy="923330"/>
          </a:xfrm>
          <a:prstGeom prst="rect">
            <a:avLst/>
          </a:prstGeom>
          <a:noFill/>
        </p:spPr>
        <p:txBody>
          <a:bodyPr wrap="none" rtlCol="0">
            <a:spAutoFit/>
          </a:bodyPr>
          <a:lstStyle/>
          <a:p>
            <a:r>
              <a:rPr lang="et-EE" sz="5400" b="1" dirty="0"/>
              <a:t>Kino netist ja fail</a:t>
            </a:r>
          </a:p>
        </p:txBody>
      </p:sp>
      <p:pic>
        <p:nvPicPr>
          <p:cNvPr id="5" name="Picture 4"/>
          <p:cNvPicPr>
            <a:picLocks noChangeAspect="1"/>
          </p:cNvPicPr>
          <p:nvPr/>
        </p:nvPicPr>
        <p:blipFill>
          <a:blip r:embed="rId3"/>
          <a:stretch>
            <a:fillRect/>
          </a:stretch>
        </p:blipFill>
        <p:spPr>
          <a:xfrm>
            <a:off x="1773898" y="2360000"/>
            <a:ext cx="5174401" cy="4498000"/>
          </a:xfrm>
          <a:prstGeom prst="rect">
            <a:avLst/>
          </a:prstGeom>
        </p:spPr>
      </p:pic>
      <p:pic>
        <p:nvPicPr>
          <p:cNvPr id="7" name="Picture 6"/>
          <p:cNvPicPr>
            <a:picLocks noChangeAspect="1"/>
          </p:cNvPicPr>
          <p:nvPr/>
        </p:nvPicPr>
        <p:blipFill>
          <a:blip r:embed="rId4"/>
          <a:stretch>
            <a:fillRect/>
          </a:stretch>
        </p:blipFill>
        <p:spPr>
          <a:xfrm>
            <a:off x="0" y="-1"/>
            <a:ext cx="4782312" cy="4213283"/>
          </a:xfrm>
          <a:prstGeom prst="rect">
            <a:avLst/>
          </a:prstGeom>
        </p:spPr>
      </p:pic>
    </p:spTree>
    <p:extLst>
      <p:ext uri="{BB962C8B-B14F-4D97-AF65-F5344CB8AC3E}">
        <p14:creationId xmlns:p14="http://schemas.microsoft.com/office/powerpoint/2010/main" val="297791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953" y="601718"/>
            <a:ext cx="2210862" cy="369332"/>
          </a:xfrm>
          <a:prstGeom prst="rect">
            <a:avLst/>
          </a:prstGeom>
        </p:spPr>
        <p:txBody>
          <a:bodyPr wrap="none">
            <a:spAutoFit/>
          </a:bodyPr>
          <a:lstStyle/>
          <a:p>
            <a:r>
              <a:rPr lang="et-EE" b="1" dirty="0">
                <a:latin typeface="Times-Bold"/>
              </a:rPr>
              <a:t>Sanitaarkaitsealad</a:t>
            </a:r>
            <a:endParaRPr lang="et-EE" dirty="0"/>
          </a:p>
        </p:txBody>
      </p:sp>
      <p:sp>
        <p:nvSpPr>
          <p:cNvPr id="3" name="TextBox 2"/>
          <p:cNvSpPr txBox="1"/>
          <p:nvPr/>
        </p:nvSpPr>
        <p:spPr>
          <a:xfrm>
            <a:off x="1473378" y="1305815"/>
            <a:ext cx="8886774" cy="1200329"/>
          </a:xfrm>
          <a:prstGeom prst="rect">
            <a:avLst/>
          </a:prstGeom>
          <a:noFill/>
        </p:spPr>
        <p:txBody>
          <a:bodyPr wrap="square" rtlCol="0">
            <a:spAutoFit/>
          </a:bodyPr>
          <a:lstStyle/>
          <a:p>
            <a:pPr algn="just"/>
            <a:r>
              <a:rPr lang="et-EE" dirty="0"/>
              <a:t>I piirangutevööndina (</a:t>
            </a:r>
            <a:r>
              <a:rPr lang="fi-FI" dirty="0" err="1">
                <a:latin typeface="Times-Roman"/>
              </a:rPr>
              <a:t>sanitaarkaitseala</a:t>
            </a:r>
            <a:r>
              <a:rPr lang="et-EE" dirty="0">
                <a:latin typeface="Times-Roman"/>
              </a:rPr>
              <a:t>) </a:t>
            </a:r>
            <a:r>
              <a:rPr lang="et-EE" dirty="0"/>
              <a:t>käsitletakse ala, millest üldjuhul piisab mikrobioloogilise reostuse kaevu jõudmise vältimiseks. Enamik mikroorganisme sureb pinnases ja põhjaveekihis 50–100 päeva jooksul. Sel eesmärgil on kõigile kaevudele sanitaarkaitsealana raadiusega kuni 50 m (erandjuhul 200 m kuni 10 m.</a:t>
            </a:r>
          </a:p>
        </p:txBody>
      </p:sp>
      <p:sp>
        <p:nvSpPr>
          <p:cNvPr id="4" name="Rectangle 3"/>
          <p:cNvSpPr/>
          <p:nvPr/>
        </p:nvSpPr>
        <p:spPr>
          <a:xfrm>
            <a:off x="1473378" y="2990096"/>
            <a:ext cx="8967216" cy="923330"/>
          </a:xfrm>
          <a:prstGeom prst="rect">
            <a:avLst/>
          </a:prstGeom>
        </p:spPr>
        <p:txBody>
          <a:bodyPr wrap="square">
            <a:spAutoFit/>
          </a:bodyPr>
          <a:lstStyle/>
          <a:p>
            <a:pPr algn="just"/>
            <a:r>
              <a:rPr lang="fi-FI" dirty="0">
                <a:latin typeface="Times-Roman"/>
              </a:rPr>
              <a:t>II </a:t>
            </a:r>
            <a:r>
              <a:rPr lang="fi-FI" dirty="0" err="1">
                <a:latin typeface="Times-Roman"/>
              </a:rPr>
              <a:t>piirangutevööndi</a:t>
            </a:r>
            <a:r>
              <a:rPr lang="fi-FI" dirty="0">
                <a:latin typeface="Times-Roman"/>
              </a:rPr>
              <a:t> </a:t>
            </a:r>
            <a:r>
              <a:rPr lang="fi-FI" dirty="0" err="1">
                <a:latin typeface="Times-Roman"/>
              </a:rPr>
              <a:t>ulatus</a:t>
            </a:r>
            <a:r>
              <a:rPr lang="fi-FI" dirty="0">
                <a:latin typeface="Times-Roman"/>
              </a:rPr>
              <a:t> </a:t>
            </a:r>
            <a:r>
              <a:rPr lang="fi-FI" dirty="0" err="1">
                <a:latin typeface="Times-Roman"/>
              </a:rPr>
              <a:t>arvutatakse</a:t>
            </a:r>
            <a:r>
              <a:rPr lang="fi-FI" dirty="0">
                <a:latin typeface="Times-Roman"/>
              </a:rPr>
              <a:t>,</a:t>
            </a:r>
            <a:r>
              <a:rPr lang="et-EE" dirty="0">
                <a:latin typeface="Times-Roman"/>
              </a:rPr>
              <a:t> arvestades 400 ööpäevast aega reostunud vee jõudmiseks puurkaevu, või siis määratakse veehaarde toiteala 25% pikaajalise (s.o lubatud) veevõtu juures.</a:t>
            </a:r>
            <a:endParaRPr lang="et-EE" dirty="0"/>
          </a:p>
        </p:txBody>
      </p:sp>
      <p:sp>
        <p:nvSpPr>
          <p:cNvPr id="5" name="Rectangle 4"/>
          <p:cNvSpPr/>
          <p:nvPr/>
        </p:nvSpPr>
        <p:spPr>
          <a:xfrm>
            <a:off x="1473378" y="4397378"/>
            <a:ext cx="8886774" cy="923330"/>
          </a:xfrm>
          <a:prstGeom prst="rect">
            <a:avLst/>
          </a:prstGeom>
        </p:spPr>
        <p:txBody>
          <a:bodyPr wrap="square">
            <a:spAutoFit/>
          </a:bodyPr>
          <a:lstStyle/>
          <a:p>
            <a:pPr algn="just"/>
            <a:r>
              <a:rPr lang="et-EE" dirty="0">
                <a:latin typeface="Times-Roman"/>
              </a:rPr>
              <a:t>III piirangutevöönd, mis hõlmab veehaarde toiteala pikaajalise veevõtu juures, on ala mis reaalselt mõjutab antud veehaarde vee kvaliteeti ka põhjavees mittelagunevate ainetega (näiteks kloriid, mürkkemikaalid, nitraadid aeroobses veekihis).</a:t>
            </a:r>
            <a:endParaRPr lang="et-EE" dirty="0"/>
          </a:p>
        </p:txBody>
      </p:sp>
    </p:spTree>
    <p:extLst>
      <p:ext uri="{BB962C8B-B14F-4D97-AF65-F5344CB8AC3E}">
        <p14:creationId xmlns:p14="http://schemas.microsoft.com/office/powerpoint/2010/main" val="1907262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621" y="2153254"/>
            <a:ext cx="6158204" cy="4527462"/>
          </a:xfrm>
          <a:prstGeom prst="rect">
            <a:avLst/>
          </a:prstGeom>
        </p:spPr>
      </p:pic>
      <p:sp>
        <p:nvSpPr>
          <p:cNvPr id="3" name="TextBox 2"/>
          <p:cNvSpPr txBox="1"/>
          <p:nvPr/>
        </p:nvSpPr>
        <p:spPr>
          <a:xfrm>
            <a:off x="1041967" y="513184"/>
            <a:ext cx="2625206" cy="584775"/>
          </a:xfrm>
          <a:prstGeom prst="rect">
            <a:avLst/>
          </a:prstGeom>
          <a:noFill/>
        </p:spPr>
        <p:txBody>
          <a:bodyPr wrap="none" rtlCol="0">
            <a:spAutoFit/>
          </a:bodyPr>
          <a:lstStyle/>
          <a:p>
            <a:r>
              <a:rPr lang="et-EE" sz="3200" b="1" dirty="0"/>
              <a:t>Põhjaveetarve</a:t>
            </a:r>
          </a:p>
        </p:txBody>
      </p:sp>
      <p:pic>
        <p:nvPicPr>
          <p:cNvPr id="4" name="Picture 3"/>
          <p:cNvPicPr>
            <a:picLocks noChangeAspect="1"/>
          </p:cNvPicPr>
          <p:nvPr/>
        </p:nvPicPr>
        <p:blipFill>
          <a:blip r:embed="rId3"/>
          <a:stretch>
            <a:fillRect/>
          </a:stretch>
        </p:blipFill>
        <p:spPr>
          <a:xfrm>
            <a:off x="5971926" y="0"/>
            <a:ext cx="6220074" cy="4642315"/>
          </a:xfrm>
          <a:prstGeom prst="rect">
            <a:avLst/>
          </a:prstGeom>
        </p:spPr>
      </p:pic>
    </p:spTree>
    <p:extLst>
      <p:ext uri="{BB962C8B-B14F-4D97-AF65-F5344CB8AC3E}">
        <p14:creationId xmlns:p14="http://schemas.microsoft.com/office/powerpoint/2010/main" val="2698051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238283"/>
            <a:ext cx="8074645" cy="3227832"/>
          </a:xfrm>
          <a:prstGeom prst="rect">
            <a:avLst/>
          </a:prstGeom>
        </p:spPr>
      </p:pic>
      <p:pic>
        <p:nvPicPr>
          <p:cNvPr id="4" name="Picture 3"/>
          <p:cNvPicPr>
            <a:picLocks noChangeAspect="1"/>
          </p:cNvPicPr>
          <p:nvPr/>
        </p:nvPicPr>
        <p:blipFill>
          <a:blip r:embed="rId3"/>
          <a:stretch>
            <a:fillRect/>
          </a:stretch>
        </p:blipFill>
        <p:spPr>
          <a:xfrm>
            <a:off x="6736702" y="-1"/>
            <a:ext cx="5455298" cy="4052811"/>
          </a:xfrm>
          <a:prstGeom prst="rect">
            <a:avLst/>
          </a:prstGeom>
        </p:spPr>
      </p:pic>
      <p:sp>
        <p:nvSpPr>
          <p:cNvPr id="6" name="TextBox 5"/>
          <p:cNvSpPr txBox="1"/>
          <p:nvPr/>
        </p:nvSpPr>
        <p:spPr>
          <a:xfrm>
            <a:off x="3943787" y="298580"/>
            <a:ext cx="2625206" cy="584775"/>
          </a:xfrm>
          <a:prstGeom prst="rect">
            <a:avLst/>
          </a:prstGeom>
          <a:noFill/>
        </p:spPr>
        <p:txBody>
          <a:bodyPr wrap="none" rtlCol="0">
            <a:spAutoFit/>
          </a:bodyPr>
          <a:lstStyle/>
          <a:p>
            <a:r>
              <a:rPr lang="et-EE" sz="3200" b="1" dirty="0"/>
              <a:t>Põhjaveetarve</a:t>
            </a:r>
          </a:p>
        </p:txBody>
      </p:sp>
      <p:sp>
        <p:nvSpPr>
          <p:cNvPr id="7" name="TextBox 6"/>
          <p:cNvSpPr txBox="1"/>
          <p:nvPr/>
        </p:nvSpPr>
        <p:spPr>
          <a:xfrm>
            <a:off x="335903" y="1502229"/>
            <a:ext cx="5337110" cy="646331"/>
          </a:xfrm>
          <a:prstGeom prst="rect">
            <a:avLst/>
          </a:prstGeom>
          <a:noFill/>
        </p:spPr>
        <p:txBody>
          <a:bodyPr wrap="square" rtlCol="0">
            <a:spAutoFit/>
          </a:bodyPr>
          <a:lstStyle/>
          <a:p>
            <a:r>
              <a:rPr lang="et-EE" dirty="0"/>
              <a:t>Proportsionaalne vähenemine kõigis veekihtides viimase 30 aasta jooksul.</a:t>
            </a:r>
          </a:p>
        </p:txBody>
      </p:sp>
      <p:sp>
        <p:nvSpPr>
          <p:cNvPr id="8" name="TextBox 7"/>
          <p:cNvSpPr txBox="1"/>
          <p:nvPr/>
        </p:nvSpPr>
        <p:spPr>
          <a:xfrm>
            <a:off x="8145624" y="4310743"/>
            <a:ext cx="3878736" cy="923330"/>
          </a:xfrm>
          <a:prstGeom prst="rect">
            <a:avLst/>
          </a:prstGeom>
          <a:noFill/>
        </p:spPr>
        <p:txBody>
          <a:bodyPr wrap="square" rtlCol="0">
            <a:spAutoFit/>
          </a:bodyPr>
          <a:lstStyle/>
          <a:p>
            <a:r>
              <a:rPr lang="et-EE" dirty="0"/>
              <a:t>Viimastel aastatel vähenenud Kvaternaari ja Devoni kasutamine kus enamasti erakaevud. Oluline kasv S-O.</a:t>
            </a:r>
          </a:p>
        </p:txBody>
      </p:sp>
    </p:spTree>
    <p:extLst>
      <p:ext uri="{BB962C8B-B14F-4D97-AF65-F5344CB8AC3E}">
        <p14:creationId xmlns:p14="http://schemas.microsoft.com/office/powerpoint/2010/main" val="120353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33872" y="0"/>
            <a:ext cx="6369514" cy="4299494"/>
          </a:xfrm>
          <a:prstGeom prst="rect">
            <a:avLst/>
          </a:prstGeom>
        </p:spPr>
      </p:pic>
      <p:pic>
        <p:nvPicPr>
          <p:cNvPr id="4" name="Picture 3"/>
          <p:cNvPicPr>
            <a:picLocks noChangeAspect="1"/>
          </p:cNvPicPr>
          <p:nvPr/>
        </p:nvPicPr>
        <p:blipFill>
          <a:blip r:embed="rId3"/>
          <a:stretch>
            <a:fillRect/>
          </a:stretch>
        </p:blipFill>
        <p:spPr>
          <a:xfrm>
            <a:off x="179927" y="3048952"/>
            <a:ext cx="6184297" cy="3671706"/>
          </a:xfrm>
          <a:prstGeom prst="rect">
            <a:avLst/>
          </a:prstGeom>
        </p:spPr>
      </p:pic>
      <p:sp>
        <p:nvSpPr>
          <p:cNvPr id="5" name="TextBox 4"/>
          <p:cNvSpPr txBox="1"/>
          <p:nvPr/>
        </p:nvSpPr>
        <p:spPr>
          <a:xfrm>
            <a:off x="6518398" y="5797328"/>
            <a:ext cx="5000462" cy="923330"/>
          </a:xfrm>
          <a:prstGeom prst="rect">
            <a:avLst/>
          </a:prstGeom>
          <a:noFill/>
        </p:spPr>
        <p:txBody>
          <a:bodyPr wrap="square" rtlCol="0">
            <a:spAutoFit/>
          </a:bodyPr>
          <a:lstStyle/>
          <a:p>
            <a:r>
              <a:rPr lang="et-EE" dirty="0"/>
              <a:t>Kõige suurem veevaru Harju (Ülemiste), Ida-Viru (</a:t>
            </a:r>
            <a:r>
              <a:rPr lang="et-EE" dirty="0" err="1"/>
              <a:t>Vasavere</a:t>
            </a:r>
            <a:r>
              <a:rPr lang="et-EE" dirty="0"/>
              <a:t>) ja Tartu (</a:t>
            </a:r>
            <a:r>
              <a:rPr lang="et-EE" dirty="0" err="1"/>
              <a:t>Meltsiveski</a:t>
            </a:r>
            <a:r>
              <a:rPr lang="et-EE" dirty="0"/>
              <a:t>) maakonnad.</a:t>
            </a:r>
          </a:p>
          <a:p>
            <a:r>
              <a:rPr lang="et-EE" dirty="0"/>
              <a:t> </a:t>
            </a:r>
          </a:p>
        </p:txBody>
      </p:sp>
      <p:cxnSp>
        <p:nvCxnSpPr>
          <p:cNvPr id="9" name="Straight Arrow Connector 8"/>
          <p:cNvCxnSpPr/>
          <p:nvPr/>
        </p:nvCxnSpPr>
        <p:spPr>
          <a:xfrm flipV="1">
            <a:off x="9750490" y="4012163"/>
            <a:ext cx="951722" cy="8726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18398" y="4863744"/>
            <a:ext cx="4422710" cy="646331"/>
          </a:xfrm>
          <a:prstGeom prst="rect">
            <a:avLst/>
          </a:prstGeom>
          <a:noFill/>
        </p:spPr>
        <p:txBody>
          <a:bodyPr wrap="square" rtlCol="0">
            <a:spAutoFit/>
          </a:bodyPr>
          <a:lstStyle/>
          <a:p>
            <a:r>
              <a:rPr lang="et-EE" dirty="0"/>
              <a:t>Oluline pole niivõrd absoluutnumbrid kui varu ja tarbimise suhe.</a:t>
            </a:r>
          </a:p>
        </p:txBody>
      </p:sp>
      <p:sp>
        <p:nvSpPr>
          <p:cNvPr id="11" name="TextBox 10"/>
          <p:cNvSpPr txBox="1"/>
          <p:nvPr/>
        </p:nvSpPr>
        <p:spPr>
          <a:xfrm>
            <a:off x="2192693" y="354564"/>
            <a:ext cx="2494401" cy="584775"/>
          </a:xfrm>
          <a:prstGeom prst="rect">
            <a:avLst/>
          </a:prstGeom>
          <a:noFill/>
        </p:spPr>
        <p:txBody>
          <a:bodyPr wrap="none" rtlCol="0">
            <a:spAutoFit/>
          </a:bodyPr>
          <a:lstStyle/>
          <a:p>
            <a:r>
              <a:rPr lang="et-EE" sz="3200" b="1" dirty="0"/>
              <a:t>Põhjaveevaru</a:t>
            </a:r>
          </a:p>
        </p:txBody>
      </p:sp>
      <p:sp>
        <p:nvSpPr>
          <p:cNvPr id="12" name="Rectangle 11"/>
          <p:cNvSpPr/>
          <p:nvPr/>
        </p:nvSpPr>
        <p:spPr>
          <a:xfrm>
            <a:off x="391893" y="1321415"/>
            <a:ext cx="4884195" cy="1200329"/>
          </a:xfrm>
          <a:prstGeom prst="rect">
            <a:avLst/>
          </a:prstGeom>
        </p:spPr>
        <p:txBody>
          <a:bodyPr wrap="square">
            <a:spAutoFit/>
          </a:bodyPr>
          <a:lstStyle/>
          <a:p>
            <a:r>
              <a:rPr lang="et-EE" b="1" dirty="0"/>
              <a:t>Põhjaveevaru</a:t>
            </a:r>
            <a:r>
              <a:rPr lang="et-EE" dirty="0"/>
              <a:t> – põhjavee hulk, mida rajatavas veehaardes on ettenähtud tarbimisrežiimil võimalik toota nii, et see ei mõjutaks negatiivselt ökoloogilist olukorda. </a:t>
            </a:r>
            <a:endParaRPr lang="en-US" dirty="0"/>
          </a:p>
        </p:txBody>
      </p:sp>
    </p:spTree>
    <p:extLst>
      <p:ext uri="{BB962C8B-B14F-4D97-AF65-F5344CB8AC3E}">
        <p14:creationId xmlns:p14="http://schemas.microsoft.com/office/powerpoint/2010/main" val="2772188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67995" y="-31464"/>
            <a:ext cx="6656697" cy="4950936"/>
          </a:xfrm>
          <a:prstGeom prst="rect">
            <a:avLst/>
          </a:prstGeom>
        </p:spPr>
      </p:pic>
      <p:pic>
        <p:nvPicPr>
          <p:cNvPr id="3" name="Picture 2"/>
          <p:cNvPicPr>
            <a:picLocks noChangeAspect="1"/>
          </p:cNvPicPr>
          <p:nvPr/>
        </p:nvPicPr>
        <p:blipFill>
          <a:blip r:embed="rId3"/>
          <a:stretch>
            <a:fillRect/>
          </a:stretch>
        </p:blipFill>
        <p:spPr>
          <a:xfrm>
            <a:off x="1" y="2496312"/>
            <a:ext cx="5871064" cy="4361688"/>
          </a:xfrm>
          <a:prstGeom prst="rect">
            <a:avLst/>
          </a:prstGeom>
        </p:spPr>
      </p:pic>
      <p:sp>
        <p:nvSpPr>
          <p:cNvPr id="4" name="TextBox 3"/>
          <p:cNvSpPr txBox="1"/>
          <p:nvPr/>
        </p:nvSpPr>
        <p:spPr>
          <a:xfrm>
            <a:off x="996696" y="713232"/>
            <a:ext cx="3904488" cy="369332"/>
          </a:xfrm>
          <a:prstGeom prst="rect">
            <a:avLst/>
          </a:prstGeom>
          <a:noFill/>
        </p:spPr>
        <p:txBody>
          <a:bodyPr wrap="square" rtlCol="0">
            <a:spAutoFit/>
          </a:bodyPr>
          <a:lstStyle/>
          <a:p>
            <a:r>
              <a:rPr lang="et-EE" b="1" dirty="0"/>
              <a:t>Põhjavee kasutamise maksustamine</a:t>
            </a:r>
          </a:p>
        </p:txBody>
      </p:sp>
    </p:spTree>
    <p:extLst>
      <p:ext uri="{BB962C8B-B14F-4D97-AF65-F5344CB8AC3E}">
        <p14:creationId xmlns:p14="http://schemas.microsoft.com/office/powerpoint/2010/main" val="2696567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8784" y="1570768"/>
            <a:ext cx="10009632" cy="1015663"/>
          </a:xfrm>
          <a:prstGeom prst="rect">
            <a:avLst/>
          </a:prstGeom>
        </p:spPr>
        <p:txBody>
          <a:bodyPr wrap="square">
            <a:spAutoFit/>
          </a:bodyPr>
          <a:lstStyle/>
          <a:p>
            <a:r>
              <a:rPr lang="et-EE" sz="2000" b="1" dirty="0"/>
              <a:t>Põhjavee seire </a:t>
            </a:r>
            <a:r>
              <a:rPr lang="et-EE" sz="2000" dirty="0"/>
              <a:t>on üks Eesti riikliku keskkonnaseire alaprogramme.</a:t>
            </a:r>
            <a:r>
              <a:rPr lang="et-EE" sz="2000" baseline="30000" dirty="0"/>
              <a:t> </a:t>
            </a:r>
            <a:r>
              <a:rPr lang="et-EE" sz="2000" dirty="0"/>
              <a:t>Riikliku seire eesmärk on </a:t>
            </a:r>
            <a:r>
              <a:rPr lang="et-EE" sz="2000" b="1" dirty="0"/>
              <a:t>põhjaveevarude</a:t>
            </a:r>
            <a:r>
              <a:rPr lang="et-EE" sz="2000" dirty="0"/>
              <a:t> (kvantiteedi) määramine ja põhjavee kvaliteedi (</a:t>
            </a:r>
            <a:r>
              <a:rPr lang="et-EE" sz="2000" b="1" dirty="0"/>
              <a:t>keemilise seisundi</a:t>
            </a:r>
            <a:r>
              <a:rPr lang="et-EE" sz="2000" dirty="0"/>
              <a:t>) hindamine. </a:t>
            </a:r>
          </a:p>
        </p:txBody>
      </p:sp>
      <p:sp>
        <p:nvSpPr>
          <p:cNvPr id="6" name="Rectangle 5"/>
          <p:cNvSpPr/>
          <p:nvPr/>
        </p:nvSpPr>
        <p:spPr>
          <a:xfrm>
            <a:off x="938784" y="2778865"/>
            <a:ext cx="10899648" cy="3170099"/>
          </a:xfrm>
          <a:prstGeom prst="rect">
            <a:avLst/>
          </a:prstGeom>
        </p:spPr>
        <p:txBody>
          <a:bodyPr wrap="square">
            <a:spAutoFit/>
          </a:bodyPr>
          <a:lstStyle/>
          <a:p>
            <a:r>
              <a:rPr lang="et-EE" sz="2000" b="1" dirty="0"/>
              <a:t>Seadused ja direktiivid</a:t>
            </a:r>
          </a:p>
          <a:p>
            <a:r>
              <a:rPr lang="et-EE" sz="2000" dirty="0"/>
              <a:t>Selleks, et ennetada põhjavee seisundi halvenemist, taastada reostunud põhjaveekogum ja kindlustada tasakaal põhjavee kasutamise ja taasteke vahel, peavad Euroopa Liidu liikmesriigid täitma kindlaid keskkonnaeesmärke. Eesmärk on saavutada „põhjavee hea seisund“ kõigi põhjaveekogumite puhul 2015. aastaks. Viimase saavutamiseks lähtutakse põhjavee seiramisel nõuetest, mis on sätestatud järgnevate direktiivide ja standarditega:</a:t>
            </a:r>
          </a:p>
          <a:p>
            <a:pPr>
              <a:buFont typeface="Arial" panose="020B0604020202020204" pitchFamily="34" charset="0"/>
              <a:buChar char="•"/>
            </a:pPr>
            <a:r>
              <a:rPr lang="et-EE" sz="2000" dirty="0"/>
              <a:t>Euroopa Liidu Vee raamdirektiiv 2000/60/EC</a:t>
            </a:r>
          </a:p>
          <a:p>
            <a:pPr>
              <a:buFont typeface="Arial" panose="020B0604020202020204" pitchFamily="34" charset="0"/>
              <a:buChar char="•"/>
            </a:pPr>
            <a:r>
              <a:rPr lang="et-EE" sz="2000" dirty="0"/>
              <a:t>põhjavee kaitse direktiiv 80/68/EEC,</a:t>
            </a:r>
          </a:p>
          <a:p>
            <a:pPr>
              <a:buFont typeface="Arial" panose="020B0604020202020204" pitchFamily="34" charset="0"/>
              <a:buChar char="•"/>
            </a:pPr>
            <a:r>
              <a:rPr lang="et-EE" sz="2000" dirty="0"/>
              <a:t>põllumajandusliku </a:t>
            </a:r>
            <a:r>
              <a:rPr lang="et-EE" sz="2000" dirty="0" err="1"/>
              <a:t>nitraatse</a:t>
            </a:r>
            <a:r>
              <a:rPr lang="et-EE" sz="2000" dirty="0"/>
              <a:t> reostuse direktiiv 91/676/EEC,</a:t>
            </a:r>
          </a:p>
          <a:p>
            <a:pPr>
              <a:buFont typeface="Arial" panose="020B0604020202020204" pitchFamily="34" charset="0"/>
              <a:buChar char="•"/>
            </a:pPr>
            <a:r>
              <a:rPr lang="et-EE" sz="2000" dirty="0"/>
              <a:t>Eesti Vabariigi Joogivee Standard (kohandatud vastavusse Euroopa Liidu Joogiveedirektiiviga 98/83/EC.</a:t>
            </a:r>
          </a:p>
        </p:txBody>
      </p:sp>
      <p:sp>
        <p:nvSpPr>
          <p:cNvPr id="5" name="TextBox 4"/>
          <p:cNvSpPr txBox="1"/>
          <p:nvPr/>
        </p:nvSpPr>
        <p:spPr>
          <a:xfrm>
            <a:off x="4608576" y="855114"/>
            <a:ext cx="2346540" cy="523220"/>
          </a:xfrm>
          <a:prstGeom prst="rect">
            <a:avLst/>
          </a:prstGeom>
          <a:noFill/>
        </p:spPr>
        <p:txBody>
          <a:bodyPr wrap="none" rtlCol="0">
            <a:spAutoFit/>
          </a:bodyPr>
          <a:lstStyle/>
          <a:p>
            <a:r>
              <a:rPr lang="et-EE" sz="2800" b="1" dirty="0"/>
              <a:t>Põhjavee seire</a:t>
            </a:r>
          </a:p>
        </p:txBody>
      </p:sp>
    </p:spTree>
    <p:extLst>
      <p:ext uri="{BB962C8B-B14F-4D97-AF65-F5344CB8AC3E}">
        <p14:creationId xmlns:p14="http://schemas.microsoft.com/office/powerpoint/2010/main" val="3196450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7D72D98-8E6F-4187-BF5C-DA8A393DB922}"/>
              </a:ext>
            </a:extLst>
          </p:cNvPr>
          <p:cNvSpPr>
            <a:spLocks noGrp="1"/>
          </p:cNvSpPr>
          <p:nvPr>
            <p:ph type="title"/>
          </p:nvPr>
        </p:nvSpPr>
        <p:spPr/>
        <p:txBody>
          <a:bodyPr/>
          <a:lstStyle/>
          <a:p>
            <a:r>
              <a:rPr lang="et-EE" b="1" dirty="0"/>
              <a:t>Põhjavee reostuse liigid (Karro, 2014)</a:t>
            </a:r>
            <a:endParaRPr lang="en-US" b="1" dirty="0"/>
          </a:p>
        </p:txBody>
      </p:sp>
      <p:sp>
        <p:nvSpPr>
          <p:cNvPr id="3" name="Sisu kohatäide 2">
            <a:extLst>
              <a:ext uri="{FF2B5EF4-FFF2-40B4-BE49-F238E27FC236}">
                <a16:creationId xmlns:a16="http://schemas.microsoft.com/office/drawing/2014/main" id="{CF1D1052-E00A-4CA1-95CF-04654E196614}"/>
              </a:ext>
            </a:extLst>
          </p:cNvPr>
          <p:cNvSpPr>
            <a:spLocks noGrp="1"/>
          </p:cNvSpPr>
          <p:nvPr>
            <p:ph idx="1"/>
          </p:nvPr>
        </p:nvSpPr>
        <p:spPr>
          <a:xfrm>
            <a:off x="838200" y="1825625"/>
            <a:ext cx="10515600" cy="4667250"/>
          </a:xfrm>
        </p:spPr>
        <p:txBody>
          <a:bodyPr>
            <a:normAutofit lnSpcReduction="10000"/>
          </a:bodyPr>
          <a:lstStyle/>
          <a:p>
            <a:pPr marL="514350" indent="-514350" algn="just">
              <a:buFont typeface="+mj-lt"/>
              <a:buAutoNum type="arabicPeriod"/>
            </a:pPr>
            <a:r>
              <a:rPr lang="et-EE" b="1" dirty="0"/>
              <a:t>Bakteriaalne reostus </a:t>
            </a:r>
            <a:r>
              <a:rPr lang="et-EE" dirty="0"/>
              <a:t>– põhjavette satuvad inimese ja inimtegevusega seotud elujõulised bakterid.</a:t>
            </a:r>
          </a:p>
          <a:p>
            <a:pPr marL="514350" indent="-514350" algn="just">
              <a:buFont typeface="+mj-lt"/>
              <a:buAutoNum type="arabicPeriod"/>
            </a:pPr>
            <a:r>
              <a:rPr lang="et-EE" b="1" dirty="0"/>
              <a:t>Keemiline reostus </a:t>
            </a:r>
            <a:r>
              <a:rPr lang="et-EE" dirty="0"/>
              <a:t>– keemiliste ainete sattumine põhjaveekihti. Kui keemilised reoaineid pinnaseosakeste poolt ei seota või nad põhjavees esinevate lahustunud komponentidega ei reageeri, siis võivad nad vees püsida pikka aega. (nt. nitraadid, pestitsiidid, naftasaadused)</a:t>
            </a:r>
          </a:p>
          <a:p>
            <a:pPr marL="514350" indent="-514350" algn="just">
              <a:buFont typeface="+mj-lt"/>
              <a:buAutoNum type="arabicPeriod"/>
            </a:pPr>
            <a:r>
              <a:rPr lang="et-EE" b="1" dirty="0"/>
              <a:t>Mehaaniline reostus</a:t>
            </a:r>
            <a:r>
              <a:rPr lang="et-EE" dirty="0"/>
              <a:t> – vees lahustumatud osakesed (kolloidid). Seotud kaevandamistööde ja karstiga.</a:t>
            </a:r>
          </a:p>
          <a:p>
            <a:pPr marL="514350" indent="-514350" algn="just">
              <a:buFont typeface="+mj-lt"/>
              <a:buAutoNum type="arabicPeriod"/>
            </a:pPr>
            <a:r>
              <a:rPr lang="et-EE" b="1" dirty="0"/>
              <a:t>Radioaktiivne reostus </a:t>
            </a:r>
            <a:r>
              <a:rPr lang="et-EE" dirty="0"/>
              <a:t>– seotud aatomenergial töötavate seadmetega, radioaktiivsete isotoopidega tööstuses, meditsiinis jne. Oluline ka nn. „looduslik reostus“.  </a:t>
            </a:r>
            <a:endParaRPr lang="en-US" dirty="0"/>
          </a:p>
        </p:txBody>
      </p:sp>
      <p:sp>
        <p:nvSpPr>
          <p:cNvPr id="4" name="Slaidinumbri kohatäide 3">
            <a:extLst>
              <a:ext uri="{FF2B5EF4-FFF2-40B4-BE49-F238E27FC236}">
                <a16:creationId xmlns:a16="http://schemas.microsoft.com/office/drawing/2014/main" id="{5B963F78-56EF-4D48-B76F-1F31D8399880}"/>
              </a:ext>
            </a:extLst>
          </p:cNvPr>
          <p:cNvSpPr>
            <a:spLocks noGrp="1"/>
          </p:cNvSpPr>
          <p:nvPr>
            <p:ph type="sldNum" sz="quarter" idx="12"/>
          </p:nvPr>
        </p:nvSpPr>
        <p:spPr/>
        <p:txBody>
          <a:bodyPr/>
          <a:lstStyle/>
          <a:p>
            <a:fld id="{F270796C-9544-4DF0-B1C3-164D9FBAADF6}" type="slidenum">
              <a:rPr lang="en-US" smtClean="0"/>
              <a:t>2</a:t>
            </a:fld>
            <a:endParaRPr lang="en-US"/>
          </a:p>
        </p:txBody>
      </p:sp>
    </p:spTree>
    <p:extLst>
      <p:ext uri="{BB962C8B-B14F-4D97-AF65-F5344CB8AC3E}">
        <p14:creationId xmlns:p14="http://schemas.microsoft.com/office/powerpoint/2010/main" val="386458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8368" y="1062490"/>
            <a:ext cx="11045952" cy="4524315"/>
          </a:xfrm>
          <a:prstGeom prst="rect">
            <a:avLst/>
          </a:prstGeom>
        </p:spPr>
        <p:txBody>
          <a:bodyPr wrap="square">
            <a:spAutoFit/>
          </a:bodyPr>
          <a:lstStyle/>
          <a:p>
            <a:r>
              <a:rPr lang="et-EE" b="1" dirty="0"/>
              <a:t>Seire metoodika</a:t>
            </a:r>
          </a:p>
          <a:p>
            <a:r>
              <a:rPr lang="et-EE" dirty="0"/>
              <a:t>Põhjavee kvantiteedi määramiseks jälgitakse põhjavee tasemeid. Enamasti käib töö käsitsi aga osa vaatluskaevudest on varustatud automaatmõõteseadetega.</a:t>
            </a:r>
          </a:p>
          <a:p>
            <a:r>
              <a:rPr lang="et-EE" dirty="0"/>
              <a:t>Veetaseme seireandmete töötlemisel määratakse järgmised parameetrid:</a:t>
            </a:r>
          </a:p>
          <a:p>
            <a:pPr>
              <a:buFont typeface="Arial" panose="020B0604020202020204" pitchFamily="34" charset="0"/>
              <a:buChar char="•"/>
            </a:pPr>
            <a:r>
              <a:rPr lang="et-EE" dirty="0"/>
              <a:t>kuu ja aasta keskmine veetase,</a:t>
            </a:r>
          </a:p>
          <a:p>
            <a:pPr>
              <a:buFont typeface="Arial" panose="020B0604020202020204" pitchFamily="34" charset="0"/>
              <a:buChar char="•"/>
            </a:pPr>
            <a:r>
              <a:rPr lang="et-EE" dirty="0"/>
              <a:t>kuu ja aasta madalaim ja kõrgeim veetase,</a:t>
            </a:r>
          </a:p>
          <a:p>
            <a:pPr>
              <a:buFont typeface="Arial" panose="020B0604020202020204" pitchFamily="34" charset="0"/>
              <a:buChar char="•"/>
            </a:pPr>
            <a:r>
              <a:rPr lang="et-EE" dirty="0"/>
              <a:t>aastane veetaseme kõikumise amplituud.</a:t>
            </a:r>
          </a:p>
          <a:p>
            <a:endParaRPr lang="et-EE" dirty="0"/>
          </a:p>
          <a:p>
            <a:r>
              <a:rPr lang="et-EE" dirty="0"/>
              <a:t>Põhjavee kvalitatiivse seire raames määratakse põhjaveeproovidest üks kord aastas järgmised keemilised näitajad: NH</a:t>
            </a:r>
            <a:r>
              <a:rPr lang="et-EE" baseline="-25000" dirty="0"/>
              <a:t>4+</a:t>
            </a:r>
            <a:r>
              <a:rPr lang="et-EE" dirty="0"/>
              <a:t>, NO</a:t>
            </a:r>
            <a:r>
              <a:rPr lang="et-EE" baseline="-25000" dirty="0"/>
              <a:t>2-</a:t>
            </a:r>
            <a:r>
              <a:rPr lang="et-EE" dirty="0"/>
              <a:t>, NO</a:t>
            </a:r>
            <a:r>
              <a:rPr lang="et-EE" baseline="-25000" dirty="0"/>
              <a:t>3-</a:t>
            </a:r>
            <a:r>
              <a:rPr lang="et-EE" dirty="0"/>
              <a:t>, Na+, K+, Ca</a:t>
            </a:r>
            <a:r>
              <a:rPr lang="et-EE" baseline="-25000" dirty="0"/>
              <a:t>2+</a:t>
            </a:r>
            <a:r>
              <a:rPr lang="et-EE" dirty="0"/>
              <a:t>, Mg, Fe</a:t>
            </a:r>
            <a:r>
              <a:rPr lang="et-EE" baseline="-25000" dirty="0"/>
              <a:t>2+</a:t>
            </a:r>
            <a:r>
              <a:rPr lang="et-EE" dirty="0"/>
              <a:t>, </a:t>
            </a:r>
            <a:r>
              <a:rPr lang="et-EE" dirty="0" err="1"/>
              <a:t>Fe</a:t>
            </a:r>
            <a:r>
              <a:rPr lang="et-EE" baseline="-25000" dirty="0" err="1"/>
              <a:t>üld</a:t>
            </a:r>
            <a:r>
              <a:rPr lang="et-EE" dirty="0"/>
              <a:t>, </a:t>
            </a:r>
            <a:r>
              <a:rPr lang="et-EE" dirty="0" err="1"/>
              <a:t>Cl</a:t>
            </a:r>
            <a:r>
              <a:rPr lang="et-EE" dirty="0"/>
              <a:t>-, SO</a:t>
            </a:r>
            <a:r>
              <a:rPr lang="et-EE" baseline="-25000" dirty="0"/>
              <a:t>4</a:t>
            </a:r>
            <a:r>
              <a:rPr lang="et-EE" baseline="30000" dirty="0"/>
              <a:t>2-</a:t>
            </a:r>
            <a:r>
              <a:rPr lang="et-EE" dirty="0"/>
              <a:t>, HCO</a:t>
            </a:r>
            <a:r>
              <a:rPr lang="et-EE" baseline="-25000" dirty="0"/>
              <a:t>3-</a:t>
            </a:r>
            <a:r>
              <a:rPr lang="et-EE" dirty="0"/>
              <a:t> ja PHT. Lisaks põhiparameetrid. Kui on probleemala siis ka </a:t>
            </a:r>
            <a:r>
              <a:rPr lang="et-EE" dirty="0" err="1"/>
              <a:t>mikrokokomponente</a:t>
            </a:r>
            <a:r>
              <a:rPr lang="et-EE" dirty="0"/>
              <a:t> nagu fluoriid. </a:t>
            </a:r>
          </a:p>
          <a:p>
            <a:r>
              <a:rPr lang="et-EE" dirty="0"/>
              <a:t>Põhjavees leiduvate ohtlike ainete sisaldus (</a:t>
            </a:r>
            <a:r>
              <a:rPr lang="et-EE" dirty="0" err="1"/>
              <a:t>trikloroeteen</a:t>
            </a:r>
            <a:r>
              <a:rPr lang="et-EE" dirty="0"/>
              <a:t>, </a:t>
            </a:r>
            <a:r>
              <a:rPr lang="et-EE" dirty="0" err="1"/>
              <a:t>tetrakloroeteen</a:t>
            </a:r>
            <a:r>
              <a:rPr lang="et-EE" dirty="0"/>
              <a:t>, 1-aluselised fenoolid, naftasaadused, benseen, PAH) määratakse maapinnalähedases kihis.</a:t>
            </a:r>
          </a:p>
          <a:p>
            <a:endParaRPr lang="et-EE" dirty="0"/>
          </a:p>
          <a:p>
            <a:r>
              <a:rPr lang="et-EE" dirty="0"/>
              <a:t>Vaatlusjaamade jaotus on Eesti territooriumil ebaühtlane. Seirevõrgustik on tihedam Tallinna ja Ida-Virumaa aladel, kus on kõrge </a:t>
            </a:r>
            <a:r>
              <a:rPr lang="et-EE" dirty="0" err="1"/>
              <a:t>tehnogeenemõju</a:t>
            </a:r>
            <a:r>
              <a:rPr lang="et-EE" dirty="0"/>
              <a:t>, ning hõredam Lõuna- ja Lääne-Eestis.</a:t>
            </a:r>
          </a:p>
        </p:txBody>
      </p:sp>
    </p:spTree>
    <p:extLst>
      <p:ext uri="{BB962C8B-B14F-4D97-AF65-F5344CB8AC3E}">
        <p14:creationId xmlns:p14="http://schemas.microsoft.com/office/powerpoint/2010/main" val="127013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160" y="1403247"/>
            <a:ext cx="10762488" cy="1631216"/>
          </a:xfrm>
          <a:prstGeom prst="rect">
            <a:avLst/>
          </a:prstGeom>
        </p:spPr>
        <p:txBody>
          <a:bodyPr wrap="square">
            <a:spAutoFit/>
          </a:bodyPr>
          <a:lstStyle/>
          <a:p>
            <a:r>
              <a:rPr lang="et-EE" sz="2000" b="1" dirty="0"/>
              <a:t>Põhjavee seire </a:t>
            </a:r>
            <a:r>
              <a:rPr lang="et-EE" sz="2000" b="1" dirty="0" err="1"/>
              <a:t>allprogrammid</a:t>
            </a:r>
            <a:r>
              <a:rPr lang="et-EE" sz="2000" dirty="0"/>
              <a:t>:</a:t>
            </a:r>
          </a:p>
          <a:p>
            <a:pPr>
              <a:buFont typeface="Arial" panose="020B0604020202020204" pitchFamily="34" charset="0"/>
              <a:buChar char="•"/>
            </a:pPr>
            <a:r>
              <a:rPr lang="et-EE" sz="2000" dirty="0"/>
              <a:t>põhjaveekogumite (tugivõrgu) seire,</a:t>
            </a:r>
          </a:p>
          <a:p>
            <a:pPr>
              <a:buFont typeface="Arial" panose="020B0604020202020204" pitchFamily="34" charset="0"/>
              <a:buChar char="•"/>
            </a:pPr>
            <a:r>
              <a:rPr lang="et-EE" sz="2000" dirty="0"/>
              <a:t>nitraaditundliku ala põhjavee seire (Adavere-Põltsamaa piirkonnas ja Pandivere veekaitsealal),</a:t>
            </a:r>
          </a:p>
          <a:p>
            <a:pPr>
              <a:buFont typeface="Arial" panose="020B0604020202020204" pitchFamily="34" charset="0"/>
              <a:buChar char="•"/>
            </a:pPr>
            <a:r>
              <a:rPr lang="et-EE" sz="2000" dirty="0"/>
              <a:t>Kirde-Eesti tööstuspiirkonna põhjavee orgaaniliste ühendite seire,</a:t>
            </a:r>
          </a:p>
          <a:p>
            <a:pPr>
              <a:buFont typeface="Arial" panose="020B0604020202020204" pitchFamily="34" charset="0"/>
              <a:buChar char="•"/>
            </a:pPr>
            <a:r>
              <a:rPr lang="et-EE" sz="2000" dirty="0"/>
              <a:t>mikro- ja makroelementide uuringud.</a:t>
            </a:r>
          </a:p>
        </p:txBody>
      </p:sp>
      <p:sp>
        <p:nvSpPr>
          <p:cNvPr id="4" name="Rectangle 3"/>
          <p:cNvSpPr/>
          <p:nvPr/>
        </p:nvSpPr>
        <p:spPr>
          <a:xfrm>
            <a:off x="899160" y="3235381"/>
            <a:ext cx="10530840" cy="3477875"/>
          </a:xfrm>
          <a:prstGeom prst="rect">
            <a:avLst/>
          </a:prstGeom>
        </p:spPr>
        <p:txBody>
          <a:bodyPr wrap="square">
            <a:spAutoFit/>
          </a:bodyPr>
          <a:lstStyle/>
          <a:p>
            <a:pPr algn="just"/>
            <a:r>
              <a:rPr lang="et-EE" sz="2000" b="1" dirty="0"/>
              <a:t>Põhjavee seire </a:t>
            </a:r>
            <a:r>
              <a:rPr lang="et-EE" sz="2000" b="1" dirty="0" err="1"/>
              <a:t>allprogrammi</a:t>
            </a:r>
            <a:r>
              <a:rPr lang="et-EE" sz="2000" b="1" dirty="0"/>
              <a:t> ülesanded on</a:t>
            </a:r>
          </a:p>
          <a:p>
            <a:pPr algn="just">
              <a:buFont typeface="Arial" panose="020B0604020202020204" pitchFamily="34" charset="0"/>
              <a:buChar char="•"/>
            </a:pPr>
            <a:r>
              <a:rPr lang="et-EE" sz="2000" dirty="0"/>
              <a:t>pidev info edastamine põhjavee tarbimise ja reostamise kohta tööstuspiirkondades ja probleemsetel aladel</a:t>
            </a:r>
          </a:p>
          <a:p>
            <a:pPr algn="just">
              <a:buFont typeface="Arial" panose="020B0604020202020204" pitchFamily="34" charset="0"/>
              <a:buChar char="•"/>
            </a:pPr>
            <a:r>
              <a:rPr lang="et-EE" sz="2000" dirty="0"/>
              <a:t>teha iga aasta kokkuvõte muutustest ning anda soovitusi edaspidiseks põhjavee säästlikuks kasutamiseks</a:t>
            </a:r>
          </a:p>
          <a:p>
            <a:pPr algn="just">
              <a:buFont typeface="Arial" panose="020B0604020202020204" pitchFamily="34" charset="0"/>
              <a:buChar char="•"/>
            </a:pPr>
            <a:r>
              <a:rPr lang="et-EE" sz="2000" dirty="0"/>
              <a:t>põhjaveeseire andmebaasi koostamine, sellel põhineva kaardivõrgustiku loomine ning kogu info avalikult kättesaadavaks muutmine interneti kaudu</a:t>
            </a:r>
          </a:p>
          <a:p>
            <a:pPr algn="just">
              <a:buFont typeface="Arial" panose="020B0604020202020204" pitchFamily="34" charset="0"/>
              <a:buChar char="•"/>
            </a:pPr>
            <a:r>
              <a:rPr lang="et-EE" sz="2000" dirty="0"/>
              <a:t>piirialadel asuvate põhjaveekihtide kohta informatsiooni kogumine, selleks et vältida riikidevahelisi konflikte</a:t>
            </a:r>
          </a:p>
          <a:p>
            <a:pPr algn="just">
              <a:buFont typeface="Arial" panose="020B0604020202020204" pitchFamily="34" charset="0"/>
              <a:buChar char="•"/>
            </a:pPr>
            <a:r>
              <a:rPr lang="et-EE" sz="2000" dirty="0" err="1"/>
              <a:t>hüdrokeemilise</a:t>
            </a:r>
            <a:r>
              <a:rPr lang="et-EE" sz="2000" dirty="0"/>
              <a:t> ja bioloogilise seisundi hindamine, andmete kogumine ja edastamine Euroopa Keskkonnaagentuuri seirevõrku, et tagada Eestis kehtestatud Euroopa Liidu nõuete kontrollimine</a:t>
            </a:r>
          </a:p>
        </p:txBody>
      </p:sp>
      <p:sp>
        <p:nvSpPr>
          <p:cNvPr id="2" name="TextBox 1"/>
          <p:cNvSpPr txBox="1"/>
          <p:nvPr/>
        </p:nvSpPr>
        <p:spPr>
          <a:xfrm>
            <a:off x="4498848" y="740664"/>
            <a:ext cx="2038122" cy="461665"/>
          </a:xfrm>
          <a:prstGeom prst="rect">
            <a:avLst/>
          </a:prstGeom>
          <a:noFill/>
        </p:spPr>
        <p:txBody>
          <a:bodyPr wrap="none" rtlCol="0">
            <a:spAutoFit/>
          </a:bodyPr>
          <a:lstStyle/>
          <a:p>
            <a:r>
              <a:rPr lang="et-EE" sz="2400" b="1" dirty="0"/>
              <a:t>Põhjavee seire</a:t>
            </a:r>
          </a:p>
        </p:txBody>
      </p:sp>
    </p:spTree>
    <p:extLst>
      <p:ext uri="{BB962C8B-B14F-4D97-AF65-F5344CB8AC3E}">
        <p14:creationId xmlns:p14="http://schemas.microsoft.com/office/powerpoint/2010/main" val="1416808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488" y="1509030"/>
            <a:ext cx="7678635" cy="3970318"/>
          </a:xfrm>
          <a:prstGeom prst="rect">
            <a:avLst/>
          </a:prstGeom>
        </p:spPr>
        <p:txBody>
          <a:bodyPr wrap="square">
            <a:spAutoFit/>
          </a:bodyPr>
          <a:lstStyle/>
          <a:p>
            <a:pPr algn="just"/>
            <a:r>
              <a:rPr lang="et-EE" b="1" dirty="0"/>
              <a:t>Nitraaditundliku ala põhjavee seire</a:t>
            </a:r>
          </a:p>
          <a:p>
            <a:pPr algn="just"/>
            <a:r>
              <a:rPr lang="et-EE" dirty="0"/>
              <a:t>Pandivere ja Adavere-Põltsamaa nitraaditundlik ala (NTA) 1995. aastast.</a:t>
            </a:r>
          </a:p>
          <a:p>
            <a:pPr algn="just"/>
            <a:r>
              <a:rPr lang="et-EE" dirty="0"/>
              <a:t>Nitraaditundlik ala paikneb vähekaitstud põhjaveega aladel. Kõige suurem reostusallikas on lämmastikuühendite infiltratsioon (väetised) põhjavette.</a:t>
            </a:r>
          </a:p>
          <a:p>
            <a:pPr algn="just"/>
            <a:endParaRPr lang="et-EE" b="1" dirty="0"/>
          </a:p>
          <a:p>
            <a:pPr algn="just"/>
            <a:r>
              <a:rPr lang="et-EE" b="1" dirty="0"/>
              <a:t>Seire metoodika</a:t>
            </a:r>
          </a:p>
          <a:p>
            <a:pPr algn="just"/>
            <a:r>
              <a:rPr lang="et-EE" dirty="0"/>
              <a:t>Seiret tehakse neli korda aastat. Vajadusel tehakse kord aastat täiendav proovivõtt. Lisaproovi võetakse enamasti põllumajandustootmise mõju hindamiseks ka väljaspool NTA territooriumi. Lisaproovist määratakse nitraadisisalduse foonilist taset ülemises põhjaveekihis ja enim kasutatavate taimekaitsevahendite, nagu näiteks MCPA, MCPB, </a:t>
            </a:r>
            <a:r>
              <a:rPr lang="et-EE" dirty="0" err="1"/>
              <a:t>rimsulfurooni</a:t>
            </a:r>
            <a:r>
              <a:rPr lang="et-EE" dirty="0"/>
              <a:t>, </a:t>
            </a:r>
            <a:r>
              <a:rPr lang="et-EE" dirty="0" err="1"/>
              <a:t>fluroksüpüüri</a:t>
            </a:r>
            <a:r>
              <a:rPr lang="et-EE" dirty="0"/>
              <a:t> jne sisaldus.</a:t>
            </a:r>
          </a:p>
          <a:p>
            <a:pPr algn="just"/>
            <a:endParaRPr lang="et-EE" dirty="0"/>
          </a:p>
          <a:p>
            <a:pPr algn="just"/>
            <a:r>
              <a:rPr lang="et-EE" dirty="0"/>
              <a:t>Põhjaveeproovidest analüüsitakse põhiparameetrid ja </a:t>
            </a:r>
            <a:r>
              <a:rPr lang="et-EE" b="1" dirty="0"/>
              <a:t>NH</a:t>
            </a:r>
            <a:r>
              <a:rPr lang="et-EE" b="1" baseline="-25000" dirty="0"/>
              <a:t>4</a:t>
            </a:r>
            <a:r>
              <a:rPr lang="et-EE" b="1" dirty="0"/>
              <a:t>, NO</a:t>
            </a:r>
            <a:r>
              <a:rPr lang="et-EE" b="1" baseline="-25000" dirty="0"/>
              <a:t>3</a:t>
            </a:r>
            <a:r>
              <a:rPr lang="et-EE" b="1" dirty="0"/>
              <a:t>, </a:t>
            </a:r>
            <a:r>
              <a:rPr lang="et-EE" b="1" dirty="0" err="1"/>
              <a:t>Cl</a:t>
            </a:r>
            <a:r>
              <a:rPr lang="et-EE" b="1" dirty="0"/>
              <a:t>, SO</a:t>
            </a:r>
            <a:r>
              <a:rPr lang="et-EE" b="1" baseline="-25000" dirty="0"/>
              <a:t>4</a:t>
            </a:r>
            <a:r>
              <a:rPr lang="et-EE" dirty="0"/>
              <a:t>. </a:t>
            </a:r>
          </a:p>
        </p:txBody>
      </p:sp>
      <p:pic>
        <p:nvPicPr>
          <p:cNvPr id="3" name="Pilt 7">
            <a:extLst>
              <a:ext uri="{FF2B5EF4-FFF2-40B4-BE49-F238E27FC236}">
                <a16:creationId xmlns:a16="http://schemas.microsoft.com/office/drawing/2014/main" id="{DB60F788-BE2B-4FC7-94F4-9DEDD92608CD}"/>
              </a:ext>
            </a:extLst>
          </p:cNvPr>
          <p:cNvPicPr>
            <a:picLocks noChangeAspect="1"/>
          </p:cNvPicPr>
          <p:nvPr/>
        </p:nvPicPr>
        <p:blipFill>
          <a:blip r:embed="rId2"/>
          <a:stretch>
            <a:fillRect/>
          </a:stretch>
        </p:blipFill>
        <p:spPr>
          <a:xfrm>
            <a:off x="8613648" y="196377"/>
            <a:ext cx="2922711" cy="4014654"/>
          </a:xfrm>
          <a:prstGeom prst="rect">
            <a:avLst/>
          </a:prstGeom>
        </p:spPr>
      </p:pic>
      <p:pic>
        <p:nvPicPr>
          <p:cNvPr id="4" name="Pilt 7"/>
          <p:cNvPicPr>
            <a:picLocks noChangeAspect="1"/>
          </p:cNvPicPr>
          <p:nvPr/>
        </p:nvPicPr>
        <p:blipFill>
          <a:blip r:embed="rId3"/>
          <a:stretch>
            <a:fillRect/>
          </a:stretch>
        </p:blipFill>
        <p:spPr>
          <a:xfrm>
            <a:off x="8154123" y="4211030"/>
            <a:ext cx="3770320" cy="2536637"/>
          </a:xfrm>
          <a:prstGeom prst="rect">
            <a:avLst/>
          </a:prstGeom>
        </p:spPr>
      </p:pic>
    </p:spTree>
    <p:extLst>
      <p:ext uri="{BB962C8B-B14F-4D97-AF65-F5344CB8AC3E}">
        <p14:creationId xmlns:p14="http://schemas.microsoft.com/office/powerpoint/2010/main" val="644101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7551" y="446270"/>
            <a:ext cx="2695866" cy="954107"/>
          </a:xfrm>
          <a:prstGeom prst="rect">
            <a:avLst/>
          </a:prstGeom>
        </p:spPr>
        <p:txBody>
          <a:bodyPr wrap="none">
            <a:spAutoFit/>
          </a:bodyPr>
          <a:lstStyle/>
          <a:p>
            <a:pPr algn="ctr"/>
            <a:r>
              <a:rPr lang="et-EE" sz="2800" b="1" dirty="0"/>
              <a:t>Kaardistamine</a:t>
            </a:r>
          </a:p>
          <a:p>
            <a:pPr algn="ctr"/>
            <a:r>
              <a:rPr lang="et-EE" sz="2800" b="1" dirty="0"/>
              <a:t>Andmete töötlus</a:t>
            </a:r>
          </a:p>
        </p:txBody>
      </p:sp>
      <p:sp>
        <p:nvSpPr>
          <p:cNvPr id="4" name="Oval 3"/>
          <p:cNvSpPr/>
          <p:nvPr/>
        </p:nvSpPr>
        <p:spPr>
          <a:xfrm>
            <a:off x="9008464" y="1671590"/>
            <a:ext cx="146304" cy="1554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 name="Oval 4"/>
          <p:cNvSpPr/>
          <p:nvPr/>
        </p:nvSpPr>
        <p:spPr>
          <a:xfrm>
            <a:off x="9380320" y="1749314"/>
            <a:ext cx="146304" cy="1554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Oval 5"/>
          <p:cNvSpPr/>
          <p:nvPr/>
        </p:nvSpPr>
        <p:spPr>
          <a:xfrm>
            <a:off x="9008464" y="2762774"/>
            <a:ext cx="146304" cy="1554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Oval 6"/>
          <p:cNvSpPr/>
          <p:nvPr/>
        </p:nvSpPr>
        <p:spPr>
          <a:xfrm>
            <a:off x="9465664" y="2128790"/>
            <a:ext cx="146304" cy="1554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8" name="Oval 7"/>
          <p:cNvSpPr/>
          <p:nvPr/>
        </p:nvSpPr>
        <p:spPr>
          <a:xfrm>
            <a:off x="9901528" y="1671590"/>
            <a:ext cx="146304" cy="1554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cxnSp>
        <p:nvCxnSpPr>
          <p:cNvPr id="10" name="Straight Connector 9"/>
          <p:cNvCxnSpPr>
            <a:stCxn id="6" idx="0"/>
            <a:endCxn id="4" idx="4"/>
          </p:cNvCxnSpPr>
          <p:nvPr/>
        </p:nvCxnSpPr>
        <p:spPr>
          <a:xfrm flipV="1">
            <a:off x="9081616" y="1827038"/>
            <a:ext cx="0" cy="9357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6"/>
            <a:endCxn id="5" idx="2"/>
          </p:cNvCxnSpPr>
          <p:nvPr/>
        </p:nvCxnSpPr>
        <p:spPr>
          <a:xfrm>
            <a:off x="9154768" y="1749314"/>
            <a:ext cx="225552" cy="77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5"/>
            <a:endCxn id="7" idx="1"/>
          </p:cNvCxnSpPr>
          <p:nvPr/>
        </p:nvCxnSpPr>
        <p:spPr>
          <a:xfrm>
            <a:off x="9133342" y="1804273"/>
            <a:ext cx="353748" cy="347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a:endCxn id="8" idx="6"/>
          </p:cNvCxnSpPr>
          <p:nvPr/>
        </p:nvCxnSpPr>
        <p:spPr>
          <a:xfrm>
            <a:off x="9008464" y="1749314"/>
            <a:ext cx="1039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7"/>
            <a:endCxn id="7" idx="7"/>
          </p:cNvCxnSpPr>
          <p:nvPr/>
        </p:nvCxnSpPr>
        <p:spPr>
          <a:xfrm flipH="1">
            <a:off x="9590542" y="1694355"/>
            <a:ext cx="435864"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2"/>
            <a:endCxn id="5" idx="6"/>
          </p:cNvCxnSpPr>
          <p:nvPr/>
        </p:nvCxnSpPr>
        <p:spPr>
          <a:xfrm flipH="1">
            <a:off x="9526624" y="1749314"/>
            <a:ext cx="374904" cy="777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7"/>
            <a:endCxn id="6" idx="7"/>
          </p:cNvCxnSpPr>
          <p:nvPr/>
        </p:nvCxnSpPr>
        <p:spPr>
          <a:xfrm flipH="1">
            <a:off x="9133342" y="1694355"/>
            <a:ext cx="893064" cy="10911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7" idx="4"/>
            <a:endCxn id="5" idx="0"/>
          </p:cNvCxnSpPr>
          <p:nvPr/>
        </p:nvCxnSpPr>
        <p:spPr>
          <a:xfrm flipH="1" flipV="1">
            <a:off x="9453472" y="1749314"/>
            <a:ext cx="85344" cy="53492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7" idx="7"/>
            <a:endCxn id="6" idx="3"/>
          </p:cNvCxnSpPr>
          <p:nvPr/>
        </p:nvCxnSpPr>
        <p:spPr>
          <a:xfrm flipH="1">
            <a:off x="9029890" y="2151555"/>
            <a:ext cx="560652" cy="743902"/>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2"/>
          <a:stretch>
            <a:fillRect/>
          </a:stretch>
        </p:blipFill>
        <p:spPr>
          <a:xfrm>
            <a:off x="1607047" y="1636708"/>
            <a:ext cx="3422828" cy="4339420"/>
          </a:xfrm>
          <a:prstGeom prst="rect">
            <a:avLst/>
          </a:prstGeom>
        </p:spPr>
      </p:pic>
      <p:cxnSp>
        <p:nvCxnSpPr>
          <p:cNvPr id="38" name="Straight Connector 37"/>
          <p:cNvCxnSpPr/>
          <p:nvPr/>
        </p:nvCxnSpPr>
        <p:spPr>
          <a:xfrm>
            <a:off x="8131437" y="4314444"/>
            <a:ext cx="18288" cy="1935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140581" y="6195060"/>
            <a:ext cx="3163824" cy="4572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113417" y="4535424"/>
            <a:ext cx="901209" cy="369332"/>
          </a:xfrm>
          <a:prstGeom prst="rect">
            <a:avLst/>
          </a:prstGeom>
          <a:noFill/>
        </p:spPr>
        <p:txBody>
          <a:bodyPr wrap="none" rtlCol="0">
            <a:spAutoFit/>
          </a:bodyPr>
          <a:lstStyle/>
          <a:p>
            <a:r>
              <a:rPr lang="et-EE" dirty="0"/>
              <a:t>muutus</a:t>
            </a:r>
          </a:p>
        </p:txBody>
      </p:sp>
      <p:sp>
        <p:nvSpPr>
          <p:cNvPr id="42" name="TextBox 41"/>
          <p:cNvSpPr txBox="1"/>
          <p:nvPr/>
        </p:nvSpPr>
        <p:spPr>
          <a:xfrm>
            <a:off x="9225168" y="6249924"/>
            <a:ext cx="917752" cy="369332"/>
          </a:xfrm>
          <a:prstGeom prst="rect">
            <a:avLst/>
          </a:prstGeom>
          <a:noFill/>
        </p:spPr>
        <p:txBody>
          <a:bodyPr wrap="none" rtlCol="0">
            <a:spAutoFit/>
          </a:bodyPr>
          <a:lstStyle/>
          <a:p>
            <a:r>
              <a:rPr lang="et-EE" dirty="0"/>
              <a:t>distants</a:t>
            </a:r>
          </a:p>
        </p:txBody>
      </p:sp>
      <p:sp>
        <p:nvSpPr>
          <p:cNvPr id="43" name="Oval 42"/>
          <p:cNvSpPr/>
          <p:nvPr/>
        </p:nvSpPr>
        <p:spPr>
          <a:xfrm>
            <a:off x="8276218" y="6135624"/>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44" name="Oval 43"/>
          <p:cNvSpPr/>
          <p:nvPr/>
        </p:nvSpPr>
        <p:spPr>
          <a:xfrm>
            <a:off x="8539869" y="5870448"/>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45" name="Oval 44"/>
          <p:cNvSpPr/>
          <p:nvPr/>
        </p:nvSpPr>
        <p:spPr>
          <a:xfrm>
            <a:off x="8934583" y="5588508"/>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46" name="Oval 45"/>
          <p:cNvSpPr/>
          <p:nvPr/>
        </p:nvSpPr>
        <p:spPr>
          <a:xfrm>
            <a:off x="9384164" y="5366528"/>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47" name="Oval 46"/>
          <p:cNvSpPr/>
          <p:nvPr/>
        </p:nvSpPr>
        <p:spPr>
          <a:xfrm>
            <a:off x="9788024" y="5151644"/>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48" name="Oval 47"/>
          <p:cNvSpPr/>
          <p:nvPr/>
        </p:nvSpPr>
        <p:spPr>
          <a:xfrm>
            <a:off x="10347333" y="5104400"/>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49" name="Oval 48"/>
          <p:cNvSpPr/>
          <p:nvPr/>
        </p:nvSpPr>
        <p:spPr>
          <a:xfrm>
            <a:off x="10912377" y="4945904"/>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0" name="Oval 49"/>
          <p:cNvSpPr/>
          <p:nvPr/>
        </p:nvSpPr>
        <p:spPr>
          <a:xfrm>
            <a:off x="11310500" y="4923044"/>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1" name="Oval 50"/>
          <p:cNvSpPr/>
          <p:nvPr/>
        </p:nvSpPr>
        <p:spPr>
          <a:xfrm>
            <a:off x="10624808" y="4303776"/>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2" name="Oval 51"/>
          <p:cNvSpPr/>
          <p:nvPr/>
        </p:nvSpPr>
        <p:spPr>
          <a:xfrm>
            <a:off x="8276218" y="5209032"/>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3" name="Oval 52"/>
          <p:cNvSpPr/>
          <p:nvPr/>
        </p:nvSpPr>
        <p:spPr>
          <a:xfrm>
            <a:off x="8707419" y="4738378"/>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4" name="Oval 53"/>
          <p:cNvSpPr/>
          <p:nvPr/>
        </p:nvSpPr>
        <p:spPr>
          <a:xfrm>
            <a:off x="9940424" y="5304044"/>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5" name="Oval 54"/>
          <p:cNvSpPr/>
          <p:nvPr/>
        </p:nvSpPr>
        <p:spPr>
          <a:xfrm>
            <a:off x="10092824" y="5456444"/>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6" name="Oval 55"/>
          <p:cNvSpPr/>
          <p:nvPr/>
        </p:nvSpPr>
        <p:spPr>
          <a:xfrm>
            <a:off x="10245224" y="5608844"/>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7" name="Oval 56"/>
          <p:cNvSpPr/>
          <p:nvPr/>
        </p:nvSpPr>
        <p:spPr>
          <a:xfrm>
            <a:off x="10397624" y="5761244"/>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8" name="Oval 57"/>
          <p:cNvSpPr/>
          <p:nvPr/>
        </p:nvSpPr>
        <p:spPr>
          <a:xfrm>
            <a:off x="10550024" y="5913644"/>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9" name="Oval 58"/>
          <p:cNvSpPr/>
          <p:nvPr/>
        </p:nvSpPr>
        <p:spPr>
          <a:xfrm>
            <a:off x="10499733" y="5256800"/>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0" name="Oval 59"/>
          <p:cNvSpPr/>
          <p:nvPr/>
        </p:nvSpPr>
        <p:spPr>
          <a:xfrm>
            <a:off x="10652133" y="5409200"/>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1" name="Oval 60"/>
          <p:cNvSpPr/>
          <p:nvPr/>
        </p:nvSpPr>
        <p:spPr>
          <a:xfrm>
            <a:off x="10804533" y="5561600"/>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2" name="Oval 61"/>
          <p:cNvSpPr/>
          <p:nvPr/>
        </p:nvSpPr>
        <p:spPr>
          <a:xfrm>
            <a:off x="10956933" y="5714000"/>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3" name="Oval 62"/>
          <p:cNvSpPr/>
          <p:nvPr/>
        </p:nvSpPr>
        <p:spPr>
          <a:xfrm>
            <a:off x="11064777" y="5098304"/>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4" name="Oval 63"/>
          <p:cNvSpPr/>
          <p:nvPr/>
        </p:nvSpPr>
        <p:spPr>
          <a:xfrm>
            <a:off x="11217177" y="5250704"/>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5" name="Oval 64"/>
          <p:cNvSpPr/>
          <p:nvPr/>
        </p:nvSpPr>
        <p:spPr>
          <a:xfrm>
            <a:off x="11369577" y="5403104"/>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6" name="Oval 65"/>
          <p:cNvSpPr/>
          <p:nvPr/>
        </p:nvSpPr>
        <p:spPr>
          <a:xfrm>
            <a:off x="11521977" y="5555504"/>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7" name="Oval 66"/>
          <p:cNvSpPr/>
          <p:nvPr/>
        </p:nvSpPr>
        <p:spPr>
          <a:xfrm>
            <a:off x="9536564" y="5518928"/>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8" name="Oval 67"/>
          <p:cNvSpPr/>
          <p:nvPr/>
        </p:nvSpPr>
        <p:spPr>
          <a:xfrm>
            <a:off x="9688964" y="5671328"/>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9" name="Oval 68"/>
          <p:cNvSpPr/>
          <p:nvPr/>
        </p:nvSpPr>
        <p:spPr>
          <a:xfrm>
            <a:off x="9841364" y="5823728"/>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0" name="Oval 69"/>
          <p:cNvSpPr/>
          <p:nvPr/>
        </p:nvSpPr>
        <p:spPr>
          <a:xfrm>
            <a:off x="9993764" y="5976128"/>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1" name="Oval 70"/>
          <p:cNvSpPr/>
          <p:nvPr/>
        </p:nvSpPr>
        <p:spPr>
          <a:xfrm>
            <a:off x="10146164" y="6128528"/>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2" name="Oval 71"/>
          <p:cNvSpPr/>
          <p:nvPr/>
        </p:nvSpPr>
        <p:spPr>
          <a:xfrm>
            <a:off x="9086983" y="5740908"/>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3" name="Oval 72"/>
          <p:cNvSpPr/>
          <p:nvPr/>
        </p:nvSpPr>
        <p:spPr>
          <a:xfrm>
            <a:off x="9239383" y="5893308"/>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4" name="Oval 73"/>
          <p:cNvSpPr/>
          <p:nvPr/>
        </p:nvSpPr>
        <p:spPr>
          <a:xfrm>
            <a:off x="9391783" y="6045708"/>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5" name="Oval 74"/>
          <p:cNvSpPr/>
          <p:nvPr/>
        </p:nvSpPr>
        <p:spPr>
          <a:xfrm>
            <a:off x="9544183" y="6198108"/>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7" name="Oval 76"/>
          <p:cNvSpPr/>
          <p:nvPr/>
        </p:nvSpPr>
        <p:spPr>
          <a:xfrm>
            <a:off x="8692269" y="6022848"/>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8" name="Oval 77"/>
          <p:cNvSpPr/>
          <p:nvPr/>
        </p:nvSpPr>
        <p:spPr>
          <a:xfrm>
            <a:off x="8844669" y="6175248"/>
            <a:ext cx="45719" cy="4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9" name="Rectangle 78"/>
          <p:cNvSpPr/>
          <p:nvPr/>
        </p:nvSpPr>
        <p:spPr>
          <a:xfrm>
            <a:off x="8321937" y="1191530"/>
            <a:ext cx="2408814" cy="2295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4029366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74124" y="1637735"/>
            <a:ext cx="5011158" cy="4305865"/>
          </a:xfrm>
          <a:prstGeom prst="rect">
            <a:avLst/>
          </a:prstGeom>
        </p:spPr>
      </p:pic>
      <p:pic>
        <p:nvPicPr>
          <p:cNvPr id="3" name="Picture 2"/>
          <p:cNvPicPr>
            <a:picLocks noChangeAspect="1"/>
          </p:cNvPicPr>
          <p:nvPr/>
        </p:nvPicPr>
        <p:blipFill>
          <a:blip r:embed="rId3"/>
          <a:stretch>
            <a:fillRect/>
          </a:stretch>
        </p:blipFill>
        <p:spPr>
          <a:xfrm>
            <a:off x="542544" y="1498342"/>
            <a:ext cx="4576220" cy="4795921"/>
          </a:xfrm>
          <a:prstGeom prst="rect">
            <a:avLst/>
          </a:prstGeom>
        </p:spPr>
      </p:pic>
      <p:sp>
        <p:nvSpPr>
          <p:cNvPr id="4" name="TextBox 3"/>
          <p:cNvSpPr txBox="1"/>
          <p:nvPr/>
        </p:nvSpPr>
        <p:spPr>
          <a:xfrm>
            <a:off x="7863840" y="6109597"/>
            <a:ext cx="2268954" cy="369332"/>
          </a:xfrm>
          <a:prstGeom prst="rect">
            <a:avLst/>
          </a:prstGeom>
          <a:noFill/>
        </p:spPr>
        <p:txBody>
          <a:bodyPr wrap="none" rtlCol="0">
            <a:spAutoFit/>
          </a:bodyPr>
          <a:lstStyle/>
          <a:p>
            <a:r>
              <a:rPr lang="et-EE" b="1" dirty="0"/>
              <a:t>Anisotroopne muutus</a:t>
            </a:r>
          </a:p>
        </p:txBody>
      </p:sp>
      <p:cxnSp>
        <p:nvCxnSpPr>
          <p:cNvPr id="5" name="Straight Arrow Connector 4"/>
          <p:cNvCxnSpPr/>
          <p:nvPr/>
        </p:nvCxnSpPr>
        <p:spPr>
          <a:xfrm flipV="1">
            <a:off x="8458200" y="4690872"/>
            <a:ext cx="941832" cy="1418725"/>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573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66946" y="3421117"/>
            <a:ext cx="2795100" cy="3350433"/>
          </a:xfrm>
          <a:prstGeom prst="rect">
            <a:avLst/>
          </a:prstGeom>
        </p:spPr>
      </p:pic>
      <p:pic>
        <p:nvPicPr>
          <p:cNvPr id="3" name="Picture 2"/>
          <p:cNvPicPr>
            <a:picLocks noChangeAspect="1"/>
          </p:cNvPicPr>
          <p:nvPr/>
        </p:nvPicPr>
        <p:blipFill>
          <a:blip r:embed="rId3"/>
          <a:stretch>
            <a:fillRect/>
          </a:stretch>
        </p:blipFill>
        <p:spPr>
          <a:xfrm>
            <a:off x="3299776" y="3588350"/>
            <a:ext cx="2564100" cy="3183200"/>
          </a:xfrm>
          <a:prstGeom prst="rect">
            <a:avLst/>
          </a:prstGeom>
        </p:spPr>
      </p:pic>
      <p:pic>
        <p:nvPicPr>
          <p:cNvPr id="4" name="Picture 3"/>
          <p:cNvPicPr>
            <a:picLocks noChangeAspect="1"/>
          </p:cNvPicPr>
          <p:nvPr/>
        </p:nvPicPr>
        <p:blipFill>
          <a:blip r:embed="rId4"/>
          <a:stretch>
            <a:fillRect/>
          </a:stretch>
        </p:blipFill>
        <p:spPr>
          <a:xfrm>
            <a:off x="6053478" y="3582583"/>
            <a:ext cx="2494800" cy="3188967"/>
          </a:xfrm>
          <a:prstGeom prst="rect">
            <a:avLst/>
          </a:prstGeom>
        </p:spPr>
      </p:pic>
      <p:pic>
        <p:nvPicPr>
          <p:cNvPr id="5" name="Picture 4"/>
          <p:cNvPicPr>
            <a:picLocks noChangeAspect="1"/>
          </p:cNvPicPr>
          <p:nvPr/>
        </p:nvPicPr>
        <p:blipFill>
          <a:blip r:embed="rId5"/>
          <a:stretch>
            <a:fillRect/>
          </a:stretch>
        </p:blipFill>
        <p:spPr>
          <a:xfrm>
            <a:off x="713668" y="3582583"/>
            <a:ext cx="2315400" cy="3275417"/>
          </a:xfrm>
          <a:prstGeom prst="rect">
            <a:avLst/>
          </a:prstGeom>
        </p:spPr>
      </p:pic>
      <p:pic>
        <p:nvPicPr>
          <p:cNvPr id="6" name="Picture 5"/>
          <p:cNvPicPr>
            <a:picLocks noChangeAspect="1"/>
          </p:cNvPicPr>
          <p:nvPr/>
        </p:nvPicPr>
        <p:blipFill>
          <a:blip r:embed="rId6"/>
          <a:stretch>
            <a:fillRect/>
          </a:stretch>
        </p:blipFill>
        <p:spPr>
          <a:xfrm>
            <a:off x="3705893" y="51065"/>
            <a:ext cx="3526848" cy="3030463"/>
          </a:xfrm>
          <a:prstGeom prst="rect">
            <a:avLst/>
          </a:prstGeom>
        </p:spPr>
      </p:pic>
      <p:sp>
        <p:nvSpPr>
          <p:cNvPr id="7" name="TextBox 6"/>
          <p:cNvSpPr txBox="1"/>
          <p:nvPr/>
        </p:nvSpPr>
        <p:spPr>
          <a:xfrm>
            <a:off x="1124712" y="3236451"/>
            <a:ext cx="1760418" cy="369332"/>
          </a:xfrm>
          <a:prstGeom prst="rect">
            <a:avLst/>
          </a:prstGeom>
          <a:noFill/>
        </p:spPr>
        <p:txBody>
          <a:bodyPr wrap="none" rtlCol="0">
            <a:spAutoFit/>
          </a:bodyPr>
          <a:lstStyle/>
          <a:p>
            <a:r>
              <a:rPr lang="et-EE" dirty="0"/>
              <a:t>Lineaarne mudel</a:t>
            </a:r>
          </a:p>
        </p:txBody>
      </p:sp>
      <p:sp>
        <p:nvSpPr>
          <p:cNvPr id="8" name="TextBox 7"/>
          <p:cNvSpPr txBox="1"/>
          <p:nvPr/>
        </p:nvSpPr>
        <p:spPr>
          <a:xfrm>
            <a:off x="3346602" y="3236451"/>
            <a:ext cx="1530997" cy="369332"/>
          </a:xfrm>
          <a:prstGeom prst="rect">
            <a:avLst/>
          </a:prstGeom>
          <a:noFill/>
        </p:spPr>
        <p:txBody>
          <a:bodyPr wrap="none" rtlCol="0">
            <a:spAutoFit/>
          </a:bodyPr>
          <a:lstStyle/>
          <a:p>
            <a:r>
              <a:rPr lang="et-EE" dirty="0"/>
              <a:t>Standardhälve</a:t>
            </a:r>
          </a:p>
        </p:txBody>
      </p:sp>
      <p:sp>
        <p:nvSpPr>
          <p:cNvPr id="9" name="TextBox 8"/>
          <p:cNvSpPr txBox="1"/>
          <p:nvPr/>
        </p:nvSpPr>
        <p:spPr>
          <a:xfrm>
            <a:off x="5693009" y="3272502"/>
            <a:ext cx="2855269" cy="369332"/>
          </a:xfrm>
          <a:prstGeom prst="rect">
            <a:avLst/>
          </a:prstGeom>
          <a:noFill/>
        </p:spPr>
        <p:txBody>
          <a:bodyPr wrap="none" rtlCol="0">
            <a:spAutoFit/>
          </a:bodyPr>
          <a:lstStyle/>
          <a:p>
            <a:r>
              <a:rPr lang="et-EE" dirty="0"/>
              <a:t>Hälbed lineaarsest mudelist</a:t>
            </a:r>
          </a:p>
        </p:txBody>
      </p:sp>
    </p:spTree>
    <p:extLst>
      <p:ext uri="{BB962C8B-B14F-4D97-AF65-F5344CB8AC3E}">
        <p14:creationId xmlns:p14="http://schemas.microsoft.com/office/powerpoint/2010/main" val="2729869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0968" y="1465898"/>
            <a:ext cx="3312521" cy="4199575"/>
          </a:xfrm>
          <a:prstGeom prst="rect">
            <a:avLst/>
          </a:prstGeom>
        </p:spPr>
      </p:pic>
      <p:pic>
        <p:nvPicPr>
          <p:cNvPr id="3" name="Picture 2"/>
          <p:cNvPicPr>
            <a:picLocks noChangeAspect="1"/>
          </p:cNvPicPr>
          <p:nvPr/>
        </p:nvPicPr>
        <p:blipFill>
          <a:blip r:embed="rId3"/>
          <a:stretch>
            <a:fillRect/>
          </a:stretch>
        </p:blipFill>
        <p:spPr>
          <a:xfrm>
            <a:off x="7249626" y="1465898"/>
            <a:ext cx="3448854" cy="4134075"/>
          </a:xfrm>
          <a:prstGeom prst="rect">
            <a:avLst/>
          </a:prstGeom>
        </p:spPr>
      </p:pic>
      <p:cxnSp>
        <p:nvCxnSpPr>
          <p:cNvPr id="4" name="Straight Arrow Connector 3"/>
          <p:cNvCxnSpPr/>
          <p:nvPr/>
        </p:nvCxnSpPr>
        <p:spPr>
          <a:xfrm>
            <a:off x="5038344" y="3459783"/>
            <a:ext cx="1847088" cy="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8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5DA9EF4-0F7B-4DA7-9E54-B2E701FFC3B5}"/>
              </a:ext>
            </a:extLst>
          </p:cNvPr>
          <p:cNvSpPr>
            <a:spLocks noGrp="1"/>
          </p:cNvSpPr>
          <p:nvPr>
            <p:ph type="title"/>
          </p:nvPr>
        </p:nvSpPr>
        <p:spPr/>
        <p:txBody>
          <a:bodyPr/>
          <a:lstStyle/>
          <a:p>
            <a:r>
              <a:rPr lang="et-EE" b="1" dirty="0"/>
              <a:t>EKSAM</a:t>
            </a:r>
            <a:endParaRPr lang="en-US" b="1" dirty="0"/>
          </a:p>
        </p:txBody>
      </p:sp>
      <p:sp>
        <p:nvSpPr>
          <p:cNvPr id="3" name="Sisu kohatäide 2">
            <a:extLst>
              <a:ext uri="{FF2B5EF4-FFF2-40B4-BE49-F238E27FC236}">
                <a16:creationId xmlns:a16="http://schemas.microsoft.com/office/drawing/2014/main" id="{75F81E12-CF84-4B95-8387-0018BB3DE073}"/>
              </a:ext>
            </a:extLst>
          </p:cNvPr>
          <p:cNvSpPr>
            <a:spLocks noGrp="1"/>
          </p:cNvSpPr>
          <p:nvPr>
            <p:ph idx="1"/>
          </p:nvPr>
        </p:nvSpPr>
        <p:spPr/>
        <p:txBody>
          <a:bodyPr/>
          <a:lstStyle/>
          <a:p>
            <a:r>
              <a:rPr lang="et-EE" sz="3600" b="1" dirty="0">
                <a:solidFill>
                  <a:schemeClr val="accent1"/>
                </a:solidFill>
              </a:rPr>
              <a:t>K 10.01.2018 kl 10–13</a:t>
            </a:r>
          </a:p>
          <a:p>
            <a:r>
              <a:rPr lang="et-EE" sz="3600" b="1" dirty="0">
                <a:solidFill>
                  <a:schemeClr val="accent1"/>
                </a:solidFill>
              </a:rPr>
              <a:t>IVC korpus (GEO-õppehoone) ruum GEO-120</a:t>
            </a:r>
          </a:p>
          <a:p>
            <a:r>
              <a:rPr lang="et-EE" sz="3600" b="1" dirty="0"/>
              <a:t>Teoreetiline osa (suuline): </a:t>
            </a:r>
            <a:r>
              <a:rPr lang="et-EE" sz="3600" b="1" i="1" dirty="0"/>
              <a:t>kordamisküsimused </a:t>
            </a:r>
            <a:r>
              <a:rPr lang="et-EE" sz="3600" b="1" i="1" dirty="0" err="1"/>
              <a:t>Moodle’s</a:t>
            </a:r>
            <a:endParaRPr lang="et-EE" sz="3600" b="1" i="1" dirty="0"/>
          </a:p>
          <a:p>
            <a:r>
              <a:rPr lang="et-EE" sz="3600" b="1" dirty="0"/>
              <a:t>Praktiline osa (ülesanded): </a:t>
            </a:r>
            <a:r>
              <a:rPr lang="et-EE" sz="3600" b="1" i="1" dirty="0"/>
              <a:t>iseseisvalt ja loengus lahendatud ülesanded semestri jooksul</a:t>
            </a:r>
          </a:p>
          <a:p>
            <a:endParaRPr lang="et-EE" b="1" i="1" dirty="0"/>
          </a:p>
          <a:p>
            <a:endParaRPr lang="en-US" dirty="0"/>
          </a:p>
        </p:txBody>
      </p:sp>
      <p:sp>
        <p:nvSpPr>
          <p:cNvPr id="4" name="Slaidinumbri kohatäide 3">
            <a:extLst>
              <a:ext uri="{FF2B5EF4-FFF2-40B4-BE49-F238E27FC236}">
                <a16:creationId xmlns:a16="http://schemas.microsoft.com/office/drawing/2014/main" id="{B05F4A19-4C3F-4604-9EBE-1093CCF090C0}"/>
              </a:ext>
            </a:extLst>
          </p:cNvPr>
          <p:cNvSpPr>
            <a:spLocks noGrp="1"/>
          </p:cNvSpPr>
          <p:nvPr>
            <p:ph type="sldNum" sz="quarter" idx="12"/>
          </p:nvPr>
        </p:nvSpPr>
        <p:spPr/>
        <p:txBody>
          <a:bodyPr/>
          <a:lstStyle/>
          <a:p>
            <a:fld id="{F270796C-9544-4DF0-B1C3-164D9FBAADF6}" type="slidenum">
              <a:rPr lang="en-US" smtClean="0"/>
              <a:t>27</a:t>
            </a:fld>
            <a:endParaRPr lang="en-US"/>
          </a:p>
        </p:txBody>
      </p:sp>
    </p:spTree>
    <p:extLst>
      <p:ext uri="{BB962C8B-B14F-4D97-AF65-F5344CB8AC3E}">
        <p14:creationId xmlns:p14="http://schemas.microsoft.com/office/powerpoint/2010/main" val="238515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7667AFB-3C42-4FC3-A232-1E72D46B1787}"/>
              </a:ext>
            </a:extLst>
          </p:cNvPr>
          <p:cNvSpPr>
            <a:spLocks noGrp="1"/>
          </p:cNvSpPr>
          <p:nvPr>
            <p:ph type="title"/>
          </p:nvPr>
        </p:nvSpPr>
        <p:spPr>
          <a:xfrm>
            <a:off x="838200" y="0"/>
            <a:ext cx="10515600" cy="1325563"/>
          </a:xfrm>
        </p:spPr>
        <p:txBody>
          <a:bodyPr/>
          <a:lstStyle/>
          <a:p>
            <a:r>
              <a:rPr lang="et-EE" b="1" dirty="0"/>
              <a:t>Põhjavee reostuse allikad (Karro, 2010)</a:t>
            </a:r>
            <a:endParaRPr lang="en-US" b="1" dirty="0"/>
          </a:p>
        </p:txBody>
      </p:sp>
      <p:sp>
        <p:nvSpPr>
          <p:cNvPr id="3" name="Sisu kohatäide 2">
            <a:extLst>
              <a:ext uri="{FF2B5EF4-FFF2-40B4-BE49-F238E27FC236}">
                <a16:creationId xmlns:a16="http://schemas.microsoft.com/office/drawing/2014/main" id="{8A1A439E-B457-4B00-963C-6689FD073712}"/>
              </a:ext>
            </a:extLst>
          </p:cNvPr>
          <p:cNvSpPr>
            <a:spLocks noGrp="1"/>
          </p:cNvSpPr>
          <p:nvPr>
            <p:ph idx="1"/>
          </p:nvPr>
        </p:nvSpPr>
        <p:spPr>
          <a:xfrm>
            <a:off x="838200" y="1395664"/>
            <a:ext cx="10515600" cy="5462336"/>
          </a:xfrm>
        </p:spPr>
        <p:txBody>
          <a:bodyPr>
            <a:normAutofit fontScale="92500" lnSpcReduction="20000"/>
          </a:bodyPr>
          <a:lstStyle/>
          <a:p>
            <a:r>
              <a:rPr lang="et-EE" dirty="0"/>
              <a:t>Põhjavee reostusallikad võib liigitada kolmeks kategooriaks:</a:t>
            </a:r>
          </a:p>
          <a:p>
            <a:pPr marL="0" indent="0">
              <a:buNone/>
            </a:pPr>
            <a:r>
              <a:rPr lang="et-EE" b="1" dirty="0"/>
              <a:t>1. </a:t>
            </a:r>
            <a:r>
              <a:rPr lang="en-US" b="1" dirty="0" err="1"/>
              <a:t>Hajareostusallikad</a:t>
            </a:r>
            <a:r>
              <a:rPr lang="et-EE" b="1" dirty="0"/>
              <a:t>:</a:t>
            </a:r>
            <a:endParaRPr lang="en-US" b="1" dirty="0"/>
          </a:p>
          <a:p>
            <a:pPr>
              <a:buFont typeface="Wingdings" panose="05000000000000000000" pitchFamily="2" charset="2"/>
              <a:buChar char="v"/>
            </a:pPr>
            <a:r>
              <a:rPr lang="en-US" dirty="0" err="1"/>
              <a:t>Pestitsiidid</a:t>
            </a:r>
            <a:r>
              <a:rPr lang="en-US" dirty="0"/>
              <a:t> – </a:t>
            </a:r>
            <a:r>
              <a:rPr lang="en-US" dirty="0" err="1"/>
              <a:t>keemilised</a:t>
            </a:r>
            <a:r>
              <a:rPr lang="en-US" dirty="0"/>
              <a:t> </a:t>
            </a:r>
            <a:r>
              <a:rPr lang="en-US" dirty="0" err="1"/>
              <a:t>taimekaitsevahendid</a:t>
            </a:r>
            <a:endParaRPr lang="en-US" dirty="0"/>
          </a:p>
          <a:p>
            <a:pPr>
              <a:buFont typeface="Wingdings" panose="05000000000000000000" pitchFamily="2" charset="2"/>
              <a:buChar char="v"/>
            </a:pPr>
            <a:r>
              <a:rPr lang="en-US" dirty="0" err="1"/>
              <a:t>Väetised</a:t>
            </a:r>
            <a:endParaRPr lang="en-US" dirty="0"/>
          </a:p>
          <a:p>
            <a:pPr>
              <a:buFont typeface="Wingdings" panose="05000000000000000000" pitchFamily="2" charset="2"/>
              <a:buChar char="v"/>
            </a:pPr>
            <a:r>
              <a:rPr lang="en-US" dirty="0" err="1"/>
              <a:t>Happevihmad</a:t>
            </a:r>
            <a:endParaRPr lang="en-US" dirty="0"/>
          </a:p>
          <a:p>
            <a:pPr marL="0" indent="0">
              <a:buNone/>
            </a:pPr>
            <a:r>
              <a:rPr lang="et-EE" b="1" dirty="0"/>
              <a:t>2. </a:t>
            </a:r>
            <a:r>
              <a:rPr lang="en-US" b="1" dirty="0" err="1"/>
              <a:t>Punktreostusallikad</a:t>
            </a:r>
            <a:endParaRPr lang="en-US" b="1" dirty="0"/>
          </a:p>
          <a:p>
            <a:pPr>
              <a:buFont typeface="Wingdings" panose="05000000000000000000" pitchFamily="2" charset="2"/>
              <a:buChar char="v"/>
            </a:pPr>
            <a:r>
              <a:rPr lang="en-US" dirty="0" err="1"/>
              <a:t>Tööstuslike</a:t>
            </a:r>
            <a:r>
              <a:rPr lang="en-US" dirty="0"/>
              <a:t> ja </a:t>
            </a:r>
            <a:r>
              <a:rPr lang="en-US" dirty="0" err="1"/>
              <a:t>olmejäätmete</a:t>
            </a:r>
            <a:r>
              <a:rPr lang="en-US" dirty="0"/>
              <a:t> </a:t>
            </a:r>
            <a:r>
              <a:rPr lang="en-US" dirty="0" err="1"/>
              <a:t>ladustamine</a:t>
            </a:r>
            <a:endParaRPr lang="en-US" dirty="0"/>
          </a:p>
          <a:p>
            <a:pPr>
              <a:buFont typeface="Wingdings" panose="05000000000000000000" pitchFamily="2" charset="2"/>
              <a:buChar char="v"/>
            </a:pPr>
            <a:r>
              <a:rPr lang="en-US" dirty="0" err="1"/>
              <a:t>Settebasseinid</a:t>
            </a:r>
            <a:endParaRPr lang="en-US" dirty="0"/>
          </a:p>
          <a:p>
            <a:pPr>
              <a:buFont typeface="Wingdings" panose="05000000000000000000" pitchFamily="2" charset="2"/>
              <a:buChar char="v"/>
            </a:pPr>
            <a:r>
              <a:rPr lang="en-US" dirty="0" err="1"/>
              <a:t>Jäätmehoidlate</a:t>
            </a:r>
            <a:r>
              <a:rPr lang="en-US" dirty="0"/>
              <a:t> </a:t>
            </a:r>
            <a:r>
              <a:rPr lang="en-US" dirty="0" err="1"/>
              <a:t>lekkimine</a:t>
            </a:r>
            <a:endParaRPr lang="en-US" dirty="0"/>
          </a:p>
          <a:p>
            <a:pPr>
              <a:buFont typeface="Wingdings" panose="05000000000000000000" pitchFamily="2" charset="2"/>
              <a:buChar char="v"/>
            </a:pPr>
            <a:r>
              <a:rPr lang="en-US" dirty="0" err="1"/>
              <a:t>Inimasustus</a:t>
            </a:r>
            <a:endParaRPr lang="en-US" dirty="0"/>
          </a:p>
          <a:p>
            <a:pPr>
              <a:buFont typeface="Wingdings" panose="05000000000000000000" pitchFamily="2" charset="2"/>
              <a:buChar char="v"/>
            </a:pPr>
            <a:r>
              <a:rPr lang="en-US" dirty="0" err="1"/>
              <a:t>Kanalisatsioonitorustike</a:t>
            </a:r>
            <a:r>
              <a:rPr lang="en-US" dirty="0"/>
              <a:t> </a:t>
            </a:r>
            <a:r>
              <a:rPr lang="en-US" dirty="0" err="1"/>
              <a:t>leke</a:t>
            </a:r>
            <a:endParaRPr lang="en-US" dirty="0"/>
          </a:p>
          <a:p>
            <a:pPr>
              <a:buFont typeface="Wingdings" panose="05000000000000000000" pitchFamily="2" charset="2"/>
              <a:buChar char="v"/>
            </a:pPr>
            <a:r>
              <a:rPr lang="en-US" dirty="0" err="1"/>
              <a:t>Liiklus</a:t>
            </a:r>
            <a:r>
              <a:rPr lang="en-US" dirty="0"/>
              <a:t> ja </a:t>
            </a:r>
            <a:r>
              <a:rPr lang="en-US" dirty="0" err="1"/>
              <a:t>lumetõrje</a:t>
            </a:r>
            <a:r>
              <a:rPr lang="en-US" dirty="0"/>
              <a:t> </a:t>
            </a:r>
            <a:r>
              <a:rPr lang="en-US" dirty="0" err="1"/>
              <a:t>maanteedel-tänavatel</a:t>
            </a:r>
            <a:endParaRPr lang="en-US" dirty="0"/>
          </a:p>
          <a:p>
            <a:pPr marL="0" indent="0">
              <a:buNone/>
            </a:pPr>
            <a:r>
              <a:rPr lang="et-EE" b="1" dirty="0"/>
              <a:t>3. Kaudsed reostusallikad </a:t>
            </a:r>
            <a:r>
              <a:rPr lang="et-EE" dirty="0"/>
              <a:t>- l</a:t>
            </a:r>
            <a:r>
              <a:rPr lang="en-US" dirty="0" err="1"/>
              <a:t>iigne</a:t>
            </a:r>
            <a:r>
              <a:rPr lang="en-US" dirty="0"/>
              <a:t> </a:t>
            </a:r>
            <a:r>
              <a:rPr lang="en-US" dirty="0" err="1"/>
              <a:t>veevõtt</a:t>
            </a:r>
            <a:endParaRPr lang="en-US" dirty="0"/>
          </a:p>
        </p:txBody>
      </p:sp>
      <p:sp>
        <p:nvSpPr>
          <p:cNvPr id="4" name="Slaidinumbri kohatäide 3">
            <a:extLst>
              <a:ext uri="{FF2B5EF4-FFF2-40B4-BE49-F238E27FC236}">
                <a16:creationId xmlns:a16="http://schemas.microsoft.com/office/drawing/2014/main" id="{5F17FD0A-89F9-463F-A205-5504929E3634}"/>
              </a:ext>
            </a:extLst>
          </p:cNvPr>
          <p:cNvSpPr>
            <a:spLocks noGrp="1"/>
          </p:cNvSpPr>
          <p:nvPr>
            <p:ph type="sldNum" sz="quarter" idx="12"/>
          </p:nvPr>
        </p:nvSpPr>
        <p:spPr/>
        <p:txBody>
          <a:bodyPr/>
          <a:lstStyle/>
          <a:p>
            <a:fld id="{F270796C-9544-4DF0-B1C3-164D9FBAADF6}" type="slidenum">
              <a:rPr lang="en-US" smtClean="0"/>
              <a:t>3</a:t>
            </a:fld>
            <a:endParaRPr lang="en-US"/>
          </a:p>
        </p:txBody>
      </p:sp>
    </p:spTree>
    <p:extLst>
      <p:ext uri="{BB962C8B-B14F-4D97-AF65-F5344CB8AC3E}">
        <p14:creationId xmlns:p14="http://schemas.microsoft.com/office/powerpoint/2010/main" val="7303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79DFF65-873A-4C61-AE12-71AA2A4132A0}"/>
              </a:ext>
            </a:extLst>
          </p:cNvPr>
          <p:cNvSpPr>
            <a:spLocks noGrp="1"/>
          </p:cNvSpPr>
          <p:nvPr>
            <p:ph type="title"/>
          </p:nvPr>
        </p:nvSpPr>
        <p:spPr>
          <a:xfrm>
            <a:off x="838199" y="-3969"/>
            <a:ext cx="10515600" cy="867102"/>
          </a:xfrm>
        </p:spPr>
        <p:txBody>
          <a:bodyPr/>
          <a:lstStyle/>
          <a:p>
            <a:r>
              <a:rPr lang="et-EE" dirty="0"/>
              <a:t>Reostuse levik</a:t>
            </a:r>
            <a:endParaRPr lang="en-US" dirty="0"/>
          </a:p>
        </p:txBody>
      </p:sp>
      <p:pic>
        <p:nvPicPr>
          <p:cNvPr id="5" name="Sisu kohatäide 4">
            <a:extLst>
              <a:ext uri="{FF2B5EF4-FFF2-40B4-BE49-F238E27FC236}">
                <a16:creationId xmlns:a16="http://schemas.microsoft.com/office/drawing/2014/main" id="{9D92E886-86F0-48F8-AD7A-ABF0ADFA53C0}"/>
              </a:ext>
            </a:extLst>
          </p:cNvPr>
          <p:cNvPicPr>
            <a:picLocks noGrp="1" noChangeAspect="1"/>
          </p:cNvPicPr>
          <p:nvPr>
            <p:ph idx="1"/>
          </p:nvPr>
        </p:nvPicPr>
        <p:blipFill>
          <a:blip r:embed="rId3"/>
          <a:stretch>
            <a:fillRect/>
          </a:stretch>
        </p:blipFill>
        <p:spPr>
          <a:xfrm>
            <a:off x="2167688" y="2406232"/>
            <a:ext cx="7856621" cy="4351338"/>
          </a:xfrm>
          <a:prstGeom prst="rect">
            <a:avLst/>
          </a:prstGeom>
        </p:spPr>
      </p:pic>
      <p:sp>
        <p:nvSpPr>
          <p:cNvPr id="4" name="Slaidinumbri kohatäide 3">
            <a:extLst>
              <a:ext uri="{FF2B5EF4-FFF2-40B4-BE49-F238E27FC236}">
                <a16:creationId xmlns:a16="http://schemas.microsoft.com/office/drawing/2014/main" id="{B9DF7A2B-CAFD-4F58-AA03-690484AEA356}"/>
              </a:ext>
            </a:extLst>
          </p:cNvPr>
          <p:cNvSpPr>
            <a:spLocks noGrp="1"/>
          </p:cNvSpPr>
          <p:nvPr>
            <p:ph type="sldNum" sz="quarter" idx="12"/>
          </p:nvPr>
        </p:nvSpPr>
        <p:spPr/>
        <p:txBody>
          <a:bodyPr/>
          <a:lstStyle/>
          <a:p>
            <a:fld id="{F270796C-9544-4DF0-B1C3-164D9FBAADF6}" type="slidenum">
              <a:rPr lang="en-US" smtClean="0"/>
              <a:t>4</a:t>
            </a:fld>
            <a:endParaRPr lang="en-US"/>
          </a:p>
        </p:txBody>
      </p:sp>
      <p:sp>
        <p:nvSpPr>
          <p:cNvPr id="6" name="TextBox 5">
            <a:extLst>
              <a:ext uri="{FF2B5EF4-FFF2-40B4-BE49-F238E27FC236}">
                <a16:creationId xmlns:a16="http://schemas.microsoft.com/office/drawing/2014/main" id="{DAFBEF5A-5728-4201-A455-E90C10220FF7}"/>
              </a:ext>
            </a:extLst>
          </p:cNvPr>
          <p:cNvSpPr txBox="1"/>
          <p:nvPr/>
        </p:nvSpPr>
        <p:spPr>
          <a:xfrm>
            <a:off x="5068674" y="6388238"/>
            <a:ext cx="1264577" cy="369332"/>
          </a:xfrm>
          <a:prstGeom prst="rect">
            <a:avLst/>
          </a:prstGeom>
          <a:noFill/>
        </p:spPr>
        <p:txBody>
          <a:bodyPr wrap="none" rtlCol="0">
            <a:spAutoFit/>
          </a:bodyPr>
          <a:lstStyle/>
          <a:p>
            <a:r>
              <a:rPr lang="et-EE" dirty="0"/>
              <a:t>Karro, 2014</a:t>
            </a:r>
            <a:endParaRPr lang="en-US" dirty="0"/>
          </a:p>
        </p:txBody>
      </p:sp>
      <p:sp>
        <p:nvSpPr>
          <p:cNvPr id="3" name="Ristkülik 2">
            <a:extLst>
              <a:ext uri="{FF2B5EF4-FFF2-40B4-BE49-F238E27FC236}">
                <a16:creationId xmlns:a16="http://schemas.microsoft.com/office/drawing/2014/main" id="{3A5EE6E1-CA03-4F9B-87C4-B1C16BECA2B8}"/>
              </a:ext>
            </a:extLst>
          </p:cNvPr>
          <p:cNvSpPr/>
          <p:nvPr/>
        </p:nvSpPr>
        <p:spPr>
          <a:xfrm>
            <a:off x="160420" y="863132"/>
            <a:ext cx="12031579" cy="1785104"/>
          </a:xfrm>
          <a:prstGeom prst="rect">
            <a:avLst/>
          </a:prstGeom>
        </p:spPr>
        <p:txBody>
          <a:bodyPr wrap="square">
            <a:spAutoFit/>
          </a:bodyPr>
          <a:lstStyle/>
          <a:p>
            <a:pPr algn="just"/>
            <a:r>
              <a:rPr lang="et-EE" sz="2200" dirty="0"/>
              <a:t>Pinnases astub reostunud vesi kontakti pinnaseosakeste, mineraalide ja mikroorganismidega. Osa reoaineid seotakse pinnaseosakeste poolt, osa astuvad keemilistesse reaktsioonidesse ja moodustavad lahustumatuid ühendeid, mis jäävad kivimi pooridesse, kolmas osa ühendeid lagunevad vabadeks ioonideks, veeks ja gaasideks. Kõigi nende protsesside tulemuseks on vee puhastumine, mida nimetatakse </a:t>
            </a:r>
            <a:r>
              <a:rPr lang="et-EE" sz="2200" b="1" dirty="0"/>
              <a:t>isepuhastumiseks</a:t>
            </a:r>
            <a:r>
              <a:rPr lang="et-EE" sz="2200" dirty="0"/>
              <a:t>. (</a:t>
            </a:r>
            <a:r>
              <a:rPr lang="et-EE" sz="2200" dirty="0" err="1"/>
              <a:t>Põhjaveekomisojon</a:t>
            </a:r>
            <a:r>
              <a:rPr lang="et-EE" sz="2200" dirty="0"/>
              <a:t> 2004: 68)</a:t>
            </a:r>
          </a:p>
        </p:txBody>
      </p:sp>
    </p:spTree>
    <p:extLst>
      <p:ext uri="{BB962C8B-B14F-4D97-AF65-F5344CB8AC3E}">
        <p14:creationId xmlns:p14="http://schemas.microsoft.com/office/powerpoint/2010/main" val="3311521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D248458-BD50-4B20-8443-170E019B52D2}"/>
              </a:ext>
            </a:extLst>
          </p:cNvPr>
          <p:cNvSpPr>
            <a:spLocks noGrp="1"/>
          </p:cNvSpPr>
          <p:nvPr>
            <p:ph type="title"/>
          </p:nvPr>
        </p:nvSpPr>
        <p:spPr/>
        <p:txBody>
          <a:bodyPr/>
          <a:lstStyle/>
          <a:p>
            <a:r>
              <a:rPr lang="et-EE" b="1" dirty="0"/>
              <a:t>Reostuse levik</a:t>
            </a:r>
            <a:endParaRPr lang="en-US" b="1" dirty="0"/>
          </a:p>
        </p:txBody>
      </p:sp>
      <p:pic>
        <p:nvPicPr>
          <p:cNvPr id="5" name="Sisu kohatäide 4">
            <a:extLst>
              <a:ext uri="{FF2B5EF4-FFF2-40B4-BE49-F238E27FC236}">
                <a16:creationId xmlns:a16="http://schemas.microsoft.com/office/drawing/2014/main" id="{AAAC703A-CC4C-48D1-B2F4-F2D4266A37C9}"/>
              </a:ext>
            </a:extLst>
          </p:cNvPr>
          <p:cNvPicPr>
            <a:picLocks noGrp="1" noChangeAspect="1"/>
          </p:cNvPicPr>
          <p:nvPr>
            <p:ph idx="1"/>
          </p:nvPr>
        </p:nvPicPr>
        <p:blipFill>
          <a:blip r:embed="rId3"/>
          <a:stretch>
            <a:fillRect/>
          </a:stretch>
        </p:blipFill>
        <p:spPr>
          <a:xfrm>
            <a:off x="0" y="1193218"/>
            <a:ext cx="5193632" cy="5117788"/>
          </a:xfrm>
          <a:prstGeom prst="rect">
            <a:avLst/>
          </a:prstGeom>
        </p:spPr>
      </p:pic>
      <p:sp>
        <p:nvSpPr>
          <p:cNvPr id="4" name="Slaidinumbri kohatäide 3">
            <a:extLst>
              <a:ext uri="{FF2B5EF4-FFF2-40B4-BE49-F238E27FC236}">
                <a16:creationId xmlns:a16="http://schemas.microsoft.com/office/drawing/2014/main" id="{473E06F0-6EEE-4661-9A80-CC9798C2133F}"/>
              </a:ext>
            </a:extLst>
          </p:cNvPr>
          <p:cNvSpPr>
            <a:spLocks noGrp="1"/>
          </p:cNvSpPr>
          <p:nvPr>
            <p:ph type="sldNum" sz="quarter" idx="12"/>
          </p:nvPr>
        </p:nvSpPr>
        <p:spPr/>
        <p:txBody>
          <a:bodyPr/>
          <a:lstStyle/>
          <a:p>
            <a:fld id="{F270796C-9544-4DF0-B1C3-164D9FBAADF6}" type="slidenum">
              <a:rPr lang="en-US" smtClean="0"/>
              <a:t>5</a:t>
            </a:fld>
            <a:endParaRPr lang="en-US"/>
          </a:p>
        </p:txBody>
      </p:sp>
      <p:sp>
        <p:nvSpPr>
          <p:cNvPr id="6" name="TextBox 5">
            <a:extLst>
              <a:ext uri="{FF2B5EF4-FFF2-40B4-BE49-F238E27FC236}">
                <a16:creationId xmlns:a16="http://schemas.microsoft.com/office/drawing/2014/main" id="{3B16BA39-7843-4CC1-8722-619A71BF2BD9}"/>
              </a:ext>
            </a:extLst>
          </p:cNvPr>
          <p:cNvSpPr txBox="1"/>
          <p:nvPr/>
        </p:nvSpPr>
        <p:spPr>
          <a:xfrm>
            <a:off x="1964527" y="6251713"/>
            <a:ext cx="1264577" cy="369332"/>
          </a:xfrm>
          <a:prstGeom prst="rect">
            <a:avLst/>
          </a:prstGeom>
          <a:noFill/>
        </p:spPr>
        <p:txBody>
          <a:bodyPr wrap="none" rtlCol="0">
            <a:spAutoFit/>
          </a:bodyPr>
          <a:lstStyle/>
          <a:p>
            <a:r>
              <a:rPr lang="et-EE" dirty="0"/>
              <a:t>Karro, 2014</a:t>
            </a:r>
            <a:endParaRPr lang="en-US" dirty="0"/>
          </a:p>
        </p:txBody>
      </p:sp>
      <p:sp>
        <p:nvSpPr>
          <p:cNvPr id="7" name="Slaidinumbri kohatäide 3">
            <a:extLst>
              <a:ext uri="{FF2B5EF4-FFF2-40B4-BE49-F238E27FC236}">
                <a16:creationId xmlns:a16="http://schemas.microsoft.com/office/drawing/2014/main" id="{AA8EB6E1-9538-4B0D-83DD-1431FB13B0F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0E5F1F-0139-41C5-A9B7-FB06C3F29D20}" type="slidenum">
              <a:rPr lang="en-US" smtClean="0"/>
              <a:pPr/>
              <a:t>5</a:t>
            </a:fld>
            <a:endParaRPr lang="en-US" dirty="0"/>
          </a:p>
        </p:txBody>
      </p:sp>
      <p:pic>
        <p:nvPicPr>
          <p:cNvPr id="8" name="Pilt 7">
            <a:extLst>
              <a:ext uri="{FF2B5EF4-FFF2-40B4-BE49-F238E27FC236}">
                <a16:creationId xmlns:a16="http://schemas.microsoft.com/office/drawing/2014/main" id="{A75FD594-5A89-4D47-94D0-792850569DE2}"/>
              </a:ext>
            </a:extLst>
          </p:cNvPr>
          <p:cNvPicPr>
            <a:picLocks noChangeAspect="1"/>
          </p:cNvPicPr>
          <p:nvPr/>
        </p:nvPicPr>
        <p:blipFill>
          <a:blip r:embed="rId4"/>
          <a:stretch>
            <a:fillRect/>
          </a:stretch>
        </p:blipFill>
        <p:spPr>
          <a:xfrm>
            <a:off x="5061532" y="1468353"/>
            <a:ext cx="7098135" cy="4396051"/>
          </a:xfrm>
          <a:prstGeom prst="rect">
            <a:avLst/>
          </a:prstGeom>
        </p:spPr>
      </p:pic>
      <p:sp>
        <p:nvSpPr>
          <p:cNvPr id="9" name="TextBox 8">
            <a:extLst>
              <a:ext uri="{FF2B5EF4-FFF2-40B4-BE49-F238E27FC236}">
                <a16:creationId xmlns:a16="http://schemas.microsoft.com/office/drawing/2014/main" id="{378DD7DB-099F-4685-A49E-238C76B7431B}"/>
              </a:ext>
            </a:extLst>
          </p:cNvPr>
          <p:cNvSpPr txBox="1"/>
          <p:nvPr/>
        </p:nvSpPr>
        <p:spPr>
          <a:xfrm>
            <a:off x="7875622" y="6251713"/>
            <a:ext cx="1469954" cy="369332"/>
          </a:xfrm>
          <a:prstGeom prst="rect">
            <a:avLst/>
          </a:prstGeom>
          <a:noFill/>
        </p:spPr>
        <p:txBody>
          <a:bodyPr wrap="none" rtlCol="0">
            <a:spAutoFit/>
          </a:bodyPr>
          <a:lstStyle/>
          <a:p>
            <a:r>
              <a:rPr lang="et-EE" dirty="0" err="1"/>
              <a:t>Hiscock</a:t>
            </a:r>
            <a:r>
              <a:rPr lang="et-EE" dirty="0"/>
              <a:t>, 2005</a:t>
            </a:r>
            <a:endParaRPr lang="en-US" dirty="0"/>
          </a:p>
        </p:txBody>
      </p:sp>
    </p:spTree>
    <p:extLst>
      <p:ext uri="{BB962C8B-B14F-4D97-AF65-F5344CB8AC3E}">
        <p14:creationId xmlns:p14="http://schemas.microsoft.com/office/powerpoint/2010/main" val="417288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41216A7-3142-4613-85EA-47CDC9DD3C5D}"/>
              </a:ext>
            </a:extLst>
          </p:cNvPr>
          <p:cNvSpPr>
            <a:spLocks noGrp="1"/>
          </p:cNvSpPr>
          <p:nvPr>
            <p:ph type="title"/>
          </p:nvPr>
        </p:nvSpPr>
        <p:spPr/>
        <p:txBody>
          <a:bodyPr/>
          <a:lstStyle/>
          <a:p>
            <a:r>
              <a:rPr lang="et-EE" b="1" dirty="0"/>
              <a:t>Näide. Tapa lennuväli</a:t>
            </a:r>
            <a:endParaRPr lang="en-US" b="1" dirty="0"/>
          </a:p>
        </p:txBody>
      </p:sp>
      <p:sp>
        <p:nvSpPr>
          <p:cNvPr id="4" name="Slaidinumbri kohatäide 3">
            <a:extLst>
              <a:ext uri="{FF2B5EF4-FFF2-40B4-BE49-F238E27FC236}">
                <a16:creationId xmlns:a16="http://schemas.microsoft.com/office/drawing/2014/main" id="{E3900869-76C0-482C-A876-595587E846C1}"/>
              </a:ext>
            </a:extLst>
          </p:cNvPr>
          <p:cNvSpPr>
            <a:spLocks noGrp="1"/>
          </p:cNvSpPr>
          <p:nvPr>
            <p:ph type="sldNum" sz="quarter" idx="12"/>
          </p:nvPr>
        </p:nvSpPr>
        <p:spPr/>
        <p:txBody>
          <a:bodyPr/>
          <a:lstStyle/>
          <a:p>
            <a:fld id="{F270796C-9544-4DF0-B1C3-164D9FBAADF6}" type="slidenum">
              <a:rPr lang="en-US" smtClean="0"/>
              <a:t>6</a:t>
            </a:fld>
            <a:endParaRPr lang="en-US"/>
          </a:p>
        </p:txBody>
      </p:sp>
      <p:pic>
        <p:nvPicPr>
          <p:cNvPr id="5" name="Pilt 4">
            <a:extLst>
              <a:ext uri="{FF2B5EF4-FFF2-40B4-BE49-F238E27FC236}">
                <a16:creationId xmlns:a16="http://schemas.microsoft.com/office/drawing/2014/main" id="{EEC2DA47-D005-4FCD-9448-AEA54ED86C6A}"/>
              </a:ext>
            </a:extLst>
          </p:cNvPr>
          <p:cNvPicPr>
            <a:picLocks noChangeAspect="1"/>
          </p:cNvPicPr>
          <p:nvPr/>
        </p:nvPicPr>
        <p:blipFill>
          <a:blip r:embed="rId3"/>
          <a:stretch>
            <a:fillRect/>
          </a:stretch>
        </p:blipFill>
        <p:spPr>
          <a:xfrm>
            <a:off x="619657" y="2639925"/>
            <a:ext cx="4824601" cy="3330334"/>
          </a:xfrm>
          <a:prstGeom prst="rect">
            <a:avLst/>
          </a:prstGeom>
        </p:spPr>
      </p:pic>
      <p:sp>
        <p:nvSpPr>
          <p:cNvPr id="6" name="TextBox 5">
            <a:extLst>
              <a:ext uri="{FF2B5EF4-FFF2-40B4-BE49-F238E27FC236}">
                <a16:creationId xmlns:a16="http://schemas.microsoft.com/office/drawing/2014/main" id="{17A01010-9AA5-4872-A4D8-D8F88DCB566C}"/>
              </a:ext>
            </a:extLst>
          </p:cNvPr>
          <p:cNvSpPr txBox="1"/>
          <p:nvPr/>
        </p:nvSpPr>
        <p:spPr>
          <a:xfrm>
            <a:off x="619657" y="5996166"/>
            <a:ext cx="4824600" cy="923330"/>
          </a:xfrm>
          <a:prstGeom prst="rect">
            <a:avLst/>
          </a:prstGeom>
          <a:noFill/>
        </p:spPr>
        <p:txBody>
          <a:bodyPr wrap="square" rtlCol="0">
            <a:spAutoFit/>
          </a:bodyPr>
          <a:lstStyle/>
          <a:p>
            <a:pPr algn="ctr"/>
            <a:r>
              <a:rPr lang="et-EE" dirty="0"/>
              <a:t>Tapa lennuvälja reostuskolle ja põhjavee puhastustööde väljakud (Põhjaveekomisjon, 2004)</a:t>
            </a:r>
            <a:endParaRPr lang="en-US" dirty="0"/>
          </a:p>
        </p:txBody>
      </p:sp>
      <p:pic>
        <p:nvPicPr>
          <p:cNvPr id="7" name="Pilt 6">
            <a:extLst>
              <a:ext uri="{FF2B5EF4-FFF2-40B4-BE49-F238E27FC236}">
                <a16:creationId xmlns:a16="http://schemas.microsoft.com/office/drawing/2014/main" id="{F39266DB-B0B2-4AFD-83F4-F325D183031A}"/>
              </a:ext>
            </a:extLst>
          </p:cNvPr>
          <p:cNvPicPr>
            <a:picLocks noChangeAspect="1"/>
          </p:cNvPicPr>
          <p:nvPr/>
        </p:nvPicPr>
        <p:blipFill>
          <a:blip r:embed="rId4"/>
          <a:stretch>
            <a:fillRect/>
          </a:stretch>
        </p:blipFill>
        <p:spPr>
          <a:xfrm>
            <a:off x="5669137" y="2502568"/>
            <a:ext cx="5196114" cy="3674395"/>
          </a:xfrm>
          <a:prstGeom prst="rect">
            <a:avLst/>
          </a:prstGeom>
        </p:spPr>
      </p:pic>
      <p:sp>
        <p:nvSpPr>
          <p:cNvPr id="3" name="Sisu kohatäide 2">
            <a:extLst>
              <a:ext uri="{FF2B5EF4-FFF2-40B4-BE49-F238E27FC236}">
                <a16:creationId xmlns:a16="http://schemas.microsoft.com/office/drawing/2014/main" id="{5B2DEDA0-AC79-4D2C-822B-2D9DD0F088D9}"/>
              </a:ext>
            </a:extLst>
          </p:cNvPr>
          <p:cNvSpPr>
            <a:spLocks noGrp="1"/>
          </p:cNvSpPr>
          <p:nvPr>
            <p:ph idx="1"/>
          </p:nvPr>
        </p:nvSpPr>
        <p:spPr>
          <a:xfrm>
            <a:off x="838200" y="1524000"/>
            <a:ext cx="10515600" cy="4652963"/>
          </a:xfrm>
        </p:spPr>
        <p:txBody>
          <a:bodyPr/>
          <a:lstStyle/>
          <a:p>
            <a:pPr marL="171450" indent="-171450"/>
            <a:r>
              <a:rPr lang="fi-FI" dirty="0"/>
              <a:t>P</a:t>
            </a:r>
            <a:r>
              <a:rPr lang="et-EE" dirty="0"/>
              <a:t>õ</a:t>
            </a:r>
            <a:r>
              <a:rPr lang="fi-FI" dirty="0" err="1"/>
              <a:t>hjavette</a:t>
            </a:r>
            <a:r>
              <a:rPr lang="fi-FI" dirty="0"/>
              <a:t> </a:t>
            </a:r>
            <a:r>
              <a:rPr lang="fi-FI" dirty="0" err="1"/>
              <a:t>sattunult</a:t>
            </a:r>
            <a:r>
              <a:rPr lang="et-EE" dirty="0"/>
              <a:t> võib naftasaadustest lähtuv reostus püsida põhjaveekihis aastakümneid.</a:t>
            </a:r>
            <a:endParaRPr lang="fi-FI" dirty="0"/>
          </a:p>
        </p:txBody>
      </p:sp>
      <p:sp>
        <p:nvSpPr>
          <p:cNvPr id="8" name="TextBox 7">
            <a:extLst>
              <a:ext uri="{FF2B5EF4-FFF2-40B4-BE49-F238E27FC236}">
                <a16:creationId xmlns:a16="http://schemas.microsoft.com/office/drawing/2014/main" id="{DD951862-85C8-4E84-972C-0426375B36E8}"/>
              </a:ext>
            </a:extLst>
          </p:cNvPr>
          <p:cNvSpPr txBox="1"/>
          <p:nvPr/>
        </p:nvSpPr>
        <p:spPr>
          <a:xfrm>
            <a:off x="5854894" y="6076838"/>
            <a:ext cx="4824600" cy="369332"/>
          </a:xfrm>
          <a:prstGeom prst="rect">
            <a:avLst/>
          </a:prstGeom>
          <a:noFill/>
        </p:spPr>
        <p:txBody>
          <a:bodyPr wrap="square" rtlCol="0">
            <a:spAutoFit/>
          </a:bodyPr>
          <a:lstStyle/>
          <a:p>
            <a:pPr algn="ctr"/>
            <a:r>
              <a:rPr lang="et-EE" dirty="0"/>
              <a:t>Keskkonnainfo</a:t>
            </a:r>
            <a:endParaRPr lang="en-US" dirty="0"/>
          </a:p>
        </p:txBody>
      </p:sp>
    </p:spTree>
    <p:extLst>
      <p:ext uri="{BB962C8B-B14F-4D97-AF65-F5344CB8AC3E}">
        <p14:creationId xmlns:p14="http://schemas.microsoft.com/office/powerpoint/2010/main" val="269903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7A50ECE-5D39-41A6-B445-B83C1DC1692F}"/>
              </a:ext>
            </a:extLst>
          </p:cNvPr>
          <p:cNvSpPr>
            <a:spLocks noGrp="1"/>
          </p:cNvSpPr>
          <p:nvPr>
            <p:ph type="title"/>
          </p:nvPr>
        </p:nvSpPr>
        <p:spPr/>
        <p:txBody>
          <a:bodyPr/>
          <a:lstStyle/>
          <a:p>
            <a:r>
              <a:rPr lang="et-EE" b="1" dirty="0"/>
              <a:t>Näide. Tapa lennuväli</a:t>
            </a:r>
            <a:endParaRPr lang="en-US" dirty="0"/>
          </a:p>
        </p:txBody>
      </p:sp>
      <p:sp>
        <p:nvSpPr>
          <p:cNvPr id="3" name="Sisu kohatäide 2">
            <a:extLst>
              <a:ext uri="{FF2B5EF4-FFF2-40B4-BE49-F238E27FC236}">
                <a16:creationId xmlns:a16="http://schemas.microsoft.com/office/drawing/2014/main" id="{9FF3468B-18BE-450A-B614-E80DC7590A30}"/>
              </a:ext>
            </a:extLst>
          </p:cNvPr>
          <p:cNvSpPr>
            <a:spLocks noGrp="1"/>
          </p:cNvSpPr>
          <p:nvPr>
            <p:ph idx="1"/>
          </p:nvPr>
        </p:nvSpPr>
        <p:spPr>
          <a:xfrm>
            <a:off x="838200" y="1825625"/>
            <a:ext cx="10515600" cy="4895850"/>
          </a:xfrm>
        </p:spPr>
        <p:txBody>
          <a:bodyPr>
            <a:normAutofit fontScale="77500" lnSpcReduction="20000"/>
          </a:bodyPr>
          <a:lstStyle/>
          <a:p>
            <a:pPr algn="just"/>
            <a:r>
              <a:rPr lang="et-EE" dirty="0"/>
              <a:t>Nafta lennuvälja puhastustööd (1993-2000)</a:t>
            </a:r>
          </a:p>
          <a:p>
            <a:pPr algn="just"/>
            <a:r>
              <a:rPr lang="et-EE" dirty="0"/>
              <a:t>Reostunud põhjaveega ala 16 km</a:t>
            </a:r>
            <a:r>
              <a:rPr lang="et-EE" baseline="30000" dirty="0"/>
              <a:t>2</a:t>
            </a:r>
            <a:r>
              <a:rPr lang="et-EE" dirty="0"/>
              <a:t>; </a:t>
            </a:r>
            <a:r>
              <a:rPr lang="fi-FI" dirty="0"/>
              <a:t> 6 km</a:t>
            </a:r>
            <a:r>
              <a:rPr lang="fi-FI" baseline="30000" dirty="0"/>
              <a:t>2</a:t>
            </a:r>
            <a:r>
              <a:rPr lang="fi-FI" dirty="0"/>
              <a:t> </a:t>
            </a:r>
            <a:r>
              <a:rPr lang="fi-FI" dirty="0" err="1"/>
              <a:t>suurusel</a:t>
            </a:r>
            <a:r>
              <a:rPr lang="fi-FI" dirty="0"/>
              <a:t> </a:t>
            </a:r>
            <a:r>
              <a:rPr lang="fi-FI" dirty="0" err="1"/>
              <a:t>alal</a:t>
            </a:r>
            <a:r>
              <a:rPr lang="fi-FI" dirty="0"/>
              <a:t> </a:t>
            </a:r>
            <a:r>
              <a:rPr lang="fi-FI" dirty="0" err="1"/>
              <a:t>põhjavee</a:t>
            </a:r>
            <a:r>
              <a:rPr lang="fi-FI" dirty="0"/>
              <a:t> </a:t>
            </a:r>
            <a:r>
              <a:rPr lang="fi-FI" dirty="0" err="1"/>
              <a:t>pinnal</a:t>
            </a:r>
            <a:r>
              <a:rPr lang="fi-FI" dirty="0"/>
              <a:t> </a:t>
            </a:r>
            <a:r>
              <a:rPr lang="fi-FI" dirty="0" err="1"/>
              <a:t>vaba</a:t>
            </a:r>
            <a:r>
              <a:rPr lang="fi-FI" dirty="0"/>
              <a:t> </a:t>
            </a:r>
            <a:r>
              <a:rPr lang="fi-FI" dirty="0" err="1"/>
              <a:t>lennukikütuse</a:t>
            </a:r>
            <a:r>
              <a:rPr lang="fi-FI" dirty="0"/>
              <a:t> </a:t>
            </a:r>
            <a:r>
              <a:rPr lang="fi-FI" dirty="0" err="1"/>
              <a:t>kiht</a:t>
            </a:r>
            <a:r>
              <a:rPr lang="fi-FI" dirty="0"/>
              <a:t>.</a:t>
            </a:r>
            <a:r>
              <a:rPr lang="et-EE" dirty="0"/>
              <a:t> (Maves, 2017)</a:t>
            </a:r>
          </a:p>
          <a:p>
            <a:pPr algn="just"/>
            <a:r>
              <a:rPr lang="et-EE" dirty="0"/>
              <a:t>Kokku saadi Tapa lennuvälja piirkonnas põhjavee pinnalt kätte 110 m</a:t>
            </a:r>
            <a:r>
              <a:rPr lang="et-EE" baseline="30000" dirty="0"/>
              <a:t>3</a:t>
            </a:r>
            <a:r>
              <a:rPr lang="et-EE" dirty="0"/>
              <a:t> lennukipetrooli (Põhjaveekomisjon, 2004).</a:t>
            </a:r>
          </a:p>
          <a:p>
            <a:pPr algn="just"/>
            <a:r>
              <a:rPr lang="et-EE" b="1" dirty="0"/>
              <a:t>Põhjavee puhastamise I faas</a:t>
            </a:r>
            <a:r>
              <a:rPr lang="et-EE" dirty="0"/>
              <a:t>: reostuskolde likvideerimine.</a:t>
            </a:r>
          </a:p>
          <a:p>
            <a:pPr algn="just"/>
            <a:r>
              <a:rPr lang="et-EE" dirty="0"/>
              <a:t>Reostuskollete läheduses on vabapinnalise põhjavee pinnale tihti kogunenud vaba naftasaaduste kiht.</a:t>
            </a:r>
          </a:p>
          <a:p>
            <a:pPr algn="just"/>
            <a:r>
              <a:rPr lang="et-EE" b="1" dirty="0"/>
              <a:t>Põhjavee puhastamise II faas</a:t>
            </a:r>
            <a:r>
              <a:rPr lang="et-EE" dirty="0"/>
              <a:t>: vaba õlikihi kogumine põhjavee pinnalt (vabad naftasaadused):</a:t>
            </a:r>
          </a:p>
          <a:p>
            <a:pPr algn="just">
              <a:buFont typeface="Wingdings" panose="05000000000000000000" pitchFamily="2" charset="2"/>
              <a:buChar char="v"/>
            </a:pPr>
            <a:r>
              <a:rPr lang="et-EE" dirty="0"/>
              <a:t>põhjavee veetaseme alandamine;</a:t>
            </a:r>
          </a:p>
          <a:p>
            <a:pPr algn="just">
              <a:buFont typeface="Wingdings" panose="05000000000000000000" pitchFamily="2" charset="2"/>
              <a:buChar char="v"/>
            </a:pPr>
            <a:r>
              <a:rPr lang="et-EE" dirty="0"/>
              <a:t>lennukikütuse kogumine veekihi pealt kasutades pumpamisväljakuid.</a:t>
            </a:r>
          </a:p>
          <a:p>
            <a:pPr algn="just"/>
            <a:r>
              <a:rPr lang="et-EE" b="1" dirty="0"/>
              <a:t>Põhjavee puhastamise III faas</a:t>
            </a:r>
            <a:r>
              <a:rPr lang="et-EE" dirty="0"/>
              <a:t>: põhjavee </a:t>
            </a:r>
            <a:r>
              <a:rPr lang="et-EE" dirty="0" err="1"/>
              <a:t>aereerimine</a:t>
            </a:r>
            <a:r>
              <a:rPr lang="et-EE" dirty="0"/>
              <a:t> ja naftasaaduste bakteriaalse lagundamise soodustamine (nt. spetsiifiliste bakterite kasutamine).</a:t>
            </a:r>
          </a:p>
          <a:p>
            <a:pPr algn="just"/>
            <a:r>
              <a:rPr lang="et-EE" dirty="0"/>
              <a:t>Keerulisem olukord DNAPL-</a:t>
            </a:r>
            <a:r>
              <a:rPr lang="et-EE" dirty="0" err="1"/>
              <a:t>ite</a:t>
            </a:r>
            <a:r>
              <a:rPr lang="et-EE" dirty="0"/>
              <a:t> esinemise puhul, mis on veest raskemad.</a:t>
            </a:r>
          </a:p>
          <a:p>
            <a:pPr algn="just"/>
            <a:endParaRPr lang="et-EE" dirty="0"/>
          </a:p>
          <a:p>
            <a:pPr algn="just"/>
            <a:endParaRPr lang="et-EE" dirty="0"/>
          </a:p>
          <a:p>
            <a:pPr algn="just"/>
            <a:endParaRPr lang="et-EE" dirty="0"/>
          </a:p>
          <a:p>
            <a:pPr algn="just">
              <a:buFont typeface="Wingdings" panose="05000000000000000000" pitchFamily="2" charset="2"/>
              <a:buChar char="v"/>
            </a:pPr>
            <a:endParaRPr lang="et-EE" dirty="0"/>
          </a:p>
        </p:txBody>
      </p:sp>
      <p:sp>
        <p:nvSpPr>
          <p:cNvPr id="4" name="Slaidinumbri kohatäide 3">
            <a:extLst>
              <a:ext uri="{FF2B5EF4-FFF2-40B4-BE49-F238E27FC236}">
                <a16:creationId xmlns:a16="http://schemas.microsoft.com/office/drawing/2014/main" id="{9FBBE08A-A332-45F2-8FAE-6B0992E2CB80}"/>
              </a:ext>
            </a:extLst>
          </p:cNvPr>
          <p:cNvSpPr>
            <a:spLocks noGrp="1"/>
          </p:cNvSpPr>
          <p:nvPr>
            <p:ph type="sldNum" sz="quarter" idx="12"/>
          </p:nvPr>
        </p:nvSpPr>
        <p:spPr/>
        <p:txBody>
          <a:bodyPr/>
          <a:lstStyle/>
          <a:p>
            <a:fld id="{F270796C-9544-4DF0-B1C3-164D9FBAADF6}" type="slidenum">
              <a:rPr lang="en-US" smtClean="0"/>
              <a:t>7</a:t>
            </a:fld>
            <a:endParaRPr lang="en-US"/>
          </a:p>
        </p:txBody>
      </p:sp>
    </p:spTree>
    <p:extLst>
      <p:ext uri="{BB962C8B-B14F-4D97-AF65-F5344CB8AC3E}">
        <p14:creationId xmlns:p14="http://schemas.microsoft.com/office/powerpoint/2010/main" val="302873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CBF51FA-99FF-40E9-9EEC-83BD18A5A65A}"/>
              </a:ext>
            </a:extLst>
          </p:cNvPr>
          <p:cNvSpPr>
            <a:spLocks noGrp="1"/>
          </p:cNvSpPr>
          <p:nvPr>
            <p:ph type="title"/>
          </p:nvPr>
        </p:nvSpPr>
        <p:spPr>
          <a:xfrm>
            <a:off x="838200" y="1"/>
            <a:ext cx="10515600" cy="866274"/>
          </a:xfrm>
        </p:spPr>
        <p:txBody>
          <a:bodyPr/>
          <a:lstStyle/>
          <a:p>
            <a:r>
              <a:rPr lang="et-EE" b="1" dirty="0"/>
              <a:t>Põhjavee puhastamine veevärkides</a:t>
            </a:r>
            <a:endParaRPr lang="en-US" b="1" dirty="0"/>
          </a:p>
        </p:txBody>
      </p:sp>
      <p:sp>
        <p:nvSpPr>
          <p:cNvPr id="3" name="Sisu kohatäide 2">
            <a:extLst>
              <a:ext uri="{FF2B5EF4-FFF2-40B4-BE49-F238E27FC236}">
                <a16:creationId xmlns:a16="http://schemas.microsoft.com/office/drawing/2014/main" id="{3DA95057-64D1-4446-8C97-DEA502176F97}"/>
              </a:ext>
            </a:extLst>
          </p:cNvPr>
          <p:cNvSpPr>
            <a:spLocks noGrp="1"/>
          </p:cNvSpPr>
          <p:nvPr>
            <p:ph idx="1"/>
          </p:nvPr>
        </p:nvSpPr>
        <p:spPr>
          <a:xfrm>
            <a:off x="838200" y="866275"/>
            <a:ext cx="10515600" cy="5991725"/>
          </a:xfrm>
        </p:spPr>
        <p:txBody>
          <a:bodyPr>
            <a:normAutofit fontScale="70000" lnSpcReduction="20000"/>
          </a:bodyPr>
          <a:lstStyle/>
          <a:p>
            <a:r>
              <a:rPr lang="en-US" dirty="0" err="1"/>
              <a:t>Tsentraalne</a:t>
            </a:r>
            <a:r>
              <a:rPr lang="en-US" dirty="0"/>
              <a:t> </a:t>
            </a:r>
            <a:r>
              <a:rPr lang="en-US" dirty="0" err="1"/>
              <a:t>veevarustussüsteemi</a:t>
            </a:r>
            <a:r>
              <a:rPr lang="et-EE" dirty="0"/>
              <a:t> ehk veevärgi</a:t>
            </a:r>
            <a:r>
              <a:rPr lang="en-US" dirty="0"/>
              <a:t> </a:t>
            </a:r>
            <a:r>
              <a:rPr lang="en-US" dirty="0" err="1"/>
              <a:t>üheks</a:t>
            </a:r>
            <a:r>
              <a:rPr lang="en-US" dirty="0"/>
              <a:t> </a:t>
            </a:r>
            <a:r>
              <a:rPr lang="en-US" dirty="0" err="1"/>
              <a:t>oluliseks</a:t>
            </a:r>
            <a:r>
              <a:rPr lang="en-US" dirty="0"/>
              <a:t> </a:t>
            </a:r>
            <a:r>
              <a:rPr lang="en-US" dirty="0" err="1"/>
              <a:t>lüliks</a:t>
            </a:r>
            <a:r>
              <a:rPr lang="en-US" dirty="0"/>
              <a:t> on </a:t>
            </a:r>
            <a:r>
              <a:rPr lang="en-US" dirty="0" err="1"/>
              <a:t>veepuhastusjaam</a:t>
            </a:r>
            <a:r>
              <a:rPr lang="en-US" dirty="0"/>
              <a:t>.</a:t>
            </a:r>
          </a:p>
          <a:p>
            <a:r>
              <a:rPr lang="en-US" dirty="0" err="1"/>
              <a:t>Vee</a:t>
            </a:r>
            <a:r>
              <a:rPr lang="en-US" dirty="0"/>
              <a:t> </a:t>
            </a:r>
            <a:r>
              <a:rPr lang="en-US" dirty="0" err="1"/>
              <a:t>puhastamise</a:t>
            </a:r>
            <a:r>
              <a:rPr lang="en-US" dirty="0"/>
              <a:t> </a:t>
            </a:r>
            <a:r>
              <a:rPr lang="en-US" dirty="0" err="1"/>
              <a:t>meetod</a:t>
            </a:r>
            <a:r>
              <a:rPr lang="en-US" dirty="0"/>
              <a:t> </a:t>
            </a:r>
            <a:r>
              <a:rPr lang="en-US" dirty="0" err="1"/>
              <a:t>valitakse</a:t>
            </a:r>
            <a:r>
              <a:rPr lang="en-US" dirty="0"/>
              <a:t> </a:t>
            </a:r>
            <a:r>
              <a:rPr lang="en-US" dirty="0" err="1"/>
              <a:t>sõltuvalt</a:t>
            </a:r>
            <a:r>
              <a:rPr lang="en-US" dirty="0"/>
              <a:t> </a:t>
            </a:r>
            <a:r>
              <a:rPr lang="en-US" dirty="0" err="1"/>
              <a:t>toorvee</a:t>
            </a:r>
            <a:r>
              <a:rPr lang="en-US" dirty="0"/>
              <a:t> </a:t>
            </a:r>
            <a:r>
              <a:rPr lang="en-US" dirty="0" err="1"/>
              <a:t>omadustest</a:t>
            </a:r>
            <a:r>
              <a:rPr lang="en-US" dirty="0"/>
              <a:t> ja </a:t>
            </a:r>
            <a:r>
              <a:rPr lang="en-US" dirty="0" err="1"/>
              <a:t>nõuetest</a:t>
            </a:r>
            <a:r>
              <a:rPr lang="en-US" dirty="0"/>
              <a:t> </a:t>
            </a:r>
            <a:r>
              <a:rPr lang="en-US" dirty="0" err="1"/>
              <a:t>selle</a:t>
            </a:r>
            <a:r>
              <a:rPr lang="et-EE" dirty="0"/>
              <a:t> </a:t>
            </a:r>
            <a:r>
              <a:rPr lang="en-US" dirty="0" err="1"/>
              <a:t>kvaliteedile</a:t>
            </a:r>
            <a:r>
              <a:rPr lang="en-US" dirty="0"/>
              <a:t> </a:t>
            </a:r>
            <a:r>
              <a:rPr lang="en-US" dirty="0" err="1"/>
              <a:t>tarbija</a:t>
            </a:r>
            <a:r>
              <a:rPr lang="en-US" dirty="0"/>
              <a:t> </a:t>
            </a:r>
            <a:r>
              <a:rPr lang="en-US" dirty="0" err="1"/>
              <a:t>poolt</a:t>
            </a:r>
            <a:r>
              <a:rPr lang="et-EE" dirty="0"/>
              <a:t>.</a:t>
            </a:r>
          </a:p>
          <a:p>
            <a:r>
              <a:rPr lang="en-US" dirty="0" err="1"/>
              <a:t>Vee</a:t>
            </a:r>
            <a:r>
              <a:rPr lang="en-US" dirty="0"/>
              <a:t> </a:t>
            </a:r>
            <a:r>
              <a:rPr lang="en-US" dirty="0" err="1"/>
              <a:t>omaduste</a:t>
            </a:r>
            <a:r>
              <a:rPr lang="en-US" dirty="0"/>
              <a:t> </a:t>
            </a:r>
            <a:r>
              <a:rPr lang="en-US" dirty="0" err="1"/>
              <a:t>parandamiseks</a:t>
            </a:r>
            <a:r>
              <a:rPr lang="en-US" dirty="0"/>
              <a:t> </a:t>
            </a:r>
            <a:r>
              <a:rPr lang="en-US" dirty="0" err="1"/>
              <a:t>rakendatavad</a:t>
            </a:r>
            <a:r>
              <a:rPr lang="en-US" dirty="0"/>
              <a:t> </a:t>
            </a:r>
            <a:r>
              <a:rPr lang="en-US" dirty="0" err="1"/>
              <a:t>füüsikalised</a:t>
            </a:r>
            <a:r>
              <a:rPr lang="en-US" dirty="0"/>
              <a:t>,</a:t>
            </a:r>
            <a:r>
              <a:rPr lang="et-EE" dirty="0"/>
              <a:t> </a:t>
            </a:r>
            <a:r>
              <a:rPr lang="en-US" dirty="0" err="1"/>
              <a:t>keemilised</a:t>
            </a:r>
            <a:r>
              <a:rPr lang="en-US" dirty="0"/>
              <a:t>, </a:t>
            </a:r>
            <a:r>
              <a:rPr lang="en-US" dirty="0" err="1"/>
              <a:t>füüsikalis-keemilised</a:t>
            </a:r>
            <a:r>
              <a:rPr lang="en-US" dirty="0"/>
              <a:t> </a:t>
            </a:r>
            <a:r>
              <a:rPr lang="en-US" dirty="0" err="1"/>
              <a:t>protsessid</a:t>
            </a:r>
            <a:r>
              <a:rPr lang="en-US" dirty="0"/>
              <a:t> </a:t>
            </a:r>
            <a:r>
              <a:rPr lang="en-US" dirty="0" err="1"/>
              <a:t>jagunevad</a:t>
            </a:r>
            <a:r>
              <a:rPr lang="en-US" dirty="0"/>
              <a:t> </a:t>
            </a:r>
            <a:r>
              <a:rPr lang="en-US" dirty="0" err="1"/>
              <a:t>kahte</a:t>
            </a:r>
            <a:r>
              <a:rPr lang="en-US" dirty="0"/>
              <a:t> </a:t>
            </a:r>
            <a:r>
              <a:rPr lang="en-US" dirty="0" err="1"/>
              <a:t>rühma</a:t>
            </a:r>
            <a:r>
              <a:rPr lang="et-EE" dirty="0"/>
              <a:t>:</a:t>
            </a:r>
          </a:p>
          <a:p>
            <a:pPr marL="0" indent="0">
              <a:buNone/>
            </a:pPr>
            <a:r>
              <a:rPr lang="et-EE" b="1" dirty="0"/>
              <a:t>1. P</a:t>
            </a:r>
            <a:r>
              <a:rPr lang="en-US" b="1" dirty="0" err="1"/>
              <a:t>rotsessid</a:t>
            </a:r>
            <a:r>
              <a:rPr lang="en-US" b="1" dirty="0"/>
              <a:t>, </a:t>
            </a:r>
            <a:r>
              <a:rPr lang="en-US" b="1" dirty="0" err="1"/>
              <a:t>mille</a:t>
            </a:r>
            <a:r>
              <a:rPr lang="en-US" b="1" dirty="0"/>
              <a:t> </a:t>
            </a:r>
            <a:r>
              <a:rPr lang="en-US" b="1" dirty="0" err="1"/>
              <a:t>eesmärgiks</a:t>
            </a:r>
            <a:r>
              <a:rPr lang="en-US" b="1" dirty="0"/>
              <a:t> on </a:t>
            </a:r>
            <a:r>
              <a:rPr lang="en-US" b="1" dirty="0" err="1"/>
              <a:t>vee</a:t>
            </a:r>
            <a:r>
              <a:rPr lang="en-US" b="1" dirty="0"/>
              <a:t> </a:t>
            </a:r>
            <a:r>
              <a:rPr lang="en-US" b="1" dirty="0" err="1"/>
              <a:t>füüsikaliste</a:t>
            </a:r>
            <a:r>
              <a:rPr lang="en-US" b="1" dirty="0"/>
              <a:t> ja </a:t>
            </a:r>
            <a:r>
              <a:rPr lang="en-US" b="1" dirty="0" err="1"/>
              <a:t>keemiliste</a:t>
            </a:r>
            <a:r>
              <a:rPr lang="en-US" b="1" dirty="0"/>
              <a:t> </a:t>
            </a:r>
            <a:r>
              <a:rPr lang="en-US" b="1" dirty="0" err="1"/>
              <a:t>omaduste</a:t>
            </a:r>
            <a:r>
              <a:rPr lang="et-EE" b="1" dirty="0"/>
              <a:t> parandamine ehk täiskeemiline puhastamine (Karro, 2010)</a:t>
            </a:r>
            <a:r>
              <a:rPr lang="et-EE" dirty="0"/>
              <a:t>:</a:t>
            </a:r>
          </a:p>
          <a:p>
            <a:pPr>
              <a:buFont typeface="Wingdings" panose="05000000000000000000" pitchFamily="2" charset="2"/>
              <a:buChar char="Ø"/>
            </a:pPr>
            <a:r>
              <a:rPr lang="et-EE" i="1" dirty="0"/>
              <a:t>kolloidosakeste eemaldamine</a:t>
            </a:r>
            <a:r>
              <a:rPr lang="et-EE" dirty="0"/>
              <a:t> – selitamine ja filtreerimine (koagulandid);</a:t>
            </a:r>
          </a:p>
          <a:p>
            <a:pPr>
              <a:buFont typeface="Wingdings" panose="05000000000000000000" pitchFamily="2" charset="2"/>
              <a:buChar char="Ø"/>
            </a:pPr>
            <a:r>
              <a:rPr lang="et-EE" i="1" dirty="0"/>
              <a:t>lõhna ja maitse eemaldamine</a:t>
            </a:r>
            <a:r>
              <a:rPr lang="et-EE" dirty="0"/>
              <a:t> – O</a:t>
            </a:r>
            <a:r>
              <a:rPr lang="et-EE" baseline="-25000" dirty="0"/>
              <a:t>3</a:t>
            </a:r>
            <a:r>
              <a:rPr lang="et-EE" dirty="0"/>
              <a:t> ja aktiivsüsi (tugevad </a:t>
            </a:r>
            <a:r>
              <a:rPr lang="et-EE" dirty="0" err="1"/>
              <a:t>oksüdeerijad</a:t>
            </a:r>
            <a:r>
              <a:rPr lang="et-EE" dirty="0"/>
              <a:t>);</a:t>
            </a:r>
          </a:p>
          <a:p>
            <a:pPr>
              <a:buFont typeface="Wingdings" panose="05000000000000000000" pitchFamily="2" charset="2"/>
              <a:buChar char="Ø"/>
            </a:pPr>
            <a:r>
              <a:rPr lang="et-EE" i="1" dirty="0"/>
              <a:t>vee pehmendamine</a:t>
            </a:r>
            <a:r>
              <a:rPr lang="et-EE" dirty="0"/>
              <a:t> (kareduse ehk Ca</a:t>
            </a:r>
            <a:r>
              <a:rPr lang="et-EE" baseline="30000" dirty="0"/>
              <a:t>2+ </a:t>
            </a:r>
            <a:r>
              <a:rPr lang="et-EE" dirty="0"/>
              <a:t>ja Mg</a:t>
            </a:r>
            <a:r>
              <a:rPr lang="et-EE" baseline="30000" dirty="0"/>
              <a:t>2+ </a:t>
            </a:r>
            <a:r>
              <a:rPr lang="et-EE" dirty="0"/>
              <a:t>ioonide sisalduse vähendamine) – reagentidega või </a:t>
            </a:r>
            <a:r>
              <a:rPr lang="et-EE" dirty="0" err="1"/>
              <a:t>termokeemilisel</a:t>
            </a:r>
            <a:r>
              <a:rPr lang="et-EE" dirty="0"/>
              <a:t> meetodil;</a:t>
            </a:r>
          </a:p>
          <a:p>
            <a:pPr>
              <a:buFont typeface="Wingdings" panose="05000000000000000000" pitchFamily="2" charset="2"/>
              <a:buChar char="Ø"/>
            </a:pPr>
            <a:r>
              <a:rPr lang="et-EE" i="1" dirty="0"/>
              <a:t>raua kõrvaldamine</a:t>
            </a:r>
            <a:r>
              <a:rPr lang="et-EE" dirty="0"/>
              <a:t> – aeratsioon koos sadestamise ja filtreerimisega; kloorimine koos </a:t>
            </a:r>
            <a:r>
              <a:rPr lang="et-EE" dirty="0" err="1"/>
              <a:t>koanguleerimisega</a:t>
            </a:r>
            <a:r>
              <a:rPr lang="et-EE" dirty="0"/>
              <a:t>; ioonvahetus;</a:t>
            </a:r>
          </a:p>
          <a:p>
            <a:pPr>
              <a:buFont typeface="Wingdings" panose="05000000000000000000" pitchFamily="2" charset="2"/>
              <a:buChar char="Ø"/>
            </a:pPr>
            <a:r>
              <a:rPr lang="et-EE" i="1" dirty="0"/>
              <a:t>agressiivsete gaaside eemaldamine (O</a:t>
            </a:r>
            <a:r>
              <a:rPr lang="et-EE" i="1" baseline="-25000" dirty="0"/>
              <a:t>2</a:t>
            </a:r>
            <a:r>
              <a:rPr lang="et-EE" i="1" dirty="0"/>
              <a:t>, CO</a:t>
            </a:r>
            <a:r>
              <a:rPr lang="et-EE" i="1" baseline="-25000" dirty="0"/>
              <a:t>2</a:t>
            </a:r>
            <a:r>
              <a:rPr lang="et-EE" i="1" dirty="0"/>
              <a:t>, H</a:t>
            </a:r>
            <a:r>
              <a:rPr lang="et-EE" i="1" baseline="-25000" dirty="0"/>
              <a:t>2</a:t>
            </a:r>
            <a:r>
              <a:rPr lang="et-EE" i="1" dirty="0"/>
              <a:t>S) </a:t>
            </a:r>
            <a:r>
              <a:rPr lang="et-EE" dirty="0"/>
              <a:t>– aeratsioon või töötlemine reagentidega;</a:t>
            </a:r>
          </a:p>
          <a:p>
            <a:pPr>
              <a:buFont typeface="Wingdings" panose="05000000000000000000" pitchFamily="2" charset="2"/>
              <a:buChar char="Ø"/>
            </a:pPr>
            <a:r>
              <a:rPr lang="et-EE" i="1" dirty="0"/>
              <a:t>vee soolsuse vähendamine (magestamine)</a:t>
            </a:r>
            <a:r>
              <a:rPr lang="et-EE" dirty="0"/>
              <a:t> – termiline töötlus, </a:t>
            </a:r>
            <a:r>
              <a:rPr lang="et-EE" dirty="0" err="1"/>
              <a:t>elektrokeemilised</a:t>
            </a:r>
            <a:r>
              <a:rPr lang="et-EE" dirty="0"/>
              <a:t> meetodid, ioonvahetus.</a:t>
            </a:r>
          </a:p>
          <a:p>
            <a:pPr>
              <a:buFont typeface="Wingdings" panose="05000000000000000000" pitchFamily="2" charset="2"/>
              <a:buChar char="Ø"/>
            </a:pPr>
            <a:r>
              <a:rPr lang="et-EE" i="1" dirty="0"/>
              <a:t>toksiliste ainete eemaldamine </a:t>
            </a:r>
            <a:r>
              <a:rPr lang="et-EE" dirty="0"/>
              <a:t>– kombineeritud meetodid (oksüdeerumine, setitamine või </a:t>
            </a:r>
            <a:r>
              <a:rPr lang="et-EE" dirty="0" err="1"/>
              <a:t>adsorptsioon</a:t>
            </a:r>
            <a:r>
              <a:rPr lang="et-EE" dirty="0"/>
              <a:t>).</a:t>
            </a:r>
          </a:p>
          <a:p>
            <a:pPr marL="0" indent="0">
              <a:buNone/>
            </a:pPr>
            <a:r>
              <a:rPr lang="et-EE" b="1" dirty="0"/>
              <a:t>2. V</a:t>
            </a:r>
            <a:r>
              <a:rPr lang="en-US" b="1" dirty="0" err="1"/>
              <a:t>ee</a:t>
            </a:r>
            <a:r>
              <a:rPr lang="en-US" b="1" dirty="0"/>
              <a:t> </a:t>
            </a:r>
            <a:r>
              <a:rPr lang="en-US" b="1" dirty="0" err="1"/>
              <a:t>desinfitseerimist</a:t>
            </a:r>
            <a:r>
              <a:rPr lang="en-US" b="1" dirty="0"/>
              <a:t> </a:t>
            </a:r>
            <a:r>
              <a:rPr lang="en-US" b="1" dirty="0" err="1"/>
              <a:t>tagavad</a:t>
            </a:r>
            <a:r>
              <a:rPr lang="en-US" b="1" dirty="0"/>
              <a:t> </a:t>
            </a:r>
            <a:r>
              <a:rPr lang="en-US" b="1" dirty="0" err="1"/>
              <a:t>protsessid</a:t>
            </a:r>
            <a:r>
              <a:rPr lang="et-EE" b="1" dirty="0"/>
              <a:t> </a:t>
            </a:r>
            <a:r>
              <a:rPr lang="en-US" b="1" dirty="0"/>
              <a:t> </a:t>
            </a:r>
            <a:r>
              <a:rPr lang="en-US" b="1" dirty="0" err="1"/>
              <a:t>haigusttekitavate</a:t>
            </a:r>
            <a:r>
              <a:rPr lang="en-US" b="1" dirty="0"/>
              <a:t> </a:t>
            </a:r>
            <a:r>
              <a:rPr lang="en-US" b="1" dirty="0" err="1"/>
              <a:t>bakterit</a:t>
            </a:r>
            <a:r>
              <a:rPr lang="et-EE" b="1" dirty="0"/>
              <a:t>e </a:t>
            </a:r>
            <a:r>
              <a:rPr lang="fi-FI" b="1" dirty="0" err="1"/>
              <a:t>hävitamiseks</a:t>
            </a:r>
            <a:r>
              <a:rPr lang="et-EE" b="1" dirty="0"/>
              <a:t> </a:t>
            </a:r>
            <a:r>
              <a:rPr lang="et-EE" dirty="0"/>
              <a:t>(</a:t>
            </a:r>
            <a:r>
              <a:rPr lang="fi-FI" dirty="0" err="1"/>
              <a:t>vee</a:t>
            </a:r>
            <a:r>
              <a:rPr lang="fi-FI" dirty="0"/>
              <a:t> </a:t>
            </a:r>
            <a:r>
              <a:rPr lang="fi-FI" dirty="0" err="1"/>
              <a:t>kloorimi</a:t>
            </a:r>
            <a:r>
              <a:rPr lang="et-EE" dirty="0" err="1"/>
              <a:t>ne</a:t>
            </a:r>
            <a:r>
              <a:rPr lang="fi-FI" dirty="0"/>
              <a:t>, </a:t>
            </a:r>
            <a:r>
              <a:rPr lang="fi-FI" dirty="0" err="1"/>
              <a:t>ultraviolettkiiritami</a:t>
            </a:r>
            <a:r>
              <a:rPr lang="et-EE" dirty="0" err="1"/>
              <a:t>ne</a:t>
            </a:r>
            <a:r>
              <a:rPr lang="fi-FI" dirty="0"/>
              <a:t>, </a:t>
            </a:r>
            <a:r>
              <a:rPr lang="fi-FI" dirty="0" err="1"/>
              <a:t>osoon</a:t>
            </a:r>
            <a:r>
              <a:rPr lang="et-EE" dirty="0" err="1"/>
              <a:t>eerimine</a:t>
            </a:r>
            <a:r>
              <a:rPr lang="fi-FI" dirty="0"/>
              <a:t>,</a:t>
            </a:r>
            <a:r>
              <a:rPr lang="et-EE" dirty="0"/>
              <a:t> </a:t>
            </a:r>
            <a:r>
              <a:rPr lang="en-US" dirty="0" err="1"/>
              <a:t>ultraheli</a:t>
            </a:r>
            <a:r>
              <a:rPr lang="en-US" dirty="0"/>
              <a:t> </a:t>
            </a:r>
            <a:r>
              <a:rPr lang="en-US" dirty="0" err="1"/>
              <a:t>või</a:t>
            </a:r>
            <a:r>
              <a:rPr lang="en-US" dirty="0"/>
              <a:t> </a:t>
            </a:r>
            <a:r>
              <a:rPr lang="en-US" dirty="0" err="1"/>
              <a:t>gammakiirgus</a:t>
            </a:r>
            <a:r>
              <a:rPr lang="et-EE" dirty="0"/>
              <a:t>).</a:t>
            </a:r>
            <a:endParaRPr lang="en-US" dirty="0"/>
          </a:p>
        </p:txBody>
      </p:sp>
      <p:sp>
        <p:nvSpPr>
          <p:cNvPr id="4" name="Slaidinumbri kohatäide 3">
            <a:extLst>
              <a:ext uri="{FF2B5EF4-FFF2-40B4-BE49-F238E27FC236}">
                <a16:creationId xmlns:a16="http://schemas.microsoft.com/office/drawing/2014/main" id="{BEDEC5A8-BDAA-439F-8000-775E95873ED7}"/>
              </a:ext>
            </a:extLst>
          </p:cNvPr>
          <p:cNvSpPr>
            <a:spLocks noGrp="1"/>
          </p:cNvSpPr>
          <p:nvPr>
            <p:ph type="sldNum" sz="quarter" idx="12"/>
          </p:nvPr>
        </p:nvSpPr>
        <p:spPr/>
        <p:txBody>
          <a:bodyPr/>
          <a:lstStyle/>
          <a:p>
            <a:fld id="{F270796C-9544-4DF0-B1C3-164D9FBAADF6}" type="slidenum">
              <a:rPr lang="en-US" smtClean="0"/>
              <a:t>8</a:t>
            </a:fld>
            <a:endParaRPr lang="en-US"/>
          </a:p>
        </p:txBody>
      </p:sp>
    </p:spTree>
    <p:extLst>
      <p:ext uri="{BB962C8B-B14F-4D97-AF65-F5344CB8AC3E}">
        <p14:creationId xmlns:p14="http://schemas.microsoft.com/office/powerpoint/2010/main" val="23712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7B5BFBA-CFDE-4F5B-902F-17F4DE52CF19}"/>
              </a:ext>
            </a:extLst>
          </p:cNvPr>
          <p:cNvSpPr>
            <a:spLocks noGrp="1"/>
          </p:cNvSpPr>
          <p:nvPr>
            <p:ph type="title"/>
          </p:nvPr>
        </p:nvSpPr>
        <p:spPr/>
        <p:txBody>
          <a:bodyPr/>
          <a:lstStyle/>
          <a:p>
            <a:r>
              <a:rPr lang="et-EE" b="1" dirty="0"/>
              <a:t>Veehaarded</a:t>
            </a:r>
            <a:endParaRPr lang="en-US" b="1" dirty="0"/>
          </a:p>
        </p:txBody>
      </p:sp>
      <p:sp>
        <p:nvSpPr>
          <p:cNvPr id="3" name="Sisu kohatäide 2">
            <a:extLst>
              <a:ext uri="{FF2B5EF4-FFF2-40B4-BE49-F238E27FC236}">
                <a16:creationId xmlns:a16="http://schemas.microsoft.com/office/drawing/2014/main" id="{E575246B-3593-4185-A2A4-D6B2BD4B0817}"/>
              </a:ext>
            </a:extLst>
          </p:cNvPr>
          <p:cNvSpPr>
            <a:spLocks noGrp="1"/>
          </p:cNvSpPr>
          <p:nvPr>
            <p:ph idx="1"/>
          </p:nvPr>
        </p:nvSpPr>
        <p:spPr>
          <a:xfrm>
            <a:off x="838200" y="2758313"/>
            <a:ext cx="10515600" cy="2462911"/>
          </a:xfrm>
        </p:spPr>
        <p:txBody>
          <a:bodyPr/>
          <a:lstStyle/>
          <a:p>
            <a:r>
              <a:rPr lang="et-EE" b="1" dirty="0"/>
              <a:t>Veehaardeks</a:t>
            </a:r>
            <a:r>
              <a:rPr lang="et-EE" dirty="0"/>
              <a:t> nimetatakse põhjavee saamiseks rajatud ehitisi (kaeve, kaevude rühmi). Põhilisteks veehaarde tüüpideks on puur- ja salvkaevud.</a:t>
            </a:r>
          </a:p>
          <a:p>
            <a:r>
              <a:rPr lang="et-EE" b="1" dirty="0"/>
              <a:t>Deebit</a:t>
            </a:r>
            <a:r>
              <a:rPr lang="et-EE" dirty="0"/>
              <a:t> – tootlikkus ehk looduslikust allikast või kaevust ajaühikus saadav veehulk.</a:t>
            </a:r>
          </a:p>
        </p:txBody>
      </p:sp>
      <p:sp>
        <p:nvSpPr>
          <p:cNvPr id="4" name="Slaidinumbri kohatäide 3">
            <a:extLst>
              <a:ext uri="{FF2B5EF4-FFF2-40B4-BE49-F238E27FC236}">
                <a16:creationId xmlns:a16="http://schemas.microsoft.com/office/drawing/2014/main" id="{B978BD7C-2849-4C39-A3BB-E90DDD39D6CC}"/>
              </a:ext>
            </a:extLst>
          </p:cNvPr>
          <p:cNvSpPr>
            <a:spLocks noGrp="1"/>
          </p:cNvSpPr>
          <p:nvPr>
            <p:ph type="sldNum" sz="quarter" idx="12"/>
          </p:nvPr>
        </p:nvSpPr>
        <p:spPr/>
        <p:txBody>
          <a:bodyPr/>
          <a:lstStyle/>
          <a:p>
            <a:fld id="{F270796C-9544-4DF0-B1C3-164D9FBAADF6}" type="slidenum">
              <a:rPr lang="en-US" smtClean="0"/>
              <a:t>9</a:t>
            </a:fld>
            <a:endParaRPr lang="en-US"/>
          </a:p>
        </p:txBody>
      </p:sp>
    </p:spTree>
    <p:extLst>
      <p:ext uri="{BB962C8B-B14F-4D97-AF65-F5344CB8AC3E}">
        <p14:creationId xmlns:p14="http://schemas.microsoft.com/office/powerpoint/2010/main" val="1544841514"/>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TotalTime>
  <Words>2496</Words>
  <Application>Microsoft Office PowerPoint</Application>
  <PresentationFormat>Laiekraan</PresentationFormat>
  <Paragraphs>209</Paragraphs>
  <Slides>27</Slides>
  <Notes>6</Notes>
  <HiddenSlides>0</HiddenSlides>
  <MMClips>0</MMClips>
  <ScaleCrop>false</ScaleCrop>
  <HeadingPairs>
    <vt:vector size="6" baseType="variant">
      <vt:variant>
        <vt:lpstr>Kasutatud fondid</vt:lpstr>
      </vt:variant>
      <vt:variant>
        <vt:i4>6</vt:i4>
      </vt:variant>
      <vt:variant>
        <vt:lpstr>Kujundus</vt:lpstr>
      </vt:variant>
      <vt:variant>
        <vt:i4>1</vt:i4>
      </vt:variant>
      <vt:variant>
        <vt:lpstr>Slaidipealkirjad</vt:lpstr>
      </vt:variant>
      <vt:variant>
        <vt:i4>27</vt:i4>
      </vt:variant>
    </vt:vector>
  </HeadingPairs>
  <TitlesOfParts>
    <vt:vector size="34" baseType="lpstr">
      <vt:lpstr>Arial</vt:lpstr>
      <vt:lpstr>Calibri</vt:lpstr>
      <vt:lpstr>Calibri Light</vt:lpstr>
      <vt:lpstr>Times-Bold</vt:lpstr>
      <vt:lpstr>Times-Roman</vt:lpstr>
      <vt:lpstr>Wingdings</vt:lpstr>
      <vt:lpstr>Office'i kujundus</vt:lpstr>
      <vt:lpstr>15. Loeng: Põhjavee puhastamine, kasutamine ja seire </vt:lpstr>
      <vt:lpstr>Põhjavee reostuse liigid (Karro, 2014)</vt:lpstr>
      <vt:lpstr>Põhjavee reostuse allikad (Karro, 2010)</vt:lpstr>
      <vt:lpstr>Reostuse levik</vt:lpstr>
      <vt:lpstr>Reostuse levik</vt:lpstr>
      <vt:lpstr>Näide. Tapa lennuväli</vt:lpstr>
      <vt:lpstr>Näide. Tapa lennuväli</vt:lpstr>
      <vt:lpstr>Põhjavee puhastamine veevärkides</vt:lpstr>
      <vt:lpstr>Veehaarded</vt:lpstr>
      <vt:lpstr>PowerPointi esitlus</vt:lpstr>
      <vt:lpstr>PowerPointi esitlus</vt:lpstr>
      <vt:lpstr>Puurkaevude liigid</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EKSAM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Loeng: Põhjaveehaarded ning põhjavee puhastamine</dc:title>
  <dc:creator>Joonas Pärn</dc:creator>
  <cp:lastModifiedBy>Joonas Pärn</cp:lastModifiedBy>
  <cp:revision>49</cp:revision>
  <dcterms:created xsi:type="dcterms:W3CDTF">2017-12-12T12:14:04Z</dcterms:created>
  <dcterms:modified xsi:type="dcterms:W3CDTF">2017-12-18T15:01:36Z</dcterms:modified>
</cp:coreProperties>
</file>