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78" r:id="rId2"/>
    <p:sldId id="256" r:id="rId3"/>
    <p:sldId id="285" r:id="rId4"/>
    <p:sldId id="286" r:id="rId5"/>
    <p:sldId id="259" r:id="rId6"/>
    <p:sldId id="260" r:id="rId7"/>
    <p:sldId id="261" r:id="rId8"/>
    <p:sldId id="287" r:id="rId9"/>
    <p:sldId id="262" r:id="rId10"/>
    <p:sldId id="263" r:id="rId11"/>
    <p:sldId id="264" r:id="rId12"/>
    <p:sldId id="265" r:id="rId13"/>
    <p:sldId id="288" r:id="rId14"/>
    <p:sldId id="267" r:id="rId15"/>
    <p:sldId id="268" r:id="rId16"/>
    <p:sldId id="281" r:id="rId17"/>
    <p:sldId id="280" r:id="rId18"/>
    <p:sldId id="269" r:id="rId19"/>
    <p:sldId id="270" r:id="rId20"/>
    <p:sldId id="271" r:id="rId21"/>
    <p:sldId id="272" r:id="rId22"/>
    <p:sldId id="273" r:id="rId23"/>
    <p:sldId id="283" r:id="rId24"/>
    <p:sldId id="282" r:id="rId25"/>
    <p:sldId id="274" r:id="rId26"/>
    <p:sldId id="275" r:id="rId27"/>
    <p:sldId id="276" r:id="rId28"/>
    <p:sldId id="284" r:id="rId29"/>
    <p:sldId id="27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eskmine laad 2 – rõh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58" autoAdjust="0"/>
    <p:restoredTop sz="70486" autoAdjust="0"/>
  </p:normalViewPr>
  <p:slideViewPr>
    <p:cSldViewPr snapToGrid="0">
      <p:cViewPr varScale="1">
        <p:scale>
          <a:sx n="61" d="100"/>
          <a:sy n="61" d="100"/>
        </p:scale>
        <p:origin x="1454"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äise kohatäid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Kuupäeva kohatäid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993257-F2BD-4315-A78B-99B122821F21}" type="datetimeFigureOut">
              <a:rPr lang="en-US" smtClean="0"/>
              <a:t>9/26/2017</a:t>
            </a:fld>
            <a:endParaRPr lang="en-US"/>
          </a:p>
        </p:txBody>
      </p:sp>
      <p:sp>
        <p:nvSpPr>
          <p:cNvPr id="4" name="Slaidi pildi kohatä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ärkmete kohatäid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t-EE"/>
              <a:t>Redigeeri juhtslaidi tekstilaade</a:t>
            </a:r>
          </a:p>
          <a:p>
            <a:pPr lvl="1"/>
            <a:r>
              <a:rPr lang="et-EE"/>
              <a:t>Teine tase</a:t>
            </a:r>
          </a:p>
          <a:p>
            <a:pPr lvl="2"/>
            <a:r>
              <a:rPr lang="et-EE"/>
              <a:t>Kolmas tase</a:t>
            </a:r>
          </a:p>
          <a:p>
            <a:pPr lvl="3"/>
            <a:r>
              <a:rPr lang="et-EE"/>
              <a:t>Neljas tase</a:t>
            </a:r>
          </a:p>
          <a:p>
            <a:pPr lvl="4"/>
            <a:r>
              <a:rPr lang="et-EE"/>
              <a:t>Viies tase</a:t>
            </a:r>
            <a:endParaRPr lang="en-US"/>
          </a:p>
        </p:txBody>
      </p:sp>
      <p:sp>
        <p:nvSpPr>
          <p:cNvPr id="6" name="Jaluse kohatäid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aidinumbri kohatä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338694-D939-4CCF-ABD7-8CEE02ED0324}" type="slidenum">
              <a:rPr lang="en-US" smtClean="0"/>
              <a:t>‹#›</a:t>
            </a:fld>
            <a:endParaRPr lang="en-US"/>
          </a:p>
        </p:txBody>
      </p:sp>
    </p:spTree>
    <p:extLst>
      <p:ext uri="{BB962C8B-B14F-4D97-AF65-F5344CB8AC3E}">
        <p14:creationId xmlns:p14="http://schemas.microsoft.com/office/powerpoint/2010/main" val="1172061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dirty="0"/>
              <a:t>Kodune ülesanne</a:t>
            </a:r>
            <a:endParaRPr lang="en-US" dirty="0"/>
          </a:p>
        </p:txBody>
      </p:sp>
      <p:sp>
        <p:nvSpPr>
          <p:cNvPr id="4" name="Slaidinumbri kohatäide 3"/>
          <p:cNvSpPr>
            <a:spLocks noGrp="1"/>
          </p:cNvSpPr>
          <p:nvPr>
            <p:ph type="sldNum" sz="quarter" idx="10"/>
          </p:nvPr>
        </p:nvSpPr>
        <p:spPr/>
        <p:txBody>
          <a:bodyPr/>
          <a:lstStyle/>
          <a:p>
            <a:fld id="{6E338694-D939-4CCF-ABD7-8CEE02ED0324}" type="slidenum">
              <a:rPr lang="en-US" smtClean="0"/>
              <a:t>1</a:t>
            </a:fld>
            <a:endParaRPr lang="en-US"/>
          </a:p>
        </p:txBody>
      </p:sp>
    </p:spTree>
    <p:extLst>
      <p:ext uri="{BB962C8B-B14F-4D97-AF65-F5344CB8AC3E}">
        <p14:creationId xmlns:p14="http://schemas.microsoft.com/office/powerpoint/2010/main" val="554437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Märkmete kohatäide 2"/>
              <p:cNvSpPr>
                <a:spLocks noGrp="1"/>
              </p:cNvSpPr>
              <p:nvPr>
                <p:ph type="body" idx="1"/>
              </p:nvPr>
            </p:nvSpPr>
            <p:spPr/>
            <p:txBody>
              <a:bodyPr/>
              <a:lstStyle/>
              <a:p>
                <a:pPr marL="171450" indent="-171450">
                  <a:buFont typeface="Arial" panose="020B0604020202020204" pitchFamily="34" charset="0"/>
                  <a:buChar char="•"/>
                </a:pPr>
                <a:r>
                  <a:rPr lang="et-EE" dirty="0"/>
                  <a:t>Tasakaaluolek tähendab seda, et W ei muutu (ka uuritava pinna/punkti asend maapinnas ei muutu).</a:t>
                </a:r>
              </a:p>
              <a:p>
                <a:pPr marL="171450" indent="-171450">
                  <a:buFont typeface="Arial" panose="020B0604020202020204" pitchFamily="34" charset="0"/>
                  <a:buChar char="•"/>
                </a:pPr>
                <a:r>
                  <a:rPr lang="el-GR" dirty="0"/>
                  <a:t>Β</a:t>
                </a:r>
                <a:r>
                  <a:rPr lang="et-EE" baseline="-25000" dirty="0"/>
                  <a:t>p</a:t>
                </a:r>
                <a:r>
                  <a:rPr lang="et-EE" baseline="0" dirty="0"/>
                  <a:t> ehk maatriksi </a:t>
                </a:r>
                <a:r>
                  <a:rPr lang="et-EE" baseline="0" dirty="0" err="1"/>
                  <a:t>kokkusurutavus</a:t>
                </a:r>
                <a:r>
                  <a:rPr lang="et-EE" baseline="0" dirty="0"/>
                  <a:t> kontrollib efektiivse rõhu (osakeste kontaktrõhu) muutust;</a:t>
                </a:r>
              </a:p>
              <a:p>
                <a:pPr marL="171450" indent="-171450">
                  <a:buFont typeface="Arial" panose="020B0604020202020204" pitchFamily="34" charset="0"/>
                  <a:buChar char="•"/>
                </a:pPr>
                <a:r>
                  <a:rPr lang="et-EE" baseline="0" dirty="0" err="1"/>
                  <a:t>B</a:t>
                </a:r>
                <a:r>
                  <a:rPr lang="et-EE" baseline="-25000" dirty="0" err="1"/>
                  <a:t>w</a:t>
                </a:r>
                <a:r>
                  <a:rPr lang="et-EE" baseline="-25000" dirty="0"/>
                  <a:t> </a:t>
                </a:r>
                <a:r>
                  <a:rPr lang="et-EE" baseline="0" dirty="0"/>
                  <a:t>ehk vee </a:t>
                </a:r>
                <a:r>
                  <a:rPr lang="et-EE" baseline="0" dirty="0" err="1"/>
                  <a:t>kokkusurutavus</a:t>
                </a:r>
                <a:r>
                  <a:rPr lang="et-EE" baseline="0" dirty="0"/>
                  <a:t> kontrollib vee paisumist rõhu langusel</a:t>
                </a:r>
                <a:endParaRPr lang="et-EE" baseline="-25000" dirty="0"/>
              </a:p>
              <a:p>
                <a:pPr marL="171450" indent="-171450">
                  <a:buFont typeface="Arial" panose="020B0604020202020204" pitchFamily="34" charset="0"/>
                  <a:buChar char="•"/>
                </a:pPr>
                <a14:m>
                  <m:oMath xmlns:m="http://schemas.openxmlformats.org/officeDocument/2006/math">
                    <m:sSub>
                      <m:sSubPr>
                        <m:ctrlPr>
                          <a:rPr lang="et-EE" b="0" i="1" smtClean="0">
                            <a:latin typeface="Cambria Math" panose="02040503050406030204" pitchFamily="18" charset="0"/>
                          </a:rPr>
                        </m:ctrlPr>
                      </m:sSubPr>
                      <m:e>
                        <m:r>
                          <a:rPr lang="et-EE" b="0" i="1" smtClean="0">
                            <a:latin typeface="Cambria Math" panose="02040503050406030204" pitchFamily="18" charset="0"/>
                            <a:ea typeface="Cambria Math" panose="02040503050406030204" pitchFamily="18" charset="0"/>
                          </a:rPr>
                          <m:t>𝜌</m:t>
                        </m:r>
                      </m:e>
                      <m:sub>
                        <m:r>
                          <a:rPr lang="et-EE" b="0" i="1" smtClean="0">
                            <a:latin typeface="Cambria Math" panose="02040503050406030204" pitchFamily="18" charset="0"/>
                          </a:rPr>
                          <m:t>𝑤</m:t>
                        </m:r>
                      </m:sub>
                    </m:sSub>
                    <m:r>
                      <a:rPr lang="et-EE" b="0" i="1" smtClean="0">
                        <a:latin typeface="Cambria Math" panose="02040503050406030204" pitchFamily="18" charset="0"/>
                      </a:rPr>
                      <m:t>𝑔</m:t>
                    </m:r>
                  </m:oMath>
                </a14:m>
                <a:r>
                  <a:rPr lang="et-EE" dirty="0"/>
                  <a:t> – vee tiheduse ja raskuskiirenduse korrutis ehk vee erikaal</a:t>
                </a:r>
              </a:p>
              <a:p>
                <a:pPr marL="171450" indent="-171450">
                  <a:buFont typeface="Arial" panose="020B0604020202020204" pitchFamily="34" charset="0"/>
                  <a:buChar char="•"/>
                </a:pPr>
                <a:r>
                  <a:rPr lang="et-EE" dirty="0"/>
                  <a:t>n – veekihi poorsus</a:t>
                </a:r>
              </a:p>
              <a:p>
                <a:pPr marL="171450" indent="-171450">
                  <a:buFont typeface="Arial" panose="020B0604020202020204" pitchFamily="34" charset="0"/>
                  <a:buChar char="•"/>
                </a:pPr>
                <a14:m>
                  <m:oMath xmlns:m="http://schemas.openxmlformats.org/officeDocument/2006/math">
                    <m:sSub>
                      <m:sSubPr>
                        <m:ctrlPr>
                          <a:rPr lang="et-EE" b="0" i="1" smtClean="0">
                            <a:latin typeface="Cambria Math" panose="02040503050406030204" pitchFamily="18" charset="0"/>
                          </a:rPr>
                        </m:ctrlPr>
                      </m:sSubPr>
                      <m:e>
                        <m:r>
                          <a:rPr lang="et-EE" b="0" i="1" smtClean="0">
                            <a:latin typeface="Cambria Math" panose="02040503050406030204" pitchFamily="18" charset="0"/>
                            <a:ea typeface="Cambria Math" panose="02040503050406030204" pitchFamily="18" charset="0"/>
                          </a:rPr>
                          <m:t>𝛽</m:t>
                        </m:r>
                      </m:e>
                      <m:sub>
                        <m:r>
                          <a:rPr lang="et-EE" b="0" i="1" smtClean="0">
                            <a:latin typeface="Cambria Math" panose="02040503050406030204" pitchFamily="18" charset="0"/>
                          </a:rPr>
                          <m:t>𝑝</m:t>
                        </m:r>
                      </m:sub>
                    </m:sSub>
                  </m:oMath>
                </a14:m>
                <a:r>
                  <a:rPr lang="et-EE" dirty="0"/>
                  <a:t> - kirjeldab kahte protsessi: veekihti moodustava poorse</a:t>
                </a:r>
                <a:r>
                  <a:rPr lang="et-EE" baseline="0" dirty="0"/>
                  <a:t> maatriksi kokku surumist ja pooriruumi vähenemist mis toimub tänu kivimiosakeste kontaktrõhu suurenemisele.</a:t>
                </a:r>
                <a:endParaRPr lang="en-US" dirty="0"/>
              </a:p>
            </p:txBody>
          </p:sp>
        </mc:Choice>
        <mc:Fallback xmlns="">
          <p:sp>
            <p:nvSpPr>
              <p:cNvPr id="3" name="Märkmete kohatäide 2"/>
              <p:cNvSpPr>
                <a:spLocks noGrp="1"/>
              </p:cNvSpPr>
              <p:nvPr>
                <p:ph type="body" idx="1"/>
              </p:nvPr>
            </p:nvSpPr>
            <p:spPr/>
            <p:txBody>
              <a:bodyPr/>
              <a:lstStyle/>
              <a:p>
                <a:pPr marL="171450" indent="-171450">
                  <a:buFont typeface="Arial" panose="020B0604020202020204" pitchFamily="34" charset="0"/>
                  <a:buChar char="•"/>
                </a:pPr>
                <a:r>
                  <a:rPr lang="et-EE" dirty="0"/>
                  <a:t>Tasakaaluolek tähendab seda, et W ei muutu.</a:t>
                </a:r>
              </a:p>
              <a:p>
                <a:pPr marL="171450" indent="-171450">
                  <a:buFont typeface="Arial" panose="020B0604020202020204" pitchFamily="34" charset="0"/>
                  <a:buChar char="•"/>
                </a:pPr>
                <a:r>
                  <a:rPr lang="et-EE" b="0" i="0">
                    <a:latin typeface="Cambria Math" panose="02040503050406030204" pitchFamily="18" charset="0"/>
                    <a:ea typeface="Cambria Math" panose="02040503050406030204" pitchFamily="18" charset="0"/>
                  </a:rPr>
                  <a:t>𝜌_</a:t>
                </a:r>
                <a:r>
                  <a:rPr lang="et-EE" b="0" i="0">
                    <a:latin typeface="Cambria Math" panose="02040503050406030204" pitchFamily="18" charset="0"/>
                  </a:rPr>
                  <a:t>𝑤 𝑔</a:t>
                </a:r>
                <a:r>
                  <a:rPr lang="et-EE" dirty="0"/>
                  <a:t> – vee tiheduse ja raskuskiirenduse korrutis ehk vee erikaal</a:t>
                </a:r>
              </a:p>
              <a:p>
                <a:pPr marL="171450" indent="-171450">
                  <a:buFont typeface="Arial" panose="020B0604020202020204" pitchFamily="34" charset="0"/>
                  <a:buChar char="•"/>
                </a:pPr>
                <a:r>
                  <a:rPr lang="et-EE" dirty="0"/>
                  <a:t>n – veekihi poorsus</a:t>
                </a:r>
              </a:p>
              <a:p>
                <a:pPr marL="171450" indent="-171450">
                  <a:buFont typeface="Arial" panose="020B0604020202020204" pitchFamily="34" charset="0"/>
                  <a:buChar char="•"/>
                </a:pPr>
                <a:r>
                  <a:rPr lang="et-EE" b="0" i="0">
                    <a:latin typeface="Cambria Math" panose="02040503050406030204" pitchFamily="18" charset="0"/>
                    <a:ea typeface="Cambria Math" panose="02040503050406030204" pitchFamily="18" charset="0"/>
                  </a:rPr>
                  <a:t>𝛽_</a:t>
                </a:r>
                <a:r>
                  <a:rPr lang="et-EE" b="0" i="0">
                    <a:latin typeface="Cambria Math" panose="02040503050406030204" pitchFamily="18" charset="0"/>
                  </a:rPr>
                  <a:t>𝑝</a:t>
                </a:r>
                <a:r>
                  <a:rPr lang="et-EE" dirty="0"/>
                  <a:t> - kirjeldab kahte protsessi: veekihti moodustava poorse</a:t>
                </a:r>
                <a:r>
                  <a:rPr lang="et-EE" baseline="0" dirty="0"/>
                  <a:t> maatriksi </a:t>
                </a:r>
                <a:r>
                  <a:rPr lang="et-EE" baseline="0" dirty="0" err="1"/>
                  <a:t>kokkusurumist</a:t>
                </a:r>
                <a:r>
                  <a:rPr lang="et-EE" baseline="0" dirty="0"/>
                  <a:t> ja pooriruumi vähenemist mis toimub tänu </a:t>
                </a:r>
                <a:r>
                  <a:rPr lang="et-EE" baseline="0" dirty="0" err="1"/>
                  <a:t>kvimiosakeste</a:t>
                </a:r>
                <a:r>
                  <a:rPr lang="et-EE" baseline="0" dirty="0"/>
                  <a:t> kontaktrõhu suurenemisele.</a:t>
                </a:r>
                <a:endParaRPr lang="en-US" dirty="0"/>
              </a:p>
            </p:txBody>
          </p:sp>
        </mc:Fallback>
      </mc:AlternateContent>
      <p:sp>
        <p:nvSpPr>
          <p:cNvPr id="4" name="Slaidinumbri kohatäide 3"/>
          <p:cNvSpPr>
            <a:spLocks noGrp="1"/>
          </p:cNvSpPr>
          <p:nvPr>
            <p:ph type="sldNum" sz="quarter" idx="10"/>
          </p:nvPr>
        </p:nvSpPr>
        <p:spPr/>
        <p:txBody>
          <a:bodyPr/>
          <a:lstStyle/>
          <a:p>
            <a:fld id="{6E338694-D939-4CCF-ABD7-8CEE02ED0324}" type="slidenum">
              <a:rPr lang="en-US" smtClean="0"/>
              <a:t>11</a:t>
            </a:fld>
            <a:endParaRPr lang="en-US"/>
          </a:p>
        </p:txBody>
      </p:sp>
    </p:spTree>
    <p:extLst>
      <p:ext uri="{BB962C8B-B14F-4D97-AF65-F5344CB8AC3E}">
        <p14:creationId xmlns:p14="http://schemas.microsoft.com/office/powerpoint/2010/main" val="3055580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171450" indent="-171450">
              <a:buFont typeface="Arial" panose="020B0604020202020204" pitchFamily="34" charset="0"/>
              <a:buChar char="•"/>
            </a:pPr>
            <a:r>
              <a:rPr lang="et-EE" dirty="0"/>
              <a:t>Peenemateraliste </a:t>
            </a:r>
            <a:r>
              <a:rPr lang="et-EE" dirty="0" err="1"/>
              <a:t>setendite</a:t>
            </a:r>
            <a:r>
              <a:rPr lang="et-EE" dirty="0"/>
              <a:t> puhul on </a:t>
            </a:r>
            <a:r>
              <a:rPr lang="et-EE" dirty="0" err="1"/>
              <a:t>kokkusurutavusest</a:t>
            </a:r>
            <a:r>
              <a:rPr lang="et-EE" dirty="0"/>
              <a:t> tekkinud efektid tihti taastumatud (ehk ei ole elastsed) – see tähendab seda, et kui veevõtt peaks lakkama ja looduslikud tingimused taastuma, ei ole selliste veekihtide veemahutavused enam samad, mis enne tarbimise algust, sest vee ladustamiseks vajalik pooriruum on vähenenud. </a:t>
            </a:r>
            <a:endParaRPr lang="en-US" dirty="0"/>
          </a:p>
        </p:txBody>
      </p:sp>
      <p:sp>
        <p:nvSpPr>
          <p:cNvPr id="4" name="Slaidinumbri kohatäide 3"/>
          <p:cNvSpPr>
            <a:spLocks noGrp="1"/>
          </p:cNvSpPr>
          <p:nvPr>
            <p:ph type="sldNum" sz="quarter" idx="10"/>
          </p:nvPr>
        </p:nvSpPr>
        <p:spPr/>
        <p:txBody>
          <a:bodyPr/>
          <a:lstStyle/>
          <a:p>
            <a:fld id="{6E338694-D939-4CCF-ABD7-8CEE02ED0324}" type="slidenum">
              <a:rPr lang="en-US" smtClean="0"/>
              <a:t>12</a:t>
            </a:fld>
            <a:endParaRPr lang="en-US"/>
          </a:p>
        </p:txBody>
      </p:sp>
    </p:spTree>
    <p:extLst>
      <p:ext uri="{BB962C8B-B14F-4D97-AF65-F5344CB8AC3E}">
        <p14:creationId xmlns:p14="http://schemas.microsoft.com/office/powerpoint/2010/main" val="825475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171450" indent="-171450">
              <a:buFont typeface="Arial" panose="020B0604020202020204" pitchFamily="34" charset="0"/>
              <a:buChar char="•"/>
            </a:pPr>
            <a:r>
              <a:rPr lang="et-EE" dirty="0"/>
              <a:t>Survelise põhjaveekihi kasutamisel võib tekkida palju suurem depressioonilehter (täpsemalt loeng 15) kui surveta põhjavee kasutamisel, sest sama koguse vee kättesaamiseks peab vesi tulema palju suuremalt maa-alalt. </a:t>
            </a:r>
            <a:r>
              <a:rPr lang="et-EE" i="1" dirty="0"/>
              <a:t>Vabapinnalise põhjavee pumpamisel on võimalik kätte saada kogu </a:t>
            </a:r>
            <a:r>
              <a:rPr lang="et-EE" i="1" dirty="0" err="1"/>
              <a:t>gravitatsiooniliselt</a:t>
            </a:r>
            <a:r>
              <a:rPr lang="et-EE" i="1" dirty="0"/>
              <a:t> voolav vesi, samal ajal kui surveta põhjaveekihi kasutamisel vabaneb vaid väike osa seal ladestunud veest</a:t>
            </a:r>
            <a:r>
              <a:rPr lang="et-EE" dirty="0"/>
              <a:t>. </a:t>
            </a:r>
            <a:r>
              <a:rPr lang="et-EE" i="1" dirty="0"/>
              <a:t>Vabapinnalise põhjavee puhul toimub pooriruumi tegelik veetustumine, samal ajal kui survelise põhjaveepuhul toimub vee vabanemine vaid sekundaarsete elastsete tegurite toimel nagu veekihi </a:t>
            </a:r>
            <a:r>
              <a:rPr lang="et-EE" i="1" dirty="0" err="1"/>
              <a:t>kokkusurumine</a:t>
            </a:r>
            <a:r>
              <a:rPr lang="et-EE" i="1" dirty="0"/>
              <a:t> </a:t>
            </a:r>
            <a:r>
              <a:rPr lang="et-EE" dirty="0"/>
              <a:t>(</a:t>
            </a:r>
            <a:r>
              <a:rPr lang="et-EE" i="1" dirty="0" err="1"/>
              <a:t>compaction</a:t>
            </a:r>
            <a:r>
              <a:rPr lang="et-EE" dirty="0"/>
              <a:t>) </a:t>
            </a:r>
            <a:r>
              <a:rPr lang="et-EE" i="1" dirty="0"/>
              <a:t>ja vee paisumine hüdraulilise rõhu langusel</a:t>
            </a:r>
            <a:r>
              <a:rPr lang="et-EE" dirty="0"/>
              <a:t>.</a:t>
            </a:r>
          </a:p>
          <a:p>
            <a:pPr marL="171450" indent="-171450">
              <a:buFont typeface="Arial" panose="020B0604020202020204" pitchFamily="34" charset="0"/>
              <a:buChar char="•"/>
            </a:pPr>
            <a:r>
              <a:rPr lang="et-EE" dirty="0"/>
              <a:t>Vasakpoolne on kokkuvõttev joonis veemahutavuse teemast.</a:t>
            </a:r>
          </a:p>
          <a:p>
            <a:pPr marL="171450" indent="-171450">
              <a:buFont typeface="Arial" panose="020B0604020202020204" pitchFamily="34" charset="0"/>
              <a:buChar char="•"/>
            </a:pPr>
            <a:r>
              <a:rPr lang="et-EE" dirty="0"/>
              <a:t>Keskmisel joonisel depressioonilehter vabapinnalises põhjaveekihis.</a:t>
            </a:r>
          </a:p>
          <a:p>
            <a:pPr marL="171450" indent="-171450">
              <a:buFont typeface="Arial" panose="020B0604020202020204" pitchFamily="34" charset="0"/>
              <a:buChar char="•"/>
            </a:pPr>
            <a:r>
              <a:rPr lang="et-EE" dirty="0"/>
              <a:t>Parempoolsel joonisel depressioonilehter survelises Kambriumi-Vendi põhjaveekompleksis 1990.-date aastate alguses.</a:t>
            </a:r>
            <a:endParaRPr lang="en-US" dirty="0"/>
          </a:p>
        </p:txBody>
      </p:sp>
      <p:sp>
        <p:nvSpPr>
          <p:cNvPr id="4" name="Slaidinumbri kohatäide 3"/>
          <p:cNvSpPr>
            <a:spLocks noGrp="1"/>
          </p:cNvSpPr>
          <p:nvPr>
            <p:ph type="sldNum" sz="quarter" idx="10"/>
          </p:nvPr>
        </p:nvSpPr>
        <p:spPr/>
        <p:txBody>
          <a:bodyPr/>
          <a:lstStyle/>
          <a:p>
            <a:fld id="{6E338694-D939-4CCF-ABD7-8CEE02ED0324}" type="slidenum">
              <a:rPr lang="en-US" smtClean="0"/>
              <a:t>13</a:t>
            </a:fld>
            <a:endParaRPr lang="en-US"/>
          </a:p>
        </p:txBody>
      </p:sp>
    </p:spTree>
    <p:extLst>
      <p:ext uri="{BB962C8B-B14F-4D97-AF65-F5344CB8AC3E}">
        <p14:creationId xmlns:p14="http://schemas.microsoft.com/office/powerpoint/2010/main" val="438844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171450" indent="-171450">
              <a:buFont typeface="Arial" panose="020B0604020202020204" pitchFamily="34" charset="0"/>
              <a:buChar char="•"/>
            </a:pPr>
            <a:r>
              <a:rPr lang="et-EE" dirty="0"/>
              <a:t>Kokkuvõttev näide – (a) looduslikud tingimused; (b) olukord pärast pumpamist ja </a:t>
            </a:r>
            <a:r>
              <a:rPr lang="et-EE" dirty="0" err="1"/>
              <a:t>piesomeetrilise</a:t>
            </a:r>
            <a:r>
              <a:rPr lang="et-EE" dirty="0"/>
              <a:t> taseme langust.</a:t>
            </a:r>
          </a:p>
          <a:p>
            <a:pPr marL="171450" indent="-171450">
              <a:buFont typeface="Arial" panose="020B0604020202020204" pitchFamily="34" charset="0"/>
              <a:buChar char="•"/>
            </a:pPr>
            <a:r>
              <a:rPr lang="et-EE" dirty="0"/>
              <a:t>NB! Algtingimustel langevad vabapinnalise põhjaveekihi ja survelise põhjaveekihi põhjaveetasemed kokku. Veevahetus kahe veekihi vahel on väga aeglane. </a:t>
            </a:r>
          </a:p>
          <a:p>
            <a:pPr marL="171450" indent="-171450">
              <a:buFont typeface="Arial" panose="020B0604020202020204" pitchFamily="34" charset="0"/>
              <a:buChar char="•"/>
            </a:pPr>
            <a:r>
              <a:rPr lang="et-EE" baseline="0" dirty="0" err="1"/>
              <a:t>p</a:t>
            </a:r>
            <a:r>
              <a:rPr lang="et-EE" baseline="-25000" dirty="0" err="1"/>
              <a:t>t</a:t>
            </a:r>
            <a:r>
              <a:rPr lang="et-EE" baseline="-25000" dirty="0"/>
              <a:t> </a:t>
            </a:r>
            <a:r>
              <a:rPr lang="et-EE" baseline="0" dirty="0"/>
              <a:t> - litostaatiline rõhk (0 maapinnal)</a:t>
            </a:r>
          </a:p>
          <a:p>
            <a:pPr marL="171450" indent="-171450">
              <a:buFont typeface="Arial" panose="020B0604020202020204" pitchFamily="34" charset="0"/>
              <a:buChar char="•"/>
            </a:pPr>
            <a:r>
              <a:rPr lang="et-EE" baseline="0" dirty="0" err="1"/>
              <a:t>p</a:t>
            </a:r>
            <a:r>
              <a:rPr lang="et-EE" baseline="-25000" dirty="0" err="1"/>
              <a:t>h</a:t>
            </a:r>
            <a:r>
              <a:rPr lang="et-EE" baseline="0" dirty="0"/>
              <a:t> – hüdrauliline rõhk survelises põhjaveekihis (0 põhjavee survetasemel)</a:t>
            </a:r>
          </a:p>
          <a:p>
            <a:pPr marL="171450" indent="-171450">
              <a:buFont typeface="Arial" panose="020B0604020202020204" pitchFamily="34" charset="0"/>
              <a:buChar char="•"/>
            </a:pPr>
            <a:r>
              <a:rPr lang="et-EE" baseline="0" dirty="0" err="1"/>
              <a:t>p</a:t>
            </a:r>
            <a:r>
              <a:rPr lang="et-EE" baseline="-25000" dirty="0" err="1"/>
              <a:t>i</a:t>
            </a:r>
            <a:r>
              <a:rPr lang="et-EE" baseline="0" dirty="0"/>
              <a:t> – kivimiosakeste-vaheline rõhk.</a:t>
            </a:r>
          </a:p>
          <a:p>
            <a:pPr marL="171450" indent="-171450">
              <a:buFont typeface="Arial" panose="020B0604020202020204" pitchFamily="34" charset="0"/>
              <a:buChar char="•"/>
            </a:pPr>
            <a:r>
              <a:rPr lang="et-EE" baseline="0" dirty="0"/>
              <a:t>Joonisel b on toimunud vee pumpamine sügavamast survelisest põhjaveekihist. Kui </a:t>
            </a:r>
            <a:r>
              <a:rPr lang="et-EE" baseline="0" dirty="0" err="1"/>
              <a:t>p</a:t>
            </a:r>
            <a:r>
              <a:rPr lang="et-EE" baseline="-25000" dirty="0" err="1"/>
              <a:t>h</a:t>
            </a:r>
            <a:r>
              <a:rPr lang="et-EE" baseline="0" dirty="0"/>
              <a:t> pumpamise toimel langeb, siis peab </a:t>
            </a:r>
            <a:r>
              <a:rPr lang="et-EE" baseline="0" dirty="0" err="1"/>
              <a:t>p</a:t>
            </a:r>
            <a:r>
              <a:rPr lang="et-EE" baseline="-25000" dirty="0" err="1"/>
              <a:t>i</a:t>
            </a:r>
            <a:r>
              <a:rPr lang="et-EE" baseline="0" dirty="0"/>
              <a:t> seda langust kompenseerima, et tasakaal kogurõhu </a:t>
            </a:r>
            <a:r>
              <a:rPr lang="et-EE" baseline="0" dirty="0" err="1"/>
              <a:t>p</a:t>
            </a:r>
            <a:r>
              <a:rPr lang="et-EE" baseline="-25000" dirty="0" err="1"/>
              <a:t>t</a:t>
            </a:r>
            <a:r>
              <a:rPr lang="et-EE" baseline="0" dirty="0"/>
              <a:t> suhtes säiliks (viimane on </a:t>
            </a:r>
            <a:r>
              <a:rPr lang="et-EE" baseline="0" dirty="0" err="1"/>
              <a:t>konstatne</a:t>
            </a:r>
            <a:r>
              <a:rPr lang="et-EE" baseline="0" dirty="0"/>
              <a:t>). Tulemuseks on survelise põhjaveekihi </a:t>
            </a:r>
            <a:r>
              <a:rPr lang="et-EE" baseline="0" dirty="0" err="1"/>
              <a:t>piesomeetrilise</a:t>
            </a:r>
            <a:r>
              <a:rPr lang="et-EE" baseline="0" dirty="0"/>
              <a:t> taseme langus. Rõhu langusel hakkab vesi liikuma läbi surveta ja survelist põhjaveekihti eraldava veepideme. Põhjaveekihid (nt. liiv) on küllaltki väikese </a:t>
            </a:r>
            <a:r>
              <a:rPr lang="et-EE" baseline="0" dirty="0" err="1"/>
              <a:t>kokkusurutavusega</a:t>
            </a:r>
            <a:r>
              <a:rPr lang="et-EE" baseline="0" dirty="0"/>
              <a:t>, aga veepidemeid moodustava savi </a:t>
            </a:r>
            <a:r>
              <a:rPr lang="et-EE" baseline="0" dirty="0" err="1"/>
              <a:t>kokkusurutavus</a:t>
            </a:r>
            <a:r>
              <a:rPr lang="et-EE" baseline="0" dirty="0"/>
              <a:t> on tunduvalt suurem. </a:t>
            </a:r>
          </a:p>
          <a:p>
            <a:pPr marL="171450" indent="-171450">
              <a:buFont typeface="Arial" panose="020B0604020202020204" pitchFamily="34" charset="0"/>
              <a:buChar char="•"/>
            </a:pPr>
            <a:r>
              <a:rPr lang="et-EE" baseline="0" dirty="0"/>
              <a:t>Äärmuslikes tingimustes ja suure tarbimise korral võib surveta põhjaveekihist saada aeratsioonivöö ja varem surveline põhjaveekiht võib muutuda vabapinnaliseks põhjaveekihiks. Kui pumpamisest mõjutatud maapõues paikneb ulatuslikke savikihte, siis võib hüdraulilise rõhu vähenemine ja kivimiosakeste-vahelise rõhu kasv endaga kaasa tuua maapinna vajumist (nt. USA-s on täheldatud maapinna vajumist kuni 6 m põhjavee ületarbimise tõttu – </a:t>
            </a:r>
            <a:r>
              <a:rPr lang="et-EE" baseline="0" dirty="0" err="1"/>
              <a:t>Central</a:t>
            </a:r>
            <a:r>
              <a:rPr lang="et-EE" baseline="0" dirty="0"/>
              <a:t> Valley põllumajanduspiirkond Californias).</a:t>
            </a:r>
          </a:p>
          <a:p>
            <a:pPr marL="171450" indent="-171450">
              <a:buFont typeface="Arial" panose="020B0604020202020204" pitchFamily="34" charset="0"/>
              <a:buChar char="•"/>
            </a:pPr>
            <a:endParaRPr lang="et-EE" dirty="0"/>
          </a:p>
          <a:p>
            <a:pPr marL="171450" indent="-171450">
              <a:buFont typeface="Arial" panose="020B0604020202020204" pitchFamily="34" charset="0"/>
              <a:buChar char="•"/>
            </a:pPr>
            <a:endParaRPr lang="en-US" dirty="0"/>
          </a:p>
        </p:txBody>
      </p:sp>
      <p:sp>
        <p:nvSpPr>
          <p:cNvPr id="4" name="Slaidinumbri kohatäide 3"/>
          <p:cNvSpPr>
            <a:spLocks noGrp="1"/>
          </p:cNvSpPr>
          <p:nvPr>
            <p:ph type="sldNum" sz="quarter" idx="10"/>
          </p:nvPr>
        </p:nvSpPr>
        <p:spPr/>
        <p:txBody>
          <a:bodyPr/>
          <a:lstStyle/>
          <a:p>
            <a:fld id="{6E338694-D939-4CCF-ABD7-8CEE02ED0324}" type="slidenum">
              <a:rPr lang="en-US" smtClean="0"/>
              <a:t>14</a:t>
            </a:fld>
            <a:endParaRPr lang="en-US"/>
          </a:p>
        </p:txBody>
      </p:sp>
    </p:spTree>
    <p:extLst>
      <p:ext uri="{BB962C8B-B14F-4D97-AF65-F5344CB8AC3E}">
        <p14:creationId xmlns:p14="http://schemas.microsoft.com/office/powerpoint/2010/main" val="119596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171450" indent="-171450">
              <a:buFont typeface="Arial" panose="020B0604020202020204" pitchFamily="34" charset="0"/>
              <a:buChar char="•"/>
            </a:pPr>
            <a:r>
              <a:rPr lang="et-EE" dirty="0"/>
              <a:t>Dünaamiline veetase tase, millest vesi enam täiendaval pumpamisel sügavamale ei lange.</a:t>
            </a:r>
          </a:p>
          <a:p>
            <a:pPr marL="171450" indent="-171450">
              <a:buFont typeface="Arial" panose="020B0604020202020204" pitchFamily="34" charset="0"/>
              <a:buChar char="•"/>
            </a:pPr>
            <a:r>
              <a:rPr lang="et-EE" dirty="0"/>
              <a:t>Alandus (</a:t>
            </a:r>
            <a:r>
              <a:rPr lang="et-EE" i="1" dirty="0" err="1"/>
              <a:t>drawdown</a:t>
            </a:r>
            <a:r>
              <a:rPr lang="et-EE" dirty="0"/>
              <a:t>) on suurem pumbatava kaevu ümbruses ja kahaneb vaatluskaevude suunas. Alandus kasvab ajas kuni dünaamilise veetaseme saavutamiseni.</a:t>
            </a:r>
          </a:p>
          <a:p>
            <a:pPr marL="171450" indent="-171450">
              <a:buFont typeface="Arial" panose="020B0604020202020204" pitchFamily="34" charset="0"/>
              <a:buChar char="•"/>
            </a:pPr>
            <a:r>
              <a:rPr lang="et-EE" dirty="0"/>
              <a:t>NB! Proovipumpamistega tekitatakse nn. „kunstlik“ depressioonilehter ja uuritakse selle arengut ajas.</a:t>
            </a:r>
          </a:p>
          <a:p>
            <a:pPr marL="0" indent="0">
              <a:buFont typeface="Arial" panose="020B0604020202020204" pitchFamily="34" charset="0"/>
              <a:buNone/>
            </a:pPr>
            <a:endParaRPr lang="en-US" dirty="0"/>
          </a:p>
        </p:txBody>
      </p:sp>
      <p:sp>
        <p:nvSpPr>
          <p:cNvPr id="4" name="Slaidinumbri kohatäide 3"/>
          <p:cNvSpPr>
            <a:spLocks noGrp="1"/>
          </p:cNvSpPr>
          <p:nvPr>
            <p:ph type="sldNum" sz="quarter" idx="10"/>
          </p:nvPr>
        </p:nvSpPr>
        <p:spPr/>
        <p:txBody>
          <a:bodyPr/>
          <a:lstStyle/>
          <a:p>
            <a:fld id="{6E338694-D939-4CCF-ABD7-8CEE02ED0324}" type="slidenum">
              <a:rPr lang="en-US" smtClean="0"/>
              <a:t>15</a:t>
            </a:fld>
            <a:endParaRPr lang="en-US"/>
          </a:p>
        </p:txBody>
      </p:sp>
    </p:spTree>
    <p:extLst>
      <p:ext uri="{BB962C8B-B14F-4D97-AF65-F5344CB8AC3E}">
        <p14:creationId xmlns:p14="http://schemas.microsoft.com/office/powerpoint/2010/main" val="19757206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dirty="0"/>
              <a:t>Konstantse vooluhulgaga proovipumpamised koosnevad kolmest etapist:</a:t>
            </a:r>
          </a:p>
          <a:p>
            <a:pPr marL="228600" indent="-228600">
              <a:buFont typeface="+mj-lt"/>
              <a:buAutoNum type="arabicPeriod"/>
            </a:pPr>
            <a:r>
              <a:rPr lang="et-EE" dirty="0"/>
              <a:t>Eksperimendi eelsed vaatlused – staatiliste veetasemete määramine nii pumbatavas kaevus kui vaatluskaevudes; kaevu suudmete absoluutkõrguste kindlaksmääramine;</a:t>
            </a:r>
          </a:p>
          <a:p>
            <a:pPr marL="228600" indent="-228600">
              <a:buFont typeface="+mj-lt"/>
              <a:buAutoNum type="arabicPeriod"/>
            </a:pPr>
            <a:r>
              <a:rPr lang="et-EE" dirty="0"/>
              <a:t>Proovipumpamine – ühte kaevu pumbatakse konstantse vooluhulgaga ja alanduse muutusi vaatluskaevudes jälgitakse ajas (tihti sondi ehk </a:t>
            </a:r>
            <a:r>
              <a:rPr lang="et-EE" i="1" dirty="0" err="1"/>
              <a:t>diver</a:t>
            </a:r>
            <a:r>
              <a:rPr lang="et-EE" dirty="0" err="1"/>
              <a:t>iga</a:t>
            </a:r>
            <a:r>
              <a:rPr lang="et-EE" dirty="0"/>
              <a:t>). Esmalt areneb depressioonilehter kiiresti, kuid aja jooksul see kasv aeglustub </a:t>
            </a:r>
            <a:r>
              <a:rPr lang="et-EE" dirty="0" err="1"/>
              <a:t>logaritmiliselt</a:t>
            </a:r>
            <a:r>
              <a:rPr lang="et-EE" dirty="0"/>
              <a:t> kui veekihi ruumala, millest pumbatavase kaevu vett voolab, muutub suuremaks. Lõpuks saavutatakse tasakaaluolukord kui väljapumbatava vee hulk on võrdne kaevu veekihist sissevoolava veehulgaga;</a:t>
            </a:r>
          </a:p>
          <a:p>
            <a:pPr marL="228600" indent="-228600">
              <a:buFont typeface="+mj-lt"/>
              <a:buAutoNum type="arabicPeriod"/>
            </a:pPr>
            <a:r>
              <a:rPr lang="et-EE" dirty="0"/>
              <a:t>Taastumise faas – pump lülitatakse välja ja jälgitakse veetaseme taastumist (</a:t>
            </a:r>
            <a:r>
              <a:rPr lang="et-EE" i="1" dirty="0" err="1"/>
              <a:t>recovery</a:t>
            </a:r>
            <a:r>
              <a:rPr lang="et-EE" dirty="0"/>
              <a:t>) pumpamis-eelsele tasemele (staatilisele veetasemele). Seda taastumist kirjeldav kõver peaaegu vastupidine alanduse kõverale proovipumpamise etapis. Teoorias peaks veetaseme taastumist jälgima sama pikalt kui toimus pumpamine, aga praktikas lõpetatakse vaatlused kui veetase on taastunud kuskil 10 cm-</a:t>
            </a:r>
            <a:r>
              <a:rPr lang="et-EE" dirty="0" err="1"/>
              <a:t>ni</a:t>
            </a:r>
            <a:r>
              <a:rPr lang="et-EE" dirty="0"/>
              <a:t> staatilisest veetasemest.</a:t>
            </a:r>
          </a:p>
          <a:p>
            <a:pPr marL="228600" indent="-228600">
              <a:buFont typeface="+mj-lt"/>
              <a:buAutoNum type="arabicPeriod"/>
            </a:pPr>
            <a:endParaRPr lang="et-EE" dirty="0"/>
          </a:p>
          <a:p>
            <a:pPr marL="0" indent="0">
              <a:buFont typeface="+mj-lt"/>
              <a:buNone/>
            </a:pPr>
            <a:r>
              <a:rPr lang="et-EE" dirty="0"/>
              <a:t>Joonis: a) Pumbatava kaevu ja vaatluskaevude soovituslik paiknemine üksteise suhtes. Selline paigutus võimaldab kõige paremini uurida veekihi omadusi ja saada aimu selle geomeetria ja anisotroopsuse mõjust; praktikas peaks olema kasutada vähemalt üks vaatluskaev lisaks pumbatavale kaevule; b) Joonis, mis kujutab konstantse vooluhulgaga proovipumpamise erinevaid faase.</a:t>
            </a:r>
          </a:p>
        </p:txBody>
      </p:sp>
      <p:sp>
        <p:nvSpPr>
          <p:cNvPr id="4" name="Slaidinumbri kohatäide 3"/>
          <p:cNvSpPr>
            <a:spLocks noGrp="1"/>
          </p:cNvSpPr>
          <p:nvPr>
            <p:ph type="sldNum" sz="quarter" idx="10"/>
          </p:nvPr>
        </p:nvSpPr>
        <p:spPr/>
        <p:txBody>
          <a:bodyPr/>
          <a:lstStyle/>
          <a:p>
            <a:fld id="{6E338694-D939-4CCF-ABD7-8CEE02ED0324}" type="slidenum">
              <a:rPr lang="en-US" smtClean="0"/>
              <a:t>16</a:t>
            </a:fld>
            <a:endParaRPr lang="en-US"/>
          </a:p>
        </p:txBody>
      </p:sp>
    </p:spTree>
    <p:extLst>
      <p:ext uri="{BB962C8B-B14F-4D97-AF65-F5344CB8AC3E}">
        <p14:creationId xmlns:p14="http://schemas.microsoft.com/office/powerpoint/2010/main" val="3246699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171450" indent="-171450">
              <a:buFont typeface="Arial" panose="020B0604020202020204" pitchFamily="34" charset="0"/>
              <a:buChar char="•"/>
            </a:pPr>
            <a:r>
              <a:rPr lang="et-EE" dirty="0"/>
              <a:t>Proovipumpamiste liigid:</a:t>
            </a:r>
          </a:p>
          <a:p>
            <a:pPr marL="0" indent="0">
              <a:buFont typeface="Arial" panose="020B0604020202020204" pitchFamily="34" charset="0"/>
              <a:buNone/>
            </a:pPr>
            <a:r>
              <a:rPr lang="et-EE" i="1" dirty="0" err="1"/>
              <a:t>Slug</a:t>
            </a:r>
            <a:r>
              <a:rPr lang="et-EE" i="1" dirty="0"/>
              <a:t> test – </a:t>
            </a:r>
            <a:r>
              <a:rPr lang="et-EE" i="0" dirty="0"/>
              <a:t>veetaseme muutusi </a:t>
            </a:r>
            <a:r>
              <a:rPr lang="et-EE" i="0" dirty="0" err="1"/>
              <a:t>järlgitakse</a:t>
            </a:r>
            <a:r>
              <a:rPr lang="et-EE" i="0" dirty="0"/>
              <a:t> ainult pumbatavas kaevus. Võimaldab saada kiire ülevaate põhjaveekihi omadustest vahetult pumbatava kaevu ümber.</a:t>
            </a:r>
          </a:p>
          <a:p>
            <a:pPr marL="0" indent="0">
              <a:buFont typeface="Arial" panose="020B0604020202020204" pitchFamily="34" charset="0"/>
              <a:buNone/>
            </a:pPr>
            <a:r>
              <a:rPr lang="et-EE" i="0" dirty="0"/>
              <a:t>Vett pumbatakse pika aja jooksul (8 – 24 tundi) ja jälgitakse samal ajal veetaseme muutusi vaatluskaevus – iseloomustavad veekihti suuremas ulatuses.</a:t>
            </a:r>
          </a:p>
          <a:p>
            <a:pPr marL="0" indent="0">
              <a:buFont typeface="Arial" panose="020B0604020202020204" pitchFamily="34" charset="0"/>
              <a:buNone/>
            </a:pPr>
            <a:r>
              <a:rPr lang="et-EE" i="1" dirty="0" err="1"/>
              <a:t>Step-drawdown</a:t>
            </a:r>
            <a:r>
              <a:rPr lang="et-EE" i="1" dirty="0"/>
              <a:t> </a:t>
            </a:r>
            <a:r>
              <a:rPr lang="et-EE" i="1" dirty="0" err="1"/>
              <a:t>tests</a:t>
            </a:r>
            <a:r>
              <a:rPr lang="et-EE" i="0" dirty="0"/>
              <a:t> – kasutatakse kaevu tootlikkuse (deebit ehk Q/s) ja kasutusomaduste mõõtmiseks; oluline pikkajaliste pumpamismahtude selgitamiseks.</a:t>
            </a:r>
          </a:p>
          <a:p>
            <a:pPr marL="0" indent="0">
              <a:buFont typeface="Arial" panose="020B0604020202020204" pitchFamily="34" charset="0"/>
              <a:buNone/>
            </a:pPr>
            <a:r>
              <a:rPr lang="et-EE" i="1" dirty="0" err="1"/>
              <a:t>Constant</a:t>
            </a:r>
            <a:r>
              <a:rPr lang="et-EE" i="1" dirty="0"/>
              <a:t> </a:t>
            </a:r>
            <a:r>
              <a:rPr lang="et-EE" i="1" dirty="0" err="1"/>
              <a:t>discharge</a:t>
            </a:r>
            <a:r>
              <a:rPr lang="et-EE" i="1" dirty="0"/>
              <a:t> </a:t>
            </a:r>
            <a:r>
              <a:rPr lang="et-EE" i="1" dirty="0" err="1"/>
              <a:t>tests</a:t>
            </a:r>
            <a:r>
              <a:rPr lang="et-EE" i="0" dirty="0"/>
              <a:t> – kaevu kasutusomaduste ja veekihi hüdrauliliste parameetrite määramiseks.</a:t>
            </a:r>
          </a:p>
          <a:p>
            <a:pPr marL="171450" indent="-171450">
              <a:buFont typeface="Arial" panose="020B0604020202020204" pitchFamily="34" charset="0"/>
              <a:buChar char="•"/>
            </a:pPr>
            <a:r>
              <a:rPr lang="et-EE" i="0" dirty="0"/>
              <a:t>Selleks, et leida proovipumpamise tulemuste analüüsimiseks sobilik mudel, tuleb mudeli valikul postuleerida teatud hulk eeldusi (kas põhjaveekiht on heterogeenne, anisotroopne, kaetud poolläbilaskva veepidemega (</a:t>
            </a:r>
            <a:r>
              <a:rPr lang="et-EE" i="1" dirty="0" err="1"/>
              <a:t>leaky</a:t>
            </a:r>
            <a:r>
              <a:rPr lang="et-EE" i="1" dirty="0"/>
              <a:t> </a:t>
            </a:r>
            <a:r>
              <a:rPr lang="et-EE" i="1" dirty="0" err="1"/>
              <a:t>aquitard</a:t>
            </a:r>
            <a:r>
              <a:rPr lang="et-EE" i="0" dirty="0"/>
              <a:t>), teatud kindlate piiridega või uuritava piirkonna suhtes lõpmatu ulatusega jne.)</a:t>
            </a:r>
          </a:p>
          <a:p>
            <a:pPr marL="171450" indent="-171450">
              <a:buFont typeface="Arial" panose="020B0604020202020204" pitchFamily="34" charset="0"/>
              <a:buChar char="•"/>
            </a:pPr>
            <a:r>
              <a:rPr lang="et-EE" i="0" dirty="0" err="1"/>
              <a:t>Theisi</a:t>
            </a:r>
            <a:r>
              <a:rPr lang="et-EE" i="0" dirty="0"/>
              <a:t> mudel kehtib matemaatiliselt võttes homogeense, isotroopse ja lõpmatu ulatusega veekihi suhtes, milles põhjavee liikumist kirjeldab </a:t>
            </a:r>
            <a:r>
              <a:rPr lang="et-EE" i="0" dirty="0" err="1"/>
              <a:t>Darcy</a:t>
            </a:r>
            <a:r>
              <a:rPr lang="et-EE" i="0" dirty="0"/>
              <a:t> seadus ja kus kaevu filter avab uuritava veekihi selle kogu ulatuses. </a:t>
            </a:r>
          </a:p>
          <a:p>
            <a:pPr marL="171450" indent="-171450">
              <a:buFont typeface="Arial" panose="020B0604020202020204" pitchFamily="34" charset="0"/>
              <a:buChar char="•"/>
            </a:pPr>
            <a:endParaRPr lang="en-US" i="0" dirty="0"/>
          </a:p>
        </p:txBody>
      </p:sp>
      <p:sp>
        <p:nvSpPr>
          <p:cNvPr id="4" name="Slaidinumbri kohatäide 3"/>
          <p:cNvSpPr>
            <a:spLocks noGrp="1"/>
          </p:cNvSpPr>
          <p:nvPr>
            <p:ph type="sldNum" sz="quarter" idx="10"/>
          </p:nvPr>
        </p:nvSpPr>
        <p:spPr/>
        <p:txBody>
          <a:bodyPr/>
          <a:lstStyle/>
          <a:p>
            <a:fld id="{6E338694-D939-4CCF-ABD7-8CEE02ED0324}" type="slidenum">
              <a:rPr lang="en-US" smtClean="0"/>
              <a:t>17</a:t>
            </a:fld>
            <a:endParaRPr lang="en-US"/>
          </a:p>
        </p:txBody>
      </p:sp>
    </p:spTree>
    <p:extLst>
      <p:ext uri="{BB962C8B-B14F-4D97-AF65-F5344CB8AC3E}">
        <p14:creationId xmlns:p14="http://schemas.microsoft.com/office/powerpoint/2010/main" val="38865085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171450" indent="-171450">
              <a:buFont typeface="Arial" panose="020B0604020202020204" pitchFamily="34" charset="0"/>
              <a:buChar char="•"/>
            </a:pPr>
            <a:r>
              <a:rPr lang="et-EE" dirty="0"/>
              <a:t>Kaevu pumbatakse kuni selle dünaamiline veetase ehk alandus enam ei muutu – seejärel lülitatakse pump välja ja oodatakse kuni veetase taastub vähemalt 90% pumpamis-eelsest veetasemest (</a:t>
            </a:r>
            <a:r>
              <a:rPr lang="et-EE" i="1" dirty="0" err="1"/>
              <a:t>recovery</a:t>
            </a:r>
            <a:r>
              <a:rPr lang="et-EE" i="1" dirty="0"/>
              <a:t> </a:t>
            </a:r>
            <a:r>
              <a:rPr lang="et-EE" i="1" dirty="0" err="1"/>
              <a:t>curve</a:t>
            </a:r>
            <a:r>
              <a:rPr lang="et-EE" dirty="0"/>
              <a:t>). </a:t>
            </a:r>
          </a:p>
          <a:p>
            <a:pPr marL="171450" indent="-171450">
              <a:buFont typeface="Arial" panose="020B0604020202020204" pitchFamily="34" charset="0"/>
              <a:buChar char="•"/>
            </a:pPr>
            <a:r>
              <a:rPr lang="et-EE" dirty="0"/>
              <a:t>Otsitavad põhjaveekihti iseloomustavad parameetrid hinnatakse mõlema kõvera põhjal kasutades matemaatilisi mudelit ja vastavat tarkvara (nt. AQTESOLV)</a:t>
            </a:r>
            <a:endParaRPr lang="en-US" dirty="0"/>
          </a:p>
        </p:txBody>
      </p:sp>
      <p:sp>
        <p:nvSpPr>
          <p:cNvPr id="4" name="Slaidinumbri kohatäide 3"/>
          <p:cNvSpPr>
            <a:spLocks noGrp="1"/>
          </p:cNvSpPr>
          <p:nvPr>
            <p:ph type="sldNum" sz="quarter" idx="10"/>
          </p:nvPr>
        </p:nvSpPr>
        <p:spPr/>
        <p:txBody>
          <a:bodyPr/>
          <a:lstStyle/>
          <a:p>
            <a:fld id="{6E338694-D939-4CCF-ABD7-8CEE02ED0324}" type="slidenum">
              <a:rPr lang="en-US" smtClean="0"/>
              <a:t>18</a:t>
            </a:fld>
            <a:endParaRPr lang="en-US"/>
          </a:p>
        </p:txBody>
      </p:sp>
    </p:spTree>
    <p:extLst>
      <p:ext uri="{BB962C8B-B14F-4D97-AF65-F5344CB8AC3E}">
        <p14:creationId xmlns:p14="http://schemas.microsoft.com/office/powerpoint/2010/main" val="20873302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dirty="0"/>
              <a:t>Tee joonise pidevusevõrrandi seletamiseks (</a:t>
            </a:r>
            <a:r>
              <a:rPr lang="et-EE" dirty="0" err="1"/>
              <a:t>Hiscock</a:t>
            </a:r>
            <a:r>
              <a:rPr lang="et-EE" dirty="0"/>
              <a:t>, 2005: 55 või </a:t>
            </a:r>
            <a:r>
              <a:rPr lang="et-EE" dirty="0" err="1"/>
              <a:t>Freeze</a:t>
            </a:r>
            <a:r>
              <a:rPr lang="et-EE" dirty="0"/>
              <a:t> ja Cherry, 1979: 63). </a:t>
            </a:r>
            <a:endParaRPr lang="en-US" dirty="0"/>
          </a:p>
        </p:txBody>
      </p:sp>
      <p:sp>
        <p:nvSpPr>
          <p:cNvPr id="4" name="Slaidinumbri kohatäide 3"/>
          <p:cNvSpPr>
            <a:spLocks noGrp="1"/>
          </p:cNvSpPr>
          <p:nvPr>
            <p:ph type="sldNum" sz="quarter" idx="10"/>
          </p:nvPr>
        </p:nvSpPr>
        <p:spPr/>
        <p:txBody>
          <a:bodyPr/>
          <a:lstStyle/>
          <a:p>
            <a:fld id="{6E338694-D939-4CCF-ABD7-8CEE02ED0324}" type="slidenum">
              <a:rPr lang="en-US" smtClean="0"/>
              <a:t>19</a:t>
            </a:fld>
            <a:endParaRPr lang="en-US"/>
          </a:p>
        </p:txBody>
      </p:sp>
    </p:spTree>
    <p:extLst>
      <p:ext uri="{BB962C8B-B14F-4D97-AF65-F5344CB8AC3E}">
        <p14:creationId xmlns:p14="http://schemas.microsoft.com/office/powerpoint/2010/main" val="848677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171450" indent="-171450">
              <a:buFont typeface="Arial" panose="020B0604020202020204" pitchFamily="34" charset="0"/>
              <a:buChar char="•"/>
            </a:pPr>
            <a:r>
              <a:rPr lang="et-EE" dirty="0"/>
              <a:t>Põhjavee liikumist mõjutavad piiritingimused (</a:t>
            </a:r>
            <a:r>
              <a:rPr lang="et-EE" i="1" dirty="0" err="1"/>
              <a:t>boundary</a:t>
            </a:r>
            <a:r>
              <a:rPr lang="et-EE" i="1" dirty="0"/>
              <a:t> </a:t>
            </a:r>
            <a:r>
              <a:rPr lang="et-EE" i="1" dirty="0" err="1"/>
              <a:t>conditions</a:t>
            </a:r>
            <a:r>
              <a:rPr lang="et-EE" dirty="0"/>
              <a:t>)  on näiteks muutused infiltratsioonis, toitealade paiknemises jne. Matemaatiliselt kirjeldatakse neid mudelis kui läbimatu piiritingimused, </a:t>
            </a:r>
            <a:r>
              <a:rPr lang="et-EE" dirty="0" err="1"/>
              <a:t>konstatse</a:t>
            </a:r>
            <a:r>
              <a:rPr lang="et-EE" dirty="0"/>
              <a:t> h piiritingimused jne. </a:t>
            </a:r>
          </a:p>
          <a:p>
            <a:pPr marL="171450" indent="-171450">
              <a:buFont typeface="Arial" panose="020B0604020202020204" pitchFamily="34" charset="0"/>
              <a:buChar char="•"/>
            </a:pPr>
            <a:r>
              <a:rPr lang="et-EE" dirty="0"/>
              <a:t>Homogeense ja isotroopse veekihi korral: K(x) = K(y) = K(z)</a:t>
            </a:r>
          </a:p>
          <a:p>
            <a:pPr marL="171450" indent="-171450">
              <a:buFont typeface="Arial" panose="020B0604020202020204" pitchFamily="34" charset="0"/>
              <a:buChar char="•"/>
            </a:pPr>
            <a:r>
              <a:rPr lang="et-EE" dirty="0"/>
              <a:t>Püsivas seisundis uuritavat ruumiosa läbiv põhjavee veemahutavus, voolukiirus ja põhjavee liikumise suund ajas ei muutu. Seega ei muutu ajas ka uuritava ala põhjaveetasemed. Kogu uuritava alal olev põhjavee hulk loetakse selles mudelis muutumatuks ehk igasugune vee sissevool on võrdne vee väljavooluga antud põhjaveesüsteemist.</a:t>
            </a:r>
            <a:endParaRPr lang="en-US" dirty="0"/>
          </a:p>
        </p:txBody>
      </p:sp>
      <p:sp>
        <p:nvSpPr>
          <p:cNvPr id="4" name="Slaidinumbri kohatäide 3"/>
          <p:cNvSpPr>
            <a:spLocks noGrp="1"/>
          </p:cNvSpPr>
          <p:nvPr>
            <p:ph type="sldNum" sz="quarter" idx="10"/>
          </p:nvPr>
        </p:nvSpPr>
        <p:spPr/>
        <p:txBody>
          <a:bodyPr/>
          <a:lstStyle/>
          <a:p>
            <a:fld id="{6E338694-D939-4CCF-ABD7-8CEE02ED0324}" type="slidenum">
              <a:rPr lang="en-US" smtClean="0"/>
              <a:t>20</a:t>
            </a:fld>
            <a:endParaRPr lang="en-US"/>
          </a:p>
        </p:txBody>
      </p:sp>
    </p:spTree>
    <p:extLst>
      <p:ext uri="{BB962C8B-B14F-4D97-AF65-F5344CB8AC3E}">
        <p14:creationId xmlns:p14="http://schemas.microsoft.com/office/powerpoint/2010/main" val="3763689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t-EE" baseline="0" dirty="0" err="1"/>
              <a:t>Darcy</a:t>
            </a:r>
            <a:r>
              <a:rPr lang="et-EE" baseline="0" dirty="0"/>
              <a:t> seadus võimaldab anda esmase hinnangu põhjavee liikumiskiirusele ja teatud vahemaa läbimiseks kuluvale ajale käsitledes põhjavee liikumist ühe-</a:t>
            </a:r>
            <a:r>
              <a:rPr lang="et-EE" baseline="0" dirty="0" err="1"/>
              <a:t>dimensionaalsena</a:t>
            </a:r>
            <a:r>
              <a:rPr lang="et-EE" baseline="0" dirty="0"/>
              <a:t>. Täpsemad arvutused nõuavad juba keerukamate tehnikate kasutusele võtmist (nt. vooluvõrgu analüüs, põhjavee liikumise modelleerimine).</a:t>
            </a:r>
            <a:endParaRPr lang="et-EE" dirty="0"/>
          </a:p>
          <a:p>
            <a:pPr marL="171450" indent="-171450">
              <a:buFont typeface="Arial" panose="020B0604020202020204" pitchFamily="34" charset="0"/>
              <a:buChar char="•"/>
            </a:pPr>
            <a:r>
              <a:rPr lang="et-EE" dirty="0"/>
              <a:t>Selles loengus laiendame me eelmisel korral käsitletud põhimõtteid põhjavee liikumise kohta; vaatleme põhjavee liikumise kirjeldamiseks kasutatavaid võrrandeid, mis arvestavad lisaks hüdraulilisele gradiendile ka põhjavee kihi heterogeensuse, anisotroopsuse, paksuse ja veemahutavusega; räägime lühidalt põhjavee liikumise modelleerimise tehnikatest ja sellest, kuidas toimub põhjavee liikumine aeratsioonivöös.</a:t>
            </a:r>
          </a:p>
          <a:p>
            <a:pPr marL="171450" indent="-171450">
              <a:buFont typeface="Arial" panose="020B0604020202020204" pitchFamily="34" charset="0"/>
              <a:buChar char="•"/>
            </a:pPr>
            <a:r>
              <a:rPr lang="et-EE" dirty="0"/>
              <a:t>Selleks, et keerukamaid põhjavee liikumise võrrandeid oleks võimalik lahata, peame esmalt avama kahe olulise mõiste tähendused: veejuhtivus ja veemahutavus</a:t>
            </a:r>
            <a:endParaRPr lang="en-US" dirty="0"/>
          </a:p>
        </p:txBody>
      </p:sp>
      <p:sp>
        <p:nvSpPr>
          <p:cNvPr id="4" name="Slaidinumbri kohatäide 3"/>
          <p:cNvSpPr>
            <a:spLocks noGrp="1"/>
          </p:cNvSpPr>
          <p:nvPr>
            <p:ph type="sldNum" sz="quarter" idx="10"/>
          </p:nvPr>
        </p:nvSpPr>
        <p:spPr/>
        <p:txBody>
          <a:bodyPr/>
          <a:lstStyle/>
          <a:p>
            <a:fld id="{6E338694-D939-4CCF-ABD7-8CEE02ED0324}" type="slidenum">
              <a:rPr lang="en-US" smtClean="0"/>
              <a:t>2</a:t>
            </a:fld>
            <a:endParaRPr lang="en-US"/>
          </a:p>
        </p:txBody>
      </p:sp>
    </p:spTree>
    <p:extLst>
      <p:ext uri="{BB962C8B-B14F-4D97-AF65-F5344CB8AC3E}">
        <p14:creationId xmlns:p14="http://schemas.microsoft.com/office/powerpoint/2010/main" val="685010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171450" indent="-171450">
              <a:buFont typeface="Arial" panose="020B0604020202020204" pitchFamily="34" charset="0"/>
              <a:buChar char="•"/>
            </a:pPr>
            <a:r>
              <a:rPr lang="et-EE" dirty="0"/>
              <a:t>Nö. muutuvas seisundis arvestatakse sellega, et põhjavee vooluhulk ja liikumise suund võivad uuritavas ruumiosas ajas muutuda ja seetõttu muutub ka põhjaveekihi veemahutavus. Viimane on aga otseselt seotud põhjaveekihi veetasemetega (tuleta meelde veemahutavuse definitsioone) ja seega peab ka nende muutusega ajas arvestama. </a:t>
            </a:r>
          </a:p>
          <a:p>
            <a:pPr marL="171450" indent="-171450">
              <a:buFont typeface="Arial" panose="020B0604020202020204" pitchFamily="34" charset="0"/>
              <a:buChar char="•"/>
            </a:pPr>
            <a:r>
              <a:rPr lang="et-EE" dirty="0"/>
              <a:t>Muutuva seisundi põhjaveemudelites võib uuritaval alal olev põhjavee hulk (s.h uuringualale sisse- ja välja voolava vee hulgad) muutuda, sest mudelisse on lisatud veekihi veemahutavuse muutus.</a:t>
            </a:r>
          </a:p>
          <a:p>
            <a:pPr marL="171450" indent="-171450">
              <a:buFont typeface="Arial" panose="020B0604020202020204" pitchFamily="34" charset="0"/>
              <a:buChar char="•"/>
            </a:pPr>
            <a:r>
              <a:rPr lang="et-EE" dirty="0"/>
              <a:t>NB! Veemahutavus sõltub omakorda veekihti moodustava materjali </a:t>
            </a:r>
            <a:r>
              <a:rPr lang="et-EE" dirty="0" err="1"/>
              <a:t>kokkusurutavusest</a:t>
            </a:r>
            <a:r>
              <a:rPr lang="et-EE" dirty="0"/>
              <a:t> ja poorsusest! Põhjavee liikumise kirjeldamiseks on vaja teada nii veekihi </a:t>
            </a:r>
            <a:r>
              <a:rPr lang="et-EE" dirty="0" err="1"/>
              <a:t>kokkusurutavuse</a:t>
            </a:r>
            <a:r>
              <a:rPr lang="et-EE" dirty="0"/>
              <a:t>, veekihi poorsuse, vee </a:t>
            </a:r>
            <a:r>
              <a:rPr lang="et-EE" dirty="0" err="1"/>
              <a:t>kokkusurutavuse</a:t>
            </a:r>
            <a:r>
              <a:rPr lang="et-EE" dirty="0"/>
              <a:t>, vee tiheduse ja filtratsioonimooduli väärtusi.</a:t>
            </a:r>
            <a:endParaRPr lang="en-US" dirty="0"/>
          </a:p>
        </p:txBody>
      </p:sp>
      <p:sp>
        <p:nvSpPr>
          <p:cNvPr id="4" name="Slaidinumbri kohatäide 3"/>
          <p:cNvSpPr>
            <a:spLocks noGrp="1"/>
          </p:cNvSpPr>
          <p:nvPr>
            <p:ph type="sldNum" sz="quarter" idx="10"/>
          </p:nvPr>
        </p:nvSpPr>
        <p:spPr/>
        <p:txBody>
          <a:bodyPr/>
          <a:lstStyle/>
          <a:p>
            <a:fld id="{6E338694-D939-4CCF-ABD7-8CEE02ED0324}" type="slidenum">
              <a:rPr lang="en-US" smtClean="0"/>
              <a:t>21</a:t>
            </a:fld>
            <a:endParaRPr lang="en-US"/>
          </a:p>
        </p:txBody>
      </p:sp>
    </p:spTree>
    <p:extLst>
      <p:ext uri="{BB962C8B-B14F-4D97-AF65-F5344CB8AC3E}">
        <p14:creationId xmlns:p14="http://schemas.microsoft.com/office/powerpoint/2010/main" val="37028783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t-EE" i="1" dirty="0"/>
              <a:t>Mudel on tunnetuslik idee mõnest tegelikkuse objektist või nähtusest, mis on viimase suhtes lihtsustatud</a:t>
            </a:r>
            <a:r>
              <a:rPr lang="et-EE" dirty="0"/>
              <a:t>.</a:t>
            </a:r>
          </a:p>
          <a:p>
            <a:pPr marL="228600" indent="-228600">
              <a:buFont typeface="+mj-lt"/>
              <a:buAutoNum type="arabicPeriod"/>
            </a:pPr>
            <a:r>
              <a:rPr lang="et-EE" dirty="0"/>
              <a:t>Füüsiliseks mudeliks võib olla näiteks liivaga täidetud kast laboratooriumis</a:t>
            </a:r>
          </a:p>
          <a:p>
            <a:pPr marL="228600" indent="-228600">
              <a:buFont typeface="+mj-lt"/>
              <a:buAutoNum type="arabicPeriod"/>
            </a:pPr>
            <a:r>
              <a:rPr lang="et-EE" dirty="0"/>
              <a:t>Elektrilise mudeli näiteks on vooluringid, mis toimivad põhjavee voolamise analoogidena. Olid laialdasemalt kasutuses eelmise sajandi keskpaigas (50-70dad aastad). </a:t>
            </a:r>
          </a:p>
          <a:p>
            <a:pPr marL="0" indent="0">
              <a:buFont typeface="+mj-lt"/>
              <a:buNone/>
            </a:pPr>
            <a:r>
              <a:rPr lang="et-EE" dirty="0"/>
              <a:t>Voolutugevus (A) on voolukiiruse analoog, pinge on põhjaveetaseme h analoog ja takistus on filtratsioonimooduli analoog. </a:t>
            </a:r>
            <a:r>
              <a:rPr lang="et-EE" dirty="0" err="1"/>
              <a:t>Kondesaatorid</a:t>
            </a:r>
            <a:r>
              <a:rPr lang="et-EE" dirty="0"/>
              <a:t> väljendavad põhjaveekihi veemahutavust.</a:t>
            </a:r>
          </a:p>
          <a:p>
            <a:pPr marL="0" indent="0">
              <a:buFont typeface="+mj-lt"/>
              <a:buNone/>
            </a:pPr>
            <a:r>
              <a:rPr lang="et-EE" dirty="0"/>
              <a:t>3. Matemaatilised mudelid – (diferentsiaal)võrrandisüsteemid, mis kirjeldavad põhjaveekihis toimuvad füüsikalisi protsesse.</a:t>
            </a:r>
            <a:endParaRPr lang="en-US" dirty="0"/>
          </a:p>
        </p:txBody>
      </p:sp>
      <p:sp>
        <p:nvSpPr>
          <p:cNvPr id="4" name="Slaidinumbri kohatäide 3"/>
          <p:cNvSpPr>
            <a:spLocks noGrp="1"/>
          </p:cNvSpPr>
          <p:nvPr>
            <p:ph type="sldNum" sz="quarter" idx="10"/>
          </p:nvPr>
        </p:nvSpPr>
        <p:spPr/>
        <p:txBody>
          <a:bodyPr/>
          <a:lstStyle/>
          <a:p>
            <a:fld id="{6E338694-D939-4CCF-ABD7-8CEE02ED0324}" type="slidenum">
              <a:rPr lang="en-US" smtClean="0"/>
              <a:t>22</a:t>
            </a:fld>
            <a:endParaRPr lang="en-US"/>
          </a:p>
        </p:txBody>
      </p:sp>
    </p:spTree>
    <p:extLst>
      <p:ext uri="{BB962C8B-B14F-4D97-AF65-F5344CB8AC3E}">
        <p14:creationId xmlns:p14="http://schemas.microsoft.com/office/powerpoint/2010/main" val="35172538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0" indent="0">
              <a:buFont typeface="+mj-lt"/>
              <a:buNone/>
            </a:pPr>
            <a:r>
              <a:rPr lang="et-EE" dirty="0"/>
              <a:t>Näited füüsilisest (vasak) ja elektrilisest (parem) </a:t>
            </a:r>
            <a:r>
              <a:rPr lang="et-EE" dirty="0" err="1"/>
              <a:t>hüdrodünaamilisest</a:t>
            </a:r>
            <a:r>
              <a:rPr lang="et-EE" dirty="0"/>
              <a:t> mudelist.</a:t>
            </a:r>
            <a:endParaRPr lang="en-US" dirty="0"/>
          </a:p>
        </p:txBody>
      </p:sp>
      <p:sp>
        <p:nvSpPr>
          <p:cNvPr id="4" name="Slaidinumbri kohatäide 3"/>
          <p:cNvSpPr>
            <a:spLocks noGrp="1"/>
          </p:cNvSpPr>
          <p:nvPr>
            <p:ph type="sldNum" sz="quarter" idx="10"/>
          </p:nvPr>
        </p:nvSpPr>
        <p:spPr/>
        <p:txBody>
          <a:bodyPr/>
          <a:lstStyle/>
          <a:p>
            <a:fld id="{6E338694-D939-4CCF-ABD7-8CEE02ED0324}" type="slidenum">
              <a:rPr lang="en-US" smtClean="0"/>
              <a:t>23</a:t>
            </a:fld>
            <a:endParaRPr lang="en-US"/>
          </a:p>
        </p:txBody>
      </p:sp>
    </p:spTree>
    <p:extLst>
      <p:ext uri="{BB962C8B-B14F-4D97-AF65-F5344CB8AC3E}">
        <p14:creationId xmlns:p14="http://schemas.microsoft.com/office/powerpoint/2010/main" val="16227341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171450" indent="-171450">
              <a:buFont typeface="Arial" panose="020B0604020202020204" pitchFamily="34" charset="0"/>
              <a:buChar char="•"/>
            </a:pPr>
            <a:r>
              <a:rPr lang="et-EE" dirty="0"/>
              <a:t>Iteratsioon -  meetod ekstreemum- jm ülesannete lahendi lähisväärtuste järkjärguliseks leidmiseks</a:t>
            </a:r>
          </a:p>
          <a:p>
            <a:pPr marL="171450" indent="-171450">
              <a:buFont typeface="Arial" panose="020B0604020202020204" pitchFamily="34" charset="0"/>
              <a:buChar char="•"/>
            </a:pPr>
            <a:r>
              <a:rPr lang="et-EE" dirty="0"/>
              <a:t>Lähemalt numbrilistest meetoditest 10. loengus.</a:t>
            </a:r>
          </a:p>
          <a:p>
            <a:pPr marL="0" indent="0">
              <a:buFont typeface="Arial" panose="020B0604020202020204" pitchFamily="34" charset="0"/>
              <a:buNone/>
            </a:pPr>
            <a:endParaRPr lang="en-US" dirty="0"/>
          </a:p>
        </p:txBody>
      </p:sp>
      <p:sp>
        <p:nvSpPr>
          <p:cNvPr id="4" name="Slaidinumbri kohatäide 3"/>
          <p:cNvSpPr>
            <a:spLocks noGrp="1"/>
          </p:cNvSpPr>
          <p:nvPr>
            <p:ph type="sldNum" sz="quarter" idx="10"/>
          </p:nvPr>
        </p:nvSpPr>
        <p:spPr/>
        <p:txBody>
          <a:bodyPr/>
          <a:lstStyle/>
          <a:p>
            <a:fld id="{6E338694-D939-4CCF-ABD7-8CEE02ED0324}" type="slidenum">
              <a:rPr lang="en-US" smtClean="0"/>
              <a:t>24</a:t>
            </a:fld>
            <a:endParaRPr lang="en-US"/>
          </a:p>
        </p:txBody>
      </p:sp>
    </p:spTree>
    <p:extLst>
      <p:ext uri="{BB962C8B-B14F-4D97-AF65-F5344CB8AC3E}">
        <p14:creationId xmlns:p14="http://schemas.microsoft.com/office/powerpoint/2010/main" val="26476358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171450" indent="-171450">
              <a:buFont typeface="Arial" panose="020B0604020202020204" pitchFamily="34" charset="0"/>
              <a:buChar char="•"/>
            </a:pPr>
            <a:r>
              <a:rPr lang="et-EE" dirty="0"/>
              <a:t>Uuringuala </a:t>
            </a:r>
            <a:r>
              <a:rPr lang="et-EE" dirty="0" err="1"/>
              <a:t>diskretiseerimine</a:t>
            </a:r>
            <a:r>
              <a:rPr lang="et-EE" dirty="0"/>
              <a:t> lõplike vahede võrgustikuks (ülemine joonis) või lõplike elementide võrgustikuks (alumine joonis).</a:t>
            </a:r>
            <a:endParaRPr lang="en-US" dirty="0"/>
          </a:p>
        </p:txBody>
      </p:sp>
      <p:sp>
        <p:nvSpPr>
          <p:cNvPr id="4" name="Slaidinumbri kohatäide 3"/>
          <p:cNvSpPr>
            <a:spLocks noGrp="1"/>
          </p:cNvSpPr>
          <p:nvPr>
            <p:ph type="sldNum" sz="quarter" idx="10"/>
          </p:nvPr>
        </p:nvSpPr>
        <p:spPr/>
        <p:txBody>
          <a:bodyPr/>
          <a:lstStyle/>
          <a:p>
            <a:fld id="{6E338694-D939-4CCF-ABD7-8CEE02ED0324}" type="slidenum">
              <a:rPr lang="en-US" smtClean="0"/>
              <a:t>25</a:t>
            </a:fld>
            <a:endParaRPr lang="en-US"/>
          </a:p>
        </p:txBody>
      </p:sp>
    </p:spTree>
    <p:extLst>
      <p:ext uri="{BB962C8B-B14F-4D97-AF65-F5344CB8AC3E}">
        <p14:creationId xmlns:p14="http://schemas.microsoft.com/office/powerpoint/2010/main" val="24433153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171450" indent="-171450">
              <a:buFont typeface="Arial" panose="020B0604020202020204" pitchFamily="34" charset="0"/>
              <a:buChar char="•"/>
            </a:pPr>
            <a:r>
              <a:rPr lang="et-EE" dirty="0"/>
              <a:t>NB! Põhjaveetasemeks loetakse pinda maapõues, kus </a:t>
            </a:r>
            <a:r>
              <a:rPr lang="et-EE" dirty="0" err="1"/>
              <a:t>hüdrostaatiline</a:t>
            </a:r>
            <a:r>
              <a:rPr lang="et-EE" dirty="0"/>
              <a:t> rõhk p on võrdne atmosfäärirõhuga. Kuna põhjavee </a:t>
            </a:r>
            <a:r>
              <a:rPr lang="et-EE" dirty="0" err="1"/>
              <a:t>hüdrostaatilist</a:t>
            </a:r>
            <a:r>
              <a:rPr lang="et-EE" dirty="0"/>
              <a:t> rõhku mõõdetakse atmosfääri rõhu suhtes, siis loetakse </a:t>
            </a:r>
            <a:r>
              <a:rPr lang="et-EE" dirty="0" err="1"/>
              <a:t>hüdrostaatilise</a:t>
            </a:r>
            <a:r>
              <a:rPr lang="et-EE" dirty="0"/>
              <a:t> rõhu väärtuseks põhjaveetasemel 0. </a:t>
            </a:r>
            <a:r>
              <a:rPr lang="el-GR" dirty="0"/>
              <a:t>ψ</a:t>
            </a:r>
            <a:r>
              <a:rPr lang="el-GR" dirty="0">
                <a:latin typeface="Calibri" panose="020F0502020204030204" pitchFamily="34" charset="0"/>
                <a:cs typeface="Calibri" panose="020F0502020204030204" pitchFamily="34" charset="0"/>
              </a:rPr>
              <a:t>&lt;</a:t>
            </a:r>
            <a:r>
              <a:rPr lang="et-EE" dirty="0">
                <a:latin typeface="Calibri" panose="020F0502020204030204" pitchFamily="34" charset="0"/>
                <a:cs typeface="Calibri" panose="020F0502020204030204" pitchFamily="34" charset="0"/>
              </a:rPr>
              <a:t>0 küllastusvöös.</a:t>
            </a:r>
          </a:p>
          <a:p>
            <a:pPr marL="171450" indent="-171450">
              <a:buFont typeface="Arial" panose="020B0604020202020204" pitchFamily="34" charset="0"/>
              <a:buChar char="•"/>
            </a:pPr>
            <a:r>
              <a:rPr lang="et-EE" dirty="0">
                <a:latin typeface="Calibri" panose="020F0502020204030204" pitchFamily="34" charset="0"/>
                <a:cs typeface="Calibri" panose="020F0502020204030204" pitchFamily="34" charset="0"/>
              </a:rPr>
              <a:t>Põhjavee survetaset, mis on väiksem 0-st, nimetatakse sageli ka pingetasemeks või imamistasemeks (</a:t>
            </a:r>
            <a:r>
              <a:rPr lang="et-EE" i="1" dirty="0" err="1">
                <a:latin typeface="Calibri" panose="020F0502020204030204" pitchFamily="34" charset="0"/>
                <a:cs typeface="Calibri" panose="020F0502020204030204" pitchFamily="34" charset="0"/>
              </a:rPr>
              <a:t>suction</a:t>
            </a:r>
            <a:r>
              <a:rPr lang="et-EE" i="1" dirty="0">
                <a:latin typeface="Calibri" panose="020F0502020204030204" pitchFamily="34" charset="0"/>
                <a:cs typeface="Calibri" panose="020F0502020204030204" pitchFamily="34" charset="0"/>
              </a:rPr>
              <a:t> head</a:t>
            </a:r>
            <a:r>
              <a:rPr lang="et-EE" dirty="0">
                <a:latin typeface="Calibri" panose="020F0502020204030204" pitchFamily="34" charset="0"/>
                <a:cs typeface="Calibri" panose="020F0502020204030204" pitchFamily="34" charset="0"/>
              </a:rPr>
              <a:t>).</a:t>
            </a:r>
          </a:p>
          <a:p>
            <a:pPr marL="171450" indent="-171450">
              <a:buFont typeface="Arial" panose="020B0604020202020204" pitchFamily="34" charset="0"/>
              <a:buChar char="•"/>
            </a:pPr>
            <a:r>
              <a:rPr lang="et-EE" dirty="0">
                <a:latin typeface="Calibri" panose="020F0502020204030204" pitchFamily="34" charset="0"/>
                <a:cs typeface="Calibri" panose="020F0502020204030204" pitchFamily="34" charset="0"/>
              </a:rPr>
              <a:t>NB! Kuna põhjaveetase on survetaseme ja kõrgustaseme summa, siis negatiivse survetaseme korral on aeratsioonivöö põhjaveetase väiksem selle kõrgustasemest.</a:t>
            </a:r>
          </a:p>
          <a:p>
            <a:pPr marL="171450" indent="-171450">
              <a:buFont typeface="Arial" panose="020B0604020202020204" pitchFamily="34" charset="0"/>
              <a:buChar char="•"/>
            </a:pPr>
            <a:r>
              <a:rPr lang="el-GR" dirty="0">
                <a:latin typeface="Calibri" panose="020F0502020204030204" pitchFamily="34" charset="0"/>
                <a:cs typeface="Calibri" panose="020F0502020204030204" pitchFamily="34" charset="0"/>
              </a:rPr>
              <a:t>θ</a:t>
            </a:r>
            <a:r>
              <a:rPr lang="et-EE" dirty="0">
                <a:latin typeface="Calibri" panose="020F0502020204030204" pitchFamily="34" charset="0"/>
                <a:cs typeface="Calibri" panose="020F0502020204030204" pitchFamily="34" charset="0"/>
              </a:rPr>
              <a:t> = </a:t>
            </a:r>
            <a:r>
              <a:rPr lang="et-EE" dirty="0" err="1">
                <a:latin typeface="Calibri" panose="020F0502020204030204" pitchFamily="34" charset="0"/>
                <a:cs typeface="Calibri" panose="020F0502020204030204" pitchFamily="34" charset="0"/>
              </a:rPr>
              <a:t>V</a:t>
            </a:r>
            <a:r>
              <a:rPr lang="et-EE" baseline="-25000" dirty="0" err="1">
                <a:latin typeface="Calibri" panose="020F0502020204030204" pitchFamily="34" charset="0"/>
                <a:cs typeface="Calibri" panose="020F0502020204030204" pitchFamily="34" charset="0"/>
              </a:rPr>
              <a:t>w</a:t>
            </a:r>
            <a:r>
              <a:rPr lang="et-EE" dirty="0">
                <a:latin typeface="Calibri" panose="020F0502020204030204" pitchFamily="34" charset="0"/>
                <a:cs typeface="Calibri" panose="020F0502020204030204" pitchFamily="34" charset="0"/>
              </a:rPr>
              <a:t>/V</a:t>
            </a:r>
            <a:r>
              <a:rPr lang="et-EE" baseline="-25000" dirty="0">
                <a:latin typeface="Calibri" panose="020F0502020204030204" pitchFamily="34" charset="0"/>
                <a:cs typeface="Calibri" panose="020F0502020204030204" pitchFamily="34" charset="0"/>
              </a:rPr>
              <a:t>T</a:t>
            </a:r>
            <a:endParaRPr lang="et-EE" baseline="0" dirty="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t-EE" baseline="0" dirty="0">
                <a:latin typeface="Calibri" panose="020F0502020204030204" pitchFamily="34" charset="0"/>
                <a:cs typeface="Calibri" panose="020F0502020204030204" pitchFamily="34" charset="0"/>
              </a:rPr>
              <a:t>Mida suurem on põhjavee niiskussisaldus, seda väiksem on molekulaarjõudude mõju survetasemele </a:t>
            </a:r>
            <a:r>
              <a:rPr lang="el-GR" dirty="0"/>
              <a:t>ψ</a:t>
            </a:r>
            <a:r>
              <a:rPr lang="et-EE" dirty="0"/>
              <a:t>.</a:t>
            </a:r>
            <a:endParaRPr lang="en-US" baseline="0" dirty="0"/>
          </a:p>
        </p:txBody>
      </p:sp>
      <p:sp>
        <p:nvSpPr>
          <p:cNvPr id="4" name="Slaidinumbri kohatäide 3"/>
          <p:cNvSpPr>
            <a:spLocks noGrp="1"/>
          </p:cNvSpPr>
          <p:nvPr>
            <p:ph type="sldNum" sz="quarter" idx="10"/>
          </p:nvPr>
        </p:nvSpPr>
        <p:spPr/>
        <p:txBody>
          <a:bodyPr/>
          <a:lstStyle/>
          <a:p>
            <a:fld id="{6E338694-D939-4CCF-ABD7-8CEE02ED0324}" type="slidenum">
              <a:rPr lang="en-US" smtClean="0"/>
              <a:t>26</a:t>
            </a:fld>
            <a:endParaRPr lang="en-US"/>
          </a:p>
        </p:txBody>
      </p:sp>
    </p:spTree>
    <p:extLst>
      <p:ext uri="{BB962C8B-B14F-4D97-AF65-F5344CB8AC3E}">
        <p14:creationId xmlns:p14="http://schemas.microsoft.com/office/powerpoint/2010/main" val="41494940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Märkmete kohatäide 2"/>
              <p:cNvSpPr>
                <a:spLocks noGrp="1"/>
              </p:cNvSpPr>
              <p:nvPr>
                <p:ph type="body" idx="1"/>
              </p:nvPr>
            </p:nvSpPr>
            <p:spPr/>
            <p:txBody>
              <a:bodyPr/>
              <a:lstStyle/>
              <a:p>
                <a:pPr marL="171450" indent="-171450">
                  <a:buFont typeface="Arial" panose="020B0604020202020204" pitchFamily="34" charset="0"/>
                  <a:buChar char="•"/>
                </a:pPr>
                <a:r>
                  <a:rPr lang="et-EE" dirty="0"/>
                  <a:t>NB! Tegelikult ei ole </a:t>
                </a:r>
                <a:r>
                  <a:rPr lang="et-EE" dirty="0" err="1"/>
                  <a:t>konstatne</a:t>
                </a:r>
                <a:r>
                  <a:rPr lang="et-EE" dirty="0"/>
                  <a:t> hüdrauliline gradient aeratsioonivöös võimalik, sest põhjaveetase h sõltub ühtlasi ka survetasemest </a:t>
                </a:r>
                <a14:m>
                  <m:oMath xmlns:m="http://schemas.openxmlformats.org/officeDocument/2006/math">
                    <m:r>
                      <m:rPr>
                        <m:sty m:val="p"/>
                      </m:rPr>
                      <a:rPr lang="el-GR" b="0" i="1" smtClean="0">
                        <a:latin typeface="Cambria Math" panose="02040503050406030204" pitchFamily="18" charset="0"/>
                      </a:rPr>
                      <m:t>ψ</m:t>
                    </m:r>
                  </m:oMath>
                </a14:m>
                <a:r>
                  <a:rPr lang="et-EE" dirty="0"/>
                  <a:t>, mis omakorda sõltub aeratsioonivöö niiskussisaldusest. </a:t>
                </a:r>
              </a:p>
              <a:p>
                <a:pPr marL="171450" indent="-171450">
                  <a:buFont typeface="Arial" panose="020B0604020202020204" pitchFamily="34" charset="0"/>
                  <a:buChar char="•"/>
                </a:pPr>
                <a:r>
                  <a:rPr lang="et-EE" dirty="0"/>
                  <a:t>Kokkuvõttev joonis vee liikumisest aeratsioonivöös.</a:t>
                </a:r>
                <a:endParaRPr lang="en-US" dirty="0"/>
              </a:p>
            </p:txBody>
          </p:sp>
        </mc:Choice>
        <mc:Fallback xmlns="">
          <p:sp>
            <p:nvSpPr>
              <p:cNvPr id="3" name="Märkmete kohatäide 2"/>
              <p:cNvSpPr>
                <a:spLocks noGrp="1"/>
              </p:cNvSpPr>
              <p:nvPr>
                <p:ph type="body" idx="1"/>
              </p:nvPr>
            </p:nvSpPr>
            <p:spPr/>
            <p:txBody>
              <a:bodyPr/>
              <a:lstStyle/>
              <a:p>
                <a:pPr marL="171450" indent="-171450">
                  <a:buFont typeface="Arial" panose="020B0604020202020204" pitchFamily="34" charset="0"/>
                  <a:buChar char="•"/>
                </a:pPr>
                <a:r>
                  <a:rPr lang="et-EE" dirty="0"/>
                  <a:t>NB! Tegelikult ei ole </a:t>
                </a:r>
                <a:r>
                  <a:rPr lang="et-EE" dirty="0" err="1"/>
                  <a:t>konstatne</a:t>
                </a:r>
                <a:r>
                  <a:rPr lang="et-EE" dirty="0"/>
                  <a:t> hüdrauliline gradient aeratsioonivöös võimalik, sest põhjaveetase h sõltub ühtlasi ka survetasemest </a:t>
                </a:r>
                <a:r>
                  <a:rPr lang="el-GR" b="0" i="0">
                    <a:latin typeface="Cambria Math" panose="02040503050406030204" pitchFamily="18" charset="0"/>
                  </a:rPr>
                  <a:t>ψ</a:t>
                </a:r>
                <a:r>
                  <a:rPr lang="et-EE" dirty="0"/>
                  <a:t>, mis omakorda sõltub aeratsioonivöö niiskussisaldusest. </a:t>
                </a:r>
              </a:p>
              <a:p>
                <a:pPr marL="171450" indent="-171450">
                  <a:buFont typeface="Arial" panose="020B0604020202020204" pitchFamily="34" charset="0"/>
                  <a:buChar char="•"/>
                </a:pPr>
                <a:r>
                  <a:rPr lang="et-EE" dirty="0"/>
                  <a:t>Kokkuvõttev joonis vee liikumisest aeratsioonivöös.</a:t>
                </a:r>
                <a:endParaRPr lang="en-US" dirty="0"/>
              </a:p>
            </p:txBody>
          </p:sp>
        </mc:Fallback>
      </mc:AlternateContent>
      <p:sp>
        <p:nvSpPr>
          <p:cNvPr id="4" name="Slaidinumbri kohatäide 3"/>
          <p:cNvSpPr>
            <a:spLocks noGrp="1"/>
          </p:cNvSpPr>
          <p:nvPr>
            <p:ph type="sldNum" sz="quarter" idx="10"/>
          </p:nvPr>
        </p:nvSpPr>
        <p:spPr/>
        <p:txBody>
          <a:bodyPr/>
          <a:lstStyle/>
          <a:p>
            <a:fld id="{6E338694-D939-4CCF-ABD7-8CEE02ED0324}" type="slidenum">
              <a:rPr lang="en-US" smtClean="0"/>
              <a:t>27</a:t>
            </a:fld>
            <a:endParaRPr lang="en-US"/>
          </a:p>
        </p:txBody>
      </p:sp>
    </p:spTree>
    <p:extLst>
      <p:ext uri="{BB962C8B-B14F-4D97-AF65-F5344CB8AC3E}">
        <p14:creationId xmlns:p14="http://schemas.microsoft.com/office/powerpoint/2010/main" val="20688657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171450" indent="-171450">
              <a:buFont typeface="Arial" panose="020B0604020202020204" pitchFamily="34" charset="0"/>
              <a:buChar char="•"/>
            </a:pPr>
            <a:r>
              <a:rPr lang="et-EE" dirty="0"/>
              <a:t>Küllastusvöös on kõik poorid veega täidetud, aeratsioonivöös ainult osaliselt;</a:t>
            </a:r>
          </a:p>
          <a:p>
            <a:pPr marL="171450" indent="-171450">
              <a:buFont typeface="Arial" panose="020B0604020202020204" pitchFamily="34" charset="0"/>
              <a:buChar char="•"/>
            </a:pPr>
            <a:r>
              <a:rPr lang="et-EE" dirty="0"/>
              <a:t>Põhjavee rõhutase </a:t>
            </a:r>
            <a:r>
              <a:rPr lang="el-GR" dirty="0"/>
              <a:t>ψ</a:t>
            </a:r>
            <a:r>
              <a:rPr lang="et-EE" dirty="0"/>
              <a:t> on küllastusvöös suurem kui atmosfäärirõhk ja aeratsiooni vöös väiksem kui atmosfäärirõhk;</a:t>
            </a:r>
          </a:p>
          <a:p>
            <a:pPr marL="171450" indent="-171450">
              <a:buFont typeface="Arial" panose="020B0604020202020204" pitchFamily="34" charset="0"/>
              <a:buChar char="•"/>
            </a:pPr>
            <a:r>
              <a:rPr lang="et-EE" dirty="0"/>
              <a:t>Filtratsioonimoodul K on konstante ehk see ei ole mõjutatud rõhutasemest (niiskussisaldusest); aeratsioonivöös ei ole filtratsioonimoodul kunagi konstantne vaid sõltub rõhutaseme (</a:t>
            </a:r>
            <a:r>
              <a:rPr lang="et-EE" dirty="0" err="1"/>
              <a:t>niiskusisalduse</a:t>
            </a:r>
            <a:r>
              <a:rPr lang="et-EE" dirty="0"/>
              <a:t>) muutustest.</a:t>
            </a:r>
          </a:p>
          <a:p>
            <a:pPr marL="171450" indent="-171450">
              <a:buFont typeface="Arial" panose="020B0604020202020204" pitchFamily="34" charset="0"/>
              <a:buChar char="•"/>
            </a:pPr>
            <a:r>
              <a:rPr lang="et-EE" dirty="0"/>
              <a:t>Põhjavee kõrgustaset mõõdetakse küllastusvöös kaevus või </a:t>
            </a:r>
            <a:r>
              <a:rPr lang="et-EE" dirty="0" err="1"/>
              <a:t>piesomeetris</a:t>
            </a:r>
            <a:r>
              <a:rPr lang="et-EE" dirty="0"/>
              <a:t>, aeratsioonivöös </a:t>
            </a:r>
            <a:r>
              <a:rPr lang="et-EE" dirty="0" err="1"/>
              <a:t>tensiomeetris</a:t>
            </a:r>
            <a:r>
              <a:rPr lang="et-EE" dirty="0"/>
              <a:t>.</a:t>
            </a:r>
            <a:endParaRPr lang="en-US" dirty="0"/>
          </a:p>
        </p:txBody>
      </p:sp>
      <p:sp>
        <p:nvSpPr>
          <p:cNvPr id="4" name="Slaidinumbri kohatäide 3"/>
          <p:cNvSpPr>
            <a:spLocks noGrp="1"/>
          </p:cNvSpPr>
          <p:nvPr>
            <p:ph type="sldNum" sz="quarter" idx="10"/>
          </p:nvPr>
        </p:nvSpPr>
        <p:spPr/>
        <p:txBody>
          <a:bodyPr/>
          <a:lstStyle/>
          <a:p>
            <a:fld id="{6E338694-D939-4CCF-ABD7-8CEE02ED0324}" type="slidenum">
              <a:rPr lang="en-US" smtClean="0"/>
              <a:t>28</a:t>
            </a:fld>
            <a:endParaRPr lang="en-US"/>
          </a:p>
        </p:txBody>
      </p:sp>
    </p:spTree>
    <p:extLst>
      <p:ext uri="{BB962C8B-B14F-4D97-AF65-F5344CB8AC3E}">
        <p14:creationId xmlns:p14="http://schemas.microsoft.com/office/powerpoint/2010/main" val="26109908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171450" indent="-171450">
              <a:buFont typeface="Arial" panose="020B0604020202020204" pitchFamily="34" charset="0"/>
              <a:buChar char="•"/>
            </a:pPr>
            <a:r>
              <a:rPr lang="et-EE" dirty="0"/>
              <a:t>Mõeldud harjutamiseks – ei mõjuta eksamihinnet (nagu ka välipraktikumis osalemine);</a:t>
            </a:r>
          </a:p>
          <a:p>
            <a:pPr marL="171450" indent="-171450">
              <a:buFont typeface="Arial" panose="020B0604020202020204" pitchFamily="34" charset="0"/>
              <a:buChar char="•"/>
            </a:pPr>
            <a:r>
              <a:rPr lang="et-EE" dirty="0"/>
              <a:t>Pärast esitamist kontrollin ja vajadusel palun ümber teha – </a:t>
            </a:r>
            <a:r>
              <a:rPr lang="et-EE" b="1" dirty="0"/>
              <a:t>Ainult vastusest ei piisa! Vaja esitada ka lahenduskäik!</a:t>
            </a:r>
            <a:endParaRPr lang="en-US" b="1" dirty="0"/>
          </a:p>
        </p:txBody>
      </p:sp>
      <p:sp>
        <p:nvSpPr>
          <p:cNvPr id="4" name="Slaidinumbri kohatäide 3"/>
          <p:cNvSpPr>
            <a:spLocks noGrp="1"/>
          </p:cNvSpPr>
          <p:nvPr>
            <p:ph type="sldNum" sz="quarter" idx="10"/>
          </p:nvPr>
        </p:nvSpPr>
        <p:spPr/>
        <p:txBody>
          <a:bodyPr/>
          <a:lstStyle/>
          <a:p>
            <a:fld id="{6E338694-D939-4CCF-ABD7-8CEE02ED0324}" type="slidenum">
              <a:rPr lang="en-US" smtClean="0"/>
              <a:t>29</a:t>
            </a:fld>
            <a:endParaRPr lang="en-US"/>
          </a:p>
        </p:txBody>
      </p:sp>
    </p:spTree>
    <p:extLst>
      <p:ext uri="{BB962C8B-B14F-4D97-AF65-F5344CB8AC3E}">
        <p14:creationId xmlns:p14="http://schemas.microsoft.com/office/powerpoint/2010/main" val="2198095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171450" indent="-171450">
              <a:buFont typeface="Arial" panose="020B0604020202020204" pitchFamily="34" charset="0"/>
              <a:buChar char="•"/>
            </a:pPr>
            <a:r>
              <a:rPr lang="et-EE" dirty="0"/>
              <a:t>Kordavad slaidid eelmisest loengust.</a:t>
            </a:r>
          </a:p>
          <a:p>
            <a:pPr marL="171450" indent="-171450">
              <a:buFont typeface="Arial" panose="020B0604020202020204" pitchFamily="34" charset="0"/>
              <a:buChar char="•"/>
            </a:pPr>
            <a:r>
              <a:rPr lang="et-EE" dirty="0"/>
              <a:t>NB! Rangelt võttes on põhjavee ekvipotentsiaaljooned ja voolujooned üksteisega risti vaid juhul, kui keskkond on isotroopne!</a:t>
            </a:r>
          </a:p>
          <a:p>
            <a:pPr marL="0" indent="0">
              <a:buFont typeface="Arial" panose="020B0604020202020204" pitchFamily="34" charset="0"/>
              <a:buNone/>
            </a:pPr>
            <a:endParaRPr lang="en-US" dirty="0"/>
          </a:p>
        </p:txBody>
      </p:sp>
      <p:sp>
        <p:nvSpPr>
          <p:cNvPr id="4" name="Slaidinumbri kohatäide 3"/>
          <p:cNvSpPr>
            <a:spLocks noGrp="1"/>
          </p:cNvSpPr>
          <p:nvPr>
            <p:ph type="sldNum" sz="quarter" idx="10"/>
          </p:nvPr>
        </p:nvSpPr>
        <p:spPr/>
        <p:txBody>
          <a:bodyPr/>
          <a:lstStyle/>
          <a:p>
            <a:fld id="{67A218DD-5CFD-41C7-B884-18A30A41B42F}" type="slidenum">
              <a:rPr lang="en-US" smtClean="0"/>
              <a:t>3</a:t>
            </a:fld>
            <a:endParaRPr lang="en-US"/>
          </a:p>
        </p:txBody>
      </p:sp>
    </p:spTree>
    <p:extLst>
      <p:ext uri="{BB962C8B-B14F-4D97-AF65-F5344CB8AC3E}">
        <p14:creationId xmlns:p14="http://schemas.microsoft.com/office/powerpoint/2010/main" val="2343127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171450" indent="-171450">
              <a:buFont typeface="Arial" panose="020B0604020202020204" pitchFamily="34" charset="0"/>
              <a:buChar char="•"/>
            </a:pPr>
            <a:r>
              <a:rPr lang="et-EE" dirty="0"/>
              <a:t>Näited, kuid setete struktuur ja tekstuur (orienteeritus), settekeskkond ja geoloogilised struktuurid mõjutavad veekihi isotroopiat/</a:t>
            </a:r>
            <a:r>
              <a:rPr lang="et-EE" dirty="0" err="1"/>
              <a:t>anisotroopiat</a:t>
            </a:r>
            <a:r>
              <a:rPr lang="et-EE" dirty="0"/>
              <a:t> ja heterogeensust. </a:t>
            </a:r>
          </a:p>
          <a:p>
            <a:pPr marL="171450" indent="-171450">
              <a:buFont typeface="Wingdings" panose="05000000000000000000" pitchFamily="2" charset="2"/>
              <a:buChar char="Ø"/>
            </a:pPr>
            <a:r>
              <a:rPr lang="et-EE" i="1" dirty="0" err="1"/>
              <a:t>Layered</a:t>
            </a:r>
            <a:r>
              <a:rPr lang="et-EE" i="1" dirty="0"/>
              <a:t> </a:t>
            </a:r>
            <a:r>
              <a:rPr lang="et-EE" i="1" dirty="0" err="1"/>
              <a:t>heteorgenity</a:t>
            </a:r>
            <a:r>
              <a:rPr lang="et-EE" dirty="0"/>
              <a:t> – tüüpiline settekivimites (nt. savi ja liiva vaheldumine);</a:t>
            </a:r>
          </a:p>
          <a:p>
            <a:pPr marL="171450" indent="-171450">
              <a:buFont typeface="Wingdings" panose="05000000000000000000" pitchFamily="2" charset="2"/>
              <a:buChar char="Ø"/>
            </a:pPr>
            <a:r>
              <a:rPr lang="et-EE" i="1" dirty="0" err="1"/>
              <a:t>Discontinuous</a:t>
            </a:r>
            <a:r>
              <a:rPr lang="et-EE" i="1" dirty="0"/>
              <a:t> </a:t>
            </a:r>
            <a:r>
              <a:rPr lang="et-EE" i="1" dirty="0" err="1"/>
              <a:t>heterogenity</a:t>
            </a:r>
            <a:r>
              <a:rPr lang="et-EE" dirty="0"/>
              <a:t> – rikete või teiste geoloogiliste struktuuride esinemine;</a:t>
            </a:r>
          </a:p>
          <a:p>
            <a:pPr marL="171450" indent="-171450">
              <a:buFont typeface="Wingdings" panose="05000000000000000000" pitchFamily="2" charset="2"/>
              <a:buChar char="Ø"/>
            </a:pPr>
            <a:r>
              <a:rPr lang="et-EE" i="1" dirty="0" err="1"/>
              <a:t>Trending</a:t>
            </a:r>
            <a:r>
              <a:rPr lang="et-EE" i="1" dirty="0"/>
              <a:t> </a:t>
            </a:r>
            <a:r>
              <a:rPr lang="et-EE" i="1" dirty="0" err="1"/>
              <a:t>heterogenity</a:t>
            </a:r>
            <a:r>
              <a:rPr lang="et-EE" dirty="0"/>
              <a:t> – filtratsioonimooduli suurenemine/vähenemine teatud suunas; nt deltasetted (delta </a:t>
            </a:r>
            <a:r>
              <a:rPr lang="et-EE" dirty="0" err="1"/>
              <a:t>proksimaalne</a:t>
            </a:r>
            <a:r>
              <a:rPr lang="et-EE" dirty="0"/>
              <a:t> ja </a:t>
            </a:r>
            <a:r>
              <a:rPr lang="et-EE" dirty="0" err="1"/>
              <a:t>distaalne</a:t>
            </a:r>
            <a:r>
              <a:rPr lang="et-EE" dirty="0"/>
              <a:t> osa)</a:t>
            </a:r>
          </a:p>
          <a:p>
            <a:pPr marL="171450" indent="-171450">
              <a:buFont typeface="Wingdings" panose="05000000000000000000" pitchFamily="2" charset="2"/>
              <a:buChar char="Ø"/>
            </a:pPr>
            <a:r>
              <a:rPr lang="et-EE" i="1" dirty="0" err="1"/>
              <a:t>Wedge</a:t>
            </a:r>
            <a:r>
              <a:rPr lang="et-EE" dirty="0"/>
              <a:t> – kiil</a:t>
            </a:r>
          </a:p>
          <a:p>
            <a:pPr marL="171450" indent="-171450">
              <a:buFont typeface="Wingdings" panose="05000000000000000000" pitchFamily="2" charset="2"/>
              <a:buChar char="Ø"/>
            </a:pPr>
            <a:r>
              <a:rPr lang="et-EE" dirty="0"/>
              <a:t>Konsolideerunud </a:t>
            </a:r>
            <a:r>
              <a:rPr lang="et-EE" dirty="0" err="1"/>
              <a:t>setendites</a:t>
            </a:r>
            <a:r>
              <a:rPr lang="et-EE" dirty="0"/>
              <a:t> võib filtratsioonimoodul suuresti sõltuda lõhede tihedusest.</a:t>
            </a:r>
          </a:p>
          <a:p>
            <a:pPr marL="171450" indent="-171450">
              <a:buFont typeface="Arial" panose="020B0604020202020204" pitchFamily="34" charset="0"/>
              <a:buChar char="•"/>
            </a:pPr>
            <a:r>
              <a:rPr lang="et-EE" dirty="0"/>
              <a:t>Looduses pole põhjaveekihte moodustavad setted iialgi ideaalse korrapäraga – looduses on setted alati vähemal või rohkemal määral heterogeensed ja anisotroopsed (tihti väärtused mingis ruumiosas lihtsalt </a:t>
            </a:r>
            <a:r>
              <a:rPr lang="et-EE" dirty="0" err="1"/>
              <a:t>keskmistatakse</a:t>
            </a:r>
            <a:r>
              <a:rPr lang="et-EE" dirty="0"/>
              <a:t>).</a:t>
            </a:r>
            <a:endParaRPr lang="en-US" dirty="0"/>
          </a:p>
        </p:txBody>
      </p:sp>
      <p:sp>
        <p:nvSpPr>
          <p:cNvPr id="4" name="Slaidinumbri kohatäide 3"/>
          <p:cNvSpPr>
            <a:spLocks noGrp="1"/>
          </p:cNvSpPr>
          <p:nvPr>
            <p:ph type="sldNum" sz="quarter" idx="10"/>
          </p:nvPr>
        </p:nvSpPr>
        <p:spPr/>
        <p:txBody>
          <a:bodyPr/>
          <a:lstStyle/>
          <a:p>
            <a:fld id="{67A218DD-5CFD-41C7-B884-18A30A41B42F}" type="slidenum">
              <a:rPr lang="en-US" smtClean="0"/>
              <a:t>4</a:t>
            </a:fld>
            <a:endParaRPr lang="en-US"/>
          </a:p>
        </p:txBody>
      </p:sp>
    </p:spTree>
    <p:extLst>
      <p:ext uri="{BB962C8B-B14F-4D97-AF65-F5344CB8AC3E}">
        <p14:creationId xmlns:p14="http://schemas.microsoft.com/office/powerpoint/2010/main" val="2240327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171450" indent="-171450">
              <a:buFont typeface="Arial" panose="020B0604020202020204" pitchFamily="34" charset="0"/>
              <a:buChar char="•"/>
            </a:pPr>
            <a:r>
              <a:rPr lang="et-EE" dirty="0"/>
              <a:t>Veejuhtivus on veekihti kirjeldava filtratsioonimooduli ja küllastunud veekihi paksuse korrutis. </a:t>
            </a:r>
          </a:p>
          <a:p>
            <a:pPr marL="171450" indent="-171450">
              <a:buFont typeface="Arial" panose="020B0604020202020204" pitchFamily="34" charset="0"/>
              <a:buChar char="•"/>
            </a:pPr>
            <a:r>
              <a:rPr lang="et-EE" dirty="0"/>
              <a:t>Veejuhtivus kirjeldab kiirust (</a:t>
            </a:r>
            <a:r>
              <a:rPr lang="et-EE" i="1" dirty="0" err="1"/>
              <a:t>rate</a:t>
            </a:r>
            <a:r>
              <a:rPr lang="et-EE" dirty="0"/>
              <a:t>) millega kindla tiheduse ja viskoossusega vett transporditakse läbi ühiklaiusega (</a:t>
            </a:r>
            <a:r>
              <a:rPr lang="et-EE" i="1" dirty="0" err="1"/>
              <a:t>unit</a:t>
            </a:r>
            <a:r>
              <a:rPr lang="et-EE" i="1" dirty="0"/>
              <a:t> </a:t>
            </a:r>
            <a:r>
              <a:rPr lang="et-EE" i="1" dirty="0" err="1"/>
              <a:t>width</a:t>
            </a:r>
            <a:r>
              <a:rPr lang="et-EE" dirty="0"/>
              <a:t>) veekihi või veepideme. </a:t>
            </a:r>
          </a:p>
          <a:p>
            <a:pPr marL="171450" indent="-171450">
              <a:buFont typeface="Arial" panose="020B0604020202020204" pitchFamily="34" charset="0"/>
              <a:buChar char="•"/>
            </a:pPr>
            <a:r>
              <a:rPr lang="et-EE" dirty="0"/>
              <a:t>Filtratsioonimoodul K on </a:t>
            </a:r>
            <a:r>
              <a:rPr lang="et-EE" dirty="0" err="1"/>
              <a:t>ühikuline</a:t>
            </a:r>
            <a:r>
              <a:rPr lang="et-EE" dirty="0"/>
              <a:t> suurus (m/d), mis võimaldab erinevaid veekihte omavahel võrrelda. Veejuhtivus T aga sõltub iga konkreetse veekihi ehitusest (paksusest) ja selle väärtus muutub veekihi paksuse muutudes, samal ajal kui K väärtuse võib teatud ruumiosas lugeda </a:t>
            </a:r>
            <a:r>
              <a:rPr lang="et-EE" dirty="0" err="1"/>
              <a:t>konstatseks</a:t>
            </a:r>
            <a:r>
              <a:rPr lang="et-EE" dirty="0"/>
              <a:t>.</a:t>
            </a:r>
          </a:p>
          <a:p>
            <a:pPr marL="171450" indent="-171450">
              <a:buFont typeface="Arial" panose="020B0604020202020204" pitchFamily="34" charset="0"/>
              <a:buChar char="•"/>
            </a:pPr>
            <a:r>
              <a:rPr lang="et-EE" dirty="0"/>
              <a:t>Rakendamine vabapinnalisele põhjaveekihile toob kaasa teatud keerukusi.</a:t>
            </a:r>
          </a:p>
          <a:p>
            <a:pPr marL="171450" indent="-171450">
              <a:buFont typeface="Arial" panose="020B0604020202020204" pitchFamily="34" charset="0"/>
              <a:buChar char="•"/>
            </a:pPr>
            <a:r>
              <a:rPr lang="et-EE" dirty="0"/>
              <a:t>Nt. Ordoviitsiumi-Kambriumi põhjaveekompleksi veejuhtivus suureneb väärtuselt 25 – 50 m</a:t>
            </a:r>
            <a:r>
              <a:rPr lang="et-EE" baseline="30000" dirty="0"/>
              <a:t>2</a:t>
            </a:r>
            <a:r>
              <a:rPr lang="et-EE" dirty="0"/>
              <a:t>/d Põhja-Eestis 80 kuni 120 m</a:t>
            </a:r>
            <a:r>
              <a:rPr lang="et-EE" baseline="30000" dirty="0"/>
              <a:t>2</a:t>
            </a:r>
            <a:r>
              <a:rPr lang="et-EE" dirty="0"/>
              <a:t>/d Lõuna-Eestis, sest veekompleksi moodustavate settekivimite paksus kasvab 10 meetrilt 60 meetrile (</a:t>
            </a:r>
            <a:r>
              <a:rPr lang="et-EE" dirty="0" err="1"/>
              <a:t>Perens</a:t>
            </a:r>
            <a:r>
              <a:rPr lang="et-EE" dirty="0"/>
              <a:t> ja Vallner, 1997)</a:t>
            </a:r>
            <a:endParaRPr lang="en-US" dirty="0"/>
          </a:p>
        </p:txBody>
      </p:sp>
      <p:sp>
        <p:nvSpPr>
          <p:cNvPr id="4" name="Slaidinumbri kohatäide 3"/>
          <p:cNvSpPr>
            <a:spLocks noGrp="1"/>
          </p:cNvSpPr>
          <p:nvPr>
            <p:ph type="sldNum" sz="quarter" idx="10"/>
          </p:nvPr>
        </p:nvSpPr>
        <p:spPr/>
        <p:txBody>
          <a:bodyPr/>
          <a:lstStyle/>
          <a:p>
            <a:fld id="{6E338694-D939-4CCF-ABD7-8CEE02ED0324}" type="slidenum">
              <a:rPr lang="en-US" smtClean="0"/>
              <a:t>5</a:t>
            </a:fld>
            <a:endParaRPr lang="en-US"/>
          </a:p>
        </p:txBody>
      </p:sp>
    </p:spTree>
    <p:extLst>
      <p:ext uri="{BB962C8B-B14F-4D97-AF65-F5344CB8AC3E}">
        <p14:creationId xmlns:p14="http://schemas.microsoft.com/office/powerpoint/2010/main" val="2211243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171450" indent="-171450">
              <a:buFont typeface="Arial" panose="020B0604020202020204" pitchFamily="34" charset="0"/>
              <a:buChar char="•"/>
            </a:pPr>
            <a:r>
              <a:rPr lang="et-EE" dirty="0"/>
              <a:t>Veeandi nimetatakse ka veemahutavuse koefitsiendiks põhjaveetaseme lähedal.</a:t>
            </a:r>
          </a:p>
          <a:p>
            <a:pPr marL="171450" indent="-171450">
              <a:buFont typeface="Arial" panose="020B0604020202020204" pitchFamily="34" charset="0"/>
              <a:buChar char="•"/>
            </a:pPr>
            <a:r>
              <a:rPr lang="et-EE" dirty="0"/>
              <a:t>Hinnatakse pindala kohta, sest teatud osa maapinnast veetustub!</a:t>
            </a:r>
          </a:p>
          <a:p>
            <a:pPr marL="171450" indent="-171450">
              <a:buFont typeface="Arial" panose="020B0604020202020204" pitchFamily="34" charset="0"/>
              <a:buChar char="•"/>
            </a:pPr>
            <a:r>
              <a:rPr lang="et-EE" dirty="0"/>
              <a:t>Analoogia: võtame maapinnast kuubiku välja, tõstame õhku ja vaatame, kui palju vett välja nõrgub.</a:t>
            </a:r>
            <a:endParaRPr lang="en-US" dirty="0"/>
          </a:p>
        </p:txBody>
      </p:sp>
      <p:sp>
        <p:nvSpPr>
          <p:cNvPr id="4" name="Slaidinumbri kohatäide 3"/>
          <p:cNvSpPr>
            <a:spLocks noGrp="1"/>
          </p:cNvSpPr>
          <p:nvPr>
            <p:ph type="sldNum" sz="quarter" idx="10"/>
          </p:nvPr>
        </p:nvSpPr>
        <p:spPr/>
        <p:txBody>
          <a:bodyPr/>
          <a:lstStyle/>
          <a:p>
            <a:fld id="{6E338694-D939-4CCF-ABD7-8CEE02ED0324}" type="slidenum">
              <a:rPr lang="en-US" smtClean="0"/>
              <a:t>7</a:t>
            </a:fld>
            <a:endParaRPr lang="en-US"/>
          </a:p>
        </p:txBody>
      </p:sp>
    </p:spTree>
    <p:extLst>
      <p:ext uri="{BB962C8B-B14F-4D97-AF65-F5344CB8AC3E}">
        <p14:creationId xmlns:p14="http://schemas.microsoft.com/office/powerpoint/2010/main" val="247202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n-US" dirty="0"/>
          </a:p>
        </p:txBody>
      </p:sp>
      <p:sp>
        <p:nvSpPr>
          <p:cNvPr id="4" name="Slaidinumbri kohatäide 3"/>
          <p:cNvSpPr>
            <a:spLocks noGrp="1"/>
          </p:cNvSpPr>
          <p:nvPr>
            <p:ph type="sldNum" sz="quarter" idx="10"/>
          </p:nvPr>
        </p:nvSpPr>
        <p:spPr/>
        <p:txBody>
          <a:bodyPr/>
          <a:lstStyle/>
          <a:p>
            <a:fld id="{67A218DD-5CFD-41C7-B884-18A30A41B42F}" type="slidenum">
              <a:rPr lang="en-US" smtClean="0"/>
              <a:t>8</a:t>
            </a:fld>
            <a:endParaRPr lang="en-US"/>
          </a:p>
        </p:txBody>
      </p:sp>
    </p:spTree>
    <p:extLst>
      <p:ext uri="{BB962C8B-B14F-4D97-AF65-F5344CB8AC3E}">
        <p14:creationId xmlns:p14="http://schemas.microsoft.com/office/powerpoint/2010/main" val="1905194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171450" indent="-171450">
              <a:buFont typeface="Arial" panose="020B0604020202020204" pitchFamily="34" charset="0"/>
              <a:buChar char="•"/>
            </a:pPr>
            <a:r>
              <a:rPr lang="et-EE" dirty="0"/>
              <a:t>Märka erinevusi ja sarnasusi suuruste S</a:t>
            </a:r>
            <a:r>
              <a:rPr lang="et-EE" baseline="-25000" dirty="0"/>
              <a:t>0</a:t>
            </a:r>
            <a:r>
              <a:rPr lang="et-EE" dirty="0"/>
              <a:t>, </a:t>
            </a:r>
            <a:r>
              <a:rPr lang="et-EE" dirty="0" err="1"/>
              <a:t>S</a:t>
            </a:r>
            <a:r>
              <a:rPr lang="et-EE" baseline="-25000" dirty="0" err="1"/>
              <a:t>s</a:t>
            </a:r>
            <a:r>
              <a:rPr lang="et-EE" dirty="0"/>
              <a:t> ja S definitsioonides. </a:t>
            </a:r>
          </a:p>
          <a:p>
            <a:pPr marL="171450" indent="-171450">
              <a:buFont typeface="Arial" panose="020B0604020202020204" pitchFamily="34" charset="0"/>
              <a:buChar char="•"/>
            </a:pPr>
            <a:r>
              <a:rPr lang="et-EE" dirty="0"/>
              <a:t>Hinnatakse ruumala kohta, sest survelise põhjaveekihi veemahutavuse vähenedes jääb see ikka küllastunuks (analoogia: suuremal pumpamisel/rõhumisel annab kuubik ikkagi vett välja).</a:t>
            </a:r>
            <a:endParaRPr lang="en-US" dirty="0"/>
          </a:p>
        </p:txBody>
      </p:sp>
      <p:sp>
        <p:nvSpPr>
          <p:cNvPr id="4" name="Slaidinumbri kohatäide 3"/>
          <p:cNvSpPr>
            <a:spLocks noGrp="1"/>
          </p:cNvSpPr>
          <p:nvPr>
            <p:ph type="sldNum" sz="quarter" idx="10"/>
          </p:nvPr>
        </p:nvSpPr>
        <p:spPr/>
        <p:txBody>
          <a:bodyPr/>
          <a:lstStyle/>
          <a:p>
            <a:fld id="{6E338694-D939-4CCF-ABD7-8CEE02ED0324}" type="slidenum">
              <a:rPr lang="en-US" smtClean="0"/>
              <a:t>9</a:t>
            </a:fld>
            <a:endParaRPr lang="en-US"/>
          </a:p>
        </p:txBody>
      </p:sp>
    </p:spTree>
    <p:extLst>
      <p:ext uri="{BB962C8B-B14F-4D97-AF65-F5344CB8AC3E}">
        <p14:creationId xmlns:p14="http://schemas.microsoft.com/office/powerpoint/2010/main" val="117166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171450" indent="-171450">
              <a:buFont typeface="Arial" panose="020B0604020202020204" pitchFamily="34" charset="0"/>
              <a:buChar char="•"/>
            </a:pPr>
            <a:r>
              <a:rPr lang="et-EE" dirty="0"/>
              <a:t>Mingile punktile/pinnale mõjuv litostaatiline rõhk põhjaveekihis peab olema kompenseeritud vastassuunalise rõhuga, selleks et selle punkti asukoht ruumis ei muutuks.</a:t>
            </a:r>
            <a:endParaRPr lang="en-US" dirty="0"/>
          </a:p>
        </p:txBody>
      </p:sp>
      <p:sp>
        <p:nvSpPr>
          <p:cNvPr id="4" name="Slaidinumbri kohatäide 3"/>
          <p:cNvSpPr>
            <a:spLocks noGrp="1"/>
          </p:cNvSpPr>
          <p:nvPr>
            <p:ph type="sldNum" sz="quarter" idx="10"/>
          </p:nvPr>
        </p:nvSpPr>
        <p:spPr/>
        <p:txBody>
          <a:bodyPr/>
          <a:lstStyle/>
          <a:p>
            <a:fld id="{6E338694-D939-4CCF-ABD7-8CEE02ED0324}" type="slidenum">
              <a:rPr lang="en-US" smtClean="0"/>
              <a:t>10</a:t>
            </a:fld>
            <a:endParaRPr lang="en-US"/>
          </a:p>
        </p:txBody>
      </p:sp>
    </p:spTree>
    <p:extLst>
      <p:ext uri="{BB962C8B-B14F-4D97-AF65-F5344CB8AC3E}">
        <p14:creationId xmlns:p14="http://schemas.microsoft.com/office/powerpoint/2010/main" val="3070538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itelslai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CAA24CFB-249E-47B3-AB4B-7521DBCF02ED}"/>
              </a:ext>
            </a:extLst>
          </p:cNvPr>
          <p:cNvSpPr>
            <a:spLocks noGrp="1"/>
          </p:cNvSpPr>
          <p:nvPr>
            <p:ph type="ctrTitle"/>
          </p:nvPr>
        </p:nvSpPr>
        <p:spPr>
          <a:xfrm>
            <a:off x="1524000" y="1122363"/>
            <a:ext cx="9144000" cy="2387600"/>
          </a:xfrm>
        </p:spPr>
        <p:txBody>
          <a:bodyPr anchor="b"/>
          <a:lstStyle>
            <a:lvl1pPr algn="ctr">
              <a:defRPr sz="6000"/>
            </a:lvl1pPr>
          </a:lstStyle>
          <a:p>
            <a:r>
              <a:rPr lang="et-EE"/>
              <a:t>Muutke pealkirja laadi</a:t>
            </a:r>
            <a:endParaRPr lang="en-US"/>
          </a:p>
        </p:txBody>
      </p:sp>
      <p:sp>
        <p:nvSpPr>
          <p:cNvPr id="3" name="Alapealkiri 2">
            <a:extLst>
              <a:ext uri="{FF2B5EF4-FFF2-40B4-BE49-F238E27FC236}">
                <a16:creationId xmlns:a16="http://schemas.microsoft.com/office/drawing/2014/main" id="{A04BC9D9-73E0-41FB-BF70-6A540AA724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t-EE"/>
              <a:t>Klõpsake juhtslaidi alapealkirja laadi redigeerimiseks</a:t>
            </a:r>
            <a:endParaRPr lang="en-US"/>
          </a:p>
        </p:txBody>
      </p:sp>
      <p:sp>
        <p:nvSpPr>
          <p:cNvPr id="4" name="Kuupäeva kohatäide 3">
            <a:extLst>
              <a:ext uri="{FF2B5EF4-FFF2-40B4-BE49-F238E27FC236}">
                <a16:creationId xmlns:a16="http://schemas.microsoft.com/office/drawing/2014/main" id="{D00EBA80-1B0C-40C7-BCBE-BC93E7CBE2D8}"/>
              </a:ext>
            </a:extLst>
          </p:cNvPr>
          <p:cNvSpPr>
            <a:spLocks noGrp="1"/>
          </p:cNvSpPr>
          <p:nvPr>
            <p:ph type="dt" sz="half" idx="10"/>
          </p:nvPr>
        </p:nvSpPr>
        <p:spPr/>
        <p:txBody>
          <a:bodyPr/>
          <a:lstStyle/>
          <a:p>
            <a:fld id="{DE9923CF-5724-43B4-9DEC-9B5B5B33F320}" type="datetime1">
              <a:rPr lang="en-US" smtClean="0"/>
              <a:t>9/26/2017</a:t>
            </a:fld>
            <a:endParaRPr lang="en-US"/>
          </a:p>
        </p:txBody>
      </p:sp>
      <p:sp>
        <p:nvSpPr>
          <p:cNvPr id="5" name="Jaluse kohatäide 4">
            <a:extLst>
              <a:ext uri="{FF2B5EF4-FFF2-40B4-BE49-F238E27FC236}">
                <a16:creationId xmlns:a16="http://schemas.microsoft.com/office/drawing/2014/main" id="{6103C634-79C6-4BD1-A057-C8A4E47B35E4}"/>
              </a:ext>
            </a:extLst>
          </p:cNvPr>
          <p:cNvSpPr>
            <a:spLocks noGrp="1"/>
          </p:cNvSpPr>
          <p:nvPr>
            <p:ph type="ftr" sz="quarter" idx="11"/>
          </p:nvPr>
        </p:nvSpPr>
        <p:spPr/>
        <p:txBody>
          <a:bodyPr/>
          <a:lstStyle/>
          <a:p>
            <a:endParaRPr lang="en-US"/>
          </a:p>
        </p:txBody>
      </p:sp>
      <p:sp>
        <p:nvSpPr>
          <p:cNvPr id="6" name="Slaidinumbri kohatäide 5">
            <a:extLst>
              <a:ext uri="{FF2B5EF4-FFF2-40B4-BE49-F238E27FC236}">
                <a16:creationId xmlns:a16="http://schemas.microsoft.com/office/drawing/2014/main" id="{ECE5E93D-4ED9-4076-91AF-15F2A00418DB}"/>
              </a:ext>
            </a:extLst>
          </p:cNvPr>
          <p:cNvSpPr>
            <a:spLocks noGrp="1"/>
          </p:cNvSpPr>
          <p:nvPr>
            <p:ph type="sldNum" sz="quarter" idx="12"/>
          </p:nvPr>
        </p:nvSpPr>
        <p:spPr/>
        <p:txBody>
          <a:bodyPr/>
          <a:lstStyle/>
          <a:p>
            <a:fld id="{A6283DEA-D3B6-42CC-ACCC-9B7F80A32ABC}" type="slidenum">
              <a:rPr lang="en-US" smtClean="0"/>
              <a:t>‹#›</a:t>
            </a:fld>
            <a:endParaRPr lang="en-US"/>
          </a:p>
        </p:txBody>
      </p:sp>
    </p:spTree>
    <p:extLst>
      <p:ext uri="{BB962C8B-B14F-4D97-AF65-F5344CB8AC3E}">
        <p14:creationId xmlns:p14="http://schemas.microsoft.com/office/powerpoint/2010/main" val="3468369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ED3D272D-465D-43D0-A170-38A5139A2CB1}"/>
              </a:ext>
            </a:extLst>
          </p:cNvPr>
          <p:cNvSpPr>
            <a:spLocks noGrp="1"/>
          </p:cNvSpPr>
          <p:nvPr>
            <p:ph type="title"/>
          </p:nvPr>
        </p:nvSpPr>
        <p:spPr/>
        <p:txBody>
          <a:bodyPr/>
          <a:lstStyle/>
          <a:p>
            <a:r>
              <a:rPr lang="et-EE"/>
              <a:t>Muutke pealkirja laadi</a:t>
            </a:r>
            <a:endParaRPr lang="en-US"/>
          </a:p>
        </p:txBody>
      </p:sp>
      <p:sp>
        <p:nvSpPr>
          <p:cNvPr id="3" name="Vertikaalteksti kohatäide 2">
            <a:extLst>
              <a:ext uri="{FF2B5EF4-FFF2-40B4-BE49-F238E27FC236}">
                <a16:creationId xmlns:a16="http://schemas.microsoft.com/office/drawing/2014/main" id="{56AF9EAC-CFD6-4FEF-BAEF-7FF5C39F6180}"/>
              </a:ext>
            </a:extLst>
          </p:cNvPr>
          <p:cNvSpPr>
            <a:spLocks noGrp="1"/>
          </p:cNvSpPr>
          <p:nvPr>
            <p:ph type="body" orient="vert" idx="1"/>
          </p:nvPr>
        </p:nvSpPr>
        <p:spPr/>
        <p:txBody>
          <a:bodyPr vert="eaVert"/>
          <a:lstStyle/>
          <a:p>
            <a:pPr lvl="0"/>
            <a:r>
              <a:rPr lang="et-EE"/>
              <a:t>Redigeeri juhtslaidi tekstilaade</a:t>
            </a:r>
          </a:p>
          <a:p>
            <a:pPr lvl="1"/>
            <a:r>
              <a:rPr lang="et-EE"/>
              <a:t>Teine tase</a:t>
            </a:r>
          </a:p>
          <a:p>
            <a:pPr lvl="2"/>
            <a:r>
              <a:rPr lang="et-EE"/>
              <a:t>Kolmas tase</a:t>
            </a:r>
          </a:p>
          <a:p>
            <a:pPr lvl="3"/>
            <a:r>
              <a:rPr lang="et-EE"/>
              <a:t>Neljas tase</a:t>
            </a:r>
          </a:p>
          <a:p>
            <a:pPr lvl="4"/>
            <a:r>
              <a:rPr lang="et-EE"/>
              <a:t>Viies tase</a:t>
            </a:r>
            <a:endParaRPr lang="en-US"/>
          </a:p>
        </p:txBody>
      </p:sp>
      <p:sp>
        <p:nvSpPr>
          <p:cNvPr id="4" name="Kuupäeva kohatäide 3">
            <a:extLst>
              <a:ext uri="{FF2B5EF4-FFF2-40B4-BE49-F238E27FC236}">
                <a16:creationId xmlns:a16="http://schemas.microsoft.com/office/drawing/2014/main" id="{9997E7F9-C7AF-496A-B26A-67E602C34D7E}"/>
              </a:ext>
            </a:extLst>
          </p:cNvPr>
          <p:cNvSpPr>
            <a:spLocks noGrp="1"/>
          </p:cNvSpPr>
          <p:nvPr>
            <p:ph type="dt" sz="half" idx="10"/>
          </p:nvPr>
        </p:nvSpPr>
        <p:spPr/>
        <p:txBody>
          <a:bodyPr/>
          <a:lstStyle/>
          <a:p>
            <a:fld id="{8C3AA539-092F-4BA0-B60B-7E4DD83E21BC}" type="datetime1">
              <a:rPr lang="en-US" smtClean="0"/>
              <a:t>9/26/2017</a:t>
            </a:fld>
            <a:endParaRPr lang="en-US"/>
          </a:p>
        </p:txBody>
      </p:sp>
      <p:sp>
        <p:nvSpPr>
          <p:cNvPr id="5" name="Jaluse kohatäide 4">
            <a:extLst>
              <a:ext uri="{FF2B5EF4-FFF2-40B4-BE49-F238E27FC236}">
                <a16:creationId xmlns:a16="http://schemas.microsoft.com/office/drawing/2014/main" id="{8E9FD678-BAF9-495F-915B-5B16794BB8E9}"/>
              </a:ext>
            </a:extLst>
          </p:cNvPr>
          <p:cNvSpPr>
            <a:spLocks noGrp="1"/>
          </p:cNvSpPr>
          <p:nvPr>
            <p:ph type="ftr" sz="quarter" idx="11"/>
          </p:nvPr>
        </p:nvSpPr>
        <p:spPr/>
        <p:txBody>
          <a:bodyPr/>
          <a:lstStyle/>
          <a:p>
            <a:endParaRPr lang="en-US"/>
          </a:p>
        </p:txBody>
      </p:sp>
      <p:sp>
        <p:nvSpPr>
          <p:cNvPr id="6" name="Slaidinumbri kohatäide 5">
            <a:extLst>
              <a:ext uri="{FF2B5EF4-FFF2-40B4-BE49-F238E27FC236}">
                <a16:creationId xmlns:a16="http://schemas.microsoft.com/office/drawing/2014/main" id="{D1B794DF-BE66-4B15-AB74-CFDAAEC88DAA}"/>
              </a:ext>
            </a:extLst>
          </p:cNvPr>
          <p:cNvSpPr>
            <a:spLocks noGrp="1"/>
          </p:cNvSpPr>
          <p:nvPr>
            <p:ph type="sldNum" sz="quarter" idx="12"/>
          </p:nvPr>
        </p:nvSpPr>
        <p:spPr/>
        <p:txBody>
          <a:bodyPr/>
          <a:lstStyle/>
          <a:p>
            <a:fld id="{A6283DEA-D3B6-42CC-ACCC-9B7F80A32ABC}" type="slidenum">
              <a:rPr lang="en-US" smtClean="0"/>
              <a:t>‹#›</a:t>
            </a:fld>
            <a:endParaRPr lang="en-US"/>
          </a:p>
        </p:txBody>
      </p:sp>
    </p:spTree>
    <p:extLst>
      <p:ext uri="{BB962C8B-B14F-4D97-AF65-F5344CB8AC3E}">
        <p14:creationId xmlns:p14="http://schemas.microsoft.com/office/powerpoint/2010/main" val="84596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2" name="Vertikaaltiitel 1">
            <a:extLst>
              <a:ext uri="{FF2B5EF4-FFF2-40B4-BE49-F238E27FC236}">
                <a16:creationId xmlns:a16="http://schemas.microsoft.com/office/drawing/2014/main" id="{9E0DFB41-BBEE-418F-B68D-AF1EB74DD2C1}"/>
              </a:ext>
            </a:extLst>
          </p:cNvPr>
          <p:cNvSpPr>
            <a:spLocks noGrp="1"/>
          </p:cNvSpPr>
          <p:nvPr>
            <p:ph type="title" orient="vert"/>
          </p:nvPr>
        </p:nvSpPr>
        <p:spPr>
          <a:xfrm>
            <a:off x="8724900" y="365125"/>
            <a:ext cx="2628900" cy="5811838"/>
          </a:xfrm>
        </p:spPr>
        <p:txBody>
          <a:bodyPr vert="eaVert"/>
          <a:lstStyle/>
          <a:p>
            <a:r>
              <a:rPr lang="et-EE"/>
              <a:t>Muutke pealkirja laadi</a:t>
            </a:r>
            <a:endParaRPr lang="en-US"/>
          </a:p>
        </p:txBody>
      </p:sp>
      <p:sp>
        <p:nvSpPr>
          <p:cNvPr id="3" name="Vertikaalteksti kohatäide 2">
            <a:extLst>
              <a:ext uri="{FF2B5EF4-FFF2-40B4-BE49-F238E27FC236}">
                <a16:creationId xmlns:a16="http://schemas.microsoft.com/office/drawing/2014/main" id="{4D3DB4FA-934F-493E-80A2-A076CF6FFF0A}"/>
              </a:ext>
            </a:extLst>
          </p:cNvPr>
          <p:cNvSpPr>
            <a:spLocks noGrp="1"/>
          </p:cNvSpPr>
          <p:nvPr>
            <p:ph type="body" orient="vert" idx="1"/>
          </p:nvPr>
        </p:nvSpPr>
        <p:spPr>
          <a:xfrm>
            <a:off x="838200" y="365125"/>
            <a:ext cx="7734300" cy="5811838"/>
          </a:xfrm>
        </p:spPr>
        <p:txBody>
          <a:bodyPr vert="eaVert"/>
          <a:lstStyle/>
          <a:p>
            <a:pPr lvl="0"/>
            <a:r>
              <a:rPr lang="et-EE"/>
              <a:t>Redigeeri juhtslaidi tekstilaade</a:t>
            </a:r>
          </a:p>
          <a:p>
            <a:pPr lvl="1"/>
            <a:r>
              <a:rPr lang="et-EE"/>
              <a:t>Teine tase</a:t>
            </a:r>
          </a:p>
          <a:p>
            <a:pPr lvl="2"/>
            <a:r>
              <a:rPr lang="et-EE"/>
              <a:t>Kolmas tase</a:t>
            </a:r>
          </a:p>
          <a:p>
            <a:pPr lvl="3"/>
            <a:r>
              <a:rPr lang="et-EE"/>
              <a:t>Neljas tase</a:t>
            </a:r>
          </a:p>
          <a:p>
            <a:pPr lvl="4"/>
            <a:r>
              <a:rPr lang="et-EE"/>
              <a:t>Viies tase</a:t>
            </a:r>
            <a:endParaRPr lang="en-US"/>
          </a:p>
        </p:txBody>
      </p:sp>
      <p:sp>
        <p:nvSpPr>
          <p:cNvPr id="4" name="Kuupäeva kohatäide 3">
            <a:extLst>
              <a:ext uri="{FF2B5EF4-FFF2-40B4-BE49-F238E27FC236}">
                <a16:creationId xmlns:a16="http://schemas.microsoft.com/office/drawing/2014/main" id="{B1694A17-06A7-44B4-AA54-D8C68C7DE8DD}"/>
              </a:ext>
            </a:extLst>
          </p:cNvPr>
          <p:cNvSpPr>
            <a:spLocks noGrp="1"/>
          </p:cNvSpPr>
          <p:nvPr>
            <p:ph type="dt" sz="half" idx="10"/>
          </p:nvPr>
        </p:nvSpPr>
        <p:spPr/>
        <p:txBody>
          <a:bodyPr/>
          <a:lstStyle/>
          <a:p>
            <a:fld id="{C862B70A-570E-4DBD-BEC0-CFC204B0A507}" type="datetime1">
              <a:rPr lang="en-US" smtClean="0"/>
              <a:t>9/26/2017</a:t>
            </a:fld>
            <a:endParaRPr lang="en-US"/>
          </a:p>
        </p:txBody>
      </p:sp>
      <p:sp>
        <p:nvSpPr>
          <p:cNvPr id="5" name="Jaluse kohatäide 4">
            <a:extLst>
              <a:ext uri="{FF2B5EF4-FFF2-40B4-BE49-F238E27FC236}">
                <a16:creationId xmlns:a16="http://schemas.microsoft.com/office/drawing/2014/main" id="{8322731D-CDA9-4E93-A741-AB3B10D2E5C3}"/>
              </a:ext>
            </a:extLst>
          </p:cNvPr>
          <p:cNvSpPr>
            <a:spLocks noGrp="1"/>
          </p:cNvSpPr>
          <p:nvPr>
            <p:ph type="ftr" sz="quarter" idx="11"/>
          </p:nvPr>
        </p:nvSpPr>
        <p:spPr/>
        <p:txBody>
          <a:bodyPr/>
          <a:lstStyle/>
          <a:p>
            <a:endParaRPr lang="en-US"/>
          </a:p>
        </p:txBody>
      </p:sp>
      <p:sp>
        <p:nvSpPr>
          <p:cNvPr id="6" name="Slaidinumbri kohatäide 5">
            <a:extLst>
              <a:ext uri="{FF2B5EF4-FFF2-40B4-BE49-F238E27FC236}">
                <a16:creationId xmlns:a16="http://schemas.microsoft.com/office/drawing/2014/main" id="{6A5371E2-5AB1-45CF-8C81-C20BB1969F5D}"/>
              </a:ext>
            </a:extLst>
          </p:cNvPr>
          <p:cNvSpPr>
            <a:spLocks noGrp="1"/>
          </p:cNvSpPr>
          <p:nvPr>
            <p:ph type="sldNum" sz="quarter" idx="12"/>
          </p:nvPr>
        </p:nvSpPr>
        <p:spPr/>
        <p:txBody>
          <a:bodyPr/>
          <a:lstStyle/>
          <a:p>
            <a:fld id="{A6283DEA-D3B6-42CC-ACCC-9B7F80A32ABC}" type="slidenum">
              <a:rPr lang="en-US" smtClean="0"/>
              <a:t>‹#›</a:t>
            </a:fld>
            <a:endParaRPr lang="en-US"/>
          </a:p>
        </p:txBody>
      </p:sp>
    </p:spTree>
    <p:extLst>
      <p:ext uri="{BB962C8B-B14F-4D97-AF65-F5344CB8AC3E}">
        <p14:creationId xmlns:p14="http://schemas.microsoft.com/office/powerpoint/2010/main" val="157266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ealkiri ja sisu">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D21B50CB-8828-4B87-A48E-F95154BF00A4}"/>
              </a:ext>
            </a:extLst>
          </p:cNvPr>
          <p:cNvSpPr>
            <a:spLocks noGrp="1"/>
          </p:cNvSpPr>
          <p:nvPr>
            <p:ph type="title"/>
          </p:nvPr>
        </p:nvSpPr>
        <p:spPr/>
        <p:txBody>
          <a:bodyPr/>
          <a:lstStyle/>
          <a:p>
            <a:r>
              <a:rPr lang="et-EE"/>
              <a:t>Muutke pealkirja laadi</a:t>
            </a:r>
            <a:endParaRPr lang="en-US"/>
          </a:p>
        </p:txBody>
      </p:sp>
      <p:sp>
        <p:nvSpPr>
          <p:cNvPr id="3" name="Sisu kohatäide 2">
            <a:extLst>
              <a:ext uri="{FF2B5EF4-FFF2-40B4-BE49-F238E27FC236}">
                <a16:creationId xmlns:a16="http://schemas.microsoft.com/office/drawing/2014/main" id="{E5810A0C-B44E-47F2-BD6D-64E06C60DA42}"/>
              </a:ext>
            </a:extLst>
          </p:cNvPr>
          <p:cNvSpPr>
            <a:spLocks noGrp="1"/>
          </p:cNvSpPr>
          <p:nvPr>
            <p:ph idx="1"/>
          </p:nvPr>
        </p:nvSpPr>
        <p:spPr/>
        <p:txBody>
          <a:bodyPr/>
          <a:lstStyle/>
          <a:p>
            <a:pPr lvl="0"/>
            <a:r>
              <a:rPr lang="et-EE"/>
              <a:t>Redigeeri juhtslaidi tekstilaade</a:t>
            </a:r>
          </a:p>
          <a:p>
            <a:pPr lvl="1"/>
            <a:r>
              <a:rPr lang="et-EE"/>
              <a:t>Teine tase</a:t>
            </a:r>
          </a:p>
          <a:p>
            <a:pPr lvl="2"/>
            <a:r>
              <a:rPr lang="et-EE"/>
              <a:t>Kolmas tase</a:t>
            </a:r>
          </a:p>
          <a:p>
            <a:pPr lvl="3"/>
            <a:r>
              <a:rPr lang="et-EE"/>
              <a:t>Neljas tase</a:t>
            </a:r>
          </a:p>
          <a:p>
            <a:pPr lvl="4"/>
            <a:r>
              <a:rPr lang="et-EE"/>
              <a:t>Viies tase</a:t>
            </a:r>
            <a:endParaRPr lang="en-US"/>
          </a:p>
        </p:txBody>
      </p:sp>
      <p:sp>
        <p:nvSpPr>
          <p:cNvPr id="4" name="Kuupäeva kohatäide 3">
            <a:extLst>
              <a:ext uri="{FF2B5EF4-FFF2-40B4-BE49-F238E27FC236}">
                <a16:creationId xmlns:a16="http://schemas.microsoft.com/office/drawing/2014/main" id="{6F49FE79-52F3-4412-B429-2BBB1058587E}"/>
              </a:ext>
            </a:extLst>
          </p:cNvPr>
          <p:cNvSpPr>
            <a:spLocks noGrp="1"/>
          </p:cNvSpPr>
          <p:nvPr>
            <p:ph type="dt" sz="half" idx="10"/>
          </p:nvPr>
        </p:nvSpPr>
        <p:spPr/>
        <p:txBody>
          <a:bodyPr/>
          <a:lstStyle/>
          <a:p>
            <a:fld id="{6AA435A9-2A4E-4F34-9D50-03EAD48BAB31}" type="datetime1">
              <a:rPr lang="en-US" smtClean="0"/>
              <a:t>9/26/2017</a:t>
            </a:fld>
            <a:endParaRPr lang="en-US"/>
          </a:p>
        </p:txBody>
      </p:sp>
      <p:sp>
        <p:nvSpPr>
          <p:cNvPr id="5" name="Jaluse kohatäide 4">
            <a:extLst>
              <a:ext uri="{FF2B5EF4-FFF2-40B4-BE49-F238E27FC236}">
                <a16:creationId xmlns:a16="http://schemas.microsoft.com/office/drawing/2014/main" id="{E6952FD5-8FAA-4A91-9A52-28D89B38FA14}"/>
              </a:ext>
            </a:extLst>
          </p:cNvPr>
          <p:cNvSpPr>
            <a:spLocks noGrp="1"/>
          </p:cNvSpPr>
          <p:nvPr>
            <p:ph type="ftr" sz="quarter" idx="11"/>
          </p:nvPr>
        </p:nvSpPr>
        <p:spPr/>
        <p:txBody>
          <a:bodyPr/>
          <a:lstStyle/>
          <a:p>
            <a:endParaRPr lang="en-US"/>
          </a:p>
        </p:txBody>
      </p:sp>
      <p:sp>
        <p:nvSpPr>
          <p:cNvPr id="6" name="Slaidinumbri kohatäide 5">
            <a:extLst>
              <a:ext uri="{FF2B5EF4-FFF2-40B4-BE49-F238E27FC236}">
                <a16:creationId xmlns:a16="http://schemas.microsoft.com/office/drawing/2014/main" id="{46F4E50C-B3D7-4301-BD98-BB6A8D6C3205}"/>
              </a:ext>
            </a:extLst>
          </p:cNvPr>
          <p:cNvSpPr>
            <a:spLocks noGrp="1"/>
          </p:cNvSpPr>
          <p:nvPr>
            <p:ph type="sldNum" sz="quarter" idx="12"/>
          </p:nvPr>
        </p:nvSpPr>
        <p:spPr/>
        <p:txBody>
          <a:bodyPr/>
          <a:lstStyle/>
          <a:p>
            <a:fld id="{A6283DEA-D3B6-42CC-ACCC-9B7F80A32ABC}" type="slidenum">
              <a:rPr lang="en-US" smtClean="0"/>
              <a:t>‹#›</a:t>
            </a:fld>
            <a:endParaRPr lang="en-US"/>
          </a:p>
        </p:txBody>
      </p:sp>
    </p:spTree>
    <p:extLst>
      <p:ext uri="{BB962C8B-B14F-4D97-AF65-F5344CB8AC3E}">
        <p14:creationId xmlns:p14="http://schemas.microsoft.com/office/powerpoint/2010/main" val="2902738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EDE5F422-40CA-493D-9E0F-ABFE92AC0A43}"/>
              </a:ext>
            </a:extLst>
          </p:cNvPr>
          <p:cNvSpPr>
            <a:spLocks noGrp="1"/>
          </p:cNvSpPr>
          <p:nvPr>
            <p:ph type="title"/>
          </p:nvPr>
        </p:nvSpPr>
        <p:spPr>
          <a:xfrm>
            <a:off x="831850" y="1709738"/>
            <a:ext cx="10515600" cy="2852737"/>
          </a:xfrm>
        </p:spPr>
        <p:txBody>
          <a:bodyPr anchor="b"/>
          <a:lstStyle>
            <a:lvl1pPr>
              <a:defRPr sz="6000"/>
            </a:lvl1pPr>
          </a:lstStyle>
          <a:p>
            <a:r>
              <a:rPr lang="et-EE"/>
              <a:t>Muutke pealkirja laadi</a:t>
            </a:r>
            <a:endParaRPr lang="en-US"/>
          </a:p>
        </p:txBody>
      </p:sp>
      <p:sp>
        <p:nvSpPr>
          <p:cNvPr id="3" name="Teksti kohatäide 2">
            <a:extLst>
              <a:ext uri="{FF2B5EF4-FFF2-40B4-BE49-F238E27FC236}">
                <a16:creationId xmlns:a16="http://schemas.microsoft.com/office/drawing/2014/main" id="{5A7BE5F0-E193-466C-A3F1-A7670CAF7E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t-EE"/>
              <a:t>Redigeeri juhtslaidi tekstilaade</a:t>
            </a:r>
          </a:p>
        </p:txBody>
      </p:sp>
      <p:sp>
        <p:nvSpPr>
          <p:cNvPr id="4" name="Kuupäeva kohatäide 3">
            <a:extLst>
              <a:ext uri="{FF2B5EF4-FFF2-40B4-BE49-F238E27FC236}">
                <a16:creationId xmlns:a16="http://schemas.microsoft.com/office/drawing/2014/main" id="{1F91A5BB-9840-46A2-94C2-0DCC786DD3CC}"/>
              </a:ext>
            </a:extLst>
          </p:cNvPr>
          <p:cNvSpPr>
            <a:spLocks noGrp="1"/>
          </p:cNvSpPr>
          <p:nvPr>
            <p:ph type="dt" sz="half" idx="10"/>
          </p:nvPr>
        </p:nvSpPr>
        <p:spPr/>
        <p:txBody>
          <a:bodyPr/>
          <a:lstStyle/>
          <a:p>
            <a:fld id="{202F96DE-2B3D-4D69-B7A7-AD01EF4E3466}" type="datetime1">
              <a:rPr lang="en-US" smtClean="0"/>
              <a:t>9/26/2017</a:t>
            </a:fld>
            <a:endParaRPr lang="en-US"/>
          </a:p>
        </p:txBody>
      </p:sp>
      <p:sp>
        <p:nvSpPr>
          <p:cNvPr id="5" name="Jaluse kohatäide 4">
            <a:extLst>
              <a:ext uri="{FF2B5EF4-FFF2-40B4-BE49-F238E27FC236}">
                <a16:creationId xmlns:a16="http://schemas.microsoft.com/office/drawing/2014/main" id="{40190C53-29FC-4937-B22A-72A16ED7210D}"/>
              </a:ext>
            </a:extLst>
          </p:cNvPr>
          <p:cNvSpPr>
            <a:spLocks noGrp="1"/>
          </p:cNvSpPr>
          <p:nvPr>
            <p:ph type="ftr" sz="quarter" idx="11"/>
          </p:nvPr>
        </p:nvSpPr>
        <p:spPr/>
        <p:txBody>
          <a:bodyPr/>
          <a:lstStyle/>
          <a:p>
            <a:endParaRPr lang="en-US"/>
          </a:p>
        </p:txBody>
      </p:sp>
      <p:sp>
        <p:nvSpPr>
          <p:cNvPr id="6" name="Slaidinumbri kohatäide 5">
            <a:extLst>
              <a:ext uri="{FF2B5EF4-FFF2-40B4-BE49-F238E27FC236}">
                <a16:creationId xmlns:a16="http://schemas.microsoft.com/office/drawing/2014/main" id="{4D6762CF-0941-4E44-A957-27DC64B13C8E}"/>
              </a:ext>
            </a:extLst>
          </p:cNvPr>
          <p:cNvSpPr>
            <a:spLocks noGrp="1"/>
          </p:cNvSpPr>
          <p:nvPr>
            <p:ph type="sldNum" sz="quarter" idx="12"/>
          </p:nvPr>
        </p:nvSpPr>
        <p:spPr/>
        <p:txBody>
          <a:bodyPr/>
          <a:lstStyle/>
          <a:p>
            <a:fld id="{A6283DEA-D3B6-42CC-ACCC-9B7F80A32ABC}" type="slidenum">
              <a:rPr lang="en-US" smtClean="0"/>
              <a:t>‹#›</a:t>
            </a:fld>
            <a:endParaRPr lang="en-US"/>
          </a:p>
        </p:txBody>
      </p:sp>
    </p:spTree>
    <p:extLst>
      <p:ext uri="{BB962C8B-B14F-4D97-AF65-F5344CB8AC3E}">
        <p14:creationId xmlns:p14="http://schemas.microsoft.com/office/powerpoint/2010/main" val="1912796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C3718F29-7636-4D87-A080-614B1BFDE303}"/>
              </a:ext>
            </a:extLst>
          </p:cNvPr>
          <p:cNvSpPr>
            <a:spLocks noGrp="1"/>
          </p:cNvSpPr>
          <p:nvPr>
            <p:ph type="title"/>
          </p:nvPr>
        </p:nvSpPr>
        <p:spPr/>
        <p:txBody>
          <a:bodyPr/>
          <a:lstStyle/>
          <a:p>
            <a:r>
              <a:rPr lang="et-EE"/>
              <a:t>Muutke pealkirja laadi</a:t>
            </a:r>
            <a:endParaRPr lang="en-US"/>
          </a:p>
        </p:txBody>
      </p:sp>
      <p:sp>
        <p:nvSpPr>
          <p:cNvPr id="3" name="Sisu kohatäide 2">
            <a:extLst>
              <a:ext uri="{FF2B5EF4-FFF2-40B4-BE49-F238E27FC236}">
                <a16:creationId xmlns:a16="http://schemas.microsoft.com/office/drawing/2014/main" id="{13898CD3-30B6-4402-9861-436A82C1E3EA}"/>
              </a:ext>
            </a:extLst>
          </p:cNvPr>
          <p:cNvSpPr>
            <a:spLocks noGrp="1"/>
          </p:cNvSpPr>
          <p:nvPr>
            <p:ph sz="half" idx="1"/>
          </p:nvPr>
        </p:nvSpPr>
        <p:spPr>
          <a:xfrm>
            <a:off x="838200" y="1825625"/>
            <a:ext cx="5181600" cy="4351338"/>
          </a:xfrm>
        </p:spPr>
        <p:txBody>
          <a:bodyPr/>
          <a:lstStyle/>
          <a:p>
            <a:pPr lvl="0"/>
            <a:r>
              <a:rPr lang="et-EE"/>
              <a:t>Redigeeri juhtslaidi tekstilaade</a:t>
            </a:r>
          </a:p>
          <a:p>
            <a:pPr lvl="1"/>
            <a:r>
              <a:rPr lang="et-EE"/>
              <a:t>Teine tase</a:t>
            </a:r>
          </a:p>
          <a:p>
            <a:pPr lvl="2"/>
            <a:r>
              <a:rPr lang="et-EE"/>
              <a:t>Kolmas tase</a:t>
            </a:r>
          </a:p>
          <a:p>
            <a:pPr lvl="3"/>
            <a:r>
              <a:rPr lang="et-EE"/>
              <a:t>Neljas tase</a:t>
            </a:r>
          </a:p>
          <a:p>
            <a:pPr lvl="4"/>
            <a:r>
              <a:rPr lang="et-EE"/>
              <a:t>Viies tase</a:t>
            </a:r>
            <a:endParaRPr lang="en-US"/>
          </a:p>
        </p:txBody>
      </p:sp>
      <p:sp>
        <p:nvSpPr>
          <p:cNvPr id="4" name="Sisu kohatäide 3">
            <a:extLst>
              <a:ext uri="{FF2B5EF4-FFF2-40B4-BE49-F238E27FC236}">
                <a16:creationId xmlns:a16="http://schemas.microsoft.com/office/drawing/2014/main" id="{050292A5-2462-429E-8265-2F9620E8D348}"/>
              </a:ext>
            </a:extLst>
          </p:cNvPr>
          <p:cNvSpPr>
            <a:spLocks noGrp="1"/>
          </p:cNvSpPr>
          <p:nvPr>
            <p:ph sz="half" idx="2"/>
          </p:nvPr>
        </p:nvSpPr>
        <p:spPr>
          <a:xfrm>
            <a:off x="6172200" y="1825625"/>
            <a:ext cx="5181600" cy="4351338"/>
          </a:xfrm>
        </p:spPr>
        <p:txBody>
          <a:bodyPr/>
          <a:lstStyle/>
          <a:p>
            <a:pPr lvl="0"/>
            <a:r>
              <a:rPr lang="et-EE"/>
              <a:t>Redigeeri juhtslaidi tekstilaade</a:t>
            </a:r>
          </a:p>
          <a:p>
            <a:pPr lvl="1"/>
            <a:r>
              <a:rPr lang="et-EE"/>
              <a:t>Teine tase</a:t>
            </a:r>
          </a:p>
          <a:p>
            <a:pPr lvl="2"/>
            <a:r>
              <a:rPr lang="et-EE"/>
              <a:t>Kolmas tase</a:t>
            </a:r>
          </a:p>
          <a:p>
            <a:pPr lvl="3"/>
            <a:r>
              <a:rPr lang="et-EE"/>
              <a:t>Neljas tase</a:t>
            </a:r>
          </a:p>
          <a:p>
            <a:pPr lvl="4"/>
            <a:r>
              <a:rPr lang="et-EE"/>
              <a:t>Viies tase</a:t>
            </a:r>
            <a:endParaRPr lang="en-US"/>
          </a:p>
        </p:txBody>
      </p:sp>
      <p:sp>
        <p:nvSpPr>
          <p:cNvPr id="5" name="Kuupäeva kohatäide 4">
            <a:extLst>
              <a:ext uri="{FF2B5EF4-FFF2-40B4-BE49-F238E27FC236}">
                <a16:creationId xmlns:a16="http://schemas.microsoft.com/office/drawing/2014/main" id="{4F9CBDD1-5D60-420F-8D27-1868CF0FD439}"/>
              </a:ext>
            </a:extLst>
          </p:cNvPr>
          <p:cNvSpPr>
            <a:spLocks noGrp="1"/>
          </p:cNvSpPr>
          <p:nvPr>
            <p:ph type="dt" sz="half" idx="10"/>
          </p:nvPr>
        </p:nvSpPr>
        <p:spPr/>
        <p:txBody>
          <a:bodyPr/>
          <a:lstStyle/>
          <a:p>
            <a:fld id="{50EB3618-4514-4A71-A022-967C5E85071A}" type="datetime1">
              <a:rPr lang="en-US" smtClean="0"/>
              <a:t>9/26/2017</a:t>
            </a:fld>
            <a:endParaRPr lang="en-US"/>
          </a:p>
        </p:txBody>
      </p:sp>
      <p:sp>
        <p:nvSpPr>
          <p:cNvPr id="6" name="Jaluse kohatäide 5">
            <a:extLst>
              <a:ext uri="{FF2B5EF4-FFF2-40B4-BE49-F238E27FC236}">
                <a16:creationId xmlns:a16="http://schemas.microsoft.com/office/drawing/2014/main" id="{BCAC264F-7F7C-46B5-B588-E43F64BCAFCD}"/>
              </a:ext>
            </a:extLst>
          </p:cNvPr>
          <p:cNvSpPr>
            <a:spLocks noGrp="1"/>
          </p:cNvSpPr>
          <p:nvPr>
            <p:ph type="ftr" sz="quarter" idx="11"/>
          </p:nvPr>
        </p:nvSpPr>
        <p:spPr/>
        <p:txBody>
          <a:bodyPr/>
          <a:lstStyle/>
          <a:p>
            <a:endParaRPr lang="en-US"/>
          </a:p>
        </p:txBody>
      </p:sp>
      <p:sp>
        <p:nvSpPr>
          <p:cNvPr id="7" name="Slaidinumbri kohatäide 6">
            <a:extLst>
              <a:ext uri="{FF2B5EF4-FFF2-40B4-BE49-F238E27FC236}">
                <a16:creationId xmlns:a16="http://schemas.microsoft.com/office/drawing/2014/main" id="{A0D54810-2327-44D2-A954-4EE85A48BBA6}"/>
              </a:ext>
            </a:extLst>
          </p:cNvPr>
          <p:cNvSpPr>
            <a:spLocks noGrp="1"/>
          </p:cNvSpPr>
          <p:nvPr>
            <p:ph type="sldNum" sz="quarter" idx="12"/>
          </p:nvPr>
        </p:nvSpPr>
        <p:spPr/>
        <p:txBody>
          <a:bodyPr/>
          <a:lstStyle/>
          <a:p>
            <a:fld id="{A6283DEA-D3B6-42CC-ACCC-9B7F80A32ABC}" type="slidenum">
              <a:rPr lang="en-US" smtClean="0"/>
              <a:t>‹#›</a:t>
            </a:fld>
            <a:endParaRPr lang="en-US"/>
          </a:p>
        </p:txBody>
      </p:sp>
    </p:spTree>
    <p:extLst>
      <p:ext uri="{BB962C8B-B14F-4D97-AF65-F5344CB8AC3E}">
        <p14:creationId xmlns:p14="http://schemas.microsoft.com/office/powerpoint/2010/main" val="3284582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D2DF9EC6-B64C-43A1-B75C-DCC11DEC9ADE}"/>
              </a:ext>
            </a:extLst>
          </p:cNvPr>
          <p:cNvSpPr>
            <a:spLocks noGrp="1"/>
          </p:cNvSpPr>
          <p:nvPr>
            <p:ph type="title"/>
          </p:nvPr>
        </p:nvSpPr>
        <p:spPr>
          <a:xfrm>
            <a:off x="839788" y="365125"/>
            <a:ext cx="10515600" cy="1325563"/>
          </a:xfrm>
        </p:spPr>
        <p:txBody>
          <a:bodyPr/>
          <a:lstStyle/>
          <a:p>
            <a:r>
              <a:rPr lang="et-EE"/>
              <a:t>Muutke pealkirja laadi</a:t>
            </a:r>
            <a:endParaRPr lang="en-US"/>
          </a:p>
        </p:txBody>
      </p:sp>
      <p:sp>
        <p:nvSpPr>
          <p:cNvPr id="3" name="Teksti kohatäide 2">
            <a:extLst>
              <a:ext uri="{FF2B5EF4-FFF2-40B4-BE49-F238E27FC236}">
                <a16:creationId xmlns:a16="http://schemas.microsoft.com/office/drawing/2014/main" id="{2B3D0CF9-0231-48A8-8AA7-5643B80EE9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Redigeeri juhtslaidi tekstilaade</a:t>
            </a:r>
          </a:p>
        </p:txBody>
      </p:sp>
      <p:sp>
        <p:nvSpPr>
          <p:cNvPr id="4" name="Sisu kohatäide 3">
            <a:extLst>
              <a:ext uri="{FF2B5EF4-FFF2-40B4-BE49-F238E27FC236}">
                <a16:creationId xmlns:a16="http://schemas.microsoft.com/office/drawing/2014/main" id="{C0BDB7A6-E677-4885-A917-E97AF6CD5CC4}"/>
              </a:ext>
            </a:extLst>
          </p:cNvPr>
          <p:cNvSpPr>
            <a:spLocks noGrp="1"/>
          </p:cNvSpPr>
          <p:nvPr>
            <p:ph sz="half" idx="2"/>
          </p:nvPr>
        </p:nvSpPr>
        <p:spPr>
          <a:xfrm>
            <a:off x="839788" y="2505075"/>
            <a:ext cx="5157787" cy="3684588"/>
          </a:xfrm>
        </p:spPr>
        <p:txBody>
          <a:bodyPr/>
          <a:lstStyle/>
          <a:p>
            <a:pPr lvl="0"/>
            <a:r>
              <a:rPr lang="et-EE"/>
              <a:t>Redigeeri juhtslaidi tekstilaade</a:t>
            </a:r>
          </a:p>
          <a:p>
            <a:pPr lvl="1"/>
            <a:r>
              <a:rPr lang="et-EE"/>
              <a:t>Teine tase</a:t>
            </a:r>
          </a:p>
          <a:p>
            <a:pPr lvl="2"/>
            <a:r>
              <a:rPr lang="et-EE"/>
              <a:t>Kolmas tase</a:t>
            </a:r>
          </a:p>
          <a:p>
            <a:pPr lvl="3"/>
            <a:r>
              <a:rPr lang="et-EE"/>
              <a:t>Neljas tase</a:t>
            </a:r>
          </a:p>
          <a:p>
            <a:pPr lvl="4"/>
            <a:r>
              <a:rPr lang="et-EE"/>
              <a:t>Viies tase</a:t>
            </a:r>
            <a:endParaRPr lang="en-US"/>
          </a:p>
        </p:txBody>
      </p:sp>
      <p:sp>
        <p:nvSpPr>
          <p:cNvPr id="5" name="Teksti kohatäide 4">
            <a:extLst>
              <a:ext uri="{FF2B5EF4-FFF2-40B4-BE49-F238E27FC236}">
                <a16:creationId xmlns:a16="http://schemas.microsoft.com/office/drawing/2014/main" id="{E813ADD8-3F08-4FBA-A13E-758E13FDF2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Redigeeri juhtslaidi tekstilaade</a:t>
            </a:r>
          </a:p>
        </p:txBody>
      </p:sp>
      <p:sp>
        <p:nvSpPr>
          <p:cNvPr id="6" name="Sisu kohatäide 5">
            <a:extLst>
              <a:ext uri="{FF2B5EF4-FFF2-40B4-BE49-F238E27FC236}">
                <a16:creationId xmlns:a16="http://schemas.microsoft.com/office/drawing/2014/main" id="{5F0126A5-EBE9-4CDC-9A4C-C864EBC154AC}"/>
              </a:ext>
            </a:extLst>
          </p:cNvPr>
          <p:cNvSpPr>
            <a:spLocks noGrp="1"/>
          </p:cNvSpPr>
          <p:nvPr>
            <p:ph sz="quarter" idx="4"/>
          </p:nvPr>
        </p:nvSpPr>
        <p:spPr>
          <a:xfrm>
            <a:off x="6172200" y="2505075"/>
            <a:ext cx="5183188" cy="3684588"/>
          </a:xfrm>
        </p:spPr>
        <p:txBody>
          <a:bodyPr/>
          <a:lstStyle/>
          <a:p>
            <a:pPr lvl="0"/>
            <a:r>
              <a:rPr lang="et-EE"/>
              <a:t>Redigeeri juhtslaidi tekstilaade</a:t>
            </a:r>
          </a:p>
          <a:p>
            <a:pPr lvl="1"/>
            <a:r>
              <a:rPr lang="et-EE"/>
              <a:t>Teine tase</a:t>
            </a:r>
          </a:p>
          <a:p>
            <a:pPr lvl="2"/>
            <a:r>
              <a:rPr lang="et-EE"/>
              <a:t>Kolmas tase</a:t>
            </a:r>
          </a:p>
          <a:p>
            <a:pPr lvl="3"/>
            <a:r>
              <a:rPr lang="et-EE"/>
              <a:t>Neljas tase</a:t>
            </a:r>
          </a:p>
          <a:p>
            <a:pPr lvl="4"/>
            <a:r>
              <a:rPr lang="et-EE"/>
              <a:t>Viies tase</a:t>
            </a:r>
            <a:endParaRPr lang="en-US"/>
          </a:p>
        </p:txBody>
      </p:sp>
      <p:sp>
        <p:nvSpPr>
          <p:cNvPr id="7" name="Kuupäeva kohatäide 6">
            <a:extLst>
              <a:ext uri="{FF2B5EF4-FFF2-40B4-BE49-F238E27FC236}">
                <a16:creationId xmlns:a16="http://schemas.microsoft.com/office/drawing/2014/main" id="{A353C468-1A21-4253-9A27-4BE0663E1061}"/>
              </a:ext>
            </a:extLst>
          </p:cNvPr>
          <p:cNvSpPr>
            <a:spLocks noGrp="1"/>
          </p:cNvSpPr>
          <p:nvPr>
            <p:ph type="dt" sz="half" idx="10"/>
          </p:nvPr>
        </p:nvSpPr>
        <p:spPr/>
        <p:txBody>
          <a:bodyPr/>
          <a:lstStyle/>
          <a:p>
            <a:fld id="{798DFD31-9609-4B1C-B025-FE6973067395}" type="datetime1">
              <a:rPr lang="en-US" smtClean="0"/>
              <a:t>9/26/2017</a:t>
            </a:fld>
            <a:endParaRPr lang="en-US"/>
          </a:p>
        </p:txBody>
      </p:sp>
      <p:sp>
        <p:nvSpPr>
          <p:cNvPr id="8" name="Jaluse kohatäide 7">
            <a:extLst>
              <a:ext uri="{FF2B5EF4-FFF2-40B4-BE49-F238E27FC236}">
                <a16:creationId xmlns:a16="http://schemas.microsoft.com/office/drawing/2014/main" id="{9551B5E0-AA32-4D56-BA2C-0AF5421AF3F4}"/>
              </a:ext>
            </a:extLst>
          </p:cNvPr>
          <p:cNvSpPr>
            <a:spLocks noGrp="1"/>
          </p:cNvSpPr>
          <p:nvPr>
            <p:ph type="ftr" sz="quarter" idx="11"/>
          </p:nvPr>
        </p:nvSpPr>
        <p:spPr/>
        <p:txBody>
          <a:bodyPr/>
          <a:lstStyle/>
          <a:p>
            <a:endParaRPr lang="en-US"/>
          </a:p>
        </p:txBody>
      </p:sp>
      <p:sp>
        <p:nvSpPr>
          <p:cNvPr id="9" name="Slaidinumbri kohatäide 8">
            <a:extLst>
              <a:ext uri="{FF2B5EF4-FFF2-40B4-BE49-F238E27FC236}">
                <a16:creationId xmlns:a16="http://schemas.microsoft.com/office/drawing/2014/main" id="{ED4E8BBB-904B-4272-B255-9F5872848FAF}"/>
              </a:ext>
            </a:extLst>
          </p:cNvPr>
          <p:cNvSpPr>
            <a:spLocks noGrp="1"/>
          </p:cNvSpPr>
          <p:nvPr>
            <p:ph type="sldNum" sz="quarter" idx="12"/>
          </p:nvPr>
        </p:nvSpPr>
        <p:spPr/>
        <p:txBody>
          <a:bodyPr/>
          <a:lstStyle/>
          <a:p>
            <a:fld id="{A6283DEA-D3B6-42CC-ACCC-9B7F80A32ABC}" type="slidenum">
              <a:rPr lang="en-US" smtClean="0"/>
              <a:t>‹#›</a:t>
            </a:fld>
            <a:endParaRPr lang="en-US"/>
          </a:p>
        </p:txBody>
      </p:sp>
    </p:spTree>
    <p:extLst>
      <p:ext uri="{BB962C8B-B14F-4D97-AF65-F5344CB8AC3E}">
        <p14:creationId xmlns:p14="http://schemas.microsoft.com/office/powerpoint/2010/main" val="2031878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8B7BBB29-E653-416B-9FD0-41906AA09306}"/>
              </a:ext>
            </a:extLst>
          </p:cNvPr>
          <p:cNvSpPr>
            <a:spLocks noGrp="1"/>
          </p:cNvSpPr>
          <p:nvPr>
            <p:ph type="title"/>
          </p:nvPr>
        </p:nvSpPr>
        <p:spPr/>
        <p:txBody>
          <a:bodyPr/>
          <a:lstStyle/>
          <a:p>
            <a:r>
              <a:rPr lang="et-EE"/>
              <a:t>Muutke pealkirja laadi</a:t>
            </a:r>
            <a:endParaRPr lang="en-US"/>
          </a:p>
        </p:txBody>
      </p:sp>
      <p:sp>
        <p:nvSpPr>
          <p:cNvPr id="3" name="Kuupäeva kohatäide 2">
            <a:extLst>
              <a:ext uri="{FF2B5EF4-FFF2-40B4-BE49-F238E27FC236}">
                <a16:creationId xmlns:a16="http://schemas.microsoft.com/office/drawing/2014/main" id="{5304C022-194C-4A6F-AB9A-0EE06FFB1F31}"/>
              </a:ext>
            </a:extLst>
          </p:cNvPr>
          <p:cNvSpPr>
            <a:spLocks noGrp="1"/>
          </p:cNvSpPr>
          <p:nvPr>
            <p:ph type="dt" sz="half" idx="10"/>
          </p:nvPr>
        </p:nvSpPr>
        <p:spPr/>
        <p:txBody>
          <a:bodyPr/>
          <a:lstStyle/>
          <a:p>
            <a:fld id="{DCC0720E-DF4D-443A-BE9A-A9317971EDDF}" type="datetime1">
              <a:rPr lang="en-US" smtClean="0"/>
              <a:t>9/26/2017</a:t>
            </a:fld>
            <a:endParaRPr lang="en-US"/>
          </a:p>
        </p:txBody>
      </p:sp>
      <p:sp>
        <p:nvSpPr>
          <p:cNvPr id="4" name="Jaluse kohatäide 3">
            <a:extLst>
              <a:ext uri="{FF2B5EF4-FFF2-40B4-BE49-F238E27FC236}">
                <a16:creationId xmlns:a16="http://schemas.microsoft.com/office/drawing/2014/main" id="{70218D2B-ACF1-4483-8C48-DBE9352A8E52}"/>
              </a:ext>
            </a:extLst>
          </p:cNvPr>
          <p:cNvSpPr>
            <a:spLocks noGrp="1"/>
          </p:cNvSpPr>
          <p:nvPr>
            <p:ph type="ftr" sz="quarter" idx="11"/>
          </p:nvPr>
        </p:nvSpPr>
        <p:spPr/>
        <p:txBody>
          <a:bodyPr/>
          <a:lstStyle/>
          <a:p>
            <a:endParaRPr lang="en-US"/>
          </a:p>
        </p:txBody>
      </p:sp>
      <p:sp>
        <p:nvSpPr>
          <p:cNvPr id="5" name="Slaidinumbri kohatäide 4">
            <a:extLst>
              <a:ext uri="{FF2B5EF4-FFF2-40B4-BE49-F238E27FC236}">
                <a16:creationId xmlns:a16="http://schemas.microsoft.com/office/drawing/2014/main" id="{BBD106C2-4AC2-461D-99B2-52A4A4418359}"/>
              </a:ext>
            </a:extLst>
          </p:cNvPr>
          <p:cNvSpPr>
            <a:spLocks noGrp="1"/>
          </p:cNvSpPr>
          <p:nvPr>
            <p:ph type="sldNum" sz="quarter" idx="12"/>
          </p:nvPr>
        </p:nvSpPr>
        <p:spPr/>
        <p:txBody>
          <a:bodyPr/>
          <a:lstStyle/>
          <a:p>
            <a:fld id="{A6283DEA-D3B6-42CC-ACCC-9B7F80A32ABC}" type="slidenum">
              <a:rPr lang="en-US" smtClean="0"/>
              <a:t>‹#›</a:t>
            </a:fld>
            <a:endParaRPr lang="en-US"/>
          </a:p>
        </p:txBody>
      </p:sp>
    </p:spTree>
    <p:extLst>
      <p:ext uri="{BB962C8B-B14F-4D97-AF65-F5344CB8AC3E}">
        <p14:creationId xmlns:p14="http://schemas.microsoft.com/office/powerpoint/2010/main" val="4289977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2" name="Kuupäeva kohatäide 1">
            <a:extLst>
              <a:ext uri="{FF2B5EF4-FFF2-40B4-BE49-F238E27FC236}">
                <a16:creationId xmlns:a16="http://schemas.microsoft.com/office/drawing/2014/main" id="{51A0745B-2519-4221-B401-F9ACDB76163B}"/>
              </a:ext>
            </a:extLst>
          </p:cNvPr>
          <p:cNvSpPr>
            <a:spLocks noGrp="1"/>
          </p:cNvSpPr>
          <p:nvPr>
            <p:ph type="dt" sz="half" idx="10"/>
          </p:nvPr>
        </p:nvSpPr>
        <p:spPr/>
        <p:txBody>
          <a:bodyPr/>
          <a:lstStyle/>
          <a:p>
            <a:fld id="{DC8EBB5B-FB64-41FE-977F-BC555088E35B}" type="datetime1">
              <a:rPr lang="en-US" smtClean="0"/>
              <a:t>9/26/2017</a:t>
            </a:fld>
            <a:endParaRPr lang="en-US"/>
          </a:p>
        </p:txBody>
      </p:sp>
      <p:sp>
        <p:nvSpPr>
          <p:cNvPr id="3" name="Jaluse kohatäide 2">
            <a:extLst>
              <a:ext uri="{FF2B5EF4-FFF2-40B4-BE49-F238E27FC236}">
                <a16:creationId xmlns:a16="http://schemas.microsoft.com/office/drawing/2014/main" id="{A9D29197-1EEB-4CA9-B064-1C83B2017C37}"/>
              </a:ext>
            </a:extLst>
          </p:cNvPr>
          <p:cNvSpPr>
            <a:spLocks noGrp="1"/>
          </p:cNvSpPr>
          <p:nvPr>
            <p:ph type="ftr" sz="quarter" idx="11"/>
          </p:nvPr>
        </p:nvSpPr>
        <p:spPr/>
        <p:txBody>
          <a:bodyPr/>
          <a:lstStyle/>
          <a:p>
            <a:endParaRPr lang="en-US"/>
          </a:p>
        </p:txBody>
      </p:sp>
      <p:sp>
        <p:nvSpPr>
          <p:cNvPr id="4" name="Slaidinumbri kohatäide 3">
            <a:extLst>
              <a:ext uri="{FF2B5EF4-FFF2-40B4-BE49-F238E27FC236}">
                <a16:creationId xmlns:a16="http://schemas.microsoft.com/office/drawing/2014/main" id="{3AD3BE0F-A142-4D4A-8D7F-7A0E906D00DA}"/>
              </a:ext>
            </a:extLst>
          </p:cNvPr>
          <p:cNvSpPr>
            <a:spLocks noGrp="1"/>
          </p:cNvSpPr>
          <p:nvPr>
            <p:ph type="sldNum" sz="quarter" idx="12"/>
          </p:nvPr>
        </p:nvSpPr>
        <p:spPr/>
        <p:txBody>
          <a:bodyPr/>
          <a:lstStyle/>
          <a:p>
            <a:fld id="{A6283DEA-D3B6-42CC-ACCC-9B7F80A32ABC}" type="slidenum">
              <a:rPr lang="en-US" smtClean="0"/>
              <a:t>‹#›</a:t>
            </a:fld>
            <a:endParaRPr lang="en-US"/>
          </a:p>
        </p:txBody>
      </p:sp>
    </p:spTree>
    <p:extLst>
      <p:ext uri="{BB962C8B-B14F-4D97-AF65-F5344CB8AC3E}">
        <p14:creationId xmlns:p14="http://schemas.microsoft.com/office/powerpoint/2010/main" val="2780536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C8C5DF9C-2944-419D-9AA9-CC9E651EBEAD}"/>
              </a:ext>
            </a:extLst>
          </p:cNvPr>
          <p:cNvSpPr>
            <a:spLocks noGrp="1"/>
          </p:cNvSpPr>
          <p:nvPr>
            <p:ph type="title"/>
          </p:nvPr>
        </p:nvSpPr>
        <p:spPr>
          <a:xfrm>
            <a:off x="839788" y="457200"/>
            <a:ext cx="3932237" cy="1600200"/>
          </a:xfrm>
        </p:spPr>
        <p:txBody>
          <a:bodyPr anchor="b"/>
          <a:lstStyle>
            <a:lvl1pPr>
              <a:defRPr sz="3200"/>
            </a:lvl1pPr>
          </a:lstStyle>
          <a:p>
            <a:r>
              <a:rPr lang="et-EE"/>
              <a:t>Muutke pealkirja laadi</a:t>
            </a:r>
            <a:endParaRPr lang="en-US"/>
          </a:p>
        </p:txBody>
      </p:sp>
      <p:sp>
        <p:nvSpPr>
          <p:cNvPr id="3" name="Sisu kohatäide 2">
            <a:extLst>
              <a:ext uri="{FF2B5EF4-FFF2-40B4-BE49-F238E27FC236}">
                <a16:creationId xmlns:a16="http://schemas.microsoft.com/office/drawing/2014/main" id="{10EE181A-8C77-44AB-8099-098F0A23C1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t-EE"/>
              <a:t>Redigeeri juhtslaidi tekstilaade</a:t>
            </a:r>
          </a:p>
          <a:p>
            <a:pPr lvl="1"/>
            <a:r>
              <a:rPr lang="et-EE"/>
              <a:t>Teine tase</a:t>
            </a:r>
          </a:p>
          <a:p>
            <a:pPr lvl="2"/>
            <a:r>
              <a:rPr lang="et-EE"/>
              <a:t>Kolmas tase</a:t>
            </a:r>
          </a:p>
          <a:p>
            <a:pPr lvl="3"/>
            <a:r>
              <a:rPr lang="et-EE"/>
              <a:t>Neljas tase</a:t>
            </a:r>
          </a:p>
          <a:p>
            <a:pPr lvl="4"/>
            <a:r>
              <a:rPr lang="et-EE"/>
              <a:t>Viies tase</a:t>
            </a:r>
            <a:endParaRPr lang="en-US"/>
          </a:p>
        </p:txBody>
      </p:sp>
      <p:sp>
        <p:nvSpPr>
          <p:cNvPr id="4" name="Teksti kohatäide 3">
            <a:extLst>
              <a:ext uri="{FF2B5EF4-FFF2-40B4-BE49-F238E27FC236}">
                <a16:creationId xmlns:a16="http://schemas.microsoft.com/office/drawing/2014/main" id="{BDA3D585-4945-4F34-98E5-EE4298E124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a:t>Redigeeri juhtslaidi tekstilaade</a:t>
            </a:r>
          </a:p>
        </p:txBody>
      </p:sp>
      <p:sp>
        <p:nvSpPr>
          <p:cNvPr id="5" name="Kuupäeva kohatäide 4">
            <a:extLst>
              <a:ext uri="{FF2B5EF4-FFF2-40B4-BE49-F238E27FC236}">
                <a16:creationId xmlns:a16="http://schemas.microsoft.com/office/drawing/2014/main" id="{70EAE033-C1E8-4A43-AAB6-000CFB81FA98}"/>
              </a:ext>
            </a:extLst>
          </p:cNvPr>
          <p:cNvSpPr>
            <a:spLocks noGrp="1"/>
          </p:cNvSpPr>
          <p:nvPr>
            <p:ph type="dt" sz="half" idx="10"/>
          </p:nvPr>
        </p:nvSpPr>
        <p:spPr/>
        <p:txBody>
          <a:bodyPr/>
          <a:lstStyle/>
          <a:p>
            <a:fld id="{9D892001-955D-4195-9D65-3383C9C9092B}" type="datetime1">
              <a:rPr lang="en-US" smtClean="0"/>
              <a:t>9/26/2017</a:t>
            </a:fld>
            <a:endParaRPr lang="en-US"/>
          </a:p>
        </p:txBody>
      </p:sp>
      <p:sp>
        <p:nvSpPr>
          <p:cNvPr id="6" name="Jaluse kohatäide 5">
            <a:extLst>
              <a:ext uri="{FF2B5EF4-FFF2-40B4-BE49-F238E27FC236}">
                <a16:creationId xmlns:a16="http://schemas.microsoft.com/office/drawing/2014/main" id="{C49591AA-01B3-4764-9ABA-8813EC6E9943}"/>
              </a:ext>
            </a:extLst>
          </p:cNvPr>
          <p:cNvSpPr>
            <a:spLocks noGrp="1"/>
          </p:cNvSpPr>
          <p:nvPr>
            <p:ph type="ftr" sz="quarter" idx="11"/>
          </p:nvPr>
        </p:nvSpPr>
        <p:spPr/>
        <p:txBody>
          <a:bodyPr/>
          <a:lstStyle/>
          <a:p>
            <a:endParaRPr lang="en-US"/>
          </a:p>
        </p:txBody>
      </p:sp>
      <p:sp>
        <p:nvSpPr>
          <p:cNvPr id="7" name="Slaidinumbri kohatäide 6">
            <a:extLst>
              <a:ext uri="{FF2B5EF4-FFF2-40B4-BE49-F238E27FC236}">
                <a16:creationId xmlns:a16="http://schemas.microsoft.com/office/drawing/2014/main" id="{9AEBD773-F330-41DA-8F5C-61A00CD0637A}"/>
              </a:ext>
            </a:extLst>
          </p:cNvPr>
          <p:cNvSpPr>
            <a:spLocks noGrp="1"/>
          </p:cNvSpPr>
          <p:nvPr>
            <p:ph type="sldNum" sz="quarter" idx="12"/>
          </p:nvPr>
        </p:nvSpPr>
        <p:spPr/>
        <p:txBody>
          <a:bodyPr/>
          <a:lstStyle/>
          <a:p>
            <a:fld id="{A6283DEA-D3B6-42CC-ACCC-9B7F80A32ABC}" type="slidenum">
              <a:rPr lang="en-US" smtClean="0"/>
              <a:t>‹#›</a:t>
            </a:fld>
            <a:endParaRPr lang="en-US"/>
          </a:p>
        </p:txBody>
      </p:sp>
    </p:spTree>
    <p:extLst>
      <p:ext uri="{BB962C8B-B14F-4D97-AF65-F5344CB8AC3E}">
        <p14:creationId xmlns:p14="http://schemas.microsoft.com/office/powerpoint/2010/main" val="635837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EB233104-8CA7-4D26-A489-7085E8F68B01}"/>
              </a:ext>
            </a:extLst>
          </p:cNvPr>
          <p:cNvSpPr>
            <a:spLocks noGrp="1"/>
          </p:cNvSpPr>
          <p:nvPr>
            <p:ph type="title"/>
          </p:nvPr>
        </p:nvSpPr>
        <p:spPr>
          <a:xfrm>
            <a:off x="839788" y="457200"/>
            <a:ext cx="3932237" cy="1600200"/>
          </a:xfrm>
        </p:spPr>
        <p:txBody>
          <a:bodyPr anchor="b"/>
          <a:lstStyle>
            <a:lvl1pPr>
              <a:defRPr sz="3200"/>
            </a:lvl1pPr>
          </a:lstStyle>
          <a:p>
            <a:r>
              <a:rPr lang="et-EE"/>
              <a:t>Muutke pealkirja laadi</a:t>
            </a:r>
            <a:endParaRPr lang="en-US"/>
          </a:p>
        </p:txBody>
      </p:sp>
      <p:sp>
        <p:nvSpPr>
          <p:cNvPr id="3" name="Pildi kohatäide 2">
            <a:extLst>
              <a:ext uri="{FF2B5EF4-FFF2-40B4-BE49-F238E27FC236}">
                <a16:creationId xmlns:a16="http://schemas.microsoft.com/office/drawing/2014/main" id="{9655AFD6-E848-4C23-ADF8-BFC536D056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ksti kohatäide 3">
            <a:extLst>
              <a:ext uri="{FF2B5EF4-FFF2-40B4-BE49-F238E27FC236}">
                <a16:creationId xmlns:a16="http://schemas.microsoft.com/office/drawing/2014/main" id="{84832D5B-0C18-4F49-98B6-284CFBD48C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a:t>Redigeeri juhtslaidi tekstilaade</a:t>
            </a:r>
          </a:p>
        </p:txBody>
      </p:sp>
      <p:sp>
        <p:nvSpPr>
          <p:cNvPr id="5" name="Kuupäeva kohatäide 4">
            <a:extLst>
              <a:ext uri="{FF2B5EF4-FFF2-40B4-BE49-F238E27FC236}">
                <a16:creationId xmlns:a16="http://schemas.microsoft.com/office/drawing/2014/main" id="{2F2A2E95-5D85-4562-AB19-05F29BF5DD3F}"/>
              </a:ext>
            </a:extLst>
          </p:cNvPr>
          <p:cNvSpPr>
            <a:spLocks noGrp="1"/>
          </p:cNvSpPr>
          <p:nvPr>
            <p:ph type="dt" sz="half" idx="10"/>
          </p:nvPr>
        </p:nvSpPr>
        <p:spPr/>
        <p:txBody>
          <a:bodyPr/>
          <a:lstStyle/>
          <a:p>
            <a:fld id="{8F93229F-86D3-497C-AE6D-B25E91073EB0}" type="datetime1">
              <a:rPr lang="en-US" smtClean="0"/>
              <a:t>9/26/2017</a:t>
            </a:fld>
            <a:endParaRPr lang="en-US"/>
          </a:p>
        </p:txBody>
      </p:sp>
      <p:sp>
        <p:nvSpPr>
          <p:cNvPr id="6" name="Jaluse kohatäide 5">
            <a:extLst>
              <a:ext uri="{FF2B5EF4-FFF2-40B4-BE49-F238E27FC236}">
                <a16:creationId xmlns:a16="http://schemas.microsoft.com/office/drawing/2014/main" id="{5A0E5CDC-0A93-4747-903D-F5D204320EC3}"/>
              </a:ext>
            </a:extLst>
          </p:cNvPr>
          <p:cNvSpPr>
            <a:spLocks noGrp="1"/>
          </p:cNvSpPr>
          <p:nvPr>
            <p:ph type="ftr" sz="quarter" idx="11"/>
          </p:nvPr>
        </p:nvSpPr>
        <p:spPr/>
        <p:txBody>
          <a:bodyPr/>
          <a:lstStyle/>
          <a:p>
            <a:endParaRPr lang="en-US"/>
          </a:p>
        </p:txBody>
      </p:sp>
      <p:sp>
        <p:nvSpPr>
          <p:cNvPr id="7" name="Slaidinumbri kohatäide 6">
            <a:extLst>
              <a:ext uri="{FF2B5EF4-FFF2-40B4-BE49-F238E27FC236}">
                <a16:creationId xmlns:a16="http://schemas.microsoft.com/office/drawing/2014/main" id="{61F8E1E5-6035-46C3-A58C-239256D49FCD}"/>
              </a:ext>
            </a:extLst>
          </p:cNvPr>
          <p:cNvSpPr>
            <a:spLocks noGrp="1"/>
          </p:cNvSpPr>
          <p:nvPr>
            <p:ph type="sldNum" sz="quarter" idx="12"/>
          </p:nvPr>
        </p:nvSpPr>
        <p:spPr/>
        <p:txBody>
          <a:bodyPr/>
          <a:lstStyle/>
          <a:p>
            <a:fld id="{A6283DEA-D3B6-42CC-ACCC-9B7F80A32ABC}" type="slidenum">
              <a:rPr lang="en-US" smtClean="0"/>
              <a:t>‹#›</a:t>
            </a:fld>
            <a:endParaRPr lang="en-US"/>
          </a:p>
        </p:txBody>
      </p:sp>
    </p:spTree>
    <p:extLst>
      <p:ext uri="{BB962C8B-B14F-4D97-AF65-F5344CB8AC3E}">
        <p14:creationId xmlns:p14="http://schemas.microsoft.com/office/powerpoint/2010/main" val="461361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ealkirja kohatäide 1">
            <a:extLst>
              <a:ext uri="{FF2B5EF4-FFF2-40B4-BE49-F238E27FC236}">
                <a16:creationId xmlns:a16="http://schemas.microsoft.com/office/drawing/2014/main" id="{FCE58D9C-A906-4B31-A847-31408B143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t-EE"/>
              <a:t>Muutke pealkirja laadi</a:t>
            </a:r>
            <a:endParaRPr lang="en-US"/>
          </a:p>
        </p:txBody>
      </p:sp>
      <p:sp>
        <p:nvSpPr>
          <p:cNvPr id="3" name="Teksti kohatäide 2">
            <a:extLst>
              <a:ext uri="{FF2B5EF4-FFF2-40B4-BE49-F238E27FC236}">
                <a16:creationId xmlns:a16="http://schemas.microsoft.com/office/drawing/2014/main" id="{3A2E4C5B-B491-465D-96BE-EC7146E805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t-EE"/>
              <a:t>Redigeeri juhtslaidi tekstilaade</a:t>
            </a:r>
          </a:p>
          <a:p>
            <a:pPr lvl="1"/>
            <a:r>
              <a:rPr lang="et-EE"/>
              <a:t>Teine tase</a:t>
            </a:r>
          </a:p>
          <a:p>
            <a:pPr lvl="2"/>
            <a:r>
              <a:rPr lang="et-EE"/>
              <a:t>Kolmas tase</a:t>
            </a:r>
          </a:p>
          <a:p>
            <a:pPr lvl="3"/>
            <a:r>
              <a:rPr lang="et-EE"/>
              <a:t>Neljas tase</a:t>
            </a:r>
          </a:p>
          <a:p>
            <a:pPr lvl="4"/>
            <a:r>
              <a:rPr lang="et-EE"/>
              <a:t>Viies tase</a:t>
            </a:r>
            <a:endParaRPr lang="en-US"/>
          </a:p>
        </p:txBody>
      </p:sp>
      <p:sp>
        <p:nvSpPr>
          <p:cNvPr id="4" name="Kuupäeva kohatäide 3">
            <a:extLst>
              <a:ext uri="{FF2B5EF4-FFF2-40B4-BE49-F238E27FC236}">
                <a16:creationId xmlns:a16="http://schemas.microsoft.com/office/drawing/2014/main" id="{CA2DB014-A9A4-4686-8E86-E156D560C1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376E7C-93AA-4A93-B856-9559BF70AB1B}" type="datetime1">
              <a:rPr lang="en-US" smtClean="0"/>
              <a:t>9/26/2017</a:t>
            </a:fld>
            <a:endParaRPr lang="en-US"/>
          </a:p>
        </p:txBody>
      </p:sp>
      <p:sp>
        <p:nvSpPr>
          <p:cNvPr id="5" name="Jaluse kohatäide 4">
            <a:extLst>
              <a:ext uri="{FF2B5EF4-FFF2-40B4-BE49-F238E27FC236}">
                <a16:creationId xmlns:a16="http://schemas.microsoft.com/office/drawing/2014/main" id="{AAE99D84-F4BF-4C6B-8384-BD36235781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aidinumbri kohatäide 5">
            <a:extLst>
              <a:ext uri="{FF2B5EF4-FFF2-40B4-BE49-F238E27FC236}">
                <a16:creationId xmlns:a16="http://schemas.microsoft.com/office/drawing/2014/main" id="{1E7D2EE3-8CA3-4F49-ADB7-2A2C04F66C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283DEA-D3B6-42CC-ACCC-9B7F80A32ABC}" type="slidenum">
              <a:rPr lang="en-US" smtClean="0"/>
              <a:t>‹#›</a:t>
            </a:fld>
            <a:endParaRPr lang="en-US"/>
          </a:p>
        </p:txBody>
      </p:sp>
    </p:spTree>
    <p:extLst>
      <p:ext uri="{BB962C8B-B14F-4D97-AF65-F5344CB8AC3E}">
        <p14:creationId xmlns:p14="http://schemas.microsoft.com/office/powerpoint/2010/main" val="1820361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13.emf"/></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T8HZvfKgZO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28.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moodle.hitsa.ee/"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mailto:joonas.parn@ttu.e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074377C2-66A3-4B4E-8A8A-6B7A14C9EB8C}"/>
              </a:ext>
            </a:extLst>
          </p:cNvPr>
          <p:cNvSpPr>
            <a:spLocks noGrp="1"/>
          </p:cNvSpPr>
          <p:nvPr>
            <p:ph type="title"/>
          </p:nvPr>
        </p:nvSpPr>
        <p:spPr/>
        <p:txBody>
          <a:bodyPr/>
          <a:lstStyle/>
          <a:p>
            <a:r>
              <a:rPr lang="et-EE" b="1"/>
              <a:t>Ülesanne. </a:t>
            </a:r>
            <a:r>
              <a:rPr lang="et-EE" b="1" dirty="0"/>
              <a:t>Põhjavee filtratsioonikiirus, tegelik liikumiskiirus ja hüdrauliline vanus</a:t>
            </a:r>
            <a:endParaRPr lang="en-US" b="1" dirty="0"/>
          </a:p>
        </p:txBody>
      </p:sp>
      <p:sp>
        <p:nvSpPr>
          <p:cNvPr id="3" name="Sisu kohatäide 2">
            <a:extLst>
              <a:ext uri="{FF2B5EF4-FFF2-40B4-BE49-F238E27FC236}">
                <a16:creationId xmlns:a16="http://schemas.microsoft.com/office/drawing/2014/main" id="{C305C459-2EFD-4C46-8CE7-4AA8A9F37CD5}"/>
              </a:ext>
            </a:extLst>
          </p:cNvPr>
          <p:cNvSpPr>
            <a:spLocks noGrp="1"/>
          </p:cNvSpPr>
          <p:nvPr>
            <p:ph idx="1"/>
          </p:nvPr>
        </p:nvSpPr>
        <p:spPr/>
        <p:txBody>
          <a:bodyPr>
            <a:normAutofit/>
          </a:bodyPr>
          <a:lstStyle/>
          <a:p>
            <a:pPr marL="514350" indent="-514350">
              <a:buFont typeface="+mj-lt"/>
              <a:buAutoNum type="arabicParenR"/>
            </a:pPr>
            <a:r>
              <a:rPr lang="et-EE" i="1" dirty="0"/>
              <a:t>Põhjavesi liigub vähetsementeerunud liivakivis 10 km pikkusel voolujoonel. Voolujoonel on 3 mõõtmispunkti A, B ja C. Lõigu AB pikkus on 3 km ja lõigu BC pikkus on 7 km. Mõõtmispunktides määratud põhjaveetasemete absoluutkõrgused on vastavalt 60 m, 58 m ja 50 m. Liivakivi iseloomustav filtratsioonimoodul ja efektiivne poorsus on vastavalt 1.0 m/d ja 0.2. Põhjavee soolsus punktis A on 500 </a:t>
            </a:r>
            <a:r>
              <a:rPr lang="et-EE" i="1" dirty="0" err="1"/>
              <a:t>mg/L</a:t>
            </a:r>
            <a:r>
              <a:rPr lang="et-EE" i="1" dirty="0"/>
              <a:t> ja punktides B ja C 650 mg/L. Arvuta aeg aastates, mis </a:t>
            </a:r>
            <a:r>
              <a:rPr lang="et-EE" i="1" dirty="0" err="1"/>
              <a:t>Darcy</a:t>
            </a:r>
            <a:r>
              <a:rPr lang="et-EE" i="1" dirty="0"/>
              <a:t> seaduse järgi kulub põhjaveel liikumiseks punktist A punkti C!</a:t>
            </a:r>
            <a:endParaRPr lang="en-US" i="1" dirty="0"/>
          </a:p>
        </p:txBody>
      </p:sp>
      <p:sp>
        <p:nvSpPr>
          <p:cNvPr id="4" name="Slaidinumbri kohatäide 3">
            <a:extLst>
              <a:ext uri="{FF2B5EF4-FFF2-40B4-BE49-F238E27FC236}">
                <a16:creationId xmlns:a16="http://schemas.microsoft.com/office/drawing/2014/main" id="{4839DBD2-5409-4F45-AA72-ADB6A5857B1A}"/>
              </a:ext>
            </a:extLst>
          </p:cNvPr>
          <p:cNvSpPr>
            <a:spLocks noGrp="1"/>
          </p:cNvSpPr>
          <p:nvPr>
            <p:ph type="sldNum" sz="quarter" idx="12"/>
          </p:nvPr>
        </p:nvSpPr>
        <p:spPr/>
        <p:txBody>
          <a:bodyPr/>
          <a:lstStyle/>
          <a:p>
            <a:fld id="{C6DDDB51-95AB-4E2D-A948-59737F4511DE}" type="slidenum">
              <a:rPr lang="en-US" smtClean="0"/>
              <a:t>1</a:t>
            </a:fld>
            <a:endParaRPr lang="en-US"/>
          </a:p>
        </p:txBody>
      </p:sp>
    </p:spTree>
    <p:extLst>
      <p:ext uri="{BB962C8B-B14F-4D97-AF65-F5344CB8AC3E}">
        <p14:creationId xmlns:p14="http://schemas.microsoft.com/office/powerpoint/2010/main" val="2447043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FF4BDEBD-2BE7-4086-8FA1-3818BF81D146}"/>
              </a:ext>
            </a:extLst>
          </p:cNvPr>
          <p:cNvSpPr>
            <a:spLocks noGrp="1"/>
          </p:cNvSpPr>
          <p:nvPr>
            <p:ph type="title"/>
          </p:nvPr>
        </p:nvSpPr>
        <p:spPr>
          <a:xfrm>
            <a:off x="838200" y="0"/>
            <a:ext cx="10515600" cy="1325563"/>
          </a:xfrm>
        </p:spPr>
        <p:txBody>
          <a:bodyPr/>
          <a:lstStyle/>
          <a:p>
            <a:r>
              <a:rPr lang="et-EE" b="1" dirty="0"/>
              <a:t>Veemahutavus</a:t>
            </a:r>
            <a:r>
              <a:rPr lang="et-EE" dirty="0"/>
              <a:t> – </a:t>
            </a:r>
            <a:r>
              <a:rPr lang="et-EE" i="1" dirty="0"/>
              <a:t>surveline põhjavesi</a:t>
            </a:r>
            <a:endParaRPr lang="en-US" i="1" dirty="0"/>
          </a:p>
        </p:txBody>
      </p:sp>
      <mc:AlternateContent xmlns:mc="http://schemas.openxmlformats.org/markup-compatibility/2006">
        <mc:Choice xmlns:a14="http://schemas.microsoft.com/office/drawing/2010/main" Requires="a14">
          <p:sp>
            <p:nvSpPr>
              <p:cNvPr id="3" name="Sisu kohatäide 2">
                <a:extLst>
                  <a:ext uri="{FF2B5EF4-FFF2-40B4-BE49-F238E27FC236}">
                    <a16:creationId xmlns:a16="http://schemas.microsoft.com/office/drawing/2014/main" id="{A1BF021E-FC4E-4C15-8E9A-3D645BA2D58E}"/>
                  </a:ext>
                </a:extLst>
              </p:cNvPr>
              <p:cNvSpPr>
                <a:spLocks noGrp="1"/>
              </p:cNvSpPr>
              <p:nvPr>
                <p:ph idx="1"/>
              </p:nvPr>
            </p:nvSpPr>
            <p:spPr>
              <a:xfrm>
                <a:off x="838200" y="1045029"/>
                <a:ext cx="10515600" cy="3235569"/>
              </a:xfrm>
            </p:spPr>
            <p:txBody>
              <a:bodyPr>
                <a:normAutofit fontScale="92500" lnSpcReduction="20000"/>
              </a:bodyPr>
              <a:lstStyle/>
              <a:p>
                <a:r>
                  <a:rPr lang="et-EE" b="1" dirty="0"/>
                  <a:t>Erinevalt vabapinnalisest põhjaveekihist ei toimu survelises põhjaveekihis vee vabanemisel pooriruumi veetustumist – s.t veekiht jääb endiselt küllastunuks</a:t>
                </a:r>
                <a:r>
                  <a:rPr lang="et-EE" dirty="0"/>
                  <a:t>.</a:t>
                </a:r>
              </a:p>
              <a:p>
                <a:r>
                  <a:rPr lang="et-EE" b="1" dirty="0"/>
                  <a:t>Survelisest põhjaveekihist vabaneb põhjavesi rõhu muutuste toimel</a:t>
                </a:r>
                <a:r>
                  <a:rPr lang="et-EE" dirty="0"/>
                  <a:t>.</a:t>
                </a:r>
              </a:p>
              <a:p>
                <a:r>
                  <a:rPr lang="et-EE" dirty="0"/>
                  <a:t>Survelisele põhjaveekihile mõjuv kogurõhk W (litostaatiline rõhk e veekihi kohal lasuvate kihtide kaal) kompenseeritakse poorides oleva vee rõhuga w (hüdrauliline rõhk) ja kivimiosakeste-vahelise rõhuga p (osakeste kontaktrõhk või efektiive rõhk – </a:t>
                </a:r>
                <a:r>
                  <a:rPr lang="et-EE" i="1" dirty="0" err="1"/>
                  <a:t>effective</a:t>
                </a:r>
                <a:r>
                  <a:rPr lang="et-EE" i="1" dirty="0"/>
                  <a:t> stress</a:t>
                </a:r>
                <a:r>
                  <a:rPr lang="et-EE" dirty="0"/>
                  <a:t>).</a:t>
                </a:r>
              </a:p>
              <a:p>
                <a:pPr marL="0" indent="0" algn="ctr">
                  <a:buNone/>
                </a:pPr>
                <a14:m>
                  <m:oMath xmlns:m="http://schemas.openxmlformats.org/officeDocument/2006/math">
                    <m:r>
                      <a:rPr lang="et-EE" b="0" i="1" smtClean="0">
                        <a:latin typeface="Cambria Math" panose="02040503050406030204" pitchFamily="18" charset="0"/>
                      </a:rPr>
                      <m:t>𝑊</m:t>
                    </m:r>
                    <m:r>
                      <a:rPr lang="et-EE" b="0" i="1" smtClean="0">
                        <a:latin typeface="Cambria Math" panose="02040503050406030204" pitchFamily="18" charset="0"/>
                      </a:rPr>
                      <m:t>=</m:t>
                    </m:r>
                    <m:r>
                      <a:rPr lang="et-EE" b="0" i="1" smtClean="0">
                        <a:latin typeface="Cambria Math" panose="02040503050406030204" pitchFamily="18" charset="0"/>
                      </a:rPr>
                      <m:t>𝑤</m:t>
                    </m:r>
                    <m:r>
                      <a:rPr lang="et-EE" b="0" i="1" smtClean="0">
                        <a:latin typeface="Cambria Math" panose="02040503050406030204" pitchFamily="18" charset="0"/>
                      </a:rPr>
                      <m:t>+</m:t>
                    </m:r>
                    <m:r>
                      <a:rPr lang="et-EE" b="0" i="1" smtClean="0">
                        <a:latin typeface="Cambria Math" panose="02040503050406030204" pitchFamily="18" charset="0"/>
                      </a:rPr>
                      <m:t>𝑝</m:t>
                    </m:r>
                  </m:oMath>
                </a14:m>
                <a:r>
                  <a:rPr lang="et-EE" dirty="0"/>
                  <a:t> </a:t>
                </a:r>
              </a:p>
              <a:p>
                <a:pPr marL="0" indent="0" algn="ctr">
                  <a:buNone/>
                </a:pPr>
                <a:endParaRPr lang="en-US" dirty="0"/>
              </a:p>
            </p:txBody>
          </p:sp>
        </mc:Choice>
        <mc:Fallback>
          <p:sp>
            <p:nvSpPr>
              <p:cNvPr id="3" name="Sisu kohatäide 2">
                <a:extLst>
                  <a:ext uri="{FF2B5EF4-FFF2-40B4-BE49-F238E27FC236}">
                    <a16:creationId xmlns:a16="http://schemas.microsoft.com/office/drawing/2014/main" id="{A1BF021E-FC4E-4C15-8E9A-3D645BA2D58E}"/>
                  </a:ext>
                </a:extLst>
              </p:cNvPr>
              <p:cNvSpPr>
                <a:spLocks noGrp="1" noRot="1" noChangeAspect="1" noMove="1" noResize="1" noEditPoints="1" noAdjustHandles="1" noChangeArrowheads="1" noChangeShapeType="1" noTextEdit="1"/>
              </p:cNvSpPr>
              <p:nvPr>
                <p:ph idx="1"/>
              </p:nvPr>
            </p:nvSpPr>
            <p:spPr>
              <a:xfrm>
                <a:off x="838200" y="1045029"/>
                <a:ext cx="10515600" cy="3235569"/>
              </a:xfrm>
              <a:blipFill>
                <a:blip r:embed="rId3"/>
                <a:stretch>
                  <a:fillRect l="-928" t="-4708" r="-1623"/>
                </a:stretch>
              </a:blipFill>
            </p:spPr>
            <p:txBody>
              <a:bodyPr/>
              <a:lstStyle/>
              <a:p>
                <a:r>
                  <a:rPr lang="en-US">
                    <a:noFill/>
                  </a:rPr>
                  <a:t> </a:t>
                </a:r>
              </a:p>
            </p:txBody>
          </p:sp>
        </mc:Fallback>
      </mc:AlternateContent>
      <p:pic>
        <p:nvPicPr>
          <p:cNvPr id="4" name="Pilt 3">
            <a:extLst>
              <a:ext uri="{FF2B5EF4-FFF2-40B4-BE49-F238E27FC236}">
                <a16:creationId xmlns:a16="http://schemas.microsoft.com/office/drawing/2014/main" id="{4B2A270C-767A-40C4-BB9C-AD915F7431FA}"/>
              </a:ext>
            </a:extLst>
          </p:cNvPr>
          <p:cNvPicPr>
            <a:picLocks noChangeAspect="1"/>
          </p:cNvPicPr>
          <p:nvPr/>
        </p:nvPicPr>
        <p:blipFill>
          <a:blip r:embed="rId4"/>
          <a:stretch>
            <a:fillRect/>
          </a:stretch>
        </p:blipFill>
        <p:spPr>
          <a:xfrm>
            <a:off x="4019167" y="4280598"/>
            <a:ext cx="4153665" cy="2405112"/>
          </a:xfrm>
          <a:prstGeom prst="rect">
            <a:avLst/>
          </a:prstGeom>
        </p:spPr>
      </p:pic>
      <p:sp>
        <p:nvSpPr>
          <p:cNvPr id="5" name="TextBox 4">
            <a:extLst>
              <a:ext uri="{FF2B5EF4-FFF2-40B4-BE49-F238E27FC236}">
                <a16:creationId xmlns:a16="http://schemas.microsoft.com/office/drawing/2014/main" id="{8D859225-6F8E-4565-8863-CA69732DFF17}"/>
              </a:ext>
            </a:extLst>
          </p:cNvPr>
          <p:cNvSpPr txBox="1"/>
          <p:nvPr/>
        </p:nvSpPr>
        <p:spPr>
          <a:xfrm>
            <a:off x="8634705" y="6316378"/>
            <a:ext cx="2257221" cy="369332"/>
          </a:xfrm>
          <a:prstGeom prst="rect">
            <a:avLst/>
          </a:prstGeom>
          <a:noFill/>
        </p:spPr>
        <p:txBody>
          <a:bodyPr wrap="none" rtlCol="0">
            <a:spAutoFit/>
          </a:bodyPr>
          <a:lstStyle/>
          <a:p>
            <a:r>
              <a:rPr lang="et-EE" dirty="0" err="1"/>
              <a:t>Freeze</a:t>
            </a:r>
            <a:r>
              <a:rPr lang="et-EE" dirty="0"/>
              <a:t> &amp; Cherry, 1979</a:t>
            </a:r>
            <a:endParaRPr lang="en-US" dirty="0"/>
          </a:p>
        </p:txBody>
      </p:sp>
      <p:sp>
        <p:nvSpPr>
          <p:cNvPr id="6" name="Slaidinumbri kohatäide 5">
            <a:extLst>
              <a:ext uri="{FF2B5EF4-FFF2-40B4-BE49-F238E27FC236}">
                <a16:creationId xmlns:a16="http://schemas.microsoft.com/office/drawing/2014/main" id="{B8D0C49B-7817-4938-9C5A-DE80E8E244C2}"/>
              </a:ext>
            </a:extLst>
          </p:cNvPr>
          <p:cNvSpPr>
            <a:spLocks noGrp="1"/>
          </p:cNvSpPr>
          <p:nvPr>
            <p:ph type="sldNum" sz="quarter" idx="12"/>
          </p:nvPr>
        </p:nvSpPr>
        <p:spPr/>
        <p:txBody>
          <a:bodyPr/>
          <a:lstStyle/>
          <a:p>
            <a:fld id="{A6283DEA-D3B6-42CC-ACCC-9B7F80A32ABC}" type="slidenum">
              <a:rPr lang="en-US" smtClean="0"/>
              <a:t>10</a:t>
            </a:fld>
            <a:endParaRPr lang="en-US"/>
          </a:p>
        </p:txBody>
      </p:sp>
    </p:spTree>
    <p:extLst>
      <p:ext uri="{BB962C8B-B14F-4D97-AF65-F5344CB8AC3E}">
        <p14:creationId xmlns:p14="http://schemas.microsoft.com/office/powerpoint/2010/main" val="3824641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3B8ACB88-05A3-421B-90B5-FE2652E2AADC}"/>
              </a:ext>
            </a:extLst>
          </p:cNvPr>
          <p:cNvSpPr>
            <a:spLocks noGrp="1"/>
          </p:cNvSpPr>
          <p:nvPr>
            <p:ph type="title"/>
          </p:nvPr>
        </p:nvSpPr>
        <p:spPr/>
        <p:txBody>
          <a:bodyPr/>
          <a:lstStyle/>
          <a:p>
            <a:r>
              <a:rPr lang="et-EE" b="1" dirty="0"/>
              <a:t>Veemahutavus</a:t>
            </a:r>
            <a:r>
              <a:rPr lang="et-EE" dirty="0"/>
              <a:t> – </a:t>
            </a:r>
            <a:r>
              <a:rPr lang="et-EE" i="1" dirty="0"/>
              <a:t>surveline põhjavesi</a:t>
            </a:r>
            <a:endParaRPr lang="en-US" i="1" dirty="0"/>
          </a:p>
        </p:txBody>
      </p:sp>
      <mc:AlternateContent xmlns:mc="http://schemas.openxmlformats.org/markup-compatibility/2006">
        <mc:Choice xmlns:a14="http://schemas.microsoft.com/office/drawing/2010/main" Requires="a14">
          <p:sp>
            <p:nvSpPr>
              <p:cNvPr id="5" name="Sisu kohatäide 4">
                <a:extLst>
                  <a:ext uri="{FF2B5EF4-FFF2-40B4-BE49-F238E27FC236}">
                    <a16:creationId xmlns:a16="http://schemas.microsoft.com/office/drawing/2014/main" id="{B54E92FC-33D7-45AE-A578-97781D50C4EB}"/>
                  </a:ext>
                </a:extLst>
              </p:cNvPr>
              <p:cNvSpPr>
                <a:spLocks noGrp="1"/>
              </p:cNvSpPr>
              <p:nvPr>
                <p:ph idx="1"/>
              </p:nvPr>
            </p:nvSpPr>
            <p:spPr/>
            <p:txBody>
              <a:bodyPr>
                <a:normAutofit fontScale="85000" lnSpcReduction="20000"/>
              </a:bodyPr>
              <a:lstStyle/>
              <a:p>
                <a:r>
                  <a:rPr lang="et-EE" dirty="0"/>
                  <a:t>Vee väljapumpamisel survelisest põhjaveekihist väheneb selle hüdrauliline rõhk.</a:t>
                </a:r>
              </a:p>
              <a:p>
                <a:r>
                  <a:rPr lang="et-EE" dirty="0"/>
                  <a:t>Kui hüdrauliline rõhk </a:t>
                </a:r>
                <a:r>
                  <a:rPr lang="et-EE" i="1" dirty="0"/>
                  <a:t>p</a:t>
                </a:r>
                <a:r>
                  <a:rPr lang="et-EE" dirty="0"/>
                  <a:t> langeb peab osakeste kontaktrõhk </a:t>
                </a:r>
                <a:r>
                  <a:rPr lang="et-EE" i="1" dirty="0"/>
                  <a:t>w</a:t>
                </a:r>
                <a:r>
                  <a:rPr lang="et-EE" dirty="0"/>
                  <a:t> kasvama, selleks et tasakaaluolek säiliks. Nii toimub veekihti moodustava poorse maatriksi kokku surumine.  </a:t>
                </a:r>
              </a:p>
              <a:p>
                <a:r>
                  <a:rPr lang="et-EE" dirty="0"/>
                  <a:t>Tulemuseks on veekihi poorsuse langus vee vabanemisel survelisest põhjaveekihist. Vabanev veekogus sõltub hüdraulilise rõhu langemisega kaasnevast osakeste kontaktrõhu kasvust ja vähemal määral ka vabaneva vee paisumisest maapinnal.</a:t>
                </a:r>
              </a:p>
              <a:p>
                <a:r>
                  <a:rPr lang="et-EE" dirty="0"/>
                  <a:t>Põhjaveekihti moodustava poorse keskkonna käitumist litostaatilise rõhu tõusul iseloomustab selle </a:t>
                </a:r>
                <a:r>
                  <a:rPr lang="et-EE" b="1" dirty="0" err="1"/>
                  <a:t>kokkusurutavus</a:t>
                </a:r>
                <a:r>
                  <a:rPr lang="et-EE" dirty="0"/>
                  <a:t> </a:t>
                </a:r>
                <a:r>
                  <a:rPr lang="el-GR" dirty="0"/>
                  <a:t>β</a:t>
                </a:r>
                <a:r>
                  <a:rPr lang="et-EE" dirty="0"/>
                  <a:t> (</a:t>
                </a:r>
                <a:r>
                  <a:rPr lang="et-EE" i="1" dirty="0" err="1"/>
                  <a:t>compressibility</a:t>
                </a:r>
                <a:r>
                  <a:rPr lang="et-EE" dirty="0"/>
                  <a:t>). </a:t>
                </a:r>
              </a:p>
              <a:p>
                <a:r>
                  <a:rPr lang="et-EE" dirty="0"/>
                  <a:t>Survelise veekihi </a:t>
                </a:r>
                <a:r>
                  <a:rPr lang="et-EE" b="1" dirty="0"/>
                  <a:t>elastse veemahutavuse eri-</a:t>
                </a:r>
                <a:r>
                  <a:rPr lang="et-EE" b="1" dirty="0" err="1"/>
                  <a:t>koefitsent</a:t>
                </a:r>
                <a:r>
                  <a:rPr lang="et-EE" b="1" dirty="0"/>
                  <a:t> </a:t>
                </a:r>
                <a:r>
                  <a:rPr lang="et-EE" b="1" dirty="0" err="1"/>
                  <a:t>S</a:t>
                </a:r>
                <a:r>
                  <a:rPr lang="et-EE" b="1" baseline="-25000" dirty="0" err="1"/>
                  <a:t>s</a:t>
                </a:r>
                <a:r>
                  <a:rPr lang="et-EE" dirty="0"/>
                  <a:t> sõltub veekihti moodustava poorse maatriksi </a:t>
                </a:r>
                <a:r>
                  <a:rPr lang="et-EE" dirty="0" err="1"/>
                  <a:t>kokkusurutavusest</a:t>
                </a:r>
                <a:r>
                  <a:rPr lang="et-EE" dirty="0"/>
                  <a:t> (</a:t>
                </a:r>
                <a:r>
                  <a:rPr lang="el-GR" dirty="0"/>
                  <a:t>β</a:t>
                </a:r>
                <a:r>
                  <a:rPr lang="et-EE" baseline="-25000" dirty="0"/>
                  <a:t>p</a:t>
                </a:r>
                <a:r>
                  <a:rPr lang="et-EE" dirty="0"/>
                  <a:t>) ja vee enda </a:t>
                </a:r>
                <a:r>
                  <a:rPr lang="et-EE" dirty="0" err="1"/>
                  <a:t>kokkusurutavusest</a:t>
                </a:r>
                <a:r>
                  <a:rPr lang="et-EE" dirty="0"/>
                  <a:t> (</a:t>
                </a:r>
                <a:r>
                  <a:rPr lang="el-GR" dirty="0"/>
                  <a:t>β</a:t>
                </a:r>
                <a:r>
                  <a:rPr lang="et-EE" baseline="-25000" dirty="0"/>
                  <a:t>w</a:t>
                </a:r>
                <a:r>
                  <a:rPr lang="et-EE" dirty="0"/>
                  <a:t>):</a:t>
                </a:r>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t-EE" b="0" i="1" smtClean="0">
                              <a:latin typeface="Cambria Math" panose="02040503050406030204" pitchFamily="18" charset="0"/>
                            </a:rPr>
                            <m:t>𝑆</m:t>
                          </m:r>
                        </m:e>
                        <m:sub>
                          <m:r>
                            <a:rPr lang="et-EE" b="0" i="1" smtClean="0">
                              <a:latin typeface="Cambria Math" panose="02040503050406030204" pitchFamily="18" charset="0"/>
                            </a:rPr>
                            <m:t>𝑠</m:t>
                          </m:r>
                        </m:sub>
                      </m:sSub>
                      <m:r>
                        <a:rPr lang="et-EE" b="0" i="1" smtClean="0">
                          <a:latin typeface="Cambria Math" panose="02040503050406030204" pitchFamily="18" charset="0"/>
                        </a:rPr>
                        <m:t>=</m:t>
                      </m:r>
                      <m:sSub>
                        <m:sSubPr>
                          <m:ctrlPr>
                            <a:rPr lang="et-EE" b="0" i="1" smtClean="0">
                              <a:latin typeface="Cambria Math" panose="02040503050406030204" pitchFamily="18" charset="0"/>
                            </a:rPr>
                          </m:ctrlPr>
                        </m:sSubPr>
                        <m:e>
                          <m:r>
                            <a:rPr lang="et-EE" b="0" i="1" smtClean="0">
                              <a:latin typeface="Cambria Math" panose="02040503050406030204" pitchFamily="18" charset="0"/>
                              <a:ea typeface="Cambria Math" panose="02040503050406030204" pitchFamily="18" charset="0"/>
                            </a:rPr>
                            <m:t>𝜌</m:t>
                          </m:r>
                        </m:e>
                        <m:sub>
                          <m:r>
                            <a:rPr lang="et-EE" b="0" i="1" smtClean="0">
                              <a:latin typeface="Cambria Math" panose="02040503050406030204" pitchFamily="18" charset="0"/>
                            </a:rPr>
                            <m:t>𝑤</m:t>
                          </m:r>
                        </m:sub>
                      </m:sSub>
                      <m:r>
                        <a:rPr lang="et-EE" b="0" i="1" smtClean="0">
                          <a:latin typeface="Cambria Math" panose="02040503050406030204" pitchFamily="18" charset="0"/>
                        </a:rPr>
                        <m:t>𝑔</m:t>
                      </m:r>
                      <m:d>
                        <m:dPr>
                          <m:ctrlPr>
                            <a:rPr lang="et-EE" b="0" i="1" smtClean="0">
                              <a:latin typeface="Cambria Math" panose="02040503050406030204" pitchFamily="18" charset="0"/>
                            </a:rPr>
                          </m:ctrlPr>
                        </m:dPr>
                        <m:e>
                          <m:sSub>
                            <m:sSubPr>
                              <m:ctrlPr>
                                <a:rPr lang="et-EE" b="0" i="1" smtClean="0">
                                  <a:latin typeface="Cambria Math" panose="02040503050406030204" pitchFamily="18" charset="0"/>
                                </a:rPr>
                              </m:ctrlPr>
                            </m:sSubPr>
                            <m:e>
                              <m:r>
                                <a:rPr lang="et-EE" b="0" i="1" smtClean="0">
                                  <a:latin typeface="Cambria Math" panose="02040503050406030204" pitchFamily="18" charset="0"/>
                                  <a:ea typeface="Cambria Math" panose="02040503050406030204" pitchFamily="18" charset="0"/>
                                </a:rPr>
                                <m:t>𝛽</m:t>
                              </m:r>
                            </m:e>
                            <m:sub>
                              <m:r>
                                <a:rPr lang="et-EE" b="0" i="1" smtClean="0">
                                  <a:latin typeface="Cambria Math" panose="02040503050406030204" pitchFamily="18" charset="0"/>
                                </a:rPr>
                                <m:t>𝑝</m:t>
                              </m:r>
                            </m:sub>
                          </m:sSub>
                          <m:r>
                            <a:rPr lang="et-EE" b="0" i="1" smtClean="0">
                              <a:latin typeface="Cambria Math" panose="02040503050406030204" pitchFamily="18" charset="0"/>
                            </a:rPr>
                            <m:t>+</m:t>
                          </m:r>
                          <m:r>
                            <a:rPr lang="et-EE" b="0" i="1" smtClean="0">
                              <a:latin typeface="Cambria Math" panose="02040503050406030204" pitchFamily="18" charset="0"/>
                            </a:rPr>
                            <m:t>𝑛</m:t>
                          </m:r>
                          <m:sSub>
                            <m:sSubPr>
                              <m:ctrlPr>
                                <a:rPr lang="et-EE" b="0" i="1" smtClean="0">
                                  <a:latin typeface="Cambria Math" panose="02040503050406030204" pitchFamily="18" charset="0"/>
                                </a:rPr>
                              </m:ctrlPr>
                            </m:sSubPr>
                            <m:e>
                              <m:r>
                                <a:rPr lang="et-EE" b="0" i="1" smtClean="0">
                                  <a:latin typeface="Cambria Math" panose="02040503050406030204" pitchFamily="18" charset="0"/>
                                  <a:ea typeface="Cambria Math" panose="02040503050406030204" pitchFamily="18" charset="0"/>
                                </a:rPr>
                                <m:t>𝛽</m:t>
                              </m:r>
                            </m:e>
                            <m:sub>
                              <m:r>
                                <a:rPr lang="et-EE" b="0" i="1" smtClean="0">
                                  <a:latin typeface="Cambria Math" panose="02040503050406030204" pitchFamily="18" charset="0"/>
                                </a:rPr>
                                <m:t>𝑤</m:t>
                              </m:r>
                            </m:sub>
                          </m:sSub>
                        </m:e>
                      </m:d>
                    </m:oMath>
                  </m:oMathPara>
                </a14:m>
                <a:endParaRPr lang="et-EE" b="0" dirty="0"/>
              </a:p>
            </p:txBody>
          </p:sp>
        </mc:Choice>
        <mc:Fallback>
          <p:sp>
            <p:nvSpPr>
              <p:cNvPr id="5" name="Sisu kohatäide 4">
                <a:extLst>
                  <a:ext uri="{FF2B5EF4-FFF2-40B4-BE49-F238E27FC236}">
                    <a16:creationId xmlns:a16="http://schemas.microsoft.com/office/drawing/2014/main" id="{B54E92FC-33D7-45AE-A578-97781D50C4EB}"/>
                  </a:ext>
                </a:extLst>
              </p:cNvPr>
              <p:cNvSpPr>
                <a:spLocks noGrp="1" noRot="1" noChangeAspect="1" noMove="1" noResize="1" noEditPoints="1" noAdjustHandles="1" noChangeArrowheads="1" noChangeShapeType="1" noTextEdit="1"/>
              </p:cNvSpPr>
              <p:nvPr>
                <p:ph idx="1"/>
              </p:nvPr>
            </p:nvSpPr>
            <p:spPr>
              <a:blipFill>
                <a:blip r:embed="rId3"/>
                <a:stretch>
                  <a:fillRect l="-812" t="-3221" b="-560"/>
                </a:stretch>
              </a:blipFill>
            </p:spPr>
            <p:txBody>
              <a:bodyPr/>
              <a:lstStyle/>
              <a:p>
                <a:r>
                  <a:rPr lang="en-US">
                    <a:noFill/>
                  </a:rPr>
                  <a:t> </a:t>
                </a:r>
              </a:p>
            </p:txBody>
          </p:sp>
        </mc:Fallback>
      </mc:AlternateContent>
      <p:sp>
        <p:nvSpPr>
          <p:cNvPr id="3" name="Slaidinumbri kohatäide 2">
            <a:extLst>
              <a:ext uri="{FF2B5EF4-FFF2-40B4-BE49-F238E27FC236}">
                <a16:creationId xmlns:a16="http://schemas.microsoft.com/office/drawing/2014/main" id="{2B9E81DB-4D44-44BB-A5E4-7C57E0095560}"/>
              </a:ext>
            </a:extLst>
          </p:cNvPr>
          <p:cNvSpPr>
            <a:spLocks noGrp="1"/>
          </p:cNvSpPr>
          <p:nvPr>
            <p:ph type="sldNum" sz="quarter" idx="12"/>
          </p:nvPr>
        </p:nvSpPr>
        <p:spPr/>
        <p:txBody>
          <a:bodyPr/>
          <a:lstStyle/>
          <a:p>
            <a:fld id="{A6283DEA-D3B6-42CC-ACCC-9B7F80A32ABC}" type="slidenum">
              <a:rPr lang="en-US" smtClean="0"/>
              <a:t>11</a:t>
            </a:fld>
            <a:endParaRPr lang="en-US"/>
          </a:p>
        </p:txBody>
      </p:sp>
    </p:spTree>
    <p:extLst>
      <p:ext uri="{BB962C8B-B14F-4D97-AF65-F5344CB8AC3E}">
        <p14:creationId xmlns:p14="http://schemas.microsoft.com/office/powerpoint/2010/main" val="1363869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DA70B56A-7B83-4189-A056-C3556915D096}"/>
              </a:ext>
            </a:extLst>
          </p:cNvPr>
          <p:cNvSpPr>
            <a:spLocks noGrp="1"/>
          </p:cNvSpPr>
          <p:nvPr>
            <p:ph type="title"/>
          </p:nvPr>
        </p:nvSpPr>
        <p:spPr/>
        <p:txBody>
          <a:bodyPr/>
          <a:lstStyle/>
          <a:p>
            <a:r>
              <a:rPr lang="et-EE" b="1" dirty="0"/>
              <a:t>Veemahutavus</a:t>
            </a:r>
            <a:r>
              <a:rPr lang="et-EE" dirty="0"/>
              <a:t> – surveline põhjavesi</a:t>
            </a:r>
            <a:endParaRPr lang="en-US" dirty="0"/>
          </a:p>
        </p:txBody>
      </p:sp>
      <p:sp>
        <p:nvSpPr>
          <p:cNvPr id="3" name="Sisu kohatäide 2">
            <a:extLst>
              <a:ext uri="{FF2B5EF4-FFF2-40B4-BE49-F238E27FC236}">
                <a16:creationId xmlns:a16="http://schemas.microsoft.com/office/drawing/2014/main" id="{2E0FB8A4-B8B2-4F8A-AF09-B4525230EED6}"/>
              </a:ext>
            </a:extLst>
          </p:cNvPr>
          <p:cNvSpPr>
            <a:spLocks noGrp="1"/>
          </p:cNvSpPr>
          <p:nvPr>
            <p:ph idx="1"/>
          </p:nvPr>
        </p:nvSpPr>
        <p:spPr/>
        <p:txBody>
          <a:bodyPr/>
          <a:lstStyle/>
          <a:p>
            <a:r>
              <a:rPr lang="et-EE" dirty="0"/>
              <a:t>Suurem </a:t>
            </a:r>
            <a:r>
              <a:rPr lang="et-EE" dirty="0" err="1"/>
              <a:t>kokkusurutavus</a:t>
            </a:r>
            <a:r>
              <a:rPr lang="et-EE" dirty="0"/>
              <a:t> (</a:t>
            </a:r>
            <a:r>
              <a:rPr lang="el-GR" dirty="0"/>
              <a:t>β</a:t>
            </a:r>
            <a:r>
              <a:rPr lang="et-EE" baseline="-25000" dirty="0"/>
              <a:t>p</a:t>
            </a:r>
            <a:r>
              <a:rPr lang="et-EE" dirty="0"/>
              <a:t>) iseloomustab peeneteralisi </a:t>
            </a:r>
            <a:r>
              <a:rPr lang="et-EE" dirty="0" err="1"/>
              <a:t>setendeid</a:t>
            </a:r>
            <a:r>
              <a:rPr lang="et-EE" dirty="0"/>
              <a:t> nagu savid ja peenliiv ning see väheneb </a:t>
            </a:r>
            <a:r>
              <a:rPr lang="et-EE" dirty="0" err="1"/>
              <a:t>setendite</a:t>
            </a:r>
            <a:r>
              <a:rPr lang="et-EE" dirty="0"/>
              <a:t> terasuuruse kasvuga.</a:t>
            </a:r>
            <a:endParaRPr lang="en-US" dirty="0"/>
          </a:p>
        </p:txBody>
      </p:sp>
      <p:pic>
        <p:nvPicPr>
          <p:cNvPr id="4" name="Pilt 3">
            <a:extLst>
              <a:ext uri="{FF2B5EF4-FFF2-40B4-BE49-F238E27FC236}">
                <a16:creationId xmlns:a16="http://schemas.microsoft.com/office/drawing/2014/main" id="{6C497BDF-E8F9-49E7-941E-14CC9A8B0779}"/>
              </a:ext>
            </a:extLst>
          </p:cNvPr>
          <p:cNvPicPr>
            <a:picLocks noChangeAspect="1"/>
          </p:cNvPicPr>
          <p:nvPr/>
        </p:nvPicPr>
        <p:blipFill>
          <a:blip r:embed="rId3"/>
          <a:stretch>
            <a:fillRect/>
          </a:stretch>
        </p:blipFill>
        <p:spPr>
          <a:xfrm>
            <a:off x="838200" y="3260496"/>
            <a:ext cx="8823601" cy="2916467"/>
          </a:xfrm>
          <a:prstGeom prst="rect">
            <a:avLst/>
          </a:prstGeom>
        </p:spPr>
      </p:pic>
      <p:sp>
        <p:nvSpPr>
          <p:cNvPr id="5" name="TextBox 4">
            <a:extLst>
              <a:ext uri="{FF2B5EF4-FFF2-40B4-BE49-F238E27FC236}">
                <a16:creationId xmlns:a16="http://schemas.microsoft.com/office/drawing/2014/main" id="{A5512283-7DF3-4F35-A5CA-27A76AF75E9B}"/>
              </a:ext>
            </a:extLst>
          </p:cNvPr>
          <p:cNvSpPr txBox="1"/>
          <p:nvPr/>
        </p:nvSpPr>
        <p:spPr>
          <a:xfrm>
            <a:off x="9661801" y="5869186"/>
            <a:ext cx="2586576" cy="307777"/>
          </a:xfrm>
          <a:prstGeom prst="rect">
            <a:avLst/>
          </a:prstGeom>
          <a:noFill/>
        </p:spPr>
        <p:txBody>
          <a:bodyPr wrap="square" rtlCol="0">
            <a:spAutoFit/>
          </a:bodyPr>
          <a:lstStyle/>
          <a:p>
            <a:r>
              <a:rPr lang="et-EE" sz="1400" dirty="0" err="1"/>
              <a:t>Domenico</a:t>
            </a:r>
            <a:r>
              <a:rPr lang="et-EE" sz="1400" dirty="0"/>
              <a:t> ja </a:t>
            </a:r>
            <a:r>
              <a:rPr lang="et-EE" sz="1400" dirty="0" err="1"/>
              <a:t>Schwartz</a:t>
            </a:r>
            <a:r>
              <a:rPr lang="et-EE" sz="1400" dirty="0"/>
              <a:t>, (1990)</a:t>
            </a:r>
            <a:endParaRPr lang="en-US" sz="1400" dirty="0"/>
          </a:p>
        </p:txBody>
      </p:sp>
      <p:sp>
        <p:nvSpPr>
          <p:cNvPr id="6" name="Slaidinumbri kohatäide 5">
            <a:extLst>
              <a:ext uri="{FF2B5EF4-FFF2-40B4-BE49-F238E27FC236}">
                <a16:creationId xmlns:a16="http://schemas.microsoft.com/office/drawing/2014/main" id="{5F6ACAD3-6480-4AD9-9290-36D4C5E8725C}"/>
              </a:ext>
            </a:extLst>
          </p:cNvPr>
          <p:cNvSpPr>
            <a:spLocks noGrp="1"/>
          </p:cNvSpPr>
          <p:nvPr>
            <p:ph type="sldNum" sz="quarter" idx="12"/>
          </p:nvPr>
        </p:nvSpPr>
        <p:spPr/>
        <p:txBody>
          <a:bodyPr/>
          <a:lstStyle/>
          <a:p>
            <a:fld id="{A6283DEA-D3B6-42CC-ACCC-9B7F80A32ABC}" type="slidenum">
              <a:rPr lang="en-US" smtClean="0"/>
              <a:t>12</a:t>
            </a:fld>
            <a:endParaRPr lang="en-US"/>
          </a:p>
        </p:txBody>
      </p:sp>
    </p:spTree>
    <p:extLst>
      <p:ext uri="{BB962C8B-B14F-4D97-AF65-F5344CB8AC3E}">
        <p14:creationId xmlns:p14="http://schemas.microsoft.com/office/powerpoint/2010/main" val="2594846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08F06405-6D86-46FB-83AE-37F862B7A2FE}"/>
              </a:ext>
            </a:extLst>
          </p:cNvPr>
          <p:cNvSpPr>
            <a:spLocks noGrp="1"/>
          </p:cNvSpPr>
          <p:nvPr>
            <p:ph type="title"/>
          </p:nvPr>
        </p:nvSpPr>
        <p:spPr>
          <a:xfrm>
            <a:off x="838200" y="0"/>
            <a:ext cx="10515600" cy="1325563"/>
          </a:xfrm>
        </p:spPr>
        <p:txBody>
          <a:bodyPr/>
          <a:lstStyle/>
          <a:p>
            <a:r>
              <a:rPr lang="et-EE" b="1" dirty="0"/>
              <a:t>Veemahutavus</a:t>
            </a:r>
            <a:r>
              <a:rPr lang="et-EE" dirty="0"/>
              <a:t> – </a:t>
            </a:r>
            <a:r>
              <a:rPr lang="et-EE" i="1" dirty="0"/>
              <a:t>surveline põhjavesi</a:t>
            </a:r>
            <a:endParaRPr lang="en-US" i="1" dirty="0"/>
          </a:p>
        </p:txBody>
      </p:sp>
      <p:sp>
        <p:nvSpPr>
          <p:cNvPr id="3" name="Sisu kohatäide 2">
            <a:extLst>
              <a:ext uri="{FF2B5EF4-FFF2-40B4-BE49-F238E27FC236}">
                <a16:creationId xmlns:a16="http://schemas.microsoft.com/office/drawing/2014/main" id="{2AF20BBB-00B0-4129-AFC5-83C84780B722}"/>
              </a:ext>
            </a:extLst>
          </p:cNvPr>
          <p:cNvSpPr>
            <a:spLocks noGrp="1"/>
          </p:cNvSpPr>
          <p:nvPr>
            <p:ph idx="1"/>
          </p:nvPr>
        </p:nvSpPr>
        <p:spPr>
          <a:xfrm>
            <a:off x="838200" y="1048331"/>
            <a:ext cx="10515600" cy="1767605"/>
          </a:xfrm>
        </p:spPr>
        <p:txBody>
          <a:bodyPr>
            <a:normAutofit fontScale="85000" lnSpcReduction="20000"/>
          </a:bodyPr>
          <a:lstStyle/>
          <a:p>
            <a:r>
              <a:rPr lang="et-EE" b="1" dirty="0"/>
              <a:t>Keskmised veeanni väärtused on mitme suurusjärgu võrra suuremad (0,01-0,30) kui survelise põhjaveekihi elastse veemahutavuse koefitsiendi omad, mis jäävad vahemikku 0,005-0,00005 </a:t>
            </a:r>
            <a:r>
              <a:rPr lang="et-EE" dirty="0"/>
              <a:t>(</a:t>
            </a:r>
            <a:r>
              <a:rPr lang="et-EE" dirty="0" err="1"/>
              <a:t>Freeze</a:t>
            </a:r>
            <a:r>
              <a:rPr lang="et-EE" dirty="0"/>
              <a:t> and Cherry, 1979).</a:t>
            </a:r>
          </a:p>
          <a:p>
            <a:r>
              <a:rPr lang="et-EE" dirty="0"/>
              <a:t>See tähendab, et ühe pindalaühiku kohta annab surveta põhjaveekiht välja palju rohkem vett kui surveline põhjaveekiht ja sama veekoguse saamiseks peab survelise põhjaveekihi vesi tulema palju suuremalt alalt. </a:t>
            </a:r>
            <a:endParaRPr lang="en-US" dirty="0"/>
          </a:p>
        </p:txBody>
      </p:sp>
      <p:pic>
        <p:nvPicPr>
          <p:cNvPr id="4" name="Pilt 3">
            <a:extLst>
              <a:ext uri="{FF2B5EF4-FFF2-40B4-BE49-F238E27FC236}">
                <a16:creationId xmlns:a16="http://schemas.microsoft.com/office/drawing/2014/main" id="{4ECF6295-6F69-4330-A4C5-C0D92CD0169F}"/>
              </a:ext>
            </a:extLst>
          </p:cNvPr>
          <p:cNvPicPr>
            <a:picLocks noChangeAspect="1"/>
          </p:cNvPicPr>
          <p:nvPr/>
        </p:nvPicPr>
        <p:blipFill>
          <a:blip r:embed="rId3"/>
          <a:stretch>
            <a:fillRect/>
          </a:stretch>
        </p:blipFill>
        <p:spPr>
          <a:xfrm>
            <a:off x="1111446" y="2725213"/>
            <a:ext cx="3491345" cy="4132787"/>
          </a:xfrm>
          <a:prstGeom prst="rect">
            <a:avLst/>
          </a:prstGeom>
        </p:spPr>
      </p:pic>
      <p:sp>
        <p:nvSpPr>
          <p:cNvPr id="5" name="TextBox 4">
            <a:extLst>
              <a:ext uri="{FF2B5EF4-FFF2-40B4-BE49-F238E27FC236}">
                <a16:creationId xmlns:a16="http://schemas.microsoft.com/office/drawing/2014/main" id="{F48F8CA3-FA0D-4212-9B02-F9CDFC52A356}"/>
              </a:ext>
            </a:extLst>
          </p:cNvPr>
          <p:cNvSpPr txBox="1"/>
          <p:nvPr/>
        </p:nvSpPr>
        <p:spPr>
          <a:xfrm>
            <a:off x="0" y="5700726"/>
            <a:ext cx="1242685" cy="830997"/>
          </a:xfrm>
          <a:prstGeom prst="rect">
            <a:avLst/>
          </a:prstGeom>
          <a:noFill/>
        </p:spPr>
        <p:txBody>
          <a:bodyPr wrap="square" rtlCol="0">
            <a:spAutoFit/>
          </a:bodyPr>
          <a:lstStyle/>
          <a:p>
            <a:r>
              <a:rPr lang="et-EE" sz="1600" dirty="0" err="1"/>
              <a:t>Domenico</a:t>
            </a:r>
            <a:r>
              <a:rPr lang="et-EE" sz="1600" dirty="0"/>
              <a:t> &amp; </a:t>
            </a:r>
            <a:r>
              <a:rPr lang="et-EE" sz="1600" dirty="0" err="1"/>
              <a:t>Schwartz</a:t>
            </a:r>
            <a:r>
              <a:rPr lang="et-EE" sz="1600" dirty="0"/>
              <a:t>, (1990)</a:t>
            </a:r>
            <a:endParaRPr lang="en-US" sz="1600" dirty="0"/>
          </a:p>
        </p:txBody>
      </p:sp>
      <p:pic>
        <p:nvPicPr>
          <p:cNvPr id="6" name="Pilt 5">
            <a:extLst>
              <a:ext uri="{FF2B5EF4-FFF2-40B4-BE49-F238E27FC236}">
                <a16:creationId xmlns:a16="http://schemas.microsoft.com/office/drawing/2014/main" id="{54F19653-0D4C-4B39-AABF-60930D56C296}"/>
              </a:ext>
            </a:extLst>
          </p:cNvPr>
          <p:cNvPicPr>
            <a:picLocks noChangeAspect="1"/>
          </p:cNvPicPr>
          <p:nvPr/>
        </p:nvPicPr>
        <p:blipFill>
          <a:blip r:embed="rId4"/>
          <a:stretch>
            <a:fillRect/>
          </a:stretch>
        </p:blipFill>
        <p:spPr>
          <a:xfrm>
            <a:off x="4602791" y="2905955"/>
            <a:ext cx="3535024" cy="3625768"/>
          </a:xfrm>
          <a:prstGeom prst="rect">
            <a:avLst/>
          </a:prstGeom>
        </p:spPr>
      </p:pic>
      <p:pic>
        <p:nvPicPr>
          <p:cNvPr id="7" name="Pilt 6">
            <a:extLst>
              <a:ext uri="{FF2B5EF4-FFF2-40B4-BE49-F238E27FC236}">
                <a16:creationId xmlns:a16="http://schemas.microsoft.com/office/drawing/2014/main" id="{1B5A7779-E88E-483B-9860-D783070CCA8A}"/>
              </a:ext>
            </a:extLst>
          </p:cNvPr>
          <p:cNvPicPr>
            <a:picLocks noChangeAspect="1"/>
          </p:cNvPicPr>
          <p:nvPr/>
        </p:nvPicPr>
        <p:blipFill>
          <a:blip r:embed="rId5"/>
          <a:stretch>
            <a:fillRect/>
          </a:stretch>
        </p:blipFill>
        <p:spPr>
          <a:xfrm>
            <a:off x="7962897" y="3480953"/>
            <a:ext cx="4075693" cy="2947035"/>
          </a:xfrm>
          <a:prstGeom prst="rect">
            <a:avLst/>
          </a:prstGeom>
        </p:spPr>
      </p:pic>
      <p:sp>
        <p:nvSpPr>
          <p:cNvPr id="8" name="TextBox 7">
            <a:extLst>
              <a:ext uri="{FF2B5EF4-FFF2-40B4-BE49-F238E27FC236}">
                <a16:creationId xmlns:a16="http://schemas.microsoft.com/office/drawing/2014/main" id="{EAA67D7B-87E2-471A-92A4-2EEA10AAFE39}"/>
              </a:ext>
            </a:extLst>
          </p:cNvPr>
          <p:cNvSpPr txBox="1"/>
          <p:nvPr/>
        </p:nvSpPr>
        <p:spPr>
          <a:xfrm>
            <a:off x="8739770" y="6362446"/>
            <a:ext cx="2521946" cy="338554"/>
          </a:xfrm>
          <a:prstGeom prst="rect">
            <a:avLst/>
          </a:prstGeom>
          <a:noFill/>
        </p:spPr>
        <p:txBody>
          <a:bodyPr wrap="square" rtlCol="0">
            <a:spAutoFit/>
          </a:bodyPr>
          <a:lstStyle/>
          <a:p>
            <a:r>
              <a:rPr lang="et-EE" sz="1600" dirty="0" err="1"/>
              <a:t>Perens</a:t>
            </a:r>
            <a:r>
              <a:rPr lang="et-EE" sz="1600" dirty="0"/>
              <a:t> &amp; Vallner, (1995)</a:t>
            </a:r>
            <a:endParaRPr lang="en-US" sz="1600" dirty="0"/>
          </a:p>
        </p:txBody>
      </p:sp>
    </p:spTree>
    <p:extLst>
      <p:ext uri="{BB962C8B-B14F-4D97-AF65-F5344CB8AC3E}">
        <p14:creationId xmlns:p14="http://schemas.microsoft.com/office/powerpoint/2010/main" val="1068724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778F3DBD-E8C3-48B3-BB05-E33791B82992}"/>
              </a:ext>
            </a:extLst>
          </p:cNvPr>
          <p:cNvSpPr>
            <a:spLocks noGrp="1"/>
          </p:cNvSpPr>
          <p:nvPr>
            <p:ph type="title"/>
          </p:nvPr>
        </p:nvSpPr>
        <p:spPr>
          <a:xfrm>
            <a:off x="838200" y="0"/>
            <a:ext cx="10515600" cy="1325563"/>
          </a:xfrm>
        </p:spPr>
        <p:txBody>
          <a:bodyPr/>
          <a:lstStyle/>
          <a:p>
            <a:r>
              <a:rPr lang="et-EE" b="1" dirty="0"/>
              <a:t>Veemahutavus</a:t>
            </a:r>
            <a:r>
              <a:rPr lang="et-EE" dirty="0"/>
              <a:t> - </a:t>
            </a:r>
            <a:r>
              <a:rPr lang="et-EE" i="1" dirty="0"/>
              <a:t>kokkuvõte </a:t>
            </a:r>
            <a:endParaRPr lang="en-US" i="1" dirty="0"/>
          </a:p>
        </p:txBody>
      </p:sp>
      <p:pic>
        <p:nvPicPr>
          <p:cNvPr id="4" name="Sisu kohatäide 3">
            <a:extLst>
              <a:ext uri="{FF2B5EF4-FFF2-40B4-BE49-F238E27FC236}">
                <a16:creationId xmlns:a16="http://schemas.microsoft.com/office/drawing/2014/main" id="{782088DE-7A47-4222-A4FB-9927A0DCE3A0}"/>
              </a:ext>
            </a:extLst>
          </p:cNvPr>
          <p:cNvPicPr>
            <a:picLocks noGrp="1" noChangeAspect="1"/>
          </p:cNvPicPr>
          <p:nvPr>
            <p:ph idx="1"/>
          </p:nvPr>
        </p:nvPicPr>
        <p:blipFill>
          <a:blip r:embed="rId3"/>
          <a:stretch>
            <a:fillRect/>
          </a:stretch>
        </p:blipFill>
        <p:spPr>
          <a:xfrm>
            <a:off x="2624294" y="903695"/>
            <a:ext cx="6943411" cy="5954305"/>
          </a:xfrm>
          <a:prstGeom prst="rect">
            <a:avLst/>
          </a:prstGeom>
        </p:spPr>
      </p:pic>
      <p:sp>
        <p:nvSpPr>
          <p:cNvPr id="5" name="TextBox 4">
            <a:extLst>
              <a:ext uri="{FF2B5EF4-FFF2-40B4-BE49-F238E27FC236}">
                <a16:creationId xmlns:a16="http://schemas.microsoft.com/office/drawing/2014/main" id="{04556161-2E45-48DB-9284-F3FEF4BAFDA0}"/>
              </a:ext>
            </a:extLst>
          </p:cNvPr>
          <p:cNvSpPr txBox="1"/>
          <p:nvPr/>
        </p:nvSpPr>
        <p:spPr>
          <a:xfrm>
            <a:off x="9419573" y="6519446"/>
            <a:ext cx="2772427" cy="338554"/>
          </a:xfrm>
          <a:prstGeom prst="rect">
            <a:avLst/>
          </a:prstGeom>
          <a:noFill/>
        </p:spPr>
        <p:txBody>
          <a:bodyPr wrap="square" rtlCol="0">
            <a:spAutoFit/>
          </a:bodyPr>
          <a:lstStyle/>
          <a:p>
            <a:r>
              <a:rPr lang="et-EE" sz="1600" dirty="0" err="1"/>
              <a:t>Domenico</a:t>
            </a:r>
            <a:r>
              <a:rPr lang="et-EE" sz="1600" dirty="0"/>
              <a:t> &amp; </a:t>
            </a:r>
            <a:r>
              <a:rPr lang="et-EE" sz="1600" dirty="0" err="1"/>
              <a:t>Schwartz</a:t>
            </a:r>
            <a:r>
              <a:rPr lang="et-EE" sz="1600" dirty="0"/>
              <a:t>, 1990</a:t>
            </a:r>
            <a:endParaRPr lang="en-US" sz="1600" dirty="0"/>
          </a:p>
        </p:txBody>
      </p:sp>
      <p:sp>
        <p:nvSpPr>
          <p:cNvPr id="3" name="Slaidinumbri kohatäide 2">
            <a:extLst>
              <a:ext uri="{FF2B5EF4-FFF2-40B4-BE49-F238E27FC236}">
                <a16:creationId xmlns:a16="http://schemas.microsoft.com/office/drawing/2014/main" id="{27D38265-FD2B-4076-B5CD-094AB38F1CC2}"/>
              </a:ext>
            </a:extLst>
          </p:cNvPr>
          <p:cNvSpPr>
            <a:spLocks noGrp="1"/>
          </p:cNvSpPr>
          <p:nvPr>
            <p:ph type="sldNum" sz="quarter" idx="12"/>
          </p:nvPr>
        </p:nvSpPr>
        <p:spPr/>
        <p:txBody>
          <a:bodyPr/>
          <a:lstStyle/>
          <a:p>
            <a:fld id="{A6283DEA-D3B6-42CC-ACCC-9B7F80A32ABC}" type="slidenum">
              <a:rPr lang="en-US" smtClean="0"/>
              <a:t>14</a:t>
            </a:fld>
            <a:endParaRPr lang="en-US"/>
          </a:p>
        </p:txBody>
      </p:sp>
    </p:spTree>
    <p:extLst>
      <p:ext uri="{BB962C8B-B14F-4D97-AF65-F5344CB8AC3E}">
        <p14:creationId xmlns:p14="http://schemas.microsoft.com/office/powerpoint/2010/main" val="2761500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6192227D-3FA0-4D9D-B724-BC9911FED374}"/>
              </a:ext>
            </a:extLst>
          </p:cNvPr>
          <p:cNvSpPr>
            <a:spLocks noGrp="1"/>
          </p:cNvSpPr>
          <p:nvPr>
            <p:ph type="title"/>
          </p:nvPr>
        </p:nvSpPr>
        <p:spPr>
          <a:xfrm>
            <a:off x="838200" y="127457"/>
            <a:ext cx="10515600" cy="1325563"/>
          </a:xfrm>
        </p:spPr>
        <p:txBody>
          <a:bodyPr/>
          <a:lstStyle/>
          <a:p>
            <a:r>
              <a:rPr lang="et-EE" b="1" dirty="0"/>
              <a:t>Proovipumpamised</a:t>
            </a:r>
            <a:endParaRPr lang="en-US" b="1" dirty="0"/>
          </a:p>
        </p:txBody>
      </p:sp>
      <mc:AlternateContent xmlns:mc="http://schemas.openxmlformats.org/markup-compatibility/2006" xmlns:a14="http://schemas.microsoft.com/office/drawing/2010/main">
        <mc:Choice Requires="a14">
          <p:sp>
            <p:nvSpPr>
              <p:cNvPr id="3" name="Sisu kohatäide 2">
                <a:extLst>
                  <a:ext uri="{FF2B5EF4-FFF2-40B4-BE49-F238E27FC236}">
                    <a16:creationId xmlns:a16="http://schemas.microsoft.com/office/drawing/2014/main" id="{CF41B299-0EBE-407A-BB69-7A2CBB41FC08}"/>
                  </a:ext>
                </a:extLst>
              </p:cNvPr>
              <p:cNvSpPr>
                <a:spLocks noGrp="1"/>
              </p:cNvSpPr>
              <p:nvPr>
                <p:ph idx="1"/>
              </p:nvPr>
            </p:nvSpPr>
            <p:spPr>
              <a:xfrm>
                <a:off x="838200" y="1453019"/>
                <a:ext cx="10515600" cy="5311035"/>
              </a:xfrm>
            </p:spPr>
            <p:txBody>
              <a:bodyPr>
                <a:normAutofit fontScale="85000" lnSpcReduction="10000"/>
              </a:bodyPr>
              <a:lstStyle/>
              <a:p>
                <a:r>
                  <a:rPr lang="et-EE" dirty="0"/>
                  <a:t>Põhjavee liikumise kirjeldamiseks vajalikud veejuhtivuse T ja veemahutavuse S väärtused määratakse </a:t>
                </a:r>
                <a:r>
                  <a:rPr lang="et-EE" b="1" dirty="0"/>
                  <a:t>proovipumpamistega</a:t>
                </a:r>
                <a:r>
                  <a:rPr lang="et-EE" dirty="0"/>
                  <a:t> (</a:t>
                </a:r>
                <a:r>
                  <a:rPr lang="et-EE" i="1" dirty="0" err="1"/>
                  <a:t>pumping</a:t>
                </a:r>
                <a:r>
                  <a:rPr lang="et-EE" i="1" dirty="0"/>
                  <a:t> </a:t>
                </a:r>
                <a:r>
                  <a:rPr lang="et-EE" i="1" dirty="0" err="1"/>
                  <a:t>tests</a:t>
                </a:r>
                <a:r>
                  <a:rPr lang="et-EE" i="1" dirty="0"/>
                  <a:t>, </a:t>
                </a:r>
                <a:r>
                  <a:rPr lang="et-EE" i="1" dirty="0" err="1"/>
                  <a:t>aquifer</a:t>
                </a:r>
                <a:r>
                  <a:rPr lang="et-EE" i="1" dirty="0"/>
                  <a:t> </a:t>
                </a:r>
                <a:r>
                  <a:rPr lang="et-EE" i="1" dirty="0" err="1"/>
                  <a:t>tests</a:t>
                </a:r>
                <a:r>
                  <a:rPr lang="et-EE" dirty="0"/>
                  <a:t>). Nendest empiirilistest väärtustest on hiljem võimalik tuletada filtratsioonimooduli K ja veemahutavuse koefitsientide </a:t>
                </a:r>
                <a:r>
                  <a:rPr lang="et-EE" dirty="0" err="1"/>
                  <a:t>S</a:t>
                </a:r>
                <a:r>
                  <a:rPr lang="et-EE" baseline="-25000" dirty="0" err="1"/>
                  <a:t>s</a:t>
                </a:r>
                <a:r>
                  <a:rPr lang="et-EE" dirty="0"/>
                  <a:t> ja </a:t>
                </a:r>
                <a:r>
                  <a:rPr lang="et-EE" dirty="0" err="1"/>
                  <a:t>S</a:t>
                </a:r>
                <a:r>
                  <a:rPr lang="et-EE" baseline="-25000" dirty="0" err="1"/>
                  <a:t>y</a:t>
                </a:r>
                <a:r>
                  <a:rPr lang="et-EE" dirty="0"/>
                  <a:t> väärtused.</a:t>
                </a:r>
              </a:p>
              <a:p>
                <a:r>
                  <a:rPr lang="et-EE" dirty="0"/>
                  <a:t>Lisaks nende oluliste parameetrite väärtustele võimaldavad proovipumpamised hinnata veehulka, mida on võimalik antud kaevust välja pumbata.</a:t>
                </a:r>
              </a:p>
              <a:p>
                <a:r>
                  <a:rPr lang="et-EE" b="1" dirty="0"/>
                  <a:t>Proovipumpamine on eksperiment, mille käigus ühest kaevust pumbatakse vett konstantse vooluhulgaga (m</a:t>
                </a:r>
                <a:r>
                  <a:rPr lang="et-EE" b="1" baseline="30000" dirty="0"/>
                  <a:t>3</a:t>
                </a:r>
                <a:r>
                  <a:rPr lang="et-EE" b="1" dirty="0"/>
                  <a:t>/h) ja määratakse veetaseme muutused (alandus </a:t>
                </a:r>
                <a:r>
                  <a:rPr lang="et-EE" b="1" i="1" dirty="0"/>
                  <a:t>s</a:t>
                </a:r>
                <a:r>
                  <a:rPr lang="et-EE" b="1" dirty="0"/>
                  <a:t>) ühes või enamas lähedal asuvas vaatluskaevus ja vahel ka pumbatavas kaevus endas. </a:t>
                </a:r>
              </a:p>
              <a:p>
                <a:pPr marL="0" indent="0">
                  <a:buNone/>
                </a:pPr>
                <a14:m>
                  <m:oMathPara xmlns:m="http://schemas.openxmlformats.org/officeDocument/2006/math">
                    <m:oMathParaPr>
                      <m:jc m:val="centerGroup"/>
                    </m:oMathParaPr>
                    <m:oMath xmlns:m="http://schemas.openxmlformats.org/officeDocument/2006/math">
                      <m:r>
                        <m:rPr>
                          <m:sty m:val="p"/>
                        </m:rPr>
                        <a:rPr lang="et-EE" b="0" i="0" smtClean="0">
                          <a:latin typeface="Cambria Math" panose="02040503050406030204" pitchFamily="18" charset="0"/>
                        </a:rPr>
                        <m:t>s</m:t>
                      </m:r>
                      <m:r>
                        <a:rPr lang="et-EE" b="0" i="0" smtClean="0">
                          <a:latin typeface="Cambria Math" panose="02040503050406030204" pitchFamily="18" charset="0"/>
                        </a:rPr>
                        <m:t>=</m:t>
                      </m:r>
                      <m:r>
                        <m:rPr>
                          <m:sty m:val="p"/>
                        </m:rPr>
                        <a:rPr lang="et-EE" b="0" i="0" smtClean="0">
                          <a:latin typeface="Cambria Math" panose="02040503050406030204" pitchFamily="18" charset="0"/>
                        </a:rPr>
                        <m:t>H</m:t>
                      </m:r>
                      <m:r>
                        <a:rPr lang="et-EE" b="0" i="0" smtClean="0">
                          <a:latin typeface="Cambria Math" panose="02040503050406030204" pitchFamily="18" charset="0"/>
                        </a:rPr>
                        <m:t>−</m:t>
                      </m:r>
                      <m:r>
                        <m:rPr>
                          <m:sty m:val="p"/>
                        </m:rPr>
                        <a:rPr lang="et-EE" b="0" i="0" smtClean="0">
                          <a:latin typeface="Cambria Math" panose="02040503050406030204" pitchFamily="18" charset="0"/>
                        </a:rPr>
                        <m:t>h</m:t>
                      </m:r>
                    </m:oMath>
                  </m:oMathPara>
                </a14:m>
                <a:endParaRPr lang="et-EE" b="0" dirty="0"/>
              </a:p>
              <a:p>
                <a:pPr marL="0" indent="0">
                  <a:buNone/>
                </a:pPr>
                <a:r>
                  <a:rPr lang="et-EE" dirty="0"/>
                  <a:t>H – staatiline veetase</a:t>
                </a:r>
              </a:p>
              <a:p>
                <a:pPr marL="0" indent="0">
                  <a:buNone/>
                </a:pPr>
                <a:r>
                  <a:rPr lang="et-EE" dirty="0"/>
                  <a:t>h – dünaamiline veetase</a:t>
                </a:r>
              </a:p>
              <a:p>
                <a:r>
                  <a:rPr lang="et-EE" dirty="0"/>
                  <a:t>Proovipumpamise käigus tekitatud depressioonilehtri kuju ja ulatus sõltub uuritava veekihi hüdraulilistest omadustest. </a:t>
                </a:r>
              </a:p>
            </p:txBody>
          </p:sp>
        </mc:Choice>
        <mc:Fallback xmlns="">
          <p:sp>
            <p:nvSpPr>
              <p:cNvPr id="3" name="Sisu kohatäide 2">
                <a:extLst>
                  <a:ext uri="{FF2B5EF4-FFF2-40B4-BE49-F238E27FC236}">
                    <a16:creationId xmlns:a16="http://schemas.microsoft.com/office/drawing/2014/main" id="{CF41B299-0EBE-407A-BB69-7A2CBB41FC08}"/>
                  </a:ext>
                </a:extLst>
              </p:cNvPr>
              <p:cNvSpPr>
                <a:spLocks noGrp="1" noRot="1" noChangeAspect="1" noMove="1" noResize="1" noEditPoints="1" noAdjustHandles="1" noChangeArrowheads="1" noChangeShapeType="1" noTextEdit="1"/>
              </p:cNvSpPr>
              <p:nvPr>
                <p:ph idx="1"/>
              </p:nvPr>
            </p:nvSpPr>
            <p:spPr>
              <a:xfrm>
                <a:off x="838200" y="1453019"/>
                <a:ext cx="10515600" cy="5311035"/>
              </a:xfrm>
              <a:blipFill>
                <a:blip r:embed="rId3"/>
                <a:stretch>
                  <a:fillRect l="-928" t="-2179" r="-1391"/>
                </a:stretch>
              </a:blipFill>
            </p:spPr>
            <p:txBody>
              <a:bodyPr/>
              <a:lstStyle/>
              <a:p>
                <a:r>
                  <a:rPr lang="en-US">
                    <a:noFill/>
                  </a:rPr>
                  <a:t> </a:t>
                </a:r>
              </a:p>
            </p:txBody>
          </p:sp>
        </mc:Fallback>
      </mc:AlternateContent>
      <p:sp>
        <p:nvSpPr>
          <p:cNvPr id="4" name="Slaidinumbri kohatäide 3">
            <a:extLst>
              <a:ext uri="{FF2B5EF4-FFF2-40B4-BE49-F238E27FC236}">
                <a16:creationId xmlns:a16="http://schemas.microsoft.com/office/drawing/2014/main" id="{ACBFE53C-6F78-4163-A517-338303C20FEB}"/>
              </a:ext>
            </a:extLst>
          </p:cNvPr>
          <p:cNvSpPr>
            <a:spLocks noGrp="1"/>
          </p:cNvSpPr>
          <p:nvPr>
            <p:ph type="sldNum" sz="quarter" idx="12"/>
          </p:nvPr>
        </p:nvSpPr>
        <p:spPr/>
        <p:txBody>
          <a:bodyPr/>
          <a:lstStyle/>
          <a:p>
            <a:fld id="{A6283DEA-D3B6-42CC-ACCC-9B7F80A32ABC}" type="slidenum">
              <a:rPr lang="en-US" smtClean="0"/>
              <a:t>15</a:t>
            </a:fld>
            <a:endParaRPr lang="en-US"/>
          </a:p>
        </p:txBody>
      </p:sp>
    </p:spTree>
    <p:extLst>
      <p:ext uri="{BB962C8B-B14F-4D97-AF65-F5344CB8AC3E}">
        <p14:creationId xmlns:p14="http://schemas.microsoft.com/office/powerpoint/2010/main" val="182012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90769F76-8404-4B24-BA20-CA5EB1FDD29C}"/>
              </a:ext>
            </a:extLst>
          </p:cNvPr>
          <p:cNvSpPr>
            <a:spLocks noGrp="1"/>
          </p:cNvSpPr>
          <p:nvPr>
            <p:ph type="title"/>
          </p:nvPr>
        </p:nvSpPr>
        <p:spPr/>
        <p:txBody>
          <a:bodyPr/>
          <a:lstStyle/>
          <a:p>
            <a:r>
              <a:rPr lang="et-EE" b="1" dirty="0"/>
              <a:t>Proovipumpamised</a:t>
            </a:r>
            <a:endParaRPr lang="en-US" b="1" dirty="0"/>
          </a:p>
        </p:txBody>
      </p:sp>
      <p:pic>
        <p:nvPicPr>
          <p:cNvPr id="4" name="Pilt 3">
            <a:extLst>
              <a:ext uri="{FF2B5EF4-FFF2-40B4-BE49-F238E27FC236}">
                <a16:creationId xmlns:a16="http://schemas.microsoft.com/office/drawing/2014/main" id="{C97F4D62-292B-4E9C-92CA-E488FAB3E716}"/>
              </a:ext>
            </a:extLst>
          </p:cNvPr>
          <p:cNvPicPr>
            <a:picLocks noChangeAspect="1"/>
          </p:cNvPicPr>
          <p:nvPr/>
        </p:nvPicPr>
        <p:blipFill>
          <a:blip r:embed="rId3"/>
          <a:stretch>
            <a:fillRect/>
          </a:stretch>
        </p:blipFill>
        <p:spPr>
          <a:xfrm>
            <a:off x="3908121" y="1451653"/>
            <a:ext cx="4171167" cy="5242475"/>
          </a:xfrm>
          <a:prstGeom prst="rect">
            <a:avLst/>
          </a:prstGeom>
        </p:spPr>
      </p:pic>
      <p:sp>
        <p:nvSpPr>
          <p:cNvPr id="5" name="TextBox 4">
            <a:extLst>
              <a:ext uri="{FF2B5EF4-FFF2-40B4-BE49-F238E27FC236}">
                <a16:creationId xmlns:a16="http://schemas.microsoft.com/office/drawing/2014/main" id="{E156293D-A931-4C42-B133-C3702CC43A1F}"/>
              </a:ext>
            </a:extLst>
          </p:cNvPr>
          <p:cNvSpPr txBox="1"/>
          <p:nvPr/>
        </p:nvSpPr>
        <p:spPr>
          <a:xfrm>
            <a:off x="8805798" y="6369635"/>
            <a:ext cx="2772427" cy="338554"/>
          </a:xfrm>
          <a:prstGeom prst="rect">
            <a:avLst/>
          </a:prstGeom>
          <a:noFill/>
        </p:spPr>
        <p:txBody>
          <a:bodyPr wrap="square" rtlCol="0">
            <a:spAutoFit/>
          </a:bodyPr>
          <a:lstStyle/>
          <a:p>
            <a:r>
              <a:rPr lang="et-EE" sz="1600" dirty="0" err="1"/>
              <a:t>Hiscock</a:t>
            </a:r>
            <a:r>
              <a:rPr lang="et-EE" sz="1600" dirty="0"/>
              <a:t>, 2005</a:t>
            </a:r>
            <a:endParaRPr lang="en-US" sz="1600" dirty="0"/>
          </a:p>
        </p:txBody>
      </p:sp>
      <p:sp>
        <p:nvSpPr>
          <p:cNvPr id="6" name="Slaidinumbri kohatäide 5">
            <a:extLst>
              <a:ext uri="{FF2B5EF4-FFF2-40B4-BE49-F238E27FC236}">
                <a16:creationId xmlns:a16="http://schemas.microsoft.com/office/drawing/2014/main" id="{871D9D20-9141-4896-8120-34E92686B560}"/>
              </a:ext>
            </a:extLst>
          </p:cNvPr>
          <p:cNvSpPr>
            <a:spLocks noGrp="1"/>
          </p:cNvSpPr>
          <p:nvPr>
            <p:ph type="sldNum" sz="quarter" idx="12"/>
          </p:nvPr>
        </p:nvSpPr>
        <p:spPr/>
        <p:txBody>
          <a:bodyPr/>
          <a:lstStyle/>
          <a:p>
            <a:fld id="{A6283DEA-D3B6-42CC-ACCC-9B7F80A32ABC}" type="slidenum">
              <a:rPr lang="en-US" smtClean="0"/>
              <a:t>16</a:t>
            </a:fld>
            <a:endParaRPr lang="en-US" dirty="0"/>
          </a:p>
        </p:txBody>
      </p:sp>
    </p:spTree>
    <p:extLst>
      <p:ext uri="{BB962C8B-B14F-4D97-AF65-F5344CB8AC3E}">
        <p14:creationId xmlns:p14="http://schemas.microsoft.com/office/powerpoint/2010/main" val="2542813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6192227D-3FA0-4D9D-B724-BC9911FED374}"/>
              </a:ext>
            </a:extLst>
          </p:cNvPr>
          <p:cNvSpPr>
            <a:spLocks noGrp="1"/>
          </p:cNvSpPr>
          <p:nvPr>
            <p:ph type="title"/>
          </p:nvPr>
        </p:nvSpPr>
        <p:spPr>
          <a:xfrm>
            <a:off x="838200" y="127457"/>
            <a:ext cx="10515600" cy="1325563"/>
          </a:xfrm>
        </p:spPr>
        <p:txBody>
          <a:bodyPr/>
          <a:lstStyle/>
          <a:p>
            <a:r>
              <a:rPr lang="et-EE" b="1" dirty="0"/>
              <a:t>Proovipumpamised</a:t>
            </a:r>
            <a:endParaRPr lang="en-US" b="1" dirty="0"/>
          </a:p>
        </p:txBody>
      </p:sp>
      <p:sp>
        <p:nvSpPr>
          <p:cNvPr id="3" name="Sisu kohatäide 2">
            <a:extLst>
              <a:ext uri="{FF2B5EF4-FFF2-40B4-BE49-F238E27FC236}">
                <a16:creationId xmlns:a16="http://schemas.microsoft.com/office/drawing/2014/main" id="{CF41B299-0EBE-407A-BB69-7A2CBB41FC08}"/>
              </a:ext>
            </a:extLst>
          </p:cNvPr>
          <p:cNvSpPr>
            <a:spLocks noGrp="1"/>
          </p:cNvSpPr>
          <p:nvPr>
            <p:ph idx="1"/>
          </p:nvPr>
        </p:nvSpPr>
        <p:spPr>
          <a:xfrm>
            <a:off x="838200" y="1453019"/>
            <a:ext cx="10515600" cy="5311035"/>
          </a:xfrm>
        </p:spPr>
        <p:txBody>
          <a:bodyPr>
            <a:normAutofit/>
          </a:bodyPr>
          <a:lstStyle/>
          <a:p>
            <a:r>
              <a:rPr lang="et-EE" dirty="0"/>
              <a:t>Proovipumpamised võivad toimuda konstantse vooluhulgaga (</a:t>
            </a:r>
            <a:r>
              <a:rPr lang="et-EE" i="1" dirty="0" err="1"/>
              <a:t>constant</a:t>
            </a:r>
            <a:r>
              <a:rPr lang="et-EE" i="1" dirty="0"/>
              <a:t> </a:t>
            </a:r>
            <a:r>
              <a:rPr lang="et-EE" i="1" dirty="0" err="1"/>
              <a:t>discharge</a:t>
            </a:r>
            <a:r>
              <a:rPr lang="et-EE" i="1" dirty="0"/>
              <a:t> </a:t>
            </a:r>
            <a:r>
              <a:rPr lang="et-EE" i="1" dirty="0" err="1"/>
              <a:t>tests</a:t>
            </a:r>
            <a:r>
              <a:rPr lang="et-EE" dirty="0"/>
              <a:t>) või muutuva vooluhulgaga (</a:t>
            </a:r>
            <a:r>
              <a:rPr lang="et-EE" i="1" dirty="0" err="1"/>
              <a:t>step-drawdown</a:t>
            </a:r>
            <a:r>
              <a:rPr lang="et-EE" i="1" dirty="0"/>
              <a:t> test</a:t>
            </a:r>
            <a:r>
              <a:rPr lang="et-EE" dirty="0"/>
              <a:t>) ning veetaseme muutusi võib jälgida nii ühes kui mitmes vaatluskaevus.</a:t>
            </a:r>
          </a:p>
          <a:p>
            <a:r>
              <a:rPr lang="et-EE" dirty="0"/>
              <a:t>Otsitavate parameetrite väärtused määratakse eksperimendi tulemuste võrdlemisel erinevate standardkõverate ehk matemaatiliste mudelitega (põhjavee liikumine tarbekaevu ümbruses).</a:t>
            </a:r>
          </a:p>
          <a:p>
            <a:r>
              <a:rPr lang="et-EE" dirty="0"/>
              <a:t>Esimesed siiani kasutatavad matemaatilised mudelid proovipumpamiste tulemuste analüüsimiseks töötas välja </a:t>
            </a:r>
            <a:r>
              <a:rPr lang="et-EE" dirty="0" err="1"/>
              <a:t>Theis</a:t>
            </a:r>
            <a:r>
              <a:rPr lang="et-EE" dirty="0"/>
              <a:t> oma 1935. aastal avaldatud töös kasutades analoogina soojuse liikumise teooriat.</a:t>
            </a:r>
            <a:endParaRPr lang="en-US" dirty="0"/>
          </a:p>
        </p:txBody>
      </p:sp>
      <p:sp>
        <p:nvSpPr>
          <p:cNvPr id="4" name="Slaidinumbri kohatäide 3">
            <a:extLst>
              <a:ext uri="{FF2B5EF4-FFF2-40B4-BE49-F238E27FC236}">
                <a16:creationId xmlns:a16="http://schemas.microsoft.com/office/drawing/2014/main" id="{648024C8-0EAE-4453-94A6-0C697F645C2A}"/>
              </a:ext>
            </a:extLst>
          </p:cNvPr>
          <p:cNvSpPr>
            <a:spLocks noGrp="1"/>
          </p:cNvSpPr>
          <p:nvPr>
            <p:ph type="sldNum" sz="quarter" idx="12"/>
          </p:nvPr>
        </p:nvSpPr>
        <p:spPr/>
        <p:txBody>
          <a:bodyPr/>
          <a:lstStyle/>
          <a:p>
            <a:fld id="{A6283DEA-D3B6-42CC-ACCC-9B7F80A32ABC}" type="slidenum">
              <a:rPr lang="en-US" smtClean="0"/>
              <a:t>17</a:t>
            </a:fld>
            <a:endParaRPr lang="en-US"/>
          </a:p>
        </p:txBody>
      </p:sp>
    </p:spTree>
    <p:extLst>
      <p:ext uri="{BB962C8B-B14F-4D97-AF65-F5344CB8AC3E}">
        <p14:creationId xmlns:p14="http://schemas.microsoft.com/office/powerpoint/2010/main" val="3728470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BBDBE7EA-4B68-4024-AA06-93B6DCD1B984}"/>
              </a:ext>
            </a:extLst>
          </p:cNvPr>
          <p:cNvSpPr>
            <a:spLocks noGrp="1"/>
          </p:cNvSpPr>
          <p:nvPr>
            <p:ph type="title"/>
          </p:nvPr>
        </p:nvSpPr>
        <p:spPr/>
        <p:txBody>
          <a:bodyPr/>
          <a:lstStyle/>
          <a:p>
            <a:r>
              <a:rPr lang="et-EE" b="1" dirty="0"/>
              <a:t>Proovipumpamised</a:t>
            </a:r>
            <a:endParaRPr lang="en-US" b="1" dirty="0"/>
          </a:p>
        </p:txBody>
      </p:sp>
      <p:pic>
        <p:nvPicPr>
          <p:cNvPr id="4" name="Sisu kohatäide 3">
            <a:extLst>
              <a:ext uri="{FF2B5EF4-FFF2-40B4-BE49-F238E27FC236}">
                <a16:creationId xmlns:a16="http://schemas.microsoft.com/office/drawing/2014/main" id="{3F327C50-FB47-4064-B1DA-37A9D914F5C2}"/>
              </a:ext>
            </a:extLst>
          </p:cNvPr>
          <p:cNvPicPr>
            <a:picLocks noGrp="1" noChangeAspect="1"/>
          </p:cNvPicPr>
          <p:nvPr>
            <p:ph idx="1"/>
          </p:nvPr>
        </p:nvPicPr>
        <p:blipFill>
          <a:blip r:embed="rId3"/>
          <a:stretch>
            <a:fillRect/>
          </a:stretch>
        </p:blipFill>
        <p:spPr>
          <a:xfrm>
            <a:off x="630999" y="1690688"/>
            <a:ext cx="5200910" cy="3770660"/>
          </a:xfrm>
          <a:prstGeom prst="rect">
            <a:avLst/>
          </a:prstGeom>
        </p:spPr>
      </p:pic>
      <p:sp>
        <p:nvSpPr>
          <p:cNvPr id="5" name="TextBox 4">
            <a:extLst>
              <a:ext uri="{FF2B5EF4-FFF2-40B4-BE49-F238E27FC236}">
                <a16:creationId xmlns:a16="http://schemas.microsoft.com/office/drawing/2014/main" id="{C3F7ED47-2B09-411A-AABB-3CB7559064B2}"/>
              </a:ext>
            </a:extLst>
          </p:cNvPr>
          <p:cNvSpPr txBox="1"/>
          <p:nvPr/>
        </p:nvSpPr>
        <p:spPr>
          <a:xfrm>
            <a:off x="1703539" y="5624186"/>
            <a:ext cx="2510687" cy="369332"/>
          </a:xfrm>
          <a:prstGeom prst="rect">
            <a:avLst/>
          </a:prstGeom>
          <a:noFill/>
        </p:spPr>
        <p:txBody>
          <a:bodyPr wrap="none" rtlCol="0">
            <a:spAutoFit/>
          </a:bodyPr>
          <a:lstStyle/>
          <a:p>
            <a:r>
              <a:rPr lang="en-US" dirty="0"/>
              <a:t>https://www.solinst.com</a:t>
            </a:r>
          </a:p>
        </p:txBody>
      </p:sp>
      <p:pic>
        <p:nvPicPr>
          <p:cNvPr id="6" name="Pilt 5">
            <a:extLst>
              <a:ext uri="{FF2B5EF4-FFF2-40B4-BE49-F238E27FC236}">
                <a16:creationId xmlns:a16="http://schemas.microsoft.com/office/drawing/2014/main" id="{23E736B2-DE70-4895-8C14-25F23B237FD3}"/>
              </a:ext>
            </a:extLst>
          </p:cNvPr>
          <p:cNvPicPr>
            <a:picLocks noChangeAspect="1"/>
          </p:cNvPicPr>
          <p:nvPr/>
        </p:nvPicPr>
        <p:blipFill>
          <a:blip r:embed="rId4"/>
          <a:stretch>
            <a:fillRect/>
          </a:stretch>
        </p:blipFill>
        <p:spPr>
          <a:xfrm>
            <a:off x="6300984" y="1909143"/>
            <a:ext cx="5276850" cy="3333750"/>
          </a:xfrm>
          <a:prstGeom prst="rect">
            <a:avLst/>
          </a:prstGeom>
        </p:spPr>
      </p:pic>
      <p:sp>
        <p:nvSpPr>
          <p:cNvPr id="7" name="TextBox 6">
            <a:extLst>
              <a:ext uri="{FF2B5EF4-FFF2-40B4-BE49-F238E27FC236}">
                <a16:creationId xmlns:a16="http://schemas.microsoft.com/office/drawing/2014/main" id="{50B17164-1C99-441A-A759-DE76438748DE}"/>
              </a:ext>
            </a:extLst>
          </p:cNvPr>
          <p:cNvSpPr txBox="1"/>
          <p:nvPr/>
        </p:nvSpPr>
        <p:spPr>
          <a:xfrm>
            <a:off x="6128896" y="5624186"/>
            <a:ext cx="5621026" cy="369332"/>
          </a:xfrm>
          <a:prstGeom prst="rect">
            <a:avLst/>
          </a:prstGeom>
          <a:noFill/>
        </p:spPr>
        <p:txBody>
          <a:bodyPr wrap="none" rtlCol="0">
            <a:spAutoFit/>
          </a:bodyPr>
          <a:lstStyle/>
          <a:p>
            <a:r>
              <a:rPr lang="en-US" dirty="0"/>
              <a:t>http://www.aqtesolv.com/pumping-tests/pump-tests.htm</a:t>
            </a:r>
          </a:p>
        </p:txBody>
      </p:sp>
      <p:sp>
        <p:nvSpPr>
          <p:cNvPr id="3" name="Slaidinumbri kohatäide 2">
            <a:extLst>
              <a:ext uri="{FF2B5EF4-FFF2-40B4-BE49-F238E27FC236}">
                <a16:creationId xmlns:a16="http://schemas.microsoft.com/office/drawing/2014/main" id="{91714E6A-0E3C-4F4C-8BD0-FF02B5D317CB}"/>
              </a:ext>
            </a:extLst>
          </p:cNvPr>
          <p:cNvSpPr>
            <a:spLocks noGrp="1"/>
          </p:cNvSpPr>
          <p:nvPr>
            <p:ph type="sldNum" sz="quarter" idx="12"/>
          </p:nvPr>
        </p:nvSpPr>
        <p:spPr/>
        <p:txBody>
          <a:bodyPr/>
          <a:lstStyle/>
          <a:p>
            <a:fld id="{A6283DEA-D3B6-42CC-ACCC-9B7F80A32ABC}" type="slidenum">
              <a:rPr lang="en-US" smtClean="0"/>
              <a:t>18</a:t>
            </a:fld>
            <a:endParaRPr lang="en-US"/>
          </a:p>
        </p:txBody>
      </p:sp>
    </p:spTree>
    <p:extLst>
      <p:ext uri="{BB962C8B-B14F-4D97-AF65-F5344CB8AC3E}">
        <p14:creationId xmlns:p14="http://schemas.microsoft.com/office/powerpoint/2010/main" val="23992813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5AFA4CCC-DECF-40FC-8DC3-4F428DE3A5C6}"/>
              </a:ext>
            </a:extLst>
          </p:cNvPr>
          <p:cNvSpPr>
            <a:spLocks noGrp="1"/>
          </p:cNvSpPr>
          <p:nvPr>
            <p:ph type="title"/>
          </p:nvPr>
        </p:nvSpPr>
        <p:spPr/>
        <p:txBody>
          <a:bodyPr/>
          <a:lstStyle/>
          <a:p>
            <a:r>
              <a:rPr lang="et-EE" b="1" dirty="0"/>
              <a:t>Põhjavee liikumise võrrandid</a:t>
            </a:r>
            <a:endParaRPr lang="en-US" b="1" dirty="0"/>
          </a:p>
        </p:txBody>
      </p:sp>
      <p:sp>
        <p:nvSpPr>
          <p:cNvPr id="3" name="Sisu kohatäide 2">
            <a:extLst>
              <a:ext uri="{FF2B5EF4-FFF2-40B4-BE49-F238E27FC236}">
                <a16:creationId xmlns:a16="http://schemas.microsoft.com/office/drawing/2014/main" id="{86A833BE-C023-4B7B-BC01-4EB8B7B3F77D}"/>
              </a:ext>
            </a:extLst>
          </p:cNvPr>
          <p:cNvSpPr>
            <a:spLocks noGrp="1"/>
          </p:cNvSpPr>
          <p:nvPr>
            <p:ph idx="1"/>
          </p:nvPr>
        </p:nvSpPr>
        <p:spPr/>
        <p:txBody>
          <a:bodyPr>
            <a:normAutofit fontScale="92500" lnSpcReduction="20000"/>
          </a:bodyPr>
          <a:lstStyle/>
          <a:p>
            <a:r>
              <a:rPr lang="et-EE" dirty="0" err="1"/>
              <a:t>Darcy</a:t>
            </a:r>
            <a:r>
              <a:rPr lang="et-EE" dirty="0"/>
              <a:t> seadus kirjeldab põhjavee filtratsiooni üldisi põhimõtteid.</a:t>
            </a:r>
          </a:p>
          <a:p>
            <a:r>
              <a:rPr lang="et-EE" dirty="0"/>
              <a:t>Kui kombineerida </a:t>
            </a:r>
            <a:r>
              <a:rPr lang="et-EE" dirty="0" err="1"/>
              <a:t>Darcy</a:t>
            </a:r>
            <a:r>
              <a:rPr lang="et-EE" dirty="0"/>
              <a:t> seadust pidevusvõrrandiga (</a:t>
            </a:r>
            <a:r>
              <a:rPr lang="et-EE" i="1" dirty="0" err="1"/>
              <a:t>law</a:t>
            </a:r>
            <a:r>
              <a:rPr lang="et-EE" i="1" dirty="0"/>
              <a:t> of </a:t>
            </a:r>
            <a:r>
              <a:rPr lang="et-EE" i="1" dirty="0" err="1"/>
              <a:t>continuity</a:t>
            </a:r>
            <a:r>
              <a:rPr lang="et-EE" dirty="0"/>
              <a:t>), mille järgi põhjaveekihi </a:t>
            </a:r>
            <a:r>
              <a:rPr lang="et-EE" dirty="0" err="1"/>
              <a:t>ühikulises</a:t>
            </a:r>
            <a:r>
              <a:rPr lang="et-EE" dirty="0"/>
              <a:t> ruumalas olev põhjavee mass ei muutu, saame põhjavee liikumise võrrandi, mis on oma olemuselt põhjavee kolmedimensioonilist liikumist kirjeldav matemaatiline mudel.</a:t>
            </a:r>
          </a:p>
          <a:p>
            <a:r>
              <a:rPr lang="et-EE" dirty="0"/>
              <a:t>Tuleb silmas pidada, et looduses on põhjaveekihid heterogeensed ja üldiselt ka anisotroopsed, mis muudab nende kirjeldamiseks kasutatavad matemaatilised mudelid palju keerulisemaks kui lihtne </a:t>
            </a:r>
            <a:r>
              <a:rPr lang="et-EE" dirty="0" err="1"/>
              <a:t>Darcy</a:t>
            </a:r>
            <a:r>
              <a:rPr lang="et-EE" dirty="0"/>
              <a:t> seadus.</a:t>
            </a:r>
          </a:p>
          <a:p>
            <a:r>
              <a:rPr lang="et-EE" dirty="0"/>
              <a:t>Seoses põhjavee liikumisvõrrandiga käsitletakse uuritavat põhjasüsteemi tavaliselt kas </a:t>
            </a:r>
            <a:r>
              <a:rPr lang="et-EE" b="1" dirty="0"/>
              <a:t>püsivas seisundis</a:t>
            </a:r>
            <a:r>
              <a:rPr lang="et-EE" dirty="0"/>
              <a:t> (</a:t>
            </a:r>
            <a:r>
              <a:rPr lang="et-EE" i="1" dirty="0" err="1"/>
              <a:t>steady-state</a:t>
            </a:r>
            <a:r>
              <a:rPr lang="et-EE" dirty="0"/>
              <a:t>), kus põhjavee liikumist iseloomustavad parameetrid loetakse teatud ruumiosa piires konstantseks või </a:t>
            </a:r>
            <a:r>
              <a:rPr lang="et-EE" b="1" dirty="0"/>
              <a:t>muutuvas seisundis</a:t>
            </a:r>
            <a:r>
              <a:rPr lang="et-EE" dirty="0"/>
              <a:t> (</a:t>
            </a:r>
            <a:r>
              <a:rPr lang="et-EE" i="1" dirty="0" err="1"/>
              <a:t>transient-state</a:t>
            </a:r>
            <a:r>
              <a:rPr lang="et-EE" dirty="0"/>
              <a:t>), kus vastavad parameetrid ajas muutuvad.</a:t>
            </a:r>
            <a:endParaRPr lang="en-US" dirty="0"/>
          </a:p>
        </p:txBody>
      </p:sp>
      <p:sp>
        <p:nvSpPr>
          <p:cNvPr id="4" name="Slaidinumbri kohatäide 3">
            <a:extLst>
              <a:ext uri="{FF2B5EF4-FFF2-40B4-BE49-F238E27FC236}">
                <a16:creationId xmlns:a16="http://schemas.microsoft.com/office/drawing/2014/main" id="{999666BC-3A75-488A-AF19-8F553ACC75F8}"/>
              </a:ext>
            </a:extLst>
          </p:cNvPr>
          <p:cNvSpPr>
            <a:spLocks noGrp="1"/>
          </p:cNvSpPr>
          <p:nvPr>
            <p:ph type="sldNum" sz="quarter" idx="12"/>
          </p:nvPr>
        </p:nvSpPr>
        <p:spPr/>
        <p:txBody>
          <a:bodyPr/>
          <a:lstStyle/>
          <a:p>
            <a:fld id="{A6283DEA-D3B6-42CC-ACCC-9B7F80A32ABC}" type="slidenum">
              <a:rPr lang="en-US" smtClean="0"/>
              <a:t>19</a:t>
            </a:fld>
            <a:endParaRPr lang="en-US"/>
          </a:p>
        </p:txBody>
      </p:sp>
    </p:spTree>
    <p:extLst>
      <p:ext uri="{BB962C8B-B14F-4D97-AF65-F5344CB8AC3E}">
        <p14:creationId xmlns:p14="http://schemas.microsoft.com/office/powerpoint/2010/main" val="4273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lt 3">
            <a:extLst>
              <a:ext uri="{FF2B5EF4-FFF2-40B4-BE49-F238E27FC236}">
                <a16:creationId xmlns:a16="http://schemas.microsoft.com/office/drawing/2014/main" id="{F8F55B08-2CAC-46B0-B3BD-4A0BF7CF18AC}"/>
              </a:ext>
            </a:extLst>
          </p:cNvPr>
          <p:cNvPicPr>
            <a:picLocks noChangeAspect="1"/>
          </p:cNvPicPr>
          <p:nvPr/>
        </p:nvPicPr>
        <p:blipFill>
          <a:blip r:embed="rId3"/>
          <a:stretch>
            <a:fillRect/>
          </a:stretch>
        </p:blipFill>
        <p:spPr>
          <a:xfrm>
            <a:off x="713433" y="9450"/>
            <a:ext cx="10780010" cy="6848550"/>
          </a:xfrm>
          <a:prstGeom prst="rect">
            <a:avLst/>
          </a:prstGeom>
        </p:spPr>
      </p:pic>
      <p:sp>
        <p:nvSpPr>
          <p:cNvPr id="2" name="Pealkiri 1">
            <a:extLst>
              <a:ext uri="{FF2B5EF4-FFF2-40B4-BE49-F238E27FC236}">
                <a16:creationId xmlns:a16="http://schemas.microsoft.com/office/drawing/2014/main" id="{427C492C-0A74-41DA-BA4D-460CA7545ADF}"/>
              </a:ext>
            </a:extLst>
          </p:cNvPr>
          <p:cNvSpPr>
            <a:spLocks noGrp="1"/>
          </p:cNvSpPr>
          <p:nvPr>
            <p:ph type="ctrTitle"/>
          </p:nvPr>
        </p:nvSpPr>
        <p:spPr>
          <a:xfrm>
            <a:off x="1524000" y="1899137"/>
            <a:ext cx="9144000" cy="1610825"/>
          </a:xfrm>
        </p:spPr>
        <p:txBody>
          <a:bodyPr>
            <a:normAutofit fontScale="90000"/>
          </a:bodyPr>
          <a:lstStyle/>
          <a:p>
            <a:r>
              <a:rPr lang="et-EE" b="1" dirty="0">
                <a:solidFill>
                  <a:srgbClr val="FFFF00"/>
                </a:solidFill>
                <a:effectLst>
                  <a:outerShdw blurRad="38100" dist="38100" dir="2700000" algn="tl">
                    <a:srgbClr val="000000">
                      <a:alpha val="43137"/>
                    </a:srgbClr>
                  </a:outerShdw>
                </a:effectLst>
              </a:rPr>
              <a:t>4. Loeng. Põhjavee dünaamika II</a:t>
            </a:r>
            <a:endParaRPr lang="en-US" b="1" dirty="0">
              <a:solidFill>
                <a:srgbClr val="FFFF00"/>
              </a:solidFill>
              <a:effectLst>
                <a:outerShdw blurRad="38100" dist="38100" dir="2700000" algn="tl">
                  <a:srgbClr val="000000">
                    <a:alpha val="43137"/>
                  </a:srgbClr>
                </a:outerShdw>
              </a:effectLst>
            </a:endParaRPr>
          </a:p>
        </p:txBody>
      </p:sp>
      <p:sp>
        <p:nvSpPr>
          <p:cNvPr id="3" name="Alapealkiri 2">
            <a:extLst>
              <a:ext uri="{FF2B5EF4-FFF2-40B4-BE49-F238E27FC236}">
                <a16:creationId xmlns:a16="http://schemas.microsoft.com/office/drawing/2014/main" id="{C4A63567-F22B-429A-A344-DD769DADB5E0}"/>
              </a:ext>
            </a:extLst>
          </p:cNvPr>
          <p:cNvSpPr>
            <a:spLocks noGrp="1"/>
          </p:cNvSpPr>
          <p:nvPr>
            <p:ph type="subTitle" idx="1"/>
          </p:nvPr>
        </p:nvSpPr>
        <p:spPr>
          <a:xfrm>
            <a:off x="1531438" y="4356100"/>
            <a:ext cx="9144000" cy="1655762"/>
          </a:xfrm>
        </p:spPr>
        <p:txBody>
          <a:bodyPr/>
          <a:lstStyle/>
          <a:p>
            <a:r>
              <a:rPr lang="et-EE" b="1" dirty="0">
                <a:solidFill>
                  <a:srgbClr val="FFFF00"/>
                </a:solidFill>
                <a:effectLst>
                  <a:outerShdw blurRad="38100" dist="38100" dir="2700000" algn="tl">
                    <a:srgbClr val="000000">
                      <a:alpha val="43137"/>
                    </a:srgbClr>
                  </a:outerShdw>
                </a:effectLst>
              </a:rPr>
              <a:t>Joonas Pärn</a:t>
            </a:r>
          </a:p>
          <a:p>
            <a:r>
              <a:rPr lang="et-EE" b="1" dirty="0">
                <a:solidFill>
                  <a:srgbClr val="FFFF00"/>
                </a:solidFill>
                <a:effectLst>
                  <a:outerShdw blurRad="38100" dist="38100" dir="2700000" algn="tl">
                    <a:srgbClr val="000000">
                      <a:alpha val="43137"/>
                    </a:srgbClr>
                  </a:outerShdw>
                </a:effectLst>
              </a:rPr>
              <a:t>25.09.2016</a:t>
            </a:r>
            <a:endParaRPr lang="en-US" b="1" dirty="0">
              <a:solidFill>
                <a:srgbClr val="FFFF00"/>
              </a:solidFill>
              <a:effectLst>
                <a:outerShdw blurRad="38100" dist="38100" dir="2700000" algn="tl">
                  <a:srgbClr val="000000">
                    <a:alpha val="43137"/>
                  </a:srgbClr>
                </a:outerShdw>
              </a:effectLst>
            </a:endParaRPr>
          </a:p>
        </p:txBody>
      </p:sp>
      <p:sp>
        <p:nvSpPr>
          <p:cNvPr id="5" name="Slaidinumbri kohatäide 4">
            <a:extLst>
              <a:ext uri="{FF2B5EF4-FFF2-40B4-BE49-F238E27FC236}">
                <a16:creationId xmlns:a16="http://schemas.microsoft.com/office/drawing/2014/main" id="{560162F6-6E58-462E-B119-F4AFD91B9236}"/>
              </a:ext>
            </a:extLst>
          </p:cNvPr>
          <p:cNvSpPr>
            <a:spLocks noGrp="1"/>
          </p:cNvSpPr>
          <p:nvPr>
            <p:ph type="sldNum" sz="quarter" idx="12"/>
          </p:nvPr>
        </p:nvSpPr>
        <p:spPr/>
        <p:txBody>
          <a:bodyPr/>
          <a:lstStyle/>
          <a:p>
            <a:fld id="{A6283DEA-D3B6-42CC-ACCC-9B7F80A32ABC}" type="slidenum">
              <a:rPr lang="en-US" smtClean="0"/>
              <a:t>2</a:t>
            </a:fld>
            <a:endParaRPr lang="en-US"/>
          </a:p>
        </p:txBody>
      </p:sp>
    </p:spTree>
    <p:extLst>
      <p:ext uri="{BB962C8B-B14F-4D97-AF65-F5344CB8AC3E}">
        <p14:creationId xmlns:p14="http://schemas.microsoft.com/office/powerpoint/2010/main" val="3147828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AC12478B-FD44-429B-9A71-1B709DE051F5}"/>
              </a:ext>
            </a:extLst>
          </p:cNvPr>
          <p:cNvSpPr>
            <a:spLocks noGrp="1"/>
          </p:cNvSpPr>
          <p:nvPr>
            <p:ph type="title"/>
          </p:nvPr>
        </p:nvSpPr>
        <p:spPr/>
        <p:txBody>
          <a:bodyPr/>
          <a:lstStyle/>
          <a:p>
            <a:r>
              <a:rPr lang="et-EE" b="1" dirty="0"/>
              <a:t>Põhjavee liikumise võrrandid (</a:t>
            </a:r>
            <a:r>
              <a:rPr lang="et-EE" b="1" i="1" dirty="0" err="1"/>
              <a:t>steady-state</a:t>
            </a:r>
            <a:r>
              <a:rPr lang="et-EE" b="1" dirty="0"/>
              <a:t>)</a:t>
            </a:r>
            <a:endParaRPr lang="en-US" b="1" dirty="0"/>
          </a:p>
        </p:txBody>
      </p:sp>
      <mc:AlternateContent xmlns:mc="http://schemas.openxmlformats.org/markup-compatibility/2006" xmlns:a14="http://schemas.microsoft.com/office/drawing/2010/main">
        <mc:Choice Requires="a14">
          <p:sp>
            <p:nvSpPr>
              <p:cNvPr id="3" name="Sisu kohatäide 2">
                <a:extLst>
                  <a:ext uri="{FF2B5EF4-FFF2-40B4-BE49-F238E27FC236}">
                    <a16:creationId xmlns:a16="http://schemas.microsoft.com/office/drawing/2014/main" id="{A35FD9E3-1040-49CD-9F52-4CCF4401AB6A}"/>
                  </a:ext>
                </a:extLst>
              </p:cNvPr>
              <p:cNvSpPr>
                <a:spLocks noGrp="1"/>
              </p:cNvSpPr>
              <p:nvPr>
                <p:ph idx="1"/>
              </p:nvPr>
            </p:nvSpPr>
            <p:spPr/>
            <p:txBody>
              <a:bodyPr>
                <a:normAutofit fontScale="92500" lnSpcReduction="20000"/>
              </a:bodyPr>
              <a:lstStyle/>
              <a:p>
                <a:r>
                  <a:rPr lang="et-EE" b="1" dirty="0"/>
                  <a:t>Püsivas seisundis </a:t>
                </a:r>
                <a:r>
                  <a:rPr lang="et-EE" dirty="0"/>
                  <a:t>(</a:t>
                </a:r>
                <a:r>
                  <a:rPr lang="et-EE" i="1" dirty="0" err="1"/>
                  <a:t>steady-state</a:t>
                </a:r>
                <a:r>
                  <a:rPr lang="et-EE" dirty="0"/>
                  <a:t>)</a:t>
                </a:r>
                <a:r>
                  <a:rPr lang="et-EE" b="1" dirty="0"/>
                  <a:t> loetakse põhjavee voolukiirus ja suund uuritava ala igas punktis ajas muutumatuks.</a:t>
                </a:r>
              </a:p>
              <a:p>
                <a:r>
                  <a:rPr lang="et-EE" dirty="0"/>
                  <a:t>Põhjavee liikumise analüüsimiseks püsivas seisundis eeldatakse, et põhjavee liikumist mõjutavad piiritingimused ajas ei muutu ja põhjavee liikumise kirjeldamiseks on vaja teada ainult põhjaveekihi veejuhtivust kirjeldavat filtratsioonimoodulit.</a:t>
                </a:r>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f>
                            <m:fPr>
                              <m:ctrlPr>
                                <a:rPr lang="en-US" i="1" smtClean="0">
                                  <a:latin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m:t>
                              </m:r>
                            </m:num>
                            <m:den>
                              <m:r>
                                <a:rPr lang="en-US" i="1" smtClean="0">
                                  <a:latin typeface="Cambria Math" panose="02040503050406030204" pitchFamily="18" charset="0"/>
                                  <a:ea typeface="Cambria Math" panose="02040503050406030204" pitchFamily="18" charset="0"/>
                                </a:rPr>
                                <m:t>𝜕</m:t>
                              </m:r>
                              <m:r>
                                <a:rPr lang="et-EE" b="0" i="1" smtClean="0">
                                  <a:latin typeface="Cambria Math" panose="02040503050406030204" pitchFamily="18" charset="0"/>
                                  <a:ea typeface="Cambria Math" panose="02040503050406030204" pitchFamily="18" charset="0"/>
                                </a:rPr>
                                <m:t>𝑥</m:t>
                              </m:r>
                            </m:den>
                          </m:f>
                          <m:r>
                            <a:rPr lang="et-EE" b="0" i="1" smtClean="0">
                              <a:latin typeface="Cambria Math" panose="02040503050406030204" pitchFamily="18" charset="0"/>
                            </a:rPr>
                            <m:t>(</m:t>
                          </m:r>
                          <m:r>
                            <a:rPr lang="et-EE" b="0" i="1" smtClean="0">
                              <a:latin typeface="Cambria Math" panose="02040503050406030204" pitchFamily="18" charset="0"/>
                            </a:rPr>
                            <m:t>𝐾</m:t>
                          </m:r>
                        </m:e>
                        <m:sub>
                          <m:r>
                            <a:rPr lang="et-EE" b="0" i="1" smtClean="0">
                              <a:latin typeface="Cambria Math" panose="02040503050406030204" pitchFamily="18" charset="0"/>
                            </a:rPr>
                            <m:t>𝑥</m:t>
                          </m:r>
                        </m:sub>
                      </m:sSub>
                      <m:f>
                        <m:fPr>
                          <m:ctrlPr>
                            <a:rPr lang="en-US" i="1" smtClean="0">
                              <a:latin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m:t>
                          </m:r>
                          <m:r>
                            <a:rPr lang="et-EE" b="0" i="1" smtClean="0">
                              <a:latin typeface="Cambria Math" panose="02040503050406030204" pitchFamily="18" charset="0"/>
                            </a:rPr>
                            <m:t>h</m:t>
                          </m:r>
                        </m:num>
                        <m:den>
                          <m:r>
                            <a:rPr lang="en-US" i="1" smtClean="0">
                              <a:latin typeface="Cambria Math" panose="02040503050406030204" pitchFamily="18" charset="0"/>
                              <a:ea typeface="Cambria Math" panose="02040503050406030204" pitchFamily="18" charset="0"/>
                            </a:rPr>
                            <m:t>𝜕</m:t>
                          </m:r>
                          <m:r>
                            <a:rPr lang="et-EE" b="0" i="1" smtClean="0">
                              <a:latin typeface="Cambria Math" panose="02040503050406030204" pitchFamily="18" charset="0"/>
                              <a:ea typeface="Cambria Math" panose="02040503050406030204" pitchFamily="18" charset="0"/>
                            </a:rPr>
                            <m:t>𝑥</m:t>
                          </m:r>
                        </m:den>
                      </m:f>
                      <m:r>
                        <a:rPr lang="et-EE" b="0" i="1" smtClean="0">
                          <a:latin typeface="Cambria Math" panose="02040503050406030204" pitchFamily="18" charset="0"/>
                        </a:rPr>
                        <m:t>)+</m:t>
                      </m:r>
                      <m:sSub>
                        <m:sSubPr>
                          <m:ctrlPr>
                            <a:rPr lang="et-EE" b="0" i="1" smtClean="0">
                              <a:latin typeface="Cambria Math" panose="02040503050406030204" pitchFamily="18" charset="0"/>
                            </a:rPr>
                          </m:ctrlPr>
                        </m:sSubPr>
                        <m:e>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num>
                            <m:den>
                              <m:r>
                                <a:rPr lang="en-US" i="1">
                                  <a:latin typeface="Cambria Math" panose="02040503050406030204" pitchFamily="18" charset="0"/>
                                  <a:ea typeface="Cambria Math" panose="02040503050406030204" pitchFamily="18" charset="0"/>
                                </a:rPr>
                                <m:t>𝜕</m:t>
                              </m:r>
                              <m:r>
                                <a:rPr lang="et-EE" b="0" i="1" smtClean="0">
                                  <a:latin typeface="Cambria Math" panose="02040503050406030204" pitchFamily="18" charset="0"/>
                                  <a:ea typeface="Cambria Math" panose="02040503050406030204" pitchFamily="18" charset="0"/>
                                </a:rPr>
                                <m:t>𝑦</m:t>
                              </m:r>
                            </m:den>
                          </m:f>
                          <m:r>
                            <a:rPr lang="et-EE" b="0" i="1" smtClean="0">
                              <a:latin typeface="Cambria Math" panose="02040503050406030204" pitchFamily="18" charset="0"/>
                              <a:ea typeface="Cambria Math" panose="02040503050406030204" pitchFamily="18" charset="0"/>
                            </a:rPr>
                            <m:t>(</m:t>
                          </m:r>
                          <m:r>
                            <a:rPr lang="et-EE" b="0" i="1" smtClean="0">
                              <a:latin typeface="Cambria Math" panose="02040503050406030204" pitchFamily="18" charset="0"/>
                            </a:rPr>
                            <m:t>𝐾</m:t>
                          </m:r>
                        </m:e>
                        <m:sub>
                          <m:r>
                            <a:rPr lang="et-EE" b="0" i="1" smtClean="0">
                              <a:latin typeface="Cambria Math" panose="02040503050406030204" pitchFamily="18" charset="0"/>
                            </a:rPr>
                            <m:t>𝑦</m:t>
                          </m:r>
                        </m:sub>
                      </m:sSub>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t-EE" i="1">
                              <a:latin typeface="Cambria Math" panose="02040503050406030204" pitchFamily="18" charset="0"/>
                            </a:rPr>
                            <m:t>h</m:t>
                          </m:r>
                        </m:num>
                        <m:den>
                          <m:r>
                            <a:rPr lang="en-US" i="1">
                              <a:latin typeface="Cambria Math" panose="02040503050406030204" pitchFamily="18" charset="0"/>
                              <a:ea typeface="Cambria Math" panose="02040503050406030204" pitchFamily="18" charset="0"/>
                            </a:rPr>
                            <m:t>𝜕</m:t>
                          </m:r>
                          <m:r>
                            <a:rPr lang="et-EE" b="0" i="1" smtClean="0">
                              <a:latin typeface="Cambria Math" panose="02040503050406030204" pitchFamily="18" charset="0"/>
                              <a:ea typeface="Cambria Math" panose="02040503050406030204" pitchFamily="18" charset="0"/>
                            </a:rPr>
                            <m:t>𝑦</m:t>
                          </m:r>
                        </m:den>
                      </m:f>
                      <m:r>
                        <a:rPr lang="et-EE" b="0" i="1" smtClean="0">
                          <a:latin typeface="Cambria Math" panose="02040503050406030204" pitchFamily="18" charset="0"/>
                          <a:ea typeface="Cambria Math" panose="02040503050406030204" pitchFamily="18" charset="0"/>
                        </a:rPr>
                        <m:t>)</m:t>
                      </m:r>
                      <m:r>
                        <a:rPr lang="et-EE" b="0" i="1" smtClean="0">
                          <a:latin typeface="Cambria Math" panose="02040503050406030204" pitchFamily="18" charset="0"/>
                        </a:rPr>
                        <m:t>+</m:t>
                      </m:r>
                      <m:sSub>
                        <m:sSubPr>
                          <m:ctrlPr>
                            <a:rPr lang="et-EE" b="0" i="1" smtClean="0">
                              <a:latin typeface="Cambria Math" panose="02040503050406030204" pitchFamily="18" charset="0"/>
                            </a:rPr>
                          </m:ctrlPr>
                        </m:sSubPr>
                        <m:e>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num>
                            <m:den>
                              <m:r>
                                <a:rPr lang="en-US" i="1">
                                  <a:latin typeface="Cambria Math" panose="02040503050406030204" pitchFamily="18" charset="0"/>
                                  <a:ea typeface="Cambria Math" panose="02040503050406030204" pitchFamily="18" charset="0"/>
                                </a:rPr>
                                <m:t>𝜕</m:t>
                              </m:r>
                              <m:r>
                                <a:rPr lang="et-EE" b="0" i="1" smtClean="0">
                                  <a:latin typeface="Cambria Math" panose="02040503050406030204" pitchFamily="18" charset="0"/>
                                  <a:ea typeface="Cambria Math" panose="02040503050406030204" pitchFamily="18" charset="0"/>
                                </a:rPr>
                                <m:t>𝑧</m:t>
                              </m:r>
                            </m:den>
                          </m:f>
                          <m:r>
                            <a:rPr lang="et-EE" b="0" i="1" smtClean="0">
                              <a:latin typeface="Cambria Math" panose="02040503050406030204" pitchFamily="18" charset="0"/>
                              <a:ea typeface="Cambria Math" panose="02040503050406030204" pitchFamily="18" charset="0"/>
                            </a:rPr>
                            <m:t>(</m:t>
                          </m:r>
                          <m:r>
                            <a:rPr lang="et-EE" b="0" i="1" smtClean="0">
                              <a:latin typeface="Cambria Math" panose="02040503050406030204" pitchFamily="18" charset="0"/>
                            </a:rPr>
                            <m:t>𝐾</m:t>
                          </m:r>
                        </m:e>
                        <m:sub>
                          <m:r>
                            <a:rPr lang="et-EE" b="0" i="1" smtClean="0">
                              <a:latin typeface="Cambria Math" panose="02040503050406030204" pitchFamily="18" charset="0"/>
                            </a:rPr>
                            <m:t>𝑧</m:t>
                          </m:r>
                        </m:sub>
                      </m:sSub>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t-EE" i="1">
                              <a:latin typeface="Cambria Math" panose="02040503050406030204" pitchFamily="18" charset="0"/>
                            </a:rPr>
                            <m:t>h</m:t>
                          </m:r>
                        </m:num>
                        <m:den>
                          <m:r>
                            <a:rPr lang="en-US" i="1">
                              <a:latin typeface="Cambria Math" panose="02040503050406030204" pitchFamily="18" charset="0"/>
                              <a:ea typeface="Cambria Math" panose="02040503050406030204" pitchFamily="18" charset="0"/>
                            </a:rPr>
                            <m:t>𝜕</m:t>
                          </m:r>
                          <m:r>
                            <a:rPr lang="et-EE" b="0" i="1" smtClean="0">
                              <a:latin typeface="Cambria Math" panose="02040503050406030204" pitchFamily="18" charset="0"/>
                              <a:ea typeface="Cambria Math" panose="02040503050406030204" pitchFamily="18" charset="0"/>
                            </a:rPr>
                            <m:t>𝑧</m:t>
                          </m:r>
                        </m:den>
                      </m:f>
                      <m:r>
                        <a:rPr lang="et-EE" b="0" i="1" smtClean="0">
                          <a:latin typeface="Cambria Math" panose="02040503050406030204" pitchFamily="18" charset="0"/>
                          <a:ea typeface="Cambria Math" panose="02040503050406030204" pitchFamily="18" charset="0"/>
                        </a:rPr>
                        <m:t>)</m:t>
                      </m:r>
                      <m:r>
                        <a:rPr lang="et-EE" b="0" i="1" smtClean="0">
                          <a:latin typeface="Cambria Math" panose="02040503050406030204" pitchFamily="18" charset="0"/>
                        </a:rPr>
                        <m:t>=0</m:t>
                      </m:r>
                    </m:oMath>
                  </m:oMathPara>
                </a14:m>
                <a:endParaRPr lang="et-EE" dirty="0"/>
              </a:p>
              <a:p>
                <a:r>
                  <a:rPr lang="et-EE" dirty="0"/>
                  <a:t>Antud osadiferentsiaalvõrrandi lahend kirjeldab põhjaveetaseme </a:t>
                </a:r>
                <a:r>
                  <a:rPr lang="et-EE" i="1" dirty="0"/>
                  <a:t>h</a:t>
                </a:r>
                <a:r>
                  <a:rPr lang="et-EE" dirty="0"/>
                  <a:t> väärtusi </a:t>
                </a:r>
                <a:r>
                  <a:rPr lang="et-EE" dirty="0" err="1"/>
                  <a:t>kolmedimensionaalse</a:t>
                </a:r>
                <a:r>
                  <a:rPr lang="et-EE" dirty="0"/>
                  <a:t> põhjavee vooluväljas (</a:t>
                </a:r>
                <a:r>
                  <a:rPr lang="et-EE" i="1" dirty="0" err="1"/>
                  <a:t>flow</a:t>
                </a:r>
                <a:r>
                  <a:rPr lang="et-EE" i="1" dirty="0"/>
                  <a:t> </a:t>
                </a:r>
                <a:r>
                  <a:rPr lang="et-EE" i="1" dirty="0" err="1"/>
                  <a:t>field</a:t>
                </a:r>
                <a:r>
                  <a:rPr lang="et-EE" dirty="0"/>
                  <a:t>) kogu uuritava ala piires. </a:t>
                </a:r>
              </a:p>
              <a:p>
                <a:r>
                  <a:rPr lang="et-EE" dirty="0"/>
                  <a:t>Võrrandi lahendi põhjal on võimalik koostada ekvipotentsiaaljoonte kaart ja määrata põhjavee voolujooned.</a:t>
                </a:r>
                <a:endParaRPr lang="en-US" dirty="0"/>
              </a:p>
            </p:txBody>
          </p:sp>
        </mc:Choice>
        <mc:Fallback xmlns="">
          <p:sp>
            <p:nvSpPr>
              <p:cNvPr id="3" name="Sisu kohatäide 2">
                <a:extLst>
                  <a:ext uri="{FF2B5EF4-FFF2-40B4-BE49-F238E27FC236}">
                    <a16:creationId xmlns:a16="http://schemas.microsoft.com/office/drawing/2014/main" id="{A35FD9E3-1040-49CD-9F52-4CCF4401AB6A}"/>
                  </a:ext>
                </a:extLst>
              </p:cNvPr>
              <p:cNvSpPr>
                <a:spLocks noGrp="1" noRot="1" noChangeAspect="1" noMove="1" noResize="1" noEditPoints="1" noAdjustHandles="1" noChangeArrowheads="1" noChangeShapeType="1" noTextEdit="1"/>
              </p:cNvSpPr>
              <p:nvPr>
                <p:ph idx="1"/>
              </p:nvPr>
            </p:nvSpPr>
            <p:spPr>
              <a:blipFill>
                <a:blip r:embed="rId3"/>
                <a:stretch>
                  <a:fillRect l="-928" t="-3501" r="-1681" b="-2101"/>
                </a:stretch>
              </a:blipFill>
            </p:spPr>
            <p:txBody>
              <a:bodyPr/>
              <a:lstStyle/>
              <a:p>
                <a:r>
                  <a:rPr lang="en-US">
                    <a:noFill/>
                  </a:rPr>
                  <a:t> </a:t>
                </a:r>
              </a:p>
            </p:txBody>
          </p:sp>
        </mc:Fallback>
      </mc:AlternateContent>
      <p:sp>
        <p:nvSpPr>
          <p:cNvPr id="4" name="Slaidinumbri kohatäide 3">
            <a:extLst>
              <a:ext uri="{FF2B5EF4-FFF2-40B4-BE49-F238E27FC236}">
                <a16:creationId xmlns:a16="http://schemas.microsoft.com/office/drawing/2014/main" id="{0A6292B0-4270-4164-AC79-D7A9943AFC88}"/>
              </a:ext>
            </a:extLst>
          </p:cNvPr>
          <p:cNvSpPr>
            <a:spLocks noGrp="1"/>
          </p:cNvSpPr>
          <p:nvPr>
            <p:ph type="sldNum" sz="quarter" idx="12"/>
          </p:nvPr>
        </p:nvSpPr>
        <p:spPr/>
        <p:txBody>
          <a:bodyPr/>
          <a:lstStyle/>
          <a:p>
            <a:fld id="{A6283DEA-D3B6-42CC-ACCC-9B7F80A32ABC}" type="slidenum">
              <a:rPr lang="en-US" smtClean="0"/>
              <a:t>20</a:t>
            </a:fld>
            <a:endParaRPr lang="en-US"/>
          </a:p>
        </p:txBody>
      </p:sp>
    </p:spTree>
    <p:extLst>
      <p:ext uri="{BB962C8B-B14F-4D97-AF65-F5344CB8AC3E}">
        <p14:creationId xmlns:p14="http://schemas.microsoft.com/office/powerpoint/2010/main" val="1170409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68A7E1EE-1242-42F5-9D64-D26E8A7B53F9}"/>
              </a:ext>
            </a:extLst>
          </p:cNvPr>
          <p:cNvSpPr>
            <a:spLocks noGrp="1"/>
          </p:cNvSpPr>
          <p:nvPr>
            <p:ph type="title"/>
          </p:nvPr>
        </p:nvSpPr>
        <p:spPr/>
        <p:txBody>
          <a:bodyPr/>
          <a:lstStyle/>
          <a:p>
            <a:r>
              <a:rPr lang="et-EE" b="1" dirty="0"/>
              <a:t>Põhjavee liikumise võrrandid</a:t>
            </a:r>
            <a:endParaRPr lang="en-US" b="1" dirty="0"/>
          </a:p>
        </p:txBody>
      </p:sp>
      <mc:AlternateContent xmlns:mc="http://schemas.openxmlformats.org/markup-compatibility/2006">
        <mc:Choice xmlns:a14="http://schemas.microsoft.com/office/drawing/2010/main" Requires="a14">
          <p:sp>
            <p:nvSpPr>
              <p:cNvPr id="3" name="Sisu kohatäide 2">
                <a:extLst>
                  <a:ext uri="{FF2B5EF4-FFF2-40B4-BE49-F238E27FC236}">
                    <a16:creationId xmlns:a16="http://schemas.microsoft.com/office/drawing/2014/main" id="{252811D5-F49D-4BC4-A68A-0026092FA8E4}"/>
                  </a:ext>
                </a:extLst>
              </p:cNvPr>
              <p:cNvSpPr>
                <a:spLocks noGrp="1"/>
              </p:cNvSpPr>
              <p:nvPr>
                <p:ph idx="1"/>
              </p:nvPr>
            </p:nvSpPr>
            <p:spPr/>
            <p:txBody>
              <a:bodyPr>
                <a:normAutofit fontScale="92500" lnSpcReduction="20000"/>
              </a:bodyPr>
              <a:lstStyle/>
              <a:p>
                <a:r>
                  <a:rPr lang="et-EE" b="1" dirty="0"/>
                  <a:t>Muutuvas seisundis </a:t>
                </a:r>
                <a:r>
                  <a:rPr lang="et-EE" dirty="0"/>
                  <a:t>(</a:t>
                </a:r>
                <a:r>
                  <a:rPr lang="et-EE" i="1" dirty="0" err="1"/>
                  <a:t>transient-state</a:t>
                </a:r>
                <a:r>
                  <a:rPr lang="et-EE" dirty="0"/>
                  <a:t>) </a:t>
                </a:r>
                <a:r>
                  <a:rPr lang="et-EE" b="1" dirty="0"/>
                  <a:t>eeldatakse, et nii põhjavee voolukiirus kui suund võivad ajas muutuda või muutub põhjaveekihis ladestunud põhjavee hulk, mis omakorda tingib põhjaveetasemete muutumise ajas.</a:t>
                </a:r>
              </a:p>
              <a:p>
                <a:r>
                  <a:rPr lang="et-EE" dirty="0"/>
                  <a:t>Põhjavee liikumise analüüsimiseks nö. muutuvas seisundis arvestatakse sellega, et põhjavee liikumist mõjutavad piiritingimused võivad ajas muutuda ning seetõttu tuleb arvesse võtta ka lisaks filtratsioonimooduli muutusele ruumis ka ajas toimuvaid muutusi veekihi veemahutavuses (</a:t>
                </a:r>
                <a:r>
                  <a:rPr lang="et-EE" dirty="0" err="1"/>
                  <a:t>S</a:t>
                </a:r>
                <a:r>
                  <a:rPr lang="et-EE" baseline="-25000" dirty="0" err="1"/>
                  <a:t>s</a:t>
                </a:r>
                <a:r>
                  <a:rPr lang="et-EE" dirty="0"/>
                  <a:t>).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num>
                            <m:den>
                              <m:r>
                                <a:rPr lang="en-US" i="1">
                                  <a:latin typeface="Cambria Math" panose="02040503050406030204" pitchFamily="18" charset="0"/>
                                  <a:ea typeface="Cambria Math" panose="02040503050406030204" pitchFamily="18" charset="0"/>
                                </a:rPr>
                                <m:t>𝜕</m:t>
                              </m:r>
                              <m:r>
                                <a:rPr lang="et-EE" i="1">
                                  <a:latin typeface="Cambria Math" panose="02040503050406030204" pitchFamily="18" charset="0"/>
                                  <a:ea typeface="Cambria Math" panose="02040503050406030204" pitchFamily="18" charset="0"/>
                                </a:rPr>
                                <m:t>𝑥</m:t>
                              </m:r>
                            </m:den>
                          </m:f>
                          <m:r>
                            <a:rPr lang="et-EE" i="1">
                              <a:latin typeface="Cambria Math" panose="02040503050406030204" pitchFamily="18" charset="0"/>
                            </a:rPr>
                            <m:t>(</m:t>
                          </m:r>
                          <m:r>
                            <a:rPr lang="et-EE" i="1">
                              <a:latin typeface="Cambria Math" panose="02040503050406030204" pitchFamily="18" charset="0"/>
                            </a:rPr>
                            <m:t>𝐾</m:t>
                          </m:r>
                        </m:e>
                        <m:sub>
                          <m:r>
                            <a:rPr lang="et-EE" i="1">
                              <a:latin typeface="Cambria Math" panose="02040503050406030204" pitchFamily="18" charset="0"/>
                            </a:rPr>
                            <m:t>𝑥</m:t>
                          </m:r>
                        </m:sub>
                      </m:sSub>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t-EE" i="1">
                              <a:latin typeface="Cambria Math" panose="02040503050406030204" pitchFamily="18" charset="0"/>
                            </a:rPr>
                            <m:t>h</m:t>
                          </m:r>
                        </m:num>
                        <m:den>
                          <m:r>
                            <a:rPr lang="en-US" i="1">
                              <a:latin typeface="Cambria Math" panose="02040503050406030204" pitchFamily="18" charset="0"/>
                              <a:ea typeface="Cambria Math" panose="02040503050406030204" pitchFamily="18" charset="0"/>
                            </a:rPr>
                            <m:t>𝜕</m:t>
                          </m:r>
                          <m:r>
                            <a:rPr lang="et-EE" i="1">
                              <a:latin typeface="Cambria Math" panose="02040503050406030204" pitchFamily="18" charset="0"/>
                              <a:ea typeface="Cambria Math" panose="02040503050406030204" pitchFamily="18" charset="0"/>
                            </a:rPr>
                            <m:t>𝑥</m:t>
                          </m:r>
                        </m:den>
                      </m:f>
                      <m:r>
                        <a:rPr lang="et-EE" i="1">
                          <a:latin typeface="Cambria Math" panose="02040503050406030204" pitchFamily="18" charset="0"/>
                        </a:rPr>
                        <m:t>)+</m:t>
                      </m:r>
                      <m:sSub>
                        <m:sSubPr>
                          <m:ctrlPr>
                            <a:rPr lang="et-EE" i="1">
                              <a:latin typeface="Cambria Math" panose="02040503050406030204" pitchFamily="18" charset="0"/>
                            </a:rPr>
                          </m:ctrlPr>
                        </m:sSubPr>
                        <m:e>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num>
                            <m:den>
                              <m:r>
                                <a:rPr lang="en-US" i="1">
                                  <a:latin typeface="Cambria Math" panose="02040503050406030204" pitchFamily="18" charset="0"/>
                                  <a:ea typeface="Cambria Math" panose="02040503050406030204" pitchFamily="18" charset="0"/>
                                </a:rPr>
                                <m:t>𝜕</m:t>
                              </m:r>
                              <m:r>
                                <a:rPr lang="et-EE" i="1">
                                  <a:latin typeface="Cambria Math" panose="02040503050406030204" pitchFamily="18" charset="0"/>
                                  <a:ea typeface="Cambria Math" panose="02040503050406030204" pitchFamily="18" charset="0"/>
                                </a:rPr>
                                <m:t>𝑦</m:t>
                              </m:r>
                            </m:den>
                          </m:f>
                          <m:r>
                            <a:rPr lang="et-EE" i="1">
                              <a:latin typeface="Cambria Math" panose="02040503050406030204" pitchFamily="18" charset="0"/>
                              <a:ea typeface="Cambria Math" panose="02040503050406030204" pitchFamily="18" charset="0"/>
                            </a:rPr>
                            <m:t>(</m:t>
                          </m:r>
                          <m:r>
                            <a:rPr lang="et-EE" i="1">
                              <a:latin typeface="Cambria Math" panose="02040503050406030204" pitchFamily="18" charset="0"/>
                            </a:rPr>
                            <m:t>𝐾</m:t>
                          </m:r>
                        </m:e>
                        <m:sub>
                          <m:r>
                            <a:rPr lang="et-EE" i="1">
                              <a:latin typeface="Cambria Math" panose="02040503050406030204" pitchFamily="18" charset="0"/>
                            </a:rPr>
                            <m:t>𝑦</m:t>
                          </m:r>
                        </m:sub>
                      </m:sSub>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t-EE" i="1">
                              <a:latin typeface="Cambria Math" panose="02040503050406030204" pitchFamily="18" charset="0"/>
                            </a:rPr>
                            <m:t>h</m:t>
                          </m:r>
                        </m:num>
                        <m:den>
                          <m:r>
                            <a:rPr lang="en-US" i="1">
                              <a:latin typeface="Cambria Math" panose="02040503050406030204" pitchFamily="18" charset="0"/>
                              <a:ea typeface="Cambria Math" panose="02040503050406030204" pitchFamily="18" charset="0"/>
                            </a:rPr>
                            <m:t>𝜕</m:t>
                          </m:r>
                          <m:r>
                            <a:rPr lang="et-EE" i="1">
                              <a:latin typeface="Cambria Math" panose="02040503050406030204" pitchFamily="18" charset="0"/>
                              <a:ea typeface="Cambria Math" panose="02040503050406030204" pitchFamily="18" charset="0"/>
                            </a:rPr>
                            <m:t>𝑦</m:t>
                          </m:r>
                        </m:den>
                      </m:f>
                      <m:r>
                        <a:rPr lang="et-EE" i="1">
                          <a:latin typeface="Cambria Math" panose="02040503050406030204" pitchFamily="18" charset="0"/>
                          <a:ea typeface="Cambria Math" panose="02040503050406030204" pitchFamily="18" charset="0"/>
                        </a:rPr>
                        <m:t>)</m:t>
                      </m:r>
                      <m:r>
                        <a:rPr lang="et-EE" i="1">
                          <a:latin typeface="Cambria Math" panose="02040503050406030204" pitchFamily="18" charset="0"/>
                        </a:rPr>
                        <m:t>+</m:t>
                      </m:r>
                      <m:sSub>
                        <m:sSubPr>
                          <m:ctrlPr>
                            <a:rPr lang="et-EE" i="1">
                              <a:latin typeface="Cambria Math" panose="02040503050406030204" pitchFamily="18" charset="0"/>
                            </a:rPr>
                          </m:ctrlPr>
                        </m:sSubPr>
                        <m:e>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num>
                            <m:den>
                              <m:r>
                                <a:rPr lang="en-US" i="1">
                                  <a:latin typeface="Cambria Math" panose="02040503050406030204" pitchFamily="18" charset="0"/>
                                  <a:ea typeface="Cambria Math" panose="02040503050406030204" pitchFamily="18" charset="0"/>
                                </a:rPr>
                                <m:t>𝜕</m:t>
                              </m:r>
                              <m:r>
                                <a:rPr lang="et-EE" i="1">
                                  <a:latin typeface="Cambria Math" panose="02040503050406030204" pitchFamily="18" charset="0"/>
                                  <a:ea typeface="Cambria Math" panose="02040503050406030204" pitchFamily="18" charset="0"/>
                                </a:rPr>
                                <m:t>𝑧</m:t>
                              </m:r>
                            </m:den>
                          </m:f>
                          <m:r>
                            <a:rPr lang="et-EE" i="1">
                              <a:latin typeface="Cambria Math" panose="02040503050406030204" pitchFamily="18" charset="0"/>
                              <a:ea typeface="Cambria Math" panose="02040503050406030204" pitchFamily="18" charset="0"/>
                            </a:rPr>
                            <m:t>(</m:t>
                          </m:r>
                          <m:r>
                            <a:rPr lang="et-EE" i="1">
                              <a:latin typeface="Cambria Math" panose="02040503050406030204" pitchFamily="18" charset="0"/>
                            </a:rPr>
                            <m:t>𝐾</m:t>
                          </m:r>
                        </m:e>
                        <m:sub>
                          <m:r>
                            <a:rPr lang="et-EE" i="1">
                              <a:latin typeface="Cambria Math" panose="02040503050406030204" pitchFamily="18" charset="0"/>
                            </a:rPr>
                            <m:t>𝑧</m:t>
                          </m:r>
                        </m:sub>
                      </m:sSub>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t-EE" i="1">
                              <a:latin typeface="Cambria Math" panose="02040503050406030204" pitchFamily="18" charset="0"/>
                            </a:rPr>
                            <m:t>h</m:t>
                          </m:r>
                        </m:num>
                        <m:den>
                          <m:r>
                            <a:rPr lang="en-US" i="1">
                              <a:latin typeface="Cambria Math" panose="02040503050406030204" pitchFamily="18" charset="0"/>
                              <a:ea typeface="Cambria Math" panose="02040503050406030204" pitchFamily="18" charset="0"/>
                            </a:rPr>
                            <m:t>𝜕</m:t>
                          </m:r>
                          <m:r>
                            <a:rPr lang="et-EE" i="1">
                              <a:latin typeface="Cambria Math" panose="02040503050406030204" pitchFamily="18" charset="0"/>
                              <a:ea typeface="Cambria Math" panose="02040503050406030204" pitchFamily="18" charset="0"/>
                            </a:rPr>
                            <m:t>𝑧</m:t>
                          </m:r>
                        </m:den>
                      </m:f>
                      <m:r>
                        <a:rPr lang="et-EE" i="1">
                          <a:latin typeface="Cambria Math" panose="02040503050406030204" pitchFamily="18" charset="0"/>
                          <a:ea typeface="Cambria Math" panose="02040503050406030204" pitchFamily="18" charset="0"/>
                        </a:rPr>
                        <m:t>)</m:t>
                      </m:r>
                      <m:r>
                        <a:rPr lang="et-EE" i="1">
                          <a:latin typeface="Cambria Math" panose="02040503050406030204" pitchFamily="18" charset="0"/>
                        </a:rPr>
                        <m:t>=</m:t>
                      </m:r>
                      <m:sSub>
                        <m:sSubPr>
                          <m:ctrlPr>
                            <a:rPr lang="et-EE" i="1" smtClean="0">
                              <a:latin typeface="Cambria Math" panose="02040503050406030204" pitchFamily="18" charset="0"/>
                            </a:rPr>
                          </m:ctrlPr>
                        </m:sSubPr>
                        <m:e>
                          <m:r>
                            <a:rPr lang="et-EE" b="0" i="1" smtClean="0">
                              <a:latin typeface="Cambria Math" panose="02040503050406030204" pitchFamily="18" charset="0"/>
                            </a:rPr>
                            <m:t>𝑆</m:t>
                          </m:r>
                        </m:e>
                        <m:sub>
                          <m:r>
                            <a:rPr lang="et-EE" b="0" i="1" smtClean="0">
                              <a:latin typeface="Cambria Math" panose="02040503050406030204" pitchFamily="18" charset="0"/>
                            </a:rPr>
                            <m:t>𝑠</m:t>
                          </m:r>
                        </m:sub>
                      </m:sSub>
                      <m:f>
                        <m:fPr>
                          <m:ctrlPr>
                            <a:rPr lang="et-EE" i="1" smtClean="0">
                              <a:latin typeface="Cambria Math" panose="02040503050406030204" pitchFamily="18" charset="0"/>
                            </a:rPr>
                          </m:ctrlPr>
                        </m:fPr>
                        <m:num>
                          <m:r>
                            <a:rPr lang="et-EE" i="1" smtClean="0">
                              <a:latin typeface="Cambria Math" panose="02040503050406030204" pitchFamily="18" charset="0"/>
                              <a:ea typeface="Cambria Math" panose="02040503050406030204" pitchFamily="18" charset="0"/>
                            </a:rPr>
                            <m:t>𝜕</m:t>
                          </m:r>
                          <m:r>
                            <a:rPr lang="et-EE" b="0" i="1" smtClean="0">
                              <a:latin typeface="Cambria Math" panose="02040503050406030204" pitchFamily="18" charset="0"/>
                              <a:ea typeface="Cambria Math" panose="02040503050406030204" pitchFamily="18" charset="0"/>
                            </a:rPr>
                            <m:t>h</m:t>
                          </m:r>
                        </m:num>
                        <m:den>
                          <m:r>
                            <a:rPr lang="et-EE" i="1" smtClean="0">
                              <a:latin typeface="Cambria Math" panose="02040503050406030204" pitchFamily="18" charset="0"/>
                              <a:ea typeface="Cambria Math" panose="02040503050406030204" pitchFamily="18" charset="0"/>
                            </a:rPr>
                            <m:t>𝜕</m:t>
                          </m:r>
                          <m:r>
                            <a:rPr lang="et-EE" b="0" i="1" smtClean="0">
                              <a:latin typeface="Cambria Math" panose="02040503050406030204" pitchFamily="18" charset="0"/>
                              <a:ea typeface="Cambria Math" panose="02040503050406030204" pitchFamily="18" charset="0"/>
                            </a:rPr>
                            <m:t>𝑡</m:t>
                          </m:r>
                        </m:den>
                      </m:f>
                    </m:oMath>
                  </m:oMathPara>
                </a14:m>
                <a:endParaRPr lang="et-EE" dirty="0"/>
              </a:p>
              <a:p>
                <a:r>
                  <a:rPr lang="et-EE" dirty="0"/>
                  <a:t>Antud osadiferentsiaalvõrrandi lahend kirjeldab põhjaveetaseme </a:t>
                </a:r>
                <a:r>
                  <a:rPr lang="et-EE" i="1" dirty="0"/>
                  <a:t>h</a:t>
                </a:r>
                <a:r>
                  <a:rPr lang="et-EE" dirty="0"/>
                  <a:t> väärtusi </a:t>
                </a:r>
                <a:r>
                  <a:rPr lang="et-EE" dirty="0" err="1"/>
                  <a:t>kolmedimensionaalse</a:t>
                </a:r>
                <a:r>
                  <a:rPr lang="et-EE" dirty="0"/>
                  <a:t> põhjavee vooluväljas (</a:t>
                </a:r>
                <a:r>
                  <a:rPr lang="et-EE" i="1" dirty="0" err="1"/>
                  <a:t>flow</a:t>
                </a:r>
                <a:r>
                  <a:rPr lang="et-EE" i="1" dirty="0"/>
                  <a:t> </a:t>
                </a:r>
                <a:r>
                  <a:rPr lang="et-EE" i="1" dirty="0" err="1"/>
                  <a:t>field</a:t>
                </a:r>
                <a:r>
                  <a:rPr lang="et-EE" dirty="0"/>
                  <a:t>) kogu uuritava ala piires igal ajahetkel.</a:t>
                </a:r>
              </a:p>
              <a:p>
                <a:endParaRPr lang="et-EE" dirty="0"/>
              </a:p>
              <a:p>
                <a:endParaRPr lang="et-EE" dirty="0"/>
              </a:p>
              <a:p>
                <a:pPr marL="0" indent="0">
                  <a:buNone/>
                </a:pPr>
                <a:endParaRPr lang="en-US" dirty="0"/>
              </a:p>
            </p:txBody>
          </p:sp>
        </mc:Choice>
        <mc:Fallback>
          <p:sp>
            <p:nvSpPr>
              <p:cNvPr id="3" name="Sisu kohatäide 2">
                <a:extLst>
                  <a:ext uri="{FF2B5EF4-FFF2-40B4-BE49-F238E27FC236}">
                    <a16:creationId xmlns:a16="http://schemas.microsoft.com/office/drawing/2014/main" id="{252811D5-F49D-4BC4-A68A-0026092FA8E4}"/>
                  </a:ext>
                </a:extLst>
              </p:cNvPr>
              <p:cNvSpPr>
                <a:spLocks noGrp="1" noRot="1" noChangeAspect="1" noMove="1" noResize="1" noEditPoints="1" noAdjustHandles="1" noChangeArrowheads="1" noChangeShapeType="1" noTextEdit="1"/>
              </p:cNvSpPr>
              <p:nvPr>
                <p:ph idx="1"/>
              </p:nvPr>
            </p:nvSpPr>
            <p:spPr>
              <a:blipFill>
                <a:blip r:embed="rId3"/>
                <a:stretch>
                  <a:fillRect l="-928" t="-3501" r="-1159"/>
                </a:stretch>
              </a:blipFill>
            </p:spPr>
            <p:txBody>
              <a:bodyPr/>
              <a:lstStyle/>
              <a:p>
                <a:r>
                  <a:rPr lang="en-US">
                    <a:noFill/>
                  </a:rPr>
                  <a:t> </a:t>
                </a:r>
              </a:p>
            </p:txBody>
          </p:sp>
        </mc:Fallback>
      </mc:AlternateContent>
      <p:sp>
        <p:nvSpPr>
          <p:cNvPr id="4" name="Slaidinumbri kohatäide 3">
            <a:extLst>
              <a:ext uri="{FF2B5EF4-FFF2-40B4-BE49-F238E27FC236}">
                <a16:creationId xmlns:a16="http://schemas.microsoft.com/office/drawing/2014/main" id="{CDFA4F1D-B574-4DC8-9A38-E8C54D63602F}"/>
              </a:ext>
            </a:extLst>
          </p:cNvPr>
          <p:cNvSpPr>
            <a:spLocks noGrp="1"/>
          </p:cNvSpPr>
          <p:nvPr>
            <p:ph type="sldNum" sz="quarter" idx="12"/>
          </p:nvPr>
        </p:nvSpPr>
        <p:spPr/>
        <p:txBody>
          <a:bodyPr/>
          <a:lstStyle/>
          <a:p>
            <a:fld id="{A6283DEA-D3B6-42CC-ACCC-9B7F80A32ABC}" type="slidenum">
              <a:rPr lang="en-US" smtClean="0"/>
              <a:t>21</a:t>
            </a:fld>
            <a:endParaRPr lang="en-US"/>
          </a:p>
        </p:txBody>
      </p:sp>
    </p:spTree>
    <p:extLst>
      <p:ext uri="{BB962C8B-B14F-4D97-AF65-F5344CB8AC3E}">
        <p14:creationId xmlns:p14="http://schemas.microsoft.com/office/powerpoint/2010/main" val="3255247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056C75AC-4741-4232-8FE8-939CBA3482BE}"/>
              </a:ext>
            </a:extLst>
          </p:cNvPr>
          <p:cNvSpPr>
            <a:spLocks noGrp="1"/>
          </p:cNvSpPr>
          <p:nvPr>
            <p:ph type="title"/>
          </p:nvPr>
        </p:nvSpPr>
        <p:spPr/>
        <p:txBody>
          <a:bodyPr/>
          <a:lstStyle/>
          <a:p>
            <a:r>
              <a:rPr lang="et-EE" b="1" dirty="0" err="1"/>
              <a:t>Hüdrodünaamilised</a:t>
            </a:r>
            <a:r>
              <a:rPr lang="et-EE" b="1" dirty="0"/>
              <a:t> mudelid</a:t>
            </a:r>
            <a:endParaRPr lang="en-US" b="1" dirty="0"/>
          </a:p>
        </p:txBody>
      </p:sp>
      <p:sp>
        <p:nvSpPr>
          <p:cNvPr id="3" name="Sisu kohatäide 2">
            <a:extLst>
              <a:ext uri="{FF2B5EF4-FFF2-40B4-BE49-F238E27FC236}">
                <a16:creationId xmlns:a16="http://schemas.microsoft.com/office/drawing/2014/main" id="{041243DF-608F-40C1-9083-573B078A5799}"/>
              </a:ext>
            </a:extLst>
          </p:cNvPr>
          <p:cNvSpPr>
            <a:spLocks noGrp="1"/>
          </p:cNvSpPr>
          <p:nvPr>
            <p:ph idx="1"/>
          </p:nvPr>
        </p:nvSpPr>
        <p:spPr/>
        <p:txBody>
          <a:bodyPr>
            <a:normAutofit/>
          </a:bodyPr>
          <a:lstStyle/>
          <a:p>
            <a:r>
              <a:rPr lang="et-EE" sz="3600" b="1" dirty="0" err="1"/>
              <a:t>Hüdrodünaamilisi</a:t>
            </a:r>
            <a:r>
              <a:rPr lang="et-EE" sz="3600" b="1" dirty="0"/>
              <a:t> mudeleid võib jagada kolmeks</a:t>
            </a:r>
            <a:r>
              <a:rPr lang="et-EE" sz="3600" dirty="0"/>
              <a:t>:</a:t>
            </a:r>
          </a:p>
          <a:p>
            <a:pPr marL="514350" indent="-514350">
              <a:buFont typeface="+mj-lt"/>
              <a:buAutoNum type="arabicPeriod"/>
            </a:pPr>
            <a:r>
              <a:rPr lang="et-EE" sz="3600" dirty="0"/>
              <a:t>Füüsilised mudelid (nt. </a:t>
            </a:r>
            <a:r>
              <a:rPr lang="et-EE" sz="3600" dirty="0" err="1"/>
              <a:t>Darcy</a:t>
            </a:r>
            <a:r>
              <a:rPr lang="et-EE" sz="3600" dirty="0"/>
              <a:t> katseseade)</a:t>
            </a:r>
          </a:p>
          <a:p>
            <a:pPr marL="514350" indent="-514350">
              <a:buFont typeface="+mj-lt"/>
              <a:buAutoNum type="arabicPeriod"/>
            </a:pPr>
            <a:r>
              <a:rPr lang="et-EE" sz="3600" dirty="0"/>
              <a:t>Elektrilised mudelid (nt. takistite-kondensaatorite võrgustikud)</a:t>
            </a:r>
          </a:p>
          <a:p>
            <a:pPr marL="514350" indent="-514350">
              <a:buFont typeface="+mj-lt"/>
              <a:buAutoNum type="arabicPeriod"/>
            </a:pPr>
            <a:r>
              <a:rPr lang="et-EE" sz="3600" dirty="0"/>
              <a:t>Matemaatilised mudelid (analüütilised, numbrilised)</a:t>
            </a:r>
          </a:p>
        </p:txBody>
      </p:sp>
      <p:sp>
        <p:nvSpPr>
          <p:cNvPr id="4" name="Slaidinumbri kohatäide 3">
            <a:extLst>
              <a:ext uri="{FF2B5EF4-FFF2-40B4-BE49-F238E27FC236}">
                <a16:creationId xmlns:a16="http://schemas.microsoft.com/office/drawing/2014/main" id="{8B092AC2-B1E5-4B23-ABF4-333E9B3D8273}"/>
              </a:ext>
            </a:extLst>
          </p:cNvPr>
          <p:cNvSpPr>
            <a:spLocks noGrp="1"/>
          </p:cNvSpPr>
          <p:nvPr>
            <p:ph type="sldNum" sz="quarter" idx="12"/>
          </p:nvPr>
        </p:nvSpPr>
        <p:spPr/>
        <p:txBody>
          <a:bodyPr/>
          <a:lstStyle/>
          <a:p>
            <a:fld id="{A6283DEA-D3B6-42CC-ACCC-9B7F80A32ABC}" type="slidenum">
              <a:rPr lang="en-US" smtClean="0"/>
              <a:t>22</a:t>
            </a:fld>
            <a:endParaRPr lang="en-US"/>
          </a:p>
        </p:txBody>
      </p:sp>
    </p:spTree>
    <p:extLst>
      <p:ext uri="{BB962C8B-B14F-4D97-AF65-F5344CB8AC3E}">
        <p14:creationId xmlns:p14="http://schemas.microsoft.com/office/powerpoint/2010/main" val="365981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056C75AC-4741-4232-8FE8-939CBA3482BE}"/>
              </a:ext>
            </a:extLst>
          </p:cNvPr>
          <p:cNvSpPr>
            <a:spLocks noGrp="1"/>
          </p:cNvSpPr>
          <p:nvPr>
            <p:ph type="title"/>
          </p:nvPr>
        </p:nvSpPr>
        <p:spPr/>
        <p:txBody>
          <a:bodyPr/>
          <a:lstStyle/>
          <a:p>
            <a:r>
              <a:rPr lang="et-EE" b="1" dirty="0" err="1"/>
              <a:t>Hüdrodünaamilised</a:t>
            </a:r>
            <a:r>
              <a:rPr lang="et-EE" b="1" dirty="0"/>
              <a:t> mudelid</a:t>
            </a:r>
            <a:endParaRPr lang="en-US" b="1" dirty="0"/>
          </a:p>
        </p:txBody>
      </p:sp>
      <p:sp>
        <p:nvSpPr>
          <p:cNvPr id="4" name="Slaidinumbri kohatäide 3">
            <a:extLst>
              <a:ext uri="{FF2B5EF4-FFF2-40B4-BE49-F238E27FC236}">
                <a16:creationId xmlns:a16="http://schemas.microsoft.com/office/drawing/2014/main" id="{8B092AC2-B1E5-4B23-ABF4-333E9B3D8273}"/>
              </a:ext>
            </a:extLst>
          </p:cNvPr>
          <p:cNvSpPr>
            <a:spLocks noGrp="1"/>
          </p:cNvSpPr>
          <p:nvPr>
            <p:ph type="sldNum" sz="quarter" idx="12"/>
          </p:nvPr>
        </p:nvSpPr>
        <p:spPr/>
        <p:txBody>
          <a:bodyPr/>
          <a:lstStyle/>
          <a:p>
            <a:fld id="{A6283DEA-D3B6-42CC-ACCC-9B7F80A32ABC}" type="slidenum">
              <a:rPr lang="en-US" smtClean="0"/>
              <a:t>23</a:t>
            </a:fld>
            <a:endParaRPr lang="en-US"/>
          </a:p>
        </p:txBody>
      </p:sp>
      <p:sp>
        <p:nvSpPr>
          <p:cNvPr id="5" name="TextBox 4">
            <a:extLst>
              <a:ext uri="{FF2B5EF4-FFF2-40B4-BE49-F238E27FC236}">
                <a16:creationId xmlns:a16="http://schemas.microsoft.com/office/drawing/2014/main" id="{D4BD6E0E-727A-4C8E-9164-D44FF4ADDC35}"/>
              </a:ext>
            </a:extLst>
          </p:cNvPr>
          <p:cNvSpPr txBox="1"/>
          <p:nvPr/>
        </p:nvSpPr>
        <p:spPr>
          <a:xfrm>
            <a:off x="739036" y="3469521"/>
            <a:ext cx="4908395" cy="369332"/>
          </a:xfrm>
          <a:prstGeom prst="rect">
            <a:avLst/>
          </a:prstGeom>
          <a:noFill/>
        </p:spPr>
        <p:txBody>
          <a:bodyPr wrap="none" rtlCol="0">
            <a:spAutoFit/>
          </a:bodyPr>
          <a:lstStyle/>
          <a:p>
            <a:r>
              <a:rPr lang="en-US" dirty="0">
                <a:hlinkClick r:id="rId3"/>
              </a:rPr>
              <a:t>https://www.youtube.com/watch?v=T8HZvfKgZOg</a:t>
            </a:r>
            <a:endParaRPr lang="en-US" dirty="0"/>
          </a:p>
        </p:txBody>
      </p:sp>
      <p:pic>
        <p:nvPicPr>
          <p:cNvPr id="6" name="Pilt 5">
            <a:extLst>
              <a:ext uri="{FF2B5EF4-FFF2-40B4-BE49-F238E27FC236}">
                <a16:creationId xmlns:a16="http://schemas.microsoft.com/office/drawing/2014/main" id="{66D9DE98-9610-4132-8B6A-C51E053409B1}"/>
              </a:ext>
            </a:extLst>
          </p:cNvPr>
          <p:cNvPicPr>
            <a:picLocks noChangeAspect="1"/>
          </p:cNvPicPr>
          <p:nvPr/>
        </p:nvPicPr>
        <p:blipFill>
          <a:blip r:embed="rId4"/>
          <a:stretch>
            <a:fillRect/>
          </a:stretch>
        </p:blipFill>
        <p:spPr>
          <a:xfrm>
            <a:off x="5888646" y="1283545"/>
            <a:ext cx="3940786" cy="5479948"/>
          </a:xfrm>
          <a:prstGeom prst="rect">
            <a:avLst/>
          </a:prstGeom>
        </p:spPr>
      </p:pic>
      <p:sp>
        <p:nvSpPr>
          <p:cNvPr id="7" name="TextBox 6">
            <a:extLst>
              <a:ext uri="{FF2B5EF4-FFF2-40B4-BE49-F238E27FC236}">
                <a16:creationId xmlns:a16="http://schemas.microsoft.com/office/drawing/2014/main" id="{5D653CF9-ACDA-44A9-9DA8-2BEC0C74CE7E}"/>
              </a:ext>
            </a:extLst>
          </p:cNvPr>
          <p:cNvSpPr txBox="1"/>
          <p:nvPr/>
        </p:nvSpPr>
        <p:spPr>
          <a:xfrm>
            <a:off x="9982200" y="4690150"/>
            <a:ext cx="1148219" cy="2031325"/>
          </a:xfrm>
          <a:prstGeom prst="rect">
            <a:avLst/>
          </a:prstGeom>
          <a:noFill/>
        </p:spPr>
        <p:txBody>
          <a:bodyPr wrap="square" rtlCol="0">
            <a:spAutoFit/>
          </a:bodyPr>
          <a:lstStyle/>
          <a:p>
            <a:r>
              <a:rPr lang="en-US" dirty="0"/>
              <a:t>http://www.isws.illinois.edu/hilites/achieve/gwmodpic.asp?p=234</a:t>
            </a:r>
          </a:p>
        </p:txBody>
      </p:sp>
    </p:spTree>
    <p:extLst>
      <p:ext uri="{BB962C8B-B14F-4D97-AF65-F5344CB8AC3E}">
        <p14:creationId xmlns:p14="http://schemas.microsoft.com/office/powerpoint/2010/main" val="3454860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056C75AC-4741-4232-8FE8-939CBA3482BE}"/>
              </a:ext>
            </a:extLst>
          </p:cNvPr>
          <p:cNvSpPr>
            <a:spLocks noGrp="1"/>
          </p:cNvSpPr>
          <p:nvPr>
            <p:ph type="title"/>
          </p:nvPr>
        </p:nvSpPr>
        <p:spPr/>
        <p:txBody>
          <a:bodyPr/>
          <a:lstStyle/>
          <a:p>
            <a:r>
              <a:rPr lang="et-EE" b="1" dirty="0" err="1"/>
              <a:t>Hüdrodünaamilised</a:t>
            </a:r>
            <a:r>
              <a:rPr lang="et-EE" b="1" dirty="0"/>
              <a:t> mudelid</a:t>
            </a:r>
            <a:endParaRPr lang="en-US" b="1" dirty="0"/>
          </a:p>
        </p:txBody>
      </p:sp>
      <p:sp>
        <p:nvSpPr>
          <p:cNvPr id="3" name="Sisu kohatäide 2">
            <a:extLst>
              <a:ext uri="{FF2B5EF4-FFF2-40B4-BE49-F238E27FC236}">
                <a16:creationId xmlns:a16="http://schemas.microsoft.com/office/drawing/2014/main" id="{041243DF-608F-40C1-9083-573B078A5799}"/>
              </a:ext>
            </a:extLst>
          </p:cNvPr>
          <p:cNvSpPr>
            <a:spLocks noGrp="1"/>
          </p:cNvSpPr>
          <p:nvPr>
            <p:ph idx="1"/>
          </p:nvPr>
        </p:nvSpPr>
        <p:spPr/>
        <p:txBody>
          <a:bodyPr>
            <a:normAutofit fontScale="77500" lnSpcReduction="20000"/>
          </a:bodyPr>
          <a:lstStyle/>
          <a:p>
            <a:r>
              <a:rPr lang="et-EE" dirty="0"/>
              <a:t>Põhjavee liikumine mõnes heterogeenses anisotroopses põhjaveekihis on enamasti piisavalt keeruline, et seda kirjeldavaid liikumisvõrrandeid ei ole võimalik analüütiliselt lahendada.</a:t>
            </a:r>
          </a:p>
          <a:p>
            <a:r>
              <a:rPr lang="et-EE" dirty="0"/>
              <a:t>Nende võrrandite lahendamiseks kasutatakse tänapäeval valdavalt numbrilisi mudeleid.</a:t>
            </a:r>
          </a:p>
          <a:p>
            <a:r>
              <a:rPr lang="et-EE" dirty="0"/>
              <a:t>Nendes mudelites jagatakse kirjeldatud võrrandid võrrandisüsteemideks, mille lahendamiseks kasutatakse kas lõplike vahede meetodit (</a:t>
            </a:r>
            <a:r>
              <a:rPr lang="et-EE" i="1" dirty="0" err="1"/>
              <a:t>finite</a:t>
            </a:r>
            <a:r>
              <a:rPr lang="et-EE" i="1" dirty="0"/>
              <a:t> </a:t>
            </a:r>
            <a:r>
              <a:rPr lang="et-EE" i="1" dirty="0" err="1"/>
              <a:t>difference</a:t>
            </a:r>
            <a:r>
              <a:rPr lang="et-EE" i="1" dirty="0"/>
              <a:t> </a:t>
            </a:r>
            <a:r>
              <a:rPr lang="et-EE" i="1" dirty="0" err="1"/>
              <a:t>method</a:t>
            </a:r>
            <a:r>
              <a:rPr lang="et-EE" dirty="0"/>
              <a:t>) või lõplike elementide meetodit (</a:t>
            </a:r>
            <a:r>
              <a:rPr lang="et-EE" i="1" dirty="0" err="1"/>
              <a:t>finite</a:t>
            </a:r>
            <a:r>
              <a:rPr lang="et-EE" i="1" dirty="0"/>
              <a:t> element </a:t>
            </a:r>
            <a:r>
              <a:rPr lang="et-EE" i="1" dirty="0" err="1"/>
              <a:t>method</a:t>
            </a:r>
            <a:r>
              <a:rPr lang="et-EE" dirty="0"/>
              <a:t>). </a:t>
            </a:r>
          </a:p>
          <a:p>
            <a:r>
              <a:rPr lang="et-EE" dirty="0"/>
              <a:t>Võrrandite lahendeid ei otsita enam mitte uuritava süsteemi kõikide punktide jaoks, vaid ainult teatud kindla arvu punktide jaoks. Nende punktide jaoks otsitakse matemaatilises mudelis võrrandi lahendeid iteratsiooni teel. See on omamoodi katse-eksituse meetod, kus otsitakse lahendit, mis oleks uurija sätestatud tingimustele võimalikult lähedal (nt. lubatud viga süsteemi veebilansis).</a:t>
            </a:r>
          </a:p>
          <a:p>
            <a:r>
              <a:rPr lang="et-EE" dirty="0"/>
              <a:t>Nimetatud numbriliste mudelite analüüsimiseks kasutatakse erinevat arvutitarkvara, millest tuntuim on USGS-i poolt välja töötatud lõplike vahede meetodit rakendav MODFLOW.</a:t>
            </a:r>
          </a:p>
        </p:txBody>
      </p:sp>
      <p:sp>
        <p:nvSpPr>
          <p:cNvPr id="4" name="Slaidinumbri kohatäide 3">
            <a:extLst>
              <a:ext uri="{FF2B5EF4-FFF2-40B4-BE49-F238E27FC236}">
                <a16:creationId xmlns:a16="http://schemas.microsoft.com/office/drawing/2014/main" id="{8B092AC2-B1E5-4B23-ABF4-333E9B3D8273}"/>
              </a:ext>
            </a:extLst>
          </p:cNvPr>
          <p:cNvSpPr>
            <a:spLocks noGrp="1"/>
          </p:cNvSpPr>
          <p:nvPr>
            <p:ph type="sldNum" sz="quarter" idx="12"/>
          </p:nvPr>
        </p:nvSpPr>
        <p:spPr/>
        <p:txBody>
          <a:bodyPr/>
          <a:lstStyle/>
          <a:p>
            <a:fld id="{A6283DEA-D3B6-42CC-ACCC-9B7F80A32ABC}" type="slidenum">
              <a:rPr lang="en-US" smtClean="0"/>
              <a:t>24</a:t>
            </a:fld>
            <a:endParaRPr lang="en-US"/>
          </a:p>
        </p:txBody>
      </p:sp>
    </p:spTree>
    <p:extLst>
      <p:ext uri="{BB962C8B-B14F-4D97-AF65-F5344CB8AC3E}">
        <p14:creationId xmlns:p14="http://schemas.microsoft.com/office/powerpoint/2010/main" val="946202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48D9CE71-7186-45E9-93CB-295DA7DB5B07}"/>
              </a:ext>
            </a:extLst>
          </p:cNvPr>
          <p:cNvSpPr>
            <a:spLocks noGrp="1"/>
          </p:cNvSpPr>
          <p:nvPr>
            <p:ph type="title"/>
          </p:nvPr>
        </p:nvSpPr>
        <p:spPr>
          <a:xfrm>
            <a:off x="838200" y="0"/>
            <a:ext cx="10515600" cy="1325563"/>
          </a:xfrm>
        </p:spPr>
        <p:txBody>
          <a:bodyPr/>
          <a:lstStyle/>
          <a:p>
            <a:r>
              <a:rPr lang="et-EE" b="1" dirty="0" err="1"/>
              <a:t>Hüdrodünaamilised</a:t>
            </a:r>
            <a:r>
              <a:rPr lang="et-EE" b="1" dirty="0"/>
              <a:t> mudelid</a:t>
            </a:r>
            <a:endParaRPr lang="en-US" b="1" dirty="0"/>
          </a:p>
        </p:txBody>
      </p:sp>
      <p:pic>
        <p:nvPicPr>
          <p:cNvPr id="4" name="Sisu kohatäide 3">
            <a:extLst>
              <a:ext uri="{FF2B5EF4-FFF2-40B4-BE49-F238E27FC236}">
                <a16:creationId xmlns:a16="http://schemas.microsoft.com/office/drawing/2014/main" id="{76212293-5862-4C46-A61B-EBA7684000D3}"/>
              </a:ext>
            </a:extLst>
          </p:cNvPr>
          <p:cNvPicPr>
            <a:picLocks noGrp="1" noChangeAspect="1"/>
          </p:cNvPicPr>
          <p:nvPr>
            <p:ph idx="1"/>
          </p:nvPr>
        </p:nvPicPr>
        <p:blipFill>
          <a:blip r:embed="rId3"/>
          <a:stretch>
            <a:fillRect/>
          </a:stretch>
        </p:blipFill>
        <p:spPr>
          <a:xfrm>
            <a:off x="3289633" y="1031482"/>
            <a:ext cx="5612734" cy="5694995"/>
          </a:xfrm>
          <a:prstGeom prst="rect">
            <a:avLst/>
          </a:prstGeom>
        </p:spPr>
      </p:pic>
      <p:sp>
        <p:nvSpPr>
          <p:cNvPr id="3" name="Slaidinumbri kohatäide 2">
            <a:extLst>
              <a:ext uri="{FF2B5EF4-FFF2-40B4-BE49-F238E27FC236}">
                <a16:creationId xmlns:a16="http://schemas.microsoft.com/office/drawing/2014/main" id="{03FA51DE-3B47-4F43-933B-3168DC7F3F5F}"/>
              </a:ext>
            </a:extLst>
          </p:cNvPr>
          <p:cNvSpPr>
            <a:spLocks noGrp="1"/>
          </p:cNvSpPr>
          <p:nvPr>
            <p:ph type="sldNum" sz="quarter" idx="12"/>
          </p:nvPr>
        </p:nvSpPr>
        <p:spPr/>
        <p:txBody>
          <a:bodyPr/>
          <a:lstStyle/>
          <a:p>
            <a:fld id="{A6283DEA-D3B6-42CC-ACCC-9B7F80A32ABC}" type="slidenum">
              <a:rPr lang="en-US" smtClean="0"/>
              <a:t>25</a:t>
            </a:fld>
            <a:endParaRPr lang="en-US"/>
          </a:p>
        </p:txBody>
      </p:sp>
    </p:spTree>
    <p:extLst>
      <p:ext uri="{BB962C8B-B14F-4D97-AF65-F5344CB8AC3E}">
        <p14:creationId xmlns:p14="http://schemas.microsoft.com/office/powerpoint/2010/main" val="13670579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720928B0-F339-4A59-A2AC-B3BEB8FD0667}"/>
              </a:ext>
            </a:extLst>
          </p:cNvPr>
          <p:cNvSpPr>
            <a:spLocks noGrp="1"/>
          </p:cNvSpPr>
          <p:nvPr>
            <p:ph type="title"/>
          </p:nvPr>
        </p:nvSpPr>
        <p:spPr/>
        <p:txBody>
          <a:bodyPr/>
          <a:lstStyle/>
          <a:p>
            <a:r>
              <a:rPr lang="et-EE" b="1" dirty="0"/>
              <a:t>Põhjavee liikumine aeratsioonivöös</a:t>
            </a:r>
            <a:endParaRPr lang="en-US" b="1" dirty="0"/>
          </a:p>
        </p:txBody>
      </p:sp>
      <p:sp>
        <p:nvSpPr>
          <p:cNvPr id="3" name="Sisu kohatäide 2">
            <a:extLst>
              <a:ext uri="{FF2B5EF4-FFF2-40B4-BE49-F238E27FC236}">
                <a16:creationId xmlns:a16="http://schemas.microsoft.com/office/drawing/2014/main" id="{F0E20E75-C9B5-4B77-939E-AC9B36F5C64D}"/>
              </a:ext>
            </a:extLst>
          </p:cNvPr>
          <p:cNvSpPr>
            <a:spLocks noGrp="1"/>
          </p:cNvSpPr>
          <p:nvPr>
            <p:ph idx="1"/>
          </p:nvPr>
        </p:nvSpPr>
        <p:spPr/>
        <p:txBody>
          <a:bodyPr>
            <a:normAutofit fontScale="77500" lnSpcReduction="20000"/>
          </a:bodyPr>
          <a:lstStyle/>
          <a:p>
            <a:r>
              <a:rPr lang="et-EE" dirty="0"/>
              <a:t>Vee liikumine aeratsioonivöös, kus vaid osa pooriruumist on täidetud veega, erineb põhjavee liikumisest küllastusvöös.</a:t>
            </a:r>
          </a:p>
          <a:p>
            <a:r>
              <a:rPr lang="et-EE" dirty="0"/>
              <a:t>Põhjavee liikumist aeratsioonivöös nimetatakse </a:t>
            </a:r>
            <a:r>
              <a:rPr lang="et-EE" b="1" dirty="0"/>
              <a:t>küllastumata voolamiseks</a:t>
            </a:r>
            <a:r>
              <a:rPr lang="et-EE" dirty="0"/>
              <a:t> (</a:t>
            </a:r>
            <a:r>
              <a:rPr lang="et-EE" i="1" dirty="0" err="1"/>
              <a:t>unsaturated</a:t>
            </a:r>
            <a:r>
              <a:rPr lang="et-EE" i="1" dirty="0"/>
              <a:t> </a:t>
            </a:r>
            <a:r>
              <a:rPr lang="et-EE" i="1" dirty="0" err="1"/>
              <a:t>flow</a:t>
            </a:r>
            <a:r>
              <a:rPr lang="et-EE" dirty="0"/>
              <a:t>).</a:t>
            </a:r>
          </a:p>
          <a:p>
            <a:r>
              <a:rPr lang="et-EE" dirty="0"/>
              <a:t>Põhjavee survetase (</a:t>
            </a:r>
            <a:r>
              <a:rPr lang="el-GR" dirty="0"/>
              <a:t>ψ</a:t>
            </a:r>
            <a:r>
              <a:rPr lang="et-EE" dirty="0"/>
              <a:t> või p/</a:t>
            </a:r>
            <a:r>
              <a:rPr lang="el-GR" dirty="0"/>
              <a:t>γ</a:t>
            </a:r>
            <a:r>
              <a:rPr lang="et-EE" dirty="0"/>
              <a:t>) põhjaveetasemel on 0 ja seega võrdub vabapinnalise põhjaveekihi põhjaveetase selle kõrgustasemega (z). </a:t>
            </a:r>
          </a:p>
          <a:p>
            <a:r>
              <a:rPr lang="et-EE" dirty="0"/>
              <a:t>Põhjavee survetaset põhjaveetaseme kohal aeratsioonivöös loetakse negatiivseks (</a:t>
            </a:r>
            <a:r>
              <a:rPr lang="el-GR" dirty="0"/>
              <a:t>ψ</a:t>
            </a:r>
            <a:r>
              <a:rPr lang="el-GR" dirty="0">
                <a:latin typeface="Calibri" panose="020F0502020204030204" pitchFamily="34" charset="0"/>
                <a:cs typeface="Calibri" panose="020F0502020204030204" pitchFamily="34" charset="0"/>
              </a:rPr>
              <a:t>&lt;</a:t>
            </a:r>
            <a:r>
              <a:rPr lang="et-EE" dirty="0">
                <a:latin typeface="Calibri" panose="020F0502020204030204" pitchFamily="34" charset="0"/>
                <a:cs typeface="Calibri" panose="020F0502020204030204" pitchFamily="34" charset="0"/>
              </a:rPr>
              <a:t>0). Negatiivne rõhk tähendab seda, et aeratsioonivöös on vesi molekulaarjõudude toimel seotud setteosakeste pinnale. </a:t>
            </a:r>
          </a:p>
          <a:p>
            <a:r>
              <a:rPr lang="et-EE" dirty="0">
                <a:latin typeface="Calibri" panose="020F0502020204030204" pitchFamily="34" charset="0"/>
                <a:cs typeface="Calibri" panose="020F0502020204030204" pitchFamily="34" charset="0"/>
              </a:rPr>
              <a:t>Põhjavee liikumist aeratsioonivöös mõjutab ka selle </a:t>
            </a:r>
            <a:r>
              <a:rPr lang="et-EE" b="1" dirty="0">
                <a:latin typeface="Calibri" panose="020F0502020204030204" pitchFamily="34" charset="0"/>
                <a:cs typeface="Calibri" panose="020F0502020204030204" pitchFamily="34" charset="0"/>
              </a:rPr>
              <a:t>niiskussisaldus</a:t>
            </a:r>
            <a:r>
              <a:rPr lang="et-EE" dirty="0">
                <a:latin typeface="Calibri" panose="020F0502020204030204" pitchFamily="34" charset="0"/>
                <a:cs typeface="Calibri" panose="020F0502020204030204" pitchFamily="34" charset="0"/>
              </a:rPr>
              <a:t> (</a:t>
            </a:r>
            <a:r>
              <a:rPr lang="et-EE" i="1" dirty="0" err="1">
                <a:latin typeface="Calibri" panose="020F0502020204030204" pitchFamily="34" charset="0"/>
                <a:cs typeface="Calibri" panose="020F0502020204030204" pitchFamily="34" charset="0"/>
              </a:rPr>
              <a:t>moisture</a:t>
            </a:r>
            <a:r>
              <a:rPr lang="et-EE" i="1" dirty="0">
                <a:latin typeface="Calibri" panose="020F0502020204030204" pitchFamily="34" charset="0"/>
                <a:cs typeface="Calibri" panose="020F0502020204030204" pitchFamily="34" charset="0"/>
              </a:rPr>
              <a:t> </a:t>
            </a:r>
            <a:r>
              <a:rPr lang="et-EE" i="1" dirty="0" err="1">
                <a:latin typeface="Calibri" panose="020F0502020204030204" pitchFamily="34" charset="0"/>
                <a:cs typeface="Calibri" panose="020F0502020204030204" pitchFamily="34" charset="0"/>
              </a:rPr>
              <a:t>content</a:t>
            </a:r>
            <a:r>
              <a:rPr lang="et-EE"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θ</a:t>
            </a:r>
            <a:r>
              <a:rPr lang="et-EE" dirty="0">
                <a:latin typeface="Calibri" panose="020F0502020204030204" pitchFamily="34" charset="0"/>
                <a:cs typeface="Calibri" panose="020F0502020204030204" pitchFamily="34" charset="0"/>
              </a:rPr>
              <a:t>, mis on veega täidetud pooriruumi mahu suhe kogu pooriruumi mahtu.</a:t>
            </a:r>
          </a:p>
          <a:p>
            <a:r>
              <a:rPr lang="et-EE" dirty="0">
                <a:latin typeface="Calibri" panose="020F0502020204030204" pitchFamily="34" charset="0"/>
                <a:cs typeface="Calibri" panose="020F0502020204030204" pitchFamily="34" charset="0"/>
              </a:rPr>
              <a:t>Põhjavee filtratsioonimoodul K aeratsioonivöös on selle survetaseme ja niiskussisalduse funktsioon.</a:t>
            </a:r>
          </a:p>
          <a:p>
            <a:r>
              <a:rPr lang="et-EE" dirty="0">
                <a:latin typeface="Calibri" panose="020F0502020204030204" pitchFamily="34" charset="0"/>
                <a:cs typeface="Calibri" panose="020F0502020204030204" pitchFamily="34" charset="0"/>
              </a:rPr>
              <a:t>K väärtused aeratsioonivöös kasvavad pooriruumi küllastuse kasvades.</a:t>
            </a:r>
            <a:endParaRPr lang="en-US" dirty="0"/>
          </a:p>
        </p:txBody>
      </p:sp>
      <p:sp>
        <p:nvSpPr>
          <p:cNvPr id="4" name="Slaidinumbri kohatäide 3">
            <a:extLst>
              <a:ext uri="{FF2B5EF4-FFF2-40B4-BE49-F238E27FC236}">
                <a16:creationId xmlns:a16="http://schemas.microsoft.com/office/drawing/2014/main" id="{ECFE3D30-D1AC-4C1D-B256-569B3F969698}"/>
              </a:ext>
            </a:extLst>
          </p:cNvPr>
          <p:cNvSpPr>
            <a:spLocks noGrp="1"/>
          </p:cNvSpPr>
          <p:nvPr>
            <p:ph type="sldNum" sz="quarter" idx="12"/>
          </p:nvPr>
        </p:nvSpPr>
        <p:spPr/>
        <p:txBody>
          <a:bodyPr/>
          <a:lstStyle/>
          <a:p>
            <a:fld id="{A6283DEA-D3B6-42CC-ACCC-9B7F80A32ABC}" type="slidenum">
              <a:rPr lang="en-US" smtClean="0"/>
              <a:t>26</a:t>
            </a:fld>
            <a:endParaRPr lang="en-US"/>
          </a:p>
        </p:txBody>
      </p:sp>
    </p:spTree>
    <p:extLst>
      <p:ext uri="{BB962C8B-B14F-4D97-AF65-F5344CB8AC3E}">
        <p14:creationId xmlns:p14="http://schemas.microsoft.com/office/powerpoint/2010/main" val="1501021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4B6EE737-0BF4-448F-844D-F0F46069792C}"/>
              </a:ext>
            </a:extLst>
          </p:cNvPr>
          <p:cNvSpPr>
            <a:spLocks noGrp="1"/>
          </p:cNvSpPr>
          <p:nvPr>
            <p:ph type="title"/>
          </p:nvPr>
        </p:nvSpPr>
        <p:spPr>
          <a:xfrm>
            <a:off x="838200" y="0"/>
            <a:ext cx="10515600" cy="1325563"/>
          </a:xfrm>
        </p:spPr>
        <p:txBody>
          <a:bodyPr/>
          <a:lstStyle/>
          <a:p>
            <a:r>
              <a:rPr lang="et-EE" b="1" dirty="0"/>
              <a:t>Põhjavee liikumine aeratsioonivöös</a:t>
            </a:r>
            <a:endParaRPr lang="en-US" b="1" dirty="0"/>
          </a:p>
        </p:txBody>
      </p:sp>
      <mc:AlternateContent xmlns:mc="http://schemas.openxmlformats.org/markup-compatibility/2006" xmlns:a14="http://schemas.microsoft.com/office/drawing/2010/main">
        <mc:Choice Requires="a14">
          <p:sp>
            <p:nvSpPr>
              <p:cNvPr id="3" name="Sisu kohatäide 2">
                <a:extLst>
                  <a:ext uri="{FF2B5EF4-FFF2-40B4-BE49-F238E27FC236}">
                    <a16:creationId xmlns:a16="http://schemas.microsoft.com/office/drawing/2014/main" id="{8403FFD6-F665-4D22-BEEE-DD6777A979A9}"/>
                  </a:ext>
                </a:extLst>
              </p:cNvPr>
              <p:cNvSpPr>
                <a:spLocks noGrp="1"/>
              </p:cNvSpPr>
              <p:nvPr>
                <p:ph idx="1"/>
              </p:nvPr>
            </p:nvSpPr>
            <p:spPr>
              <a:xfrm>
                <a:off x="838200" y="1149218"/>
                <a:ext cx="10515600" cy="1543877"/>
              </a:xfrm>
            </p:spPr>
            <p:txBody>
              <a:bodyPr>
                <a:normAutofit fontScale="77500" lnSpcReduction="20000"/>
              </a:bodyPr>
              <a:lstStyle/>
              <a:p>
                <a:r>
                  <a:rPr lang="et-EE" dirty="0"/>
                  <a:t>Darcy seaduse aeratsioonivöös võib kirja panna järgmiselt:</a:t>
                </a:r>
              </a:p>
              <a:p>
                <a:pPr marL="0" indent="0">
                  <a:buNone/>
                </a:pPr>
                <a14:m>
                  <m:oMathPara xmlns:m="http://schemas.openxmlformats.org/officeDocument/2006/math">
                    <m:oMathParaPr>
                      <m:jc m:val="centerGroup"/>
                    </m:oMathParaPr>
                    <m:oMath xmlns:m="http://schemas.openxmlformats.org/officeDocument/2006/math">
                      <m:r>
                        <a:rPr lang="et-EE" b="0" i="1" smtClean="0">
                          <a:latin typeface="Cambria Math" panose="02040503050406030204" pitchFamily="18" charset="0"/>
                        </a:rPr>
                        <m:t>𝑣</m:t>
                      </m:r>
                      <m:r>
                        <a:rPr lang="et-EE" b="0" i="1" smtClean="0">
                          <a:latin typeface="Cambria Math" panose="02040503050406030204" pitchFamily="18" charset="0"/>
                        </a:rPr>
                        <m:t>=−</m:t>
                      </m:r>
                      <m:r>
                        <a:rPr lang="et-EE" b="0" i="1" smtClean="0">
                          <a:latin typeface="Cambria Math" panose="02040503050406030204" pitchFamily="18" charset="0"/>
                        </a:rPr>
                        <m:t>𝐾</m:t>
                      </m:r>
                      <m:r>
                        <a:rPr lang="et-EE" b="0" i="1" smtClean="0">
                          <a:latin typeface="Cambria Math" panose="02040503050406030204" pitchFamily="18" charset="0"/>
                        </a:rPr>
                        <m:t>(</m:t>
                      </m:r>
                      <m:r>
                        <m:rPr>
                          <m:sty m:val="p"/>
                        </m:rPr>
                        <a:rPr lang="el-GR" b="0" i="1" smtClean="0">
                          <a:latin typeface="Cambria Math" panose="02040503050406030204" pitchFamily="18" charset="0"/>
                        </a:rPr>
                        <m:t>ψ</m:t>
                      </m:r>
                      <m:r>
                        <a:rPr lang="et-EE" b="0" i="1" smtClean="0">
                          <a:latin typeface="Cambria Math" panose="02040503050406030204" pitchFamily="18" charset="0"/>
                        </a:rPr>
                        <m:t>)</m:t>
                      </m:r>
                      <m:f>
                        <m:fPr>
                          <m:ctrlPr>
                            <a:rPr lang="et-EE" b="0" i="1" smtClean="0">
                              <a:latin typeface="Cambria Math" panose="02040503050406030204" pitchFamily="18" charset="0"/>
                            </a:rPr>
                          </m:ctrlPr>
                        </m:fPr>
                        <m:num>
                          <m:r>
                            <a:rPr lang="et-EE" b="0" i="1" smtClean="0">
                              <a:latin typeface="Cambria Math" panose="02040503050406030204" pitchFamily="18" charset="0"/>
                            </a:rPr>
                            <m:t>𝑑h</m:t>
                          </m:r>
                        </m:num>
                        <m:den>
                          <m:r>
                            <a:rPr lang="et-EE" b="0" i="1" smtClean="0">
                              <a:latin typeface="Cambria Math" panose="02040503050406030204" pitchFamily="18" charset="0"/>
                            </a:rPr>
                            <m:t>𝑑𝑙</m:t>
                          </m:r>
                        </m:den>
                      </m:f>
                    </m:oMath>
                  </m:oMathPara>
                </a14:m>
                <a:endParaRPr lang="et-EE" dirty="0"/>
              </a:p>
              <a:p>
                <a:r>
                  <a:rPr lang="et-EE" dirty="0"/>
                  <a:t>Sellest seosest lähtub, et konstantse hüdraulilise gradiendi korral kasvab filtratsioonikiirus aeratsioonivöös koos aeratsioonivöö niiskussisalduse kasvuga.</a:t>
                </a:r>
                <a:endParaRPr lang="en-US" dirty="0"/>
              </a:p>
            </p:txBody>
          </p:sp>
        </mc:Choice>
        <mc:Fallback xmlns="">
          <p:sp>
            <p:nvSpPr>
              <p:cNvPr id="3" name="Sisu kohatäide 2">
                <a:extLst>
                  <a:ext uri="{FF2B5EF4-FFF2-40B4-BE49-F238E27FC236}">
                    <a16:creationId xmlns:a16="http://schemas.microsoft.com/office/drawing/2014/main" id="{8403FFD6-F665-4D22-BEEE-DD6777A979A9}"/>
                  </a:ext>
                </a:extLst>
              </p:cNvPr>
              <p:cNvSpPr>
                <a:spLocks noGrp="1" noRot="1" noChangeAspect="1" noMove="1" noResize="1" noEditPoints="1" noAdjustHandles="1" noChangeArrowheads="1" noChangeShapeType="1" noTextEdit="1"/>
              </p:cNvSpPr>
              <p:nvPr>
                <p:ph idx="1"/>
              </p:nvPr>
            </p:nvSpPr>
            <p:spPr>
              <a:xfrm>
                <a:off x="838200" y="1149218"/>
                <a:ext cx="10515600" cy="1543877"/>
              </a:xfrm>
              <a:blipFill>
                <a:blip r:embed="rId3"/>
                <a:stretch>
                  <a:fillRect l="-696" t="-8300" r="-1101" b="-5929"/>
                </a:stretch>
              </a:blipFill>
            </p:spPr>
            <p:txBody>
              <a:bodyPr/>
              <a:lstStyle/>
              <a:p>
                <a:r>
                  <a:rPr lang="en-US">
                    <a:noFill/>
                  </a:rPr>
                  <a:t> </a:t>
                </a:r>
              </a:p>
            </p:txBody>
          </p:sp>
        </mc:Fallback>
      </mc:AlternateContent>
      <p:pic>
        <p:nvPicPr>
          <p:cNvPr id="4" name="Pilt 3">
            <a:extLst>
              <a:ext uri="{FF2B5EF4-FFF2-40B4-BE49-F238E27FC236}">
                <a16:creationId xmlns:a16="http://schemas.microsoft.com/office/drawing/2014/main" id="{0B205278-A458-446B-ADC0-5368D818896B}"/>
              </a:ext>
            </a:extLst>
          </p:cNvPr>
          <p:cNvPicPr>
            <a:picLocks noChangeAspect="1"/>
          </p:cNvPicPr>
          <p:nvPr/>
        </p:nvPicPr>
        <p:blipFill>
          <a:blip r:embed="rId4"/>
          <a:stretch>
            <a:fillRect/>
          </a:stretch>
        </p:blipFill>
        <p:spPr>
          <a:xfrm>
            <a:off x="1952530" y="2593779"/>
            <a:ext cx="8286940" cy="4264221"/>
          </a:xfrm>
          <a:prstGeom prst="rect">
            <a:avLst/>
          </a:prstGeom>
        </p:spPr>
      </p:pic>
      <p:sp>
        <p:nvSpPr>
          <p:cNvPr id="5" name="TextBox 4">
            <a:extLst>
              <a:ext uri="{FF2B5EF4-FFF2-40B4-BE49-F238E27FC236}">
                <a16:creationId xmlns:a16="http://schemas.microsoft.com/office/drawing/2014/main" id="{0C0B7561-FB80-440D-8968-825F8FD78B78}"/>
              </a:ext>
            </a:extLst>
          </p:cNvPr>
          <p:cNvSpPr txBox="1"/>
          <p:nvPr/>
        </p:nvSpPr>
        <p:spPr>
          <a:xfrm>
            <a:off x="10236618" y="6092672"/>
            <a:ext cx="1954060" cy="646331"/>
          </a:xfrm>
          <a:prstGeom prst="rect">
            <a:avLst/>
          </a:prstGeom>
          <a:noFill/>
        </p:spPr>
        <p:txBody>
          <a:bodyPr wrap="square" rtlCol="0">
            <a:spAutoFit/>
          </a:bodyPr>
          <a:lstStyle/>
          <a:p>
            <a:r>
              <a:rPr lang="et-EE" dirty="0" err="1"/>
              <a:t>Freeze</a:t>
            </a:r>
            <a:r>
              <a:rPr lang="et-EE" dirty="0"/>
              <a:t> &amp; Cherry, (1979)</a:t>
            </a:r>
            <a:endParaRPr lang="en-US" dirty="0"/>
          </a:p>
        </p:txBody>
      </p:sp>
      <p:sp>
        <p:nvSpPr>
          <p:cNvPr id="6" name="Slaidinumbri kohatäide 5">
            <a:extLst>
              <a:ext uri="{FF2B5EF4-FFF2-40B4-BE49-F238E27FC236}">
                <a16:creationId xmlns:a16="http://schemas.microsoft.com/office/drawing/2014/main" id="{C051E5C7-91E4-4036-A0EB-DD3A9BA107D3}"/>
              </a:ext>
            </a:extLst>
          </p:cNvPr>
          <p:cNvSpPr>
            <a:spLocks noGrp="1"/>
          </p:cNvSpPr>
          <p:nvPr>
            <p:ph type="sldNum" sz="quarter" idx="12"/>
          </p:nvPr>
        </p:nvSpPr>
        <p:spPr/>
        <p:txBody>
          <a:bodyPr/>
          <a:lstStyle/>
          <a:p>
            <a:fld id="{A6283DEA-D3B6-42CC-ACCC-9B7F80A32ABC}" type="slidenum">
              <a:rPr lang="en-US" smtClean="0"/>
              <a:t>27</a:t>
            </a:fld>
            <a:endParaRPr lang="en-US"/>
          </a:p>
        </p:txBody>
      </p:sp>
    </p:spTree>
    <p:extLst>
      <p:ext uri="{BB962C8B-B14F-4D97-AF65-F5344CB8AC3E}">
        <p14:creationId xmlns:p14="http://schemas.microsoft.com/office/powerpoint/2010/main" val="42582438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F5632489-9E3E-43CE-B199-9CB277158C04}"/>
              </a:ext>
            </a:extLst>
          </p:cNvPr>
          <p:cNvSpPr>
            <a:spLocks noGrp="1"/>
          </p:cNvSpPr>
          <p:nvPr>
            <p:ph type="title"/>
          </p:nvPr>
        </p:nvSpPr>
        <p:spPr/>
        <p:txBody>
          <a:bodyPr/>
          <a:lstStyle/>
          <a:p>
            <a:r>
              <a:rPr lang="et-EE" b="1" dirty="0" err="1"/>
              <a:t>Aeratsoonivöö</a:t>
            </a:r>
            <a:r>
              <a:rPr lang="et-EE" b="1" dirty="0"/>
              <a:t> ja küllastusvöö võrdlus</a:t>
            </a:r>
            <a:endParaRPr lang="en-US" b="1" dirty="0"/>
          </a:p>
        </p:txBody>
      </p:sp>
      <mc:AlternateContent xmlns:mc="http://schemas.openxmlformats.org/markup-compatibility/2006" xmlns:a14="http://schemas.microsoft.com/office/drawing/2010/main">
        <mc:Choice Requires="a14">
          <p:graphicFrame>
            <p:nvGraphicFramePr>
              <p:cNvPr id="5" name="Sisu kohatäide 4">
                <a:extLst>
                  <a:ext uri="{FF2B5EF4-FFF2-40B4-BE49-F238E27FC236}">
                    <a16:creationId xmlns:a16="http://schemas.microsoft.com/office/drawing/2014/main" id="{4B7CF783-9230-438C-AA11-E79F2761E563}"/>
                  </a:ext>
                </a:extLst>
              </p:cNvPr>
              <p:cNvGraphicFramePr>
                <a:graphicFrameLocks noGrp="1"/>
              </p:cNvGraphicFramePr>
              <p:nvPr>
                <p:ph idx="1"/>
                <p:extLst>
                  <p:ext uri="{D42A27DB-BD31-4B8C-83A1-F6EECF244321}">
                    <p14:modId xmlns:p14="http://schemas.microsoft.com/office/powerpoint/2010/main" val="2445660413"/>
                  </p:ext>
                </p:extLst>
              </p:nvPr>
            </p:nvGraphicFramePr>
            <p:xfrm>
              <a:off x="838200" y="1825625"/>
              <a:ext cx="10936266" cy="4530727"/>
            </p:xfrm>
            <a:graphic>
              <a:graphicData uri="http://schemas.openxmlformats.org/drawingml/2006/table">
                <a:tbl>
                  <a:tblPr firstRow="1" bandRow="1">
                    <a:tableStyleId>{5C22544A-7EE6-4342-B048-85BDC9FD1C3A}</a:tableStyleId>
                  </a:tblPr>
                  <a:tblGrid>
                    <a:gridCol w="5468133">
                      <a:extLst>
                        <a:ext uri="{9D8B030D-6E8A-4147-A177-3AD203B41FA5}">
                          <a16:colId xmlns:a16="http://schemas.microsoft.com/office/drawing/2014/main" val="2506166"/>
                        </a:ext>
                      </a:extLst>
                    </a:gridCol>
                    <a:gridCol w="5468133">
                      <a:extLst>
                        <a:ext uri="{9D8B030D-6E8A-4147-A177-3AD203B41FA5}">
                          <a16:colId xmlns:a16="http://schemas.microsoft.com/office/drawing/2014/main" val="2244127551"/>
                        </a:ext>
                      </a:extLst>
                    </a:gridCol>
                  </a:tblGrid>
                  <a:tr h="734752">
                    <a:tc>
                      <a:txBody>
                        <a:bodyPr/>
                        <a:lstStyle/>
                        <a:p>
                          <a:pPr algn="ctr"/>
                          <a:r>
                            <a:rPr lang="et-EE" sz="2400" dirty="0"/>
                            <a:t>KÜLLASTUSVÖÖ</a:t>
                          </a:r>
                          <a:endParaRPr lang="en-US" sz="2400" dirty="0"/>
                        </a:p>
                      </a:txBody>
                      <a:tcPr/>
                    </a:tc>
                    <a:tc>
                      <a:txBody>
                        <a:bodyPr/>
                        <a:lstStyle/>
                        <a:p>
                          <a:pPr algn="ctr"/>
                          <a:r>
                            <a:rPr lang="et-EE" sz="2400" dirty="0"/>
                            <a:t>AERATSIOONIVÖÖ</a:t>
                          </a:r>
                          <a:endParaRPr lang="en-US" sz="2400" dirty="0"/>
                        </a:p>
                      </a:txBody>
                      <a:tcPr/>
                    </a:tc>
                    <a:extLst>
                      <a:ext uri="{0D108BD9-81ED-4DB2-BD59-A6C34878D82A}">
                        <a16:rowId xmlns:a16="http://schemas.microsoft.com/office/drawing/2014/main" val="18222180"/>
                      </a:ext>
                    </a:extLst>
                  </a:tr>
                  <a:tr h="734752">
                    <a:tc>
                      <a:txBody>
                        <a:bodyPr/>
                        <a:lstStyle/>
                        <a:p>
                          <a:r>
                            <a:rPr lang="et-EE" sz="2400" dirty="0">
                              <a:latin typeface="+mn-lt"/>
                            </a:rPr>
                            <a:t>n = </a:t>
                          </a:r>
                          <a:r>
                            <a:rPr lang="et-EE" sz="2400" dirty="0">
                              <a:latin typeface="+mn-lt"/>
                              <a:cs typeface="Calibri" panose="020F0502020204030204" pitchFamily="34" charset="0"/>
                            </a:rPr>
                            <a:t>θ</a:t>
                          </a:r>
                          <a:endParaRPr lang="en-US" sz="2400" dirty="0">
                            <a:latin typeface="+mn-lt"/>
                          </a:endParaRPr>
                        </a:p>
                      </a:txBody>
                      <a:tcPr/>
                    </a:tc>
                    <a:tc>
                      <a:txBody>
                        <a:bodyPr/>
                        <a:lstStyle/>
                        <a:p>
                          <a:r>
                            <a:rPr lang="el-GR" sz="2400" dirty="0">
                              <a:latin typeface="+mn-lt"/>
                              <a:cs typeface="Calibri" panose="020F0502020204030204" pitchFamily="34" charset="0"/>
                            </a:rPr>
                            <a:t>θ</a:t>
                          </a:r>
                          <a:r>
                            <a:rPr lang="et-EE" sz="2400" dirty="0">
                              <a:latin typeface="+mn-lt"/>
                              <a:cs typeface="Calibri" panose="020F0502020204030204" pitchFamily="34" charset="0"/>
                            </a:rPr>
                            <a:t> </a:t>
                          </a:r>
                          <a:r>
                            <a:rPr lang="el-GR" sz="2400" dirty="0">
                              <a:latin typeface="+mn-lt"/>
                              <a:cs typeface="Calibri" panose="020F0502020204030204" pitchFamily="34" charset="0"/>
                            </a:rPr>
                            <a:t>&lt;</a:t>
                          </a:r>
                          <a:r>
                            <a:rPr lang="et-EE" sz="2400" dirty="0">
                              <a:latin typeface="+mn-lt"/>
                              <a:cs typeface="Calibri" panose="020F0502020204030204" pitchFamily="34" charset="0"/>
                            </a:rPr>
                            <a:t> n</a:t>
                          </a:r>
                          <a:endParaRPr lang="en-US" sz="2400" dirty="0">
                            <a:latin typeface="+mn-lt"/>
                          </a:endParaRPr>
                        </a:p>
                      </a:txBody>
                      <a:tcPr/>
                    </a:tc>
                    <a:extLst>
                      <a:ext uri="{0D108BD9-81ED-4DB2-BD59-A6C34878D82A}">
                        <a16:rowId xmlns:a16="http://schemas.microsoft.com/office/drawing/2014/main" val="2653914991"/>
                      </a:ext>
                    </a:extLst>
                  </a:tr>
                  <a:tr h="7347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2400" dirty="0">
                              <a:latin typeface="+mn-lt"/>
                            </a:rPr>
                            <a:t>Põhjavee survetase </a:t>
                          </a:r>
                          <a:r>
                            <a:rPr lang="el-GR" sz="2400" dirty="0">
                              <a:latin typeface="+mn-lt"/>
                            </a:rPr>
                            <a:t>ψ</a:t>
                          </a:r>
                          <a:r>
                            <a:rPr lang="el-GR" sz="2400" dirty="0">
                              <a:latin typeface="+mn-lt"/>
                              <a:cs typeface="Calibri" panose="020F0502020204030204" pitchFamily="34" charset="0"/>
                            </a:rPr>
                            <a:t>&gt;</a:t>
                          </a:r>
                          <a:r>
                            <a:rPr lang="et-EE" sz="2400" dirty="0">
                              <a:latin typeface="+mn-lt"/>
                              <a:cs typeface="Calibri" panose="020F0502020204030204" pitchFamily="34" charset="0"/>
                            </a:rPr>
                            <a:t>0</a:t>
                          </a:r>
                          <a:endParaRPr lang="en-US" sz="24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2400" dirty="0">
                              <a:latin typeface="+mn-lt"/>
                            </a:rPr>
                            <a:t>Põhjavee survetase </a:t>
                          </a:r>
                          <a:r>
                            <a:rPr lang="el-GR" sz="2400" dirty="0">
                              <a:latin typeface="+mn-lt"/>
                            </a:rPr>
                            <a:t>ψ</a:t>
                          </a:r>
                          <a:r>
                            <a:rPr lang="el-GR" sz="2400" dirty="0">
                              <a:latin typeface="+mn-lt"/>
                              <a:cs typeface="Calibri" panose="020F0502020204030204" pitchFamily="34" charset="0"/>
                            </a:rPr>
                            <a:t>&lt;</a:t>
                          </a:r>
                          <a:r>
                            <a:rPr lang="et-EE" sz="2400" dirty="0">
                              <a:latin typeface="+mn-lt"/>
                              <a:cs typeface="Calibri" panose="020F0502020204030204" pitchFamily="34" charset="0"/>
                            </a:rPr>
                            <a:t>0</a:t>
                          </a:r>
                          <a:endParaRPr lang="en-US" sz="2400" dirty="0">
                            <a:latin typeface="+mn-lt"/>
                          </a:endParaRPr>
                        </a:p>
                      </a:txBody>
                      <a:tcPr/>
                    </a:tc>
                    <a:extLst>
                      <a:ext uri="{0D108BD9-81ED-4DB2-BD59-A6C34878D82A}">
                        <a16:rowId xmlns:a16="http://schemas.microsoft.com/office/drawing/2014/main" val="4276124344"/>
                      </a:ext>
                    </a:extLst>
                  </a:tr>
                  <a:tr h="734752">
                    <a:tc>
                      <a:txBody>
                        <a:bodyPr/>
                        <a:lstStyle/>
                        <a:p>
                          <a:r>
                            <a:rPr lang="et-EE" sz="2400" dirty="0">
                              <a:latin typeface="+mn-lt"/>
                            </a:rPr>
                            <a:t>K = K</a:t>
                          </a:r>
                          <a:r>
                            <a:rPr lang="et-EE" sz="2400" baseline="-25000" dirty="0">
                              <a:latin typeface="+mn-lt"/>
                            </a:rPr>
                            <a:t>0</a:t>
                          </a:r>
                          <a:endParaRPr lang="en-US" sz="2400" dirty="0">
                            <a:latin typeface="+mn-lt"/>
                          </a:endParaRPr>
                        </a:p>
                      </a:txBody>
                      <a:tcPr/>
                    </a:tc>
                    <a:tc>
                      <a:txBody>
                        <a:bodyPr/>
                        <a:lstStyle/>
                        <a:p>
                          <a:r>
                            <a:rPr lang="et-EE" sz="2400" dirty="0">
                              <a:latin typeface="+mn-lt"/>
                            </a:rPr>
                            <a:t>K = K(</a:t>
                          </a:r>
                          <a:r>
                            <a:rPr lang="el-GR" sz="2400" dirty="0">
                              <a:latin typeface="+mn-lt"/>
                            </a:rPr>
                            <a:t>ψ</a:t>
                          </a:r>
                          <a:r>
                            <a:rPr lang="et-EE" sz="2400" dirty="0">
                              <a:latin typeface="+mn-lt"/>
                            </a:rPr>
                            <a:t>)</a:t>
                          </a:r>
                          <a:endParaRPr lang="en-US" sz="2400" dirty="0">
                            <a:latin typeface="+mn-lt"/>
                          </a:endParaRPr>
                        </a:p>
                      </a:txBody>
                      <a:tcPr/>
                    </a:tc>
                    <a:extLst>
                      <a:ext uri="{0D108BD9-81ED-4DB2-BD59-A6C34878D82A}">
                        <a16:rowId xmlns:a16="http://schemas.microsoft.com/office/drawing/2014/main" val="3011298803"/>
                      </a:ext>
                    </a:extLst>
                  </a:tr>
                  <a:tr h="15917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t-EE" sz="2400" b="0" i="1" smtClean="0">
                                    <a:latin typeface="Cambria Math" panose="02040503050406030204" pitchFamily="18" charset="0"/>
                                  </a:rPr>
                                  <m:t>𝑣</m:t>
                                </m:r>
                                <m:r>
                                  <a:rPr lang="et-EE" sz="2400" b="0" i="1" smtClean="0">
                                    <a:latin typeface="Cambria Math" panose="02040503050406030204" pitchFamily="18" charset="0"/>
                                  </a:rPr>
                                  <m:t>=−</m:t>
                                </m:r>
                                <m:r>
                                  <a:rPr lang="et-EE" sz="2400" b="0" i="1" smtClean="0">
                                    <a:latin typeface="Cambria Math" panose="02040503050406030204" pitchFamily="18" charset="0"/>
                                  </a:rPr>
                                  <m:t>𝐾</m:t>
                                </m:r>
                                <m:f>
                                  <m:fPr>
                                    <m:ctrlPr>
                                      <a:rPr lang="et-EE" sz="2400" b="0" i="1" smtClean="0">
                                        <a:latin typeface="Cambria Math" panose="02040503050406030204" pitchFamily="18" charset="0"/>
                                      </a:rPr>
                                    </m:ctrlPr>
                                  </m:fPr>
                                  <m:num>
                                    <m:r>
                                      <a:rPr lang="et-EE" sz="2400" b="0" i="1" smtClean="0">
                                        <a:latin typeface="Cambria Math" panose="02040503050406030204" pitchFamily="18" charset="0"/>
                                      </a:rPr>
                                      <m:t>𝑑h</m:t>
                                    </m:r>
                                  </m:num>
                                  <m:den>
                                    <m:r>
                                      <a:rPr lang="et-EE" sz="2400" b="0" i="1" smtClean="0">
                                        <a:latin typeface="Cambria Math" panose="02040503050406030204" pitchFamily="18" charset="0"/>
                                      </a:rPr>
                                      <m:t>𝑑𝑙</m:t>
                                    </m:r>
                                  </m:den>
                                </m:f>
                              </m:oMath>
                            </m:oMathPara>
                          </a14:m>
                          <a:endParaRPr lang="et-EE" sz="2400" dirty="0">
                            <a:latin typeface="+mn-lt"/>
                          </a:endParaRPr>
                        </a:p>
                        <a:p>
                          <a:endParaRPr lang="en-US" sz="24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t-EE" sz="2400" b="0" i="1" smtClean="0">
                                    <a:latin typeface="Cambria Math" panose="02040503050406030204" pitchFamily="18" charset="0"/>
                                  </a:rPr>
                                  <m:t>𝑣</m:t>
                                </m:r>
                                <m:r>
                                  <a:rPr lang="et-EE" sz="2400" b="0" i="1" smtClean="0">
                                    <a:latin typeface="Cambria Math" panose="02040503050406030204" pitchFamily="18" charset="0"/>
                                  </a:rPr>
                                  <m:t>=−</m:t>
                                </m:r>
                                <m:r>
                                  <a:rPr lang="et-EE" sz="2400" b="0" i="1" smtClean="0">
                                    <a:latin typeface="Cambria Math" panose="02040503050406030204" pitchFamily="18" charset="0"/>
                                  </a:rPr>
                                  <m:t>𝐾</m:t>
                                </m:r>
                                <m:d>
                                  <m:dPr>
                                    <m:ctrlPr>
                                      <a:rPr lang="et-EE" sz="2400" b="0" i="1" smtClean="0">
                                        <a:latin typeface="Cambria Math" panose="02040503050406030204" pitchFamily="18" charset="0"/>
                                      </a:rPr>
                                    </m:ctrlPr>
                                  </m:dPr>
                                  <m:e>
                                    <m:r>
                                      <m:rPr>
                                        <m:sty m:val="p"/>
                                      </m:rPr>
                                      <a:rPr lang="el-GR" sz="2400" b="0" i="1" smtClean="0">
                                        <a:latin typeface="Cambria Math" panose="02040503050406030204" pitchFamily="18" charset="0"/>
                                      </a:rPr>
                                      <m:t>ψ</m:t>
                                    </m:r>
                                  </m:e>
                                </m:d>
                                <m:f>
                                  <m:fPr>
                                    <m:ctrlPr>
                                      <a:rPr lang="et-EE" sz="2400" b="0" i="1" smtClean="0">
                                        <a:latin typeface="Cambria Math" panose="02040503050406030204" pitchFamily="18" charset="0"/>
                                      </a:rPr>
                                    </m:ctrlPr>
                                  </m:fPr>
                                  <m:num>
                                    <m:r>
                                      <a:rPr lang="et-EE" sz="2400" b="0" i="1" smtClean="0">
                                        <a:latin typeface="Cambria Math" panose="02040503050406030204" pitchFamily="18" charset="0"/>
                                      </a:rPr>
                                      <m:t>𝑑h</m:t>
                                    </m:r>
                                  </m:num>
                                  <m:den>
                                    <m:r>
                                      <a:rPr lang="et-EE" sz="2400" b="0" i="1" smtClean="0">
                                        <a:latin typeface="Cambria Math" panose="02040503050406030204" pitchFamily="18" charset="0"/>
                                      </a:rPr>
                                      <m:t>𝑑𝑙</m:t>
                                    </m:r>
                                  </m:den>
                                </m:f>
                              </m:oMath>
                            </m:oMathPara>
                          </a14:m>
                          <a:endParaRPr lang="et-EE" sz="2400" b="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t-EE" sz="2400" dirty="0">
                              <a:latin typeface="+mn-lt"/>
                            </a:rPr>
                            <a:t>Kui </a:t>
                          </a:r>
                          <a:r>
                            <a:rPr lang="et-EE" sz="2400" dirty="0">
                              <a:latin typeface="+mn-lt"/>
                              <a:cs typeface="Calibri" panose="020F0502020204030204" pitchFamily="34" charset="0"/>
                            </a:rPr>
                            <a:t>θ &lt; n, siis </a:t>
                          </a:r>
                          <a:r>
                            <a:rPr lang="et-EE" sz="2400" dirty="0">
                              <a:latin typeface="+mn-lt"/>
                            </a:rPr>
                            <a:t>K(</a:t>
                          </a:r>
                          <a:r>
                            <a:rPr lang="el-GR" sz="2400" dirty="0">
                              <a:latin typeface="+mn-lt"/>
                            </a:rPr>
                            <a:t>ψ</a:t>
                          </a:r>
                          <a:r>
                            <a:rPr lang="et-EE" sz="2400" dirty="0">
                              <a:latin typeface="+mn-lt"/>
                            </a:rPr>
                            <a:t>) &lt; K</a:t>
                          </a:r>
                        </a:p>
                        <a:p>
                          <a:pPr marL="0" marR="0" lvl="0" indent="0" algn="l" defTabSz="914400" rtl="0" eaLnBrk="1" fontAlgn="auto" latinLnBrk="0" hangingPunct="1">
                            <a:lnSpc>
                              <a:spcPct val="100000"/>
                            </a:lnSpc>
                            <a:spcBef>
                              <a:spcPts val="0"/>
                            </a:spcBef>
                            <a:spcAft>
                              <a:spcPts val="0"/>
                            </a:spcAft>
                            <a:buClrTx/>
                            <a:buSzTx/>
                            <a:buFontTx/>
                            <a:buNone/>
                            <a:tabLst/>
                            <a:defRPr/>
                          </a:pPr>
                          <a:r>
                            <a:rPr lang="et-EE" sz="2400" dirty="0">
                              <a:latin typeface="+mn-lt"/>
                            </a:rPr>
                            <a:t>Kui </a:t>
                          </a:r>
                          <a:r>
                            <a:rPr lang="et-EE" sz="2400" dirty="0">
                              <a:latin typeface="+mn-lt"/>
                              <a:cs typeface="Calibri" panose="020F0502020204030204" pitchFamily="34" charset="0"/>
                            </a:rPr>
                            <a:t>θ = n, siis </a:t>
                          </a:r>
                          <a:r>
                            <a:rPr lang="et-EE" sz="2400" dirty="0">
                              <a:latin typeface="+mn-lt"/>
                            </a:rPr>
                            <a:t>K(</a:t>
                          </a:r>
                          <a:r>
                            <a:rPr lang="el-GR" sz="2400" dirty="0">
                              <a:latin typeface="+mn-lt"/>
                            </a:rPr>
                            <a:t>ψ</a:t>
                          </a:r>
                          <a:r>
                            <a:rPr lang="et-EE" sz="2400" dirty="0">
                              <a:latin typeface="+mn-lt"/>
                            </a:rPr>
                            <a:t>) = K</a:t>
                          </a:r>
                        </a:p>
                      </a:txBody>
                      <a:tcPr/>
                    </a:tc>
                    <a:extLst>
                      <a:ext uri="{0D108BD9-81ED-4DB2-BD59-A6C34878D82A}">
                        <a16:rowId xmlns:a16="http://schemas.microsoft.com/office/drawing/2014/main" val="3537725046"/>
                      </a:ext>
                    </a:extLst>
                  </a:tr>
                </a:tbl>
              </a:graphicData>
            </a:graphic>
          </p:graphicFrame>
        </mc:Choice>
        <mc:Fallback xmlns="">
          <p:graphicFrame>
            <p:nvGraphicFramePr>
              <p:cNvPr id="5" name="Sisu kohatäide 4">
                <a:extLst>
                  <a:ext uri="{FF2B5EF4-FFF2-40B4-BE49-F238E27FC236}">
                    <a16:creationId xmlns:a16="http://schemas.microsoft.com/office/drawing/2014/main" id="{4B7CF783-9230-438C-AA11-E79F2761E563}"/>
                  </a:ext>
                </a:extLst>
              </p:cNvPr>
              <p:cNvGraphicFramePr>
                <a:graphicFrameLocks noGrp="1"/>
              </p:cNvGraphicFramePr>
              <p:nvPr>
                <p:ph idx="1"/>
                <p:extLst>
                  <p:ext uri="{D42A27DB-BD31-4B8C-83A1-F6EECF244321}">
                    <p14:modId xmlns:p14="http://schemas.microsoft.com/office/powerpoint/2010/main" val="2445660413"/>
                  </p:ext>
                </p:extLst>
              </p:nvPr>
            </p:nvGraphicFramePr>
            <p:xfrm>
              <a:off x="838200" y="1825625"/>
              <a:ext cx="10936266" cy="4530727"/>
            </p:xfrm>
            <a:graphic>
              <a:graphicData uri="http://schemas.openxmlformats.org/drawingml/2006/table">
                <a:tbl>
                  <a:tblPr firstRow="1" bandRow="1">
                    <a:tableStyleId>{5C22544A-7EE6-4342-B048-85BDC9FD1C3A}</a:tableStyleId>
                  </a:tblPr>
                  <a:tblGrid>
                    <a:gridCol w="5468133">
                      <a:extLst>
                        <a:ext uri="{9D8B030D-6E8A-4147-A177-3AD203B41FA5}">
                          <a16:colId xmlns:a16="http://schemas.microsoft.com/office/drawing/2014/main" val="2506166"/>
                        </a:ext>
                      </a:extLst>
                    </a:gridCol>
                    <a:gridCol w="5468133">
                      <a:extLst>
                        <a:ext uri="{9D8B030D-6E8A-4147-A177-3AD203B41FA5}">
                          <a16:colId xmlns:a16="http://schemas.microsoft.com/office/drawing/2014/main" val="2244127551"/>
                        </a:ext>
                      </a:extLst>
                    </a:gridCol>
                  </a:tblGrid>
                  <a:tr h="734752">
                    <a:tc>
                      <a:txBody>
                        <a:bodyPr/>
                        <a:lstStyle/>
                        <a:p>
                          <a:pPr algn="ctr"/>
                          <a:r>
                            <a:rPr lang="et-EE" sz="2400" dirty="0"/>
                            <a:t>KÜLLASTUSVÖÖ</a:t>
                          </a:r>
                          <a:endParaRPr lang="en-US" sz="2400" dirty="0"/>
                        </a:p>
                      </a:txBody>
                      <a:tcPr/>
                    </a:tc>
                    <a:tc>
                      <a:txBody>
                        <a:bodyPr/>
                        <a:lstStyle/>
                        <a:p>
                          <a:pPr algn="ctr"/>
                          <a:r>
                            <a:rPr lang="et-EE" sz="2400" dirty="0"/>
                            <a:t>AERATSIOONIVÖÖ</a:t>
                          </a:r>
                          <a:endParaRPr lang="en-US" sz="2400" dirty="0"/>
                        </a:p>
                      </a:txBody>
                      <a:tcPr/>
                    </a:tc>
                    <a:extLst>
                      <a:ext uri="{0D108BD9-81ED-4DB2-BD59-A6C34878D82A}">
                        <a16:rowId xmlns:a16="http://schemas.microsoft.com/office/drawing/2014/main" val="18222180"/>
                      </a:ext>
                    </a:extLst>
                  </a:tr>
                  <a:tr h="734752">
                    <a:tc>
                      <a:txBody>
                        <a:bodyPr/>
                        <a:lstStyle/>
                        <a:p>
                          <a:r>
                            <a:rPr lang="et-EE" sz="2400" dirty="0">
                              <a:latin typeface="+mn-lt"/>
                            </a:rPr>
                            <a:t>n = </a:t>
                          </a:r>
                          <a:r>
                            <a:rPr lang="et-EE" sz="2400" dirty="0">
                              <a:latin typeface="+mn-lt"/>
                              <a:cs typeface="Calibri" panose="020F0502020204030204" pitchFamily="34" charset="0"/>
                            </a:rPr>
                            <a:t>θ</a:t>
                          </a:r>
                          <a:endParaRPr lang="en-US" sz="2400" dirty="0">
                            <a:latin typeface="+mn-lt"/>
                          </a:endParaRPr>
                        </a:p>
                      </a:txBody>
                      <a:tcPr/>
                    </a:tc>
                    <a:tc>
                      <a:txBody>
                        <a:bodyPr/>
                        <a:lstStyle/>
                        <a:p>
                          <a:r>
                            <a:rPr lang="el-GR" sz="2400" dirty="0">
                              <a:latin typeface="+mn-lt"/>
                              <a:cs typeface="Calibri" panose="020F0502020204030204" pitchFamily="34" charset="0"/>
                            </a:rPr>
                            <a:t>θ</a:t>
                          </a:r>
                          <a:r>
                            <a:rPr lang="et-EE" sz="2400" dirty="0">
                              <a:latin typeface="+mn-lt"/>
                              <a:cs typeface="Calibri" panose="020F0502020204030204" pitchFamily="34" charset="0"/>
                            </a:rPr>
                            <a:t> </a:t>
                          </a:r>
                          <a:r>
                            <a:rPr lang="el-GR" sz="2400" dirty="0">
                              <a:latin typeface="+mn-lt"/>
                              <a:cs typeface="Calibri" panose="020F0502020204030204" pitchFamily="34" charset="0"/>
                            </a:rPr>
                            <a:t>&lt;</a:t>
                          </a:r>
                          <a:r>
                            <a:rPr lang="et-EE" sz="2400" dirty="0">
                              <a:latin typeface="+mn-lt"/>
                              <a:cs typeface="Calibri" panose="020F0502020204030204" pitchFamily="34" charset="0"/>
                            </a:rPr>
                            <a:t> n</a:t>
                          </a:r>
                          <a:endParaRPr lang="en-US" sz="2400" dirty="0">
                            <a:latin typeface="+mn-lt"/>
                          </a:endParaRPr>
                        </a:p>
                      </a:txBody>
                      <a:tcPr/>
                    </a:tc>
                    <a:extLst>
                      <a:ext uri="{0D108BD9-81ED-4DB2-BD59-A6C34878D82A}">
                        <a16:rowId xmlns:a16="http://schemas.microsoft.com/office/drawing/2014/main" val="2653914991"/>
                      </a:ext>
                    </a:extLst>
                  </a:tr>
                  <a:tr h="7347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2400" dirty="0">
                              <a:latin typeface="+mn-lt"/>
                            </a:rPr>
                            <a:t>Põhjavee survetase </a:t>
                          </a:r>
                          <a:r>
                            <a:rPr lang="el-GR" sz="2400" dirty="0">
                              <a:latin typeface="+mn-lt"/>
                            </a:rPr>
                            <a:t>ψ</a:t>
                          </a:r>
                          <a:r>
                            <a:rPr lang="el-GR" sz="2400" dirty="0">
                              <a:latin typeface="+mn-lt"/>
                              <a:cs typeface="Calibri" panose="020F0502020204030204" pitchFamily="34" charset="0"/>
                            </a:rPr>
                            <a:t>&gt;</a:t>
                          </a:r>
                          <a:r>
                            <a:rPr lang="et-EE" sz="2400" dirty="0">
                              <a:latin typeface="+mn-lt"/>
                              <a:cs typeface="Calibri" panose="020F0502020204030204" pitchFamily="34" charset="0"/>
                            </a:rPr>
                            <a:t>0</a:t>
                          </a:r>
                          <a:endParaRPr lang="en-US" sz="24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2400" dirty="0">
                              <a:latin typeface="+mn-lt"/>
                            </a:rPr>
                            <a:t>Põhjavee survetase </a:t>
                          </a:r>
                          <a:r>
                            <a:rPr lang="el-GR" sz="2400" dirty="0">
                              <a:latin typeface="+mn-lt"/>
                            </a:rPr>
                            <a:t>ψ</a:t>
                          </a:r>
                          <a:r>
                            <a:rPr lang="el-GR" sz="2400" dirty="0">
                              <a:latin typeface="+mn-lt"/>
                              <a:cs typeface="Calibri" panose="020F0502020204030204" pitchFamily="34" charset="0"/>
                            </a:rPr>
                            <a:t>&lt;</a:t>
                          </a:r>
                          <a:r>
                            <a:rPr lang="et-EE" sz="2400" dirty="0">
                              <a:latin typeface="+mn-lt"/>
                              <a:cs typeface="Calibri" panose="020F0502020204030204" pitchFamily="34" charset="0"/>
                            </a:rPr>
                            <a:t>0</a:t>
                          </a:r>
                          <a:endParaRPr lang="en-US" sz="2400" dirty="0">
                            <a:latin typeface="+mn-lt"/>
                          </a:endParaRPr>
                        </a:p>
                      </a:txBody>
                      <a:tcPr/>
                    </a:tc>
                    <a:extLst>
                      <a:ext uri="{0D108BD9-81ED-4DB2-BD59-A6C34878D82A}">
                        <a16:rowId xmlns:a16="http://schemas.microsoft.com/office/drawing/2014/main" val="4276124344"/>
                      </a:ext>
                    </a:extLst>
                  </a:tr>
                  <a:tr h="734752">
                    <a:tc>
                      <a:txBody>
                        <a:bodyPr/>
                        <a:lstStyle/>
                        <a:p>
                          <a:r>
                            <a:rPr lang="et-EE" sz="2400" dirty="0">
                              <a:latin typeface="+mn-lt"/>
                            </a:rPr>
                            <a:t>K = K</a:t>
                          </a:r>
                          <a:r>
                            <a:rPr lang="et-EE" sz="2400" baseline="-25000" dirty="0">
                              <a:latin typeface="+mn-lt"/>
                            </a:rPr>
                            <a:t>0</a:t>
                          </a:r>
                          <a:endParaRPr lang="en-US" sz="2400" dirty="0">
                            <a:latin typeface="+mn-lt"/>
                          </a:endParaRPr>
                        </a:p>
                      </a:txBody>
                      <a:tcPr/>
                    </a:tc>
                    <a:tc>
                      <a:txBody>
                        <a:bodyPr/>
                        <a:lstStyle/>
                        <a:p>
                          <a:r>
                            <a:rPr lang="et-EE" sz="2400" dirty="0">
                              <a:latin typeface="+mn-lt"/>
                            </a:rPr>
                            <a:t>K = K(</a:t>
                          </a:r>
                          <a:r>
                            <a:rPr lang="el-GR" sz="2400" dirty="0">
                              <a:latin typeface="+mn-lt"/>
                            </a:rPr>
                            <a:t>ψ</a:t>
                          </a:r>
                          <a:r>
                            <a:rPr lang="et-EE" sz="2400" dirty="0">
                              <a:latin typeface="+mn-lt"/>
                            </a:rPr>
                            <a:t>)</a:t>
                          </a:r>
                          <a:endParaRPr lang="en-US" sz="2400" dirty="0">
                            <a:latin typeface="+mn-lt"/>
                          </a:endParaRPr>
                        </a:p>
                      </a:txBody>
                      <a:tcPr/>
                    </a:tc>
                    <a:extLst>
                      <a:ext uri="{0D108BD9-81ED-4DB2-BD59-A6C34878D82A}">
                        <a16:rowId xmlns:a16="http://schemas.microsoft.com/office/drawing/2014/main" val="3011298803"/>
                      </a:ext>
                    </a:extLst>
                  </a:tr>
                  <a:tr h="1591719">
                    <a:tc>
                      <a:txBody>
                        <a:bodyPr/>
                        <a:lstStyle/>
                        <a:p>
                          <a:endParaRPr lang="en-US"/>
                        </a:p>
                      </a:txBody>
                      <a:tcPr>
                        <a:blipFill>
                          <a:blip r:embed="rId3"/>
                          <a:stretch>
                            <a:fillRect l="-111" t="-188123" r="-100334" b="-4215"/>
                          </a:stretch>
                        </a:blipFill>
                      </a:tcPr>
                    </a:tc>
                    <a:tc>
                      <a:txBody>
                        <a:bodyPr/>
                        <a:lstStyle/>
                        <a:p>
                          <a:endParaRPr lang="en-US"/>
                        </a:p>
                      </a:txBody>
                      <a:tcPr>
                        <a:blipFill>
                          <a:blip r:embed="rId3"/>
                          <a:stretch>
                            <a:fillRect l="-100223" t="-188123" r="-446" b="-4215"/>
                          </a:stretch>
                        </a:blipFill>
                      </a:tcPr>
                    </a:tc>
                    <a:extLst>
                      <a:ext uri="{0D108BD9-81ED-4DB2-BD59-A6C34878D82A}">
                        <a16:rowId xmlns:a16="http://schemas.microsoft.com/office/drawing/2014/main" val="3537725046"/>
                      </a:ext>
                    </a:extLst>
                  </a:tr>
                </a:tbl>
              </a:graphicData>
            </a:graphic>
          </p:graphicFrame>
        </mc:Fallback>
      </mc:AlternateContent>
      <p:sp>
        <p:nvSpPr>
          <p:cNvPr id="4" name="Slaidinumbri kohatäide 3">
            <a:extLst>
              <a:ext uri="{FF2B5EF4-FFF2-40B4-BE49-F238E27FC236}">
                <a16:creationId xmlns:a16="http://schemas.microsoft.com/office/drawing/2014/main" id="{06D09A02-1480-4079-ACF1-09DBFA39FFA4}"/>
              </a:ext>
            </a:extLst>
          </p:cNvPr>
          <p:cNvSpPr>
            <a:spLocks noGrp="1"/>
          </p:cNvSpPr>
          <p:nvPr>
            <p:ph type="sldNum" sz="quarter" idx="12"/>
          </p:nvPr>
        </p:nvSpPr>
        <p:spPr/>
        <p:txBody>
          <a:bodyPr/>
          <a:lstStyle/>
          <a:p>
            <a:fld id="{A6283DEA-D3B6-42CC-ACCC-9B7F80A32ABC}" type="slidenum">
              <a:rPr lang="en-US" smtClean="0"/>
              <a:t>28</a:t>
            </a:fld>
            <a:endParaRPr lang="en-US"/>
          </a:p>
        </p:txBody>
      </p:sp>
    </p:spTree>
    <p:extLst>
      <p:ext uri="{BB962C8B-B14F-4D97-AF65-F5344CB8AC3E}">
        <p14:creationId xmlns:p14="http://schemas.microsoft.com/office/powerpoint/2010/main" val="10651219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8DDFAC16-DB00-4D75-853F-C0D09F2CBD95}"/>
              </a:ext>
            </a:extLst>
          </p:cNvPr>
          <p:cNvSpPr>
            <a:spLocks noGrp="1"/>
          </p:cNvSpPr>
          <p:nvPr>
            <p:ph type="title"/>
          </p:nvPr>
        </p:nvSpPr>
        <p:spPr/>
        <p:txBody>
          <a:bodyPr/>
          <a:lstStyle/>
          <a:p>
            <a:r>
              <a:rPr lang="et-EE" b="1" dirty="0"/>
              <a:t>Kodused ülesanded</a:t>
            </a:r>
            <a:endParaRPr lang="en-US" b="1" dirty="0"/>
          </a:p>
        </p:txBody>
      </p:sp>
      <p:sp>
        <p:nvSpPr>
          <p:cNvPr id="3" name="Sisu kohatäide 2">
            <a:extLst>
              <a:ext uri="{FF2B5EF4-FFF2-40B4-BE49-F238E27FC236}">
                <a16:creationId xmlns:a16="http://schemas.microsoft.com/office/drawing/2014/main" id="{BAD8BC9F-CBC9-4C64-BA01-8F9A07E0B28B}"/>
              </a:ext>
            </a:extLst>
          </p:cNvPr>
          <p:cNvSpPr>
            <a:spLocks noGrp="1"/>
          </p:cNvSpPr>
          <p:nvPr>
            <p:ph idx="1"/>
          </p:nvPr>
        </p:nvSpPr>
        <p:spPr/>
        <p:txBody>
          <a:bodyPr/>
          <a:lstStyle/>
          <a:p>
            <a:r>
              <a:rPr lang="et-EE" dirty="0"/>
              <a:t>Ülesanded leitavad </a:t>
            </a:r>
            <a:r>
              <a:rPr lang="et-EE" dirty="0" err="1"/>
              <a:t>Moodle’st</a:t>
            </a:r>
            <a:r>
              <a:rPr lang="et-EE" dirty="0"/>
              <a:t> 4. teema alt (</a:t>
            </a:r>
            <a:r>
              <a:rPr lang="et-EE" dirty="0">
                <a:hlinkClick r:id="rId3"/>
              </a:rPr>
              <a:t>https://moodle.hitsa.ee/</a:t>
            </a:r>
            <a:r>
              <a:rPr lang="et-EE" dirty="0"/>
              <a:t>);</a:t>
            </a:r>
          </a:p>
          <a:p>
            <a:r>
              <a:rPr lang="et-EE" dirty="0"/>
              <a:t>Eksamile pääsemise eeldus</a:t>
            </a:r>
          </a:p>
          <a:p>
            <a:r>
              <a:rPr lang="et-EE" dirty="0"/>
              <a:t>Koduste ülesannete failis olevatele ülesannetele sarnased näidisülesanded lahendatakse loengutes</a:t>
            </a:r>
          </a:p>
          <a:p>
            <a:r>
              <a:rPr lang="et-EE" dirty="0"/>
              <a:t>Esitamine kirjalikult loengus (või elektrooniliselt aadressil </a:t>
            </a:r>
            <a:r>
              <a:rPr lang="et-EE" dirty="0">
                <a:hlinkClick r:id="rId4"/>
              </a:rPr>
              <a:t>joonas.parn@ttu.ee</a:t>
            </a:r>
            <a:r>
              <a:rPr lang="et-EE" dirty="0"/>
              <a:t>) </a:t>
            </a:r>
          </a:p>
          <a:p>
            <a:r>
              <a:rPr lang="et-EE" b="1" dirty="0">
                <a:solidFill>
                  <a:srgbClr val="FF0000"/>
                </a:solidFill>
              </a:rPr>
              <a:t>Tähtaeg 04.12.2017</a:t>
            </a:r>
            <a:endParaRPr lang="en-US" dirty="0"/>
          </a:p>
        </p:txBody>
      </p:sp>
      <p:sp>
        <p:nvSpPr>
          <p:cNvPr id="4" name="Slaidinumbri kohatäide 3">
            <a:extLst>
              <a:ext uri="{FF2B5EF4-FFF2-40B4-BE49-F238E27FC236}">
                <a16:creationId xmlns:a16="http://schemas.microsoft.com/office/drawing/2014/main" id="{4FA23663-5A62-4D69-866B-E94EC47C3E62}"/>
              </a:ext>
            </a:extLst>
          </p:cNvPr>
          <p:cNvSpPr>
            <a:spLocks noGrp="1"/>
          </p:cNvSpPr>
          <p:nvPr>
            <p:ph type="sldNum" sz="quarter" idx="12"/>
          </p:nvPr>
        </p:nvSpPr>
        <p:spPr/>
        <p:txBody>
          <a:bodyPr/>
          <a:lstStyle/>
          <a:p>
            <a:fld id="{A6283DEA-D3B6-42CC-ACCC-9B7F80A32ABC}" type="slidenum">
              <a:rPr lang="en-US" smtClean="0"/>
              <a:t>29</a:t>
            </a:fld>
            <a:endParaRPr lang="en-US"/>
          </a:p>
        </p:txBody>
      </p:sp>
    </p:spTree>
    <p:extLst>
      <p:ext uri="{BB962C8B-B14F-4D97-AF65-F5344CB8AC3E}">
        <p14:creationId xmlns:p14="http://schemas.microsoft.com/office/powerpoint/2010/main" val="247506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77B849C3-3291-432B-8083-72F930ACC24C}"/>
              </a:ext>
            </a:extLst>
          </p:cNvPr>
          <p:cNvSpPr>
            <a:spLocks noGrp="1"/>
          </p:cNvSpPr>
          <p:nvPr>
            <p:ph type="title"/>
          </p:nvPr>
        </p:nvSpPr>
        <p:spPr>
          <a:xfrm>
            <a:off x="838200" y="0"/>
            <a:ext cx="10515600" cy="1325563"/>
          </a:xfrm>
        </p:spPr>
        <p:txBody>
          <a:bodyPr/>
          <a:lstStyle/>
          <a:p>
            <a:r>
              <a:rPr lang="et-EE" b="1" dirty="0"/>
              <a:t>Homogeenne/heterogeenne, isotroopne/anisotroopne veekiht</a:t>
            </a:r>
            <a:endParaRPr lang="en-US" dirty="0"/>
          </a:p>
        </p:txBody>
      </p:sp>
      <p:pic>
        <p:nvPicPr>
          <p:cNvPr id="7" name="Sisu kohatäide 6">
            <a:extLst>
              <a:ext uri="{FF2B5EF4-FFF2-40B4-BE49-F238E27FC236}">
                <a16:creationId xmlns:a16="http://schemas.microsoft.com/office/drawing/2014/main" id="{114B13BA-99EA-474C-BADA-9989B064DC32}"/>
              </a:ext>
            </a:extLst>
          </p:cNvPr>
          <p:cNvPicPr>
            <a:picLocks noGrp="1" noChangeAspect="1"/>
          </p:cNvPicPr>
          <p:nvPr>
            <p:ph idx="1"/>
          </p:nvPr>
        </p:nvPicPr>
        <p:blipFill>
          <a:blip r:embed="rId3"/>
          <a:stretch>
            <a:fillRect/>
          </a:stretch>
        </p:blipFill>
        <p:spPr>
          <a:xfrm>
            <a:off x="2844192" y="1325563"/>
            <a:ext cx="6503616" cy="5463274"/>
          </a:xfrm>
          <a:prstGeom prst="rect">
            <a:avLst/>
          </a:prstGeom>
        </p:spPr>
      </p:pic>
      <p:sp>
        <p:nvSpPr>
          <p:cNvPr id="8" name="TextBox 7">
            <a:extLst>
              <a:ext uri="{FF2B5EF4-FFF2-40B4-BE49-F238E27FC236}">
                <a16:creationId xmlns:a16="http://schemas.microsoft.com/office/drawing/2014/main" id="{CB24E766-9005-4BA0-A7D0-1903AA326095}"/>
              </a:ext>
            </a:extLst>
          </p:cNvPr>
          <p:cNvSpPr txBox="1"/>
          <p:nvPr/>
        </p:nvSpPr>
        <p:spPr>
          <a:xfrm>
            <a:off x="8987283" y="6419505"/>
            <a:ext cx="2257221" cy="369332"/>
          </a:xfrm>
          <a:prstGeom prst="rect">
            <a:avLst/>
          </a:prstGeom>
          <a:noFill/>
        </p:spPr>
        <p:txBody>
          <a:bodyPr wrap="none" rtlCol="0">
            <a:spAutoFit/>
          </a:bodyPr>
          <a:lstStyle/>
          <a:p>
            <a:r>
              <a:rPr lang="et-EE" dirty="0" err="1"/>
              <a:t>Freeze</a:t>
            </a:r>
            <a:r>
              <a:rPr lang="et-EE" dirty="0"/>
              <a:t> &amp; Cherry, 1979</a:t>
            </a:r>
            <a:endParaRPr lang="en-US" dirty="0"/>
          </a:p>
        </p:txBody>
      </p:sp>
      <p:sp>
        <p:nvSpPr>
          <p:cNvPr id="3" name="Slaidinumbri kohatäide 2">
            <a:extLst>
              <a:ext uri="{FF2B5EF4-FFF2-40B4-BE49-F238E27FC236}">
                <a16:creationId xmlns:a16="http://schemas.microsoft.com/office/drawing/2014/main" id="{4BA4806C-99BF-4B48-8357-A52E3BEF7454}"/>
              </a:ext>
            </a:extLst>
          </p:cNvPr>
          <p:cNvSpPr>
            <a:spLocks noGrp="1"/>
          </p:cNvSpPr>
          <p:nvPr>
            <p:ph type="sldNum" sz="quarter" idx="12"/>
          </p:nvPr>
        </p:nvSpPr>
        <p:spPr/>
        <p:txBody>
          <a:bodyPr/>
          <a:lstStyle/>
          <a:p>
            <a:fld id="{C6DDDB51-95AB-4E2D-A948-59737F4511DE}" type="slidenum">
              <a:rPr lang="en-US" smtClean="0"/>
              <a:t>3</a:t>
            </a:fld>
            <a:endParaRPr lang="en-US"/>
          </a:p>
        </p:txBody>
      </p:sp>
    </p:spTree>
    <p:extLst>
      <p:ext uri="{BB962C8B-B14F-4D97-AF65-F5344CB8AC3E}">
        <p14:creationId xmlns:p14="http://schemas.microsoft.com/office/powerpoint/2010/main" val="648708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B24E766-9005-4BA0-A7D0-1903AA326095}"/>
              </a:ext>
            </a:extLst>
          </p:cNvPr>
          <p:cNvSpPr txBox="1"/>
          <p:nvPr/>
        </p:nvSpPr>
        <p:spPr>
          <a:xfrm>
            <a:off x="8297839" y="6352143"/>
            <a:ext cx="1469954" cy="369332"/>
          </a:xfrm>
          <a:prstGeom prst="rect">
            <a:avLst/>
          </a:prstGeom>
          <a:noFill/>
        </p:spPr>
        <p:txBody>
          <a:bodyPr wrap="none" rtlCol="0">
            <a:spAutoFit/>
          </a:bodyPr>
          <a:lstStyle/>
          <a:p>
            <a:r>
              <a:rPr lang="et-EE" dirty="0" err="1"/>
              <a:t>Hiscock</a:t>
            </a:r>
            <a:r>
              <a:rPr lang="et-EE" dirty="0"/>
              <a:t>, 2005</a:t>
            </a:r>
            <a:endParaRPr lang="en-US" dirty="0"/>
          </a:p>
        </p:txBody>
      </p:sp>
      <p:sp>
        <p:nvSpPr>
          <p:cNvPr id="3" name="Slaidinumbri kohatäide 2">
            <a:extLst>
              <a:ext uri="{FF2B5EF4-FFF2-40B4-BE49-F238E27FC236}">
                <a16:creationId xmlns:a16="http://schemas.microsoft.com/office/drawing/2014/main" id="{4BA4806C-99BF-4B48-8357-A52E3BEF7454}"/>
              </a:ext>
            </a:extLst>
          </p:cNvPr>
          <p:cNvSpPr>
            <a:spLocks noGrp="1"/>
          </p:cNvSpPr>
          <p:nvPr>
            <p:ph type="sldNum" sz="quarter" idx="12"/>
          </p:nvPr>
        </p:nvSpPr>
        <p:spPr/>
        <p:txBody>
          <a:bodyPr/>
          <a:lstStyle/>
          <a:p>
            <a:fld id="{C6DDDB51-95AB-4E2D-A948-59737F4511DE}" type="slidenum">
              <a:rPr lang="en-US" smtClean="0"/>
              <a:t>4</a:t>
            </a:fld>
            <a:endParaRPr lang="en-US" dirty="0"/>
          </a:p>
        </p:txBody>
      </p:sp>
      <p:pic>
        <p:nvPicPr>
          <p:cNvPr id="6" name="Sisu kohatäide 5">
            <a:extLst>
              <a:ext uri="{FF2B5EF4-FFF2-40B4-BE49-F238E27FC236}">
                <a16:creationId xmlns:a16="http://schemas.microsoft.com/office/drawing/2014/main" id="{D8492E04-EEBF-4AD7-BA6D-CE8A1C2D7FDF}"/>
              </a:ext>
            </a:extLst>
          </p:cNvPr>
          <p:cNvPicPr>
            <a:picLocks noGrp="1" noChangeAspect="1"/>
          </p:cNvPicPr>
          <p:nvPr>
            <p:ph idx="1"/>
          </p:nvPr>
        </p:nvPicPr>
        <p:blipFill>
          <a:blip r:embed="rId3"/>
          <a:stretch>
            <a:fillRect/>
          </a:stretch>
        </p:blipFill>
        <p:spPr>
          <a:xfrm>
            <a:off x="3002507" y="-1438"/>
            <a:ext cx="5295332" cy="6851735"/>
          </a:xfrm>
          <a:prstGeom prst="rect">
            <a:avLst/>
          </a:prstGeom>
        </p:spPr>
      </p:pic>
    </p:spTree>
    <p:extLst>
      <p:ext uri="{BB962C8B-B14F-4D97-AF65-F5344CB8AC3E}">
        <p14:creationId xmlns:p14="http://schemas.microsoft.com/office/powerpoint/2010/main" val="3652499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7B2C915C-2F9C-4B28-903F-BC0144E5FD8E}"/>
              </a:ext>
            </a:extLst>
          </p:cNvPr>
          <p:cNvSpPr>
            <a:spLocks noGrp="1"/>
          </p:cNvSpPr>
          <p:nvPr>
            <p:ph type="title"/>
          </p:nvPr>
        </p:nvSpPr>
        <p:spPr/>
        <p:txBody>
          <a:bodyPr/>
          <a:lstStyle/>
          <a:p>
            <a:r>
              <a:rPr lang="et-EE" b="1" dirty="0"/>
              <a:t>Veejuhtivus</a:t>
            </a:r>
            <a:endParaRPr lang="en-US" b="1" dirty="0"/>
          </a:p>
        </p:txBody>
      </p:sp>
      <mc:AlternateContent xmlns:mc="http://schemas.openxmlformats.org/markup-compatibility/2006" xmlns:a14="http://schemas.microsoft.com/office/drawing/2010/main">
        <mc:Choice Requires="a14">
          <p:sp>
            <p:nvSpPr>
              <p:cNvPr id="3" name="Sisu kohatäide 2">
                <a:extLst>
                  <a:ext uri="{FF2B5EF4-FFF2-40B4-BE49-F238E27FC236}">
                    <a16:creationId xmlns:a16="http://schemas.microsoft.com/office/drawing/2014/main" id="{BAE9F766-6686-488C-9CA0-3AC8CC2D1246}"/>
                  </a:ext>
                </a:extLst>
              </p:cNvPr>
              <p:cNvSpPr>
                <a:spLocks noGrp="1"/>
              </p:cNvSpPr>
              <p:nvPr>
                <p:ph idx="1"/>
              </p:nvPr>
            </p:nvSpPr>
            <p:spPr>
              <a:xfrm>
                <a:off x="124218" y="1825625"/>
                <a:ext cx="10515600" cy="4351338"/>
              </a:xfrm>
            </p:spPr>
            <p:txBody>
              <a:bodyPr/>
              <a:lstStyle/>
              <a:p>
                <a:r>
                  <a:rPr lang="et-EE" b="1" dirty="0"/>
                  <a:t>Veekihi võimet transportida vett kogu selle paksuse </a:t>
                </a:r>
                <a:r>
                  <a:rPr lang="et-EE" b="1" i="1" dirty="0"/>
                  <a:t>b</a:t>
                </a:r>
                <a:r>
                  <a:rPr lang="et-EE" b="1" dirty="0"/>
                  <a:t> ulatuses nimetatakse selle </a:t>
                </a:r>
                <a:r>
                  <a:rPr lang="et-EE" b="1" dirty="0">
                    <a:solidFill>
                      <a:srgbClr val="0070C0"/>
                    </a:solidFill>
                  </a:rPr>
                  <a:t>veejuhtivuseks</a:t>
                </a:r>
                <a:r>
                  <a:rPr lang="et-EE" b="1" dirty="0"/>
                  <a:t> (</a:t>
                </a:r>
                <a:r>
                  <a:rPr lang="et-EE" b="1" i="1" dirty="0" err="1"/>
                  <a:t>transmissivity</a:t>
                </a:r>
                <a:r>
                  <a:rPr lang="et-EE" b="1" dirty="0"/>
                  <a:t>) ja tähistatakse tähega T</a:t>
                </a:r>
                <a:r>
                  <a:rPr lang="et-EE" dirty="0"/>
                  <a:t>.</a:t>
                </a:r>
              </a:p>
              <a:p>
                <a:pPr marL="0" indent="0">
                  <a:buNone/>
                </a:pPr>
                <a14:m>
                  <m:oMathPara xmlns:m="http://schemas.openxmlformats.org/officeDocument/2006/math">
                    <m:oMathParaPr>
                      <m:jc m:val="centerGroup"/>
                    </m:oMathParaPr>
                    <m:oMath xmlns:m="http://schemas.openxmlformats.org/officeDocument/2006/math">
                      <m:r>
                        <a:rPr lang="et-EE" b="0" i="1" smtClean="0">
                          <a:latin typeface="Cambria Math" panose="02040503050406030204" pitchFamily="18" charset="0"/>
                        </a:rPr>
                        <m:t>𝑇</m:t>
                      </m:r>
                      <m:r>
                        <a:rPr lang="et-EE" b="0" i="1" smtClean="0">
                          <a:latin typeface="Cambria Math" panose="02040503050406030204" pitchFamily="18" charset="0"/>
                        </a:rPr>
                        <m:t>=</m:t>
                      </m:r>
                      <m:r>
                        <a:rPr lang="et-EE" b="0" i="1" smtClean="0">
                          <a:latin typeface="Cambria Math" panose="02040503050406030204" pitchFamily="18" charset="0"/>
                        </a:rPr>
                        <m:t>𝐾𝑏</m:t>
                      </m:r>
                    </m:oMath>
                  </m:oMathPara>
                </a14:m>
                <a:endParaRPr lang="et-EE" dirty="0"/>
              </a:p>
              <a:p>
                <a:r>
                  <a:rPr lang="et-EE" dirty="0"/>
                  <a:t>Veekihi veejuhtivus kirjeldab veehulka, mida sealt on võimalik kaevude abil kätte saada. Selle ühikuks on m</a:t>
                </a:r>
                <a:r>
                  <a:rPr lang="et-EE" baseline="30000" dirty="0"/>
                  <a:t>2</a:t>
                </a:r>
                <a:r>
                  <a:rPr lang="et-EE" dirty="0"/>
                  <a:t>/</a:t>
                </a:r>
                <a:r>
                  <a:rPr lang="et-EE" dirty="0" err="1"/>
                  <a:t>d.</a:t>
                </a:r>
                <a:endParaRPr lang="et-EE" dirty="0"/>
              </a:p>
              <a:p>
                <a:r>
                  <a:rPr lang="et-EE" dirty="0"/>
                  <a:t>Erinevalt filtratsioonimoodulist K arvestab veejuhtivus veekihi mõõtmetega. </a:t>
                </a:r>
              </a:p>
              <a:p>
                <a:r>
                  <a:rPr lang="et-EE" b="1" dirty="0">
                    <a:solidFill>
                      <a:srgbClr val="FF0000"/>
                    </a:solidFill>
                  </a:rPr>
                  <a:t>NB! </a:t>
                </a:r>
                <a:r>
                  <a:rPr lang="et-EE" dirty="0">
                    <a:solidFill>
                      <a:srgbClr val="FF0000"/>
                    </a:solidFill>
                  </a:rPr>
                  <a:t>Vabapinnalises ehk surveta põhjaveekihis ei ole küllastunud veekihi paksus konstantne! (nt. </a:t>
                </a:r>
                <a:r>
                  <a:rPr lang="et-EE" dirty="0" err="1">
                    <a:solidFill>
                      <a:srgbClr val="FF0000"/>
                    </a:solidFill>
                  </a:rPr>
                  <a:t>aastaaegadevahelised</a:t>
                </a:r>
                <a:r>
                  <a:rPr lang="et-EE" dirty="0">
                    <a:solidFill>
                      <a:srgbClr val="FF0000"/>
                    </a:solidFill>
                  </a:rPr>
                  <a:t> muutused)</a:t>
                </a:r>
                <a:endParaRPr lang="en-US" dirty="0">
                  <a:solidFill>
                    <a:srgbClr val="FF0000"/>
                  </a:solidFill>
                </a:endParaRPr>
              </a:p>
            </p:txBody>
          </p:sp>
        </mc:Choice>
        <mc:Fallback xmlns="">
          <p:sp>
            <p:nvSpPr>
              <p:cNvPr id="3" name="Sisu kohatäide 2">
                <a:extLst>
                  <a:ext uri="{FF2B5EF4-FFF2-40B4-BE49-F238E27FC236}">
                    <a16:creationId xmlns:a16="http://schemas.microsoft.com/office/drawing/2014/main" id="{BAE9F766-6686-488C-9CA0-3AC8CC2D1246}"/>
                  </a:ext>
                </a:extLst>
              </p:cNvPr>
              <p:cNvSpPr>
                <a:spLocks noGrp="1" noRot="1" noChangeAspect="1" noMove="1" noResize="1" noEditPoints="1" noAdjustHandles="1" noChangeArrowheads="1" noChangeShapeType="1" noTextEdit="1"/>
              </p:cNvSpPr>
              <p:nvPr>
                <p:ph idx="1"/>
              </p:nvPr>
            </p:nvSpPr>
            <p:spPr>
              <a:xfrm>
                <a:off x="124218" y="1825625"/>
                <a:ext cx="10515600" cy="4351338"/>
              </a:xfrm>
              <a:blipFill>
                <a:blip r:embed="rId3"/>
                <a:stretch>
                  <a:fillRect l="-1043" t="-2241" b="-3081"/>
                </a:stretch>
              </a:blipFill>
            </p:spPr>
            <p:txBody>
              <a:bodyPr/>
              <a:lstStyle/>
              <a:p>
                <a:r>
                  <a:rPr lang="en-US">
                    <a:noFill/>
                  </a:rPr>
                  <a:t> </a:t>
                </a:r>
              </a:p>
            </p:txBody>
          </p:sp>
        </mc:Fallback>
      </mc:AlternateContent>
      <p:pic>
        <p:nvPicPr>
          <p:cNvPr id="4" name="Pilt 3">
            <a:extLst>
              <a:ext uri="{FF2B5EF4-FFF2-40B4-BE49-F238E27FC236}">
                <a16:creationId xmlns:a16="http://schemas.microsoft.com/office/drawing/2014/main" id="{814C26C7-1049-45C7-893D-BD34FEEF3181}"/>
              </a:ext>
            </a:extLst>
          </p:cNvPr>
          <p:cNvPicPr>
            <a:picLocks noChangeAspect="1"/>
          </p:cNvPicPr>
          <p:nvPr/>
        </p:nvPicPr>
        <p:blipFill>
          <a:blip r:embed="rId4"/>
          <a:stretch>
            <a:fillRect/>
          </a:stretch>
        </p:blipFill>
        <p:spPr>
          <a:xfrm>
            <a:off x="9635792" y="0"/>
            <a:ext cx="2556208" cy="2242159"/>
          </a:xfrm>
          <a:prstGeom prst="rect">
            <a:avLst/>
          </a:prstGeom>
        </p:spPr>
      </p:pic>
      <p:sp>
        <p:nvSpPr>
          <p:cNvPr id="5" name="Slaidinumbri kohatäide 4">
            <a:extLst>
              <a:ext uri="{FF2B5EF4-FFF2-40B4-BE49-F238E27FC236}">
                <a16:creationId xmlns:a16="http://schemas.microsoft.com/office/drawing/2014/main" id="{A2B7560F-B68E-43EE-A49C-A4CC5A4A6AF4}"/>
              </a:ext>
            </a:extLst>
          </p:cNvPr>
          <p:cNvSpPr>
            <a:spLocks noGrp="1"/>
          </p:cNvSpPr>
          <p:nvPr>
            <p:ph type="sldNum" sz="quarter" idx="12"/>
          </p:nvPr>
        </p:nvSpPr>
        <p:spPr/>
        <p:txBody>
          <a:bodyPr/>
          <a:lstStyle/>
          <a:p>
            <a:fld id="{A6283DEA-D3B6-42CC-ACCC-9B7F80A32ABC}" type="slidenum">
              <a:rPr lang="en-US" smtClean="0"/>
              <a:t>5</a:t>
            </a:fld>
            <a:endParaRPr lang="en-US"/>
          </a:p>
        </p:txBody>
      </p:sp>
    </p:spTree>
    <p:extLst>
      <p:ext uri="{BB962C8B-B14F-4D97-AF65-F5344CB8AC3E}">
        <p14:creationId xmlns:p14="http://schemas.microsoft.com/office/powerpoint/2010/main" val="204742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95BB473C-1025-4498-AB61-491EDB8D4CBC}"/>
              </a:ext>
            </a:extLst>
          </p:cNvPr>
          <p:cNvSpPr>
            <a:spLocks noGrp="1"/>
          </p:cNvSpPr>
          <p:nvPr>
            <p:ph type="title"/>
          </p:nvPr>
        </p:nvSpPr>
        <p:spPr/>
        <p:txBody>
          <a:bodyPr/>
          <a:lstStyle/>
          <a:p>
            <a:r>
              <a:rPr lang="et-EE" b="1" dirty="0"/>
              <a:t>Veemahutavus</a:t>
            </a:r>
            <a:endParaRPr lang="en-US" b="1" dirty="0"/>
          </a:p>
        </p:txBody>
      </p:sp>
      <p:sp>
        <p:nvSpPr>
          <p:cNvPr id="3" name="Sisu kohatäide 2">
            <a:extLst>
              <a:ext uri="{FF2B5EF4-FFF2-40B4-BE49-F238E27FC236}">
                <a16:creationId xmlns:a16="http://schemas.microsoft.com/office/drawing/2014/main" id="{CEB74DFB-0B7F-4B3A-9868-CC8EBC79ED6B}"/>
              </a:ext>
            </a:extLst>
          </p:cNvPr>
          <p:cNvSpPr>
            <a:spLocks noGrp="1"/>
          </p:cNvSpPr>
          <p:nvPr>
            <p:ph idx="1"/>
          </p:nvPr>
        </p:nvSpPr>
        <p:spPr/>
        <p:txBody>
          <a:bodyPr/>
          <a:lstStyle/>
          <a:p>
            <a:r>
              <a:rPr lang="et-EE" b="1" dirty="0"/>
              <a:t>Kui veekihist vett lisada või välja pumbata, muutub selles oleva vee hulk ehk veekihi </a:t>
            </a:r>
            <a:r>
              <a:rPr lang="et-EE" b="1" dirty="0">
                <a:solidFill>
                  <a:srgbClr val="0070C0"/>
                </a:solidFill>
              </a:rPr>
              <a:t>mahutavus</a:t>
            </a:r>
            <a:r>
              <a:rPr lang="et-EE" b="1" dirty="0"/>
              <a:t> (</a:t>
            </a:r>
            <a:r>
              <a:rPr lang="et-EE" b="1" i="1" dirty="0" err="1"/>
              <a:t>storage</a:t>
            </a:r>
            <a:r>
              <a:rPr lang="et-EE" b="1" dirty="0"/>
              <a:t>). Veemahutavus kirjeldab vee hulka, mida põhjaveekiht on võimeline endasse ladestama.</a:t>
            </a:r>
          </a:p>
          <a:p>
            <a:r>
              <a:rPr lang="et-EE" dirty="0"/>
              <a:t>Koos veemahutavuse muutusega muutub ka põhjaveetase. </a:t>
            </a:r>
          </a:p>
          <a:p>
            <a:r>
              <a:rPr lang="et-EE" dirty="0"/>
              <a:t>Kui filtratsioonimoodul ja veejuhtivus kirjeldavad seda kui </a:t>
            </a:r>
            <a:r>
              <a:rPr lang="et-EE" u="sng" dirty="0"/>
              <a:t>kiiresti</a:t>
            </a:r>
            <a:r>
              <a:rPr lang="et-EE" dirty="0"/>
              <a:t> põhjaveekiht selles ladestunud vett välja annab, siis veemahutavus kirjeldab kui milline</a:t>
            </a:r>
            <a:r>
              <a:rPr lang="et-EE" u="sng" dirty="0"/>
              <a:t> kogus</a:t>
            </a:r>
            <a:r>
              <a:rPr lang="et-EE" dirty="0"/>
              <a:t> põhjavett mingist veekihist vabaneb.</a:t>
            </a:r>
            <a:endParaRPr lang="et-EE" u="sng" dirty="0"/>
          </a:p>
          <a:p>
            <a:r>
              <a:rPr lang="et-EE" dirty="0"/>
              <a:t>Oluline on arvestada veemahutavuse erinevat iseloomu surveta ja surveliste põhjaveekihtide puhul.</a:t>
            </a:r>
          </a:p>
        </p:txBody>
      </p:sp>
      <p:sp>
        <p:nvSpPr>
          <p:cNvPr id="4" name="Slaidinumbri kohatäide 3">
            <a:extLst>
              <a:ext uri="{FF2B5EF4-FFF2-40B4-BE49-F238E27FC236}">
                <a16:creationId xmlns:a16="http://schemas.microsoft.com/office/drawing/2014/main" id="{EEA3E584-1FE3-42D9-BADA-94CBCECAC295}"/>
              </a:ext>
            </a:extLst>
          </p:cNvPr>
          <p:cNvSpPr>
            <a:spLocks noGrp="1"/>
          </p:cNvSpPr>
          <p:nvPr>
            <p:ph type="sldNum" sz="quarter" idx="12"/>
          </p:nvPr>
        </p:nvSpPr>
        <p:spPr/>
        <p:txBody>
          <a:bodyPr/>
          <a:lstStyle/>
          <a:p>
            <a:fld id="{A6283DEA-D3B6-42CC-ACCC-9B7F80A32ABC}" type="slidenum">
              <a:rPr lang="en-US" smtClean="0"/>
              <a:t>6</a:t>
            </a:fld>
            <a:endParaRPr lang="en-US"/>
          </a:p>
        </p:txBody>
      </p:sp>
    </p:spTree>
    <p:extLst>
      <p:ext uri="{BB962C8B-B14F-4D97-AF65-F5344CB8AC3E}">
        <p14:creationId xmlns:p14="http://schemas.microsoft.com/office/powerpoint/2010/main" val="141199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1056CB1A-D6F8-4C48-86D7-75E7BCCCB667}"/>
              </a:ext>
            </a:extLst>
          </p:cNvPr>
          <p:cNvSpPr>
            <a:spLocks noGrp="1"/>
          </p:cNvSpPr>
          <p:nvPr>
            <p:ph type="title"/>
          </p:nvPr>
        </p:nvSpPr>
        <p:spPr/>
        <p:txBody>
          <a:bodyPr/>
          <a:lstStyle/>
          <a:p>
            <a:r>
              <a:rPr lang="et-EE" b="1" dirty="0"/>
              <a:t>Veemahutavus</a:t>
            </a:r>
            <a:r>
              <a:rPr lang="et-EE" dirty="0"/>
              <a:t> – </a:t>
            </a:r>
            <a:r>
              <a:rPr lang="et-EE" i="1" dirty="0"/>
              <a:t>surveta põhjavesi</a:t>
            </a:r>
            <a:endParaRPr lang="en-US" i="1" dirty="0"/>
          </a:p>
        </p:txBody>
      </p:sp>
      <p:sp>
        <p:nvSpPr>
          <p:cNvPr id="3" name="Sisu kohatäide 2">
            <a:extLst>
              <a:ext uri="{FF2B5EF4-FFF2-40B4-BE49-F238E27FC236}">
                <a16:creationId xmlns:a16="http://schemas.microsoft.com/office/drawing/2014/main" id="{94738638-0B38-4463-81C1-2C313090551C}"/>
              </a:ext>
            </a:extLst>
          </p:cNvPr>
          <p:cNvSpPr>
            <a:spLocks noGrp="1"/>
          </p:cNvSpPr>
          <p:nvPr>
            <p:ph idx="1"/>
          </p:nvPr>
        </p:nvSpPr>
        <p:spPr/>
        <p:txBody>
          <a:bodyPr>
            <a:normAutofit fontScale="92500" lnSpcReduction="20000"/>
          </a:bodyPr>
          <a:lstStyle/>
          <a:p>
            <a:r>
              <a:rPr lang="et-EE" dirty="0"/>
              <a:t>Vabapinnalise põhjaveekihi veemahutavust kirjeldab </a:t>
            </a:r>
            <a:r>
              <a:rPr lang="et-EE" b="1" dirty="0" err="1"/>
              <a:t>veeand</a:t>
            </a:r>
            <a:r>
              <a:rPr lang="et-EE" dirty="0"/>
              <a:t> (</a:t>
            </a:r>
            <a:r>
              <a:rPr lang="et-EE" i="1" dirty="0" err="1"/>
              <a:t>specific</a:t>
            </a:r>
            <a:r>
              <a:rPr lang="et-EE" i="1" dirty="0"/>
              <a:t> </a:t>
            </a:r>
            <a:r>
              <a:rPr lang="et-EE" i="1" dirty="0" err="1"/>
              <a:t>yield</a:t>
            </a:r>
            <a:r>
              <a:rPr lang="et-EE" dirty="0"/>
              <a:t>) </a:t>
            </a:r>
            <a:r>
              <a:rPr lang="et-EE" i="1" dirty="0" err="1"/>
              <a:t>S</a:t>
            </a:r>
            <a:r>
              <a:rPr lang="et-EE" i="1" baseline="-25000" dirty="0" err="1"/>
              <a:t>y</a:t>
            </a:r>
            <a:r>
              <a:rPr lang="et-EE" dirty="0"/>
              <a:t>. </a:t>
            </a:r>
          </a:p>
          <a:p>
            <a:r>
              <a:rPr lang="et-EE" b="1" dirty="0" err="1"/>
              <a:t>Veeand</a:t>
            </a:r>
            <a:r>
              <a:rPr lang="et-EE" b="1" dirty="0"/>
              <a:t> on veekogus (m</a:t>
            </a:r>
            <a:r>
              <a:rPr lang="et-EE" b="1" baseline="30000" dirty="0"/>
              <a:t>3</a:t>
            </a:r>
            <a:r>
              <a:rPr lang="et-EE" b="1" dirty="0"/>
              <a:t>), mis vabaneb põhjaveekihi </a:t>
            </a:r>
            <a:r>
              <a:rPr lang="et-EE" b="1" dirty="0" err="1"/>
              <a:t>ühikulise</a:t>
            </a:r>
            <a:r>
              <a:rPr lang="et-EE" b="1" dirty="0"/>
              <a:t> </a:t>
            </a:r>
            <a:r>
              <a:rPr lang="et-EE" b="1" u="sng" dirty="0"/>
              <a:t>pindala</a:t>
            </a:r>
            <a:r>
              <a:rPr lang="et-EE" b="1" dirty="0"/>
              <a:t> kohta (m</a:t>
            </a:r>
            <a:r>
              <a:rPr lang="et-EE" b="1" baseline="30000" dirty="0"/>
              <a:t>2</a:t>
            </a:r>
            <a:r>
              <a:rPr lang="et-EE" b="1" dirty="0"/>
              <a:t>) kui põhjaveetase langeb ühe ühiku võrra (m). </a:t>
            </a:r>
            <a:r>
              <a:rPr lang="et-EE" b="1" dirty="0" err="1"/>
              <a:t>Veeand</a:t>
            </a:r>
            <a:r>
              <a:rPr lang="et-EE" b="1" dirty="0"/>
              <a:t> on dimensioonitu suurus (m</a:t>
            </a:r>
            <a:r>
              <a:rPr lang="et-EE" b="1" baseline="30000" dirty="0"/>
              <a:t>3</a:t>
            </a:r>
            <a:r>
              <a:rPr lang="et-EE" b="1" dirty="0"/>
              <a:t>/m</a:t>
            </a:r>
            <a:r>
              <a:rPr lang="et-EE" b="1" baseline="30000" dirty="0"/>
              <a:t>2</a:t>
            </a:r>
            <a:r>
              <a:rPr lang="et-EE" b="1" dirty="0"/>
              <a:t>·m).</a:t>
            </a:r>
          </a:p>
          <a:p>
            <a:r>
              <a:rPr lang="et-EE" dirty="0"/>
              <a:t>Vabapinnalisest põhjaveekihist vabanev vesi tuleb pooriruumis oleva </a:t>
            </a:r>
            <a:r>
              <a:rPr lang="et-EE" dirty="0" err="1"/>
              <a:t>gravitatsiooniliselt</a:t>
            </a:r>
            <a:r>
              <a:rPr lang="et-EE" dirty="0"/>
              <a:t> liikuva põhjavee arvelt. Selle tulemuseks on pooriruumi veetustumine (</a:t>
            </a:r>
            <a:r>
              <a:rPr lang="et-EE" i="1" dirty="0" err="1"/>
              <a:t>dewatering</a:t>
            </a:r>
            <a:r>
              <a:rPr lang="et-EE" dirty="0"/>
              <a:t>). </a:t>
            </a:r>
          </a:p>
          <a:p>
            <a:r>
              <a:rPr lang="et-EE" dirty="0"/>
              <a:t>Pooriruumi veetustumine tähendab seda, et osa varem küllastusvöö hulka kuulunud pooriruumist muutub osaks aeratsioonivööst. </a:t>
            </a:r>
          </a:p>
          <a:p>
            <a:r>
              <a:rPr lang="et-EE" dirty="0"/>
              <a:t>Veeanni väärtused kõiguvad üldiselt vahemikus 0,01 – 0,30 (</a:t>
            </a:r>
            <a:r>
              <a:rPr lang="et-EE" dirty="0" err="1"/>
              <a:t>Freeze</a:t>
            </a:r>
            <a:r>
              <a:rPr lang="et-EE" dirty="0"/>
              <a:t> and Cherry, 1979)</a:t>
            </a:r>
          </a:p>
        </p:txBody>
      </p:sp>
      <p:sp>
        <p:nvSpPr>
          <p:cNvPr id="4" name="Slaidinumbri kohatäide 3">
            <a:extLst>
              <a:ext uri="{FF2B5EF4-FFF2-40B4-BE49-F238E27FC236}">
                <a16:creationId xmlns:a16="http://schemas.microsoft.com/office/drawing/2014/main" id="{3DD92E96-17E3-49C3-9E7A-7545962539D1}"/>
              </a:ext>
            </a:extLst>
          </p:cNvPr>
          <p:cNvSpPr>
            <a:spLocks noGrp="1"/>
          </p:cNvSpPr>
          <p:nvPr>
            <p:ph type="sldNum" sz="quarter" idx="12"/>
          </p:nvPr>
        </p:nvSpPr>
        <p:spPr/>
        <p:txBody>
          <a:bodyPr/>
          <a:lstStyle/>
          <a:p>
            <a:fld id="{A6283DEA-D3B6-42CC-ACCC-9B7F80A32ABC}" type="slidenum">
              <a:rPr lang="en-US" smtClean="0"/>
              <a:t>7</a:t>
            </a:fld>
            <a:endParaRPr lang="en-US"/>
          </a:p>
        </p:txBody>
      </p:sp>
    </p:spTree>
    <p:extLst>
      <p:ext uri="{BB962C8B-B14F-4D97-AF65-F5344CB8AC3E}">
        <p14:creationId xmlns:p14="http://schemas.microsoft.com/office/powerpoint/2010/main" val="107752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7D5DEE15-DCF9-41D2-B509-0A039BDF4C2D}"/>
              </a:ext>
            </a:extLst>
          </p:cNvPr>
          <p:cNvSpPr>
            <a:spLocks noGrp="1"/>
          </p:cNvSpPr>
          <p:nvPr>
            <p:ph type="title"/>
          </p:nvPr>
        </p:nvSpPr>
        <p:spPr/>
        <p:txBody>
          <a:bodyPr/>
          <a:lstStyle/>
          <a:p>
            <a:r>
              <a:rPr lang="et-EE" b="1" dirty="0"/>
              <a:t>Kordamine</a:t>
            </a:r>
            <a:endParaRPr lang="en-US" b="1" dirty="0"/>
          </a:p>
        </p:txBody>
      </p:sp>
      <p:sp>
        <p:nvSpPr>
          <p:cNvPr id="4" name="Slaidinumbri kohatäide 3">
            <a:extLst>
              <a:ext uri="{FF2B5EF4-FFF2-40B4-BE49-F238E27FC236}">
                <a16:creationId xmlns:a16="http://schemas.microsoft.com/office/drawing/2014/main" id="{627EA7D6-976A-48DD-9947-DEC9B6573775}"/>
              </a:ext>
            </a:extLst>
          </p:cNvPr>
          <p:cNvSpPr>
            <a:spLocks noGrp="1"/>
          </p:cNvSpPr>
          <p:nvPr>
            <p:ph type="sldNum" sz="quarter" idx="12"/>
          </p:nvPr>
        </p:nvSpPr>
        <p:spPr/>
        <p:txBody>
          <a:bodyPr/>
          <a:lstStyle/>
          <a:p>
            <a:fld id="{C6DDDB51-95AB-4E2D-A948-59737F4511DE}" type="slidenum">
              <a:rPr lang="en-US" smtClean="0"/>
              <a:t>8</a:t>
            </a:fld>
            <a:endParaRPr lang="en-US"/>
          </a:p>
        </p:txBody>
      </p:sp>
      <p:pic>
        <p:nvPicPr>
          <p:cNvPr id="7" name="Pilt 6">
            <a:extLst>
              <a:ext uri="{FF2B5EF4-FFF2-40B4-BE49-F238E27FC236}">
                <a16:creationId xmlns:a16="http://schemas.microsoft.com/office/drawing/2014/main" id="{3052DD8C-DD13-4747-B567-FD8F55612812}"/>
              </a:ext>
            </a:extLst>
          </p:cNvPr>
          <p:cNvPicPr>
            <a:picLocks noChangeAspect="1"/>
          </p:cNvPicPr>
          <p:nvPr/>
        </p:nvPicPr>
        <p:blipFill>
          <a:blip r:embed="rId3"/>
          <a:stretch>
            <a:fillRect/>
          </a:stretch>
        </p:blipFill>
        <p:spPr>
          <a:xfrm>
            <a:off x="2968596" y="1690688"/>
            <a:ext cx="6254808" cy="4522334"/>
          </a:xfrm>
          <a:prstGeom prst="rect">
            <a:avLst/>
          </a:prstGeom>
        </p:spPr>
      </p:pic>
    </p:spTree>
    <p:extLst>
      <p:ext uri="{BB962C8B-B14F-4D97-AF65-F5344CB8AC3E}">
        <p14:creationId xmlns:p14="http://schemas.microsoft.com/office/powerpoint/2010/main" val="1415915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594F8342-C562-4141-933E-A59EC82F110D}"/>
              </a:ext>
            </a:extLst>
          </p:cNvPr>
          <p:cNvSpPr>
            <a:spLocks noGrp="1"/>
          </p:cNvSpPr>
          <p:nvPr>
            <p:ph type="title"/>
          </p:nvPr>
        </p:nvSpPr>
        <p:spPr/>
        <p:txBody>
          <a:bodyPr/>
          <a:lstStyle/>
          <a:p>
            <a:r>
              <a:rPr lang="et-EE" b="1" dirty="0"/>
              <a:t>Veemahutavus</a:t>
            </a:r>
            <a:r>
              <a:rPr lang="et-EE" dirty="0"/>
              <a:t> – </a:t>
            </a:r>
            <a:r>
              <a:rPr lang="et-EE" i="1" dirty="0"/>
              <a:t>surveline põhjavesi</a:t>
            </a:r>
            <a:endParaRPr lang="en-US" i="1" dirty="0"/>
          </a:p>
        </p:txBody>
      </p:sp>
      <mc:AlternateContent xmlns:mc="http://schemas.openxmlformats.org/markup-compatibility/2006">
        <mc:Choice xmlns:a14="http://schemas.microsoft.com/office/drawing/2010/main" Requires="a14">
          <p:sp>
            <p:nvSpPr>
              <p:cNvPr id="3" name="Sisu kohatäide 2">
                <a:extLst>
                  <a:ext uri="{FF2B5EF4-FFF2-40B4-BE49-F238E27FC236}">
                    <a16:creationId xmlns:a16="http://schemas.microsoft.com/office/drawing/2014/main" id="{1C7A5206-4E73-4DE6-B5BD-E467C106885B}"/>
                  </a:ext>
                </a:extLst>
              </p:cNvPr>
              <p:cNvSpPr>
                <a:spLocks noGrp="1"/>
              </p:cNvSpPr>
              <p:nvPr>
                <p:ph idx="1"/>
              </p:nvPr>
            </p:nvSpPr>
            <p:spPr/>
            <p:txBody>
              <a:bodyPr>
                <a:normAutofit fontScale="85000" lnSpcReduction="20000"/>
              </a:bodyPr>
              <a:lstStyle/>
              <a:p>
                <a:r>
                  <a:rPr lang="et-EE" dirty="0"/>
                  <a:t>Ühikulise ruumalaga survelise põhjaveekihi veemahutavust kirjeldab selle </a:t>
                </a:r>
                <a:r>
                  <a:rPr lang="et-EE" b="1" dirty="0"/>
                  <a:t>elastse veemahutavuse eri-</a:t>
                </a:r>
                <a:r>
                  <a:rPr lang="et-EE" b="1" dirty="0" err="1"/>
                  <a:t>koefitsent</a:t>
                </a:r>
                <a:r>
                  <a:rPr lang="et-EE" b="1" dirty="0"/>
                  <a:t> </a:t>
                </a:r>
                <a:r>
                  <a:rPr lang="et-EE" i="1" dirty="0" err="1"/>
                  <a:t>S</a:t>
                </a:r>
                <a:r>
                  <a:rPr lang="et-EE" i="1" baseline="-25000" dirty="0" err="1"/>
                  <a:t>s</a:t>
                </a:r>
                <a:r>
                  <a:rPr lang="et-EE" dirty="0"/>
                  <a:t> (</a:t>
                </a:r>
                <a:r>
                  <a:rPr lang="en-US" i="1" dirty="0"/>
                  <a:t>specific elastic storage co-efficient</a:t>
                </a:r>
                <a:r>
                  <a:rPr lang="et-EE" dirty="0"/>
                  <a:t>).</a:t>
                </a:r>
              </a:p>
              <a:p>
                <a:r>
                  <a:rPr lang="et-EE" b="1" dirty="0" err="1"/>
                  <a:t>S</a:t>
                </a:r>
                <a:r>
                  <a:rPr lang="et-EE" b="1" baseline="-25000" dirty="0" err="1"/>
                  <a:t>s</a:t>
                </a:r>
                <a:r>
                  <a:rPr lang="et-EE" b="1" dirty="0"/>
                  <a:t> on veehulk (m</a:t>
                </a:r>
                <a:r>
                  <a:rPr lang="et-EE" b="1" baseline="30000" dirty="0"/>
                  <a:t>3</a:t>
                </a:r>
                <a:r>
                  <a:rPr lang="et-EE" b="1" dirty="0"/>
                  <a:t>), mis vabaneb </a:t>
                </a:r>
                <a:r>
                  <a:rPr lang="et-EE" b="1" dirty="0" err="1"/>
                  <a:t>ühikulise</a:t>
                </a:r>
                <a:r>
                  <a:rPr lang="et-EE" b="1" dirty="0"/>
                  <a:t> </a:t>
                </a:r>
                <a:r>
                  <a:rPr lang="et-EE" b="1" u="sng" dirty="0"/>
                  <a:t>ruumalaga</a:t>
                </a:r>
                <a:r>
                  <a:rPr lang="et-EE" b="1" dirty="0"/>
                  <a:t> (survelisest) põhjaveekihist (m</a:t>
                </a:r>
                <a:r>
                  <a:rPr lang="et-EE" b="1" baseline="30000" dirty="0"/>
                  <a:t>3</a:t>
                </a:r>
                <a:r>
                  <a:rPr lang="et-EE" b="1" dirty="0"/>
                  <a:t>), kui selle </a:t>
                </a:r>
                <a:r>
                  <a:rPr lang="et-EE" b="1" dirty="0" err="1"/>
                  <a:t>piesomeetriline</a:t>
                </a:r>
                <a:r>
                  <a:rPr lang="et-EE" b="1" dirty="0"/>
                  <a:t> tase langeb ühe ühiku (m) võrra. Elastse veemahutavuse eri-</a:t>
                </a:r>
                <a:r>
                  <a:rPr lang="et-EE" b="1" dirty="0" err="1"/>
                  <a:t>koefitsendi</a:t>
                </a:r>
                <a:r>
                  <a:rPr lang="et-EE" b="1" dirty="0"/>
                  <a:t> ühikuks on m</a:t>
                </a:r>
                <a:r>
                  <a:rPr lang="et-EE" b="1" baseline="30000" dirty="0"/>
                  <a:t>-1</a:t>
                </a:r>
                <a:r>
                  <a:rPr lang="et-EE" dirty="0"/>
                  <a:t>. </a:t>
                </a:r>
              </a:p>
              <a:p>
                <a:r>
                  <a:rPr lang="et-EE" dirty="0"/>
                  <a:t>Selleks, et kirjeldada kogu survelise põhjaveekihi veemahutavust tuleb </a:t>
                </a:r>
                <a:r>
                  <a:rPr lang="et-EE" dirty="0" err="1"/>
                  <a:t>S</a:t>
                </a:r>
                <a:r>
                  <a:rPr lang="et-EE" baseline="-25000" dirty="0" err="1"/>
                  <a:t>s</a:t>
                </a:r>
                <a:r>
                  <a:rPr lang="et-EE" dirty="0"/>
                  <a:t> läbi korrutada põhjaveekihi paksusega </a:t>
                </a:r>
                <a:r>
                  <a:rPr lang="et-EE" i="1" dirty="0"/>
                  <a:t>b</a:t>
                </a:r>
                <a:r>
                  <a:rPr lang="et-EE" dirty="0"/>
                  <a:t>. </a:t>
                </a:r>
              </a:p>
              <a:p>
                <a:pPr marL="0" indent="0">
                  <a:buNone/>
                </a:pPr>
                <a14:m>
                  <m:oMathPara xmlns:m="http://schemas.openxmlformats.org/officeDocument/2006/math">
                    <m:oMathParaPr>
                      <m:jc m:val="centerGroup"/>
                    </m:oMathParaPr>
                    <m:oMath xmlns:m="http://schemas.openxmlformats.org/officeDocument/2006/math">
                      <m:r>
                        <a:rPr lang="et-EE" b="0" i="1" smtClean="0">
                          <a:latin typeface="Cambria Math" panose="02040503050406030204" pitchFamily="18" charset="0"/>
                        </a:rPr>
                        <m:t>𝑆</m:t>
                      </m:r>
                      <m:r>
                        <a:rPr lang="et-EE" b="0" i="1" smtClean="0">
                          <a:latin typeface="Cambria Math" panose="02040503050406030204" pitchFamily="18" charset="0"/>
                        </a:rPr>
                        <m:t>=</m:t>
                      </m:r>
                      <m:sSub>
                        <m:sSubPr>
                          <m:ctrlPr>
                            <a:rPr lang="et-EE" b="0" i="1" smtClean="0">
                              <a:latin typeface="Cambria Math" panose="02040503050406030204" pitchFamily="18" charset="0"/>
                            </a:rPr>
                          </m:ctrlPr>
                        </m:sSubPr>
                        <m:e>
                          <m:r>
                            <a:rPr lang="et-EE" b="0" i="1" smtClean="0">
                              <a:latin typeface="Cambria Math" panose="02040503050406030204" pitchFamily="18" charset="0"/>
                            </a:rPr>
                            <m:t>𝑆</m:t>
                          </m:r>
                        </m:e>
                        <m:sub>
                          <m:r>
                            <a:rPr lang="et-EE" b="0" i="1" smtClean="0">
                              <a:latin typeface="Cambria Math" panose="02040503050406030204" pitchFamily="18" charset="0"/>
                            </a:rPr>
                            <m:t>𝑠</m:t>
                          </m:r>
                        </m:sub>
                      </m:sSub>
                      <m:r>
                        <a:rPr lang="et-EE" b="0" i="1" smtClean="0">
                          <a:latin typeface="Cambria Math" panose="02040503050406030204" pitchFamily="18" charset="0"/>
                        </a:rPr>
                        <m:t>𝑏</m:t>
                      </m:r>
                    </m:oMath>
                  </m:oMathPara>
                </a14:m>
                <a:endParaRPr lang="et-EE" dirty="0"/>
              </a:p>
              <a:p>
                <a:r>
                  <a:rPr lang="et-EE" b="1" dirty="0">
                    <a:solidFill>
                      <a:srgbClr val="FF0000"/>
                    </a:solidFill>
                  </a:rPr>
                  <a:t>NB!</a:t>
                </a:r>
                <a:r>
                  <a:rPr lang="et-EE" dirty="0">
                    <a:solidFill>
                      <a:srgbClr val="FF0000"/>
                    </a:solidFill>
                  </a:rPr>
                  <a:t> Märka analoogiat parameetrite K ja T-ga</a:t>
                </a:r>
                <a:r>
                  <a:rPr lang="et-EE" dirty="0"/>
                  <a:t>. </a:t>
                </a:r>
              </a:p>
              <a:p>
                <a:r>
                  <a:rPr lang="et-EE" dirty="0"/>
                  <a:t>Saadud suurust nimetatakse veekihi </a:t>
                </a:r>
                <a:r>
                  <a:rPr lang="et-EE" b="1" dirty="0"/>
                  <a:t>elastse veemahutavuse koefitsiendiks</a:t>
                </a:r>
                <a:r>
                  <a:rPr lang="et-EE" dirty="0"/>
                  <a:t> </a:t>
                </a:r>
                <a:r>
                  <a:rPr lang="et-EE" i="1" dirty="0"/>
                  <a:t>S </a:t>
                </a:r>
                <a:r>
                  <a:rPr lang="et-EE" dirty="0"/>
                  <a:t>(</a:t>
                </a:r>
                <a:r>
                  <a:rPr lang="et-EE" i="1" dirty="0" err="1"/>
                  <a:t>elastic</a:t>
                </a:r>
                <a:r>
                  <a:rPr lang="et-EE" i="1" dirty="0"/>
                  <a:t> </a:t>
                </a:r>
                <a:r>
                  <a:rPr lang="et-EE" i="1" dirty="0" err="1"/>
                  <a:t>storage</a:t>
                </a:r>
                <a:r>
                  <a:rPr lang="et-EE" i="1" dirty="0"/>
                  <a:t> </a:t>
                </a:r>
                <a:r>
                  <a:rPr lang="et-EE" i="1" dirty="0" err="1"/>
                  <a:t>coefficient</a:t>
                </a:r>
                <a:r>
                  <a:rPr lang="et-EE" i="1" dirty="0"/>
                  <a:t>; </a:t>
                </a:r>
                <a:r>
                  <a:rPr lang="et-EE" i="1" dirty="0" err="1"/>
                  <a:t>storativity</a:t>
                </a:r>
                <a:r>
                  <a:rPr lang="et-EE" dirty="0"/>
                  <a:t>), mis on dimensioonitu suurus.</a:t>
                </a:r>
              </a:p>
              <a:p>
                <a:r>
                  <a:rPr lang="et-EE" dirty="0"/>
                  <a:t>S on veehulk (m</a:t>
                </a:r>
                <a:r>
                  <a:rPr lang="et-EE" baseline="30000" dirty="0"/>
                  <a:t>3</a:t>
                </a:r>
                <a:r>
                  <a:rPr lang="et-EE" dirty="0"/>
                  <a:t>), mis vabaneb (survelisest) põhjaveekihist selle </a:t>
                </a:r>
                <a:r>
                  <a:rPr lang="et-EE" dirty="0" err="1"/>
                  <a:t>ühikulise</a:t>
                </a:r>
                <a:r>
                  <a:rPr lang="et-EE" dirty="0"/>
                  <a:t> </a:t>
                </a:r>
                <a:r>
                  <a:rPr lang="et-EE" u="sng" dirty="0"/>
                  <a:t>pindala</a:t>
                </a:r>
                <a:r>
                  <a:rPr lang="et-EE" dirty="0"/>
                  <a:t> (m</a:t>
                </a:r>
                <a:r>
                  <a:rPr lang="et-EE" baseline="30000" dirty="0"/>
                  <a:t>2</a:t>
                </a:r>
                <a:r>
                  <a:rPr lang="et-EE" dirty="0"/>
                  <a:t>) kohta, kui selle </a:t>
                </a:r>
                <a:r>
                  <a:rPr lang="et-EE" dirty="0" err="1"/>
                  <a:t>piesomeetriline</a:t>
                </a:r>
                <a:r>
                  <a:rPr lang="et-EE" dirty="0"/>
                  <a:t> tase langeb ühe ühiku võrra (m).</a:t>
                </a:r>
              </a:p>
            </p:txBody>
          </p:sp>
        </mc:Choice>
        <mc:Fallback>
          <p:sp>
            <p:nvSpPr>
              <p:cNvPr id="3" name="Sisu kohatäide 2">
                <a:extLst>
                  <a:ext uri="{FF2B5EF4-FFF2-40B4-BE49-F238E27FC236}">
                    <a16:creationId xmlns:a16="http://schemas.microsoft.com/office/drawing/2014/main" id="{1C7A5206-4E73-4DE6-B5BD-E467C106885B}"/>
                  </a:ext>
                </a:extLst>
              </p:cNvPr>
              <p:cNvSpPr>
                <a:spLocks noGrp="1" noRot="1" noChangeAspect="1" noMove="1" noResize="1" noEditPoints="1" noAdjustHandles="1" noChangeArrowheads="1" noChangeShapeType="1" noTextEdit="1"/>
              </p:cNvSpPr>
              <p:nvPr>
                <p:ph idx="1"/>
              </p:nvPr>
            </p:nvSpPr>
            <p:spPr>
              <a:blipFill>
                <a:blip r:embed="rId3"/>
                <a:stretch>
                  <a:fillRect l="-812" t="-3221" r="-638"/>
                </a:stretch>
              </a:blipFill>
            </p:spPr>
            <p:txBody>
              <a:bodyPr/>
              <a:lstStyle/>
              <a:p>
                <a:r>
                  <a:rPr lang="en-US">
                    <a:noFill/>
                  </a:rPr>
                  <a:t> </a:t>
                </a:r>
              </a:p>
            </p:txBody>
          </p:sp>
        </mc:Fallback>
      </mc:AlternateContent>
      <p:sp>
        <p:nvSpPr>
          <p:cNvPr id="4" name="Slaidinumbri kohatäide 3">
            <a:extLst>
              <a:ext uri="{FF2B5EF4-FFF2-40B4-BE49-F238E27FC236}">
                <a16:creationId xmlns:a16="http://schemas.microsoft.com/office/drawing/2014/main" id="{E37B4C15-4976-407D-B3A5-AB18F1902815}"/>
              </a:ext>
            </a:extLst>
          </p:cNvPr>
          <p:cNvSpPr>
            <a:spLocks noGrp="1"/>
          </p:cNvSpPr>
          <p:nvPr>
            <p:ph type="sldNum" sz="quarter" idx="12"/>
          </p:nvPr>
        </p:nvSpPr>
        <p:spPr/>
        <p:txBody>
          <a:bodyPr/>
          <a:lstStyle/>
          <a:p>
            <a:fld id="{A6283DEA-D3B6-42CC-ACCC-9B7F80A32ABC}" type="slidenum">
              <a:rPr lang="en-US" smtClean="0"/>
              <a:t>9</a:t>
            </a:fld>
            <a:endParaRPr lang="en-US"/>
          </a:p>
        </p:txBody>
      </p:sp>
    </p:spTree>
    <p:extLst>
      <p:ext uri="{BB962C8B-B14F-4D97-AF65-F5344CB8AC3E}">
        <p14:creationId xmlns:p14="http://schemas.microsoft.com/office/powerpoint/2010/main" val="1969720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807</TotalTime>
  <Words>3834</Words>
  <Application>Microsoft Office PowerPoint</Application>
  <PresentationFormat>Laiekraan</PresentationFormat>
  <Paragraphs>283</Paragraphs>
  <Slides>29</Slides>
  <Notes>28</Notes>
  <HiddenSlides>0</HiddenSlides>
  <MMClips>0</MMClips>
  <ScaleCrop>false</ScaleCrop>
  <HeadingPairs>
    <vt:vector size="6" baseType="variant">
      <vt:variant>
        <vt:lpstr>Kasutatud fondid</vt:lpstr>
      </vt:variant>
      <vt:variant>
        <vt:i4>5</vt:i4>
      </vt:variant>
      <vt:variant>
        <vt:lpstr>Kujundus</vt:lpstr>
      </vt:variant>
      <vt:variant>
        <vt:i4>1</vt:i4>
      </vt:variant>
      <vt:variant>
        <vt:lpstr>Slaidipealkirjad</vt:lpstr>
      </vt:variant>
      <vt:variant>
        <vt:i4>29</vt:i4>
      </vt:variant>
    </vt:vector>
  </HeadingPairs>
  <TitlesOfParts>
    <vt:vector size="35" baseType="lpstr">
      <vt:lpstr>Arial</vt:lpstr>
      <vt:lpstr>Calibri</vt:lpstr>
      <vt:lpstr>Calibri Light</vt:lpstr>
      <vt:lpstr>Cambria Math</vt:lpstr>
      <vt:lpstr>Wingdings</vt:lpstr>
      <vt:lpstr>Office'i kujundus</vt:lpstr>
      <vt:lpstr>Ülesanne. Põhjavee filtratsioonikiirus, tegelik liikumiskiirus ja hüdrauliline vanus</vt:lpstr>
      <vt:lpstr>4. Loeng. Põhjavee dünaamika II</vt:lpstr>
      <vt:lpstr>Homogeenne/heterogeenne, isotroopne/anisotroopne veekiht</vt:lpstr>
      <vt:lpstr>PowerPointi esitlus</vt:lpstr>
      <vt:lpstr>Veejuhtivus</vt:lpstr>
      <vt:lpstr>Veemahutavus</vt:lpstr>
      <vt:lpstr>Veemahutavus – surveta põhjavesi</vt:lpstr>
      <vt:lpstr>Kordamine</vt:lpstr>
      <vt:lpstr>Veemahutavus – surveline põhjavesi</vt:lpstr>
      <vt:lpstr>Veemahutavus – surveline põhjavesi</vt:lpstr>
      <vt:lpstr>Veemahutavus – surveline põhjavesi</vt:lpstr>
      <vt:lpstr>Veemahutavus – surveline põhjavesi</vt:lpstr>
      <vt:lpstr>Veemahutavus – surveline põhjavesi</vt:lpstr>
      <vt:lpstr>Veemahutavus - kokkuvõte </vt:lpstr>
      <vt:lpstr>Proovipumpamised</vt:lpstr>
      <vt:lpstr>Proovipumpamised</vt:lpstr>
      <vt:lpstr>Proovipumpamised</vt:lpstr>
      <vt:lpstr>Proovipumpamised</vt:lpstr>
      <vt:lpstr>Põhjavee liikumise võrrandid</vt:lpstr>
      <vt:lpstr>Põhjavee liikumise võrrandid (steady-state)</vt:lpstr>
      <vt:lpstr>Põhjavee liikumise võrrandid</vt:lpstr>
      <vt:lpstr>Hüdrodünaamilised mudelid</vt:lpstr>
      <vt:lpstr>Hüdrodünaamilised mudelid</vt:lpstr>
      <vt:lpstr>Hüdrodünaamilised mudelid</vt:lpstr>
      <vt:lpstr>Hüdrodünaamilised mudelid</vt:lpstr>
      <vt:lpstr>Põhjavee liikumine aeratsioonivöös</vt:lpstr>
      <vt:lpstr>Põhjavee liikumine aeratsioonivöös</vt:lpstr>
      <vt:lpstr>Aeratsoonivöö ja küllastusvöö võrdlus</vt:lpstr>
      <vt:lpstr>Kodused ülesanded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PowerPointi esitlus</dc:title>
  <dc:creator>Joonas Pärn</dc:creator>
  <cp:lastModifiedBy>Joonas Pärn</cp:lastModifiedBy>
  <cp:revision>194</cp:revision>
  <dcterms:created xsi:type="dcterms:W3CDTF">2017-08-15T13:17:57Z</dcterms:created>
  <dcterms:modified xsi:type="dcterms:W3CDTF">2017-09-26T07:43:36Z</dcterms:modified>
</cp:coreProperties>
</file>