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924" r:id="rId2"/>
  </p:sldMasterIdLst>
  <p:notesMasterIdLst>
    <p:notesMasterId r:id="rId41"/>
  </p:notesMasterIdLst>
  <p:handoutMasterIdLst>
    <p:handoutMasterId r:id="rId42"/>
  </p:handoutMasterIdLst>
  <p:sldIdLst>
    <p:sldId id="257" r:id="rId3"/>
    <p:sldId id="2822" r:id="rId4"/>
    <p:sldId id="2821" r:id="rId5"/>
    <p:sldId id="316" r:id="rId6"/>
    <p:sldId id="336" r:id="rId7"/>
    <p:sldId id="286" r:id="rId8"/>
    <p:sldId id="2798" r:id="rId9"/>
    <p:sldId id="343" r:id="rId10"/>
    <p:sldId id="354" r:id="rId11"/>
    <p:sldId id="2823" r:id="rId12"/>
    <p:sldId id="355" r:id="rId13"/>
    <p:sldId id="2793" r:id="rId14"/>
    <p:sldId id="2790" r:id="rId15"/>
    <p:sldId id="2791" r:id="rId16"/>
    <p:sldId id="2795" r:id="rId17"/>
    <p:sldId id="2792" r:id="rId18"/>
    <p:sldId id="2796" r:id="rId19"/>
    <p:sldId id="2797" r:id="rId20"/>
    <p:sldId id="2794" r:id="rId21"/>
    <p:sldId id="2801" r:id="rId22"/>
    <p:sldId id="2800" r:id="rId23"/>
    <p:sldId id="2803" r:id="rId24"/>
    <p:sldId id="2804" r:id="rId25"/>
    <p:sldId id="2805" r:id="rId26"/>
    <p:sldId id="2806" r:id="rId27"/>
    <p:sldId id="2807" r:id="rId28"/>
    <p:sldId id="2808" r:id="rId29"/>
    <p:sldId id="2824" r:id="rId30"/>
    <p:sldId id="332" r:id="rId31"/>
    <p:sldId id="2814" r:id="rId32"/>
    <p:sldId id="345" r:id="rId33"/>
    <p:sldId id="344" r:id="rId34"/>
    <p:sldId id="2799" r:id="rId35"/>
    <p:sldId id="2813" r:id="rId36"/>
    <p:sldId id="2811" r:id="rId37"/>
    <p:sldId id="2810" r:id="rId38"/>
    <p:sldId id="2812" r:id="rId39"/>
    <p:sldId id="348" r:id="rId4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36AF8D-5BEB-E041-9101-0495C1E2400F}">
          <p14:sldIdLst>
            <p14:sldId id="257"/>
            <p14:sldId id="2822"/>
            <p14:sldId id="2821"/>
            <p14:sldId id="316"/>
            <p14:sldId id="336"/>
            <p14:sldId id="286"/>
            <p14:sldId id="2798"/>
            <p14:sldId id="343"/>
            <p14:sldId id="354"/>
            <p14:sldId id="2823"/>
            <p14:sldId id="355"/>
            <p14:sldId id="2793"/>
            <p14:sldId id="2790"/>
            <p14:sldId id="2791"/>
            <p14:sldId id="2795"/>
            <p14:sldId id="2792"/>
            <p14:sldId id="2796"/>
            <p14:sldId id="2797"/>
            <p14:sldId id="2794"/>
            <p14:sldId id="2801"/>
            <p14:sldId id="2800"/>
            <p14:sldId id="2803"/>
            <p14:sldId id="2804"/>
            <p14:sldId id="2805"/>
            <p14:sldId id="2806"/>
            <p14:sldId id="2807"/>
            <p14:sldId id="2808"/>
            <p14:sldId id="2824"/>
            <p14:sldId id="332"/>
            <p14:sldId id="2814"/>
            <p14:sldId id="345"/>
            <p14:sldId id="344"/>
            <p14:sldId id="2799"/>
            <p14:sldId id="2813"/>
            <p14:sldId id="2811"/>
            <p14:sldId id="2810"/>
            <p14:sldId id="2812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B60"/>
    <a:srgbClr val="C9C9C9"/>
    <a:srgbClr val="808285"/>
    <a:srgbClr val="4F4C4E"/>
    <a:srgbClr val="4FBFD3"/>
    <a:srgbClr val="E4067E"/>
    <a:srgbClr val="96004F"/>
    <a:srgbClr val="4D4D4F"/>
    <a:srgbClr val="D385A9"/>
    <a:srgbClr val="C2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CF8F4-2E22-4241-9892-AD06AAD17E63}" v="41" dt="2026-01-07T20:00:10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073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124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31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izaveta Janno" userId="1019c2e1-4f0f-45de-83b1-227143dc2bad" providerId="ADAL" clId="{BB1DDD34-F5C1-44B8-A7E8-3E14EB266A8A}"/>
    <pc:docChg chg="undo redo custSel addSld delSld modSld modSection">
      <pc:chgData name="Jelizaveta Janno" userId="1019c2e1-4f0f-45de-83b1-227143dc2bad" providerId="ADAL" clId="{BB1DDD34-F5C1-44B8-A7E8-3E14EB266A8A}" dt="2026-01-07T20:00:17.933" v="350" actId="20577"/>
      <pc:docMkLst>
        <pc:docMk/>
      </pc:docMkLst>
      <pc:sldChg chg="modSp mod">
        <pc:chgData name="Jelizaveta Janno" userId="1019c2e1-4f0f-45de-83b1-227143dc2bad" providerId="ADAL" clId="{BB1DDD34-F5C1-44B8-A7E8-3E14EB266A8A}" dt="2026-01-07T11:24:12.854" v="130" actId="20577"/>
        <pc:sldMkLst>
          <pc:docMk/>
          <pc:sldMk cId="0" sldId="257"/>
        </pc:sldMkLst>
        <pc:spChg chg="mod">
          <ac:chgData name="Jelizaveta Janno" userId="1019c2e1-4f0f-45de-83b1-227143dc2bad" providerId="ADAL" clId="{BB1DDD34-F5C1-44B8-A7E8-3E14EB266A8A}" dt="2026-01-07T11:24:12.854" v="130" actId="20577"/>
          <ac:spMkLst>
            <pc:docMk/>
            <pc:sldMk cId="0" sldId="257"/>
            <ac:spMk id="67" creationId="{00000000-0000-0000-0000-000000000000}"/>
          </ac:spMkLst>
        </pc:spChg>
        <pc:spChg chg="mod">
          <ac:chgData name="Jelizaveta Janno" userId="1019c2e1-4f0f-45de-83b1-227143dc2bad" providerId="ADAL" clId="{BB1DDD34-F5C1-44B8-A7E8-3E14EB266A8A}" dt="2026-01-07T11:23:55.646" v="129" actId="20577"/>
          <ac:spMkLst>
            <pc:docMk/>
            <pc:sldMk cId="0" sldId="257"/>
            <ac:spMk id="72" creationId="{00000000-0000-0000-0000-000000000000}"/>
          </ac:spMkLst>
        </pc:spChg>
      </pc:sldChg>
      <pc:sldChg chg="del">
        <pc:chgData name="Jelizaveta Janno" userId="1019c2e1-4f0f-45de-83b1-227143dc2bad" providerId="ADAL" clId="{BB1DDD34-F5C1-44B8-A7E8-3E14EB266A8A}" dt="2026-01-07T11:05:15.773" v="0" actId="47"/>
        <pc:sldMkLst>
          <pc:docMk/>
          <pc:sldMk cId="0" sldId="276"/>
        </pc:sldMkLst>
      </pc:sldChg>
      <pc:sldChg chg="addSp modSp mod">
        <pc:chgData name="Jelizaveta Janno" userId="1019c2e1-4f0f-45de-83b1-227143dc2bad" providerId="ADAL" clId="{BB1DDD34-F5C1-44B8-A7E8-3E14EB266A8A}" dt="2026-01-07T12:26:59.710" v="173" actId="1076"/>
        <pc:sldMkLst>
          <pc:docMk/>
          <pc:sldMk cId="0" sldId="286"/>
        </pc:sldMkLst>
        <pc:spChg chg="mod">
          <ac:chgData name="Jelizaveta Janno" userId="1019c2e1-4f0f-45de-83b1-227143dc2bad" providerId="ADAL" clId="{BB1DDD34-F5C1-44B8-A7E8-3E14EB266A8A}" dt="2026-01-07T12:26:59.710" v="173" actId="1076"/>
          <ac:spMkLst>
            <pc:docMk/>
            <pc:sldMk cId="0" sldId="286"/>
            <ac:spMk id="2" creationId="{80D94EC1-DD08-A0CB-4BB1-098A3A282EFA}"/>
          </ac:spMkLst>
        </pc:spChg>
        <pc:spChg chg="add mod">
          <ac:chgData name="Jelizaveta Janno" userId="1019c2e1-4f0f-45de-83b1-227143dc2bad" providerId="ADAL" clId="{BB1DDD34-F5C1-44B8-A7E8-3E14EB266A8A}" dt="2026-01-07T12:26:16.308" v="166" actId="20577"/>
          <ac:spMkLst>
            <pc:docMk/>
            <pc:sldMk cId="0" sldId="286"/>
            <ac:spMk id="3" creationId="{B4E409E3-0B9E-CED9-34CC-63F78EEB6D0E}"/>
          </ac:spMkLst>
        </pc:spChg>
        <pc:graphicFrameChg chg="mod">
          <ac:chgData name="Jelizaveta Janno" userId="1019c2e1-4f0f-45de-83b1-227143dc2bad" providerId="ADAL" clId="{BB1DDD34-F5C1-44B8-A7E8-3E14EB266A8A}" dt="2026-01-07T12:26:53.450" v="172" actId="1076"/>
          <ac:graphicFrameMkLst>
            <pc:docMk/>
            <pc:sldMk cId="0" sldId="286"/>
            <ac:graphicFrameMk id="4" creationId="{00000000-0000-0000-0000-000000000000}"/>
          </ac:graphicFrameMkLst>
        </pc:graphicFrameChg>
      </pc:sldChg>
      <pc:sldChg chg="addSp delSp modSp mod modClrScheme chgLayout">
        <pc:chgData name="Jelizaveta Janno" userId="1019c2e1-4f0f-45de-83b1-227143dc2bad" providerId="ADAL" clId="{BB1DDD34-F5C1-44B8-A7E8-3E14EB266A8A}" dt="2026-01-07T12:25:53.038" v="159" actId="20577"/>
        <pc:sldMkLst>
          <pc:docMk/>
          <pc:sldMk cId="147616357" sldId="316"/>
        </pc:sldMkLst>
        <pc:spChg chg="add del mod ord">
          <ac:chgData name="Jelizaveta Janno" userId="1019c2e1-4f0f-45de-83b1-227143dc2bad" providerId="ADAL" clId="{BB1DDD34-F5C1-44B8-A7E8-3E14EB266A8A}" dt="2026-01-07T12:22:18.174" v="142" actId="700"/>
          <ac:spMkLst>
            <pc:docMk/>
            <pc:sldMk cId="147616357" sldId="316"/>
            <ac:spMk id="2" creationId="{2AFBF794-51BD-8961-1777-C400270BECBB}"/>
          </ac:spMkLst>
        </pc:spChg>
        <pc:spChg chg="mod ord">
          <ac:chgData name="Jelizaveta Janno" userId="1019c2e1-4f0f-45de-83b1-227143dc2bad" providerId="ADAL" clId="{BB1DDD34-F5C1-44B8-A7E8-3E14EB266A8A}" dt="2026-01-07T12:22:18.174" v="142" actId="700"/>
          <ac:spMkLst>
            <pc:docMk/>
            <pc:sldMk cId="147616357" sldId="316"/>
            <ac:spMk id="3" creationId="{D48440B0-E488-4C52-8FF9-497705821A6B}"/>
          </ac:spMkLst>
        </pc:spChg>
        <pc:spChg chg="add mod">
          <ac:chgData name="Jelizaveta Janno" userId="1019c2e1-4f0f-45de-83b1-227143dc2bad" providerId="ADAL" clId="{BB1DDD34-F5C1-44B8-A7E8-3E14EB266A8A}" dt="2026-01-07T12:25:53.038" v="159" actId="20577"/>
          <ac:spMkLst>
            <pc:docMk/>
            <pc:sldMk cId="147616357" sldId="316"/>
            <ac:spMk id="4" creationId="{03AF5DDF-E000-2421-1697-F9800649F5C0}"/>
          </ac:spMkLst>
        </pc:spChg>
        <pc:spChg chg="mod ord">
          <ac:chgData name="Jelizaveta Janno" userId="1019c2e1-4f0f-45de-83b1-227143dc2bad" providerId="ADAL" clId="{BB1DDD34-F5C1-44B8-A7E8-3E14EB266A8A}" dt="2026-01-07T12:22:18.174" v="142" actId="700"/>
          <ac:spMkLst>
            <pc:docMk/>
            <pc:sldMk cId="147616357" sldId="316"/>
            <ac:spMk id="6146" creationId="{00000000-0000-0000-0000-000000000000}"/>
          </ac:spMkLst>
        </pc:spChg>
      </pc:sldChg>
      <pc:sldChg chg="add del">
        <pc:chgData name="Jelizaveta Janno" userId="1019c2e1-4f0f-45de-83b1-227143dc2bad" providerId="ADAL" clId="{BB1DDD34-F5C1-44B8-A7E8-3E14EB266A8A}" dt="2026-01-07T11:05:41.107" v="47" actId="47"/>
        <pc:sldMkLst>
          <pc:docMk/>
          <pc:sldMk cId="2550478890" sldId="332"/>
        </pc:sldMkLst>
      </pc:sldChg>
      <pc:sldChg chg="addSp modSp mod">
        <pc:chgData name="Jelizaveta Janno" userId="1019c2e1-4f0f-45de-83b1-227143dc2bad" providerId="ADAL" clId="{BB1DDD34-F5C1-44B8-A7E8-3E14EB266A8A}" dt="2026-01-07T12:26:08.031" v="163" actId="1076"/>
        <pc:sldMkLst>
          <pc:docMk/>
          <pc:sldMk cId="945780048" sldId="336"/>
        </pc:sldMkLst>
        <pc:spChg chg="add mod">
          <ac:chgData name="Jelizaveta Janno" userId="1019c2e1-4f0f-45de-83b1-227143dc2bad" providerId="ADAL" clId="{BB1DDD34-F5C1-44B8-A7E8-3E14EB266A8A}" dt="2026-01-07T12:26:01.752" v="162" actId="20577"/>
          <ac:spMkLst>
            <pc:docMk/>
            <pc:sldMk cId="945780048" sldId="336"/>
            <ac:spMk id="2" creationId="{D9AB4A90-8249-DA1C-DDC8-4DD1CAD2BB8A}"/>
          </ac:spMkLst>
        </pc:spChg>
        <pc:spChg chg="mod">
          <ac:chgData name="Jelizaveta Janno" userId="1019c2e1-4f0f-45de-83b1-227143dc2bad" providerId="ADAL" clId="{BB1DDD34-F5C1-44B8-A7E8-3E14EB266A8A}" dt="2026-01-07T12:26:08.031" v="163" actId="1076"/>
          <ac:spMkLst>
            <pc:docMk/>
            <pc:sldMk cId="945780048" sldId="336"/>
            <ac:spMk id="3" creationId="{889B75D1-32AF-F776-072D-9380F380D33F}"/>
          </ac:spMkLst>
        </pc:spChg>
      </pc:sldChg>
      <pc:sldChg chg="del">
        <pc:chgData name="Jelizaveta Janno" userId="1019c2e1-4f0f-45de-83b1-227143dc2bad" providerId="ADAL" clId="{BB1DDD34-F5C1-44B8-A7E8-3E14EB266A8A}" dt="2026-01-07T11:05:19.778" v="16" actId="47"/>
        <pc:sldMkLst>
          <pc:docMk/>
          <pc:sldMk cId="1624904666" sldId="337"/>
        </pc:sldMkLst>
      </pc:sldChg>
      <pc:sldChg chg="del">
        <pc:chgData name="Jelizaveta Janno" userId="1019c2e1-4f0f-45de-83b1-227143dc2bad" providerId="ADAL" clId="{BB1DDD34-F5C1-44B8-A7E8-3E14EB266A8A}" dt="2026-01-07T11:05:20.036" v="17" actId="47"/>
        <pc:sldMkLst>
          <pc:docMk/>
          <pc:sldMk cId="1798900240" sldId="338"/>
        </pc:sldMkLst>
      </pc:sldChg>
      <pc:sldChg chg="del">
        <pc:chgData name="Jelizaveta Janno" userId="1019c2e1-4f0f-45de-83b1-227143dc2bad" providerId="ADAL" clId="{BB1DDD34-F5C1-44B8-A7E8-3E14EB266A8A}" dt="2026-01-07T11:05:18.066" v="12" actId="47"/>
        <pc:sldMkLst>
          <pc:docMk/>
          <pc:sldMk cId="2578853863" sldId="340"/>
        </pc:sldMkLst>
      </pc:sldChg>
      <pc:sldChg chg="del">
        <pc:chgData name="Jelizaveta Janno" userId="1019c2e1-4f0f-45de-83b1-227143dc2bad" providerId="ADAL" clId="{BB1DDD34-F5C1-44B8-A7E8-3E14EB266A8A}" dt="2026-01-07T11:05:17.461" v="9" actId="47"/>
        <pc:sldMkLst>
          <pc:docMk/>
          <pc:sldMk cId="15047619" sldId="341"/>
        </pc:sldMkLst>
      </pc:sldChg>
      <pc:sldChg chg="del">
        <pc:chgData name="Jelizaveta Janno" userId="1019c2e1-4f0f-45de-83b1-227143dc2bad" providerId="ADAL" clId="{BB1DDD34-F5C1-44B8-A7E8-3E14EB266A8A}" dt="2026-01-07T11:05:16.883" v="6" actId="47"/>
        <pc:sldMkLst>
          <pc:docMk/>
          <pc:sldMk cId="558284144" sldId="342"/>
        </pc:sldMkLst>
      </pc:sldChg>
      <pc:sldChg chg="addSp modSp mod">
        <pc:chgData name="Jelizaveta Janno" userId="1019c2e1-4f0f-45de-83b1-227143dc2bad" providerId="ADAL" clId="{BB1DDD34-F5C1-44B8-A7E8-3E14EB266A8A}" dt="2026-01-07T12:27:08.006" v="176" actId="20577"/>
        <pc:sldMkLst>
          <pc:docMk/>
          <pc:sldMk cId="3490749412" sldId="343"/>
        </pc:sldMkLst>
        <pc:spChg chg="add mod">
          <ac:chgData name="Jelizaveta Janno" userId="1019c2e1-4f0f-45de-83b1-227143dc2bad" providerId="ADAL" clId="{BB1DDD34-F5C1-44B8-A7E8-3E14EB266A8A}" dt="2026-01-07T12:27:08.006" v="176" actId="20577"/>
          <ac:spMkLst>
            <pc:docMk/>
            <pc:sldMk cId="3490749412" sldId="343"/>
            <ac:spMk id="2" creationId="{780874F9-6542-D046-F111-3448CCAB53EC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9:35.771" v="330" actId="20577"/>
        <pc:sldMkLst>
          <pc:docMk/>
          <pc:sldMk cId="3030548034" sldId="344"/>
        </pc:sldMkLst>
        <pc:spChg chg="add mod">
          <ac:chgData name="Jelizaveta Janno" userId="1019c2e1-4f0f-45de-83b1-227143dc2bad" providerId="ADAL" clId="{BB1DDD34-F5C1-44B8-A7E8-3E14EB266A8A}" dt="2026-01-07T19:59:35.771" v="330" actId="20577"/>
          <ac:spMkLst>
            <pc:docMk/>
            <pc:sldMk cId="3030548034" sldId="344"/>
            <ac:spMk id="2" creationId="{1BCCCC59-A34B-FA3B-45C6-C1AA71555D54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9:25.977" v="327" actId="20577"/>
        <pc:sldMkLst>
          <pc:docMk/>
          <pc:sldMk cId="52384505" sldId="345"/>
        </pc:sldMkLst>
        <pc:spChg chg="add mod">
          <ac:chgData name="Jelizaveta Janno" userId="1019c2e1-4f0f-45de-83b1-227143dc2bad" providerId="ADAL" clId="{BB1DDD34-F5C1-44B8-A7E8-3E14EB266A8A}" dt="2026-01-07T19:59:25.977" v="327" actId="20577"/>
          <ac:spMkLst>
            <pc:docMk/>
            <pc:sldMk cId="52384505" sldId="345"/>
            <ac:spMk id="2" creationId="{5005974A-6DA4-AD41-E56E-5DFAA9EF6C59}"/>
          </ac:spMkLst>
        </pc:spChg>
      </pc:sldChg>
      <pc:sldChg chg="del">
        <pc:chgData name="Jelizaveta Janno" userId="1019c2e1-4f0f-45de-83b1-227143dc2bad" providerId="ADAL" clId="{BB1DDD34-F5C1-44B8-A7E8-3E14EB266A8A}" dt="2026-01-07T11:05:17.667" v="10" actId="47"/>
        <pc:sldMkLst>
          <pc:docMk/>
          <pc:sldMk cId="2157845536" sldId="346"/>
        </pc:sldMkLst>
      </pc:sldChg>
      <pc:sldChg chg="del">
        <pc:chgData name="Jelizaveta Janno" userId="1019c2e1-4f0f-45de-83b1-227143dc2bad" providerId="ADAL" clId="{BB1DDD34-F5C1-44B8-A7E8-3E14EB266A8A}" dt="2026-01-07T11:05:22.889" v="20" actId="47"/>
        <pc:sldMkLst>
          <pc:docMk/>
          <pc:sldMk cId="4242804116" sldId="347"/>
        </pc:sldMkLst>
      </pc:sldChg>
      <pc:sldChg chg="modSp add del mod">
        <pc:chgData name="Jelizaveta Janno" userId="1019c2e1-4f0f-45de-83b1-227143dc2bad" providerId="ADAL" clId="{BB1DDD34-F5C1-44B8-A7E8-3E14EB266A8A}" dt="2026-01-07T11:06:35.052" v="88" actId="5793"/>
        <pc:sldMkLst>
          <pc:docMk/>
          <pc:sldMk cId="1056395041" sldId="348"/>
        </pc:sldMkLst>
        <pc:spChg chg="mod">
          <ac:chgData name="Jelizaveta Janno" userId="1019c2e1-4f0f-45de-83b1-227143dc2bad" providerId="ADAL" clId="{BB1DDD34-F5C1-44B8-A7E8-3E14EB266A8A}" dt="2026-01-07T11:06:35.052" v="88" actId="5793"/>
          <ac:spMkLst>
            <pc:docMk/>
            <pc:sldMk cId="1056395041" sldId="348"/>
            <ac:spMk id="4" creationId="{D7128FB7-A520-35F8-F716-1BF698CED637}"/>
          </ac:spMkLst>
        </pc:spChg>
      </pc:sldChg>
      <pc:sldChg chg="del">
        <pc:chgData name="Jelizaveta Janno" userId="1019c2e1-4f0f-45de-83b1-227143dc2bad" providerId="ADAL" clId="{BB1DDD34-F5C1-44B8-A7E8-3E14EB266A8A}" dt="2026-01-07T11:05:18.450" v="14" actId="47"/>
        <pc:sldMkLst>
          <pc:docMk/>
          <pc:sldMk cId="75540114" sldId="349"/>
        </pc:sldMkLst>
      </pc:sldChg>
      <pc:sldChg chg="del">
        <pc:chgData name="Jelizaveta Janno" userId="1019c2e1-4f0f-45de-83b1-227143dc2bad" providerId="ADAL" clId="{BB1DDD34-F5C1-44B8-A7E8-3E14EB266A8A}" dt="2026-01-07T11:05:17.858" v="11" actId="47"/>
        <pc:sldMkLst>
          <pc:docMk/>
          <pc:sldMk cId="1295754200" sldId="350"/>
        </pc:sldMkLst>
      </pc:sldChg>
      <pc:sldChg chg="del">
        <pc:chgData name="Jelizaveta Janno" userId="1019c2e1-4f0f-45de-83b1-227143dc2bad" providerId="ADAL" clId="{BB1DDD34-F5C1-44B8-A7E8-3E14EB266A8A}" dt="2026-01-07T11:05:26.686" v="24" actId="47"/>
        <pc:sldMkLst>
          <pc:docMk/>
          <pc:sldMk cId="2667292063" sldId="351"/>
        </pc:sldMkLst>
      </pc:sldChg>
      <pc:sldChg chg="del">
        <pc:chgData name="Jelizaveta Janno" userId="1019c2e1-4f0f-45de-83b1-227143dc2bad" providerId="ADAL" clId="{BB1DDD34-F5C1-44B8-A7E8-3E14EB266A8A}" dt="2026-01-07T11:05:26.080" v="23" actId="47"/>
        <pc:sldMkLst>
          <pc:docMk/>
          <pc:sldMk cId="4067405199" sldId="352"/>
        </pc:sldMkLst>
      </pc:sldChg>
      <pc:sldChg chg="del">
        <pc:chgData name="Jelizaveta Janno" userId="1019c2e1-4f0f-45de-83b1-227143dc2bad" providerId="ADAL" clId="{BB1DDD34-F5C1-44B8-A7E8-3E14EB266A8A}" dt="2026-01-07T11:05:25.510" v="22" actId="47"/>
        <pc:sldMkLst>
          <pc:docMk/>
          <pc:sldMk cId="836594232" sldId="353"/>
        </pc:sldMkLst>
      </pc:sldChg>
      <pc:sldChg chg="addSp modSp mod">
        <pc:chgData name="Jelizaveta Janno" userId="1019c2e1-4f0f-45de-83b1-227143dc2bad" providerId="ADAL" clId="{BB1DDD34-F5C1-44B8-A7E8-3E14EB266A8A}" dt="2026-01-07T12:27:17.153" v="179" actId="20577"/>
        <pc:sldMkLst>
          <pc:docMk/>
          <pc:sldMk cId="3035230994" sldId="354"/>
        </pc:sldMkLst>
        <pc:spChg chg="add mod">
          <ac:chgData name="Jelizaveta Janno" userId="1019c2e1-4f0f-45de-83b1-227143dc2bad" providerId="ADAL" clId="{BB1DDD34-F5C1-44B8-A7E8-3E14EB266A8A}" dt="2026-01-07T12:27:17.153" v="179" actId="20577"/>
          <ac:spMkLst>
            <pc:docMk/>
            <pc:sldMk cId="3035230994" sldId="354"/>
            <ac:spMk id="2" creationId="{EE5F5238-0B5A-FC4C-66D8-569E44B45C4E}"/>
          </ac:spMkLst>
        </pc:spChg>
      </pc:sldChg>
      <pc:sldChg chg="del">
        <pc:chgData name="Jelizaveta Janno" userId="1019c2e1-4f0f-45de-83b1-227143dc2bad" providerId="ADAL" clId="{BB1DDD34-F5C1-44B8-A7E8-3E14EB266A8A}" dt="2026-01-07T11:05:17.107" v="7" actId="47"/>
        <pc:sldMkLst>
          <pc:docMk/>
          <pc:sldMk cId="2922023296" sldId="356"/>
        </pc:sldMkLst>
      </pc:sldChg>
      <pc:sldChg chg="del">
        <pc:chgData name="Jelizaveta Janno" userId="1019c2e1-4f0f-45de-83b1-227143dc2bad" providerId="ADAL" clId="{BB1DDD34-F5C1-44B8-A7E8-3E14EB266A8A}" dt="2026-01-07T11:05:20.661" v="18" actId="47"/>
        <pc:sldMkLst>
          <pc:docMk/>
          <pc:sldMk cId="1551826033" sldId="2789"/>
        </pc:sldMkLst>
      </pc:sldChg>
      <pc:sldChg chg="addSp modSp mod">
        <pc:chgData name="Jelizaveta Janno" userId="1019c2e1-4f0f-45de-83b1-227143dc2bad" providerId="ADAL" clId="{BB1DDD34-F5C1-44B8-A7E8-3E14EB266A8A}" dt="2026-01-07T19:56:33.489" v="278" actId="20577"/>
        <pc:sldMkLst>
          <pc:docMk/>
          <pc:sldMk cId="1746805512" sldId="2790"/>
        </pc:sldMkLst>
        <pc:spChg chg="add mod">
          <ac:chgData name="Jelizaveta Janno" userId="1019c2e1-4f0f-45de-83b1-227143dc2bad" providerId="ADAL" clId="{BB1DDD34-F5C1-44B8-A7E8-3E14EB266A8A}" dt="2026-01-07T19:56:33.489" v="278" actId="20577"/>
          <ac:spMkLst>
            <pc:docMk/>
            <pc:sldMk cId="1746805512" sldId="2790"/>
            <ac:spMk id="4" creationId="{A88453D6-6461-D72A-79EB-E084951B4E7D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56:39.213" v="280" actId="20577"/>
        <pc:sldMkLst>
          <pc:docMk/>
          <pc:sldMk cId="2238300813" sldId="2791"/>
        </pc:sldMkLst>
        <pc:spChg chg="add mod">
          <ac:chgData name="Jelizaveta Janno" userId="1019c2e1-4f0f-45de-83b1-227143dc2bad" providerId="ADAL" clId="{BB1DDD34-F5C1-44B8-A7E8-3E14EB266A8A}" dt="2026-01-07T19:56:39.213" v="280" actId="20577"/>
          <ac:spMkLst>
            <pc:docMk/>
            <pc:sldMk cId="2238300813" sldId="2791"/>
            <ac:spMk id="2" creationId="{682454A2-13AF-5272-9450-8C6665A5807E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56:57.842" v="285" actId="20577"/>
        <pc:sldMkLst>
          <pc:docMk/>
          <pc:sldMk cId="1936407695" sldId="2792"/>
        </pc:sldMkLst>
        <pc:spChg chg="add mod">
          <ac:chgData name="Jelizaveta Janno" userId="1019c2e1-4f0f-45de-83b1-227143dc2bad" providerId="ADAL" clId="{BB1DDD34-F5C1-44B8-A7E8-3E14EB266A8A}" dt="2026-01-07T19:56:57.842" v="285" actId="20577"/>
          <ac:spMkLst>
            <pc:docMk/>
            <pc:sldMk cId="1936407695" sldId="2792"/>
            <ac:spMk id="6" creationId="{1339FC7F-76A2-4A92-DE0A-FE2590CAD596}"/>
          </ac:spMkLst>
        </pc:spChg>
      </pc:sldChg>
      <pc:sldChg chg="addSp delSp modSp mod">
        <pc:chgData name="Jelizaveta Janno" userId="1019c2e1-4f0f-45de-83b1-227143dc2bad" providerId="ADAL" clId="{BB1DDD34-F5C1-44B8-A7E8-3E14EB266A8A}" dt="2026-01-07T19:56:28.471" v="276" actId="20577"/>
        <pc:sldMkLst>
          <pc:docMk/>
          <pc:sldMk cId="533655917" sldId="2793"/>
        </pc:sldMkLst>
        <pc:spChg chg="add del mod">
          <ac:chgData name="Jelizaveta Janno" userId="1019c2e1-4f0f-45de-83b1-227143dc2bad" providerId="ADAL" clId="{BB1DDD34-F5C1-44B8-A7E8-3E14EB266A8A}" dt="2026-01-07T12:27:25.096" v="181" actId="478"/>
          <ac:spMkLst>
            <pc:docMk/>
            <pc:sldMk cId="533655917" sldId="2793"/>
            <ac:spMk id="2" creationId="{69E5170F-FF6F-1BA5-5FD6-2600A9D20A12}"/>
          </ac:spMkLst>
        </pc:spChg>
        <pc:spChg chg="add mod">
          <ac:chgData name="Jelizaveta Janno" userId="1019c2e1-4f0f-45de-83b1-227143dc2bad" providerId="ADAL" clId="{BB1DDD34-F5C1-44B8-A7E8-3E14EB266A8A}" dt="2026-01-07T19:56:28.471" v="276" actId="20577"/>
          <ac:spMkLst>
            <pc:docMk/>
            <pc:sldMk cId="533655917" sldId="2793"/>
            <ac:spMk id="5" creationId="{4AF1E8B5-971F-70BF-3FD3-065C76E23E4D}"/>
          </ac:spMkLst>
        </pc:spChg>
      </pc:sldChg>
      <pc:sldChg chg="addSp delSp modSp mod">
        <pc:chgData name="Jelizaveta Janno" userId="1019c2e1-4f0f-45de-83b1-227143dc2bad" providerId="ADAL" clId="{BB1DDD34-F5C1-44B8-A7E8-3E14EB266A8A}" dt="2026-01-07T19:57:14.768" v="291" actId="20577"/>
        <pc:sldMkLst>
          <pc:docMk/>
          <pc:sldMk cId="527560761" sldId="2794"/>
        </pc:sldMkLst>
        <pc:spChg chg="add del mod">
          <ac:chgData name="Jelizaveta Janno" userId="1019c2e1-4f0f-45de-83b1-227143dc2bad" providerId="ADAL" clId="{BB1DDD34-F5C1-44B8-A7E8-3E14EB266A8A}" dt="2026-01-07T12:29:18.921" v="211" actId="478"/>
          <ac:spMkLst>
            <pc:docMk/>
            <pc:sldMk cId="527560761" sldId="2794"/>
            <ac:spMk id="8" creationId="{30F94B0A-ABAF-091F-70CF-D1624EE6B304}"/>
          </ac:spMkLst>
        </pc:spChg>
        <pc:spChg chg="add mod">
          <ac:chgData name="Jelizaveta Janno" userId="1019c2e1-4f0f-45de-83b1-227143dc2bad" providerId="ADAL" clId="{BB1DDD34-F5C1-44B8-A7E8-3E14EB266A8A}" dt="2026-01-07T19:57:14.768" v="291" actId="20577"/>
          <ac:spMkLst>
            <pc:docMk/>
            <pc:sldMk cId="527560761" sldId="2794"/>
            <ac:spMk id="9" creationId="{8D8213A4-D9DC-BA33-33F0-0BB288DFA492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56:47.099" v="283" actId="20577"/>
        <pc:sldMkLst>
          <pc:docMk/>
          <pc:sldMk cId="1852023743" sldId="2795"/>
        </pc:sldMkLst>
        <pc:spChg chg="add mod">
          <ac:chgData name="Jelizaveta Janno" userId="1019c2e1-4f0f-45de-83b1-227143dc2bad" providerId="ADAL" clId="{BB1DDD34-F5C1-44B8-A7E8-3E14EB266A8A}" dt="2026-01-07T19:56:47.099" v="283" actId="20577"/>
          <ac:spMkLst>
            <pc:docMk/>
            <pc:sldMk cId="1852023743" sldId="2795"/>
            <ac:spMk id="2" creationId="{C2A3DA69-6992-2095-840F-D421134012EE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57:04.082" v="287" actId="20577"/>
        <pc:sldMkLst>
          <pc:docMk/>
          <pc:sldMk cId="589509840" sldId="2796"/>
        </pc:sldMkLst>
        <pc:spChg chg="add mod">
          <ac:chgData name="Jelizaveta Janno" userId="1019c2e1-4f0f-45de-83b1-227143dc2bad" providerId="ADAL" clId="{BB1DDD34-F5C1-44B8-A7E8-3E14EB266A8A}" dt="2026-01-07T19:57:04.082" v="287" actId="20577"/>
          <ac:spMkLst>
            <pc:docMk/>
            <pc:sldMk cId="589509840" sldId="2796"/>
            <ac:spMk id="4" creationId="{F3472DB1-4BBE-C1C1-D9AE-295C352FC4DD}"/>
          </ac:spMkLst>
        </pc:spChg>
      </pc:sldChg>
      <pc:sldChg chg="addSp modSp mod">
        <pc:chgData name="Jelizaveta Janno" userId="1019c2e1-4f0f-45de-83b1-227143dc2bad" providerId="ADAL" clId="{BB1DDD34-F5C1-44B8-A7E8-3E14EB266A8A}" dt="2026-01-07T19:57:09.812" v="289" actId="20577"/>
        <pc:sldMkLst>
          <pc:docMk/>
          <pc:sldMk cId="2501251556" sldId="2797"/>
        </pc:sldMkLst>
        <pc:spChg chg="add mod">
          <ac:chgData name="Jelizaveta Janno" userId="1019c2e1-4f0f-45de-83b1-227143dc2bad" providerId="ADAL" clId="{BB1DDD34-F5C1-44B8-A7E8-3E14EB266A8A}" dt="2026-01-07T19:57:09.812" v="289" actId="20577"/>
          <ac:spMkLst>
            <pc:docMk/>
            <pc:sldMk cId="2501251556" sldId="2797"/>
            <ac:spMk id="2" creationId="{02C509D9-513C-120D-774C-730C5F5E62F1}"/>
          </ac:spMkLst>
        </pc:spChg>
      </pc:sldChg>
      <pc:sldChg chg="addSp modSp mod">
        <pc:chgData name="Jelizaveta Janno" userId="1019c2e1-4f0f-45de-83b1-227143dc2bad" providerId="ADAL" clId="{BB1DDD34-F5C1-44B8-A7E8-3E14EB266A8A}" dt="2026-01-07T12:26:44.466" v="171" actId="1076"/>
        <pc:sldMkLst>
          <pc:docMk/>
          <pc:sldMk cId="2046758786" sldId="2798"/>
        </pc:sldMkLst>
        <pc:spChg chg="add mod">
          <ac:chgData name="Jelizaveta Janno" userId="1019c2e1-4f0f-45de-83b1-227143dc2bad" providerId="ADAL" clId="{BB1DDD34-F5C1-44B8-A7E8-3E14EB266A8A}" dt="2026-01-07T12:26:28.131" v="169" actId="20577"/>
          <ac:spMkLst>
            <pc:docMk/>
            <pc:sldMk cId="2046758786" sldId="2798"/>
            <ac:spMk id="3" creationId="{6748DC60-2FCE-C905-E272-83538B89FF16}"/>
          </ac:spMkLst>
        </pc:spChg>
        <pc:spChg chg="mod">
          <ac:chgData name="Jelizaveta Janno" userId="1019c2e1-4f0f-45de-83b1-227143dc2bad" providerId="ADAL" clId="{BB1DDD34-F5C1-44B8-A7E8-3E14EB266A8A}" dt="2026-01-07T12:26:38.011" v="170" actId="1076"/>
          <ac:spMkLst>
            <pc:docMk/>
            <pc:sldMk cId="2046758786" sldId="2798"/>
            <ac:spMk id="4" creationId="{251B7028-AF7B-5521-CD81-9DD809BC3E96}"/>
          </ac:spMkLst>
        </pc:spChg>
        <pc:spChg chg="mod">
          <ac:chgData name="Jelizaveta Janno" userId="1019c2e1-4f0f-45de-83b1-227143dc2bad" providerId="ADAL" clId="{BB1DDD34-F5C1-44B8-A7E8-3E14EB266A8A}" dt="2026-01-07T12:26:44.466" v="171" actId="1076"/>
          <ac:spMkLst>
            <pc:docMk/>
            <pc:sldMk cId="2046758786" sldId="2798"/>
            <ac:spMk id="5" creationId="{EF8B6532-59CB-52AE-CD93-DE967CB9C721}"/>
          </ac:spMkLst>
        </pc:spChg>
      </pc:sldChg>
      <pc:sldChg chg="add del">
        <pc:chgData name="Jelizaveta Janno" userId="1019c2e1-4f0f-45de-83b1-227143dc2bad" providerId="ADAL" clId="{BB1DDD34-F5C1-44B8-A7E8-3E14EB266A8A}" dt="2026-01-07T11:05:54.620" v="51" actId="47"/>
        <pc:sldMkLst>
          <pc:docMk/>
          <pc:sldMk cId="2269597669" sldId="2799"/>
        </pc:sldMkLst>
      </pc:sldChg>
      <pc:sldChg chg="addSp modSp mod">
        <pc:chgData name="Jelizaveta Janno" userId="1019c2e1-4f0f-45de-83b1-227143dc2bad" providerId="ADAL" clId="{BB1DDD34-F5C1-44B8-A7E8-3E14EB266A8A}" dt="2026-01-07T19:57:21.466" v="295" actId="20577"/>
        <pc:sldMkLst>
          <pc:docMk/>
          <pc:sldMk cId="1552799856" sldId="2801"/>
        </pc:sldMkLst>
        <pc:spChg chg="add mod">
          <ac:chgData name="Jelizaveta Janno" userId="1019c2e1-4f0f-45de-83b1-227143dc2bad" providerId="ADAL" clId="{BB1DDD34-F5C1-44B8-A7E8-3E14EB266A8A}" dt="2026-01-07T19:57:21.466" v="295" actId="20577"/>
          <ac:spMkLst>
            <pc:docMk/>
            <pc:sldMk cId="1552799856" sldId="2801"/>
            <ac:spMk id="2" creationId="{E28D54B8-B358-2596-2E91-8EB0099ED30C}"/>
          </ac:spMkLst>
        </pc:spChg>
      </pc:sldChg>
      <pc:sldChg chg="del">
        <pc:chgData name="Jelizaveta Janno" userId="1019c2e1-4f0f-45de-83b1-227143dc2bad" providerId="ADAL" clId="{BB1DDD34-F5C1-44B8-A7E8-3E14EB266A8A}" dt="2026-01-07T11:05:20.868" v="19" actId="47"/>
        <pc:sldMkLst>
          <pc:docMk/>
          <pc:sldMk cId="1732581602" sldId="2802"/>
        </pc:sldMkLst>
      </pc:sldChg>
      <pc:sldChg chg="addSp modSp add del mod">
        <pc:chgData name="Jelizaveta Janno" userId="1019c2e1-4f0f-45de-83b1-227143dc2bad" providerId="ADAL" clId="{BB1DDD34-F5C1-44B8-A7E8-3E14EB266A8A}" dt="2026-01-07T19:57:27.004" v="297" actId="20577"/>
        <pc:sldMkLst>
          <pc:docMk/>
          <pc:sldMk cId="1435309987" sldId="2803"/>
        </pc:sldMkLst>
        <pc:spChg chg="add mod">
          <ac:chgData name="Jelizaveta Janno" userId="1019c2e1-4f0f-45de-83b1-227143dc2bad" providerId="ADAL" clId="{BB1DDD34-F5C1-44B8-A7E8-3E14EB266A8A}" dt="2026-01-07T19:57:27.004" v="297" actId="20577"/>
          <ac:spMkLst>
            <pc:docMk/>
            <pc:sldMk cId="1435309987" sldId="2803"/>
            <ac:spMk id="2" creationId="{0B26852B-0E5C-B336-2D13-909536F9ACB9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7:36.378" v="299" actId="20577"/>
        <pc:sldMkLst>
          <pc:docMk/>
          <pc:sldMk cId="3265687360" sldId="2804"/>
        </pc:sldMkLst>
        <pc:spChg chg="add mod">
          <ac:chgData name="Jelizaveta Janno" userId="1019c2e1-4f0f-45de-83b1-227143dc2bad" providerId="ADAL" clId="{BB1DDD34-F5C1-44B8-A7E8-3E14EB266A8A}" dt="2026-01-07T19:57:36.378" v="299" actId="20577"/>
          <ac:spMkLst>
            <pc:docMk/>
            <pc:sldMk cId="3265687360" sldId="2804"/>
            <ac:spMk id="4" creationId="{041D4E19-BA8D-9923-39CE-3741381CD384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7:43.262" v="301" actId="20577"/>
        <pc:sldMkLst>
          <pc:docMk/>
          <pc:sldMk cId="3603479919" sldId="2805"/>
        </pc:sldMkLst>
        <pc:spChg chg="add mod">
          <ac:chgData name="Jelizaveta Janno" userId="1019c2e1-4f0f-45de-83b1-227143dc2bad" providerId="ADAL" clId="{BB1DDD34-F5C1-44B8-A7E8-3E14EB266A8A}" dt="2026-01-07T19:57:43.262" v="301" actId="20577"/>
          <ac:spMkLst>
            <pc:docMk/>
            <pc:sldMk cId="3603479919" sldId="2805"/>
            <ac:spMk id="2" creationId="{1AF5F5D5-E3FB-FA7D-68A7-F37504CC0FFF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8:01.269" v="303" actId="20577"/>
        <pc:sldMkLst>
          <pc:docMk/>
          <pc:sldMk cId="4245135784" sldId="2806"/>
        </pc:sldMkLst>
        <pc:spChg chg="add mod">
          <ac:chgData name="Jelizaveta Janno" userId="1019c2e1-4f0f-45de-83b1-227143dc2bad" providerId="ADAL" clId="{BB1DDD34-F5C1-44B8-A7E8-3E14EB266A8A}" dt="2026-01-07T19:58:01.269" v="303" actId="20577"/>
          <ac:spMkLst>
            <pc:docMk/>
            <pc:sldMk cId="4245135784" sldId="2806"/>
            <ac:spMk id="2" creationId="{5C3FB770-D7E4-AE91-9019-B943D47B8FB9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8:09.617" v="305" actId="20577"/>
        <pc:sldMkLst>
          <pc:docMk/>
          <pc:sldMk cId="1891375184" sldId="2807"/>
        </pc:sldMkLst>
        <pc:spChg chg="add mod">
          <ac:chgData name="Jelizaveta Janno" userId="1019c2e1-4f0f-45de-83b1-227143dc2bad" providerId="ADAL" clId="{BB1DDD34-F5C1-44B8-A7E8-3E14EB266A8A}" dt="2026-01-07T19:58:09.617" v="305" actId="20577"/>
          <ac:spMkLst>
            <pc:docMk/>
            <pc:sldMk cId="1891375184" sldId="2807"/>
            <ac:spMk id="2" creationId="{F6C0085E-891B-8A89-49B0-9027FC3B17B4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8:20.347" v="309" actId="20577"/>
        <pc:sldMkLst>
          <pc:docMk/>
          <pc:sldMk cId="1686400027" sldId="2808"/>
        </pc:sldMkLst>
        <pc:spChg chg="add mod">
          <ac:chgData name="Jelizaveta Janno" userId="1019c2e1-4f0f-45de-83b1-227143dc2bad" providerId="ADAL" clId="{BB1DDD34-F5C1-44B8-A7E8-3E14EB266A8A}" dt="2026-01-07T19:58:20.347" v="309" actId="20577"/>
          <ac:spMkLst>
            <pc:docMk/>
            <pc:sldMk cId="1686400027" sldId="2808"/>
            <ac:spMk id="2" creationId="{D23E966B-54C0-D326-C69A-3ACA063C85F4}"/>
          </ac:spMkLst>
        </pc:spChg>
      </pc:sldChg>
      <pc:sldChg chg="del">
        <pc:chgData name="Jelizaveta Janno" userId="1019c2e1-4f0f-45de-83b1-227143dc2bad" providerId="ADAL" clId="{BB1DDD34-F5C1-44B8-A7E8-3E14EB266A8A}" dt="2026-01-07T11:05:18.256" v="13" actId="47"/>
        <pc:sldMkLst>
          <pc:docMk/>
          <pc:sldMk cId="1642458775" sldId="2809"/>
        </pc:sldMkLst>
      </pc:sldChg>
      <pc:sldChg chg="addSp modSp add del mod">
        <pc:chgData name="Jelizaveta Janno" userId="1019c2e1-4f0f-45de-83b1-227143dc2bad" providerId="ADAL" clId="{BB1DDD34-F5C1-44B8-A7E8-3E14EB266A8A}" dt="2026-01-07T20:00:06.780" v="345" actId="20577"/>
        <pc:sldMkLst>
          <pc:docMk/>
          <pc:sldMk cId="1151328885" sldId="2810"/>
        </pc:sldMkLst>
        <pc:spChg chg="add mod">
          <ac:chgData name="Jelizaveta Janno" userId="1019c2e1-4f0f-45de-83b1-227143dc2bad" providerId="ADAL" clId="{BB1DDD34-F5C1-44B8-A7E8-3E14EB266A8A}" dt="2026-01-07T20:00:06.780" v="345" actId="20577"/>
          <ac:spMkLst>
            <pc:docMk/>
            <pc:sldMk cId="1151328885" sldId="2810"/>
            <ac:spMk id="3" creationId="{8317D9CE-3737-F19C-0CB9-9D7574640353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9:58.059" v="340" actId="20577"/>
        <pc:sldMkLst>
          <pc:docMk/>
          <pc:sldMk cId="3459180252" sldId="2811"/>
        </pc:sldMkLst>
        <pc:spChg chg="add mod">
          <ac:chgData name="Jelizaveta Janno" userId="1019c2e1-4f0f-45de-83b1-227143dc2bad" providerId="ADAL" clId="{BB1DDD34-F5C1-44B8-A7E8-3E14EB266A8A}" dt="2026-01-07T19:59:58.059" v="340" actId="20577"/>
          <ac:spMkLst>
            <pc:docMk/>
            <pc:sldMk cId="3459180252" sldId="2811"/>
            <ac:spMk id="3" creationId="{E4B924BC-2C08-9889-D4BD-F777842CA84F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20:00:17.933" v="350" actId="20577"/>
        <pc:sldMkLst>
          <pc:docMk/>
          <pc:sldMk cId="116699662" sldId="2812"/>
        </pc:sldMkLst>
        <pc:spChg chg="add mod">
          <ac:chgData name="Jelizaveta Janno" userId="1019c2e1-4f0f-45de-83b1-227143dc2bad" providerId="ADAL" clId="{BB1DDD34-F5C1-44B8-A7E8-3E14EB266A8A}" dt="2026-01-07T20:00:17.933" v="350" actId="20577"/>
          <ac:spMkLst>
            <pc:docMk/>
            <pc:sldMk cId="116699662" sldId="2812"/>
            <ac:spMk id="3" creationId="{80ED9B75-FB28-7137-DA84-9181BCC68736}"/>
          </ac:spMkLst>
        </pc:spChg>
      </pc:sldChg>
      <pc:sldChg chg="addSp modSp add del mod">
        <pc:chgData name="Jelizaveta Janno" userId="1019c2e1-4f0f-45de-83b1-227143dc2bad" providerId="ADAL" clId="{BB1DDD34-F5C1-44B8-A7E8-3E14EB266A8A}" dt="2026-01-07T19:59:47.152" v="335" actId="20577"/>
        <pc:sldMkLst>
          <pc:docMk/>
          <pc:sldMk cId="1760932069" sldId="2813"/>
        </pc:sldMkLst>
        <pc:spChg chg="add mod">
          <ac:chgData name="Jelizaveta Janno" userId="1019c2e1-4f0f-45de-83b1-227143dc2bad" providerId="ADAL" clId="{BB1DDD34-F5C1-44B8-A7E8-3E14EB266A8A}" dt="2026-01-07T19:59:47.152" v="335" actId="20577"/>
          <ac:spMkLst>
            <pc:docMk/>
            <pc:sldMk cId="1760932069" sldId="2813"/>
            <ac:spMk id="3" creationId="{0364CCBC-E758-AA0B-A1A6-8C2D6B4B9E50}"/>
          </ac:spMkLst>
        </pc:spChg>
      </pc:sldChg>
      <pc:sldChg chg="addSp delSp modSp add del mod">
        <pc:chgData name="Jelizaveta Janno" userId="1019c2e1-4f0f-45de-83b1-227143dc2bad" providerId="ADAL" clId="{BB1DDD34-F5C1-44B8-A7E8-3E14EB266A8A}" dt="2026-01-07T19:59:16.671" v="324" actId="20577"/>
        <pc:sldMkLst>
          <pc:docMk/>
          <pc:sldMk cId="1660966356" sldId="2814"/>
        </pc:sldMkLst>
        <pc:spChg chg="add del mod">
          <ac:chgData name="Jelizaveta Janno" userId="1019c2e1-4f0f-45de-83b1-227143dc2bad" providerId="ADAL" clId="{BB1DDD34-F5C1-44B8-A7E8-3E14EB266A8A}" dt="2026-01-07T19:59:05.182" v="315" actId="478"/>
          <ac:spMkLst>
            <pc:docMk/>
            <pc:sldMk cId="1660966356" sldId="2814"/>
            <ac:spMk id="5" creationId="{174814EA-56B8-B703-C81F-89660927C593}"/>
          </ac:spMkLst>
        </pc:spChg>
        <pc:spChg chg="add mod">
          <ac:chgData name="Jelizaveta Janno" userId="1019c2e1-4f0f-45de-83b1-227143dc2bad" providerId="ADAL" clId="{BB1DDD34-F5C1-44B8-A7E8-3E14EB266A8A}" dt="2026-01-07T19:59:16.671" v="324" actId="20577"/>
          <ac:spMkLst>
            <pc:docMk/>
            <pc:sldMk cId="1660966356" sldId="2814"/>
            <ac:spMk id="8" creationId="{DF153325-A076-7189-932A-51C6BE8F0F0C}"/>
          </ac:spMkLst>
        </pc:spChg>
      </pc:sldChg>
      <pc:sldChg chg="del">
        <pc:chgData name="Jelizaveta Janno" userId="1019c2e1-4f0f-45de-83b1-227143dc2bad" providerId="ADAL" clId="{BB1DDD34-F5C1-44B8-A7E8-3E14EB266A8A}" dt="2026-01-07T11:05:18.653" v="15" actId="47"/>
        <pc:sldMkLst>
          <pc:docMk/>
          <pc:sldMk cId="567620114" sldId="2816"/>
        </pc:sldMkLst>
      </pc:sldChg>
      <pc:sldChg chg="del">
        <pc:chgData name="Jelizaveta Janno" userId="1019c2e1-4f0f-45de-83b1-227143dc2bad" providerId="ADAL" clId="{BB1DDD34-F5C1-44B8-A7E8-3E14EB266A8A}" dt="2026-01-07T11:05:17.284" v="8" actId="47"/>
        <pc:sldMkLst>
          <pc:docMk/>
          <pc:sldMk cId="271739578" sldId="2817"/>
        </pc:sldMkLst>
      </pc:sldChg>
      <pc:sldChg chg="del">
        <pc:chgData name="Jelizaveta Janno" userId="1019c2e1-4f0f-45de-83b1-227143dc2bad" providerId="ADAL" clId="{BB1DDD34-F5C1-44B8-A7E8-3E14EB266A8A}" dt="2026-01-07T11:05:24.981" v="21" actId="47"/>
        <pc:sldMkLst>
          <pc:docMk/>
          <pc:sldMk cId="1118635499" sldId="2818"/>
        </pc:sldMkLst>
      </pc:sldChg>
      <pc:sldChg chg="del">
        <pc:chgData name="Jelizaveta Janno" userId="1019c2e1-4f0f-45de-83b1-227143dc2bad" providerId="ADAL" clId="{BB1DDD34-F5C1-44B8-A7E8-3E14EB266A8A}" dt="2026-01-07T11:05:16.149" v="2" actId="47"/>
        <pc:sldMkLst>
          <pc:docMk/>
          <pc:sldMk cId="1754912447" sldId="2819"/>
        </pc:sldMkLst>
      </pc:sldChg>
      <pc:sldChg chg="del">
        <pc:chgData name="Jelizaveta Janno" userId="1019c2e1-4f0f-45de-83b1-227143dc2bad" providerId="ADAL" clId="{BB1DDD34-F5C1-44B8-A7E8-3E14EB266A8A}" dt="2026-01-07T11:05:15.976" v="1" actId="47"/>
        <pc:sldMkLst>
          <pc:docMk/>
          <pc:sldMk cId="4100604136" sldId="2820"/>
        </pc:sldMkLst>
      </pc:sldChg>
      <pc:sldChg chg="addSp delSp modSp mod modClrScheme chgLayout">
        <pc:chgData name="Jelizaveta Janno" userId="1019c2e1-4f0f-45de-83b1-227143dc2bad" providerId="ADAL" clId="{BB1DDD34-F5C1-44B8-A7E8-3E14EB266A8A}" dt="2026-01-07T15:01:31.822" v="235" actId="207"/>
        <pc:sldMkLst>
          <pc:docMk/>
          <pc:sldMk cId="2891156116" sldId="2822"/>
        </pc:sldMkLst>
        <pc:spChg chg="mod ord">
          <ac:chgData name="Jelizaveta Janno" userId="1019c2e1-4f0f-45de-83b1-227143dc2bad" providerId="ADAL" clId="{BB1DDD34-F5C1-44B8-A7E8-3E14EB266A8A}" dt="2026-01-07T12:23:45.209" v="150" actId="1076"/>
          <ac:spMkLst>
            <pc:docMk/>
            <pc:sldMk cId="2891156116" sldId="2822"/>
            <ac:spMk id="2" creationId="{1134AC17-889B-086B-FD08-EC828D69A6A7}"/>
          </ac:spMkLst>
        </pc:spChg>
        <pc:spChg chg="add del mod">
          <ac:chgData name="Jelizaveta Janno" userId="1019c2e1-4f0f-45de-83b1-227143dc2bad" providerId="ADAL" clId="{BB1DDD34-F5C1-44B8-A7E8-3E14EB266A8A}" dt="2026-01-07T12:21:54.968" v="139" actId="47"/>
          <ac:spMkLst>
            <pc:docMk/>
            <pc:sldMk cId="2891156116" sldId="2822"/>
            <ac:spMk id="3" creationId="{78E294F3-C6EA-8DF2-E374-AE94531A946E}"/>
          </ac:spMkLst>
        </pc:spChg>
        <pc:spChg chg="mod ord">
          <ac:chgData name="Jelizaveta Janno" userId="1019c2e1-4f0f-45de-83b1-227143dc2bad" providerId="ADAL" clId="{BB1DDD34-F5C1-44B8-A7E8-3E14EB266A8A}" dt="2026-01-07T15:01:31.822" v="235" actId="207"/>
          <ac:spMkLst>
            <pc:docMk/>
            <pc:sldMk cId="2891156116" sldId="2822"/>
            <ac:spMk id="4" creationId="{8CD6DE78-079F-ACFB-A7CB-5687541FCA69}"/>
          </ac:spMkLst>
        </pc:spChg>
        <pc:spChg chg="add del mod ord">
          <ac:chgData name="Jelizaveta Janno" userId="1019c2e1-4f0f-45de-83b1-227143dc2bad" providerId="ADAL" clId="{BB1DDD34-F5C1-44B8-A7E8-3E14EB266A8A}" dt="2026-01-07T12:21:47.507" v="137" actId="700"/>
          <ac:spMkLst>
            <pc:docMk/>
            <pc:sldMk cId="2891156116" sldId="2822"/>
            <ac:spMk id="5" creationId="{69192BA4-0CDE-7C99-FADB-C9FB8F35168D}"/>
          </ac:spMkLst>
        </pc:spChg>
        <pc:spChg chg="add del mod">
          <ac:chgData name="Jelizaveta Janno" userId="1019c2e1-4f0f-45de-83b1-227143dc2bad" providerId="ADAL" clId="{BB1DDD34-F5C1-44B8-A7E8-3E14EB266A8A}" dt="2026-01-07T12:22:54.839" v="147"/>
          <ac:spMkLst>
            <pc:docMk/>
            <pc:sldMk cId="2891156116" sldId="2822"/>
            <ac:spMk id="6" creationId="{0CA41A41-2812-7285-1470-D5FFA2861209}"/>
          </ac:spMkLst>
        </pc:spChg>
        <pc:spChg chg="add mod">
          <ac:chgData name="Jelizaveta Janno" userId="1019c2e1-4f0f-45de-83b1-227143dc2bad" providerId="ADAL" clId="{BB1DDD34-F5C1-44B8-A7E8-3E14EB266A8A}" dt="2026-01-07T12:24:27.280" v="156" actId="403"/>
          <ac:spMkLst>
            <pc:docMk/>
            <pc:sldMk cId="2891156116" sldId="2822"/>
            <ac:spMk id="7" creationId="{128B8184-6973-E2C5-A403-1B48442BD599}"/>
          </ac:spMkLst>
        </pc:spChg>
      </pc:sldChg>
      <pc:sldChg chg="del">
        <pc:chgData name="Jelizaveta Janno" userId="1019c2e1-4f0f-45de-83b1-227143dc2bad" providerId="ADAL" clId="{BB1DDD34-F5C1-44B8-A7E8-3E14EB266A8A}" dt="2026-01-07T11:05:16.644" v="5" actId="47"/>
        <pc:sldMkLst>
          <pc:docMk/>
          <pc:sldMk cId="2284657215" sldId="2823"/>
        </pc:sldMkLst>
      </pc:sldChg>
      <pc:sldChg chg="addSp delSp modSp new mod">
        <pc:chgData name="Jelizaveta Janno" userId="1019c2e1-4f0f-45de-83b1-227143dc2bad" providerId="ADAL" clId="{BB1DDD34-F5C1-44B8-A7E8-3E14EB266A8A}" dt="2026-01-07T19:56:16.643" v="274" actId="20577"/>
        <pc:sldMkLst>
          <pc:docMk/>
          <pc:sldMk cId="2361674509" sldId="2823"/>
        </pc:sldMkLst>
        <pc:spChg chg="add mod">
          <ac:chgData name="Jelizaveta Janno" userId="1019c2e1-4f0f-45de-83b1-227143dc2bad" providerId="ADAL" clId="{BB1DDD34-F5C1-44B8-A7E8-3E14EB266A8A}" dt="2026-01-07T19:56:16.643" v="274" actId="20577"/>
          <ac:spMkLst>
            <pc:docMk/>
            <pc:sldMk cId="2361674509" sldId="2823"/>
            <ac:spMk id="2" creationId="{332A5E78-11FA-8215-0A1E-76FDD768217A}"/>
          </ac:spMkLst>
        </pc:spChg>
        <pc:spChg chg="del">
          <ac:chgData name="Jelizaveta Janno" userId="1019c2e1-4f0f-45de-83b1-227143dc2bad" providerId="ADAL" clId="{BB1DDD34-F5C1-44B8-A7E8-3E14EB266A8A}" dt="2026-01-07T19:15:12.887" v="245" actId="478"/>
          <ac:spMkLst>
            <pc:docMk/>
            <pc:sldMk cId="2361674509" sldId="2823"/>
            <ac:spMk id="2" creationId="{95C0A99C-073F-68BD-97CD-38BF8A450DB2}"/>
          </ac:spMkLst>
        </pc:spChg>
        <pc:spChg chg="mod">
          <ac:chgData name="Jelizaveta Janno" userId="1019c2e1-4f0f-45de-83b1-227143dc2bad" providerId="ADAL" clId="{BB1DDD34-F5C1-44B8-A7E8-3E14EB266A8A}" dt="2026-01-07T19:17:00.511" v="262" actId="20577"/>
          <ac:spMkLst>
            <pc:docMk/>
            <pc:sldMk cId="2361674509" sldId="2823"/>
            <ac:spMk id="3" creationId="{6F05563F-C465-4D2E-5ADB-8A689E92C486}"/>
          </ac:spMkLst>
        </pc:spChg>
        <pc:spChg chg="del">
          <ac:chgData name="Jelizaveta Janno" userId="1019c2e1-4f0f-45de-83b1-227143dc2bad" providerId="ADAL" clId="{BB1DDD34-F5C1-44B8-A7E8-3E14EB266A8A}" dt="2026-01-07T19:15:27.267" v="249" actId="478"/>
          <ac:spMkLst>
            <pc:docMk/>
            <pc:sldMk cId="2361674509" sldId="2823"/>
            <ac:spMk id="4" creationId="{EDCB80D2-077D-DCA5-32B1-1CFFE5FB9939}"/>
          </ac:spMkLst>
        </pc:spChg>
        <pc:spChg chg="del">
          <ac:chgData name="Jelizaveta Janno" userId="1019c2e1-4f0f-45de-83b1-227143dc2bad" providerId="ADAL" clId="{BB1DDD34-F5C1-44B8-A7E8-3E14EB266A8A}" dt="2026-01-07T19:15:09.972" v="244" actId="478"/>
          <ac:spMkLst>
            <pc:docMk/>
            <pc:sldMk cId="2361674509" sldId="2823"/>
            <ac:spMk id="5" creationId="{22601479-70F6-7314-FECD-97210871062D}"/>
          </ac:spMkLst>
        </pc:spChg>
        <pc:spChg chg="mod">
          <ac:chgData name="Jelizaveta Janno" userId="1019c2e1-4f0f-45de-83b1-227143dc2bad" providerId="ADAL" clId="{BB1DDD34-F5C1-44B8-A7E8-3E14EB266A8A}" dt="2026-01-07T19:17:56.080" v="269" actId="5793"/>
          <ac:spMkLst>
            <pc:docMk/>
            <pc:sldMk cId="2361674509" sldId="2823"/>
            <ac:spMk id="6" creationId="{3F8BE9D8-AD3D-2C34-C528-42002A3FC490}"/>
          </ac:spMkLst>
        </pc:spChg>
      </pc:sldChg>
      <pc:sldChg chg="del">
        <pc:chgData name="Jelizaveta Janno" userId="1019c2e1-4f0f-45de-83b1-227143dc2bad" providerId="ADAL" clId="{BB1DDD34-F5C1-44B8-A7E8-3E14EB266A8A}" dt="2026-01-07T11:05:16.480" v="4" actId="47"/>
        <pc:sldMkLst>
          <pc:docMk/>
          <pc:sldMk cId="820370694" sldId="2824"/>
        </pc:sldMkLst>
      </pc:sldChg>
      <pc:sldChg chg="addSp delSp modSp new mod">
        <pc:chgData name="Jelizaveta Janno" userId="1019c2e1-4f0f-45de-83b1-227143dc2bad" providerId="ADAL" clId="{BB1DDD34-F5C1-44B8-A7E8-3E14EB266A8A}" dt="2026-01-07T19:58:51.578" v="313" actId="20577"/>
        <pc:sldMkLst>
          <pc:docMk/>
          <pc:sldMk cId="947953200" sldId="2824"/>
        </pc:sldMkLst>
        <pc:spChg chg="mod">
          <ac:chgData name="Jelizaveta Janno" userId="1019c2e1-4f0f-45de-83b1-227143dc2bad" providerId="ADAL" clId="{BB1DDD34-F5C1-44B8-A7E8-3E14EB266A8A}" dt="2026-01-07T19:16:49.222" v="260" actId="20577"/>
          <ac:spMkLst>
            <pc:docMk/>
            <pc:sldMk cId="947953200" sldId="2824"/>
            <ac:spMk id="2" creationId="{CC53D3EE-A2A3-6A65-1F76-8687C60D87D0}"/>
          </ac:spMkLst>
        </pc:spChg>
        <pc:spChg chg="del">
          <ac:chgData name="Jelizaveta Janno" userId="1019c2e1-4f0f-45de-83b1-227143dc2bad" providerId="ADAL" clId="{BB1DDD34-F5C1-44B8-A7E8-3E14EB266A8A}" dt="2026-01-07T19:58:42.820" v="310" actId="478"/>
          <ac:spMkLst>
            <pc:docMk/>
            <pc:sldMk cId="947953200" sldId="2824"/>
            <ac:spMk id="3" creationId="{7D37BFD9-6C5B-FB67-C245-A0860A51BA11}"/>
          </ac:spMkLst>
        </pc:spChg>
        <pc:spChg chg="mod">
          <ac:chgData name="Jelizaveta Janno" userId="1019c2e1-4f0f-45de-83b1-227143dc2bad" providerId="ADAL" clId="{BB1DDD34-F5C1-44B8-A7E8-3E14EB266A8A}" dt="2026-01-07T19:17:41.287" v="267" actId="5793"/>
          <ac:spMkLst>
            <pc:docMk/>
            <pc:sldMk cId="947953200" sldId="2824"/>
            <ac:spMk id="4" creationId="{045340CD-979F-431E-8953-2ECE03BC112B}"/>
          </ac:spMkLst>
        </pc:spChg>
        <pc:spChg chg="add mod">
          <ac:chgData name="Jelizaveta Janno" userId="1019c2e1-4f0f-45de-83b1-227143dc2bad" providerId="ADAL" clId="{BB1DDD34-F5C1-44B8-A7E8-3E14EB266A8A}" dt="2026-01-07T19:58:51.578" v="313" actId="20577"/>
          <ac:spMkLst>
            <pc:docMk/>
            <pc:sldMk cId="947953200" sldId="2824"/>
            <ac:spMk id="5" creationId="{531CDFF6-F99D-72BA-7591-2D0830884864}"/>
          </ac:spMkLst>
        </pc:spChg>
      </pc:sldChg>
      <pc:sldChg chg="del">
        <pc:chgData name="Jelizaveta Janno" userId="1019c2e1-4f0f-45de-83b1-227143dc2bad" providerId="ADAL" clId="{BB1DDD34-F5C1-44B8-A7E8-3E14EB266A8A}" dt="2026-01-07T11:05:16.299" v="3" actId="47"/>
        <pc:sldMkLst>
          <pc:docMk/>
          <pc:sldMk cId="1504688957" sldId="28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233B-0833-EF40-A4A4-4DDA2CCDF12B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668B-42F9-8648-A8AF-436CB12C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ution.sustainability-directory.com/term/sustainable-profitability-model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b="1" dirty="0"/>
              <a:t>15.12.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Juhtslaid teha!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Slaididele lisada siduv tekst või konspekt. Analoogselt Kirke projektiga teha õppeplaan.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15.01. vahearuanne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Hindajad: K. Kõrbe, L. Lusti aruanne 14.01, materjalid edastatakse neile 30.12.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Kordamisküsimused: 10 küsimust mooduli kohta testidesse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i="1" dirty="0"/>
              <a:t>Mõisted – eraldi fail</a:t>
            </a:r>
            <a:endParaRPr lang="et-EE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Ülesannete kogumikku ca 5 ülesannet, sh võib olla juhtumianalüüs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t-E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dirty="0"/>
              <a:t>Juhtum või ülesanne – kui palju peaks investeerima, et ettevõtte keskkonnajalajälge vähendada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5F9D-093F-F60B-3A17-D04A9640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1D6D436-9D31-FE43-C066-19A508B84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EFA53AB-971A-6796-0EC0-B6A64DEE7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0337BBA-C240-5D6B-E0C0-6DCFFD167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3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2BE67-023B-9D6E-91F2-3B705439A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21C9850A-996B-3692-5995-9B258E9C4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B26C036A-080A-24EB-6C4A-28DE347F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42CDEAA-EA3A-1E53-4CE9-B52D31586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18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89B30-E92C-0F12-BFFB-D00C509E4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D2252F4F-FA58-2757-83F2-B6E327329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431CDD3-5A41-433A-EEED-3BECA0E29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4A2A00D-234C-E48D-352B-C56DF5CF3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5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4C914-E9D2-33D7-61BF-1D7E5D889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9E752957-CA24-FAC3-122D-F0F93393D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F9A2EB65-64A7-A420-983B-0E5E63FA4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07B2FD0-AFAE-F0D5-C909-1413DB57B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482B-0E50-CE91-3D8D-AC9DC0FB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1BB2D4F0-11DC-3D42-0C5A-97172644C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4FF4E0E-6421-D2C6-6C12-BC02CEE71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5BBF683-6655-A0DA-FDD2-AAAD5962C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3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74F93-B050-CC93-39E1-F6D6B53F9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C477FCA-DD0C-BAD3-9990-794E10D4B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B7B8529F-214E-9A2B-8E50-FD32CC4B5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D9E63F1-A70F-9EA0-4D81-DC9BE5FF2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29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D9DE-7AD3-476D-BC44-9BAE14901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9AD72F6-5AF8-7C3E-D4E2-13A6C983C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E36D6A8-2BED-CAAC-7F49-68F4961C4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F207610-0761-5A37-E0DF-A03C12960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1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2293-EB62-1E18-DB66-19C120A6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BAE6AD7-B7C0-A496-9531-51D516602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EC3C3951-5973-2502-D50A-238F18394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B434DFB3-5282-94F9-592A-455E0C213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87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777A3-8A84-484F-5986-5B52F968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3614A280-87D0-1652-94F1-D90349764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87B9462-FA96-1808-C9A6-A773BC70E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50AE5F7-F7B5-AA8C-CC6A-7689C9118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51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F896-5CF3-481B-A06B-DEEDB301C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D3BE106-6AD1-3053-D891-97406ACA1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EA0DBF7-9C17-F6D1-81FE-627EF607E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B2D3E4C-B1DE-BD31-9D9B-0FE062373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7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977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69FD0-855E-7093-C4A5-E3991C10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E11F5EAE-7ACB-3CB9-838F-36135CBE5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E5BB545E-8E23-62F0-244E-EDC62E650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DF3200A-A128-4B6A-C285-9FE58BB00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3C0B5-21B4-DB70-C023-CCA6FF04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69FA90C2-8A2C-2AD4-F8E3-5BAA0D002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F648855D-0FD5-7596-D287-5C0D7B7D9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378E131-69CB-1244-4F19-7074690E2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4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8E637-9A86-C62A-64EF-7CF4371D5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6300F1C-8046-F084-F8FB-5B9954EB7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4DD0423-9AD7-640B-637E-03FB59379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ea typeface="Calibri"/>
                <a:cs typeface="Calibri"/>
              </a:rPr>
              <a:t>Kulu-tõhususe analüüs - kulu projekti a korral &lt; kulu projekti b korral või tulu projekti a korral &gt; kulu projekti b korral, siis projekt a tuleb vastu võtta</a:t>
            </a:r>
          </a:p>
          <a:p>
            <a:r>
              <a:rPr lang="et-EE" dirty="0">
                <a:ea typeface="Calibri"/>
                <a:cs typeface="Calibri"/>
              </a:rPr>
              <a:t>Kui kulu projekti a korral &gt; kulu projekti b korral ning tulu projekti a korral &gt; tulu projekti b korral, või alternatiivina, kulu projekti a korral &lt; kulu projekti b korral ning tulu projekti a korral &lt; tulu projekti b korral, siis kasutatakse suhtarvu delta kulud / delta tulud, mis peab olema vastavalt väiksem või suurem 1-st </a:t>
            </a:r>
          </a:p>
          <a:p>
            <a:r>
              <a:rPr lang="et-EE" dirty="0" err="1">
                <a:ea typeface="Calibri"/>
                <a:cs typeface="Calibri"/>
              </a:rPr>
              <a:t>Nb</a:t>
            </a:r>
            <a:r>
              <a:rPr lang="et-EE" dirty="0">
                <a:ea typeface="Calibri"/>
                <a:cs typeface="Calibri"/>
              </a:rPr>
              <a:t>! Kulud ja tulud ei pea kulu-tõhususe analüüsis olema rahalised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CFAAB87-598F-D616-BC5A-B1742D48C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63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3D1A-AE90-49D2-1BA6-9B97F43E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1447F1D-6E5B-4E2F-A11E-92E84402A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CF420140-AF24-124F-64EF-FAEEDAD98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85D203E-3A61-FDA5-76CC-EAF143DDD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9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>
                <a:hlinkClick r:id="rId3"/>
              </a:rPr>
              <a:t>Sustainable</a:t>
            </a:r>
            <a:r>
              <a:rPr lang="et-EE" dirty="0">
                <a:hlinkClick r:id="rId3"/>
              </a:rPr>
              <a:t> </a:t>
            </a:r>
            <a:r>
              <a:rPr lang="et-EE" dirty="0" err="1">
                <a:hlinkClick r:id="rId3"/>
              </a:rPr>
              <a:t>Profitability</a:t>
            </a:r>
            <a:r>
              <a:rPr lang="et-EE" dirty="0">
                <a:hlinkClick r:id="rId3"/>
              </a:rPr>
              <a:t> Models → Term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0C4C-EAC2-4D66-B9F8-E052F2E25BCC}" type="slidenum">
              <a:rPr lang="en-US" altLang="et-EE" smtClean="0"/>
              <a:pPr>
                <a:defRPr/>
              </a:pPr>
              <a:t>6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5118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7EFB-826B-CC7D-9F92-EB85CF01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0425A113-1632-0E47-C33F-93B2BC50C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1897A437-E301-F5F5-3C02-54863E1F5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14F860E-FF67-F692-263C-0DD1EBF22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67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44227-4FBD-DB7B-7B65-3DDB419BC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E2D5337D-05F0-B33B-008F-75D3D9186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BD3BD61-FC4F-17B7-F26C-8895AC9A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0766882-3A3E-F167-36B1-7E8490E65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6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D867C-0472-602C-C395-A2820090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3B9AA74A-970C-CE29-8388-25AD0FF24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BAC5B3B-E68E-104B-E2B2-F198D3C19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CECCEBA-883B-8C69-4461-F5C3F2E8F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0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A690-CC3C-903B-1A8B-119DD4ECD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C678F3F6-5B43-FCC9-7463-B1D107780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F155D67-305D-9260-33B1-612CE2EE8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A875232-280B-0DB5-9DBD-32B265F0D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0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47D90-B1CD-66CD-C0EE-05AD5B3E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7446CD5-4B8B-B42E-56DF-1D8EBF0DA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6556F303-A9D2-A40E-EC38-0239A57BF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6B6291C-919E-21AE-700A-D19FA59BD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4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D784-6953-CFFA-8A26-46FE7E765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9907D3A3-F7F0-A2D4-AC12-F59F03F9F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456E31AD-72E8-E977-3850-C8F011D3D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36D05DF-F01A-B6A5-0F27-A737F67C9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0C4C-EAC2-4D66-B9F8-E052F2E25BCC}" type="slidenum">
              <a:rPr kumimoji="0" lang="en-US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>
            <a:extLst>
              <a:ext uri="{FF2B5EF4-FFF2-40B4-BE49-F238E27FC236}">
                <a16:creationId xmlns:a16="http://schemas.microsoft.com/office/drawing/2014/main" id="{C272D77E-16C1-43C2-A162-337E678F3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2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Presentatsiooni Pealkiri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6013392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/>
              <a:t>Nimi </a:t>
            </a:r>
            <a:r>
              <a:rPr lang="et-EE" sz="1800" dirty="0" err="1"/>
              <a:t>Nimeste</a:t>
            </a:r>
            <a:br>
              <a:rPr lang="et-EE" sz="1800" dirty="0"/>
            </a:br>
            <a:r>
              <a:rPr lang="et-EE" sz="1800" dirty="0"/>
              <a:t>Teaduskond / instituut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42901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endParaRPr lang="et-EE" dirty="0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A78C583B-B98D-45AB-8528-881BA9468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6624" y="6139575"/>
            <a:ext cx="2446760" cy="39463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A49231-AEC9-4651-8CB2-36EAACA72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276" y="5001312"/>
            <a:ext cx="8892396" cy="489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r>
              <a:rPr lang="et-EE" sz="3600" dirty="0"/>
              <a:t>Vajadusel kahel real</a:t>
            </a:r>
          </a:p>
        </p:txBody>
      </p:sp>
      <p:pic>
        <p:nvPicPr>
          <p:cNvPr id="22" name="Pilt 21">
            <a:extLst>
              <a:ext uri="{FF2B5EF4-FFF2-40B4-BE49-F238E27FC236}">
                <a16:creationId xmlns:a16="http://schemas.microsoft.com/office/drawing/2014/main" id="{DD502E0A-C703-433D-B3DF-CF91368EE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549275"/>
            <a:ext cx="171037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80246" y="1637322"/>
            <a:ext cx="8964613" cy="387924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577500"/>
            <a:ext cx="8964612" cy="447854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221907"/>
            <a:ext cx="8964611" cy="32946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8E779C36-1EFE-4E30-A519-E7AF178AA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78880624-BE36-497D-A5EE-B567ED74E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72284"/>
            <a:ext cx="10159444" cy="12610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vajadusel ka kahel </a:t>
            </a:r>
            <a:br>
              <a:rPr lang="et-EE" altLang="en-US" sz="2900" dirty="0">
                <a:solidFill>
                  <a:schemeClr val="tx2"/>
                </a:solidFill>
              </a:rPr>
            </a:br>
            <a:r>
              <a:rPr lang="et-EE" altLang="en-US" sz="2900" dirty="0">
                <a:solidFill>
                  <a:schemeClr val="tx2"/>
                </a:solidFill>
              </a:rPr>
              <a:t>või kolmel real</a:t>
            </a: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lt 18">
            <a:extLst>
              <a:ext uri="{FF2B5EF4-FFF2-40B4-BE49-F238E27FC236}">
                <a16:creationId xmlns:a16="http://schemas.microsoft.com/office/drawing/2014/main" id="{C5676B46-AE7A-4109-B140-6FA4680DC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2850" cy="6858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F7596EE4-A1C1-4FEF-8368-9CF7D1AF1EF4}"/>
              </a:ext>
            </a:extLst>
          </p:cNvPr>
          <p:cNvGrpSpPr/>
          <p:nvPr userDrawn="1"/>
        </p:nvGrpSpPr>
        <p:grpSpPr>
          <a:xfrm>
            <a:off x="5128412" y="-30480"/>
            <a:ext cx="7063588" cy="6888480"/>
            <a:chOff x="4923693" y="-30480"/>
            <a:chExt cx="7063588" cy="688848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543C13F-7821-4DAE-9A90-AC943FA5CF8D}"/>
                </a:ext>
              </a:extLst>
            </p:cNvPr>
            <p:cNvSpPr/>
            <p:nvPr/>
          </p:nvSpPr>
          <p:spPr>
            <a:xfrm>
              <a:off x="4923693" y="-30480"/>
              <a:ext cx="7063588" cy="3125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CC11422-3994-43CA-8671-5ACFC608CFDB}"/>
                </a:ext>
              </a:extLst>
            </p:cNvPr>
            <p:cNvSpPr/>
            <p:nvPr/>
          </p:nvSpPr>
          <p:spPr>
            <a:xfrm>
              <a:off x="5874058" y="2991173"/>
              <a:ext cx="6113223" cy="386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88807" y="2171481"/>
            <a:ext cx="4570131" cy="22552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1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VaheSLAIDI</a:t>
            </a:r>
            <a:r>
              <a:rPr lang="et-EE" altLang="en-US" sz="2900" dirty="0">
                <a:solidFill>
                  <a:schemeClr val="tx2"/>
                </a:solidFill>
              </a:rPr>
              <a:t> pealkiri</a:t>
            </a:r>
          </a:p>
          <a:p>
            <a:r>
              <a:rPr lang="et-EE" altLang="en-US" sz="2900" dirty="0">
                <a:solidFill>
                  <a:schemeClr val="tx2"/>
                </a:solidFill>
              </a:rPr>
              <a:t>Vajadusel ka kahel või kolmel real</a:t>
            </a:r>
          </a:p>
        </p:txBody>
      </p:sp>
      <p:pic>
        <p:nvPicPr>
          <p:cNvPr id="18" name="Pilt 17">
            <a:extLst>
              <a:ext uri="{FF2B5EF4-FFF2-40B4-BE49-F238E27FC236}">
                <a16:creationId xmlns:a16="http://schemas.microsoft.com/office/drawing/2014/main" id="{8B0DA646-F977-4F59-987D-4D1C2DC01C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162" y="455841"/>
            <a:ext cx="1399896" cy="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27B415A1-2066-4A52-895D-4B5A89721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3F8F3CD-B427-4CDD-9A77-CE9B5003BA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481" y="3014000"/>
            <a:ext cx="4818968" cy="1964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900" b="1" i="0" cap="all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Vaheslaidi pealkiri</a:t>
            </a:r>
          </a:p>
          <a:p>
            <a:pPr lvl="0"/>
            <a:r>
              <a:rPr lang="et-EE" dirty="0"/>
              <a:t>Vajadusel ka kahel või kolmel real</a:t>
            </a:r>
            <a:endParaRPr lang="en-US" dirty="0"/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5063E5FD-8122-460D-8EBA-17F5487FAB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F089E225-C8FF-4CA5-9B3B-A4D07F970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496173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35C6F82B-15EB-4F57-8F94-ACA4405D1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429" y="464831"/>
            <a:ext cx="1351340" cy="40684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884" y="1984278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46646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tx2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Tallinn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 </a:t>
            </a:r>
          </a:p>
          <a:p>
            <a:r>
              <a:rPr lang="et-EE" altLang="en-US" sz="1700" b="0" cap="none" dirty="0">
                <a:solidFill>
                  <a:schemeClr val="accent2"/>
                </a:solidFill>
              </a:rPr>
              <a:t>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  <p:pic>
        <p:nvPicPr>
          <p:cNvPr id="12" name="Pilt 11">
            <a:extLst>
              <a:ext uri="{FF2B5EF4-FFF2-40B4-BE49-F238E27FC236}">
                <a16:creationId xmlns:a16="http://schemas.microsoft.com/office/drawing/2014/main" id="{630946F0-2202-42CE-BB84-357D96B44B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76624" y="5951566"/>
            <a:ext cx="2446760" cy="3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98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M Sans"/>
              <a:buNone/>
              <a:defRPr sz="6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67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9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55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 kahanevas järjeko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747121" y="2497982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>
              <a:defRPr sz="1800">
                <a:solidFill>
                  <a:srgbClr val="332B60"/>
                </a:solidFill>
              </a:defRPr>
            </a:lvl4pPr>
            <a:lvl5pPr marL="1974850" marR="0" indent="-2032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3B3BC33-8ABA-48F1-BFB4-DE482C7C7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6024"/>
            <a:ext cx="8802241" cy="394053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536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698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17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•"/>
              <a:defRPr sz="3200"/>
            </a:lvl1pPr>
            <a:lvl2pPr marL="914400" lvl="1" indent="-424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80"/>
              <a:buChar char="•"/>
              <a:defRPr sz="2800"/>
            </a:lvl2pPr>
            <a:lvl3pPr marL="1371600" lvl="2" indent="-3962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40"/>
              <a:buChar char="•"/>
              <a:defRPr sz="24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86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 rot="5400000">
            <a:off x="4195274" y="-932813"/>
            <a:ext cx="380145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63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marL="2286000" lvl="4" indent="-3543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8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5F7B326-813F-48FE-A89E-578AEFA0C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AB3674-C39F-4DA6-97F2-B4A2C52D87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8802241" cy="3939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2pPr>
            <a:lvl3pPr marL="358775" indent="-358775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4pPr>
            <a:lvl5pPr marL="2057400" marR="0" indent="-20574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>
                <a:tab pos="444500" algn="l"/>
              </a:tabLst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36396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80246" y="3119215"/>
            <a:ext cx="8802242" cy="239734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05953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lvl="2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58604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80246" y="1586047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80246" y="2110812"/>
            <a:ext cx="8964613" cy="34057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57822"/>
            <a:ext cx="4248151" cy="495874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577500"/>
            <a:ext cx="4351731" cy="3939063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8163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3275" indent="-265113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58068"/>
            <a:ext cx="4248151" cy="495849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394113" y="1628777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  <a:p>
            <a:pPr marL="1600200" marR="0" lvl="3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</a:t>
            </a:r>
          </a:p>
          <a:p>
            <a:pPr marL="2971800" marR="0" lvl="6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/>
              <a:t>Redigeeri teksti 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650766A-072E-4409-BD86-07610A2139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0492" y="1576026"/>
            <a:ext cx="4351731" cy="394053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536575" indent="-2635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rgbClr val="332B60"/>
                </a:solidFill>
              </a:defRPr>
            </a:lvl2pPr>
            <a:lvl3pPr marL="809625" indent="-27305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>
                <a:solidFill>
                  <a:srgbClr val="332B60"/>
                </a:solidFill>
              </a:defRPr>
            </a:lvl3pPr>
            <a:lvl4pPr marL="1600200" marR="0" indent="-7905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/>
              <a:t>Redigeeri teksti</a:t>
            </a:r>
          </a:p>
          <a:p>
            <a:pPr lvl="1"/>
            <a:r>
              <a:rPr lang="et-EE" dirty="0"/>
              <a:t>Redigeeri teksti</a:t>
            </a:r>
          </a:p>
          <a:p>
            <a:pPr lvl="2"/>
            <a:r>
              <a:rPr lang="et-EE" dirty="0"/>
              <a:t>Redigeeri teksti</a:t>
            </a:r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90"/>
            <a:ext cx="4351731" cy="3121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</a:t>
            </a:r>
          </a:p>
          <a:p>
            <a:pPr lvl="0"/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312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/>
              <a:t>Redigeeri juhtslaidi tekstilaade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80247" y="1637322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37321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Diagrammi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6"/>
            <a:ext cx="5109317" cy="49672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0572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/>
              <a:t>Pildi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30" y="365125"/>
            <a:ext cx="9559636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dirty="0"/>
              <a:t>REDIGEERI JUHTSLAIDI</a:t>
            </a:r>
            <a:br>
              <a:rPr lang="et-EE" dirty="0"/>
            </a:br>
            <a:r>
              <a:rPr lang="et-EE" dirty="0"/>
              <a:t>VAJADUSEL KAHEL REAL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1628775"/>
            <a:ext cx="9182100" cy="398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39BEFD66-EEC7-44C9-9C27-46571E456F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330" y="6082808"/>
            <a:ext cx="871671" cy="26242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93D8AFE5-4E87-4F48-9616-75F03EAFE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r="61689"/>
          <a:stretch/>
        </p:blipFill>
        <p:spPr>
          <a:xfrm>
            <a:off x="479426" y="5768975"/>
            <a:ext cx="1144276" cy="585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21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9" r:id="rId12"/>
    <p:sldLayoutId id="2147483922" r:id="rId13"/>
    <p:sldLayoutId id="2147483923" r:id="rId14"/>
    <p:sldLayoutId id="2147483920" r:id="rId15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lang="en-US" altLang="en-US" sz="1800" kern="1200" dirty="0">
          <a:solidFill>
            <a:srgbClr val="332B60"/>
          </a:solidFill>
          <a:latin typeface="+mn-lt"/>
          <a:ea typeface="+mn-ea"/>
          <a:cs typeface="+mn-cs"/>
        </a:defRPr>
      </a:lvl2pPr>
      <a:lvl3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57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34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963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424261"/>
            <a:ext cx="10515600" cy="380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543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03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1009383" y="6227748"/>
            <a:ext cx="5001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AEAEAE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sz="1800">
              <a:solidFill>
                <a:srgbClr val="AEAEA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25928" y="-1566072"/>
            <a:ext cx="3132144" cy="313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5541"/>
            <a:ext cx="4625874" cy="72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275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kalkulaator.ee/et/ir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EE56E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937337" y="1275846"/>
            <a:ext cx="6069638" cy="6069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 descr="A person holding a tablet and a pe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28801"/>
          <a:stretch>
            <a:fillRect/>
          </a:stretch>
        </p:blipFill>
        <p:spPr>
          <a:xfrm>
            <a:off x="6640508" y="323385"/>
            <a:ext cx="4987265" cy="65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A logo with blue lett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3228" y="5930465"/>
            <a:ext cx="5978771" cy="92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6439" y="677056"/>
            <a:ext cx="4625874" cy="73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911225" y="2025540"/>
            <a:ext cx="626427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lnSpc>
                <a:spcPct val="80000"/>
              </a:lnSpc>
              <a:buClr>
                <a:srgbClr val="233F1E"/>
              </a:buClr>
              <a:buSzPts val="7200"/>
            </a:pPr>
            <a:r>
              <a:rPr lang="et-EE" sz="3600" b="1" dirty="0">
                <a:latin typeface="Verdana"/>
                <a:ea typeface="Verdana"/>
              </a:rPr>
              <a:t>MOODUL 2 (OSA1)</a:t>
            </a:r>
            <a:br>
              <a:rPr lang="et-EE" sz="3600" b="1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sz="3600" dirty="0" err="1">
                <a:latin typeface="Verdana"/>
                <a:ea typeface="Verdana"/>
              </a:rPr>
              <a:t>Roheinvesteeringute</a:t>
            </a:r>
            <a:r>
              <a:rPr lang="fi-FI" sz="3600" dirty="0">
                <a:latin typeface="Verdana"/>
                <a:ea typeface="Verdana"/>
              </a:rPr>
              <a:t> </a:t>
            </a:r>
            <a:r>
              <a:rPr lang="fi-FI" sz="3600" dirty="0" err="1">
                <a:latin typeface="Verdana"/>
                <a:ea typeface="Verdana"/>
              </a:rPr>
              <a:t>tasuvuse</a:t>
            </a:r>
            <a:r>
              <a:rPr lang="fi-FI" sz="3600" dirty="0">
                <a:latin typeface="Verdana"/>
                <a:ea typeface="Verdana"/>
              </a:rPr>
              <a:t> </a:t>
            </a:r>
            <a:r>
              <a:rPr lang="fi-FI" sz="3600" dirty="0" err="1">
                <a:latin typeface="Verdana"/>
                <a:ea typeface="Verdana"/>
              </a:rPr>
              <a:t>hindamine</a:t>
            </a:r>
            <a:r>
              <a:rPr lang="fi-FI" sz="3600" dirty="0">
                <a:latin typeface="Verdana"/>
                <a:ea typeface="Verdana"/>
              </a:rPr>
              <a:t> ja </a:t>
            </a:r>
            <a:r>
              <a:rPr lang="fi-FI" sz="3600" dirty="0" err="1">
                <a:latin typeface="Verdana"/>
                <a:ea typeface="Verdana"/>
              </a:rPr>
              <a:t>analüüs</a:t>
            </a:r>
            <a:r>
              <a:rPr lang="et-EE" sz="3600" dirty="0">
                <a:latin typeface="Verdana"/>
                <a:ea typeface="Verdana"/>
              </a:rPr>
              <a:t> veonduses</a:t>
            </a:r>
            <a: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t-EE" sz="3600" dirty="0">
                <a:latin typeface="Verdana" panose="020B0604030504040204" pitchFamily="34" charset="0"/>
                <a:ea typeface="Verdana" panose="020B0604030504040204" pitchFamily="34" charset="0"/>
              </a:rPr>
              <a:t>(1EAP)</a:t>
            </a:r>
            <a:endParaRPr lang="et-EE" sz="2000" b="1" dirty="0">
              <a:solidFill>
                <a:schemeClr val="accent2"/>
              </a:solidFill>
              <a:latin typeface="Verdana"/>
              <a:ea typeface="Verdana"/>
              <a:sym typeface="DM San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564227" y="5245479"/>
            <a:ext cx="84582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*Õppeaine </a:t>
            </a: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Rohetasuvus 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cap="all" dirty="0">
                <a:latin typeface="Verdana" panose="020B0604030504040204" pitchFamily="34" charset="0"/>
                <a:ea typeface="Verdana" panose="020B0604030504040204" pitchFamily="34" charset="0"/>
              </a:rPr>
              <a:t>transpordis ja väärtusahelates</a:t>
            </a: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lvl="0" indent="0" algn="l">
              <a:spcBef>
                <a:spcPts val="0"/>
              </a:spcBef>
              <a:buClr>
                <a:srgbClr val="5E8E57"/>
              </a:buClr>
              <a:buSzPts val="3600"/>
            </a:pPr>
            <a:r>
              <a:rPr lang="et-EE" b="1" dirty="0">
                <a:latin typeface="Verdana" panose="020B0604030504040204" pitchFamily="34" charset="0"/>
                <a:ea typeface="Verdana" panose="020B0604030504040204" pitchFamily="34" charset="0"/>
              </a:rPr>
              <a:t>(3 EAP)</a:t>
            </a:r>
            <a:endParaRPr sz="20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5563F-C465-4D2E-5ADB-8A689E92C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ARUTELU 1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F8BE9D8-AD3D-2C34-C528-42002A3FC490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2171700" y="1637321"/>
            <a:ext cx="8964613" cy="333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200" b="1" dirty="0"/>
              <a:t>Välismõjude </a:t>
            </a:r>
            <a:r>
              <a:rPr lang="et-EE" sz="2200" b="1" dirty="0" err="1"/>
              <a:t>monetiseerimise</a:t>
            </a:r>
            <a:r>
              <a:rPr lang="et-EE" sz="2200" b="1" dirty="0"/>
              <a:t> dilemmad</a:t>
            </a:r>
            <a:endParaRPr lang="et-EE" sz="2200" dirty="0"/>
          </a:p>
          <a:p>
            <a:r>
              <a:rPr lang="et-EE" sz="2200" dirty="0"/>
              <a:t>Milliseid transpordi negatiivseid ja positiivseid välismõjusid on kõige keerulisem rahasse arvestada veondusettevõttes?</a:t>
            </a:r>
          </a:p>
          <a:p>
            <a:r>
              <a:rPr lang="et-EE" sz="2200" dirty="0"/>
              <a:t>Kuidas mõjutab see investeeringu B/C suhet ja millised võivad olla valearvestuse strateegilised tagajärjed (nt modaalvalik, hinnastamine, investori usaldus)?</a:t>
            </a:r>
          </a:p>
          <a:p>
            <a:pPr marL="0" indent="0">
              <a:buNone/>
            </a:pPr>
            <a:endParaRPr lang="et-EE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A5E78-11FA-8215-0A1E-76FDD768217A}"/>
              </a:ext>
            </a:extLst>
          </p:cNvPr>
          <p:cNvSpPr txBox="1"/>
          <p:nvPr/>
        </p:nvSpPr>
        <p:spPr>
          <a:xfrm>
            <a:off x="10792900" y="5516563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6167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84221-E273-2700-D406-95F8EAA7D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E2DA686-327A-3B71-D44F-D4DF9FF6F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t-EE" dirty="0">
                <a:latin typeface="Verdana"/>
                <a:ea typeface="Verdana"/>
              </a:rPr>
              <a:t>TRANSPORDI KULU- JA TULULIIGID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821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81E87-4204-F41B-A414-0BD42DCF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9744BF5B-79C2-DD04-EB09-53C962D84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SOTSIAALNE TÄISKULU</a:t>
            </a:r>
          </a:p>
          <a:p>
            <a:r>
              <a:rPr lang="et-EE" altLang="en-US" dirty="0"/>
              <a:t>(TOTAL SOCIAL </a:t>
            </a:r>
            <a:r>
              <a:rPr lang="et-EE" altLang="en-US" dirty="0" err="1"/>
              <a:t>cost</a:t>
            </a:r>
            <a:r>
              <a:rPr lang="et-EE" altLang="en-US" dirty="0"/>
              <a:t> of transport)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ECC050-EA3A-BDD3-E2E5-D8B5FE7D7C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3190240"/>
            <a:ext cx="8802241" cy="2326323"/>
          </a:xfrm>
        </p:spPr>
        <p:txBody>
          <a:bodyPr/>
          <a:lstStyle/>
          <a:p>
            <a:pPr marL="0" lvl="0" indent="0">
              <a:buNone/>
            </a:pPr>
            <a:r>
              <a:rPr lang="et-EE" dirty="0">
                <a:latin typeface="+mn-lt"/>
              </a:rPr>
              <a:t>kus:</a:t>
            </a:r>
          </a:p>
          <a:p>
            <a:pPr marL="0" lvl="0" indent="0">
              <a:buNone/>
            </a:pPr>
            <a:endParaRPr lang="et-EE" dirty="0">
              <a:latin typeface="+mn-lt"/>
            </a:endParaRPr>
          </a:p>
          <a:p>
            <a:pPr marL="741363" lvl="1" indent="-284163" defTabSz="449263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t-EE" altLang="et-EE" sz="1800" i="1" dirty="0"/>
              <a:t>C</a:t>
            </a:r>
            <a:r>
              <a:rPr lang="et-EE" altLang="et-EE" sz="1800" i="1" baseline="-25000" dirty="0"/>
              <a:t>TST</a:t>
            </a:r>
            <a:r>
              <a:rPr lang="et-EE" altLang="et-EE" sz="1800" i="1" dirty="0"/>
              <a:t>			-	</a:t>
            </a:r>
            <a:r>
              <a:rPr lang="et-EE" altLang="et-EE" sz="1800" dirty="0"/>
              <a:t>sotsiaalne täiskulu</a:t>
            </a:r>
          </a:p>
          <a:p>
            <a:pPr marL="741363" lvl="1" indent="-284163" defTabSz="449263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t-EE" altLang="et-EE" sz="1800" i="1" dirty="0"/>
              <a:t>C</a:t>
            </a:r>
            <a:r>
              <a:rPr lang="et-EE" altLang="et-EE" sz="1800" i="1" baseline="-25000" dirty="0"/>
              <a:t>GT	 		</a:t>
            </a:r>
            <a:r>
              <a:rPr lang="et-EE" altLang="et-EE" sz="1800" dirty="0"/>
              <a:t>-	transpordisüsteemi üldistatud täiskulu</a:t>
            </a:r>
          </a:p>
          <a:p>
            <a:pPr marL="741363" lvl="1" indent="-284163" defTabSz="449263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d</a:t>
            </a:r>
            <a:r>
              <a:rPr lang="et-EE" altLang="et-EE" sz="1800" dirty="0"/>
              <a:t>				- 	jaotus- ja terminalikulud </a:t>
            </a:r>
          </a:p>
          <a:p>
            <a:pPr marL="741363" lvl="1" indent="-284163" defTabSz="449263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t-EE" altLang="et-EE" sz="1800" i="1" dirty="0"/>
              <a:t>C</a:t>
            </a:r>
            <a:r>
              <a:rPr lang="et-EE" altLang="et-EE" sz="1800" i="1" baseline="-25000" dirty="0"/>
              <a:t>a,</a:t>
            </a:r>
            <a:r>
              <a:rPr lang="et-EE" altLang="et-EE" sz="1800" i="1" dirty="0"/>
              <a:t> </a:t>
            </a: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e</a:t>
            </a:r>
            <a:r>
              <a:rPr lang="et-EE" altLang="et-EE" sz="1800" i="1" baseline="-25000" dirty="0"/>
              <a:t>, </a:t>
            </a: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c</a:t>
            </a:r>
            <a:r>
              <a:rPr lang="et-EE" altLang="et-EE" sz="1800" i="1" baseline="-25000" dirty="0"/>
              <a:t>, </a:t>
            </a: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s</a:t>
            </a:r>
            <a:r>
              <a:rPr lang="et-EE" altLang="et-EE" sz="1800" i="1" dirty="0"/>
              <a:t>		-	</a:t>
            </a:r>
            <a:r>
              <a:rPr lang="et-EE" altLang="et-EE" sz="1800" dirty="0">
                <a:solidFill>
                  <a:schemeClr val="tx1"/>
                </a:solidFill>
              </a:rPr>
              <a:t>transpordi negatiivse välismõju kulud ehk 				</a:t>
            </a:r>
            <a:r>
              <a:rPr lang="et-EE" altLang="et-EE" sz="1800" dirty="0" err="1">
                <a:solidFill>
                  <a:schemeClr val="tx1"/>
                </a:solidFill>
              </a:rPr>
              <a:t>väliskulud</a:t>
            </a:r>
            <a:endParaRPr lang="et-EE" altLang="et-EE" sz="1800" dirty="0">
              <a:solidFill>
                <a:schemeClr val="tx1"/>
              </a:solidFill>
            </a:endParaRPr>
          </a:p>
        </p:txBody>
      </p:sp>
      <p:pic>
        <p:nvPicPr>
          <p:cNvPr id="4" name="Pilt 2">
            <a:extLst>
              <a:ext uri="{FF2B5EF4-FFF2-40B4-BE49-F238E27FC236}">
                <a16:creationId xmlns:a16="http://schemas.microsoft.com/office/drawing/2014/main" id="{7C37E102-3224-BB17-EC6D-AEE4BAC98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73910"/>
            <a:ext cx="6261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1E8B5-971F-70BF-3FD3-065C76E23E4D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3365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FA51-8C30-2901-E4E2-C8AD149D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DED3CAF6-A567-1D43-A990-0348D4D13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ÜLDISTATUD TÄISKULU</a:t>
            </a:r>
          </a:p>
          <a:p>
            <a:r>
              <a:rPr lang="et-EE" altLang="en-US" dirty="0"/>
              <a:t>(</a:t>
            </a:r>
            <a:r>
              <a:rPr lang="et-EE" altLang="en-US" dirty="0" err="1"/>
              <a:t>generalized</a:t>
            </a:r>
            <a:r>
              <a:rPr lang="et-EE" altLang="en-US" dirty="0"/>
              <a:t> </a:t>
            </a:r>
            <a:r>
              <a:rPr lang="et-EE" altLang="en-US" dirty="0" err="1"/>
              <a:t>cost</a:t>
            </a:r>
            <a:r>
              <a:rPr lang="et-EE" altLang="en-US" dirty="0"/>
              <a:t> of transport)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2AFA86B-D47A-C4C1-48C7-268B82693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3190240"/>
            <a:ext cx="8802241" cy="2326323"/>
          </a:xfrm>
        </p:spPr>
        <p:txBody>
          <a:bodyPr/>
          <a:lstStyle/>
          <a:p>
            <a:pPr marL="0" lvl="0" indent="0">
              <a:buNone/>
            </a:pPr>
            <a:r>
              <a:rPr lang="et-EE" dirty="0"/>
              <a:t>kus:</a:t>
            </a:r>
          </a:p>
          <a:p>
            <a:pPr marL="0" lvl="0" indent="0">
              <a:buNone/>
            </a:pPr>
            <a:endParaRPr lang="et-EE" dirty="0"/>
          </a:p>
          <a:p>
            <a:pPr lvl="1">
              <a:buFontTx/>
              <a:buNone/>
            </a:pPr>
            <a:r>
              <a:rPr lang="et-EE" altLang="et-EE" sz="1800" i="1" dirty="0"/>
              <a:t>C</a:t>
            </a:r>
            <a:r>
              <a:rPr lang="et-EE" altLang="et-EE" sz="1800" i="1" baseline="-25000" dirty="0"/>
              <a:t>GT</a:t>
            </a:r>
            <a:r>
              <a:rPr lang="et-EE" altLang="et-EE" sz="1800" i="1" dirty="0"/>
              <a:t>		-	</a:t>
            </a:r>
            <a:r>
              <a:rPr lang="et-EE" altLang="et-EE" sz="1800" dirty="0"/>
              <a:t>üldistatud täiskulu</a:t>
            </a:r>
          </a:p>
          <a:p>
            <a:pPr lvl="1">
              <a:buFontTx/>
              <a:buNone/>
            </a:pP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v</a:t>
            </a:r>
            <a:r>
              <a:rPr lang="et-EE" altLang="et-EE" sz="1800" dirty="0"/>
              <a:t>			-	transporditeenuse pakkuja täiskulu</a:t>
            </a:r>
          </a:p>
          <a:p>
            <a:pPr lvl="1">
              <a:buFontTx/>
              <a:buNone/>
            </a:pP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u</a:t>
            </a:r>
            <a:r>
              <a:rPr lang="et-EE" altLang="et-EE" sz="1800" dirty="0"/>
              <a:t>			-	transporditeenuse tarbija täiskulu</a:t>
            </a:r>
          </a:p>
          <a:p>
            <a:pPr lvl="1">
              <a:buFontTx/>
              <a:buNone/>
            </a:pPr>
            <a:r>
              <a:rPr lang="et-EE" altLang="et-EE" sz="1800" i="1" dirty="0" err="1"/>
              <a:t>C</a:t>
            </a:r>
            <a:r>
              <a:rPr lang="et-EE" altLang="et-EE" sz="1800" i="1" baseline="-25000" dirty="0" err="1"/>
              <a:t>i</a:t>
            </a:r>
            <a:r>
              <a:rPr lang="et-EE" altLang="et-EE" sz="1800" dirty="0"/>
              <a:t>			-	infrastruktuuri majandaja täiskulu</a:t>
            </a:r>
            <a:endParaRPr lang="et-E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057B9B1E-9EF8-63A8-82AD-384209153EC2}"/>
                  </a:ext>
                </a:extLst>
              </p:cNvPr>
              <p:cNvSpPr txBox="1"/>
              <p:nvPr/>
            </p:nvSpPr>
            <p:spPr bwMode="auto">
              <a:xfrm>
                <a:off x="2411413" y="1981200"/>
                <a:ext cx="4491037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sz="4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t-EE" sz="40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057B9B1E-9EF8-63A8-82AD-38420915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1981200"/>
                <a:ext cx="4491037" cy="82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88453D6-6461-D72A-79EB-E084951B4E7D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4680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BF4D8-55A5-26B6-D3B5-672D8A4B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EF34DCC9-F7E5-D5D2-C98F-22CA07A5C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TRANSPORDITEENUSE PAKKUJA JA INFRASTRUKTUURI MAJANDAJA TÄISKULU (1)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DF3EF09-31AD-5C77-13E4-E46281989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2820" y="2747018"/>
            <a:ext cx="9451340" cy="31902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t-EE" dirty="0"/>
              <a:t>kus:</a:t>
            </a:r>
          </a:p>
          <a:p>
            <a:pPr marL="0" lvl="0" indent="0">
              <a:buNone/>
            </a:pPr>
            <a:endParaRPr lang="et-EE" dirty="0"/>
          </a:p>
          <a:p>
            <a:pPr marL="0" lvl="0" indent="0">
              <a:buNone/>
            </a:pPr>
            <a:r>
              <a:rPr lang="et-EE" i="1" dirty="0"/>
              <a:t>C</a:t>
            </a:r>
            <a:r>
              <a:rPr lang="et-EE" i="1" baseline="-25000" dirty="0"/>
              <a:t>V</a:t>
            </a:r>
            <a:r>
              <a:rPr lang="et-EE" i="1" dirty="0"/>
              <a:t>		-	</a:t>
            </a:r>
            <a:r>
              <a:rPr lang="et-EE" dirty="0"/>
              <a:t>täiskulu</a:t>
            </a:r>
          </a:p>
          <a:p>
            <a:pPr marL="0" lvl="0" indent="0">
              <a:buNone/>
            </a:pPr>
            <a:r>
              <a:rPr lang="et-EE" i="1" dirty="0"/>
              <a:t>VC</a:t>
            </a:r>
            <a:r>
              <a:rPr lang="et-EE" dirty="0"/>
              <a:t>		-	muutuvkulud</a:t>
            </a:r>
          </a:p>
          <a:p>
            <a:pPr marL="0" lvl="0" indent="0">
              <a:buNone/>
            </a:pPr>
            <a:r>
              <a:rPr lang="et-EE" i="1" dirty="0"/>
              <a:t>NVC</a:t>
            </a:r>
            <a:r>
              <a:rPr lang="et-EE" dirty="0"/>
              <a:t>		-	püsivkulud</a:t>
            </a:r>
          </a:p>
          <a:p>
            <a:pPr marL="0" lvl="0" indent="0">
              <a:buNone/>
            </a:pPr>
            <a:r>
              <a:rPr lang="et-EE" i="1" dirty="0" err="1"/>
              <a:t>C</a:t>
            </a:r>
            <a:r>
              <a:rPr lang="et-EE" i="1" baseline="-25000" dirty="0" err="1"/>
              <a:t>Mix</a:t>
            </a:r>
            <a:r>
              <a:rPr lang="et-EE" dirty="0"/>
              <a:t>		-	</a:t>
            </a:r>
            <a:r>
              <a:rPr lang="et-EE" dirty="0" err="1"/>
              <a:t>segakulud</a:t>
            </a:r>
            <a:r>
              <a:rPr lang="et-EE" dirty="0"/>
              <a:t> (poolpüsiv-, poolmuutuvkulu) ja astakkulud</a:t>
            </a:r>
          </a:p>
          <a:p>
            <a:pPr marL="0" lvl="0" indent="0">
              <a:buNone/>
            </a:pPr>
            <a:endParaRPr lang="et-EE" dirty="0"/>
          </a:p>
          <a:p>
            <a:pPr marL="0" lvl="0" indent="0">
              <a:buNone/>
            </a:pPr>
            <a:r>
              <a:rPr lang="et-EE" i="1" dirty="0"/>
              <a:t>OPEX</a:t>
            </a:r>
            <a:r>
              <a:rPr lang="et-EE" dirty="0"/>
              <a:t>		-	ekspluatatsioonikulud (ka tegevuskulud)</a:t>
            </a:r>
          </a:p>
          <a:p>
            <a:pPr marL="0" lvl="0" indent="0">
              <a:buNone/>
            </a:pPr>
            <a:r>
              <a:rPr lang="et-EE" i="1" dirty="0"/>
              <a:t>CAPEX</a:t>
            </a:r>
            <a:r>
              <a:rPr lang="et-EE" dirty="0"/>
              <a:t>		- 	kapitalikulud</a:t>
            </a:r>
          </a:p>
          <a:p>
            <a:pPr marL="0" lvl="0" indent="0">
              <a:buNone/>
            </a:pPr>
            <a:r>
              <a:rPr lang="et-EE" i="1" dirty="0"/>
              <a:t>ROGI</a:t>
            </a:r>
            <a:r>
              <a:rPr lang="et-EE" dirty="0"/>
              <a:t>		-	roheinvesteeritud kapitali kulu (omakapitali tootlus ROE 				või põhivara tootlus ROA)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85A2F1E8-2B11-5EE3-858B-B34FA4C919E0}"/>
                  </a:ext>
                </a:extLst>
              </p:cNvPr>
              <p:cNvSpPr txBox="1"/>
              <p:nvPr/>
            </p:nvSpPr>
            <p:spPr bwMode="auto">
              <a:xfrm>
                <a:off x="1807528" y="1845310"/>
                <a:ext cx="9683432" cy="606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𝑁𝑉𝐶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t-EE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𝑀𝑖𝑥</m:t>
                          </m:r>
                        </m:sub>
                      </m:sSub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𝑂𝑃𝐸𝑋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𝐶𝐴𝑃𝐸𝑋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t-EE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𝑅𝑂𝐺𝐼</m:t>
                      </m:r>
                    </m:oMath>
                  </m:oMathPara>
                </a14:m>
                <a:endParaRPr lang="et-EE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85A2F1E8-2B11-5EE3-858B-B34FA4C91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7528" y="1845310"/>
                <a:ext cx="9683432" cy="606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82454A2-13AF-5272-9450-8C6665A5807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830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CB334-8982-2F9D-8724-AFB09F509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5279134F-784D-066A-368C-48B51808F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TRANSPORDITEENUSE PAKKUJA JA INFRASTRUKTUURI MAJANDAJA TÄISKULU (2)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F1F87C2-BF9D-7A9E-4EB2-EE0B965BE9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7380" y="1833880"/>
            <a:ext cx="9451340" cy="426212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t-EE" altLang="et-EE" sz="2400" dirty="0"/>
              <a:t>Sõidukiga seotud kulud </a:t>
            </a:r>
            <a:r>
              <a:rPr lang="et-EE" altLang="et-EE" sz="2400" dirty="0">
                <a:solidFill>
                  <a:schemeClr val="tx1"/>
                </a:solidFill>
              </a:rPr>
              <a:t>(sõidukikulu)</a:t>
            </a:r>
          </a:p>
          <a:p>
            <a:pPr lvl="4">
              <a:lnSpc>
                <a:spcPct val="80000"/>
              </a:lnSpc>
              <a:defRPr/>
            </a:pPr>
            <a:endParaRPr lang="et-EE" altLang="et-EE" sz="800" dirty="0"/>
          </a:p>
          <a:p>
            <a:pPr lvl="1">
              <a:lnSpc>
                <a:spcPct val="80000"/>
              </a:lnSpc>
              <a:defRPr/>
            </a:pPr>
            <a:r>
              <a:rPr lang="et-EE" altLang="et-EE" sz="2000" dirty="0"/>
              <a:t>Ekspluatatsioonikulud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/>
              <a:t>Veeremiga seotud kulud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/>
              <a:t>Teenusega seotud kulud (</a:t>
            </a:r>
            <a:r>
              <a:rPr lang="et-EE" altLang="et-EE" sz="1800" dirty="0" err="1"/>
              <a:t>sisseostetud</a:t>
            </a:r>
            <a:r>
              <a:rPr lang="et-EE" altLang="et-EE" sz="1800" dirty="0"/>
              <a:t> teenused ja omateenused)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/>
              <a:t>Tootmisliku infrastruktuuri ülalpidamisega seotud kulud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 err="1"/>
              <a:t>Üld</a:t>
            </a:r>
            <a:r>
              <a:rPr lang="et-EE" altLang="et-EE" sz="1800" dirty="0"/>
              <a:t>- ja halduskulud</a:t>
            </a:r>
          </a:p>
          <a:p>
            <a:pPr lvl="4">
              <a:lnSpc>
                <a:spcPct val="80000"/>
              </a:lnSpc>
              <a:defRPr/>
            </a:pPr>
            <a:endParaRPr lang="et-EE" altLang="et-EE" sz="800" dirty="0"/>
          </a:p>
          <a:p>
            <a:pPr lvl="1">
              <a:lnSpc>
                <a:spcPct val="80000"/>
              </a:lnSpc>
              <a:defRPr/>
            </a:pPr>
            <a:r>
              <a:rPr lang="et-EE" altLang="et-EE" sz="2000" dirty="0"/>
              <a:t>Kapitalikulud: intressid, </a:t>
            </a:r>
            <a:r>
              <a:rPr lang="et-EE" altLang="et-EE" sz="2000" dirty="0" err="1"/>
              <a:t>depretsiatsioon</a:t>
            </a:r>
            <a:endParaRPr lang="et-EE" altLang="et-EE" sz="2000" dirty="0"/>
          </a:p>
          <a:p>
            <a:pPr lvl="4">
              <a:lnSpc>
                <a:spcPct val="80000"/>
              </a:lnSpc>
              <a:defRPr/>
            </a:pPr>
            <a:endParaRPr lang="et-EE" altLang="et-EE" sz="800" dirty="0"/>
          </a:p>
          <a:p>
            <a:pPr>
              <a:lnSpc>
                <a:spcPct val="80000"/>
              </a:lnSpc>
              <a:defRPr/>
            </a:pPr>
            <a:r>
              <a:rPr lang="et-EE" altLang="et-EE" sz="2400" dirty="0"/>
              <a:t>Infrastruktuuriga seotud kulud </a:t>
            </a:r>
            <a:r>
              <a:rPr lang="et-EE" altLang="et-EE" sz="2400" dirty="0">
                <a:solidFill>
                  <a:schemeClr val="tx1"/>
                </a:solidFill>
              </a:rPr>
              <a:t>(infrastruktuurikulu)</a:t>
            </a:r>
          </a:p>
          <a:p>
            <a:pPr lvl="4">
              <a:lnSpc>
                <a:spcPct val="80000"/>
              </a:lnSpc>
              <a:defRPr/>
            </a:pPr>
            <a:endParaRPr lang="et-EE" altLang="et-EE" sz="800" b="1" dirty="0"/>
          </a:p>
          <a:p>
            <a:pPr lvl="1">
              <a:lnSpc>
                <a:spcPct val="80000"/>
              </a:lnSpc>
              <a:defRPr/>
            </a:pPr>
            <a:r>
              <a:rPr lang="et-EE" altLang="et-EE" sz="2000" dirty="0"/>
              <a:t>Ekspluatatsioonikulud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/>
              <a:t>Hoolduskulud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/>
              <a:t>Liikluskorralduse kulud</a:t>
            </a:r>
          </a:p>
          <a:p>
            <a:pPr lvl="2">
              <a:lnSpc>
                <a:spcPct val="80000"/>
              </a:lnSpc>
              <a:defRPr/>
            </a:pPr>
            <a:r>
              <a:rPr lang="et-EE" altLang="et-EE" sz="1800" dirty="0" err="1"/>
              <a:t>Üld</a:t>
            </a:r>
            <a:r>
              <a:rPr lang="et-EE" altLang="et-EE" sz="1800" dirty="0"/>
              <a:t>- ja halduskulud</a:t>
            </a:r>
          </a:p>
          <a:p>
            <a:pPr lvl="4">
              <a:lnSpc>
                <a:spcPct val="80000"/>
              </a:lnSpc>
              <a:defRPr/>
            </a:pPr>
            <a:endParaRPr lang="et-EE" altLang="et-EE" sz="800" dirty="0"/>
          </a:p>
          <a:p>
            <a:pPr lvl="1">
              <a:lnSpc>
                <a:spcPct val="80000"/>
              </a:lnSpc>
              <a:defRPr/>
            </a:pPr>
            <a:r>
              <a:rPr lang="et-EE" altLang="et-EE" sz="2000" dirty="0"/>
              <a:t>Kapitalikulud: intressid, </a:t>
            </a:r>
            <a:r>
              <a:rPr lang="et-EE" altLang="et-EE" sz="2000" dirty="0" err="1"/>
              <a:t>depretsiatsioon</a:t>
            </a:r>
            <a:endParaRPr lang="et-EE" altLang="et-E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3DA69-6992-2095-840F-D421134012EE}"/>
              </a:ext>
            </a:extLst>
          </p:cNvPr>
          <p:cNvSpPr txBox="1"/>
          <p:nvPr/>
        </p:nvSpPr>
        <p:spPr>
          <a:xfrm>
            <a:off x="10830109" y="5516563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5202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A70A-76BB-9E2E-C09F-8E1FAF32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D24810A3-5C89-A914-9D95-2A0BA9078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TRANSPORDITEENUSE TARBIJA TÄISKULU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6603388-B53D-31F2-CA25-3D55D703A3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2820" y="2787658"/>
            <a:ext cx="9451340" cy="31902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t-EE" dirty="0"/>
              <a:t>kus:</a:t>
            </a:r>
          </a:p>
          <a:p>
            <a:pPr marL="0" lvl="0" indent="0">
              <a:buNone/>
            </a:pPr>
            <a:endParaRPr lang="et-EE" dirty="0"/>
          </a:p>
          <a:p>
            <a:pPr marL="0" lvl="0" indent="0">
              <a:buNone/>
            </a:pPr>
            <a:r>
              <a:rPr lang="et-EE" i="1" dirty="0" err="1"/>
              <a:t>C</a:t>
            </a:r>
            <a:r>
              <a:rPr lang="et-EE" i="1" baseline="-25000" dirty="0" err="1"/>
              <a:t>v</a:t>
            </a:r>
            <a:r>
              <a:rPr lang="et-EE" i="1" dirty="0"/>
              <a:t>(</a:t>
            </a:r>
            <a:r>
              <a:rPr lang="et-EE" i="1" dirty="0" err="1"/>
              <a:t>VoT</a:t>
            </a:r>
            <a:r>
              <a:rPr lang="et-EE" i="1" dirty="0"/>
              <a:t>)		-	</a:t>
            </a:r>
            <a:r>
              <a:rPr lang="et-EE" dirty="0"/>
              <a:t>aja rahalist väärtust arvestav transporditeenuse tarbija 			täiskulu</a:t>
            </a:r>
          </a:p>
          <a:p>
            <a:pPr marL="0" lvl="0" indent="0">
              <a:buNone/>
            </a:pPr>
            <a:r>
              <a:rPr lang="fi-FI" i="1" dirty="0"/>
              <a:t>H		</a:t>
            </a:r>
            <a:r>
              <a:rPr lang="fi-FI" dirty="0"/>
              <a:t>-	</a:t>
            </a:r>
            <a:r>
              <a:rPr lang="fi-FI" dirty="0" err="1"/>
              <a:t>otsesed</a:t>
            </a:r>
            <a:r>
              <a:rPr lang="fi-FI" dirty="0"/>
              <a:t> ja </a:t>
            </a:r>
            <a:r>
              <a:rPr lang="fi-FI" dirty="0" err="1"/>
              <a:t>kaudsed</a:t>
            </a:r>
            <a:r>
              <a:rPr lang="fi-FI" dirty="0"/>
              <a:t> </a:t>
            </a:r>
            <a:r>
              <a:rPr lang="et-EE" dirty="0" err="1"/>
              <a:t>sisekulud</a:t>
            </a:r>
            <a:endParaRPr lang="fi-FI" dirty="0"/>
          </a:p>
          <a:p>
            <a:pPr marL="0" lvl="0" indent="0">
              <a:buNone/>
            </a:pPr>
            <a:r>
              <a:rPr lang="fi-FI" i="1" dirty="0"/>
              <a:t>t		</a:t>
            </a:r>
            <a:r>
              <a:rPr lang="fi-FI" dirty="0"/>
              <a:t>- 	</a:t>
            </a:r>
            <a:r>
              <a:rPr lang="fi-FI" dirty="0" err="1"/>
              <a:t>ajakulu</a:t>
            </a:r>
            <a:r>
              <a:rPr lang="fi-FI" dirty="0"/>
              <a:t> (h)</a:t>
            </a:r>
          </a:p>
          <a:p>
            <a:pPr marL="0" lvl="0" indent="0">
              <a:buNone/>
            </a:pPr>
            <a:r>
              <a:rPr lang="fi-FI" i="1" dirty="0"/>
              <a:t>V		</a:t>
            </a:r>
            <a:r>
              <a:rPr lang="fi-FI" dirty="0"/>
              <a:t>-	aja </a:t>
            </a:r>
            <a:r>
              <a:rPr lang="fi-FI" dirty="0" err="1"/>
              <a:t>rahaline</a:t>
            </a:r>
            <a:r>
              <a:rPr lang="fi-FI" dirty="0"/>
              <a:t> </a:t>
            </a:r>
            <a:r>
              <a:rPr lang="fi-FI" dirty="0" err="1"/>
              <a:t>väärtus</a:t>
            </a:r>
            <a:r>
              <a:rPr lang="fi-FI" dirty="0"/>
              <a:t>, </a:t>
            </a:r>
            <a:r>
              <a:rPr lang="fi-FI" dirty="0" err="1"/>
              <a:t>s.o</a:t>
            </a:r>
            <a:r>
              <a:rPr lang="et-EE" dirty="0"/>
              <a:t> </a:t>
            </a:r>
            <a:r>
              <a:rPr lang="fi-FI" dirty="0"/>
              <a:t>rahasumma, mille </a:t>
            </a:r>
            <a:r>
              <a:rPr lang="fi-FI" dirty="0" err="1"/>
              <a:t>tarbija</a:t>
            </a:r>
            <a:r>
              <a:rPr lang="fi-FI" dirty="0"/>
              <a:t> on</a:t>
            </a:r>
            <a:r>
              <a:rPr lang="et-EE" dirty="0"/>
              <a:t> 				</a:t>
            </a:r>
            <a:r>
              <a:rPr lang="fi-FI" dirty="0"/>
              <a:t>valmis </a:t>
            </a:r>
            <a:r>
              <a:rPr lang="fi-FI" dirty="0" err="1"/>
              <a:t>maksma</a:t>
            </a:r>
            <a:r>
              <a:rPr lang="fi-FI" dirty="0"/>
              <a:t>, et </a:t>
            </a:r>
            <a:r>
              <a:rPr lang="fi-FI" dirty="0" err="1"/>
              <a:t>säästa</a:t>
            </a:r>
            <a:r>
              <a:rPr lang="fi-FI" dirty="0"/>
              <a:t> </a:t>
            </a:r>
            <a:r>
              <a:rPr lang="fi-FI" dirty="0" err="1"/>
              <a:t>üks</a:t>
            </a:r>
            <a:r>
              <a:rPr lang="fi-FI" dirty="0"/>
              <a:t> </a:t>
            </a:r>
            <a:r>
              <a:rPr lang="fi-FI" dirty="0" err="1"/>
              <a:t>ajaühik</a:t>
            </a:r>
            <a:endParaRPr lang="et-E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0B161016-4E28-70C7-99F8-36CAC97D9016}"/>
                  </a:ext>
                </a:extLst>
              </p:cNvPr>
              <p:cNvSpPr txBox="1"/>
              <p:nvPr/>
            </p:nvSpPr>
            <p:spPr bwMode="auto">
              <a:xfrm>
                <a:off x="2066290" y="1566863"/>
                <a:ext cx="4714875" cy="785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sz="4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t-EE" sz="4000" i="1" baseline="-250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𝑉𝑜𝑇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t-EE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0B161016-4E28-70C7-99F8-36CAC97D9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6290" y="1566863"/>
                <a:ext cx="4714875" cy="78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stkülik 3">
            <a:extLst>
              <a:ext uri="{FF2B5EF4-FFF2-40B4-BE49-F238E27FC236}">
                <a16:creationId xmlns:a16="http://schemas.microsoft.com/office/drawing/2014/main" id="{5F7520B2-61DA-32E0-3795-3575440FD765}"/>
              </a:ext>
            </a:extLst>
          </p:cNvPr>
          <p:cNvSpPr/>
          <p:nvPr/>
        </p:nvSpPr>
        <p:spPr>
          <a:xfrm>
            <a:off x="2139950" y="4359866"/>
            <a:ext cx="9282430" cy="1341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1461B-74E7-E565-6F8B-67BDCDEA9405}"/>
              </a:ext>
            </a:extLst>
          </p:cNvPr>
          <p:cNvSpPr txBox="1"/>
          <p:nvPr/>
        </p:nvSpPr>
        <p:spPr>
          <a:xfrm>
            <a:off x="10052050" y="5185172"/>
            <a:ext cx="9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i="1" dirty="0"/>
              <a:t>Isikukulu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9FC7F-76A2-4A92-DE0A-FE2590CAD596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3640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505BD-995A-5A29-0872-6AF28318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DD758C3F-0C67-72FE-4730-C30D6D6E6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JAOTUSKULUD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7DA91A8-F83A-2B77-53A0-AC3BA00C3B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3190240"/>
            <a:ext cx="8802241" cy="23263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t-EE" dirty="0"/>
              <a:t>kus:</a:t>
            </a:r>
          </a:p>
          <a:p>
            <a:pPr marL="0" lvl="0" indent="0">
              <a:buNone/>
            </a:pPr>
            <a:endParaRPr lang="et-EE" dirty="0"/>
          </a:p>
          <a:p>
            <a:pPr>
              <a:buFontTx/>
              <a:buNone/>
            </a:pPr>
            <a:r>
              <a:rPr lang="et-EE" altLang="et-EE" i="1" dirty="0" err="1"/>
              <a:t>C</a:t>
            </a:r>
            <a:r>
              <a:rPr lang="et-EE" altLang="et-EE" i="1" baseline="-25000" dirty="0" err="1"/>
              <a:t>d</a:t>
            </a:r>
            <a:r>
              <a:rPr lang="et-EE" altLang="et-EE" i="1" dirty="0"/>
              <a:t>			-	</a:t>
            </a:r>
            <a:r>
              <a:rPr lang="et-EE" altLang="et-EE" dirty="0"/>
              <a:t>jaotuskulud</a:t>
            </a:r>
          </a:p>
          <a:p>
            <a:pPr>
              <a:buFontTx/>
              <a:buNone/>
            </a:pPr>
            <a:r>
              <a:rPr lang="et-EE" altLang="et-EE" i="1" dirty="0" err="1"/>
              <a:t>C</a:t>
            </a:r>
            <a:r>
              <a:rPr lang="et-EE" altLang="et-EE" i="1" baseline="-25000" dirty="0" err="1"/>
              <a:t>p</a:t>
            </a:r>
            <a:r>
              <a:rPr lang="et-EE" altLang="et-EE" dirty="0"/>
              <a:t>			-	pakkimis- ja korje- (sh tagastuste) kulud</a:t>
            </a:r>
          </a:p>
          <a:p>
            <a:pPr>
              <a:buFontTx/>
              <a:buNone/>
            </a:pPr>
            <a:r>
              <a:rPr lang="et-EE" altLang="et-EE" i="1" dirty="0" err="1"/>
              <a:t>C</a:t>
            </a:r>
            <a:r>
              <a:rPr lang="et-EE" altLang="et-EE" i="1" baseline="-25000" dirty="0" err="1"/>
              <a:t>s</a:t>
            </a:r>
            <a:r>
              <a:rPr lang="et-EE" altLang="et-EE" dirty="0"/>
              <a:t>			- 	ladustamiskulud</a:t>
            </a:r>
          </a:p>
          <a:p>
            <a:pPr>
              <a:buFontTx/>
              <a:buNone/>
            </a:pPr>
            <a:r>
              <a:rPr lang="et-EE" altLang="et-EE" i="1" dirty="0" err="1"/>
              <a:t>C</a:t>
            </a:r>
            <a:r>
              <a:rPr lang="et-EE" altLang="et-EE" i="1" baseline="-25000" dirty="0" err="1"/>
              <a:t>l</a:t>
            </a:r>
            <a:r>
              <a:rPr lang="et-EE" altLang="et-EE" dirty="0"/>
              <a:t>			-	kauba kaod veol ja jaotusahelas (veakulud)</a:t>
            </a:r>
            <a:endParaRPr lang="en-US" altLang="et-E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C75513F2-D99A-C679-EA9F-8876CA40DC11}"/>
                  </a:ext>
                </a:extLst>
              </p:cNvPr>
              <p:cNvSpPr txBox="1"/>
              <p:nvPr/>
            </p:nvSpPr>
            <p:spPr bwMode="auto">
              <a:xfrm>
                <a:off x="2051050" y="2030413"/>
                <a:ext cx="4878070" cy="987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sz="4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t-EE" sz="4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t-EE" sz="4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t-E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C75513F2-D99A-C679-EA9F-8876CA40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2030413"/>
                <a:ext cx="4878070" cy="987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472DB1-4BBE-C1C1-D9AE-295C352FC4DD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8950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D3C7-EFB6-6D78-6643-223F7134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63AA94C5-0B09-A868-C82A-496DE372B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TERMINALIKULUD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45F4142-3B49-749E-8542-6D9C3A96C8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>
            <a:noAutofit/>
          </a:bodyPr>
          <a:lstStyle/>
          <a:p>
            <a:r>
              <a:rPr lang="et-EE" altLang="et-EE" sz="2000" dirty="0">
                <a:solidFill>
                  <a:schemeClr val="tx1"/>
                </a:solidFill>
              </a:rPr>
              <a:t>Terminal</a:t>
            </a:r>
            <a:r>
              <a:rPr lang="et-EE" altLang="et-EE" sz="2000" dirty="0"/>
              <a:t> – vahetuskeskus: logistikarajatised (logistikakeskused, transpordikeskused, tellimiskeskused jne), raudteejaamad, bussipeatused (-terminalid), sadamad, lennujaamad jne</a:t>
            </a:r>
          </a:p>
          <a:p>
            <a:endParaRPr lang="et-EE" altLang="et-EE" sz="2000" dirty="0"/>
          </a:p>
          <a:p>
            <a:r>
              <a:rPr lang="et-EE" altLang="et-EE" sz="2000" dirty="0">
                <a:solidFill>
                  <a:schemeClr val="tx1"/>
                </a:solidFill>
              </a:rPr>
              <a:t>Kulud</a:t>
            </a:r>
            <a:r>
              <a:rPr lang="et-EE" altLang="et-EE" sz="2000" dirty="0"/>
              <a:t>, mis tekivad </a:t>
            </a:r>
            <a:r>
              <a:rPr lang="et-EE" altLang="et-EE" sz="2000" dirty="0">
                <a:solidFill>
                  <a:schemeClr val="tx1"/>
                </a:solidFill>
              </a:rPr>
              <a:t>iga reisi algul ja lõpul</a:t>
            </a:r>
            <a:endParaRPr lang="et-EE" altLang="et-EE" sz="2000" dirty="0"/>
          </a:p>
          <a:p>
            <a:pPr lvl="4"/>
            <a:endParaRPr lang="et-EE" altLang="et-EE" sz="2000" dirty="0"/>
          </a:p>
          <a:p>
            <a:r>
              <a:rPr lang="et-EE" altLang="et-EE" sz="2000" dirty="0"/>
              <a:t>Teatud juhtudel (nt raudteejaamad raudteetranspordis) on terminalikulud osa </a:t>
            </a:r>
            <a:r>
              <a:rPr lang="et-EE" altLang="et-EE" sz="2000" dirty="0">
                <a:solidFill>
                  <a:schemeClr val="tx1"/>
                </a:solidFill>
              </a:rPr>
              <a:t>infrastruktuuri ekspluatatsiooni- ja kapitalikuludest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509D9-513C-120D-774C-730C5F5E62F1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0125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FE8D3-74F6-95D7-9AE4-55A9B8AD3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>
            <a:extLst>
              <a:ext uri="{FF2B5EF4-FFF2-40B4-BE49-F238E27FC236}">
                <a16:creationId xmlns:a16="http://schemas.microsoft.com/office/drawing/2014/main" id="{7F00881C-02CA-B4FA-161D-8FFCEF6DE2A8}"/>
              </a:ext>
            </a:extLst>
          </p:cNvPr>
          <p:cNvSpPr/>
          <p:nvPr/>
        </p:nvSpPr>
        <p:spPr>
          <a:xfrm>
            <a:off x="1950720" y="3657601"/>
            <a:ext cx="8950960" cy="19507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DCEAC9B8-1F3F-AA1A-F04B-FA5F2CB2D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TRANSPORDISÜSTEEMI SISE- JA VÄLISKULUD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6E94D67-C9FB-BDC3-2EC1-C1763DCC5F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360163"/>
            <a:ext cx="8802241" cy="4624077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lvl="1">
              <a:lnSpc>
                <a:spcPct val="90000"/>
              </a:lnSpc>
            </a:pPr>
            <a:r>
              <a:rPr lang="et-EE" altLang="et-EE" sz="2400" dirty="0"/>
              <a:t>Sõiduki- ja infrastruktuurikulud, jaotuskulud, terminalikulud</a:t>
            </a:r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Isikukulud</a:t>
            </a:r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Liiklusõnnetuste kulud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Varakahjud</a:t>
            </a:r>
            <a:endParaRPr lang="et-EE" altLang="et-EE" sz="2000" dirty="0">
              <a:ea typeface="Verdana"/>
            </a:endParaRPr>
          </a:p>
          <a:p>
            <a:pPr lvl="2">
              <a:lnSpc>
                <a:spcPct val="90000"/>
              </a:lnSpc>
            </a:pPr>
            <a:r>
              <a:rPr lang="et-EE" altLang="et-EE" sz="2000" dirty="0" err="1"/>
              <a:t>inimkahjud</a:t>
            </a:r>
            <a:endParaRPr lang="et-EE" altLang="et-EE" sz="2000" dirty="0"/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Ummikukulud</a:t>
            </a:r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Avalike hüviste kulud</a:t>
            </a:r>
            <a:endParaRPr lang="et-EE" altLang="et-EE" sz="2400" dirty="0">
              <a:ea typeface="Verdana"/>
            </a:endParaRPr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Parkimiskulud</a:t>
            </a:r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Negatiivse keskkonnamõju kulud, sh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maakasutuse kulud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barjääriefekt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õhusaaste kulud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müra ja vibratsiooni kulud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vee- ja pinnasesaaste kulud</a:t>
            </a:r>
          </a:p>
          <a:p>
            <a:pPr lvl="2">
              <a:lnSpc>
                <a:spcPct val="90000"/>
              </a:lnSpc>
            </a:pPr>
            <a:r>
              <a:rPr lang="et-EE" altLang="et-EE" sz="2000" dirty="0"/>
              <a:t>eel- ja </a:t>
            </a:r>
            <a:r>
              <a:rPr lang="et-EE" altLang="et-EE" sz="2000" dirty="0" err="1"/>
              <a:t>järelprotsesside</a:t>
            </a:r>
            <a:r>
              <a:rPr lang="et-EE" altLang="et-EE" sz="2000" dirty="0"/>
              <a:t> kulud</a:t>
            </a:r>
          </a:p>
          <a:p>
            <a:pPr lvl="1">
              <a:lnSpc>
                <a:spcPct val="90000"/>
              </a:lnSpc>
            </a:pPr>
            <a:r>
              <a:rPr lang="et-EE" altLang="et-EE" sz="2400" dirty="0"/>
              <a:t>Naastrehvide kulu</a:t>
            </a:r>
            <a:endParaRPr lang="et-EE" dirty="0"/>
          </a:p>
        </p:txBody>
      </p:sp>
      <p:sp>
        <p:nvSpPr>
          <p:cNvPr id="2" name="Ristkülik 1">
            <a:extLst>
              <a:ext uri="{FF2B5EF4-FFF2-40B4-BE49-F238E27FC236}">
                <a16:creationId xmlns:a16="http://schemas.microsoft.com/office/drawing/2014/main" id="{A9079B13-0415-7CB6-A8CB-F0B186B7BD29}"/>
              </a:ext>
            </a:extLst>
          </p:cNvPr>
          <p:cNvSpPr/>
          <p:nvPr/>
        </p:nvSpPr>
        <p:spPr>
          <a:xfrm>
            <a:off x="1950720" y="1249680"/>
            <a:ext cx="8950960" cy="1249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FC4A0064-FDD3-40DD-CF00-5568088E4E67}"/>
              </a:ext>
            </a:extLst>
          </p:cNvPr>
          <p:cNvSpPr/>
          <p:nvPr/>
        </p:nvSpPr>
        <p:spPr>
          <a:xfrm>
            <a:off x="2171700" y="1615441"/>
            <a:ext cx="5824220" cy="436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C0A-158E-B30D-7566-242478D66F3F}"/>
              </a:ext>
            </a:extLst>
          </p:cNvPr>
          <p:cNvSpPr txBox="1"/>
          <p:nvPr/>
        </p:nvSpPr>
        <p:spPr>
          <a:xfrm>
            <a:off x="8707120" y="1920240"/>
            <a:ext cx="134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i="1" dirty="0"/>
              <a:t>Sisekulud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92FBE-6585-AAE4-D291-9A9D4FA1537D}"/>
              </a:ext>
            </a:extLst>
          </p:cNvPr>
          <p:cNvSpPr txBox="1"/>
          <p:nvPr/>
        </p:nvSpPr>
        <p:spPr>
          <a:xfrm>
            <a:off x="6426200" y="2820016"/>
            <a:ext cx="1443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i="1" dirty="0" err="1"/>
              <a:t>Väliskulud</a:t>
            </a:r>
            <a:endParaRPr lang="et-EE" sz="2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213A4-D9DC-BA33-33F0-0BB288DFA492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2756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1134AC17-889B-086B-FD08-EC828D69A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663" y="313574"/>
            <a:ext cx="10494517" cy="810888"/>
          </a:xfrm>
        </p:spPr>
        <p:txBody>
          <a:bodyPr/>
          <a:lstStyle/>
          <a:p>
            <a:r>
              <a:rPr lang="et-EE" dirty="0"/>
              <a:t>SISUKORD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CD6DE78-079F-ACFB-A7CB-5687541FC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6220" y="1090136"/>
            <a:ext cx="8802241" cy="525510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sz="2400" dirty="0">
                <a:solidFill>
                  <a:srgbClr val="00206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Sissejuhatus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latin typeface="Verdana"/>
                <a:ea typeface="Verdan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Transpordi kulu- ja tululiigid</a:t>
            </a:r>
            <a:endParaRPr lang="et-EE" sz="2400" dirty="0">
              <a:ea typeface="Verdana"/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Raha ajaväärtuse arvestamine rohetasuvuse leidmisel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Finantstasuvuse analüüs</a:t>
            </a:r>
            <a:endParaRPr lang="et-EE" sz="2400" dirty="0">
              <a:solidFill>
                <a:srgbClr val="002060"/>
              </a:solidFill>
            </a:endParaRPr>
          </a:p>
          <a:p>
            <a:endParaRPr lang="et-EE" sz="105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Roheinvesteeringute tasuvusnäitajad</a:t>
            </a:r>
            <a:endParaRPr lang="et-EE" sz="2400" dirty="0">
              <a:solidFill>
                <a:srgbClr val="002060"/>
              </a:solidFill>
            </a:endParaRPr>
          </a:p>
          <a:p>
            <a:r>
              <a:rPr lang="et-EE" sz="2400" dirty="0">
                <a:solidFill>
                  <a:srgbClr val="002060"/>
                </a:solidFill>
              </a:rPr>
              <a:t>…</a:t>
            </a:r>
          </a:p>
          <a:p>
            <a:endParaRPr lang="et-EE" sz="105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8184-6973-E2C5-A403-1B48442BD59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115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82DD-A2C9-6A8B-2FEA-ABBB99EB4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A7441710-657E-4979-4495-A32CC0014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TRANSPORDISÜSTEEMI SISE- JA VÄLISTULUD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CDD8050-92B5-04F7-AFAC-BEC1353D93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t-EE" altLang="et-EE" sz="2000" dirty="0">
                <a:solidFill>
                  <a:schemeClr val="tx1"/>
                </a:solidFill>
              </a:rPr>
              <a:t>Sisetulud</a:t>
            </a:r>
          </a:p>
          <a:p>
            <a:pPr lvl="1"/>
            <a:r>
              <a:rPr lang="et-EE" altLang="et-EE" sz="1800" dirty="0"/>
              <a:t>Müügitulu toodete müügist ja teenuste osutamisest</a:t>
            </a:r>
            <a:endParaRPr lang="et-EE" altLang="et-EE" sz="1800" dirty="0">
              <a:ea typeface="Verdana"/>
            </a:endParaRPr>
          </a:p>
          <a:p>
            <a:pPr lvl="1"/>
            <a:r>
              <a:rPr lang="et-EE" altLang="et-EE" sz="1800" dirty="0"/>
              <a:t>Sisekulude sääst</a:t>
            </a:r>
          </a:p>
          <a:p>
            <a:pPr marL="273050" lvl="1" indent="0">
              <a:buNone/>
            </a:pPr>
            <a:endParaRPr lang="et-EE" altLang="et-EE" sz="1800" dirty="0"/>
          </a:p>
          <a:p>
            <a:r>
              <a:rPr lang="et-EE" altLang="et-EE" sz="2000" dirty="0" err="1">
                <a:solidFill>
                  <a:schemeClr val="tx1"/>
                </a:solidFill>
              </a:rPr>
              <a:t>Välistulud</a:t>
            </a:r>
            <a:endParaRPr lang="et-EE" altLang="et-EE" sz="2000" dirty="0">
              <a:solidFill>
                <a:schemeClr val="tx1"/>
              </a:solidFill>
            </a:endParaRPr>
          </a:p>
          <a:p>
            <a:pPr lvl="1"/>
            <a:r>
              <a:rPr lang="et-EE" altLang="et-EE" sz="1800" dirty="0"/>
              <a:t>Transporditeenuse tarbija ajasääst (äri-, mittetöised ja vabaajaliikumised, pendelränne, </a:t>
            </a:r>
            <a:r>
              <a:rPr lang="et-EE" altLang="et-EE" sz="1800" dirty="0" err="1"/>
              <a:t>kaubavedu</a:t>
            </a:r>
            <a:r>
              <a:rPr lang="et-EE" altLang="et-EE" sz="1800" dirty="0"/>
              <a:t>)</a:t>
            </a:r>
          </a:p>
          <a:p>
            <a:pPr lvl="1"/>
            <a:r>
              <a:rPr lang="et-EE" altLang="et-EE" sz="1800" dirty="0" err="1"/>
              <a:t>Väliskulude</a:t>
            </a:r>
            <a:r>
              <a:rPr lang="et-EE" altLang="et-EE" sz="1800" dirty="0"/>
              <a:t> sääst, sh modaaljaotuse muutumisest vähemsaastavate veoliikide ja –viiside kasuks</a:t>
            </a:r>
            <a:endParaRPr lang="et-EE" altLang="et-EE" sz="1800" dirty="0">
              <a:ea typeface="Verdana"/>
            </a:endParaRPr>
          </a:p>
          <a:p>
            <a:pPr lvl="1"/>
            <a:endParaRPr lang="et-EE" altLang="et-EE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D54B8-B358-2596-2E91-8EB0099ED30C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5279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9336-DB7B-5301-416F-91C8FBE2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E0D8CEF-4E51-C5F2-1D4A-985D2B1F9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2840" y="3014000"/>
            <a:ext cx="6757610" cy="1964661"/>
          </a:xfrm>
        </p:spPr>
        <p:txBody>
          <a:bodyPr/>
          <a:lstStyle/>
          <a:p>
            <a:r>
              <a:rPr lang="et-EE" dirty="0"/>
              <a:t>RAHA AJAVÄÄRTUSE ARVESTAMINE ROHETASUVUSE LEIDMISEL</a:t>
            </a:r>
          </a:p>
        </p:txBody>
      </p:sp>
    </p:spTree>
    <p:extLst>
      <p:ext uri="{BB962C8B-B14F-4D97-AF65-F5344CB8AC3E}">
        <p14:creationId xmlns:p14="http://schemas.microsoft.com/office/powerpoint/2010/main" val="46159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1B36-1C0C-F11B-DCC9-4CD5B8608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433A8D27-76AA-9CA4-756C-9606FFD8F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Eriaegsed kulud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6322F90-1415-CEB8-07C8-F4B1B01DEB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altLang="et-EE" sz="2000" dirty="0"/>
              <a:t>Roheinvesteeringute kulud on enamasti </a:t>
            </a:r>
            <a:r>
              <a:rPr lang="et-EE" altLang="et-EE" sz="2000" dirty="0">
                <a:solidFill>
                  <a:schemeClr val="tx1"/>
                </a:solidFill>
              </a:rPr>
              <a:t>eriaegsed</a:t>
            </a:r>
            <a:r>
              <a:rPr lang="et-EE" altLang="et-EE" sz="2000" dirty="0"/>
              <a:t>, kuna investeeringud ning kasutuskulud ja –tulud realiseeruvad erinevatel ajahetkedel. Seega tuleb nad </a:t>
            </a:r>
            <a:r>
              <a:rPr lang="et-EE" altLang="et-EE" sz="2000" dirty="0" err="1"/>
              <a:t>ajaldada</a:t>
            </a:r>
            <a:r>
              <a:rPr lang="et-EE" altLang="et-EE" sz="2000" dirty="0"/>
              <a:t> kindlale baasaastale</a:t>
            </a:r>
          </a:p>
          <a:p>
            <a:pPr marL="0" indent="0">
              <a:buNone/>
            </a:pPr>
            <a:endParaRPr lang="et-EE" altLang="et-EE" sz="2000" dirty="0"/>
          </a:p>
          <a:p>
            <a:r>
              <a:rPr lang="et-EE" altLang="et-EE" sz="2000" dirty="0"/>
              <a:t>Projekti alguse aasta</a:t>
            </a:r>
          </a:p>
          <a:p>
            <a:endParaRPr lang="et-EE" altLang="et-EE" sz="2000" dirty="0"/>
          </a:p>
          <a:p>
            <a:r>
              <a:rPr lang="et-EE" altLang="et-EE" sz="2000" dirty="0"/>
              <a:t>Projekti lõpu aasta</a:t>
            </a:r>
          </a:p>
          <a:p>
            <a:endParaRPr lang="et-EE" altLang="et-EE" sz="2000" dirty="0"/>
          </a:p>
          <a:p>
            <a:r>
              <a:rPr lang="et-EE" altLang="et-EE" sz="2000" dirty="0"/>
              <a:t>Kui erinevatel lahendustel on erinevad algus-/ lõpptähtajad, siis valitakse neist varaseim</a:t>
            </a:r>
          </a:p>
          <a:p>
            <a:pPr lvl="1"/>
            <a:endParaRPr lang="et-EE" altLang="et-EE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6852B-0E5C-B336-2D13-909536F9ACB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3530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2DEE-B60D-7824-8673-3A278B499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81FF72C8-0B21-D933-BEFB-1C46B8291EF6}"/>
              </a:ext>
            </a:extLst>
          </p:cNvPr>
          <p:cNvSpPr/>
          <p:nvPr/>
        </p:nvSpPr>
        <p:spPr>
          <a:xfrm>
            <a:off x="1858297" y="3805084"/>
            <a:ext cx="9115644" cy="11307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D21C3DF2-0AA2-7C62-8F42-D3C10F723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Raha ajaväärtuse kontseptsioon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73363C4-E611-D49B-7969-BB0BD20F98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altLang="et-EE" sz="2000" dirty="0" err="1"/>
              <a:t>Makstava</a:t>
            </a:r>
            <a:r>
              <a:rPr lang="fi-FI" altLang="et-EE" sz="2000" dirty="0"/>
              <a:t>/</a:t>
            </a:r>
            <a:r>
              <a:rPr lang="fi-FI" altLang="et-EE" sz="2000" dirty="0" err="1"/>
              <a:t>laekuva</a:t>
            </a:r>
            <a:r>
              <a:rPr lang="fi-FI" altLang="et-EE" sz="2000" dirty="0"/>
              <a:t> rahasumma </a:t>
            </a:r>
            <a:r>
              <a:rPr lang="fi-FI" altLang="et-EE" sz="2000" dirty="0" err="1"/>
              <a:t>väärtus</a:t>
            </a:r>
            <a:r>
              <a:rPr lang="fi-FI" altLang="et-EE" sz="2000" dirty="0"/>
              <a:t> on </a:t>
            </a:r>
            <a:r>
              <a:rPr lang="fi-FI" altLang="et-EE" sz="2000" dirty="0" err="1"/>
              <a:t>seotud</a:t>
            </a:r>
            <a:r>
              <a:rPr lang="et-EE" altLang="et-EE" sz="2000" dirty="0"/>
              <a:t> </a:t>
            </a:r>
            <a:r>
              <a:rPr lang="fi-FI" altLang="et-EE" sz="2000" dirty="0" err="1"/>
              <a:t>maksmise</a:t>
            </a:r>
            <a:r>
              <a:rPr lang="fi-FI" altLang="et-EE" sz="2000" dirty="0"/>
              <a:t>/</a:t>
            </a:r>
            <a:r>
              <a:rPr lang="fi-FI" altLang="et-EE" sz="2000" dirty="0" err="1"/>
              <a:t>laekumise</a:t>
            </a:r>
            <a:r>
              <a:rPr lang="fi-FI" altLang="et-EE" sz="2000" dirty="0"/>
              <a:t> </a:t>
            </a:r>
            <a:r>
              <a:rPr lang="fi-FI" altLang="et-EE" sz="2000" dirty="0" err="1"/>
              <a:t>ajastamise</a:t>
            </a:r>
            <a:r>
              <a:rPr lang="fi-FI" altLang="et-EE" sz="2000" dirty="0"/>
              <a:t> </a:t>
            </a:r>
            <a:r>
              <a:rPr lang="fi-FI" altLang="et-EE" sz="2000" dirty="0" err="1"/>
              <a:t>momendiga</a:t>
            </a:r>
            <a:endParaRPr lang="fi-FI" altLang="et-EE" sz="2000" dirty="0"/>
          </a:p>
          <a:p>
            <a:pPr marL="0" indent="0">
              <a:buNone/>
            </a:pPr>
            <a:endParaRPr lang="et-EE" altLang="et-EE" sz="2000" dirty="0"/>
          </a:p>
          <a:p>
            <a:r>
              <a:rPr lang="et-EE" altLang="et-EE" sz="2000" dirty="0">
                <a:solidFill>
                  <a:schemeClr val="tx1"/>
                </a:solidFill>
                <a:latin typeface="Verdana"/>
                <a:ea typeface="Verdana"/>
              </a:rPr>
              <a:t>Tulevaste rahakäivete tänase väärtuse</a:t>
            </a:r>
            <a:r>
              <a:rPr lang="et-EE" altLang="et-EE" sz="2000" dirty="0">
                <a:latin typeface="Verdana"/>
                <a:ea typeface="Verdana"/>
              </a:rPr>
              <a:t> (</a:t>
            </a:r>
            <a:r>
              <a:rPr lang="et-EE" altLang="et-EE" sz="2000" i="1" dirty="0" err="1">
                <a:latin typeface="Verdana"/>
                <a:ea typeface="Verdana"/>
              </a:rPr>
              <a:t>discounted</a:t>
            </a:r>
            <a:r>
              <a:rPr lang="et-EE" altLang="et-EE" sz="2000" i="1" dirty="0">
                <a:latin typeface="Verdana"/>
                <a:ea typeface="Verdana"/>
              </a:rPr>
              <a:t> </a:t>
            </a:r>
            <a:r>
              <a:rPr lang="et-EE" altLang="et-EE" sz="2000" i="1" dirty="0" err="1">
                <a:latin typeface="Verdana"/>
                <a:ea typeface="Verdana"/>
              </a:rPr>
              <a:t>cash</a:t>
            </a:r>
            <a:r>
              <a:rPr lang="et-EE" altLang="et-EE" sz="2000" i="1" dirty="0">
                <a:latin typeface="Verdana"/>
                <a:ea typeface="Verdana"/>
              </a:rPr>
              <a:t> </a:t>
            </a:r>
            <a:r>
              <a:rPr lang="et-EE" altLang="et-EE" sz="2000" i="1" dirty="0" err="1">
                <a:latin typeface="Verdana"/>
                <a:ea typeface="Verdana"/>
              </a:rPr>
              <a:t>flow</a:t>
            </a:r>
            <a:r>
              <a:rPr lang="et-EE" altLang="et-EE" sz="2000" i="1" dirty="0">
                <a:latin typeface="Verdana"/>
                <a:ea typeface="Verdana"/>
              </a:rPr>
              <a:t> – DCF</a:t>
            </a:r>
            <a:r>
              <a:rPr lang="et-EE" altLang="et-EE" sz="2000" dirty="0">
                <a:latin typeface="Verdana"/>
                <a:ea typeface="Verdana"/>
              </a:rPr>
              <a:t>) määramine ehk vastuse leidmine küsimusele</a:t>
            </a:r>
          </a:p>
          <a:p>
            <a:endParaRPr lang="et-EE" altLang="et-E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t-EE" altLang="et-EE" sz="2000" dirty="0"/>
              <a:t>Milline on tulevikus tehtavate kulutuste ja laekuvate tulude väärtus tänases vääringus?</a:t>
            </a:r>
            <a:endParaRPr lang="et-EE" altLang="et-EE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D4E19-BA8D-9923-39CE-3741381CD38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6568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89009-CA15-54DE-719F-1218A3C0F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B268A51E-F855-3B40-C89B-F5B37B788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Kulude </a:t>
            </a:r>
            <a:r>
              <a:rPr lang="et-EE" altLang="en-US" dirty="0" err="1"/>
              <a:t>ajaldamine</a:t>
            </a:r>
            <a:r>
              <a:rPr lang="et-EE" altLang="en-US" dirty="0"/>
              <a:t> (1)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E8ECC5A-533F-C07A-461B-F569E281EF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altLang="et-EE" sz="2000" dirty="0"/>
              <a:t>Enne baasaastat tehtud kulude ja saadud tulude </a:t>
            </a:r>
            <a:r>
              <a:rPr lang="et-EE" altLang="et-EE" sz="2000" dirty="0" err="1"/>
              <a:t>ajaldamisel</a:t>
            </a:r>
            <a:r>
              <a:rPr lang="et-EE" altLang="et-EE" sz="2000" dirty="0"/>
              <a:t> korrutatakse nad </a:t>
            </a:r>
            <a:r>
              <a:rPr lang="et-EE" altLang="et-EE" sz="2000" dirty="0">
                <a:solidFill>
                  <a:schemeClr val="tx1"/>
                </a:solidFill>
              </a:rPr>
              <a:t>liitkasviku teguriga</a:t>
            </a:r>
          </a:p>
          <a:p>
            <a:pPr marL="0" indent="0">
              <a:buNone/>
            </a:pPr>
            <a:endParaRPr lang="et-EE" altLang="et-EE" sz="2000" dirty="0"/>
          </a:p>
          <a:p>
            <a:pPr marL="0" indent="0">
              <a:buNone/>
            </a:pPr>
            <a:r>
              <a:rPr lang="et-EE" altLang="et-EE" sz="2400" i="1" dirty="0" err="1"/>
              <a:t>r</a:t>
            </a:r>
            <a:r>
              <a:rPr lang="et-EE" altLang="et-EE" sz="2400" i="1" baseline="-25000" dirty="0" err="1"/>
              <a:t>t</a:t>
            </a:r>
            <a:r>
              <a:rPr lang="et-EE" altLang="et-EE" sz="2400" i="1" dirty="0"/>
              <a:t> = (1 + i)</a:t>
            </a:r>
            <a:r>
              <a:rPr lang="et-EE" altLang="et-EE" sz="2400" i="1" baseline="30000" dirty="0"/>
              <a:t>t</a:t>
            </a:r>
            <a:r>
              <a:rPr lang="et-EE" altLang="et-EE" sz="2400" i="1" dirty="0"/>
              <a:t> </a:t>
            </a:r>
          </a:p>
          <a:p>
            <a:pPr marL="0" indent="0">
              <a:buNone/>
            </a:pPr>
            <a:endParaRPr lang="et-EE" altLang="et-EE" dirty="0"/>
          </a:p>
          <a:p>
            <a:pPr marL="0" indent="0">
              <a:buNone/>
            </a:pPr>
            <a:r>
              <a:rPr lang="et-EE" altLang="et-EE" dirty="0"/>
              <a:t>kus:</a:t>
            </a:r>
          </a:p>
          <a:p>
            <a:pPr marL="0" indent="0">
              <a:buNone/>
            </a:pPr>
            <a:endParaRPr lang="et-EE" altLang="et-EE" dirty="0"/>
          </a:p>
          <a:p>
            <a:pPr marL="0" indent="0">
              <a:buNone/>
            </a:pPr>
            <a:r>
              <a:rPr lang="et-EE" altLang="et-EE" i="1" dirty="0" err="1"/>
              <a:t>r</a:t>
            </a:r>
            <a:r>
              <a:rPr lang="et-EE" altLang="et-EE" i="1" baseline="-25000" dirty="0" err="1"/>
              <a:t>t</a:t>
            </a:r>
            <a:r>
              <a:rPr lang="et-EE" altLang="et-EE" i="1" dirty="0"/>
              <a:t> </a:t>
            </a:r>
            <a:r>
              <a:rPr lang="et-EE" altLang="et-EE" dirty="0"/>
              <a:t>	– 	liitkasviku tegur</a:t>
            </a:r>
          </a:p>
          <a:p>
            <a:pPr marL="0" indent="0">
              <a:buNone/>
            </a:pPr>
            <a:r>
              <a:rPr lang="et-EE" altLang="et-EE" i="1" dirty="0"/>
              <a:t>i </a:t>
            </a:r>
            <a:r>
              <a:rPr lang="et-EE" altLang="et-EE" dirty="0"/>
              <a:t>	– 	diskontomäär</a:t>
            </a:r>
          </a:p>
          <a:p>
            <a:pPr marL="0" indent="0">
              <a:buNone/>
            </a:pPr>
            <a:r>
              <a:rPr lang="et-EE" altLang="et-EE" i="1" dirty="0"/>
              <a:t>t </a:t>
            </a:r>
            <a:r>
              <a:rPr lang="et-EE" altLang="et-EE" dirty="0"/>
              <a:t>	– 	aeg kulude teostamisest baasaastani</a:t>
            </a:r>
          </a:p>
          <a:p>
            <a:pPr lvl="1"/>
            <a:endParaRPr lang="et-EE" altLang="et-EE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5F5D5-E3FB-FA7D-68A7-F37504CC0FF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0347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58360-E08C-CFED-D4DC-22D11370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20C48A96-9010-118A-0F08-027817E3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Kulude </a:t>
            </a:r>
            <a:r>
              <a:rPr lang="et-EE" altLang="en-US" dirty="0" err="1"/>
              <a:t>ajaldamine</a:t>
            </a:r>
            <a:r>
              <a:rPr lang="et-EE" altLang="en-US" dirty="0"/>
              <a:t> (2)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C5BF4CF-C849-BD00-10AA-059FE72250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altLang="et-EE" sz="2000" dirty="0"/>
              <a:t>Pärast baasaastat tehtud kulude ja saadud tulude </a:t>
            </a:r>
            <a:r>
              <a:rPr lang="et-EE" altLang="et-EE" sz="2000" dirty="0" err="1"/>
              <a:t>ajaldamisel</a:t>
            </a:r>
            <a:r>
              <a:rPr lang="et-EE" altLang="et-EE" sz="2000" dirty="0"/>
              <a:t> korrutatakse nad </a:t>
            </a:r>
            <a:r>
              <a:rPr lang="et-EE" altLang="et-EE" sz="2000" dirty="0">
                <a:solidFill>
                  <a:schemeClr val="tx1"/>
                </a:solidFill>
              </a:rPr>
              <a:t>liitkasviku teguri </a:t>
            </a:r>
            <a:r>
              <a:rPr lang="et-EE" altLang="et-EE" sz="2000" dirty="0" err="1">
                <a:solidFill>
                  <a:schemeClr val="tx1"/>
                </a:solidFill>
              </a:rPr>
              <a:t>pöördväärtusega</a:t>
            </a:r>
            <a:endParaRPr lang="et-EE" altLang="et-E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t-EE" altLang="et-EE" sz="2000" dirty="0"/>
          </a:p>
          <a:p>
            <a:pPr marL="0" indent="0">
              <a:buNone/>
            </a:pPr>
            <a:r>
              <a:rPr lang="et-EE" altLang="et-EE" sz="2400" i="1" dirty="0" err="1"/>
              <a:t>r</a:t>
            </a:r>
            <a:r>
              <a:rPr lang="et-EE" altLang="et-EE" sz="2400" i="1" baseline="-25000" dirty="0" err="1"/>
              <a:t>t</a:t>
            </a:r>
            <a:r>
              <a:rPr lang="et-EE" altLang="et-EE" sz="2400" i="1" dirty="0"/>
              <a:t> = 1 / (1 + i)</a:t>
            </a:r>
            <a:r>
              <a:rPr lang="et-EE" altLang="et-EE" sz="2400" i="1" baseline="30000" dirty="0"/>
              <a:t>t</a:t>
            </a:r>
            <a:r>
              <a:rPr lang="et-EE" altLang="et-EE" sz="2400" i="1" dirty="0"/>
              <a:t> </a:t>
            </a:r>
          </a:p>
          <a:p>
            <a:pPr marL="0" indent="0">
              <a:buNone/>
            </a:pPr>
            <a:endParaRPr lang="et-EE" altLang="et-EE" sz="2000" dirty="0"/>
          </a:p>
          <a:p>
            <a:pPr marL="0" indent="0">
              <a:buNone/>
            </a:pPr>
            <a:r>
              <a:rPr lang="et-EE" altLang="et-EE" dirty="0"/>
              <a:t>kus:</a:t>
            </a:r>
          </a:p>
          <a:p>
            <a:pPr marL="0" indent="0">
              <a:buNone/>
            </a:pPr>
            <a:endParaRPr lang="et-EE" altLang="et-EE" dirty="0"/>
          </a:p>
          <a:p>
            <a:pPr marL="0" indent="0">
              <a:buNone/>
            </a:pPr>
            <a:r>
              <a:rPr lang="et-EE" altLang="et-EE" i="1" dirty="0" err="1"/>
              <a:t>r</a:t>
            </a:r>
            <a:r>
              <a:rPr lang="et-EE" altLang="et-EE" i="1" baseline="-25000" dirty="0" err="1"/>
              <a:t>t</a:t>
            </a:r>
            <a:r>
              <a:rPr lang="et-EE" altLang="et-EE" dirty="0"/>
              <a:t> 	– 	liitkasviku teguri </a:t>
            </a:r>
            <a:r>
              <a:rPr lang="et-EE" altLang="et-EE" dirty="0" err="1"/>
              <a:t>pöördväärtus</a:t>
            </a:r>
            <a:endParaRPr lang="et-EE" altLang="et-EE" dirty="0"/>
          </a:p>
          <a:p>
            <a:pPr marL="0" indent="0">
              <a:buNone/>
            </a:pPr>
            <a:r>
              <a:rPr lang="et-EE" altLang="et-EE" i="1" dirty="0"/>
              <a:t>i</a:t>
            </a:r>
            <a:r>
              <a:rPr lang="et-EE" altLang="et-EE" dirty="0"/>
              <a:t> 	– 	diskontomäär</a:t>
            </a:r>
          </a:p>
          <a:p>
            <a:pPr marL="0" indent="0">
              <a:buNone/>
            </a:pPr>
            <a:r>
              <a:rPr lang="et-EE" altLang="et-EE" i="1" dirty="0"/>
              <a:t>t </a:t>
            </a:r>
            <a:r>
              <a:rPr lang="et-EE" altLang="et-EE" dirty="0"/>
              <a:t>	– 	aeg kulude teostamisest baasaastani</a:t>
            </a:r>
          </a:p>
          <a:p>
            <a:pPr lvl="1"/>
            <a:endParaRPr lang="et-EE" altLang="et-EE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FB770-D7E4-AE91-9019-B943D47B8FB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24513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DD228-AEDB-22BF-5F81-ABE4680D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600749D0-430B-F73B-092F-16A8AA4AB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 err="1"/>
              <a:t>DiskontomääR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2B3C88C-FADD-0B4A-8D0A-7DA76AD8AB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359960"/>
            <a:ext cx="9151108" cy="356771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t-EE" altLang="et-EE" sz="2000" dirty="0"/>
              <a:t>Üldreegel – peab olema suurem ressursside alternatiivselt kasutuselt saadavast tulumäärast</a:t>
            </a:r>
          </a:p>
          <a:p>
            <a:pPr marL="0" indent="0">
              <a:buNone/>
            </a:pPr>
            <a:endParaRPr lang="et-EE" altLang="et-EE" sz="2000" dirty="0"/>
          </a:p>
          <a:p>
            <a:pPr marL="0" indent="0">
              <a:buNone/>
            </a:pPr>
            <a:r>
              <a:rPr lang="et-EE" altLang="et-EE" sz="2000" dirty="0"/>
              <a:t>Ettevõtluses</a:t>
            </a:r>
          </a:p>
          <a:p>
            <a:pPr lvl="1">
              <a:lnSpc>
                <a:spcPct val="90000"/>
              </a:lnSpc>
            </a:pPr>
            <a:r>
              <a:rPr lang="et-EE" altLang="et-EE" sz="1800" dirty="0"/>
              <a:t>Tähtajalise hoiuse aastane intressimäär</a:t>
            </a:r>
          </a:p>
          <a:p>
            <a:pPr lvl="1">
              <a:lnSpc>
                <a:spcPct val="90000"/>
              </a:lnSpc>
            </a:pPr>
            <a:r>
              <a:rPr lang="et-EE" altLang="et-EE" sz="1800" dirty="0"/>
              <a:t>Kapitali kaalutud keskmine hind (</a:t>
            </a:r>
            <a:r>
              <a:rPr lang="et-EE" altLang="et-EE" sz="1800" i="1" dirty="0" err="1"/>
              <a:t>weighted</a:t>
            </a:r>
            <a:r>
              <a:rPr lang="et-EE" altLang="et-EE" sz="1800" i="1" dirty="0"/>
              <a:t> </a:t>
            </a:r>
            <a:r>
              <a:rPr lang="et-EE" altLang="et-EE" sz="1800" i="1" dirty="0" err="1"/>
              <a:t>average</a:t>
            </a:r>
            <a:r>
              <a:rPr lang="et-EE" altLang="et-EE" sz="1800" i="1" dirty="0"/>
              <a:t> </a:t>
            </a:r>
            <a:r>
              <a:rPr lang="et-EE" altLang="et-EE" sz="1800" i="1" dirty="0" err="1"/>
              <a:t>cost</a:t>
            </a:r>
            <a:r>
              <a:rPr lang="et-EE" altLang="et-EE" sz="1800" i="1" dirty="0"/>
              <a:t> of </a:t>
            </a:r>
            <a:r>
              <a:rPr lang="et-EE" altLang="et-EE" sz="1800" i="1" dirty="0" err="1"/>
              <a:t>capital</a:t>
            </a:r>
            <a:r>
              <a:rPr lang="et-EE" altLang="et-EE" sz="1800" i="1" dirty="0"/>
              <a:t>, WACC</a:t>
            </a:r>
            <a:r>
              <a:rPr lang="et-EE" altLang="et-EE" sz="1800" dirty="0"/>
              <a:t>)</a:t>
            </a:r>
          </a:p>
          <a:p>
            <a:pPr lvl="1">
              <a:lnSpc>
                <a:spcPct val="90000"/>
              </a:lnSpc>
            </a:pPr>
            <a:endParaRPr lang="et-EE" altLang="et-EE" sz="1800" dirty="0"/>
          </a:p>
          <a:p>
            <a:pPr marL="0" indent="0">
              <a:lnSpc>
                <a:spcPct val="90000"/>
              </a:lnSpc>
              <a:buNone/>
            </a:pPr>
            <a:r>
              <a:rPr lang="et-EE" altLang="et-EE" sz="2000" dirty="0"/>
              <a:t>Riiklikult rahastatavate projektide korral</a:t>
            </a:r>
          </a:p>
          <a:p>
            <a:pPr lvl="1">
              <a:lnSpc>
                <a:spcPct val="90000"/>
              </a:lnSpc>
            </a:pPr>
            <a:r>
              <a:rPr lang="et-EE" altLang="et-EE" sz="1800" dirty="0"/>
              <a:t>Maailmapanga soovitused 8 kuni 12%</a:t>
            </a:r>
          </a:p>
          <a:p>
            <a:pPr lvl="1">
              <a:lnSpc>
                <a:spcPct val="90000"/>
              </a:lnSpc>
            </a:pPr>
            <a:r>
              <a:rPr lang="et-EE" altLang="et-EE" sz="1800" dirty="0"/>
              <a:t>Euroopa Komisjoni juhendmaterjalides (ja Eesti a</a:t>
            </a:r>
            <a:r>
              <a:rPr lang="fi-FI" altLang="et-EE" sz="1800" dirty="0" err="1"/>
              <a:t>valiku</a:t>
            </a:r>
            <a:r>
              <a:rPr lang="fi-FI" altLang="et-EE" sz="1800" dirty="0"/>
              <a:t> sektori </a:t>
            </a:r>
            <a:r>
              <a:rPr lang="fi-FI" altLang="et-EE" sz="1800" dirty="0" err="1"/>
              <a:t>finantsarvestuse</a:t>
            </a:r>
            <a:r>
              <a:rPr lang="fi-FI" altLang="et-EE" sz="1800" dirty="0"/>
              <a:t> ja -</a:t>
            </a:r>
            <a:r>
              <a:rPr lang="fi-FI" altLang="et-EE" sz="1800" dirty="0" err="1"/>
              <a:t>aruandluse</a:t>
            </a:r>
            <a:r>
              <a:rPr lang="fi-FI" altLang="et-EE" sz="1800" dirty="0"/>
              <a:t> </a:t>
            </a:r>
            <a:r>
              <a:rPr lang="fi-FI" altLang="et-EE" sz="1800" dirty="0" err="1"/>
              <a:t>juhend</a:t>
            </a:r>
            <a:r>
              <a:rPr lang="et-EE" altLang="et-EE" sz="1800" dirty="0" err="1"/>
              <a:t>is</a:t>
            </a:r>
            <a:r>
              <a:rPr lang="et-EE" altLang="et-EE" sz="1800" dirty="0"/>
              <a:t>) baastase 4%</a:t>
            </a:r>
          </a:p>
          <a:p>
            <a:pPr lvl="2">
              <a:lnSpc>
                <a:spcPct val="90000"/>
              </a:lnSpc>
              <a:defRPr/>
            </a:pPr>
            <a:r>
              <a:rPr lang="et-EE" altLang="et-EE" sz="1600" dirty="0"/>
              <a:t>Sotsiaalne diskontomäär (SDR), igal riigil individuaalne, nt Eestis M. </a:t>
            </a:r>
            <a:r>
              <a:rPr lang="et-EE" altLang="et-EE" sz="1600" dirty="0" err="1"/>
              <a:t>Florio</a:t>
            </a:r>
            <a:r>
              <a:rPr lang="et-EE" altLang="et-EE" sz="1600" dirty="0"/>
              <a:t> (2013) järgi 6,52% (eurotsoonis 2,94%)</a:t>
            </a:r>
          </a:p>
          <a:p>
            <a:pPr lvl="2">
              <a:lnSpc>
                <a:spcPct val="90000"/>
              </a:lnSpc>
              <a:defRPr/>
            </a:pPr>
            <a:r>
              <a:rPr lang="et-EE" altLang="et-EE" sz="1600" dirty="0"/>
              <a:t>PPP- (era- ja avaliku sektori koostöö-) projektide puhul investori </a:t>
            </a:r>
            <a:r>
              <a:rPr lang="et-EE" altLang="et-EE" sz="1600" dirty="0">
                <a:solidFill>
                  <a:schemeClr val="tx1"/>
                </a:solidFill>
              </a:rPr>
              <a:t>nominaalne (inflatsiooni mittearvestav) diskontomäär</a:t>
            </a:r>
            <a:r>
              <a:rPr lang="et-EE" altLang="et-EE" sz="1600" dirty="0"/>
              <a:t> (FDR) ca 5% </a:t>
            </a:r>
          </a:p>
          <a:p>
            <a:pPr lvl="2">
              <a:lnSpc>
                <a:spcPct val="90000"/>
              </a:lnSpc>
            </a:pPr>
            <a:endParaRPr lang="et-EE" altLang="et-EE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0085E-891B-8A89-49B0-9027FC3B17B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9137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67B5B-746C-B0F6-4977-0AF27EA3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2BF1896B-43E9-C07F-5410-8C7B12EFF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REAALNE (Inflatsiooni arvestav) diskontomäär</a:t>
            </a:r>
            <a:endParaRPr lang="en-US" altLang="en-US" i="1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4A0ED64-3F27-1DC0-2DC5-96A539ED9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476" y="1924965"/>
            <a:ext cx="8802241" cy="354017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t-EE" altLang="et-EE" sz="2400" i="1" dirty="0" err="1"/>
              <a:t>i</a:t>
            </a:r>
            <a:r>
              <a:rPr lang="et-EE" altLang="et-EE" sz="2400" i="1" baseline="-25000" dirty="0" err="1"/>
              <a:t>f</a:t>
            </a:r>
            <a:r>
              <a:rPr lang="et-EE" altLang="et-EE" sz="2400" i="1" dirty="0"/>
              <a:t> = (1 + </a:t>
            </a:r>
            <a:r>
              <a:rPr lang="et-EE" altLang="et-EE" sz="2400" i="1" dirty="0" err="1"/>
              <a:t>r</a:t>
            </a:r>
            <a:r>
              <a:rPr lang="et-EE" altLang="et-EE" sz="2400" i="1" baseline="-25000" dirty="0" err="1"/>
              <a:t>t</a:t>
            </a:r>
            <a:r>
              <a:rPr lang="et-EE" altLang="et-EE" sz="2400" i="1" dirty="0"/>
              <a:t>) x (1 + f) – 1</a:t>
            </a:r>
            <a:endParaRPr lang="et-EE" altLang="et-EE" sz="2400" dirty="0"/>
          </a:p>
          <a:p>
            <a:pPr marL="0" indent="0">
              <a:buNone/>
            </a:pPr>
            <a:endParaRPr lang="et-EE" altLang="et-EE" sz="2000" dirty="0"/>
          </a:p>
          <a:p>
            <a:pPr marL="0" indent="0">
              <a:buNone/>
            </a:pPr>
            <a:r>
              <a:rPr lang="et-EE" altLang="et-EE" dirty="0"/>
              <a:t>kus:</a:t>
            </a:r>
          </a:p>
          <a:p>
            <a:pPr marL="0" indent="0">
              <a:buNone/>
            </a:pPr>
            <a:endParaRPr lang="et-EE" altLang="et-EE" dirty="0"/>
          </a:p>
          <a:p>
            <a:pPr marL="0" indent="0">
              <a:buNone/>
            </a:pPr>
            <a:r>
              <a:rPr lang="et-EE" altLang="et-EE" i="1" dirty="0" err="1"/>
              <a:t>i</a:t>
            </a:r>
            <a:r>
              <a:rPr lang="et-EE" altLang="et-EE" i="1" baseline="-25000" dirty="0" err="1"/>
              <a:t>f</a:t>
            </a:r>
            <a:r>
              <a:rPr lang="et-EE" altLang="et-EE" i="1" dirty="0"/>
              <a:t> </a:t>
            </a:r>
            <a:r>
              <a:rPr lang="et-EE" altLang="et-EE" dirty="0"/>
              <a:t>	– 	reaalne diskontomäär</a:t>
            </a:r>
          </a:p>
          <a:p>
            <a:pPr marL="0" indent="0">
              <a:buNone/>
            </a:pPr>
            <a:r>
              <a:rPr lang="et-EE" altLang="et-EE" i="1" err="1">
                <a:latin typeface="Verdana"/>
                <a:ea typeface="Verdana"/>
              </a:rPr>
              <a:t>r</a:t>
            </a:r>
            <a:r>
              <a:rPr lang="et-EE" altLang="et-EE" i="1" baseline="-25000" err="1">
                <a:latin typeface="Verdana"/>
                <a:ea typeface="Verdana"/>
              </a:rPr>
              <a:t>t</a:t>
            </a:r>
            <a:r>
              <a:rPr lang="et-EE" altLang="et-EE" dirty="0">
                <a:latin typeface="Verdana"/>
                <a:ea typeface="Verdana"/>
              </a:rPr>
              <a:t> 	– 	nominaalne diskontomäär, nt WACC</a:t>
            </a:r>
          </a:p>
          <a:p>
            <a:pPr marL="0" indent="0">
              <a:buNone/>
            </a:pPr>
            <a:r>
              <a:rPr lang="et-EE" altLang="et-EE" i="1" dirty="0"/>
              <a:t>f </a:t>
            </a:r>
            <a:r>
              <a:rPr lang="et-EE" altLang="et-EE" dirty="0"/>
              <a:t>	– 	inflatsiooni määratlev suurus, nt tarbijahinnaindeks</a:t>
            </a:r>
          </a:p>
          <a:p>
            <a:pPr lvl="1"/>
            <a:endParaRPr lang="et-EE" altLang="et-EE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E966B-54C0-D326-C69A-3ACA063C85F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68640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3D3EE-A2A3-6A65-1F76-8687C60D8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Arutelu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340CD-979F-431E-8953-2ECE03BC1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200" b="1" dirty="0"/>
              <a:t>Diskontomäära valiku mõju rohetasuvusele</a:t>
            </a:r>
            <a:endParaRPr lang="et-EE" sz="2200" dirty="0"/>
          </a:p>
          <a:p>
            <a:r>
              <a:rPr lang="et-EE" sz="2200" dirty="0"/>
              <a:t>Võrrelge 4% avaliku sektori baastaseme diskontomäära, 6,52% Eesti sotsiaalset diskontomäära ja 5% PPP nominaalset FDR-i.</a:t>
            </a:r>
          </a:p>
          <a:p>
            <a:r>
              <a:rPr lang="et-EE" sz="2200" dirty="0"/>
              <a:t>Millistes olukordades võib kõrgem diskontomäär “karistada” roheinvesteeringut? Kas roheprojektide hindamisel peaks kehtima madalam või eristatud roheline diskontomäär?</a:t>
            </a:r>
          </a:p>
          <a:p>
            <a:endParaRPr lang="et-EE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CDFF6-F99D-72BA-7591-2D083088486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4795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102707E-B518-4D12-BF02-E03A0747B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FINANTSTASUVUSE ANALÜÜS</a:t>
            </a:r>
          </a:p>
        </p:txBody>
      </p:sp>
    </p:spTree>
    <p:extLst>
      <p:ext uri="{BB962C8B-B14F-4D97-AF65-F5344CB8AC3E}">
        <p14:creationId xmlns:p14="http://schemas.microsoft.com/office/powerpoint/2010/main" val="255047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2CB04-D66B-DAEE-C9E5-8663CE04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23D4DB7-04FA-0C3F-BE89-C0DD8C3CF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SISSEJUHATUS</a:t>
            </a:r>
          </a:p>
        </p:txBody>
      </p:sp>
    </p:spTree>
    <p:extLst>
      <p:ext uri="{BB962C8B-B14F-4D97-AF65-F5344CB8AC3E}">
        <p14:creationId xmlns:p14="http://schemas.microsoft.com/office/powerpoint/2010/main" val="365688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587F-949A-D1D1-9CCC-8C27C179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81875CCB-1DC9-74F8-900D-401E9932D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TASUVUSPUNKTI (BREAK-EVEN POINT, BEP) ANALÜÜS,</a:t>
            </a:r>
          </a:p>
          <a:p>
            <a:r>
              <a:rPr lang="et-EE" altLang="en-US" dirty="0"/>
              <a:t>Ka kasumiläve analüüs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402286B-A1BF-A226-BBD4-E83BD609E9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4" y="1355993"/>
            <a:ext cx="11312526" cy="131957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Finantstasuvuse analüüs</a:t>
            </a:r>
            <a:r>
              <a:rPr lang="et-EE" dirty="0">
                <a:latin typeface="Verdana"/>
                <a:ea typeface="Verdana"/>
              </a:rPr>
              <a:t> – investeeringuarvutlus, kus lähtutakse finantsmajanduslikest kriteeriumidest</a:t>
            </a:r>
          </a:p>
          <a:p>
            <a:pPr lvl="0"/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Tasuvuspunkti analüüs</a:t>
            </a:r>
            <a:r>
              <a:rPr lang="et-EE" dirty="0">
                <a:latin typeface="Verdana"/>
                <a:ea typeface="Verdana"/>
              </a:rPr>
              <a:t> – </a:t>
            </a:r>
            <a:r>
              <a:rPr lang="fi-FI" dirty="0" err="1">
                <a:latin typeface="Verdana"/>
                <a:ea typeface="Verdana"/>
              </a:rPr>
              <a:t>roheinvesteeringu</a:t>
            </a:r>
            <a:r>
              <a:rPr lang="et-EE" dirty="0">
                <a:latin typeface="Verdana"/>
                <a:ea typeface="Verdana"/>
              </a:rPr>
              <a:t> </a:t>
            </a:r>
            <a:r>
              <a:rPr lang="fi-FI" dirty="0" err="1">
                <a:latin typeface="Verdana"/>
                <a:ea typeface="Verdana"/>
              </a:rPr>
              <a:t>tasuvusanalüüsi</a:t>
            </a:r>
            <a:r>
              <a:rPr lang="fi-FI" dirty="0">
                <a:latin typeface="Verdana"/>
                <a:ea typeface="Verdana"/>
              </a:rPr>
              <a:t> </a:t>
            </a:r>
            <a:r>
              <a:rPr lang="fi-FI" dirty="0" err="1">
                <a:latin typeface="Verdana"/>
                <a:ea typeface="Verdana"/>
              </a:rPr>
              <a:t>valmistehnika</a:t>
            </a:r>
            <a:r>
              <a:rPr lang="fi-FI" dirty="0">
                <a:latin typeface="Verdana"/>
                <a:ea typeface="Verdana"/>
              </a:rPr>
              <a:t>, mille </a:t>
            </a:r>
            <a:r>
              <a:rPr lang="fi-FI" dirty="0" err="1">
                <a:latin typeface="Verdana"/>
                <a:ea typeface="Verdana"/>
              </a:rPr>
              <a:t>põhiküsimuseks</a:t>
            </a:r>
            <a:r>
              <a:rPr lang="fi-FI" dirty="0">
                <a:latin typeface="Verdana"/>
                <a:ea typeface="Verdana"/>
              </a:rPr>
              <a:t> on:</a:t>
            </a:r>
            <a:r>
              <a:rPr lang="et-EE" dirty="0">
                <a:latin typeface="Verdana"/>
                <a:ea typeface="Verdana"/>
              </a:rPr>
              <a:t> milline on roheinvesteeringuga kaasnevate püsivate ja muutuvate ekspluatatsiooni- ja kapitalikulude katmiseks vajalik müüdud teenuste kogus eeldatava müügihinna juures?</a:t>
            </a:r>
          </a:p>
          <a:p>
            <a:pPr lvl="0"/>
            <a:endParaRPr lang="et-E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4C58B0-D4C6-2989-F3E0-327495DF3C31}"/>
                  </a:ext>
                </a:extLst>
              </p:cNvPr>
              <p:cNvSpPr txBox="1"/>
              <p:nvPr/>
            </p:nvSpPr>
            <p:spPr>
              <a:xfrm>
                <a:off x="759198" y="2831473"/>
                <a:ext cx="3355602" cy="650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t-EE" sz="2800" i="1" dirty="0">
                    <a:solidFill>
                      <a:srgbClr val="332B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</a:t>
                </a:r>
                <a:r>
                  <a:rPr lang="et-EE" sz="2800" dirty="0">
                    <a:solidFill>
                      <a:srgbClr val="332B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332B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t-EE" sz="2800" b="0" i="1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𝑁𝑉𝐶</m:t>
                        </m:r>
                      </m:num>
                      <m:den>
                        <m:r>
                          <a:rPr lang="et-EE" sz="2800" b="0" i="1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t-EE" sz="2800" b="0" i="1" baseline="-25000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t-EE" sz="2800" b="0" i="1" baseline="-25000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t-EE" sz="2800" b="0" i="1" baseline="-25000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t-EE" sz="2800" b="0" i="1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t-EE" sz="2800" b="0" i="1" baseline="-25000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t-EE" sz="2800" b="0" i="1" baseline="-25000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t-EE" sz="2800" b="0" i="1" baseline="-25000" smtClean="0">
                            <a:solidFill>
                              <a:srgbClr val="332B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t-EE" sz="2800" dirty="0">
                  <a:solidFill>
                    <a:srgbClr val="332B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4C58B0-D4C6-2989-F3E0-327495DF3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98" y="2831473"/>
                <a:ext cx="3355602" cy="650499"/>
              </a:xfrm>
              <a:prstGeom prst="rect">
                <a:avLst/>
              </a:prstGeom>
              <a:blipFill>
                <a:blip r:embed="rId3"/>
                <a:stretch>
                  <a:fillRect l="-6545" t="-4673" b="-2523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80BF8E4-E322-FB98-1C25-BB8A0EAF44A0}"/>
              </a:ext>
            </a:extLst>
          </p:cNvPr>
          <p:cNvSpPr txBox="1"/>
          <p:nvPr/>
        </p:nvSpPr>
        <p:spPr>
          <a:xfrm>
            <a:off x="759198" y="3730059"/>
            <a:ext cx="59178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kus:</a:t>
            </a:r>
          </a:p>
          <a:p>
            <a:pPr lvl="2"/>
            <a:endParaRPr lang="et-EE" sz="1000" dirty="0">
              <a:solidFill>
                <a:srgbClr val="332B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sz="1600" i="1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- 	osutatud teenuste müügitulu </a:t>
            </a:r>
          </a:p>
          <a:p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tasuvuspunktis</a:t>
            </a:r>
          </a:p>
          <a:p>
            <a:r>
              <a:rPr lang="et-EE" sz="1600" i="1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NVC</a:t>
            </a:r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-	püsivkulud</a:t>
            </a:r>
          </a:p>
          <a:p>
            <a:r>
              <a:rPr lang="et-EE" sz="1600" i="1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VC</a:t>
            </a:r>
            <a:r>
              <a:rPr lang="et-EE" sz="1600" i="1" baseline="-250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(q)</a:t>
            </a:r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-	koguse q muutuvkulud</a:t>
            </a:r>
          </a:p>
          <a:p>
            <a:r>
              <a:rPr lang="et-EE" sz="1600" i="1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t-EE" sz="1600" i="1" baseline="-250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(q)</a:t>
            </a:r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-	müügitulu koguse q korral</a:t>
            </a:r>
          </a:p>
          <a:p>
            <a:r>
              <a:rPr lang="et-EE" sz="1600" i="1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t-EE" sz="1600" i="1" baseline="-250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(q)</a:t>
            </a:r>
            <a:r>
              <a:rPr lang="et-EE" sz="1600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-	kogukulu koguse q korral</a:t>
            </a:r>
            <a:r>
              <a:rPr lang="et-EE" dirty="0">
                <a:solidFill>
                  <a:srgbClr val="332B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CDABB701-B5A6-F842-2A4D-C1CD48B5A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821" y="2675568"/>
            <a:ext cx="4595258" cy="289585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206E743-75E4-80B4-3868-63D571ABF005}"/>
              </a:ext>
            </a:extLst>
          </p:cNvPr>
          <p:cNvSpPr txBox="1">
            <a:spLocks noChangeArrowheads="1"/>
          </p:cNvSpPr>
          <p:nvPr/>
        </p:nvSpPr>
        <p:spPr>
          <a:xfrm>
            <a:off x="7535863" y="5273407"/>
            <a:ext cx="2332037" cy="457200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altLang="en-US" sz="1800" kern="1200" dirty="0">
                <a:solidFill>
                  <a:srgbClr val="332B60"/>
                </a:solidFill>
                <a:latin typeface="+mn-lt"/>
                <a:ea typeface="+mn-ea"/>
                <a:cs typeface="+mn-cs"/>
              </a:defRPr>
            </a:lvl2pPr>
            <a:lvl3pPr marL="285750" indent="-2857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t-EE" sz="1100" dirty="0">
                <a:solidFill>
                  <a:srgbClr val="4F4C4E"/>
                </a:solidFill>
                <a:cs typeface="Times New Roman" panose="02020603050405020304" pitchFamily="18" charset="0"/>
              </a:rPr>
              <a:t>©</a:t>
            </a:r>
            <a:r>
              <a:rPr lang="et-EE" altLang="et-EE" sz="1100" dirty="0">
                <a:solidFill>
                  <a:srgbClr val="4F4C4E"/>
                </a:solidFill>
              </a:rPr>
              <a:t> A. Sauga</a:t>
            </a:r>
            <a:endParaRPr lang="en-GB" altLang="et-EE" sz="1100" dirty="0">
              <a:solidFill>
                <a:srgbClr val="4F4C4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53325-A076-7189-932A-51C6BE8F0F0C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60966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0838A-E094-4231-6884-3E4FA60C3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86BFB089-229A-A644-5EEB-D983276B1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KULU-TULU JA KULU-TÕHUSUSE ANALÜÜS</a:t>
            </a:r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33E6FBD-7BED-1D02-DF89-C5A97AA2C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0"/>
            <a:r>
              <a:rPr lang="et-EE" dirty="0" err="1">
                <a:solidFill>
                  <a:schemeClr val="tx1"/>
                </a:solidFill>
                <a:latin typeface="Verdana"/>
                <a:ea typeface="Verdana"/>
              </a:rPr>
              <a:t>Kulu-tulu</a:t>
            </a:r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 analüüs</a:t>
            </a:r>
            <a:r>
              <a:rPr lang="et-EE" dirty="0">
                <a:latin typeface="Verdana"/>
                <a:ea typeface="Verdana"/>
              </a:rPr>
              <a:t> – roheinvesteeringu tasuvusanalüüsi valmistehnika, mille põhiküsimuseks on: kas ja kui suures ulatuses roheinvesteeringu oodatavad tulud ületavad oodatavaid kulusid? </a:t>
            </a:r>
          </a:p>
          <a:p>
            <a:pPr lvl="0"/>
            <a:endParaRPr lang="et-EE" dirty="0"/>
          </a:p>
          <a:p>
            <a:pPr lvl="1" fontAlgn="auto">
              <a:buFont typeface="Courier New" panose="05000000000000000000" pitchFamily="2" charset="2"/>
              <a:buChar char="o"/>
            </a:pPr>
            <a:r>
              <a:rPr lang="et-EE" sz="1800" dirty="0">
                <a:solidFill>
                  <a:schemeClr val="tx1"/>
                </a:solidFill>
                <a:latin typeface="Verdana"/>
                <a:ea typeface="Verdana"/>
              </a:rPr>
              <a:t>Kulu-tõhususe analüüs</a:t>
            </a:r>
            <a:r>
              <a:rPr lang="et-EE" sz="1800" dirty="0">
                <a:latin typeface="Verdana"/>
                <a:ea typeface="Verdana"/>
              </a:rPr>
              <a:t> – roheinvesteeringu tasuvusanalüüsi valmistehnika, mille põhiküsimuseks on: </a:t>
            </a:r>
            <a:r>
              <a:rPr lang="fi-FI" sz="1800" dirty="0" err="1">
                <a:latin typeface="Verdana"/>
                <a:ea typeface="Verdana"/>
              </a:rPr>
              <a:t>kuidas</a:t>
            </a:r>
            <a:r>
              <a:rPr lang="fi-FI" sz="1800" dirty="0">
                <a:latin typeface="Verdana"/>
                <a:ea typeface="Verdana"/>
              </a:rPr>
              <a:t> </a:t>
            </a:r>
            <a:r>
              <a:rPr lang="fi-FI" sz="1800" dirty="0" err="1">
                <a:latin typeface="Verdana"/>
                <a:ea typeface="Verdana"/>
              </a:rPr>
              <a:t>saavutada</a:t>
            </a:r>
            <a:r>
              <a:rPr lang="fi-FI" sz="1800" dirty="0">
                <a:latin typeface="Verdana"/>
                <a:ea typeface="Verdana"/>
              </a:rPr>
              <a:t> </a:t>
            </a:r>
            <a:r>
              <a:rPr lang="et-EE" sz="1800" dirty="0">
                <a:latin typeface="Verdana"/>
                <a:ea typeface="Verdana"/>
              </a:rPr>
              <a:t>roheinvesteeringu </a:t>
            </a:r>
            <a:r>
              <a:rPr lang="fi-FI" sz="1800" dirty="0" err="1">
                <a:latin typeface="Verdana"/>
                <a:ea typeface="Verdana"/>
              </a:rPr>
              <a:t>soovitud</a:t>
            </a:r>
            <a:r>
              <a:rPr lang="fi-FI" sz="1800" dirty="0">
                <a:latin typeface="Verdana"/>
                <a:ea typeface="Verdana"/>
              </a:rPr>
              <a:t> tulemus </a:t>
            </a:r>
            <a:r>
              <a:rPr lang="fi-FI" sz="1800" dirty="0" err="1">
                <a:latin typeface="Verdana"/>
                <a:ea typeface="Verdana"/>
              </a:rPr>
              <a:t>vähima</a:t>
            </a:r>
            <a:r>
              <a:rPr lang="fi-FI" sz="1800" dirty="0">
                <a:latin typeface="Verdana"/>
                <a:ea typeface="Verdana"/>
              </a:rPr>
              <a:t> </a:t>
            </a:r>
            <a:r>
              <a:rPr lang="fi-FI" sz="1800" dirty="0" err="1">
                <a:latin typeface="Verdana"/>
                <a:ea typeface="Verdana"/>
              </a:rPr>
              <a:t>ressursikuluga</a:t>
            </a:r>
            <a:r>
              <a:rPr lang="fi-FI" sz="1800" dirty="0">
                <a:latin typeface="Verdana"/>
                <a:ea typeface="Verdana"/>
              </a:rPr>
              <a:t>?</a:t>
            </a:r>
            <a:r>
              <a:rPr lang="et-EE" sz="1800" dirty="0">
                <a:latin typeface="Verdana"/>
                <a:ea typeface="Verdana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5974A-6DA4-AD41-E56E-5DFAA9EF6C59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2384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C0D45-F1B1-2FF8-7978-C1DDF3B8D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C33CB3B5-4353-539E-2346-CFC41E4A42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14330"/>
            <a:ext cx="10494517" cy="810888"/>
          </a:xfrm>
        </p:spPr>
        <p:txBody>
          <a:bodyPr/>
          <a:lstStyle/>
          <a:p>
            <a:r>
              <a:rPr lang="et-EE" altLang="en-US" dirty="0"/>
              <a:t>Juurdekasvuliste diskonteeritud rahakäivete meetod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C616ADC-F0C7-356F-B77D-F286816FF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889386"/>
            <a:ext cx="8802241" cy="507263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altLang="et-EE" dirty="0">
                <a:solidFill>
                  <a:schemeClr val="tx1"/>
                </a:solidFill>
              </a:rPr>
              <a:t>Alustav rahakäive</a:t>
            </a:r>
            <a:r>
              <a:rPr lang="et-EE" altLang="et-EE" dirty="0">
                <a:solidFill>
                  <a:schemeClr val="accent2"/>
                </a:solidFill>
              </a:rPr>
              <a:t> </a:t>
            </a:r>
            <a:r>
              <a:rPr lang="et-EE" altLang="et-EE" dirty="0"/>
              <a:t>ehk esialgsed kulud ehk investeerimisprojekti maksumus (nt projektmaksumus)</a:t>
            </a:r>
          </a:p>
          <a:p>
            <a:endParaRPr lang="et-EE" altLang="et-EE" dirty="0"/>
          </a:p>
          <a:p>
            <a:r>
              <a:rPr lang="et-EE" altLang="et-EE" dirty="0" err="1">
                <a:solidFill>
                  <a:schemeClr val="tx1"/>
                </a:solidFill>
              </a:rPr>
              <a:t>Juurdekasvulised</a:t>
            </a:r>
            <a:r>
              <a:rPr lang="et-EE" altLang="et-EE" dirty="0">
                <a:solidFill>
                  <a:schemeClr val="tx1"/>
                </a:solidFill>
              </a:rPr>
              <a:t> rahakäibed </a:t>
            </a:r>
            <a:r>
              <a:rPr lang="et-EE" altLang="et-EE" dirty="0"/>
              <a:t>(</a:t>
            </a:r>
            <a:r>
              <a:rPr lang="et-EE" altLang="et-EE" dirty="0" err="1"/>
              <a:t>inkrementaalkulu</a:t>
            </a:r>
            <a:r>
              <a:rPr lang="et-EE" altLang="et-EE" dirty="0"/>
              <a:t>)</a:t>
            </a:r>
          </a:p>
          <a:p>
            <a:endParaRPr lang="et-EE" altLang="et-EE" dirty="0"/>
          </a:p>
          <a:p>
            <a:r>
              <a:rPr lang="et-EE" altLang="et-EE" dirty="0">
                <a:solidFill>
                  <a:schemeClr val="tx1"/>
                </a:solidFill>
                <a:latin typeface="Verdana"/>
                <a:ea typeface="Verdana"/>
              </a:rPr>
              <a:t>Lõpetav rahakäive</a:t>
            </a:r>
            <a:r>
              <a:rPr lang="et-EE" altLang="et-EE" dirty="0">
                <a:solidFill>
                  <a:schemeClr val="accent2"/>
                </a:solidFill>
                <a:latin typeface="Verdana"/>
                <a:ea typeface="Verdana"/>
              </a:rPr>
              <a:t> </a:t>
            </a:r>
            <a:r>
              <a:rPr lang="et-EE" altLang="et-EE" dirty="0">
                <a:latin typeface="Verdana"/>
                <a:ea typeface="Verdana"/>
              </a:rPr>
              <a:t>(nt rajatud objekti müügitulu või jääkväärtus projekti analüüsiperioodi lõpus)</a:t>
            </a:r>
          </a:p>
          <a:p>
            <a:endParaRPr lang="et-EE" altLang="et-EE" dirty="0">
              <a:solidFill>
                <a:schemeClr val="accent2"/>
              </a:solidFill>
            </a:endParaRPr>
          </a:p>
          <a:p>
            <a:r>
              <a:rPr lang="et-EE" altLang="et-EE" dirty="0"/>
              <a:t>Kassapõhisus, st rahakäibed ei ole: intressikulud, </a:t>
            </a:r>
            <a:r>
              <a:rPr lang="et-EE" altLang="et-EE" dirty="0" err="1"/>
              <a:t>depretsiatsioon</a:t>
            </a:r>
            <a:r>
              <a:rPr lang="et-EE" altLang="et-EE" dirty="0"/>
              <a:t>, roheinvesteeritud kapitali kulu</a:t>
            </a:r>
          </a:p>
          <a:p>
            <a:endParaRPr lang="et-EE" altLang="et-EE" dirty="0"/>
          </a:p>
          <a:p>
            <a:r>
              <a:rPr lang="et-EE" altLang="et-EE" dirty="0">
                <a:latin typeface="Verdana"/>
                <a:ea typeface="Verdana"/>
              </a:rPr>
              <a:t>Püsivhinnad. Finantstasuvuse arvutamisel turuhinnad, sotsiaalmajanduslikus tasuvusanalüüsis varihinnad</a:t>
            </a:r>
            <a:endParaRPr lang="et-EE" altLang="et-EE" dirty="0">
              <a:ea typeface="Verdana"/>
            </a:endParaRPr>
          </a:p>
          <a:p>
            <a:endParaRPr lang="et-EE" altLang="et-EE" dirty="0"/>
          </a:p>
          <a:p>
            <a:r>
              <a:rPr lang="et-EE" altLang="et-EE" dirty="0">
                <a:solidFill>
                  <a:schemeClr val="tx1"/>
                </a:solidFill>
              </a:rPr>
              <a:t>Eelanalüüsi periood</a:t>
            </a:r>
            <a:r>
              <a:rPr lang="et-EE" altLang="et-EE" dirty="0"/>
              <a:t> raudteedel 30 aastat, teedel ja linnatranspordil  25...30 aastat, sadamatel ja lennujaamadel 25 aastat</a:t>
            </a:r>
          </a:p>
          <a:p>
            <a:endParaRPr lang="et-EE" altLang="et-E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CCC59-A34B-FA3B-45C6-C1AA71555D54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03054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663AC-3AB2-FFF5-8DBE-E9AF79D93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4DF6B05-24F3-52A1-B7FF-9A0D6EB3D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ROHEINVESTEERINGUTE TASUVUSNÄITAJAD</a:t>
            </a:r>
          </a:p>
        </p:txBody>
      </p:sp>
    </p:spTree>
    <p:extLst>
      <p:ext uri="{BB962C8B-B14F-4D97-AF65-F5344CB8AC3E}">
        <p14:creationId xmlns:p14="http://schemas.microsoft.com/office/powerpoint/2010/main" val="2269597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123D830-1515-4F9C-9D0E-C32DE2E4D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Diskonteeritud</a:t>
            </a:r>
            <a:r>
              <a:rPr lang="et-EE" dirty="0"/>
              <a:t> (KA dünaamiline)</a:t>
            </a:r>
            <a:r>
              <a:rPr lang="en-US" dirty="0"/>
              <a:t> </a:t>
            </a:r>
            <a:r>
              <a:rPr lang="en-US" dirty="0" err="1"/>
              <a:t>tasuvusaeg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/>
              <a:t>(discounted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DYNAMIC</a:t>
            </a:r>
            <a:r>
              <a:rPr lang="en-US" dirty="0"/>
              <a:t> payback period</a:t>
            </a:r>
            <a:r>
              <a:rPr lang="et-EE" dirty="0"/>
              <a:t>, DPP</a:t>
            </a:r>
            <a:r>
              <a:rPr lang="en-US" dirty="0"/>
              <a:t>)</a:t>
            </a:r>
          </a:p>
          <a:p>
            <a:endParaRPr lang="et-EE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1B0E847-0164-D23C-B698-598C0B9F2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dirty="0"/>
              <a:t>Konventsionaalne tasuvusnäitaja</a:t>
            </a:r>
          </a:p>
          <a:p>
            <a:pPr marL="1771650" lvl="4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i="1" dirty="0"/>
              <a:t>DPP = esialgne investeering / aastakeskmine diskonteeritud rahakäive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7123A55-AD16-12F9-E592-05BB8314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59" y="2801784"/>
            <a:ext cx="84582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">
            <a:extLst>
              <a:ext uri="{FF2B5EF4-FFF2-40B4-BE49-F238E27FC236}">
                <a16:creationId xmlns:a16="http://schemas.microsoft.com/office/drawing/2014/main" id="{52C3745D-3DF5-35F7-29AF-580F8FCB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991" y="6000392"/>
            <a:ext cx="685800" cy="533400"/>
          </a:xfrm>
          <a:prstGeom prst="ellipse">
            <a:avLst/>
          </a:prstGeom>
          <a:noFill/>
          <a:ln w="4762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t-EE" altLang="et-EE" sz="2400">
              <a:solidFill>
                <a:schemeClr val="accent2"/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4589D6F8-4775-FACB-A77E-FBD63229B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6542" y="5594350"/>
            <a:ext cx="592138" cy="488950"/>
          </a:xfrm>
          <a:prstGeom prst="line">
            <a:avLst/>
          </a:prstGeom>
          <a:noFill/>
          <a:ln w="476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80FE612-B6CD-7D19-4180-78F437ED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519" y="4600575"/>
            <a:ext cx="219002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Diskonteeritud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tasuvusaeg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aastates</a:t>
            </a:r>
            <a:endParaRPr lang="en-GB" altLang="et-EE" sz="18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4CCBC-E758-AA0B-A1A6-8C2D6B4B9E5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760932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0F3C5869-73CF-FC0D-A397-FBE00BF23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ROHEINVESTEERINGU Rentaablus ehk tulu-kulu suhtarv (</a:t>
            </a:r>
            <a:r>
              <a:rPr lang="et-EE" dirty="0" err="1"/>
              <a:t>benefit</a:t>
            </a:r>
            <a:r>
              <a:rPr lang="et-EE" dirty="0"/>
              <a:t>/</a:t>
            </a:r>
            <a:r>
              <a:rPr lang="et-EE" dirty="0" err="1"/>
              <a:t>cost</a:t>
            </a:r>
            <a:r>
              <a:rPr lang="et-EE" dirty="0"/>
              <a:t> </a:t>
            </a:r>
            <a:r>
              <a:rPr lang="et-EE" dirty="0" err="1"/>
              <a:t>ratio</a:t>
            </a:r>
            <a:r>
              <a:rPr lang="et-EE" dirty="0"/>
              <a:t>)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9A6274CA-A715-0311-8025-C95D4ABA4B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576024"/>
            <a:ext cx="8802241" cy="810889"/>
          </a:xfrm>
        </p:spPr>
        <p:txBody>
          <a:bodyPr/>
          <a:lstStyle/>
          <a:p>
            <a:r>
              <a:rPr lang="fi-FI" dirty="0" err="1"/>
              <a:t>Modernne</a:t>
            </a:r>
            <a:r>
              <a:rPr lang="fi-FI" dirty="0"/>
              <a:t> </a:t>
            </a:r>
            <a:r>
              <a:rPr lang="et-EE" dirty="0"/>
              <a:t>tasuvusnäitaja</a:t>
            </a:r>
          </a:p>
          <a:p>
            <a:r>
              <a:rPr lang="fi-FI" dirty="0" err="1"/>
              <a:t>Kriteerium</a:t>
            </a:r>
            <a:r>
              <a:rPr lang="fi-FI" dirty="0"/>
              <a:t>: </a:t>
            </a:r>
            <a:r>
              <a:rPr lang="et-EE" dirty="0"/>
              <a:t>B/C</a:t>
            </a:r>
            <a:r>
              <a:rPr lang="fi-FI" dirty="0"/>
              <a:t> ≥ </a:t>
            </a:r>
            <a:r>
              <a:rPr lang="et-EE" dirty="0"/>
              <a:t>1</a:t>
            </a:r>
          </a:p>
          <a:p>
            <a:endParaRPr lang="et-E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A0D7E7F-EF43-B58E-C3DD-DF85522B84E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08121" y="2408371"/>
                <a:ext cx="6761233" cy="1650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285750" indent="-285750" algn="l" rtl="0" eaLnBrk="1" fontAlgn="base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lang="en-US" altLang="en-US" sz="1800" kern="1200" dirty="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2pPr>
                <a:lvl3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t-EE" sz="32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B/C </a:t>
                </a:r>
                <a14:m>
                  <m:oMath xmlns:m="http://schemas.openxmlformats.org/officeDocument/2006/math">
                    <m:r>
                      <a:rPr lang="et-EE" sz="3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t-EE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t-EE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𝑃𝑉𝐵</m:t>
                        </m:r>
                      </m:num>
                      <m:den>
                        <m:r>
                          <a:rPr lang="et-EE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𝑃𝑉𝐶</m:t>
                        </m:r>
                      </m:den>
                    </m:f>
                    <m:r>
                      <a:rPr lang="et-EE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t-EE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f>
                              <m:fPr>
                                <m:ctrlPr>
                                  <a:rPr lang="et-EE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t-EE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t-EE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t-EE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f>
                              <m:fPr>
                                <m:ctrlPr>
                                  <a:rPr lang="et-EE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t-EE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t-EE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t-EE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t-EE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4A0D7E7F-EF43-B58E-C3DD-DF85522B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8121" y="2408371"/>
                <a:ext cx="6761233" cy="1650446"/>
              </a:xfrm>
              <a:prstGeom prst="rect">
                <a:avLst/>
              </a:prstGeom>
              <a:blipFill>
                <a:blip r:embed="rId2"/>
                <a:stretch>
                  <a:fillRect l="-2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1184B1-0A84-7674-FB0F-C6A4FFC0D912}"/>
              </a:ext>
            </a:extLst>
          </p:cNvPr>
          <p:cNvSpPr txBox="1"/>
          <p:nvPr/>
        </p:nvSpPr>
        <p:spPr>
          <a:xfrm>
            <a:off x="2308122" y="4247535"/>
            <a:ext cx="6845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kus:</a:t>
            </a:r>
          </a:p>
          <a:p>
            <a:endParaRPr lang="et-EE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B/C	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roheinvesteeringu rentaablus</a:t>
            </a:r>
          </a:p>
          <a:p>
            <a:r>
              <a:rPr 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PVB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– 	</a:t>
            </a:r>
            <a:r>
              <a:rPr lang="et-EE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ajaldatud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tulud</a:t>
            </a:r>
          </a:p>
          <a:p>
            <a:r>
              <a:rPr 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PVC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– 	</a:t>
            </a:r>
            <a:r>
              <a:rPr lang="et-EE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ajaldatud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kulud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924BC-2C08-9889-D4BD-F777842CA84F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459180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694B785F-2D91-5567-E6C3-C20599345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t-EE" sz="2000" dirty="0" err="1"/>
              <a:t>Ajaldatud</a:t>
            </a:r>
            <a:r>
              <a:rPr lang="et-EE" altLang="et-EE" sz="2000" dirty="0"/>
              <a:t> (praegune) puhasväärtus </a:t>
            </a:r>
          </a:p>
          <a:p>
            <a:r>
              <a:rPr lang="et-EE" altLang="et-EE" sz="2000" dirty="0"/>
              <a:t>(net present </a:t>
            </a:r>
            <a:r>
              <a:rPr lang="et-EE" altLang="et-EE" sz="2000" dirty="0" err="1"/>
              <a:t>value</a:t>
            </a:r>
            <a:r>
              <a:rPr lang="et-EE" altLang="et-EE" sz="2000" dirty="0"/>
              <a:t>, NPV)</a:t>
            </a:r>
            <a:endParaRPr lang="et-EE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6A89473-7679-CD42-3295-8E285BC10B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1700" y="1576025"/>
            <a:ext cx="8802241" cy="948100"/>
          </a:xfrm>
        </p:spPr>
        <p:txBody>
          <a:bodyPr>
            <a:normAutofit/>
          </a:bodyPr>
          <a:lstStyle/>
          <a:p>
            <a:r>
              <a:rPr lang="fi-FI" dirty="0" err="1"/>
              <a:t>Modernne</a:t>
            </a:r>
            <a:r>
              <a:rPr lang="fi-FI" dirty="0"/>
              <a:t> </a:t>
            </a:r>
            <a:r>
              <a:rPr lang="et-EE" dirty="0"/>
              <a:t>tasuvusnäitaja. Finantsmajanduslikus tasuvusanalüüsis (F)NPV, sotsiaalmajanduslikus tasuvusanalüüsis (E)NPV</a:t>
            </a:r>
          </a:p>
          <a:p>
            <a:r>
              <a:rPr lang="fi-FI" dirty="0" err="1"/>
              <a:t>Kriteerium</a:t>
            </a:r>
            <a:r>
              <a:rPr lang="fi-FI" dirty="0"/>
              <a:t>: </a:t>
            </a:r>
            <a:r>
              <a:rPr lang="et-EE" dirty="0"/>
              <a:t>(F)</a:t>
            </a:r>
            <a:r>
              <a:rPr lang="fi-FI" dirty="0"/>
              <a:t>NPV</a:t>
            </a:r>
            <a:r>
              <a:rPr lang="et-EE" dirty="0"/>
              <a:t>, (E)NPV</a:t>
            </a:r>
            <a:r>
              <a:rPr lang="fi-FI" dirty="0"/>
              <a:t> ≥ 0</a:t>
            </a:r>
            <a:endParaRPr lang="et-E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26392D50-B79F-CAA5-4038-432DF49864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71700" y="2739987"/>
                <a:ext cx="6871816" cy="1521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marL="285750" indent="-285750" algn="l" rtl="0" eaLnBrk="1" fontAlgn="base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lang="en-US" altLang="en-US" sz="1800" kern="1200" dirty="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2pPr>
                <a:lvl3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t-EE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(F, E)N</a:t>
                </a:r>
                <a14:m>
                  <m:oMath xmlns:m="http://schemas.openxmlformats.org/officeDocument/2006/math">
                    <m:r>
                      <a:rPr lang="et-EE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t-EE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t-E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t-E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t-E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nary>
                    <m:nary>
                      <m:naryPr>
                        <m:chr m:val="∑"/>
                        <m:ctrlP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t-E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t-E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t-E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t-EE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t-EE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t-E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26392D50-B79F-CAA5-4038-432DF498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1700" y="2739987"/>
                <a:ext cx="6871816" cy="1521359"/>
              </a:xfrm>
              <a:prstGeom prst="rect">
                <a:avLst/>
              </a:prstGeom>
              <a:blipFill>
                <a:blip r:embed="rId2"/>
                <a:stretch>
                  <a:fillRect l="-17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8C0D00-943C-9A8C-EE1D-D25DFCAD891D}"/>
              </a:ext>
            </a:extLst>
          </p:cNvPr>
          <p:cNvSpPr txBox="1"/>
          <p:nvPr/>
        </p:nvSpPr>
        <p:spPr>
          <a:xfrm>
            <a:off x="1141595" y="3749002"/>
            <a:ext cx="10862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t-EE" altLang="et-EE" dirty="0">
                <a:solidFill>
                  <a:schemeClr val="tx2"/>
                </a:solidFill>
              </a:rPr>
              <a:t>	</a:t>
            </a:r>
          </a:p>
          <a:p>
            <a:pPr>
              <a:buFontTx/>
              <a:buNone/>
            </a:pP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kus:</a:t>
            </a:r>
          </a:p>
          <a:p>
            <a:pPr>
              <a:buFontTx/>
              <a:buNone/>
            </a:pPr>
            <a:endParaRPr lang="et-EE" altLang="et-EE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t-EE" alt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(F, E)NPV	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</a:t>
            </a:r>
            <a:r>
              <a:rPr 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vastavalt finantsmajanduslik (F) või sotsiaalmajanduslik (E) 				</a:t>
            </a:r>
            <a:r>
              <a:rPr lang="et-EE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ajaldatud</a:t>
            </a:r>
            <a:r>
              <a:rPr 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puhasväärtus</a:t>
            </a:r>
            <a:endParaRPr lang="et-EE" altLang="et-EE" dirty="0">
              <a:solidFill>
                <a:schemeClr val="tx2"/>
              </a:solidFill>
              <a:latin typeface="+mn-lt"/>
              <a:ea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t-EE" alt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T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, </a:t>
            </a:r>
            <a:r>
              <a:rPr lang="et-EE" alt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– 	analüüsiperioodi pikkus, aeg projekti algusest</a:t>
            </a:r>
          </a:p>
          <a:p>
            <a:pPr>
              <a:buFontTx/>
              <a:buNone/>
            </a:pP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t-EE" alt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t-EE" altLang="et-EE" i="1" baseline="-25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 </a:t>
            </a:r>
            <a:r>
              <a:rPr lang="et-EE" altLang="et-EE" i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t-EE" altLang="et-EE" i="1" baseline="-25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	– 	tulud ja kulud aastat t</a:t>
            </a:r>
          </a:p>
          <a:p>
            <a:pPr>
              <a:buFontTx/>
              <a:buNone/>
            </a:pP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t-EE" alt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(1+i)</a:t>
            </a:r>
            <a:r>
              <a:rPr lang="et-EE" altLang="et-EE" i="1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	– 	liitkasviku tegur</a:t>
            </a:r>
          </a:p>
          <a:p>
            <a:pPr>
              <a:buFontTx/>
              <a:buNone/>
            </a:pP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t-EE" altLang="et-EE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t-EE" altLang="et-E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– 	diskontomäär </a:t>
            </a:r>
          </a:p>
          <a:p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7D9CE-3737-F19C-0CB9-9D7574640353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51328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B7EE9984-691E-15B3-815C-101430F3A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ROHEINVESTEERINGU </a:t>
            </a:r>
            <a:r>
              <a:rPr lang="en-US" dirty="0" err="1"/>
              <a:t>Sisemine</a:t>
            </a:r>
            <a:r>
              <a:rPr lang="en-US" dirty="0"/>
              <a:t> </a:t>
            </a:r>
            <a:r>
              <a:rPr lang="en-US" dirty="0" err="1"/>
              <a:t>kasuminorm</a:t>
            </a:r>
            <a:r>
              <a:rPr lang="en-US" dirty="0"/>
              <a:t> </a:t>
            </a:r>
            <a:endParaRPr lang="et-EE" dirty="0"/>
          </a:p>
          <a:p>
            <a:r>
              <a:rPr lang="en-US" dirty="0"/>
              <a:t>(internal rate of return, IRR) </a:t>
            </a:r>
          </a:p>
          <a:p>
            <a:endParaRPr lang="et-EE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16CAF79-42DA-03C4-41A6-1CE79E72FC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i-FI" dirty="0" err="1">
                <a:latin typeface="Verdana"/>
                <a:ea typeface="Verdana"/>
              </a:rPr>
              <a:t>Modernne</a:t>
            </a:r>
            <a:r>
              <a:rPr lang="fi-FI" dirty="0">
                <a:latin typeface="Verdana"/>
                <a:ea typeface="Verdana"/>
              </a:rPr>
              <a:t> </a:t>
            </a:r>
            <a:r>
              <a:rPr lang="et-EE" dirty="0">
                <a:latin typeface="Verdana"/>
                <a:ea typeface="Verdana"/>
              </a:rPr>
              <a:t>tasuvusnäitaja</a:t>
            </a:r>
            <a:endParaRPr lang="et-EE" dirty="0">
              <a:solidFill>
                <a:srgbClr val="000000"/>
              </a:solidFill>
              <a:latin typeface="Verdana"/>
              <a:ea typeface="Verdana"/>
            </a:endParaRPr>
          </a:p>
          <a:p>
            <a:r>
              <a:rPr lang="et-EE" altLang="et-EE" dirty="0">
                <a:latin typeface="Verdana"/>
                <a:ea typeface="Verdana"/>
              </a:rPr>
              <a:t>Diskontomäär, mille puhul (F, E)NPV = 0</a:t>
            </a:r>
            <a:endParaRPr lang="et-EE" dirty="0">
              <a:solidFill>
                <a:srgbClr val="000000"/>
              </a:solidFill>
              <a:latin typeface="Verdana"/>
              <a:ea typeface="Verdana"/>
            </a:endParaRPr>
          </a:p>
          <a:p>
            <a:r>
              <a:rPr lang="et-EE" altLang="et-EE" dirty="0"/>
              <a:t>Kasutatakse MS Exceli funktsiooni IRR või spetsiaalseid kalkulaatoreid, nt </a:t>
            </a:r>
            <a:r>
              <a:rPr lang="et-EE" altLang="et-EE" dirty="0">
                <a:hlinkClick r:id="rId2"/>
              </a:rPr>
              <a:t>https://www.kalkulaator.ee/et/irr</a:t>
            </a:r>
            <a:r>
              <a:rPr lang="et-EE" altLang="et-EE" dirty="0"/>
              <a:t>  </a:t>
            </a:r>
          </a:p>
          <a:p>
            <a:r>
              <a:rPr lang="et-EE" altLang="et-EE" dirty="0"/>
              <a:t>Kriteerium: IRR on suurem kui oodatav tulumäär (nt WACC, ROGI) või alternatiivse projekti IRR</a:t>
            </a:r>
          </a:p>
          <a:p>
            <a:endParaRPr lang="et-EE" altLang="et-EE" dirty="0"/>
          </a:p>
          <a:p>
            <a:endParaRPr lang="et-E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57496063-4494-EB5F-E515-7E6617131E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77014" y="3644327"/>
                <a:ext cx="5649912" cy="1762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>
                <a:lvl1pPr marL="285750" indent="-285750" algn="l" rtl="0" eaLnBrk="1" fontAlgn="base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lang="en-US" altLang="en-US" sz="1800" kern="1200" dirty="0">
                    <a:solidFill>
                      <a:srgbClr val="332B60"/>
                    </a:solidFill>
                    <a:latin typeface="+mn-lt"/>
                    <a:ea typeface="+mn-ea"/>
                    <a:cs typeface="+mn-cs"/>
                  </a:defRPr>
                </a:lvl2pPr>
                <a:lvl3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5750" indent="-28575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5750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t-EE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t-E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t-E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t-E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t-E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t-E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t-E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t-E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t-E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𝐼𝑅𝑅</m:t>
                              </m:r>
                              <m:sSup>
                                <m:sSupPr>
                                  <m:ctrlPr>
                                    <a:rPr lang="et-EE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t-EE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t-E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t-EE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57496063-4494-EB5F-E515-7E661713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7014" y="3644327"/>
                <a:ext cx="5649912" cy="1762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ED9B75-FB28-7137-DA84-9181BCC68736}"/>
              </a:ext>
            </a:extLst>
          </p:cNvPr>
          <p:cNvSpPr txBox="1"/>
          <p:nvPr/>
        </p:nvSpPr>
        <p:spPr>
          <a:xfrm>
            <a:off x="10707446" y="5570156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16699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49A28-F5E1-BC0A-7D4B-4087EFCC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7128FB7-A520-35F8-F716-1BF698CED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3360" y="3014000"/>
            <a:ext cx="5987089" cy="1964661"/>
          </a:xfrm>
        </p:spPr>
        <p:txBody>
          <a:bodyPr/>
          <a:lstStyle/>
          <a:p>
            <a:r>
              <a:rPr lang="et-EE" dirty="0"/>
              <a:t>Teema jätkub …</a:t>
            </a:r>
          </a:p>
        </p:txBody>
      </p:sp>
    </p:spTree>
    <p:extLst>
      <p:ext uri="{BB962C8B-B14F-4D97-AF65-F5344CB8AC3E}">
        <p14:creationId xmlns:p14="http://schemas.microsoft.com/office/powerpoint/2010/main" val="10563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Mooduli eesmärk ja õpiväljundid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48440B0-E488-4C52-8FF9-497705821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t-EE" dirty="0"/>
              <a:t>Mooduli eesmärk</a:t>
            </a:r>
          </a:p>
          <a:p>
            <a:pPr lvl="1"/>
            <a:r>
              <a:rPr lang="et-EE" dirty="0"/>
              <a:t>Anda õppurile teadmised ja praktilised oskused, kuidas mõõta, hinnata ja analüüsida roheinvesteeringute tasuvust organisatsioonides, eelkõige veondusettevõtetes, kes osalevad erinevates väärtusahelates ja loovad nendes lisandväärtust</a:t>
            </a:r>
          </a:p>
          <a:p>
            <a:pPr lvl="0"/>
            <a:endParaRPr lang="et-EE" dirty="0"/>
          </a:p>
          <a:p>
            <a:r>
              <a:rPr lang="et-EE" dirty="0"/>
              <a:t>Mooduli läbinud õppur:</a:t>
            </a:r>
          </a:p>
          <a:p>
            <a:pPr lvl="1">
              <a:defRPr/>
            </a:pPr>
            <a:r>
              <a:rPr lang="et-EE" dirty="0"/>
              <a:t>tunneb veonduse roheinvesteeringute hindamise terminoloogiat;</a:t>
            </a:r>
          </a:p>
          <a:p>
            <a:pPr lvl="1">
              <a:defRPr/>
            </a:pPr>
            <a:r>
              <a:rPr lang="et-EE" dirty="0"/>
              <a:t>teab erinevate hindamismeetodite ja -tehnikate eeliseid ja puudusi;</a:t>
            </a:r>
          </a:p>
          <a:p>
            <a:pPr lvl="1">
              <a:defRPr/>
            </a:pPr>
            <a:r>
              <a:rPr lang="et-EE" dirty="0"/>
              <a:t>oskab kasutada erinevaid hindamismeetodeid ja –tehnikaid.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F5DDF-E000-2421-1697-F9800649F5C0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61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284F-62FA-066C-78EF-035C727D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FF35C07A-C1AB-CD61-BD0E-1F14BCA3A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85436"/>
            <a:ext cx="10494517" cy="810888"/>
          </a:xfrm>
        </p:spPr>
        <p:txBody>
          <a:bodyPr/>
          <a:lstStyle/>
          <a:p>
            <a:r>
              <a:rPr lang="et-EE" altLang="en-US" dirty="0"/>
              <a:t>MÕISTERAAMISTIK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89B75D1-32AF-F776-072D-9380F380D3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1837" y="1096324"/>
            <a:ext cx="8802241" cy="4997539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lvl="0"/>
            <a:r>
              <a:rPr lang="et-EE" dirty="0">
                <a:solidFill>
                  <a:schemeClr val="tx1"/>
                </a:solidFill>
              </a:rPr>
              <a:t>Reaalinvesteering </a:t>
            </a:r>
          </a:p>
          <a:p>
            <a:pPr lvl="1"/>
            <a:r>
              <a:rPr lang="et-EE" altLang="en-US" dirty="0"/>
              <a:t>R</a:t>
            </a:r>
            <a:r>
              <a:rPr lang="fi-FI" altLang="en-US" dirty="0" err="1"/>
              <a:t>iigi</a:t>
            </a:r>
            <a:r>
              <a:rPr lang="fi-FI" altLang="en-US" dirty="0"/>
              <a:t>- </a:t>
            </a:r>
            <a:r>
              <a:rPr lang="fi-FI" altLang="en-US" dirty="0" err="1"/>
              <a:t>või</a:t>
            </a:r>
            <a:r>
              <a:rPr lang="fi-FI" altLang="en-US" dirty="0"/>
              <a:t> </a:t>
            </a:r>
            <a:r>
              <a:rPr lang="fi-FI" altLang="en-US" dirty="0" err="1"/>
              <a:t>erakapitali</a:t>
            </a:r>
            <a:r>
              <a:rPr lang="fi-FI" altLang="en-US" dirty="0"/>
              <a:t> </a:t>
            </a:r>
            <a:r>
              <a:rPr lang="fi-FI" altLang="en-US" dirty="0" err="1"/>
              <a:t>pikaajaline</a:t>
            </a:r>
            <a:r>
              <a:rPr lang="fi-FI" altLang="en-US" dirty="0"/>
              <a:t> </a:t>
            </a:r>
            <a:r>
              <a:rPr lang="fi-FI" altLang="en-US" dirty="0" err="1"/>
              <a:t>paigutamine</a:t>
            </a:r>
            <a:r>
              <a:rPr lang="fi-FI" altLang="en-US" dirty="0"/>
              <a:t> </a:t>
            </a:r>
            <a:r>
              <a:rPr lang="et-EE" altLang="en-US" dirty="0"/>
              <a:t>uute seadmete soetamiseks, o</a:t>
            </a:r>
            <a:r>
              <a:rPr lang="fi-FI" altLang="en-US" dirty="0" err="1"/>
              <a:t>lemasoleva</a:t>
            </a:r>
            <a:r>
              <a:rPr lang="fi-FI" altLang="en-US" dirty="0"/>
              <a:t> infrastruktuuri </a:t>
            </a:r>
            <a:r>
              <a:rPr lang="fi-FI" altLang="en-US" dirty="0" err="1"/>
              <a:t>laiendamiseks</a:t>
            </a:r>
            <a:r>
              <a:rPr lang="fi-FI" altLang="en-US" dirty="0"/>
              <a:t> </a:t>
            </a:r>
            <a:r>
              <a:rPr lang="fi-FI" altLang="en-US" dirty="0" err="1"/>
              <a:t>või</a:t>
            </a:r>
            <a:r>
              <a:rPr lang="fi-FI" altLang="en-US" dirty="0"/>
              <a:t> </a:t>
            </a:r>
            <a:r>
              <a:rPr lang="fi-FI" altLang="en-US" dirty="0" err="1"/>
              <a:t>uue</a:t>
            </a:r>
            <a:r>
              <a:rPr lang="fi-FI" altLang="en-US" dirty="0"/>
              <a:t> </a:t>
            </a:r>
            <a:r>
              <a:rPr lang="fi-FI" altLang="en-US" dirty="0" err="1"/>
              <a:t>ehitamiseks</a:t>
            </a:r>
            <a:r>
              <a:rPr lang="fi-FI" altLang="en-US" dirty="0"/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tulu</a:t>
            </a:r>
            <a:r>
              <a:rPr lang="en-GB" altLang="et-EE" dirty="0">
                <a:cs typeface="Times New Roman" panose="02020603050405020304" pitchFamily="18" charset="0"/>
              </a:rPr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või</a:t>
            </a:r>
            <a:r>
              <a:rPr lang="en-GB" altLang="et-EE" dirty="0">
                <a:cs typeface="Times New Roman" panose="02020603050405020304" pitchFamily="18" charset="0"/>
              </a:rPr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mingi</a:t>
            </a:r>
            <a:r>
              <a:rPr lang="en-GB" altLang="et-EE" dirty="0">
                <a:cs typeface="Times New Roman" panose="02020603050405020304" pitchFamily="18" charset="0"/>
              </a:rPr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muu</a:t>
            </a:r>
            <a:r>
              <a:rPr lang="en-GB" altLang="et-EE" dirty="0">
                <a:cs typeface="Times New Roman" panose="02020603050405020304" pitchFamily="18" charset="0"/>
              </a:rPr>
              <a:t> (</a:t>
            </a:r>
            <a:r>
              <a:rPr lang="en-GB" altLang="et-EE" dirty="0" err="1">
                <a:cs typeface="Times New Roman" panose="02020603050405020304" pitchFamily="18" charset="0"/>
              </a:rPr>
              <a:t>nt</a:t>
            </a:r>
            <a:r>
              <a:rPr lang="en-GB" altLang="et-EE" dirty="0">
                <a:cs typeface="Times New Roman" panose="02020603050405020304" pitchFamily="18" charset="0"/>
              </a:rPr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sotsiaalse</a:t>
            </a:r>
            <a:r>
              <a:rPr lang="en-GB" altLang="et-EE" dirty="0">
                <a:cs typeface="Times New Roman" panose="02020603050405020304" pitchFamily="18" charset="0"/>
              </a:rPr>
              <a:t>) </a:t>
            </a:r>
            <a:r>
              <a:rPr lang="en-GB" altLang="et-EE" dirty="0" err="1">
                <a:cs typeface="Times New Roman" panose="02020603050405020304" pitchFamily="18" charset="0"/>
              </a:rPr>
              <a:t>kasu</a:t>
            </a:r>
            <a:r>
              <a:rPr lang="en-GB" altLang="et-EE" dirty="0">
                <a:cs typeface="Times New Roman" panose="02020603050405020304" pitchFamily="18" charset="0"/>
              </a:rPr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saamise</a:t>
            </a:r>
            <a:r>
              <a:rPr lang="en-GB" altLang="et-EE" dirty="0">
                <a:cs typeface="Times New Roman" panose="02020603050405020304" pitchFamily="18" charset="0"/>
              </a:rPr>
              <a:t> </a:t>
            </a:r>
            <a:r>
              <a:rPr lang="en-GB" altLang="et-EE" dirty="0" err="1">
                <a:cs typeface="Times New Roman" panose="02020603050405020304" pitchFamily="18" charset="0"/>
              </a:rPr>
              <a:t>eesmärgil</a:t>
            </a:r>
            <a:endParaRPr lang="et-EE" altLang="en-US" dirty="0"/>
          </a:p>
          <a:p>
            <a:pPr lvl="0"/>
            <a:r>
              <a:rPr lang="et-EE" dirty="0">
                <a:solidFill>
                  <a:schemeClr val="tx1"/>
                </a:solidFill>
              </a:rPr>
              <a:t>Roheinvesteering (</a:t>
            </a:r>
            <a:r>
              <a:rPr lang="et-EE" dirty="0" err="1">
                <a:solidFill>
                  <a:schemeClr val="tx1"/>
                </a:solidFill>
              </a:rPr>
              <a:t>ökoinvesteering</a:t>
            </a:r>
            <a:r>
              <a:rPr lang="et-EE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t-EE" dirty="0"/>
              <a:t>Sotsiaalselt vastutustundlik investeering (reeglina reaalinvesteering) projektidesse, mille eesmärk on säästa loodust, minimeerida reostust või toetada uue tehnoloogia arengut, keskendudes puhtale energiale ja reostuse vältimisele</a:t>
            </a:r>
          </a:p>
          <a:p>
            <a:pPr lvl="0"/>
            <a:r>
              <a:rPr lang="et-EE" dirty="0">
                <a:solidFill>
                  <a:schemeClr val="tx1"/>
                </a:solidFill>
                <a:latin typeface="Verdana"/>
                <a:ea typeface="Verdana"/>
              </a:rPr>
              <a:t>Roheinvesteeringu tasuvus (kasumlikkus)</a:t>
            </a:r>
          </a:p>
          <a:p>
            <a:pPr lvl="1"/>
            <a:r>
              <a:rPr lang="fi-FI" dirty="0" err="1"/>
              <a:t>Majandustegevuse</a:t>
            </a:r>
            <a:r>
              <a:rPr lang="fi-FI" dirty="0"/>
              <a:t> </a:t>
            </a:r>
            <a:r>
              <a:rPr lang="fi-FI" dirty="0" err="1"/>
              <a:t>tulemuse</a:t>
            </a:r>
            <a:r>
              <a:rPr lang="fi-FI" dirty="0"/>
              <a:t> ja </a:t>
            </a:r>
            <a:r>
              <a:rPr lang="fi-FI" dirty="0" err="1"/>
              <a:t>kulutatud</a:t>
            </a:r>
            <a:r>
              <a:rPr lang="fi-FI" dirty="0"/>
              <a:t> </a:t>
            </a:r>
            <a:r>
              <a:rPr lang="fi-FI" dirty="0" err="1"/>
              <a:t>ressursside</a:t>
            </a:r>
            <a:r>
              <a:rPr lang="et-EE" dirty="0"/>
              <a:t> (maa, tööjõud, kapital)</a:t>
            </a:r>
            <a:r>
              <a:rPr lang="fi-FI" dirty="0"/>
              <a:t> </a:t>
            </a:r>
            <a:r>
              <a:rPr lang="fi-FI" dirty="0" err="1"/>
              <a:t>suhe</a:t>
            </a:r>
            <a:r>
              <a:rPr lang="et-EE" dirty="0"/>
              <a:t>, mille leidmisel arvestatakse ökoloogiliste tegurite ning inimese heaolu muutustega</a:t>
            </a:r>
          </a:p>
          <a:p>
            <a:pPr lvl="0"/>
            <a:r>
              <a:rPr lang="et-EE" dirty="0">
                <a:solidFill>
                  <a:schemeClr val="tx1"/>
                </a:solidFill>
              </a:rPr>
              <a:t>Hindamine</a:t>
            </a:r>
          </a:p>
          <a:p>
            <a:pPr lvl="1"/>
            <a:r>
              <a:rPr lang="et-EE" dirty="0"/>
              <a:t>Kindlatele kriteeriumidele tuginev projekti tulemuste ja mõju analüüs püstitatud eesmärgi kontekstis</a:t>
            </a:r>
          </a:p>
          <a:p>
            <a:r>
              <a:rPr lang="et-EE" dirty="0">
                <a:solidFill>
                  <a:schemeClr val="tx1"/>
                </a:solidFill>
              </a:rPr>
              <a:t>Analüüs</a:t>
            </a:r>
          </a:p>
          <a:p>
            <a:pPr lvl="1"/>
            <a:r>
              <a:rPr lang="et-EE" dirty="0"/>
              <a:t>Probleemi (teadmise puudumise roheinvesteeringu tasuvusest) lahendamine objekti (käesoleval juhul majandusliku tulemuse) osadeks jaotamise teel, või majandusliku tulemuse põhjustanud üksikasjade ja nende põhjuste selgitamine</a:t>
            </a:r>
          </a:p>
          <a:p>
            <a:pPr lvl="2"/>
            <a:r>
              <a:rPr lang="et-EE" dirty="0"/>
              <a:t>Eelanalüüs, perspektiivne analüüs, </a:t>
            </a:r>
            <a:r>
              <a:rPr lang="et-EE" i="1" dirty="0" err="1">
                <a:solidFill>
                  <a:schemeClr val="tx1"/>
                </a:solidFill>
              </a:rPr>
              <a:t>ex</a:t>
            </a:r>
            <a:r>
              <a:rPr lang="et-EE" i="1" dirty="0">
                <a:solidFill>
                  <a:schemeClr val="tx1"/>
                </a:solidFill>
              </a:rPr>
              <a:t> </a:t>
            </a:r>
            <a:r>
              <a:rPr lang="et-EE" i="1" dirty="0" err="1">
                <a:solidFill>
                  <a:schemeClr val="tx1"/>
                </a:solidFill>
              </a:rPr>
              <a:t>ante</a:t>
            </a:r>
            <a:r>
              <a:rPr lang="et-EE" dirty="0">
                <a:solidFill>
                  <a:schemeClr val="tx1"/>
                </a:solidFill>
              </a:rPr>
              <a:t>-analüüs </a:t>
            </a:r>
            <a:r>
              <a:rPr lang="et-EE" dirty="0"/>
              <a:t>– kavandatava majandusliku ürituse (käesoleval juhul roheinvesteeringu) analüüsimine enne selle käivitamist</a:t>
            </a:r>
          </a:p>
          <a:p>
            <a:pPr lvl="2"/>
            <a:r>
              <a:rPr lang="et-EE" dirty="0" err="1"/>
              <a:t>Järelanalüüs</a:t>
            </a:r>
            <a:r>
              <a:rPr lang="et-EE" dirty="0"/>
              <a:t>, retrospektiivne analüüs, </a:t>
            </a:r>
            <a:r>
              <a:rPr lang="et-EE" i="1" dirty="0" err="1">
                <a:solidFill>
                  <a:schemeClr val="tx1"/>
                </a:solidFill>
              </a:rPr>
              <a:t>ex</a:t>
            </a:r>
            <a:r>
              <a:rPr lang="et-EE" i="1" dirty="0">
                <a:solidFill>
                  <a:schemeClr val="tx1"/>
                </a:solidFill>
              </a:rPr>
              <a:t> post</a:t>
            </a:r>
            <a:r>
              <a:rPr lang="et-EE" dirty="0">
                <a:solidFill>
                  <a:schemeClr val="tx1"/>
                </a:solidFill>
              </a:rPr>
              <a:t>-analüüs </a:t>
            </a:r>
            <a:r>
              <a:rPr lang="et-EE" dirty="0"/>
              <a:t>– majandusliku ürituse (käesoleval juhul roheinvesteeringu) ja selle tulemuste analüüs pärast ürituse lõppu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B4A90-8249-DA1C-DDC8-4DD1CAD2BB8A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578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479425" y="549275"/>
            <a:ext cx="8820150" cy="83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t-EE" altLang="en-US" dirty="0">
                <a:latin typeface="Verdana" pitchFamily="34" charset="0"/>
              </a:rPr>
              <a:t>ROHEINVESTEERINGUTE TULEMI- ja </a:t>
            </a:r>
            <a:r>
              <a:rPr lang="et-EE" altLang="en-US" dirty="0" err="1">
                <a:latin typeface="Verdana" pitchFamily="34" charset="0"/>
              </a:rPr>
              <a:t>mõjuNÄITAJAD</a:t>
            </a:r>
            <a:endParaRPr lang="en-US" altLang="en-US" dirty="0">
              <a:latin typeface="Verdana" pitchFamily="34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altLang="en-US" dirty="0">
              <a:latin typeface="Verdana" pitchFamily="34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23"/>
            <p:extLst>
              <p:ext uri="{D42A27DB-BD31-4B8C-83A1-F6EECF244321}">
                <p14:modId xmlns:p14="http://schemas.microsoft.com/office/powerpoint/2010/main" val="2168920537"/>
              </p:ext>
            </p:extLst>
          </p:nvPr>
        </p:nvGraphicFramePr>
        <p:xfrm>
          <a:off x="1488731" y="1455159"/>
          <a:ext cx="9349741" cy="43360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7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9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Kategooria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Tuleminäitajad (valik)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Mõjunäitajad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9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t-EE" altLang="en-US" sz="1400" dirty="0">
                        <a:solidFill>
                          <a:srgbClr val="332B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t-EE" altLang="en-US" sz="1400" dirty="0">
                          <a:solidFill>
                            <a:srgbClr val="332B60"/>
                          </a:solidFill>
                        </a:rPr>
                        <a:t>Keskkond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t-EE" altLang="en-US" sz="1400" i="1" dirty="0">
                          <a:solidFill>
                            <a:srgbClr val="332B60"/>
                          </a:solidFill>
                        </a:rPr>
                        <a:t>(</a:t>
                      </a:r>
                      <a:r>
                        <a:rPr lang="et-EE" altLang="en-US" sz="1400" i="1" dirty="0" err="1">
                          <a:solidFill>
                            <a:srgbClr val="332B60"/>
                          </a:solidFill>
                        </a:rPr>
                        <a:t>environmental</a:t>
                      </a:r>
                      <a:r>
                        <a:rPr lang="et-EE" altLang="en-US" sz="1400" i="1" dirty="0">
                          <a:solidFill>
                            <a:srgbClr val="332B60"/>
                          </a:solidFill>
                        </a:rPr>
                        <a:t>)</a:t>
                      </a:r>
                      <a:endParaRPr lang="en-US" altLang="en-US" sz="1400" i="1" dirty="0">
                        <a:solidFill>
                          <a:srgbClr val="332B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dirty="0">
                        <a:solidFill>
                          <a:srgbClr val="332B60"/>
                        </a:solidFill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t-EE" altLang="en-US" sz="1400" dirty="0">
                        <a:solidFill>
                          <a:srgbClr val="332B60"/>
                        </a:solidFill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t-EE" altLang="en-US" sz="1400" dirty="0">
                          <a:solidFill>
                            <a:srgbClr val="332B60"/>
                          </a:solidFill>
                        </a:rPr>
                        <a:t>Süsiniku jalajälg (mõjualade 1, 2, 3 kasvuhoonegaaside emissioonid), maa kui ressursi kasutusaste</a:t>
                      </a:r>
                      <a:endParaRPr lang="en-US" altLang="en-US" sz="1400" dirty="0">
                        <a:solidFill>
                          <a:srgbClr val="332B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dirty="0">
                        <a:solidFill>
                          <a:srgbClr val="332B60"/>
                        </a:solidFill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t-EE" altLang="en-US" sz="1400" dirty="0">
                        <a:solidFill>
                          <a:srgbClr val="332B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t-EE" altLang="en-US" sz="1400" dirty="0">
                          <a:solidFill>
                            <a:srgbClr val="332B60"/>
                          </a:solidFill>
                        </a:rPr>
                        <a:t>Ressursiökonoomika, vähenenud keskkonnamõju, teenuse kvaliteet,  </a:t>
                      </a:r>
                      <a:r>
                        <a:rPr lang="et-EE" altLang="en-US" sz="1400" dirty="0">
                          <a:solidFill>
                            <a:schemeClr val="tx1"/>
                          </a:solidFill>
                        </a:rPr>
                        <a:t>roheinvesteeringute tasuvus</a:t>
                      </a:r>
                      <a:endParaRPr lang="en-US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en-US" sz="1400" dirty="0">
                        <a:solidFill>
                          <a:srgbClr val="332B60"/>
                        </a:solidFill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Ühiskond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i="1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(</a:t>
                      </a:r>
                      <a:r>
                        <a:rPr kumimoji="0" lang="et-EE" altLang="en-US" sz="140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social</a:t>
                      </a:r>
                      <a:r>
                        <a:rPr kumimoji="0" lang="et-EE" altLang="en-US" sz="1400" i="1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)</a:t>
                      </a:r>
                      <a:endParaRPr kumimoji="0" lang="en-US" altLang="en-US" sz="1400" i="1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Töötajate rahuolu, vastutustundlikud hanked</a:t>
                      </a:r>
                      <a:endParaRPr kumimoji="0" lang="en-US" alt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Majanduslik (k.a innovatsioon ja konkurents) ja sotsiaalne (k.a töö- ja liiklusohutus) mõju ühiskonnale, töötajate heaolu</a:t>
                      </a:r>
                      <a:endParaRPr kumimoji="0" lang="en-US" alt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Valitsemine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i="1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(</a:t>
                      </a:r>
                      <a:r>
                        <a:rPr kumimoji="0" lang="et-EE" altLang="en-US" sz="140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governance</a:t>
                      </a:r>
                      <a:r>
                        <a:rPr kumimoji="0" lang="et-EE" altLang="en-US" sz="1400" i="1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)</a:t>
                      </a:r>
                      <a:endParaRPr kumimoji="0" lang="en-US" altLang="en-US" sz="1400" i="1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Vähemesindatud soo kaasatus juhtorganitesse, huvigruppide kaasamine, korruptsiooni tajumine</a:t>
                      </a:r>
                      <a:endParaRPr kumimoji="0" lang="en-US" alt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Verdan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t-EE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32B60"/>
                          </a:solidFill>
                          <a:effectLst/>
                        </a:rPr>
                        <a:t>Investorite kaasamine, juhtimis- ja arvestusmeetodite läbipaistvus, usaldusväärsus ärisuhetes</a:t>
                      </a:r>
                      <a:endParaRPr kumimoji="0" lang="en-US" alt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2B60"/>
                        </a:solidFill>
                        <a:effectLst/>
                        <a:latin typeface="Verdana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80D94EC1-DD08-A0CB-4BB1-098A3A282EFA}"/>
              </a:ext>
            </a:extLst>
          </p:cNvPr>
          <p:cNvSpPr/>
          <p:nvPr/>
        </p:nvSpPr>
        <p:spPr>
          <a:xfrm>
            <a:off x="633410" y="2058710"/>
            <a:ext cx="10665050" cy="137029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409E3-0B9E-CED9-34CC-63F78EEB6D0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>
            <a:extLst>
              <a:ext uri="{FF2B5EF4-FFF2-40B4-BE49-F238E27FC236}">
                <a16:creationId xmlns:a16="http://schemas.microsoft.com/office/drawing/2014/main" id="{EF8B6532-59CB-52AE-CD93-DE967CB9C721}"/>
              </a:ext>
            </a:extLst>
          </p:cNvPr>
          <p:cNvSpPr/>
          <p:nvPr/>
        </p:nvSpPr>
        <p:spPr>
          <a:xfrm>
            <a:off x="932055" y="4631228"/>
            <a:ext cx="9429136" cy="108377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t-EE" dirty="0"/>
          </a:p>
        </p:txBody>
      </p:sp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D3917692-28ED-A940-EDC2-D65E7EA89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VÄLISMÕJUD (EKSTERNAALSUSED)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51B7028-AF7B-5521-CD81-9DD809BC3E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0032" y="1143000"/>
            <a:ext cx="8802241" cy="457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t-EE" altLang="et-EE" dirty="0">
                <a:solidFill>
                  <a:schemeClr val="tx1"/>
                </a:solidFill>
                <a:latin typeface="Verdana"/>
                <a:ea typeface="Verdana"/>
              </a:rPr>
              <a:t>Välismõju</a:t>
            </a:r>
            <a:r>
              <a:rPr lang="et-EE" altLang="et-EE" dirty="0">
                <a:latin typeface="Verdana"/>
                <a:ea typeface="Verdana"/>
              </a:rPr>
              <a:t> – tähistab sellist olukorda, kus isik, kes pole seotud mingi konkreetse majandustegevuse või -tehinguga, on siiski sellest tegevusest mõjutatud</a:t>
            </a:r>
          </a:p>
          <a:p>
            <a:pPr lvl="1"/>
            <a:r>
              <a:rPr lang="et-EE" altLang="et-EE" dirty="0"/>
              <a:t>Välismõju ilmneb siis, kui kolmandal poolel tekivad kas kasud (positiivne välismõju) või kahjud (negatiivne välismõju) mingist majanduslikust üritusest</a:t>
            </a:r>
          </a:p>
          <a:p>
            <a:r>
              <a:rPr lang="et-EE" altLang="et-EE" dirty="0">
                <a:solidFill>
                  <a:schemeClr val="tx1"/>
                </a:solidFill>
              </a:rPr>
              <a:t>Positiivne välismõju</a:t>
            </a:r>
            <a:r>
              <a:rPr lang="et-EE" altLang="et-EE" dirty="0"/>
              <a:t> – kui üksikisik, ettevõte või avalik sektor mõjutab oma tegevusega teisi isikuid, kes selle eest ei maksa</a:t>
            </a:r>
          </a:p>
          <a:p>
            <a:r>
              <a:rPr lang="et-EE" altLang="et-EE" dirty="0">
                <a:solidFill>
                  <a:schemeClr val="tx1"/>
                </a:solidFill>
              </a:rPr>
              <a:t>Negatiivne välismõju</a:t>
            </a:r>
            <a:r>
              <a:rPr lang="et-EE" altLang="et-EE" dirty="0"/>
              <a:t> – inimesele, tehiskeskkonnale ning ökosüsteemile tekitatud kahjud, mida osaliselt või täielikult ei kanna selle tekitaja, vaid selle mõju piirkonnas elavad inimesed või ühiskond tervikuna, kaasa arvatud järgmised põlvkonnad</a:t>
            </a:r>
          </a:p>
          <a:p>
            <a:endParaRPr lang="et-EE" altLang="et-EE" dirty="0"/>
          </a:p>
          <a:p>
            <a:r>
              <a:rPr lang="et-EE" altLang="et-EE" dirty="0">
                <a:latin typeface="Verdana"/>
                <a:ea typeface="Verdana"/>
              </a:rPr>
              <a:t>Kuidas anda positiivsetele ja negatiivsetele välismõjudele rahaline väärtus, st kuidas need väärtustada ning kaasata investeeringute tasuvusarvutlusse?</a:t>
            </a:r>
          </a:p>
          <a:p>
            <a:endParaRPr lang="et-EE" altLang="et-EE" dirty="0"/>
          </a:p>
          <a:p>
            <a:pPr marL="0" indent="0">
              <a:buNone/>
            </a:pPr>
            <a:endParaRPr lang="et-EE" altLang="et-EE" dirty="0"/>
          </a:p>
          <a:p>
            <a:endParaRPr lang="et-EE" altLang="et-EE" dirty="0"/>
          </a:p>
          <a:p>
            <a:endParaRPr lang="et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8DC60-2FCE-C905-E272-83538B89FF16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675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2BD86-9A01-1CE3-AD32-218172064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440A0FBE-1F08-6A90-E698-3D42B3124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altLang="en-US" dirty="0"/>
              <a:t>HINDAMISMEETODID ja -tehnikad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CA627FA-89FE-8AEC-3579-5E46AA77AE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3821" y="1346505"/>
            <a:ext cx="9422605" cy="4962219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et-EE" dirty="0">
                <a:solidFill>
                  <a:schemeClr val="tx1"/>
                </a:solidFill>
              </a:rPr>
              <a:t>Finantstasuvuse analüüs </a:t>
            </a:r>
            <a:r>
              <a:rPr lang="et-EE" i="1" dirty="0">
                <a:solidFill>
                  <a:schemeClr val="tx1"/>
                </a:solidFill>
              </a:rPr>
              <a:t>(</a:t>
            </a:r>
            <a:r>
              <a:rPr lang="et-EE" i="1" dirty="0" err="1">
                <a:solidFill>
                  <a:schemeClr val="tx1"/>
                </a:solidFill>
              </a:rPr>
              <a:t>financial</a:t>
            </a:r>
            <a:r>
              <a:rPr lang="et-EE" i="1" dirty="0">
                <a:solidFill>
                  <a:schemeClr val="tx1"/>
                </a:solidFill>
              </a:rPr>
              <a:t> </a:t>
            </a:r>
            <a:r>
              <a:rPr lang="et-EE" i="1" dirty="0" err="1">
                <a:solidFill>
                  <a:schemeClr val="tx1"/>
                </a:solidFill>
              </a:rPr>
              <a:t>profitability</a:t>
            </a:r>
            <a:r>
              <a:rPr lang="et-EE" i="1" dirty="0">
                <a:solidFill>
                  <a:schemeClr val="tx1"/>
                </a:solidFill>
              </a:rPr>
              <a:t> </a:t>
            </a:r>
            <a:r>
              <a:rPr lang="et-EE" i="1" dirty="0" err="1">
                <a:solidFill>
                  <a:schemeClr val="tx1"/>
                </a:solidFill>
              </a:rPr>
              <a:t>analysis</a:t>
            </a:r>
            <a:r>
              <a:rPr lang="et-EE" i="1" dirty="0">
                <a:solidFill>
                  <a:schemeClr val="tx1"/>
                </a:solidFill>
              </a:rPr>
              <a:t>, </a:t>
            </a:r>
            <a:r>
              <a:rPr lang="et-EE" i="1" dirty="0" err="1">
                <a:solidFill>
                  <a:schemeClr val="tx1"/>
                </a:solidFill>
              </a:rPr>
              <a:t>engineering</a:t>
            </a:r>
            <a:r>
              <a:rPr lang="et-EE" i="1" dirty="0">
                <a:solidFill>
                  <a:schemeClr val="tx1"/>
                </a:solidFill>
              </a:rPr>
              <a:t> </a:t>
            </a:r>
            <a:r>
              <a:rPr lang="et-EE" i="1" dirty="0" err="1">
                <a:solidFill>
                  <a:schemeClr val="tx1"/>
                </a:solidFill>
              </a:rPr>
              <a:t>economics</a:t>
            </a:r>
            <a:r>
              <a:rPr lang="et-EE" i="1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t-EE" dirty="0"/>
              <a:t>Tasuvuspunkti (</a:t>
            </a:r>
            <a:r>
              <a:rPr lang="et-EE" i="1" dirty="0" err="1"/>
              <a:t>break-even</a:t>
            </a:r>
            <a:r>
              <a:rPr lang="et-EE" i="1" dirty="0"/>
              <a:t> </a:t>
            </a:r>
            <a:r>
              <a:rPr lang="et-EE" i="1" dirty="0" err="1"/>
              <a:t>point</a:t>
            </a:r>
            <a:r>
              <a:rPr lang="et-EE" dirty="0"/>
              <a:t>) analüüs</a:t>
            </a:r>
          </a:p>
          <a:p>
            <a:pPr lvl="1"/>
            <a:r>
              <a:rPr lang="et-EE" dirty="0" err="1"/>
              <a:t>Kulu-tulu</a:t>
            </a:r>
            <a:r>
              <a:rPr lang="et-EE" dirty="0"/>
              <a:t> analüüs </a:t>
            </a:r>
            <a:r>
              <a:rPr lang="et-EE" i="1" dirty="0"/>
              <a:t>(</a:t>
            </a:r>
            <a:r>
              <a:rPr lang="et-EE" i="1" dirty="0" err="1"/>
              <a:t>cost-benefit</a:t>
            </a:r>
            <a:r>
              <a:rPr lang="et-EE" i="1" dirty="0"/>
              <a:t> </a:t>
            </a:r>
            <a:r>
              <a:rPr lang="et-EE" i="1" dirty="0" err="1"/>
              <a:t>analysis</a:t>
            </a:r>
            <a:r>
              <a:rPr lang="et-EE" i="1" dirty="0"/>
              <a:t>, CBA, BCA) </a:t>
            </a:r>
            <a:r>
              <a:rPr lang="et-EE" dirty="0"/>
              <a:t>ja kulu-tõhususe analüüs </a:t>
            </a:r>
            <a:r>
              <a:rPr lang="et-EE" i="1" dirty="0"/>
              <a:t>(</a:t>
            </a:r>
            <a:r>
              <a:rPr lang="et-EE" i="1" dirty="0" err="1"/>
              <a:t>cost-effectiveness</a:t>
            </a:r>
            <a:r>
              <a:rPr lang="et-EE" i="1" dirty="0"/>
              <a:t> </a:t>
            </a:r>
            <a:r>
              <a:rPr lang="et-EE" i="1" dirty="0" err="1"/>
              <a:t>analysis</a:t>
            </a:r>
            <a:r>
              <a:rPr lang="et-EE" i="1" dirty="0"/>
              <a:t>, CEA)</a:t>
            </a:r>
          </a:p>
          <a:p>
            <a:pPr lvl="1"/>
            <a:r>
              <a:rPr lang="et-EE" dirty="0"/>
              <a:t>Juurdekasvuliste diskonteeritud rahakäivete (</a:t>
            </a:r>
            <a:r>
              <a:rPr lang="et-EE" i="1" dirty="0" err="1"/>
              <a:t>discounted</a:t>
            </a:r>
            <a:r>
              <a:rPr lang="et-EE" i="1" dirty="0"/>
              <a:t> </a:t>
            </a:r>
            <a:r>
              <a:rPr lang="et-EE" i="1" dirty="0" err="1"/>
              <a:t>incremental</a:t>
            </a:r>
            <a:r>
              <a:rPr lang="et-EE" i="1" dirty="0"/>
              <a:t> </a:t>
            </a:r>
            <a:r>
              <a:rPr lang="et-EE" i="1" dirty="0" err="1"/>
              <a:t>cash</a:t>
            </a:r>
            <a:r>
              <a:rPr lang="et-EE" i="1" dirty="0"/>
              <a:t> </a:t>
            </a:r>
            <a:r>
              <a:rPr lang="et-EE" i="1" dirty="0" err="1"/>
              <a:t>flows</a:t>
            </a:r>
            <a:r>
              <a:rPr lang="et-EE" i="1" dirty="0"/>
              <a:t>, DCF</a:t>
            </a:r>
            <a:r>
              <a:rPr lang="et-EE" dirty="0"/>
              <a:t>) meetod</a:t>
            </a:r>
          </a:p>
          <a:p>
            <a:r>
              <a:rPr lang="et-EE" dirty="0">
                <a:solidFill>
                  <a:schemeClr val="tx1"/>
                </a:solidFill>
              </a:rPr>
              <a:t>Riski ja määramatuse analüüs (</a:t>
            </a:r>
            <a:r>
              <a:rPr lang="et-EE" i="1" dirty="0" err="1">
                <a:solidFill>
                  <a:schemeClr val="tx1"/>
                </a:solidFill>
              </a:rPr>
              <a:t>what-if</a:t>
            </a:r>
            <a:r>
              <a:rPr lang="et-EE" i="1" dirty="0">
                <a:solidFill>
                  <a:schemeClr val="tx1"/>
                </a:solidFill>
              </a:rPr>
              <a:t> </a:t>
            </a:r>
            <a:r>
              <a:rPr lang="et-EE" i="1" dirty="0" err="1">
                <a:solidFill>
                  <a:schemeClr val="tx1"/>
                </a:solidFill>
              </a:rPr>
              <a:t>analysis</a:t>
            </a:r>
            <a:r>
              <a:rPr lang="et-EE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t-EE" dirty="0"/>
              <a:t>Stsenaariumianalüüs (</a:t>
            </a:r>
            <a:r>
              <a:rPr lang="et-EE" i="1" dirty="0" err="1"/>
              <a:t>scenario</a:t>
            </a:r>
            <a:r>
              <a:rPr lang="et-EE" i="1" dirty="0"/>
              <a:t> </a:t>
            </a:r>
            <a:r>
              <a:rPr lang="et-EE" i="1" dirty="0" err="1"/>
              <a:t>analysis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Riskianalüüs (</a:t>
            </a:r>
            <a:r>
              <a:rPr lang="et-EE" i="1" dirty="0"/>
              <a:t>risk </a:t>
            </a:r>
            <a:r>
              <a:rPr lang="et-EE" i="1" dirty="0" err="1"/>
              <a:t>analysis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Tundlikkusanalüüs (</a:t>
            </a:r>
            <a:r>
              <a:rPr lang="et-EE" i="1" dirty="0" err="1"/>
              <a:t>sensitivity</a:t>
            </a:r>
            <a:r>
              <a:rPr lang="et-EE" i="1" dirty="0"/>
              <a:t> </a:t>
            </a:r>
            <a:r>
              <a:rPr lang="et-EE" i="1" dirty="0" err="1"/>
              <a:t>analysis</a:t>
            </a:r>
            <a:r>
              <a:rPr lang="et-EE" dirty="0"/>
              <a:t>)</a:t>
            </a:r>
          </a:p>
          <a:p>
            <a:pPr lvl="1"/>
            <a:r>
              <a:rPr lang="et-EE" altLang="en-US" dirty="0" err="1">
                <a:latin typeface="Verdana"/>
                <a:ea typeface="Verdana"/>
              </a:rPr>
              <a:t>Multikriteeriumanalüüs</a:t>
            </a:r>
            <a:r>
              <a:rPr lang="et-EE" altLang="en-US" dirty="0">
                <a:latin typeface="Verdana"/>
                <a:ea typeface="Verdana"/>
              </a:rPr>
              <a:t> </a:t>
            </a:r>
            <a:r>
              <a:rPr lang="et-EE" altLang="en-US" dirty="0"/>
              <a:t>(</a:t>
            </a:r>
            <a:r>
              <a:rPr lang="et-EE" altLang="en-US" i="1" dirty="0" err="1"/>
              <a:t>multi</a:t>
            </a:r>
            <a:r>
              <a:rPr lang="et-EE" altLang="en-US" i="1" dirty="0"/>
              <a:t> </a:t>
            </a:r>
            <a:r>
              <a:rPr lang="et-EE" altLang="en-US" i="1" dirty="0" err="1"/>
              <a:t>criterium</a:t>
            </a:r>
            <a:r>
              <a:rPr lang="et-EE" altLang="en-US" i="1" dirty="0"/>
              <a:t> </a:t>
            </a:r>
            <a:r>
              <a:rPr lang="et-EE" altLang="en-US" i="1" dirty="0" err="1"/>
              <a:t>analysis</a:t>
            </a:r>
            <a:r>
              <a:rPr lang="et-EE" altLang="en-US" i="1" dirty="0"/>
              <a:t>, MCA</a:t>
            </a:r>
            <a:r>
              <a:rPr lang="et-EE" altLang="en-US" dirty="0"/>
              <a:t>)</a:t>
            </a:r>
            <a:endParaRPr lang="et-EE" altLang="en-US" dirty="0">
              <a:ea typeface="Verdana"/>
            </a:endParaRPr>
          </a:p>
          <a:p>
            <a:pPr lvl="0"/>
            <a:r>
              <a:rPr lang="et-EE" dirty="0">
                <a:solidFill>
                  <a:schemeClr val="tx1"/>
                </a:solidFill>
              </a:rPr>
              <a:t>Keskkonnamõju hindamine</a:t>
            </a:r>
          </a:p>
          <a:p>
            <a:pPr lvl="1"/>
            <a:r>
              <a:rPr lang="et-EE" dirty="0"/>
              <a:t>Ökoloogiline jalajälg (</a:t>
            </a:r>
            <a:r>
              <a:rPr lang="et-EE" i="1" dirty="0" err="1"/>
              <a:t>ecological</a:t>
            </a:r>
            <a:r>
              <a:rPr lang="et-EE" i="1" dirty="0"/>
              <a:t> </a:t>
            </a:r>
            <a:r>
              <a:rPr lang="et-EE" i="1" dirty="0" err="1"/>
              <a:t>footprint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Süsiniku jalajälg (</a:t>
            </a:r>
            <a:r>
              <a:rPr lang="et-EE" i="1" dirty="0" err="1"/>
              <a:t>carbon</a:t>
            </a:r>
            <a:r>
              <a:rPr lang="et-EE" i="1" dirty="0"/>
              <a:t> </a:t>
            </a:r>
            <a:r>
              <a:rPr lang="et-EE" i="1" dirty="0" err="1"/>
              <a:t>footprint</a:t>
            </a:r>
            <a:r>
              <a:rPr lang="et-EE" dirty="0"/>
              <a:t>)</a:t>
            </a:r>
          </a:p>
          <a:p>
            <a:pPr lvl="1"/>
            <a:r>
              <a:rPr lang="et-EE" dirty="0"/>
              <a:t>Toodete-teenuste eluringi (elutsükli, olelusringi) hindamine </a:t>
            </a:r>
            <a:r>
              <a:rPr lang="et-EE" i="1" dirty="0"/>
              <a:t>(</a:t>
            </a:r>
            <a:r>
              <a:rPr lang="et-EE" i="1" dirty="0" err="1"/>
              <a:t>life-cycle</a:t>
            </a:r>
            <a:r>
              <a:rPr lang="et-EE" i="1" dirty="0"/>
              <a:t> </a:t>
            </a:r>
            <a:r>
              <a:rPr lang="et-EE" i="1" dirty="0" err="1"/>
              <a:t>assessment</a:t>
            </a:r>
            <a:r>
              <a:rPr lang="et-EE" i="1" dirty="0"/>
              <a:t>, LCA) </a:t>
            </a:r>
            <a:r>
              <a:rPr lang="et-EE" dirty="0"/>
              <a:t>koos erimitega</a:t>
            </a:r>
          </a:p>
          <a:p>
            <a:r>
              <a:rPr lang="et-EE" dirty="0">
                <a:solidFill>
                  <a:schemeClr val="tx1"/>
                </a:solidFill>
              </a:rPr>
              <a:t>Sotsiaalmajanduslik tasuvusanalüüs </a:t>
            </a:r>
            <a:r>
              <a:rPr lang="et-EE" i="1" dirty="0">
                <a:solidFill>
                  <a:schemeClr val="tx1"/>
                </a:solidFill>
              </a:rPr>
              <a:t>(</a:t>
            </a:r>
            <a:r>
              <a:rPr lang="et-EE" i="1" dirty="0" err="1">
                <a:solidFill>
                  <a:schemeClr val="tx1"/>
                </a:solidFill>
              </a:rPr>
              <a:t>socio-economic</a:t>
            </a:r>
            <a:r>
              <a:rPr lang="et-EE" i="1" dirty="0">
                <a:solidFill>
                  <a:schemeClr val="tx1"/>
                </a:solidFill>
              </a:rPr>
              <a:t> </a:t>
            </a:r>
            <a:r>
              <a:rPr lang="et-EE" i="1" dirty="0" err="1">
                <a:solidFill>
                  <a:schemeClr val="tx1"/>
                </a:solidFill>
              </a:rPr>
              <a:t>analysis</a:t>
            </a:r>
            <a:r>
              <a:rPr lang="et-EE" i="1" dirty="0">
                <a:solidFill>
                  <a:schemeClr val="tx1"/>
                </a:solidFill>
              </a:rPr>
              <a:t>)</a:t>
            </a:r>
          </a:p>
          <a:p>
            <a:r>
              <a:rPr lang="et-EE" dirty="0">
                <a:solidFill>
                  <a:schemeClr val="tx1"/>
                </a:solidFill>
              </a:rPr>
              <a:t>Teisi meetodeid rohetasuvuse hindamiseks</a:t>
            </a:r>
          </a:p>
          <a:p>
            <a:pPr lvl="1"/>
            <a:r>
              <a:rPr lang="et-EE" dirty="0"/>
              <a:t>Vähimakulu mudel </a:t>
            </a:r>
            <a:r>
              <a:rPr lang="et-EE" i="1" dirty="0"/>
              <a:t>(</a:t>
            </a:r>
            <a:r>
              <a:rPr lang="et-EE" i="1" dirty="0" err="1"/>
              <a:t>least-cost</a:t>
            </a:r>
            <a:r>
              <a:rPr lang="et-EE" i="1" dirty="0"/>
              <a:t> </a:t>
            </a:r>
            <a:r>
              <a:rPr lang="et-EE" i="1" dirty="0" err="1"/>
              <a:t>planning</a:t>
            </a:r>
            <a:r>
              <a:rPr lang="et-EE" i="1" dirty="0"/>
              <a:t> </a:t>
            </a:r>
            <a:r>
              <a:rPr lang="et-EE" i="1" dirty="0" err="1"/>
              <a:t>method</a:t>
            </a:r>
            <a:r>
              <a:rPr lang="et-EE" i="1" dirty="0"/>
              <a:t>, LCPM)</a:t>
            </a:r>
            <a:endParaRPr lang="et-EE" i="1" dirty="0">
              <a:ea typeface="Verdana"/>
            </a:endParaRPr>
          </a:p>
          <a:p>
            <a:pPr lvl="1"/>
            <a:r>
              <a:rPr lang="et-EE" dirty="0"/>
              <a:t>Ressursside integreeritud planeerimine </a:t>
            </a:r>
            <a:r>
              <a:rPr lang="et-EE" i="1" dirty="0"/>
              <a:t>(</a:t>
            </a:r>
            <a:r>
              <a:rPr lang="et-EE" i="1" dirty="0" err="1"/>
              <a:t>integrated</a:t>
            </a:r>
            <a:r>
              <a:rPr lang="et-EE" i="1" dirty="0"/>
              <a:t> </a:t>
            </a:r>
            <a:r>
              <a:rPr lang="et-EE" i="1" dirty="0" err="1"/>
              <a:t>resource</a:t>
            </a:r>
            <a:r>
              <a:rPr lang="et-EE" i="1" dirty="0"/>
              <a:t> </a:t>
            </a:r>
            <a:r>
              <a:rPr lang="et-EE" i="1" dirty="0" err="1"/>
              <a:t>planning</a:t>
            </a:r>
            <a:r>
              <a:rPr lang="et-EE" i="1" dirty="0"/>
              <a:t>, IRP)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874F9-6542-D046-F111-3448CCAB53EC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9074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0BB22-9969-01FA-6BE6-6C80DD53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F9B488C4-0008-2939-9242-95BE54F7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420820"/>
            <a:ext cx="10656888" cy="755228"/>
          </a:xfrm>
        </p:spPr>
        <p:txBody>
          <a:bodyPr/>
          <a:lstStyle/>
          <a:p>
            <a:r>
              <a:rPr lang="et-EE" altLang="en-US" dirty="0"/>
              <a:t>VALIK KIRJANDUST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0E8F731-D150-31FD-9550-35DB10B3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709" y="927597"/>
            <a:ext cx="2308240" cy="3565746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177395CD-6BD2-DC93-B15A-85507A575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4" y="927596"/>
            <a:ext cx="2550284" cy="35657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4FD8869-3055-013B-1850-ED20C936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53" y="927595"/>
            <a:ext cx="2755199" cy="35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3DC74D-1000-945F-6F4A-9F2BDA789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56" y="927595"/>
            <a:ext cx="2532339" cy="35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F5238-0B5A-FC4C-66D8-569E44B45C4E}"/>
              </a:ext>
            </a:extLst>
          </p:cNvPr>
          <p:cNvSpPr txBox="1"/>
          <p:nvPr/>
        </p:nvSpPr>
        <p:spPr>
          <a:xfrm>
            <a:off x="10830109" y="5555210"/>
            <a:ext cx="9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C9C9C9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3523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 ja roheline">
      <a:dk1>
        <a:srgbClr val="62BB46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93B1C"/>
      </a:dk2>
      <a:lt2>
        <a:srgbClr val="E8E8E8"/>
      </a:lt2>
      <a:accent1>
        <a:srgbClr val="41CE4E"/>
      </a:accent1>
      <a:accent2>
        <a:srgbClr val="193B1C"/>
      </a:accent2>
      <a:accent3>
        <a:srgbClr val="5EE56E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8467</TotalTime>
  <Words>2351</Words>
  <Application>Microsoft Office PowerPoint</Application>
  <PresentationFormat>Widescreen</PresentationFormat>
  <Paragraphs>390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Cambria Math</vt:lpstr>
      <vt:lpstr>Courier New</vt:lpstr>
      <vt:lpstr>DM Sans</vt:lpstr>
      <vt:lpstr>Source Code Pro</vt:lpstr>
      <vt:lpstr>Times New Roman</vt:lpstr>
      <vt:lpstr>Verdana</vt:lpstr>
      <vt:lpstr>Wingdings</vt:lpstr>
      <vt:lpstr>Office'i kujundus</vt:lpstr>
      <vt:lpstr>Office Theme</vt:lpstr>
      <vt:lpstr>MOODUL 2 (OSA1) Roheinvesteeringute tasuvuse hindamine ja analüüs veonduses  (1EAP)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Anu Teder</dc:creator>
  <cp:lastModifiedBy>Jelizaveta Janno</cp:lastModifiedBy>
  <cp:revision>928</cp:revision>
  <dcterms:created xsi:type="dcterms:W3CDTF">2018-09-19T06:51:01Z</dcterms:created>
  <dcterms:modified xsi:type="dcterms:W3CDTF">2026-01-07T20:00:24Z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9643374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D8.0.4</vt:lpwstr>
  </property>
</Properties>
</file>