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924" r:id="rId2"/>
  </p:sldMasterIdLst>
  <p:notesMasterIdLst>
    <p:notesMasterId r:id="rId27"/>
  </p:notesMasterIdLst>
  <p:handoutMasterIdLst>
    <p:handoutMasterId r:id="rId28"/>
  </p:handoutMasterIdLst>
  <p:sldIdLst>
    <p:sldId id="257" r:id="rId3"/>
    <p:sldId id="2822" r:id="rId4"/>
    <p:sldId id="348" r:id="rId5"/>
    <p:sldId id="351" r:id="rId6"/>
    <p:sldId id="352" r:id="rId7"/>
    <p:sldId id="353" r:id="rId8"/>
    <p:sldId id="2818" r:id="rId9"/>
    <p:sldId id="347" r:id="rId10"/>
    <p:sldId id="2802" r:id="rId11"/>
    <p:sldId id="2789" r:id="rId12"/>
    <p:sldId id="338" r:id="rId13"/>
    <p:sldId id="337" r:id="rId14"/>
    <p:sldId id="2816" r:id="rId15"/>
    <p:sldId id="349" r:id="rId16"/>
    <p:sldId id="2809" r:id="rId17"/>
    <p:sldId id="340" r:id="rId18"/>
    <p:sldId id="350" r:id="rId19"/>
    <p:sldId id="346" r:id="rId20"/>
    <p:sldId id="341" r:id="rId21"/>
    <p:sldId id="2823" r:id="rId22"/>
    <p:sldId id="2817" r:id="rId23"/>
    <p:sldId id="356" r:id="rId24"/>
    <p:sldId id="342" r:id="rId25"/>
    <p:sldId id="276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36AF8D-5BEB-E041-9101-0495C1E2400F}">
          <p14:sldIdLst>
            <p14:sldId id="257"/>
            <p14:sldId id="2822"/>
            <p14:sldId id="348"/>
            <p14:sldId id="351"/>
            <p14:sldId id="352"/>
            <p14:sldId id="353"/>
            <p14:sldId id="2818"/>
            <p14:sldId id="347"/>
            <p14:sldId id="2802"/>
            <p14:sldId id="2789"/>
            <p14:sldId id="338"/>
            <p14:sldId id="337"/>
            <p14:sldId id="2816"/>
            <p14:sldId id="349"/>
            <p14:sldId id="2809"/>
            <p14:sldId id="340"/>
            <p14:sldId id="350"/>
            <p14:sldId id="346"/>
            <p14:sldId id="341"/>
            <p14:sldId id="2823"/>
            <p14:sldId id="2817"/>
            <p14:sldId id="356"/>
            <p14:sldId id="34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E"/>
    <a:srgbClr val="332B60"/>
    <a:srgbClr val="4FBFD3"/>
    <a:srgbClr val="E4067E"/>
    <a:srgbClr val="808285"/>
    <a:srgbClr val="96004F"/>
    <a:srgbClr val="4D4D4F"/>
    <a:srgbClr val="C9C9C9"/>
    <a:srgbClr val="D385A9"/>
    <a:srgbClr val="C2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4AD83-FCB0-4B36-A2E6-0ABF7DF05511}" v="21" dt="2026-01-07T19:20:42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073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12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31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zaveta Janno" userId="1019c2e1-4f0f-45de-83b1-227143dc2bad" providerId="ADAL" clId="{BB1DDD34-F5C1-44B8-A7E8-3E14EB266A8A}"/>
    <pc:docChg chg="undo custSel addSld delSld modSld modSection">
      <pc:chgData name="Jelizaveta Janno" userId="1019c2e1-4f0f-45de-83b1-227143dc2bad" providerId="ADAL" clId="{BB1DDD34-F5C1-44B8-A7E8-3E14EB266A8A}" dt="2026-01-07T19:20:52.160" v="203" actId="20577"/>
      <pc:docMkLst>
        <pc:docMk/>
      </pc:docMkLst>
      <pc:sldChg chg="modSp mod">
        <pc:chgData name="Jelizaveta Janno" userId="1019c2e1-4f0f-45de-83b1-227143dc2bad" providerId="ADAL" clId="{BB1DDD34-F5C1-44B8-A7E8-3E14EB266A8A}" dt="2026-01-07T11:13:23.297" v="46" actId="20577"/>
        <pc:sldMkLst>
          <pc:docMk/>
          <pc:sldMk cId="0" sldId="257"/>
        </pc:sldMkLst>
        <pc:spChg chg="mod">
          <ac:chgData name="Jelizaveta Janno" userId="1019c2e1-4f0f-45de-83b1-227143dc2bad" providerId="ADAL" clId="{BB1DDD34-F5C1-44B8-A7E8-3E14EB266A8A}" dt="2026-01-07T11:13:23.297" v="46" actId="20577"/>
          <ac:spMkLst>
            <pc:docMk/>
            <pc:sldMk cId="0" sldId="257"/>
            <ac:spMk id="72" creationId="{00000000-0000-0000-0000-000000000000}"/>
          </ac:spMkLst>
        </pc:spChg>
      </pc:sldChg>
      <pc:sldChg chg="del">
        <pc:chgData name="Jelizaveta Janno" userId="1019c2e1-4f0f-45de-83b1-227143dc2bad" providerId="ADAL" clId="{BB1DDD34-F5C1-44B8-A7E8-3E14EB266A8A}" dt="2026-01-07T11:12:08.841" v="3" actId="47"/>
        <pc:sldMkLst>
          <pc:docMk/>
          <pc:sldMk cId="0" sldId="286"/>
        </pc:sldMkLst>
      </pc:sldChg>
      <pc:sldChg chg="del">
        <pc:chgData name="Jelizaveta Janno" userId="1019c2e1-4f0f-45de-83b1-227143dc2bad" providerId="ADAL" clId="{BB1DDD34-F5C1-44B8-A7E8-3E14EB266A8A}" dt="2026-01-07T11:12:08.389" v="1" actId="47"/>
        <pc:sldMkLst>
          <pc:docMk/>
          <pc:sldMk cId="147616357" sldId="316"/>
        </pc:sldMkLst>
      </pc:sldChg>
      <pc:sldChg chg="del">
        <pc:chgData name="Jelizaveta Janno" userId="1019c2e1-4f0f-45de-83b1-227143dc2bad" providerId="ADAL" clId="{BB1DDD34-F5C1-44B8-A7E8-3E14EB266A8A}" dt="2026-01-07T11:12:17.831" v="24" actId="47"/>
        <pc:sldMkLst>
          <pc:docMk/>
          <pc:sldMk cId="2550478890" sldId="332"/>
        </pc:sldMkLst>
      </pc:sldChg>
      <pc:sldChg chg="del">
        <pc:chgData name="Jelizaveta Janno" userId="1019c2e1-4f0f-45de-83b1-227143dc2bad" providerId="ADAL" clId="{BB1DDD34-F5C1-44B8-A7E8-3E14EB266A8A}" dt="2026-01-07T11:12:08.631" v="2" actId="47"/>
        <pc:sldMkLst>
          <pc:docMk/>
          <pc:sldMk cId="945780048" sldId="336"/>
        </pc:sldMkLst>
      </pc:sldChg>
      <pc:sldChg chg="addSp modSp mod">
        <pc:chgData name="Jelizaveta Janno" userId="1019c2e1-4f0f-45de-83b1-227143dc2bad" providerId="ADAL" clId="{BB1DDD34-F5C1-44B8-A7E8-3E14EB266A8A}" dt="2026-01-07T12:33:21.191" v="79" actId="20577"/>
        <pc:sldMkLst>
          <pc:docMk/>
          <pc:sldMk cId="1624904666" sldId="337"/>
        </pc:sldMkLst>
        <pc:spChg chg="add mod">
          <ac:chgData name="Jelizaveta Janno" userId="1019c2e1-4f0f-45de-83b1-227143dc2bad" providerId="ADAL" clId="{BB1DDD34-F5C1-44B8-A7E8-3E14EB266A8A}" dt="2026-01-07T12:33:21.191" v="79" actId="20577"/>
          <ac:spMkLst>
            <pc:docMk/>
            <pc:sldMk cId="1624904666" sldId="337"/>
            <ac:spMk id="3" creationId="{E3010FCC-1457-8F1D-5DF4-5DD06E528DBA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3:13.326" v="77" actId="20577"/>
        <pc:sldMkLst>
          <pc:docMk/>
          <pc:sldMk cId="1798900240" sldId="338"/>
        </pc:sldMkLst>
        <pc:spChg chg="add mod">
          <ac:chgData name="Jelizaveta Janno" userId="1019c2e1-4f0f-45de-83b1-227143dc2bad" providerId="ADAL" clId="{BB1DDD34-F5C1-44B8-A7E8-3E14EB266A8A}" dt="2026-01-07T12:33:13.326" v="77" actId="20577"/>
          <ac:spMkLst>
            <pc:docMk/>
            <pc:sldMk cId="1798900240" sldId="338"/>
            <ac:spMk id="2" creationId="{EDDE5AF0-DAF5-F628-88BF-A0A763712535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4:14.300" v="97" actId="20577"/>
        <pc:sldMkLst>
          <pc:docMk/>
          <pc:sldMk cId="2578853863" sldId="340"/>
        </pc:sldMkLst>
        <pc:spChg chg="add mod">
          <ac:chgData name="Jelizaveta Janno" userId="1019c2e1-4f0f-45de-83b1-227143dc2bad" providerId="ADAL" clId="{BB1DDD34-F5C1-44B8-A7E8-3E14EB266A8A}" dt="2026-01-07T12:34:14.300" v="97" actId="20577"/>
          <ac:spMkLst>
            <pc:docMk/>
            <pc:sldMk cId="2578853863" sldId="340"/>
            <ac:spMk id="2" creationId="{AFE87446-E4FC-0348-7EC2-38A68CA4D1AC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4:33.275" v="101" actId="20577"/>
        <pc:sldMkLst>
          <pc:docMk/>
          <pc:sldMk cId="15047619" sldId="341"/>
        </pc:sldMkLst>
        <pc:spChg chg="add mod">
          <ac:chgData name="Jelizaveta Janno" userId="1019c2e1-4f0f-45de-83b1-227143dc2bad" providerId="ADAL" clId="{BB1DDD34-F5C1-44B8-A7E8-3E14EB266A8A}" dt="2026-01-07T12:34:33.275" v="101" actId="20577"/>
          <ac:spMkLst>
            <pc:docMk/>
            <pc:sldMk cId="15047619" sldId="341"/>
            <ac:spMk id="2" creationId="{45AB73B1-C49E-4A18-6D63-BCD1694B012E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20:52.160" v="203" actId="20577"/>
        <pc:sldMkLst>
          <pc:docMk/>
          <pc:sldMk cId="558284144" sldId="342"/>
        </pc:sldMkLst>
        <pc:spChg chg="add mod">
          <ac:chgData name="Jelizaveta Janno" userId="1019c2e1-4f0f-45de-83b1-227143dc2bad" providerId="ADAL" clId="{BB1DDD34-F5C1-44B8-A7E8-3E14EB266A8A}" dt="2026-01-07T19:20:52.160" v="203" actId="20577"/>
          <ac:spMkLst>
            <pc:docMk/>
            <pc:sldMk cId="558284144" sldId="342"/>
            <ac:spMk id="2" creationId="{558EAD0F-31EC-31E6-BC05-1F245A65F5DE}"/>
          </ac:spMkLst>
        </pc:spChg>
      </pc:sldChg>
      <pc:sldChg chg="del">
        <pc:chgData name="Jelizaveta Janno" userId="1019c2e1-4f0f-45de-83b1-227143dc2bad" providerId="ADAL" clId="{BB1DDD34-F5C1-44B8-A7E8-3E14EB266A8A}" dt="2026-01-07T11:12:09.236" v="5" actId="47"/>
        <pc:sldMkLst>
          <pc:docMk/>
          <pc:sldMk cId="3490749412" sldId="343"/>
        </pc:sldMkLst>
      </pc:sldChg>
      <pc:sldChg chg="del">
        <pc:chgData name="Jelizaveta Janno" userId="1019c2e1-4f0f-45de-83b1-227143dc2bad" providerId="ADAL" clId="{BB1DDD34-F5C1-44B8-A7E8-3E14EB266A8A}" dt="2026-01-07T11:12:26.425" v="27" actId="47"/>
        <pc:sldMkLst>
          <pc:docMk/>
          <pc:sldMk cId="3030548034" sldId="344"/>
        </pc:sldMkLst>
      </pc:sldChg>
      <pc:sldChg chg="del">
        <pc:chgData name="Jelizaveta Janno" userId="1019c2e1-4f0f-45de-83b1-227143dc2bad" providerId="ADAL" clId="{BB1DDD34-F5C1-44B8-A7E8-3E14EB266A8A}" dt="2026-01-07T11:12:25.610" v="26" actId="47"/>
        <pc:sldMkLst>
          <pc:docMk/>
          <pc:sldMk cId="52384505" sldId="345"/>
        </pc:sldMkLst>
      </pc:sldChg>
      <pc:sldChg chg="addSp modSp mod">
        <pc:chgData name="Jelizaveta Janno" userId="1019c2e1-4f0f-45de-83b1-227143dc2bad" providerId="ADAL" clId="{BB1DDD34-F5C1-44B8-A7E8-3E14EB266A8A}" dt="2026-01-07T12:34:07.146" v="93" actId="20577"/>
        <pc:sldMkLst>
          <pc:docMk/>
          <pc:sldMk cId="2157845536" sldId="346"/>
        </pc:sldMkLst>
        <pc:spChg chg="add mod">
          <ac:chgData name="Jelizaveta Janno" userId="1019c2e1-4f0f-45de-83b1-227143dc2bad" providerId="ADAL" clId="{BB1DDD34-F5C1-44B8-A7E8-3E14EB266A8A}" dt="2026-01-07T12:34:07.146" v="93" actId="20577"/>
          <ac:spMkLst>
            <pc:docMk/>
            <pc:sldMk cId="2157845536" sldId="346"/>
            <ac:spMk id="2" creationId="{65B075F3-BAB3-15BC-F85D-A1B84DFB6012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1:19.698" v="52" actId="20577"/>
        <pc:sldMkLst>
          <pc:docMk/>
          <pc:sldMk cId="2667292063" sldId="351"/>
        </pc:sldMkLst>
        <pc:spChg chg="add mod">
          <ac:chgData name="Jelizaveta Janno" userId="1019c2e1-4f0f-45de-83b1-227143dc2bad" providerId="ADAL" clId="{BB1DDD34-F5C1-44B8-A7E8-3E14EB266A8A}" dt="2026-01-07T12:31:19.698" v="52" actId="20577"/>
          <ac:spMkLst>
            <pc:docMk/>
            <pc:sldMk cId="2667292063" sldId="351"/>
            <ac:spMk id="4" creationId="{BF86D737-C8D0-644F-824C-367A99428A9F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2:00.805" v="55" actId="20577"/>
        <pc:sldMkLst>
          <pc:docMk/>
          <pc:sldMk cId="4067405199" sldId="352"/>
        </pc:sldMkLst>
        <pc:spChg chg="add mod">
          <ac:chgData name="Jelizaveta Janno" userId="1019c2e1-4f0f-45de-83b1-227143dc2bad" providerId="ADAL" clId="{BB1DDD34-F5C1-44B8-A7E8-3E14EB266A8A}" dt="2026-01-07T12:32:00.805" v="55" actId="20577"/>
          <ac:spMkLst>
            <pc:docMk/>
            <pc:sldMk cId="4067405199" sldId="352"/>
            <ac:spMk id="5" creationId="{07978CF9-BA45-7DFF-23D2-4C75B7A3CA42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2:08.499" v="58" actId="20577"/>
        <pc:sldMkLst>
          <pc:docMk/>
          <pc:sldMk cId="836594232" sldId="353"/>
        </pc:sldMkLst>
        <pc:spChg chg="add mod">
          <ac:chgData name="Jelizaveta Janno" userId="1019c2e1-4f0f-45de-83b1-227143dc2bad" providerId="ADAL" clId="{BB1DDD34-F5C1-44B8-A7E8-3E14EB266A8A}" dt="2026-01-07T12:32:08.499" v="58" actId="20577"/>
          <ac:spMkLst>
            <pc:docMk/>
            <pc:sldMk cId="836594232" sldId="353"/>
            <ac:spMk id="3" creationId="{63DEBD1D-13B4-4379-64A4-C324E1EAC26F}"/>
          </ac:spMkLst>
        </pc:spChg>
      </pc:sldChg>
      <pc:sldChg chg="del">
        <pc:chgData name="Jelizaveta Janno" userId="1019c2e1-4f0f-45de-83b1-227143dc2bad" providerId="ADAL" clId="{BB1DDD34-F5C1-44B8-A7E8-3E14EB266A8A}" dt="2026-01-07T11:12:09.455" v="6" actId="47"/>
        <pc:sldMkLst>
          <pc:docMk/>
          <pc:sldMk cId="3035230994" sldId="354"/>
        </pc:sldMkLst>
      </pc:sldChg>
      <pc:sldChg chg="del">
        <pc:chgData name="Jelizaveta Janno" userId="1019c2e1-4f0f-45de-83b1-227143dc2bad" providerId="ADAL" clId="{BB1DDD34-F5C1-44B8-A7E8-3E14EB266A8A}" dt="2026-01-07T11:12:09.678" v="7" actId="47"/>
        <pc:sldMkLst>
          <pc:docMk/>
          <pc:sldMk cId="2828219830" sldId="355"/>
        </pc:sldMkLst>
      </pc:sldChg>
      <pc:sldChg chg="addSp modSp mod">
        <pc:chgData name="Jelizaveta Janno" userId="1019c2e1-4f0f-45de-83b1-227143dc2bad" providerId="ADAL" clId="{BB1DDD34-F5C1-44B8-A7E8-3E14EB266A8A}" dt="2026-01-07T12:32:58.326" v="73" actId="20577"/>
        <pc:sldMkLst>
          <pc:docMk/>
          <pc:sldMk cId="1551826033" sldId="2789"/>
        </pc:sldMkLst>
        <pc:spChg chg="add mod">
          <ac:chgData name="Jelizaveta Janno" userId="1019c2e1-4f0f-45de-83b1-227143dc2bad" providerId="ADAL" clId="{BB1DDD34-F5C1-44B8-A7E8-3E14EB266A8A}" dt="2026-01-07T12:32:58.326" v="73" actId="20577"/>
          <ac:spMkLst>
            <pc:docMk/>
            <pc:sldMk cId="1551826033" sldId="2789"/>
            <ac:spMk id="2" creationId="{5CA01F24-A77C-7918-6DA3-442FEA3C2BC3}"/>
          </ac:spMkLst>
        </pc:spChg>
      </pc:sldChg>
      <pc:sldChg chg="del">
        <pc:chgData name="Jelizaveta Janno" userId="1019c2e1-4f0f-45de-83b1-227143dc2bad" providerId="ADAL" clId="{BB1DDD34-F5C1-44B8-A7E8-3E14EB266A8A}" dt="2026-01-07T11:12:10.433" v="9" actId="47"/>
        <pc:sldMkLst>
          <pc:docMk/>
          <pc:sldMk cId="1746805512" sldId="2790"/>
        </pc:sldMkLst>
      </pc:sldChg>
      <pc:sldChg chg="del">
        <pc:chgData name="Jelizaveta Janno" userId="1019c2e1-4f0f-45de-83b1-227143dc2bad" providerId="ADAL" clId="{BB1DDD34-F5C1-44B8-A7E8-3E14EB266A8A}" dt="2026-01-07T11:12:10.679" v="10" actId="47"/>
        <pc:sldMkLst>
          <pc:docMk/>
          <pc:sldMk cId="2238300813" sldId="2791"/>
        </pc:sldMkLst>
      </pc:sldChg>
      <pc:sldChg chg="del">
        <pc:chgData name="Jelizaveta Janno" userId="1019c2e1-4f0f-45de-83b1-227143dc2bad" providerId="ADAL" clId="{BB1DDD34-F5C1-44B8-A7E8-3E14EB266A8A}" dt="2026-01-07T11:12:11.284" v="12" actId="47"/>
        <pc:sldMkLst>
          <pc:docMk/>
          <pc:sldMk cId="1936407695" sldId="2792"/>
        </pc:sldMkLst>
      </pc:sldChg>
      <pc:sldChg chg="del">
        <pc:chgData name="Jelizaveta Janno" userId="1019c2e1-4f0f-45de-83b1-227143dc2bad" providerId="ADAL" clId="{BB1DDD34-F5C1-44B8-A7E8-3E14EB266A8A}" dt="2026-01-07T11:12:10.142" v="8" actId="47"/>
        <pc:sldMkLst>
          <pc:docMk/>
          <pc:sldMk cId="533655917" sldId="2793"/>
        </pc:sldMkLst>
      </pc:sldChg>
      <pc:sldChg chg="del">
        <pc:chgData name="Jelizaveta Janno" userId="1019c2e1-4f0f-45de-83b1-227143dc2bad" providerId="ADAL" clId="{BB1DDD34-F5C1-44B8-A7E8-3E14EB266A8A}" dt="2026-01-07T11:12:12.347" v="15" actId="47"/>
        <pc:sldMkLst>
          <pc:docMk/>
          <pc:sldMk cId="527560761" sldId="2794"/>
        </pc:sldMkLst>
      </pc:sldChg>
      <pc:sldChg chg="del">
        <pc:chgData name="Jelizaveta Janno" userId="1019c2e1-4f0f-45de-83b1-227143dc2bad" providerId="ADAL" clId="{BB1DDD34-F5C1-44B8-A7E8-3E14EB266A8A}" dt="2026-01-07T11:12:10.910" v="11" actId="47"/>
        <pc:sldMkLst>
          <pc:docMk/>
          <pc:sldMk cId="1852023743" sldId="2795"/>
        </pc:sldMkLst>
      </pc:sldChg>
      <pc:sldChg chg="del">
        <pc:chgData name="Jelizaveta Janno" userId="1019c2e1-4f0f-45de-83b1-227143dc2bad" providerId="ADAL" clId="{BB1DDD34-F5C1-44B8-A7E8-3E14EB266A8A}" dt="2026-01-07T11:12:11.646" v="13" actId="47"/>
        <pc:sldMkLst>
          <pc:docMk/>
          <pc:sldMk cId="589509840" sldId="2796"/>
        </pc:sldMkLst>
      </pc:sldChg>
      <pc:sldChg chg="del">
        <pc:chgData name="Jelizaveta Janno" userId="1019c2e1-4f0f-45de-83b1-227143dc2bad" providerId="ADAL" clId="{BB1DDD34-F5C1-44B8-A7E8-3E14EB266A8A}" dt="2026-01-07T11:12:11.983" v="14" actId="47"/>
        <pc:sldMkLst>
          <pc:docMk/>
          <pc:sldMk cId="2501251556" sldId="2797"/>
        </pc:sldMkLst>
      </pc:sldChg>
      <pc:sldChg chg="del">
        <pc:chgData name="Jelizaveta Janno" userId="1019c2e1-4f0f-45de-83b1-227143dc2bad" providerId="ADAL" clId="{BB1DDD34-F5C1-44B8-A7E8-3E14EB266A8A}" dt="2026-01-07T11:12:09.053" v="4" actId="47"/>
        <pc:sldMkLst>
          <pc:docMk/>
          <pc:sldMk cId="2046758786" sldId="2798"/>
        </pc:sldMkLst>
      </pc:sldChg>
      <pc:sldChg chg="del">
        <pc:chgData name="Jelizaveta Janno" userId="1019c2e1-4f0f-45de-83b1-227143dc2bad" providerId="ADAL" clId="{BB1DDD34-F5C1-44B8-A7E8-3E14EB266A8A}" dt="2026-01-07T11:12:30.491" v="28" actId="47"/>
        <pc:sldMkLst>
          <pc:docMk/>
          <pc:sldMk cId="2269597669" sldId="2799"/>
        </pc:sldMkLst>
      </pc:sldChg>
      <pc:sldChg chg="del">
        <pc:chgData name="Jelizaveta Janno" userId="1019c2e1-4f0f-45de-83b1-227143dc2bad" providerId="ADAL" clId="{BB1DDD34-F5C1-44B8-A7E8-3E14EB266A8A}" dt="2026-01-07T11:12:13.370" v="17" actId="47"/>
        <pc:sldMkLst>
          <pc:docMk/>
          <pc:sldMk cId="461592088" sldId="2800"/>
        </pc:sldMkLst>
      </pc:sldChg>
      <pc:sldChg chg="del">
        <pc:chgData name="Jelizaveta Janno" userId="1019c2e1-4f0f-45de-83b1-227143dc2bad" providerId="ADAL" clId="{BB1DDD34-F5C1-44B8-A7E8-3E14EB266A8A}" dt="2026-01-07T11:12:12.704" v="16" actId="47"/>
        <pc:sldMkLst>
          <pc:docMk/>
          <pc:sldMk cId="1552799856" sldId="2801"/>
        </pc:sldMkLst>
      </pc:sldChg>
      <pc:sldChg chg="addSp modSp mod">
        <pc:chgData name="Jelizaveta Janno" userId="1019c2e1-4f0f-45de-83b1-227143dc2bad" providerId="ADAL" clId="{BB1DDD34-F5C1-44B8-A7E8-3E14EB266A8A}" dt="2026-01-07T12:32:50.100" v="70" actId="20577"/>
        <pc:sldMkLst>
          <pc:docMk/>
          <pc:sldMk cId="1732581602" sldId="2802"/>
        </pc:sldMkLst>
        <pc:spChg chg="add mod">
          <ac:chgData name="Jelizaveta Janno" userId="1019c2e1-4f0f-45de-83b1-227143dc2bad" providerId="ADAL" clId="{BB1DDD34-F5C1-44B8-A7E8-3E14EB266A8A}" dt="2026-01-07T12:32:50.100" v="70" actId="20577"/>
          <ac:spMkLst>
            <pc:docMk/>
            <pc:sldMk cId="1732581602" sldId="2802"/>
            <ac:spMk id="3" creationId="{99E0BCE3-B612-9FA5-C584-0A706AC3E8FF}"/>
          </ac:spMkLst>
        </pc:spChg>
        <pc:spChg chg="mod">
          <ac:chgData name="Jelizaveta Janno" userId="1019c2e1-4f0f-45de-83b1-227143dc2bad" providerId="ADAL" clId="{BB1DDD34-F5C1-44B8-A7E8-3E14EB266A8A}" dt="2026-01-07T12:32:30.711" v="65" actId="403"/>
          <ac:spMkLst>
            <pc:docMk/>
            <pc:sldMk cId="1732581602" sldId="2802"/>
            <ac:spMk id="4" creationId="{DE5CE805-6D07-E43C-F41B-AAC4F3307C34}"/>
          </ac:spMkLst>
        </pc:spChg>
      </pc:sldChg>
      <pc:sldChg chg="del">
        <pc:chgData name="Jelizaveta Janno" userId="1019c2e1-4f0f-45de-83b1-227143dc2bad" providerId="ADAL" clId="{BB1DDD34-F5C1-44B8-A7E8-3E14EB266A8A}" dt="2026-01-07T11:12:13.645" v="18" actId="47"/>
        <pc:sldMkLst>
          <pc:docMk/>
          <pc:sldMk cId="1435309987" sldId="2803"/>
        </pc:sldMkLst>
      </pc:sldChg>
      <pc:sldChg chg="del">
        <pc:chgData name="Jelizaveta Janno" userId="1019c2e1-4f0f-45de-83b1-227143dc2bad" providerId="ADAL" clId="{BB1DDD34-F5C1-44B8-A7E8-3E14EB266A8A}" dt="2026-01-07T11:12:13.986" v="19" actId="47"/>
        <pc:sldMkLst>
          <pc:docMk/>
          <pc:sldMk cId="3265687360" sldId="2804"/>
        </pc:sldMkLst>
      </pc:sldChg>
      <pc:sldChg chg="del">
        <pc:chgData name="Jelizaveta Janno" userId="1019c2e1-4f0f-45de-83b1-227143dc2bad" providerId="ADAL" clId="{BB1DDD34-F5C1-44B8-A7E8-3E14EB266A8A}" dt="2026-01-07T11:12:14.346" v="20" actId="47"/>
        <pc:sldMkLst>
          <pc:docMk/>
          <pc:sldMk cId="3603479919" sldId="2805"/>
        </pc:sldMkLst>
      </pc:sldChg>
      <pc:sldChg chg="del">
        <pc:chgData name="Jelizaveta Janno" userId="1019c2e1-4f0f-45de-83b1-227143dc2bad" providerId="ADAL" clId="{BB1DDD34-F5C1-44B8-A7E8-3E14EB266A8A}" dt="2026-01-07T11:12:14.741" v="21" actId="47"/>
        <pc:sldMkLst>
          <pc:docMk/>
          <pc:sldMk cId="4245135784" sldId="2806"/>
        </pc:sldMkLst>
      </pc:sldChg>
      <pc:sldChg chg="del">
        <pc:chgData name="Jelizaveta Janno" userId="1019c2e1-4f0f-45de-83b1-227143dc2bad" providerId="ADAL" clId="{BB1DDD34-F5C1-44B8-A7E8-3E14EB266A8A}" dt="2026-01-07T11:12:15.547" v="22" actId="47"/>
        <pc:sldMkLst>
          <pc:docMk/>
          <pc:sldMk cId="1891375184" sldId="2807"/>
        </pc:sldMkLst>
      </pc:sldChg>
      <pc:sldChg chg="del">
        <pc:chgData name="Jelizaveta Janno" userId="1019c2e1-4f0f-45de-83b1-227143dc2bad" providerId="ADAL" clId="{BB1DDD34-F5C1-44B8-A7E8-3E14EB266A8A}" dt="2026-01-07T11:12:16.065" v="23" actId="47"/>
        <pc:sldMkLst>
          <pc:docMk/>
          <pc:sldMk cId="1686400027" sldId="2808"/>
        </pc:sldMkLst>
      </pc:sldChg>
      <pc:sldChg chg="addSp modSp mod">
        <pc:chgData name="Jelizaveta Janno" userId="1019c2e1-4f0f-45de-83b1-227143dc2bad" providerId="ADAL" clId="{BB1DDD34-F5C1-44B8-A7E8-3E14EB266A8A}" dt="2026-01-07T12:33:51.262" v="87" actId="20577"/>
        <pc:sldMkLst>
          <pc:docMk/>
          <pc:sldMk cId="1642458775" sldId="2809"/>
        </pc:sldMkLst>
        <pc:spChg chg="add mod">
          <ac:chgData name="Jelizaveta Janno" userId="1019c2e1-4f0f-45de-83b1-227143dc2bad" providerId="ADAL" clId="{BB1DDD34-F5C1-44B8-A7E8-3E14EB266A8A}" dt="2026-01-07T12:33:51.262" v="87" actId="20577"/>
          <ac:spMkLst>
            <pc:docMk/>
            <pc:sldMk cId="1642458775" sldId="2809"/>
            <ac:spMk id="3" creationId="{D9E8F178-E686-8ECF-2504-D3A8E65E224F}"/>
          </ac:spMkLst>
        </pc:spChg>
      </pc:sldChg>
      <pc:sldChg chg="del">
        <pc:chgData name="Jelizaveta Janno" userId="1019c2e1-4f0f-45de-83b1-227143dc2bad" providerId="ADAL" clId="{BB1DDD34-F5C1-44B8-A7E8-3E14EB266A8A}" dt="2026-01-07T11:12:31.579" v="31" actId="47"/>
        <pc:sldMkLst>
          <pc:docMk/>
          <pc:sldMk cId="1151328885" sldId="2810"/>
        </pc:sldMkLst>
      </pc:sldChg>
      <pc:sldChg chg="del">
        <pc:chgData name="Jelizaveta Janno" userId="1019c2e1-4f0f-45de-83b1-227143dc2bad" providerId="ADAL" clId="{BB1DDD34-F5C1-44B8-A7E8-3E14EB266A8A}" dt="2026-01-07T11:12:31.250" v="30" actId="47"/>
        <pc:sldMkLst>
          <pc:docMk/>
          <pc:sldMk cId="3459180252" sldId="2811"/>
        </pc:sldMkLst>
      </pc:sldChg>
      <pc:sldChg chg="del">
        <pc:chgData name="Jelizaveta Janno" userId="1019c2e1-4f0f-45de-83b1-227143dc2bad" providerId="ADAL" clId="{BB1DDD34-F5C1-44B8-A7E8-3E14EB266A8A}" dt="2026-01-07T11:12:31.996" v="32" actId="47"/>
        <pc:sldMkLst>
          <pc:docMk/>
          <pc:sldMk cId="116699662" sldId="2812"/>
        </pc:sldMkLst>
      </pc:sldChg>
      <pc:sldChg chg="del">
        <pc:chgData name="Jelizaveta Janno" userId="1019c2e1-4f0f-45de-83b1-227143dc2bad" providerId="ADAL" clId="{BB1DDD34-F5C1-44B8-A7E8-3E14EB266A8A}" dt="2026-01-07T11:12:30.911" v="29" actId="47"/>
        <pc:sldMkLst>
          <pc:docMk/>
          <pc:sldMk cId="1760932069" sldId="2813"/>
        </pc:sldMkLst>
      </pc:sldChg>
      <pc:sldChg chg="del">
        <pc:chgData name="Jelizaveta Janno" userId="1019c2e1-4f0f-45de-83b1-227143dc2bad" providerId="ADAL" clId="{BB1DDD34-F5C1-44B8-A7E8-3E14EB266A8A}" dt="2026-01-07T11:12:24.584" v="25" actId="47"/>
        <pc:sldMkLst>
          <pc:docMk/>
          <pc:sldMk cId="1660966356" sldId="2814"/>
        </pc:sldMkLst>
      </pc:sldChg>
      <pc:sldChg chg="addSp modSp mod">
        <pc:chgData name="Jelizaveta Janno" userId="1019c2e1-4f0f-45de-83b1-227143dc2bad" providerId="ADAL" clId="{BB1DDD34-F5C1-44B8-A7E8-3E14EB266A8A}" dt="2026-01-07T12:33:39.380" v="83" actId="20577"/>
        <pc:sldMkLst>
          <pc:docMk/>
          <pc:sldMk cId="567620114" sldId="2816"/>
        </pc:sldMkLst>
        <pc:spChg chg="add mod">
          <ac:chgData name="Jelizaveta Janno" userId="1019c2e1-4f0f-45de-83b1-227143dc2bad" providerId="ADAL" clId="{BB1DDD34-F5C1-44B8-A7E8-3E14EB266A8A}" dt="2026-01-07T12:33:39.380" v="83" actId="20577"/>
          <ac:spMkLst>
            <pc:docMk/>
            <pc:sldMk cId="567620114" sldId="2816"/>
            <ac:spMk id="3" creationId="{54F595F2-8127-B601-928B-D2FD2BF932B6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20:39.295" v="200" actId="20577"/>
        <pc:sldMkLst>
          <pc:docMk/>
          <pc:sldMk cId="271739578" sldId="2817"/>
        </pc:sldMkLst>
        <pc:spChg chg="add mod">
          <ac:chgData name="Jelizaveta Janno" userId="1019c2e1-4f0f-45de-83b1-227143dc2bad" providerId="ADAL" clId="{BB1DDD34-F5C1-44B8-A7E8-3E14EB266A8A}" dt="2026-01-07T19:20:39.295" v="200" actId="20577"/>
          <ac:spMkLst>
            <pc:docMk/>
            <pc:sldMk cId="271739578" sldId="2817"/>
            <ac:spMk id="3" creationId="{4CB40CCC-E8DE-93CE-250F-E779FAE673A6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32:15.589" v="61" actId="20577"/>
        <pc:sldMkLst>
          <pc:docMk/>
          <pc:sldMk cId="1118635499" sldId="2818"/>
        </pc:sldMkLst>
        <pc:spChg chg="add mod">
          <ac:chgData name="Jelizaveta Janno" userId="1019c2e1-4f0f-45de-83b1-227143dc2bad" providerId="ADAL" clId="{BB1DDD34-F5C1-44B8-A7E8-3E14EB266A8A}" dt="2026-01-07T12:32:15.589" v="61" actId="20577"/>
          <ac:spMkLst>
            <pc:docMk/>
            <pc:sldMk cId="1118635499" sldId="2818"/>
            <ac:spMk id="3" creationId="{4975DD7B-A2EA-BB96-0723-85D1B9F963DA}"/>
          </ac:spMkLst>
        </pc:spChg>
      </pc:sldChg>
      <pc:sldChg chg="del">
        <pc:chgData name="Jelizaveta Janno" userId="1019c2e1-4f0f-45de-83b1-227143dc2bad" providerId="ADAL" clId="{BB1DDD34-F5C1-44B8-A7E8-3E14EB266A8A}" dt="2026-01-07T14:59:54.838" v="148" actId="47"/>
        <pc:sldMkLst>
          <pc:docMk/>
          <pc:sldMk cId="1754912447" sldId="2819"/>
        </pc:sldMkLst>
      </pc:sldChg>
      <pc:sldChg chg="addSp modSp del mod">
        <pc:chgData name="Jelizaveta Janno" userId="1019c2e1-4f0f-45de-83b1-227143dc2bad" providerId="ADAL" clId="{BB1DDD34-F5C1-44B8-A7E8-3E14EB266A8A}" dt="2026-01-07T14:59:58.176" v="149" actId="47"/>
        <pc:sldMkLst>
          <pc:docMk/>
          <pc:sldMk cId="4100604136" sldId="2820"/>
        </pc:sldMkLst>
        <pc:spChg chg="add mod">
          <ac:chgData name="Jelizaveta Janno" userId="1019c2e1-4f0f-45de-83b1-227143dc2bad" providerId="ADAL" clId="{BB1DDD34-F5C1-44B8-A7E8-3E14EB266A8A}" dt="2026-01-07T12:36:28.064" v="118" actId="20577"/>
          <ac:spMkLst>
            <pc:docMk/>
            <pc:sldMk cId="4100604136" sldId="2820"/>
            <ac:spMk id="2" creationId="{6FCBA644-9717-DE57-8488-139AEEFE4DA6}"/>
          </ac:spMkLst>
        </pc:spChg>
      </pc:sldChg>
      <pc:sldChg chg="del">
        <pc:chgData name="Jelizaveta Janno" userId="1019c2e1-4f0f-45de-83b1-227143dc2bad" providerId="ADAL" clId="{BB1DDD34-F5C1-44B8-A7E8-3E14EB266A8A}" dt="2026-01-07T11:12:08.060" v="0" actId="47"/>
        <pc:sldMkLst>
          <pc:docMk/>
          <pc:sldMk cId="3656887194" sldId="2821"/>
        </pc:sldMkLst>
      </pc:sldChg>
      <pc:sldChg chg="addSp modSp mod">
        <pc:chgData name="Jelizaveta Janno" userId="1019c2e1-4f0f-45de-83b1-227143dc2bad" providerId="ADAL" clId="{BB1DDD34-F5C1-44B8-A7E8-3E14EB266A8A}" dt="2026-01-07T15:00:25.061" v="171" actId="403"/>
        <pc:sldMkLst>
          <pc:docMk/>
          <pc:sldMk cId="2891156116" sldId="2822"/>
        </pc:sldMkLst>
        <pc:spChg chg="add mod">
          <ac:chgData name="Jelizaveta Janno" userId="1019c2e1-4f0f-45de-83b1-227143dc2bad" providerId="ADAL" clId="{BB1DDD34-F5C1-44B8-A7E8-3E14EB266A8A}" dt="2026-01-07T12:31:05.977" v="47"/>
          <ac:spMkLst>
            <pc:docMk/>
            <pc:sldMk cId="2891156116" sldId="2822"/>
            <ac:spMk id="3" creationId="{5076FA4B-724B-08F0-FCE8-27A71F42C746}"/>
          </ac:spMkLst>
        </pc:spChg>
        <pc:spChg chg="mod">
          <ac:chgData name="Jelizaveta Janno" userId="1019c2e1-4f0f-45de-83b1-227143dc2bad" providerId="ADAL" clId="{BB1DDD34-F5C1-44B8-A7E8-3E14EB266A8A}" dt="2026-01-07T15:00:25.061" v="171" actId="403"/>
          <ac:spMkLst>
            <pc:docMk/>
            <pc:sldMk cId="2891156116" sldId="2822"/>
            <ac:spMk id="4" creationId="{8CD6DE78-079F-ACFB-A7CB-5687541FCA69}"/>
          </ac:spMkLst>
        </pc:spChg>
      </pc:sldChg>
      <pc:sldChg chg="del">
        <pc:chgData name="Jelizaveta Janno" userId="1019c2e1-4f0f-45de-83b1-227143dc2bad" providerId="ADAL" clId="{BB1DDD34-F5C1-44B8-A7E8-3E14EB266A8A}" dt="2026-01-07T14:41:28.686" v="123" actId="47"/>
        <pc:sldMkLst>
          <pc:docMk/>
          <pc:sldMk cId="2284657215" sldId="2823"/>
        </pc:sldMkLst>
      </pc:sldChg>
      <pc:sldChg chg="addSp modSp new mod">
        <pc:chgData name="Jelizaveta Janno" userId="1019c2e1-4f0f-45de-83b1-227143dc2bad" providerId="ADAL" clId="{BB1DDD34-F5C1-44B8-A7E8-3E14EB266A8A}" dt="2026-01-07T19:20:42.644" v="201"/>
        <pc:sldMkLst>
          <pc:docMk/>
          <pc:sldMk cId="2970493698" sldId="2823"/>
        </pc:sldMkLst>
        <pc:spChg chg="mod">
          <ac:chgData name="Jelizaveta Janno" userId="1019c2e1-4f0f-45de-83b1-227143dc2bad" providerId="ADAL" clId="{BB1DDD34-F5C1-44B8-A7E8-3E14EB266A8A}" dt="2026-01-07T19:20:15.786" v="195" actId="20577"/>
          <ac:spMkLst>
            <pc:docMk/>
            <pc:sldMk cId="2970493698" sldId="2823"/>
            <ac:spMk id="2" creationId="{D10CAA8C-473C-4771-018B-BC5CA2B59A4A}"/>
          </ac:spMkLst>
        </pc:spChg>
        <pc:spChg chg="mod">
          <ac:chgData name="Jelizaveta Janno" userId="1019c2e1-4f0f-45de-83b1-227143dc2bad" providerId="ADAL" clId="{BB1DDD34-F5C1-44B8-A7E8-3E14EB266A8A}" dt="2026-01-07T19:20:26.566" v="198" actId="5793"/>
          <ac:spMkLst>
            <pc:docMk/>
            <pc:sldMk cId="2970493698" sldId="2823"/>
            <ac:spMk id="4" creationId="{3ACE99D4-D21E-6558-D01F-E2417A2F4F2A}"/>
          </ac:spMkLst>
        </pc:spChg>
        <pc:spChg chg="add mod">
          <ac:chgData name="Jelizaveta Janno" userId="1019c2e1-4f0f-45de-83b1-227143dc2bad" providerId="ADAL" clId="{BB1DDD34-F5C1-44B8-A7E8-3E14EB266A8A}" dt="2026-01-07T19:20:42.644" v="201"/>
          <ac:spMkLst>
            <pc:docMk/>
            <pc:sldMk cId="2970493698" sldId="2823"/>
            <ac:spMk id="5" creationId="{0EBA8343-3D63-78CF-8B60-8668BBF8DFD1}"/>
          </ac:spMkLst>
        </pc:spChg>
      </pc:sldChg>
      <pc:sldChg chg="addSp modSp del mod">
        <pc:chgData name="Jelizaveta Janno" userId="1019c2e1-4f0f-45de-83b1-227143dc2bad" providerId="ADAL" clId="{BB1DDD34-F5C1-44B8-A7E8-3E14EB266A8A}" dt="2026-01-07T14:41:24.933" v="121" actId="47"/>
        <pc:sldMkLst>
          <pc:docMk/>
          <pc:sldMk cId="820370694" sldId="2824"/>
        </pc:sldMkLst>
        <pc:spChg chg="add mod">
          <ac:chgData name="Jelizaveta Janno" userId="1019c2e1-4f0f-45de-83b1-227143dc2bad" providerId="ADAL" clId="{BB1DDD34-F5C1-44B8-A7E8-3E14EB266A8A}" dt="2026-01-07T12:35:17.378" v="112" actId="20577"/>
          <ac:spMkLst>
            <pc:docMk/>
            <pc:sldMk cId="820370694" sldId="2824"/>
            <ac:spMk id="3" creationId="{61218E31-1CAB-FF6F-891A-D46B9D8FF188}"/>
          </ac:spMkLst>
        </pc:spChg>
        <pc:spChg chg="mod">
          <ac:chgData name="Jelizaveta Janno" userId="1019c2e1-4f0f-45de-83b1-227143dc2bad" providerId="ADAL" clId="{BB1DDD34-F5C1-44B8-A7E8-3E14EB266A8A}" dt="2026-01-07T12:35:12.689" v="111" actId="27636"/>
          <ac:spMkLst>
            <pc:docMk/>
            <pc:sldMk cId="820370694" sldId="2824"/>
            <ac:spMk id="4" creationId="{0E698AEE-F1E3-52D8-A062-472C353E3E61}"/>
          </ac:spMkLst>
        </pc:spChg>
      </pc:sldChg>
      <pc:sldChg chg="addSp modSp del mod">
        <pc:chgData name="Jelizaveta Janno" userId="1019c2e1-4f0f-45de-83b1-227143dc2bad" providerId="ADAL" clId="{BB1DDD34-F5C1-44B8-A7E8-3E14EB266A8A}" dt="2026-01-07T14:41:25.799" v="122" actId="47"/>
        <pc:sldMkLst>
          <pc:docMk/>
          <pc:sldMk cId="1504688957" sldId="2825"/>
        </pc:sldMkLst>
        <pc:spChg chg="add mod">
          <ac:chgData name="Jelizaveta Janno" userId="1019c2e1-4f0f-45de-83b1-227143dc2bad" providerId="ADAL" clId="{BB1DDD34-F5C1-44B8-A7E8-3E14EB266A8A}" dt="2026-01-07T12:35:46.736" v="116" actId="20577"/>
          <ac:spMkLst>
            <pc:docMk/>
            <pc:sldMk cId="1504688957" sldId="2825"/>
            <ac:spMk id="3" creationId="{8CCFEA64-5D6C-4A35-A27A-79A075E5E949}"/>
          </ac:spMkLst>
        </pc:spChg>
        <pc:spChg chg="mod">
          <ac:chgData name="Jelizaveta Janno" userId="1019c2e1-4f0f-45de-83b1-227143dc2bad" providerId="ADAL" clId="{BB1DDD34-F5C1-44B8-A7E8-3E14EB266A8A}" dt="2026-01-07T14:41:21.403" v="120" actId="27636"/>
          <ac:spMkLst>
            <pc:docMk/>
            <pc:sldMk cId="1504688957" sldId="2825"/>
            <ac:spMk id="4" creationId="{0E698AEE-F1E3-52D8-A062-472C353E3E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233B-0833-EF40-A4A4-4DDA2CCDF12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668B-42F9-8648-A8AF-436CB12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pi.org/tdm/tdm123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tpi.org/tdm/tdm50.ht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u.ee/~martins/pj/2plan/209risk/skover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b="1" dirty="0"/>
              <a:t>15.12.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Juhtslaid teha!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Slaididele lisada siduv tekst või konspekt. Analoogselt Kirke projektiga teha õppeplaan.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15.01. vahearuanne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Hindajad: K. Kõrbe, L. Lusti aruanne 14.01, materjalid edastatakse neile 30.12.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Kordamisküsimused: 10 küsimust mooduli kohta testidesse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Mõisted – eraldi fail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Ülesannete kogumikku ca 5 ülesannet, sh võib olla juhtumianalüüs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Juhtum või ülesanne – kui palju peaks investeerima, et ettevõtte keskkonnajalajälge vähendada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DCB98-A464-B496-891E-E979ED4B9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8F4550FD-6AE1-6A2D-495B-CD0D3B5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015B19B-86F4-F6D1-8449-37DD051EB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altLang="et-EE" sz="1200" dirty="0"/>
              <a:t>Ei kaasata riiklikke makse (nt käibemaks, kütuseaktsiis), kuid kaasatakse </a:t>
            </a:r>
            <a:r>
              <a:rPr lang="et-EE" altLang="et-EE" sz="1200" u="sng" dirty="0" err="1"/>
              <a:t>välistulud</a:t>
            </a:r>
            <a:r>
              <a:rPr lang="et-EE" altLang="et-EE" sz="1200" u="sng" dirty="0"/>
              <a:t> ja </a:t>
            </a:r>
            <a:r>
              <a:rPr lang="et-EE" altLang="et-EE" u="sng" dirty="0"/>
              <a:t>–</a:t>
            </a:r>
            <a:r>
              <a:rPr lang="et-EE" altLang="et-EE" sz="1200" u="sng" dirty="0"/>
              <a:t>kulud</a:t>
            </a:r>
          </a:p>
          <a:p>
            <a:pPr>
              <a:defRPr/>
            </a:pPr>
            <a:r>
              <a:rPr lang="et-EE" altLang="et-EE" u="sng" dirty="0">
                <a:ea typeface="Calibri"/>
                <a:cs typeface="Calibri"/>
              </a:rPr>
              <a:t>NB! Sünteesib rohkemal või vähemal määral eespool käsitatud meetodid ja tehnikad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A7417E5-8A0E-DCBB-836F-3A6855373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94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E3E4-114F-B7F7-89CF-B1D1BC8A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DAA3A08-1905-E478-7C16-88405ED81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B7AE423-E055-C486-7C47-E499161C3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7C000E2-0EB1-AD68-4ACF-73E5BFA91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03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FAAE-57D3-1F2E-79F4-DBDBABDA8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C7A80AA4-BDC2-381B-35EA-BEEC6C914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41DC392-EE65-B8EF-33F1-BAE026550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>
                <a:solidFill>
                  <a:srgbClr val="332B60"/>
                </a:solidFill>
              </a:rPr>
              <a:t>Schweppe</a:t>
            </a:r>
            <a:r>
              <a:rPr lang="et-EE" dirty="0">
                <a:solidFill>
                  <a:srgbClr val="332B60"/>
                </a:solidFill>
              </a:rPr>
              <a:t> </a:t>
            </a:r>
            <a:r>
              <a:rPr lang="et-EE" i="1" dirty="0">
                <a:solidFill>
                  <a:srgbClr val="332B60"/>
                </a:solidFill>
              </a:rPr>
              <a:t>et </a:t>
            </a:r>
            <a:r>
              <a:rPr lang="et-EE" i="1" dirty="0" err="1">
                <a:solidFill>
                  <a:srgbClr val="332B60"/>
                </a:solidFill>
              </a:rPr>
              <a:t>al</a:t>
            </a:r>
            <a:r>
              <a:rPr lang="et-EE" dirty="0">
                <a:solidFill>
                  <a:srgbClr val="332B60"/>
                </a:solidFill>
              </a:rPr>
              <a:t>. </a:t>
            </a:r>
            <a:r>
              <a:rPr lang="en-US" dirty="0">
                <a:solidFill>
                  <a:srgbClr val="332B60"/>
                </a:solidFill>
              </a:rPr>
              <a:t>Least-Cost Planning: Issues and Methods</a:t>
            </a:r>
            <a:r>
              <a:rPr lang="et-EE" dirty="0">
                <a:solidFill>
                  <a:srgbClr val="332B60"/>
                </a:solidFill>
              </a:rPr>
              <a:t> (1988) &lt;- ei ole enam internetist leitav</a:t>
            </a:r>
            <a:endParaRPr lang="et-EE" dirty="0"/>
          </a:p>
          <a:p>
            <a:r>
              <a:rPr lang="en-US" b="1" u="sng" dirty="0">
                <a:solidFill>
                  <a:srgbClr val="0000FF"/>
                </a:solidFill>
                <a:hlinkClick r:id="rId3"/>
              </a:rPr>
              <a:t>Contingency-Based Planning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t-EE" dirty="0" err="1">
                <a:solidFill>
                  <a:srgbClr val="000000"/>
                </a:solidFill>
              </a:rPr>
              <a:t>Todd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t-EE" dirty="0" err="1">
                <a:solidFill>
                  <a:srgbClr val="000000"/>
                </a:solidFill>
              </a:rPr>
              <a:t>Litmani</a:t>
            </a:r>
            <a:r>
              <a:rPr lang="et-EE" dirty="0">
                <a:solidFill>
                  <a:srgbClr val="000000"/>
                </a:solidFill>
              </a:rPr>
              <a:t> järgi on selle rakendus transpordis ja liikuvuses </a:t>
            </a:r>
            <a:r>
              <a:rPr lang="et-EE" dirty="0">
                <a:solidFill>
                  <a:srgbClr val="000000"/>
                </a:solidFill>
                <a:hlinkClick r:id="rId4"/>
              </a:rPr>
              <a:t>Online TDM Encyclopedia - TDM Planning</a:t>
            </a:r>
            <a:endParaRPr lang="et-EE" dirty="0"/>
          </a:p>
          <a:p>
            <a:endParaRPr lang="et-EE" dirty="0">
              <a:ea typeface="Calibri"/>
              <a:cs typeface="Calibri"/>
            </a:endParaRPr>
          </a:p>
          <a:p>
            <a:endParaRPr lang="et-EE" dirty="0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A3328C4-CA42-3798-2AC4-65E2A4157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3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119E2-A2E9-4AEC-7140-3AC769463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2A552E52-77E3-29E2-8558-5385198CC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00740D2-0A6B-7E14-6524-7807047EC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3FA2A4CC-55E2-65B8-E926-97E6CD677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4C20E-83D1-A08E-42D7-A47DA77D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629F8C07-9B23-6829-70FD-401DCE515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D061C0D3-DF21-358D-D405-324BF0FA6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5BA19FE-AA13-1037-FB03-845D73D94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78C4-B42B-41C6-22CD-9D0EAA8A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8DA2B1FA-9C04-CE9E-FBC2-5C747694B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2BB5FF3-A666-8B54-319F-237641A28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Guide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Cost-</a:t>
            </a:r>
            <a:r>
              <a:rPr lang="et-EE" dirty="0" err="1"/>
              <a:t>benefit</a:t>
            </a:r>
            <a:r>
              <a:rPr lang="et-EE" dirty="0"/>
              <a:t> </a:t>
            </a:r>
            <a:r>
              <a:rPr lang="et-EE" dirty="0" err="1"/>
              <a:t>Analysis</a:t>
            </a:r>
            <a:r>
              <a:rPr lang="et-EE" dirty="0"/>
              <a:t> of Investment </a:t>
            </a:r>
            <a:r>
              <a:rPr lang="et-EE" dirty="0" err="1"/>
              <a:t>Projects</a:t>
            </a:r>
            <a:r>
              <a:rPr lang="et-EE" dirty="0"/>
              <a:t> </a:t>
            </a:r>
            <a:r>
              <a:rPr lang="et-EE" dirty="0" err="1"/>
              <a:t>pp</a:t>
            </a:r>
            <a:r>
              <a:rPr lang="et-EE" dirty="0">
                <a:ea typeface="Calibri" panose="020F0502020204030204"/>
                <a:cs typeface="Calibri" panose="020F0502020204030204"/>
              </a:rPr>
              <a:t> 58-59, 322-328</a:t>
            </a:r>
          </a:p>
          <a:p>
            <a:r>
              <a:rPr lang="et-EE" dirty="0">
                <a:ea typeface="Calibri" panose="020F0502020204030204"/>
                <a:cs typeface="Calibri" panose="020F0502020204030204"/>
              </a:rPr>
              <a:t>Parempoolne joonis </a:t>
            </a:r>
            <a:r>
              <a:rPr lang="et-EE" dirty="0">
                <a:hlinkClick r:id="rId3"/>
              </a:rPr>
              <a:t>skover.png (374×205)</a:t>
            </a:r>
            <a:endParaRPr lang="et-EE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5F4E32E-09AA-41C6-A355-9354D1BF7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to Cost-benefit Analysis of Investment Projects, pp</a:t>
            </a:r>
            <a:r>
              <a:rPr lang="en-US" dirty="0">
                <a:ea typeface="Calibri"/>
                <a:cs typeface="Calibri"/>
              </a:rPr>
              <a:t> 56-57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1727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F9B6-0D1A-CB73-503C-9810BEAB1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5A774FDB-842B-FD45-D716-64AE1FB10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CF4517A8-4CA8-A6F9-5A2F-7708C1511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Eesti </a:t>
            </a:r>
            <a:r>
              <a:rPr lang="en-US" dirty="0" err="1"/>
              <a:t>Raudtee</a:t>
            </a:r>
            <a:r>
              <a:rPr lang="en-US" dirty="0"/>
              <a:t> </a:t>
            </a:r>
            <a:r>
              <a:rPr lang="en-US" dirty="0" err="1"/>
              <a:t>taristu</a:t>
            </a:r>
            <a:r>
              <a:rPr lang="en-US" dirty="0"/>
              <a:t> </a:t>
            </a:r>
            <a:r>
              <a:rPr lang="en-US" dirty="0" err="1"/>
              <a:t>elektrifitseerimine</a:t>
            </a:r>
            <a:r>
              <a:rPr lang="en-US" dirty="0"/>
              <a:t> ja Eesti </a:t>
            </a:r>
            <a:r>
              <a:rPr lang="en-US" dirty="0" err="1"/>
              <a:t>Raudtee</a:t>
            </a:r>
            <a:r>
              <a:rPr lang="en-US" dirty="0"/>
              <a:t> </a:t>
            </a:r>
            <a:r>
              <a:rPr lang="en-US" dirty="0" err="1"/>
              <a:t>kõverate</a:t>
            </a:r>
            <a:r>
              <a:rPr lang="en-US" dirty="0"/>
              <a:t> </a:t>
            </a:r>
            <a:r>
              <a:rPr lang="en-US" dirty="0" err="1"/>
              <a:t>õgvendamine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kapitaalremondiga</a:t>
            </a:r>
            <a:r>
              <a:rPr lang="en-US" dirty="0"/>
              <a:t> (</a:t>
            </a:r>
            <a:r>
              <a:rPr lang="en-US" dirty="0" err="1"/>
              <a:t>konfidentsiaalne</a:t>
            </a:r>
            <a:r>
              <a:rPr lang="en-US" dirty="0"/>
              <a:t>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5654A1D-ED27-3483-0B39-66E828941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7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6934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Keskkonnamõju</a:t>
            </a:r>
            <a:r>
              <a:rPr lang="fi-FI" dirty="0"/>
              <a:t> </a:t>
            </a:r>
            <a:r>
              <a:rPr lang="fi-FI" dirty="0" err="1"/>
              <a:t>hindamise</a:t>
            </a:r>
            <a:r>
              <a:rPr lang="fi-FI" dirty="0"/>
              <a:t> ja </a:t>
            </a:r>
            <a:r>
              <a:rPr lang="fi-FI" dirty="0" err="1"/>
              <a:t>keskkonnajuhtimis</a:t>
            </a:r>
            <a:r>
              <a:rPr lang="et-EE" dirty="0"/>
              <a:t>-</a:t>
            </a:r>
            <a:r>
              <a:rPr lang="fi-FI" dirty="0" err="1"/>
              <a:t>süsteemi</a:t>
            </a:r>
            <a:r>
              <a:rPr lang="fi-FI" dirty="0"/>
              <a:t> </a:t>
            </a:r>
            <a:r>
              <a:rPr lang="fi-FI" dirty="0" err="1"/>
              <a:t>seadus</a:t>
            </a:r>
            <a:r>
              <a:rPr lang="et-EE" dirty="0"/>
              <a:t> (</a:t>
            </a:r>
            <a:r>
              <a:rPr lang="et-EE" dirty="0" err="1"/>
              <a:t>KeHJS</a:t>
            </a:r>
            <a:r>
              <a:rPr lang="et-EE" dirty="0"/>
              <a:t>), redaktsioon 18.01.2016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9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92365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3D608-0E4A-FCBA-FE49-20E3F7A28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15C7344B-7F1E-4775-0DDC-1A2F959ED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33486BE-1ADD-DD39-5089-75C992189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D1153AA-7D33-09A8-277B-7DF017306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2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0C0E-971E-6BEC-6E6B-6C31B8356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3C939B0-7308-A118-B763-ACB9948F3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BD06C13-A8D9-3FDF-A07B-FC62E5447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A0F5C2B-9ABD-72F4-B568-FFF8E92B8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0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C67F-8E3C-31C6-36F5-85E2876F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6FE5E77B-960B-7D8F-C287-5F75ED48E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FCC402B-8C9B-2FB9-75D7-F15655564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Elutsükli</a:t>
            </a:r>
            <a:r>
              <a:rPr lang="fi-FI" dirty="0"/>
              <a:t> </a:t>
            </a:r>
            <a:r>
              <a:rPr lang="fi-FI" dirty="0" err="1"/>
              <a:t>hindamine</a:t>
            </a:r>
            <a:r>
              <a:rPr lang="fi-FI" dirty="0"/>
              <a:t> (LCA) ja </a:t>
            </a:r>
            <a:r>
              <a:rPr lang="fi-FI" dirty="0" err="1"/>
              <a:t>toote</a:t>
            </a:r>
            <a:r>
              <a:rPr lang="fi-FI" dirty="0"/>
              <a:t> </a:t>
            </a:r>
            <a:r>
              <a:rPr lang="fi-FI" dirty="0" err="1"/>
              <a:t>keskkonna</a:t>
            </a:r>
            <a:r>
              <a:rPr lang="fi-FI" dirty="0"/>
              <a:t> </a:t>
            </a:r>
            <a:r>
              <a:rPr lang="fi-FI" dirty="0" err="1"/>
              <a:t>deklaratsioon</a:t>
            </a:r>
            <a:r>
              <a:rPr lang="fi-FI" dirty="0"/>
              <a:t> (EPD)</a:t>
            </a:r>
            <a:endParaRPr lang="et-EE" dirty="0"/>
          </a:p>
          <a:p>
            <a:r>
              <a:rPr lang="et-EE" altLang="et-EE" sz="2400" dirty="0"/>
              <a:t>Asjakohased standardid</a:t>
            </a:r>
          </a:p>
          <a:p>
            <a:pPr lvl="1"/>
            <a:r>
              <a:rPr lang="et-EE" altLang="et-EE" sz="2400" dirty="0"/>
              <a:t>ISO 14040:1997 Keskkonnajuhtimine - Olelusringi hindamine - Põhimõtted ja struktuur</a:t>
            </a:r>
          </a:p>
          <a:p>
            <a:pPr lvl="1"/>
            <a:r>
              <a:rPr lang="et-EE" altLang="et-EE" sz="2400" dirty="0"/>
              <a:t>ISO 14041:1998 Keskkonnajuhtimine - Olelusringi hindamine - Eesmärgi ja ulatuse määratlemine ning inventuur</a:t>
            </a:r>
          </a:p>
          <a:p>
            <a:pPr lvl="1"/>
            <a:r>
              <a:rPr lang="et-EE" altLang="et-EE" sz="2400" dirty="0"/>
              <a:t>ISO 14042:2000 Keskkonnajuhtimine - Olelusringi hindamine - Mõju hindamine</a:t>
            </a:r>
          </a:p>
          <a:p>
            <a:pPr lvl="1"/>
            <a:r>
              <a:rPr lang="et-EE" altLang="et-EE" sz="2400" dirty="0"/>
              <a:t>ISO 14043:2000 Keskkonnajuhtimine - Olelusringi hindamine - Interpreteerimine</a:t>
            </a: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8B0921B-A12A-D680-6895-4C2FF1FEB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1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07.01.2026</a:t>
            </a:fld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 dirty="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vajadusel ka kahel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 dirty="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98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67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9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5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698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17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•"/>
              <a:defRPr sz="3200"/>
            </a:lvl1pPr>
            <a:lvl2pPr marL="914400" lvl="1" indent="-424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80"/>
              <a:buChar char="•"/>
              <a:defRPr sz="2800"/>
            </a:lvl2pPr>
            <a:lvl3pPr marL="1371600" lvl="2" indent="-396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40"/>
              <a:buChar char="•"/>
              <a:defRPr sz="24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86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 rot="5400000">
            <a:off x="4195274" y="-932813"/>
            <a:ext cx="380145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63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8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6396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21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2" r:id="rId13"/>
    <p:sldLayoutId id="2147483923" r:id="rId14"/>
    <p:sldLayoutId id="2147483920" r:id="rId1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34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424261"/>
            <a:ext cx="10515600" cy="380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009383" y="6227748"/>
            <a:ext cx="5001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AEAEAE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800">
              <a:solidFill>
                <a:srgbClr val="AEAEA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5928" y="-1566072"/>
            <a:ext cx="3132144" cy="31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5541"/>
            <a:ext cx="4625874" cy="72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275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EE56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937337" y="1275846"/>
            <a:ext cx="6069638" cy="6069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 descr="A person holding a tablet and a p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28801"/>
          <a:stretch>
            <a:fillRect/>
          </a:stretch>
        </p:blipFill>
        <p:spPr>
          <a:xfrm>
            <a:off x="6640508" y="323385"/>
            <a:ext cx="4987265" cy="65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A logo with blue lett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228" y="5930465"/>
            <a:ext cx="5978771" cy="92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6439" y="677056"/>
            <a:ext cx="4625874" cy="73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911225" y="2222517"/>
            <a:ext cx="6264275" cy="201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lnSpc>
                <a:spcPct val="80000"/>
              </a:lnSpc>
              <a:buClr>
                <a:srgbClr val="233F1E"/>
              </a:buClr>
              <a:buSzPts val="7200"/>
            </a:pPr>
            <a:r>
              <a:rPr lang="et-EE" sz="3600" b="1" dirty="0">
                <a:latin typeface="Verdana"/>
                <a:ea typeface="Verdana"/>
              </a:rPr>
              <a:t>MOODUL 2 (OSA2)</a:t>
            </a:r>
            <a:br>
              <a:rPr lang="et-EE" sz="3600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sz="3600" dirty="0" err="1">
                <a:latin typeface="Verdana"/>
                <a:ea typeface="Verdana"/>
              </a:rPr>
              <a:t>Roheinvesteeringute</a:t>
            </a:r>
            <a:r>
              <a:rPr lang="fi-FI" sz="3600" dirty="0">
                <a:latin typeface="Verdana"/>
                <a:ea typeface="Verdana"/>
              </a:rPr>
              <a:t> </a:t>
            </a:r>
            <a:r>
              <a:rPr lang="fi-FI" sz="3600" dirty="0" err="1">
                <a:latin typeface="Verdana"/>
                <a:ea typeface="Verdana"/>
              </a:rPr>
              <a:t>tasuvuse</a:t>
            </a:r>
            <a:r>
              <a:rPr lang="fi-FI" sz="3600" dirty="0">
                <a:latin typeface="Verdana"/>
                <a:ea typeface="Verdana"/>
              </a:rPr>
              <a:t> </a:t>
            </a:r>
            <a:r>
              <a:rPr lang="fi-FI" sz="3600" dirty="0" err="1">
                <a:latin typeface="Verdana"/>
                <a:ea typeface="Verdana"/>
              </a:rPr>
              <a:t>hindamine</a:t>
            </a:r>
            <a:r>
              <a:rPr lang="fi-FI" sz="3600" dirty="0">
                <a:latin typeface="Verdana"/>
                <a:ea typeface="Verdana"/>
              </a:rPr>
              <a:t> ja </a:t>
            </a:r>
            <a:r>
              <a:rPr lang="fi-FI" sz="3600" dirty="0" err="1">
                <a:latin typeface="Verdana"/>
                <a:ea typeface="Verdana"/>
              </a:rPr>
              <a:t>analüüs</a:t>
            </a:r>
            <a:r>
              <a:rPr lang="et-EE" sz="3600" dirty="0">
                <a:latin typeface="Verdana"/>
                <a:ea typeface="Verdana"/>
              </a:rPr>
              <a:t> veonduses</a:t>
            </a:r>
            <a:b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2000" dirty="0">
                <a:latin typeface="Verdana"/>
                <a:ea typeface="Verdana"/>
              </a:rPr>
              <a:t>1 EAP</a:t>
            </a:r>
            <a:endParaRPr lang="et-EE" sz="2000" b="1" dirty="0">
              <a:solidFill>
                <a:schemeClr val="accent2"/>
              </a:solidFill>
              <a:latin typeface="Verdana"/>
              <a:ea typeface="Verdana"/>
              <a:sym typeface="DM San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64227" y="5245479"/>
            <a:ext cx="84582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Õppeaine </a:t>
            </a: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Rohetasuvus 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transpordis ja väärtusahelates</a:t>
            </a: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(3 EAP)</a:t>
            </a:r>
            <a:endParaRPr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AE1A6-47E7-1419-DB3E-763A4C8B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5E13892-CC9B-13AB-E400-337DD2ABE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t-EE" altLang="en-US" dirty="0"/>
              <a:t>ÖKOLOOGILINE JALAJÄLG</a:t>
            </a:r>
          </a:p>
          <a:p>
            <a:r>
              <a:rPr lang="et-EE" altLang="en-US" dirty="0">
                <a:latin typeface="Verdana"/>
                <a:ea typeface="Verdana"/>
              </a:rPr>
              <a:t>(KESKKONNAJÄLG)</a:t>
            </a:r>
            <a:endParaRPr lang="et-EE" altLang="en-US" dirty="0">
              <a:ea typeface="Verdana"/>
            </a:endParaRPr>
          </a:p>
        </p:txBody>
      </p:sp>
      <p:pic>
        <p:nvPicPr>
          <p:cNvPr id="5" name="Pildi kohatäide 4" descr="Pilt, millel on kujutatud tekst, kuvatõmmis&#10;&#10;Tehisintellekti genereeritud sisu ei pruugi olla õige.">
            <a:extLst>
              <a:ext uri="{FF2B5EF4-FFF2-40B4-BE49-F238E27FC236}">
                <a16:creationId xmlns:a16="http://schemas.microsoft.com/office/drawing/2014/main" id="{F0419C40-AF74-6D6D-7876-D4F49D9D73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34" b="1134"/>
          <a:stretch/>
        </p:blipFill>
        <p:spPr>
          <a:xfrm>
            <a:off x="6936021" y="558068"/>
            <a:ext cx="4152435" cy="495849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592CC07-6C41-8477-EB13-0C0EF1CC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endParaRPr lang="et-EE" dirty="0">
              <a:ea typeface="Verdana"/>
            </a:endParaRPr>
          </a:p>
          <a:p>
            <a:endParaRPr lang="et-EE" dirty="0"/>
          </a:p>
          <a:p>
            <a:endParaRPr lang="et-EE" dirty="0">
              <a:ea typeface="Verdana"/>
            </a:endParaRP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E74F7E2-B8F4-9146-6753-62535BD4A7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703" y="1609447"/>
            <a:ext cx="6042836" cy="390711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Ökoloogilise jalajälje</a:t>
            </a:r>
            <a:r>
              <a:rPr lang="et-EE" dirty="0">
                <a:latin typeface="Verdana"/>
                <a:ea typeface="Verdana"/>
              </a:rPr>
              <a:t> leidmine on meetod, mille abil arvutatakse ligikaudne maa-ala suurus, mida on vaja inimese, leibkonna, toote, mõne organisatsiooni või territoriaalse üksuse poolt ühes aastas kasutatavate ressursside (nt soojusenergia ja/või mootorikütus) tootmiseks ja tekkinud jäätmete ning saaste ümbertöötlemiseks, ladestamiseks või looduslikesse aineringetesse sidumiseks.</a:t>
            </a:r>
          </a:p>
          <a:p>
            <a:endParaRPr lang="et-EE" dirty="0">
              <a:latin typeface="Verdana"/>
              <a:ea typeface="Verdana"/>
            </a:endParaRPr>
          </a:p>
          <a:p>
            <a:r>
              <a:rPr lang="et-EE" dirty="0">
                <a:latin typeface="Verdana"/>
                <a:ea typeface="Verdana"/>
              </a:rPr>
              <a:t>Mõõdetakse </a:t>
            </a:r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globaalhektarites inimese kohta aastas</a:t>
            </a:r>
            <a:r>
              <a:rPr lang="et-EE" dirty="0">
                <a:latin typeface="Verdana"/>
                <a:ea typeface="Verdana"/>
              </a:rPr>
              <a:t> (</a:t>
            </a:r>
            <a:r>
              <a:rPr lang="et-EE" dirty="0" err="1">
                <a:latin typeface="Verdana"/>
                <a:ea typeface="Verdana"/>
              </a:rPr>
              <a:t>gha</a:t>
            </a:r>
            <a:r>
              <a:rPr lang="et-EE" dirty="0">
                <a:latin typeface="Verdana"/>
                <a:ea typeface="Verdana"/>
              </a:rPr>
              <a:t>/in a). Üks globaalhektar on tingühik, mis vastab maakera keskmise bioloogilise tootlikkusega hektarile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01F24-A77C-7918-6DA3-442FEA3C2BC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5182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2B44-A0C3-52A9-ACCC-EA5FEEDB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89CAA795-B7E5-E50E-C665-34C4CD6EE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CO</a:t>
            </a:r>
            <a:r>
              <a:rPr lang="et-EE" altLang="en-US" baseline="-25000" dirty="0"/>
              <a:t>2</a:t>
            </a:r>
            <a:r>
              <a:rPr lang="et-EE" altLang="en-US" dirty="0"/>
              <a:t> heitkoguste LEIDMINE JA SÜSINIKU JALAJÄLG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50D0E1E-7D33-5502-E0DA-7A7322094B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705927"/>
            <a:ext cx="4351731" cy="3939063"/>
          </a:xfrm>
        </p:spPr>
        <p:txBody>
          <a:bodyPr/>
          <a:lstStyle/>
          <a:p>
            <a:pPr lvl="0"/>
            <a:r>
              <a:rPr lang="et-EE" dirty="0">
                <a:solidFill>
                  <a:schemeClr val="tx1"/>
                </a:solidFill>
              </a:rPr>
              <a:t>Süsiniku jalajälg </a:t>
            </a:r>
            <a:r>
              <a:rPr lang="et-EE" dirty="0"/>
              <a:t>on tuleminäitaja, mis iseloomustab üksikisiku, organisatsiooni, tehnorajatise, masina või seadme, operatsiooni, protsessi jms heitkoguseid taandatuna süsinikdioksiidi ekvivalendile</a:t>
            </a:r>
          </a:p>
          <a:p>
            <a:pPr marL="0" lvl="0" indent="0">
              <a:buNone/>
            </a:pPr>
            <a:endParaRPr lang="et-EE" dirty="0"/>
          </a:p>
          <a:p>
            <a:pPr lvl="0"/>
            <a:r>
              <a:rPr lang="et-EE" dirty="0">
                <a:solidFill>
                  <a:schemeClr val="tx1"/>
                </a:solidFill>
              </a:rPr>
              <a:t>Süsinikdioksiidi ekvivalent (CO</a:t>
            </a:r>
            <a:r>
              <a:rPr lang="et-EE" baseline="-25000" dirty="0">
                <a:solidFill>
                  <a:schemeClr val="tx1"/>
                </a:solidFill>
              </a:rPr>
              <a:t>2e</a:t>
            </a:r>
            <a:r>
              <a:rPr lang="et-EE" dirty="0">
                <a:solidFill>
                  <a:schemeClr val="tx1"/>
                </a:solidFill>
              </a:rPr>
              <a:t>)</a:t>
            </a:r>
            <a:r>
              <a:rPr lang="et-EE" dirty="0"/>
              <a:t> – universaalne kasvuhoonegaaside mõõtühik, mis peegeldab nende erinevat potentsiaali globaalse soojenemise tekitamisel</a:t>
            </a:r>
          </a:p>
          <a:p>
            <a:pPr marL="0" lvl="0" indent="0">
              <a:buNone/>
            </a:pPr>
            <a:endParaRPr lang="et-EE" dirty="0"/>
          </a:p>
        </p:txBody>
      </p:sp>
      <p:pic>
        <p:nvPicPr>
          <p:cNvPr id="4" name="Pilt 3" descr="Pilt, millel on kujutatud tekst, kuvatõmmis, tarkvara, Veebileht&#10;&#10;Tehisintellekti genereeritud sisu ei pruugi olla õige.">
            <a:extLst>
              <a:ext uri="{FF2B5EF4-FFF2-40B4-BE49-F238E27FC236}">
                <a16:creationId xmlns:a16="http://schemas.microsoft.com/office/drawing/2014/main" id="{2C8449CF-07C2-DA0D-BC14-1BAD5B59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167" y="554705"/>
            <a:ext cx="4246981" cy="2306221"/>
          </a:xfrm>
          <a:prstGeom prst="rect">
            <a:avLst/>
          </a:prstGeom>
        </p:spPr>
      </p:pic>
      <p:pic>
        <p:nvPicPr>
          <p:cNvPr id="7" name="Pilt 6" descr="Pilt, millel on kujutatud tekst, kuvatõmmis, Font, number&#10;&#10;Tehisintellekti genereeritud sisu ei pruugi olla õige.">
            <a:extLst>
              <a:ext uri="{FF2B5EF4-FFF2-40B4-BE49-F238E27FC236}">
                <a16:creationId xmlns:a16="http://schemas.microsoft.com/office/drawing/2014/main" id="{7CD61954-CA20-0088-517B-6C6AF9E56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163" y="3503377"/>
            <a:ext cx="4248151" cy="2008683"/>
          </a:xfrm>
          <a:prstGeom prst="rect">
            <a:avLst/>
          </a:prstGeom>
        </p:spPr>
      </p:pic>
      <p:sp>
        <p:nvSpPr>
          <p:cNvPr id="8" name="Ristkülik 7">
            <a:extLst>
              <a:ext uri="{FF2B5EF4-FFF2-40B4-BE49-F238E27FC236}">
                <a16:creationId xmlns:a16="http://schemas.microsoft.com/office/drawing/2014/main" id="{BFAB644C-E9C2-5A8C-8B93-05B5D5361F25}"/>
              </a:ext>
            </a:extLst>
          </p:cNvPr>
          <p:cNvSpPr/>
          <p:nvPr/>
        </p:nvSpPr>
        <p:spPr>
          <a:xfrm>
            <a:off x="6888747" y="552116"/>
            <a:ext cx="4256505" cy="49650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E5AF0-DAF5-F628-88BF-A0A763712535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890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832F6-934B-6DA1-8AD8-7568ACB5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76334765-32E7-0980-4CDF-1AED4AFDD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71700" y="1576026"/>
            <a:ext cx="4351731" cy="3940538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tx1"/>
                </a:solidFill>
              </a:rPr>
              <a:t>Eluring – </a:t>
            </a:r>
            <a:r>
              <a:rPr lang="et-EE" altLang="et-EE" dirty="0"/>
              <a:t>toote või teenuse eluiga n-ö hällist hauani, mis koosneb tootesüsteemi järjestikustest ja omavahel seotud etappidest </a:t>
            </a:r>
          </a:p>
          <a:p>
            <a:endParaRPr lang="et-EE" altLang="et-EE" dirty="0"/>
          </a:p>
          <a:p>
            <a:r>
              <a:rPr lang="et-EE" altLang="et-EE" dirty="0"/>
              <a:t>Eluringi kuuluvad toote valmistamiseks vajaliku toorme kaevandamine ja valmistamine, tootmisprotsess, pakendamine, levitamine, kasutamine ning toote kasutusest kõrvaldamine ehk tekkivate jäätmete käitlemine, sh </a:t>
            </a:r>
            <a:r>
              <a:rPr lang="et-EE" altLang="et-EE" dirty="0" err="1"/>
              <a:t>etappidevaheline</a:t>
            </a:r>
            <a:r>
              <a:rPr lang="et-EE" altLang="et-EE" dirty="0"/>
              <a:t> vedu</a:t>
            </a:r>
            <a:endParaRPr lang="et-E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944FABFC-96B9-1E44-9F5D-14984B2EF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altLang="en-US" dirty="0"/>
              <a:t>TOODETE-TEENUSTE ELURINGI (ELUTSÜKLI, OLELUSRINGI, ELUKAARE) HINDAMINE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25BE2104-6FA5-4A33-FA72-DE0722A1F3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824412" cy="3359252"/>
          </a:xfrm>
        </p:spPr>
        <p:txBody>
          <a:bodyPr/>
          <a:lstStyle/>
          <a:p>
            <a:r>
              <a:rPr lang="et-EE" dirty="0">
                <a:solidFill>
                  <a:schemeClr val="tx1"/>
                </a:solidFill>
              </a:rPr>
              <a:t>Eluringi hindamine </a:t>
            </a:r>
            <a:r>
              <a:rPr lang="et-EE" dirty="0"/>
              <a:t>– keskkonnajuhtimise vahend, millega hinnatakse vara täielikku keskkonnamõju (sh </a:t>
            </a:r>
            <a:r>
              <a:rPr lang="et-EE" dirty="0" err="1"/>
              <a:t>välistulusid</a:t>
            </a:r>
            <a:r>
              <a:rPr lang="et-EE" dirty="0"/>
              <a:t> ja -kulusid) tema eluringi jooksul </a:t>
            </a:r>
            <a:endParaRPr lang="et-EE" dirty="0">
              <a:solidFill>
                <a:schemeClr val="tx1"/>
              </a:solidFill>
            </a:endParaRPr>
          </a:p>
          <a:p>
            <a:endParaRPr lang="et-EE" dirty="0"/>
          </a:p>
        </p:txBody>
      </p:sp>
      <p:pic>
        <p:nvPicPr>
          <p:cNvPr id="2" name="Pilt 2">
            <a:extLst>
              <a:ext uri="{FF2B5EF4-FFF2-40B4-BE49-F238E27FC236}">
                <a16:creationId xmlns:a16="http://schemas.microsoft.com/office/drawing/2014/main" id="{64177D4F-7E0D-0492-8CF1-0C3EE27C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52" y="558068"/>
            <a:ext cx="4871423" cy="335925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DBA11-D4D2-6571-E082-1009CBECC162}"/>
              </a:ext>
            </a:extLst>
          </p:cNvPr>
          <p:cNvSpPr txBox="1"/>
          <p:nvPr/>
        </p:nvSpPr>
        <p:spPr>
          <a:xfrm>
            <a:off x="6752168" y="4224197"/>
            <a:ext cx="4960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</a:rPr>
              <a:t>Eluringi hindamine </a:t>
            </a:r>
            <a:r>
              <a:rPr lang="et-EE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keskkonnajuhtimise vahend, millega hinnatakse vara täielikku keskkonnamõju (sh </a:t>
            </a:r>
            <a:r>
              <a:rPr lang="et-EE" dirty="0" err="1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välistulusid</a:t>
            </a:r>
            <a:r>
              <a:rPr lang="et-EE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 -kulusid) tema eluringi jooksul </a:t>
            </a:r>
          </a:p>
          <a:p>
            <a:endParaRPr lang="et-E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10FCC-1457-8F1D-5DF4-5DD06E528DBA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2490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4F8BA70-A640-F427-7FD7-7ACCA49D7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348749"/>
            <a:ext cx="10494517" cy="8108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dirty="0">
                <a:latin typeface="Verdana"/>
                <a:ea typeface="Verdana"/>
              </a:rPr>
              <a:t>VÄLISKULUDELE RAHALISE VÄÄRTUSE OMISTAMINE (VÄÄRTUSTAMINE, VARIKULUDE LEIDMINE)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9700067-9036-7496-8C22-A2D6640D0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1463511"/>
            <a:ext cx="8207377" cy="405417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t-EE" dirty="0">
                <a:latin typeface="Verdana"/>
                <a:ea typeface="Verdana"/>
              </a:rPr>
              <a:t>Euroopa Komisjoni poolt rahastatud teadusprojektid (HEATCO, IMPACT, PETS, UNITE jne)</a:t>
            </a:r>
            <a:endParaRPr lang="et-EE" dirty="0"/>
          </a:p>
          <a:p>
            <a:endParaRPr lang="et-EE" dirty="0"/>
          </a:p>
          <a:p>
            <a:r>
              <a:rPr lang="et-EE" dirty="0" err="1">
                <a:solidFill>
                  <a:schemeClr val="tx1"/>
                </a:solidFill>
              </a:rPr>
              <a:t>Handbook</a:t>
            </a:r>
            <a:r>
              <a:rPr lang="et-EE" dirty="0">
                <a:solidFill>
                  <a:schemeClr val="tx1"/>
                </a:solidFill>
              </a:rPr>
              <a:t> on </a:t>
            </a:r>
            <a:r>
              <a:rPr lang="et-EE" dirty="0" err="1">
                <a:solidFill>
                  <a:schemeClr val="tx1"/>
                </a:solidFill>
              </a:rPr>
              <a:t>the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external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costs</a:t>
            </a:r>
            <a:r>
              <a:rPr lang="et-EE" dirty="0">
                <a:solidFill>
                  <a:schemeClr val="tx1"/>
                </a:solidFill>
              </a:rPr>
              <a:t> of transport (Euroopa Komisjon)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Eesti keskkonnakasutuse välismõjude rahasse hindamine (end. Keskkonnaministeerium)</a:t>
            </a:r>
          </a:p>
          <a:p>
            <a:endParaRPr lang="et-EE" dirty="0"/>
          </a:p>
          <a:p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Süsinikdioksiidi heitkoguste hinnad süsinikuturul ja Euroopa Komisjoni juhised nende kasutamiseks transpordiinvesteeringute tasuvusarvutustes</a:t>
            </a:r>
          </a:p>
          <a:p>
            <a:endParaRPr lang="et-EE" dirty="0"/>
          </a:p>
          <a:p>
            <a:r>
              <a:rPr lang="et-EE" dirty="0"/>
              <a:t>Teadus- ja arendusasutused, nt Victoria Transpordipoliitika Instituut (Kanada)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508B6589-6D24-2C3C-4166-080EBD69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1" y="1350172"/>
            <a:ext cx="3327918" cy="4157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595F2-8127-B601-928B-D2FD2BF932B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6762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72A8-DD0F-0C5D-99D4-FE52BFFF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FB3300D-9A67-B57D-06B3-E86BEC4FD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SOTSIAALMAJANDUSLIK TASUVUSANALÜÜS</a:t>
            </a:r>
          </a:p>
        </p:txBody>
      </p:sp>
    </p:spTree>
    <p:extLst>
      <p:ext uri="{BB962C8B-B14F-4D97-AF65-F5344CB8AC3E}">
        <p14:creationId xmlns:p14="http://schemas.microsoft.com/office/powerpoint/2010/main" val="7554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D2FDEE3B-3BDB-F47C-0453-700773DA0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t-EE" dirty="0">
                <a:latin typeface="Verdana"/>
                <a:ea typeface="Verdana"/>
              </a:rPr>
              <a:t>ROHEINVESTEERINGU TULUDE JA KULUDE BILANSS</a:t>
            </a:r>
            <a:endParaRPr lang="et-E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76DAE61-3A2D-4642-2EEE-2E6460CB8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4484"/>
              </p:ext>
            </p:extLst>
          </p:nvPr>
        </p:nvGraphicFramePr>
        <p:xfrm>
          <a:off x="2032000" y="1486582"/>
          <a:ext cx="9098116" cy="355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49058">
                  <a:extLst>
                    <a:ext uri="{9D8B030D-6E8A-4147-A177-3AD203B41FA5}">
                      <a16:colId xmlns:a16="http://schemas.microsoft.com/office/drawing/2014/main" val="4090287646"/>
                    </a:ext>
                  </a:extLst>
                </a:gridCol>
                <a:gridCol w="4549058">
                  <a:extLst>
                    <a:ext uri="{9D8B030D-6E8A-4147-A177-3AD203B41FA5}">
                      <a16:colId xmlns:a16="http://schemas.microsoft.com/office/drawing/2014/main" val="1018281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HEAOLU VÄHENEMINE</a:t>
                      </a:r>
                    </a:p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HEAOLU SUURENEMINE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9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Infrastruktuuri-ettevõtjate täiskulu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Infrastruktuuri-ettevõtjate tulud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2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Veo-ettevõtjate täiskulu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Veo-ettevõtjate tulud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4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Jaotus- ja terminalikulud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Teiste väärtusahela osaliste (v.a tarbija) tulud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6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Avalike teenuste 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err="1">
                          <a:solidFill>
                            <a:srgbClr val="332B60"/>
                          </a:solidFill>
                        </a:rPr>
                        <a:t>Väliskulude</a:t>
                      </a: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 sisestamiseks kehtestatud maksude laekumine riigieelarvesse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0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Muud </a:t>
                      </a:r>
                      <a:r>
                        <a:rPr lang="et-EE" sz="1600" dirty="0" err="1">
                          <a:solidFill>
                            <a:srgbClr val="332B60"/>
                          </a:solidFill>
                        </a:rPr>
                        <a:t>väliskulud</a:t>
                      </a:r>
                      <a:endParaRPr lang="et-EE" sz="1600" dirty="0">
                        <a:solidFill>
                          <a:srgbClr val="332B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 err="1">
                          <a:solidFill>
                            <a:srgbClr val="332B60"/>
                          </a:solidFill>
                        </a:rPr>
                        <a:t>Välistulud</a:t>
                      </a:r>
                      <a:endParaRPr lang="et-EE" sz="1600" dirty="0">
                        <a:solidFill>
                          <a:srgbClr val="332B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4829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t-E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Tarbija heaolu (</a:t>
                      </a:r>
                      <a:r>
                        <a:rPr lang="et-EE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consumer</a:t>
                      </a:r>
                      <a:r>
                        <a:rPr lang="et-EE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t-EE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surplus</a:t>
                      </a:r>
                      <a:r>
                        <a:rPr lang="et-E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muutus, </a:t>
                      </a:r>
                    </a:p>
                    <a:p>
                      <a:pPr marL="0" algn="ctr" defTabSz="914400" rtl="0" eaLnBrk="1" latinLnBrk="0" hangingPunct="1"/>
                      <a:r>
                        <a:rPr lang="et-E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tasakaalustav kanne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t-E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918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E8F178-E686-8ECF-2504-D3A8E65E224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4245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C0F5-DE13-6784-0D88-98AD2A91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F4FE639B-1A7F-57D9-3368-D0B8F183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Sotsiaalmajanduslik tasuvusanalüüs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1E9A670-829E-F17C-5E0B-56A41B3D07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r>
              <a:rPr lang="et-EE" dirty="0"/>
              <a:t>I</a:t>
            </a:r>
            <a:r>
              <a:rPr lang="fi-FI" dirty="0" err="1"/>
              <a:t>nvesteeringuarvutlus</a:t>
            </a:r>
            <a:r>
              <a:rPr lang="fi-FI" dirty="0"/>
              <a:t>, </a:t>
            </a:r>
            <a:r>
              <a:rPr lang="fi-FI" dirty="0" err="1"/>
              <a:t>kuhu</a:t>
            </a:r>
            <a:r>
              <a:rPr lang="fi-FI" dirty="0"/>
              <a:t> </a:t>
            </a:r>
            <a:r>
              <a:rPr lang="fi-FI" dirty="0" err="1"/>
              <a:t>kaasatakse</a:t>
            </a:r>
            <a:r>
              <a:rPr lang="fi-FI" dirty="0"/>
              <a:t> </a:t>
            </a:r>
            <a:r>
              <a:rPr lang="et-EE" dirty="0"/>
              <a:t>väärtusahelas tuvastatud </a:t>
            </a:r>
            <a:r>
              <a:rPr lang="et-EE" dirty="0" err="1"/>
              <a:t>sisekulude</a:t>
            </a:r>
            <a:r>
              <a:rPr lang="et-EE" dirty="0"/>
              <a:t> ja -tulude kõrval </a:t>
            </a:r>
            <a:r>
              <a:rPr lang="fi-FI" dirty="0"/>
              <a:t>ka </a:t>
            </a:r>
            <a:r>
              <a:rPr lang="fi-FI" dirty="0" err="1"/>
              <a:t>välistulud</a:t>
            </a:r>
            <a:r>
              <a:rPr lang="fi-FI" dirty="0"/>
              <a:t> ja -</a:t>
            </a:r>
            <a:r>
              <a:rPr lang="fi-FI" dirty="0" err="1"/>
              <a:t>kulud</a:t>
            </a:r>
            <a:r>
              <a:rPr lang="fi-FI" dirty="0"/>
              <a:t> </a:t>
            </a:r>
            <a:r>
              <a:rPr lang="fi-FI" dirty="0" err="1"/>
              <a:t>ning</a:t>
            </a:r>
            <a:r>
              <a:rPr lang="fi-FI" dirty="0"/>
              <a:t> </a:t>
            </a:r>
            <a:r>
              <a:rPr lang="et-EE" dirty="0"/>
              <a:t>isikukulud</a:t>
            </a:r>
          </a:p>
          <a:p>
            <a:endParaRPr lang="et-EE" dirty="0">
              <a:ea typeface="Verdana"/>
            </a:endParaRPr>
          </a:p>
          <a:p>
            <a:r>
              <a:rPr lang="et-EE" dirty="0">
                <a:latin typeface="Verdana"/>
                <a:ea typeface="Verdana"/>
              </a:rPr>
              <a:t>Sotsiaalmajandusliku tasuvusanalüüsi protsess riiklikest vahenditest rahastatavate roheinvesteeringute korral, vt joonis vasakul</a:t>
            </a:r>
          </a:p>
        </p:txBody>
      </p:sp>
      <p:pic>
        <p:nvPicPr>
          <p:cNvPr id="5" name="Pilt 4" descr="Pilt, millel on kujutatud tekst, kuvatõmmis, Font&#10;&#10;Tehisintellekti genereeritud sisu ei pruugi olla õige.">
            <a:extLst>
              <a:ext uri="{FF2B5EF4-FFF2-40B4-BE49-F238E27FC236}">
                <a16:creationId xmlns:a16="http://schemas.microsoft.com/office/drawing/2014/main" id="{98377994-3F1F-09B6-5AF5-8B221785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07" y="561033"/>
            <a:ext cx="3648703" cy="547635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87446-E4FC-0348-7EC2-38A68CA4D1A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7885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6B566-3328-5EA4-1B03-602DFE2E0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54DB23A-1813-A3A0-5D5A-EDB33271D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TEISI MEETODEID ROHETASUVUSE HINDAMISEKS</a:t>
            </a:r>
          </a:p>
        </p:txBody>
      </p:sp>
    </p:spTree>
    <p:extLst>
      <p:ext uri="{BB962C8B-B14F-4D97-AF65-F5344CB8AC3E}">
        <p14:creationId xmlns:p14="http://schemas.microsoft.com/office/powerpoint/2010/main" val="129575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A8A2-C540-055D-F86C-81DA2792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7F4A26C6-0646-DA53-59BE-E8D1DA4ED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t-EE" dirty="0"/>
              <a:t>Vähimakulu mudel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3FB285-25E1-6BC6-5578-606D8DBD47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r>
              <a:rPr lang="et-EE" dirty="0">
                <a:latin typeface="Verdana"/>
                <a:ea typeface="Verdana"/>
              </a:rPr>
              <a:t>E.-M. Villemi järgi:</a:t>
            </a:r>
          </a:p>
          <a:p>
            <a:pPr marL="0" lvl="0" indent="0">
              <a:buNone/>
            </a:pPr>
            <a:endParaRPr lang="et-EE" dirty="0"/>
          </a:p>
          <a:p>
            <a:pPr lvl="1"/>
            <a:r>
              <a:rPr lang="et-EE" dirty="0"/>
              <a:t>statistilisel andmestikul põhinev otsustusvahend,</a:t>
            </a:r>
          </a:p>
          <a:p>
            <a:pPr lvl="1"/>
            <a:r>
              <a:rPr lang="et-EE" dirty="0"/>
              <a:t>esitatud matemaatilise mudelina,</a:t>
            </a:r>
          </a:p>
          <a:p>
            <a:pPr lvl="1"/>
            <a:r>
              <a:rPr lang="et-EE" dirty="0"/>
              <a:t>mis veonõudlusest lähtudes,</a:t>
            </a:r>
          </a:p>
          <a:p>
            <a:pPr lvl="1"/>
            <a:r>
              <a:rPr lang="et-EE" dirty="0"/>
              <a:t>kaasates otsustusprotsessi transpordisüsteemi üldistatud täiskulu, </a:t>
            </a:r>
            <a:endParaRPr lang="et-EE" dirty="0">
              <a:ea typeface="Verdana"/>
            </a:endParaRPr>
          </a:p>
          <a:p>
            <a:pPr lvl="1"/>
            <a:r>
              <a:rPr lang="et-EE" dirty="0"/>
              <a:t>aitab määrata veoliiki/veoviisi, </a:t>
            </a:r>
          </a:p>
          <a:p>
            <a:pPr lvl="1"/>
            <a:r>
              <a:rPr lang="et-EE" dirty="0"/>
              <a:t>mis konkreetse nõudluse juures on odavaim,</a:t>
            </a:r>
          </a:p>
          <a:p>
            <a:pPr lvl="1"/>
            <a:r>
              <a:rPr lang="et-EE" dirty="0"/>
              <a:t>ja annab sellega alused otsustamaks optimaalseima veoviisi rahastamise üle</a:t>
            </a:r>
          </a:p>
          <a:p>
            <a:pPr lvl="0"/>
            <a:endParaRPr lang="et-EE" dirty="0"/>
          </a:p>
          <a:p>
            <a:endParaRPr lang="et-E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075F3-BAB3-15BC-F85D-A1B84DFB601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5784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8F46B-832F-0445-40F0-DEF18361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70846310-9593-08BD-63FB-B1C3AFE3F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t-EE" dirty="0"/>
              <a:t>Ressursside integreeritud planeerimine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C6358D8-BDF7-4D8F-403E-D30BB53543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4"/>
            <a:ext cx="8802241" cy="454855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dirty="0">
                <a:latin typeface="Verdana"/>
                <a:ea typeface="Verdana"/>
              </a:rPr>
              <a:t>Vähimakulu mudeli edasiarendus avalike hüviste jaoks </a:t>
            </a:r>
            <a:endParaRPr lang="et-EE" altLang="et-EE" dirty="0">
              <a:latin typeface="Verdana"/>
              <a:ea typeface="Verdana"/>
            </a:endParaRPr>
          </a:p>
          <a:p>
            <a:endParaRPr lang="et-EE" dirty="0">
              <a:ea typeface="Verdana" charset="0"/>
            </a:endParaRPr>
          </a:p>
          <a:p>
            <a:pPr lvl="1"/>
            <a:r>
              <a:rPr lang="en-US" sz="1800" i="1" dirty="0"/>
              <a:t>Ex-ante</a:t>
            </a:r>
            <a:r>
              <a:rPr lang="en-US" sz="1800" dirty="0"/>
              <a:t> </a:t>
            </a:r>
            <a:r>
              <a:rPr lang="en-US" sz="1800" err="1"/>
              <a:t>analüüsis</a:t>
            </a:r>
            <a:r>
              <a:rPr lang="en-US" sz="1800" dirty="0"/>
              <a:t> </a:t>
            </a:r>
            <a:r>
              <a:rPr lang="en-US" sz="1800" err="1"/>
              <a:t>määratakse</a:t>
            </a:r>
            <a:r>
              <a:rPr lang="en-US" sz="1800" dirty="0"/>
              <a:t> </a:t>
            </a:r>
            <a:r>
              <a:rPr lang="en-US" sz="1800" err="1"/>
              <a:t>kindlaks</a:t>
            </a:r>
            <a:r>
              <a:rPr lang="en-US" sz="1800" dirty="0"/>
              <a:t> </a:t>
            </a:r>
            <a:r>
              <a:rPr lang="en-US" sz="1800" err="1"/>
              <a:t>roheinvesteeringu</a:t>
            </a:r>
            <a:r>
              <a:rPr lang="en-US" sz="1800" dirty="0"/>
              <a:t> </a:t>
            </a:r>
            <a:r>
              <a:rPr lang="en-US" sz="1800" err="1"/>
              <a:t>strateegilised</a:t>
            </a:r>
            <a:r>
              <a:rPr lang="en-US" sz="1800" dirty="0"/>
              <a:t> </a:t>
            </a:r>
            <a:r>
              <a:rPr lang="en-US" sz="1800" err="1"/>
              <a:t>eesmärgid</a:t>
            </a:r>
            <a:r>
              <a:rPr lang="en-US" sz="1800" dirty="0"/>
              <a:t> ja </a:t>
            </a:r>
            <a:r>
              <a:rPr lang="en-US" sz="1800" err="1"/>
              <a:t>tuleminäitajad</a:t>
            </a:r>
            <a:endParaRPr lang="en-US" sz="1800">
              <a:ea typeface="Verdana"/>
            </a:endParaRPr>
          </a:p>
          <a:p>
            <a:pPr lvl="1"/>
            <a:r>
              <a:rPr lang="en-US" sz="1800" err="1"/>
              <a:t>Töötatakse</a:t>
            </a:r>
            <a:r>
              <a:rPr lang="en-US" sz="1800" dirty="0"/>
              <a:t> </a:t>
            </a:r>
            <a:r>
              <a:rPr lang="en-US" sz="1800" err="1"/>
              <a:t>välja</a:t>
            </a:r>
            <a:r>
              <a:rPr lang="en-US" sz="1800" dirty="0"/>
              <a:t> </a:t>
            </a:r>
            <a:r>
              <a:rPr lang="en-US" sz="1800" err="1"/>
              <a:t>stsenaariumid</a:t>
            </a:r>
            <a:r>
              <a:rPr lang="en-US" sz="1800" dirty="0"/>
              <a:t>, </a:t>
            </a:r>
            <a:r>
              <a:rPr lang="en-US" sz="1800" err="1"/>
              <a:t>millega</a:t>
            </a:r>
            <a:r>
              <a:rPr lang="en-US" sz="1800" dirty="0"/>
              <a:t> </a:t>
            </a:r>
            <a:r>
              <a:rPr lang="en-US" sz="1800" err="1"/>
              <a:t>strateegilisi</a:t>
            </a:r>
            <a:r>
              <a:rPr lang="en-US" sz="1800" dirty="0"/>
              <a:t> </a:t>
            </a:r>
            <a:r>
              <a:rPr lang="en-US" sz="1800" err="1"/>
              <a:t>eesmärke</a:t>
            </a:r>
            <a:r>
              <a:rPr lang="en-US" sz="1800" dirty="0"/>
              <a:t> </a:t>
            </a:r>
            <a:r>
              <a:rPr lang="en-US" sz="1800" err="1"/>
              <a:t>saavutada</a:t>
            </a:r>
            <a:r>
              <a:rPr lang="en-US" sz="1800" dirty="0"/>
              <a:t>. Need </a:t>
            </a:r>
            <a:r>
              <a:rPr lang="en-US" sz="1800" err="1"/>
              <a:t>hõlmavad</a:t>
            </a:r>
            <a:r>
              <a:rPr lang="en-US" sz="1800" dirty="0"/>
              <a:t> </a:t>
            </a:r>
            <a:r>
              <a:rPr lang="en-US" sz="1800" err="1"/>
              <a:t>nii</a:t>
            </a:r>
            <a:r>
              <a:rPr lang="en-US" sz="1800" dirty="0"/>
              <a:t> </a:t>
            </a:r>
            <a:r>
              <a:rPr lang="en-US" sz="1800" err="1"/>
              <a:t>investeeringuid</a:t>
            </a:r>
            <a:r>
              <a:rPr lang="en-US" sz="1800" dirty="0"/>
              <a:t> </a:t>
            </a:r>
            <a:r>
              <a:rPr lang="en-US" sz="1800" err="1">
                <a:solidFill>
                  <a:srgbClr val="92D050"/>
                </a:solidFill>
              </a:rPr>
              <a:t>infrastruktuuri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err="1">
                <a:solidFill>
                  <a:srgbClr val="92D050"/>
                </a:solidFill>
              </a:rPr>
              <a:t>läbilaskevõime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err="1">
                <a:solidFill>
                  <a:srgbClr val="92D050"/>
                </a:solidFill>
              </a:rPr>
              <a:t>suurendamiseks</a:t>
            </a:r>
            <a:r>
              <a:rPr lang="en-US" sz="1800" dirty="0"/>
              <a:t> </a:t>
            </a:r>
            <a:r>
              <a:rPr lang="en-US" sz="1800" err="1"/>
              <a:t>kui</a:t>
            </a:r>
            <a:r>
              <a:rPr lang="en-US" sz="1800" dirty="0"/>
              <a:t> ka </a:t>
            </a:r>
            <a:r>
              <a:rPr lang="en-US" sz="1800" err="1"/>
              <a:t>meetmeid</a:t>
            </a:r>
            <a:r>
              <a:rPr lang="en-US" sz="1800" dirty="0"/>
              <a:t> </a:t>
            </a:r>
            <a:r>
              <a:rPr lang="en-US" sz="1800" err="1">
                <a:solidFill>
                  <a:srgbClr val="92D050"/>
                </a:solidFill>
              </a:rPr>
              <a:t>nõudluse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err="1">
                <a:solidFill>
                  <a:srgbClr val="92D050"/>
                </a:solidFill>
              </a:rPr>
              <a:t>kujundamiseks</a:t>
            </a:r>
            <a:r>
              <a:rPr lang="en-US" sz="1800" dirty="0"/>
              <a:t> </a:t>
            </a:r>
            <a:endParaRPr lang="en-US" sz="1800" dirty="0">
              <a:ea typeface="Verdana"/>
            </a:endParaRPr>
          </a:p>
          <a:p>
            <a:pPr lvl="1"/>
            <a:r>
              <a:rPr lang="en-US" sz="1800" err="1"/>
              <a:t>Määratakse</a:t>
            </a:r>
            <a:r>
              <a:rPr lang="en-US" sz="1800" dirty="0"/>
              <a:t> </a:t>
            </a:r>
            <a:r>
              <a:rPr lang="en-US" sz="1800" err="1"/>
              <a:t>kindlaks</a:t>
            </a:r>
            <a:r>
              <a:rPr lang="en-US" sz="1800" dirty="0"/>
              <a:t> </a:t>
            </a:r>
            <a:r>
              <a:rPr lang="en-US" sz="1800" err="1">
                <a:solidFill>
                  <a:srgbClr val="92D050"/>
                </a:solidFill>
              </a:rPr>
              <a:t>ressursivajadus</a:t>
            </a:r>
            <a:r>
              <a:rPr lang="en-US" sz="1800" dirty="0"/>
              <a:t>, </a:t>
            </a:r>
            <a:r>
              <a:rPr lang="en-US" sz="1800" err="1"/>
              <a:t>hinnates</a:t>
            </a:r>
            <a:r>
              <a:rPr lang="en-US" sz="1800" dirty="0"/>
              <a:t> </a:t>
            </a:r>
            <a:r>
              <a:rPr lang="en-US" sz="1800" err="1">
                <a:solidFill>
                  <a:srgbClr val="92D050"/>
                </a:solidFill>
              </a:rPr>
              <a:t>kõikide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err="1">
                <a:solidFill>
                  <a:srgbClr val="92D050"/>
                </a:solidFill>
              </a:rPr>
              <a:t>stsenaariumide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err="1">
                <a:solidFill>
                  <a:srgbClr val="92D050"/>
                </a:solidFill>
              </a:rPr>
              <a:t>kulusid</a:t>
            </a:r>
            <a:r>
              <a:rPr lang="en-US" sz="1800" dirty="0">
                <a:solidFill>
                  <a:srgbClr val="92D050"/>
                </a:solidFill>
              </a:rPr>
              <a:t> ja </a:t>
            </a:r>
            <a:r>
              <a:rPr lang="en-US" sz="1800" err="1">
                <a:solidFill>
                  <a:srgbClr val="92D050"/>
                </a:solidFill>
              </a:rPr>
              <a:t>tulusid</a:t>
            </a:r>
            <a:r>
              <a:rPr lang="en-US" sz="1800" dirty="0"/>
              <a:t> (</a:t>
            </a:r>
            <a:r>
              <a:rPr lang="en-US" sz="1800" err="1"/>
              <a:t>k.a</a:t>
            </a:r>
            <a:r>
              <a:rPr lang="en-US" sz="1800" dirty="0"/>
              <a:t> </a:t>
            </a:r>
            <a:r>
              <a:rPr lang="en-US" sz="1800" err="1"/>
              <a:t>välistulud</a:t>
            </a:r>
            <a:r>
              <a:rPr lang="en-US" sz="1800" dirty="0"/>
              <a:t> ja –</a:t>
            </a:r>
            <a:r>
              <a:rPr lang="en-US" sz="1800" err="1"/>
              <a:t>kulud</a:t>
            </a:r>
            <a:r>
              <a:rPr lang="en-US" sz="1800" dirty="0"/>
              <a:t>, </a:t>
            </a:r>
            <a:r>
              <a:rPr lang="en-US" sz="1800" err="1"/>
              <a:t>kui</a:t>
            </a:r>
            <a:r>
              <a:rPr lang="en-US" sz="1800" dirty="0"/>
              <a:t> on </a:t>
            </a:r>
            <a:r>
              <a:rPr lang="en-US" sz="1800" err="1"/>
              <a:t>kohane</a:t>
            </a:r>
            <a:r>
              <a:rPr lang="en-US" sz="1800" dirty="0"/>
              <a:t>), </a:t>
            </a:r>
            <a:r>
              <a:rPr lang="en-US" sz="1800" err="1"/>
              <a:t>ning</a:t>
            </a:r>
            <a:r>
              <a:rPr lang="en-US" sz="1800" dirty="0"/>
              <a:t> </a:t>
            </a:r>
            <a:r>
              <a:rPr lang="en-US" sz="1800" err="1"/>
              <a:t>järjestatakse</a:t>
            </a:r>
            <a:r>
              <a:rPr lang="en-US" sz="1800" dirty="0"/>
              <a:t> </a:t>
            </a:r>
            <a:r>
              <a:rPr lang="en-US" sz="1800" err="1"/>
              <a:t>stsenaariumid</a:t>
            </a:r>
            <a:r>
              <a:rPr lang="en-US" sz="1800" dirty="0"/>
              <a:t> </a:t>
            </a:r>
            <a:r>
              <a:rPr lang="en-US" sz="1800" err="1"/>
              <a:t>nende</a:t>
            </a:r>
            <a:r>
              <a:rPr lang="en-US" sz="1800" dirty="0"/>
              <a:t> </a:t>
            </a:r>
            <a:r>
              <a:rPr lang="en-US" sz="1800" err="1"/>
              <a:t>tulu-kulu</a:t>
            </a:r>
            <a:r>
              <a:rPr lang="en-US" sz="1800" dirty="0"/>
              <a:t> </a:t>
            </a:r>
            <a:r>
              <a:rPr lang="en-US" sz="1800" err="1"/>
              <a:t>suhtarvu</a:t>
            </a:r>
            <a:r>
              <a:rPr lang="en-US" sz="1800" dirty="0"/>
              <a:t> </a:t>
            </a:r>
            <a:r>
              <a:rPr lang="en-US" sz="1800" err="1"/>
              <a:t>järgi</a:t>
            </a:r>
            <a:endParaRPr lang="en-US" sz="1800">
              <a:ea typeface="Verdana"/>
            </a:endParaRPr>
          </a:p>
          <a:p>
            <a:pPr lvl="1"/>
            <a:r>
              <a:rPr lang="en-US" sz="1800" err="1"/>
              <a:t>Kõige</a:t>
            </a:r>
            <a:r>
              <a:rPr lang="en-US" sz="1800" dirty="0"/>
              <a:t> </a:t>
            </a:r>
            <a:r>
              <a:rPr lang="en-US" sz="1800" err="1"/>
              <a:t>tasuvam</a:t>
            </a:r>
            <a:r>
              <a:rPr lang="en-US" sz="1800" dirty="0"/>
              <a:t> </a:t>
            </a:r>
            <a:r>
              <a:rPr lang="en-US" sz="1800" err="1"/>
              <a:t>stsenaarium</a:t>
            </a:r>
            <a:r>
              <a:rPr lang="en-US" sz="1800" dirty="0"/>
              <a:t> </a:t>
            </a:r>
            <a:r>
              <a:rPr lang="en-US" sz="1800" err="1"/>
              <a:t>viiakse</a:t>
            </a:r>
            <a:r>
              <a:rPr lang="en-US" sz="1800" dirty="0"/>
              <a:t> </a:t>
            </a:r>
            <a:r>
              <a:rPr lang="en-US" sz="1800" err="1"/>
              <a:t>ellu</a:t>
            </a:r>
            <a:r>
              <a:rPr lang="en-US" sz="1800" dirty="0"/>
              <a:t> </a:t>
            </a:r>
            <a:endParaRPr lang="en-US" sz="1800" dirty="0">
              <a:ea typeface="Verdana"/>
            </a:endParaRPr>
          </a:p>
          <a:p>
            <a:pPr lvl="1"/>
            <a:r>
              <a:rPr lang="en-US" sz="1800" i="1" dirty="0"/>
              <a:t>Ex-post</a:t>
            </a:r>
            <a:r>
              <a:rPr lang="en-US" sz="1800" dirty="0"/>
              <a:t> </a:t>
            </a:r>
            <a:r>
              <a:rPr lang="en-US" sz="1800" err="1"/>
              <a:t>analüüsis</a:t>
            </a:r>
            <a:r>
              <a:rPr lang="en-US" sz="1800" dirty="0"/>
              <a:t> </a:t>
            </a:r>
            <a:r>
              <a:rPr lang="en-US" sz="1800" err="1"/>
              <a:t>hinnatakse</a:t>
            </a:r>
            <a:r>
              <a:rPr lang="en-US" sz="1800" dirty="0"/>
              <a:t> </a:t>
            </a:r>
            <a:r>
              <a:rPr lang="en-US" sz="1800" err="1"/>
              <a:t>tuleminäitajate</a:t>
            </a:r>
            <a:r>
              <a:rPr lang="en-US" sz="1800" dirty="0"/>
              <a:t> </a:t>
            </a:r>
            <a:r>
              <a:rPr lang="en-US" sz="1800" err="1"/>
              <a:t>saavutamist</a:t>
            </a:r>
            <a:endParaRPr lang="en-US" sz="1800" err="1">
              <a:ea typeface="Verdana"/>
            </a:endParaRPr>
          </a:p>
          <a:p>
            <a:pPr lvl="1"/>
            <a:endParaRPr lang="et-EE" dirty="0"/>
          </a:p>
          <a:p>
            <a:endParaRPr lang="et-E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B73B1-C49E-4A18-6D63-BCD1694B012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504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1134AC17-889B-086B-FD08-EC828D69A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313574"/>
            <a:ext cx="10494517" cy="810888"/>
          </a:xfrm>
        </p:spPr>
        <p:txBody>
          <a:bodyPr/>
          <a:lstStyle/>
          <a:p>
            <a:r>
              <a:rPr lang="et-EE" dirty="0"/>
              <a:t>SISUKORD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CD6DE78-079F-ACFB-A7CB-5687541FC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5880" y="1219200"/>
            <a:ext cx="8802241" cy="482763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sz="2400" dirty="0">
                <a:solidFill>
                  <a:srgbClr val="002060"/>
                </a:solidFill>
              </a:rPr>
              <a:t>…</a:t>
            </a: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Riski ja määramatuse analüüs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Keskkonnamõju hindamine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Sotsiaalmajanduslik tasuvusanalüüs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Teisi meetodeid rohetasuvuse hindamiseks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Rohetasuvus edukates väärtusahelates</a:t>
            </a:r>
            <a:endParaRPr lang="et-E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2400" dirty="0">
              <a:solidFill>
                <a:srgbClr val="002060"/>
              </a:solidFill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6FA4B-724B-08F0-FCE8-27A71F42C74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115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CAA8C-473C-4771-018B-BC5CA2B59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 err="1"/>
              <a:t>aRUTELU</a:t>
            </a:r>
            <a:r>
              <a:rPr lang="et-EE" dirty="0"/>
              <a:t>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BEC8C-5900-E7E2-E754-3BED2B6CD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E99D4-D21E-6558-D01F-E2417A2F4F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b="1" dirty="0" err="1"/>
              <a:t>Ex-ante</a:t>
            </a:r>
            <a:r>
              <a:rPr lang="et-EE" sz="2200" b="1" dirty="0"/>
              <a:t> vs </a:t>
            </a:r>
            <a:r>
              <a:rPr lang="et-EE" sz="2200" b="1" dirty="0" err="1"/>
              <a:t>ex-post</a:t>
            </a:r>
            <a:r>
              <a:rPr lang="et-EE" sz="2200" b="1" dirty="0"/>
              <a:t> hindamise väärtus</a:t>
            </a:r>
            <a:endParaRPr lang="et-EE" sz="2200" dirty="0"/>
          </a:p>
          <a:p>
            <a:r>
              <a:rPr lang="et-EE" sz="2200" dirty="0"/>
              <a:t>Milliseid riske aitab paremini maandada </a:t>
            </a:r>
            <a:r>
              <a:rPr lang="et-EE" sz="2200" dirty="0" err="1"/>
              <a:t>ex-ante</a:t>
            </a:r>
            <a:r>
              <a:rPr lang="et-EE" sz="2200" dirty="0"/>
              <a:t> analüüs ja milliseid teadmisi loob </a:t>
            </a:r>
            <a:r>
              <a:rPr lang="et-EE" sz="2200" dirty="0" err="1"/>
              <a:t>ex-post</a:t>
            </a:r>
            <a:r>
              <a:rPr lang="et-EE" sz="2200" dirty="0"/>
              <a:t> hindamine, mida </a:t>
            </a:r>
            <a:r>
              <a:rPr lang="et-EE" sz="2200" dirty="0" err="1"/>
              <a:t>ex-ante</a:t>
            </a:r>
            <a:r>
              <a:rPr lang="et-EE" sz="2200" dirty="0"/>
              <a:t> ei suuda?</a:t>
            </a:r>
          </a:p>
          <a:p>
            <a:r>
              <a:rPr lang="et-EE" sz="2200" dirty="0"/>
              <a:t>Koostage näide, kus </a:t>
            </a:r>
            <a:r>
              <a:rPr lang="et-EE" sz="2200" dirty="0" err="1"/>
              <a:t>ex-post</a:t>
            </a:r>
            <a:r>
              <a:rPr lang="et-EE" sz="2200" dirty="0"/>
              <a:t> tulemus muudab organisatsiooni tulevasi CAPEX-otsuseid (nt elektrifitseerimine, veeremi vahetus, laadimistaristu).</a:t>
            </a:r>
          </a:p>
          <a:p>
            <a:endParaRPr lang="et-EE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A8343-3D63-78CF-8B60-8668BBF8DFD1}"/>
              </a:ext>
            </a:extLst>
          </p:cNvPr>
          <p:cNvSpPr txBox="1"/>
          <p:nvPr/>
        </p:nvSpPr>
        <p:spPr>
          <a:xfrm>
            <a:off x="10830109" y="566354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7049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E179DA28-DA11-ED87-F624-8EEE2C6D5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97348"/>
            <a:ext cx="10494517" cy="810888"/>
          </a:xfrm>
        </p:spPr>
        <p:txBody>
          <a:bodyPr/>
          <a:lstStyle/>
          <a:p>
            <a:r>
              <a:rPr lang="et-EE" dirty="0"/>
              <a:t>KOKKUVÕTE ROHEINVESTEERINGUTE HINDAMISMEETODITEST </a:t>
            </a:r>
          </a:p>
          <a:p>
            <a:r>
              <a:rPr lang="et-EE" dirty="0"/>
              <a:t>JA -TEHNIKATEST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24FA712-97AB-3891-D8EF-416A097BA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51435"/>
              </p:ext>
            </p:extLst>
          </p:nvPr>
        </p:nvGraphicFramePr>
        <p:xfrm>
          <a:off x="479424" y="1122680"/>
          <a:ext cx="11183843" cy="461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04543">
                  <a:extLst>
                    <a:ext uri="{9D8B030D-6E8A-4147-A177-3AD203B41FA5}">
                      <a16:colId xmlns:a16="http://schemas.microsoft.com/office/drawing/2014/main" val="560519646"/>
                    </a:ext>
                  </a:extLst>
                </a:gridCol>
                <a:gridCol w="1395860">
                  <a:extLst>
                    <a:ext uri="{9D8B030D-6E8A-4147-A177-3AD203B41FA5}">
                      <a16:colId xmlns:a16="http://schemas.microsoft.com/office/drawing/2014/main" val="1833102129"/>
                    </a:ext>
                  </a:extLst>
                </a:gridCol>
                <a:gridCol w="1395860">
                  <a:extLst>
                    <a:ext uri="{9D8B030D-6E8A-4147-A177-3AD203B41FA5}">
                      <a16:colId xmlns:a16="http://schemas.microsoft.com/office/drawing/2014/main" val="737857824"/>
                    </a:ext>
                  </a:extLst>
                </a:gridCol>
                <a:gridCol w="1395860">
                  <a:extLst>
                    <a:ext uri="{9D8B030D-6E8A-4147-A177-3AD203B41FA5}">
                      <a16:colId xmlns:a16="http://schemas.microsoft.com/office/drawing/2014/main" val="1387862632"/>
                    </a:ext>
                  </a:extLst>
                </a:gridCol>
                <a:gridCol w="1395860">
                  <a:extLst>
                    <a:ext uri="{9D8B030D-6E8A-4147-A177-3AD203B41FA5}">
                      <a16:colId xmlns:a16="http://schemas.microsoft.com/office/drawing/2014/main" val="3761461208"/>
                    </a:ext>
                  </a:extLst>
                </a:gridCol>
                <a:gridCol w="1395860">
                  <a:extLst>
                    <a:ext uri="{9D8B030D-6E8A-4147-A177-3AD203B41FA5}">
                      <a16:colId xmlns:a16="http://schemas.microsoft.com/office/drawing/2014/main" val="32256036"/>
                    </a:ext>
                  </a:extLst>
                </a:gridCol>
              </a:tblGrid>
              <a:tr h="245223">
                <a:tc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Hindamismeetod/-tehnika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Sisetulud ja –kulud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/>
                        <a:t>Kesk-konna-mõju</a:t>
                      </a:r>
                    </a:p>
                    <a:p>
                      <a:pPr algn="ctr"/>
                      <a:endParaRPr lang="et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err="1"/>
                        <a:t>Välistulud</a:t>
                      </a:r>
                      <a:r>
                        <a:rPr lang="et-EE" sz="1600" dirty="0"/>
                        <a:t> ja –kulud</a:t>
                      </a:r>
                    </a:p>
                    <a:p>
                      <a:pPr algn="ctr"/>
                      <a:endParaRPr lang="et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Väärtus-ahel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/>
                        <a:t>Raha aja-väärtus</a:t>
                      </a:r>
                    </a:p>
                    <a:p>
                      <a:pPr algn="ctr"/>
                      <a:endParaRPr lang="et-E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4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Tasuvuspunkti analüüs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err="1">
                          <a:solidFill>
                            <a:srgbClr val="332B60"/>
                          </a:solidFill>
                        </a:rPr>
                        <a:t>Kulu-tulu</a:t>
                      </a: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 analüüs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 / ─</a:t>
                      </a:r>
                      <a:r>
                        <a:rPr lang="et-EE" sz="1600" baseline="30000" dirty="0">
                          <a:solidFill>
                            <a:srgbClr val="332B60"/>
                          </a:solidFill>
                        </a:rPr>
                        <a:t>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√ / ─</a:t>
                      </a:r>
                      <a:r>
                        <a:rPr kumimoji="0" lang="et-EE" sz="16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*)</a:t>
                      </a:r>
                      <a:endParaRPr kumimoji="0" lang="et-EE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√ / ─</a:t>
                      </a:r>
                      <a:r>
                        <a:rPr kumimoji="0" lang="et-EE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Juurdekasvuliste diskonteeritud rahakäivete meetod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t-EE" sz="1600" dirty="0">
                        <a:solidFill>
                          <a:srgbClr val="332B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√ / ─</a:t>
                      </a:r>
                      <a:r>
                        <a:rPr kumimoji="0" lang="et-EE" sz="16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*)</a:t>
                      </a:r>
                      <a:endParaRPr kumimoji="0" lang="et-EE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√ / ─</a:t>
                      </a:r>
                      <a:r>
                        <a:rPr kumimoji="0" lang="et-EE" sz="16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*)</a:t>
                      </a:r>
                      <a:endParaRPr kumimoji="0" lang="et-EE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√ / ─</a:t>
                      </a:r>
                      <a:r>
                        <a:rPr kumimoji="0" lang="et-EE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t-EE" sz="1600" dirty="0">
                        <a:solidFill>
                          <a:srgbClr val="332B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9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Ökoloogiline jalajälg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8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Süsinikujalajälg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4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Eluringi hindamine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7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Sotsiaalmajanduslik tasuvusanalüüs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6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Vähimakulu mudel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 / ─</a:t>
                      </a:r>
                      <a:r>
                        <a:rPr lang="et-EE" sz="1600" baseline="30000" dirty="0">
                          <a:solidFill>
                            <a:srgbClr val="332B60"/>
                          </a:solidFill>
                        </a:rPr>
                        <a:t>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 / ─</a:t>
                      </a:r>
                      <a:r>
                        <a:rPr lang="et-EE" sz="1600" baseline="30000" dirty="0">
                          <a:solidFill>
                            <a:srgbClr val="332B60"/>
                          </a:solidFill>
                        </a:rPr>
                        <a:t>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3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Ressursside integreeritud planeerimine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332B60"/>
                          </a:solidFill>
                        </a:rPr>
                        <a:t>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69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941E00-8389-7D91-4408-FED53D20BF83}"/>
              </a:ext>
            </a:extLst>
          </p:cNvPr>
          <p:cNvSpPr txBox="1"/>
          <p:nvPr/>
        </p:nvSpPr>
        <p:spPr>
          <a:xfrm>
            <a:off x="2649894" y="5894373"/>
            <a:ext cx="739503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t-EE" sz="1400" baseline="300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*)</a:t>
            </a:r>
            <a:r>
              <a:rPr lang="et-EE" sz="14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tehnikate kasutamisel sotsiaalmajandusliku tasuvusanalüüsi meetodi raames </a:t>
            </a:r>
          </a:p>
          <a:p>
            <a:r>
              <a:rPr lang="et-EE" sz="1400" baseline="30000" dirty="0">
                <a:solidFill>
                  <a:srgbClr val="332B60"/>
                </a:solidFill>
                <a:latin typeface="Verdana"/>
                <a:ea typeface="Verdana"/>
              </a:rPr>
              <a:t>**)</a:t>
            </a:r>
            <a:r>
              <a:rPr lang="et-EE" sz="1400" dirty="0">
                <a:solidFill>
                  <a:srgbClr val="332B60"/>
                </a:solidFill>
                <a:latin typeface="Verdana"/>
                <a:ea typeface="Verdana"/>
              </a:rPr>
              <a:t> ainult isikukulud ja õhusaaste kulud</a:t>
            </a:r>
            <a:endParaRPr lang="et-EE" sz="1400" dirty="0">
              <a:solidFill>
                <a:srgbClr val="332B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40CCC-E8DE-93CE-250F-E779FAE673A6}"/>
              </a:ext>
            </a:extLst>
          </p:cNvPr>
          <p:cNvSpPr txBox="1"/>
          <p:nvPr/>
        </p:nvSpPr>
        <p:spPr>
          <a:xfrm>
            <a:off x="10830109" y="566354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173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D039-9F24-37C2-28CC-02C373C1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D3603D4-A30E-A322-2B21-5D54EA07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t-EE" dirty="0">
                <a:latin typeface="Verdana"/>
                <a:ea typeface="Verdana"/>
              </a:rPr>
              <a:t>Rohetasuvus edukates väärtusahelates</a:t>
            </a:r>
          </a:p>
        </p:txBody>
      </p:sp>
    </p:spTree>
    <p:extLst>
      <p:ext uri="{BB962C8B-B14F-4D97-AF65-F5344CB8AC3E}">
        <p14:creationId xmlns:p14="http://schemas.microsoft.com/office/powerpoint/2010/main" val="292202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35982-F735-FBB2-C5DD-B20DC60F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23DBB4EF-FC95-FE05-9DF3-987E77169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t-EE"/>
              <a:t>ROHEINVESTEERINGUD EESTIS</a:t>
            </a:r>
            <a:endParaRPr lang="en-US" alt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F46A8F7-5217-E83F-6C27-5A6E443F88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646" y="1534158"/>
            <a:ext cx="9040961" cy="3940538"/>
          </a:xfrm>
        </p:spPr>
        <p:txBody>
          <a:bodyPr vert="horz" lIns="0" tIns="0" rIns="0" bIns="0" rtlCol="0">
            <a:normAutofit/>
          </a:bodyPr>
          <a:lstStyle/>
          <a:p>
            <a:r>
              <a:rPr lang="et-EE" dirty="0"/>
              <a:t>Rohepöörde trendid ja stsenaariumid Eestis. Arenguseire Keskus, 2023</a:t>
            </a:r>
          </a:p>
          <a:p>
            <a:endParaRPr lang="et-E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9655B-55AB-451D-9932-B74C65C1E9E9}"/>
              </a:ext>
            </a:extLst>
          </p:cNvPr>
          <p:cNvSpPr txBox="1"/>
          <p:nvPr/>
        </p:nvSpPr>
        <p:spPr>
          <a:xfrm>
            <a:off x="326571" y="4659923"/>
            <a:ext cx="839874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Verdana"/>
                <a:ea typeface="Verdana"/>
              </a:rPr>
              <a:t> Eesti </a:t>
            </a:r>
            <a:r>
              <a:rPr lang="en-US" sz="1200" err="1">
                <a:solidFill>
                  <a:srgbClr val="002060"/>
                </a:solidFill>
                <a:latin typeface="Verdana"/>
                <a:ea typeface="Verdana"/>
              </a:rPr>
              <a:t>rohepöördeinvesteeringute</a:t>
            </a:r>
            <a:r>
              <a:rPr lang="en-US" sz="120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1200" err="1">
                <a:solidFill>
                  <a:srgbClr val="002060"/>
                </a:solidFill>
                <a:latin typeface="Verdana"/>
                <a:ea typeface="Verdana"/>
              </a:rPr>
              <a:t>näiteid</a:t>
            </a:r>
            <a:r>
              <a:rPr lang="en-US" sz="1200">
                <a:solidFill>
                  <a:srgbClr val="002060"/>
                </a:solidFill>
                <a:latin typeface="Verdana"/>
                <a:ea typeface="Verdana"/>
              </a:rPr>
              <a:t>: investeeringud ja nende mõjud </a:t>
            </a:r>
            <a:r>
              <a:rPr lang="en-US" sz="1200" err="1">
                <a:solidFill>
                  <a:srgbClr val="002060"/>
                </a:solidFill>
                <a:latin typeface="Verdana"/>
                <a:ea typeface="Verdana"/>
              </a:rPr>
              <a:t>kokku</a:t>
            </a:r>
            <a:r>
              <a:rPr lang="en-US" sz="120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r>
              <a:rPr lang="en-US" sz="1200" err="1">
                <a:solidFill>
                  <a:srgbClr val="002060"/>
                </a:solidFill>
                <a:latin typeface="Verdana"/>
                <a:ea typeface="Verdana"/>
              </a:rPr>
              <a:t>ajavahemikus</a:t>
            </a:r>
            <a:r>
              <a:rPr lang="en-US" sz="1200">
                <a:solidFill>
                  <a:srgbClr val="002060"/>
                </a:solidFill>
                <a:latin typeface="Verdana"/>
                <a:ea typeface="Verdana"/>
              </a:rPr>
              <a:t> 2023–2035</a:t>
            </a:r>
            <a:endParaRPr lang="et-EE"/>
          </a:p>
        </p:txBody>
      </p:sp>
      <p:pic>
        <p:nvPicPr>
          <p:cNvPr id="11" name="Pilt 10" descr="Pilt, millel on kujutatud tekst, kuvatõmmis, Font, number&#10;&#10;Tehisintellekti genereeritud sisu ei pruugi olla õige.">
            <a:extLst>
              <a:ext uri="{FF2B5EF4-FFF2-40B4-BE49-F238E27FC236}">
                <a16:creationId xmlns:a16="http://schemas.microsoft.com/office/drawing/2014/main" id="{F66B5E15-A104-1968-54A0-1EAC4345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6" y="2205038"/>
            <a:ext cx="7200900" cy="244792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EAD0F-31EC-31E6-BC05-1F245A65F5D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5828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sz="1700" b="0" cap="none" dirty="0" err="1"/>
              <a:t>Ehitajate</a:t>
            </a:r>
            <a:r>
              <a:rPr lang="en-US" altLang="en-US" sz="1700" b="0" cap="none" dirty="0"/>
              <a:t> </a:t>
            </a:r>
            <a:r>
              <a:rPr lang="et-EE" altLang="en-US" sz="1700" b="0" cap="none" dirty="0"/>
              <a:t>tee</a:t>
            </a:r>
            <a:r>
              <a:rPr lang="en-US" altLang="en-US" sz="1700" b="0" cap="none" dirty="0"/>
              <a:t> 5, 19086 Tallinn</a:t>
            </a:r>
            <a:r>
              <a:rPr lang="et-EE" altLang="en-US" sz="1700" b="0" cap="none" dirty="0"/>
              <a:t> </a:t>
            </a:r>
          </a:p>
          <a:p>
            <a:pPr>
              <a:lnSpc>
                <a:spcPct val="110000"/>
              </a:lnSpc>
            </a:pPr>
            <a:r>
              <a:rPr lang="et-EE" altLang="en-US" sz="1700" b="0" cap="none" dirty="0"/>
              <a:t>Tel </a:t>
            </a:r>
            <a:r>
              <a:rPr lang="en-US" altLang="en-US" sz="1700" b="0" cap="none" dirty="0"/>
              <a:t>620 2002 (</a:t>
            </a:r>
            <a:r>
              <a:rPr lang="et-EE" altLang="en-US" sz="1700" b="0" cap="none" dirty="0"/>
              <a:t>E-R</a:t>
            </a:r>
            <a:r>
              <a:rPr lang="en-US" altLang="en-US" sz="1700" b="0" cap="none" dirty="0"/>
              <a:t> 8.30–</a:t>
            </a:r>
            <a:r>
              <a:rPr lang="et-EE" altLang="en-US" sz="1700" b="0" cap="none" dirty="0"/>
              <a:t>17</a:t>
            </a:r>
            <a:r>
              <a:rPr lang="en-US" altLang="en-US" sz="1700" b="0" cap="none" dirty="0"/>
              <a:t>.00</a:t>
            </a:r>
            <a:r>
              <a:rPr lang="et-EE" altLang="en-US" sz="1700" b="0" cap="none" dirty="0"/>
              <a:t>)</a:t>
            </a:r>
            <a:endParaRPr lang="en-US" altLang="en-US" sz="1700" cap="none" dirty="0"/>
          </a:p>
          <a:p>
            <a:pPr>
              <a:lnSpc>
                <a:spcPct val="110000"/>
              </a:lnSpc>
            </a:pPr>
            <a:r>
              <a:rPr lang="en-US" altLang="en-US" sz="1700" cap="none" dirty="0"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latin typeface="Verdana" panose="020B0604030504040204" pitchFamily="34" charset="0"/>
              </a:rPr>
              <a:t>ee</a:t>
            </a:r>
            <a:endParaRPr lang="en-US" altLang="en-US" sz="1700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49A28-F5E1-BC0A-7D4B-4087EFCC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7128FB7-A520-35F8-F716-1BF698CED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RISKI JA MÄÄRAMATUSE ANALÜÜS</a:t>
            </a:r>
          </a:p>
        </p:txBody>
      </p:sp>
    </p:spTree>
    <p:extLst>
      <p:ext uri="{BB962C8B-B14F-4D97-AF65-F5344CB8AC3E}">
        <p14:creationId xmlns:p14="http://schemas.microsoft.com/office/powerpoint/2010/main" val="10563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7E60A-ADAA-C7A2-BDFA-78C393B63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17DDDCD1-45EE-1EE7-A890-96DCD1F2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950" y="228433"/>
            <a:ext cx="10494517" cy="810888"/>
          </a:xfrm>
        </p:spPr>
        <p:txBody>
          <a:bodyPr/>
          <a:lstStyle/>
          <a:p>
            <a:r>
              <a:rPr lang="et-EE" altLang="en-US"/>
              <a:t>Stsenaariumianalüüs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064872B-128E-CB4D-3FFC-D519CC5C16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967761"/>
            <a:ext cx="10494517" cy="50397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t-EE" altLang="et-EE" dirty="0">
                <a:solidFill>
                  <a:schemeClr val="tx1"/>
                </a:solidFill>
              </a:rPr>
              <a:t>Stsenaariumianalüüs</a:t>
            </a:r>
            <a:r>
              <a:rPr lang="et-EE" altLang="et-EE" dirty="0"/>
              <a:t> on p</a:t>
            </a:r>
            <a:r>
              <a:rPr lang="en-GB" altLang="et-EE" dirty="0" err="1"/>
              <a:t>rotsess</a:t>
            </a:r>
            <a:r>
              <a:rPr lang="en-GB" altLang="et-EE" dirty="0"/>
              <a:t>, </a:t>
            </a:r>
            <a:r>
              <a:rPr lang="en-GB" altLang="et-EE" dirty="0" err="1"/>
              <a:t>kus</a:t>
            </a:r>
            <a:r>
              <a:rPr lang="en-GB" altLang="et-EE" dirty="0"/>
              <a:t> </a:t>
            </a:r>
            <a:r>
              <a:rPr lang="en-GB" altLang="et-EE" dirty="0" err="1"/>
              <a:t>investeerimisprojekte</a:t>
            </a:r>
            <a:r>
              <a:rPr lang="en-GB" altLang="et-EE" dirty="0"/>
              <a:t> </a:t>
            </a:r>
            <a:r>
              <a:rPr lang="en-GB" altLang="et-EE" dirty="0" err="1"/>
              <a:t>võrreldakse</a:t>
            </a:r>
            <a:r>
              <a:rPr lang="en-GB" altLang="et-EE" dirty="0"/>
              <a:t> </a:t>
            </a:r>
            <a:r>
              <a:rPr lang="en-GB" altLang="et-EE" dirty="0" err="1"/>
              <a:t>omavahel</a:t>
            </a:r>
            <a:r>
              <a:rPr lang="en-GB" altLang="et-EE" dirty="0"/>
              <a:t> </a:t>
            </a:r>
            <a:r>
              <a:rPr lang="en-GB" altLang="et-EE" dirty="0" err="1"/>
              <a:t>eesmärgiga</a:t>
            </a:r>
            <a:r>
              <a:rPr lang="en-GB" altLang="et-EE" dirty="0"/>
              <a:t> </a:t>
            </a:r>
            <a:r>
              <a:rPr lang="en-GB" altLang="et-EE" dirty="0" err="1"/>
              <a:t>leida</a:t>
            </a:r>
            <a:r>
              <a:rPr lang="en-GB" altLang="et-EE" dirty="0"/>
              <a:t> </a:t>
            </a:r>
            <a:r>
              <a:rPr lang="en-GB" altLang="et-EE" dirty="0" err="1"/>
              <a:t>selline</a:t>
            </a:r>
            <a:r>
              <a:rPr lang="en-GB" altLang="et-EE" dirty="0"/>
              <a:t>, mis </a:t>
            </a:r>
            <a:r>
              <a:rPr lang="en-GB" altLang="et-EE" dirty="0" err="1"/>
              <a:t>annaks</a:t>
            </a:r>
            <a:r>
              <a:rPr lang="en-GB" altLang="et-EE" dirty="0"/>
              <a:t> </a:t>
            </a:r>
            <a:r>
              <a:rPr lang="et-EE" altLang="et-EE" dirty="0"/>
              <a:t>investeeritavatelt vahenditelt suurima tulemi</a:t>
            </a:r>
          </a:p>
          <a:p>
            <a:pPr>
              <a:lnSpc>
                <a:spcPct val="90000"/>
              </a:lnSpc>
              <a:defRPr/>
            </a:pPr>
            <a:endParaRPr lang="et-EE" altLang="et-EE" dirty="0"/>
          </a:p>
          <a:p>
            <a:pPr lvl="1">
              <a:lnSpc>
                <a:spcPct val="90000"/>
              </a:lnSpc>
              <a:defRPr/>
            </a:pPr>
            <a:r>
              <a:rPr lang="et-EE" altLang="et-EE" dirty="0">
                <a:solidFill>
                  <a:schemeClr val="tx1"/>
                </a:solidFill>
              </a:rPr>
              <a:t>Investeeringustsenaarium</a:t>
            </a:r>
            <a:r>
              <a:rPr lang="et-EE" altLang="et-EE" dirty="0"/>
              <a:t> ehk parim alternatiiv praegusele olukorrale</a:t>
            </a:r>
            <a:endParaRPr lang="et-EE" altLang="et-EE" dirty="0">
              <a:ea typeface="Verdana"/>
            </a:endParaRPr>
          </a:p>
          <a:p>
            <a:pPr lvl="1">
              <a:lnSpc>
                <a:spcPct val="90000"/>
              </a:lnSpc>
              <a:defRPr/>
            </a:pPr>
            <a:endParaRPr lang="et-EE" altLang="et-EE" dirty="0"/>
          </a:p>
          <a:p>
            <a:pPr lvl="1">
              <a:lnSpc>
                <a:spcPct val="90000"/>
              </a:lnSpc>
              <a:defRPr/>
            </a:pPr>
            <a:r>
              <a:rPr lang="et-EE" altLang="et-EE" dirty="0">
                <a:solidFill>
                  <a:schemeClr val="tx1"/>
                </a:solidFill>
              </a:rPr>
              <a:t>Nullstsenaarium</a:t>
            </a:r>
            <a:r>
              <a:rPr lang="et-EE" altLang="et-EE" dirty="0"/>
              <a:t> (minimaalsete tegevuste strateegia, </a:t>
            </a:r>
            <a:r>
              <a:rPr lang="et-EE" altLang="et-EE" i="1" dirty="0" err="1"/>
              <a:t>dominimum</a:t>
            </a:r>
            <a:r>
              <a:rPr lang="et-EE" altLang="et-EE" dirty="0"/>
              <a:t>) – praeguse olukorra säilitamine, nt </a:t>
            </a:r>
            <a:r>
              <a:rPr lang="et-EE" altLang="et-EE" dirty="0" err="1"/>
              <a:t>transpordinfrastruktuuri</a:t>
            </a:r>
            <a:r>
              <a:rPr lang="et-EE" altLang="et-EE" dirty="0"/>
              <a:t> hooldus- ja taastusremondi kulud</a:t>
            </a:r>
          </a:p>
          <a:p>
            <a:pPr lvl="1">
              <a:lnSpc>
                <a:spcPct val="90000"/>
              </a:lnSpc>
              <a:defRPr/>
            </a:pPr>
            <a:endParaRPr lang="et-EE" altLang="et-EE" dirty="0">
              <a:ea typeface="Verdana"/>
            </a:endParaRPr>
          </a:p>
          <a:p>
            <a:pPr lvl="1">
              <a:lnSpc>
                <a:spcPct val="90000"/>
              </a:lnSpc>
              <a:defRPr/>
            </a:pPr>
            <a:r>
              <a:rPr lang="et-EE" altLang="et-EE" dirty="0">
                <a:ea typeface="Verdana"/>
              </a:rPr>
              <a:t>Praegune olukord (</a:t>
            </a:r>
            <a:r>
              <a:rPr lang="et-EE" i="1" dirty="0" err="1">
                <a:ea typeface="Verdana"/>
              </a:rPr>
              <a:t>business</a:t>
            </a:r>
            <a:r>
              <a:rPr lang="et-EE" i="1" dirty="0">
                <a:ea typeface="Verdana"/>
              </a:rPr>
              <a:t>-as-</a:t>
            </a:r>
            <a:r>
              <a:rPr lang="et-EE" i="1" dirty="0" err="1">
                <a:ea typeface="Verdana"/>
              </a:rPr>
              <a:t>usual</a:t>
            </a:r>
            <a:r>
              <a:rPr lang="et-EE" i="1" dirty="0">
                <a:ea typeface="Verdana"/>
              </a:rPr>
              <a:t>, BAU</a:t>
            </a:r>
            <a:r>
              <a:rPr lang="et-EE" dirty="0">
                <a:ea typeface="Verdana"/>
              </a:rPr>
              <a:t>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90A9F0-6158-7E77-B835-052F50D8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45" y="3791767"/>
            <a:ext cx="579596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93" name="TextBox 10">
            <a:extLst>
              <a:ext uri="{FF2B5EF4-FFF2-40B4-BE49-F238E27FC236}">
                <a16:creationId xmlns:a16="http://schemas.microsoft.com/office/drawing/2014/main" id="{500D90CC-4009-23F4-4917-BA363AC8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27004"/>
            <a:ext cx="26035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0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© </a:t>
            </a:r>
            <a:r>
              <a:rPr kumimoji="0" lang="fi-FI" altLang="et-EE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Maanteede</a:t>
            </a:r>
            <a:r>
              <a:rPr kumimoji="0" lang="fi-FI" altLang="et-EE" sz="10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fi-FI" altLang="et-EE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jätkusuutlik</a:t>
            </a:r>
            <a:r>
              <a:rPr kumimoji="0" lang="fi-FI" altLang="et-EE" sz="10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kumimoji="0" lang="fi-FI" altLang="et-EE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ohutu</a:t>
            </a:r>
            <a:r>
              <a:rPr kumimoji="0" lang="fi-FI" altLang="et-EE" sz="105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t-EE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projekteerimine</a:t>
            </a:r>
            <a:endParaRPr kumimoji="0" lang="et-EE" altLang="et-EE" sz="10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6D737-C8D0-644F-824C-367A99428A9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72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6A1CF-8BD3-59C8-77A7-4D0C4C89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9D8E69DC-5868-0D13-A733-E2AE77F21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424" y="213632"/>
            <a:ext cx="10757588" cy="810888"/>
          </a:xfrm>
        </p:spPr>
        <p:txBody>
          <a:bodyPr/>
          <a:lstStyle/>
          <a:p>
            <a:r>
              <a:rPr lang="et-EE" altLang="en-US" dirty="0"/>
              <a:t>Riskianalüüs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1943820-13E3-80E1-4BBE-4EAFCB58F1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343" y="1022667"/>
            <a:ext cx="8902026" cy="702040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defRPr/>
            </a:pPr>
            <a:r>
              <a:rPr lang="et-EE" altLang="en-US" sz="1800" dirty="0">
                <a:solidFill>
                  <a:schemeClr val="tx1"/>
                </a:solidFill>
                <a:latin typeface="Verdana"/>
                <a:ea typeface="Verdana"/>
              </a:rPr>
              <a:t>Riskianalüüs</a:t>
            </a:r>
            <a:r>
              <a:rPr lang="et-EE" altLang="en-US" sz="1800" dirty="0">
                <a:latin typeface="Verdana"/>
                <a:ea typeface="Verdana"/>
              </a:rPr>
              <a:t> kaalub analüüsitavate projektidega seotud riske ja kasutab nende täpsemaks hindamiseks tõenäosusi</a:t>
            </a:r>
            <a:endParaRPr lang="et-EE" altLang="en-US" sz="1800" dirty="0">
              <a:latin typeface="Verdana" charset="0"/>
            </a:endParaRPr>
          </a:p>
        </p:txBody>
      </p:sp>
      <p:pic>
        <p:nvPicPr>
          <p:cNvPr id="7" name="Pilt 6" descr="Pilt, millel on kujutatud tekst, kuvatõmmis, Font, number&#10;&#10;Tehisintellekti genereeritud sisu ei pruugi olla õige.">
            <a:extLst>
              <a:ext uri="{FF2B5EF4-FFF2-40B4-BE49-F238E27FC236}">
                <a16:creationId xmlns:a16="http://schemas.microsoft.com/office/drawing/2014/main" id="{EABFCD96-A601-1455-F1A0-A05E26F8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6" y="2330017"/>
            <a:ext cx="8100786" cy="2742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EA271-6F34-1A4B-646C-B4763E9AFC75}"/>
              </a:ext>
            </a:extLst>
          </p:cNvPr>
          <p:cNvSpPr txBox="1"/>
          <p:nvPr/>
        </p:nvSpPr>
        <p:spPr>
          <a:xfrm>
            <a:off x="235635" y="1724801"/>
            <a:ext cx="56153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400" dirty="0">
                <a:latin typeface="Verdana"/>
                <a:ea typeface="Verdana"/>
                <a:cs typeface="Calibri"/>
              </a:rPr>
              <a:t>Kvalitatiivne riskianalüüs</a:t>
            </a:r>
            <a:endParaRPr lang="et-EE" sz="1400" dirty="0">
              <a:latin typeface="Verdana"/>
              <a:ea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93197-C4CE-7AD9-8D3A-712E02575AE9}"/>
              </a:ext>
            </a:extLst>
          </p:cNvPr>
          <p:cNvSpPr txBox="1"/>
          <p:nvPr/>
        </p:nvSpPr>
        <p:spPr>
          <a:xfrm>
            <a:off x="8425040" y="1724800"/>
            <a:ext cx="34968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400" dirty="0">
                <a:latin typeface="Verdana"/>
                <a:ea typeface="Verdana"/>
                <a:cs typeface="Calibri"/>
              </a:rPr>
              <a:t>Kvantitatiivne (tõenäosuslik) riskianalüüs</a:t>
            </a:r>
            <a:endParaRPr lang="et-EE" sz="1400" dirty="0">
              <a:latin typeface="Verdana"/>
              <a:ea typeface="Verdana"/>
            </a:endParaRPr>
          </a:p>
        </p:txBody>
      </p:sp>
      <p:pic>
        <p:nvPicPr>
          <p:cNvPr id="2" name="Pilt 1" descr="Pilt, millel on kujutatud kuvatõmmis, järjekord, must&#10;&#10;Tehisintellekti genereeritud sisu ei pruugi olla õige.">
            <a:extLst>
              <a:ext uri="{FF2B5EF4-FFF2-40B4-BE49-F238E27FC236}">
                <a16:creationId xmlns:a16="http://schemas.microsoft.com/office/drawing/2014/main" id="{50E03C5D-EDA9-708D-A38F-963DC9E03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614" y="2325929"/>
            <a:ext cx="3562350" cy="1952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3CFFF-D1BD-4A5F-53AD-975F953C194C}"/>
              </a:ext>
            </a:extLst>
          </p:cNvPr>
          <p:cNvSpPr txBox="1"/>
          <p:nvPr/>
        </p:nvSpPr>
        <p:spPr>
          <a:xfrm>
            <a:off x="8425623" y="4424693"/>
            <a:ext cx="35453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900" dirty="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x-teljel on ehitusmaksumus, y-teljel tõenäosused</a:t>
            </a:r>
          </a:p>
          <a:p>
            <a:r>
              <a:rPr lang="et-EE" sz="900" dirty="0">
                <a:solidFill>
                  <a:srgbClr val="002060"/>
                </a:solidFill>
                <a:latin typeface="Verdana"/>
                <a:ea typeface="Verdana"/>
                <a:cs typeface="Calibri"/>
              </a:rPr>
              <a:t>Tõenäosusega 0,3 on ehitusmaksumus väiksem kui 40 mln eurot, tõenäosusega 0,5 on ehitusmaksumus suurem kui 40 mln eurot, kuid väiksem kui 45 mln eurot jne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78CF9-BA45-7DFF-23D2-4C75B7A3CA4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74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F64DD710-9947-E5E1-EECA-3B67C8468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495" y="240846"/>
            <a:ext cx="10494517" cy="810888"/>
          </a:xfrm>
        </p:spPr>
        <p:txBody>
          <a:bodyPr/>
          <a:lstStyle/>
          <a:p>
            <a:r>
              <a:rPr lang="et-EE" dirty="0"/>
              <a:t>Tundlikkusanalüüs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082CA26-0083-1384-CC57-A0F29C5A38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414" y="931953"/>
            <a:ext cx="10817853" cy="13733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Tundlikkusanalüüs</a:t>
            </a:r>
            <a:r>
              <a:rPr lang="et-EE" dirty="0">
                <a:latin typeface="Verdana"/>
                <a:ea typeface="Verdana"/>
              </a:rPr>
              <a:t> on majandustegevuse tulemuste tundlikkuse analüüs muudatusi põhjustanud tegurite (mõjurite) kaupa</a:t>
            </a:r>
          </a:p>
          <a:p>
            <a:pPr lvl="4" fontAlgn="auto">
              <a:buFont typeface="Wingdings" panose="05000000000000000000" pitchFamily="2" charset="2"/>
              <a:buChar char="o"/>
            </a:pPr>
            <a:endParaRPr lang="et-EE" dirty="0">
              <a:ea typeface="Verdana"/>
            </a:endParaRPr>
          </a:p>
          <a:p>
            <a:r>
              <a:rPr lang="et-EE" dirty="0">
                <a:latin typeface="Verdana"/>
                <a:ea typeface="Verdana"/>
              </a:rPr>
              <a:t>Näide</a:t>
            </a:r>
          </a:p>
          <a:p>
            <a:endParaRPr lang="et-EE" dirty="0">
              <a:ea typeface="Verdana" charset="0"/>
            </a:endParaRPr>
          </a:p>
          <a:p>
            <a:endParaRPr lang="et-EE" dirty="0">
              <a:ea typeface="Verdana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4788C49-D29D-AF41-A2C2-8B6E338D5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20335"/>
              </p:ext>
            </p:extLst>
          </p:nvPr>
        </p:nvGraphicFramePr>
        <p:xfrm>
          <a:off x="408214" y="2304141"/>
          <a:ext cx="10901912" cy="31038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8571">
                  <a:extLst>
                    <a:ext uri="{9D8B030D-6E8A-4147-A177-3AD203B41FA5}">
                      <a16:colId xmlns:a16="http://schemas.microsoft.com/office/drawing/2014/main" val="2625231541"/>
                    </a:ext>
                  </a:extLst>
                </a:gridCol>
                <a:gridCol w="3869370">
                  <a:extLst>
                    <a:ext uri="{9D8B030D-6E8A-4147-A177-3AD203B41FA5}">
                      <a16:colId xmlns:a16="http://schemas.microsoft.com/office/drawing/2014/main" val="522267577"/>
                    </a:ext>
                  </a:extLst>
                </a:gridCol>
                <a:gridCol w="3633971">
                  <a:extLst>
                    <a:ext uri="{9D8B030D-6E8A-4147-A177-3AD203B41FA5}">
                      <a16:colId xmlns:a16="http://schemas.microsoft.com/office/drawing/2014/main" val="1383159074"/>
                    </a:ext>
                  </a:extLst>
                </a:gridCol>
              </a:tblGrid>
              <a:tr h="187098">
                <a:tc rowSpan="2">
                  <a:txBody>
                    <a:bodyPr/>
                    <a:lstStyle/>
                    <a:p>
                      <a:r>
                        <a:rPr lang="et-EE" sz="1600" dirty="0"/>
                        <a:t>Muutujad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600" err="1"/>
                        <a:t>Ajaldatud</a:t>
                      </a:r>
                      <a:r>
                        <a:rPr lang="et-EE" sz="1600" dirty="0"/>
                        <a:t> puhasväärtuse muutus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70500"/>
                  </a:ext>
                </a:extLst>
              </a:tr>
              <a:tr h="187098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chemeClr val="bg1"/>
                          </a:solidFill>
                        </a:rPr>
                        <a:t>kui muutuja suureneb 1%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chemeClr val="bg1"/>
                          </a:solidFill>
                        </a:rPr>
                        <a:t>kui muutuja väheneb 1%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6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Ehitusmaksumus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-1,01%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1,01%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9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Hoolduskulud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-0,02%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0,02%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4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Tegevusmaht nullstsenaariumis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1,3%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-1,3%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0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Tegevusmaht investeeringustsenaariumis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0,2%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34232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Liiklusõnnetuste 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-0,5%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0184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Isikukulud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1,03%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dirty="0">
                          <a:solidFill>
                            <a:srgbClr val="002060"/>
                          </a:solidFill>
                        </a:rPr>
                        <a:t>1,03%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050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DEBD1D-13B4-4379-64A4-C324E1EAC26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659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38FEF-5C88-6142-143D-45B97EE6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AC1E38C0-9149-6382-0C5C-674C939EB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75222"/>
            <a:ext cx="10494517" cy="8108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err="1">
                <a:latin typeface="Verdana"/>
                <a:ea typeface="Verdana"/>
              </a:rPr>
              <a:t>Multikriteeriumanalüüs</a:t>
            </a:r>
            <a:endParaRPr lang="et-EE" err="1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3B75452-D362-6F38-9996-A455EEA37B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322" y="914287"/>
            <a:ext cx="10952829" cy="16077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dirty="0" err="1">
                <a:solidFill>
                  <a:schemeClr val="tx1"/>
                </a:solidFill>
                <a:latin typeface="Verdana"/>
                <a:ea typeface="Verdana"/>
              </a:rPr>
              <a:t>Multikriteeriumanalüüs</a:t>
            </a:r>
            <a:r>
              <a:rPr lang="et-EE" dirty="0">
                <a:latin typeface="Verdana"/>
                <a:ea typeface="Verdana"/>
              </a:rPr>
              <a:t> (</a:t>
            </a:r>
            <a:r>
              <a:rPr lang="et-EE" dirty="0" err="1">
                <a:latin typeface="Verdana"/>
                <a:ea typeface="Verdana"/>
              </a:rPr>
              <a:t>mitmekriteeriumi</a:t>
            </a:r>
            <a:r>
              <a:rPr lang="et-EE" dirty="0">
                <a:latin typeface="Verdana"/>
                <a:ea typeface="Verdana"/>
              </a:rPr>
              <a:t> analüüs) – roheinvesteeringu tasuvusanalüüsi valmistehnika, mille põhiküsimus on: milline stsenaarium on tasuvaim, arvestades kvalitatiivselt hinnatavaid positiivseid ja negatiivseid mõjusid?</a:t>
            </a:r>
          </a:p>
          <a:p>
            <a:endParaRPr lang="et-EE" dirty="0">
              <a:latin typeface="Verdana"/>
              <a:ea typeface="Verdana"/>
            </a:endParaRPr>
          </a:p>
          <a:p>
            <a:r>
              <a:rPr lang="et-EE" dirty="0">
                <a:latin typeface="Verdana"/>
                <a:ea typeface="Verdana"/>
              </a:rPr>
              <a:t>Näide: Eesti avaliku raudtee elektrifitseerimine</a:t>
            </a:r>
          </a:p>
        </p:txBody>
      </p:sp>
      <p:pic>
        <p:nvPicPr>
          <p:cNvPr id="6" name="Pilt 5" descr="Pilt, millel on kujutatud tekst, kuvatõmmis, number, Font&#10;&#10;Tehisintellekti genereeritud sisu ei pruugi olla õige.">
            <a:extLst>
              <a:ext uri="{FF2B5EF4-FFF2-40B4-BE49-F238E27FC236}">
                <a16:creationId xmlns:a16="http://schemas.microsoft.com/office/drawing/2014/main" id="{D1FA1E86-C746-02FC-33FF-FE51A8C8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01" y="2601912"/>
            <a:ext cx="7986629" cy="3893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5DD7B-A2EA-BB96-0723-85D1B9F963DA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1863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66F5F-DA1B-3C3F-93B8-17EB8BCE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924E4DD-784E-1300-70BF-1E3F21185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KESKKONNAMÕJU HINDAMINE</a:t>
            </a:r>
          </a:p>
        </p:txBody>
      </p:sp>
    </p:spTree>
    <p:extLst>
      <p:ext uri="{BB962C8B-B14F-4D97-AF65-F5344CB8AC3E}">
        <p14:creationId xmlns:p14="http://schemas.microsoft.com/office/powerpoint/2010/main" val="424280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D65342C0-757F-71F4-B620-90AB8A43C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KESKKONNAMÕJU HINDAMINE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E5CE805-6D07-E43C-F41B-AAC4F3307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4"/>
            <a:ext cx="9046906" cy="394053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sz="2000" dirty="0">
                <a:solidFill>
                  <a:schemeClr val="tx1"/>
                </a:solidFill>
                <a:latin typeface="Verdana"/>
                <a:ea typeface="Verdana"/>
              </a:rPr>
              <a:t>Keskkonnamõju</a:t>
            </a:r>
            <a:r>
              <a:rPr lang="et-EE" sz="2000" dirty="0">
                <a:latin typeface="Verdana"/>
                <a:ea typeface="Verdana"/>
              </a:rPr>
              <a:t> on roheinvesteeringuga eeldatavalt kaasnev vahetu või kaudne mõju keskkonnale, inimese tervisele ja heaolule, kultuuripärandile või varale</a:t>
            </a:r>
          </a:p>
          <a:p>
            <a:endParaRPr lang="et-EE" sz="2000" dirty="0">
              <a:latin typeface="Verdana"/>
              <a:ea typeface="Verdana"/>
            </a:endParaRPr>
          </a:p>
          <a:p>
            <a:r>
              <a:rPr lang="et-EE" sz="2000" dirty="0">
                <a:solidFill>
                  <a:schemeClr val="tx1"/>
                </a:solidFill>
                <a:latin typeface="Verdana"/>
                <a:ea typeface="Verdana"/>
              </a:rPr>
              <a:t>Keskkonnamõju hindamine </a:t>
            </a:r>
            <a:r>
              <a:rPr lang="et-EE" sz="2000" dirty="0">
                <a:latin typeface="Verdana"/>
                <a:ea typeface="Verdana"/>
              </a:rPr>
              <a:t>on roheinvesteeringu eeldatava keskkonnamõju väljaselgitamine, kirjeldamine ja hindamine, selle mõju vältimis- või leevendamisvõimaluste analüüsimine ning sobivaima lahendusvariandi valik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0BCE3-B612-9FA5-C584-0A706AC3E8F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3258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93B1C"/>
      </a:dk2>
      <a:lt2>
        <a:srgbClr val="E8E8E8"/>
      </a:lt2>
      <a:accent1>
        <a:srgbClr val="41CE4E"/>
      </a:accent1>
      <a:accent2>
        <a:srgbClr val="193B1C"/>
      </a:accent2>
      <a:accent3>
        <a:srgbClr val="5EE56E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8504</TotalTime>
  <Words>1311</Words>
  <Application>Microsoft Office PowerPoint</Application>
  <PresentationFormat>Widescreen</PresentationFormat>
  <Paragraphs>270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DM Sans</vt:lpstr>
      <vt:lpstr>Source Code Pro</vt:lpstr>
      <vt:lpstr>Verdana</vt:lpstr>
      <vt:lpstr>Wingdings</vt:lpstr>
      <vt:lpstr>Office'i kujundus</vt:lpstr>
      <vt:lpstr>Office Theme</vt:lpstr>
      <vt:lpstr>MOODUL 2 (OSA2) Roheinvesteeringute tasuvuse hindamine ja analüüs veonduses 1 EAP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Jelizaveta Janno</cp:lastModifiedBy>
  <cp:revision>928</cp:revision>
  <dcterms:created xsi:type="dcterms:W3CDTF">2018-09-19T06:51:01Z</dcterms:created>
  <dcterms:modified xsi:type="dcterms:W3CDTF">2026-01-07T19:20:59Z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9643374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</Properties>
</file>