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1" r:id="rId2"/>
    <p:sldId id="2562" r:id="rId3"/>
    <p:sldId id="2563" r:id="rId4"/>
    <p:sldId id="2564" r:id="rId5"/>
    <p:sldId id="2565" r:id="rId6"/>
    <p:sldId id="2566" r:id="rId7"/>
    <p:sldId id="2567" r:id="rId8"/>
    <p:sldId id="2568" r:id="rId9"/>
    <p:sldId id="2569" r:id="rId10"/>
    <p:sldId id="2570" r:id="rId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WWF ja IKEA koostöö: Säästev puuvillatootmine" id="{E845B65C-85EE-4566-A531-25EFF684D15F}">
          <p14:sldIdLst>
            <p14:sldId id="2561"/>
          </p14:sldIdLst>
        </p14:section>
        <p14:section name="Säästva puuvillatootmise taust ja partnerlus" id="{4820C584-8067-424D-A301-A0E0B39C2DE0}">
          <p14:sldIdLst>
            <p14:sldId id="2562"/>
            <p14:sldId id="2563"/>
          </p14:sldIdLst>
        </p14:section>
        <p14:section name="Keskkonna- ja tootmisprobleemid puuvillatootmises" id="{33DB7C75-9F42-4D2C-B892-1F766E5A02F5}">
          <p14:sldIdLst>
            <p14:sldId id="2564"/>
            <p14:sldId id="2565"/>
          </p14:sldIdLst>
        </p14:section>
        <p14:section name="Tulemused Indias" id="{D1F67616-C1FF-4B58-8B26-514435DD7B8A}">
          <p14:sldIdLst>
            <p14:sldId id="2566"/>
            <p14:sldId id="2567"/>
          </p14:sldIdLst>
        </p14:section>
        <p14:section name="Tulemused Pakistanis" id="{59DA2F93-14A4-45CA-836C-2A4230BC519A}">
          <p14:sldIdLst>
            <p14:sldId id="2568"/>
          </p14:sldIdLst>
        </p14:section>
        <p14:section name="Kokkuvõte ja mõju ülemaailmsel tasandil" id="{3DB2FFC9-E48E-4561-8DBB-4447C9A844DE}">
          <p14:sldIdLst>
            <p14:sldId id="2569"/>
            <p14:sldId id="25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C02B6-38F3-4340-A579-D9593E9DBFE9}" type="datetimeFigureOut">
              <a:t>30.03.2026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A1826-C1F4-41F3-9AB0-56C8C7C6DE74}" type="slidenum">
              <a:t>‹#›</a:t>
            </a:fld>
            <a:endParaRPr lang="en-US"/>
          </a:p>
        </p:txBody>
      </p:sp>
    </p:spTree>
    <p:extLst>
      <p:ext uri="{BB962C8B-B14F-4D97-AF65-F5344CB8AC3E}">
        <p14:creationId xmlns:p14="http://schemas.microsoft.com/office/powerpoint/2010/main" val="29510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Pildi allikas: Microsoft 365 sisuteek</a:t>
            </a:r>
          </a:p>
        </p:txBody>
      </p:sp>
      <p:sp>
        <p:nvSpPr>
          <p:cNvPr id="4" name="Slide Number Placeholder 3"/>
          <p:cNvSpPr>
            <a:spLocks noGrp="1"/>
          </p:cNvSpPr>
          <p:nvPr>
            <p:ph type="sldNum" sz="quarter" idx="5"/>
          </p:nvPr>
        </p:nvSpPr>
        <p:spPr/>
        <p:txBody>
          <a:bodyPr/>
          <a:lstStyle/>
          <a:p>
            <a:fld id="{955DACA0-2E84-4B58-898D-33AE906D71A8}" type="slidenum">
              <a:t>1</a:t>
            </a:fld>
            <a:endParaRPr lang="en-US"/>
          </a:p>
        </p:txBody>
      </p:sp>
    </p:spTree>
    <p:extLst>
      <p:ext uri="{BB962C8B-B14F-4D97-AF65-F5344CB8AC3E}">
        <p14:creationId xmlns:p14="http://schemas.microsoft.com/office/powerpoint/2010/main" val="201277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WWF-i ja IKEA koostöö puuvillakasvatuse muutmisel jätkusuutlikumaks pakub tugeva tõendi selle kohta, et keskkonnasõbralik tootmine võib olla ka majanduslikult tulus. Tegemist ei ole üksikute projektide või lühiajaliste algatustega, vaid süsteemse lähenemisega, mis hõlmab farmerite koolitamist, kohalike kogukondade toetust ja rahvusvaheliste standardite arendamist Better Cotton Initiative’i (BCI) kaudu. India ja Pakistani tulemused – märkimisväärne pestitsiidide, väetiste ja veekulu vähenemine ning samal ajal kasumimarginaalide kasv – näitavad, et säästev kasvatus ei tähenda tootlikkuse ohverdamist. Vastupidi, see suurendab tootmise vastupidavust, parandab farmerite elukvaliteeti ja toetab piirkondlike ökosüsteemide taastumist. Projekti laiem mõju ulatub aga kaugemale: ökoloogiliste jalajälgede vähendamine aitab kaasa kliimamuutuse leevendamisele, samal ajal kui parem mulla- ja veemajandus toetab kohalike kogukondade pikaajalist toimetulekut. WWF-i ja IKEA partnerlus näitab, kuidas suured ettevõtted ja looduskaitseorganisatsioonid saavad ühiselt luua mudeleid, mida on võimalik rakendada ka teistes sektorites. Nende töö on oluline samm globaalse suunas, kus nii tarbijad, ettevõtted kui ka farmerid saavad panustada jätkusuutlikumasse tulevikku. Selline koostöö tõestab, et keskkonnasäästlikud lahendused ei ole üksnes võimalikud, vaid ka äärmiselt tulutoovad, kui neid toetab tugev teaduspõhine lähenemine ja laiapõhjaline partnerlus.</a:t>
            </a:r>
          </a:p>
        </p:txBody>
      </p:sp>
      <p:sp>
        <p:nvSpPr>
          <p:cNvPr id="4" name="Slide Number Placeholder 3"/>
          <p:cNvSpPr>
            <a:spLocks noGrp="1"/>
          </p:cNvSpPr>
          <p:nvPr>
            <p:ph type="sldNum" sz="quarter" idx="5"/>
          </p:nvPr>
        </p:nvSpPr>
        <p:spPr/>
        <p:txBody>
          <a:bodyPr/>
          <a:lstStyle/>
          <a:p>
            <a:fld id="{955DACA0-2E84-4B58-898D-33AE906D71A8}" type="slidenum">
              <a:t>10</a:t>
            </a:fld>
            <a:endParaRPr lang="en-US"/>
          </a:p>
        </p:txBody>
      </p:sp>
    </p:spTree>
    <p:extLst>
      <p:ext uri="{BB962C8B-B14F-4D97-AF65-F5344CB8AC3E}">
        <p14:creationId xmlns:p14="http://schemas.microsoft.com/office/powerpoint/2010/main" val="58558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WWF ja IKEA ühise puuvillaprojekti eesmärgid</a:t>
            </a:r>
          </a:p>
        </p:txBody>
      </p:sp>
      <p:sp>
        <p:nvSpPr>
          <p:cNvPr id="4" name="Slide Number Placeholder 3"/>
          <p:cNvSpPr>
            <a:spLocks noGrp="1"/>
          </p:cNvSpPr>
          <p:nvPr>
            <p:ph type="sldNum" sz="quarter" idx="5"/>
          </p:nvPr>
        </p:nvSpPr>
        <p:spPr/>
        <p:txBody>
          <a:bodyPr/>
          <a:lstStyle/>
          <a:p>
            <a:fld id="{955DACA0-2E84-4B58-898D-33AE906D71A8}" type="slidenum">
              <a:t>2</a:t>
            </a:fld>
            <a:endParaRPr lang="en-US"/>
          </a:p>
        </p:txBody>
      </p:sp>
    </p:spTree>
    <p:extLst>
      <p:ext uri="{BB962C8B-B14F-4D97-AF65-F5344CB8AC3E}">
        <p14:creationId xmlns:p14="http://schemas.microsoft.com/office/powerpoint/2010/main" val="232234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WWF-i ja IKEA koostöö puuvillaprojektide valdkonnas on kujunenud mitmeaastaseks strateegiliseks partnerluseks, mille keskmes on soov vähendada puuvillatootmise negatiivset mõju keskkonnale ning parandada farmerite heaolu. Traditsiooniline puuvillakasvatus on äärmiselt ressursimahukas – see nõuab suures koguses vett, intensiivset pestitsiidide kasutamist ning keemilisi väetisi, mis kahjustavad nii mullastikku, jõeökosüsteeme kui ka kohalike kogukondade tervist. Projektide eesmärk ei ole üksnes keskkonnakoormuse vähendamine, vaid ka alternatiivsete, tõhusamate ja säästvamate põllumajandustavade ehk Better Management Practices (BMP) juurutamine. Need praktikad võimaldavad toodangut suurendada väiksema kuluga ning pakkuda farmeritele stabiilsemat sissetulekut. Lisaks toetab koostöö ka laiemat Better Cotton Initiative’i (BCI), mis aitab määratleda globaalseid standardeid jätkusuutlikuma puuvilla tootmiseks. Partnerlus tugineb WWF-i looduskaitselisele ekspertiisile ja IKEA ulatuslikule tarneahelale, mis koos võimaldavad mõju suurendada nii kohalikul kui ka rahvusvahelisel tasandil. Mõlema organisatsiooni ühine eesmärk on veenduda, et tulevikus on võimalik toota puuvilla märkimisväärselt väiksema veekulu ning kemikaalikasutusega, toetades samal ajal kestlikku arengut ja parandades kogukondade elujärge. Projekte iseloomustab ka tugev praktiline töö farmeritega, pakkudes neile oskusteavet, väljaõpet ja toetamaks paremaid majandamistavasid, mis on vajalikud pikaajaliste positiivsete muutuste saavutamiseks.</a:t>
            </a:r>
          </a:p>
        </p:txBody>
      </p:sp>
      <p:sp>
        <p:nvSpPr>
          <p:cNvPr id="4" name="Slide Number Placeholder 3"/>
          <p:cNvSpPr>
            <a:spLocks noGrp="1"/>
          </p:cNvSpPr>
          <p:nvPr>
            <p:ph type="sldNum" sz="quarter" idx="5"/>
          </p:nvPr>
        </p:nvSpPr>
        <p:spPr/>
        <p:txBody>
          <a:bodyPr/>
          <a:lstStyle/>
          <a:p>
            <a:fld id="{955DACA0-2E84-4B58-898D-33AE906D71A8}" type="slidenum">
              <a:t>3</a:t>
            </a:fld>
            <a:endParaRPr lang="en-US"/>
          </a:p>
        </p:txBody>
      </p:sp>
    </p:spTree>
    <p:extLst>
      <p:ext uri="{BB962C8B-B14F-4D97-AF65-F5344CB8AC3E}">
        <p14:creationId xmlns:p14="http://schemas.microsoft.com/office/powerpoint/2010/main" val="364257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Puuvillatootmise keskkonnamõjud</a:t>
            </a:r>
          </a:p>
        </p:txBody>
      </p:sp>
      <p:sp>
        <p:nvSpPr>
          <p:cNvPr id="4" name="Slide Number Placeholder 3"/>
          <p:cNvSpPr>
            <a:spLocks noGrp="1"/>
          </p:cNvSpPr>
          <p:nvPr>
            <p:ph type="sldNum" sz="quarter" idx="5"/>
          </p:nvPr>
        </p:nvSpPr>
        <p:spPr/>
        <p:txBody>
          <a:bodyPr/>
          <a:lstStyle/>
          <a:p>
            <a:fld id="{955DACA0-2E84-4B58-898D-33AE906D71A8}" type="slidenum">
              <a:t>4</a:t>
            </a:fld>
            <a:endParaRPr lang="en-US"/>
          </a:p>
        </p:txBody>
      </p:sp>
    </p:spTree>
    <p:extLst>
      <p:ext uri="{BB962C8B-B14F-4D97-AF65-F5344CB8AC3E}">
        <p14:creationId xmlns:p14="http://schemas.microsoft.com/office/powerpoint/2010/main" val="260079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Puuvillatootmine on ajalooliselt kujunenud üheks ressursimahukamaks põllumajanduslikuks tegevuseks, mille keskkonnamõju ulatub mullastiku degradeerumisest kuni mageveevarude vähenemiseni. Suured puuvillakasvatuspiirkonnad, nagu India Maharashtra või Pakistani Punjab, paiknevad piirkondades, kus veevarud on niigi piiratud ning intensiivne niisutuskoormus süvendab survet kohalikele ökosüsteemidele. Lisaks kasutavad paljud farmerid traditsioonilisel viisil kasvatades suures koguses sünteetilisi pestitsiide, mis satuvad pinnasesse ja veekogudesse, põhjustades kahju nii elusloodusele kui ka inimestele. Kemikaalide kuhjumine vähendab mulla loomulikku viljakust ning tõrjub välja kasulikud putukad, kes võiksid aidata kahjurite taset loomulikul teel kontrollida. Samuti mõjutab puuvillakasvatus kliimat – väetiste tootmine ja kasutamine on seotud olulise kasvuhoonegaaside emissiooniga. Jätkusuutmatud praktikad avaldavad otsest mõju ka farmerite enda elule, sest keskkonnaprobleemid ja saagikuse kõikumine vähendavad nende majanduslikku kindlustunnet. Seetõttu on WWF-i ja IKEA algatused olulised, et tutvustada lahendusi, mis vähendavad veekadu, kemikaalitarvet ning suurendavad tootmise vastupidavust. BMP praktikad, nagu täpsem taimekaitse, pinnase analüüsil põhinev väetamine ja kastmissüsteemide optimeerimine, pakuvad realistlikku teed keskkonnamõjude vähendamiseks. Uuringud projektipiirkondades on näidanud, et keskkonnakoormuse vähendamine ei too kaasa väiksemat saagikust – vastupidi, see aitab kaasa stabiilsematele tootmistulemustele ja tugevamale elatustasemele, mis on farmerite pikaajalise heaolu seisukohalt otsustava tähtsusega. 
 Pildi allikas: Microsoft 365 sisuteek</a:t>
            </a:r>
          </a:p>
        </p:txBody>
      </p:sp>
      <p:sp>
        <p:nvSpPr>
          <p:cNvPr id="4" name="Slide Number Placeholder 3"/>
          <p:cNvSpPr>
            <a:spLocks noGrp="1"/>
          </p:cNvSpPr>
          <p:nvPr>
            <p:ph type="sldNum" sz="quarter" idx="5"/>
          </p:nvPr>
        </p:nvSpPr>
        <p:spPr/>
        <p:txBody>
          <a:bodyPr/>
          <a:lstStyle/>
          <a:p>
            <a:fld id="{955DACA0-2E84-4B58-898D-33AE906D71A8}" type="slidenum">
              <a:t>5</a:t>
            </a:fld>
            <a:endParaRPr lang="en-US"/>
          </a:p>
        </p:txBody>
      </p:sp>
    </p:spTree>
    <p:extLst>
      <p:ext uri="{BB962C8B-B14F-4D97-AF65-F5344CB8AC3E}">
        <p14:creationId xmlns:p14="http://schemas.microsoft.com/office/powerpoint/2010/main" val="324690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India projektide mõju ja statistika</a:t>
            </a:r>
          </a:p>
        </p:txBody>
      </p:sp>
      <p:sp>
        <p:nvSpPr>
          <p:cNvPr id="4" name="Slide Number Placeholder 3"/>
          <p:cNvSpPr>
            <a:spLocks noGrp="1"/>
          </p:cNvSpPr>
          <p:nvPr>
            <p:ph type="sldNum" sz="quarter" idx="5"/>
          </p:nvPr>
        </p:nvSpPr>
        <p:spPr/>
        <p:txBody>
          <a:bodyPr/>
          <a:lstStyle/>
          <a:p>
            <a:fld id="{955DACA0-2E84-4B58-898D-33AE906D71A8}" type="slidenum">
              <a:t>6</a:t>
            </a:fld>
            <a:endParaRPr lang="en-US"/>
          </a:p>
        </p:txBody>
      </p:sp>
    </p:spTree>
    <p:extLst>
      <p:ext uri="{BB962C8B-B14F-4D97-AF65-F5344CB8AC3E}">
        <p14:creationId xmlns:p14="http://schemas.microsoft.com/office/powerpoint/2010/main" val="328979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WWF-i ja IKEA koostööprojekti tulemused Indias näitavad selgelt, et jätkusuutlike praktikate juurutamine võib tuua märkimisväärseid keskkondlikke ja majanduslikke võite. India Maharashtra piirkonnas osales 2010. aastal ligikaudu 4805 farmerit, kellele õpetati Better Management Practices (BMP) kasutamist. Need praktikad hõlmasid täpsemat kastmise juhtimist, integreeritud kahjuritõrjet ning orgaaniliste väetiste kasutamist. Statistiliselt saavutasid BMP-d rakendanud farmerid muljetavaldava tulemuste paranemise: keskmine veekasutus vähenes 30%, pestitsiidide toimeaine kasutus 38% ning keemiliste väetiste hulk 32% võrreldes tavapäraste kasvatusmeetoditega. Need muudatused ei toonud kasu mitte ainult keskkonnale, vaid parandasid ka farmerite majanduslikku olukorda – BMP farmerite kasumimarginaal tõusis 31%. Suurem kasum tulenes peamiselt väiksematest sisendkuludest ning stabiilsemast ja kvaliteetsemast saagist. Oluline aspekt projekti edukuse juures on ka teadlikkuse kasv – Farmer Field School programmide kaudu omandasid farmerid oskuseid ja arusaamist, kuidas tõlgendada mullahoidluse, kahjurite seire ja veemajanduse põhimõtteid. Projekti tulemusel paranes ka kohaliku kogukonna heaolu, sest vähenes kokkupuude kahjulike kemikaalidega ning tõusis tootmise vastupidavus kliimakõikumistele. India näide illustreerib hästi, kuidas paremate tootmispraktikate juurutamine võib olla ühtaegu keskkonnasõbralik ja majanduslikult kasulik, pakkudes mudelit ka teistele riikidele.</a:t>
            </a:r>
          </a:p>
        </p:txBody>
      </p:sp>
      <p:sp>
        <p:nvSpPr>
          <p:cNvPr id="4" name="Slide Number Placeholder 3"/>
          <p:cNvSpPr>
            <a:spLocks noGrp="1"/>
          </p:cNvSpPr>
          <p:nvPr>
            <p:ph type="sldNum" sz="quarter" idx="5"/>
          </p:nvPr>
        </p:nvSpPr>
        <p:spPr/>
        <p:txBody>
          <a:bodyPr/>
          <a:lstStyle/>
          <a:p>
            <a:fld id="{955DACA0-2E84-4B58-898D-33AE906D71A8}" type="slidenum">
              <a:t>7</a:t>
            </a:fld>
            <a:endParaRPr lang="en-US"/>
          </a:p>
        </p:txBody>
      </p:sp>
    </p:spTree>
    <p:extLst>
      <p:ext uri="{BB962C8B-B14F-4D97-AF65-F5344CB8AC3E}">
        <p14:creationId xmlns:p14="http://schemas.microsoft.com/office/powerpoint/2010/main" val="276228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Pakistani puuvillakasvatuse edulugu</a:t>
            </a:r>
          </a:p>
        </p:txBody>
      </p:sp>
      <p:sp>
        <p:nvSpPr>
          <p:cNvPr id="4" name="Slide Number Placeholder 3"/>
          <p:cNvSpPr>
            <a:spLocks noGrp="1"/>
          </p:cNvSpPr>
          <p:nvPr>
            <p:ph type="sldNum" sz="quarter" idx="5"/>
          </p:nvPr>
        </p:nvSpPr>
        <p:spPr/>
        <p:txBody>
          <a:bodyPr/>
          <a:lstStyle/>
          <a:p>
            <a:fld id="{955DACA0-2E84-4B58-898D-33AE906D71A8}" type="slidenum">
              <a:t>8</a:t>
            </a:fld>
            <a:endParaRPr lang="en-US"/>
          </a:p>
        </p:txBody>
      </p:sp>
    </p:spTree>
    <p:extLst>
      <p:ext uri="{BB962C8B-B14F-4D97-AF65-F5344CB8AC3E}">
        <p14:creationId xmlns:p14="http://schemas.microsoft.com/office/powerpoint/2010/main" val="390080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Järeldused ja laiem tähendus</a:t>
            </a:r>
          </a:p>
        </p:txBody>
      </p:sp>
      <p:sp>
        <p:nvSpPr>
          <p:cNvPr id="4" name="Slide Number Placeholder 3"/>
          <p:cNvSpPr>
            <a:spLocks noGrp="1"/>
          </p:cNvSpPr>
          <p:nvPr>
            <p:ph type="sldNum" sz="quarter" idx="5"/>
          </p:nvPr>
        </p:nvSpPr>
        <p:spPr/>
        <p:txBody>
          <a:bodyPr/>
          <a:lstStyle/>
          <a:p>
            <a:fld id="{955DACA0-2E84-4B58-898D-33AE906D71A8}" type="slidenum">
              <a:t>9</a:t>
            </a:fld>
            <a:endParaRPr lang="en-US"/>
          </a:p>
        </p:txBody>
      </p:sp>
    </p:spTree>
    <p:extLst>
      <p:ext uri="{BB962C8B-B14F-4D97-AF65-F5344CB8AC3E}">
        <p14:creationId xmlns:p14="http://schemas.microsoft.com/office/powerpoint/2010/main" val="333464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vaslaid argine">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C272D77E-16C1-43C2-A162-337E678F35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4961733"/>
          </a:xfrm>
          <a:prstGeom prst="rect">
            <a:avLst/>
          </a:prstGeom>
        </p:spPr>
      </p:pic>
      <p:grpSp>
        <p:nvGrpSpPr>
          <p:cNvPr id="9" name="Group 8"/>
          <p:cNvGrpSpPr/>
          <p:nvPr/>
        </p:nvGrpSpPr>
        <p:grpSpPr>
          <a:xfrm>
            <a:off x="-1" y="1965075"/>
            <a:ext cx="12192000" cy="4892925"/>
            <a:chOff x="-1" y="1965075"/>
            <a:chExt cx="12192000" cy="4892925"/>
          </a:xfrm>
        </p:grpSpPr>
        <p:sp>
          <p:nvSpPr>
            <p:cNvPr id="10" name="Freeform 9"/>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489613"/>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tx2"/>
                </a:solidFill>
                <a:latin typeface="Verdana" charset="0"/>
              </a:defRPr>
            </a:lvl1pPr>
          </a:lstStyle>
          <a:p>
            <a:r>
              <a:rPr lang="et-EE" sz="3600" dirty="0"/>
              <a:t>Presentatsiooni Pealkiri</a:t>
            </a:r>
          </a:p>
        </p:txBody>
      </p:sp>
      <p:sp>
        <p:nvSpPr>
          <p:cNvPr id="12" name="Text Placeholder 19"/>
          <p:cNvSpPr>
            <a:spLocks noGrp="1"/>
          </p:cNvSpPr>
          <p:nvPr>
            <p:ph type="body" sz="quarter" idx="13" hasCustomPrompt="1"/>
          </p:nvPr>
        </p:nvSpPr>
        <p:spPr>
          <a:xfrm>
            <a:off x="964578" y="6013392"/>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a:t>Nimi </a:t>
            </a:r>
            <a:r>
              <a:rPr lang="et-EE" sz="1800" dirty="0" err="1"/>
              <a:t>Nimeste</a:t>
            </a:r>
            <a:br>
              <a:rPr lang="et-EE" sz="1800" dirty="0"/>
            </a:br>
            <a:r>
              <a:rPr lang="et-EE" sz="1800" dirty="0"/>
              <a:t>Teaduskond / instituut </a:t>
            </a:r>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6442901" y="6208816"/>
            <a:ext cx="1916097" cy="365125"/>
          </a:xfrm>
          <a:prstGeom prst="rect">
            <a:avLst/>
          </a:prstGeom>
        </p:spPr>
        <p:txBody>
          <a:bodyPr/>
          <a:lstStyle>
            <a:lvl1pPr>
              <a:defRPr sz="2200">
                <a:solidFill>
                  <a:schemeClr val="tx2"/>
                </a:solidFill>
                <a:latin typeface="+mn-lt"/>
              </a:defRPr>
            </a:lvl1pPr>
          </a:lstStyle>
          <a:p>
            <a:fld id="{846CE7D5-CF57-46EF-B807-FDD0502418D4}" type="datetimeFigureOut">
              <a:rPr lang="en-US" smtClean="0"/>
              <a:t>30-Mar-26</a:t>
            </a:fld>
            <a:endParaRPr lang="en-US"/>
          </a:p>
        </p:txBody>
      </p:sp>
      <p:pic>
        <p:nvPicPr>
          <p:cNvPr id="14" name="Pilt 13">
            <a:extLst>
              <a:ext uri="{FF2B5EF4-FFF2-40B4-BE49-F238E27FC236}">
                <a16:creationId xmlns:a16="http://schemas.microsoft.com/office/drawing/2014/main" id="{A78C583B-B98D-45AB-8528-881BA94686EB}"/>
              </a:ext>
            </a:extLst>
          </p:cNvPr>
          <p:cNvPicPr>
            <a:picLocks noChangeAspect="1"/>
          </p:cNvPicPr>
          <p:nvPr/>
        </p:nvPicPr>
        <p:blipFill>
          <a:blip r:embed="rId4"/>
          <a:stretch>
            <a:fillRect/>
          </a:stretch>
        </p:blipFill>
        <p:spPr>
          <a:xfrm>
            <a:off x="8676624" y="6139575"/>
            <a:ext cx="2446760" cy="394639"/>
          </a:xfrm>
          <a:prstGeom prst="rect">
            <a:avLst/>
          </a:prstGeom>
        </p:spPr>
      </p:pic>
      <p:sp>
        <p:nvSpPr>
          <p:cNvPr id="18" name="Text Placeholder 17">
            <a:extLst>
              <a:ext uri="{FF2B5EF4-FFF2-40B4-BE49-F238E27FC236}">
                <a16:creationId xmlns:a16="http://schemas.microsoft.com/office/drawing/2014/main" id="{A3A49231-AEC9-4651-8CB2-36EAACA72D5D}"/>
              </a:ext>
            </a:extLst>
          </p:cNvPr>
          <p:cNvSpPr>
            <a:spLocks noGrp="1"/>
          </p:cNvSpPr>
          <p:nvPr>
            <p:ph type="body" sz="quarter" idx="16" hasCustomPrompt="1"/>
          </p:nvPr>
        </p:nvSpPr>
        <p:spPr>
          <a:xfrm>
            <a:off x="942276" y="5001312"/>
            <a:ext cx="8892396" cy="489613"/>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tx1"/>
                </a:solidFill>
                <a:latin typeface="Verdana" charset="0"/>
              </a:defRPr>
            </a:lvl1pPr>
          </a:lstStyle>
          <a:p>
            <a:r>
              <a:rPr lang="et-EE" sz="3600" dirty="0"/>
              <a:t>Vajadusel kahel real</a:t>
            </a:r>
          </a:p>
        </p:txBody>
      </p:sp>
      <p:pic>
        <p:nvPicPr>
          <p:cNvPr id="22" name="Pilt 21">
            <a:extLst>
              <a:ext uri="{FF2B5EF4-FFF2-40B4-BE49-F238E27FC236}">
                <a16:creationId xmlns:a16="http://schemas.microsoft.com/office/drawing/2014/main" id="{DD502E0A-C703-433D-B3DF-CF91368EE9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425" y="549275"/>
            <a:ext cx="1710376" cy="1079500"/>
          </a:xfrm>
          <a:prstGeom prst="rect">
            <a:avLst/>
          </a:prstGeom>
        </p:spPr>
      </p:pic>
    </p:spTree>
    <p:extLst>
      <p:ext uri="{BB962C8B-B14F-4D97-AF65-F5344CB8AC3E}">
        <p14:creationId xmlns:p14="http://schemas.microsoft.com/office/powerpoint/2010/main" val="47295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tx1"/>
                </a:solidFill>
                <a:latin typeface="Verdana" charset="0"/>
              </a:defRPr>
            </a:lvl1pPr>
            <a:lvl2pPr>
              <a:defRPr sz="2500" b="1" i="0"/>
            </a:lvl2pPr>
          </a:lstStyle>
          <a:p>
            <a:pPr lvl="0"/>
            <a:r>
              <a:rPr lang="et-EE" dirty="0"/>
              <a:t>Redigeeri juhtslaidi</a:t>
            </a:r>
          </a:p>
          <a:p>
            <a:pPr lvl="0"/>
            <a:r>
              <a:rPr lang="et-EE" dirty="0"/>
              <a:t>Vajadusel kahel real</a:t>
            </a:r>
            <a:endParaRPr lang="en-US" dirty="0"/>
          </a:p>
        </p:txBody>
      </p:sp>
      <p:sp>
        <p:nvSpPr>
          <p:cNvPr id="7" name="Table Placeholder 6"/>
          <p:cNvSpPr>
            <a:spLocks noGrp="1"/>
          </p:cNvSpPr>
          <p:nvPr>
            <p:ph type="tbl" sz="quarter" idx="23"/>
          </p:nvPr>
        </p:nvSpPr>
        <p:spPr>
          <a:xfrm>
            <a:off x="2180246" y="1637322"/>
            <a:ext cx="8964613" cy="3879241"/>
          </a:xfrm>
          <a:prstGeom prst="rect">
            <a:avLst/>
          </a:prstGeom>
        </p:spPr>
        <p:txBody>
          <a:bodyPr/>
          <a:lstStyle>
            <a:lvl1pPr>
              <a:defRPr sz="1800" baseline="0">
                <a:solidFill>
                  <a:schemeClr val="bg1"/>
                </a:solidFill>
                <a:latin typeface="Verdana" charset="0"/>
              </a:defRPr>
            </a:lvl1pPr>
          </a:lstStyle>
          <a:p>
            <a:pPr lvl="0"/>
            <a:r>
              <a:rPr lang="et-EE" noProof="0"/>
              <a:t>Tabeli lisamiseks klõpsake ikooni</a:t>
            </a:r>
            <a:endParaRPr lang="en-US" noProof="0" dirty="0"/>
          </a:p>
        </p:txBody>
      </p:sp>
    </p:spTree>
    <p:extLst>
      <p:ext uri="{BB962C8B-B14F-4D97-AF65-F5344CB8AC3E}">
        <p14:creationId xmlns:p14="http://schemas.microsoft.com/office/powerpoint/2010/main" val="360211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tx1"/>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hasCustomPrompt="1"/>
          </p:nvPr>
        </p:nvSpPr>
        <p:spPr>
          <a:xfrm>
            <a:off x="2171700" y="1577500"/>
            <a:ext cx="8964612" cy="447854"/>
          </a:xfrm>
          <a:prstGeom prst="rect">
            <a:avLst/>
          </a:prstGeom>
        </p:spPr>
        <p:txBody>
          <a:bodyPr lIns="0" tIns="0" rIns="0" bIns="0"/>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221907"/>
            <a:ext cx="8964611" cy="3294657"/>
          </a:xfrm>
          <a:prstGeom prst="rect">
            <a:avLst/>
          </a:prstGeom>
        </p:spPr>
        <p:txBody>
          <a:bodyPr/>
          <a:lstStyle>
            <a:lvl1pPr marL="228600" indent="-228600">
              <a:buClr>
                <a:schemeClr val="tx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dirty="0"/>
          </a:p>
        </p:txBody>
      </p:sp>
    </p:spTree>
    <p:extLst>
      <p:ext uri="{BB962C8B-B14F-4D97-AF65-F5344CB8AC3E}">
        <p14:creationId xmlns:p14="http://schemas.microsoft.com/office/powerpoint/2010/main" val="3399100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heslaid">
    <p:spTree>
      <p:nvGrpSpPr>
        <p:cNvPr id="1" name=""/>
        <p:cNvGrpSpPr/>
        <p:nvPr/>
      </p:nvGrpSpPr>
      <p:grpSpPr>
        <a:xfrm>
          <a:off x="0" y="0"/>
          <a:ext cx="0" cy="0"/>
          <a:chOff x="0" y="0"/>
          <a:chExt cx="0" cy="0"/>
        </a:xfrm>
      </p:grpSpPr>
      <p:pic>
        <p:nvPicPr>
          <p:cNvPr id="12" name="Pilt 11">
            <a:extLst>
              <a:ext uri="{FF2B5EF4-FFF2-40B4-BE49-F238E27FC236}">
                <a16:creationId xmlns:a16="http://schemas.microsoft.com/office/drawing/2014/main" id="{8E779C36-1EFE-4E30-A519-E7AF178AA8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4961733"/>
          </a:xfrm>
          <a:prstGeom prst="rect">
            <a:avLst/>
          </a:prstGeom>
        </p:spPr>
      </p:pic>
      <p:pic>
        <p:nvPicPr>
          <p:cNvPr id="15" name="Pilt 14">
            <a:extLst>
              <a:ext uri="{FF2B5EF4-FFF2-40B4-BE49-F238E27FC236}">
                <a16:creationId xmlns:a16="http://schemas.microsoft.com/office/drawing/2014/main" id="{78880624-BE36-497D-A5EE-B567ED74E1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0429" y="464831"/>
            <a:ext cx="1351340" cy="406840"/>
          </a:xfrm>
          <a:prstGeom prst="rect">
            <a:avLst/>
          </a:prstGeom>
        </p:spPr>
      </p:pic>
      <p:grpSp>
        <p:nvGrpSpPr>
          <p:cNvPr id="2" name="Group 1"/>
          <p:cNvGrpSpPr/>
          <p:nvPr/>
        </p:nvGrpSpPr>
        <p:grpSpPr>
          <a:xfrm>
            <a:off x="-1" y="1965075"/>
            <a:ext cx="12192000" cy="4892925"/>
            <a:chOff x="-1" y="1965075"/>
            <a:chExt cx="12192000" cy="4892925"/>
          </a:xfrm>
        </p:grpSpPr>
        <p:sp>
          <p:nvSpPr>
            <p:cNvPr id="7" name="Freeform 6"/>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3" descr="C:\Users\ipihu\Desktop\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9"/>
          <p:cNvSpPr>
            <a:spLocks noGrp="1"/>
          </p:cNvSpPr>
          <p:nvPr>
            <p:ph type="body" sz="quarter" idx="11" hasCustomPrompt="1"/>
          </p:nvPr>
        </p:nvSpPr>
        <p:spPr>
          <a:xfrm>
            <a:off x="982403" y="4772284"/>
            <a:ext cx="10159444" cy="1261045"/>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3200" b="1" cap="all" baseline="0">
                <a:solidFill>
                  <a:schemeClr val="tx2"/>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 </a:t>
            </a:r>
            <a:br>
              <a:rPr lang="et-EE" altLang="en-US" sz="2900" dirty="0">
                <a:solidFill>
                  <a:schemeClr val="tx2"/>
                </a:solidFill>
              </a:rPr>
            </a:br>
            <a:r>
              <a:rPr lang="et-EE" altLang="en-US" sz="2900" dirty="0">
                <a:solidFill>
                  <a:schemeClr val="tx2"/>
                </a:solidFill>
              </a:rPr>
              <a:t>vajadusel ka kahel </a:t>
            </a:r>
            <a:br>
              <a:rPr lang="et-EE" altLang="en-US" sz="2900" dirty="0">
                <a:solidFill>
                  <a:schemeClr val="tx2"/>
                </a:solidFill>
              </a:rPr>
            </a:br>
            <a:r>
              <a:rPr lang="et-EE" altLang="en-US" sz="2900" dirty="0">
                <a:solidFill>
                  <a:schemeClr val="tx2"/>
                </a:solidFill>
              </a:rPr>
              <a:t>või kolmel real</a:t>
            </a:r>
          </a:p>
        </p:txBody>
      </p:sp>
    </p:spTree>
    <p:extLst>
      <p:ext uri="{BB962C8B-B14F-4D97-AF65-F5344CB8AC3E}">
        <p14:creationId xmlns:p14="http://schemas.microsoft.com/office/powerpoint/2010/main" val="2718998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heslaid 2">
    <p:spTree>
      <p:nvGrpSpPr>
        <p:cNvPr id="1" name=""/>
        <p:cNvGrpSpPr/>
        <p:nvPr/>
      </p:nvGrpSpPr>
      <p:grpSpPr>
        <a:xfrm>
          <a:off x="0" y="0"/>
          <a:ext cx="0" cy="0"/>
          <a:chOff x="0" y="0"/>
          <a:chExt cx="0" cy="0"/>
        </a:xfrm>
      </p:grpSpPr>
      <p:pic>
        <p:nvPicPr>
          <p:cNvPr id="19" name="Pilt 18">
            <a:extLst>
              <a:ext uri="{FF2B5EF4-FFF2-40B4-BE49-F238E27FC236}">
                <a16:creationId xmlns:a16="http://schemas.microsoft.com/office/drawing/2014/main" id="{C5676B46-AE7A-4109-B140-6FA4680DCA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7622850" cy="6858000"/>
          </a:xfrm>
          <a:prstGeom prst="rect">
            <a:avLst/>
          </a:prstGeom>
        </p:spPr>
      </p:pic>
      <p:grpSp>
        <p:nvGrpSpPr>
          <p:cNvPr id="11" name="Group 11">
            <a:extLst>
              <a:ext uri="{FF2B5EF4-FFF2-40B4-BE49-F238E27FC236}">
                <a16:creationId xmlns:a16="http://schemas.microsoft.com/office/drawing/2014/main" id="{F7596EE4-A1C1-4FEF-8368-9CF7D1AF1EF4}"/>
              </a:ext>
            </a:extLst>
          </p:cNvPr>
          <p:cNvGrpSpPr/>
          <p:nvPr/>
        </p:nvGrpSpPr>
        <p:grpSpPr>
          <a:xfrm>
            <a:off x="5128412" y="-30480"/>
            <a:ext cx="7063588" cy="6888480"/>
            <a:chOff x="4923693" y="-30480"/>
            <a:chExt cx="7063588" cy="6888480"/>
          </a:xfrm>
        </p:grpSpPr>
        <p:sp>
          <p:nvSpPr>
            <p:cNvPr id="12" name="Rectangle 8">
              <a:extLst>
                <a:ext uri="{FF2B5EF4-FFF2-40B4-BE49-F238E27FC236}">
                  <a16:creationId xmlns:a16="http://schemas.microsoft.com/office/drawing/2014/main" id="{5543C13F-7821-4DAE-9A90-AC943FA5CF8D}"/>
                </a:ext>
              </a:extLst>
            </p:cNvPr>
            <p:cNvSpPr/>
            <p:nvPr/>
          </p:nvSpPr>
          <p:spPr>
            <a:xfrm>
              <a:off x="4923693" y="-30480"/>
              <a:ext cx="7063588" cy="312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0">
              <a:extLst>
                <a:ext uri="{FF2B5EF4-FFF2-40B4-BE49-F238E27FC236}">
                  <a16:creationId xmlns:a16="http://schemas.microsoft.com/office/drawing/2014/main" id="{DCC11422-3994-43CA-8671-5ACFC608CFDB}"/>
                </a:ext>
              </a:extLst>
            </p:cNvPr>
            <p:cNvSpPr/>
            <p:nvPr/>
          </p:nvSpPr>
          <p:spPr>
            <a:xfrm>
              <a:off x="5874058" y="2991173"/>
              <a:ext cx="6113223" cy="3866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 name="Text Placeholder 19"/>
          <p:cNvSpPr>
            <a:spLocks noGrp="1"/>
          </p:cNvSpPr>
          <p:nvPr>
            <p:ph type="body" sz="quarter" idx="11" hasCustomPrompt="1"/>
          </p:nvPr>
        </p:nvSpPr>
        <p:spPr>
          <a:xfrm>
            <a:off x="6588807" y="2171481"/>
            <a:ext cx="4570131" cy="2255239"/>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3200" b="1" cap="all" baseline="0">
                <a:solidFill>
                  <a:schemeClr val="tx1"/>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r>
              <a:rPr lang="et-EE" altLang="en-US" sz="2900" dirty="0">
                <a:solidFill>
                  <a:schemeClr val="tx2"/>
                </a:solidFill>
              </a:rPr>
              <a:t>Vajadusel ka kahel või kolmel real</a:t>
            </a:r>
          </a:p>
        </p:txBody>
      </p:sp>
      <p:pic>
        <p:nvPicPr>
          <p:cNvPr id="18" name="Pilt 17">
            <a:extLst>
              <a:ext uri="{FF2B5EF4-FFF2-40B4-BE49-F238E27FC236}">
                <a16:creationId xmlns:a16="http://schemas.microsoft.com/office/drawing/2014/main" id="{8B0DA646-F977-4F59-987D-4D1C2DC01C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5162" y="455841"/>
            <a:ext cx="1399896" cy="421458"/>
          </a:xfrm>
          <a:prstGeom prst="rect">
            <a:avLst/>
          </a:prstGeom>
        </p:spPr>
      </p:pic>
    </p:spTree>
    <p:extLst>
      <p:ext uri="{BB962C8B-B14F-4D97-AF65-F5344CB8AC3E}">
        <p14:creationId xmlns:p14="http://schemas.microsoft.com/office/powerpoint/2010/main" val="491921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heslaid 3">
    <p:spTree>
      <p:nvGrpSpPr>
        <p:cNvPr id="1" name=""/>
        <p:cNvGrpSpPr/>
        <p:nvPr/>
      </p:nvGrpSpPr>
      <p:grpSpPr>
        <a:xfrm>
          <a:off x="0" y="0"/>
          <a:ext cx="0" cy="0"/>
          <a:chOff x="0" y="0"/>
          <a:chExt cx="0" cy="0"/>
        </a:xfrm>
      </p:grpSpPr>
      <p:pic>
        <p:nvPicPr>
          <p:cNvPr id="11" name="Pilt 10">
            <a:extLst>
              <a:ext uri="{FF2B5EF4-FFF2-40B4-BE49-F238E27FC236}">
                <a16:creationId xmlns:a16="http://schemas.microsoft.com/office/drawing/2014/main" id="{27B415A1-2066-4A52-895D-4B5A897216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6" name="Text Placeholder 9">
            <a:extLst>
              <a:ext uri="{FF2B5EF4-FFF2-40B4-BE49-F238E27FC236}">
                <a16:creationId xmlns:a16="http://schemas.microsoft.com/office/drawing/2014/main" id="{E3F8F3CD-B427-4CDD-9A77-CE9B5003BA01}"/>
              </a:ext>
            </a:extLst>
          </p:cNvPr>
          <p:cNvSpPr>
            <a:spLocks noGrp="1"/>
          </p:cNvSpPr>
          <p:nvPr>
            <p:ph type="body" sz="quarter" idx="13" hasCustomPrompt="1"/>
          </p:nvPr>
        </p:nvSpPr>
        <p:spPr>
          <a:xfrm>
            <a:off x="6461481" y="3014000"/>
            <a:ext cx="4818968" cy="1964661"/>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900" b="1" i="0" cap="all" baseline="0">
                <a:solidFill>
                  <a:schemeClr val="bg1"/>
                </a:solidFill>
                <a:latin typeface="Verdana" charset="0"/>
              </a:defRPr>
            </a:lvl1pPr>
          </a:lstStyle>
          <a:p>
            <a:pPr lvl="0"/>
            <a:r>
              <a:rPr lang="et-EE" dirty="0"/>
              <a:t>Vaheslaidi pealkiri</a:t>
            </a:r>
          </a:p>
          <a:p>
            <a:pPr lvl="0"/>
            <a:r>
              <a:rPr lang="et-EE" dirty="0"/>
              <a:t>Vajadusel ka kahel või kolmel real</a:t>
            </a:r>
            <a:endParaRPr lang="en-US" dirty="0"/>
          </a:p>
        </p:txBody>
      </p:sp>
      <p:pic>
        <p:nvPicPr>
          <p:cNvPr id="12" name="Pilt 11">
            <a:extLst>
              <a:ext uri="{FF2B5EF4-FFF2-40B4-BE49-F238E27FC236}">
                <a16:creationId xmlns:a16="http://schemas.microsoft.com/office/drawing/2014/main" id="{5063E5FD-8122-460D-8EBA-17F5487FAB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0429" y="464831"/>
            <a:ext cx="1351340" cy="406840"/>
          </a:xfrm>
          <a:prstGeom prst="rect">
            <a:avLst/>
          </a:prstGeom>
        </p:spPr>
      </p:pic>
    </p:spTree>
    <p:extLst>
      <p:ext uri="{BB962C8B-B14F-4D97-AF65-F5344CB8AC3E}">
        <p14:creationId xmlns:p14="http://schemas.microsoft.com/office/powerpoint/2010/main" val="415669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imane slaid">
    <p:spTree>
      <p:nvGrpSpPr>
        <p:cNvPr id="1" name=""/>
        <p:cNvGrpSpPr/>
        <p:nvPr/>
      </p:nvGrpSpPr>
      <p:grpSpPr>
        <a:xfrm>
          <a:off x="0" y="0"/>
          <a:ext cx="0" cy="0"/>
          <a:chOff x="0" y="0"/>
          <a:chExt cx="0" cy="0"/>
        </a:xfrm>
      </p:grpSpPr>
      <p:pic>
        <p:nvPicPr>
          <p:cNvPr id="10" name="Pilt 9">
            <a:extLst>
              <a:ext uri="{FF2B5EF4-FFF2-40B4-BE49-F238E27FC236}">
                <a16:creationId xmlns:a16="http://schemas.microsoft.com/office/drawing/2014/main" id="{F089E225-C8FF-4CA5-9B3B-A4D07F970D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4961733"/>
          </a:xfrm>
          <a:prstGeom prst="rect">
            <a:avLst/>
          </a:prstGeom>
        </p:spPr>
      </p:pic>
      <p:pic>
        <p:nvPicPr>
          <p:cNvPr id="11" name="Pilt 10">
            <a:extLst>
              <a:ext uri="{FF2B5EF4-FFF2-40B4-BE49-F238E27FC236}">
                <a16:creationId xmlns:a16="http://schemas.microsoft.com/office/drawing/2014/main" id="{35C6F82B-15EB-4F57-8F94-ACA4405D19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0429" y="464831"/>
            <a:ext cx="1351340" cy="406840"/>
          </a:xfrm>
          <a:prstGeom prst="rect">
            <a:avLst/>
          </a:prstGeom>
        </p:spPr>
      </p:pic>
      <p:sp>
        <p:nvSpPr>
          <p:cNvPr id="15" name="Freeform 14"/>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3884" y="1984278"/>
            <a:ext cx="2447645" cy="1370681"/>
          </a:xfrm>
          <a:prstGeom prst="rect">
            <a:avLst/>
          </a:prstGeom>
        </p:spPr>
      </p:pic>
      <p:sp>
        <p:nvSpPr>
          <p:cNvPr id="5" name="TextBox 4"/>
          <p:cNvSpPr txBox="1">
            <a:spLocks noChangeArrowheads="1"/>
          </p:cNvSpPr>
          <p:nvPr/>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46646"/>
            <a:ext cx="10159444" cy="16389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3200" b="1" cap="all" baseline="0">
                <a:solidFill>
                  <a:schemeClr val="tx2"/>
                </a:solidFill>
                <a:latin typeface="Verdana" charset="0"/>
              </a:defRPr>
            </a:lvl1pPr>
            <a:lvl2pPr marL="0" indent="0">
              <a:spcBef>
                <a:spcPts val="1000"/>
              </a:spcBef>
              <a:buFontTx/>
              <a:buNone/>
              <a:defRPr sz="1600" b="0">
                <a:solidFill>
                  <a:schemeClr val="accent2"/>
                </a:solidFill>
              </a:defRPr>
            </a:lvl2pPr>
          </a:lstStyle>
          <a:p>
            <a:r>
              <a:rPr lang="en-US" altLang="en-US" dirty="0"/>
              <a:t>TALLINN</a:t>
            </a:r>
            <a:r>
              <a:rPr lang="et-EE" altLang="en-US" dirty="0"/>
              <a:t>A</a:t>
            </a:r>
            <a:r>
              <a:rPr lang="en-US" altLang="en-US" dirty="0"/>
              <a:t> </a:t>
            </a:r>
            <a:r>
              <a:rPr lang="et-EE" altLang="en-US" dirty="0"/>
              <a:t>TEHNIKAÜLIKOOL</a:t>
            </a:r>
            <a:endParaRPr lang="en-US" altLang="en-US" dirty="0"/>
          </a:p>
          <a:p>
            <a:r>
              <a:rPr lang="en-US" altLang="en-US" sz="1700" b="0" cap="none" dirty="0" err="1">
                <a:solidFill>
                  <a:schemeClr val="accent2"/>
                </a:solidFill>
              </a:rPr>
              <a:t>Ehitajate</a:t>
            </a:r>
            <a:r>
              <a:rPr lang="en-US" altLang="en-US" sz="1700" b="0" cap="none" dirty="0">
                <a:solidFill>
                  <a:schemeClr val="accent2"/>
                </a:solidFill>
              </a:rPr>
              <a:t> </a:t>
            </a:r>
            <a:r>
              <a:rPr lang="et-EE" altLang="en-US" sz="1700" b="0" cap="none" dirty="0">
                <a:solidFill>
                  <a:schemeClr val="accent2"/>
                </a:solidFill>
              </a:rPr>
              <a:t>tee</a:t>
            </a:r>
            <a:r>
              <a:rPr lang="en-US" altLang="en-US" sz="1700" b="0" cap="none" dirty="0">
                <a:solidFill>
                  <a:schemeClr val="accent2"/>
                </a:solidFill>
              </a:rPr>
              <a:t> 5, 19086 Tallinn</a:t>
            </a:r>
            <a:r>
              <a:rPr lang="et-EE" altLang="en-US" sz="1700" b="0" cap="none" dirty="0">
                <a:solidFill>
                  <a:schemeClr val="accent2"/>
                </a:solidFill>
              </a:rPr>
              <a:t> </a:t>
            </a:r>
          </a:p>
          <a:p>
            <a:r>
              <a:rPr lang="et-EE" altLang="en-US" sz="1700" b="0" cap="none" dirty="0">
                <a:solidFill>
                  <a:schemeClr val="accent2"/>
                </a:solidFill>
              </a:rPr>
              <a:t>Tel </a:t>
            </a:r>
            <a:r>
              <a:rPr lang="en-US" altLang="en-US" sz="1700" b="0" cap="none" dirty="0">
                <a:solidFill>
                  <a:schemeClr val="accent2"/>
                </a:solidFill>
              </a:rPr>
              <a:t>620 2002 (</a:t>
            </a:r>
            <a:r>
              <a:rPr lang="et-EE" altLang="en-US" sz="1700" b="0" cap="none" dirty="0">
                <a:solidFill>
                  <a:schemeClr val="accent2"/>
                </a:solidFill>
              </a:rPr>
              <a:t>E-R</a:t>
            </a:r>
            <a:r>
              <a:rPr lang="en-US" altLang="en-US" sz="1700" b="0" cap="none" dirty="0">
                <a:solidFill>
                  <a:schemeClr val="accent2"/>
                </a:solidFill>
              </a:rPr>
              <a:t> 8.30–</a:t>
            </a:r>
            <a:r>
              <a:rPr lang="et-EE" altLang="en-US" sz="1700" b="0" cap="none" dirty="0">
                <a:solidFill>
                  <a:schemeClr val="accent2"/>
                </a:solidFill>
              </a:rPr>
              <a:t>17</a:t>
            </a:r>
            <a:r>
              <a:rPr lang="en-US" altLang="en-US" sz="1700" b="0" cap="none" dirty="0">
                <a:solidFill>
                  <a:schemeClr val="accent2"/>
                </a:solidFill>
              </a:rPr>
              <a:t>.00</a:t>
            </a:r>
            <a:r>
              <a:rPr lang="et-EE" altLang="en-US" sz="1700" b="0" cap="none" dirty="0">
                <a:solidFill>
                  <a:schemeClr val="accent2"/>
                </a:solidFill>
              </a:rPr>
              <a:t>)</a:t>
            </a:r>
            <a:endParaRPr lang="en-US" altLang="en-US" sz="1700" cap="none" dirty="0">
              <a:solidFill>
                <a:schemeClr val="accent2"/>
              </a:solidFill>
            </a:endParaRPr>
          </a:p>
          <a:p>
            <a:r>
              <a:rPr lang="en-US" altLang="en-US" sz="1700" cap="none" dirty="0">
                <a:solidFill>
                  <a:schemeClr val="accent2"/>
                </a:solidFill>
                <a:latin typeface="Verdana" panose="020B0604030504040204" pitchFamily="34" charset="0"/>
              </a:rPr>
              <a:t>t</a:t>
            </a:r>
            <a:r>
              <a:rPr lang="et-EE" altLang="en-US" sz="1700" cap="none" dirty="0" err="1">
                <a:solidFill>
                  <a:schemeClr val="accent2"/>
                </a:solidFill>
                <a:latin typeface="Verdana" panose="020B0604030504040204" pitchFamily="34" charset="0"/>
              </a:rPr>
              <a:t>altech</a:t>
            </a:r>
            <a:r>
              <a:rPr lang="en-US" altLang="en-US" sz="1700" cap="none" dirty="0">
                <a:solidFill>
                  <a:schemeClr val="accent2"/>
                </a:solidFill>
                <a:latin typeface="Verdana" panose="020B0604030504040204" pitchFamily="34" charset="0"/>
              </a:rPr>
              <a:t>.</a:t>
            </a:r>
            <a:r>
              <a:rPr lang="en-US" altLang="en-US" sz="1700" cap="none" dirty="0" err="1">
                <a:solidFill>
                  <a:schemeClr val="accent2"/>
                </a:solidFill>
                <a:latin typeface="Verdana" panose="020B0604030504040204" pitchFamily="34" charset="0"/>
              </a:rPr>
              <a:t>ee</a:t>
            </a:r>
            <a:endParaRPr lang="en-US" altLang="en-US" sz="1700" cap="none" dirty="0">
              <a:solidFill>
                <a:schemeClr val="accent2"/>
              </a:solidFill>
            </a:endParaRPr>
          </a:p>
        </p:txBody>
      </p:sp>
      <p:pic>
        <p:nvPicPr>
          <p:cNvPr id="12" name="Pilt 11">
            <a:extLst>
              <a:ext uri="{FF2B5EF4-FFF2-40B4-BE49-F238E27FC236}">
                <a16:creationId xmlns:a16="http://schemas.microsoft.com/office/drawing/2014/main" id="{630946F0-2202-42CE-BB84-357D96B44B00}"/>
              </a:ext>
            </a:extLst>
          </p:cNvPr>
          <p:cNvPicPr>
            <a:picLocks noChangeAspect="1"/>
          </p:cNvPicPr>
          <p:nvPr/>
        </p:nvPicPr>
        <p:blipFill>
          <a:blip r:embed="rId5"/>
          <a:stretch>
            <a:fillRect/>
          </a:stretch>
        </p:blipFill>
        <p:spPr>
          <a:xfrm>
            <a:off x="8676624" y="5951566"/>
            <a:ext cx="2446760" cy="394639"/>
          </a:xfrm>
          <a:prstGeom prst="rect">
            <a:avLst/>
          </a:prstGeom>
        </p:spPr>
      </p:pic>
    </p:spTree>
    <p:extLst>
      <p:ext uri="{BB962C8B-B14F-4D97-AF65-F5344CB8AC3E}">
        <p14:creationId xmlns:p14="http://schemas.microsoft.com/office/powerpoint/2010/main" val="3083306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9F96E2D-265C-64DC-BDA1-030F601CEFE3}"/>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89A1809F-3742-FB0B-1FB4-F827C091283B}"/>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C02222EC-64D6-C252-5FAA-C58A07E35B5D}"/>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9EB0A938-B5F2-0B37-6A94-BDECB6456776}"/>
              </a:ext>
            </a:extLst>
          </p:cNvPr>
          <p:cNvSpPr>
            <a:spLocks noGrp="1"/>
          </p:cNvSpPr>
          <p:nvPr>
            <p:ph type="dt" sz="half" idx="10"/>
          </p:nvPr>
        </p:nvSpPr>
        <p:spPr/>
        <p:txBody>
          <a:bodyPr/>
          <a:lstStyle/>
          <a:p>
            <a:fld id="{846CE7D5-CF57-46EF-B807-FDD0502418D4}" type="datetimeFigureOut">
              <a:rPr lang="en-US" smtClean="0"/>
              <a:t>30-Mar-26</a:t>
            </a:fld>
            <a:endParaRPr lang="en-US"/>
          </a:p>
        </p:txBody>
      </p:sp>
      <p:sp>
        <p:nvSpPr>
          <p:cNvPr id="6" name="Jaluse kohatäide 5">
            <a:extLst>
              <a:ext uri="{FF2B5EF4-FFF2-40B4-BE49-F238E27FC236}">
                <a16:creationId xmlns:a16="http://schemas.microsoft.com/office/drawing/2014/main" id="{E8815857-80A5-ADCE-6D33-FECFE1AF4478}"/>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E1DC6548-4434-7B21-31B4-9C91235BE03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4899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id kahanevas järjekorra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tx1"/>
                </a:solidFill>
                <a:latin typeface="Verdana" charset="0"/>
              </a:defRPr>
            </a:lvl1pPr>
          </a:lstStyle>
          <a:p>
            <a:pPr lvl="0"/>
            <a:r>
              <a:rPr lang="et-EE" dirty="0"/>
              <a:t>Redigeeri juhtslaidi</a:t>
            </a:r>
          </a:p>
          <a:p>
            <a:pPr lvl="0"/>
            <a:r>
              <a:rPr lang="et-EE" dirty="0"/>
              <a:t>Vajadusel kahel real</a:t>
            </a:r>
            <a:endParaRPr lang="en-US" dirty="0"/>
          </a:p>
        </p:txBody>
      </p:sp>
      <p:sp>
        <p:nvSpPr>
          <p:cNvPr id="21" name="Text Placeholder 11"/>
          <p:cNvSpPr>
            <a:spLocks noGrp="1"/>
          </p:cNvSpPr>
          <p:nvPr>
            <p:ph type="body" sz="quarter" idx="14" hasCustomPrompt="1"/>
          </p:nvPr>
        </p:nvSpPr>
        <p:spPr>
          <a:xfrm>
            <a:off x="12747121" y="2497982"/>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6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974850" marR="0" indent="-2032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dirty="0">
                <a:solidFill>
                  <a:srgbClr val="332B60"/>
                </a:solidFill>
                <a:latin typeface="+mn-lt"/>
              </a:rPr>
              <a:t>Vivamus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lacus.</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800" dirty="0">
                <a:solidFill>
                  <a:srgbClr val="332B60"/>
                </a:solidFill>
                <a:latin typeface="+mn-lt"/>
              </a:rPr>
              <a:t>B</a:t>
            </a:r>
            <a:r>
              <a:rPr lang="en-US" altLang="en-US" sz="1800" dirty="0" err="1">
                <a:solidFill>
                  <a:srgbClr val="332B60"/>
                </a:solidFill>
                <a:latin typeface="+mn-lt"/>
              </a:rPr>
              <a:t>ibendum</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rutrum</a:t>
            </a:r>
            <a:r>
              <a:rPr lang="en-US" altLang="en-US" sz="1800" dirty="0">
                <a:solidFill>
                  <a:srgbClr val="332B60"/>
                </a:solidFill>
                <a:latin typeface="+mn-lt"/>
              </a:rPr>
              <a:t> </a:t>
            </a:r>
            <a:r>
              <a:rPr lang="en-US" altLang="en-US" sz="1800" dirty="0" err="1">
                <a:solidFill>
                  <a:srgbClr val="332B60"/>
                </a:solidFill>
                <a:latin typeface="+mn-lt"/>
              </a:rPr>
              <a:t>ut</a:t>
            </a:r>
            <a:r>
              <a:rPr lang="en-US" altLang="en-US" sz="1800" dirty="0">
                <a:solidFill>
                  <a:srgbClr val="332B60"/>
                </a:solidFill>
                <a:latin typeface="+mn-lt"/>
              </a:rPr>
              <a:t>, </a:t>
            </a:r>
            <a:r>
              <a:rPr lang="en-US" altLang="en-US" sz="1800" dirty="0" err="1">
                <a:solidFill>
                  <a:srgbClr val="332B60"/>
                </a:solidFill>
                <a:latin typeface="+mn-lt"/>
              </a:rPr>
              <a:t>turpis</a:t>
            </a:r>
            <a:r>
              <a:rPr lang="en-US" altLang="en-US" sz="1800" dirty="0">
                <a:solidFill>
                  <a:srgbClr val="332B60"/>
                </a:solidFill>
                <a:latin typeface="+mn-lt"/>
              </a:rPr>
              <a:t>. </a:t>
            </a:r>
            <a:r>
              <a:rPr lang="en-US" altLang="en-US" sz="1800" dirty="0" err="1">
                <a:solidFill>
                  <a:srgbClr val="332B60"/>
                </a:solidFill>
                <a:latin typeface="+mn-lt"/>
              </a:rPr>
              <a:t>Sed</a:t>
            </a:r>
            <a:r>
              <a:rPr lang="en-US" altLang="en-US" sz="1800" dirty="0">
                <a:solidFill>
                  <a:srgbClr val="332B60"/>
                </a:solidFill>
                <a:latin typeface="+mn-lt"/>
              </a:rPr>
              <a:t> </a:t>
            </a:r>
            <a:r>
              <a:rPr lang="en-US" altLang="en-US" sz="1800" dirty="0" err="1">
                <a:solidFill>
                  <a:srgbClr val="332B60"/>
                </a:solidFill>
                <a:latin typeface="+mn-lt"/>
              </a:rPr>
              <a:t>velit</a:t>
            </a:r>
            <a:r>
              <a:rPr lang="en-US" altLang="en-US" sz="1800" dirty="0">
                <a:solidFill>
                  <a:srgbClr val="332B60"/>
                </a:solidFill>
                <a:latin typeface="+mn-lt"/>
              </a:rPr>
              <a:t>. </a:t>
            </a:r>
          </a:p>
          <a:p>
            <a:pPr lvl="1">
              <a:buClr>
                <a:srgbClr val="E4067E"/>
              </a:buClr>
              <a:buFont typeface="Wingdings" panose="05000000000000000000" pitchFamily="2" charset="2"/>
              <a:buChar char="§"/>
            </a:pPr>
            <a:r>
              <a:rPr lang="en-US" altLang="en-US" sz="1800" dirty="0" err="1">
                <a:solidFill>
                  <a:srgbClr val="332B60"/>
                </a:solidFill>
              </a:rPr>
              <a:t>Sed</a:t>
            </a:r>
            <a:r>
              <a:rPr lang="en-US" altLang="en-US" sz="1800" dirty="0">
                <a:solidFill>
                  <a:srgbClr val="332B60"/>
                </a:solidFill>
              </a:rPr>
              <a:t> semper </a:t>
            </a:r>
            <a:r>
              <a:rPr lang="en-US" altLang="en-US" sz="1800" dirty="0" err="1">
                <a:solidFill>
                  <a:srgbClr val="332B60"/>
                </a:solidFill>
              </a:rPr>
              <a:t>augue</a:t>
            </a:r>
            <a:r>
              <a:rPr lang="en-US" altLang="en-US" sz="1800" dirty="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
        <p:nvSpPr>
          <p:cNvPr id="4" name="Text Placeholder 11">
            <a:extLst>
              <a:ext uri="{FF2B5EF4-FFF2-40B4-BE49-F238E27FC236}">
                <a16:creationId xmlns:a16="http://schemas.microsoft.com/office/drawing/2014/main" id="{D3B3BC33-8ABA-48F1-BFB4-DE482C7C785A}"/>
              </a:ext>
            </a:extLst>
          </p:cNvPr>
          <p:cNvSpPr>
            <a:spLocks noGrp="1"/>
          </p:cNvSpPr>
          <p:nvPr>
            <p:ph type="body" sz="quarter" idx="16" hasCustomPrompt="1"/>
          </p:nvPr>
        </p:nvSpPr>
        <p:spPr>
          <a:xfrm>
            <a:off x="2171700" y="1576024"/>
            <a:ext cx="8802241" cy="3940539"/>
          </a:xfrm>
          <a:prstGeom prst="rect">
            <a:avLst/>
          </a:prstGeom>
        </p:spPr>
        <p:txBody>
          <a:bodyPr lIns="0" tIns="0" rIns="0" bIns="0"/>
          <a:lstStyle>
            <a:lvl1pPr marL="285750" marR="0" indent="-285750" algn="l" defTabSz="914400" rtl="0" eaLnBrk="1" fontAlgn="auto" latinLnBrk="0" hangingPunct="1">
              <a:lnSpc>
                <a:spcPct val="100000"/>
              </a:lnSpc>
              <a:spcBef>
                <a:spcPts val="500"/>
              </a:spcBef>
              <a:spcAft>
                <a:spcPts val="0"/>
              </a:spcAft>
              <a:buClr>
                <a:schemeClr val="tx1"/>
              </a:buClr>
              <a:buSzTx/>
              <a:buFont typeface="Wingdings" panose="05000000000000000000" pitchFamily="2" charset="2"/>
              <a:buChar char="§"/>
              <a:tabLst/>
              <a:defRPr sz="1800" baseline="0">
                <a:solidFill>
                  <a:srgbClr val="332B60"/>
                </a:solidFill>
                <a:latin typeface="Verdana" charset="0"/>
              </a:defRPr>
            </a:lvl1pPr>
            <a:lvl2pPr marL="536575" indent="-263525">
              <a:lnSpc>
                <a:spcPct val="100000"/>
              </a:lnSpc>
              <a:spcBef>
                <a:spcPts val="500"/>
              </a:spcBef>
              <a:buClr>
                <a:schemeClr val="tx1"/>
              </a:buClr>
              <a:buFont typeface="Wingdings" panose="05000000000000000000" pitchFamily="2" charset="2"/>
              <a:buChar char="§"/>
              <a:defRPr sz="1600">
                <a:solidFill>
                  <a:srgbClr val="332B60"/>
                </a:solidFill>
              </a:defRPr>
            </a:lvl2pPr>
            <a:lvl3pPr marL="809625" indent="-273050">
              <a:lnSpc>
                <a:spcPct val="100000"/>
              </a:lnSpc>
              <a:spcBef>
                <a:spcPts val="500"/>
              </a:spcBef>
              <a:buClr>
                <a:schemeClr val="tx1"/>
              </a:buClr>
              <a:buFont typeface="Wingdings" panose="05000000000000000000" pitchFamily="2" charset="2"/>
              <a:buChar char="§"/>
              <a:defRPr sz="1400">
                <a:solidFill>
                  <a:srgbClr val="332B60"/>
                </a:solidFill>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a:solidFill>
                  <a:srgbClr val="332B60"/>
                </a:solidFill>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teksti</a:t>
            </a:r>
          </a:p>
          <a:p>
            <a:pPr lvl="1"/>
            <a:r>
              <a:rPr lang="et-EE" dirty="0"/>
              <a:t>Redigeeri teksti</a:t>
            </a:r>
          </a:p>
          <a:p>
            <a:pPr lvl="2"/>
            <a:r>
              <a:rPr lang="et-EE" dirty="0"/>
              <a:t>Redigeeri teksti</a:t>
            </a:r>
          </a:p>
        </p:txBody>
      </p:sp>
    </p:spTree>
    <p:extLst>
      <p:ext uri="{BB962C8B-B14F-4D97-AF65-F5344CB8AC3E}">
        <p14:creationId xmlns:p14="http://schemas.microsoft.com/office/powerpoint/2010/main" val="4087309624"/>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i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B5F7B326-813F-48FE-A89E-578AEFA0CE37}"/>
              </a:ext>
            </a:extLst>
          </p:cNvPr>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tx1"/>
                </a:solidFill>
                <a:latin typeface="Verdana" charset="0"/>
              </a:defRPr>
            </a:lvl1pPr>
          </a:lstStyle>
          <a:p>
            <a:pPr lvl="0"/>
            <a:r>
              <a:rPr lang="et-EE" dirty="0"/>
              <a:t>Redigeeri juhtslaidi</a:t>
            </a:r>
          </a:p>
          <a:p>
            <a:pPr lvl="0"/>
            <a:r>
              <a:rPr lang="et-EE" dirty="0"/>
              <a:t>Vajadusel kahel real</a:t>
            </a:r>
            <a:endParaRPr lang="en-US" dirty="0"/>
          </a:p>
        </p:txBody>
      </p:sp>
      <p:sp>
        <p:nvSpPr>
          <p:cNvPr id="4" name="Text Placeholder 11">
            <a:extLst>
              <a:ext uri="{FF2B5EF4-FFF2-40B4-BE49-F238E27FC236}">
                <a16:creationId xmlns:a16="http://schemas.microsoft.com/office/drawing/2014/main" id="{48AB3674-C39F-4DA6-97F2-B4A2C52D87C4}"/>
              </a:ext>
            </a:extLst>
          </p:cNvPr>
          <p:cNvSpPr>
            <a:spLocks noGrp="1"/>
          </p:cNvSpPr>
          <p:nvPr>
            <p:ph type="body" sz="quarter" idx="16" hasCustomPrompt="1"/>
          </p:nvPr>
        </p:nvSpPr>
        <p:spPr>
          <a:xfrm>
            <a:off x="2171700" y="1577500"/>
            <a:ext cx="8802241" cy="3939063"/>
          </a:xfrm>
          <a:prstGeom prst="rect">
            <a:avLst/>
          </a:prstGeom>
        </p:spPr>
        <p:txBody>
          <a:bodyPr lIns="0" tIns="0" rIns="0" bIns="0">
            <a:normAutofit/>
          </a:bodyPr>
          <a:lstStyle>
            <a:lvl1pPr marL="358775" marR="0" indent="-358775" algn="l" defTabSz="914400" rtl="0" eaLnBrk="1" fontAlgn="auto" latinLnBrk="0" hangingPunct="1">
              <a:lnSpc>
                <a:spcPct val="100000"/>
              </a:lnSpc>
              <a:spcBef>
                <a:spcPts val="1000"/>
              </a:spcBef>
              <a:spcAft>
                <a:spcPts val="0"/>
              </a:spcAft>
              <a:buClr>
                <a:schemeClr val="tx1"/>
              </a:buClr>
              <a:buSzTx/>
              <a:buFont typeface="Wingdings" panose="05000000000000000000" pitchFamily="2" charset="2"/>
              <a:buChar char="§"/>
              <a:tabLst/>
              <a:defRPr sz="1800" baseline="0">
                <a:solidFill>
                  <a:srgbClr val="332B60"/>
                </a:solidFill>
                <a:latin typeface="Verdana" charset="0"/>
              </a:defRPr>
            </a:lvl1pPr>
            <a:lvl2pPr marL="358775" indent="-358775">
              <a:lnSpc>
                <a:spcPct val="100000"/>
              </a:lnSpc>
              <a:buClr>
                <a:schemeClr val="tx1"/>
              </a:buClr>
              <a:buFont typeface="Wingdings" panose="05000000000000000000" pitchFamily="2" charset="2"/>
              <a:buChar char="§"/>
              <a:tabLst/>
              <a:defRPr sz="1800">
                <a:solidFill>
                  <a:srgbClr val="332B60"/>
                </a:solidFill>
              </a:defRPr>
            </a:lvl2pPr>
            <a:lvl3pPr marL="358775" indent="-358775">
              <a:lnSpc>
                <a:spcPct val="100000"/>
              </a:lnSpc>
              <a:buClr>
                <a:schemeClr val="tx1"/>
              </a:buClr>
              <a:buFont typeface="Wingdings" panose="05000000000000000000" pitchFamily="2" charset="2"/>
              <a:buChar char="§"/>
              <a:tabLst/>
              <a:defRPr sz="1800">
                <a:solidFill>
                  <a:srgbClr val="332B60"/>
                </a:solidFill>
              </a:defRPr>
            </a:lvl3pPr>
            <a:lvl4pPr marL="2057400" marR="0" indent="-20574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tab pos="444500" algn="l"/>
              </a:tabLst>
              <a:defRPr sz="1800">
                <a:solidFill>
                  <a:srgbClr val="332B60"/>
                </a:solidFill>
              </a:defRPr>
            </a:lvl4pPr>
            <a:lvl5pPr marL="2057400" marR="0" indent="-20574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tab pos="444500" algn="l"/>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teksti</a:t>
            </a:r>
          </a:p>
          <a:p>
            <a:pPr lvl="1"/>
            <a:r>
              <a:rPr lang="et-EE" dirty="0"/>
              <a:t>Redigeeri teksti</a:t>
            </a:r>
          </a:p>
          <a:p>
            <a:pPr lvl="2"/>
            <a:r>
              <a:rPr lang="et-EE" dirty="0"/>
              <a:t>Redigeeri teksti</a:t>
            </a:r>
          </a:p>
        </p:txBody>
      </p:sp>
    </p:spTree>
    <p:extLst>
      <p:ext uri="{BB962C8B-B14F-4D97-AF65-F5344CB8AC3E}">
        <p14:creationId xmlns:p14="http://schemas.microsoft.com/office/powerpoint/2010/main" val="207505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tx1"/>
                </a:solidFill>
                <a:latin typeface="Verdana" charset="0"/>
              </a:defRPr>
            </a:lvl1pPr>
            <a:lvl2pPr>
              <a:defRPr sz="2500"/>
            </a:lvl2pPr>
          </a:lstStyle>
          <a:p>
            <a:pPr lvl="0"/>
            <a:r>
              <a:rPr lang="et-EE" dirty="0"/>
              <a:t>Redigeeri juhtslaidi</a:t>
            </a:r>
          </a:p>
          <a:p>
            <a:pPr lvl="0"/>
            <a:r>
              <a:rPr lang="et-EE" dirty="0"/>
              <a:t>Vajadusel kahel real</a:t>
            </a:r>
            <a:endParaRPr lang="en-US" dirty="0"/>
          </a:p>
        </p:txBody>
      </p:sp>
      <p:sp>
        <p:nvSpPr>
          <p:cNvPr id="14" name="Chart Placeholder 13"/>
          <p:cNvSpPr>
            <a:spLocks noGrp="1"/>
          </p:cNvSpPr>
          <p:nvPr>
            <p:ph type="chart" sz="quarter" idx="15"/>
          </p:nvPr>
        </p:nvSpPr>
        <p:spPr>
          <a:xfrm>
            <a:off x="2180246" y="3119215"/>
            <a:ext cx="8802242" cy="2397349"/>
          </a:xfrm>
          <a:prstGeom prst="rect">
            <a:avLst/>
          </a:prstGeom>
        </p:spPr>
        <p:txBody>
          <a:bodyPr/>
          <a:lstStyle>
            <a:lvl1pPr marL="228600" indent="-228600">
              <a:buClr>
                <a:schemeClr val="tx1"/>
              </a:buClr>
              <a:buFont typeface="Wingdings" panose="05000000000000000000" pitchFamily="2" charset="2"/>
              <a:buChar char="§"/>
              <a:defRPr sz="1800">
                <a:solidFill>
                  <a:srgbClr val="332B60"/>
                </a:solidFill>
              </a:defRPr>
            </a:lvl1pPr>
          </a:lstStyle>
          <a:p>
            <a:pPr lvl="0"/>
            <a:r>
              <a:rPr lang="et-EE" noProof="0"/>
              <a:t>Diagrammi lisamiseks klõpsake ikooni</a:t>
            </a:r>
            <a:endParaRPr lang="en-US" noProof="0" dirty="0"/>
          </a:p>
        </p:txBody>
      </p:sp>
      <p:sp>
        <p:nvSpPr>
          <p:cNvPr id="16" name="Text Placeholder 15"/>
          <p:cNvSpPr>
            <a:spLocks noGrp="1"/>
          </p:cNvSpPr>
          <p:nvPr>
            <p:ph type="body" sz="quarter" idx="16" hasCustomPrompt="1"/>
          </p:nvPr>
        </p:nvSpPr>
        <p:spPr>
          <a:xfrm>
            <a:off x="2171700" y="2059533"/>
            <a:ext cx="8790444" cy="901807"/>
          </a:xfrm>
          <a:prstGeom prst="rect">
            <a:avLst/>
          </a:prstGeom>
        </p:spPr>
        <p:txBody>
          <a:bodyPr lIns="0" tIns="0" rIns="0" bIns="0"/>
          <a:lstStyle>
            <a:lvl1pPr marL="228600" indent="-228600">
              <a:lnSpc>
                <a:spcPct val="100000"/>
              </a:lnSpc>
              <a:spcBef>
                <a:spcPts val="500"/>
              </a:spcBef>
              <a:buClr>
                <a:schemeClr val="tx1"/>
              </a:buClr>
              <a:buFont typeface="Wingdings" panose="05000000000000000000" pitchFamily="2" charset="2"/>
              <a:buChar char="§"/>
              <a:defRPr sz="1800" baseline="0">
                <a:solidFill>
                  <a:srgbClr val="332B60"/>
                </a:solidFill>
                <a:latin typeface="Verdana" charset="0"/>
              </a:defRPr>
            </a:lvl1pPr>
            <a:lvl2pPr marL="538163" indent="-273050">
              <a:lnSpc>
                <a:spcPct val="100000"/>
              </a:lnSpc>
              <a:spcBef>
                <a:spcPts val="500"/>
              </a:spcBef>
              <a:buClr>
                <a:schemeClr val="tx1"/>
              </a:buClr>
              <a:buFont typeface="Wingdings" panose="05000000000000000000" pitchFamily="2" charset="2"/>
              <a:buChar char="§"/>
              <a:defRPr sz="1600">
                <a:solidFill>
                  <a:srgbClr val="332B60"/>
                </a:solidFill>
              </a:defRPr>
            </a:lvl2pPr>
            <a:lvl3pPr marL="803275" indent="-265113">
              <a:lnSpc>
                <a:spcPct val="100000"/>
              </a:lnSpc>
              <a:spcBef>
                <a:spcPts val="500"/>
              </a:spcBef>
              <a:buClr>
                <a:schemeClr val="tx1"/>
              </a:buClr>
              <a:buFont typeface="Wingdings" panose="05000000000000000000" pitchFamily="2" charset="2"/>
              <a:buChar char="§"/>
              <a:defRPr sz="1400">
                <a:solidFill>
                  <a:srgbClr val="332B60"/>
                </a:solidFill>
              </a:defRPr>
            </a:lvl3pPr>
            <a:lvl4pPr marL="1371600" indent="0">
              <a:buFont typeface="Verdana" panose="020B0604030504040204" pitchFamily="34" charset="0"/>
              <a:buNone/>
              <a:defRPr/>
            </a:lvl4pPr>
          </a:lstStyle>
          <a:p>
            <a:pPr lvl="0"/>
            <a:r>
              <a:rPr lang="et-EE" dirty="0"/>
              <a:t>Redigeeri teksti</a:t>
            </a:r>
          </a:p>
          <a:p>
            <a:pPr lvl="1"/>
            <a:r>
              <a:rPr lang="et-EE" dirty="0"/>
              <a:t>Redigeeri teksti</a:t>
            </a:r>
          </a:p>
          <a:p>
            <a:pPr lvl="2"/>
            <a:r>
              <a:rPr lang="et-EE" dirty="0"/>
              <a:t>Redigeeri teksti</a:t>
            </a:r>
          </a:p>
          <a:p>
            <a:pPr lvl="2"/>
            <a:endParaRPr lang="et-EE" dirty="0"/>
          </a:p>
        </p:txBody>
      </p:sp>
      <p:sp>
        <p:nvSpPr>
          <p:cNvPr id="7" name="Text Placeholder 11"/>
          <p:cNvSpPr>
            <a:spLocks noGrp="1"/>
          </p:cNvSpPr>
          <p:nvPr>
            <p:ph type="body" sz="quarter" idx="18"/>
          </p:nvPr>
        </p:nvSpPr>
        <p:spPr>
          <a:xfrm>
            <a:off x="2171700" y="1586046"/>
            <a:ext cx="8790444" cy="413669"/>
          </a:xfrm>
          <a:prstGeom prst="rect">
            <a:avLst/>
          </a:prstGeom>
        </p:spPr>
        <p:txBody>
          <a:bodyPr lIns="0" tIns="0" rIns="0" bIns="0"/>
          <a:lstStyle>
            <a:lvl1pPr marL="0" marR="0" indent="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a:t>Klõpsake juhteksemplari tekstilaadide redigeerimiseks</a:t>
            </a:r>
          </a:p>
        </p:txBody>
      </p:sp>
    </p:spTree>
    <p:extLst>
      <p:ext uri="{BB962C8B-B14F-4D97-AF65-F5344CB8AC3E}">
        <p14:creationId xmlns:p14="http://schemas.microsoft.com/office/powerpoint/2010/main" val="387130280"/>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tx1"/>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p:nvPr>
        </p:nvSpPr>
        <p:spPr>
          <a:xfrm>
            <a:off x="2180246" y="1586047"/>
            <a:ext cx="8964612" cy="388032"/>
          </a:xfrm>
          <a:prstGeom prst="rect">
            <a:avLst/>
          </a:prstGeom>
        </p:spPr>
        <p:txBody>
          <a:bodyPr lIns="0" tIns="0" rIns="0" bIns="0"/>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800" baseline="0">
                <a:solidFill>
                  <a:srgbClr val="332B60"/>
                </a:solidFill>
                <a:latin typeface="Verdana" charset="0"/>
              </a:defRPr>
            </a:lvl1pPr>
          </a:lstStyle>
          <a:p>
            <a:pPr lvl="0"/>
            <a:r>
              <a:rPr lang="et-EE"/>
              <a:t>Klõpsake juhteksemplari tekstilaadide redigeerimiseks</a:t>
            </a:r>
          </a:p>
        </p:txBody>
      </p:sp>
      <p:sp>
        <p:nvSpPr>
          <p:cNvPr id="3" name="Picture Placeholder 2"/>
          <p:cNvSpPr>
            <a:spLocks noGrp="1"/>
          </p:cNvSpPr>
          <p:nvPr>
            <p:ph type="pic" sz="quarter" idx="16"/>
          </p:nvPr>
        </p:nvSpPr>
        <p:spPr>
          <a:xfrm>
            <a:off x="2180246" y="2110812"/>
            <a:ext cx="8964613" cy="3405752"/>
          </a:xfrm>
          <a:prstGeom prst="rect">
            <a:avLst/>
          </a:prstGeom>
        </p:spPr>
        <p:txBody>
          <a:bodyPr/>
          <a:lstStyle>
            <a:lvl1pPr marL="228600" indent="-228600">
              <a:buClr>
                <a:schemeClr val="tx1"/>
              </a:buClr>
              <a:buFont typeface="Wingdings" panose="05000000000000000000" pitchFamily="2" charset="2"/>
              <a:buChar char="§"/>
              <a:defRPr sz="1800">
                <a:solidFill>
                  <a:srgbClr val="332B60"/>
                </a:solidFill>
                <a:latin typeface="+mn-lt"/>
              </a:defRPr>
            </a:lvl1pPr>
          </a:lstStyle>
          <a:p>
            <a:pPr lvl="0"/>
            <a:r>
              <a:rPr lang="et-EE" noProof="0"/>
              <a:t>Pildi lisamiseks klõpsake ikooni</a:t>
            </a:r>
            <a:endParaRPr lang="en-US" noProof="0" dirty="0"/>
          </a:p>
        </p:txBody>
      </p:sp>
    </p:spTree>
    <p:extLst>
      <p:ext uri="{BB962C8B-B14F-4D97-AF65-F5344CB8AC3E}">
        <p14:creationId xmlns:p14="http://schemas.microsoft.com/office/powerpoint/2010/main" val="3288144603"/>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tx1"/>
                </a:solidFill>
                <a:latin typeface="Verdana" charset="0"/>
              </a:defRPr>
            </a:lvl1pPr>
          </a:lstStyle>
          <a:p>
            <a:pPr lvl="0"/>
            <a:r>
              <a:rPr lang="et-EE" dirty="0"/>
              <a:t>Redigeeri juhtslaidi</a:t>
            </a:r>
          </a:p>
          <a:p>
            <a:pPr lvl="0"/>
            <a:r>
              <a:rPr lang="et-EE" dirty="0"/>
              <a:t>Vajadusel kahel real</a:t>
            </a:r>
            <a:endParaRPr lang="en-US" dirty="0"/>
          </a:p>
        </p:txBody>
      </p:sp>
      <p:sp>
        <p:nvSpPr>
          <p:cNvPr id="12" name="Chart Placeholder 13"/>
          <p:cNvSpPr>
            <a:spLocks noGrp="1"/>
          </p:cNvSpPr>
          <p:nvPr>
            <p:ph type="chart" sz="quarter" idx="15"/>
          </p:nvPr>
        </p:nvSpPr>
        <p:spPr>
          <a:xfrm>
            <a:off x="6888163" y="557822"/>
            <a:ext cx="4248151" cy="4958741"/>
          </a:xfrm>
          <a:prstGeom prst="rect">
            <a:avLst/>
          </a:prstGeom>
        </p:spPr>
        <p:txBody>
          <a:bodyPr/>
          <a:lstStyle>
            <a:lvl1pPr marL="228600" indent="-228600">
              <a:buClr>
                <a:schemeClr val="tx1"/>
              </a:buClr>
              <a:buFont typeface="Wingdings" panose="05000000000000000000" pitchFamily="2" charset="2"/>
              <a:buChar char="§"/>
              <a:defRPr sz="1800">
                <a:solidFill>
                  <a:srgbClr val="332B60"/>
                </a:solidFill>
                <a:latin typeface="+mn-lt"/>
              </a:defRPr>
            </a:lvl1pPr>
          </a:lstStyle>
          <a:p>
            <a:pPr lvl="0"/>
            <a:r>
              <a:rPr lang="et-EE" noProof="0"/>
              <a:t>Diagrammi lisamiseks klõpsake ikooni</a:t>
            </a:r>
            <a:endParaRPr lang="en-US" noProof="0" dirty="0"/>
          </a:p>
        </p:txBody>
      </p:sp>
      <p:sp>
        <p:nvSpPr>
          <p:cNvPr id="17" name="Text Placeholder 11"/>
          <p:cNvSpPr>
            <a:spLocks noGrp="1"/>
          </p:cNvSpPr>
          <p:nvPr>
            <p:ph type="body" sz="quarter" idx="16" hasCustomPrompt="1"/>
          </p:nvPr>
        </p:nvSpPr>
        <p:spPr>
          <a:xfrm>
            <a:off x="2171700" y="1577500"/>
            <a:ext cx="4351731" cy="3939063"/>
          </a:xfrm>
          <a:prstGeom prst="rect">
            <a:avLst/>
          </a:prstGeom>
        </p:spPr>
        <p:txBody>
          <a:bodyPr lIns="0" tIns="0" rIns="0" bIns="0"/>
          <a:lstStyle>
            <a:lvl1pPr marL="285750" marR="0" indent="-285750" algn="l" defTabSz="914400" rtl="0" eaLnBrk="1" fontAlgn="auto" latinLnBrk="0" hangingPunct="1">
              <a:lnSpc>
                <a:spcPct val="100000"/>
              </a:lnSpc>
              <a:spcBef>
                <a:spcPts val="500"/>
              </a:spcBef>
              <a:spcAft>
                <a:spcPts val="0"/>
              </a:spcAft>
              <a:buClr>
                <a:schemeClr val="tx1"/>
              </a:buClr>
              <a:buSzTx/>
              <a:buFont typeface="Wingdings" panose="05000000000000000000" pitchFamily="2" charset="2"/>
              <a:buChar char="§"/>
              <a:tabLst/>
              <a:defRPr sz="1800" baseline="0">
                <a:solidFill>
                  <a:srgbClr val="332B60"/>
                </a:solidFill>
                <a:latin typeface="Verdana" charset="0"/>
              </a:defRPr>
            </a:lvl1pPr>
            <a:lvl2pPr marL="538163" indent="-273050">
              <a:lnSpc>
                <a:spcPct val="100000"/>
              </a:lnSpc>
              <a:spcBef>
                <a:spcPts val="500"/>
              </a:spcBef>
              <a:buClr>
                <a:schemeClr val="tx1"/>
              </a:buClr>
              <a:buFont typeface="Wingdings" panose="05000000000000000000" pitchFamily="2" charset="2"/>
              <a:buChar char="§"/>
              <a:defRPr sz="1600">
                <a:solidFill>
                  <a:srgbClr val="332B60"/>
                </a:solidFill>
              </a:defRPr>
            </a:lvl2pPr>
            <a:lvl3pPr marL="803275" indent="-265113">
              <a:lnSpc>
                <a:spcPct val="100000"/>
              </a:lnSpc>
              <a:spcBef>
                <a:spcPts val="500"/>
              </a:spcBef>
              <a:buClr>
                <a:schemeClr val="tx1"/>
              </a:buClr>
              <a:buFont typeface="Wingdings" panose="05000000000000000000" pitchFamily="2" charset="2"/>
              <a:buChar char="§"/>
              <a:defRPr sz="1400">
                <a:solidFill>
                  <a:srgbClr val="332B60"/>
                </a:solidFill>
              </a:defRPr>
            </a:lvl3pPr>
            <a:lvl4pPr marL="1600200" marR="0" indent="-285750"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a:solidFill>
                  <a:srgbClr val="332B60"/>
                </a:solidFill>
              </a:defRPr>
            </a:lvl4pPr>
            <a:lvl5pPr marL="2057400" marR="0" indent="-285750" algn="l" defTabSz="914400" rtl="0" eaLnBrk="1" fontAlgn="base" latinLnBrk="0" hangingPunct="1">
              <a:lnSpc>
                <a:spcPct val="100000"/>
              </a:lnSpc>
              <a:spcBef>
                <a:spcPts val="500"/>
              </a:spcBef>
              <a:spcAft>
                <a:spcPct val="0"/>
              </a:spcAft>
              <a:buClr>
                <a:schemeClr val="tx1"/>
              </a:buClr>
              <a:buSzTx/>
              <a:buFont typeface="Wingdings" panose="05000000000000000000" pitchFamily="2" charset="2"/>
              <a:buChar char="§"/>
              <a:tabLst/>
              <a:defRPr sz="10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teksti</a:t>
            </a:r>
          </a:p>
          <a:p>
            <a:pPr lvl="1"/>
            <a:r>
              <a:rPr lang="et-EE" dirty="0"/>
              <a:t>Redigeeri teksti</a:t>
            </a:r>
          </a:p>
          <a:p>
            <a:pPr lvl="2"/>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p:txBody>
      </p:sp>
    </p:spTree>
    <p:extLst>
      <p:ext uri="{BB962C8B-B14F-4D97-AF65-F5344CB8AC3E}">
        <p14:creationId xmlns:p14="http://schemas.microsoft.com/office/powerpoint/2010/main" val="3530007727"/>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tx1"/>
                </a:solidFill>
                <a:latin typeface="Verdana" charset="0"/>
              </a:defRPr>
            </a:lvl1pPr>
            <a:lvl2pPr>
              <a:defRPr sz="2200" b="1" i="0"/>
            </a:lvl2pPr>
          </a:lstStyle>
          <a:p>
            <a:pPr lvl="0"/>
            <a:r>
              <a:rPr lang="et-EE" dirty="0"/>
              <a:t>Redigeeri juhtslaidi</a:t>
            </a:r>
          </a:p>
          <a:p>
            <a:pPr lvl="0"/>
            <a:r>
              <a:rPr lang="et-EE" dirty="0"/>
              <a:t>Vajadusel kahel real</a:t>
            </a:r>
            <a:endParaRPr lang="en-US" dirty="0"/>
          </a:p>
        </p:txBody>
      </p:sp>
      <p:sp>
        <p:nvSpPr>
          <p:cNvPr id="20" name="Picture Placeholder 19"/>
          <p:cNvSpPr>
            <a:spLocks noGrp="1"/>
          </p:cNvSpPr>
          <p:nvPr>
            <p:ph type="pic" sz="quarter" idx="17"/>
          </p:nvPr>
        </p:nvSpPr>
        <p:spPr>
          <a:xfrm>
            <a:off x="6888163" y="558068"/>
            <a:ext cx="4248151" cy="4958496"/>
          </a:xfrm>
          <a:prstGeom prst="rect">
            <a:avLst/>
          </a:prstGeom>
        </p:spPr>
        <p:txBody>
          <a:bodyPr/>
          <a:lstStyle>
            <a:lvl1pPr marL="285750" indent="-285750">
              <a:buClr>
                <a:schemeClr val="tx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dirty="0"/>
          </a:p>
        </p:txBody>
      </p:sp>
      <p:sp>
        <p:nvSpPr>
          <p:cNvPr id="8" name="Text Placeholder 11"/>
          <p:cNvSpPr>
            <a:spLocks noGrp="1"/>
          </p:cNvSpPr>
          <p:nvPr>
            <p:ph type="body" sz="quarter" idx="16" hasCustomPrompt="1"/>
          </p:nvPr>
        </p:nvSpPr>
        <p:spPr>
          <a:xfrm>
            <a:off x="12394113" y="1628777"/>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
        <p:nvSpPr>
          <p:cNvPr id="5" name="Text Placeholder 11">
            <a:extLst>
              <a:ext uri="{FF2B5EF4-FFF2-40B4-BE49-F238E27FC236}">
                <a16:creationId xmlns:a16="http://schemas.microsoft.com/office/drawing/2014/main" id="{D650766A-072E-4409-BD86-07610A213983}"/>
              </a:ext>
            </a:extLst>
          </p:cNvPr>
          <p:cNvSpPr>
            <a:spLocks noGrp="1"/>
          </p:cNvSpPr>
          <p:nvPr>
            <p:ph type="body" sz="quarter" idx="18" hasCustomPrompt="1"/>
          </p:nvPr>
        </p:nvSpPr>
        <p:spPr>
          <a:xfrm>
            <a:off x="2180492" y="1576026"/>
            <a:ext cx="4351731" cy="3940538"/>
          </a:xfrm>
          <a:prstGeom prst="rect">
            <a:avLst/>
          </a:prstGeom>
        </p:spPr>
        <p:txBody>
          <a:bodyPr lIns="0" tIns="0" rIns="0" bIns="0"/>
          <a:lstStyle>
            <a:lvl1pPr marL="285750" marR="0" indent="-285750" algn="l" defTabSz="914400" rtl="0" eaLnBrk="1" fontAlgn="auto" latinLnBrk="0" hangingPunct="1">
              <a:lnSpc>
                <a:spcPct val="100000"/>
              </a:lnSpc>
              <a:spcBef>
                <a:spcPts val="500"/>
              </a:spcBef>
              <a:spcAft>
                <a:spcPts val="0"/>
              </a:spcAft>
              <a:buClr>
                <a:schemeClr val="tx1"/>
              </a:buClr>
              <a:buSzTx/>
              <a:buFont typeface="Wingdings" panose="05000000000000000000" pitchFamily="2" charset="2"/>
              <a:buChar char="§"/>
              <a:tabLst/>
              <a:defRPr sz="1800" baseline="0">
                <a:solidFill>
                  <a:srgbClr val="332B60"/>
                </a:solidFill>
                <a:latin typeface="Verdana" charset="0"/>
              </a:defRPr>
            </a:lvl1pPr>
            <a:lvl2pPr marL="536575" indent="-263525">
              <a:lnSpc>
                <a:spcPct val="100000"/>
              </a:lnSpc>
              <a:spcBef>
                <a:spcPts val="500"/>
              </a:spcBef>
              <a:buClr>
                <a:schemeClr val="tx1"/>
              </a:buClr>
              <a:buFont typeface="Wingdings" panose="05000000000000000000" pitchFamily="2" charset="2"/>
              <a:buChar char="§"/>
              <a:defRPr sz="1600">
                <a:solidFill>
                  <a:srgbClr val="332B60"/>
                </a:solidFill>
              </a:defRPr>
            </a:lvl2pPr>
            <a:lvl3pPr marL="809625" indent="-273050">
              <a:lnSpc>
                <a:spcPct val="100000"/>
              </a:lnSpc>
              <a:spcBef>
                <a:spcPts val="500"/>
              </a:spcBef>
              <a:buClr>
                <a:schemeClr val="tx1"/>
              </a:buClr>
              <a:buFont typeface="Wingdings" panose="05000000000000000000" pitchFamily="2" charset="2"/>
              <a:buChar char="§"/>
              <a:defRPr sz="1400">
                <a:solidFill>
                  <a:srgbClr val="332B60"/>
                </a:solidFill>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a:solidFill>
                  <a:srgbClr val="332B60"/>
                </a:solidFill>
              </a:defRPr>
            </a:lvl4pPr>
            <a:lvl5pPr marL="2057400" marR="0" indent="-285750"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teksti</a:t>
            </a:r>
          </a:p>
          <a:p>
            <a:pPr lvl="1"/>
            <a:r>
              <a:rPr lang="et-EE" dirty="0"/>
              <a:t>Redigeeri teksti</a:t>
            </a:r>
          </a:p>
          <a:p>
            <a:pPr lvl="2"/>
            <a:r>
              <a:rPr lang="et-EE" dirty="0"/>
              <a:t>Redigeeri teksti</a:t>
            </a:r>
          </a:p>
        </p:txBody>
      </p:sp>
    </p:spTree>
    <p:extLst>
      <p:ext uri="{BB962C8B-B14F-4D97-AF65-F5344CB8AC3E}">
        <p14:creationId xmlns:p14="http://schemas.microsoft.com/office/powerpoint/2010/main" val="36901680"/>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90"/>
            <a:ext cx="4351731" cy="312174"/>
          </a:xfrm>
          <a:prstGeom prst="rect">
            <a:avLst/>
          </a:prstGeom>
        </p:spPr>
        <p:txBody>
          <a:bodyPr lIns="0" tIns="0" rIns="0" bIns="0">
            <a:normAutofit/>
          </a:bodyPr>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600" baseline="0">
                <a:solidFill>
                  <a:srgbClr val="332B60"/>
                </a:solidFill>
                <a:latin typeface="Verdana" charset="0"/>
              </a:defRPr>
            </a:lvl1pPr>
          </a:lstStyle>
          <a:p>
            <a:pPr lvl="0"/>
            <a:r>
              <a:rPr lang="et-EE" dirty="0"/>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tx1"/>
                </a:solidFill>
                <a:latin typeface="Verdana" charset="0"/>
              </a:defRPr>
            </a:lvl1pPr>
          </a:lstStyle>
          <a:p>
            <a:pPr lvl="0"/>
            <a:r>
              <a:rPr lang="et-EE" dirty="0"/>
              <a:t>Redigeeri juhtslaidi</a:t>
            </a:r>
          </a:p>
          <a:p>
            <a:pPr lvl="0"/>
            <a:r>
              <a:rPr lang="et-EE" dirty="0"/>
              <a:t>Vajadusel kahel real</a:t>
            </a:r>
            <a:endParaRPr lang="en-US" dirty="0"/>
          </a:p>
        </p:txBody>
      </p:sp>
      <p:sp>
        <p:nvSpPr>
          <p:cNvPr id="20" name="Text Placeholder 11"/>
          <p:cNvSpPr>
            <a:spLocks noGrp="1"/>
          </p:cNvSpPr>
          <p:nvPr>
            <p:ph type="body" sz="quarter" idx="21"/>
          </p:nvPr>
        </p:nvSpPr>
        <p:spPr>
          <a:xfrm>
            <a:off x="6888164" y="5204389"/>
            <a:ext cx="4248542" cy="312175"/>
          </a:xfrm>
          <a:prstGeom prst="rect">
            <a:avLst/>
          </a:prstGeom>
        </p:spPr>
        <p:txBody>
          <a:bodyPr lIns="0" tIns="0" rIns="0" bIns="0">
            <a:normAutofit/>
          </a:bodyPr>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600" baseline="0">
                <a:solidFill>
                  <a:srgbClr val="332B60"/>
                </a:solidFill>
                <a:latin typeface="Verdana" charset="0"/>
              </a:defRPr>
            </a:lvl1pPr>
          </a:lstStyle>
          <a:p>
            <a:pPr lvl="0"/>
            <a:r>
              <a:rPr lang="et-EE"/>
              <a:t>Klõpsake juhteksemplari tekstilaadide redigeerimiseks</a:t>
            </a:r>
          </a:p>
        </p:txBody>
      </p:sp>
      <p:sp>
        <p:nvSpPr>
          <p:cNvPr id="3" name="Chart Placeholder 2"/>
          <p:cNvSpPr>
            <a:spLocks noGrp="1"/>
          </p:cNvSpPr>
          <p:nvPr>
            <p:ph type="chart" sz="quarter" idx="22"/>
          </p:nvPr>
        </p:nvSpPr>
        <p:spPr>
          <a:xfrm>
            <a:off x="2180247" y="1637322"/>
            <a:ext cx="4351338" cy="3336330"/>
          </a:xfrm>
          <a:prstGeom prst="rect">
            <a:avLst/>
          </a:prstGeom>
        </p:spPr>
        <p:txBody>
          <a:bodyPr/>
          <a:lstStyle>
            <a:lvl1pPr marL="228600" indent="-228600">
              <a:buClr>
                <a:schemeClr val="tx1"/>
              </a:buClr>
              <a:buFont typeface="Wingdings" panose="05000000000000000000" pitchFamily="2" charset="2"/>
              <a:buChar char="§"/>
              <a:defRPr sz="1800">
                <a:solidFill>
                  <a:srgbClr val="332B60"/>
                </a:solidFill>
              </a:defRPr>
            </a:lvl1pPr>
          </a:lstStyle>
          <a:p>
            <a:pPr lvl="0"/>
            <a:r>
              <a:rPr lang="et-EE" noProof="0"/>
              <a:t>Diagrammi lisamiseks klõpsake ikooni</a:t>
            </a:r>
            <a:endParaRPr lang="en-US" noProof="0" dirty="0"/>
          </a:p>
        </p:txBody>
      </p:sp>
      <p:sp>
        <p:nvSpPr>
          <p:cNvPr id="5" name="Chart Placeholder 4"/>
          <p:cNvSpPr>
            <a:spLocks noGrp="1"/>
          </p:cNvSpPr>
          <p:nvPr>
            <p:ph type="chart" sz="quarter" idx="23" hasCustomPrompt="1"/>
          </p:nvPr>
        </p:nvSpPr>
        <p:spPr>
          <a:xfrm>
            <a:off x="6888163" y="1637321"/>
            <a:ext cx="4248150" cy="3336331"/>
          </a:xfrm>
          <a:prstGeom prst="rect">
            <a:avLst/>
          </a:prstGeom>
        </p:spPr>
        <p:txBody>
          <a:bodyPr/>
          <a:lstStyle>
            <a:lvl1pPr marL="228600" indent="-228600">
              <a:buClr>
                <a:schemeClr val="tx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Tree>
    <p:extLst>
      <p:ext uri="{BB962C8B-B14F-4D97-AF65-F5344CB8AC3E}">
        <p14:creationId xmlns:p14="http://schemas.microsoft.com/office/powerpoint/2010/main" val="14038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4967287"/>
          </a:xfrm>
          <a:prstGeom prst="rect">
            <a:avLst/>
          </a:prstGeom>
        </p:spPr>
        <p:txBody>
          <a:bodyPr/>
          <a:lstStyle>
            <a:lvl1pPr marL="228600" indent="-228600">
              <a:buClr>
                <a:schemeClr val="tx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dirty="0"/>
          </a:p>
        </p:txBody>
      </p:sp>
      <p:sp>
        <p:nvSpPr>
          <p:cNvPr id="10" name="Picture Placeholder 19"/>
          <p:cNvSpPr>
            <a:spLocks noGrp="1"/>
          </p:cNvSpPr>
          <p:nvPr>
            <p:ph type="pic" sz="quarter" idx="19"/>
          </p:nvPr>
        </p:nvSpPr>
        <p:spPr>
          <a:xfrm>
            <a:off x="7511753" y="3459344"/>
            <a:ext cx="3624561" cy="2057219"/>
          </a:xfrm>
          <a:prstGeom prst="rect">
            <a:avLst/>
          </a:prstGeom>
        </p:spPr>
        <p:txBody>
          <a:bodyPr/>
          <a:lstStyle>
            <a:lvl1pPr marL="228600" indent="-228600">
              <a:buClr>
                <a:schemeClr val="tx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dirty="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tx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dirty="0"/>
          </a:p>
        </p:txBody>
      </p:sp>
    </p:spTree>
    <p:extLst>
      <p:ext uri="{BB962C8B-B14F-4D97-AF65-F5344CB8AC3E}">
        <p14:creationId xmlns:p14="http://schemas.microsoft.com/office/powerpoint/2010/main" val="157009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5E0AB993-4BFC-4F9E-97E1-F2FF3173D0DF}"/>
              </a:ext>
            </a:extLst>
          </p:cNvPr>
          <p:cNvSpPr>
            <a:spLocks noGrp="1"/>
          </p:cNvSpPr>
          <p:nvPr>
            <p:ph type="title"/>
          </p:nvPr>
        </p:nvSpPr>
        <p:spPr>
          <a:xfrm>
            <a:off x="393230" y="365125"/>
            <a:ext cx="9559636" cy="956599"/>
          </a:xfrm>
          <a:prstGeom prst="rect">
            <a:avLst/>
          </a:prstGeom>
        </p:spPr>
        <p:txBody>
          <a:bodyPr vert="horz" lIns="91440" tIns="45720" rIns="91440" bIns="45720" rtlCol="0" anchor="ctr">
            <a:normAutofit/>
          </a:bodyPr>
          <a:lstStyle/>
          <a:p>
            <a:pPr lvl="0"/>
            <a:r>
              <a:rPr lang="et-EE" dirty="0"/>
              <a:t>REDIGEERI JUHTSLAIDI</a:t>
            </a:r>
            <a:br>
              <a:rPr lang="et-EE" dirty="0"/>
            </a:br>
            <a:r>
              <a:rPr lang="et-EE" dirty="0"/>
              <a:t>VAJADUSEL KAHEL REAL</a:t>
            </a:r>
            <a:endParaRPr lang="en-US" dirty="0"/>
          </a:p>
        </p:txBody>
      </p:sp>
      <p:sp>
        <p:nvSpPr>
          <p:cNvPr id="5" name="Text Placeholder 4">
            <a:extLst>
              <a:ext uri="{FF2B5EF4-FFF2-40B4-BE49-F238E27FC236}">
                <a16:creationId xmlns:a16="http://schemas.microsoft.com/office/drawing/2014/main" id="{76043F4D-4C1B-412C-914B-5B86DDA7F615}"/>
              </a:ext>
            </a:extLst>
          </p:cNvPr>
          <p:cNvSpPr>
            <a:spLocks noGrp="1"/>
          </p:cNvSpPr>
          <p:nvPr>
            <p:ph type="body" idx="1"/>
          </p:nvPr>
        </p:nvSpPr>
        <p:spPr>
          <a:xfrm>
            <a:off x="2171700" y="1628775"/>
            <a:ext cx="9182100" cy="3981794"/>
          </a:xfrm>
          <a:prstGeom prst="rect">
            <a:avLst/>
          </a:prstGeom>
        </p:spPr>
        <p:txBody>
          <a:bodyPr vert="horz" lIns="91440" tIns="45720" rIns="91440" bIns="45720" rtlCol="0">
            <a:normAutofit/>
          </a:bodyPr>
          <a:lstStyle/>
          <a:p>
            <a:pPr>
              <a:buClr>
                <a:srgbClr val="E4067E"/>
              </a:buClr>
            </a:pPr>
            <a:r>
              <a:rPr lang="en-US" altLang="en-US" sz="1800" dirty="0" err="1">
                <a:solidFill>
                  <a:srgbClr val="332B60"/>
                </a:solidFill>
                <a:latin typeface="+mn-lt"/>
              </a:rPr>
              <a:t>Vivamus</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a:t>
            </a:r>
            <a:r>
              <a:rPr lang="en-US" altLang="en-US" sz="1800" dirty="0" err="1">
                <a:solidFill>
                  <a:srgbClr val="332B60"/>
                </a:solidFill>
                <a:latin typeface="+mn-lt"/>
              </a:rPr>
              <a:t>lacus</a:t>
            </a:r>
            <a:r>
              <a:rPr lang="en-US" altLang="en-US" sz="1800" dirty="0">
                <a:solidFill>
                  <a:srgbClr val="332B60"/>
                </a:solidFill>
                <a:latin typeface="+mn-lt"/>
              </a:rPr>
              <a:t>.</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p:txBody>
      </p:sp>
      <p:pic>
        <p:nvPicPr>
          <p:cNvPr id="7" name="Pilt 6">
            <a:extLst>
              <a:ext uri="{FF2B5EF4-FFF2-40B4-BE49-F238E27FC236}">
                <a16:creationId xmlns:a16="http://schemas.microsoft.com/office/drawing/2014/main" id="{39BEFD66-EEC7-44C9-9C27-46571E456FC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511330" y="6082808"/>
            <a:ext cx="871671" cy="262429"/>
          </a:xfrm>
          <a:prstGeom prst="rect">
            <a:avLst/>
          </a:prstGeom>
        </p:spPr>
      </p:pic>
      <p:pic>
        <p:nvPicPr>
          <p:cNvPr id="8" name="Pilt 7">
            <a:extLst>
              <a:ext uri="{FF2B5EF4-FFF2-40B4-BE49-F238E27FC236}">
                <a16:creationId xmlns:a16="http://schemas.microsoft.com/office/drawing/2014/main" id="{93D8AFE5-4E87-4F48-9616-75F03EAFE055}"/>
              </a:ext>
            </a:extLst>
          </p:cNvPr>
          <p:cNvPicPr>
            <a:picLocks noChangeAspect="1"/>
          </p:cNvPicPr>
          <p:nvPr/>
        </p:nvPicPr>
        <p:blipFill rotWithShape="1">
          <a:blip r:embed="rId19"/>
          <a:srcRect r="61689"/>
          <a:stretch/>
        </p:blipFill>
        <p:spPr>
          <a:xfrm>
            <a:off x="479426" y="5768975"/>
            <a:ext cx="1144276" cy="585168"/>
          </a:xfrm>
          <a:prstGeom prst="rect">
            <a:avLst/>
          </a:prstGeom>
        </p:spPr>
      </p:pic>
    </p:spTree>
    <p:extLst>
      <p:ext uri="{BB962C8B-B14F-4D97-AF65-F5344CB8AC3E}">
        <p14:creationId xmlns:p14="http://schemas.microsoft.com/office/powerpoint/2010/main" val="3953875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rtl="0" eaLnBrk="1" fontAlgn="base" hangingPunct="1">
        <a:lnSpc>
          <a:spcPct val="100000"/>
        </a:lnSpc>
        <a:spcBef>
          <a:spcPct val="0"/>
        </a:spcBef>
        <a:spcAft>
          <a:spcPct val="0"/>
        </a:spcAft>
        <a:defRPr sz="2200" b="1" kern="1200">
          <a:solidFill>
            <a:schemeClr val="tx1"/>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85750" indent="-285750" algn="l" rtl="0" eaLnBrk="1" fontAlgn="base" hangingPunct="1">
        <a:lnSpc>
          <a:spcPct val="100000"/>
        </a:lnSpc>
        <a:spcBef>
          <a:spcPts val="1000"/>
        </a:spcBef>
        <a:spcAft>
          <a:spcPct val="0"/>
        </a:spcAft>
        <a:buClr>
          <a:schemeClr val="tx1"/>
        </a:buClr>
        <a:buFont typeface="Wingdings" panose="05000000000000000000" pitchFamily="2" charset="2"/>
        <a:buChar char="§"/>
        <a:defRPr sz="2800" kern="1200">
          <a:solidFill>
            <a:schemeClr val="tx1"/>
          </a:solidFill>
          <a:latin typeface="+mn-lt"/>
          <a:ea typeface="+mn-ea"/>
          <a:cs typeface="+mn-cs"/>
        </a:defRPr>
      </a:lvl1pPr>
      <a:lvl2pPr marL="285750" indent="-285750" algn="l" rtl="0" eaLnBrk="1" fontAlgn="base" hangingPunct="1">
        <a:lnSpc>
          <a:spcPct val="100000"/>
        </a:lnSpc>
        <a:spcBef>
          <a:spcPts val="500"/>
        </a:spcBef>
        <a:spcAft>
          <a:spcPct val="0"/>
        </a:spcAft>
        <a:buClr>
          <a:schemeClr val="tx1"/>
        </a:buClr>
        <a:buFont typeface="Wingdings" panose="05000000000000000000" pitchFamily="2" charset="2"/>
        <a:buChar char="§"/>
        <a:defRPr lang="en-US" altLang="en-US" sz="1800" kern="1200" dirty="0">
          <a:solidFill>
            <a:srgbClr val="332B60"/>
          </a:solidFill>
          <a:latin typeface="+mn-lt"/>
          <a:ea typeface="+mn-ea"/>
          <a:cs typeface="+mn-cs"/>
        </a:defRPr>
      </a:lvl2pPr>
      <a:lvl3pPr marL="285750" indent="-285750" algn="l" rtl="0" eaLnBrk="1" fontAlgn="base" hangingPunct="1">
        <a:lnSpc>
          <a:spcPct val="100000"/>
        </a:lnSpc>
        <a:spcBef>
          <a:spcPts val="500"/>
        </a:spcBef>
        <a:spcAft>
          <a:spcPct val="0"/>
        </a:spcAft>
        <a:buClr>
          <a:schemeClr val="tx1"/>
        </a:buClr>
        <a:buFont typeface="Wingdings" panose="05000000000000000000" pitchFamily="2" charset="2"/>
        <a:buChar char="§"/>
        <a:defRPr sz="1400" kern="1200">
          <a:solidFill>
            <a:schemeClr val="tx1"/>
          </a:solidFill>
          <a:latin typeface="+mn-lt"/>
          <a:ea typeface="+mn-ea"/>
          <a:cs typeface="+mn-cs"/>
        </a:defRPr>
      </a:lvl3pPr>
      <a:lvl4pPr marL="285750" indent="-285750" algn="l" rtl="0" eaLnBrk="1" fontAlgn="base" hangingPunct="1">
        <a:lnSpc>
          <a:spcPct val="100000"/>
        </a:lnSpc>
        <a:spcBef>
          <a:spcPts val="500"/>
        </a:spcBef>
        <a:spcAft>
          <a:spcPct val="0"/>
        </a:spcAft>
        <a:buClr>
          <a:schemeClr val="tx1"/>
        </a:buClr>
        <a:buFont typeface="Wingdings" panose="05000000000000000000" pitchFamily="2" charset="2"/>
        <a:buChar char="§"/>
        <a:defRPr kern="1200">
          <a:solidFill>
            <a:schemeClr val="tx1"/>
          </a:solidFill>
          <a:latin typeface="+mn-lt"/>
          <a:ea typeface="+mn-ea"/>
          <a:cs typeface="+mn-cs"/>
        </a:defRPr>
      </a:lvl4pPr>
      <a:lvl5pPr marL="285750" indent="-285750" algn="l" rtl="0" eaLnBrk="1" fontAlgn="base" hangingPunct="1">
        <a:lnSpc>
          <a:spcPct val="100000"/>
        </a:lnSpc>
        <a:spcBef>
          <a:spcPts val="500"/>
        </a:spcBef>
        <a:spcAft>
          <a:spcPct val="0"/>
        </a:spcAft>
        <a:buClr>
          <a:schemeClr val="tx1"/>
        </a:buClr>
        <a:buFont typeface="Wingdings" panose="05000000000000000000" pitchFamily="2" charset="2"/>
        <a:buChar char="§"/>
        <a:defRPr kern="1200">
          <a:solidFill>
            <a:schemeClr val="tx1"/>
          </a:solidFill>
          <a:latin typeface="+mn-lt"/>
          <a:ea typeface="+mn-ea"/>
          <a:cs typeface="+mn-cs"/>
        </a:defRPr>
      </a:lvl5pPr>
      <a:lvl6pPr marL="285750" indent="-285750" algn="l" defTabSz="914400" rtl="0" eaLnBrk="1" latinLnBrk="0" hangingPunct="1">
        <a:lnSpc>
          <a:spcPct val="100000"/>
        </a:lnSpc>
        <a:spcBef>
          <a:spcPts val="500"/>
        </a:spcBef>
        <a:buClr>
          <a:schemeClr val="tx1"/>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guide id="7" orient="horz" pos="347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C3DE63-F667-424C-A060-3452B33D646F}"/>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6" name="Content Placeholder 5" descr="Cotton flower in the cotton field.">
            <a:extLst>
              <a:ext uri="{FF2B5EF4-FFF2-40B4-BE49-F238E27FC236}">
                <a16:creationId xmlns:a16="http://schemas.microsoft.com/office/drawing/2014/main" id="{2AB59E25-39BB-4FEC-B664-656E31F0DF3B}"/>
              </a:ext>
            </a:extLst>
          </p:cNvPr>
          <p:cNvPicPr>
            <a:picLocks noGrp="1" noChangeAspect="1"/>
          </p:cNvPicPr>
          <p:nvPr>
            <p:ph sz="half" idx="2"/>
          </p:nvPr>
        </p:nvPicPr>
        <p:blipFill>
          <a:blip r:embed="rId5"/>
          <a:stretch>
            <a:fillRect/>
          </a:stretch>
        </p:blipFill>
        <p:spPr>
          <a:xfrm>
            <a:off x="5334000" y="0"/>
            <a:ext cx="6858000" cy="6858000"/>
          </a:xfrm>
          <a:prstGeom prst="rect">
            <a:avLst/>
          </a:prstGeom>
        </p:spPr>
      </p:pic>
      <p:sp>
        <p:nvSpPr>
          <p:cNvPr id="7" name="TextBox 6">
            <a:extLst>
              <a:ext uri="{FF2B5EF4-FFF2-40B4-BE49-F238E27FC236}">
                <a16:creationId xmlns:a16="http://schemas.microsoft.com/office/drawing/2014/main" id="{4A04B795-16C5-4D15-B541-CCA49DF37B2B}"/>
              </a:ext>
            </a:extLst>
          </p:cNvPr>
          <p:cNvSpPr txBox="1"/>
          <p:nvPr/>
        </p:nvSpPr>
        <p:spPr>
          <a:xfrm>
            <a:off x="619125" y="831651"/>
            <a:ext cx="4391025" cy="2681882"/>
          </a:xfrm>
          <a:prstGeom prst="rect">
            <a:avLst/>
          </a:prstGeom>
          <a:noFill/>
        </p:spPr>
        <p:txBody>
          <a:bodyPr wrap="square" rtlCol="0">
            <a:normAutofit/>
          </a:bodyPr>
          <a:lstStyle/>
          <a:p>
            <a:pPr marL="0" algn="l">
              <a:buNone/>
            </a:pPr>
            <a:r>
              <a:rPr sz="4800" b="0">
                <a:solidFill>
                  <a:srgbClr val="E44B25"/>
                </a:solidFill>
                <a:effectLst/>
                <a:latin typeface="Baskerville Old Face" panose="02020602080505020303" pitchFamily="18" charset="0"/>
              </a:rPr>
              <a:t>WWF JA IKEA: SÄÄSTEV PUUVILL</a:t>
            </a:r>
            <a:r>
              <a:rPr>
                <a:effectLst/>
              </a:rPr>
              <a:t> </a:t>
            </a:r>
            <a:endParaRPr lang="en-US"/>
          </a:p>
        </p:txBody>
      </p:sp>
      <p:sp>
        <p:nvSpPr>
          <p:cNvPr id="8" name="TextBox 7">
            <a:extLst>
              <a:ext uri="{FF2B5EF4-FFF2-40B4-BE49-F238E27FC236}">
                <a16:creationId xmlns:a16="http://schemas.microsoft.com/office/drawing/2014/main" id="{A054D3C4-96B5-4020-B0F1-96D7093EC2BD}"/>
              </a:ext>
            </a:extLst>
          </p:cNvPr>
          <p:cNvSpPr txBox="1"/>
          <p:nvPr/>
        </p:nvSpPr>
        <p:spPr>
          <a:xfrm>
            <a:off x="619125" y="5919787"/>
            <a:ext cx="4391025" cy="297060"/>
          </a:xfrm>
          <a:prstGeom prst="rect">
            <a:avLst/>
          </a:prstGeom>
          <a:noFill/>
        </p:spPr>
        <p:txBody>
          <a:bodyPr wrap="square" rtlCol="0">
            <a:normAutofit fontScale="85000" lnSpcReduction="20000"/>
          </a:bodyPr>
          <a:lstStyle/>
          <a:p>
            <a:pPr marL="0" algn="l">
              <a:buNone/>
            </a:pPr>
            <a:r>
              <a:rPr sz="1800" b="0">
                <a:solidFill>
                  <a:srgbClr val="E44B25"/>
                </a:solidFill>
                <a:effectLst/>
                <a:latin typeface="Baskerville Old Face" panose="02020602080505020303" pitchFamily="18" charset="0"/>
              </a:rPr>
              <a:t>Partnerlus keskkonna ja uuenduse nimel</a:t>
            </a:r>
            <a:r>
              <a:rPr>
                <a:effectLst/>
              </a:rPr>
              <a:t> </a:t>
            </a:r>
            <a:endParaRPr lang="en-US"/>
          </a:p>
        </p:txBody>
      </p:sp>
    </p:spTree>
    <p:extLst>
      <p:ext uri="{BB962C8B-B14F-4D97-AF65-F5344CB8AC3E}">
        <p14:creationId xmlns:p14="http://schemas.microsoft.com/office/powerpoint/2010/main" val="153405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F3D1D3-4205-4A49-B546-C2F2DDDC14DA}"/>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FEF8A067-33FD-2D3F-6622-2364856875A5}"/>
              </a:ext>
            </a:extLst>
          </p:cNvPr>
          <p:cNvSpPr>
            <a:spLocks noGrp="1"/>
          </p:cNvSpPr>
          <p:nvPr>
            <p:ph sz="half" idx="2"/>
          </p:nvPr>
        </p:nvSpPr>
        <p:spPr>
          <a:xfrm>
            <a:off x="619125" y="619125"/>
            <a:ext cx="12172950" cy="502890"/>
          </a:xfrm>
        </p:spPr>
        <p:txBody>
          <a:bodyPr>
            <a:normAutofit fontScale="85000" lnSpcReduction="20000"/>
          </a:bodyPr>
          <a:lstStyle/>
          <a:p>
            <a:pPr marL="0" marR="0" indent="0" algn="l">
              <a:buNone/>
            </a:pPr>
            <a:r>
              <a:rPr sz="3600" b="0" cap="all">
                <a:solidFill>
                  <a:srgbClr val="E44B25"/>
                </a:solidFill>
                <a:effectLst/>
                <a:latin typeface="Baskerville Old Face" panose="02020602080505020303" pitchFamily="18" charset="0"/>
              </a:rPr>
              <a:t>Järeldused ja laiem tähendus</a:t>
            </a:r>
            <a:r>
              <a:rPr>
                <a:effectLst/>
              </a:rPr>
              <a:t> </a:t>
            </a:r>
            <a:endParaRPr lang="en-US"/>
          </a:p>
        </p:txBody>
      </p:sp>
      <p:sp>
        <p:nvSpPr>
          <p:cNvPr id="6" name="TextBox 5">
            <a:extLst>
              <a:ext uri="{FF2B5EF4-FFF2-40B4-BE49-F238E27FC236}">
                <a16:creationId xmlns:a16="http://schemas.microsoft.com/office/drawing/2014/main" id="{E7E832BD-8034-4E5D-9B3E-7645A3C350BC}"/>
              </a:ext>
            </a:extLst>
          </p:cNvPr>
          <p:cNvSpPr txBox="1"/>
          <p:nvPr/>
        </p:nvSpPr>
        <p:spPr>
          <a:xfrm>
            <a:off x="619125" y="1990725"/>
            <a:ext cx="12172950" cy="1600200"/>
          </a:xfrm>
          <a:prstGeom prst="rect">
            <a:avLst/>
          </a:prstGeom>
          <a:noFill/>
        </p:spPr>
        <p:txBody>
          <a:bodyPr wrap="square" rtlCol="0">
            <a:normAutofit/>
          </a:bodyPr>
          <a:lstStyle/>
          <a:p>
            <a:pPr marL="0" marR="0" algn="l">
              <a:buNone/>
            </a:pPr>
            <a:r>
              <a:rPr sz="1650">
                <a:solidFill>
                  <a:srgbClr val="2C2824"/>
                </a:solidFill>
                <a:effectLst/>
                <a:latin typeface="Baskerville Old Face" panose="02020602080505020303" pitchFamily="18" charset="0"/>
              </a:rPr>
              <a:t>WWF-IKEA partnerlus tõestab, et keskkonnasõbralik puuvill on majanduslikult tulus ja mastaabitav.</a:t>
            </a:r>
            <a:r>
              <a:rPr>
                <a:effectLst/>
              </a:rPr>
              <a:t> </a:t>
            </a:r>
          </a:p>
          <a:p>
            <a:pPr marL="0" marR="0" algn="l">
              <a:spcBef>
                <a:spcPts val="900"/>
              </a:spcBef>
              <a:buNone/>
            </a:pPr>
            <a:r>
              <a:rPr sz="1650">
                <a:solidFill>
                  <a:srgbClr val="2C2824"/>
                </a:solidFill>
                <a:effectLst/>
                <a:latin typeface="Baskerville Old Face" panose="02020602080505020303" pitchFamily="18" charset="0"/>
              </a:rPr>
              <a:t>Süsteemne lähenemine (koolitus, kogukonnad, BCI standardid) vähendab pestitsiide, väetisi ja vett ning kasvatab marginaale.</a:t>
            </a:r>
            <a:r>
              <a:rPr>
                <a:effectLst/>
              </a:rPr>
              <a:t> </a:t>
            </a:r>
          </a:p>
          <a:p>
            <a:pPr marL="0" marR="0" algn="l">
              <a:spcBef>
                <a:spcPts val="900"/>
              </a:spcBef>
              <a:buNone/>
            </a:pPr>
            <a:r>
              <a:rPr sz="1650">
                <a:solidFill>
                  <a:srgbClr val="2C2824"/>
                </a:solidFill>
                <a:effectLst/>
                <a:latin typeface="Baskerville Old Face" panose="02020602080505020303" pitchFamily="18" charset="0"/>
              </a:rPr>
              <a:t>Säästev kasvatus tõstab tootmise vastupidavust, parandab farmerite elukvaliteeti ja taastab ökosüsteeme.</a:t>
            </a:r>
            <a:r>
              <a:rPr>
                <a:effectLst/>
              </a:rPr>
              <a:t> </a:t>
            </a:r>
          </a:p>
          <a:p>
            <a:pPr marL="0" marR="0" algn="l">
              <a:spcBef>
                <a:spcPts val="900"/>
              </a:spcBef>
              <a:buNone/>
            </a:pPr>
            <a:r>
              <a:rPr sz="1650">
                <a:solidFill>
                  <a:srgbClr val="2C2824"/>
                </a:solidFill>
                <a:effectLst/>
                <a:latin typeface="Baskerville Old Face" panose="02020602080505020303" pitchFamily="18" charset="0"/>
              </a:rPr>
              <a:t>Mudel on ülekantav teistesse sektoritesse, toetades kliimaleevendust ja pikaajalist toimetulekut.</a:t>
            </a:r>
            <a:r>
              <a:rPr>
                <a:effectLst/>
              </a:rPr>
              <a:t> </a:t>
            </a:r>
            <a:endParaRPr lang="en-US"/>
          </a:p>
        </p:txBody>
      </p:sp>
    </p:spTree>
    <p:extLst>
      <p:ext uri="{BB962C8B-B14F-4D97-AF65-F5344CB8AC3E}">
        <p14:creationId xmlns:p14="http://schemas.microsoft.com/office/powerpoint/2010/main" val="164782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7B3289-8F8D-4022-B1AE-BDCDCA2F28B9}"/>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793F7062-754E-A4C0-0A5C-594764755C45}"/>
              </a:ext>
            </a:extLst>
          </p:cNvPr>
          <p:cNvSpPr>
            <a:spLocks noGrp="1"/>
          </p:cNvSpPr>
          <p:nvPr>
            <p:ph sz="half" idx="2"/>
          </p:nvPr>
        </p:nvSpPr>
        <p:spPr>
          <a:xfrm>
            <a:off x="828675" y="3429000"/>
            <a:ext cx="10534650" cy="2600325"/>
          </a:xfrm>
        </p:spPr>
        <p:txBody>
          <a:bodyPr>
            <a:normAutofit fontScale="92500" lnSpcReduction="20000"/>
          </a:bodyPr>
          <a:lstStyle/>
          <a:p>
            <a:pPr marL="0" marR="0" indent="0" algn="l" fontAlgn="b">
              <a:buNone/>
            </a:pPr>
            <a:r>
              <a:rPr sz="6750">
                <a:solidFill>
                  <a:srgbClr val="2C2824"/>
                </a:solidFill>
                <a:effectLst/>
                <a:latin typeface="Baskerville Old Face" panose="02020602080505020303" pitchFamily="18" charset="0"/>
              </a:rPr>
              <a:t>SÄÄSTVA PUUVILLATOOTMISE TAUST JA PARTNERLUS</a:t>
            </a:r>
            <a:r>
              <a:rPr>
                <a:effectLst/>
              </a:rPr>
              <a:t> </a:t>
            </a:r>
            <a:endParaRPr lang="en-US"/>
          </a:p>
        </p:txBody>
      </p:sp>
    </p:spTree>
    <p:extLst>
      <p:ext uri="{BB962C8B-B14F-4D97-AF65-F5344CB8AC3E}">
        <p14:creationId xmlns:p14="http://schemas.microsoft.com/office/powerpoint/2010/main" val="72178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F09360-7249-4924-9A7A-26A98D42593D}"/>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4DE87207-8E17-DCEF-2A05-6A7F04E83C93}"/>
              </a:ext>
            </a:extLst>
          </p:cNvPr>
          <p:cNvSpPr>
            <a:spLocks noGrp="1"/>
          </p:cNvSpPr>
          <p:nvPr>
            <p:ph sz="half" idx="2"/>
          </p:nvPr>
        </p:nvSpPr>
        <p:spPr>
          <a:xfrm>
            <a:off x="619125" y="619125"/>
            <a:ext cx="12172950" cy="609600"/>
          </a:xfrm>
        </p:spPr>
        <p:txBody>
          <a:bodyPr>
            <a:normAutofit fontScale="85000" lnSpcReduction="20000"/>
          </a:bodyPr>
          <a:lstStyle/>
          <a:p>
            <a:pPr marL="0" indent="0" algn="l">
              <a:buNone/>
            </a:pPr>
            <a:r>
              <a:rPr sz="4800" b="0">
                <a:solidFill>
                  <a:srgbClr val="E44B25"/>
                </a:solidFill>
                <a:effectLst/>
                <a:latin typeface="Baskerville Old Face" panose="02020602080505020303" pitchFamily="18" charset="0"/>
              </a:rPr>
              <a:t>WWF JA IKEA PUUVILLAPROJEKT</a:t>
            </a:r>
            <a:r>
              <a:rPr>
                <a:effectLst/>
              </a:rPr>
              <a:t> </a:t>
            </a:r>
            <a:endParaRPr lang="en-US"/>
          </a:p>
        </p:txBody>
      </p:sp>
      <p:sp>
        <p:nvSpPr>
          <p:cNvPr id="6" name="TextBox 5">
            <a:extLst>
              <a:ext uri="{FF2B5EF4-FFF2-40B4-BE49-F238E27FC236}">
                <a16:creationId xmlns:a16="http://schemas.microsoft.com/office/drawing/2014/main" id="{EBED2567-6924-4C69-9B19-6234D27EBD06}"/>
              </a:ext>
            </a:extLst>
          </p:cNvPr>
          <p:cNvSpPr txBox="1"/>
          <p:nvPr/>
        </p:nvSpPr>
        <p:spPr>
          <a:xfrm>
            <a:off x="619125" y="1533525"/>
            <a:ext cx="12172950" cy="228600"/>
          </a:xfrm>
          <a:prstGeom prst="rect">
            <a:avLst/>
          </a:prstGeom>
          <a:noFill/>
        </p:spPr>
        <p:txBody>
          <a:bodyPr wrap="square" rtlCol="0">
            <a:normAutofit fontScale="55000" lnSpcReduction="20000"/>
          </a:bodyPr>
          <a:lstStyle/>
          <a:p>
            <a:pPr marL="0" algn="l">
              <a:buNone/>
            </a:pPr>
            <a:r>
              <a:rPr sz="1800" b="0">
                <a:solidFill>
                  <a:srgbClr val="E44B25"/>
                </a:solidFill>
                <a:effectLst/>
                <a:latin typeface="Baskerville Old Face" panose="02020602080505020303" pitchFamily="18" charset="0"/>
              </a:rPr>
              <a:t>Eesmärgid ja mõju jätkusuutlikus puuvillas</a:t>
            </a:r>
            <a:r>
              <a:rPr>
                <a:effectLst/>
              </a:rPr>
              <a:t> </a:t>
            </a:r>
            <a:endParaRPr lang="en-US"/>
          </a:p>
        </p:txBody>
      </p:sp>
      <p:sp>
        <p:nvSpPr>
          <p:cNvPr id="7" name="TextBox 6">
            <a:extLst>
              <a:ext uri="{FF2B5EF4-FFF2-40B4-BE49-F238E27FC236}">
                <a16:creationId xmlns:a16="http://schemas.microsoft.com/office/drawing/2014/main" id="{F1D48A1F-09D3-414A-8382-E1B6C52F7254}"/>
              </a:ext>
            </a:extLst>
          </p:cNvPr>
          <p:cNvSpPr txBox="1"/>
          <p:nvPr/>
        </p:nvSpPr>
        <p:spPr>
          <a:xfrm>
            <a:off x="619125" y="2181225"/>
            <a:ext cx="12172950" cy="2000250"/>
          </a:xfrm>
          <a:prstGeom prst="rect">
            <a:avLst/>
          </a:prstGeom>
          <a:noFill/>
        </p:spPr>
        <p:txBody>
          <a:bodyPr wrap="square" rtlCol="0">
            <a:normAutofit/>
          </a:bodyPr>
          <a:lstStyle/>
          <a:p>
            <a:pPr marL="0" algn="l">
              <a:buNone/>
            </a:pPr>
            <a:r>
              <a:rPr sz="1500">
                <a:solidFill>
                  <a:srgbClr val="2C2824"/>
                </a:solidFill>
                <a:effectLst/>
                <a:latin typeface="Baskerville Old Face" panose="02020602080505020303" pitchFamily="18" charset="0"/>
              </a:rPr>
              <a:t>WWF-i ja IKEA pikaajaline partnerlus vähendab puuvillatootmise keskkonnamõju ja parandab farmerite heaolu, asendades ressursimahukad tavad tõhusamate BMP-lahendustega.</a:t>
            </a:r>
            <a:r>
              <a:rPr>
                <a:effectLst/>
              </a:rPr>
              <a:t> </a:t>
            </a:r>
          </a:p>
          <a:p>
            <a:pPr marL="0" algn="l">
              <a:spcBef>
                <a:spcPts val="750"/>
              </a:spcBef>
              <a:buNone/>
            </a:pPr>
            <a:r>
              <a:rPr sz="1500">
                <a:solidFill>
                  <a:srgbClr val="2C2824"/>
                </a:solidFill>
                <a:effectLst/>
                <a:latin typeface="Baskerville Old Face" panose="02020602080505020303" pitchFamily="18" charset="0"/>
              </a:rPr>
              <a:t>Fookuses on vee- ja kemikaalikulu vähendamine, mullastiku ja ökosüsteemide kaitse ning stabiilsema sissetuleku toetamine koolituse ja oskusteabe kaudu.</a:t>
            </a:r>
            <a:r>
              <a:rPr>
                <a:effectLst/>
              </a:rPr>
              <a:t> </a:t>
            </a:r>
          </a:p>
          <a:p>
            <a:pPr marL="0" algn="l">
              <a:spcBef>
                <a:spcPts val="750"/>
              </a:spcBef>
              <a:buNone/>
            </a:pPr>
            <a:r>
              <a:rPr sz="1500">
                <a:solidFill>
                  <a:srgbClr val="2C2824"/>
                </a:solidFill>
                <a:effectLst/>
                <a:latin typeface="Baskerville Old Face" panose="02020602080505020303" pitchFamily="18" charset="0"/>
              </a:rPr>
              <a:t>Koostöö toetab Better Cotton Initiative’i globaalsete standardite levikut, ühendades WWF-i looduskaitselise ekspertiisi ja IKEA ulatusliku tarneahela mõjuvõime.</a:t>
            </a:r>
            <a:r>
              <a:rPr>
                <a:effectLst/>
              </a:rPr>
              <a:t> </a:t>
            </a:r>
          </a:p>
          <a:p>
            <a:pPr marL="0" algn="l">
              <a:spcBef>
                <a:spcPts val="750"/>
              </a:spcBef>
              <a:buNone/>
            </a:pPr>
            <a:r>
              <a:rPr sz="1500">
                <a:solidFill>
                  <a:srgbClr val="2C2824"/>
                </a:solidFill>
                <a:effectLst/>
                <a:latin typeface="Baskerville Old Face" panose="02020602080505020303" pitchFamily="18" charset="0"/>
              </a:rPr>
              <a:t>Eesmärk: toota puuvilla märkimisväärselt väiksema veekulu ja kemikaalikasutusega, edendades kestlikku arengut ja kogukondade elujärge.</a:t>
            </a:r>
            <a:r>
              <a:rPr>
                <a:effectLst/>
              </a:rPr>
              <a:t> </a:t>
            </a:r>
            <a:endParaRPr lang="en-US"/>
          </a:p>
        </p:txBody>
      </p:sp>
    </p:spTree>
    <p:extLst>
      <p:ext uri="{BB962C8B-B14F-4D97-AF65-F5344CB8AC3E}">
        <p14:creationId xmlns:p14="http://schemas.microsoft.com/office/powerpoint/2010/main" val="152314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D1C33A-762D-4FFB-8B74-AD923FD7065F}"/>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AFA64040-0930-44BB-1653-44A1522F6D7C}"/>
              </a:ext>
            </a:extLst>
          </p:cNvPr>
          <p:cNvSpPr>
            <a:spLocks noGrp="1"/>
          </p:cNvSpPr>
          <p:nvPr>
            <p:ph sz="half" idx="2"/>
          </p:nvPr>
        </p:nvSpPr>
        <p:spPr>
          <a:xfrm>
            <a:off x="828675" y="3429000"/>
            <a:ext cx="10534650" cy="2600325"/>
          </a:xfrm>
        </p:spPr>
        <p:txBody>
          <a:bodyPr>
            <a:normAutofit fontScale="92500"/>
          </a:bodyPr>
          <a:lstStyle/>
          <a:p>
            <a:pPr marL="0" marR="0" indent="0" algn="l" fontAlgn="b">
              <a:buNone/>
            </a:pPr>
            <a:r>
              <a:rPr sz="6750">
                <a:solidFill>
                  <a:srgbClr val="2C2824"/>
                </a:solidFill>
                <a:effectLst/>
                <a:latin typeface="Baskerville Old Face" panose="02020602080505020303" pitchFamily="18" charset="0"/>
              </a:rPr>
              <a:t>PUUVILLA KESKKONNA- JA TOOTMISPROBLEEMID</a:t>
            </a:r>
            <a:r>
              <a:rPr>
                <a:effectLst/>
              </a:rPr>
              <a:t> </a:t>
            </a:r>
            <a:endParaRPr lang="en-US"/>
          </a:p>
        </p:txBody>
      </p:sp>
    </p:spTree>
    <p:extLst>
      <p:ext uri="{BB962C8B-B14F-4D97-AF65-F5344CB8AC3E}">
        <p14:creationId xmlns:p14="http://schemas.microsoft.com/office/powerpoint/2010/main" val="302924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332D70-7B8E-4E7C-84C4-9CAD621F2D54}"/>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6" name="Content Placeholder 5" descr="Cotton field on the Qiemo-Cherchen-Qarqan town outskirts about to be harvested showing white cotton fibers in bolls closed and open lined by Populus alba pyramidalis-white poplar trees. Xinjiang-China">
            <a:extLst>
              <a:ext uri="{FF2B5EF4-FFF2-40B4-BE49-F238E27FC236}">
                <a16:creationId xmlns:a16="http://schemas.microsoft.com/office/drawing/2014/main" id="{FFFF9A1A-0AE0-4408-9B30-4CD88703D4D9}"/>
              </a:ext>
            </a:extLst>
          </p:cNvPr>
          <p:cNvPicPr>
            <a:picLocks noGrp="1" noChangeAspect="1"/>
          </p:cNvPicPr>
          <p:nvPr>
            <p:ph sz="half" idx="2"/>
          </p:nvPr>
        </p:nvPicPr>
        <p:blipFill>
          <a:blip r:embed="rId5"/>
          <a:stretch>
            <a:fillRect/>
          </a:stretch>
        </p:blipFill>
        <p:spPr>
          <a:xfrm>
            <a:off x="0" y="0"/>
            <a:ext cx="6858000" cy="6858000"/>
          </a:xfrm>
          <a:prstGeom prst="rect">
            <a:avLst/>
          </a:prstGeom>
        </p:spPr>
      </p:pic>
      <p:sp>
        <p:nvSpPr>
          <p:cNvPr id="7" name="TextBox 6">
            <a:extLst>
              <a:ext uri="{FF2B5EF4-FFF2-40B4-BE49-F238E27FC236}">
                <a16:creationId xmlns:a16="http://schemas.microsoft.com/office/drawing/2014/main" id="{C6C4D18B-F86D-45CD-94FB-EEE27B5ECE86}"/>
              </a:ext>
            </a:extLst>
          </p:cNvPr>
          <p:cNvSpPr txBox="1"/>
          <p:nvPr/>
        </p:nvSpPr>
        <p:spPr>
          <a:xfrm>
            <a:off x="7200900" y="581025"/>
            <a:ext cx="4391025" cy="1005780"/>
          </a:xfrm>
          <a:prstGeom prst="rect">
            <a:avLst/>
          </a:prstGeom>
          <a:noFill/>
        </p:spPr>
        <p:txBody>
          <a:bodyPr wrap="square" rtlCol="0">
            <a:normAutofit fontScale="85000" lnSpcReduction="10000"/>
          </a:bodyPr>
          <a:lstStyle/>
          <a:p>
            <a:pPr marL="0" algn="l">
              <a:buNone/>
            </a:pPr>
            <a:r>
              <a:rPr sz="3600" cap="all">
                <a:solidFill>
                  <a:srgbClr val="E44B25"/>
                </a:solidFill>
                <a:effectLst/>
                <a:latin typeface="Baskerville Old Face" panose="02020602080505020303" pitchFamily="18" charset="0"/>
              </a:rPr>
              <a:t>Puuvillatootmise keskkonnamõjud</a:t>
            </a:r>
            <a:r>
              <a:rPr>
                <a:effectLst/>
              </a:rPr>
              <a:t> </a:t>
            </a:r>
            <a:endParaRPr lang="en-US"/>
          </a:p>
        </p:txBody>
      </p:sp>
      <p:sp>
        <p:nvSpPr>
          <p:cNvPr id="8" name="TextBox 7">
            <a:extLst>
              <a:ext uri="{FF2B5EF4-FFF2-40B4-BE49-F238E27FC236}">
                <a16:creationId xmlns:a16="http://schemas.microsoft.com/office/drawing/2014/main" id="{AB8970C0-EB77-49B6-A18E-1A6C12DB6787}"/>
              </a:ext>
            </a:extLst>
          </p:cNvPr>
          <p:cNvSpPr txBox="1"/>
          <p:nvPr/>
        </p:nvSpPr>
        <p:spPr>
          <a:xfrm>
            <a:off x="7200900" y="1929705"/>
            <a:ext cx="4391025" cy="228600"/>
          </a:xfrm>
          <a:prstGeom prst="rect">
            <a:avLst/>
          </a:prstGeom>
          <a:noFill/>
        </p:spPr>
        <p:txBody>
          <a:bodyPr wrap="square" rtlCol="0">
            <a:normAutofit fontScale="55000" lnSpcReduction="20000"/>
          </a:bodyPr>
          <a:lstStyle/>
          <a:p>
            <a:pPr marL="0" algn="l">
              <a:buNone/>
            </a:pPr>
            <a:r>
              <a:rPr sz="1500" b="1">
                <a:solidFill>
                  <a:srgbClr val="2C2824"/>
                </a:solidFill>
                <a:effectLst/>
                <a:latin typeface="Baskerville Old Face" panose="02020602080505020303" pitchFamily="18" charset="0"/>
              </a:rPr>
              <a:t>Vesi ja niisutuskoormus</a:t>
            </a:r>
            <a:r>
              <a:rPr>
                <a:effectLst/>
              </a:rPr>
              <a:t> </a:t>
            </a:r>
            <a:endParaRPr lang="en-US"/>
          </a:p>
        </p:txBody>
      </p:sp>
      <p:sp>
        <p:nvSpPr>
          <p:cNvPr id="9" name="TextBox 8">
            <a:extLst>
              <a:ext uri="{FF2B5EF4-FFF2-40B4-BE49-F238E27FC236}">
                <a16:creationId xmlns:a16="http://schemas.microsoft.com/office/drawing/2014/main" id="{1044EFC7-E6C9-4479-8205-32006B6C7E7B}"/>
              </a:ext>
            </a:extLst>
          </p:cNvPr>
          <p:cNvSpPr txBox="1"/>
          <p:nvPr/>
        </p:nvSpPr>
        <p:spPr>
          <a:xfrm>
            <a:off x="7200900" y="2253555"/>
            <a:ext cx="4391025" cy="457200"/>
          </a:xfrm>
          <a:prstGeom prst="rect">
            <a:avLst/>
          </a:prstGeom>
          <a:noFill/>
        </p:spPr>
        <p:txBody>
          <a:bodyPr wrap="square" rtlCol="0">
            <a:normAutofit fontScale="85000" lnSpcReduction="20000"/>
          </a:bodyPr>
          <a:lstStyle/>
          <a:p>
            <a:pPr marL="0" marR="0" algn="l">
              <a:spcBef>
                <a:spcPts val="750"/>
              </a:spcBef>
              <a:buNone/>
            </a:pPr>
            <a:r>
              <a:rPr sz="1500" b="0">
                <a:solidFill>
                  <a:srgbClr val="2C2824"/>
                </a:solidFill>
                <a:effectLst/>
                <a:latin typeface="Baskerville Old Face" panose="02020602080505020303" pitchFamily="18" charset="0"/>
              </a:rPr>
              <a:t>Piiratud piirkondades suurendab intensiivne kastmine survet ökosüsteemidele.</a:t>
            </a:r>
            <a:r>
              <a:rPr>
                <a:effectLst/>
              </a:rPr>
              <a:t> </a:t>
            </a:r>
            <a:endParaRPr lang="en-US"/>
          </a:p>
        </p:txBody>
      </p:sp>
      <p:sp>
        <p:nvSpPr>
          <p:cNvPr id="10" name="TextBox 9">
            <a:extLst>
              <a:ext uri="{FF2B5EF4-FFF2-40B4-BE49-F238E27FC236}">
                <a16:creationId xmlns:a16="http://schemas.microsoft.com/office/drawing/2014/main" id="{5F3FC083-600D-45DA-9D77-1DE228A2FA6F}"/>
              </a:ext>
            </a:extLst>
          </p:cNvPr>
          <p:cNvSpPr txBox="1"/>
          <p:nvPr/>
        </p:nvSpPr>
        <p:spPr>
          <a:xfrm>
            <a:off x="7200900" y="2806005"/>
            <a:ext cx="4391025" cy="228600"/>
          </a:xfrm>
          <a:prstGeom prst="rect">
            <a:avLst/>
          </a:prstGeom>
          <a:noFill/>
        </p:spPr>
        <p:txBody>
          <a:bodyPr wrap="square" rtlCol="0">
            <a:normAutofit fontScale="55000" lnSpcReduction="20000"/>
          </a:bodyPr>
          <a:lstStyle/>
          <a:p>
            <a:pPr marL="0" algn="l">
              <a:spcBef>
                <a:spcPts val="750"/>
              </a:spcBef>
              <a:buNone/>
            </a:pPr>
            <a:r>
              <a:rPr sz="1500" b="1">
                <a:solidFill>
                  <a:srgbClr val="2C2824"/>
                </a:solidFill>
                <a:effectLst/>
                <a:latin typeface="Baskerville Old Face" panose="02020602080505020303" pitchFamily="18" charset="0"/>
              </a:rPr>
              <a:t>Kemikaalid ja mullaviljakus</a:t>
            </a:r>
            <a:r>
              <a:rPr>
                <a:effectLst/>
              </a:rPr>
              <a:t> </a:t>
            </a:r>
            <a:endParaRPr lang="en-US"/>
          </a:p>
        </p:txBody>
      </p:sp>
      <p:sp>
        <p:nvSpPr>
          <p:cNvPr id="11" name="TextBox 10">
            <a:extLst>
              <a:ext uri="{FF2B5EF4-FFF2-40B4-BE49-F238E27FC236}">
                <a16:creationId xmlns:a16="http://schemas.microsoft.com/office/drawing/2014/main" id="{9965EC70-EAAC-4FAE-B88D-A3644D71BD07}"/>
              </a:ext>
            </a:extLst>
          </p:cNvPr>
          <p:cNvSpPr txBox="1"/>
          <p:nvPr/>
        </p:nvSpPr>
        <p:spPr>
          <a:xfrm>
            <a:off x="7200900" y="3129855"/>
            <a:ext cx="4391025" cy="457200"/>
          </a:xfrm>
          <a:prstGeom prst="rect">
            <a:avLst/>
          </a:prstGeom>
          <a:noFill/>
        </p:spPr>
        <p:txBody>
          <a:bodyPr wrap="square" rtlCol="0">
            <a:normAutofit fontScale="85000" lnSpcReduction="20000"/>
          </a:bodyPr>
          <a:lstStyle/>
          <a:p>
            <a:pPr marL="0" marR="0" algn="l">
              <a:spcBef>
                <a:spcPts val="750"/>
              </a:spcBef>
              <a:buNone/>
            </a:pPr>
            <a:r>
              <a:rPr sz="1500" b="0">
                <a:solidFill>
                  <a:srgbClr val="2C2824"/>
                </a:solidFill>
                <a:effectLst/>
                <a:latin typeface="Baskerville Old Face" panose="02020602080505020303" pitchFamily="18" charset="0"/>
              </a:rPr>
              <a:t>Pestitsiidid ja väetised saastavad vett, vähendavad mulla elujõudu.</a:t>
            </a:r>
            <a:r>
              <a:rPr>
                <a:effectLst/>
              </a:rPr>
              <a:t> </a:t>
            </a:r>
            <a:endParaRPr lang="en-US"/>
          </a:p>
        </p:txBody>
      </p:sp>
      <p:sp>
        <p:nvSpPr>
          <p:cNvPr id="12" name="TextBox 11">
            <a:extLst>
              <a:ext uri="{FF2B5EF4-FFF2-40B4-BE49-F238E27FC236}">
                <a16:creationId xmlns:a16="http://schemas.microsoft.com/office/drawing/2014/main" id="{11B400C1-385A-4045-BE29-081A036AF720}"/>
              </a:ext>
            </a:extLst>
          </p:cNvPr>
          <p:cNvSpPr txBox="1"/>
          <p:nvPr/>
        </p:nvSpPr>
        <p:spPr>
          <a:xfrm>
            <a:off x="7200900" y="3682305"/>
            <a:ext cx="4391025" cy="228600"/>
          </a:xfrm>
          <a:prstGeom prst="rect">
            <a:avLst/>
          </a:prstGeom>
          <a:noFill/>
        </p:spPr>
        <p:txBody>
          <a:bodyPr wrap="square" rtlCol="0">
            <a:normAutofit fontScale="55000" lnSpcReduction="20000"/>
          </a:bodyPr>
          <a:lstStyle/>
          <a:p>
            <a:pPr marL="0" algn="l">
              <a:spcBef>
                <a:spcPts val="750"/>
              </a:spcBef>
              <a:buNone/>
            </a:pPr>
            <a:r>
              <a:rPr sz="1500" b="1">
                <a:solidFill>
                  <a:srgbClr val="2C2824"/>
                </a:solidFill>
                <a:effectLst/>
                <a:latin typeface="Baskerville Old Face" panose="02020602080505020303" pitchFamily="18" charset="0"/>
              </a:rPr>
              <a:t>Kliimamõju ja toimetulek</a:t>
            </a:r>
            <a:r>
              <a:rPr>
                <a:effectLst/>
              </a:rPr>
              <a:t> </a:t>
            </a:r>
            <a:endParaRPr lang="en-US"/>
          </a:p>
        </p:txBody>
      </p:sp>
      <p:sp>
        <p:nvSpPr>
          <p:cNvPr id="13" name="TextBox 12">
            <a:extLst>
              <a:ext uri="{FF2B5EF4-FFF2-40B4-BE49-F238E27FC236}">
                <a16:creationId xmlns:a16="http://schemas.microsoft.com/office/drawing/2014/main" id="{29C4B300-3724-4883-BDDD-48641D3FD7F0}"/>
              </a:ext>
            </a:extLst>
          </p:cNvPr>
          <p:cNvSpPr txBox="1"/>
          <p:nvPr/>
        </p:nvSpPr>
        <p:spPr>
          <a:xfrm>
            <a:off x="7200900" y="4006155"/>
            <a:ext cx="4391025" cy="457200"/>
          </a:xfrm>
          <a:prstGeom prst="rect">
            <a:avLst/>
          </a:prstGeom>
          <a:noFill/>
        </p:spPr>
        <p:txBody>
          <a:bodyPr wrap="square" rtlCol="0">
            <a:normAutofit fontScale="85000" lnSpcReduction="20000"/>
          </a:bodyPr>
          <a:lstStyle/>
          <a:p>
            <a:pPr marL="0" marR="0" algn="l">
              <a:spcBef>
                <a:spcPts val="750"/>
              </a:spcBef>
              <a:buNone/>
            </a:pPr>
            <a:r>
              <a:rPr sz="1500" b="0">
                <a:solidFill>
                  <a:srgbClr val="2C2824"/>
                </a:solidFill>
                <a:effectLst/>
                <a:latin typeface="Baskerville Old Face" panose="02020602080505020303" pitchFamily="18" charset="0"/>
              </a:rPr>
              <a:t>Väetiste emissioonid ja saagikuse kõikumine ohustavad farmerite sissetulekut.</a:t>
            </a:r>
            <a:r>
              <a:rPr>
                <a:effectLst/>
              </a:rPr>
              <a:t> </a:t>
            </a:r>
            <a:endParaRPr lang="en-US"/>
          </a:p>
        </p:txBody>
      </p:sp>
      <p:sp>
        <p:nvSpPr>
          <p:cNvPr id="14" name="TextBox 13">
            <a:extLst>
              <a:ext uri="{FF2B5EF4-FFF2-40B4-BE49-F238E27FC236}">
                <a16:creationId xmlns:a16="http://schemas.microsoft.com/office/drawing/2014/main" id="{44A2E479-07CC-4370-916A-128800033290}"/>
              </a:ext>
            </a:extLst>
          </p:cNvPr>
          <p:cNvSpPr txBox="1"/>
          <p:nvPr/>
        </p:nvSpPr>
        <p:spPr>
          <a:xfrm>
            <a:off x="7200900" y="4558605"/>
            <a:ext cx="4391025" cy="228600"/>
          </a:xfrm>
          <a:prstGeom prst="rect">
            <a:avLst/>
          </a:prstGeom>
          <a:noFill/>
        </p:spPr>
        <p:txBody>
          <a:bodyPr wrap="square" rtlCol="0">
            <a:normAutofit fontScale="55000" lnSpcReduction="20000"/>
          </a:bodyPr>
          <a:lstStyle/>
          <a:p>
            <a:pPr marL="0" algn="l">
              <a:spcBef>
                <a:spcPts val="750"/>
              </a:spcBef>
              <a:buNone/>
            </a:pPr>
            <a:r>
              <a:rPr sz="1500" b="1">
                <a:solidFill>
                  <a:srgbClr val="2C2824"/>
                </a:solidFill>
                <a:effectLst/>
                <a:latin typeface="Baskerville Old Face" panose="02020602080505020303" pitchFamily="18" charset="0"/>
              </a:rPr>
              <a:t>BMP lahendused</a:t>
            </a:r>
            <a:r>
              <a:rPr>
                <a:effectLst/>
              </a:rPr>
              <a:t> </a:t>
            </a:r>
            <a:endParaRPr lang="en-US"/>
          </a:p>
        </p:txBody>
      </p:sp>
      <p:sp>
        <p:nvSpPr>
          <p:cNvPr id="15" name="TextBox 14">
            <a:extLst>
              <a:ext uri="{FF2B5EF4-FFF2-40B4-BE49-F238E27FC236}">
                <a16:creationId xmlns:a16="http://schemas.microsoft.com/office/drawing/2014/main" id="{D511A02E-6163-4E56-A3E9-DF0332A13897}"/>
              </a:ext>
            </a:extLst>
          </p:cNvPr>
          <p:cNvSpPr txBox="1"/>
          <p:nvPr/>
        </p:nvSpPr>
        <p:spPr>
          <a:xfrm>
            <a:off x="7200900" y="4882455"/>
            <a:ext cx="4391025" cy="685800"/>
          </a:xfrm>
          <a:prstGeom prst="rect">
            <a:avLst/>
          </a:prstGeom>
          <a:noFill/>
        </p:spPr>
        <p:txBody>
          <a:bodyPr wrap="square" rtlCol="0">
            <a:normAutofit fontScale="92500"/>
          </a:bodyPr>
          <a:lstStyle/>
          <a:p>
            <a:pPr marL="0" marR="0" algn="l">
              <a:spcBef>
                <a:spcPts val="750"/>
              </a:spcBef>
              <a:buNone/>
            </a:pPr>
            <a:r>
              <a:rPr sz="1500" b="0">
                <a:solidFill>
                  <a:srgbClr val="2C2824"/>
                </a:solidFill>
                <a:effectLst/>
                <a:latin typeface="Baskerville Old Face" panose="02020602080505020303" pitchFamily="18" charset="0"/>
              </a:rPr>
              <a:t>Täpsem taimekaitse, sihitud väetamine ja nutikas kastmine vähendavad koormust ning stabiliseerivad saagid.</a:t>
            </a:r>
            <a:r>
              <a:rPr>
                <a:effectLst/>
              </a:rPr>
              <a:t> </a:t>
            </a:r>
            <a:endParaRPr lang="en-US"/>
          </a:p>
        </p:txBody>
      </p:sp>
    </p:spTree>
    <p:extLst>
      <p:ext uri="{BB962C8B-B14F-4D97-AF65-F5344CB8AC3E}">
        <p14:creationId xmlns:p14="http://schemas.microsoft.com/office/powerpoint/2010/main" val="105744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F924BF-11B1-4B56-B80C-86F5DD94E904}"/>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14858F3D-3AD8-CF53-2BD0-E4D3CBD62682}"/>
              </a:ext>
            </a:extLst>
          </p:cNvPr>
          <p:cNvSpPr>
            <a:spLocks noGrp="1"/>
          </p:cNvSpPr>
          <p:nvPr>
            <p:ph sz="half" idx="2"/>
          </p:nvPr>
        </p:nvSpPr>
        <p:spPr>
          <a:xfrm>
            <a:off x="828675" y="4114800"/>
            <a:ext cx="10534650" cy="866775"/>
          </a:xfrm>
        </p:spPr>
        <p:txBody>
          <a:bodyPr>
            <a:normAutofit fontScale="92500" lnSpcReduction="20000"/>
          </a:bodyPr>
          <a:lstStyle/>
          <a:p>
            <a:pPr marL="0" marR="0" indent="0" algn="l" fontAlgn="b">
              <a:buNone/>
            </a:pPr>
            <a:r>
              <a:rPr sz="6750">
                <a:solidFill>
                  <a:srgbClr val="2C2824"/>
                </a:solidFill>
                <a:effectLst/>
                <a:latin typeface="Baskerville Old Face" panose="02020602080505020303" pitchFamily="18" charset="0"/>
              </a:rPr>
              <a:t>TULEMUSED INDIAS</a:t>
            </a:r>
            <a:r>
              <a:rPr>
                <a:effectLst/>
              </a:rPr>
              <a:t> </a:t>
            </a:r>
            <a:endParaRPr lang="en-US"/>
          </a:p>
        </p:txBody>
      </p:sp>
      <p:sp>
        <p:nvSpPr>
          <p:cNvPr id="6" name="TextBox 5">
            <a:extLst>
              <a:ext uri="{FF2B5EF4-FFF2-40B4-BE49-F238E27FC236}">
                <a16:creationId xmlns:a16="http://schemas.microsoft.com/office/drawing/2014/main" id="{755A619A-E7A6-4560-A53C-EA99CC161DBF}"/>
              </a:ext>
            </a:extLst>
          </p:cNvPr>
          <p:cNvSpPr txBox="1"/>
          <p:nvPr/>
        </p:nvSpPr>
        <p:spPr>
          <a:xfrm>
            <a:off x="828675" y="5800725"/>
            <a:ext cx="10534650" cy="228600"/>
          </a:xfrm>
          <a:prstGeom prst="rect">
            <a:avLst/>
          </a:prstGeom>
          <a:noFill/>
        </p:spPr>
        <p:txBody>
          <a:bodyPr wrap="square" rtlCol="0">
            <a:normAutofit fontScale="55000" lnSpcReduction="20000"/>
          </a:bodyPr>
          <a:lstStyle/>
          <a:p>
            <a:pPr marL="0" marR="0" algn="l">
              <a:buNone/>
            </a:pPr>
            <a:r>
              <a:rPr sz="1800">
                <a:solidFill>
                  <a:srgbClr val="FAEDE9"/>
                </a:solidFill>
                <a:effectLst/>
                <a:latin typeface="Baskerville Old Face" panose="02020602080505020303" pitchFamily="18" charset="0"/>
              </a:rPr>
              <a:t>India projektide mõju ja statistika</a:t>
            </a:r>
            <a:r>
              <a:rPr>
                <a:effectLst/>
              </a:rPr>
              <a:t> </a:t>
            </a:r>
            <a:endParaRPr lang="en-US"/>
          </a:p>
        </p:txBody>
      </p:sp>
    </p:spTree>
    <p:extLst>
      <p:ext uri="{BB962C8B-B14F-4D97-AF65-F5344CB8AC3E}">
        <p14:creationId xmlns:p14="http://schemas.microsoft.com/office/powerpoint/2010/main" val="362347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2B9082-2C40-4814-BC7C-A43F106E9709}"/>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6" name="Content Placeholder 5">
            <a:extLst>
              <a:ext uri="{FF2B5EF4-FFF2-40B4-BE49-F238E27FC236}">
                <a16:creationId xmlns:a16="http://schemas.microsoft.com/office/drawing/2014/main" id="{6E0992E1-0409-4E85-AC7A-9D6D4DD05308}"/>
              </a:ext>
            </a:extLst>
          </p:cNvPr>
          <p:cNvPicPr>
            <a:picLocks noGrp="1" noChangeAspect="1"/>
          </p:cNvPicPr>
          <p:nvPr>
            <p:ph sz="half" idx="2"/>
          </p:nvPr>
        </p:nvPicPr>
        <p:blipFill>
          <a:blip r:embed="rId5">
            <a:extLst>
              <a:ext uri="{96DAC541-7B7A-43D3-8B79-37D633B846F1}">
                <asvg:svgBlip xmlns:asvg="http://schemas.microsoft.com/office/drawing/2016/SVG/main" r:embed="rId6"/>
              </a:ext>
            </a:extLst>
          </a:blip>
          <a:stretch>
            <a:fillRect/>
          </a:stretch>
        </p:blipFill>
        <p:spPr>
          <a:xfrm>
            <a:off x="3905250" y="1470570"/>
            <a:ext cx="7677150" cy="5334000"/>
          </a:xfrm>
          <a:prstGeom prst="rect">
            <a:avLst/>
          </a:prstGeom>
        </p:spPr>
      </p:pic>
      <p:sp>
        <p:nvSpPr>
          <p:cNvPr id="7" name="TextBox 6">
            <a:extLst>
              <a:ext uri="{FF2B5EF4-FFF2-40B4-BE49-F238E27FC236}">
                <a16:creationId xmlns:a16="http://schemas.microsoft.com/office/drawing/2014/main" id="{B9C8387F-FEBE-4888-8D42-A8F7C9C2C229}"/>
              </a:ext>
            </a:extLst>
          </p:cNvPr>
          <p:cNvSpPr txBox="1"/>
          <p:nvPr/>
        </p:nvSpPr>
        <p:spPr>
          <a:xfrm>
            <a:off x="609600" y="571500"/>
            <a:ext cx="10972800" cy="670470"/>
          </a:xfrm>
          <a:prstGeom prst="rect">
            <a:avLst/>
          </a:prstGeom>
          <a:noFill/>
        </p:spPr>
        <p:txBody>
          <a:bodyPr wrap="square" rtlCol="0">
            <a:normAutofit fontScale="92500" lnSpcReduction="20000"/>
          </a:bodyPr>
          <a:lstStyle/>
          <a:p>
            <a:pPr marL="0" algn="l">
              <a:buNone/>
            </a:pPr>
            <a:r>
              <a:rPr sz="4800" b="0">
                <a:solidFill>
                  <a:srgbClr val="E44B25"/>
                </a:solidFill>
                <a:effectLst/>
                <a:latin typeface="Baskerville Old Face" panose="02020602080505020303" pitchFamily="18" charset="0"/>
              </a:rPr>
              <a:t>INDIA BMP TULEMUSED </a:t>
            </a:r>
            <a:endParaRPr lang="en-US"/>
          </a:p>
        </p:txBody>
      </p:sp>
      <p:sp>
        <p:nvSpPr>
          <p:cNvPr id="8" name="TextBox 7">
            <a:extLst>
              <a:ext uri="{FF2B5EF4-FFF2-40B4-BE49-F238E27FC236}">
                <a16:creationId xmlns:a16="http://schemas.microsoft.com/office/drawing/2014/main" id="{3FA386A5-B5BC-4786-ADB1-2E7330A84A19}"/>
              </a:ext>
            </a:extLst>
          </p:cNvPr>
          <p:cNvSpPr txBox="1"/>
          <p:nvPr/>
        </p:nvSpPr>
        <p:spPr>
          <a:xfrm>
            <a:off x="609600" y="1470570"/>
            <a:ext cx="2990850" cy="3465314"/>
          </a:xfrm>
          <a:prstGeom prst="rect">
            <a:avLst/>
          </a:prstGeom>
          <a:noFill/>
        </p:spPr>
        <p:txBody>
          <a:bodyPr wrap="square" rtlCol="0">
            <a:normAutofit/>
          </a:bodyPr>
          <a:lstStyle/>
          <a:p>
            <a:pPr marL="0" algn="l">
              <a:spcAft>
                <a:spcPts val="450"/>
              </a:spcAft>
              <a:buNone/>
            </a:pPr>
            <a:r>
              <a:rPr sz="1575" b="1">
                <a:solidFill>
                  <a:srgbClr val="2C2824"/>
                </a:solidFill>
                <a:effectLst/>
                <a:latin typeface="Baskerville Old Face" panose="02020602080505020303" pitchFamily="18" charset="0"/>
              </a:rPr>
              <a:t>Kesksed tulemused </a:t>
            </a:r>
            <a:endParaRPr>
              <a:effectLst/>
            </a:endParaRPr>
          </a:p>
          <a:p>
            <a:pPr marL="0" algn="l">
              <a:spcAft>
                <a:spcPts val="1350"/>
              </a:spcAft>
              <a:buNone/>
            </a:pPr>
            <a:r>
              <a:rPr sz="1575" b="0">
                <a:solidFill>
                  <a:srgbClr val="2C2824"/>
                </a:solidFill>
                <a:effectLst/>
                <a:latin typeface="Baskerville Old Face" panose="02020602080505020303" pitchFamily="18" charset="0"/>
              </a:rPr>
              <a:t>2010. a osales 4805 farmerit Maharashtra piirkonnast BMP koolitustel, saavutades väiksema veekasutuse, sisendkulud ja suurema kasumi. </a:t>
            </a:r>
            <a:endParaRPr>
              <a:effectLst/>
            </a:endParaRPr>
          </a:p>
          <a:p>
            <a:pPr marL="0" algn="l">
              <a:spcAft>
                <a:spcPts val="450"/>
              </a:spcAft>
              <a:buNone/>
            </a:pPr>
            <a:r>
              <a:rPr sz="1575" b="1">
                <a:solidFill>
                  <a:srgbClr val="2C2824"/>
                </a:solidFill>
                <a:effectLst/>
                <a:latin typeface="Baskerville Old Face" panose="02020602080505020303" pitchFamily="18" charset="0"/>
              </a:rPr>
              <a:t>Mõju ja õppetunnid </a:t>
            </a:r>
            <a:endParaRPr>
              <a:effectLst/>
            </a:endParaRPr>
          </a:p>
          <a:p>
            <a:pPr marL="0" algn="l">
              <a:buNone/>
            </a:pPr>
            <a:r>
              <a:rPr sz="1575" b="0">
                <a:solidFill>
                  <a:srgbClr val="2C2824"/>
                </a:solidFill>
                <a:effectLst/>
                <a:latin typeface="Baskerville Old Face" panose="02020602080505020303" pitchFamily="18" charset="0"/>
              </a:rPr>
              <a:t>BMP vähendas riske ja kemikaalidega kokkupuudet, parandas saagi stabiilsust ning tõstis kogukondade heaolu FFS programmide toel. </a:t>
            </a:r>
            <a:endParaRPr lang="en-US"/>
          </a:p>
        </p:txBody>
      </p:sp>
    </p:spTree>
    <p:extLst>
      <p:ext uri="{BB962C8B-B14F-4D97-AF65-F5344CB8AC3E}">
        <p14:creationId xmlns:p14="http://schemas.microsoft.com/office/powerpoint/2010/main" val="291220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CA9BE5-F928-4450-88ED-D8CF38A4AF94}"/>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0D3BCC14-B944-36C1-A55F-8A6C8C642B3D}"/>
              </a:ext>
            </a:extLst>
          </p:cNvPr>
          <p:cNvSpPr>
            <a:spLocks noGrp="1"/>
          </p:cNvSpPr>
          <p:nvPr>
            <p:ph sz="half" idx="2"/>
          </p:nvPr>
        </p:nvSpPr>
        <p:spPr>
          <a:xfrm>
            <a:off x="828675" y="3248025"/>
            <a:ext cx="10534650" cy="1733550"/>
          </a:xfrm>
        </p:spPr>
        <p:txBody>
          <a:bodyPr>
            <a:normAutofit fontScale="92500"/>
          </a:bodyPr>
          <a:lstStyle/>
          <a:p>
            <a:pPr marL="0" marR="0" indent="0" algn="l" fontAlgn="b">
              <a:buNone/>
            </a:pPr>
            <a:r>
              <a:rPr sz="6750">
                <a:solidFill>
                  <a:srgbClr val="2C2824"/>
                </a:solidFill>
                <a:effectLst/>
                <a:latin typeface="Baskerville Old Face" panose="02020602080505020303" pitchFamily="18" charset="0"/>
              </a:rPr>
              <a:t>TULEMUSED PAKISTANIS</a:t>
            </a:r>
            <a:r>
              <a:rPr>
                <a:effectLst/>
              </a:rPr>
              <a:t> </a:t>
            </a:r>
            <a:endParaRPr lang="en-US"/>
          </a:p>
        </p:txBody>
      </p:sp>
      <p:sp>
        <p:nvSpPr>
          <p:cNvPr id="6" name="TextBox 5">
            <a:extLst>
              <a:ext uri="{FF2B5EF4-FFF2-40B4-BE49-F238E27FC236}">
                <a16:creationId xmlns:a16="http://schemas.microsoft.com/office/drawing/2014/main" id="{F3A2B995-0B8A-427A-800E-FEAAAA61A618}"/>
              </a:ext>
            </a:extLst>
          </p:cNvPr>
          <p:cNvSpPr txBox="1"/>
          <p:nvPr/>
        </p:nvSpPr>
        <p:spPr>
          <a:xfrm>
            <a:off x="828675" y="5800725"/>
            <a:ext cx="10534650" cy="228600"/>
          </a:xfrm>
          <a:prstGeom prst="rect">
            <a:avLst/>
          </a:prstGeom>
          <a:noFill/>
        </p:spPr>
        <p:txBody>
          <a:bodyPr wrap="square" rtlCol="0">
            <a:normAutofit fontScale="55000" lnSpcReduction="20000"/>
          </a:bodyPr>
          <a:lstStyle/>
          <a:p>
            <a:pPr marL="0" marR="0" algn="l">
              <a:buNone/>
            </a:pPr>
            <a:r>
              <a:rPr sz="1800">
                <a:solidFill>
                  <a:srgbClr val="FAEDE9"/>
                </a:solidFill>
                <a:effectLst/>
                <a:latin typeface="Baskerville Old Face" panose="02020602080505020303" pitchFamily="18" charset="0"/>
              </a:rPr>
              <a:t>Pakistani puuvillakasvatuse edulugu</a:t>
            </a:r>
            <a:r>
              <a:rPr>
                <a:effectLst/>
              </a:rPr>
              <a:t> </a:t>
            </a:r>
            <a:endParaRPr lang="en-US"/>
          </a:p>
        </p:txBody>
      </p:sp>
    </p:spTree>
    <p:extLst>
      <p:ext uri="{BB962C8B-B14F-4D97-AF65-F5344CB8AC3E}">
        <p14:creationId xmlns:p14="http://schemas.microsoft.com/office/powerpoint/2010/main" val="157526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BE80AF-F18C-4B2D-8C2D-CC42A82FFF20}"/>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97F83BF8-521D-E01F-C582-451A22DF92DE}"/>
              </a:ext>
            </a:extLst>
          </p:cNvPr>
          <p:cNvSpPr>
            <a:spLocks noGrp="1"/>
          </p:cNvSpPr>
          <p:nvPr>
            <p:ph sz="half" idx="2"/>
          </p:nvPr>
        </p:nvSpPr>
        <p:spPr>
          <a:xfrm>
            <a:off x="828675" y="3429000"/>
            <a:ext cx="10534650" cy="2600325"/>
          </a:xfrm>
        </p:spPr>
        <p:txBody>
          <a:bodyPr>
            <a:normAutofit fontScale="92500" lnSpcReduction="20000"/>
          </a:bodyPr>
          <a:lstStyle/>
          <a:p>
            <a:pPr marL="0" marR="0" indent="0" algn="l" fontAlgn="b">
              <a:buNone/>
            </a:pPr>
            <a:r>
              <a:rPr sz="6750">
                <a:solidFill>
                  <a:srgbClr val="2C2824"/>
                </a:solidFill>
                <a:effectLst/>
                <a:latin typeface="Baskerville Old Face" panose="02020602080505020303" pitchFamily="18" charset="0"/>
              </a:rPr>
              <a:t>KOKKUVÕTE JA MÕJU ÜLEMAAILMSEL TASANDIL</a:t>
            </a:r>
            <a:r>
              <a:rPr>
                <a:effectLst/>
              </a:rPr>
              <a:t> </a:t>
            </a:r>
            <a:endParaRPr lang="en-US"/>
          </a:p>
        </p:txBody>
      </p:sp>
    </p:spTree>
    <p:extLst>
      <p:ext uri="{BB962C8B-B14F-4D97-AF65-F5344CB8AC3E}">
        <p14:creationId xmlns:p14="http://schemas.microsoft.com/office/powerpoint/2010/main" val="2848903346"/>
      </p:ext>
    </p:extLst>
  </p:cSld>
  <p:clrMapOvr>
    <a:masterClrMapping/>
  </p:clrMapOvr>
</p:sld>
</file>

<file path=ppt/theme/theme1.xml><?xml version="1.0" encoding="utf-8"?>
<a:theme xmlns:a="http://schemas.openxmlformats.org/drawingml/2006/main" name="Taltech Green">
  <a:themeElements>
    <a:clrScheme name="TalTech ja roheline">
      <a:dk1>
        <a:srgbClr val="62BB46"/>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altech Green" id="{2BE7F865-FD49-4346-AEE6-1E5AEEAAF36E}" vid="{D15A3564-092A-4A75-B985-AF2A9E9A6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Taltech Green</Template>
  <TotalTime>0</TotalTime>
  <Words>1118</Words>
  <Application>Microsoft Office PowerPoint</Application>
  <PresentationFormat>Laiekraan</PresentationFormat>
  <Paragraphs>54</Paragraphs>
  <Slides>10</Slides>
  <Notes>10</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10</vt:i4>
      </vt:variant>
    </vt:vector>
  </HeadingPairs>
  <TitlesOfParts>
    <vt:vector size="17" baseType="lpstr">
      <vt:lpstr>Arial</vt:lpstr>
      <vt:lpstr>Baskerville Old Face</vt:lpstr>
      <vt:lpstr>Calibri</vt:lpstr>
      <vt:lpstr>Calibri Light</vt:lpstr>
      <vt:lpstr>Verdana</vt:lpstr>
      <vt:lpstr>Wingdings</vt:lpstr>
      <vt:lpstr>Taltech Green</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petomi@taltech.ee</dc:creator>
  <cp:lastModifiedBy>Peep Tomingas</cp:lastModifiedBy>
  <cp:revision>4</cp:revision>
  <dcterms:modified xsi:type="dcterms:W3CDTF">2026-03-30T14:50:11Z</dcterms:modified>
</cp:coreProperties>
</file>