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</p:sldMasterIdLst>
  <p:notesMasterIdLst>
    <p:notesMasterId r:id="rId15"/>
  </p:notesMasterIdLst>
  <p:handoutMasterIdLst>
    <p:handoutMasterId r:id="rId16"/>
  </p:handoutMasterIdLst>
  <p:sldIdLst>
    <p:sldId id="318" r:id="rId5"/>
    <p:sldId id="353" r:id="rId6"/>
    <p:sldId id="354" r:id="rId7"/>
    <p:sldId id="351" r:id="rId8"/>
    <p:sldId id="352" r:id="rId9"/>
    <p:sldId id="356" r:id="rId10"/>
    <p:sldId id="357" r:id="rId11"/>
    <p:sldId id="316" r:id="rId12"/>
    <p:sldId id="355" r:id="rId13"/>
    <p:sldId id="276" r:id="rId1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E36AF8D-5BEB-E041-9101-0495C1E2400F}">
          <p14:sldIdLst>
            <p14:sldId id="318"/>
            <p14:sldId id="353"/>
            <p14:sldId id="354"/>
            <p14:sldId id="351"/>
            <p14:sldId id="352"/>
            <p14:sldId id="356"/>
            <p14:sldId id="357"/>
            <p14:sldId id="316"/>
            <p14:sldId id="35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2B60"/>
    <a:srgbClr val="4FBFD3"/>
    <a:srgbClr val="E4067E"/>
    <a:srgbClr val="4F4C4E"/>
    <a:srgbClr val="808285"/>
    <a:srgbClr val="96004F"/>
    <a:srgbClr val="4D4D4F"/>
    <a:srgbClr val="C9C9C9"/>
    <a:srgbClr val="D385A9"/>
    <a:srgbClr val="C25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Kujunduslaad 1 – rõhk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Kujunduslaad 1 – rõh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6687"/>
  </p:normalViewPr>
  <p:slideViewPr>
    <p:cSldViewPr snapToGrid="0" snapToObjects="1" showGuides="1">
      <p:cViewPr varScale="1">
        <p:scale>
          <a:sx n="117" d="100"/>
          <a:sy n="117" d="100"/>
        </p:scale>
        <p:origin x="854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316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7233B-0833-EF40-A4A4-4DDA2CCDF12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8668B-42F9-8648-A8AF-436CB12C4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76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5CFB8B-B9EB-4E3F-B143-7BE1A009C8C1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9D10C4C-EAC2-4D66-B9F8-E052F2E25BCC}" type="slidenum">
              <a:rPr lang="en-US" altLang="et-EE"/>
              <a:pPr>
                <a:defRPr/>
              </a:pPr>
              <a:t>‹#›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34850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Uku lõputööks oleks sellise nutikella tegemine siis selle projektiaine käigus käsitleme kella erinevaid osasid, võrdleme võimalikke lahendusi ja testime neid</a:t>
            </a:r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2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3835594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err="1"/>
              <a:t>Huumlahenduslampidel</a:t>
            </a:r>
            <a:r>
              <a:rPr lang="et-EE" dirty="0"/>
              <a:t> ehk </a:t>
            </a:r>
            <a:r>
              <a:rPr lang="et-EE" dirty="0" err="1"/>
              <a:t>nixie</a:t>
            </a:r>
            <a:r>
              <a:rPr lang="et-EE" dirty="0"/>
              <a:t> on 2 põhilist komponenti anoodist võre ja numbri kujulised katoodid. Klaasi sees on madalal rõhul neoon gaas. Andes kõrgepinge tavaliselt 170V anoodi ja katoodi vahele tekib </a:t>
            </a:r>
            <a:r>
              <a:rPr lang="et-EE" dirty="0" err="1"/>
              <a:t>huumlahendus</a:t>
            </a:r>
            <a:r>
              <a:rPr lang="et-EE" dirty="0"/>
              <a:t> ja vastav number süttib. </a:t>
            </a:r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3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617559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4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1426342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5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3288792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6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94526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5444A00A-82C7-48B2-B253-5F786AF48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0" name="Freeform 9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3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tx2"/>
                </a:solidFill>
                <a:latin typeface="Verdana" charset="0"/>
              </a:defRPr>
            </a:lvl1pPr>
          </a:lstStyle>
          <a:p>
            <a:r>
              <a:rPr lang="et-EE" sz="3600" dirty="0"/>
              <a:t>Presentatsiooni Pealkiri</a:t>
            </a:r>
            <a:endParaRPr lang="et-EE" sz="3600" dirty="0">
              <a:solidFill>
                <a:schemeClr val="accent1"/>
              </a:solidFill>
            </a:endParaRP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964578" y="6013392"/>
            <a:ext cx="4738535" cy="782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sz="1800" dirty="0"/>
              <a:t>Nimi </a:t>
            </a:r>
            <a:r>
              <a:rPr lang="et-EE" sz="1800" dirty="0" err="1"/>
              <a:t>Nimeste</a:t>
            </a:r>
            <a:br>
              <a:rPr lang="et-EE" sz="1800" dirty="0"/>
            </a:br>
            <a:r>
              <a:rPr lang="et-EE" sz="1800" dirty="0"/>
              <a:t>Teaduskond / instituut 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r>
              <a:rPr lang="et-EE" sz="3600" dirty="0">
                <a:solidFill>
                  <a:schemeClr val="accent1"/>
                </a:solidFill>
              </a:rPr>
              <a:t>vajadusel kahel real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623AA-F127-438E-83EA-5A4B108798A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442901" y="6208816"/>
            <a:ext cx="1916097" cy="36512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2"/>
                </a:solidFill>
                <a:latin typeface="+mn-lt"/>
              </a:defRPr>
            </a:lvl1pPr>
          </a:lstStyle>
          <a:p>
            <a:fld id="{753892C2-EB78-4D5A-B775-B61492AB87AF}" type="datetime1">
              <a:rPr lang="et-EE" smtClean="0"/>
              <a:t>21.09.2026</a:t>
            </a:fld>
            <a:endParaRPr lang="et-EE" dirty="0"/>
          </a:p>
        </p:txBody>
      </p:sp>
      <p:pic>
        <p:nvPicPr>
          <p:cNvPr id="14" name="Pilt 13">
            <a:extLst>
              <a:ext uri="{FF2B5EF4-FFF2-40B4-BE49-F238E27FC236}">
                <a16:creationId xmlns:a16="http://schemas.microsoft.com/office/drawing/2014/main" id="{A78C583B-B98D-45AB-8528-881BA94686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76624" y="6139575"/>
            <a:ext cx="2446760" cy="39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7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 kahanevas järjekor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747121" y="2497982"/>
            <a:ext cx="8802242" cy="4140200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lang="en-US" altLang="en-US" sz="1800" smtClean="0">
                <a:solidFill>
                  <a:srgbClr val="332B60"/>
                </a:solidFill>
              </a:defRPr>
            </a:lvl1pPr>
            <a:lvl2pPr marL="742950" indent="-285750"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120015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>
              <a:defRPr sz="1800">
                <a:solidFill>
                  <a:srgbClr val="332B60"/>
                </a:solidFill>
              </a:defRPr>
            </a:lvl4pPr>
            <a:lvl5pPr marL="1974850" marR="0" indent="-2032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>
              <a:defRPr sz="1800">
                <a:solidFill>
                  <a:srgbClr val="332B60"/>
                </a:solidFill>
              </a:defRPr>
            </a:lvl7pPr>
          </a:lstStyle>
          <a:p>
            <a:pPr>
              <a:buClr>
                <a:srgbClr val="E4067E"/>
              </a:buClr>
            </a:pP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Vivamus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lacus.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</a:rPr>
              <a:t> vitae </a:t>
            </a:r>
            <a:r>
              <a:rPr lang="en-US" altLang="en-US" sz="1800" dirty="0" err="1">
                <a:solidFill>
                  <a:srgbClr val="332B60"/>
                </a:solidFill>
              </a:rPr>
              <a:t>nunc</a:t>
            </a:r>
            <a:r>
              <a:rPr lang="en-US" altLang="en-US" sz="1800" dirty="0">
                <a:solidFill>
                  <a:srgbClr val="332B60"/>
                </a:solidFill>
              </a:rPr>
              <a:t> non </a:t>
            </a:r>
            <a:r>
              <a:rPr lang="en-US" altLang="en-US" sz="1800" dirty="0" err="1">
                <a:solidFill>
                  <a:srgbClr val="332B60"/>
                </a:solidFill>
              </a:rPr>
              <a:t>pede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tristique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sagittis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</a:rPr>
              <a:t>Aliquam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imperdiet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elit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vel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justo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Quisque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porttitor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imperiandiet</a:t>
            </a:r>
            <a:r>
              <a:rPr lang="en-US" altLang="en-US" sz="1800" dirty="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  <a:endParaRPr lang="en-US" altLang="en-US" dirty="0">
              <a:solidFill>
                <a:srgbClr val="332B60"/>
              </a:solidFill>
            </a:endParaRPr>
          </a:p>
          <a:p>
            <a:pPr>
              <a:buClr>
                <a:srgbClr val="E4067E"/>
              </a:buClr>
            </a:pPr>
            <a:r>
              <a:rPr lang="et-EE" altLang="en-US" sz="1800" dirty="0">
                <a:solidFill>
                  <a:srgbClr val="332B60"/>
                </a:solidFill>
                <a:latin typeface="+mn-lt"/>
              </a:rPr>
              <a:t>B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ibendum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rutrum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turpis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Sed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velit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Sed</a:t>
            </a:r>
            <a:r>
              <a:rPr lang="en-US" altLang="en-US" sz="1800" dirty="0">
                <a:solidFill>
                  <a:srgbClr val="332B60"/>
                </a:solidFill>
              </a:rPr>
              <a:t> semper </a:t>
            </a:r>
            <a:r>
              <a:rPr lang="en-US" altLang="en-US" sz="1800" dirty="0" err="1">
                <a:solidFill>
                  <a:srgbClr val="332B60"/>
                </a:solidFill>
              </a:rPr>
              <a:t>augue</a:t>
            </a:r>
            <a:r>
              <a:rPr lang="en-US" altLang="en-US" sz="1800" dirty="0">
                <a:solidFill>
                  <a:srgbClr val="332B60"/>
                </a:solidFill>
              </a:rPr>
              <a:t>.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  <a:p>
            <a:pPr lvl="2"/>
            <a:endParaRPr lang="et-EE" dirty="0"/>
          </a:p>
          <a:p>
            <a:pPr lvl="0"/>
            <a:endParaRPr lang="et-EE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3B3BC33-8ABA-48F1-BFB4-DE482C7C78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6024"/>
            <a:ext cx="8802241" cy="394053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261176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pos="13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B5F7B326-813F-48FE-A89E-578AEFA0CE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8AB3674-C39F-4DA6-97F2-B4A2C52D87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8802241" cy="39390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2pPr>
            <a:lvl3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4pPr>
            <a:lvl5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363967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494517" cy="80277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/>
            </a:lvl2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2180246" y="3119215"/>
            <a:ext cx="8802242" cy="239734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/>
              <a:t>Diagrammi lisamiseks klõpsake ikooni</a:t>
            </a:r>
            <a:endParaRPr lang="en-US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2059533"/>
            <a:ext cx="8790444" cy="901807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371600" indent="0">
              <a:buFont typeface="Verdana" panose="020B0604030504040204" pitchFamily="34" charset="0"/>
              <a:buNone/>
              <a:defRPr/>
            </a:lvl4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  <a:p>
            <a:pPr lvl="2"/>
            <a:endParaRPr lang="et-EE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2171700" y="1586046"/>
            <a:ext cx="8790444" cy="41366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 tekstilaade</a:t>
            </a:r>
          </a:p>
        </p:txBody>
      </p:sp>
    </p:spTree>
    <p:extLst>
      <p:ext uri="{BB962C8B-B14F-4D97-AF65-F5344CB8AC3E}">
        <p14:creationId xmlns:p14="http://schemas.microsoft.com/office/powerpoint/2010/main" val="410242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180246" y="1586047"/>
            <a:ext cx="8964612" cy="388032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 tekstilaade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80246" y="2110812"/>
            <a:ext cx="8964613" cy="340575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t-EE" noProof="0" dirty="0"/>
              <a:t>Pildi lisamiseks klõpsake ikooni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559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97" userDrawn="1">
          <p15:clr>
            <a:srgbClr val="FBAE40"/>
          </p15:clr>
        </p15:guide>
        <p15:guide id="3" orient="horz" pos="102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7" y="549275"/>
            <a:ext cx="6109380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2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6888163" y="557822"/>
            <a:ext cx="4248151" cy="495874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t-EE" noProof="0" dirty="0"/>
              <a:t>Diagrammi lisamiseks klõpsake ikooni</a:t>
            </a:r>
            <a:endParaRPr lang="en-US" noProof="0" dirty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4351731" cy="393906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0972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200" b="1" i="0"/>
            </a:lvl2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6888163" y="558068"/>
            <a:ext cx="4248151" cy="4958496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/>
              <a:t>Pildi lisamiseks klõpsake ikooni</a:t>
            </a:r>
            <a:endParaRPr lang="en-US" noProof="0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394113" y="1628777"/>
            <a:ext cx="4351731" cy="414019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6858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2pPr>
            <a:lvl3pPr marL="11430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juhtslaidi tekstilaade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  <a:p>
            <a:pPr marL="1600200" marR="0" lvl="3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</a:t>
            </a:r>
          </a:p>
          <a:p>
            <a:pPr marL="2971800" marR="0" lvl="6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 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D650766A-072E-4409-BD86-07610A2139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80492" y="1576026"/>
            <a:ext cx="4351731" cy="3940538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239501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afik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2171700" y="5204390"/>
            <a:ext cx="4351731" cy="3121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 tekstilaade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8471"/>
            <a:ext cx="10656888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6888164" y="5204389"/>
            <a:ext cx="4248542" cy="3121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 tekstilaade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2"/>
          </p:nvPr>
        </p:nvSpPr>
        <p:spPr>
          <a:xfrm>
            <a:off x="2180247" y="1637322"/>
            <a:ext cx="4351338" cy="333633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/>
              <a:t>Diagrammi lisamiseks klõpsake ikooni</a:t>
            </a:r>
            <a:endParaRPr lang="en-US" noProof="0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23" hasCustomPrompt="1"/>
          </p:nvPr>
        </p:nvSpPr>
        <p:spPr>
          <a:xfrm>
            <a:off x="6888163" y="1637321"/>
            <a:ext cx="4248150" cy="333633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/>
              <a:t>Diagrammi lisamiseks klõpsake ikooni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055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2171700" y="549276"/>
            <a:ext cx="5109317" cy="496728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/>
              <a:t>Pildi lisamiseks klõpsake ikooni</a:t>
            </a:r>
            <a:endParaRPr lang="en-US" noProof="0" dirty="0"/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7511753" y="3459344"/>
            <a:ext cx="3624561" cy="205721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/>
              <a:t>Pildi lisamiseks klõpsake ikooni</a:t>
            </a:r>
            <a:endParaRPr lang="en-US" noProof="0" dirty="0"/>
          </a:p>
        </p:txBody>
      </p:sp>
      <p:sp>
        <p:nvSpPr>
          <p:cNvPr id="11" name="Picture Placeholder 19"/>
          <p:cNvSpPr>
            <a:spLocks noGrp="1"/>
          </p:cNvSpPr>
          <p:nvPr>
            <p:ph type="pic" sz="quarter" idx="20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/>
              <a:t>Pildi lisamiseks klõpsake ikooni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78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 b="1" i="0"/>
            </a:lvl2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23"/>
          </p:nvPr>
        </p:nvSpPr>
        <p:spPr>
          <a:xfrm>
            <a:off x="2180246" y="1637322"/>
            <a:ext cx="8964613" cy="3879241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t-EE" noProof="0" dirty="0"/>
              <a:t>Tabeli lisamiseks klõpsake ikooni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9966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656886" cy="84441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171700" y="1577500"/>
            <a:ext cx="8964612" cy="447854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 tekstilaade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71700" y="2221907"/>
            <a:ext cx="8964611" cy="329465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/>
              <a:t>Pildi lisamiseks klõpsake ikooni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52270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lt 10">
            <a:extLst>
              <a:ext uri="{FF2B5EF4-FFF2-40B4-BE49-F238E27FC236}">
                <a16:creationId xmlns:a16="http://schemas.microsoft.com/office/drawing/2014/main" id="{89C08F48-2592-4EAF-B750-80A4E88D40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7" name="Freeform 6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8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97922"/>
            <a:ext cx="10159444" cy="97105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dirty="0" err="1">
                <a:solidFill>
                  <a:schemeClr val="tx2"/>
                </a:solidFill>
              </a:rPr>
              <a:t>VaheSLAIDI</a:t>
            </a:r>
            <a:r>
              <a:rPr lang="et-EE" altLang="en-US" sz="2900" dirty="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 dirty="0">
                <a:solidFill>
                  <a:schemeClr val="accent1"/>
                </a:solidFill>
              </a:rPr>
              <a:t>Vajadusel ka KAHEL või kolmel REAL</a:t>
            </a:r>
            <a:endParaRPr lang="en-US" altLang="en-US" sz="2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39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lt 14">
            <a:extLst>
              <a:ext uri="{FF2B5EF4-FFF2-40B4-BE49-F238E27FC236}">
                <a16:creationId xmlns:a16="http://schemas.microsoft.com/office/drawing/2014/main" id="{8CD51808-37F8-4CCE-B92F-ACC40F621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-30480"/>
            <a:ext cx="7350643" cy="6858000"/>
          </a:xfrm>
          <a:prstGeom prst="rect">
            <a:avLst/>
          </a:prstGeom>
        </p:spPr>
      </p:pic>
      <p:grpSp>
        <p:nvGrpSpPr>
          <p:cNvPr id="11" name="Group 11">
            <a:extLst>
              <a:ext uri="{FF2B5EF4-FFF2-40B4-BE49-F238E27FC236}">
                <a16:creationId xmlns:a16="http://schemas.microsoft.com/office/drawing/2014/main" id="{F7596EE4-A1C1-4FEF-8368-9CF7D1AF1EF4}"/>
              </a:ext>
            </a:extLst>
          </p:cNvPr>
          <p:cNvGrpSpPr/>
          <p:nvPr userDrawn="1"/>
        </p:nvGrpSpPr>
        <p:grpSpPr>
          <a:xfrm>
            <a:off x="5128412" y="-30480"/>
            <a:ext cx="7063588" cy="6888480"/>
            <a:chOff x="4923693" y="-30480"/>
            <a:chExt cx="7063588" cy="6888480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5543C13F-7821-4DAE-9A90-AC943FA5CF8D}"/>
                </a:ext>
              </a:extLst>
            </p:cNvPr>
            <p:cNvSpPr/>
            <p:nvPr/>
          </p:nvSpPr>
          <p:spPr>
            <a:xfrm>
              <a:off x="4923693" y="-30480"/>
              <a:ext cx="7063588" cy="31253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DCC11422-3994-43CA-8671-5ACFC608CFDB}"/>
                </a:ext>
              </a:extLst>
            </p:cNvPr>
            <p:cNvSpPr/>
            <p:nvPr/>
          </p:nvSpPr>
          <p:spPr>
            <a:xfrm>
              <a:off x="5874058" y="2991173"/>
              <a:ext cx="6113223" cy="3866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588807" y="2171481"/>
            <a:ext cx="4570131" cy="23334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dirty="0" err="1">
                <a:solidFill>
                  <a:schemeClr val="tx2"/>
                </a:solidFill>
              </a:rPr>
              <a:t>VaheSLAIDI</a:t>
            </a:r>
            <a:r>
              <a:rPr lang="et-EE" altLang="en-US" sz="2900" dirty="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 dirty="0">
                <a:solidFill>
                  <a:schemeClr val="accent1"/>
                </a:solidFill>
              </a:rPr>
              <a:t>Vajadusel ka KAHEL või kolmel REAL</a:t>
            </a:r>
            <a:endParaRPr lang="en-US" altLang="en-US" sz="2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191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lt 6">
            <a:extLst>
              <a:ext uri="{FF2B5EF4-FFF2-40B4-BE49-F238E27FC236}">
                <a16:creationId xmlns:a16="http://schemas.microsoft.com/office/drawing/2014/main" id="{842065DE-1BDE-472C-BDAF-4708E092E8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3F8F3CD-B427-4CDD-9A77-CE9B5003B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1481" y="3014000"/>
            <a:ext cx="4818968" cy="19646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900" b="1" i="0" cap="all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Vaheslaidi pealkiri</a:t>
            </a:r>
          </a:p>
          <a:p>
            <a:pPr lvl="0"/>
            <a:r>
              <a:rPr lang="et-EE" dirty="0"/>
              <a:t>Vajadusel ka kahel või kolmel real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66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lt 8">
            <a:extLst>
              <a:ext uri="{FF2B5EF4-FFF2-40B4-BE49-F238E27FC236}">
                <a16:creationId xmlns:a16="http://schemas.microsoft.com/office/drawing/2014/main" id="{E4206FF8-514E-4505-BE8B-525341DA5A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sp>
        <p:nvSpPr>
          <p:cNvPr id="15" name="Freeform 14"/>
          <p:cNvSpPr/>
          <p:nvPr userDrawn="1"/>
        </p:nvSpPr>
        <p:spPr>
          <a:xfrm>
            <a:off x="-1" y="3312687"/>
            <a:ext cx="12192000" cy="3545313"/>
          </a:xfrm>
          <a:custGeom>
            <a:avLst/>
            <a:gdLst>
              <a:gd name="connsiteX0" fmla="*/ 986101 w 12192000"/>
              <a:gd name="connsiteY0" fmla="*/ 0 h 3545313"/>
              <a:gd name="connsiteX1" fmla="*/ 12192000 w 12192000"/>
              <a:gd name="connsiteY1" fmla="*/ 0 h 3545313"/>
              <a:gd name="connsiteX2" fmla="*/ 12192000 w 12192000"/>
              <a:gd name="connsiteY2" fmla="*/ 510802 h 3545313"/>
              <a:gd name="connsiteX3" fmla="*/ 12192000 w 12192000"/>
              <a:gd name="connsiteY3" fmla="*/ 1543258 h 3545313"/>
              <a:gd name="connsiteX4" fmla="*/ 12192000 w 12192000"/>
              <a:gd name="connsiteY4" fmla="*/ 3545313 h 3545313"/>
              <a:gd name="connsiteX5" fmla="*/ 986101 w 12192000"/>
              <a:gd name="connsiteY5" fmla="*/ 3545313 h 3545313"/>
              <a:gd name="connsiteX6" fmla="*/ 475299 w 12192000"/>
              <a:gd name="connsiteY6" fmla="*/ 3545313 h 3545313"/>
              <a:gd name="connsiteX7" fmla="*/ 0 w 12192000"/>
              <a:gd name="connsiteY7" fmla="*/ 3545313 h 3545313"/>
              <a:gd name="connsiteX8" fmla="*/ 0 w 12192000"/>
              <a:gd name="connsiteY8" fmla="*/ 1543258 h 3545313"/>
              <a:gd name="connsiteX9" fmla="*/ 475299 w 12192000"/>
              <a:gd name="connsiteY9" fmla="*/ 1543258 h 3545313"/>
              <a:gd name="connsiteX10" fmla="*/ 475299 w 12192000"/>
              <a:gd name="connsiteY10" fmla="*/ 510802 h 3545313"/>
              <a:gd name="connsiteX11" fmla="*/ 986101 w 12192000"/>
              <a:gd name="connsiteY11" fmla="*/ 510802 h 354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545313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3884" y="1984278"/>
            <a:ext cx="2447645" cy="1370681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46646"/>
            <a:ext cx="10159444" cy="163897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tx2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n-US" altLang="en-US" dirty="0"/>
              <a:t>TALLINN</a:t>
            </a:r>
            <a:r>
              <a:rPr lang="et-EE" altLang="en-US" dirty="0"/>
              <a:t>A</a:t>
            </a:r>
            <a:r>
              <a:rPr lang="en-US" altLang="en-US" dirty="0"/>
              <a:t> </a:t>
            </a:r>
            <a:r>
              <a:rPr lang="et-EE" altLang="en-US" dirty="0"/>
              <a:t>TEHNIKAÜLIKOOL</a:t>
            </a:r>
            <a:endParaRPr lang="en-US" altLang="en-US" dirty="0"/>
          </a:p>
          <a:p>
            <a:r>
              <a:rPr lang="en-US" altLang="en-US" sz="1700" b="0" cap="none" dirty="0" err="1">
                <a:solidFill>
                  <a:schemeClr val="accent2"/>
                </a:solidFill>
              </a:rPr>
              <a:t>Ehitajate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 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tee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 5, 19086 Tallinn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, </a:t>
            </a:r>
          </a:p>
          <a:p>
            <a:r>
              <a:rPr lang="et-EE" altLang="en-US" sz="1700" b="0" cap="none" dirty="0">
                <a:solidFill>
                  <a:schemeClr val="accent2"/>
                </a:solidFill>
              </a:rPr>
              <a:t>Tel 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620 2002 (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E-R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 8.30–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17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.00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)</a:t>
            </a:r>
            <a:endParaRPr lang="en-US" altLang="en-US" sz="1700" cap="none" dirty="0">
              <a:solidFill>
                <a:schemeClr val="accent2"/>
              </a:solidFill>
            </a:endParaRPr>
          </a:p>
          <a:p>
            <a:r>
              <a:rPr lang="en-US" altLang="en-US" sz="1700" cap="none" dirty="0">
                <a:solidFill>
                  <a:schemeClr val="accent2"/>
                </a:solidFill>
                <a:latin typeface="Verdana" panose="020B0604030504040204" pitchFamily="34" charset="0"/>
              </a:rPr>
              <a:t>t</a:t>
            </a:r>
            <a:r>
              <a:rPr lang="et-EE" altLang="en-US" sz="1700" cap="none" dirty="0" err="1">
                <a:solidFill>
                  <a:schemeClr val="accent2"/>
                </a:solidFill>
                <a:latin typeface="Verdana" panose="020B0604030504040204" pitchFamily="34" charset="0"/>
              </a:rPr>
              <a:t>altech</a:t>
            </a:r>
            <a:r>
              <a:rPr lang="en-US" altLang="en-US" sz="1700" cap="none" dirty="0">
                <a:solidFill>
                  <a:schemeClr val="accent2"/>
                </a:solidFill>
                <a:latin typeface="Verdana" panose="020B0604030504040204" pitchFamily="34" charset="0"/>
              </a:rPr>
              <a:t>.</a:t>
            </a:r>
            <a:r>
              <a:rPr lang="en-US" altLang="en-US" sz="1700" cap="none" dirty="0" err="1">
                <a:solidFill>
                  <a:schemeClr val="accent2"/>
                </a:solidFill>
                <a:latin typeface="Verdana" panose="020B0604030504040204" pitchFamily="34" charset="0"/>
              </a:rPr>
              <a:t>ee</a:t>
            </a:r>
            <a:endParaRPr lang="en-US" altLang="en-US" sz="1700" cap="none" dirty="0">
              <a:solidFill>
                <a:schemeClr val="accent2"/>
              </a:solidFill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5AC43473-77A6-4CD0-AD49-AF786CA472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93884" y="5947745"/>
            <a:ext cx="2447645" cy="39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13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5E0AB993-4BFC-4F9E-97E1-F2FF3173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30" y="365125"/>
            <a:ext cx="9559636" cy="956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t-EE" dirty="0"/>
              <a:t>REDIGEERI JUHTSLAIDI</a:t>
            </a:r>
            <a:br>
              <a:rPr lang="et-EE" dirty="0"/>
            </a:br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043F4D-4C1B-412C-914B-5B86DDA7F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1700" y="1534769"/>
            <a:ext cx="9182100" cy="3981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E4067E"/>
              </a:buClr>
            </a:pP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Vivamus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lacus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</a:rPr>
              <a:t> vitae </a:t>
            </a:r>
            <a:r>
              <a:rPr lang="en-US" altLang="en-US" sz="1800" dirty="0" err="1">
                <a:solidFill>
                  <a:srgbClr val="332B60"/>
                </a:solidFill>
              </a:rPr>
              <a:t>nunc</a:t>
            </a:r>
            <a:r>
              <a:rPr lang="en-US" altLang="en-US" sz="1800" dirty="0">
                <a:solidFill>
                  <a:srgbClr val="332B60"/>
                </a:solidFill>
              </a:rPr>
              <a:t> non </a:t>
            </a:r>
            <a:r>
              <a:rPr lang="en-US" altLang="en-US" sz="1800" dirty="0" err="1">
                <a:solidFill>
                  <a:srgbClr val="332B60"/>
                </a:solidFill>
              </a:rPr>
              <a:t>pede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tristique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sagittis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</a:rPr>
              <a:t>Aliquam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imperdiet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elit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vel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justo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Quisque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porttitor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imperiandiet</a:t>
            </a:r>
            <a:r>
              <a:rPr lang="en-US" altLang="en-US" sz="1800" dirty="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  <a:endParaRPr lang="en-US" altLang="en-US" dirty="0">
              <a:solidFill>
                <a:srgbClr val="332B60"/>
              </a:solidFill>
            </a:endParaRPr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0FEA8C40-C019-4E2F-B452-C1EE1F22B79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25" y="5768975"/>
            <a:ext cx="2699611" cy="5810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9C2D8B-DD67-01C0-D642-DD223D29F588}"/>
              </a:ext>
            </a:extLst>
          </p:cNvPr>
          <p:cNvSpPr txBox="1"/>
          <p:nvPr userDrawn="1"/>
        </p:nvSpPr>
        <p:spPr>
          <a:xfrm>
            <a:off x="10558732" y="6095177"/>
            <a:ext cx="924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2BD0675-04D1-401E-9B95-A37071A9E323}" type="slidenum">
              <a:rPr lang="et-EE" smtClean="0">
                <a:solidFill>
                  <a:schemeClr val="accent2"/>
                </a:solidFill>
                <a:latin typeface="+mn-lt"/>
              </a:rPr>
              <a:pPr algn="r"/>
              <a:t>‹#›</a:t>
            </a:fld>
            <a:endParaRPr lang="et-EE" dirty="0">
              <a:solidFill>
                <a:schemeClr val="accent2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09" r:id="rId2"/>
    <p:sldLayoutId id="2147483921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9" r:id="rId12"/>
    <p:sldLayoutId id="2147483922" r:id="rId13"/>
    <p:sldLayoutId id="2147483923" r:id="rId14"/>
    <p:sldLayoutId id="2147483920" r:id="rId15"/>
  </p:sldLayoutIdLst>
  <p:hf hdr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358775" indent="-358775" algn="l" rtl="0" eaLnBrk="1" fontAlgn="base" hangingPunct="1">
        <a:lnSpc>
          <a:spcPct val="10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lang="en-US" altLang="en-US" sz="1800" kern="1200" dirty="0">
          <a:solidFill>
            <a:srgbClr val="332B60"/>
          </a:solidFill>
          <a:latin typeface="+mn-lt"/>
          <a:ea typeface="+mn-ea"/>
          <a:cs typeface="+mn-cs"/>
        </a:defRPr>
      </a:lvl2pPr>
      <a:lvl3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58775" indent="-358775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pos="1368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  <p15:guide id="7" orient="horz" pos="34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i kohatäide 4"/>
          <p:cNvSpPr>
            <a:spLocks noGrp="1"/>
          </p:cNvSpPr>
          <p:nvPr>
            <p:ph type="body" sz="quarter" idx="12"/>
          </p:nvPr>
        </p:nvSpPr>
        <p:spPr>
          <a:xfrm>
            <a:off x="953642" y="4457129"/>
            <a:ext cx="8083996" cy="1205366"/>
          </a:xfrm>
        </p:spPr>
        <p:txBody>
          <a:bodyPr vert="horz" lIns="0" tIns="0" rIns="0" bIns="0" rtlCol="0">
            <a:noAutofit/>
          </a:bodyPr>
          <a:lstStyle/>
          <a:p>
            <a:r>
              <a:rPr lang="et-EE" sz="3600" err="1">
                <a:latin typeface="Verdana"/>
                <a:ea typeface="Verdana"/>
              </a:rPr>
              <a:t>Huumlahenduslampidega</a:t>
            </a:r>
            <a:endParaRPr lang="et-EE" sz="3600" err="1"/>
          </a:p>
          <a:p>
            <a:r>
              <a:rPr lang="et-EE" sz="3600" dirty="0">
                <a:solidFill>
                  <a:schemeClr val="accent1"/>
                </a:solidFill>
              </a:rPr>
              <a:t>Nutikell</a:t>
            </a:r>
          </a:p>
        </p:txBody>
      </p:sp>
      <p:sp>
        <p:nvSpPr>
          <p:cNvPr id="14" name="Teksti kohatäide 5"/>
          <p:cNvSpPr>
            <a:spLocks noGrp="1"/>
          </p:cNvSpPr>
          <p:nvPr>
            <p:ph type="body" sz="quarter" idx="13"/>
          </p:nvPr>
        </p:nvSpPr>
        <p:spPr>
          <a:xfrm>
            <a:off x="958720" y="6018815"/>
            <a:ext cx="5800895" cy="543348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sz="1800">
                <a:solidFill>
                  <a:srgbClr val="332B60"/>
                </a:solidFill>
                <a:latin typeface="Verdana"/>
                <a:ea typeface="Verdana"/>
              </a:rPr>
              <a:t>Uku Allikvere, </a:t>
            </a:r>
            <a:r>
              <a:rPr lang="et-EE" sz="1800">
                <a:latin typeface="Verdana"/>
                <a:ea typeface="Verdana"/>
              </a:rPr>
              <a:t>Henri </a:t>
            </a:r>
            <a:r>
              <a:rPr lang="et-EE" sz="1800" err="1">
                <a:latin typeface="Verdana"/>
                <a:ea typeface="Verdana"/>
              </a:rPr>
              <a:t>Pirksaar</a:t>
            </a:r>
            <a:r>
              <a:rPr lang="et-EE" sz="1800">
                <a:latin typeface="Verdana"/>
                <a:ea typeface="Verdana"/>
              </a:rPr>
              <a:t>, </a:t>
            </a:r>
            <a:r>
              <a:rPr lang="et-EE" sz="1800" err="1">
                <a:latin typeface="Verdana"/>
                <a:ea typeface="Verdana"/>
              </a:rPr>
              <a:t>Jarek</a:t>
            </a:r>
            <a:r>
              <a:rPr lang="et-EE" sz="1800">
                <a:latin typeface="Verdana"/>
                <a:ea typeface="Verdana"/>
              </a:rPr>
              <a:t> Rootsma </a:t>
            </a:r>
            <a:endParaRPr lang="et-EE" sz="1800" dirty="0">
              <a:solidFill>
                <a:srgbClr val="332B60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25E80C-5707-4EE3-95FB-495DF4DFF75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27C74C4-9DED-4FA7-982C-AFF2E0F6203D}" type="datetime1">
              <a:rPr lang="et-EE" smtClean="0"/>
              <a:t>21.09.2026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599053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7D707-B40A-C722-DE2D-A3825B6E0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DD4ADF40-36BF-6C01-4788-8CBA30647A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 altLang="en-US" dirty="0">
                <a:solidFill>
                  <a:srgbClr val="332B60"/>
                </a:solidFill>
              </a:rPr>
              <a:t>visioon</a:t>
            </a:r>
            <a:endParaRPr lang="en-US" altLang="en-US" dirty="0">
              <a:solidFill>
                <a:srgbClr val="332B60"/>
              </a:solidFill>
            </a:endParaRPr>
          </a:p>
          <a:p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4D905965-EDAE-D8F8-2538-C25FD36555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13414" y="1773946"/>
            <a:ext cx="8802241" cy="3940539"/>
          </a:xfrm>
        </p:spPr>
        <p:txBody>
          <a:bodyPr/>
          <a:lstStyle/>
          <a:p>
            <a:endParaRPr lang="et-EE" dirty="0"/>
          </a:p>
        </p:txBody>
      </p:sp>
      <p:pic>
        <p:nvPicPr>
          <p:cNvPr id="3" name="Pilt 2" descr="https://i.etsystatic.com/32054644/r/il/33cc04/7692461452/il_1140xN.7692461452_cvrm.jpg">
            <a:extLst>
              <a:ext uri="{FF2B5EF4-FFF2-40B4-BE49-F238E27FC236}">
                <a16:creationId xmlns:a16="http://schemas.microsoft.com/office/drawing/2014/main" id="{CAA3BF46-4DFD-9081-297D-E4994EA69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689" y="798467"/>
            <a:ext cx="5476407" cy="56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25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F8421-340C-146B-81AD-D57E2B96C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B545C0B3-89C9-C9A8-A08F-698F4A06EE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t-EE" altLang="en-US">
                <a:latin typeface="Verdana"/>
                <a:ea typeface="Verdana"/>
              </a:rPr>
              <a:t>Kuidas töötab?</a:t>
            </a:r>
            <a:endParaRPr lang="en-US"/>
          </a:p>
          <a:p>
            <a:endParaRPr lang="en-US" altLang="en-US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5455CDCD-486E-63C1-C42B-659F649D4F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0" tIns="0" rIns="0" bIns="0" rtlCol="0" anchor="t">
            <a:normAutofit/>
          </a:bodyPr>
          <a:lstStyle/>
          <a:p>
            <a:endParaRPr lang="et-EE"/>
          </a:p>
        </p:txBody>
      </p:sp>
      <p:pic>
        <p:nvPicPr>
          <p:cNvPr id="3" name="Pilt 2" descr="nixie tube">
            <a:extLst>
              <a:ext uri="{FF2B5EF4-FFF2-40B4-BE49-F238E27FC236}">
                <a16:creationId xmlns:a16="http://schemas.microsoft.com/office/drawing/2014/main" id="{44B8BB07-8CDE-BBC8-5BE0-742A3EE11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300" y="1576024"/>
            <a:ext cx="83820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775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1262D-4754-19ED-8254-EE738DD69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lt 5">
            <a:extLst>
              <a:ext uri="{FF2B5EF4-FFF2-40B4-BE49-F238E27FC236}">
                <a16:creationId xmlns:a16="http://schemas.microsoft.com/office/drawing/2014/main" id="{6C7E05A7-941E-8F5B-FE72-2277CD12F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74"/>
            <a:ext cx="12192000" cy="68496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2294B6-C406-DE64-0637-29533ECB077F}"/>
              </a:ext>
            </a:extLst>
          </p:cNvPr>
          <p:cNvSpPr txBox="1"/>
          <p:nvPr/>
        </p:nvSpPr>
        <p:spPr>
          <a:xfrm>
            <a:off x="189411" y="339634"/>
            <a:ext cx="24035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latin typeface="+mj-lt"/>
              </a:rPr>
              <a:t>Kuidas saada aru, kus valmis tootel on viga kui kõik on juba kokku joodetud?</a:t>
            </a:r>
          </a:p>
        </p:txBody>
      </p:sp>
    </p:spTree>
    <p:extLst>
      <p:ext uri="{BB962C8B-B14F-4D97-AF65-F5344CB8AC3E}">
        <p14:creationId xmlns:p14="http://schemas.microsoft.com/office/powerpoint/2010/main" val="424269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824E8-D20C-6D85-7384-F828E1A4E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5899044B-03EB-D70E-5B6A-DCC30D104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65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0C15A6-7834-08E0-87EB-5010271D2271}"/>
              </a:ext>
            </a:extLst>
          </p:cNvPr>
          <p:cNvSpPr txBox="1"/>
          <p:nvPr/>
        </p:nvSpPr>
        <p:spPr>
          <a:xfrm>
            <a:off x="182880" y="254726"/>
            <a:ext cx="24558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Selleks, et olla kindel, kas komponent #1 töötab pead olema kindel, et kõik eelnevad komponendid töötavad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B45A2C-8B51-C1C6-A225-0534375B9FE8}"/>
              </a:ext>
            </a:extLst>
          </p:cNvPr>
          <p:cNvSpPr txBox="1"/>
          <p:nvPr/>
        </p:nvSpPr>
        <p:spPr>
          <a:xfrm>
            <a:off x="9080863" y="5011783"/>
            <a:ext cx="24558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Meie lahendus on valida kella põhilised osad ja katsetada nendega eraldi. Teeme kella tükkideks</a:t>
            </a:r>
          </a:p>
        </p:txBody>
      </p:sp>
    </p:spTree>
    <p:extLst>
      <p:ext uri="{BB962C8B-B14F-4D97-AF65-F5344CB8AC3E}">
        <p14:creationId xmlns:p14="http://schemas.microsoft.com/office/powerpoint/2010/main" val="945607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CDBC9-74BB-7159-66FD-4C5F2DF14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9CBD1B86-7C29-8291-5146-2278FD1374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t-EE" altLang="en-US" dirty="0">
                <a:latin typeface="Verdana"/>
                <a:ea typeface="Verdana"/>
              </a:rPr>
              <a:t>Mis komponente</a:t>
            </a:r>
            <a:r>
              <a:rPr lang="et-EE" altLang="en-US" dirty="0"/>
              <a:t> </a:t>
            </a:r>
            <a:r>
              <a:rPr lang="et-EE" altLang="en-US" dirty="0">
                <a:latin typeface="Verdana"/>
                <a:ea typeface="Verdana"/>
              </a:rPr>
              <a:t>võiksime jõuda arendada ja testida?</a:t>
            </a:r>
            <a:endParaRPr lang="en-US" dirty="0"/>
          </a:p>
          <a:p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52177F4A-83AA-90FD-B1C1-594B298AD8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0" tIns="0" rIns="0" bIns="0" rtlCol="0" anchor="t"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t-EE" sz="2400" dirty="0">
                <a:latin typeface="Verdana"/>
                <a:ea typeface="Verdana"/>
              </a:rPr>
              <a:t>Mikrokontroller</a:t>
            </a:r>
          </a:p>
          <a:p>
            <a:pPr>
              <a:lnSpc>
                <a:spcPct val="200000"/>
              </a:lnSpc>
            </a:pPr>
            <a:r>
              <a:rPr lang="et-EE" sz="2400" dirty="0">
                <a:latin typeface="Verdana"/>
                <a:ea typeface="Verdana"/>
              </a:rPr>
              <a:t>Kõrgepinge toiteallikas. Erinevad topoloogiad kas </a:t>
            </a:r>
            <a:r>
              <a:rPr lang="et-EE" sz="2400" dirty="0" err="1">
                <a:latin typeface="Verdana"/>
                <a:ea typeface="Verdana"/>
              </a:rPr>
              <a:t>boost</a:t>
            </a:r>
            <a:r>
              <a:rPr lang="et-EE" sz="2400" dirty="0">
                <a:latin typeface="Verdana"/>
                <a:ea typeface="Verdana"/>
              </a:rPr>
              <a:t> või </a:t>
            </a:r>
            <a:r>
              <a:rPr lang="et-EE" sz="2400" dirty="0" err="1">
                <a:latin typeface="Verdana"/>
                <a:ea typeface="Verdana"/>
              </a:rPr>
              <a:t>flyback</a:t>
            </a:r>
            <a:endParaRPr lang="et-EE" sz="2400" dirty="0">
              <a:latin typeface="Verdana"/>
              <a:ea typeface="Verdana"/>
            </a:endParaRPr>
          </a:p>
          <a:p>
            <a:pPr>
              <a:lnSpc>
                <a:spcPct val="200000"/>
              </a:lnSpc>
            </a:pPr>
            <a:r>
              <a:rPr lang="et-EE" sz="2400" dirty="0">
                <a:latin typeface="Verdana"/>
                <a:ea typeface="Verdana"/>
              </a:rPr>
              <a:t>Lampide juhtimis lahendus (</a:t>
            </a:r>
            <a:r>
              <a:rPr lang="et-EE" sz="2400" dirty="0" err="1">
                <a:latin typeface="Verdana"/>
                <a:ea typeface="Verdana"/>
              </a:rPr>
              <a:t>Serial</a:t>
            </a:r>
            <a:r>
              <a:rPr lang="et-EE" sz="2400" dirty="0">
                <a:latin typeface="Verdana"/>
                <a:ea typeface="Verdana"/>
              </a:rPr>
              <a:t>-&gt;paralleel konverter)</a:t>
            </a:r>
          </a:p>
          <a:p>
            <a:pPr>
              <a:lnSpc>
                <a:spcPct val="200000"/>
              </a:lnSpc>
            </a:pPr>
            <a:r>
              <a:rPr lang="et-EE" sz="2400" dirty="0">
                <a:latin typeface="Verdana"/>
                <a:ea typeface="Verdana"/>
              </a:rPr>
              <a:t>Madalpinge toiteallikad 1,8V ja 5V ja </a:t>
            </a:r>
            <a:r>
              <a:rPr lang="et-EE" sz="2400" dirty="0" err="1">
                <a:latin typeface="Verdana"/>
                <a:ea typeface="Verdana"/>
              </a:rPr>
              <a:t>Li-Po</a:t>
            </a:r>
            <a:r>
              <a:rPr lang="et-EE" sz="2400" dirty="0">
                <a:latin typeface="Verdana"/>
                <a:ea typeface="Verdana"/>
              </a:rPr>
              <a:t> aku laadimine</a:t>
            </a:r>
            <a:endParaRPr lang="et-EE" sz="2400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45456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2BC59-1A17-CD8C-91EF-A13BB1DA8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8EB65E21-B984-C241-073A-3D93B7567F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t-EE" altLang="en-US" dirty="0">
                <a:latin typeface="Verdana"/>
                <a:ea typeface="Verdana"/>
              </a:rPr>
              <a:t>Miks?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F56F67F7-138A-7B57-9966-90B2ADCEB9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>
              <a:lnSpc>
                <a:spcPct val="200000"/>
              </a:lnSpc>
            </a:pPr>
            <a:r>
              <a:rPr lang="et-EE" sz="2400" dirty="0">
                <a:latin typeface="Verdana"/>
                <a:ea typeface="Verdana"/>
              </a:rPr>
              <a:t>Pigistada välja viimanegi milliamper toiteplokkidest</a:t>
            </a:r>
          </a:p>
          <a:p>
            <a:pPr>
              <a:lnSpc>
                <a:spcPct val="200000"/>
              </a:lnSpc>
            </a:pPr>
            <a:r>
              <a:rPr lang="et-EE" sz="2400" dirty="0">
                <a:latin typeface="Verdana"/>
                <a:ea typeface="Verdana"/>
              </a:rPr>
              <a:t>Võrrelda komponentide suurusi</a:t>
            </a:r>
          </a:p>
          <a:p>
            <a:pPr>
              <a:lnSpc>
                <a:spcPct val="200000"/>
              </a:lnSpc>
            </a:pPr>
            <a:r>
              <a:rPr lang="et-EE" sz="2400" dirty="0">
                <a:latin typeface="Verdana"/>
                <a:ea typeface="Verdana"/>
              </a:rPr>
              <a:t>Komponentide omavaheline ühilduvus ja programmikood</a:t>
            </a:r>
            <a:endParaRPr lang="et-EE" sz="2400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19662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/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t-EE" altLang="en-US" dirty="0">
                <a:latin typeface="Verdana"/>
                <a:ea typeface="Verdana"/>
              </a:rPr>
              <a:t>Mida me oleme teinud?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747282F8-61B5-48AB-96C9-9CDD317CED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4277" y="6428875"/>
            <a:ext cx="8802241" cy="3940539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t-EE" altLang="en-US" dirty="0">
                <a:latin typeface="Verdana"/>
                <a:ea typeface="Verdana"/>
              </a:rPr>
              <a:t>mikrokontrolleri arendusplaat		kõrgepinge </a:t>
            </a:r>
            <a:r>
              <a:rPr lang="et-EE" altLang="en-US" dirty="0" err="1">
                <a:latin typeface="Verdana"/>
                <a:ea typeface="Verdana"/>
              </a:rPr>
              <a:t>flyback</a:t>
            </a:r>
            <a:r>
              <a:rPr lang="et-EE" altLang="en-US" dirty="0">
                <a:latin typeface="Verdana"/>
                <a:ea typeface="Verdana"/>
              </a:rPr>
              <a:t> konverter</a:t>
            </a:r>
            <a:endParaRPr lang="et-EE" dirty="0"/>
          </a:p>
          <a:p>
            <a:pPr marL="0" indent="0">
              <a:buNone/>
            </a:pPr>
            <a:endParaRPr lang="et-EE" dirty="0"/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ECA42DA7-85D7-8084-13DF-0972C2CDC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388" y="1131146"/>
            <a:ext cx="2738374" cy="5069840"/>
          </a:xfrm>
          <a:prstGeom prst="rect">
            <a:avLst/>
          </a:prstGeom>
        </p:spPr>
      </p:pic>
      <p:pic>
        <p:nvPicPr>
          <p:cNvPr id="6" name="Pilt 5">
            <a:extLst>
              <a:ext uri="{FF2B5EF4-FFF2-40B4-BE49-F238E27FC236}">
                <a16:creationId xmlns:a16="http://schemas.microsoft.com/office/drawing/2014/main" id="{BE9DDBBB-6F3B-095C-DB89-CC2FAACBC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388" y="1360163"/>
            <a:ext cx="4451119" cy="447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6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588A2-ECB3-A2A2-58FB-9C170788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7D072AF0-9DC5-665E-EA46-6CF459D22D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t-EE" dirty="0">
                <a:latin typeface="Verdana"/>
                <a:ea typeface="Verdana"/>
              </a:rPr>
              <a:t>Mida sprintide jooksul teeme</a:t>
            </a:r>
            <a:endParaRPr lang="en-US" dirty="0"/>
          </a:p>
          <a:p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E9CB805C-22A1-54E1-A4D7-0C0A474001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>
              <a:lnSpc>
                <a:spcPct val="200000"/>
              </a:lnSpc>
            </a:pPr>
            <a:r>
              <a:rPr lang="et-EE" dirty="0">
                <a:latin typeface="Verdana"/>
                <a:ea typeface="Verdana"/>
              </a:rPr>
              <a:t>Uurida erinevaid lahendusi</a:t>
            </a:r>
          </a:p>
          <a:p>
            <a:pPr>
              <a:lnSpc>
                <a:spcPct val="200000"/>
              </a:lnSpc>
            </a:pPr>
            <a:r>
              <a:rPr lang="et-EE" dirty="0">
                <a:latin typeface="Verdana"/>
                <a:ea typeface="Verdana"/>
              </a:rPr>
              <a:t>Võimalikult kiiresti arendada testtrükkplaadid</a:t>
            </a:r>
          </a:p>
          <a:p>
            <a:pPr>
              <a:lnSpc>
                <a:spcPct val="200000"/>
              </a:lnSpc>
            </a:pPr>
            <a:r>
              <a:rPr lang="et-EE" dirty="0">
                <a:latin typeface="Verdana"/>
                <a:ea typeface="Verdana"/>
              </a:rPr>
              <a:t>Hakata nende kallal katsetama</a:t>
            </a:r>
          </a:p>
          <a:p>
            <a:pPr>
              <a:lnSpc>
                <a:spcPct val="200000"/>
              </a:lnSpc>
            </a:pPr>
            <a:r>
              <a:rPr lang="et-EE" dirty="0">
                <a:latin typeface="Verdana"/>
                <a:ea typeface="Verdana"/>
              </a:rPr>
              <a:t>Jagada iga suurem kella osa ühe sprindi peale</a:t>
            </a:r>
            <a:endParaRPr lang="et-EE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50232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t-EE" altLang="en-US">
                <a:latin typeface="Verdana"/>
                <a:ea typeface="Verdana"/>
              </a:rPr>
              <a:t>Täname kuulamast</a:t>
            </a:r>
            <a:endParaRPr lang="en-US" altLang="en-US">
              <a:latin typeface="Verdana"/>
              <a:ea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wrap="square" rtlCol="0" anchor="ctr">
        <a:no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alTech_lühike_16-9_EST_01-04-2022" id="{79FA4806-F70A-46E4-B35A-946AC88CF679}" vid="{2060E300-A30B-45E3-9705-7EA0D04735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A166640C2EA842BCCB49D73418B8AA" ma:contentTypeVersion="10" ma:contentTypeDescription="Create a new document." ma:contentTypeScope="" ma:versionID="fc3584f8d3d650bb7c3d40b78d2e3dc5">
  <xsd:schema xmlns:xsd="http://www.w3.org/2001/XMLSchema" xmlns:xs="http://www.w3.org/2001/XMLSchema" xmlns:p="http://schemas.microsoft.com/office/2006/metadata/properties" xmlns:ns3="08ba64f2-343f-4c5c-95c4-82115ee1b8db" targetNamespace="http://schemas.microsoft.com/office/2006/metadata/properties" ma:root="true" ma:fieldsID="dc7278941f50cc686778e91534816f88" ns3:_="">
    <xsd:import namespace="08ba64f2-343f-4c5c-95c4-82115ee1b8d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a64f2-343f-4c5c-95c4-82115ee1b8d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ba64f2-343f-4c5c-95c4-82115ee1b8db" xsi:nil="true"/>
  </documentManagement>
</p:properties>
</file>

<file path=customXml/itemProps1.xml><?xml version="1.0" encoding="utf-8"?>
<ds:datastoreItem xmlns:ds="http://schemas.openxmlformats.org/officeDocument/2006/customXml" ds:itemID="{BB1D19D1-0DBE-4756-A20C-85A11616EF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ba64f2-343f-4c5c-95c4-82115ee1b8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30E5B3-8281-4CB3-84ED-BBC7BF5695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1F5D32-BF90-45E6-9B90-9A5667292A2D}">
  <ds:schemaRefs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08ba64f2-343f-4c5c-95c4-82115ee1b8db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4938</TotalTime>
  <Words>217</Words>
  <Application>Microsoft Office PowerPoint</Application>
  <PresentationFormat>Laiekraan</PresentationFormat>
  <Paragraphs>33</Paragraphs>
  <Slides>10</Slides>
  <Notes>5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Verdana</vt:lpstr>
      <vt:lpstr>Wingdings</vt:lpstr>
      <vt:lpstr>Office'i kujundus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Anu Teder</dc:creator>
  <cp:lastModifiedBy>Uku Allikvere</cp:lastModifiedBy>
  <cp:revision>168</cp:revision>
  <dcterms:created xsi:type="dcterms:W3CDTF">2018-09-19T06:51:01Z</dcterms:created>
  <dcterms:modified xsi:type="dcterms:W3CDTF">2026-09-21T19:21:26Z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9643374</vt:lpwstr>
  </property>
  <property fmtid="{D5CDD505-2E9C-101B-9397-08002B2CF9AE}" pid="3" name="NXPowerLiteSettings">
    <vt:lpwstr>C780073804F000</vt:lpwstr>
  </property>
  <property fmtid="{D5CDD505-2E9C-101B-9397-08002B2CF9AE}" pid="4" name="NXPowerLiteVersion">
    <vt:lpwstr>D8.0.4</vt:lpwstr>
  </property>
  <property fmtid="{D5CDD505-2E9C-101B-9397-08002B2CF9AE}" pid="5" name="ContentTypeId">
    <vt:lpwstr>0x01010005A166640C2EA842BCCB49D73418B8AA</vt:lpwstr>
  </property>
</Properties>
</file>