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presProps.xml" ContentType="application/vnd.openxmlformats-officedocument.presentationml.presProps+xml"/>
  <Override PartName="/ppt/media/image5.emf" ContentType="image/x-emf"/>
  <Override PartName="/ppt/theme/theme2.xml" ContentType="application/vnd.openxmlformats-officedocument.theme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avaslaid ar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t-EE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Viimane 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ulletid kahanevas järjekorr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ekst ja graafik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lt 6"/>
          <p:cNvPicPr/>
          <p:nvPr/>
        </p:nvPicPr>
        <p:blipFill>
          <a:blip r:embed="rId2"/>
          <a:stretch/>
        </p:blipFill>
        <p:spPr>
          <a:xfrm>
            <a:off x="479520" y="5769000"/>
            <a:ext cx="1140120" cy="580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" name=""/>
          <p:cNvSpPr/>
          <p:nvPr/>
        </p:nvSpPr>
        <p:spPr>
          <a:xfrm>
            <a:off x="8168400" y="6172200"/>
            <a:ext cx="3823560" cy="42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noAutofit/>
          </a:bodyPr>
          <a:p>
            <a:pPr algn="r">
              <a:lnSpc>
                <a:spcPct val="100000"/>
              </a:lnSpc>
            </a:pPr>
            <a:fld id="{F9E58644-2EE7-4A22-9A19-969AE8494977}" type="slidenum"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/8</a:t>
            </a:r>
            <a:endParaRPr lang="et-EE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t-EE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t-EE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t-EE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t-EE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t-EE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t-EE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t-EE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t-EE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t-EE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t-E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t-EE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t-EE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Tekst ja graafik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lt 6"/>
          <p:cNvPicPr/>
          <p:nvPr/>
        </p:nvPicPr>
        <p:blipFill>
          <a:blip r:embed="rId2"/>
          <a:stretch/>
        </p:blipFill>
        <p:spPr>
          <a:xfrm>
            <a:off x="479520" y="5769000"/>
            <a:ext cx="1140120" cy="580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" name=""/>
          <p:cNvSpPr/>
          <p:nvPr/>
        </p:nvSpPr>
        <p:spPr>
          <a:xfrm>
            <a:off x="8168400" y="6172200"/>
            <a:ext cx="3823560" cy="42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noAutofit/>
          </a:bodyPr>
          <a:p>
            <a:pPr algn="r">
              <a:lnSpc>
                <a:spcPct val="100000"/>
              </a:lnSpc>
            </a:pPr>
            <a:fld id="{DC8DBEF4-90BB-422F-906F-F1870B7A107E}" type="slidenum"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8</a:t>
            </a:r>
            <a:endParaRPr lang="et-EE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t-EE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t-EE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t-EE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t-EE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t-EE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t-EE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t-EE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t-EE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t-EE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t-E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t-EE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t-EE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Relationship Id="rId4" Type="http://schemas.openxmlformats.org/officeDocument/2006/relationships/image" Target="../media/image5.emf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6"/>
          <p:cNvPicPr/>
          <p:nvPr/>
        </p:nvPicPr>
        <p:blipFill>
          <a:blip r:embed="rId2"/>
          <a:stretch/>
        </p:blipFill>
        <p:spPr>
          <a:xfrm>
            <a:off x="479520" y="5769000"/>
            <a:ext cx="1140120" cy="580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Pilt 2"/>
          <p:cNvPicPr/>
          <p:nvPr/>
        </p:nvPicPr>
        <p:blipFill>
          <a:blip r:embed="rId3"/>
          <a:stretch/>
        </p:blipFill>
        <p:spPr>
          <a:xfrm>
            <a:off x="0" y="0"/>
            <a:ext cx="12187800" cy="570132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4" name="Group 8"/>
          <p:cNvGrpSpPr/>
          <p:nvPr/>
        </p:nvGrpSpPr>
        <p:grpSpPr>
          <a:xfrm>
            <a:off x="0" y="1965240"/>
            <a:ext cx="12187800" cy="4888440"/>
            <a:chOff x="0" y="1965240"/>
            <a:chExt cx="12187800" cy="4888440"/>
          </a:xfrm>
        </p:grpSpPr>
        <p:sp>
          <p:nvSpPr>
            <p:cNvPr id="5" name="Freeform 9"/>
            <p:cNvSpPr/>
            <p:nvPr/>
          </p:nvSpPr>
          <p:spPr>
            <a:xfrm>
              <a:off x="0" y="3312720"/>
              <a:ext cx="12187800" cy="3540960"/>
            </a:xfrm>
            <a:custGeom>
              <a:avLst/>
              <a:gdLst>
                <a:gd name="textAreaLeft" fmla="*/ 0 w 12187800"/>
                <a:gd name="textAreaRight" fmla="*/ 12192120 w 12187800"/>
                <a:gd name="textAreaTop" fmla="*/ 0 h 3540960"/>
                <a:gd name="textAreaBottom" fmla="*/ 3545280 h 3540960"/>
              </a:gdLst>
              <a:ahLst/>
              <a:cxnLst/>
              <a:rect l="textAreaLeft" t="textAreaTop" r="textAreaRight" b="textAreaBottom"/>
              <a:pathLst>
                <a:path w="12192000" h="3545313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Verdana"/>
              </a:endParaRPr>
            </a:p>
          </p:txBody>
        </p:sp>
        <p:pic>
          <p:nvPicPr>
            <p:cNvPr id="6" name="Picture 3" descr="C:\Users\ipihu\Desktop\logo.png"/>
            <p:cNvPicPr/>
            <p:nvPr/>
          </p:nvPicPr>
          <p:blipFill>
            <a:blip r:embed="rId4"/>
            <a:stretch/>
          </p:blipFill>
          <p:spPr>
            <a:xfrm>
              <a:off x="8686800" y="1965240"/>
              <a:ext cx="2445120" cy="1367280"/>
            </a:xfrm>
            <a:prstGeom prst="rect">
              <a:avLst/>
            </a:prstGeom>
            <a:noFill/>
            <a:ln w="0">
              <a:noFill/>
            </a:ln>
          </p:spPr>
        </p:pic>
      </p:grpSp>
      <p:pic>
        <p:nvPicPr>
          <p:cNvPr id="7" name="Picture 3" descr="C:\Users\ipihu\Desktop\logo.png"/>
          <p:cNvPicPr/>
          <p:nvPr/>
        </p:nvPicPr>
        <p:blipFill>
          <a:blip r:embed="rId5"/>
          <a:stretch/>
        </p:blipFill>
        <p:spPr>
          <a:xfrm>
            <a:off x="8686800" y="1965960"/>
            <a:ext cx="2445120" cy="1367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" name="TextBox 5"/>
          <p:cNvSpPr/>
          <p:nvPr/>
        </p:nvSpPr>
        <p:spPr>
          <a:xfrm>
            <a:off x="0" y="-992160"/>
            <a:ext cx="1800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9" name="Pilt 13"/>
          <p:cNvPicPr/>
          <p:nvPr/>
        </p:nvPicPr>
        <p:blipFill>
          <a:blip r:embed="rId6"/>
          <a:stretch/>
        </p:blipFill>
        <p:spPr>
          <a:xfrm>
            <a:off x="8676720" y="6139440"/>
            <a:ext cx="2442600" cy="390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" name="PlaceHolder 1"/>
          <p:cNvSpPr>
            <a:spLocks noGrp="1"/>
          </p:cNvSpPr>
          <p:nvPr>
            <p:ph type="dt" idx="1"/>
          </p:nvPr>
        </p:nvSpPr>
        <p:spPr>
          <a:xfrm>
            <a:off x="6174000" y="6017040"/>
            <a:ext cx="1911600" cy="360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buNone/>
              <a:defRPr lang="et-EE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t-EE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t-EE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t-EE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t-EE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t-EE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t-EE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t-EE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t-EE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t-EE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t-EE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t-EE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t-E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t-EE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t-EE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7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lt 6"/>
          <p:cNvPicPr/>
          <p:nvPr/>
        </p:nvPicPr>
        <p:blipFill>
          <a:blip r:embed="rId2"/>
          <a:stretch/>
        </p:blipFill>
        <p:spPr>
          <a:xfrm>
            <a:off x="479520" y="5769000"/>
            <a:ext cx="1140120" cy="580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" name="Pilt 8"/>
          <p:cNvPicPr/>
          <p:nvPr/>
        </p:nvPicPr>
        <p:blipFill>
          <a:blip r:embed="rId3"/>
          <a:stretch/>
        </p:blipFill>
        <p:spPr>
          <a:xfrm>
            <a:off x="0" y="0"/>
            <a:ext cx="12187800" cy="5701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" name="Freeform 14"/>
          <p:cNvSpPr/>
          <p:nvPr/>
        </p:nvSpPr>
        <p:spPr>
          <a:xfrm>
            <a:off x="0" y="3312720"/>
            <a:ext cx="12187800" cy="3540960"/>
          </a:xfrm>
          <a:custGeom>
            <a:avLst/>
            <a:gdLst>
              <a:gd name="textAreaLeft" fmla="*/ 0 w 12187800"/>
              <a:gd name="textAreaRight" fmla="*/ 12192120 w 12187800"/>
              <a:gd name="textAreaTop" fmla="*/ 0 h 3540960"/>
              <a:gd name="textAreaBottom" fmla="*/ 3545280 h 3540960"/>
            </a:gdLst>
            <a:ahLst/>
            <a:cxnLst/>
            <a:rect l="textAreaLeft" t="textAreaTop" r="textAreaRight" b="textAreaBottom"/>
            <a:pathLst>
              <a:path w="12192000" h="3545313">
                <a:moveTo>
                  <a:pt x="986101" y="0"/>
                </a:moveTo>
                <a:lnTo>
                  <a:pt x="12192000" y="0"/>
                </a:lnTo>
                <a:lnTo>
                  <a:pt x="12192000" y="510802"/>
                </a:lnTo>
                <a:lnTo>
                  <a:pt x="12192000" y="1543258"/>
                </a:lnTo>
                <a:lnTo>
                  <a:pt x="12192000" y="3545313"/>
                </a:lnTo>
                <a:lnTo>
                  <a:pt x="986101" y="3545313"/>
                </a:lnTo>
                <a:lnTo>
                  <a:pt x="475299" y="3545313"/>
                </a:lnTo>
                <a:lnTo>
                  <a:pt x="0" y="3545313"/>
                </a:lnTo>
                <a:lnTo>
                  <a:pt x="0" y="1543258"/>
                </a:lnTo>
                <a:lnTo>
                  <a:pt x="475299" y="1543258"/>
                </a:lnTo>
                <a:lnTo>
                  <a:pt x="475299" y="510802"/>
                </a:lnTo>
                <a:lnTo>
                  <a:pt x="986101" y="5108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Verdana"/>
            </a:endParaRPr>
          </a:p>
        </p:txBody>
      </p:sp>
      <p:pic>
        <p:nvPicPr>
          <p:cNvPr id="16" name="Picture 15"/>
          <p:cNvPicPr/>
          <p:nvPr/>
        </p:nvPicPr>
        <p:blipFill>
          <a:blip r:embed="rId4"/>
          <a:stretch/>
        </p:blipFill>
        <p:spPr>
          <a:xfrm>
            <a:off x="8694000" y="1984320"/>
            <a:ext cx="2443320" cy="1366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" name="TextBox 4"/>
          <p:cNvSpPr/>
          <p:nvPr/>
        </p:nvSpPr>
        <p:spPr>
          <a:xfrm>
            <a:off x="0" y="-992160"/>
            <a:ext cx="1800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8" name="Pilt 2"/>
          <p:cNvPicPr/>
          <p:nvPr/>
        </p:nvPicPr>
        <p:blipFill>
          <a:blip r:embed="rId5"/>
          <a:stretch/>
        </p:blipFill>
        <p:spPr>
          <a:xfrm>
            <a:off x="8694000" y="5947920"/>
            <a:ext cx="2443320" cy="390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t-EE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t-EE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t-EE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t-EE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t-EE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t-EE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t-EE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t-EE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t-EE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t-E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t-EE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t-EE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6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lt 6"/>
          <p:cNvPicPr/>
          <p:nvPr/>
        </p:nvPicPr>
        <p:blipFill>
          <a:blip r:embed="rId2"/>
          <a:stretch/>
        </p:blipFill>
        <p:spPr>
          <a:xfrm>
            <a:off x="479520" y="5769000"/>
            <a:ext cx="1140120" cy="580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t-EE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t-EE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t-EE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et-EE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et-EE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et-EE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et-EE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t-EE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t-EE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t-E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t-EE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t-EE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t-EE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"/>
          <p:cNvSpPr/>
          <p:nvPr/>
        </p:nvSpPr>
        <p:spPr>
          <a:xfrm>
            <a:off x="8168760" y="6172560"/>
            <a:ext cx="3823560" cy="42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noAutofit/>
          </a:bodyPr>
          <a:p>
            <a:pPr algn="r">
              <a:lnSpc>
                <a:spcPct val="100000"/>
              </a:lnSpc>
            </a:pPr>
            <a:fld id="{9F171127-3249-4633-B756-54CD068EC1B4}" type="slidenum"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/8</a:t>
            </a:r>
            <a:endParaRPr lang="et-EE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2"/>
    <p:sldLayoutId id="2147483656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/>
          </p:nvPr>
        </p:nvSpPr>
        <p:spPr>
          <a:xfrm>
            <a:off x="1131840" y="3684600"/>
            <a:ext cx="8079840" cy="120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t-EE" sz="3600" b="1" u="none" strike="noStrike" cap="all">
                <a:solidFill>
                  <a:schemeClr val="dk1"/>
                </a:solidFill>
                <a:effectLst/>
                <a:uFillTx/>
                <a:latin typeface="Verdana"/>
              </a:rPr>
              <a:t>FPGA SIGNAALITÖÖTLUS –</a:t>
            </a:r>
            <a:br>
              <a:rPr sz="3600"/>
            </a:br>
            <a:r>
              <a:rPr lang="et-EE" sz="2600" b="1" u="none" strike="noStrike" cap="all">
                <a:solidFill>
                  <a:schemeClr val="dk1"/>
                </a:solidFill>
                <a:effectLst/>
                <a:uFillTx/>
                <a:latin typeface="Verdana"/>
              </a:rPr>
              <a:t>signaali sagedusmuundamine algfaasi säilitamisega</a:t>
            </a:r>
            <a:endParaRPr lang="et-EE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1288440" y="5174640"/>
            <a:ext cx="5796720" cy="53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t-EE" sz="2000" b="0" u="none" strike="noStrike">
                <a:solidFill>
                  <a:srgbClr val="332B60"/>
                </a:solidFill>
                <a:effectLst/>
                <a:uFillTx/>
                <a:latin typeface="Verdana"/>
              </a:rPr>
              <a:t>Jonatan Raudsepp</a:t>
            </a:r>
            <a:br>
              <a:rPr sz="2000"/>
            </a:br>
            <a:r>
              <a:rPr lang="et-EE" sz="2000" b="0" u="none" strike="noStrike">
                <a:solidFill>
                  <a:srgbClr val="332B60"/>
                </a:solidFill>
                <a:effectLst/>
                <a:uFillTx/>
                <a:latin typeface="Verdana"/>
              </a:rPr>
              <a:t>Juhendaja Hardi Selg</a:t>
            </a:r>
            <a:br>
              <a:rPr sz="2000"/>
            </a:br>
            <a:r>
              <a:rPr lang="et-EE" sz="2000" b="0" u="none" strike="noStrike">
                <a:solidFill>
                  <a:srgbClr val="332B60"/>
                </a:solidFill>
                <a:effectLst/>
                <a:uFillTx/>
                <a:latin typeface="Verdana"/>
              </a:rPr>
              <a:t> 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fld id="{5A96051E-8A59-4CC9-80E7-82CDEF9F9822}" type="datetime1">
              <a:rPr lang="et-EE"/>
              <a:t>22.09.2026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"/>
          <p:cNvPicPr/>
          <p:nvPr/>
        </p:nvPicPr>
        <p:blipFill>
          <a:blip r:embed="rId1"/>
          <a:stretch/>
        </p:blipFill>
        <p:spPr>
          <a:xfrm>
            <a:off x="207360" y="1109880"/>
            <a:ext cx="11396880" cy="4598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" name="PlaceHolder 1"/>
          <p:cNvSpPr>
            <a:spLocks noGrp="1"/>
          </p:cNvSpPr>
          <p:nvPr>
            <p:ph/>
          </p:nvPr>
        </p:nvSpPr>
        <p:spPr>
          <a:xfrm>
            <a:off x="1816200" y="549360"/>
            <a:ext cx="10490040" cy="806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1" u="none" strike="noStrike" cap="all">
                <a:solidFill>
                  <a:srgbClr val="332B60"/>
                </a:solidFill>
                <a:effectLst/>
                <a:uFillTx/>
                <a:latin typeface="Verdana"/>
              </a:rPr>
              <a:t>testseade ESTCube LuNA positsioneerimise testimiseks</a:t>
            </a:r>
            <a:endParaRPr lang="et-EE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endParaRPr lang="et-EE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/>
          </p:nvPr>
        </p:nvSpPr>
        <p:spPr>
          <a:xfrm>
            <a:off x="479520" y="549360"/>
            <a:ext cx="10490040" cy="79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800" b="1" u="none" strike="noStrike" cap="all">
                <a:solidFill>
                  <a:srgbClr val="332B60"/>
                </a:solidFill>
                <a:effectLst/>
                <a:uFillTx/>
                <a:latin typeface="Verdana"/>
              </a:rPr>
              <a:t>Põhiline eesmärk</a:t>
            </a:r>
            <a:endParaRPr lang="et-E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8" name=""/>
          <p:cNvPicPr/>
          <p:nvPr/>
        </p:nvPicPr>
        <p:blipFill>
          <a:blip r:embed="rId1"/>
          <a:stretch/>
        </p:blipFill>
        <p:spPr>
          <a:xfrm>
            <a:off x="1056960" y="1573200"/>
            <a:ext cx="10115280" cy="37047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/>
          </p:nvPr>
        </p:nvSpPr>
        <p:spPr>
          <a:xfrm>
            <a:off x="479520" y="444600"/>
            <a:ext cx="10490040" cy="79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800" b="1" u="none" strike="noStrike" cap="all">
                <a:solidFill>
                  <a:srgbClr val="332B60"/>
                </a:solidFill>
                <a:effectLst/>
                <a:uFillTx/>
                <a:latin typeface="Verdana"/>
              </a:rPr>
              <a:t>Plaan</a:t>
            </a:r>
            <a:endParaRPr lang="et-E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0" name=""/>
          <p:cNvPicPr/>
          <p:nvPr/>
        </p:nvPicPr>
        <p:blipFill>
          <a:blip r:embed="rId1"/>
          <a:stretch/>
        </p:blipFill>
        <p:spPr>
          <a:xfrm>
            <a:off x="3376080" y="649440"/>
            <a:ext cx="5476680" cy="5552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/>
          </p:nvPr>
        </p:nvSpPr>
        <p:spPr>
          <a:xfrm>
            <a:off x="479520" y="119160"/>
            <a:ext cx="10490040" cy="1271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 defTabSz="914400">
              <a:lnSpc>
                <a:spcPct val="20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en-US" sz="2800" b="1" u="none" strike="noStrike" cap="all">
                <a:solidFill>
                  <a:srgbClr val="332B60"/>
                </a:solidFill>
                <a:effectLst/>
                <a:uFillTx/>
                <a:latin typeface="Verdana"/>
                <a:ea typeface="Noto Sans CJK SC"/>
              </a:rPr>
              <a:t>SPRINT 1 – </a:t>
            </a:r>
            <a:r>
              <a:rPr lang="en-US" sz="2200" b="0" u="none" strike="noStrike">
                <a:solidFill>
                  <a:srgbClr val="332B60"/>
                </a:solidFill>
                <a:effectLst/>
                <a:uFillTx/>
                <a:latin typeface="Verdana"/>
              </a:rPr>
              <a:t>Ehitusklotside valideerimine</a:t>
            </a:r>
            <a:endParaRPr lang="et-EE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endParaRPr lang="et-EE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PlaceHolder 3"/>
          <p:cNvSpPr txBox="1"/>
          <p:nvPr/>
        </p:nvSpPr>
        <p:spPr>
          <a:xfrm>
            <a:off x="1977840" y="1137240"/>
            <a:ext cx="12114000" cy="5456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p>
            <a:pPr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2000" b="0" u="none" strike="noStrike">
                <a:solidFill>
                  <a:srgbClr val="332B60"/>
                </a:solidFill>
                <a:effectLst/>
                <a:uFillTx/>
                <a:latin typeface="Verdana"/>
              </a:rPr>
              <a:t>• Sisendsignaali lugemine, kasutades FPGA sisseehitatud ADC-d               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2000" b="0" u="none" strike="noStrike">
                <a:solidFill>
                  <a:srgbClr val="332B60"/>
                </a:solidFill>
                <a:effectLst/>
                <a:uFillTx/>
                <a:latin typeface="Verdana"/>
              </a:rPr>
              <a:t>• Signaali ajaline viivitamine                                              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2000" b="0" u="none" strike="noStrike">
                <a:solidFill>
                  <a:srgbClr val="332B60"/>
                </a:solidFill>
                <a:effectLst/>
                <a:uFillTx/>
                <a:latin typeface="Verdana"/>
              </a:rPr>
              <a:t>• Signaali sageduse vähendamine (1/2; 1/4)                                  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2000" b="0" u="none" strike="noStrike">
                <a:solidFill>
                  <a:srgbClr val="332B60"/>
                </a:solidFill>
                <a:effectLst/>
                <a:uFillTx/>
                <a:latin typeface="Verdana"/>
              </a:rPr>
              <a:t>• LO juhtsignaali genereerimine                                             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2000" b="0" u="none" strike="noStrike">
                <a:solidFill>
                  <a:srgbClr val="332B60"/>
                </a:solidFill>
                <a:effectLst/>
                <a:uFillTx/>
                <a:latin typeface="Verdana"/>
              </a:rPr>
              <a:t>• Signaali ja juhtsignaali algfaaside võrdlemine (XOR-loogika / loenduriga mõõtmine)    </a:t>
            </a:r>
            <a:r>
              <a:rPr lang="en-US" sz="2000" b="0" u="none" strike="noStrike">
                <a:solidFill>
                  <a:srgbClr val="332B60"/>
                </a:solidFill>
                <a:effectLst/>
                <a:uFillTx/>
                <a:latin typeface="Verdana"/>
              </a:rPr>
              <a:t>                                    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2000" b="0" u="none" strike="noStrike">
                <a:solidFill>
                  <a:srgbClr val="332B60"/>
                </a:solidFill>
                <a:effectLst/>
                <a:uFillTx/>
                <a:latin typeface="Verdana"/>
              </a:rPr>
              <a:t>• Väljundsignaali edastamine                                                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2000" b="0" u="none" strike="noStrike">
                <a:solidFill>
                  <a:srgbClr val="332B60"/>
                </a:solidFill>
                <a:effectLst/>
                <a:uFillTx/>
                <a:latin typeface="Verdana"/>
              </a:rPr>
              <a:t>• Juhtsignaali sageduse kontrollimine (</a:t>
            </a:r>
            <a:r>
              <a:rPr lang="en-US" sz="2000" b="0" i="1" u="none" strike="noStrike">
                <a:solidFill>
                  <a:srgbClr val="332B60"/>
                </a:solidFill>
                <a:effectLst/>
                <a:uFillTx/>
                <a:latin typeface="Verdana"/>
              </a:rPr>
              <a:t>valikuline</a:t>
            </a:r>
            <a:r>
              <a:rPr lang="en-US" sz="2000" b="0" u="none" strike="noStrike">
                <a:solidFill>
                  <a:srgbClr val="332B60"/>
                </a:solidFill>
                <a:effectLst/>
                <a:uFillTx/>
                <a:latin typeface="Verdana"/>
              </a:rPr>
              <a:t>)                          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2000" b="0" u="none" strike="noStrike">
                <a:solidFill>
                  <a:srgbClr val="332B60"/>
                </a:solidFill>
                <a:effectLst/>
                <a:uFillTx/>
                <a:latin typeface="Verdana"/>
              </a:rPr>
              <a:t>• Väline liidestamine üle jadaliidese (</a:t>
            </a:r>
            <a:r>
              <a:rPr lang="en-US" sz="2000" b="0" i="1" u="none" strike="noStrike">
                <a:solidFill>
                  <a:srgbClr val="332B60"/>
                </a:solidFill>
                <a:effectLst/>
                <a:uFillTx/>
                <a:latin typeface="Verdana"/>
              </a:rPr>
              <a:t>valikuline</a:t>
            </a:r>
            <a:r>
              <a:rPr lang="en-US" sz="2000" b="0" u="none" strike="noStrike">
                <a:solidFill>
                  <a:srgbClr val="332B60"/>
                </a:solidFill>
                <a:effectLst/>
                <a:uFillTx/>
                <a:latin typeface="Verdana"/>
              </a:rPr>
              <a:t>)                                                                         </a:t>
            </a:r>
            <a:r>
              <a:rPr lang="en-US" sz="2000" b="0" u="none" strike="noStrike">
                <a:solidFill>
                  <a:srgbClr val="332B60"/>
                </a:solidFill>
                <a:effectLst/>
                <a:uFillTx/>
                <a:latin typeface="Verdana"/>
              </a:rPr>
              <a:t>                              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/>
          </p:nvPr>
        </p:nvSpPr>
        <p:spPr>
          <a:xfrm>
            <a:off x="479520" y="119160"/>
            <a:ext cx="10490040" cy="1271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 defTabSz="914400">
              <a:lnSpc>
                <a:spcPct val="20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en-US" sz="2800" b="1" u="none" strike="noStrike" cap="all">
                <a:solidFill>
                  <a:srgbClr val="332B60"/>
                </a:solidFill>
                <a:effectLst/>
                <a:uFillTx/>
                <a:latin typeface="Verdana"/>
                <a:ea typeface="Noto Sans CJK SC"/>
              </a:rPr>
              <a:t>SPRINT 2 – </a:t>
            </a:r>
            <a:r>
              <a:rPr lang="en-US" sz="2200" b="0" u="none" strike="noStrike">
                <a:solidFill>
                  <a:srgbClr val="332B60"/>
                </a:solidFill>
                <a:effectLst/>
                <a:uFillTx/>
                <a:latin typeface="Verdana"/>
                <a:ea typeface="Noto Sans CJK SC"/>
              </a:rPr>
              <a:t>Lõppeesmärgi teostus madalatel sagedustel</a:t>
            </a:r>
            <a:endParaRPr lang="et-EE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endParaRPr lang="et-EE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5"/>
          <p:cNvSpPr txBox="1"/>
          <p:nvPr/>
        </p:nvSpPr>
        <p:spPr>
          <a:xfrm>
            <a:off x="1977840" y="1137240"/>
            <a:ext cx="12114000" cy="5456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2000" b="0" u="none" strike="noStrike">
                <a:solidFill>
                  <a:srgbClr val="332B60"/>
                </a:solidFill>
                <a:effectLst/>
                <a:uFillTx/>
                <a:latin typeface="Verdana"/>
              </a:rPr>
              <a:t> Paralleelse ADC eraldiseisev kasutamine                                  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2000" b="0" u="none" strike="noStrike">
                <a:solidFill>
                  <a:srgbClr val="332B60"/>
                </a:solidFill>
                <a:effectLst/>
                <a:uFillTx/>
                <a:latin typeface="Verdana"/>
              </a:rPr>
              <a:t> Paralleelse DAC-i eraldiseisev kasutamine                                 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2000" b="0" u="none" strike="noStrike">
                <a:solidFill>
                  <a:srgbClr val="332B60"/>
                </a:solidFill>
                <a:effectLst/>
                <a:uFillTx/>
                <a:latin typeface="Verdana"/>
              </a:rPr>
              <a:t> Testimiskeskkond implementatsiooni testimiseks                            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2000" b="0" u="none" strike="noStrike">
                <a:solidFill>
                  <a:srgbClr val="332B60"/>
                </a:solidFill>
                <a:effectLst/>
                <a:uFillTx/>
                <a:latin typeface="Verdana"/>
              </a:rPr>
              <a:t> Erinevate moodulite integreerimine üheks töötavaks implementatsiooniks    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2000" b="0" u="none" strike="noStrike">
                <a:solidFill>
                  <a:srgbClr val="332B60"/>
                </a:solidFill>
                <a:effectLst/>
                <a:uFillTx/>
                <a:latin typeface="Verdana"/>
              </a:rPr>
              <a:t> Faasivõrdluse algoritmi 2. etapp (nt I/Q) algus                                                                                                       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/>
          </p:nvPr>
        </p:nvSpPr>
        <p:spPr>
          <a:xfrm>
            <a:off x="479520" y="119160"/>
            <a:ext cx="10490040" cy="1271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 defTabSz="914400">
              <a:lnSpc>
                <a:spcPct val="20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en-US" sz="2800" b="1" u="none" strike="noStrike" cap="all">
                <a:solidFill>
                  <a:srgbClr val="332B60"/>
                </a:solidFill>
                <a:effectLst/>
                <a:uFillTx/>
                <a:latin typeface="Verdana"/>
                <a:ea typeface="Noto Sans CJK SC"/>
              </a:rPr>
              <a:t>SPRINT 3 – </a:t>
            </a:r>
            <a:r>
              <a:rPr lang="en-US" sz="2200" b="0" u="none" strike="noStrike">
                <a:solidFill>
                  <a:srgbClr val="332B60"/>
                </a:solidFill>
                <a:effectLst/>
                <a:uFillTx/>
                <a:latin typeface="Verdana"/>
                <a:ea typeface="Noto Sans CJK SC"/>
              </a:rPr>
              <a:t>Lõppeesmärgi teostus</a:t>
            </a:r>
            <a:endParaRPr lang="et-EE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endParaRPr lang="et-EE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PlaceHolder 7"/>
          <p:cNvSpPr txBox="1"/>
          <p:nvPr/>
        </p:nvSpPr>
        <p:spPr>
          <a:xfrm>
            <a:off x="479520" y="1137240"/>
            <a:ext cx="12114000" cy="5456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2000" b="0" u="none" strike="noStrike">
                <a:solidFill>
                  <a:srgbClr val="332B60"/>
                </a:solidFill>
                <a:effectLst/>
                <a:uFillTx/>
                <a:latin typeface="Verdana"/>
              </a:rPr>
              <a:t> Faaside võrdlemise algoritmi lõplik implementatsioon                      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2000" b="0" u="none" strike="noStrike">
                <a:solidFill>
                  <a:srgbClr val="332B60"/>
                </a:solidFill>
                <a:effectLst/>
                <a:uFillTx/>
                <a:latin typeface="Verdana"/>
              </a:rPr>
              <a:t> Maksimaalse toimiva sisendsageduse määramine ning süsteemi töösageduse </a:t>
            </a:r>
            <a:r>
              <a:rPr lang="en-US" sz="2000" b="0" u="none" strike="noStrike">
                <a:solidFill>
                  <a:srgbClr val="332B60"/>
                </a:solidFill>
                <a:effectLst/>
                <a:uFillTx/>
                <a:latin typeface="Verdana"/>
              </a:rPr>
              <a:t>fikseerimine                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2000" b="0" u="none" strike="noStrike">
                <a:solidFill>
                  <a:srgbClr val="332B60"/>
                </a:solidFill>
                <a:effectLst/>
                <a:uFillTx/>
                <a:latin typeface="Verdana"/>
              </a:rPr>
              <a:t> Lõppeesmärk 1 lõplik teostus                                                                                                      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2000" b="0" u="none" strike="noStrike">
                <a:solidFill>
                  <a:srgbClr val="332B60"/>
                </a:solidFill>
                <a:effectLst/>
                <a:uFillTx/>
                <a:latin typeface="Verdana"/>
              </a:rPr>
              <a:t> Lahenduse mõõtmine ning valideerimine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/>
          </p:nvPr>
        </p:nvSpPr>
        <p:spPr>
          <a:xfrm>
            <a:off x="479520" y="119160"/>
            <a:ext cx="10490040" cy="1271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 defTabSz="914400">
              <a:lnSpc>
                <a:spcPct val="20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en-US" sz="2800" b="1" u="none" strike="noStrike" cap="all">
                <a:solidFill>
                  <a:srgbClr val="332B60"/>
                </a:solidFill>
                <a:effectLst/>
                <a:uFillTx/>
                <a:latin typeface="Verdana"/>
                <a:ea typeface="Noto Sans CJK SC"/>
              </a:rPr>
              <a:t>SPRINT 4 – </a:t>
            </a:r>
            <a:r>
              <a:rPr lang="en-US" sz="2200" b="0" u="none" strike="noStrike">
                <a:solidFill>
                  <a:srgbClr val="332B60"/>
                </a:solidFill>
                <a:effectLst/>
                <a:uFillTx/>
                <a:latin typeface="Verdana"/>
                <a:ea typeface="Noto Sans CJK SC"/>
              </a:rPr>
              <a:t>Varuaeg ning valikuline laiendusmooduli disain</a:t>
            </a:r>
            <a:endParaRPr lang="et-EE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endParaRPr lang="et-EE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PlaceHolder 9"/>
          <p:cNvSpPr txBox="1"/>
          <p:nvPr/>
        </p:nvSpPr>
        <p:spPr>
          <a:xfrm>
            <a:off x="479520" y="1137240"/>
            <a:ext cx="12114000" cy="5456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2000" b="0" u="none" strike="noStrike">
                <a:solidFill>
                  <a:srgbClr val="332B60"/>
                </a:solidFill>
                <a:effectLst/>
                <a:uFillTx/>
                <a:latin typeface="Verdana"/>
              </a:rPr>
              <a:t> Trükkplaadi disain – ADC, DAC, LO, CMOD A7, ...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2000" b="0" u="none" strike="noStrike">
                <a:solidFill>
                  <a:srgbClr val="332B60"/>
                </a:solidFill>
                <a:effectLst/>
                <a:uFillTx/>
                <a:latin typeface="Verdana"/>
              </a:rPr>
              <a:t> Komponentide lõplik valik</a:t>
            </a: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-324000" defTabSz="914400">
              <a:lnSpc>
                <a:spcPct val="200000"/>
              </a:lnSpc>
              <a:spcBef>
                <a:spcPts val="499"/>
              </a:spcBef>
              <a:buClr>
                <a:srgbClr val="332B6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endParaRPr lang="et-E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/>
          </p:nvPr>
        </p:nvSpPr>
        <p:spPr>
          <a:xfrm>
            <a:off x="1600200" y="4536000"/>
            <a:ext cx="10155240" cy="1634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200" b="1" u="none" strike="noStrike" cap="all">
                <a:solidFill>
                  <a:schemeClr val="dk2"/>
                </a:solidFill>
                <a:effectLst/>
                <a:uFillTx/>
                <a:latin typeface="Verdana"/>
              </a:rPr>
              <a:t>AITÄH</a:t>
            </a:r>
            <a:endParaRPr lang="et-EE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'i kujundus">
  <a:themeElements>
    <a:clrScheme name="TalTech">
      <a:dk1>
        <a:srgbClr val="000000"/>
      </a:dk1>
      <a:lt1>
        <a:srgbClr val="FFFFFF"/>
      </a:lt1>
      <a:dk2>
        <a:srgbClr val="332B60"/>
      </a:dk2>
      <a:lt2>
        <a:srgbClr val="DADAE4"/>
      </a:lt2>
      <a:accent1>
        <a:srgbClr val="E4067E"/>
      </a:accent1>
      <a:accent2>
        <a:srgbClr val="9396B0"/>
      </a:accent2>
      <a:accent3>
        <a:srgbClr val="AB1352"/>
      </a:accent3>
      <a:accent4>
        <a:srgbClr val="4FBFD3"/>
      </a:accent4>
      <a:accent5>
        <a:srgbClr val="332B60"/>
      </a:accent5>
      <a:accent6>
        <a:srgbClr val="DADAE4"/>
      </a:accent6>
      <a:hlink>
        <a:srgbClr val="AB1352"/>
      </a:hlink>
      <a:folHlink>
        <a:srgbClr val="AB1352"/>
      </a:folHlink>
    </a:clrScheme>
    <a:fontScheme name="TTÜ">
      <a:majorFont>
        <a:latin typeface="Verdana" pitchFamily="0" charset="1"/>
        <a:ea typeface=""/>
        <a:cs typeface=""/>
      </a:majorFont>
      <a:minorFont>
        <a:latin typeface="Verdana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'i kujundus">
  <a:themeElements>
    <a:clrScheme name="TalTech">
      <a:dk1>
        <a:srgbClr val="000000"/>
      </a:dk1>
      <a:lt1>
        <a:srgbClr val="FFFFFF"/>
      </a:lt1>
      <a:dk2>
        <a:srgbClr val="332B60"/>
      </a:dk2>
      <a:lt2>
        <a:srgbClr val="DADAE4"/>
      </a:lt2>
      <a:accent1>
        <a:srgbClr val="E4067E"/>
      </a:accent1>
      <a:accent2>
        <a:srgbClr val="9396B0"/>
      </a:accent2>
      <a:accent3>
        <a:srgbClr val="AB1352"/>
      </a:accent3>
      <a:accent4>
        <a:srgbClr val="4FBFD3"/>
      </a:accent4>
      <a:accent5>
        <a:srgbClr val="332B60"/>
      </a:accent5>
      <a:accent6>
        <a:srgbClr val="DADAE4"/>
      </a:accent6>
      <a:hlink>
        <a:srgbClr val="AB1352"/>
      </a:hlink>
      <a:folHlink>
        <a:srgbClr val="AB1352"/>
      </a:folHlink>
    </a:clrScheme>
    <a:fontScheme name="TTÜ">
      <a:majorFont>
        <a:latin typeface="Verdana" pitchFamily="0" charset="1"/>
        <a:ea typeface=""/>
        <a:cs typeface=""/>
      </a:majorFont>
      <a:minorFont>
        <a:latin typeface="Verdana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'i kujundus">
  <a:themeElements>
    <a:clrScheme name="TalTech">
      <a:dk1>
        <a:srgbClr val="000000"/>
      </a:dk1>
      <a:lt1>
        <a:srgbClr val="FFFFFF"/>
      </a:lt1>
      <a:dk2>
        <a:srgbClr val="332B60"/>
      </a:dk2>
      <a:lt2>
        <a:srgbClr val="DADAE4"/>
      </a:lt2>
      <a:accent1>
        <a:srgbClr val="E4067E"/>
      </a:accent1>
      <a:accent2>
        <a:srgbClr val="9396B0"/>
      </a:accent2>
      <a:accent3>
        <a:srgbClr val="AB1352"/>
      </a:accent3>
      <a:accent4>
        <a:srgbClr val="4FBFD3"/>
      </a:accent4>
      <a:accent5>
        <a:srgbClr val="332B60"/>
      </a:accent5>
      <a:accent6>
        <a:srgbClr val="DADAE4"/>
      </a:accent6>
      <a:hlink>
        <a:srgbClr val="AB1352"/>
      </a:hlink>
      <a:folHlink>
        <a:srgbClr val="AB1352"/>
      </a:folHlink>
    </a:clrScheme>
    <a:fontScheme name="TTÜ">
      <a:majorFont>
        <a:latin typeface="Verdana" pitchFamily="0" charset="1"/>
        <a:ea typeface=""/>
        <a:cs typeface=""/>
      </a:majorFont>
      <a:minorFont>
        <a:latin typeface="Verdana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'i kujundus">
  <a:themeElements>
    <a:clrScheme name="TalTech">
      <a:dk1>
        <a:srgbClr val="000000"/>
      </a:dk1>
      <a:lt1>
        <a:srgbClr val="FFFFFF"/>
      </a:lt1>
      <a:dk2>
        <a:srgbClr val="332B60"/>
      </a:dk2>
      <a:lt2>
        <a:srgbClr val="DADAE4"/>
      </a:lt2>
      <a:accent1>
        <a:srgbClr val="E4067E"/>
      </a:accent1>
      <a:accent2>
        <a:srgbClr val="9396B0"/>
      </a:accent2>
      <a:accent3>
        <a:srgbClr val="AB1352"/>
      </a:accent3>
      <a:accent4>
        <a:srgbClr val="4FBFD3"/>
      </a:accent4>
      <a:accent5>
        <a:srgbClr val="332B60"/>
      </a:accent5>
      <a:accent6>
        <a:srgbClr val="DADAE4"/>
      </a:accent6>
      <a:hlink>
        <a:srgbClr val="AB1352"/>
      </a:hlink>
      <a:folHlink>
        <a:srgbClr val="AB1352"/>
      </a:folHlink>
    </a:clrScheme>
    <a:fontScheme name="TTÜ">
      <a:majorFont>
        <a:latin typeface="Verdana" pitchFamily="0" charset="1"/>
        <a:ea typeface=""/>
        <a:cs typeface=""/>
      </a:majorFont>
      <a:minorFont>
        <a:latin typeface="Verdana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AC88CC603F2D49AD8673ACF49082D3" ma:contentTypeVersion="13" ma:contentTypeDescription="Create a new document." ma:contentTypeScope="" ma:versionID="7caa3ebe3be35bd3902af81f31ab6933">
  <xsd:schema xmlns:xsd="http://www.w3.org/2001/XMLSchema" xmlns:xs="http://www.w3.org/2001/XMLSchema" xmlns:p="http://schemas.microsoft.com/office/2006/metadata/properties" xmlns:ns2="5af80887-08b3-4544-b45b-f37a200b57c1" xmlns:ns3="4d5098a2-9ffb-4cb2-8e90-115a59087091" targetNamespace="http://schemas.microsoft.com/office/2006/metadata/properties" ma:root="true" ma:fieldsID="bb964b21d47b10a20a1f3c2ca69dd6c9" ns2:_="" ns3:_="">
    <xsd:import namespace="5af80887-08b3-4544-b45b-f37a200b57c1"/>
    <xsd:import namespace="4d5098a2-9ffb-4cb2-8e90-115a590870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f80887-08b3-4544-b45b-f37a200b57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5098a2-9ffb-4cb2-8e90-115a59087091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69F30A9-C219-464E-950B-8F0A21C1D66C}"/>
</file>

<file path=customXml/itemProps2.xml><?xml version="1.0" encoding="utf-8"?>
<ds:datastoreItem xmlns:ds="http://schemas.openxmlformats.org/officeDocument/2006/customXml" ds:itemID="{6F06D4CA-1897-4E29-82C7-1647A05FDB22}"/>
</file>

<file path=customXml/itemProps3.xml><?xml version="1.0" encoding="utf-8"?>
<ds:datastoreItem xmlns:ds="http://schemas.openxmlformats.org/officeDocument/2006/customXml" ds:itemID="{D7B9C855-1340-457B-BBB0-34750AF1C1F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7726</TotalTime>
  <Application>LibreOffice/26.2.5.2$Linux_X86_64 LibreOffice_project/620$Build-2</Application>
  <AppVersion>15.0000</AppVersion>
  <Words>420</Words>
  <Paragraphs>78</Paragraphs>
  <Company>Tallinn University of Technology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2018-09-19T06:51:01Z</dcterms:created>
  <dc:creator>Anu Teder</dc:creator>
  <dc:description/>
  <dc:language>en-US</dc:language>
  <cp:lastModifiedBy/>
  <cp:lastPrinted>2024-11-26T07:28:55Z</cp:lastPrinted>
  <dcterms:modified xsi:type="dcterms:W3CDTF">2026-09-22T00:54:15Z</dcterms:modified>
  <cp:revision>189</cp:revision>
  <dc:subject/>
  <dc:title>PowerPointi esitlus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0x01010003AC88CC603F2D49AD8673ACF49082D3</vt:lpwstr>
  </property>
  <property fmtid="{D5CDD505-2E9C-101B-9397-08002B2CF9AE}" pid="3" name="NXPowerLiteLastOptimized">
    <vt:lpwstr>9643374</vt:lpwstr>
  </property>
  <property fmtid="{D5CDD505-2E9C-101B-9397-08002B2CF9AE}" pid="4" name="NXPowerLiteSettings">
    <vt:lpwstr>C780073804F000</vt:lpwstr>
  </property>
  <property fmtid="{D5CDD505-2E9C-101B-9397-08002B2CF9AE}" pid="5" name="NXPowerLiteVersion">
    <vt:lpwstr>D8.0.4</vt:lpwstr>
  </property>
  <property fmtid="{D5CDD505-2E9C-101B-9397-08002B2CF9AE}" pid="6" name="Notes">
    <vt:r8>2</vt:r8>
  </property>
  <property fmtid="{D5CDD505-2E9C-101B-9397-08002B2CF9AE}" pid="7" name="PresentationFormat">
    <vt:lpwstr>Laiekraan</vt:lpwstr>
  </property>
  <property fmtid="{D5CDD505-2E9C-101B-9397-08002B2CF9AE}" pid="8" name="Slides">
    <vt:r8>17</vt:r8>
  </property>
</Properties>
</file>