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2" r:id="rId4"/>
  </p:sldMasterIdLst>
  <p:notesMasterIdLst>
    <p:notesMasterId r:id="rId17"/>
  </p:notesMasterIdLst>
  <p:handoutMasterIdLst>
    <p:handoutMasterId r:id="rId18"/>
  </p:handoutMasterIdLst>
  <p:sldIdLst>
    <p:sldId id="318" r:id="rId5"/>
    <p:sldId id="316" r:id="rId6"/>
    <p:sldId id="317" r:id="rId7"/>
    <p:sldId id="355" r:id="rId8"/>
    <p:sldId id="356" r:id="rId9"/>
    <p:sldId id="351" r:id="rId10"/>
    <p:sldId id="289" r:id="rId11"/>
    <p:sldId id="357" r:id="rId12"/>
    <p:sldId id="352" r:id="rId13"/>
    <p:sldId id="358" r:id="rId14"/>
    <p:sldId id="353" r:id="rId15"/>
    <p:sldId id="276" r:id="rId1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E36AF8D-5BEB-E041-9101-0495C1E2400F}">
          <p14:sldIdLst>
            <p14:sldId id="318"/>
            <p14:sldId id="316"/>
            <p14:sldId id="317"/>
            <p14:sldId id="355"/>
            <p14:sldId id="356"/>
            <p14:sldId id="351"/>
            <p14:sldId id="289"/>
            <p14:sldId id="357"/>
            <p14:sldId id="352"/>
            <p14:sldId id="358"/>
            <p14:sldId id="353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2B60"/>
    <a:srgbClr val="4FBFD3"/>
    <a:srgbClr val="E4067E"/>
    <a:srgbClr val="4F4C4E"/>
    <a:srgbClr val="808285"/>
    <a:srgbClr val="96004F"/>
    <a:srgbClr val="4D4D4F"/>
    <a:srgbClr val="C9C9C9"/>
    <a:srgbClr val="D385A9"/>
    <a:srgbClr val="C25B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Kujunduslaad 1 – rõhk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Kujunduslaad 1 – rõhk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85971" autoAdjust="0"/>
  </p:normalViewPr>
  <p:slideViewPr>
    <p:cSldViewPr snapToGrid="0" snapToObjects="1" showGuides="1">
      <p:cViewPr varScale="1">
        <p:scale>
          <a:sx n="96" d="100"/>
          <a:sy n="96" d="100"/>
        </p:scale>
        <p:origin x="13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08" d="100"/>
          <a:sy n="108" d="100"/>
        </p:scale>
        <p:origin x="316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7233B-0833-EF40-A4A4-4DDA2CCDF12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78668B-42F9-8648-A8AF-436CB12C45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76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A5CFB8B-B9EB-4E3F-B143-7BE1A009C8C1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9D10C4C-EAC2-4D66-B9F8-E052F2E25BCC}" type="slidenum">
              <a:rPr lang="en-US" altLang="et-EE"/>
              <a:pPr>
                <a:defRPr/>
              </a:pPr>
              <a:t>‹#›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34850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Bitikiirus</a:t>
            </a:r>
            <a:r>
              <a:rPr lang="en-US" dirty="0"/>
              <a:t> on BMW </a:t>
            </a:r>
            <a:r>
              <a:rPr lang="en-US" dirty="0" err="1"/>
              <a:t>poolt</a:t>
            </a:r>
            <a:r>
              <a:rPr lang="en-US" dirty="0"/>
              <a:t> </a:t>
            </a:r>
            <a:r>
              <a:rPr lang="en-US" dirty="0" err="1"/>
              <a:t>määratud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6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003238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7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1089522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2117D-0AC1-3CF7-89BC-39E5DCEBD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264E12-2B64-1B0D-7197-7B1FE75FFC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D3A998-ACB9-5B87-8206-548BEEFED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0x3215</a:t>
            </a:r>
            <a:r>
              <a:rPr lang="en-US" dirty="0"/>
              <a:t> = </a:t>
            </a:r>
            <a:r>
              <a:rPr lang="en-US" b="0" dirty="0"/>
              <a:t>12821</a:t>
            </a:r>
            <a:r>
              <a:rPr lang="en-US" dirty="0"/>
              <a:t>.  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2821 × 0,156 ≈ 2000 rpm</a:t>
            </a: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0x329 on temp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F9E9D-C557-7CDE-91F7-F1F564C3DB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D10C4C-EAC2-4D66-B9F8-E052F2E25BCC}" type="slidenum">
              <a:rPr lang="en-US" altLang="et-EE" smtClean="0"/>
              <a:pPr>
                <a:defRPr/>
              </a:pPr>
              <a:t>8</a:t>
            </a:fld>
            <a:endParaRPr lang="en-US" altLang="et-EE"/>
          </a:p>
        </p:txBody>
      </p:sp>
    </p:spTree>
    <p:extLst>
      <p:ext uri="{BB962C8B-B14F-4D97-AF65-F5344CB8AC3E}">
        <p14:creationId xmlns:p14="http://schemas.microsoft.com/office/powerpoint/2010/main" val="287311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aslaid ar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lt 2">
            <a:extLst>
              <a:ext uri="{FF2B5EF4-FFF2-40B4-BE49-F238E27FC236}">
                <a16:creationId xmlns:a16="http://schemas.microsoft.com/office/drawing/2014/main" id="{5444A00A-82C7-48B2-B253-5F786AF481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9" name="Group 8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10" name="Freeform 9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3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Picture 3" descr="C:\Users\ipihu\Desktop\logo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86800" y="1966097"/>
            <a:ext cx="24495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942276" y="4472120"/>
            <a:ext cx="8892396" cy="8528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tx2"/>
                </a:solidFill>
                <a:latin typeface="Verdana" charset="0"/>
              </a:defRPr>
            </a:lvl1pPr>
          </a:lstStyle>
          <a:p>
            <a:r>
              <a:rPr lang="et-EE" sz="3600" dirty="0"/>
              <a:t>Presentatsiooni Pealkiri</a:t>
            </a:r>
            <a:endParaRPr lang="et-EE" sz="3600" dirty="0">
              <a:solidFill>
                <a:schemeClr val="accent1"/>
              </a:solidFill>
            </a:endParaRP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3" hasCustomPrompt="1"/>
          </p:nvPr>
        </p:nvSpPr>
        <p:spPr>
          <a:xfrm>
            <a:off x="964578" y="6013392"/>
            <a:ext cx="4738535" cy="78274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sz="1800" dirty="0"/>
              <a:t>Nimi </a:t>
            </a:r>
            <a:r>
              <a:rPr lang="et-EE" sz="1800" dirty="0" err="1"/>
              <a:t>Nimeste</a:t>
            </a:r>
            <a:br>
              <a:rPr lang="et-EE" sz="1800" dirty="0"/>
            </a:br>
            <a:r>
              <a:rPr lang="et-EE" sz="1800" dirty="0"/>
              <a:t>Teaduskond / instituut 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942276" y="4961733"/>
            <a:ext cx="8892396" cy="4814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i="0" cap="all" baseline="0">
                <a:solidFill>
                  <a:schemeClr val="accent3"/>
                </a:solidFill>
                <a:latin typeface="Verdana" charset="0"/>
              </a:defRPr>
            </a:lvl1pPr>
          </a:lstStyle>
          <a:p>
            <a:r>
              <a:rPr lang="et-EE" sz="3600" dirty="0">
                <a:solidFill>
                  <a:schemeClr val="accent1"/>
                </a:solidFill>
              </a:rPr>
              <a:t>vajadusel kahel real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623AA-F127-438E-83EA-5A4B108798A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442901" y="6208816"/>
            <a:ext cx="1916097" cy="365125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tx2"/>
                </a:solidFill>
                <a:latin typeface="+mn-lt"/>
              </a:defRPr>
            </a:lvl1pPr>
          </a:lstStyle>
          <a:p>
            <a:endParaRPr lang="et-EE" dirty="0"/>
          </a:p>
        </p:txBody>
      </p:sp>
      <p:pic>
        <p:nvPicPr>
          <p:cNvPr id="14" name="Pilt 13">
            <a:extLst>
              <a:ext uri="{FF2B5EF4-FFF2-40B4-BE49-F238E27FC236}">
                <a16:creationId xmlns:a16="http://schemas.microsoft.com/office/drawing/2014/main" id="{A78C583B-B98D-45AB-8528-881BA94686E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76624" y="6139575"/>
            <a:ext cx="2446760" cy="394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72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 kahanevas järjekorr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2747121" y="2497982"/>
            <a:ext cx="8802242" cy="4140200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lang="en-US" altLang="en-US" sz="1800" smtClean="0">
                <a:solidFill>
                  <a:srgbClr val="332B60"/>
                </a:solidFill>
              </a:defRPr>
            </a:lvl1pPr>
            <a:lvl2pPr marL="742950" indent="-285750"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120015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>
              <a:defRPr sz="1800">
                <a:solidFill>
                  <a:srgbClr val="332B60"/>
                </a:solidFill>
              </a:defRPr>
            </a:lvl4pPr>
            <a:lvl5pPr marL="1974850" marR="0" indent="-2032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>
              <a:defRPr sz="1800">
                <a:solidFill>
                  <a:srgbClr val="332B60"/>
                </a:solidFill>
              </a:defRPr>
            </a:lvl7pPr>
          </a:lstStyle>
          <a:p>
            <a:pPr>
              <a:buClr>
                <a:srgbClr val="E4067E"/>
              </a:buClr>
            </a:pP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Vivamus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lacus.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</a:rPr>
              <a:t> vitae </a:t>
            </a:r>
            <a:r>
              <a:rPr lang="en-US" altLang="en-US" sz="1800" dirty="0" err="1">
                <a:solidFill>
                  <a:srgbClr val="332B60"/>
                </a:solidFill>
              </a:rPr>
              <a:t>nunc</a:t>
            </a:r>
            <a:r>
              <a:rPr lang="en-US" altLang="en-US" sz="1800" dirty="0">
                <a:solidFill>
                  <a:srgbClr val="332B60"/>
                </a:solidFill>
              </a:rPr>
              <a:t> non </a:t>
            </a:r>
            <a:r>
              <a:rPr lang="en-US" altLang="en-US" sz="1800" dirty="0" err="1">
                <a:solidFill>
                  <a:srgbClr val="332B60"/>
                </a:solidFill>
              </a:rPr>
              <a:t>pede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tristique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sagittis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</a:rPr>
              <a:t>Aliquam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imperdiet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elit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vel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justo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Quisque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porttitor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imperiandiet</a:t>
            </a:r>
            <a:r>
              <a:rPr lang="en-US" altLang="en-US" sz="1800" dirty="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  <a:endParaRPr lang="en-US" altLang="en-US" dirty="0">
              <a:solidFill>
                <a:srgbClr val="332B60"/>
              </a:solidFill>
            </a:endParaRPr>
          </a:p>
          <a:p>
            <a:pPr>
              <a:buClr>
                <a:srgbClr val="E4067E"/>
              </a:buClr>
            </a:pPr>
            <a:r>
              <a:rPr lang="et-EE" altLang="en-US" sz="1800" dirty="0">
                <a:solidFill>
                  <a:srgbClr val="332B60"/>
                </a:solidFill>
                <a:latin typeface="+mn-lt"/>
              </a:rPr>
              <a:t>B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ibendum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rutrum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,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turpis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Sed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velit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Sed</a:t>
            </a:r>
            <a:r>
              <a:rPr lang="en-US" altLang="en-US" sz="1800" dirty="0">
                <a:solidFill>
                  <a:srgbClr val="332B60"/>
                </a:solidFill>
              </a:rPr>
              <a:t> semper </a:t>
            </a:r>
            <a:r>
              <a:rPr lang="en-US" altLang="en-US" sz="1800" dirty="0" err="1">
                <a:solidFill>
                  <a:srgbClr val="332B60"/>
                </a:solidFill>
              </a:rPr>
              <a:t>augue</a:t>
            </a:r>
            <a:r>
              <a:rPr lang="en-US" altLang="en-US" sz="1800" dirty="0">
                <a:solidFill>
                  <a:srgbClr val="332B60"/>
                </a:solidFill>
              </a:rPr>
              <a:t>.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  <a:p>
            <a:pPr lvl="2"/>
            <a:endParaRPr lang="et-EE" dirty="0"/>
          </a:p>
          <a:p>
            <a:pPr lvl="0"/>
            <a:endParaRPr lang="et-EE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D3B3BC33-8ABA-48F1-BFB4-DE482C7C78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6024"/>
            <a:ext cx="8802241" cy="394053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261176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pos="136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B5F7B326-813F-48FE-A89E-578AEFA0CE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494517" cy="810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48AB3674-C39F-4DA6-97F2-B4A2C52D87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8802241" cy="393906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358775" marR="0" indent="-3587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2pPr>
            <a:lvl3pPr marL="358775" indent="-358775">
              <a:lnSpc>
                <a:spcPct val="100000"/>
              </a:lnSpc>
              <a:buClr>
                <a:srgbClr val="E4067E"/>
              </a:buClr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3pPr>
            <a:lvl4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4pPr>
            <a:lvl5pPr marL="2057400" marR="0" indent="-20574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>
                <a:tab pos="444500" algn="l"/>
              </a:tabLst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363967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494517" cy="80277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/>
            </a:lvl2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4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2180246" y="3119215"/>
            <a:ext cx="8802242" cy="239734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2059533"/>
            <a:ext cx="8790444" cy="901807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371600" indent="0">
              <a:buFont typeface="Verdana" panose="020B0604030504040204" pitchFamily="34" charset="0"/>
              <a:buNone/>
              <a:defRPr/>
            </a:lvl4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  <a:p>
            <a:pPr lvl="2"/>
            <a:endParaRPr lang="et-EE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8"/>
          </p:nvPr>
        </p:nvSpPr>
        <p:spPr>
          <a:xfrm>
            <a:off x="2171700" y="1586046"/>
            <a:ext cx="8790444" cy="413669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2421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026" userDrawn="1">
          <p15:clr>
            <a:srgbClr val="FBAE40"/>
          </p15:clr>
        </p15:guide>
        <p15:guide id="3" orient="horz" pos="399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4" y="549275"/>
            <a:ext cx="10656887" cy="81088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2180246" y="1586047"/>
            <a:ext cx="8964612" cy="388032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80246" y="2110812"/>
            <a:ext cx="8964613" cy="340575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35592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997" userDrawn="1">
          <p15:clr>
            <a:srgbClr val="FBAE40"/>
          </p15:clr>
        </p15:guide>
        <p15:guide id="3" orient="horz" pos="102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graaf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7" y="549275"/>
            <a:ext cx="6109380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2" name="Chart Placeholder 13"/>
          <p:cNvSpPr>
            <a:spLocks noGrp="1"/>
          </p:cNvSpPr>
          <p:nvPr>
            <p:ph type="chart" sz="quarter" idx="15"/>
          </p:nvPr>
        </p:nvSpPr>
        <p:spPr>
          <a:xfrm>
            <a:off x="6888163" y="557822"/>
            <a:ext cx="4248151" cy="495874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17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171700" y="1577500"/>
            <a:ext cx="4351731" cy="3939063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8163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3275" indent="-265113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09722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j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6044006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200" b="1" i="0"/>
            </a:lvl2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6888163" y="558068"/>
            <a:ext cx="4248151" cy="4958496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12394113" y="1628777"/>
            <a:ext cx="4351731" cy="4140199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6858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2pPr>
            <a:lvl3pPr marL="1143000" indent="-228600">
              <a:buClr>
                <a:srgbClr val="E4067E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3pPr>
            <a:lvl4pPr marL="16002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juhtslaidi tekstilaade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  <a:p>
            <a:pPr marL="1600200" marR="0" lvl="3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</a:t>
            </a:r>
          </a:p>
          <a:p>
            <a:pPr marL="2057400" marR="0" lvl="4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</a:t>
            </a:r>
          </a:p>
          <a:p>
            <a:pPr marL="2514600" marR="0" lvl="5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</a:t>
            </a:r>
          </a:p>
          <a:p>
            <a:pPr marL="2971800" marR="0" lvl="6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et-EE" dirty="0"/>
              <a:t>Redigeeri teksti 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D650766A-072E-4409-BD86-07610A21398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80492" y="1576026"/>
            <a:ext cx="4351731" cy="3940538"/>
          </a:xfrm>
          <a:prstGeom prst="rect">
            <a:avLst/>
          </a:prstGeom>
        </p:spPr>
        <p:txBody>
          <a:bodyPr lIns="0" tIns="0" rIns="0" bIns="0"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  <a:lvl2pPr marL="536575" indent="-263525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600">
                <a:solidFill>
                  <a:srgbClr val="332B60"/>
                </a:solidFill>
              </a:defRPr>
            </a:lvl2pPr>
            <a:lvl3pPr marL="809625" indent="-273050">
              <a:lnSpc>
                <a:spcPct val="100000"/>
              </a:lnSpc>
              <a:spcBef>
                <a:spcPts val="500"/>
              </a:spcBef>
              <a:buClr>
                <a:srgbClr val="E4067E"/>
              </a:buClr>
              <a:buFont typeface="Wingdings" panose="05000000000000000000" pitchFamily="2" charset="2"/>
              <a:buChar char="§"/>
              <a:defRPr sz="1400">
                <a:solidFill>
                  <a:srgbClr val="332B60"/>
                </a:solidFill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>
                <a:solidFill>
                  <a:srgbClr val="332B60"/>
                </a:solidFill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>
                <a:solidFill>
                  <a:srgbClr val="332B60"/>
                </a:solidFill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>
                <a:solidFill>
                  <a:srgbClr val="332B60"/>
                </a:solidFill>
              </a:defRPr>
            </a:lvl7pPr>
          </a:lstStyle>
          <a:p>
            <a:pPr lvl="0"/>
            <a:r>
              <a:rPr lang="et-EE" dirty="0"/>
              <a:t>Redigeeri teksti</a:t>
            </a:r>
          </a:p>
          <a:p>
            <a:pPr lvl="1"/>
            <a:r>
              <a:rPr lang="et-EE" dirty="0"/>
              <a:t>Redigeeri teksti</a:t>
            </a:r>
          </a:p>
          <a:p>
            <a:pPr lvl="2"/>
            <a:r>
              <a:rPr lang="et-EE" dirty="0"/>
              <a:t>Redigeeri teksti</a:t>
            </a:r>
          </a:p>
        </p:txBody>
      </p:sp>
    </p:spTree>
    <p:extLst>
      <p:ext uri="{BB962C8B-B14F-4D97-AF65-F5344CB8AC3E}">
        <p14:creationId xmlns:p14="http://schemas.microsoft.com/office/powerpoint/2010/main" val="239501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3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afik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2171700" y="5204390"/>
            <a:ext cx="4351731" cy="31217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 tekstilaade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8471"/>
            <a:ext cx="10656888" cy="75522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/>
          </p:nvPr>
        </p:nvSpPr>
        <p:spPr>
          <a:xfrm>
            <a:off x="6888164" y="5204389"/>
            <a:ext cx="4248542" cy="31217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22"/>
          </p:nvPr>
        </p:nvSpPr>
        <p:spPr>
          <a:xfrm>
            <a:off x="2180247" y="1637322"/>
            <a:ext cx="4351338" cy="333633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23" hasCustomPrompt="1"/>
          </p:nvPr>
        </p:nvSpPr>
        <p:spPr>
          <a:xfrm>
            <a:off x="6888163" y="1637321"/>
            <a:ext cx="4248150" cy="333633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t-EE" noProof="0" dirty="0"/>
              <a:t>Diagrammi lisamiseks klõpsake ikooni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0557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l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9"/>
          <p:cNvSpPr>
            <a:spLocks noGrp="1"/>
          </p:cNvSpPr>
          <p:nvPr>
            <p:ph type="pic" sz="quarter" idx="17"/>
          </p:nvPr>
        </p:nvSpPr>
        <p:spPr>
          <a:xfrm>
            <a:off x="2171700" y="549276"/>
            <a:ext cx="5109317" cy="496728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icture Placeholder 19"/>
          <p:cNvSpPr>
            <a:spLocks noGrp="1"/>
          </p:cNvSpPr>
          <p:nvPr>
            <p:ph type="pic" sz="quarter" idx="19"/>
          </p:nvPr>
        </p:nvSpPr>
        <p:spPr>
          <a:xfrm>
            <a:off x="7511753" y="3459344"/>
            <a:ext cx="3624561" cy="2057219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19"/>
          <p:cNvSpPr>
            <a:spLocks noGrp="1"/>
          </p:cNvSpPr>
          <p:nvPr>
            <p:ph type="pic" sz="quarter" idx="20"/>
          </p:nvPr>
        </p:nvSpPr>
        <p:spPr>
          <a:xfrm>
            <a:off x="7511753" y="549275"/>
            <a:ext cx="3624561" cy="2709564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78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51545"/>
            <a:ext cx="10656888" cy="836666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  <a:lvl2pPr>
              <a:defRPr sz="2500" b="1" i="0"/>
            </a:lvl2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23"/>
          </p:nvPr>
        </p:nvSpPr>
        <p:spPr>
          <a:xfrm>
            <a:off x="2180246" y="1637322"/>
            <a:ext cx="8964613" cy="3879241"/>
          </a:xfrm>
          <a:prstGeom prst="rect">
            <a:avLst/>
          </a:prstGeom>
        </p:spPr>
        <p:txBody>
          <a:bodyPr/>
          <a:lstStyle>
            <a:lvl1pPr>
              <a:defRPr sz="1800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9966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79425" y="549275"/>
            <a:ext cx="10656886" cy="844415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200" b="1" i="0" cap="all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</a:t>
            </a:r>
          </a:p>
          <a:p>
            <a:pPr lvl="0"/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171700" y="1577500"/>
            <a:ext cx="8964612" cy="447854"/>
          </a:xfrm>
          <a:prstGeom prst="rect">
            <a:avLst/>
          </a:prstGeom>
        </p:spPr>
        <p:txBody>
          <a:bodyPr lIns="0" tIns="0" rIns="0" bIns="0"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>
                <a:solidFill>
                  <a:srgbClr val="332B60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Redigeeri juhtslaidi tekstilaade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2171700" y="2221907"/>
            <a:ext cx="8964611" cy="3294657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 sz="1800">
                <a:solidFill>
                  <a:srgbClr val="332B60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52270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lt 10">
            <a:extLst>
              <a:ext uri="{FF2B5EF4-FFF2-40B4-BE49-F238E27FC236}">
                <a16:creationId xmlns:a16="http://schemas.microsoft.com/office/drawing/2014/main" id="{89C08F48-2592-4EAF-B750-80A4E88D40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grpSp>
        <p:nvGrpSpPr>
          <p:cNvPr id="2" name="Group 1"/>
          <p:cNvGrpSpPr/>
          <p:nvPr userDrawn="1"/>
        </p:nvGrpSpPr>
        <p:grpSpPr>
          <a:xfrm>
            <a:off x="-1" y="1965075"/>
            <a:ext cx="12192000" cy="4892925"/>
            <a:chOff x="-1" y="1965075"/>
            <a:chExt cx="12192000" cy="4892925"/>
          </a:xfrm>
        </p:grpSpPr>
        <p:sp>
          <p:nvSpPr>
            <p:cNvPr id="7" name="Freeform 6"/>
            <p:cNvSpPr/>
            <p:nvPr userDrawn="1"/>
          </p:nvSpPr>
          <p:spPr>
            <a:xfrm>
              <a:off x="-1" y="3312687"/>
              <a:ext cx="12192000" cy="3545313"/>
            </a:xfrm>
            <a:custGeom>
              <a:avLst/>
              <a:gdLst>
                <a:gd name="connsiteX0" fmla="*/ 986101 w 12192000"/>
                <a:gd name="connsiteY0" fmla="*/ 0 h 3545313"/>
                <a:gd name="connsiteX1" fmla="*/ 12192000 w 12192000"/>
                <a:gd name="connsiteY1" fmla="*/ 0 h 3545313"/>
                <a:gd name="connsiteX2" fmla="*/ 12192000 w 12192000"/>
                <a:gd name="connsiteY2" fmla="*/ 510802 h 3545313"/>
                <a:gd name="connsiteX3" fmla="*/ 12192000 w 12192000"/>
                <a:gd name="connsiteY3" fmla="*/ 1543258 h 3545313"/>
                <a:gd name="connsiteX4" fmla="*/ 12192000 w 12192000"/>
                <a:gd name="connsiteY4" fmla="*/ 3545313 h 3545313"/>
                <a:gd name="connsiteX5" fmla="*/ 986101 w 12192000"/>
                <a:gd name="connsiteY5" fmla="*/ 3545313 h 3545313"/>
                <a:gd name="connsiteX6" fmla="*/ 475299 w 12192000"/>
                <a:gd name="connsiteY6" fmla="*/ 3545313 h 3545313"/>
                <a:gd name="connsiteX7" fmla="*/ 0 w 12192000"/>
                <a:gd name="connsiteY7" fmla="*/ 3545313 h 3545313"/>
                <a:gd name="connsiteX8" fmla="*/ 0 w 12192000"/>
                <a:gd name="connsiteY8" fmla="*/ 1543258 h 3545313"/>
                <a:gd name="connsiteX9" fmla="*/ 475299 w 12192000"/>
                <a:gd name="connsiteY9" fmla="*/ 1543258 h 3545313"/>
                <a:gd name="connsiteX10" fmla="*/ 475299 w 12192000"/>
                <a:gd name="connsiteY10" fmla="*/ 510802 h 3545313"/>
                <a:gd name="connsiteX11" fmla="*/ 986101 w 12192000"/>
                <a:gd name="connsiteY11" fmla="*/ 510802 h 3545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545313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8" name="Picture 3" descr="C:\Users\ipihu\Desktop\logo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6800" y="1965075"/>
              <a:ext cx="2449513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97922"/>
            <a:ext cx="10159444" cy="97105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dirty="0" err="1">
                <a:solidFill>
                  <a:schemeClr val="tx2"/>
                </a:solidFill>
              </a:rPr>
              <a:t>VaheSLAIDI</a:t>
            </a:r>
            <a:r>
              <a:rPr lang="et-EE" altLang="en-US" sz="2900" dirty="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 dirty="0">
                <a:solidFill>
                  <a:schemeClr val="accent1"/>
                </a:solidFill>
              </a:rPr>
              <a:t>Vajadusel ka KAHEL või kolmel REAL</a:t>
            </a:r>
            <a:endParaRPr lang="en-US" altLang="en-US" sz="29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397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lt 14">
            <a:extLst>
              <a:ext uri="{FF2B5EF4-FFF2-40B4-BE49-F238E27FC236}">
                <a16:creationId xmlns:a16="http://schemas.microsoft.com/office/drawing/2014/main" id="{8CD51808-37F8-4CCE-B92F-ACC40F6218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-30480"/>
            <a:ext cx="7350643" cy="6858000"/>
          </a:xfrm>
          <a:prstGeom prst="rect">
            <a:avLst/>
          </a:prstGeom>
        </p:spPr>
      </p:pic>
      <p:grpSp>
        <p:nvGrpSpPr>
          <p:cNvPr id="11" name="Group 11">
            <a:extLst>
              <a:ext uri="{FF2B5EF4-FFF2-40B4-BE49-F238E27FC236}">
                <a16:creationId xmlns:a16="http://schemas.microsoft.com/office/drawing/2014/main" id="{F7596EE4-A1C1-4FEF-8368-9CF7D1AF1EF4}"/>
              </a:ext>
            </a:extLst>
          </p:cNvPr>
          <p:cNvGrpSpPr/>
          <p:nvPr userDrawn="1"/>
        </p:nvGrpSpPr>
        <p:grpSpPr>
          <a:xfrm>
            <a:off x="5128412" y="-30480"/>
            <a:ext cx="7063588" cy="6888480"/>
            <a:chOff x="4923693" y="-30480"/>
            <a:chExt cx="7063588" cy="6888480"/>
          </a:xfrm>
        </p:grpSpPr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5543C13F-7821-4DAE-9A90-AC943FA5CF8D}"/>
                </a:ext>
              </a:extLst>
            </p:cNvPr>
            <p:cNvSpPr/>
            <p:nvPr/>
          </p:nvSpPr>
          <p:spPr>
            <a:xfrm>
              <a:off x="4923693" y="-30480"/>
              <a:ext cx="7063588" cy="31253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DCC11422-3994-43CA-8671-5ACFC608CFDB}"/>
                </a:ext>
              </a:extLst>
            </p:cNvPr>
            <p:cNvSpPr/>
            <p:nvPr/>
          </p:nvSpPr>
          <p:spPr>
            <a:xfrm>
              <a:off x="5874058" y="2991173"/>
              <a:ext cx="6113223" cy="38668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6588807" y="2171481"/>
            <a:ext cx="4570131" cy="23334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accent3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t-EE" altLang="en-US" sz="2900" dirty="0" err="1">
                <a:solidFill>
                  <a:schemeClr val="tx2"/>
                </a:solidFill>
              </a:rPr>
              <a:t>VaheSLAIDI</a:t>
            </a:r>
            <a:r>
              <a:rPr lang="et-EE" altLang="en-US" sz="2900" dirty="0">
                <a:solidFill>
                  <a:schemeClr val="tx2"/>
                </a:solidFill>
              </a:rPr>
              <a:t> pealkiri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t-EE" altLang="en-US" sz="2900" dirty="0">
                <a:solidFill>
                  <a:schemeClr val="accent1"/>
                </a:solidFill>
              </a:rPr>
              <a:t>Vajadusel ka KAHEL või kolmel REAL</a:t>
            </a:r>
            <a:endParaRPr lang="en-US" altLang="en-US" sz="29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191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heslai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lt 6">
            <a:extLst>
              <a:ext uri="{FF2B5EF4-FFF2-40B4-BE49-F238E27FC236}">
                <a16:creationId xmlns:a16="http://schemas.microsoft.com/office/drawing/2014/main" id="{842065DE-1BDE-472C-BDAF-4708E092E8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E3F8F3CD-B427-4CDD-9A77-CE9B5003BA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61481" y="3014000"/>
            <a:ext cx="4818968" cy="196466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900" b="1" i="0" cap="all" baseline="0">
                <a:solidFill>
                  <a:schemeClr val="bg1"/>
                </a:solidFill>
                <a:latin typeface="Verdana" charset="0"/>
              </a:defRPr>
            </a:lvl1pPr>
          </a:lstStyle>
          <a:p>
            <a:pPr lvl="0"/>
            <a:r>
              <a:rPr lang="et-EE" dirty="0"/>
              <a:t>Vaheslaidi pealkiri</a:t>
            </a:r>
          </a:p>
          <a:p>
            <a:pPr lvl="0"/>
            <a:r>
              <a:rPr lang="et-EE" dirty="0"/>
              <a:t>Vajadusel ka kahel või kolmel real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366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mane 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lt 8">
            <a:extLst>
              <a:ext uri="{FF2B5EF4-FFF2-40B4-BE49-F238E27FC236}">
                <a16:creationId xmlns:a16="http://schemas.microsoft.com/office/drawing/2014/main" id="{E4206FF8-514E-4505-BE8B-525341DA5A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9" cy="5705497"/>
          </a:xfrm>
          <a:prstGeom prst="rect">
            <a:avLst/>
          </a:prstGeom>
        </p:spPr>
      </p:pic>
      <p:sp>
        <p:nvSpPr>
          <p:cNvPr id="15" name="Freeform 14"/>
          <p:cNvSpPr/>
          <p:nvPr userDrawn="1"/>
        </p:nvSpPr>
        <p:spPr>
          <a:xfrm>
            <a:off x="-1" y="3312687"/>
            <a:ext cx="12192000" cy="3545313"/>
          </a:xfrm>
          <a:custGeom>
            <a:avLst/>
            <a:gdLst>
              <a:gd name="connsiteX0" fmla="*/ 986101 w 12192000"/>
              <a:gd name="connsiteY0" fmla="*/ 0 h 3545313"/>
              <a:gd name="connsiteX1" fmla="*/ 12192000 w 12192000"/>
              <a:gd name="connsiteY1" fmla="*/ 0 h 3545313"/>
              <a:gd name="connsiteX2" fmla="*/ 12192000 w 12192000"/>
              <a:gd name="connsiteY2" fmla="*/ 510802 h 3545313"/>
              <a:gd name="connsiteX3" fmla="*/ 12192000 w 12192000"/>
              <a:gd name="connsiteY3" fmla="*/ 1543258 h 3545313"/>
              <a:gd name="connsiteX4" fmla="*/ 12192000 w 12192000"/>
              <a:gd name="connsiteY4" fmla="*/ 3545313 h 3545313"/>
              <a:gd name="connsiteX5" fmla="*/ 986101 w 12192000"/>
              <a:gd name="connsiteY5" fmla="*/ 3545313 h 3545313"/>
              <a:gd name="connsiteX6" fmla="*/ 475299 w 12192000"/>
              <a:gd name="connsiteY6" fmla="*/ 3545313 h 3545313"/>
              <a:gd name="connsiteX7" fmla="*/ 0 w 12192000"/>
              <a:gd name="connsiteY7" fmla="*/ 3545313 h 3545313"/>
              <a:gd name="connsiteX8" fmla="*/ 0 w 12192000"/>
              <a:gd name="connsiteY8" fmla="*/ 1543258 h 3545313"/>
              <a:gd name="connsiteX9" fmla="*/ 475299 w 12192000"/>
              <a:gd name="connsiteY9" fmla="*/ 1543258 h 3545313"/>
              <a:gd name="connsiteX10" fmla="*/ 475299 w 12192000"/>
              <a:gd name="connsiteY10" fmla="*/ 510802 h 3545313"/>
              <a:gd name="connsiteX11" fmla="*/ 986101 w 12192000"/>
              <a:gd name="connsiteY11" fmla="*/ 510802 h 35453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3545313">
                <a:moveTo>
                  <a:pt x="986101" y="0"/>
                </a:moveTo>
                <a:lnTo>
                  <a:pt x="12192000" y="0"/>
                </a:lnTo>
                <a:lnTo>
                  <a:pt x="12192000" y="510802"/>
                </a:lnTo>
                <a:lnTo>
                  <a:pt x="12192000" y="1543258"/>
                </a:lnTo>
                <a:lnTo>
                  <a:pt x="12192000" y="3545313"/>
                </a:lnTo>
                <a:lnTo>
                  <a:pt x="986101" y="3545313"/>
                </a:lnTo>
                <a:lnTo>
                  <a:pt x="475299" y="3545313"/>
                </a:lnTo>
                <a:lnTo>
                  <a:pt x="0" y="3545313"/>
                </a:lnTo>
                <a:lnTo>
                  <a:pt x="0" y="1543258"/>
                </a:lnTo>
                <a:lnTo>
                  <a:pt x="475299" y="1543258"/>
                </a:lnTo>
                <a:lnTo>
                  <a:pt x="475299" y="510802"/>
                </a:lnTo>
                <a:lnTo>
                  <a:pt x="986101" y="5108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3884" y="1984278"/>
            <a:ext cx="2447645" cy="1370681"/>
          </a:xfrm>
          <a:prstGeom prst="rect">
            <a:avLst/>
          </a:prstGeom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0" y="-992188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982403" y="4746646"/>
            <a:ext cx="10159444" cy="163897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cap="all" baseline="0">
                <a:solidFill>
                  <a:schemeClr val="tx2"/>
                </a:solidFill>
                <a:latin typeface="Verdana" charset="0"/>
              </a:defRPr>
            </a:lvl1pPr>
            <a:lvl2pPr marL="0" indent="0">
              <a:spcBef>
                <a:spcPts val="1000"/>
              </a:spcBef>
              <a:buFontTx/>
              <a:buNone/>
              <a:defRPr sz="1600" b="0">
                <a:solidFill>
                  <a:schemeClr val="accent2"/>
                </a:solidFill>
              </a:defRPr>
            </a:lvl2pPr>
          </a:lstStyle>
          <a:p>
            <a:r>
              <a:rPr lang="en-US" altLang="en-US" dirty="0"/>
              <a:t>TALLINN</a:t>
            </a:r>
            <a:r>
              <a:rPr lang="et-EE" altLang="en-US" dirty="0"/>
              <a:t>A</a:t>
            </a:r>
            <a:r>
              <a:rPr lang="en-US" altLang="en-US" dirty="0"/>
              <a:t> </a:t>
            </a:r>
            <a:r>
              <a:rPr lang="et-EE" altLang="en-US" dirty="0"/>
              <a:t>TEHNIKAÜLIKOOL</a:t>
            </a:r>
            <a:endParaRPr lang="en-US" altLang="en-US" dirty="0"/>
          </a:p>
          <a:p>
            <a:r>
              <a:rPr lang="en-US" altLang="en-US" sz="1700" b="0" cap="none" dirty="0" err="1">
                <a:solidFill>
                  <a:schemeClr val="accent2"/>
                </a:solidFill>
              </a:rPr>
              <a:t>Ehitajate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 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tee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 5, 19086 Tallinn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, </a:t>
            </a:r>
          </a:p>
          <a:p>
            <a:r>
              <a:rPr lang="et-EE" altLang="en-US" sz="1700" b="0" cap="none" dirty="0">
                <a:solidFill>
                  <a:schemeClr val="accent2"/>
                </a:solidFill>
              </a:rPr>
              <a:t>Tel 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620 2002 (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E-R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 8.30–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17</a:t>
            </a:r>
            <a:r>
              <a:rPr lang="en-US" altLang="en-US" sz="1700" b="0" cap="none" dirty="0">
                <a:solidFill>
                  <a:schemeClr val="accent2"/>
                </a:solidFill>
              </a:rPr>
              <a:t>.00</a:t>
            </a:r>
            <a:r>
              <a:rPr lang="et-EE" altLang="en-US" sz="1700" b="0" cap="none" dirty="0">
                <a:solidFill>
                  <a:schemeClr val="accent2"/>
                </a:solidFill>
              </a:rPr>
              <a:t>)</a:t>
            </a:r>
            <a:endParaRPr lang="en-US" altLang="en-US" sz="1700" cap="none" dirty="0">
              <a:solidFill>
                <a:schemeClr val="accent2"/>
              </a:solidFill>
            </a:endParaRPr>
          </a:p>
          <a:p>
            <a:r>
              <a:rPr lang="en-US" altLang="en-US" sz="1700" cap="none" dirty="0">
                <a:solidFill>
                  <a:schemeClr val="accent2"/>
                </a:solidFill>
                <a:latin typeface="Verdana" panose="020B0604030504040204" pitchFamily="34" charset="0"/>
              </a:rPr>
              <a:t>t</a:t>
            </a:r>
            <a:r>
              <a:rPr lang="et-EE" altLang="en-US" sz="1700" cap="none" dirty="0" err="1">
                <a:solidFill>
                  <a:schemeClr val="accent2"/>
                </a:solidFill>
                <a:latin typeface="Verdana" panose="020B0604030504040204" pitchFamily="34" charset="0"/>
              </a:rPr>
              <a:t>altech</a:t>
            </a:r>
            <a:r>
              <a:rPr lang="en-US" altLang="en-US" sz="1700" cap="none" dirty="0">
                <a:solidFill>
                  <a:schemeClr val="accent2"/>
                </a:solidFill>
                <a:latin typeface="Verdana" panose="020B0604030504040204" pitchFamily="34" charset="0"/>
              </a:rPr>
              <a:t>.</a:t>
            </a:r>
            <a:r>
              <a:rPr lang="en-US" altLang="en-US" sz="1700" cap="none" dirty="0" err="1">
                <a:solidFill>
                  <a:schemeClr val="accent2"/>
                </a:solidFill>
                <a:latin typeface="Verdana" panose="020B0604030504040204" pitchFamily="34" charset="0"/>
              </a:rPr>
              <a:t>ee</a:t>
            </a:r>
            <a:endParaRPr lang="en-US" altLang="en-US" sz="1700" cap="none" dirty="0">
              <a:solidFill>
                <a:schemeClr val="accent2"/>
              </a:solidFill>
            </a:endParaRPr>
          </a:p>
        </p:txBody>
      </p:sp>
      <p:pic>
        <p:nvPicPr>
          <p:cNvPr id="3" name="Pilt 2">
            <a:extLst>
              <a:ext uri="{FF2B5EF4-FFF2-40B4-BE49-F238E27FC236}">
                <a16:creationId xmlns:a16="http://schemas.microsoft.com/office/drawing/2014/main" id="{5AC43473-77A6-4CD0-AD49-AF786CA4723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93884" y="5947745"/>
            <a:ext cx="2447645" cy="394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13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5E0AB993-4BFC-4F9E-97E1-F2FF3173D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230" y="365125"/>
            <a:ext cx="9559636" cy="956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t-EE" dirty="0"/>
              <a:t>REDIGEERI JUHTSLAIDI</a:t>
            </a:r>
            <a:br>
              <a:rPr lang="et-EE" dirty="0"/>
            </a:br>
            <a:r>
              <a:rPr lang="et-EE" dirty="0"/>
              <a:t>VAJADUSEL KAHEL REAL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043F4D-4C1B-412C-914B-5B86DDA7F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71700" y="1534769"/>
            <a:ext cx="9182100" cy="3981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Clr>
                <a:srgbClr val="E4067E"/>
              </a:buClr>
            </a:pP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Vivamus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hendrerit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Proin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dapibus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Praesent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ultrice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ces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nulla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sit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amet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  <a:latin typeface="+mn-lt"/>
              </a:rPr>
              <a:t>lacus</a:t>
            </a:r>
            <a:r>
              <a:rPr lang="en-US" altLang="en-US" sz="1800" dirty="0">
                <a:solidFill>
                  <a:srgbClr val="332B60"/>
                </a:solidFill>
                <a:latin typeface="+mn-lt"/>
              </a:rPr>
              <a:t>.</a:t>
            </a:r>
          </a:p>
          <a:p>
            <a:pPr lvl="1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Ut</a:t>
            </a:r>
            <a:r>
              <a:rPr lang="en-US" altLang="en-US" sz="1800" dirty="0">
                <a:solidFill>
                  <a:srgbClr val="332B60"/>
                </a:solidFill>
              </a:rPr>
              <a:t> vitae </a:t>
            </a:r>
            <a:r>
              <a:rPr lang="en-US" altLang="en-US" sz="1800" dirty="0" err="1">
                <a:solidFill>
                  <a:srgbClr val="332B60"/>
                </a:solidFill>
              </a:rPr>
              <a:t>nunc</a:t>
            </a:r>
            <a:r>
              <a:rPr lang="en-US" altLang="en-US" sz="1800" dirty="0">
                <a:solidFill>
                  <a:srgbClr val="332B60"/>
                </a:solidFill>
              </a:rPr>
              <a:t> non </a:t>
            </a:r>
            <a:r>
              <a:rPr lang="en-US" altLang="en-US" sz="1800" dirty="0" err="1">
                <a:solidFill>
                  <a:srgbClr val="332B60"/>
                </a:solidFill>
              </a:rPr>
              <a:t>pede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tristique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sagittis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  <a:r>
              <a:rPr lang="en-US" altLang="en-US" sz="1800" dirty="0" err="1">
                <a:solidFill>
                  <a:srgbClr val="332B60"/>
                </a:solidFill>
              </a:rPr>
              <a:t>Aliquam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imperdiet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elit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vel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justo</a:t>
            </a:r>
            <a:r>
              <a:rPr lang="en-US" altLang="en-US" sz="1800" dirty="0">
                <a:solidFill>
                  <a:srgbClr val="332B60"/>
                </a:solidFill>
              </a:rPr>
              <a:t>. </a:t>
            </a:r>
          </a:p>
          <a:p>
            <a:pPr lvl="2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Quisque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porttitor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imperiandiet</a:t>
            </a:r>
            <a:r>
              <a:rPr lang="en-US" altLang="en-US" sz="1800" dirty="0">
                <a:solidFill>
                  <a:srgbClr val="332B60"/>
                </a:solidFill>
              </a:rPr>
              <a:t> qua.</a:t>
            </a:r>
          </a:p>
          <a:p>
            <a:pPr lvl="3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4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</a:p>
          <a:p>
            <a:pPr lvl="5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</a:rPr>
              <a:t>Phasellus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vel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lectus</a:t>
            </a:r>
            <a:r>
              <a:rPr lang="en-US" altLang="en-US" dirty="0">
                <a:solidFill>
                  <a:srgbClr val="332B60"/>
                </a:solidFill>
              </a:rPr>
              <a:t> at </a:t>
            </a:r>
            <a:r>
              <a:rPr lang="en-US" altLang="en-US" dirty="0" err="1">
                <a:solidFill>
                  <a:srgbClr val="332B60"/>
                </a:solidFill>
              </a:rPr>
              <a:t>orci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ornare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ultrices</a:t>
            </a:r>
            <a:r>
              <a:rPr lang="en-US" altLang="en-US" dirty="0">
                <a:solidFill>
                  <a:srgbClr val="332B60"/>
                </a:solidFill>
              </a:rPr>
              <a:t>. Viva </a:t>
            </a:r>
            <a:r>
              <a:rPr lang="en-US" altLang="en-US" dirty="0" err="1">
                <a:solidFill>
                  <a:srgbClr val="332B60"/>
                </a:solidFill>
              </a:rPr>
              <a:t>etmus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justo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est</a:t>
            </a:r>
            <a:r>
              <a:rPr lang="en-US" altLang="en-US" dirty="0">
                <a:solidFill>
                  <a:srgbClr val="332B60"/>
                </a:solidFill>
              </a:rPr>
              <a:t>, </a:t>
            </a:r>
            <a:r>
              <a:rPr lang="en-US" altLang="en-US" dirty="0" err="1">
                <a:solidFill>
                  <a:srgbClr val="332B60"/>
                </a:solidFill>
              </a:rPr>
              <a:t>vulputate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eu</a:t>
            </a:r>
            <a:r>
              <a:rPr lang="et-EE" altLang="en-US" dirty="0">
                <a:solidFill>
                  <a:srgbClr val="332B60"/>
                </a:solidFill>
              </a:rPr>
              <a:t>.</a:t>
            </a:r>
            <a:endParaRPr lang="en-US" altLang="en-US" dirty="0">
              <a:solidFill>
                <a:srgbClr val="332B60"/>
              </a:solidFill>
            </a:endParaRPr>
          </a:p>
        </p:txBody>
      </p:sp>
      <p:pic>
        <p:nvPicPr>
          <p:cNvPr id="6" name="Pilt 5">
            <a:extLst>
              <a:ext uri="{FF2B5EF4-FFF2-40B4-BE49-F238E27FC236}">
                <a16:creationId xmlns:a16="http://schemas.microsoft.com/office/drawing/2014/main" id="{0FEA8C40-C019-4E2F-B452-C1EE1F22B79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25" y="5768975"/>
            <a:ext cx="2699611" cy="58108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19C2D8B-DD67-01C0-D642-DD223D29F588}"/>
              </a:ext>
            </a:extLst>
          </p:cNvPr>
          <p:cNvSpPr txBox="1"/>
          <p:nvPr userDrawn="1"/>
        </p:nvSpPr>
        <p:spPr>
          <a:xfrm>
            <a:off x="10558732" y="6095177"/>
            <a:ext cx="924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2BD0675-04D1-401E-9B95-A37071A9E323}" type="slidenum">
              <a:rPr lang="et-EE" smtClean="0">
                <a:solidFill>
                  <a:schemeClr val="accent2"/>
                </a:solidFill>
                <a:latin typeface="+mn-lt"/>
              </a:rPr>
              <a:pPr algn="r"/>
              <a:t>‹#›</a:t>
            </a:fld>
            <a:endParaRPr lang="et-EE" dirty="0">
              <a:solidFill>
                <a:schemeClr val="accent2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09" r:id="rId2"/>
    <p:sldLayoutId id="2147483921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9" r:id="rId12"/>
    <p:sldLayoutId id="2147483922" r:id="rId13"/>
    <p:sldLayoutId id="2147483923" r:id="rId14"/>
    <p:sldLayoutId id="2147483920" r:id="rId15"/>
  </p:sldLayoutIdLst>
  <p:hf hdr="0" dt="0"/>
  <p:txStyles>
    <p:titleStyle>
      <a:lvl1pPr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Verdana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358775" indent="-358775" algn="l" rtl="0" eaLnBrk="1" fontAlgn="base" hangingPunct="1">
        <a:lnSpc>
          <a:spcPct val="100000"/>
        </a:lnSpc>
        <a:spcBef>
          <a:spcPts val="1000"/>
        </a:spcBef>
        <a:spcAft>
          <a:spcPct val="0"/>
        </a:spcAft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lang="en-US" altLang="en-US" sz="1800" kern="1200" dirty="0">
          <a:solidFill>
            <a:srgbClr val="332B60"/>
          </a:solidFill>
          <a:latin typeface="+mn-lt"/>
          <a:ea typeface="+mn-ea"/>
          <a:cs typeface="+mn-cs"/>
        </a:defRPr>
      </a:lvl2pPr>
      <a:lvl3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358775" indent="-358775" algn="l" rtl="0" eaLnBrk="1" fontAlgn="base" hangingPunct="1">
        <a:lnSpc>
          <a:spcPct val="10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58775" indent="-358775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34" userDrawn="1">
          <p15:clr>
            <a:srgbClr val="F26B43"/>
          </p15:clr>
        </p15:guide>
        <p15:guide id="2" pos="302" userDrawn="1">
          <p15:clr>
            <a:srgbClr val="F26B43"/>
          </p15:clr>
        </p15:guide>
        <p15:guide id="3" pos="1368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  <p15:guide id="5" orient="horz" pos="1026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  <p15:guide id="7" orient="horz" pos="34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i kohatäide 4"/>
          <p:cNvSpPr>
            <a:spLocks noGrp="1"/>
          </p:cNvSpPr>
          <p:nvPr>
            <p:ph type="body" sz="quarter" idx="12"/>
          </p:nvPr>
        </p:nvSpPr>
        <p:spPr>
          <a:xfrm>
            <a:off x="953641" y="4457129"/>
            <a:ext cx="8231179" cy="1205366"/>
          </a:xfrm>
        </p:spPr>
        <p:txBody>
          <a:bodyPr/>
          <a:lstStyle/>
          <a:p>
            <a:r>
              <a:rPr lang="en-US" sz="3600" dirty="0" err="1"/>
              <a:t>Bmw</a:t>
            </a:r>
            <a:r>
              <a:rPr lang="en-US" sz="3600" dirty="0"/>
              <a:t> e46 </a:t>
            </a:r>
            <a:r>
              <a:rPr lang="en-US" sz="3600" dirty="0" err="1"/>
              <a:t>digitaalne</a:t>
            </a:r>
            <a:r>
              <a:rPr lang="en-US" sz="3600" dirty="0"/>
              <a:t> </a:t>
            </a:r>
            <a:r>
              <a:rPr lang="en-US" sz="3600" dirty="0" err="1"/>
              <a:t>näidiku</a:t>
            </a:r>
            <a:r>
              <a:rPr lang="en-US" sz="3600" dirty="0"/>
              <a:t>- ja </a:t>
            </a:r>
            <a:r>
              <a:rPr lang="en-US" sz="3600" dirty="0" err="1"/>
              <a:t>logimissüsteem</a:t>
            </a:r>
            <a:endParaRPr lang="et-EE" sz="3600" dirty="0">
              <a:solidFill>
                <a:schemeClr val="accent1"/>
              </a:solidFill>
            </a:endParaRPr>
          </a:p>
        </p:txBody>
      </p:sp>
      <p:sp>
        <p:nvSpPr>
          <p:cNvPr id="14" name="Teksti kohatäide 5"/>
          <p:cNvSpPr>
            <a:spLocks noGrp="1"/>
          </p:cNvSpPr>
          <p:nvPr>
            <p:ph type="body" sz="quarter" idx="13"/>
          </p:nvPr>
        </p:nvSpPr>
        <p:spPr>
          <a:xfrm>
            <a:off x="958720" y="6018815"/>
            <a:ext cx="3427810" cy="54334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rgbClr val="332B60"/>
                </a:solidFill>
              </a:rPr>
              <a:t>Rico Kalda, Kristian </a:t>
            </a:r>
            <a:r>
              <a:rPr lang="en-US" sz="1800" dirty="0" err="1">
                <a:solidFill>
                  <a:srgbClr val="332B60"/>
                </a:solidFill>
              </a:rPr>
              <a:t>Tikerpäe</a:t>
            </a:r>
            <a:br>
              <a:rPr lang="et-EE" sz="1800" dirty="0">
                <a:solidFill>
                  <a:srgbClr val="332B60"/>
                </a:solidFill>
              </a:rPr>
            </a:br>
            <a:r>
              <a:rPr lang="en-US" sz="1800" dirty="0" err="1">
                <a:solidFill>
                  <a:srgbClr val="332B60"/>
                </a:solidFill>
              </a:rPr>
              <a:t>Infotehnoloogia</a:t>
            </a:r>
            <a:r>
              <a:rPr lang="en-US" sz="1800" dirty="0">
                <a:solidFill>
                  <a:srgbClr val="332B60"/>
                </a:solidFill>
              </a:rPr>
              <a:t> </a:t>
            </a:r>
            <a:r>
              <a:rPr lang="en-US" sz="1800" dirty="0" err="1">
                <a:solidFill>
                  <a:srgbClr val="332B60"/>
                </a:solidFill>
              </a:rPr>
              <a:t>teaduskond</a:t>
            </a:r>
            <a:endParaRPr lang="et-EE" sz="1800" dirty="0">
              <a:solidFill>
                <a:srgbClr val="332B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2D792A-755D-F5DE-F82E-FC53FDD36E95}"/>
              </a:ext>
            </a:extLst>
          </p:cNvPr>
          <p:cNvSpPr txBox="1"/>
          <p:nvPr/>
        </p:nvSpPr>
        <p:spPr>
          <a:xfrm>
            <a:off x="5801359" y="6105823"/>
            <a:ext cx="32177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>
                <a:solidFill>
                  <a:srgbClr val="332B60"/>
                </a:solidFill>
                <a:latin typeface="Verdana"/>
                <a:ea typeface="Verdana"/>
              </a:rPr>
              <a:t>Juhendaja</a:t>
            </a:r>
            <a:r>
              <a:rPr lang="en-US" dirty="0">
                <a:solidFill>
                  <a:srgbClr val="332B60"/>
                </a:solidFill>
                <a:latin typeface="Verdana"/>
                <a:ea typeface="Verdana"/>
              </a:rPr>
              <a:t>: Priit Ruberg</a:t>
            </a:r>
          </a:p>
        </p:txBody>
      </p:sp>
    </p:spTree>
    <p:extLst>
      <p:ext uri="{BB962C8B-B14F-4D97-AF65-F5344CB8AC3E}">
        <p14:creationId xmlns:p14="http://schemas.microsoft.com/office/powerpoint/2010/main" val="1599053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 err="1">
                <a:solidFill>
                  <a:srgbClr val="332B60"/>
                </a:solidFill>
              </a:rPr>
              <a:t>Projekti</a:t>
            </a:r>
            <a:r>
              <a:rPr lang="en-US" altLang="en-US" dirty="0">
                <a:solidFill>
                  <a:srgbClr val="332B60"/>
                </a:solidFill>
              </a:rPr>
              <a:t> </a:t>
            </a:r>
            <a:r>
              <a:rPr lang="en-US" altLang="en-US" dirty="0" err="1">
                <a:solidFill>
                  <a:srgbClr val="332B60"/>
                </a:solidFill>
              </a:rPr>
              <a:t>kirjeldus</a:t>
            </a:r>
            <a:r>
              <a:rPr lang="en-US" altLang="en-US" dirty="0">
                <a:solidFill>
                  <a:srgbClr val="332B60"/>
                </a:solidFill>
              </a:rPr>
              <a:t> (1/2)</a:t>
            </a:r>
          </a:p>
          <a:p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747282F8-61B5-48AB-96C9-9CDD317CED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344151"/>
            <a:ext cx="8802241" cy="420500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en-US" dirty="0" err="1"/>
              <a:t>Eesmärgiks</a:t>
            </a:r>
            <a:r>
              <a:rPr lang="en-US" altLang="en-US" dirty="0"/>
              <a:t> </a:t>
            </a:r>
            <a:r>
              <a:rPr lang="en-US" altLang="en-US" dirty="0" err="1"/>
              <a:t>luua</a:t>
            </a:r>
            <a:r>
              <a:rPr lang="en-US" altLang="en-US" dirty="0"/>
              <a:t> CAN-</a:t>
            </a:r>
            <a:r>
              <a:rPr lang="en-US" altLang="en-US" dirty="0" err="1"/>
              <a:t>võrgul</a:t>
            </a:r>
            <a:r>
              <a:rPr lang="en-US" altLang="en-US" dirty="0"/>
              <a:t> </a:t>
            </a:r>
            <a:r>
              <a:rPr lang="en-US" altLang="en-US" dirty="0" err="1"/>
              <a:t>põhinev</a:t>
            </a:r>
            <a:r>
              <a:rPr lang="en-US" altLang="en-US" dirty="0"/>
              <a:t> </a:t>
            </a:r>
            <a:r>
              <a:rPr lang="en-US" altLang="en-US" dirty="0" err="1"/>
              <a:t>digitaalne</a:t>
            </a:r>
            <a:r>
              <a:rPr lang="en-US" altLang="en-US" dirty="0"/>
              <a:t> </a:t>
            </a:r>
            <a:r>
              <a:rPr lang="en-US" altLang="en-US" dirty="0" err="1"/>
              <a:t>spidomeetri</a:t>
            </a:r>
            <a:r>
              <a:rPr lang="en-US" altLang="en-US" dirty="0"/>
              <a:t> </a:t>
            </a:r>
            <a:r>
              <a:rPr lang="en-US" altLang="en-US" dirty="0" err="1"/>
              <a:t>sisene</a:t>
            </a:r>
            <a:r>
              <a:rPr lang="en-US" altLang="en-US" dirty="0"/>
              <a:t> </a:t>
            </a:r>
            <a:r>
              <a:rPr lang="en-US" altLang="en-US" dirty="0" err="1"/>
              <a:t>näidik</a:t>
            </a:r>
            <a:endParaRPr lang="en-US" altLang="en-US" dirty="0"/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Järgides</a:t>
            </a:r>
            <a:r>
              <a:rPr lang="en-US" altLang="en-US" dirty="0"/>
              <a:t> </a:t>
            </a:r>
            <a:r>
              <a:rPr lang="en-US" altLang="en-US" dirty="0" err="1"/>
              <a:t>originaalse</a:t>
            </a:r>
            <a:r>
              <a:rPr lang="en-US" altLang="en-US" dirty="0"/>
              <a:t> </a:t>
            </a:r>
            <a:r>
              <a:rPr lang="en-US" altLang="en-US" dirty="0" err="1"/>
              <a:t>näidikuploki</a:t>
            </a:r>
            <a:r>
              <a:rPr lang="en-US" altLang="en-US" dirty="0"/>
              <a:t> </a:t>
            </a:r>
            <a:r>
              <a:rPr lang="en-US" altLang="en-US" dirty="0" err="1"/>
              <a:t>stiili</a:t>
            </a:r>
            <a:r>
              <a:rPr lang="en-US" altLang="en-US" dirty="0"/>
              <a:t>/</a:t>
            </a:r>
            <a:r>
              <a:rPr lang="en-US" altLang="en-US" dirty="0" err="1"/>
              <a:t>disaini</a:t>
            </a: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/>
              <a:t>Saada </a:t>
            </a:r>
            <a:r>
              <a:rPr lang="en-US" altLang="en-US" dirty="0" err="1"/>
              <a:t>jäärajal</a:t>
            </a:r>
            <a:r>
              <a:rPr lang="en-US" altLang="en-US" dirty="0"/>
              <a:t> </a:t>
            </a:r>
            <a:r>
              <a:rPr lang="en-US" altLang="en-US" dirty="0" err="1"/>
              <a:t>selge</a:t>
            </a:r>
            <a:r>
              <a:rPr lang="en-US" altLang="en-US" dirty="0"/>
              <a:t> </a:t>
            </a:r>
            <a:r>
              <a:rPr lang="en-US" altLang="en-US" dirty="0" err="1"/>
              <a:t>ülevaade</a:t>
            </a:r>
            <a:r>
              <a:rPr lang="en-US" altLang="en-US" dirty="0"/>
              <a:t> auto </a:t>
            </a:r>
            <a:r>
              <a:rPr lang="en-US" altLang="en-US" dirty="0" err="1"/>
              <a:t>tehnilisest</a:t>
            </a:r>
            <a:r>
              <a:rPr lang="en-US" altLang="en-US" dirty="0"/>
              <a:t> </a:t>
            </a:r>
            <a:r>
              <a:rPr lang="en-US" altLang="en-US" dirty="0" err="1"/>
              <a:t>seisukorrast</a:t>
            </a:r>
            <a:endParaRPr lang="en-US" altLang="en-US" dirty="0"/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Kogu</a:t>
            </a:r>
            <a:r>
              <a:rPr lang="en-US" altLang="en-US" dirty="0"/>
              <a:t> </a:t>
            </a:r>
            <a:r>
              <a:rPr lang="en-US" altLang="en-US" dirty="0" err="1"/>
              <a:t>andmestiku</a:t>
            </a:r>
            <a:r>
              <a:rPr lang="en-US" altLang="en-US" dirty="0"/>
              <a:t> </a:t>
            </a:r>
            <a:r>
              <a:rPr lang="en-US" altLang="en-US" dirty="0" err="1"/>
              <a:t>talletamine</a:t>
            </a:r>
            <a:r>
              <a:rPr lang="en-US" altLang="en-US" dirty="0"/>
              <a:t> SD-</a:t>
            </a:r>
            <a:r>
              <a:rPr lang="en-US" altLang="en-US" dirty="0" err="1"/>
              <a:t>kaardile</a:t>
            </a:r>
            <a:r>
              <a:rPr lang="en-US" altLang="en-US" dirty="0"/>
              <a:t> </a:t>
            </a:r>
            <a:r>
              <a:rPr lang="en-US" altLang="en-US" dirty="0" err="1"/>
              <a:t>hilisemaks</a:t>
            </a:r>
            <a:r>
              <a:rPr lang="en-US" altLang="en-US" dirty="0"/>
              <a:t> </a:t>
            </a:r>
            <a:r>
              <a:rPr lang="en-US" altLang="en-US" dirty="0" err="1"/>
              <a:t>analüüsiks</a:t>
            </a:r>
            <a:endParaRPr lang="en-US" altLang="en-US" dirty="0"/>
          </a:p>
          <a:p>
            <a:pPr>
              <a:lnSpc>
                <a:spcPct val="150000"/>
              </a:lnSpc>
            </a:pP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 err="1"/>
              <a:t>Lisafunktsionaalsused</a:t>
            </a:r>
            <a:r>
              <a:rPr lang="en-US" altLang="en-US" dirty="0"/>
              <a:t>:</a:t>
            </a:r>
          </a:p>
          <a:p>
            <a:pPr lvl="1">
              <a:lnSpc>
                <a:spcPct val="150000"/>
              </a:lnSpc>
            </a:pPr>
            <a:r>
              <a:rPr lang="en-US" altLang="en-US" dirty="0"/>
              <a:t>G-</a:t>
            </a:r>
            <a:r>
              <a:rPr lang="en-US" altLang="en-US" dirty="0" err="1"/>
              <a:t>jõu</a:t>
            </a:r>
            <a:r>
              <a:rPr lang="en-US" altLang="en-US" dirty="0"/>
              <a:t> </a:t>
            </a:r>
            <a:r>
              <a:rPr lang="en-US" altLang="en-US" dirty="0" err="1"/>
              <a:t>monitoorimine</a:t>
            </a:r>
            <a:r>
              <a:rPr lang="en-US" altLang="en-US" dirty="0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Veakoodide</a:t>
            </a:r>
            <a:r>
              <a:rPr lang="en-US" altLang="en-US" dirty="0"/>
              <a:t> </a:t>
            </a:r>
            <a:r>
              <a:rPr lang="en-US" altLang="en-US" dirty="0" err="1"/>
              <a:t>lugemine</a:t>
            </a:r>
            <a:r>
              <a:rPr lang="en-US" altLang="en-US" dirty="0"/>
              <a:t> ja </a:t>
            </a:r>
            <a:r>
              <a:rPr lang="en-US" altLang="en-US" dirty="0" err="1"/>
              <a:t>kustutamine</a:t>
            </a:r>
            <a:r>
              <a:rPr lang="en-US" altLang="en-US" dirty="0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Mootorist</a:t>
            </a:r>
            <a:r>
              <a:rPr lang="en-US" altLang="en-US" dirty="0"/>
              <a:t> </a:t>
            </a:r>
            <a:r>
              <a:rPr lang="en-US" altLang="en-US" dirty="0" err="1"/>
              <a:t>tuleva</a:t>
            </a:r>
            <a:r>
              <a:rPr lang="en-US" altLang="en-US" dirty="0"/>
              <a:t> </a:t>
            </a:r>
            <a:r>
              <a:rPr lang="en-US" altLang="en-US" dirty="0" err="1"/>
              <a:t>jõu</a:t>
            </a:r>
            <a:r>
              <a:rPr lang="en-US" altLang="en-US" dirty="0"/>
              <a:t> </a:t>
            </a:r>
            <a:r>
              <a:rPr lang="en-US" altLang="en-US" dirty="0" err="1"/>
              <a:t>kalkuleerimine</a:t>
            </a:r>
            <a:r>
              <a:rPr lang="en-US" altLang="en-US" dirty="0"/>
              <a:t>;</a:t>
            </a:r>
          </a:p>
          <a:p>
            <a:pPr lvl="1">
              <a:lnSpc>
                <a:spcPct val="150000"/>
              </a:lnSpc>
            </a:pPr>
            <a:r>
              <a:rPr lang="en-US" altLang="en-US" dirty="0"/>
              <a:t>0-100 km/h </a:t>
            </a:r>
            <a:r>
              <a:rPr lang="en-US" altLang="en-US" dirty="0" err="1"/>
              <a:t>kiirendus</a:t>
            </a:r>
            <a:r>
              <a:rPr lang="en-US" altLang="en-US" dirty="0"/>
              <a:t>.</a:t>
            </a:r>
          </a:p>
          <a:p>
            <a:pPr lvl="1"/>
            <a:r>
              <a:rPr lang="en-US" dirty="0"/>
              <a:t>*</a:t>
            </a:r>
            <a:r>
              <a:rPr lang="en-US" dirty="0" err="1"/>
              <a:t>Võib</a:t>
            </a:r>
            <a:r>
              <a:rPr lang="en-US" dirty="0"/>
              <a:t> </a:t>
            </a:r>
            <a:r>
              <a:rPr lang="en-US" dirty="0" err="1"/>
              <a:t>veel</a:t>
            </a:r>
            <a:r>
              <a:rPr lang="en-US" dirty="0"/>
              <a:t> </a:t>
            </a:r>
            <a:r>
              <a:rPr lang="en-US" dirty="0" err="1"/>
              <a:t>täieneda</a:t>
            </a:r>
            <a:endParaRPr lang="en-US" altLang="en-US" dirty="0"/>
          </a:p>
          <a:p>
            <a:pPr lvl="1"/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8528B5-1DCD-05EF-E351-EE82B25AC7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7895" y="2437977"/>
            <a:ext cx="3972764" cy="3630598"/>
          </a:xfrm>
          <a:prstGeom prst="rect">
            <a:avLst/>
          </a:prstGeom>
        </p:spPr>
      </p:pic>
      <p:sp>
        <p:nvSpPr>
          <p:cNvPr id="5" name="Teksti kohatäide 1">
            <a:extLst>
              <a:ext uri="{FF2B5EF4-FFF2-40B4-BE49-F238E27FC236}">
                <a16:creationId xmlns:a16="http://schemas.microsoft.com/office/drawing/2014/main" id="{4463D4E5-6A7C-94ED-0249-1B086F5220F1}"/>
              </a:ext>
            </a:extLst>
          </p:cNvPr>
          <p:cNvSpPr txBox="1">
            <a:spLocks/>
          </p:cNvSpPr>
          <p:nvPr/>
        </p:nvSpPr>
        <p:spPr>
          <a:xfrm>
            <a:off x="8857122" y="6109751"/>
            <a:ext cx="2116819" cy="23427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Foto 1. </a:t>
            </a:r>
            <a:r>
              <a:rPr lang="en-US" altLang="en-US" sz="1000" dirty="0" err="1"/>
              <a:t>Näidiku</a:t>
            </a:r>
            <a:r>
              <a:rPr lang="en-US" altLang="en-US" sz="1000" dirty="0"/>
              <a:t> </a:t>
            </a:r>
            <a:r>
              <a:rPr lang="en-US" altLang="en-US" sz="1000" dirty="0" err="1"/>
              <a:t>disaini</a:t>
            </a:r>
            <a:r>
              <a:rPr lang="en-US" altLang="en-US" sz="1000" dirty="0"/>
              <a:t> </a:t>
            </a:r>
            <a:r>
              <a:rPr lang="en-US" altLang="en-US" sz="1000" dirty="0" err="1"/>
              <a:t>renderdus</a:t>
            </a:r>
            <a:r>
              <a:rPr lang="en-US" alt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616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 err="1"/>
              <a:t>Projekti</a:t>
            </a:r>
            <a:r>
              <a:rPr lang="en-US" altLang="en-US" dirty="0"/>
              <a:t> </a:t>
            </a:r>
            <a:r>
              <a:rPr lang="en-US" altLang="en-US" dirty="0" err="1"/>
              <a:t>kirjeldus</a:t>
            </a:r>
            <a:r>
              <a:rPr lang="en-US" altLang="en-US" dirty="0"/>
              <a:t> (2/2)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479425" y="1233149"/>
            <a:ext cx="10566854" cy="432673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en-US" sz="1800" dirty="0" err="1">
                <a:solidFill>
                  <a:srgbClr val="332B60"/>
                </a:solidFill>
              </a:rPr>
              <a:t>Kasutatavad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komponendid</a:t>
            </a:r>
            <a:r>
              <a:rPr lang="en-US" altLang="en-US" sz="1800" dirty="0">
                <a:solidFill>
                  <a:srgbClr val="332B60"/>
                </a:solidFill>
              </a:rPr>
              <a:t> ja </a:t>
            </a:r>
            <a:r>
              <a:rPr lang="en-US" altLang="en-US" sz="1800" dirty="0" err="1">
                <a:solidFill>
                  <a:srgbClr val="332B60"/>
                </a:solidFill>
              </a:rPr>
              <a:t>platvormid</a:t>
            </a:r>
            <a:r>
              <a:rPr lang="en-US" altLang="en-US" sz="1800" dirty="0">
                <a:solidFill>
                  <a:srgbClr val="332B60"/>
                </a:solidFill>
              </a:rPr>
              <a:t>: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rgbClr val="332B60"/>
                </a:solidFill>
              </a:rPr>
              <a:t>CAN </a:t>
            </a:r>
            <a:r>
              <a:rPr lang="en-US" altLang="en-US" sz="1600" dirty="0" err="1">
                <a:solidFill>
                  <a:srgbClr val="332B60"/>
                </a:solidFill>
              </a:rPr>
              <a:t>siini</a:t>
            </a:r>
            <a:r>
              <a:rPr lang="en-US" altLang="en-US" sz="1600" dirty="0">
                <a:solidFill>
                  <a:srgbClr val="332B60"/>
                </a:solidFill>
              </a:rPr>
              <a:t> </a:t>
            </a:r>
            <a:r>
              <a:rPr lang="en-US" altLang="en-US" sz="1600" dirty="0" err="1">
                <a:solidFill>
                  <a:srgbClr val="332B60"/>
                </a:solidFill>
              </a:rPr>
              <a:t>liiklust</a:t>
            </a:r>
            <a:r>
              <a:rPr lang="en-US" altLang="en-US" sz="1600" dirty="0">
                <a:solidFill>
                  <a:srgbClr val="332B60"/>
                </a:solidFill>
              </a:rPr>
              <a:t> </a:t>
            </a:r>
            <a:r>
              <a:rPr lang="en-US" altLang="en-US" sz="1600" dirty="0" err="1">
                <a:solidFill>
                  <a:srgbClr val="332B60"/>
                </a:solidFill>
              </a:rPr>
              <a:t>lugev</a:t>
            </a:r>
            <a:r>
              <a:rPr lang="en-US" altLang="en-US" sz="1600" dirty="0"/>
              <a:t>, </a:t>
            </a:r>
            <a:r>
              <a:rPr lang="en-US" altLang="en-US" sz="1600" dirty="0" err="1"/>
              <a:t>tõlkiv</a:t>
            </a:r>
            <a:r>
              <a:rPr lang="en-US" altLang="en-US" sz="1600" dirty="0"/>
              <a:t> ja </a:t>
            </a:r>
            <a:r>
              <a:rPr lang="en-US" altLang="en-US" sz="1600" dirty="0" err="1"/>
              <a:t>talletav</a:t>
            </a:r>
            <a:r>
              <a:rPr lang="en-US" altLang="en-US" sz="1600" dirty="0"/>
              <a:t> </a:t>
            </a:r>
            <a:r>
              <a:rPr lang="en-US" altLang="en-US" sz="1600" dirty="0">
                <a:solidFill>
                  <a:srgbClr val="332B60"/>
                </a:solidFill>
              </a:rPr>
              <a:t>ESP32;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 err="1"/>
              <a:t>Ekraani</a:t>
            </a:r>
            <a:r>
              <a:rPr lang="en-US" altLang="en-US" sz="1600" dirty="0"/>
              <a:t> </a:t>
            </a:r>
            <a:r>
              <a:rPr lang="en-US" altLang="en-US" sz="1600" dirty="0" err="1"/>
              <a:t>juhtiv</a:t>
            </a:r>
            <a:r>
              <a:rPr lang="en-US" altLang="en-US" sz="1600" dirty="0"/>
              <a:t> ESP32;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rgbClr val="332B60"/>
                </a:solidFill>
              </a:rPr>
              <a:t>2.1” </a:t>
            </a:r>
            <a:r>
              <a:rPr lang="en-US" altLang="en-US" sz="1600" dirty="0"/>
              <a:t>TFT </a:t>
            </a:r>
            <a:r>
              <a:rPr lang="en-US" altLang="en-US" sz="1600" dirty="0" err="1"/>
              <a:t>või</a:t>
            </a:r>
            <a:r>
              <a:rPr lang="en-US" altLang="en-US" sz="1600" dirty="0"/>
              <a:t> LCD </a:t>
            </a:r>
            <a:r>
              <a:rPr lang="en-US" altLang="en-US" sz="1600" dirty="0" err="1"/>
              <a:t>ekraan</a:t>
            </a:r>
            <a:r>
              <a:rPr lang="en-US" altLang="en-US" sz="1600" dirty="0"/>
              <a:t>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>
                <a:solidFill>
                  <a:srgbClr val="332B60"/>
                </a:solidFill>
              </a:rPr>
              <a:t>SN65HVD230 CAN </a:t>
            </a:r>
            <a:r>
              <a:rPr lang="en-US" altLang="en-US" sz="1600" dirty="0" err="1">
                <a:solidFill>
                  <a:srgbClr val="332B60"/>
                </a:solidFill>
              </a:rPr>
              <a:t>võrgu</a:t>
            </a:r>
            <a:r>
              <a:rPr lang="en-US" altLang="en-US" sz="1600" dirty="0"/>
              <a:t> </a:t>
            </a:r>
            <a:r>
              <a:rPr lang="en-US" altLang="en-US" sz="1600" dirty="0" err="1"/>
              <a:t>saatja-vastuvõtja</a:t>
            </a:r>
            <a:r>
              <a:rPr lang="en-US" altLang="en-US" sz="1600" dirty="0"/>
              <a:t>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/>
              <a:t>Visual Studio, Platform IO, </a:t>
            </a:r>
            <a:r>
              <a:rPr lang="en-US" altLang="en-US" sz="1600" dirty="0" err="1"/>
              <a:t>SquareLine</a:t>
            </a:r>
            <a:r>
              <a:rPr lang="en-US" altLang="en-US" sz="1600" dirty="0"/>
              <a:t> Studio.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 sz="1600" dirty="0"/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 err="1">
                <a:solidFill>
                  <a:srgbClr val="332B60"/>
                </a:solidFill>
              </a:rPr>
              <a:t>Lisafunktsionaalsuste</a:t>
            </a:r>
            <a:r>
              <a:rPr lang="en-US" altLang="en-US" sz="1600" dirty="0">
                <a:solidFill>
                  <a:srgbClr val="332B60"/>
                </a:solidFill>
              </a:rPr>
              <a:t> </a:t>
            </a:r>
            <a:r>
              <a:rPr lang="en-US" altLang="en-US" sz="1600" dirty="0" err="1">
                <a:solidFill>
                  <a:srgbClr val="332B60"/>
                </a:solidFill>
              </a:rPr>
              <a:t>jaoks</a:t>
            </a:r>
            <a:r>
              <a:rPr lang="en-US" altLang="en-US" sz="1600" dirty="0"/>
              <a:t>: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sz="1600" dirty="0"/>
              <a:t>L9637D K-</a:t>
            </a:r>
            <a:r>
              <a:rPr lang="en-US" sz="1600" dirty="0" err="1"/>
              <a:t>liini</a:t>
            </a:r>
            <a:r>
              <a:rPr lang="en-US" sz="1600" dirty="0"/>
              <a:t> </a:t>
            </a:r>
            <a:r>
              <a:rPr lang="en-US" sz="1600" dirty="0" err="1"/>
              <a:t>transiiver</a:t>
            </a:r>
            <a:r>
              <a:rPr lang="en-US" sz="1600" dirty="0"/>
              <a:t>;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600" dirty="0"/>
              <a:t>MPU6050 G-</a:t>
            </a:r>
            <a:r>
              <a:rPr lang="en-US" altLang="en-US" sz="1600" dirty="0" err="1"/>
              <a:t>jõu</a:t>
            </a:r>
            <a:r>
              <a:rPr lang="en-US" altLang="en-US" sz="1600" dirty="0"/>
              <a:t> </a:t>
            </a:r>
            <a:r>
              <a:rPr lang="en-US" altLang="en-US" sz="1600" dirty="0" err="1"/>
              <a:t>moodul</a:t>
            </a:r>
            <a:r>
              <a:rPr lang="en-US" altLang="en-US" sz="1600" dirty="0"/>
              <a:t>.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en-US" sz="1600" dirty="0">
              <a:solidFill>
                <a:srgbClr val="332B60"/>
              </a:solidFill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altLang="en-US" sz="1600" dirty="0">
              <a:solidFill>
                <a:srgbClr val="332B60"/>
              </a:solidFill>
            </a:endParaRP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altLang="en-US" sz="1800" dirty="0">
              <a:solidFill>
                <a:srgbClr val="332B60"/>
              </a:solidFill>
            </a:endParaRPr>
          </a:p>
        </p:txBody>
      </p:sp>
      <p:pic>
        <p:nvPicPr>
          <p:cNvPr id="4" name="Picture 3" descr="MPU6050 - SSLABS">
            <a:extLst>
              <a:ext uri="{FF2B5EF4-FFF2-40B4-BE49-F238E27FC236}">
                <a16:creationId xmlns:a16="http://schemas.microsoft.com/office/drawing/2014/main" id="{D6E4F8DA-EE97-ED7A-0E52-73E85164103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2216" y="333958"/>
            <a:ext cx="2290286" cy="1960302"/>
          </a:xfrm>
          <a:prstGeom prst="rect">
            <a:avLst/>
          </a:prstGeom>
        </p:spPr>
      </p:pic>
      <p:sp>
        <p:nvSpPr>
          <p:cNvPr id="8" name="Teksti kohatäide 1">
            <a:extLst>
              <a:ext uri="{FF2B5EF4-FFF2-40B4-BE49-F238E27FC236}">
                <a16:creationId xmlns:a16="http://schemas.microsoft.com/office/drawing/2014/main" id="{CC44DD67-5A6F-4AFC-F551-952FFE1D8A80}"/>
              </a:ext>
            </a:extLst>
          </p:cNvPr>
          <p:cNvSpPr txBox="1">
            <a:spLocks/>
          </p:cNvSpPr>
          <p:nvPr/>
        </p:nvSpPr>
        <p:spPr>
          <a:xfrm>
            <a:off x="6397626" y="2172181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2. MPU 6050 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https://tinyurl.com/2sjsyasp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pic>
        <p:nvPicPr>
          <p:cNvPr id="9" name="Picture 8" descr="ESP32 Development Board - DEVKIT V1">
            <a:extLst>
              <a:ext uri="{FF2B5EF4-FFF2-40B4-BE49-F238E27FC236}">
                <a16:creationId xmlns:a16="http://schemas.microsoft.com/office/drawing/2014/main" id="{3DE0D9E9-CA8C-F04D-BE25-A5E9CF27DAF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75099" y="866050"/>
            <a:ext cx="2408466" cy="1707325"/>
          </a:xfrm>
          <a:prstGeom prst="rect">
            <a:avLst/>
          </a:prstGeom>
        </p:spPr>
      </p:pic>
      <p:sp>
        <p:nvSpPr>
          <p:cNvPr id="12" name="Teksti kohatäide 1">
            <a:extLst>
              <a:ext uri="{FF2B5EF4-FFF2-40B4-BE49-F238E27FC236}">
                <a16:creationId xmlns:a16="http://schemas.microsoft.com/office/drawing/2014/main" id="{9D00286E-9749-C0FE-C0C6-6849A3DF4AF2}"/>
              </a:ext>
            </a:extLst>
          </p:cNvPr>
          <p:cNvSpPr txBox="1">
            <a:spLocks/>
          </p:cNvSpPr>
          <p:nvPr/>
        </p:nvSpPr>
        <p:spPr>
          <a:xfrm>
            <a:off x="9375100" y="2633958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3. ESP32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https://tinyurl.com/0idgdbgy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B972C7-C081-F8A5-B0CB-BDD5426FF9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7483" y="2920325"/>
            <a:ext cx="1428750" cy="1628775"/>
          </a:xfrm>
          <a:prstGeom prst="rect">
            <a:avLst/>
          </a:prstGeom>
        </p:spPr>
      </p:pic>
      <p:sp>
        <p:nvSpPr>
          <p:cNvPr id="16" name="Teksti kohatäide 1">
            <a:extLst>
              <a:ext uri="{FF2B5EF4-FFF2-40B4-BE49-F238E27FC236}">
                <a16:creationId xmlns:a16="http://schemas.microsoft.com/office/drawing/2014/main" id="{0E9C6725-C632-ED9A-87CD-6452CD93AC3B}"/>
              </a:ext>
            </a:extLst>
          </p:cNvPr>
          <p:cNvSpPr txBox="1">
            <a:spLocks/>
          </p:cNvSpPr>
          <p:nvPr/>
        </p:nvSpPr>
        <p:spPr>
          <a:xfrm>
            <a:off x="6397626" y="4549100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4. MPU </a:t>
            </a:r>
            <a:r>
              <a:rPr lang="en-US" sz="1000" dirty="0"/>
              <a:t>L9637D</a:t>
            </a:r>
            <a:r>
              <a:rPr lang="en-US" altLang="en-US" sz="1000" dirty="0"/>
              <a:t> 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https://tinyurl.com/pf9kmcae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pic>
        <p:nvPicPr>
          <p:cNvPr id="17" name="Picture 16" descr="SN65HVD230 CAN Board">
            <a:extLst>
              <a:ext uri="{FF2B5EF4-FFF2-40B4-BE49-F238E27FC236}">
                <a16:creationId xmlns:a16="http://schemas.microsoft.com/office/drawing/2014/main" id="{A8B11A32-DC5D-2E43-EF75-D2A1D671C0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81" t="15711" r="10648" b="17099"/>
          <a:stretch>
            <a:fillRect/>
          </a:stretch>
        </p:blipFill>
        <p:spPr>
          <a:xfrm>
            <a:off x="9371356" y="3606571"/>
            <a:ext cx="2204357" cy="1885059"/>
          </a:xfrm>
          <a:prstGeom prst="rect">
            <a:avLst/>
          </a:prstGeom>
        </p:spPr>
      </p:pic>
      <p:sp>
        <p:nvSpPr>
          <p:cNvPr id="19" name="Teksti kohatäide 1">
            <a:extLst>
              <a:ext uri="{FF2B5EF4-FFF2-40B4-BE49-F238E27FC236}">
                <a16:creationId xmlns:a16="http://schemas.microsoft.com/office/drawing/2014/main" id="{7FA9E97B-7131-C9E1-ED50-C07B98ADAE02}"/>
              </a:ext>
            </a:extLst>
          </p:cNvPr>
          <p:cNvSpPr txBox="1">
            <a:spLocks/>
          </p:cNvSpPr>
          <p:nvPr/>
        </p:nvSpPr>
        <p:spPr>
          <a:xfrm>
            <a:off x="9304111" y="5562223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5. SN65HVD230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https://tinyurl.com/42xcvgll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4556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76BBA-3950-F48E-DF58-91B2B0B20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>
            <a:extLst>
              <a:ext uri="{FF2B5EF4-FFF2-40B4-BE49-F238E27FC236}">
                <a16:creationId xmlns:a16="http://schemas.microsoft.com/office/drawing/2014/main" id="{76107838-3FFF-65DB-0958-34DDD02E7B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Sprint 1 </a:t>
            </a:r>
            <a:r>
              <a:rPr lang="en-US" dirty="0" err="1"/>
              <a:t>eesmärgid</a:t>
            </a:r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9C4FD322-7444-5282-9A3F-090DDA45F32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25" y="1233149"/>
            <a:ext cx="10566854" cy="432673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 err="1"/>
              <a:t>Näidikuploki</a:t>
            </a:r>
            <a:r>
              <a:rPr lang="en-US" dirty="0"/>
              <a:t> </a:t>
            </a:r>
            <a:r>
              <a:rPr lang="en-US" dirty="0" err="1"/>
              <a:t>tagune</a:t>
            </a:r>
            <a:r>
              <a:rPr lang="en-US" dirty="0"/>
              <a:t> </a:t>
            </a:r>
            <a:r>
              <a:rPr lang="en-US" dirty="0" err="1"/>
              <a:t>ühendusskeem</a:t>
            </a:r>
            <a:r>
              <a:rPr lang="en-US" dirty="0"/>
              <a:t>/</a:t>
            </a:r>
            <a:r>
              <a:rPr lang="en-US" dirty="0" err="1"/>
              <a:t>ühendusviis</a:t>
            </a:r>
            <a:endParaRPr lang="en-US" dirty="0"/>
          </a:p>
          <a:p>
            <a:pPr marL="644525" lvl="1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/>
              <a:t>X11175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/>
              <a:t>LVGL </a:t>
            </a:r>
            <a:r>
              <a:rPr lang="en-US" dirty="0" err="1"/>
              <a:t>kasutajaliidese</a:t>
            </a:r>
            <a:r>
              <a:rPr lang="en-US" dirty="0"/>
              <a:t> </a:t>
            </a:r>
            <a:r>
              <a:rPr lang="en-US" dirty="0" err="1"/>
              <a:t>arendamise</a:t>
            </a:r>
            <a:r>
              <a:rPr lang="en-US" dirty="0"/>
              <a:t> </a:t>
            </a:r>
            <a:r>
              <a:rPr lang="en-US" dirty="0" err="1"/>
              <a:t>alustamine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CAN </a:t>
            </a:r>
            <a:r>
              <a:rPr lang="en-US" altLang="en-US" dirty="0" err="1"/>
              <a:t>võrgu</a:t>
            </a:r>
            <a:r>
              <a:rPr lang="en-US" altLang="en-US" dirty="0"/>
              <a:t> </a:t>
            </a:r>
            <a:r>
              <a:rPr lang="en-US" altLang="en-US" dirty="0" err="1"/>
              <a:t>ohutu</a:t>
            </a:r>
            <a:r>
              <a:rPr lang="en-US" altLang="en-US" dirty="0"/>
              <a:t> </a:t>
            </a:r>
            <a:r>
              <a:rPr lang="en-US" altLang="en-US" dirty="0" err="1"/>
              <a:t>kuulamine</a:t>
            </a:r>
            <a:endParaRPr lang="en-US" dirty="0"/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 err="1"/>
              <a:t>Töötav</a:t>
            </a:r>
            <a:r>
              <a:rPr lang="en-US" dirty="0"/>
              <a:t> CAN </a:t>
            </a:r>
            <a:r>
              <a:rPr lang="en-US" dirty="0" err="1"/>
              <a:t>liikluse</a:t>
            </a:r>
            <a:r>
              <a:rPr lang="en-US" dirty="0"/>
              <a:t> </a:t>
            </a:r>
            <a:r>
              <a:rPr lang="en-US" dirty="0" err="1"/>
              <a:t>simulaator</a:t>
            </a:r>
            <a:endParaRPr lang="en-US" dirty="0"/>
          </a:p>
          <a:p>
            <a:endParaRPr lang="en-US" altLang="en-US" sz="1800" dirty="0">
              <a:solidFill>
                <a:srgbClr val="332B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112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F5708-AA8D-8D3C-A9EA-5DE4D2087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>
            <a:extLst>
              <a:ext uri="{FF2B5EF4-FFF2-40B4-BE49-F238E27FC236}">
                <a16:creationId xmlns:a16="http://schemas.microsoft.com/office/drawing/2014/main" id="{B5A93A43-481B-B19C-2566-732E5A786E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Canbus</a:t>
            </a:r>
            <a:r>
              <a:rPr lang="en-US" dirty="0"/>
              <a:t> </a:t>
            </a:r>
            <a:r>
              <a:rPr lang="en-US" dirty="0" err="1"/>
              <a:t>ehk</a:t>
            </a:r>
            <a:r>
              <a:rPr lang="en-US" dirty="0"/>
              <a:t> can </a:t>
            </a:r>
            <a:r>
              <a:rPr lang="en-US" dirty="0" err="1"/>
              <a:t>võrk</a:t>
            </a:r>
            <a:endParaRPr lang="en-US" altLang="en-US" dirty="0">
              <a:solidFill>
                <a:srgbClr val="332B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8DA4BE-B7A9-EE65-EF3B-D9D158E0A3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4616" y="926543"/>
            <a:ext cx="6998184" cy="45739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741441-8928-6605-2F4A-F7315C10B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1872283"/>
            <a:ext cx="5029200" cy="2000250"/>
          </a:xfrm>
          <a:prstGeom prst="rect">
            <a:avLst/>
          </a:prstGeom>
        </p:spPr>
      </p:pic>
      <p:sp>
        <p:nvSpPr>
          <p:cNvPr id="6" name="Teksti kohatäide 1">
            <a:extLst>
              <a:ext uri="{FF2B5EF4-FFF2-40B4-BE49-F238E27FC236}">
                <a16:creationId xmlns:a16="http://schemas.microsoft.com/office/drawing/2014/main" id="{73F195C1-51C8-6D5E-4889-FC6707D0BEFE}"/>
              </a:ext>
            </a:extLst>
          </p:cNvPr>
          <p:cNvSpPr txBox="1">
            <a:spLocks/>
          </p:cNvSpPr>
          <p:nvPr/>
        </p:nvSpPr>
        <p:spPr>
          <a:xfrm>
            <a:off x="2958688" y="5534342"/>
            <a:ext cx="2587347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6. CAN-</a:t>
            </a:r>
            <a:r>
              <a:rPr lang="en-US" altLang="en-US" sz="1000" dirty="0" err="1"/>
              <a:t>andmeliin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https://tinyurl.com/pkzqm98h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sp>
        <p:nvSpPr>
          <p:cNvPr id="8" name="Teksti kohatäide 1">
            <a:extLst>
              <a:ext uri="{FF2B5EF4-FFF2-40B4-BE49-F238E27FC236}">
                <a16:creationId xmlns:a16="http://schemas.microsoft.com/office/drawing/2014/main" id="{79E6F961-A3BA-A69A-7BA5-FE7B8BB23E78}"/>
              </a:ext>
            </a:extLst>
          </p:cNvPr>
          <p:cNvSpPr txBox="1">
            <a:spLocks/>
          </p:cNvSpPr>
          <p:nvPr/>
        </p:nvSpPr>
        <p:spPr>
          <a:xfrm>
            <a:off x="8627306" y="3933727"/>
            <a:ext cx="2587347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7. CAN-</a:t>
            </a:r>
            <a:r>
              <a:rPr lang="en-US" altLang="en-US" sz="1000" dirty="0" err="1"/>
              <a:t>andmeliini</a:t>
            </a:r>
            <a:r>
              <a:rPr lang="en-US" altLang="en-US" sz="1000" dirty="0"/>
              <a:t> </a:t>
            </a:r>
            <a:r>
              <a:rPr lang="en-US" altLang="en-US" sz="1000" dirty="0" err="1"/>
              <a:t>seaduspära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https://tinyurl.com/cv92xplvcs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6942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E0535-D9EE-6C5E-A311-B6C708218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CC9EF8C8-9CD9-62F5-0609-411A43CA3D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332B60"/>
                </a:solidFill>
              </a:rPr>
              <a:t>Ühendamine </a:t>
            </a:r>
            <a:r>
              <a:rPr lang="en-US" altLang="en-US" dirty="0" err="1">
                <a:solidFill>
                  <a:srgbClr val="332B60"/>
                </a:solidFill>
              </a:rPr>
              <a:t>näidikuplokiga</a:t>
            </a:r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D673DF72-15C5-CFCD-1A96-D70F619203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344151"/>
            <a:ext cx="8802241" cy="3940539"/>
          </a:xfrm>
        </p:spPr>
        <p:txBody>
          <a:bodyPr/>
          <a:lstStyle/>
          <a:p>
            <a:r>
              <a:rPr lang="en-US" altLang="en-US" dirty="0"/>
              <a:t>X11175 </a:t>
            </a:r>
            <a:r>
              <a:rPr lang="en-US" altLang="en-US" dirty="0" err="1"/>
              <a:t>spidomeetri</a:t>
            </a:r>
            <a:r>
              <a:rPr lang="en-US" altLang="en-US" dirty="0"/>
              <a:t> </a:t>
            </a:r>
            <a:r>
              <a:rPr lang="en-US" altLang="en-US" dirty="0" err="1"/>
              <a:t>tagune</a:t>
            </a:r>
            <a:r>
              <a:rPr lang="en-US" altLang="en-US" dirty="0"/>
              <a:t> </a:t>
            </a:r>
            <a:r>
              <a:rPr lang="en-US" altLang="en-US" dirty="0" err="1"/>
              <a:t>pistik</a:t>
            </a:r>
            <a:endParaRPr lang="en-US" altLang="en-US" dirty="0"/>
          </a:p>
          <a:p>
            <a:pPr lvl="1"/>
            <a:r>
              <a:rPr lang="en-US" altLang="en-US" dirty="0" err="1"/>
              <a:t>Kõige</a:t>
            </a:r>
            <a:r>
              <a:rPr lang="en-US" altLang="en-US" dirty="0"/>
              <a:t> </a:t>
            </a:r>
            <a:r>
              <a:rPr lang="en-US" altLang="en-US" dirty="0" err="1"/>
              <a:t>lihtsam</a:t>
            </a:r>
            <a:r>
              <a:rPr lang="en-US" altLang="en-US" dirty="0"/>
              <a:t> ja </a:t>
            </a:r>
            <a:r>
              <a:rPr lang="en-US" altLang="en-US" dirty="0" err="1"/>
              <a:t>otsesem</a:t>
            </a:r>
            <a:r>
              <a:rPr lang="en-US" altLang="en-US" dirty="0"/>
              <a:t> </a:t>
            </a:r>
            <a:r>
              <a:rPr lang="en-US" altLang="en-US" dirty="0" err="1"/>
              <a:t>viis</a:t>
            </a:r>
            <a:r>
              <a:rPr lang="en-US" altLang="en-US" dirty="0"/>
              <a:t> </a:t>
            </a:r>
            <a:r>
              <a:rPr lang="en-US" altLang="en-US" dirty="0" err="1"/>
              <a:t>saada</a:t>
            </a:r>
            <a:r>
              <a:rPr lang="en-US" altLang="en-US" dirty="0"/>
              <a:t> </a:t>
            </a:r>
            <a:r>
              <a:rPr lang="en-US" altLang="en-US" dirty="0" err="1"/>
              <a:t>ligi</a:t>
            </a:r>
            <a:r>
              <a:rPr lang="en-US" altLang="en-US" dirty="0"/>
              <a:t> CAN </a:t>
            </a:r>
            <a:r>
              <a:rPr lang="en-US" altLang="en-US" dirty="0" err="1"/>
              <a:t>võrgule</a:t>
            </a:r>
            <a:endParaRPr lang="en-US" altLang="en-US" dirty="0"/>
          </a:p>
        </p:txBody>
      </p:sp>
      <p:pic>
        <p:nvPicPr>
          <p:cNvPr id="3" name="Picture 2" descr="Resetting the oil service indicator | BMW Forum - BimmerFest BMW Forums">
            <a:extLst>
              <a:ext uri="{FF2B5EF4-FFF2-40B4-BE49-F238E27FC236}">
                <a16:creationId xmlns:a16="http://schemas.microsoft.com/office/drawing/2014/main" id="{37E3DCE3-B8DB-558D-D4C2-02132EEE64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63102" y="151837"/>
            <a:ext cx="2940187" cy="2212961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494B367-8407-61ED-B944-BACECFF23926}"/>
              </a:ext>
            </a:extLst>
          </p:cNvPr>
          <p:cNvGrpSpPr/>
          <p:nvPr/>
        </p:nvGrpSpPr>
        <p:grpSpPr>
          <a:xfrm>
            <a:off x="8110576" y="2762236"/>
            <a:ext cx="3355522" cy="2105358"/>
            <a:chOff x="7081876" y="2637064"/>
            <a:chExt cx="3355522" cy="2105358"/>
          </a:xfrm>
        </p:grpSpPr>
        <p:pic>
          <p:nvPicPr>
            <p:cNvPr id="4" name="Picture 3" descr="Datei:E83 X11175 2.jpg – I-BUS App Wiki">
              <a:extLst>
                <a:ext uri="{FF2B5EF4-FFF2-40B4-BE49-F238E27FC236}">
                  <a16:creationId xmlns:a16="http://schemas.microsoft.com/office/drawing/2014/main" id="{66FAA874-57C2-F762-7E52-1CE6B2E95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934402" y="2637064"/>
              <a:ext cx="1650470" cy="1371977"/>
            </a:xfrm>
            <a:prstGeom prst="rect">
              <a:avLst/>
            </a:prstGeom>
          </p:spPr>
        </p:pic>
        <p:pic>
          <p:nvPicPr>
            <p:cNvPr id="5" name="Picture 4" descr="X11175 Component connector (26-pin, black)">
              <a:extLst>
                <a:ext uri="{FF2B5EF4-FFF2-40B4-BE49-F238E27FC236}">
                  <a16:creationId xmlns:a16="http://schemas.microsoft.com/office/drawing/2014/main" id="{C96772AF-63D5-FB06-F944-D55AAF693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081876" y="4040293"/>
              <a:ext cx="3355522" cy="702129"/>
            </a:xfrm>
            <a:prstGeom prst="rect">
              <a:avLst/>
            </a:prstGeom>
          </p:spPr>
        </p:pic>
      </p:grpSp>
      <p:sp>
        <p:nvSpPr>
          <p:cNvPr id="9" name="Arrow: Right 8">
            <a:extLst>
              <a:ext uri="{FF2B5EF4-FFF2-40B4-BE49-F238E27FC236}">
                <a16:creationId xmlns:a16="http://schemas.microsoft.com/office/drawing/2014/main" id="{A2A0ED4B-B309-EDD1-70E3-3BE205672452}"/>
              </a:ext>
            </a:extLst>
          </p:cNvPr>
          <p:cNvSpPr/>
          <p:nvPr/>
        </p:nvSpPr>
        <p:spPr>
          <a:xfrm rot="17480028">
            <a:off x="9275714" y="5023530"/>
            <a:ext cx="1405198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74DFA77A-E1F4-D4FB-9467-4A2304487808}"/>
              </a:ext>
            </a:extLst>
          </p:cNvPr>
          <p:cNvSpPr/>
          <p:nvPr/>
        </p:nvSpPr>
        <p:spPr>
          <a:xfrm rot="14168119">
            <a:off x="10411807" y="4666994"/>
            <a:ext cx="746050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68F18BE4-849F-C83B-B0F2-603EF8720795}"/>
              </a:ext>
            </a:extLst>
          </p:cNvPr>
          <p:cNvSpPr/>
          <p:nvPr/>
        </p:nvSpPr>
        <p:spPr>
          <a:xfrm rot="18104243">
            <a:off x="7676771" y="4879265"/>
            <a:ext cx="746050" cy="196200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Teksti kohatäide 1">
            <a:extLst>
              <a:ext uri="{FF2B5EF4-FFF2-40B4-BE49-F238E27FC236}">
                <a16:creationId xmlns:a16="http://schemas.microsoft.com/office/drawing/2014/main" id="{A569A07E-333E-9447-9870-93F9F6FF1E86}"/>
              </a:ext>
            </a:extLst>
          </p:cNvPr>
          <p:cNvSpPr txBox="1">
            <a:spLocks/>
          </p:cNvSpPr>
          <p:nvPr/>
        </p:nvSpPr>
        <p:spPr>
          <a:xfrm>
            <a:off x="6944908" y="5320933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K-BUS, </a:t>
            </a:r>
            <a:r>
              <a:rPr lang="en-US" dirty="0" err="1"/>
              <a:t>viik</a:t>
            </a:r>
            <a:r>
              <a:rPr lang="en-US" dirty="0"/>
              <a:t> 14 </a:t>
            </a:r>
          </a:p>
        </p:txBody>
      </p:sp>
      <p:sp>
        <p:nvSpPr>
          <p:cNvPr id="18" name="Teksti kohatäide 1">
            <a:extLst>
              <a:ext uri="{FF2B5EF4-FFF2-40B4-BE49-F238E27FC236}">
                <a16:creationId xmlns:a16="http://schemas.microsoft.com/office/drawing/2014/main" id="{A5953434-D90D-77D1-1D08-4F2B8F03F467}"/>
              </a:ext>
            </a:extLst>
          </p:cNvPr>
          <p:cNvSpPr txBox="1">
            <a:spLocks/>
          </p:cNvSpPr>
          <p:nvPr/>
        </p:nvSpPr>
        <p:spPr>
          <a:xfrm>
            <a:off x="8766904" y="5811774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CAN-H, </a:t>
            </a:r>
            <a:r>
              <a:rPr lang="en-US" dirty="0" err="1"/>
              <a:t>viik</a:t>
            </a:r>
            <a:r>
              <a:rPr lang="en-US" dirty="0"/>
              <a:t> 9</a:t>
            </a:r>
          </a:p>
        </p:txBody>
      </p:sp>
      <p:sp>
        <p:nvSpPr>
          <p:cNvPr id="20" name="Teksti kohatäide 1">
            <a:extLst>
              <a:ext uri="{FF2B5EF4-FFF2-40B4-BE49-F238E27FC236}">
                <a16:creationId xmlns:a16="http://schemas.microsoft.com/office/drawing/2014/main" id="{AA7594C9-C4C0-80A1-5CA5-71D79E75A61A}"/>
              </a:ext>
            </a:extLst>
          </p:cNvPr>
          <p:cNvSpPr txBox="1">
            <a:spLocks/>
          </p:cNvSpPr>
          <p:nvPr/>
        </p:nvSpPr>
        <p:spPr>
          <a:xfrm>
            <a:off x="10364487" y="5106930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CAN-L, </a:t>
            </a:r>
            <a:r>
              <a:rPr lang="en-US" dirty="0" err="1"/>
              <a:t>viik</a:t>
            </a:r>
            <a:r>
              <a:rPr lang="en-US" dirty="0"/>
              <a:t> 10</a:t>
            </a:r>
          </a:p>
        </p:txBody>
      </p:sp>
      <p:sp>
        <p:nvSpPr>
          <p:cNvPr id="22" name="Teksti kohatäide 1">
            <a:extLst>
              <a:ext uri="{FF2B5EF4-FFF2-40B4-BE49-F238E27FC236}">
                <a16:creationId xmlns:a16="http://schemas.microsoft.com/office/drawing/2014/main" id="{98108FE7-9B2B-5884-CFF8-D5DECDF56BC7}"/>
              </a:ext>
            </a:extLst>
          </p:cNvPr>
          <p:cNvSpPr txBox="1">
            <a:spLocks/>
          </p:cNvSpPr>
          <p:nvPr/>
        </p:nvSpPr>
        <p:spPr>
          <a:xfrm>
            <a:off x="9304111" y="2348453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8. </a:t>
            </a:r>
            <a:r>
              <a:rPr lang="en-US" altLang="en-US" sz="1000" dirty="0" err="1"/>
              <a:t>Spidomeetri</a:t>
            </a:r>
            <a:r>
              <a:rPr lang="en-US" altLang="en-US" sz="1000" dirty="0"/>
              <a:t> </a:t>
            </a:r>
            <a:r>
              <a:rPr lang="en-US" altLang="en-US" sz="1000" dirty="0" err="1"/>
              <a:t>tagune</a:t>
            </a:r>
            <a:r>
              <a:rPr lang="en-US" altLang="en-US" sz="1000" dirty="0"/>
              <a:t> </a:t>
            </a:r>
            <a:r>
              <a:rPr lang="en-US" altLang="en-US" sz="1000" dirty="0" err="1"/>
              <a:t>ühendus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https://tinyurl.com/bvxd0et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sp>
        <p:nvSpPr>
          <p:cNvPr id="24" name="Teksti kohatäide 1">
            <a:extLst>
              <a:ext uri="{FF2B5EF4-FFF2-40B4-BE49-F238E27FC236}">
                <a16:creationId xmlns:a16="http://schemas.microsoft.com/office/drawing/2014/main" id="{AA14AE39-FB5D-5BFC-9143-24529B99F72C}"/>
              </a:ext>
            </a:extLst>
          </p:cNvPr>
          <p:cNvSpPr txBox="1">
            <a:spLocks/>
          </p:cNvSpPr>
          <p:nvPr/>
        </p:nvSpPr>
        <p:spPr>
          <a:xfrm>
            <a:off x="8565476" y="6216050"/>
            <a:ext cx="2408465" cy="234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9. X11175 </a:t>
            </a:r>
            <a:r>
              <a:rPr lang="en-US" altLang="en-US" sz="1000" dirty="0" err="1"/>
              <a:t>viikude</a:t>
            </a:r>
            <a:r>
              <a:rPr lang="en-US" altLang="en-US" sz="1000" dirty="0"/>
              <a:t> </a:t>
            </a:r>
            <a:r>
              <a:rPr lang="en-US" altLang="en-US" sz="1000" dirty="0" err="1"/>
              <a:t>joonis</a:t>
            </a:r>
            <a:br>
              <a:rPr lang="en-US" altLang="en-US" sz="1000" dirty="0"/>
            </a:br>
            <a:r>
              <a:rPr lang="en-US" altLang="en-US" sz="1000" dirty="0"/>
              <a:t>Allikas: </a:t>
            </a:r>
            <a:r>
              <a:rPr lang="en-US" sz="1000" dirty="0"/>
              <a:t>https://tinyurl.com/lksx98vb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1BA885-98A2-868E-0B4D-F7D1E56066DA}"/>
              </a:ext>
            </a:extLst>
          </p:cNvPr>
          <p:cNvSpPr txBox="1"/>
          <p:nvPr/>
        </p:nvSpPr>
        <p:spPr>
          <a:xfrm>
            <a:off x="129760" y="2978777"/>
            <a:ext cx="135387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  <a:p>
            <a:pPr algn="ctr"/>
            <a:r>
              <a:rPr lang="en-US" dirty="0"/>
              <a:t>X11175</a:t>
            </a:r>
          </a:p>
          <a:p>
            <a:endParaRPr lang="en-US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683784DB-1F18-D0EE-DB26-E7268D0E35F8}"/>
              </a:ext>
            </a:extLst>
          </p:cNvPr>
          <p:cNvSpPr/>
          <p:nvPr/>
        </p:nvSpPr>
        <p:spPr>
          <a:xfrm>
            <a:off x="1578427" y="309410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B6AFDF82-0BF5-8ECE-F89A-B16E8717596E}"/>
              </a:ext>
            </a:extLst>
          </p:cNvPr>
          <p:cNvSpPr/>
          <p:nvPr/>
        </p:nvSpPr>
        <p:spPr>
          <a:xfrm>
            <a:off x="1578427" y="361447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Teksti kohatäide 1">
            <a:extLst>
              <a:ext uri="{FF2B5EF4-FFF2-40B4-BE49-F238E27FC236}">
                <a16:creationId xmlns:a16="http://schemas.microsoft.com/office/drawing/2014/main" id="{143EDFC2-F856-16C7-FF60-8FF591582F23}"/>
              </a:ext>
            </a:extLst>
          </p:cNvPr>
          <p:cNvSpPr txBox="1">
            <a:spLocks/>
          </p:cNvSpPr>
          <p:nvPr/>
        </p:nvSpPr>
        <p:spPr>
          <a:xfrm>
            <a:off x="1833295" y="2861514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CAN-H</a:t>
            </a:r>
          </a:p>
        </p:txBody>
      </p:sp>
      <p:sp>
        <p:nvSpPr>
          <p:cNvPr id="32" name="Teksti kohatäide 1">
            <a:extLst>
              <a:ext uri="{FF2B5EF4-FFF2-40B4-BE49-F238E27FC236}">
                <a16:creationId xmlns:a16="http://schemas.microsoft.com/office/drawing/2014/main" id="{D11B7577-B0BF-8EE2-7EB6-430E5E0A4F8D}"/>
              </a:ext>
            </a:extLst>
          </p:cNvPr>
          <p:cNvSpPr txBox="1">
            <a:spLocks/>
          </p:cNvSpPr>
          <p:nvPr/>
        </p:nvSpPr>
        <p:spPr>
          <a:xfrm>
            <a:off x="1822603" y="3400468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9D74F30-C24D-558C-3A4B-FF24912BACD7}"/>
              </a:ext>
            </a:extLst>
          </p:cNvPr>
          <p:cNvSpPr txBox="1"/>
          <p:nvPr/>
        </p:nvSpPr>
        <p:spPr>
          <a:xfrm>
            <a:off x="3027093" y="2998673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r>
              <a:rPr lang="en-US" altLang="en-US" dirty="0"/>
              <a:t>SN65HVD230</a:t>
            </a:r>
          </a:p>
          <a:p>
            <a:endParaRPr lang="en-US" dirty="0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23CB7ADA-D974-BD52-53AC-3CDD423A16B6}"/>
              </a:ext>
            </a:extLst>
          </p:cNvPr>
          <p:cNvSpPr/>
          <p:nvPr/>
        </p:nvSpPr>
        <p:spPr>
          <a:xfrm>
            <a:off x="4614691" y="2581164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C7287682-11C1-206B-93F9-93A8B00077D0}"/>
              </a:ext>
            </a:extLst>
          </p:cNvPr>
          <p:cNvSpPr/>
          <p:nvPr/>
        </p:nvSpPr>
        <p:spPr>
          <a:xfrm>
            <a:off x="4620903" y="3118153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F462B063-8D27-0BCD-FBBF-0BCDDE5173F0}"/>
              </a:ext>
            </a:extLst>
          </p:cNvPr>
          <p:cNvSpPr/>
          <p:nvPr/>
        </p:nvSpPr>
        <p:spPr>
          <a:xfrm>
            <a:off x="4624778" y="411190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2" name="Teksti kohatäide 1">
            <a:extLst>
              <a:ext uri="{FF2B5EF4-FFF2-40B4-BE49-F238E27FC236}">
                <a16:creationId xmlns:a16="http://schemas.microsoft.com/office/drawing/2014/main" id="{521E01E7-E0BC-5B58-A1FA-7D05545438DD}"/>
              </a:ext>
            </a:extLst>
          </p:cNvPr>
          <p:cNvSpPr txBox="1">
            <a:spLocks/>
          </p:cNvSpPr>
          <p:nvPr/>
        </p:nvSpPr>
        <p:spPr>
          <a:xfrm>
            <a:off x="5114963" y="2348469"/>
            <a:ext cx="31738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Tx</a:t>
            </a:r>
          </a:p>
        </p:txBody>
      </p:sp>
      <p:sp>
        <p:nvSpPr>
          <p:cNvPr id="44" name="Teksti kohatäide 1">
            <a:extLst>
              <a:ext uri="{FF2B5EF4-FFF2-40B4-BE49-F238E27FC236}">
                <a16:creationId xmlns:a16="http://schemas.microsoft.com/office/drawing/2014/main" id="{0E49AB07-8BDB-F866-0B62-8FFE92140D6D}"/>
              </a:ext>
            </a:extLst>
          </p:cNvPr>
          <p:cNvSpPr txBox="1">
            <a:spLocks/>
          </p:cNvSpPr>
          <p:nvPr/>
        </p:nvSpPr>
        <p:spPr>
          <a:xfrm>
            <a:off x="5109264" y="2865927"/>
            <a:ext cx="384899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Rx</a:t>
            </a: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97146654-897C-22A8-B84C-4B5AF687C8DA}"/>
              </a:ext>
            </a:extLst>
          </p:cNvPr>
          <p:cNvSpPr/>
          <p:nvPr/>
        </p:nvSpPr>
        <p:spPr>
          <a:xfrm>
            <a:off x="4614691" y="3614471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0" name="Teksti kohatäide 1">
            <a:extLst>
              <a:ext uri="{FF2B5EF4-FFF2-40B4-BE49-F238E27FC236}">
                <a16:creationId xmlns:a16="http://schemas.microsoft.com/office/drawing/2014/main" id="{B9BC3F13-02D3-52D7-9C54-D1699072A086}"/>
              </a:ext>
            </a:extLst>
          </p:cNvPr>
          <p:cNvSpPr txBox="1">
            <a:spLocks/>
          </p:cNvSpPr>
          <p:nvPr/>
        </p:nvSpPr>
        <p:spPr>
          <a:xfrm>
            <a:off x="5016535" y="3386747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3.3 V</a:t>
            </a:r>
          </a:p>
        </p:txBody>
      </p:sp>
      <p:sp>
        <p:nvSpPr>
          <p:cNvPr id="52" name="Teksti kohatäide 1">
            <a:extLst>
              <a:ext uri="{FF2B5EF4-FFF2-40B4-BE49-F238E27FC236}">
                <a16:creationId xmlns:a16="http://schemas.microsoft.com/office/drawing/2014/main" id="{91CB5F30-3922-0608-59CD-4CF9D9D0C909}"/>
              </a:ext>
            </a:extLst>
          </p:cNvPr>
          <p:cNvSpPr txBox="1">
            <a:spLocks/>
          </p:cNvSpPr>
          <p:nvPr/>
        </p:nvSpPr>
        <p:spPr>
          <a:xfrm>
            <a:off x="5016534" y="3891827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GND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40967CA-87FB-AA0E-678E-559DC20FDC2E}"/>
              </a:ext>
            </a:extLst>
          </p:cNvPr>
          <p:cNvSpPr txBox="1"/>
          <p:nvPr/>
        </p:nvSpPr>
        <p:spPr>
          <a:xfrm>
            <a:off x="6162429" y="2998673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pPr algn="ctr"/>
            <a:r>
              <a:rPr lang="en-US" altLang="en-US" dirty="0"/>
              <a:t>1. ESP-32 </a:t>
            </a:r>
          </a:p>
          <a:p>
            <a:endParaRPr lang="en-US" dirty="0"/>
          </a:p>
        </p:txBody>
      </p:sp>
      <p:sp>
        <p:nvSpPr>
          <p:cNvPr id="55" name="Teksti kohatäide 1">
            <a:extLst>
              <a:ext uri="{FF2B5EF4-FFF2-40B4-BE49-F238E27FC236}">
                <a16:creationId xmlns:a16="http://schemas.microsoft.com/office/drawing/2014/main" id="{3090F2A3-8168-41BA-2035-BF49182CE9D7}"/>
              </a:ext>
            </a:extLst>
          </p:cNvPr>
          <p:cNvSpPr txBox="1">
            <a:spLocks/>
          </p:cNvSpPr>
          <p:nvPr/>
        </p:nvSpPr>
        <p:spPr>
          <a:xfrm>
            <a:off x="1653245" y="3871542"/>
            <a:ext cx="1204233" cy="3158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500 kbit/s</a:t>
            </a:r>
          </a:p>
        </p:txBody>
      </p:sp>
    </p:spTree>
    <p:extLst>
      <p:ext uri="{BB962C8B-B14F-4D97-AF65-F5344CB8AC3E}">
        <p14:creationId xmlns:p14="http://schemas.microsoft.com/office/powerpoint/2010/main" val="3121154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CAN </a:t>
            </a:r>
            <a:r>
              <a:rPr lang="en-US" dirty="0" err="1"/>
              <a:t>liikluse</a:t>
            </a:r>
            <a:r>
              <a:rPr lang="en-US" dirty="0"/>
              <a:t> </a:t>
            </a:r>
            <a:r>
              <a:rPr lang="en-US" dirty="0" err="1"/>
              <a:t>simulaator</a:t>
            </a:r>
            <a:endParaRPr lang="en-US" altLang="en-US" dirty="0"/>
          </a:p>
        </p:txBody>
      </p:sp>
      <p:sp>
        <p:nvSpPr>
          <p:cNvPr id="8196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79427" y="1577500"/>
            <a:ext cx="10529231" cy="3939063"/>
          </a:xfrm>
        </p:spPr>
        <p:txBody>
          <a:bodyPr/>
          <a:lstStyle/>
          <a:p>
            <a:r>
              <a:rPr lang="en-US" altLang="en-US" dirty="0" err="1"/>
              <a:t>Soovisime</a:t>
            </a:r>
            <a:r>
              <a:rPr lang="en-US" altLang="en-US" dirty="0"/>
              <a:t> </a:t>
            </a:r>
            <a:r>
              <a:rPr lang="en-US" altLang="en-US" dirty="0" err="1"/>
              <a:t>esmalt</a:t>
            </a:r>
            <a:r>
              <a:rPr lang="en-US" altLang="en-US" dirty="0"/>
              <a:t> </a:t>
            </a:r>
            <a:r>
              <a:rPr lang="en-US" altLang="en-US" dirty="0" err="1"/>
              <a:t>tõestada</a:t>
            </a:r>
            <a:r>
              <a:rPr lang="en-US" altLang="en-US" dirty="0"/>
              <a:t>, kas SN65HVD230 ja ESP-32 </a:t>
            </a:r>
            <a:r>
              <a:rPr lang="en-US" altLang="en-US" dirty="0" err="1"/>
              <a:t>vaheline</a:t>
            </a:r>
            <a:r>
              <a:rPr lang="en-US" altLang="en-US" dirty="0"/>
              <a:t> </a:t>
            </a:r>
            <a:r>
              <a:rPr lang="en-US" altLang="en-US" dirty="0" err="1"/>
              <a:t>suhtlus</a:t>
            </a:r>
            <a:r>
              <a:rPr lang="en-US" altLang="en-US" dirty="0"/>
              <a:t> on </a:t>
            </a:r>
            <a:r>
              <a:rPr lang="en-US" altLang="en-US" dirty="0" err="1"/>
              <a:t>teostatav</a:t>
            </a:r>
            <a:endParaRPr lang="en-US" altLang="en-US" dirty="0"/>
          </a:p>
          <a:p>
            <a:pPr lvl="1"/>
            <a:r>
              <a:rPr lang="en-US" altLang="en-US" dirty="0"/>
              <a:t>ESP 1 – </a:t>
            </a:r>
            <a:r>
              <a:rPr lang="en-US" altLang="en-US" dirty="0" err="1"/>
              <a:t>sõnumi</a:t>
            </a:r>
            <a:r>
              <a:rPr lang="en-US" altLang="en-US" dirty="0"/>
              <a:t> </a:t>
            </a:r>
            <a:r>
              <a:rPr lang="en-US" altLang="en-US" dirty="0" err="1"/>
              <a:t>saatja</a:t>
            </a:r>
            <a:r>
              <a:rPr lang="en-US" altLang="en-US" dirty="0"/>
              <a:t> </a:t>
            </a:r>
            <a:r>
              <a:rPr lang="en-US" altLang="en-US" dirty="0" err="1"/>
              <a:t>ehk</a:t>
            </a:r>
            <a:r>
              <a:rPr lang="en-US" altLang="en-US" dirty="0"/>
              <a:t> “auto”</a:t>
            </a:r>
          </a:p>
          <a:p>
            <a:pPr lvl="1"/>
            <a:r>
              <a:rPr lang="en-US" altLang="en-US" dirty="0"/>
              <a:t>ESP 2 – </a:t>
            </a:r>
            <a:r>
              <a:rPr lang="en-US" altLang="en-US" dirty="0" err="1"/>
              <a:t>sõnumi</a:t>
            </a:r>
            <a:r>
              <a:rPr lang="en-US" altLang="en-US" dirty="0"/>
              <a:t> </a:t>
            </a:r>
            <a:r>
              <a:rPr lang="en-US" altLang="en-US" dirty="0" err="1"/>
              <a:t>saaja</a:t>
            </a:r>
            <a:r>
              <a:rPr lang="en-US" altLang="en-US" dirty="0"/>
              <a:t> </a:t>
            </a:r>
          </a:p>
          <a:p>
            <a:pPr lvl="1"/>
            <a:r>
              <a:rPr lang="en-US" altLang="en-US" dirty="0" err="1"/>
              <a:t>Omavahel</a:t>
            </a:r>
            <a:r>
              <a:rPr lang="en-US" altLang="en-US" dirty="0"/>
              <a:t> </a:t>
            </a:r>
            <a:r>
              <a:rPr lang="en-US" altLang="en-US" dirty="0" err="1"/>
              <a:t>ühendatud</a:t>
            </a:r>
            <a:r>
              <a:rPr lang="en-US" altLang="en-US" dirty="0"/>
              <a:t> </a:t>
            </a:r>
            <a:r>
              <a:rPr lang="en-US" altLang="en-US" dirty="0" err="1"/>
              <a:t>kahe</a:t>
            </a:r>
            <a:r>
              <a:rPr lang="en-US" altLang="en-US" dirty="0"/>
              <a:t> SN65HVD230 </a:t>
            </a:r>
            <a:r>
              <a:rPr lang="en-US" altLang="en-US" dirty="0" err="1"/>
              <a:t>transiiveri</a:t>
            </a:r>
            <a:r>
              <a:rPr lang="en-US" altLang="en-US" dirty="0"/>
              <a:t> </a:t>
            </a:r>
            <a:r>
              <a:rPr lang="en-US" altLang="en-US" dirty="0" err="1"/>
              <a:t>plaadiga</a:t>
            </a:r>
            <a:endParaRPr lang="en-US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2484DA-DE92-1B6E-48DE-AFBD65F80373}"/>
              </a:ext>
            </a:extLst>
          </p:cNvPr>
          <p:cNvSpPr txBox="1"/>
          <p:nvPr/>
        </p:nvSpPr>
        <p:spPr>
          <a:xfrm>
            <a:off x="377188" y="3557005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pPr algn="ctr"/>
            <a:r>
              <a:rPr lang="en-US" altLang="en-US" dirty="0"/>
              <a:t>1. ESP-32 </a:t>
            </a:r>
          </a:p>
          <a:p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81B7303-6303-A01A-8A92-DC7863617AFD}"/>
              </a:ext>
            </a:extLst>
          </p:cNvPr>
          <p:cNvSpPr/>
          <p:nvPr/>
        </p:nvSpPr>
        <p:spPr>
          <a:xfrm>
            <a:off x="1990224" y="3266339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852FBCB2-8D48-E7B2-3A56-DCA3CC92A475}"/>
              </a:ext>
            </a:extLst>
          </p:cNvPr>
          <p:cNvSpPr/>
          <p:nvPr/>
        </p:nvSpPr>
        <p:spPr>
          <a:xfrm>
            <a:off x="1996436" y="3803328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DFF0626-0893-F321-D60C-C2C4AFFEE179}"/>
              </a:ext>
            </a:extLst>
          </p:cNvPr>
          <p:cNvSpPr/>
          <p:nvPr/>
        </p:nvSpPr>
        <p:spPr>
          <a:xfrm>
            <a:off x="2000311" y="479707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eksti kohatäide 1">
            <a:extLst>
              <a:ext uri="{FF2B5EF4-FFF2-40B4-BE49-F238E27FC236}">
                <a16:creationId xmlns:a16="http://schemas.microsoft.com/office/drawing/2014/main" id="{566F3EE1-91A5-C184-F00B-58D100F80976}"/>
              </a:ext>
            </a:extLst>
          </p:cNvPr>
          <p:cNvSpPr txBox="1">
            <a:spLocks/>
          </p:cNvSpPr>
          <p:nvPr/>
        </p:nvSpPr>
        <p:spPr>
          <a:xfrm>
            <a:off x="2490496" y="3033644"/>
            <a:ext cx="31738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Tx</a:t>
            </a:r>
          </a:p>
        </p:txBody>
      </p:sp>
      <p:sp>
        <p:nvSpPr>
          <p:cNvPr id="15" name="Teksti kohatäide 1">
            <a:extLst>
              <a:ext uri="{FF2B5EF4-FFF2-40B4-BE49-F238E27FC236}">
                <a16:creationId xmlns:a16="http://schemas.microsoft.com/office/drawing/2014/main" id="{C6FE975D-87D8-ED82-64A2-C22061E54074}"/>
              </a:ext>
            </a:extLst>
          </p:cNvPr>
          <p:cNvSpPr txBox="1">
            <a:spLocks/>
          </p:cNvSpPr>
          <p:nvPr/>
        </p:nvSpPr>
        <p:spPr>
          <a:xfrm>
            <a:off x="2484797" y="3551102"/>
            <a:ext cx="384899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Rx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F63679B-6A0D-50DF-D01B-D9496A568150}"/>
              </a:ext>
            </a:extLst>
          </p:cNvPr>
          <p:cNvSpPr/>
          <p:nvPr/>
        </p:nvSpPr>
        <p:spPr>
          <a:xfrm>
            <a:off x="1990224" y="429964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Teksti kohatäide 1">
            <a:extLst>
              <a:ext uri="{FF2B5EF4-FFF2-40B4-BE49-F238E27FC236}">
                <a16:creationId xmlns:a16="http://schemas.microsoft.com/office/drawing/2014/main" id="{9080A100-2460-6EDF-F7FD-5655D2519485}"/>
              </a:ext>
            </a:extLst>
          </p:cNvPr>
          <p:cNvSpPr txBox="1">
            <a:spLocks/>
          </p:cNvSpPr>
          <p:nvPr/>
        </p:nvSpPr>
        <p:spPr>
          <a:xfrm>
            <a:off x="2392068" y="4071922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3.3 V</a:t>
            </a:r>
          </a:p>
        </p:txBody>
      </p:sp>
      <p:sp>
        <p:nvSpPr>
          <p:cNvPr id="21" name="Teksti kohatäide 1">
            <a:extLst>
              <a:ext uri="{FF2B5EF4-FFF2-40B4-BE49-F238E27FC236}">
                <a16:creationId xmlns:a16="http://schemas.microsoft.com/office/drawing/2014/main" id="{91ADFDBD-FB60-CD7B-38BA-7631E8E0A41C}"/>
              </a:ext>
            </a:extLst>
          </p:cNvPr>
          <p:cNvSpPr txBox="1">
            <a:spLocks/>
          </p:cNvSpPr>
          <p:nvPr/>
        </p:nvSpPr>
        <p:spPr>
          <a:xfrm>
            <a:off x="2392067" y="4577002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GND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05E67D06-C948-2A74-8E63-16A549675555}"/>
              </a:ext>
            </a:extLst>
          </p:cNvPr>
          <p:cNvSpPr/>
          <p:nvPr/>
        </p:nvSpPr>
        <p:spPr>
          <a:xfrm>
            <a:off x="5360246" y="3720364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04B16B7E-1B6D-4E53-B20C-FA452532F1FE}"/>
              </a:ext>
            </a:extLst>
          </p:cNvPr>
          <p:cNvSpPr/>
          <p:nvPr/>
        </p:nvSpPr>
        <p:spPr>
          <a:xfrm>
            <a:off x="5360246" y="4240734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9" name="Teksti kohatäide 1">
            <a:extLst>
              <a:ext uri="{FF2B5EF4-FFF2-40B4-BE49-F238E27FC236}">
                <a16:creationId xmlns:a16="http://schemas.microsoft.com/office/drawing/2014/main" id="{EAB6DBB0-67DF-7BE0-FC89-DA0515C75A94}"/>
              </a:ext>
            </a:extLst>
          </p:cNvPr>
          <p:cNvSpPr txBox="1">
            <a:spLocks/>
          </p:cNvSpPr>
          <p:nvPr/>
        </p:nvSpPr>
        <p:spPr>
          <a:xfrm>
            <a:off x="5659230" y="4019135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49C982D-FCAC-3824-A0BA-F10485317B3E}"/>
              </a:ext>
            </a:extLst>
          </p:cNvPr>
          <p:cNvSpPr txBox="1"/>
          <p:nvPr/>
        </p:nvSpPr>
        <p:spPr>
          <a:xfrm>
            <a:off x="3491857" y="3551102"/>
            <a:ext cx="1726838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r>
              <a:rPr lang="en-US" altLang="en-US" dirty="0"/>
              <a:t>1. SN65HVD230</a:t>
            </a:r>
          </a:p>
          <a:p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4331401-A5B4-20B2-3BBC-9E4286B18F26}"/>
              </a:ext>
            </a:extLst>
          </p:cNvPr>
          <p:cNvSpPr txBox="1"/>
          <p:nvPr/>
        </p:nvSpPr>
        <p:spPr>
          <a:xfrm>
            <a:off x="6804636" y="3525667"/>
            <a:ext cx="170041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r>
              <a:rPr lang="en-US" altLang="en-US" dirty="0"/>
              <a:t>2. SN65HVD230</a:t>
            </a:r>
          </a:p>
          <a:p>
            <a:endParaRPr lang="en-US" dirty="0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8F3CA171-5631-4DFD-3D3C-F7449C319693}"/>
              </a:ext>
            </a:extLst>
          </p:cNvPr>
          <p:cNvSpPr/>
          <p:nvPr/>
        </p:nvSpPr>
        <p:spPr>
          <a:xfrm>
            <a:off x="8643125" y="3266339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7" name="Arrow: Right 56">
            <a:extLst>
              <a:ext uri="{FF2B5EF4-FFF2-40B4-BE49-F238E27FC236}">
                <a16:creationId xmlns:a16="http://schemas.microsoft.com/office/drawing/2014/main" id="{8B9928C3-C884-C588-572F-31CDE9C4E664}"/>
              </a:ext>
            </a:extLst>
          </p:cNvPr>
          <p:cNvSpPr/>
          <p:nvPr/>
        </p:nvSpPr>
        <p:spPr>
          <a:xfrm>
            <a:off x="8649337" y="3803328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C209A4CA-ABA0-ECA5-1A99-79833680AA67}"/>
              </a:ext>
            </a:extLst>
          </p:cNvPr>
          <p:cNvSpPr/>
          <p:nvPr/>
        </p:nvSpPr>
        <p:spPr>
          <a:xfrm>
            <a:off x="8653212" y="479707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1" name="Teksti kohatäide 1">
            <a:extLst>
              <a:ext uri="{FF2B5EF4-FFF2-40B4-BE49-F238E27FC236}">
                <a16:creationId xmlns:a16="http://schemas.microsoft.com/office/drawing/2014/main" id="{F7DE8881-28DD-596B-4017-2238B51550F4}"/>
              </a:ext>
            </a:extLst>
          </p:cNvPr>
          <p:cNvSpPr txBox="1">
            <a:spLocks/>
          </p:cNvSpPr>
          <p:nvPr/>
        </p:nvSpPr>
        <p:spPr>
          <a:xfrm>
            <a:off x="9143397" y="3033644"/>
            <a:ext cx="31738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Tx</a:t>
            </a:r>
          </a:p>
        </p:txBody>
      </p:sp>
      <p:sp>
        <p:nvSpPr>
          <p:cNvPr id="63" name="Teksti kohatäide 1">
            <a:extLst>
              <a:ext uri="{FF2B5EF4-FFF2-40B4-BE49-F238E27FC236}">
                <a16:creationId xmlns:a16="http://schemas.microsoft.com/office/drawing/2014/main" id="{952C1D32-9272-4BD5-7371-74B15E18C470}"/>
              </a:ext>
            </a:extLst>
          </p:cNvPr>
          <p:cNvSpPr txBox="1">
            <a:spLocks/>
          </p:cNvSpPr>
          <p:nvPr/>
        </p:nvSpPr>
        <p:spPr>
          <a:xfrm>
            <a:off x="9137698" y="3551102"/>
            <a:ext cx="384899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Rx</a:t>
            </a:r>
          </a:p>
        </p:txBody>
      </p:sp>
      <p:sp>
        <p:nvSpPr>
          <p:cNvPr id="8193" name="Arrow: Right 8192">
            <a:extLst>
              <a:ext uri="{FF2B5EF4-FFF2-40B4-BE49-F238E27FC236}">
                <a16:creationId xmlns:a16="http://schemas.microsoft.com/office/drawing/2014/main" id="{E09B5E6C-F2D6-6FF8-FE3F-3E6E942AFE88}"/>
              </a:ext>
            </a:extLst>
          </p:cNvPr>
          <p:cNvSpPr/>
          <p:nvPr/>
        </p:nvSpPr>
        <p:spPr>
          <a:xfrm>
            <a:off x="8643125" y="429964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197" name="Teksti kohatäide 1">
            <a:extLst>
              <a:ext uri="{FF2B5EF4-FFF2-40B4-BE49-F238E27FC236}">
                <a16:creationId xmlns:a16="http://schemas.microsoft.com/office/drawing/2014/main" id="{F3901AD4-8EF4-706C-B241-1FED283B1CD6}"/>
              </a:ext>
            </a:extLst>
          </p:cNvPr>
          <p:cNvSpPr txBox="1">
            <a:spLocks/>
          </p:cNvSpPr>
          <p:nvPr/>
        </p:nvSpPr>
        <p:spPr>
          <a:xfrm>
            <a:off x="9044969" y="4071922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3.3 V</a:t>
            </a:r>
          </a:p>
        </p:txBody>
      </p:sp>
      <p:sp>
        <p:nvSpPr>
          <p:cNvPr id="8199" name="Teksti kohatäide 1">
            <a:extLst>
              <a:ext uri="{FF2B5EF4-FFF2-40B4-BE49-F238E27FC236}">
                <a16:creationId xmlns:a16="http://schemas.microsoft.com/office/drawing/2014/main" id="{4CB4A6E5-A533-A41F-1D89-59AEFB543062}"/>
              </a:ext>
            </a:extLst>
          </p:cNvPr>
          <p:cNvSpPr txBox="1">
            <a:spLocks/>
          </p:cNvSpPr>
          <p:nvPr/>
        </p:nvSpPr>
        <p:spPr>
          <a:xfrm>
            <a:off x="9044968" y="4577002"/>
            <a:ext cx="695653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GND</a:t>
            </a:r>
          </a:p>
        </p:txBody>
      </p:sp>
      <p:sp>
        <p:nvSpPr>
          <p:cNvPr id="8201" name="TextBox 8200">
            <a:extLst>
              <a:ext uri="{FF2B5EF4-FFF2-40B4-BE49-F238E27FC236}">
                <a16:creationId xmlns:a16="http://schemas.microsoft.com/office/drawing/2014/main" id="{BCE65DC4-7CB8-30A7-B98A-AC7C931447F3}"/>
              </a:ext>
            </a:extLst>
          </p:cNvPr>
          <p:cNvSpPr txBox="1"/>
          <p:nvPr/>
        </p:nvSpPr>
        <p:spPr>
          <a:xfrm>
            <a:off x="10181157" y="3557005"/>
            <a:ext cx="1431631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altLang="en-US" dirty="0"/>
          </a:p>
          <a:p>
            <a:pPr algn="ctr"/>
            <a:r>
              <a:rPr lang="en-US" altLang="en-US" dirty="0"/>
              <a:t>2. ESP-32 </a:t>
            </a:r>
          </a:p>
          <a:p>
            <a:endParaRPr lang="en-US" dirty="0"/>
          </a:p>
        </p:txBody>
      </p:sp>
      <p:sp>
        <p:nvSpPr>
          <p:cNvPr id="8203" name="Arrow: Right 8202">
            <a:extLst>
              <a:ext uri="{FF2B5EF4-FFF2-40B4-BE49-F238E27FC236}">
                <a16:creationId xmlns:a16="http://schemas.microsoft.com/office/drawing/2014/main" id="{435B24CE-50AD-098A-10C9-41EE80ADC7FC}"/>
              </a:ext>
            </a:extLst>
          </p:cNvPr>
          <p:cNvSpPr/>
          <p:nvPr/>
        </p:nvSpPr>
        <p:spPr>
          <a:xfrm rot="10800000">
            <a:off x="5334730" y="3518399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205" name="Teksti kohatäide 1">
            <a:extLst>
              <a:ext uri="{FF2B5EF4-FFF2-40B4-BE49-F238E27FC236}">
                <a16:creationId xmlns:a16="http://schemas.microsoft.com/office/drawing/2014/main" id="{0915D432-F15A-AACA-FB8C-CE91969D0B64}"/>
              </a:ext>
            </a:extLst>
          </p:cNvPr>
          <p:cNvSpPr txBox="1">
            <a:spLocks/>
          </p:cNvSpPr>
          <p:nvPr/>
        </p:nvSpPr>
        <p:spPr>
          <a:xfrm>
            <a:off x="5628274" y="3283836"/>
            <a:ext cx="1650470" cy="35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CAN-H</a:t>
            </a:r>
          </a:p>
        </p:txBody>
      </p:sp>
      <p:sp>
        <p:nvSpPr>
          <p:cNvPr id="8208" name="Arrow: Right 8207">
            <a:extLst>
              <a:ext uri="{FF2B5EF4-FFF2-40B4-BE49-F238E27FC236}">
                <a16:creationId xmlns:a16="http://schemas.microsoft.com/office/drawing/2014/main" id="{A2BDC8CF-2FAB-1EA7-F3CB-655F5306A194}"/>
              </a:ext>
            </a:extLst>
          </p:cNvPr>
          <p:cNvSpPr/>
          <p:nvPr/>
        </p:nvSpPr>
        <p:spPr>
          <a:xfrm rot="10800000">
            <a:off x="5334730" y="4442006"/>
            <a:ext cx="1353870" cy="185166"/>
          </a:xfrm>
          <a:prstGeom prst="rightArrow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55E0B-2D46-578F-E6E0-155BD0A92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3E19FD77-2ACD-71F9-73A8-E1C440BD42A1}"/>
              </a:ext>
            </a:extLst>
          </p:cNvPr>
          <p:cNvGrpSpPr/>
          <p:nvPr/>
        </p:nvGrpSpPr>
        <p:grpSpPr>
          <a:xfrm>
            <a:off x="4574241" y="-897605"/>
            <a:ext cx="7154043" cy="7755605"/>
            <a:chOff x="3580328" y="-897605"/>
            <a:chExt cx="7154043" cy="775560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515A325-B865-A86F-7910-6CD9F82BD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80328" y="0"/>
              <a:ext cx="5829706" cy="6858000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54744DB-102D-B59A-3BC9-4534940FD1F8}"/>
                </a:ext>
              </a:extLst>
            </p:cNvPr>
            <p:cNvSpPr/>
            <p:nvPr/>
          </p:nvSpPr>
          <p:spPr>
            <a:xfrm rot="1548593">
              <a:off x="5719206" y="-897605"/>
              <a:ext cx="5015165" cy="20384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2996B55B-3739-6943-BE1B-DA4B657FAD09}"/>
              </a:ext>
            </a:extLst>
          </p:cNvPr>
          <p:cNvSpPr txBox="1">
            <a:spLocks/>
          </p:cNvSpPr>
          <p:nvPr/>
        </p:nvSpPr>
        <p:spPr>
          <a:xfrm>
            <a:off x="7721946" y="350798"/>
            <a:ext cx="4648384" cy="314053"/>
          </a:xfrm>
          <a:prstGeom prst="rect">
            <a:avLst/>
          </a:prstGeom>
        </p:spPr>
        <p:txBody>
          <a:bodyPr vert="horz" lIns="0" tIns="0" rIns="0" bIns="0" rtlCol="0">
            <a:normAutofit fontScale="85000" lnSpcReduction="10000"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8163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3275" indent="-265113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28575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Kui CAN TX = CAN RX, </a:t>
            </a:r>
            <a:r>
              <a:rPr lang="en-US" dirty="0" err="1"/>
              <a:t>siis</a:t>
            </a:r>
            <a:r>
              <a:rPr lang="en-US" dirty="0"/>
              <a:t> on test </a:t>
            </a:r>
            <a:r>
              <a:rPr lang="en-US" dirty="0" err="1"/>
              <a:t>edukas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F3942D1-1EBF-EFC3-AFA6-B5C5EDE611BF}"/>
              </a:ext>
            </a:extLst>
          </p:cNvPr>
          <p:cNvSpPr txBox="1"/>
          <p:nvPr/>
        </p:nvSpPr>
        <p:spPr>
          <a:xfrm>
            <a:off x="270111" y="667142"/>
            <a:ext cx="6097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buNone/>
            </a:pPr>
            <a:r>
              <a:rPr lang="en-US" b="1" dirty="0" err="1">
                <a:solidFill>
                  <a:srgbClr val="332B60"/>
                </a:solidFill>
                <a:latin typeface="Calibri" pitchFamily="34" charset="0"/>
              </a:rPr>
              <a:t>Baidi</a:t>
            </a:r>
            <a:r>
              <a:rPr lang="en-US" b="1" dirty="0">
                <a:solidFill>
                  <a:srgbClr val="332B60"/>
                </a:solidFill>
                <a:latin typeface="Calibri" pitchFamily="34" charset="0"/>
              </a:rPr>
              <a:t> number:  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0    1   2   3   4   5   6    7</a:t>
            </a:r>
          </a:p>
          <a:p>
            <a:pPr rtl="0">
              <a:buNone/>
            </a:pPr>
            <a:r>
              <a:rPr lang="en-US" b="1" dirty="0">
                <a:solidFill>
                  <a:srgbClr val="332B60"/>
                </a:solidFill>
                <a:latin typeface="Calibri" pitchFamily="34" charset="0"/>
              </a:rPr>
              <a:t>Sisu:                   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05 </a:t>
            </a:r>
            <a:r>
              <a:rPr lang="en-US" dirty="0">
                <a:solidFill>
                  <a:srgbClr val="332B60"/>
                </a:solidFill>
              </a:rPr>
              <a:t> 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00 15 32 00 00 00 00</a:t>
            </a:r>
            <a:endParaRPr lang="en-US" dirty="0">
              <a:solidFill>
                <a:srgbClr val="332B60"/>
              </a:solidFill>
              <a:latin typeface="Courier New" panose="02070309020205020404" pitchFamily="49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2F0E98-3EC1-60CE-F68A-32C0749C627C}"/>
              </a:ext>
            </a:extLst>
          </p:cNvPr>
          <p:cNvSpPr txBox="1"/>
          <p:nvPr/>
        </p:nvSpPr>
        <p:spPr>
          <a:xfrm>
            <a:off x="270111" y="350798"/>
            <a:ext cx="61871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rgbClr val="332B60"/>
                </a:solidFill>
              </a:rPr>
              <a:t>Kaader</a:t>
            </a:r>
            <a:r>
              <a:rPr lang="en-US" dirty="0">
                <a:solidFill>
                  <a:srgbClr val="332B60"/>
                </a:solidFill>
              </a:rPr>
              <a:t> 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0x316 </a:t>
            </a:r>
            <a:r>
              <a:rPr lang="en-US" dirty="0" err="1">
                <a:solidFill>
                  <a:srgbClr val="332B60"/>
                </a:solidFill>
                <a:latin typeface="Calibri" pitchFamily="34" charset="0"/>
              </a:rPr>
              <a:t>ehk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 </a:t>
            </a:r>
            <a:r>
              <a:rPr lang="en-US" dirty="0" err="1">
                <a:solidFill>
                  <a:srgbClr val="332B60"/>
                </a:solidFill>
                <a:latin typeface="Calibri" pitchFamily="34" charset="0"/>
              </a:rPr>
              <a:t>pöörded</a:t>
            </a:r>
            <a:r>
              <a:rPr lang="en-US" dirty="0">
                <a:solidFill>
                  <a:srgbClr val="332B60"/>
                </a:solidFill>
                <a:latin typeface="Calibri" pitchFamily="34" charset="0"/>
              </a:rPr>
              <a:t> ja </a:t>
            </a:r>
            <a:r>
              <a:rPr lang="en-US" dirty="0" err="1">
                <a:solidFill>
                  <a:srgbClr val="332B60"/>
                </a:solidFill>
                <a:latin typeface="Calibri" pitchFamily="34" charset="0"/>
              </a:rPr>
              <a:t>süüde</a:t>
            </a:r>
            <a:endParaRPr lang="en-US" dirty="0">
              <a:solidFill>
                <a:srgbClr val="332B60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B1DCBA7-B903-AADF-6FF7-64961A27CE3F}"/>
              </a:ext>
            </a:extLst>
          </p:cNvPr>
          <p:cNvCxnSpPr/>
          <p:nvPr/>
        </p:nvCxnSpPr>
        <p:spPr>
          <a:xfrm flipV="1">
            <a:off x="1411357" y="1212574"/>
            <a:ext cx="496956" cy="918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36B43A9-6030-59E2-CCBF-C6B2F099C12B}"/>
              </a:ext>
            </a:extLst>
          </p:cNvPr>
          <p:cNvCxnSpPr>
            <a:cxnSpLocks/>
          </p:cNvCxnSpPr>
          <p:nvPr/>
        </p:nvCxnSpPr>
        <p:spPr>
          <a:xfrm flipH="1" flipV="1">
            <a:off x="2815380" y="1212573"/>
            <a:ext cx="842220" cy="9183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C44CE38-1FB5-CA92-8AE3-1B0D1E7AF4EE}"/>
              </a:ext>
            </a:extLst>
          </p:cNvPr>
          <p:cNvCxnSpPr>
            <a:cxnSpLocks/>
          </p:cNvCxnSpPr>
          <p:nvPr/>
        </p:nvCxnSpPr>
        <p:spPr>
          <a:xfrm flipH="1" flipV="1">
            <a:off x="2557669" y="1212574"/>
            <a:ext cx="277186" cy="9183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895CCE6-FA07-7611-19C3-031D2AB11388}"/>
              </a:ext>
            </a:extLst>
          </p:cNvPr>
          <p:cNvSpPr txBox="1"/>
          <p:nvPr/>
        </p:nvSpPr>
        <p:spPr>
          <a:xfrm>
            <a:off x="664854" y="2033824"/>
            <a:ext cx="14113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E4067E"/>
              </a:buClr>
            </a:pPr>
            <a:r>
              <a:rPr lang="en-US" dirty="0" err="1">
                <a:solidFill>
                  <a:srgbClr val="332B60"/>
                </a:solidFill>
              </a:rPr>
              <a:t>Süüte</a:t>
            </a:r>
            <a:r>
              <a:rPr lang="en-US" dirty="0">
                <a:solidFill>
                  <a:srgbClr val="332B60"/>
                </a:solidFill>
              </a:rPr>
              <a:t> </a:t>
            </a:r>
            <a:r>
              <a:rPr lang="en-US" dirty="0" err="1">
                <a:solidFill>
                  <a:srgbClr val="332B60"/>
                </a:solidFill>
              </a:rPr>
              <a:t>asend</a:t>
            </a:r>
            <a:endParaRPr lang="en-US" dirty="0">
              <a:solidFill>
                <a:srgbClr val="332B6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610A1F4-D16F-072B-71D5-9FAA3186803C}"/>
              </a:ext>
            </a:extLst>
          </p:cNvPr>
          <p:cNvSpPr txBox="1"/>
          <p:nvPr/>
        </p:nvSpPr>
        <p:spPr>
          <a:xfrm>
            <a:off x="2227958" y="2053318"/>
            <a:ext cx="19452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E4067E"/>
              </a:buClr>
            </a:pPr>
            <a:r>
              <a:rPr lang="en-US" dirty="0" err="1">
                <a:solidFill>
                  <a:srgbClr val="332B60"/>
                </a:solidFill>
              </a:rPr>
              <a:t>Mootori</a:t>
            </a:r>
            <a:r>
              <a:rPr lang="en-US" dirty="0">
                <a:solidFill>
                  <a:srgbClr val="332B60"/>
                </a:solidFill>
              </a:rPr>
              <a:t> </a:t>
            </a:r>
            <a:r>
              <a:rPr lang="en-US" dirty="0" err="1">
                <a:solidFill>
                  <a:srgbClr val="332B60"/>
                </a:solidFill>
              </a:rPr>
              <a:t>pöörded</a:t>
            </a:r>
            <a:endParaRPr lang="en-US" dirty="0">
              <a:solidFill>
                <a:srgbClr val="332B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912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7F11E-44D3-C32D-97C1-9763AC4D1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4AD74B30-EBD9-7BCC-E7D0-77AA0FD20F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Probleemid</a:t>
            </a:r>
            <a:r>
              <a:rPr lang="en-US" dirty="0"/>
              <a:t> ja </a:t>
            </a:r>
            <a:r>
              <a:rPr lang="en-US" dirty="0" err="1"/>
              <a:t>lahendused</a:t>
            </a:r>
            <a:endParaRPr lang="en-US" altLang="en-US" dirty="0">
              <a:solidFill>
                <a:srgbClr val="332B6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DD27B6-AC36-2AF6-FD80-2720651E5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844" y="549275"/>
            <a:ext cx="4351731" cy="4290868"/>
          </a:xfrm>
          <a:prstGeom prst="rect">
            <a:avLst/>
          </a:prstGeom>
        </p:spPr>
      </p:pic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6DA2CC7E-DE32-5BA8-AFB7-4AB132C7F61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129884"/>
            <a:ext cx="6678758" cy="394053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en-US" dirty="0" err="1"/>
              <a:t>Probleemid</a:t>
            </a:r>
            <a:r>
              <a:rPr lang="en-US" altLang="en-US" dirty="0"/>
              <a:t>:</a:t>
            </a:r>
          </a:p>
          <a:p>
            <a:pPr>
              <a:lnSpc>
                <a:spcPct val="150000"/>
              </a:lnSpc>
            </a:pPr>
            <a:r>
              <a:rPr lang="en-US" altLang="en-US" dirty="0" err="1"/>
              <a:t>Uued</a:t>
            </a:r>
            <a:r>
              <a:rPr lang="en-US" altLang="en-US" dirty="0"/>
              <a:t> </a:t>
            </a:r>
            <a:r>
              <a:rPr lang="en-US" altLang="en-US" dirty="0" err="1"/>
              <a:t>Hiina</a:t>
            </a:r>
            <a:r>
              <a:rPr lang="en-US" altLang="en-US" dirty="0"/>
              <a:t> </a:t>
            </a:r>
            <a:r>
              <a:rPr lang="en-US" altLang="en-US" dirty="0" err="1"/>
              <a:t>moodulid</a:t>
            </a:r>
            <a:r>
              <a:rPr lang="en-US" altLang="en-US" dirty="0"/>
              <a:t> </a:t>
            </a:r>
            <a:r>
              <a:rPr lang="en-US" altLang="en-US" dirty="0" err="1"/>
              <a:t>võivad</a:t>
            </a:r>
            <a:r>
              <a:rPr lang="en-US" altLang="en-US" dirty="0"/>
              <a:t> olla </a:t>
            </a:r>
            <a:r>
              <a:rPr lang="en-US" altLang="en-US" dirty="0" err="1"/>
              <a:t>praagid</a:t>
            </a:r>
            <a:endParaRPr lang="en-US" altLang="en-US" dirty="0"/>
          </a:p>
          <a:p>
            <a:pPr lvl="1">
              <a:lnSpc>
                <a:spcPct val="150000"/>
              </a:lnSpc>
            </a:pPr>
            <a:r>
              <a:rPr lang="en-US" altLang="en-US" dirty="0" err="1"/>
              <a:t>Suur</a:t>
            </a:r>
            <a:r>
              <a:rPr lang="en-US" altLang="en-US" dirty="0"/>
              <a:t> </a:t>
            </a:r>
            <a:r>
              <a:rPr lang="en-US" altLang="en-US" dirty="0" err="1"/>
              <a:t>ajakulu</a:t>
            </a:r>
            <a:r>
              <a:rPr lang="en-US" altLang="en-US" dirty="0"/>
              <a:t> </a:t>
            </a:r>
            <a:r>
              <a:rPr lang="en-US" altLang="en-US" dirty="0" err="1"/>
              <a:t>vea</a:t>
            </a:r>
            <a:r>
              <a:rPr lang="en-US" altLang="en-US" dirty="0"/>
              <a:t> </a:t>
            </a:r>
            <a:r>
              <a:rPr lang="en-US" altLang="en-US" dirty="0" err="1"/>
              <a:t>leidmiseks</a:t>
            </a: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 err="1"/>
              <a:t>Külmad</a:t>
            </a:r>
            <a:r>
              <a:rPr lang="en-US" altLang="en-US" dirty="0"/>
              <a:t> </a:t>
            </a:r>
            <a:r>
              <a:rPr lang="en-US" altLang="en-US" dirty="0" err="1"/>
              <a:t>jooted</a:t>
            </a: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/>
              <a:t>K-</a:t>
            </a:r>
            <a:r>
              <a:rPr lang="en-US" altLang="en-US" dirty="0" err="1"/>
              <a:t>liini</a:t>
            </a:r>
            <a:r>
              <a:rPr lang="en-US" altLang="en-US" dirty="0"/>
              <a:t> </a:t>
            </a:r>
            <a:r>
              <a:rPr lang="en-US" altLang="en-US" dirty="0" err="1"/>
              <a:t>liikluse</a:t>
            </a:r>
            <a:r>
              <a:rPr lang="en-US" altLang="en-US" dirty="0"/>
              <a:t> </a:t>
            </a:r>
            <a:r>
              <a:rPr lang="en-US" altLang="en-US" dirty="0" err="1"/>
              <a:t>mõistmine</a:t>
            </a:r>
            <a:endParaRPr lang="en-US" altLang="en-US" dirty="0"/>
          </a:p>
          <a:p>
            <a:pPr>
              <a:lnSpc>
                <a:spcPct val="150000"/>
              </a:lnSpc>
            </a:pPr>
            <a:endParaRPr lang="en-US" alt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en-US" dirty="0" err="1"/>
              <a:t>Lahendused</a:t>
            </a:r>
            <a:r>
              <a:rPr lang="en-US" altLang="en-US" dirty="0"/>
              <a:t>:</a:t>
            </a:r>
          </a:p>
          <a:p>
            <a:pPr>
              <a:lnSpc>
                <a:spcPct val="150000"/>
              </a:lnSpc>
            </a:pPr>
            <a:r>
              <a:rPr lang="en-US" altLang="en-US" dirty="0"/>
              <a:t>Enne </a:t>
            </a:r>
            <a:r>
              <a:rPr lang="en-US" altLang="en-US" dirty="0" err="1"/>
              <a:t>koodi</a:t>
            </a:r>
            <a:r>
              <a:rPr lang="en-US" altLang="en-US" dirty="0"/>
              <a:t> </a:t>
            </a:r>
            <a:r>
              <a:rPr lang="en-US" altLang="en-US" dirty="0" err="1"/>
              <a:t>kirjutamist</a:t>
            </a:r>
            <a:r>
              <a:rPr lang="en-US" altLang="en-US" dirty="0"/>
              <a:t>, </a:t>
            </a:r>
            <a:r>
              <a:rPr lang="en-US" altLang="en-US" dirty="0" err="1"/>
              <a:t>kontrollida</a:t>
            </a:r>
            <a:r>
              <a:rPr lang="en-US" altLang="en-US" dirty="0"/>
              <a:t> </a:t>
            </a:r>
            <a:r>
              <a:rPr lang="en-US" altLang="en-US" dirty="0" err="1"/>
              <a:t>mooduleid</a:t>
            </a:r>
            <a:r>
              <a:rPr lang="en-US" altLang="en-US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en-US" dirty="0"/>
              <a:t>    </a:t>
            </a:r>
            <a:r>
              <a:rPr lang="en-US" altLang="en-US" dirty="0" err="1"/>
              <a:t>visuaalselt</a:t>
            </a:r>
            <a:endParaRPr lang="en-US" altLang="en-US" dirty="0"/>
          </a:p>
          <a:p>
            <a:pPr lvl="1">
              <a:lnSpc>
                <a:spcPct val="150000"/>
              </a:lnSpc>
            </a:pPr>
            <a:r>
              <a:rPr lang="en-US" altLang="en-US" dirty="0"/>
              <a:t>+ </a:t>
            </a:r>
            <a:r>
              <a:rPr lang="en-US" altLang="en-US" dirty="0" err="1"/>
              <a:t>jooted</a:t>
            </a:r>
            <a:r>
              <a:rPr lang="en-US" altLang="en-US" dirty="0"/>
              <a:t> ja </a:t>
            </a:r>
            <a:r>
              <a:rPr lang="en-US" altLang="en-US" dirty="0" err="1"/>
              <a:t>juhtmed</a:t>
            </a:r>
            <a:endParaRPr lang="en-US" altLang="en-US" dirty="0"/>
          </a:p>
          <a:p>
            <a:pPr>
              <a:lnSpc>
                <a:spcPct val="150000"/>
              </a:lnSpc>
            </a:pPr>
            <a:r>
              <a:rPr lang="en-US" altLang="en-US" dirty="0" err="1"/>
              <a:t>Uurida</a:t>
            </a:r>
            <a:r>
              <a:rPr lang="en-US" altLang="en-US" dirty="0"/>
              <a:t> </a:t>
            </a:r>
            <a:r>
              <a:rPr lang="en-US" altLang="en-US" dirty="0" err="1"/>
              <a:t>korralikku</a:t>
            </a:r>
            <a:r>
              <a:rPr lang="en-US" altLang="en-US" dirty="0"/>
              <a:t> </a:t>
            </a:r>
            <a:r>
              <a:rPr lang="en-US" altLang="en-US" dirty="0" err="1"/>
              <a:t>dokumentatsiooni</a:t>
            </a:r>
            <a:r>
              <a:rPr lang="en-US" altLang="en-US" dirty="0"/>
              <a:t> K-</a:t>
            </a:r>
            <a:r>
              <a:rPr lang="en-US" altLang="en-US" dirty="0" err="1"/>
              <a:t>liini</a:t>
            </a:r>
            <a:r>
              <a:rPr lang="en-US" altLang="en-US" dirty="0"/>
              <a:t> </a:t>
            </a:r>
            <a:r>
              <a:rPr lang="en-US" altLang="en-US" dirty="0" err="1"/>
              <a:t>kohta</a:t>
            </a:r>
            <a:endParaRPr lang="en-US" altLang="en-US" dirty="0"/>
          </a:p>
          <a:p>
            <a:pPr>
              <a:lnSpc>
                <a:spcPct val="150000"/>
              </a:lnSpc>
            </a:pPr>
            <a:endParaRPr lang="en-US" alt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AB46C22-13AC-C950-A390-E81F5A7C9AD7}"/>
              </a:ext>
            </a:extLst>
          </p:cNvPr>
          <p:cNvSpPr/>
          <p:nvPr/>
        </p:nvSpPr>
        <p:spPr>
          <a:xfrm>
            <a:off x="8767482" y="2874411"/>
            <a:ext cx="840871" cy="8108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Teksti kohatäide 1">
            <a:extLst>
              <a:ext uri="{FF2B5EF4-FFF2-40B4-BE49-F238E27FC236}">
                <a16:creationId xmlns:a16="http://schemas.microsoft.com/office/drawing/2014/main" id="{BE98CB17-1FCB-D354-59A0-21128B626FE3}"/>
              </a:ext>
            </a:extLst>
          </p:cNvPr>
          <p:cNvSpPr txBox="1">
            <a:spLocks/>
          </p:cNvSpPr>
          <p:nvPr/>
        </p:nvSpPr>
        <p:spPr>
          <a:xfrm>
            <a:off x="8162064" y="4880126"/>
            <a:ext cx="3250006" cy="3194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 baseline="0">
                <a:solidFill>
                  <a:srgbClr val="332B60"/>
                </a:solidFill>
                <a:latin typeface="Verdana" charset="0"/>
                <a:ea typeface="+mn-ea"/>
                <a:cs typeface="+mn-cs"/>
              </a:defRPr>
            </a:lvl1pPr>
            <a:lvl2pPr marL="536575" indent="-263525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lang="en-US" altLang="en-US" sz="16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2pPr>
            <a:lvl3pPr marL="809625" indent="-27305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Font typeface="Wingdings" panose="05000000000000000000" pitchFamily="2" charset="2"/>
              <a:buChar char="§"/>
              <a:defRPr sz="14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3pPr>
            <a:lvl4pPr marL="1600200" marR="0" indent="-790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2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4pPr>
            <a:lvl5pPr marL="2057400" marR="0" indent="-536575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0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5pPr>
            <a:lvl6pPr marL="25146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6pPr>
            <a:lvl7pPr marL="2971800" marR="0" indent="-28575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rgbClr val="E4067E"/>
              </a:buClr>
              <a:buSzTx/>
              <a:buFont typeface="Wingdings" panose="05000000000000000000" pitchFamily="2" charset="2"/>
              <a:buChar char="§"/>
              <a:tabLst/>
              <a:defRPr sz="1800" kern="1200">
                <a:solidFill>
                  <a:srgbClr val="332B60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sz="1000" dirty="0"/>
              <a:t>Foto 10. CAN </a:t>
            </a:r>
            <a:r>
              <a:rPr lang="en-US" altLang="en-US" sz="1000" dirty="0" err="1"/>
              <a:t>transsiiver</a:t>
            </a:r>
            <a:r>
              <a:rPr lang="en-US" altLang="en-US" sz="1000" dirty="0"/>
              <a:t> </a:t>
            </a:r>
            <a:r>
              <a:rPr lang="en-US" altLang="en-US" sz="1000" dirty="0" err="1"/>
              <a:t>moodulilt</a:t>
            </a:r>
            <a:r>
              <a:rPr lang="en-US" altLang="en-US" sz="1000" dirty="0"/>
              <a:t> </a:t>
            </a:r>
            <a:r>
              <a:rPr lang="en-US" altLang="en-US" sz="1000" dirty="0" err="1"/>
              <a:t>puudub</a:t>
            </a:r>
            <a:r>
              <a:rPr lang="en-US" altLang="en-US" sz="1000" dirty="0"/>
              <a:t> </a:t>
            </a:r>
            <a:r>
              <a:rPr lang="en-US" altLang="en-US" sz="1000" dirty="0" err="1"/>
              <a:t>loogika</a:t>
            </a:r>
            <a:r>
              <a:rPr lang="en-US" altLang="en-US" sz="1000" dirty="0"/>
              <a:t> </a:t>
            </a:r>
            <a:r>
              <a:rPr lang="en-US" altLang="en-US" sz="1000" dirty="0" err="1"/>
              <a:t>toimimiseks</a:t>
            </a:r>
            <a:r>
              <a:rPr lang="en-US" altLang="en-US" sz="1000" dirty="0"/>
              <a:t> </a:t>
            </a:r>
            <a:r>
              <a:rPr lang="en-US" altLang="en-US" sz="1000" dirty="0" err="1"/>
              <a:t>vajaminev</a:t>
            </a:r>
            <a:r>
              <a:rPr lang="en-US" altLang="en-US" sz="1000" dirty="0"/>
              <a:t> </a:t>
            </a:r>
            <a:r>
              <a:rPr lang="en-US" altLang="en-US" sz="1000" dirty="0" err="1"/>
              <a:t>takisti</a:t>
            </a:r>
            <a:endParaRPr lang="en-US" sz="1000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en-US" altLang="en-US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0159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58CE3-0916-7B28-EB5D-7B832F390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>
            <a:extLst>
              <a:ext uri="{FF2B5EF4-FFF2-40B4-BE49-F238E27FC236}">
                <a16:creationId xmlns:a16="http://schemas.microsoft.com/office/drawing/2014/main" id="{389710A4-DC5E-569B-1697-2FB66C1DCA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Tööjaotus</a:t>
            </a:r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513F5F43-995A-7A6A-2DF4-53253E5FE4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25" y="1233149"/>
            <a:ext cx="3913671" cy="432673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>
                <a:solidFill>
                  <a:srgbClr val="332B60"/>
                </a:solidFill>
              </a:rPr>
              <a:t>Rico:</a:t>
            </a: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>
                <a:solidFill>
                  <a:srgbClr val="332B60"/>
                </a:solidFill>
              </a:rPr>
              <a:t>CAN </a:t>
            </a:r>
            <a:r>
              <a:rPr lang="en-US" altLang="en-US" sz="1800" dirty="0" err="1">
                <a:solidFill>
                  <a:srgbClr val="332B60"/>
                </a:solidFill>
              </a:rPr>
              <a:t>simulaator</a:t>
            </a:r>
            <a:endParaRPr lang="en-US" altLang="en-US" sz="1800" dirty="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/>
              <a:t>X11175 </a:t>
            </a:r>
            <a:r>
              <a:rPr lang="en-US" altLang="en-US" dirty="0" err="1"/>
              <a:t>uurimine</a:t>
            </a:r>
            <a:endParaRPr lang="en-US" altLang="en-US" dirty="0"/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Lisafunktsionaalsused</a:t>
            </a:r>
            <a:endParaRPr lang="en-US" altLang="en-US" sz="1800" dirty="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>
                <a:solidFill>
                  <a:srgbClr val="332B60"/>
                </a:solidFill>
              </a:rPr>
              <a:t>Kristian</a:t>
            </a: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/>
              <a:t>Kasutajaliides</a:t>
            </a:r>
            <a:endParaRPr lang="en-US" altLang="en-US" dirty="0"/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</a:rPr>
              <a:t>Ohutu</a:t>
            </a:r>
            <a:r>
              <a:rPr lang="en-US" altLang="en-US" sz="1800" dirty="0">
                <a:solidFill>
                  <a:srgbClr val="332B60"/>
                </a:solidFill>
              </a:rPr>
              <a:t> CAN-</a:t>
            </a:r>
            <a:r>
              <a:rPr lang="en-US" altLang="en-US" sz="1800" dirty="0" err="1">
                <a:solidFill>
                  <a:srgbClr val="332B60"/>
                </a:solidFill>
              </a:rPr>
              <a:t>liini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kuulamine</a:t>
            </a:r>
            <a:endParaRPr lang="en-US" altLang="en-US" sz="1800" dirty="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>
                <a:solidFill>
                  <a:srgbClr val="332B60"/>
                </a:solidFill>
              </a:rPr>
              <a:t>K-</a:t>
            </a:r>
            <a:r>
              <a:rPr lang="en-US" altLang="en-US" sz="1800" dirty="0" err="1">
                <a:solidFill>
                  <a:srgbClr val="332B60"/>
                </a:solidFill>
              </a:rPr>
              <a:t>liini</a:t>
            </a:r>
            <a:r>
              <a:rPr lang="en-US" altLang="en-US" sz="1800" dirty="0">
                <a:solidFill>
                  <a:srgbClr val="332B60"/>
                </a:solidFill>
              </a:rPr>
              <a:t> </a:t>
            </a:r>
            <a:r>
              <a:rPr lang="en-US" altLang="en-US" sz="1800" dirty="0" err="1">
                <a:solidFill>
                  <a:srgbClr val="332B60"/>
                </a:solidFill>
              </a:rPr>
              <a:t>olemus</a:t>
            </a:r>
            <a:endParaRPr lang="en-US" altLang="en-US" sz="1800" dirty="0">
              <a:solidFill>
                <a:srgbClr val="332B60"/>
              </a:solidFill>
            </a:endParaRPr>
          </a:p>
          <a:p>
            <a:pPr marL="285750" indent="-285750"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 dirty="0"/>
          </a:p>
          <a:p>
            <a:pPr>
              <a:buClr>
                <a:srgbClr val="E4067E"/>
              </a:buClr>
            </a:pPr>
            <a:endParaRPr lang="en-US" altLang="en-US" sz="1800" dirty="0">
              <a:solidFill>
                <a:srgbClr val="332B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26A3D8-23D0-F7F0-37BD-4DF5761AE20F}"/>
              </a:ext>
            </a:extLst>
          </p:cNvPr>
          <p:cNvSpPr txBox="1"/>
          <p:nvPr/>
        </p:nvSpPr>
        <p:spPr>
          <a:xfrm>
            <a:off x="5614919" y="1153636"/>
            <a:ext cx="6097656" cy="2113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>
                <a:solidFill>
                  <a:srgbClr val="332B60"/>
                </a:solidFill>
                <a:latin typeface="+mj-lt"/>
              </a:rPr>
              <a:t>Koos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 err="1">
                <a:solidFill>
                  <a:srgbClr val="332B60"/>
                </a:solidFill>
                <a:latin typeface="+mj-lt"/>
              </a:rPr>
              <a:t>Esitlus</a:t>
            </a:r>
            <a:endParaRPr lang="en-US" altLang="en-US" sz="1800" dirty="0">
              <a:solidFill>
                <a:srgbClr val="332B6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dirty="0" err="1">
                <a:solidFill>
                  <a:srgbClr val="332B60"/>
                </a:solidFill>
                <a:latin typeface="+mj-lt"/>
              </a:rPr>
              <a:t>Dokumentatsioon</a:t>
            </a:r>
            <a:endParaRPr lang="en-US" altLang="en-US" dirty="0">
              <a:solidFill>
                <a:srgbClr val="332B60"/>
              </a:solidFill>
              <a:latin typeface="+mj-lt"/>
            </a:endParaRP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r>
              <a:rPr lang="en-US" altLang="en-US" sz="1800" dirty="0">
                <a:solidFill>
                  <a:srgbClr val="332B60"/>
                </a:solidFill>
                <a:latin typeface="+mj-lt"/>
              </a:rPr>
              <a:t>GIT</a:t>
            </a:r>
          </a:p>
          <a:p>
            <a:pPr marL="285750" indent="-285750">
              <a:lnSpc>
                <a:spcPct val="150000"/>
              </a:lnSpc>
              <a:buClr>
                <a:srgbClr val="E4067E"/>
              </a:buClr>
              <a:buFont typeface="Wingdings" panose="05000000000000000000" pitchFamily="2" charset="2"/>
              <a:buChar char="§"/>
            </a:pPr>
            <a:endParaRPr lang="en-US" altLang="en-US" sz="1800" dirty="0">
              <a:solidFill>
                <a:srgbClr val="332B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44275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92014-CF57-7691-3438-9B44E15C4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1">
            <a:extLst>
              <a:ext uri="{FF2B5EF4-FFF2-40B4-BE49-F238E27FC236}">
                <a16:creationId xmlns:a16="http://schemas.microsoft.com/office/drawing/2014/main" id="{40B70361-70AF-F0F9-FAB5-6F65F89972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1364" y="85424"/>
            <a:ext cx="10494517" cy="810888"/>
          </a:xfrm>
        </p:spPr>
        <p:txBody>
          <a:bodyPr/>
          <a:lstStyle/>
          <a:p>
            <a:r>
              <a:rPr lang="en-US" dirty="0" err="1"/>
              <a:t>Ajakava</a:t>
            </a:r>
            <a:r>
              <a:rPr lang="en-US" dirty="0"/>
              <a:t> seis ja </a:t>
            </a:r>
            <a:r>
              <a:rPr lang="en-US" dirty="0" err="1"/>
              <a:t>järgmine</a:t>
            </a:r>
            <a:r>
              <a:rPr lang="en-US" dirty="0"/>
              <a:t> sprint</a:t>
            </a:r>
            <a:endParaRPr lang="en-US" altLang="en-US" dirty="0">
              <a:solidFill>
                <a:srgbClr val="332B60"/>
              </a:solidFill>
            </a:endParaRPr>
          </a:p>
        </p:txBody>
      </p:sp>
      <p:sp>
        <p:nvSpPr>
          <p:cNvPr id="2" name="Teksti kohatäide 1">
            <a:extLst>
              <a:ext uri="{FF2B5EF4-FFF2-40B4-BE49-F238E27FC236}">
                <a16:creationId xmlns:a16="http://schemas.microsoft.com/office/drawing/2014/main" id="{F65788E9-9512-6FF9-8547-1EBB92FEA9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9424" y="1344151"/>
            <a:ext cx="8802241" cy="3940539"/>
          </a:xfrm>
        </p:spPr>
        <p:txBody>
          <a:bodyPr/>
          <a:lstStyle/>
          <a:p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21D3C9-18EF-44EC-4D65-15740CC49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4766"/>
            <a:ext cx="12192000" cy="593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450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Täname</a:t>
            </a:r>
            <a:r>
              <a:rPr lang="en-US" altLang="en-US" dirty="0"/>
              <a:t> </a:t>
            </a:r>
            <a:r>
              <a:rPr lang="en-US" altLang="en-US" dirty="0" err="1"/>
              <a:t>kuulamast</a:t>
            </a:r>
            <a:r>
              <a:rPr lang="en-US" altLang="en-US" dirty="0"/>
              <a:t>!</a:t>
            </a:r>
            <a:endParaRPr lang="en-US" altLang="en-US" sz="1700" cap="non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TTÜ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wrap="square" rtlCol="0" anchor="ctr">
        <a:noAutofit/>
      </a:bodyPr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alTech_lühike_16-9_EST_01-04-2022" id="{79FA4806-F70A-46E4-B35A-946AC88CF679}" vid="{2060E300-A30B-45E3-9705-7EA0D04735D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A166640C2EA842BCCB49D73418B8AA" ma:contentTypeVersion="6" ma:contentTypeDescription="Create a new document." ma:contentTypeScope="" ma:versionID="228070ce758823c53dcde07530c2610b">
  <xsd:schema xmlns:xsd="http://www.w3.org/2001/XMLSchema" xmlns:xs="http://www.w3.org/2001/XMLSchema" xmlns:p="http://schemas.microsoft.com/office/2006/metadata/properties" xmlns:ns3="08ba64f2-343f-4c5c-95c4-82115ee1b8db" targetNamespace="http://schemas.microsoft.com/office/2006/metadata/properties" ma:root="true" ma:fieldsID="e719e50db2ef3aba6264e6b4f5781d9f" ns3:_="">
    <xsd:import namespace="08ba64f2-343f-4c5c-95c4-82115ee1b8d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a64f2-343f-4c5c-95c4-82115ee1b8d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8ba64f2-343f-4c5c-95c4-82115ee1b8db" xsi:nil="true"/>
  </documentManagement>
</p:properties>
</file>

<file path=customXml/itemProps1.xml><?xml version="1.0" encoding="utf-8"?>
<ds:datastoreItem xmlns:ds="http://schemas.openxmlformats.org/officeDocument/2006/customXml" ds:itemID="{FD042499-9309-4B6E-B522-45DB2258E7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ba64f2-343f-4c5c-95c4-82115ee1b8d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3EDD1AC-11DE-461A-8ABA-61083889A7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418D04-C82F-4BDA-AFF0-0CC048BD4EDA}">
  <ds:schemaRefs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08ba64f2-343f-4c5c-95c4-82115ee1b8d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TalTech_lühike_16-9_EST_slaidi numbritega_2024 (1)</Template>
  <TotalTime>646</TotalTime>
  <Words>532</Words>
  <Application>Microsoft Office PowerPoint</Application>
  <PresentationFormat>Widescreen</PresentationFormat>
  <Paragraphs>136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Verdana</vt:lpstr>
      <vt:lpstr>Wingdings</vt:lpstr>
      <vt:lpstr>Office'i kujundus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Rico Kalda</dc:creator>
  <cp:lastModifiedBy>Rico Kalda</cp:lastModifiedBy>
  <cp:revision>3</cp:revision>
  <dcterms:created xsi:type="dcterms:W3CDTF">2026-09-21T19:17:34Z</dcterms:created>
  <dcterms:modified xsi:type="dcterms:W3CDTF">2026-09-22T06:04:12Z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9643374</vt:lpwstr>
  </property>
  <property fmtid="{D5CDD505-2E9C-101B-9397-08002B2CF9AE}" pid="3" name="NXPowerLiteSettings">
    <vt:lpwstr>C780073804F000</vt:lpwstr>
  </property>
  <property fmtid="{D5CDD505-2E9C-101B-9397-08002B2CF9AE}" pid="4" name="NXPowerLiteVersion">
    <vt:lpwstr>D8.0.4</vt:lpwstr>
  </property>
  <property fmtid="{D5CDD505-2E9C-101B-9397-08002B2CF9AE}" pid="5" name="ContentTypeId">
    <vt:lpwstr>0x01010005A166640C2EA842BCCB49D73418B8AA</vt:lpwstr>
  </property>
</Properties>
</file>