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3.xml" ContentType="application/xml"/>
  <Override PartName="/customXml/itemProps3.xml" ContentType="application/vnd.openxmlformats-officedocument.customXml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_rels/presentation.xml.rels" ContentType="application/vnd.openxmlformats-package.relationships+xml"/>
  <Override PartName="/ppt/media/image1.png" ContentType="image/png"/>
  <Override PartName="/ppt/media/image2.jpeg" ContentType="image/jpeg"/>
  <Override PartName="/ppt/media/image3.png" ContentType="image/png"/>
  <Override PartName="/ppt/media/image4.png" ContentType="image/png"/>
  <Override PartName="/ppt/media/image5.wmf" ContentType="image/x-wmf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5.wmf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lt 6" descr=""/>
          <p:cNvPicPr/>
          <p:nvPr/>
        </p:nvPicPr>
        <p:blipFill>
          <a:blip r:embed="rId2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" name="Pilt 2" descr=""/>
          <p:cNvPicPr/>
          <p:nvPr/>
        </p:nvPicPr>
        <p:blipFill>
          <a:blip r:embed="rId3"/>
          <a:stretch/>
        </p:blipFill>
        <p:spPr>
          <a:xfrm>
            <a:off x="0" y="0"/>
            <a:ext cx="12187080" cy="57006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" name="Group 8"/>
          <p:cNvGrpSpPr/>
          <p:nvPr/>
        </p:nvGrpSpPr>
        <p:grpSpPr>
          <a:xfrm>
            <a:off x="0" y="1965240"/>
            <a:ext cx="12187080" cy="4887720"/>
            <a:chOff x="0" y="1965240"/>
            <a:chExt cx="12187080" cy="4887720"/>
          </a:xfrm>
        </p:grpSpPr>
        <p:sp>
          <p:nvSpPr>
            <p:cNvPr id="3" name="Freeform 9"/>
            <p:cNvSpPr/>
            <p:nvPr/>
          </p:nvSpPr>
          <p:spPr>
            <a:xfrm>
              <a:off x="0" y="3312720"/>
              <a:ext cx="12187080" cy="3540240"/>
            </a:xfrm>
            <a:custGeom>
              <a:avLst/>
              <a:gdLst>
                <a:gd name="textAreaLeft" fmla="*/ 0 w 12187080"/>
                <a:gd name="textAreaRight" fmla="*/ 12192120 w 12187080"/>
                <a:gd name="textAreaTop" fmla="*/ 0 h 3540240"/>
                <a:gd name="textAreaBottom" fmla="*/ 3545280 h 3540240"/>
              </a:gdLst>
              <a:ahLst/>
              <a:rect l="textAreaLeft" t="textAreaTop" r="textAreaRight" b="textAreaBottom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uFillTx/>
                <a:latin typeface="Verdana"/>
              </a:endParaRPr>
            </a:p>
          </p:txBody>
        </p:sp>
        <p:pic>
          <p:nvPicPr>
            <p:cNvPr id="4" name="Picture 3" descr="C:\Users\ipihu\Desktop\logo.png"/>
            <p:cNvPicPr/>
            <p:nvPr/>
          </p:nvPicPr>
          <p:blipFill>
            <a:blip r:embed="rId4"/>
            <a:stretch/>
          </p:blipFill>
          <p:spPr>
            <a:xfrm>
              <a:off x="8686800" y="1965240"/>
              <a:ext cx="2444400" cy="13665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5" name="Picture 3" descr="C:\Users\ipihu\Desktop\logo.png"/>
          <p:cNvPicPr/>
          <p:nvPr/>
        </p:nvPicPr>
        <p:blipFill>
          <a:blip r:embed="rId5"/>
          <a:stretch/>
        </p:blipFill>
        <p:spPr>
          <a:xfrm>
            <a:off x="8686800" y="1965960"/>
            <a:ext cx="2444400" cy="136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extBox 5"/>
          <p:cNvSpPr/>
          <p:nvPr/>
        </p:nvSpPr>
        <p:spPr>
          <a:xfrm>
            <a:off x="0" y="-992160"/>
            <a:ext cx="179280" cy="36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7" name="Pilt 13" descr=""/>
          <p:cNvPicPr/>
          <p:nvPr/>
        </p:nvPicPr>
        <p:blipFill>
          <a:blip r:embed="rId6"/>
          <a:stretch/>
        </p:blipFill>
        <p:spPr>
          <a:xfrm>
            <a:off x="8676720" y="6139440"/>
            <a:ext cx="2441880" cy="389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dt" idx="1"/>
          </p:nvPr>
        </p:nvSpPr>
        <p:spPr>
          <a:xfrm>
            <a:off x="6174000" y="6017040"/>
            <a:ext cx="191088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6" descr=""/>
          <p:cNvPicPr/>
          <p:nvPr/>
        </p:nvPicPr>
        <p:blipFill>
          <a:blip r:embed="rId2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Pilt 8" descr=""/>
          <p:cNvPicPr/>
          <p:nvPr/>
        </p:nvPicPr>
        <p:blipFill>
          <a:blip r:embed="rId3"/>
          <a:stretch/>
        </p:blipFill>
        <p:spPr>
          <a:xfrm>
            <a:off x="0" y="0"/>
            <a:ext cx="12187080" cy="570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Freeform 14"/>
          <p:cNvSpPr/>
          <p:nvPr/>
        </p:nvSpPr>
        <p:spPr>
          <a:xfrm>
            <a:off x="0" y="3312720"/>
            <a:ext cx="12187080" cy="3540240"/>
          </a:xfrm>
          <a:custGeom>
            <a:avLst/>
            <a:gdLst>
              <a:gd name="textAreaLeft" fmla="*/ 0 w 12187080"/>
              <a:gd name="textAreaRight" fmla="*/ 12192120 w 12187080"/>
              <a:gd name="textAreaTop" fmla="*/ 0 h 3540240"/>
              <a:gd name="textAreaBottom" fmla="*/ 3545280 h 3540240"/>
            </a:gdLst>
            <a:ahLst/>
            <a:rect l="textAreaLeft" t="textAreaTop" r="textAreaRight" b="textAreaBottom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uFillTx/>
              <a:latin typeface="Verdana"/>
            </a:endParaRPr>
          </a:p>
        </p:txBody>
      </p:sp>
      <p:pic>
        <p:nvPicPr>
          <p:cNvPr id="14" name="Picture 15" descr=""/>
          <p:cNvPicPr/>
          <p:nvPr/>
        </p:nvPicPr>
        <p:blipFill>
          <a:blip r:embed="rId4"/>
          <a:stretch/>
        </p:blipFill>
        <p:spPr>
          <a:xfrm>
            <a:off x="8694000" y="1984320"/>
            <a:ext cx="2442600" cy="1365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TextBox 4"/>
          <p:cNvSpPr/>
          <p:nvPr/>
        </p:nvSpPr>
        <p:spPr>
          <a:xfrm>
            <a:off x="0" y="-992160"/>
            <a:ext cx="179280" cy="36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pic>
        <p:nvPicPr>
          <p:cNvPr id="16" name="Pilt 2" descr=""/>
          <p:cNvPicPr/>
          <p:nvPr/>
        </p:nvPicPr>
        <p:blipFill>
          <a:blip r:embed="rId5"/>
          <a:stretch/>
        </p:blipFill>
        <p:spPr>
          <a:xfrm>
            <a:off x="8694000" y="5947920"/>
            <a:ext cx="2442600" cy="389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lt 6" descr=""/>
          <p:cNvPicPr/>
          <p:nvPr/>
        </p:nvPicPr>
        <p:blipFill>
          <a:blip r:embed="rId2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"/>
          <p:cNvSpPr/>
          <p:nvPr/>
        </p:nvSpPr>
        <p:spPr>
          <a:xfrm>
            <a:off x="8168760" y="6172560"/>
            <a:ext cx="382284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F631A86B-283F-43E3-8363-BABFE5ECB59E}" type="slidenum"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r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/8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lt 6" descr=""/>
          <p:cNvPicPr/>
          <p:nvPr/>
        </p:nvPicPr>
        <p:blipFill>
          <a:blip r:embed="rId2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"/>
          <p:cNvSpPr/>
          <p:nvPr/>
        </p:nvSpPr>
        <p:spPr>
          <a:xfrm>
            <a:off x="8168400" y="6172200"/>
            <a:ext cx="382284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A77D09A2-71F0-4D81-B74F-8E853425C0D8}" type="slidenum"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r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/8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lt 6" descr=""/>
          <p:cNvPicPr/>
          <p:nvPr/>
        </p:nvPicPr>
        <p:blipFill>
          <a:blip r:embed="rId2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"/>
          <p:cNvSpPr/>
          <p:nvPr/>
        </p:nvSpPr>
        <p:spPr>
          <a:xfrm>
            <a:off x="8168400" y="6172200"/>
            <a:ext cx="382284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r">
              <a:lnSpc>
                <a:spcPct val="100000"/>
              </a:lnSpc>
            </a:pPr>
            <a:fld id="{92FAAB88-F6CE-49BB-A10D-EDBC3360FF34}" type="slidenum"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&lt;number&gt;</a:t>
            </a:fld>
            <a:r>
              <a:rPr b="0" lang="en-US" sz="2400" strike="noStrike" u="none">
                <a:solidFill>
                  <a:srgbClr val="000000"/>
                </a:solidFill>
                <a:uFillTx/>
                <a:latin typeface="Times New Roman"/>
              </a:rPr>
              <a:t>8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/>
          </p:nvPr>
        </p:nvSpPr>
        <p:spPr>
          <a:xfrm>
            <a:off x="1131840" y="3684600"/>
            <a:ext cx="8079120" cy="120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t-EE" sz="3600" strike="noStrike" u="none" cap="all">
                <a:solidFill>
                  <a:schemeClr val="dk1"/>
                </a:solidFill>
                <a:uFillTx/>
                <a:latin typeface="Verdana"/>
              </a:rPr>
              <a:t>FPGA SIGNAALITÖÖTLUS –</a:t>
            </a:r>
            <a:br>
              <a:rPr sz="3600"/>
            </a:br>
            <a:r>
              <a:rPr b="1" lang="et-EE" sz="2600" strike="noStrike" u="none" cap="all">
                <a:solidFill>
                  <a:schemeClr val="dk1"/>
                </a:solidFill>
                <a:uFillTx/>
                <a:latin typeface="Verdana"/>
              </a:rPr>
              <a:t>signaali sagedusmuundamine algfaasi säilitamisega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1288440" y="5174640"/>
            <a:ext cx="5796000" cy="538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t-EE" sz="2000" strike="noStrike" u="none">
                <a:solidFill>
                  <a:srgbClr val="332b60"/>
                </a:solidFill>
                <a:uFillTx/>
                <a:latin typeface="Verdana"/>
              </a:rPr>
              <a:t>Jonatan Raudsepp</a:t>
            </a:r>
            <a:br>
              <a:rPr sz="2000"/>
            </a:br>
            <a:r>
              <a:rPr b="0" lang="et-EE" sz="2000" strike="noStrike" u="none">
                <a:solidFill>
                  <a:srgbClr val="332b60"/>
                </a:solidFill>
                <a:uFillTx/>
                <a:latin typeface="Verdana"/>
              </a:rPr>
              <a:t>Juhendaja Hardi Selg</a:t>
            </a:r>
            <a:br>
              <a:rPr sz="2000"/>
            </a:br>
            <a:r>
              <a:rPr b="0" lang="et-EE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6A8917EF-563C-493E-94ED-D469AE335B1D}" type="datetime1">
              <a:rPr lang="en-US"/>
              <a:t>09/22/2026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" descr=""/>
          <p:cNvPicPr/>
          <p:nvPr/>
        </p:nvPicPr>
        <p:blipFill>
          <a:blip r:embed="rId1"/>
          <a:stretch/>
        </p:blipFill>
        <p:spPr>
          <a:xfrm>
            <a:off x="207360" y="1109880"/>
            <a:ext cx="11396160" cy="4597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/>
          </p:nvPr>
        </p:nvSpPr>
        <p:spPr>
          <a:xfrm>
            <a:off x="1816200" y="549360"/>
            <a:ext cx="10489320" cy="80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400" strike="noStrike" u="none" cap="all">
                <a:solidFill>
                  <a:srgbClr val="332b60"/>
                </a:solidFill>
                <a:uFillTx/>
                <a:latin typeface="Verdana"/>
              </a:rPr>
              <a:t>testseade ESTCube LuNA positsioneerimise testimiseks</a:t>
            </a:r>
            <a:endParaRPr b="0" lang="en-US" sz="2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/>
          </p:nvPr>
        </p:nvSpPr>
        <p:spPr>
          <a:xfrm>
            <a:off x="479520" y="549360"/>
            <a:ext cx="10489320" cy="7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</a:rPr>
              <a:t>Põhiline eesmärk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1056960" y="1573200"/>
            <a:ext cx="10114560" cy="370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/>
          </p:nvPr>
        </p:nvSpPr>
        <p:spPr>
          <a:xfrm>
            <a:off x="479520" y="444600"/>
            <a:ext cx="10489320" cy="79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</a:rPr>
              <a:t>Plaan</a:t>
            </a:r>
            <a:endParaRPr b="0" lang="en-US" sz="2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8" name="" descr=""/>
          <p:cNvPicPr/>
          <p:nvPr/>
        </p:nvPicPr>
        <p:blipFill>
          <a:blip r:embed="rId1"/>
          <a:stretch/>
        </p:blipFill>
        <p:spPr>
          <a:xfrm>
            <a:off x="3376080" y="649440"/>
            <a:ext cx="5475960" cy="5551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2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  <a:ea typeface="Noto Sans CJK SC"/>
              </a:rPr>
              <a:t>SPRINT 1 – </a:t>
            </a:r>
            <a:r>
              <a:rPr b="0" lang="en-US" sz="2200" strike="noStrike" u="none">
                <a:solidFill>
                  <a:srgbClr val="332b60"/>
                </a:solidFill>
                <a:uFillTx/>
                <a:latin typeface="Verdana"/>
                <a:ea typeface="Noto Sans CJK SC"/>
              </a:rPr>
              <a:t>Ehitusklotside valideerimine</a:t>
            </a: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3"/>
          <p:cNvSpPr/>
          <p:nvPr/>
        </p:nvSpPr>
        <p:spPr>
          <a:xfrm>
            <a:off x="1977840" y="1137240"/>
            <a:ext cx="12113280" cy="54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Sisendsignaali lugemine, kasutades FPGA sisseehitatud ADC-d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Signaali ajaline viivitamine 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Signaali sageduse vähendamine (1/2; 1/4)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LO juhtsignaali genereerimine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Signaali ja juhtsignaali algfaaside võrdlemine (</a:t>
            </a:r>
            <a:r>
              <a:rPr b="0" lang="en-US" sz="1800" strike="noStrike" u="none">
                <a:solidFill>
                  <a:srgbClr val="332b60"/>
                </a:solidFill>
                <a:uFillTx/>
                <a:latin typeface="Verdana"/>
              </a:rPr>
              <a:t>XOR-loogika / loenduriga mõõtmine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)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Väljundsignaali edastamine   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Juhtsignaali sageduse kontrollimine (</a:t>
            </a:r>
            <a:r>
              <a:rPr b="0" i="1" lang="en-US" sz="2000" strike="noStrike" u="none">
                <a:solidFill>
                  <a:srgbClr val="332b60"/>
                </a:solidFill>
                <a:uFillTx/>
                <a:latin typeface="Verdana"/>
              </a:rPr>
              <a:t>valikuline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)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Väline liidestamine üle jadaliidese (</a:t>
            </a:r>
            <a:r>
              <a:rPr b="0" i="1" lang="en-US" sz="2000" strike="noStrike" u="none">
                <a:solidFill>
                  <a:srgbClr val="332b60"/>
                </a:solidFill>
                <a:uFillTx/>
                <a:latin typeface="Verdana"/>
              </a:rPr>
              <a:t>valikuline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)                                                          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2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  <a:ea typeface="Noto Sans CJK SC"/>
              </a:rPr>
              <a:t>SPRINT 2 – </a:t>
            </a:r>
            <a:r>
              <a:rPr b="0" lang="en-US" sz="2200" strike="noStrike" u="none">
                <a:solidFill>
                  <a:srgbClr val="332b60"/>
                </a:solidFill>
                <a:uFillTx/>
                <a:latin typeface="Verdana"/>
                <a:ea typeface="Noto Sans CJK SC"/>
              </a:rPr>
              <a:t>Lõppeesmärgi teostus madalatel sagedustel</a:t>
            </a: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2" name="PlaceHolder 5"/>
          <p:cNvSpPr/>
          <p:nvPr/>
        </p:nvSpPr>
        <p:spPr>
          <a:xfrm>
            <a:off x="1977840" y="1137240"/>
            <a:ext cx="12113280" cy="54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Paralleelse ADC eraldiseisev kasutamine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Paralleelse DAC-i eraldiseisev kasutamine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Testimiskeskkond implementatsiooni testimiseks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Erinevate moodulite integreerimine üheks töötavaks implementatsiooniks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Faasivõrdluse algoritmi 2. etapp (nt I/Q) algus                                                          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2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  <a:ea typeface="Noto Sans CJK SC"/>
              </a:rPr>
              <a:t>SPRINT 3 – </a:t>
            </a:r>
            <a:r>
              <a:rPr b="0" lang="en-US" sz="2200" strike="noStrike" u="none">
                <a:solidFill>
                  <a:srgbClr val="332b60"/>
                </a:solidFill>
                <a:uFillTx/>
                <a:latin typeface="Verdana"/>
                <a:ea typeface="Noto Sans CJK SC"/>
              </a:rPr>
              <a:t>Lõppeesmärgi teostus</a:t>
            </a: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7"/>
          <p:cNvSpPr/>
          <p:nvPr/>
        </p:nvSpPr>
        <p:spPr>
          <a:xfrm>
            <a:off x="479520" y="1137240"/>
            <a:ext cx="12113280" cy="54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Faaside võrdlemise algoritmi lõplik implementatsioon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Maksimaalse toimiva sisendsageduse määramine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Lõppeesmärk 1 lõplik teostus                                                                                           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Lahenduse mõõtmine ning valideerimine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20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1" lang="en-US" sz="2800" strike="noStrike" u="none" cap="all">
                <a:solidFill>
                  <a:srgbClr val="332b60"/>
                </a:solidFill>
                <a:uFillTx/>
                <a:latin typeface="Verdana"/>
                <a:ea typeface="Noto Sans CJK SC"/>
              </a:rPr>
              <a:t>SPRINT 4 – </a:t>
            </a:r>
            <a:r>
              <a:rPr b="0" lang="en-US" sz="2200" strike="noStrike" u="none">
                <a:solidFill>
                  <a:srgbClr val="332b60"/>
                </a:solidFill>
                <a:uFillTx/>
                <a:latin typeface="Verdana"/>
                <a:ea typeface="Noto Sans CJK SC"/>
              </a:rPr>
              <a:t>Varuaeg ning valikuline laiendusmooduli disain</a:t>
            </a: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2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PlaceHolder 9"/>
          <p:cNvSpPr/>
          <p:nvPr/>
        </p:nvSpPr>
        <p:spPr>
          <a:xfrm>
            <a:off x="479520" y="1137240"/>
            <a:ext cx="12113280" cy="54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Trükkplaadi disain – ADC, DAC, LO, CMOD A7, ...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 </a:t>
            </a:r>
            <a:r>
              <a:rPr b="0" lang="en-US" sz="2000" strike="noStrike" u="none">
                <a:solidFill>
                  <a:srgbClr val="332b60"/>
                </a:solidFill>
                <a:uFillTx/>
                <a:latin typeface="Verdana"/>
              </a:rPr>
              <a:t>Komponentide lõplik valik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200000"/>
              </a:lnSpc>
              <a:spcBef>
                <a:spcPts val="499"/>
              </a:spcBef>
              <a:tabLst>
                <a:tab algn="l" pos="0"/>
              </a:tabLst>
            </a:pP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/>
          </p:nvPr>
        </p:nvSpPr>
        <p:spPr>
          <a:xfrm>
            <a:off x="1600200" y="4536000"/>
            <a:ext cx="10154520" cy="163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3200" strike="noStrike" u="none" cap="all">
                <a:solidFill>
                  <a:schemeClr val="dk2"/>
                </a:solidFill>
                <a:uFillTx/>
                <a:latin typeface="Verdana"/>
              </a:rPr>
              <a:t>AITÄH</a:t>
            </a:r>
            <a:endParaRPr b="0" lang="en-US" sz="32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AC88CC603F2D49AD8673ACF49082D3" ma:contentTypeVersion="13" ma:contentTypeDescription="Create a new document." ma:contentTypeScope="" ma:versionID="7caa3ebe3be35bd3902af81f31ab6933">
  <xsd:schema xmlns:xsd="http://www.w3.org/2001/XMLSchema" xmlns:xs="http://www.w3.org/2001/XMLSchema" xmlns:p="http://schemas.microsoft.com/office/2006/metadata/properties" xmlns:ns2="5af80887-08b3-4544-b45b-f37a200b57c1" xmlns:ns3="4d5098a2-9ffb-4cb2-8e90-115a59087091" targetNamespace="http://schemas.microsoft.com/office/2006/metadata/properties" ma:root="true" ma:fieldsID="bb964b21d47b10a20a1f3c2ca69dd6c9" ns2:_="" ns3:_="">
    <xsd:import namespace="5af80887-08b3-4544-b45b-f37a200b57c1"/>
    <xsd:import namespace="4d5098a2-9ffb-4cb2-8e90-115a590870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80887-08b3-4544-b45b-f37a200b5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098a2-9ffb-4cb2-8e90-115a5908709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9F30A9-C219-464E-950B-8F0A21C1D66C}"/>
</file>

<file path=customXml/itemProps2.xml><?xml version="1.0" encoding="utf-8"?>
<ds:datastoreItem xmlns:ds="http://schemas.openxmlformats.org/officeDocument/2006/customXml" ds:itemID="{6F06D4CA-1897-4E29-82C7-1647A05FDB22}"/>
</file>

<file path=customXml/itemProps3.xml><?xml version="1.0" encoding="utf-8"?>
<ds:datastoreItem xmlns:ds="http://schemas.openxmlformats.org/officeDocument/2006/customXml" ds:itemID="{D7B9C855-1340-457B-BBB0-34750AF1C1F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7731</TotalTime>
  <Application>LibreOffice/24.8.4.2$MacOSX_X86_64 LibreOffice_project/bb3cfa12c7b1bf994ecc5649a80400d06cd71002</Application>
  <AppVersion>15.0000</AppVersion>
  <Words>420</Words>
  <Paragraphs>78</Paragraphs>
  <Company>Tallinn University of Technology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2018-09-19T06:51:01Z</dcterms:created>
  <dc:creator>Anu Teder</dc:creator>
  <dc:description/>
  <dc:language>en-US</dc:language>
  <cp:lastModifiedBy/>
  <cp:lastPrinted>2024-11-26T07:28:55Z</cp:lastPrinted>
  <dcterms:modified xsi:type="dcterms:W3CDTF">2026-09-22T09:59:44Z</dcterms:modified>
  <cp:revision>191</cp:revision>
  <dc:subject/>
  <dc:title>PowerPointi esitlus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0x01010003AC88CC603F2D49AD8673ACF49082D3</vt:lpwstr>
  </property>
  <property fmtid="{D5CDD505-2E9C-101B-9397-08002B2CF9AE}" pid="3" name="NXPowerLiteLastOptimized">
    <vt:lpwstr>9643374</vt:lpwstr>
  </property>
  <property fmtid="{D5CDD505-2E9C-101B-9397-08002B2CF9AE}" pid="4" name="NXPowerLiteSettings">
    <vt:lpwstr>C780073804F000</vt:lpwstr>
  </property>
  <property fmtid="{D5CDD505-2E9C-101B-9397-08002B2CF9AE}" pid="5" name="NXPowerLiteVersion">
    <vt:lpwstr>D8.0.4</vt:lpwstr>
  </property>
  <property fmtid="{D5CDD505-2E9C-101B-9397-08002B2CF9AE}" pid="6" name="Notes">
    <vt:r8>2</vt:r8>
  </property>
  <property fmtid="{D5CDD505-2E9C-101B-9397-08002B2CF9AE}" pid="7" name="PresentationFormat">
    <vt:lpwstr>Laiekraan</vt:lpwstr>
  </property>
  <property fmtid="{D5CDD505-2E9C-101B-9397-08002B2CF9AE}" pid="8" name="Slides">
    <vt:r8>17</vt:r8>
  </property>
</Properties>
</file>