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</p:sldMasterIdLst>
  <p:notesMasterIdLst>
    <p:notesMasterId r:id="rId18"/>
  </p:notesMasterIdLst>
  <p:handoutMasterIdLst>
    <p:handoutMasterId r:id="rId19"/>
  </p:handoutMasterIdLst>
  <p:sldIdLst>
    <p:sldId id="318" r:id="rId5"/>
    <p:sldId id="316" r:id="rId6"/>
    <p:sldId id="317" r:id="rId7"/>
    <p:sldId id="355" r:id="rId8"/>
    <p:sldId id="356" r:id="rId9"/>
    <p:sldId id="351" r:id="rId10"/>
    <p:sldId id="289" r:id="rId11"/>
    <p:sldId id="357" r:id="rId12"/>
    <p:sldId id="352" r:id="rId13"/>
    <p:sldId id="358" r:id="rId14"/>
    <p:sldId id="359" r:id="rId15"/>
    <p:sldId id="353" r:id="rId16"/>
    <p:sldId id="276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18"/>
            <p14:sldId id="316"/>
            <p14:sldId id="317"/>
            <p14:sldId id="355"/>
            <p14:sldId id="356"/>
            <p14:sldId id="351"/>
            <p14:sldId id="289"/>
            <p14:sldId id="357"/>
            <p14:sldId id="352"/>
            <p14:sldId id="358"/>
            <p14:sldId id="359"/>
            <p14:sldId id="353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B60"/>
    <a:srgbClr val="4FBFD3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85971" autoAdjust="0"/>
  </p:normalViewPr>
  <p:slideViewPr>
    <p:cSldViewPr snapToGrid="0" snapToObjects="1" showGuides="1">
      <p:cViewPr>
        <p:scale>
          <a:sx n="50" d="100"/>
          <a:sy n="50" d="100"/>
        </p:scale>
        <p:origin x="2064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316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Bitikiirus</a:t>
            </a:r>
            <a:r>
              <a:rPr lang="en-US" dirty="0"/>
              <a:t> on BMW </a:t>
            </a:r>
            <a:r>
              <a:rPr lang="en-US" dirty="0" err="1"/>
              <a:t>poolt</a:t>
            </a:r>
            <a:r>
              <a:rPr lang="en-US" dirty="0"/>
              <a:t> </a:t>
            </a:r>
            <a:r>
              <a:rPr lang="en-US" dirty="0" err="1"/>
              <a:t>määratud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6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0323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7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108952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117D-0AC1-3CF7-89BC-39E5DCEBD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64E12-2B64-1B0D-7197-7B1FE75FF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3A998-ACB9-5B87-8206-548BEEFED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0x3215</a:t>
            </a:r>
            <a:r>
              <a:rPr lang="en-US" dirty="0"/>
              <a:t> = </a:t>
            </a:r>
            <a:r>
              <a:rPr lang="en-US" b="0" dirty="0"/>
              <a:t>12821</a:t>
            </a:r>
            <a:r>
              <a:rPr lang="en-US" dirty="0"/>
              <a:t>. 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2821 × 0,156 ≈ 2000 rpm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0x329 on temp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F9E9D-C557-7CDE-91F7-F1F564C3DB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8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8731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 dirty="0"/>
              <a:t>Presentatsiooni Pealkiri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 dirty="0"/>
              <a:t>Nimi </a:t>
            </a:r>
            <a:r>
              <a:rPr lang="et-EE" sz="1800" dirty="0" err="1"/>
              <a:t>Nimeste</a:t>
            </a:r>
            <a:br>
              <a:rPr lang="et-EE" sz="1800" dirty="0"/>
            </a:br>
            <a:r>
              <a:rPr lang="et-EE" sz="1800" dirty="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 dirty="0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 dirty="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</a:rPr>
              <a:t> semper </a:t>
            </a:r>
            <a:r>
              <a:rPr lang="en-US" altLang="en-US" sz="1800" dirty="0" err="1">
                <a:solidFill>
                  <a:srgbClr val="332B60"/>
                </a:solidFill>
              </a:rPr>
              <a:t>augue</a:t>
            </a:r>
            <a:r>
              <a:rPr lang="en-US" altLang="en-US" sz="1800" dirty="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lvl="2"/>
            <a:endParaRPr lang="et-EE" dirty="0"/>
          </a:p>
          <a:p>
            <a:pPr lvl="0"/>
            <a:endParaRPr lang="et-EE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lvl="2"/>
            <a:endParaRPr lang="et-EE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juhtslaidi tekstilaade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Vaheslaidi pealkiri</a:t>
            </a:r>
          </a:p>
          <a:p>
            <a:pPr lvl="0"/>
            <a:r>
              <a:rPr lang="et-EE" dirty="0"/>
              <a:t>Vajadusel ka kahel või kolmel real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 dirty="0"/>
              <a:t>TALLINN</a:t>
            </a:r>
            <a:r>
              <a:rPr lang="et-EE" altLang="en-US" dirty="0"/>
              <a:t>A</a:t>
            </a:r>
            <a:r>
              <a:rPr lang="en-US" altLang="en-US" dirty="0"/>
              <a:t> </a:t>
            </a:r>
            <a:r>
              <a:rPr lang="et-EE" altLang="en-US" dirty="0"/>
              <a:t>TEHNIKAÜLIKOOL</a:t>
            </a:r>
            <a:endParaRPr lang="en-US" altLang="en-US" dirty="0"/>
          </a:p>
          <a:p>
            <a:r>
              <a:rPr lang="en-US" altLang="en-US" sz="1700" b="0" cap="none" dirty="0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tee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 dirty="0">
                <a:solidFill>
                  <a:schemeClr val="accent2"/>
                </a:solidFill>
              </a:rPr>
              <a:t>Tel 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E-R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17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.00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)</a:t>
            </a:r>
            <a:endParaRPr lang="en-US" altLang="en-US" sz="1700" cap="none" dirty="0">
              <a:solidFill>
                <a:schemeClr val="accent2"/>
              </a:solidFill>
            </a:endParaRPr>
          </a:p>
          <a:p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 dirty="0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 dirty="0"/>
              <a:t>REDIGEERI JUHTSLAIDI</a:t>
            </a:r>
            <a:br>
              <a:rPr lang="et-EE" dirty="0"/>
            </a:br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FEA8C40-C019-4E2F-B452-C1EE1F22B7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5768975"/>
            <a:ext cx="2699611" cy="581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9C2D8B-DD67-01C0-D642-DD223D29F588}"/>
              </a:ext>
            </a:extLst>
          </p:cNvPr>
          <p:cNvSpPr txBox="1"/>
          <p:nvPr userDrawn="1"/>
        </p:nvSpPr>
        <p:spPr>
          <a:xfrm>
            <a:off x="10558732" y="6095177"/>
            <a:ext cx="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2BD0675-04D1-401E-9B95-A37071A9E323}" type="slidenum">
              <a:rPr lang="et-EE" smtClean="0">
                <a:solidFill>
                  <a:schemeClr val="accent2"/>
                </a:solidFill>
                <a:latin typeface="+mn-lt"/>
              </a:rPr>
              <a:pPr algn="r"/>
              <a:t>‹#›</a:t>
            </a:fld>
            <a:endParaRPr lang="et-EE" dirty="0">
              <a:solidFill>
                <a:schemeClr val="accent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1" y="4457129"/>
            <a:ext cx="8231179" cy="1205366"/>
          </a:xfrm>
        </p:spPr>
        <p:txBody>
          <a:bodyPr/>
          <a:lstStyle/>
          <a:p>
            <a:r>
              <a:rPr lang="en-US" sz="3600" dirty="0" err="1"/>
              <a:t>Bmw</a:t>
            </a:r>
            <a:r>
              <a:rPr lang="en-US" sz="3600" dirty="0"/>
              <a:t> e46 </a:t>
            </a:r>
            <a:r>
              <a:rPr lang="en-US" sz="3600" dirty="0" err="1"/>
              <a:t>digitaalne</a:t>
            </a:r>
            <a:r>
              <a:rPr lang="en-US" sz="3600" dirty="0"/>
              <a:t> </a:t>
            </a:r>
            <a:r>
              <a:rPr lang="en-US" sz="3600" dirty="0" err="1"/>
              <a:t>näidiku</a:t>
            </a:r>
            <a:r>
              <a:rPr lang="en-US" sz="3600" dirty="0"/>
              <a:t>- ja </a:t>
            </a:r>
            <a:r>
              <a:rPr lang="en-US" sz="3600" dirty="0" err="1"/>
              <a:t>logimissüsteem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4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958720" y="6018815"/>
            <a:ext cx="3427810" cy="54334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332B60"/>
                </a:solidFill>
              </a:rPr>
              <a:t>Rico Kalda, Kristian </a:t>
            </a:r>
            <a:r>
              <a:rPr lang="en-US" sz="1800" dirty="0" err="1">
                <a:solidFill>
                  <a:srgbClr val="332B60"/>
                </a:solidFill>
              </a:rPr>
              <a:t>Tikerpäe</a:t>
            </a:r>
            <a:br>
              <a:rPr lang="et-EE" sz="1800" dirty="0">
                <a:solidFill>
                  <a:srgbClr val="332B60"/>
                </a:solidFill>
              </a:rPr>
            </a:br>
            <a:r>
              <a:rPr lang="en-US" sz="1800" dirty="0" err="1">
                <a:solidFill>
                  <a:srgbClr val="332B60"/>
                </a:solidFill>
              </a:rPr>
              <a:t>Infotehnoloogia</a:t>
            </a:r>
            <a:r>
              <a:rPr lang="en-US" sz="1800" dirty="0">
                <a:solidFill>
                  <a:srgbClr val="332B60"/>
                </a:solidFill>
              </a:rPr>
              <a:t> </a:t>
            </a:r>
            <a:r>
              <a:rPr lang="en-US" sz="1800" dirty="0" err="1">
                <a:solidFill>
                  <a:srgbClr val="332B60"/>
                </a:solidFill>
              </a:rPr>
              <a:t>teaduskond</a:t>
            </a:r>
            <a:endParaRPr lang="et-EE" sz="1800" dirty="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D792A-755D-F5DE-F82E-FC53FDD36E95}"/>
              </a:ext>
            </a:extLst>
          </p:cNvPr>
          <p:cNvSpPr txBox="1"/>
          <p:nvPr/>
        </p:nvSpPr>
        <p:spPr>
          <a:xfrm>
            <a:off x="5801359" y="6105823"/>
            <a:ext cx="32177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332B60"/>
                </a:solidFill>
                <a:latin typeface="Verdana"/>
                <a:ea typeface="Verdana"/>
              </a:rPr>
              <a:t>Juhendaja</a:t>
            </a:r>
            <a:r>
              <a:rPr lang="en-US" dirty="0">
                <a:solidFill>
                  <a:srgbClr val="332B60"/>
                </a:solidFill>
                <a:latin typeface="Verdana"/>
                <a:ea typeface="Verdana"/>
              </a:rPr>
              <a:t>: Priit Ruberg</a:t>
            </a:r>
          </a:p>
        </p:txBody>
      </p:sp>
    </p:spTree>
    <p:extLst>
      <p:ext uri="{BB962C8B-B14F-4D97-AF65-F5344CB8AC3E}">
        <p14:creationId xmlns:p14="http://schemas.microsoft.com/office/powerpoint/2010/main" val="15990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 err="1">
                <a:solidFill>
                  <a:srgbClr val="332B60"/>
                </a:solidFill>
              </a:rPr>
              <a:t>Projekti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kirjeldus</a:t>
            </a:r>
            <a:r>
              <a:rPr lang="en-US" altLang="en-US" dirty="0">
                <a:solidFill>
                  <a:srgbClr val="332B60"/>
                </a:solidFill>
              </a:rPr>
              <a:t> (1/2)</a:t>
            </a:r>
          </a:p>
          <a:p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747282F8-61B5-48AB-96C9-9CDD317CE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42050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dirty="0" err="1"/>
              <a:t>Eesmärgiks</a:t>
            </a:r>
            <a:r>
              <a:rPr lang="en-US" altLang="en-US" dirty="0"/>
              <a:t> </a:t>
            </a:r>
            <a:r>
              <a:rPr lang="en-US" altLang="en-US" dirty="0" err="1"/>
              <a:t>luua</a:t>
            </a:r>
            <a:r>
              <a:rPr lang="en-US" altLang="en-US" dirty="0"/>
              <a:t> CAN-</a:t>
            </a:r>
            <a:r>
              <a:rPr lang="en-US" altLang="en-US" dirty="0" err="1"/>
              <a:t>võrgul</a:t>
            </a:r>
            <a:r>
              <a:rPr lang="en-US" altLang="en-US" dirty="0"/>
              <a:t> </a:t>
            </a:r>
            <a:r>
              <a:rPr lang="en-US" altLang="en-US" dirty="0" err="1"/>
              <a:t>põhinev</a:t>
            </a:r>
            <a:r>
              <a:rPr lang="en-US" altLang="en-US" dirty="0"/>
              <a:t> </a:t>
            </a:r>
            <a:r>
              <a:rPr lang="en-US" altLang="en-US" dirty="0" err="1"/>
              <a:t>digitaalne</a:t>
            </a:r>
            <a:r>
              <a:rPr lang="en-US" altLang="en-US" dirty="0"/>
              <a:t> </a:t>
            </a:r>
            <a:r>
              <a:rPr lang="en-US" altLang="en-US" dirty="0" err="1"/>
              <a:t>spidomeetri</a:t>
            </a:r>
            <a:r>
              <a:rPr lang="en-US" altLang="en-US" dirty="0"/>
              <a:t> </a:t>
            </a:r>
            <a:r>
              <a:rPr lang="en-US" altLang="en-US" dirty="0" err="1"/>
              <a:t>sisene</a:t>
            </a:r>
            <a:r>
              <a:rPr lang="en-US" altLang="en-US" dirty="0"/>
              <a:t> </a:t>
            </a:r>
            <a:r>
              <a:rPr lang="en-US" altLang="en-US" dirty="0" err="1"/>
              <a:t>näidik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Järgides</a:t>
            </a:r>
            <a:r>
              <a:rPr lang="en-US" altLang="en-US" dirty="0"/>
              <a:t> </a:t>
            </a:r>
            <a:r>
              <a:rPr lang="en-US" altLang="en-US" dirty="0" err="1"/>
              <a:t>originaalse</a:t>
            </a:r>
            <a:r>
              <a:rPr lang="en-US" altLang="en-US" dirty="0"/>
              <a:t> </a:t>
            </a:r>
            <a:r>
              <a:rPr lang="en-US" altLang="en-US" dirty="0" err="1"/>
              <a:t>näidikuploki</a:t>
            </a:r>
            <a:r>
              <a:rPr lang="en-US" altLang="en-US" dirty="0"/>
              <a:t> </a:t>
            </a:r>
            <a:r>
              <a:rPr lang="en-US" altLang="en-US" dirty="0" err="1"/>
              <a:t>stiili</a:t>
            </a:r>
            <a:r>
              <a:rPr lang="en-US" altLang="en-US" dirty="0"/>
              <a:t>/</a:t>
            </a:r>
            <a:r>
              <a:rPr lang="en-US" altLang="en-US" dirty="0" err="1"/>
              <a:t>disaini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/>
              <a:t>Saada </a:t>
            </a:r>
            <a:r>
              <a:rPr lang="en-US" altLang="en-US" dirty="0" err="1"/>
              <a:t>jäärajal</a:t>
            </a:r>
            <a:r>
              <a:rPr lang="en-US" altLang="en-US" dirty="0"/>
              <a:t> </a:t>
            </a:r>
            <a:r>
              <a:rPr lang="en-US" altLang="en-US" dirty="0" err="1"/>
              <a:t>selge</a:t>
            </a:r>
            <a:r>
              <a:rPr lang="en-US" altLang="en-US" dirty="0"/>
              <a:t> </a:t>
            </a:r>
            <a:r>
              <a:rPr lang="en-US" altLang="en-US" dirty="0" err="1"/>
              <a:t>ülevaade</a:t>
            </a:r>
            <a:r>
              <a:rPr lang="en-US" altLang="en-US" dirty="0"/>
              <a:t> auto </a:t>
            </a:r>
            <a:r>
              <a:rPr lang="en-US" altLang="en-US" dirty="0" err="1"/>
              <a:t>tehnilisest</a:t>
            </a:r>
            <a:r>
              <a:rPr lang="en-US" altLang="en-US" dirty="0"/>
              <a:t> </a:t>
            </a:r>
            <a:r>
              <a:rPr lang="en-US" altLang="en-US" dirty="0" err="1"/>
              <a:t>seisukorrast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Kogu</a:t>
            </a:r>
            <a:r>
              <a:rPr lang="en-US" altLang="en-US" dirty="0"/>
              <a:t> </a:t>
            </a:r>
            <a:r>
              <a:rPr lang="en-US" altLang="en-US" dirty="0" err="1"/>
              <a:t>andmestiku</a:t>
            </a:r>
            <a:r>
              <a:rPr lang="en-US" altLang="en-US" dirty="0"/>
              <a:t> </a:t>
            </a:r>
            <a:r>
              <a:rPr lang="en-US" altLang="en-US" dirty="0" err="1"/>
              <a:t>talletamine</a:t>
            </a:r>
            <a:r>
              <a:rPr lang="en-US" altLang="en-US" dirty="0"/>
              <a:t> SD-</a:t>
            </a:r>
            <a:r>
              <a:rPr lang="en-US" altLang="en-US" dirty="0" err="1"/>
              <a:t>kaardile</a:t>
            </a:r>
            <a:r>
              <a:rPr lang="en-US" altLang="en-US" dirty="0"/>
              <a:t> </a:t>
            </a:r>
            <a:r>
              <a:rPr lang="en-US" altLang="en-US" dirty="0" err="1"/>
              <a:t>hilisemaks</a:t>
            </a:r>
            <a:r>
              <a:rPr lang="en-US" altLang="en-US" dirty="0"/>
              <a:t> </a:t>
            </a:r>
            <a:r>
              <a:rPr lang="en-US" altLang="en-US" dirty="0" err="1"/>
              <a:t>analüüsiks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Lisafunktsionaalsused</a:t>
            </a:r>
            <a:r>
              <a:rPr lang="en-US" altLang="en-US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G-</a:t>
            </a:r>
            <a:r>
              <a:rPr lang="en-US" altLang="en-US" dirty="0" err="1"/>
              <a:t>jõu</a:t>
            </a:r>
            <a:r>
              <a:rPr lang="en-US" altLang="en-US" dirty="0"/>
              <a:t> </a:t>
            </a:r>
            <a:r>
              <a:rPr lang="en-US" altLang="en-US" dirty="0" err="1"/>
              <a:t>monitoorimine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Veakoodide</a:t>
            </a:r>
            <a:r>
              <a:rPr lang="en-US" altLang="en-US" dirty="0"/>
              <a:t> </a:t>
            </a:r>
            <a:r>
              <a:rPr lang="en-US" altLang="en-US" dirty="0" err="1"/>
              <a:t>lugemine</a:t>
            </a:r>
            <a:r>
              <a:rPr lang="en-US" altLang="en-US" dirty="0"/>
              <a:t> ja </a:t>
            </a:r>
            <a:r>
              <a:rPr lang="en-US" altLang="en-US" dirty="0" err="1"/>
              <a:t>kustutamine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Mootorist</a:t>
            </a:r>
            <a:r>
              <a:rPr lang="en-US" altLang="en-US" dirty="0"/>
              <a:t> </a:t>
            </a:r>
            <a:r>
              <a:rPr lang="en-US" altLang="en-US" dirty="0" err="1"/>
              <a:t>tuleva</a:t>
            </a:r>
            <a:r>
              <a:rPr lang="en-US" altLang="en-US" dirty="0"/>
              <a:t> </a:t>
            </a:r>
            <a:r>
              <a:rPr lang="en-US" altLang="en-US" dirty="0" err="1"/>
              <a:t>jõu</a:t>
            </a:r>
            <a:r>
              <a:rPr lang="en-US" altLang="en-US" dirty="0"/>
              <a:t> </a:t>
            </a:r>
            <a:r>
              <a:rPr lang="en-US" altLang="en-US" dirty="0" err="1"/>
              <a:t>kalkuleerimine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0-100 km/h </a:t>
            </a:r>
            <a:r>
              <a:rPr lang="en-US" altLang="en-US" dirty="0" err="1"/>
              <a:t>kiirendus</a:t>
            </a:r>
            <a:r>
              <a:rPr lang="en-US" altLang="en-US" dirty="0"/>
              <a:t>.</a:t>
            </a:r>
          </a:p>
          <a:p>
            <a:pPr lvl="1"/>
            <a:r>
              <a:rPr lang="en-US" dirty="0"/>
              <a:t>*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täieneda</a:t>
            </a:r>
            <a:endParaRPr lang="en-US" altLang="en-US" dirty="0"/>
          </a:p>
          <a:p>
            <a:pPr lvl="1"/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528B5-1DCD-05EF-E351-EE82B25AC7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895" y="2437977"/>
            <a:ext cx="3972764" cy="3630598"/>
          </a:xfrm>
          <a:prstGeom prst="rect">
            <a:avLst/>
          </a:prstGeom>
        </p:spPr>
      </p:pic>
      <p:sp>
        <p:nvSpPr>
          <p:cNvPr id="5" name="Teksti kohatäide 1">
            <a:extLst>
              <a:ext uri="{FF2B5EF4-FFF2-40B4-BE49-F238E27FC236}">
                <a16:creationId xmlns:a16="http://schemas.microsoft.com/office/drawing/2014/main" id="{4463D4E5-6A7C-94ED-0249-1B086F5220F1}"/>
              </a:ext>
            </a:extLst>
          </p:cNvPr>
          <p:cNvSpPr txBox="1">
            <a:spLocks/>
          </p:cNvSpPr>
          <p:nvPr/>
        </p:nvSpPr>
        <p:spPr>
          <a:xfrm>
            <a:off x="8857122" y="6109751"/>
            <a:ext cx="2116819" cy="234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Foto 1. </a:t>
            </a:r>
            <a:r>
              <a:rPr lang="en-US" altLang="en-US" sz="1000" dirty="0" err="1"/>
              <a:t>Näidiku</a:t>
            </a:r>
            <a:r>
              <a:rPr lang="en-US" altLang="en-US" sz="1000" dirty="0"/>
              <a:t> </a:t>
            </a:r>
            <a:r>
              <a:rPr lang="en-US" altLang="en-US" sz="1000" dirty="0" err="1"/>
              <a:t>disaini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renderdus</a:t>
            </a: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1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 err="1"/>
              <a:t>Projekti</a:t>
            </a:r>
            <a:r>
              <a:rPr lang="en-US" altLang="en-US" dirty="0"/>
              <a:t> </a:t>
            </a:r>
            <a:r>
              <a:rPr lang="en-US" altLang="en-US" dirty="0" err="1"/>
              <a:t>kirjeldus</a:t>
            </a:r>
            <a:r>
              <a:rPr lang="en-US" altLang="en-US" dirty="0"/>
              <a:t> (2/2)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800" dirty="0" err="1">
                <a:solidFill>
                  <a:srgbClr val="332B60"/>
                </a:solidFill>
              </a:rPr>
              <a:t>Kasutatavad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komponendid</a:t>
            </a:r>
            <a:r>
              <a:rPr lang="en-US" altLang="en-US" sz="1800" dirty="0">
                <a:solidFill>
                  <a:srgbClr val="332B60"/>
                </a:solidFill>
              </a:rPr>
              <a:t> ja </a:t>
            </a:r>
            <a:r>
              <a:rPr lang="en-US" altLang="en-US" sz="1800" dirty="0" err="1">
                <a:solidFill>
                  <a:srgbClr val="332B60"/>
                </a:solidFill>
              </a:rPr>
              <a:t>platvormid</a:t>
            </a:r>
            <a:r>
              <a:rPr lang="en-US" altLang="en-US" sz="1800" dirty="0">
                <a:solidFill>
                  <a:srgbClr val="332B60"/>
                </a:solidFill>
              </a:rPr>
              <a:t>: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CAN </a:t>
            </a:r>
            <a:r>
              <a:rPr lang="en-US" altLang="en-US" sz="1600" dirty="0" err="1">
                <a:solidFill>
                  <a:srgbClr val="332B60"/>
                </a:solidFill>
              </a:rPr>
              <a:t>siini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liiklust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lugev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tõlkiv</a:t>
            </a:r>
            <a:r>
              <a:rPr lang="en-US" altLang="en-US" sz="1600" dirty="0"/>
              <a:t> ja </a:t>
            </a:r>
            <a:r>
              <a:rPr lang="en-US" altLang="en-US" sz="1600" dirty="0" err="1"/>
              <a:t>talletav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32B60"/>
                </a:solidFill>
              </a:rPr>
              <a:t>ESP32;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/>
              <a:t>Ekraani</a:t>
            </a:r>
            <a:r>
              <a:rPr lang="en-US" altLang="en-US" sz="1600" dirty="0"/>
              <a:t> </a:t>
            </a:r>
            <a:r>
              <a:rPr lang="en-US" altLang="en-US" sz="1600" dirty="0" err="1"/>
              <a:t>juhtiv</a:t>
            </a:r>
            <a:r>
              <a:rPr lang="en-US" altLang="en-US" sz="1600" dirty="0"/>
              <a:t> ESP32;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2.1” </a:t>
            </a:r>
            <a:r>
              <a:rPr lang="en-US" altLang="en-US" sz="1600" dirty="0"/>
              <a:t>TFT </a:t>
            </a:r>
            <a:r>
              <a:rPr lang="en-US" altLang="en-US" sz="1600" dirty="0" err="1"/>
              <a:t>või</a:t>
            </a:r>
            <a:r>
              <a:rPr lang="en-US" altLang="en-US" sz="1600" dirty="0"/>
              <a:t> LCD </a:t>
            </a:r>
            <a:r>
              <a:rPr lang="en-US" altLang="en-US" sz="1600" dirty="0" err="1"/>
              <a:t>ekraan</a:t>
            </a:r>
            <a:r>
              <a:rPr lang="en-US" alt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SN65HVD230 CAN </a:t>
            </a:r>
            <a:r>
              <a:rPr lang="en-US" altLang="en-US" sz="1600" dirty="0" err="1">
                <a:solidFill>
                  <a:srgbClr val="332B60"/>
                </a:solidFill>
              </a:rPr>
              <a:t>võrgu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saatja-vastuvõtja</a:t>
            </a:r>
            <a:r>
              <a:rPr lang="en-US" alt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Visual Studio, Platform IO, </a:t>
            </a:r>
            <a:r>
              <a:rPr lang="en-US" altLang="en-US" sz="1600" dirty="0" err="1"/>
              <a:t>SquareLine</a:t>
            </a:r>
            <a:r>
              <a:rPr lang="en-US" altLang="en-US" sz="1600" dirty="0"/>
              <a:t> Studio.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600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>
                <a:solidFill>
                  <a:srgbClr val="332B60"/>
                </a:solidFill>
              </a:rPr>
              <a:t>Lisafunktsionaalsuste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jaoks</a:t>
            </a:r>
            <a:r>
              <a:rPr lang="en-US" altLang="en-US" sz="1600" dirty="0"/>
              <a:t>: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L9637D K-</a:t>
            </a:r>
            <a:r>
              <a:rPr lang="en-US" sz="1600" dirty="0" err="1"/>
              <a:t>liini</a:t>
            </a:r>
            <a:r>
              <a:rPr lang="en-US" sz="1600" dirty="0"/>
              <a:t> </a:t>
            </a:r>
            <a:r>
              <a:rPr lang="en-US" sz="1600" dirty="0" err="1"/>
              <a:t>transiiver</a:t>
            </a:r>
            <a:r>
              <a:rPr 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MPU6050 G-</a:t>
            </a:r>
            <a:r>
              <a:rPr lang="en-US" altLang="en-US" sz="1600" dirty="0" err="1"/>
              <a:t>jõu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moodul</a:t>
            </a:r>
            <a:r>
              <a:rPr lang="en-US" altLang="en-US" sz="1600" dirty="0"/>
              <a:t>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332B6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332B6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332B60"/>
              </a:solidFill>
            </a:endParaRPr>
          </a:p>
        </p:txBody>
      </p:sp>
      <p:pic>
        <p:nvPicPr>
          <p:cNvPr id="4" name="Picture 3" descr="MPU6050 - SSLABS">
            <a:extLst>
              <a:ext uri="{FF2B5EF4-FFF2-40B4-BE49-F238E27FC236}">
                <a16:creationId xmlns:a16="http://schemas.microsoft.com/office/drawing/2014/main" id="{D6E4F8DA-EE97-ED7A-0E52-73E8516410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216" y="333958"/>
            <a:ext cx="2290286" cy="1960302"/>
          </a:xfrm>
          <a:prstGeom prst="rect">
            <a:avLst/>
          </a:prstGeom>
        </p:spPr>
      </p:pic>
      <p:sp>
        <p:nvSpPr>
          <p:cNvPr id="8" name="Teksti kohatäide 1">
            <a:extLst>
              <a:ext uri="{FF2B5EF4-FFF2-40B4-BE49-F238E27FC236}">
                <a16:creationId xmlns:a16="http://schemas.microsoft.com/office/drawing/2014/main" id="{CC44DD67-5A6F-4AFC-F551-952FFE1D8A80}"/>
              </a:ext>
            </a:extLst>
          </p:cNvPr>
          <p:cNvSpPr txBox="1">
            <a:spLocks/>
          </p:cNvSpPr>
          <p:nvPr/>
        </p:nvSpPr>
        <p:spPr>
          <a:xfrm>
            <a:off x="6397626" y="2172181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2. MPU 6050 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https://tinyurl.com/2sjsyasp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9" name="Picture 8" descr="ESP32 Development Board - DEVKIT V1">
            <a:extLst>
              <a:ext uri="{FF2B5EF4-FFF2-40B4-BE49-F238E27FC236}">
                <a16:creationId xmlns:a16="http://schemas.microsoft.com/office/drawing/2014/main" id="{3DE0D9E9-CA8C-F04D-BE25-A5E9CF27DA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75099" y="866050"/>
            <a:ext cx="2408466" cy="1707325"/>
          </a:xfrm>
          <a:prstGeom prst="rect">
            <a:avLst/>
          </a:prstGeom>
        </p:spPr>
      </p:pic>
      <p:sp>
        <p:nvSpPr>
          <p:cNvPr id="12" name="Teksti kohatäide 1">
            <a:extLst>
              <a:ext uri="{FF2B5EF4-FFF2-40B4-BE49-F238E27FC236}">
                <a16:creationId xmlns:a16="http://schemas.microsoft.com/office/drawing/2014/main" id="{9D00286E-9749-C0FE-C0C6-6849A3DF4AF2}"/>
              </a:ext>
            </a:extLst>
          </p:cNvPr>
          <p:cNvSpPr txBox="1">
            <a:spLocks/>
          </p:cNvSpPr>
          <p:nvPr/>
        </p:nvSpPr>
        <p:spPr>
          <a:xfrm>
            <a:off x="9375100" y="2633958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3. ESP32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https://tinyurl.com/0idgdbgy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B972C7-C081-F8A5-B0CB-BDD5426FF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483" y="2920325"/>
            <a:ext cx="1428750" cy="1628775"/>
          </a:xfrm>
          <a:prstGeom prst="rect">
            <a:avLst/>
          </a:prstGeom>
        </p:spPr>
      </p:pic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0E9C6725-C632-ED9A-87CD-6452CD93AC3B}"/>
              </a:ext>
            </a:extLst>
          </p:cNvPr>
          <p:cNvSpPr txBox="1">
            <a:spLocks/>
          </p:cNvSpPr>
          <p:nvPr/>
        </p:nvSpPr>
        <p:spPr>
          <a:xfrm>
            <a:off x="6397626" y="454910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4. MPU </a:t>
            </a:r>
            <a:r>
              <a:rPr lang="en-US" sz="1000" dirty="0"/>
              <a:t>L9637D</a:t>
            </a:r>
            <a:r>
              <a:rPr lang="en-US" altLang="en-US" sz="1000" dirty="0"/>
              <a:t> 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https://tinyurl.com/pf9kmcae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17" name="Picture 16" descr="SN65HVD230 CAN Board">
            <a:extLst>
              <a:ext uri="{FF2B5EF4-FFF2-40B4-BE49-F238E27FC236}">
                <a16:creationId xmlns:a16="http://schemas.microsoft.com/office/drawing/2014/main" id="{A8B11A32-DC5D-2E43-EF75-D2A1D671C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81" t="15711" r="10648" b="17099"/>
          <a:stretch>
            <a:fillRect/>
          </a:stretch>
        </p:blipFill>
        <p:spPr>
          <a:xfrm>
            <a:off x="9371356" y="3606571"/>
            <a:ext cx="2204357" cy="1885059"/>
          </a:xfrm>
          <a:prstGeom prst="rect">
            <a:avLst/>
          </a:prstGeom>
        </p:spPr>
      </p:pic>
      <p:sp>
        <p:nvSpPr>
          <p:cNvPr id="19" name="Teksti kohatäide 1">
            <a:extLst>
              <a:ext uri="{FF2B5EF4-FFF2-40B4-BE49-F238E27FC236}">
                <a16:creationId xmlns:a16="http://schemas.microsoft.com/office/drawing/2014/main" id="{7FA9E97B-7131-C9E1-ED50-C07B98ADAE02}"/>
              </a:ext>
            </a:extLst>
          </p:cNvPr>
          <p:cNvSpPr txBox="1">
            <a:spLocks/>
          </p:cNvSpPr>
          <p:nvPr/>
        </p:nvSpPr>
        <p:spPr>
          <a:xfrm>
            <a:off x="9304111" y="556222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5. SN65HVD230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https://tinyurl.com/42xcvgll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455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6BBA-3950-F48E-DF58-91B2B0B2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76107838-3FFF-65DB-0958-34DDD02E7B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Sprint 1 </a:t>
            </a:r>
            <a:r>
              <a:rPr lang="en-US" dirty="0" err="1"/>
              <a:t>eesmärgid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9C4FD322-7444-5282-9A3F-090DDA45F3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Näidikuploki</a:t>
            </a:r>
            <a:r>
              <a:rPr lang="en-US" dirty="0"/>
              <a:t> </a:t>
            </a:r>
            <a:r>
              <a:rPr lang="en-US" dirty="0" err="1"/>
              <a:t>tagune</a:t>
            </a:r>
            <a:r>
              <a:rPr lang="en-US" dirty="0"/>
              <a:t> </a:t>
            </a:r>
            <a:r>
              <a:rPr lang="en-US" dirty="0" err="1"/>
              <a:t>ühendusskeem</a:t>
            </a:r>
            <a:r>
              <a:rPr lang="en-US" dirty="0"/>
              <a:t>/</a:t>
            </a:r>
            <a:r>
              <a:rPr lang="en-US" dirty="0" err="1"/>
              <a:t>ühendusviis</a:t>
            </a:r>
            <a:endParaRPr lang="en-US" dirty="0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/>
              <a:t>X11175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/>
              <a:t>LVGL </a:t>
            </a:r>
            <a:r>
              <a:rPr lang="en-US" dirty="0" err="1"/>
              <a:t>kasutajaliidese</a:t>
            </a:r>
            <a:r>
              <a:rPr lang="en-US" dirty="0"/>
              <a:t> </a:t>
            </a:r>
            <a:r>
              <a:rPr lang="en-US" dirty="0" err="1"/>
              <a:t>arendamise</a:t>
            </a:r>
            <a:r>
              <a:rPr lang="en-US" dirty="0"/>
              <a:t> </a:t>
            </a:r>
            <a:r>
              <a:rPr lang="en-US" dirty="0" err="1"/>
              <a:t>alustamine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CAN </a:t>
            </a:r>
            <a:r>
              <a:rPr lang="en-US" altLang="en-US" dirty="0" err="1"/>
              <a:t>võrgu</a:t>
            </a:r>
            <a:r>
              <a:rPr lang="en-US" altLang="en-US" dirty="0"/>
              <a:t> </a:t>
            </a:r>
            <a:r>
              <a:rPr lang="en-US" altLang="en-US" dirty="0" err="1"/>
              <a:t>ohutu</a:t>
            </a:r>
            <a:r>
              <a:rPr lang="en-US" altLang="en-US" dirty="0"/>
              <a:t> </a:t>
            </a:r>
            <a:r>
              <a:rPr lang="en-US" altLang="en-US" dirty="0" err="1"/>
              <a:t>kuulamine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Töötav</a:t>
            </a:r>
            <a:r>
              <a:rPr lang="en-US" dirty="0"/>
              <a:t> CAN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simulaator</a:t>
            </a:r>
            <a:endParaRPr lang="en-US" dirty="0"/>
          </a:p>
          <a:p>
            <a:endParaRPr lang="en-US" altLang="en-US" sz="1800" dirty="0">
              <a:solidFill>
                <a:srgbClr val="332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1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F5708-AA8D-8D3C-A9EA-5DE4D208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B5A93A43-481B-B19C-2566-732E5A786E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Canbus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 can </a:t>
            </a:r>
            <a:r>
              <a:rPr lang="en-US" dirty="0" err="1"/>
              <a:t>võrk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8DA4BE-B7A9-EE65-EF3B-D9D158E0A3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616" y="926543"/>
            <a:ext cx="6998184" cy="4573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41441-8928-6605-2F4A-F7315C10B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1872283"/>
            <a:ext cx="5029200" cy="2000250"/>
          </a:xfrm>
          <a:prstGeom prst="rect">
            <a:avLst/>
          </a:prstGeom>
        </p:spPr>
      </p:pic>
      <p:sp>
        <p:nvSpPr>
          <p:cNvPr id="6" name="Teksti kohatäide 1">
            <a:extLst>
              <a:ext uri="{FF2B5EF4-FFF2-40B4-BE49-F238E27FC236}">
                <a16:creationId xmlns:a16="http://schemas.microsoft.com/office/drawing/2014/main" id="{73F195C1-51C8-6D5E-4889-FC6707D0BEFE}"/>
              </a:ext>
            </a:extLst>
          </p:cNvPr>
          <p:cNvSpPr txBox="1">
            <a:spLocks/>
          </p:cNvSpPr>
          <p:nvPr/>
        </p:nvSpPr>
        <p:spPr>
          <a:xfrm>
            <a:off x="2958688" y="5534342"/>
            <a:ext cx="2587347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6. CAN-</a:t>
            </a:r>
            <a:r>
              <a:rPr lang="en-US" altLang="en-US" sz="1000" dirty="0" err="1"/>
              <a:t>andmeliin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https://tinyurl.com/pkzqm98h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8" name="Teksti kohatäide 1">
            <a:extLst>
              <a:ext uri="{FF2B5EF4-FFF2-40B4-BE49-F238E27FC236}">
                <a16:creationId xmlns:a16="http://schemas.microsoft.com/office/drawing/2014/main" id="{79E6F961-A3BA-A69A-7BA5-FE7B8BB23E78}"/>
              </a:ext>
            </a:extLst>
          </p:cNvPr>
          <p:cNvSpPr txBox="1">
            <a:spLocks/>
          </p:cNvSpPr>
          <p:nvPr/>
        </p:nvSpPr>
        <p:spPr>
          <a:xfrm>
            <a:off x="8627306" y="3933727"/>
            <a:ext cx="2587347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7. CAN-</a:t>
            </a:r>
            <a:r>
              <a:rPr lang="en-US" altLang="en-US" sz="1000" dirty="0" err="1"/>
              <a:t>andmeliini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seaduspära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https://tinyurl.com/cv92xplvcs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694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0535-D9EE-6C5E-A311-B6C70821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CC9EF8C8-9CD9-62F5-0609-411A43CA3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332B60"/>
                </a:solidFill>
              </a:rPr>
              <a:t>Ühendamine </a:t>
            </a:r>
            <a:r>
              <a:rPr lang="en-US" altLang="en-US" dirty="0" err="1">
                <a:solidFill>
                  <a:srgbClr val="332B60"/>
                </a:solidFill>
              </a:rPr>
              <a:t>näidikuplokiga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D673DF72-15C5-CFCD-1A96-D70F619203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r>
              <a:rPr lang="en-US" altLang="en-US" dirty="0"/>
              <a:t>X11175 </a:t>
            </a:r>
            <a:r>
              <a:rPr lang="en-US" altLang="en-US" dirty="0" err="1"/>
              <a:t>spidomeetri</a:t>
            </a:r>
            <a:r>
              <a:rPr lang="en-US" altLang="en-US" dirty="0"/>
              <a:t> </a:t>
            </a:r>
            <a:r>
              <a:rPr lang="en-US" altLang="en-US" dirty="0" err="1"/>
              <a:t>tagune</a:t>
            </a:r>
            <a:r>
              <a:rPr lang="en-US" altLang="en-US" dirty="0"/>
              <a:t> </a:t>
            </a:r>
            <a:r>
              <a:rPr lang="en-US" altLang="en-US" dirty="0" err="1"/>
              <a:t>pistik</a:t>
            </a:r>
            <a:endParaRPr lang="en-US" altLang="en-US" dirty="0"/>
          </a:p>
          <a:p>
            <a:pPr lvl="1"/>
            <a:r>
              <a:rPr lang="en-US" altLang="en-US" dirty="0" err="1"/>
              <a:t>Kõige</a:t>
            </a:r>
            <a:r>
              <a:rPr lang="en-US" altLang="en-US" dirty="0"/>
              <a:t> </a:t>
            </a:r>
            <a:r>
              <a:rPr lang="en-US" altLang="en-US" dirty="0" err="1"/>
              <a:t>lihtsam</a:t>
            </a:r>
            <a:r>
              <a:rPr lang="en-US" altLang="en-US" dirty="0"/>
              <a:t> ja </a:t>
            </a:r>
            <a:r>
              <a:rPr lang="en-US" altLang="en-US" dirty="0" err="1"/>
              <a:t>otsesem</a:t>
            </a:r>
            <a:r>
              <a:rPr lang="en-US" altLang="en-US" dirty="0"/>
              <a:t> </a:t>
            </a:r>
            <a:r>
              <a:rPr lang="en-US" altLang="en-US" dirty="0" err="1"/>
              <a:t>viis</a:t>
            </a:r>
            <a:r>
              <a:rPr lang="en-US" altLang="en-US" dirty="0"/>
              <a:t> </a:t>
            </a:r>
            <a:r>
              <a:rPr lang="en-US" altLang="en-US" dirty="0" err="1"/>
              <a:t>saada</a:t>
            </a:r>
            <a:r>
              <a:rPr lang="en-US" altLang="en-US" dirty="0"/>
              <a:t> </a:t>
            </a:r>
            <a:r>
              <a:rPr lang="en-US" altLang="en-US" dirty="0" err="1"/>
              <a:t>ligi</a:t>
            </a:r>
            <a:r>
              <a:rPr lang="en-US" altLang="en-US" dirty="0"/>
              <a:t> CAN </a:t>
            </a:r>
            <a:r>
              <a:rPr lang="en-US" altLang="en-US" dirty="0" err="1"/>
              <a:t>võrgule</a:t>
            </a:r>
            <a:endParaRPr lang="en-US" altLang="en-US" dirty="0"/>
          </a:p>
        </p:txBody>
      </p:sp>
      <p:pic>
        <p:nvPicPr>
          <p:cNvPr id="3" name="Picture 2" descr="Resetting the oil service indicator | BMW Forum - BimmerFest BMW Forums">
            <a:extLst>
              <a:ext uri="{FF2B5EF4-FFF2-40B4-BE49-F238E27FC236}">
                <a16:creationId xmlns:a16="http://schemas.microsoft.com/office/drawing/2014/main" id="{37E3DCE3-B8DB-558D-D4C2-02132EEE6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3102" y="151837"/>
            <a:ext cx="2940187" cy="22129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494B367-8407-61ED-B944-BACECFF23926}"/>
              </a:ext>
            </a:extLst>
          </p:cNvPr>
          <p:cNvGrpSpPr/>
          <p:nvPr/>
        </p:nvGrpSpPr>
        <p:grpSpPr>
          <a:xfrm>
            <a:off x="8110576" y="2762236"/>
            <a:ext cx="3355522" cy="2105358"/>
            <a:chOff x="7081876" y="2637064"/>
            <a:chExt cx="3355522" cy="2105358"/>
          </a:xfrm>
        </p:grpSpPr>
        <p:pic>
          <p:nvPicPr>
            <p:cNvPr id="4" name="Picture 3" descr="Datei:E83 X11175 2.jpg – I-BUS App Wiki">
              <a:extLst>
                <a:ext uri="{FF2B5EF4-FFF2-40B4-BE49-F238E27FC236}">
                  <a16:creationId xmlns:a16="http://schemas.microsoft.com/office/drawing/2014/main" id="{66FAA874-57C2-F762-7E52-1CE6B2E95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34402" y="2637064"/>
              <a:ext cx="1650470" cy="1371977"/>
            </a:xfrm>
            <a:prstGeom prst="rect">
              <a:avLst/>
            </a:prstGeom>
          </p:spPr>
        </p:pic>
        <p:pic>
          <p:nvPicPr>
            <p:cNvPr id="5" name="Picture 4" descr="X11175 Component connector (26-pin, black)">
              <a:extLst>
                <a:ext uri="{FF2B5EF4-FFF2-40B4-BE49-F238E27FC236}">
                  <a16:creationId xmlns:a16="http://schemas.microsoft.com/office/drawing/2014/main" id="{C96772AF-63D5-FB06-F944-D55AAF693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81876" y="4040293"/>
              <a:ext cx="3355522" cy="702129"/>
            </a:xfrm>
            <a:prstGeom prst="rect">
              <a:avLst/>
            </a:prstGeom>
          </p:spPr>
        </p:pic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A2A0ED4B-B309-EDD1-70E3-3BE205672452}"/>
              </a:ext>
            </a:extLst>
          </p:cNvPr>
          <p:cNvSpPr/>
          <p:nvPr/>
        </p:nvSpPr>
        <p:spPr>
          <a:xfrm rot="17480028">
            <a:off x="9275714" y="5023530"/>
            <a:ext cx="1405198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DFA77A-E1F4-D4FB-9467-4A2304487808}"/>
              </a:ext>
            </a:extLst>
          </p:cNvPr>
          <p:cNvSpPr/>
          <p:nvPr/>
        </p:nvSpPr>
        <p:spPr>
          <a:xfrm rot="14168119">
            <a:off x="10411807" y="4666994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8F18BE4-849F-C83B-B0F2-603EF8720795}"/>
              </a:ext>
            </a:extLst>
          </p:cNvPr>
          <p:cNvSpPr/>
          <p:nvPr/>
        </p:nvSpPr>
        <p:spPr>
          <a:xfrm rot="18104243">
            <a:off x="7676771" y="4879265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A569A07E-333E-9447-9870-93F9F6FF1E86}"/>
              </a:ext>
            </a:extLst>
          </p:cNvPr>
          <p:cNvSpPr txBox="1">
            <a:spLocks/>
          </p:cNvSpPr>
          <p:nvPr/>
        </p:nvSpPr>
        <p:spPr>
          <a:xfrm>
            <a:off x="6944908" y="5320933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K-BUS, </a:t>
            </a:r>
            <a:r>
              <a:rPr lang="en-US" dirty="0" err="1"/>
              <a:t>viik</a:t>
            </a:r>
            <a:r>
              <a:rPr lang="en-US" dirty="0"/>
              <a:t> 14 </a:t>
            </a:r>
          </a:p>
        </p:txBody>
      </p:sp>
      <p:sp>
        <p:nvSpPr>
          <p:cNvPr id="18" name="Teksti kohatäide 1">
            <a:extLst>
              <a:ext uri="{FF2B5EF4-FFF2-40B4-BE49-F238E27FC236}">
                <a16:creationId xmlns:a16="http://schemas.microsoft.com/office/drawing/2014/main" id="{A5953434-D90D-77D1-1D08-4F2B8F03F467}"/>
              </a:ext>
            </a:extLst>
          </p:cNvPr>
          <p:cNvSpPr txBox="1">
            <a:spLocks/>
          </p:cNvSpPr>
          <p:nvPr/>
        </p:nvSpPr>
        <p:spPr>
          <a:xfrm>
            <a:off x="8766904" y="581177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CAN-H, </a:t>
            </a:r>
            <a:r>
              <a:rPr lang="en-US" dirty="0" err="1"/>
              <a:t>viik</a:t>
            </a:r>
            <a:r>
              <a:rPr lang="en-US" dirty="0"/>
              <a:t> 9</a:t>
            </a:r>
          </a:p>
        </p:txBody>
      </p:sp>
      <p:sp>
        <p:nvSpPr>
          <p:cNvPr id="20" name="Teksti kohatäide 1">
            <a:extLst>
              <a:ext uri="{FF2B5EF4-FFF2-40B4-BE49-F238E27FC236}">
                <a16:creationId xmlns:a16="http://schemas.microsoft.com/office/drawing/2014/main" id="{AA7594C9-C4C0-80A1-5CA5-71D79E75A61A}"/>
              </a:ext>
            </a:extLst>
          </p:cNvPr>
          <p:cNvSpPr txBox="1">
            <a:spLocks/>
          </p:cNvSpPr>
          <p:nvPr/>
        </p:nvSpPr>
        <p:spPr>
          <a:xfrm>
            <a:off x="10364487" y="5106930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CAN-L, </a:t>
            </a:r>
            <a:r>
              <a:rPr lang="en-US" dirty="0" err="1"/>
              <a:t>viik</a:t>
            </a:r>
            <a:r>
              <a:rPr lang="en-US" dirty="0"/>
              <a:t> 10</a:t>
            </a:r>
          </a:p>
        </p:txBody>
      </p:sp>
      <p:sp>
        <p:nvSpPr>
          <p:cNvPr id="22" name="Teksti kohatäide 1">
            <a:extLst>
              <a:ext uri="{FF2B5EF4-FFF2-40B4-BE49-F238E27FC236}">
                <a16:creationId xmlns:a16="http://schemas.microsoft.com/office/drawing/2014/main" id="{98108FE7-9B2B-5884-CFF8-D5DECDF56BC7}"/>
              </a:ext>
            </a:extLst>
          </p:cNvPr>
          <p:cNvSpPr txBox="1">
            <a:spLocks/>
          </p:cNvSpPr>
          <p:nvPr/>
        </p:nvSpPr>
        <p:spPr>
          <a:xfrm>
            <a:off x="9304111" y="234845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8. </a:t>
            </a:r>
            <a:r>
              <a:rPr lang="en-US" altLang="en-US" sz="1000" dirty="0" err="1"/>
              <a:t>Spidomeetri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tagune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ühendus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https://tinyurl.com/bvxd0et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4" name="Teksti kohatäide 1">
            <a:extLst>
              <a:ext uri="{FF2B5EF4-FFF2-40B4-BE49-F238E27FC236}">
                <a16:creationId xmlns:a16="http://schemas.microsoft.com/office/drawing/2014/main" id="{AA14AE39-FB5D-5BFC-9143-24529B99F72C}"/>
              </a:ext>
            </a:extLst>
          </p:cNvPr>
          <p:cNvSpPr txBox="1">
            <a:spLocks/>
          </p:cNvSpPr>
          <p:nvPr/>
        </p:nvSpPr>
        <p:spPr>
          <a:xfrm>
            <a:off x="8565476" y="621605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9. X11175 </a:t>
            </a:r>
            <a:r>
              <a:rPr lang="en-US" altLang="en-US" sz="1000" dirty="0" err="1"/>
              <a:t>viikude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joonis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https://tinyurl.com/lksx98vb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1BA885-98A2-868E-0B4D-F7D1E56066DA}"/>
              </a:ext>
            </a:extLst>
          </p:cNvPr>
          <p:cNvSpPr txBox="1"/>
          <p:nvPr/>
        </p:nvSpPr>
        <p:spPr>
          <a:xfrm>
            <a:off x="129760" y="2978777"/>
            <a:ext cx="135387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dirty="0"/>
              <a:t>X11175</a:t>
            </a:r>
          </a:p>
          <a:p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83784DB-1F18-D0EE-DB26-E7268D0E35F8}"/>
              </a:ext>
            </a:extLst>
          </p:cNvPr>
          <p:cNvSpPr/>
          <p:nvPr/>
        </p:nvSpPr>
        <p:spPr>
          <a:xfrm>
            <a:off x="1578427" y="30941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AFDF82-0BF5-8ECE-F89A-B16E8717596E}"/>
              </a:ext>
            </a:extLst>
          </p:cNvPr>
          <p:cNvSpPr/>
          <p:nvPr/>
        </p:nvSpPr>
        <p:spPr>
          <a:xfrm>
            <a:off x="1578427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Teksti kohatäide 1">
            <a:extLst>
              <a:ext uri="{FF2B5EF4-FFF2-40B4-BE49-F238E27FC236}">
                <a16:creationId xmlns:a16="http://schemas.microsoft.com/office/drawing/2014/main" id="{143EDFC2-F856-16C7-FF60-8FF591582F23}"/>
              </a:ext>
            </a:extLst>
          </p:cNvPr>
          <p:cNvSpPr txBox="1">
            <a:spLocks/>
          </p:cNvSpPr>
          <p:nvPr/>
        </p:nvSpPr>
        <p:spPr>
          <a:xfrm>
            <a:off x="1833295" y="286151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</a:t>
            </a:r>
          </a:p>
        </p:txBody>
      </p:sp>
      <p:sp>
        <p:nvSpPr>
          <p:cNvPr id="32" name="Teksti kohatäide 1">
            <a:extLst>
              <a:ext uri="{FF2B5EF4-FFF2-40B4-BE49-F238E27FC236}">
                <a16:creationId xmlns:a16="http://schemas.microsoft.com/office/drawing/2014/main" id="{D11B7577-B0BF-8EE2-7EB6-430E5E0A4F8D}"/>
              </a:ext>
            </a:extLst>
          </p:cNvPr>
          <p:cNvSpPr txBox="1">
            <a:spLocks/>
          </p:cNvSpPr>
          <p:nvPr/>
        </p:nvSpPr>
        <p:spPr>
          <a:xfrm>
            <a:off x="1822603" y="3400468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D74F30-C24D-558C-3A4B-FF24912BACD7}"/>
              </a:ext>
            </a:extLst>
          </p:cNvPr>
          <p:cNvSpPr txBox="1"/>
          <p:nvPr/>
        </p:nvSpPr>
        <p:spPr>
          <a:xfrm>
            <a:off x="3027093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SN65HVD230</a:t>
            </a:r>
          </a:p>
          <a:p>
            <a:endParaRPr lang="en-US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3CB7ADA-D974-BD52-53AC-3CDD423A16B6}"/>
              </a:ext>
            </a:extLst>
          </p:cNvPr>
          <p:cNvSpPr/>
          <p:nvPr/>
        </p:nvSpPr>
        <p:spPr>
          <a:xfrm>
            <a:off x="4614691" y="25811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7287682-11C1-206B-93F9-93A8B00077D0}"/>
              </a:ext>
            </a:extLst>
          </p:cNvPr>
          <p:cNvSpPr/>
          <p:nvPr/>
        </p:nvSpPr>
        <p:spPr>
          <a:xfrm>
            <a:off x="4620903" y="3118153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462B063-8D27-0BCD-FBBF-0BCDDE5173F0}"/>
              </a:ext>
            </a:extLst>
          </p:cNvPr>
          <p:cNvSpPr/>
          <p:nvPr/>
        </p:nvSpPr>
        <p:spPr>
          <a:xfrm>
            <a:off x="4624778" y="41119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Teksti kohatäide 1">
            <a:extLst>
              <a:ext uri="{FF2B5EF4-FFF2-40B4-BE49-F238E27FC236}">
                <a16:creationId xmlns:a16="http://schemas.microsoft.com/office/drawing/2014/main" id="{521E01E7-E0BC-5B58-A1FA-7D05545438DD}"/>
              </a:ext>
            </a:extLst>
          </p:cNvPr>
          <p:cNvSpPr txBox="1">
            <a:spLocks/>
          </p:cNvSpPr>
          <p:nvPr/>
        </p:nvSpPr>
        <p:spPr>
          <a:xfrm>
            <a:off x="5114963" y="2348469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44" name="Teksti kohatäide 1">
            <a:extLst>
              <a:ext uri="{FF2B5EF4-FFF2-40B4-BE49-F238E27FC236}">
                <a16:creationId xmlns:a16="http://schemas.microsoft.com/office/drawing/2014/main" id="{0E49AB07-8BDB-F866-0B62-8FFE92140D6D}"/>
              </a:ext>
            </a:extLst>
          </p:cNvPr>
          <p:cNvSpPr txBox="1">
            <a:spLocks/>
          </p:cNvSpPr>
          <p:nvPr/>
        </p:nvSpPr>
        <p:spPr>
          <a:xfrm>
            <a:off x="5109264" y="2865927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7146654-897C-22A8-B84C-4B5AF687C8DA}"/>
              </a:ext>
            </a:extLst>
          </p:cNvPr>
          <p:cNvSpPr/>
          <p:nvPr/>
        </p:nvSpPr>
        <p:spPr>
          <a:xfrm>
            <a:off x="4614691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Teksti kohatäide 1">
            <a:extLst>
              <a:ext uri="{FF2B5EF4-FFF2-40B4-BE49-F238E27FC236}">
                <a16:creationId xmlns:a16="http://schemas.microsoft.com/office/drawing/2014/main" id="{B9BC3F13-02D3-52D7-9C54-D1699072A086}"/>
              </a:ext>
            </a:extLst>
          </p:cNvPr>
          <p:cNvSpPr txBox="1">
            <a:spLocks/>
          </p:cNvSpPr>
          <p:nvPr/>
        </p:nvSpPr>
        <p:spPr>
          <a:xfrm>
            <a:off x="5016535" y="338674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52" name="Teksti kohatäide 1">
            <a:extLst>
              <a:ext uri="{FF2B5EF4-FFF2-40B4-BE49-F238E27FC236}">
                <a16:creationId xmlns:a16="http://schemas.microsoft.com/office/drawing/2014/main" id="{91CB5F30-3922-0608-59CD-4CF9D9D0C909}"/>
              </a:ext>
            </a:extLst>
          </p:cNvPr>
          <p:cNvSpPr txBox="1">
            <a:spLocks/>
          </p:cNvSpPr>
          <p:nvPr/>
        </p:nvSpPr>
        <p:spPr>
          <a:xfrm>
            <a:off x="5016534" y="389182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0967CA-87FB-AA0E-678E-559DC20FDC2E}"/>
              </a:ext>
            </a:extLst>
          </p:cNvPr>
          <p:cNvSpPr txBox="1"/>
          <p:nvPr/>
        </p:nvSpPr>
        <p:spPr>
          <a:xfrm>
            <a:off x="6162429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1. ESP-32 </a:t>
            </a:r>
          </a:p>
          <a:p>
            <a:endParaRPr lang="en-US" dirty="0"/>
          </a:p>
        </p:txBody>
      </p:sp>
      <p:sp>
        <p:nvSpPr>
          <p:cNvPr id="55" name="Teksti kohatäide 1">
            <a:extLst>
              <a:ext uri="{FF2B5EF4-FFF2-40B4-BE49-F238E27FC236}">
                <a16:creationId xmlns:a16="http://schemas.microsoft.com/office/drawing/2014/main" id="{3090F2A3-8168-41BA-2035-BF49182CE9D7}"/>
              </a:ext>
            </a:extLst>
          </p:cNvPr>
          <p:cNvSpPr txBox="1">
            <a:spLocks/>
          </p:cNvSpPr>
          <p:nvPr/>
        </p:nvSpPr>
        <p:spPr>
          <a:xfrm>
            <a:off x="1653245" y="3871542"/>
            <a:ext cx="1204233" cy="3158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500 kbit/s</a:t>
            </a:r>
          </a:p>
        </p:txBody>
      </p:sp>
    </p:spTree>
    <p:extLst>
      <p:ext uri="{BB962C8B-B14F-4D97-AF65-F5344CB8AC3E}">
        <p14:creationId xmlns:p14="http://schemas.microsoft.com/office/powerpoint/2010/main" val="312115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CAN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simulaator</a:t>
            </a:r>
            <a:endParaRPr lang="en-US" alt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79427" y="1577500"/>
            <a:ext cx="10529231" cy="3939063"/>
          </a:xfrm>
        </p:spPr>
        <p:txBody>
          <a:bodyPr/>
          <a:lstStyle/>
          <a:p>
            <a:r>
              <a:rPr lang="en-US" altLang="en-US" dirty="0" err="1"/>
              <a:t>Soovisime</a:t>
            </a:r>
            <a:r>
              <a:rPr lang="en-US" altLang="en-US" dirty="0"/>
              <a:t> </a:t>
            </a:r>
            <a:r>
              <a:rPr lang="en-US" altLang="en-US" dirty="0" err="1"/>
              <a:t>esmalt</a:t>
            </a:r>
            <a:r>
              <a:rPr lang="en-US" altLang="en-US" dirty="0"/>
              <a:t> </a:t>
            </a:r>
            <a:r>
              <a:rPr lang="en-US" altLang="en-US" dirty="0" err="1"/>
              <a:t>tõestada</a:t>
            </a:r>
            <a:r>
              <a:rPr lang="en-US" altLang="en-US" dirty="0"/>
              <a:t>, kas SN65HVD230 ja ESP-32 </a:t>
            </a:r>
            <a:r>
              <a:rPr lang="en-US" altLang="en-US" dirty="0" err="1"/>
              <a:t>vaheline</a:t>
            </a:r>
            <a:r>
              <a:rPr lang="en-US" altLang="en-US" dirty="0"/>
              <a:t> </a:t>
            </a:r>
            <a:r>
              <a:rPr lang="en-US" altLang="en-US" dirty="0" err="1"/>
              <a:t>suhtlus</a:t>
            </a:r>
            <a:r>
              <a:rPr lang="en-US" altLang="en-US" dirty="0"/>
              <a:t> on </a:t>
            </a:r>
            <a:r>
              <a:rPr lang="en-US" altLang="en-US" dirty="0" err="1"/>
              <a:t>teostatav</a:t>
            </a:r>
            <a:endParaRPr lang="en-US" altLang="en-US" dirty="0"/>
          </a:p>
          <a:p>
            <a:pPr lvl="1"/>
            <a:r>
              <a:rPr lang="en-US" altLang="en-US" dirty="0"/>
              <a:t>ESP 1 – </a:t>
            </a:r>
            <a:r>
              <a:rPr lang="en-US" altLang="en-US" dirty="0" err="1"/>
              <a:t>sõnumi</a:t>
            </a:r>
            <a:r>
              <a:rPr lang="en-US" altLang="en-US" dirty="0"/>
              <a:t> </a:t>
            </a:r>
            <a:r>
              <a:rPr lang="en-US" altLang="en-US" dirty="0" err="1"/>
              <a:t>saatja</a:t>
            </a:r>
            <a:r>
              <a:rPr lang="en-US" altLang="en-US" dirty="0"/>
              <a:t> </a:t>
            </a:r>
            <a:r>
              <a:rPr lang="en-US" altLang="en-US" dirty="0" err="1"/>
              <a:t>ehk</a:t>
            </a:r>
            <a:r>
              <a:rPr lang="en-US" altLang="en-US" dirty="0"/>
              <a:t> “auto”</a:t>
            </a:r>
          </a:p>
          <a:p>
            <a:pPr lvl="1"/>
            <a:r>
              <a:rPr lang="en-US" altLang="en-US" dirty="0"/>
              <a:t>ESP 2 – </a:t>
            </a:r>
            <a:r>
              <a:rPr lang="en-US" altLang="en-US" dirty="0" err="1"/>
              <a:t>sõnumi</a:t>
            </a:r>
            <a:r>
              <a:rPr lang="en-US" altLang="en-US" dirty="0"/>
              <a:t> </a:t>
            </a:r>
            <a:r>
              <a:rPr lang="en-US" altLang="en-US" dirty="0" err="1"/>
              <a:t>saaja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 err="1"/>
              <a:t>Omavahel</a:t>
            </a:r>
            <a:r>
              <a:rPr lang="en-US" altLang="en-US" dirty="0"/>
              <a:t> </a:t>
            </a:r>
            <a:r>
              <a:rPr lang="en-US" altLang="en-US" dirty="0" err="1"/>
              <a:t>ühendatud</a:t>
            </a:r>
            <a:r>
              <a:rPr lang="en-US" altLang="en-US" dirty="0"/>
              <a:t> </a:t>
            </a:r>
            <a:r>
              <a:rPr lang="en-US" altLang="en-US" dirty="0" err="1"/>
              <a:t>kahe</a:t>
            </a:r>
            <a:r>
              <a:rPr lang="en-US" altLang="en-US" dirty="0"/>
              <a:t> SN65HVD230 </a:t>
            </a:r>
            <a:r>
              <a:rPr lang="en-US" altLang="en-US" dirty="0" err="1"/>
              <a:t>transiiveri</a:t>
            </a:r>
            <a:r>
              <a:rPr lang="en-US" altLang="en-US" dirty="0"/>
              <a:t> </a:t>
            </a:r>
            <a:r>
              <a:rPr lang="en-US" altLang="en-US" dirty="0" err="1"/>
              <a:t>plaadiga</a:t>
            </a:r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2484DA-DE92-1B6E-48DE-AFBD65F80373}"/>
              </a:ext>
            </a:extLst>
          </p:cNvPr>
          <p:cNvSpPr txBox="1"/>
          <p:nvPr/>
        </p:nvSpPr>
        <p:spPr>
          <a:xfrm>
            <a:off x="377188" y="3557005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1. ESP-32 </a:t>
            </a: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81B7303-6303-A01A-8A92-DC7863617AFD}"/>
              </a:ext>
            </a:extLst>
          </p:cNvPr>
          <p:cNvSpPr/>
          <p:nvPr/>
        </p:nvSpPr>
        <p:spPr>
          <a:xfrm>
            <a:off x="1990224" y="326633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52FBCB2-8D48-E7B2-3A56-DCA3CC92A475}"/>
              </a:ext>
            </a:extLst>
          </p:cNvPr>
          <p:cNvSpPr/>
          <p:nvPr/>
        </p:nvSpPr>
        <p:spPr>
          <a:xfrm>
            <a:off x="1996436" y="3803328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DFF0626-0893-F321-D60C-C2C4AFFEE179}"/>
              </a:ext>
            </a:extLst>
          </p:cNvPr>
          <p:cNvSpPr/>
          <p:nvPr/>
        </p:nvSpPr>
        <p:spPr>
          <a:xfrm>
            <a:off x="2000311" y="479707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ksti kohatäide 1">
            <a:extLst>
              <a:ext uri="{FF2B5EF4-FFF2-40B4-BE49-F238E27FC236}">
                <a16:creationId xmlns:a16="http://schemas.microsoft.com/office/drawing/2014/main" id="{566F3EE1-91A5-C184-F00B-58D100F80976}"/>
              </a:ext>
            </a:extLst>
          </p:cNvPr>
          <p:cNvSpPr txBox="1">
            <a:spLocks/>
          </p:cNvSpPr>
          <p:nvPr/>
        </p:nvSpPr>
        <p:spPr>
          <a:xfrm>
            <a:off x="2490496" y="3033644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15" name="Teksti kohatäide 1">
            <a:extLst>
              <a:ext uri="{FF2B5EF4-FFF2-40B4-BE49-F238E27FC236}">
                <a16:creationId xmlns:a16="http://schemas.microsoft.com/office/drawing/2014/main" id="{C6FE975D-87D8-ED82-64A2-C22061E54074}"/>
              </a:ext>
            </a:extLst>
          </p:cNvPr>
          <p:cNvSpPr txBox="1">
            <a:spLocks/>
          </p:cNvSpPr>
          <p:nvPr/>
        </p:nvSpPr>
        <p:spPr>
          <a:xfrm>
            <a:off x="2484797" y="3551102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F63679B-6A0D-50DF-D01B-D9496A568150}"/>
              </a:ext>
            </a:extLst>
          </p:cNvPr>
          <p:cNvSpPr/>
          <p:nvPr/>
        </p:nvSpPr>
        <p:spPr>
          <a:xfrm>
            <a:off x="1990224" y="429964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ksti kohatäide 1">
            <a:extLst>
              <a:ext uri="{FF2B5EF4-FFF2-40B4-BE49-F238E27FC236}">
                <a16:creationId xmlns:a16="http://schemas.microsoft.com/office/drawing/2014/main" id="{9080A100-2460-6EDF-F7FD-5655D2519485}"/>
              </a:ext>
            </a:extLst>
          </p:cNvPr>
          <p:cNvSpPr txBox="1">
            <a:spLocks/>
          </p:cNvSpPr>
          <p:nvPr/>
        </p:nvSpPr>
        <p:spPr>
          <a:xfrm>
            <a:off x="2392068" y="407192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21" name="Teksti kohatäide 1">
            <a:extLst>
              <a:ext uri="{FF2B5EF4-FFF2-40B4-BE49-F238E27FC236}">
                <a16:creationId xmlns:a16="http://schemas.microsoft.com/office/drawing/2014/main" id="{91ADFDBD-FB60-CD7B-38BA-7631E8E0A41C}"/>
              </a:ext>
            </a:extLst>
          </p:cNvPr>
          <p:cNvSpPr txBox="1">
            <a:spLocks/>
          </p:cNvSpPr>
          <p:nvPr/>
        </p:nvSpPr>
        <p:spPr>
          <a:xfrm>
            <a:off x="2392067" y="457700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05E67D06-C948-2A74-8E63-16A549675555}"/>
              </a:ext>
            </a:extLst>
          </p:cNvPr>
          <p:cNvSpPr/>
          <p:nvPr/>
        </p:nvSpPr>
        <p:spPr>
          <a:xfrm>
            <a:off x="5360246" y="37203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04B16B7E-1B6D-4E53-B20C-FA452532F1FE}"/>
              </a:ext>
            </a:extLst>
          </p:cNvPr>
          <p:cNvSpPr/>
          <p:nvPr/>
        </p:nvSpPr>
        <p:spPr>
          <a:xfrm>
            <a:off x="5360246" y="424073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Teksti kohatäide 1">
            <a:extLst>
              <a:ext uri="{FF2B5EF4-FFF2-40B4-BE49-F238E27FC236}">
                <a16:creationId xmlns:a16="http://schemas.microsoft.com/office/drawing/2014/main" id="{EAB6DBB0-67DF-7BE0-FC89-DA0515C75A94}"/>
              </a:ext>
            </a:extLst>
          </p:cNvPr>
          <p:cNvSpPr txBox="1">
            <a:spLocks/>
          </p:cNvSpPr>
          <p:nvPr/>
        </p:nvSpPr>
        <p:spPr>
          <a:xfrm>
            <a:off x="5659230" y="4019135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9C982D-FCAC-3824-A0BA-F10485317B3E}"/>
              </a:ext>
            </a:extLst>
          </p:cNvPr>
          <p:cNvSpPr txBox="1"/>
          <p:nvPr/>
        </p:nvSpPr>
        <p:spPr>
          <a:xfrm>
            <a:off x="3491857" y="3551102"/>
            <a:ext cx="172683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1. SN65HVD230</a:t>
            </a:r>
          </a:p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331401-A5B4-20B2-3BBC-9E4286B18F26}"/>
              </a:ext>
            </a:extLst>
          </p:cNvPr>
          <p:cNvSpPr txBox="1"/>
          <p:nvPr/>
        </p:nvSpPr>
        <p:spPr>
          <a:xfrm>
            <a:off x="6804636" y="3525667"/>
            <a:ext cx="170041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2. SN65HVD230</a:t>
            </a:r>
          </a:p>
          <a:p>
            <a:endParaRPr lang="en-US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8F3CA171-5631-4DFD-3D3C-F7449C319693}"/>
              </a:ext>
            </a:extLst>
          </p:cNvPr>
          <p:cNvSpPr/>
          <p:nvPr/>
        </p:nvSpPr>
        <p:spPr>
          <a:xfrm>
            <a:off x="8643125" y="326633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8B9928C3-C884-C588-572F-31CDE9C4E664}"/>
              </a:ext>
            </a:extLst>
          </p:cNvPr>
          <p:cNvSpPr/>
          <p:nvPr/>
        </p:nvSpPr>
        <p:spPr>
          <a:xfrm>
            <a:off x="8649337" y="3803328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C209A4CA-ABA0-ECA5-1A99-79833680AA67}"/>
              </a:ext>
            </a:extLst>
          </p:cNvPr>
          <p:cNvSpPr/>
          <p:nvPr/>
        </p:nvSpPr>
        <p:spPr>
          <a:xfrm>
            <a:off x="8653212" y="479707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Teksti kohatäide 1">
            <a:extLst>
              <a:ext uri="{FF2B5EF4-FFF2-40B4-BE49-F238E27FC236}">
                <a16:creationId xmlns:a16="http://schemas.microsoft.com/office/drawing/2014/main" id="{F7DE8881-28DD-596B-4017-2238B51550F4}"/>
              </a:ext>
            </a:extLst>
          </p:cNvPr>
          <p:cNvSpPr txBox="1">
            <a:spLocks/>
          </p:cNvSpPr>
          <p:nvPr/>
        </p:nvSpPr>
        <p:spPr>
          <a:xfrm>
            <a:off x="9143397" y="3033644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63" name="Teksti kohatäide 1">
            <a:extLst>
              <a:ext uri="{FF2B5EF4-FFF2-40B4-BE49-F238E27FC236}">
                <a16:creationId xmlns:a16="http://schemas.microsoft.com/office/drawing/2014/main" id="{952C1D32-9272-4BD5-7371-74B15E18C470}"/>
              </a:ext>
            </a:extLst>
          </p:cNvPr>
          <p:cNvSpPr txBox="1">
            <a:spLocks/>
          </p:cNvSpPr>
          <p:nvPr/>
        </p:nvSpPr>
        <p:spPr>
          <a:xfrm>
            <a:off x="9137698" y="3551102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8193" name="Arrow: Right 8192">
            <a:extLst>
              <a:ext uri="{FF2B5EF4-FFF2-40B4-BE49-F238E27FC236}">
                <a16:creationId xmlns:a16="http://schemas.microsoft.com/office/drawing/2014/main" id="{E09B5E6C-F2D6-6FF8-FE3F-3E6E942AFE88}"/>
              </a:ext>
            </a:extLst>
          </p:cNvPr>
          <p:cNvSpPr/>
          <p:nvPr/>
        </p:nvSpPr>
        <p:spPr>
          <a:xfrm>
            <a:off x="8643125" y="429964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97" name="Teksti kohatäide 1">
            <a:extLst>
              <a:ext uri="{FF2B5EF4-FFF2-40B4-BE49-F238E27FC236}">
                <a16:creationId xmlns:a16="http://schemas.microsoft.com/office/drawing/2014/main" id="{F3901AD4-8EF4-706C-B241-1FED283B1CD6}"/>
              </a:ext>
            </a:extLst>
          </p:cNvPr>
          <p:cNvSpPr txBox="1">
            <a:spLocks/>
          </p:cNvSpPr>
          <p:nvPr/>
        </p:nvSpPr>
        <p:spPr>
          <a:xfrm>
            <a:off x="9044969" y="407192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8199" name="Teksti kohatäide 1">
            <a:extLst>
              <a:ext uri="{FF2B5EF4-FFF2-40B4-BE49-F238E27FC236}">
                <a16:creationId xmlns:a16="http://schemas.microsoft.com/office/drawing/2014/main" id="{4CB4A6E5-A533-A41F-1D89-59AEFB543062}"/>
              </a:ext>
            </a:extLst>
          </p:cNvPr>
          <p:cNvSpPr txBox="1">
            <a:spLocks/>
          </p:cNvSpPr>
          <p:nvPr/>
        </p:nvSpPr>
        <p:spPr>
          <a:xfrm>
            <a:off x="9044968" y="457700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8201" name="TextBox 8200">
            <a:extLst>
              <a:ext uri="{FF2B5EF4-FFF2-40B4-BE49-F238E27FC236}">
                <a16:creationId xmlns:a16="http://schemas.microsoft.com/office/drawing/2014/main" id="{BCE65DC4-7CB8-30A7-B98A-AC7C931447F3}"/>
              </a:ext>
            </a:extLst>
          </p:cNvPr>
          <p:cNvSpPr txBox="1"/>
          <p:nvPr/>
        </p:nvSpPr>
        <p:spPr>
          <a:xfrm>
            <a:off x="10181157" y="3557005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2. ESP-32 </a:t>
            </a:r>
          </a:p>
          <a:p>
            <a:endParaRPr lang="en-US" dirty="0"/>
          </a:p>
        </p:txBody>
      </p:sp>
      <p:sp>
        <p:nvSpPr>
          <p:cNvPr id="8203" name="Arrow: Right 8202">
            <a:extLst>
              <a:ext uri="{FF2B5EF4-FFF2-40B4-BE49-F238E27FC236}">
                <a16:creationId xmlns:a16="http://schemas.microsoft.com/office/drawing/2014/main" id="{435B24CE-50AD-098A-10C9-41EE80ADC7FC}"/>
              </a:ext>
            </a:extLst>
          </p:cNvPr>
          <p:cNvSpPr/>
          <p:nvPr/>
        </p:nvSpPr>
        <p:spPr>
          <a:xfrm rot="10800000">
            <a:off x="5334730" y="351839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05" name="Teksti kohatäide 1">
            <a:extLst>
              <a:ext uri="{FF2B5EF4-FFF2-40B4-BE49-F238E27FC236}">
                <a16:creationId xmlns:a16="http://schemas.microsoft.com/office/drawing/2014/main" id="{0915D432-F15A-AACA-FB8C-CE91969D0B64}"/>
              </a:ext>
            </a:extLst>
          </p:cNvPr>
          <p:cNvSpPr txBox="1">
            <a:spLocks/>
          </p:cNvSpPr>
          <p:nvPr/>
        </p:nvSpPr>
        <p:spPr>
          <a:xfrm>
            <a:off x="5628274" y="3283836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</a:t>
            </a:r>
          </a:p>
        </p:txBody>
      </p:sp>
      <p:sp>
        <p:nvSpPr>
          <p:cNvPr id="8208" name="Arrow: Right 8207">
            <a:extLst>
              <a:ext uri="{FF2B5EF4-FFF2-40B4-BE49-F238E27FC236}">
                <a16:creationId xmlns:a16="http://schemas.microsoft.com/office/drawing/2014/main" id="{A2BDC8CF-2FAB-1EA7-F3CB-655F5306A194}"/>
              </a:ext>
            </a:extLst>
          </p:cNvPr>
          <p:cNvSpPr/>
          <p:nvPr/>
        </p:nvSpPr>
        <p:spPr>
          <a:xfrm rot="10800000">
            <a:off x="5334730" y="444200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5E0B-2D46-578F-E6E0-155BD0A9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3E19FD77-2ACD-71F9-73A8-E1C440BD42A1}"/>
              </a:ext>
            </a:extLst>
          </p:cNvPr>
          <p:cNvGrpSpPr/>
          <p:nvPr/>
        </p:nvGrpSpPr>
        <p:grpSpPr>
          <a:xfrm>
            <a:off x="4574241" y="-897605"/>
            <a:ext cx="7154043" cy="7755605"/>
            <a:chOff x="3580328" y="-897605"/>
            <a:chExt cx="7154043" cy="77556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15A325-B865-A86F-7910-6CD9F82BD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0328" y="0"/>
              <a:ext cx="5829706" cy="685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4744DB-102D-B59A-3BC9-4534940FD1F8}"/>
                </a:ext>
              </a:extLst>
            </p:cNvPr>
            <p:cNvSpPr/>
            <p:nvPr/>
          </p:nvSpPr>
          <p:spPr>
            <a:xfrm rot="1548593">
              <a:off x="5719206" y="-897605"/>
              <a:ext cx="5015165" cy="2038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996B55B-3739-6943-BE1B-DA4B657FAD09}"/>
              </a:ext>
            </a:extLst>
          </p:cNvPr>
          <p:cNvSpPr txBox="1">
            <a:spLocks/>
          </p:cNvSpPr>
          <p:nvPr/>
        </p:nvSpPr>
        <p:spPr>
          <a:xfrm>
            <a:off x="7721946" y="350798"/>
            <a:ext cx="4648384" cy="314053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8163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3275" indent="-265113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Kui CAN TX = CAN RX, </a:t>
            </a:r>
            <a:r>
              <a:rPr lang="en-US" dirty="0" err="1"/>
              <a:t>siis</a:t>
            </a:r>
            <a:r>
              <a:rPr lang="en-US" dirty="0"/>
              <a:t> on test </a:t>
            </a:r>
            <a:r>
              <a:rPr lang="en-US" dirty="0" err="1"/>
              <a:t>edukas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3942D1-1EBF-EFC3-AFA6-B5C5EDE611BF}"/>
              </a:ext>
            </a:extLst>
          </p:cNvPr>
          <p:cNvSpPr txBox="1"/>
          <p:nvPr/>
        </p:nvSpPr>
        <p:spPr>
          <a:xfrm>
            <a:off x="270111" y="667142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b="1" dirty="0" err="1">
                <a:solidFill>
                  <a:srgbClr val="332B60"/>
                </a:solidFill>
                <a:latin typeface="Calibri" pitchFamily="34" charset="0"/>
              </a:rPr>
              <a:t>Baidi</a:t>
            </a:r>
            <a:r>
              <a:rPr lang="en-US" b="1" dirty="0">
                <a:solidFill>
                  <a:srgbClr val="332B60"/>
                </a:solidFill>
                <a:latin typeface="Calibri" pitchFamily="34" charset="0"/>
              </a:rPr>
              <a:t> number: 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0    1   2   3   4   5   6    7</a:t>
            </a:r>
          </a:p>
          <a:p>
            <a:pPr rtl="0">
              <a:buNone/>
            </a:pPr>
            <a:r>
              <a:rPr lang="en-US" b="1" dirty="0">
                <a:solidFill>
                  <a:srgbClr val="332B60"/>
                </a:solidFill>
                <a:latin typeface="Calibri" pitchFamily="34" charset="0"/>
              </a:rPr>
              <a:t>Sisu:                  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05 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00 15 32 00 00 00 00</a:t>
            </a:r>
            <a:endParaRPr lang="en-US" dirty="0">
              <a:solidFill>
                <a:srgbClr val="332B60"/>
              </a:solidFill>
              <a:latin typeface="Courier New" panose="020703090202050204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2F0E98-3EC1-60CE-F68A-32C0749C627C}"/>
              </a:ext>
            </a:extLst>
          </p:cNvPr>
          <p:cNvSpPr txBox="1"/>
          <p:nvPr/>
        </p:nvSpPr>
        <p:spPr>
          <a:xfrm>
            <a:off x="270111" y="350798"/>
            <a:ext cx="6187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332B60"/>
                </a:solidFill>
              </a:rPr>
              <a:t>Kaader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0x316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ehk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pöörded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 ja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süüde</a:t>
            </a:r>
            <a:endParaRPr lang="en-US" dirty="0">
              <a:solidFill>
                <a:srgbClr val="332B6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B1DCBA7-B903-AADF-6FF7-64961A27CE3F}"/>
              </a:ext>
            </a:extLst>
          </p:cNvPr>
          <p:cNvCxnSpPr/>
          <p:nvPr/>
        </p:nvCxnSpPr>
        <p:spPr>
          <a:xfrm flipV="1">
            <a:off x="1411357" y="1212574"/>
            <a:ext cx="496956" cy="91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36B43A9-6030-59E2-CCBF-C6B2F099C12B}"/>
              </a:ext>
            </a:extLst>
          </p:cNvPr>
          <p:cNvCxnSpPr>
            <a:cxnSpLocks/>
          </p:cNvCxnSpPr>
          <p:nvPr/>
        </p:nvCxnSpPr>
        <p:spPr>
          <a:xfrm flipH="1" flipV="1">
            <a:off x="2815380" y="1212573"/>
            <a:ext cx="842220" cy="91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C44CE38-1FB5-CA92-8AE3-1B0D1E7AF4EE}"/>
              </a:ext>
            </a:extLst>
          </p:cNvPr>
          <p:cNvCxnSpPr>
            <a:cxnSpLocks/>
          </p:cNvCxnSpPr>
          <p:nvPr/>
        </p:nvCxnSpPr>
        <p:spPr>
          <a:xfrm flipH="1" flipV="1">
            <a:off x="2557669" y="1212574"/>
            <a:ext cx="277186" cy="918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895CCE6-FA07-7611-19C3-031D2AB11388}"/>
              </a:ext>
            </a:extLst>
          </p:cNvPr>
          <p:cNvSpPr txBox="1"/>
          <p:nvPr/>
        </p:nvSpPr>
        <p:spPr>
          <a:xfrm>
            <a:off x="664854" y="2033824"/>
            <a:ext cx="1411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E4067E"/>
              </a:buClr>
            </a:pPr>
            <a:r>
              <a:rPr lang="en-US" dirty="0" err="1">
                <a:solidFill>
                  <a:srgbClr val="332B60"/>
                </a:solidFill>
              </a:rPr>
              <a:t>Süüte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 err="1">
                <a:solidFill>
                  <a:srgbClr val="332B60"/>
                </a:solidFill>
              </a:rPr>
              <a:t>asend</a:t>
            </a:r>
            <a:endParaRPr lang="en-US" dirty="0">
              <a:solidFill>
                <a:srgbClr val="332B6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10A1F4-D16F-072B-71D5-9FAA3186803C}"/>
              </a:ext>
            </a:extLst>
          </p:cNvPr>
          <p:cNvSpPr txBox="1"/>
          <p:nvPr/>
        </p:nvSpPr>
        <p:spPr>
          <a:xfrm>
            <a:off x="2227958" y="2053318"/>
            <a:ext cx="1945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E4067E"/>
              </a:buClr>
            </a:pPr>
            <a:r>
              <a:rPr lang="en-US" dirty="0" err="1">
                <a:solidFill>
                  <a:srgbClr val="332B60"/>
                </a:solidFill>
              </a:rPr>
              <a:t>Mootori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 err="1">
                <a:solidFill>
                  <a:srgbClr val="332B60"/>
                </a:solidFill>
              </a:rPr>
              <a:t>pöörded</a:t>
            </a:r>
            <a:endParaRPr lang="en-US" dirty="0">
              <a:solidFill>
                <a:srgbClr val="332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1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7F11E-44D3-C32D-97C1-9763AC4D1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AD74B30-EBD9-7BCC-E7D0-77AA0FD20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Probleemid</a:t>
            </a:r>
            <a:r>
              <a:rPr lang="en-US" dirty="0"/>
              <a:t> ja </a:t>
            </a:r>
            <a:r>
              <a:rPr lang="en-US" dirty="0" err="1"/>
              <a:t>lahendused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D27B6-AC36-2AF6-FD80-2720651E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44" y="549275"/>
            <a:ext cx="4351731" cy="4290868"/>
          </a:xfrm>
          <a:prstGeom prst="rect">
            <a:avLst/>
          </a:prstGeom>
        </p:spPr>
      </p:pic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6DA2CC7E-DE32-5BA8-AFB7-4AB132C7F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129884"/>
            <a:ext cx="6678758" cy="39405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en-US" dirty="0" err="1"/>
              <a:t>Probleemid</a:t>
            </a:r>
            <a:r>
              <a:rPr lang="en-US" altLang="en-US" dirty="0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dirty="0" err="1"/>
              <a:t>Uued</a:t>
            </a:r>
            <a:r>
              <a:rPr lang="en-US" altLang="en-US" dirty="0"/>
              <a:t> </a:t>
            </a:r>
            <a:r>
              <a:rPr lang="en-US" altLang="en-US" dirty="0" err="1"/>
              <a:t>Hiina</a:t>
            </a:r>
            <a:r>
              <a:rPr lang="en-US" altLang="en-US" dirty="0"/>
              <a:t> </a:t>
            </a:r>
            <a:r>
              <a:rPr lang="en-US" altLang="en-US" dirty="0" err="1"/>
              <a:t>moodulid</a:t>
            </a:r>
            <a:r>
              <a:rPr lang="en-US" altLang="en-US" dirty="0"/>
              <a:t> </a:t>
            </a:r>
            <a:r>
              <a:rPr lang="en-US" altLang="en-US" dirty="0" err="1"/>
              <a:t>võivad</a:t>
            </a:r>
            <a:r>
              <a:rPr lang="en-US" altLang="en-US" dirty="0"/>
              <a:t> olla </a:t>
            </a:r>
            <a:r>
              <a:rPr lang="en-US" altLang="en-US" dirty="0" err="1"/>
              <a:t>praagid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Suur</a:t>
            </a:r>
            <a:r>
              <a:rPr lang="en-US" altLang="en-US" dirty="0"/>
              <a:t> </a:t>
            </a:r>
            <a:r>
              <a:rPr lang="en-US" altLang="en-US" dirty="0" err="1"/>
              <a:t>ajakulu</a:t>
            </a:r>
            <a:r>
              <a:rPr lang="en-US" altLang="en-US" dirty="0"/>
              <a:t> </a:t>
            </a:r>
            <a:r>
              <a:rPr lang="en-US" altLang="en-US" dirty="0" err="1"/>
              <a:t>vea</a:t>
            </a:r>
            <a:r>
              <a:rPr lang="en-US" altLang="en-US" dirty="0"/>
              <a:t> </a:t>
            </a:r>
            <a:r>
              <a:rPr lang="en-US" altLang="en-US" dirty="0" err="1"/>
              <a:t>leidmiseks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Külmad</a:t>
            </a:r>
            <a:r>
              <a:rPr lang="en-US" altLang="en-US" dirty="0"/>
              <a:t> </a:t>
            </a:r>
            <a:r>
              <a:rPr lang="en-US" altLang="en-US" dirty="0" err="1"/>
              <a:t>jooted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/>
              <a:t>K-</a:t>
            </a:r>
            <a:r>
              <a:rPr lang="en-US" altLang="en-US" dirty="0" err="1"/>
              <a:t>liini</a:t>
            </a:r>
            <a:r>
              <a:rPr lang="en-US" altLang="en-US" dirty="0"/>
              <a:t> </a:t>
            </a:r>
            <a:r>
              <a:rPr lang="en-US" altLang="en-US" dirty="0" err="1"/>
              <a:t>liikluse</a:t>
            </a:r>
            <a:r>
              <a:rPr lang="en-US" altLang="en-US" dirty="0"/>
              <a:t> </a:t>
            </a:r>
            <a:r>
              <a:rPr lang="en-US" altLang="en-US" dirty="0" err="1"/>
              <a:t>mõistmine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dirty="0" err="1"/>
              <a:t>Lahendused</a:t>
            </a:r>
            <a:r>
              <a:rPr lang="en-US" altLang="en-US" dirty="0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Enne </a:t>
            </a:r>
            <a:r>
              <a:rPr lang="en-US" altLang="en-US" dirty="0" err="1"/>
              <a:t>koodi</a:t>
            </a:r>
            <a:r>
              <a:rPr lang="en-US" altLang="en-US" dirty="0"/>
              <a:t> </a:t>
            </a:r>
            <a:r>
              <a:rPr lang="en-US" altLang="en-US" dirty="0" err="1"/>
              <a:t>kirjutamist</a:t>
            </a:r>
            <a:r>
              <a:rPr lang="en-US" altLang="en-US" dirty="0"/>
              <a:t>, </a:t>
            </a:r>
            <a:r>
              <a:rPr lang="en-US" altLang="en-US" dirty="0" err="1"/>
              <a:t>kontrollida</a:t>
            </a:r>
            <a:r>
              <a:rPr lang="en-US" altLang="en-US" dirty="0"/>
              <a:t> </a:t>
            </a:r>
            <a:r>
              <a:rPr lang="en-US" altLang="en-US" dirty="0" err="1"/>
              <a:t>mooduleid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dirty="0"/>
              <a:t>    </a:t>
            </a:r>
            <a:r>
              <a:rPr lang="en-US" altLang="en-US" dirty="0" err="1"/>
              <a:t>visuaalselt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/>
              <a:t>+ </a:t>
            </a:r>
            <a:r>
              <a:rPr lang="en-US" altLang="en-US" dirty="0" err="1"/>
              <a:t>jooted</a:t>
            </a:r>
            <a:r>
              <a:rPr lang="en-US" altLang="en-US" dirty="0"/>
              <a:t> ja </a:t>
            </a:r>
            <a:r>
              <a:rPr lang="en-US" altLang="en-US" dirty="0" err="1"/>
              <a:t>juhtmed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Uurida</a:t>
            </a:r>
            <a:r>
              <a:rPr lang="en-US" altLang="en-US" dirty="0"/>
              <a:t> </a:t>
            </a:r>
            <a:r>
              <a:rPr lang="en-US" altLang="en-US" dirty="0" err="1"/>
              <a:t>korralikku</a:t>
            </a:r>
            <a:r>
              <a:rPr lang="en-US" altLang="en-US" dirty="0"/>
              <a:t> </a:t>
            </a:r>
            <a:r>
              <a:rPr lang="en-US" altLang="en-US" dirty="0" err="1"/>
              <a:t>dokumentatsiooni</a:t>
            </a:r>
            <a:r>
              <a:rPr lang="en-US" altLang="en-US" dirty="0"/>
              <a:t> K-</a:t>
            </a:r>
            <a:r>
              <a:rPr lang="en-US" altLang="en-US" dirty="0" err="1"/>
              <a:t>liini</a:t>
            </a:r>
            <a:r>
              <a:rPr lang="en-US" altLang="en-US" dirty="0"/>
              <a:t> </a:t>
            </a:r>
            <a:r>
              <a:rPr lang="en-US" altLang="en-US" dirty="0" err="1"/>
              <a:t>kohta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B46C22-13AC-C950-A390-E81F5A7C9AD7}"/>
              </a:ext>
            </a:extLst>
          </p:cNvPr>
          <p:cNvSpPr/>
          <p:nvPr/>
        </p:nvSpPr>
        <p:spPr>
          <a:xfrm>
            <a:off x="8767482" y="2874411"/>
            <a:ext cx="840871" cy="8108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ksti kohatäide 1">
            <a:extLst>
              <a:ext uri="{FF2B5EF4-FFF2-40B4-BE49-F238E27FC236}">
                <a16:creationId xmlns:a16="http://schemas.microsoft.com/office/drawing/2014/main" id="{BE98CB17-1FCB-D354-59A0-21128B626FE3}"/>
              </a:ext>
            </a:extLst>
          </p:cNvPr>
          <p:cNvSpPr txBox="1">
            <a:spLocks/>
          </p:cNvSpPr>
          <p:nvPr/>
        </p:nvSpPr>
        <p:spPr>
          <a:xfrm>
            <a:off x="8162064" y="4880126"/>
            <a:ext cx="3250006" cy="319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10. CAN </a:t>
            </a:r>
            <a:r>
              <a:rPr lang="en-US" altLang="en-US" sz="1000" dirty="0" err="1"/>
              <a:t>transsiiver</a:t>
            </a:r>
            <a:r>
              <a:rPr lang="en-US" altLang="en-US" sz="1000" dirty="0"/>
              <a:t> </a:t>
            </a:r>
            <a:r>
              <a:rPr lang="en-US" altLang="en-US" sz="1000" dirty="0" err="1"/>
              <a:t>moodulilt</a:t>
            </a:r>
            <a:r>
              <a:rPr lang="en-US" altLang="en-US" sz="1000" dirty="0"/>
              <a:t> </a:t>
            </a:r>
            <a:r>
              <a:rPr lang="en-US" altLang="en-US" sz="1000" dirty="0" err="1"/>
              <a:t>puudub</a:t>
            </a:r>
            <a:r>
              <a:rPr lang="en-US" altLang="en-US" sz="1000" dirty="0"/>
              <a:t> </a:t>
            </a:r>
            <a:r>
              <a:rPr lang="en-US" altLang="en-US" sz="1000" dirty="0" err="1"/>
              <a:t>loogika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toimimiseks</a:t>
            </a:r>
            <a:r>
              <a:rPr lang="en-US" altLang="en-US" sz="1000" dirty="0"/>
              <a:t> </a:t>
            </a:r>
            <a:r>
              <a:rPr lang="en-US" altLang="en-US" sz="1000" dirty="0" err="1"/>
              <a:t>vajaminev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takisti</a:t>
            </a:r>
            <a:endParaRPr lang="en-US" sz="10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015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58CE3-0916-7B28-EB5D-7B832F39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389710A4-DC5E-569B-1697-2FB66C1DC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Tööjaotus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513F5F43-995A-7A6A-2DF4-53253E5FE4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3913671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</a:rPr>
              <a:t>Rico: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</a:rPr>
              <a:t>CAN </a:t>
            </a:r>
            <a:r>
              <a:rPr lang="en-US" altLang="en-US" sz="1800" dirty="0" err="1">
                <a:solidFill>
                  <a:srgbClr val="332B60"/>
                </a:solidFill>
              </a:rPr>
              <a:t>simulaator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X11175 </a:t>
            </a:r>
            <a:r>
              <a:rPr lang="en-US" altLang="en-US" dirty="0" err="1"/>
              <a:t>uurimine</a:t>
            </a: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Lisafunktsionaalsused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</a:rPr>
              <a:t>Kristian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/>
              <a:t>Kasutajaliides</a:t>
            </a: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Ohutu</a:t>
            </a:r>
            <a:r>
              <a:rPr lang="en-US" altLang="en-US" sz="1800" dirty="0">
                <a:solidFill>
                  <a:srgbClr val="332B60"/>
                </a:solidFill>
              </a:rPr>
              <a:t> CAN-</a:t>
            </a:r>
            <a:r>
              <a:rPr lang="en-US" altLang="en-US" sz="1800" dirty="0" err="1">
                <a:solidFill>
                  <a:srgbClr val="332B60"/>
                </a:solidFill>
              </a:rPr>
              <a:t>liini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kuulamine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</a:rPr>
              <a:t>K-</a:t>
            </a:r>
            <a:r>
              <a:rPr lang="en-US" altLang="en-US" sz="1800" dirty="0" err="1">
                <a:solidFill>
                  <a:srgbClr val="332B60"/>
                </a:solidFill>
              </a:rPr>
              <a:t>liini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olemus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Clr>
                <a:srgbClr val="E4067E"/>
              </a:buClr>
            </a:pPr>
            <a:endParaRPr lang="en-US" altLang="en-US" sz="1800" dirty="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6A3D8-23D0-F7F0-37BD-4DF5761AE20F}"/>
              </a:ext>
            </a:extLst>
          </p:cNvPr>
          <p:cNvSpPr txBox="1"/>
          <p:nvPr/>
        </p:nvSpPr>
        <p:spPr>
          <a:xfrm>
            <a:off x="5614919" y="1153636"/>
            <a:ext cx="6097656" cy="211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  <a:latin typeface="+mj-lt"/>
              </a:rPr>
              <a:t>Koos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  <a:latin typeface="+mj-lt"/>
              </a:rPr>
              <a:t>Esitlus</a:t>
            </a:r>
            <a:endParaRPr lang="en-US" altLang="en-US" sz="1800" dirty="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  <a:latin typeface="+mj-lt"/>
              </a:rPr>
              <a:t>Dokumentatsioon</a:t>
            </a:r>
            <a:endParaRPr lang="en-US" altLang="en-US" dirty="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  <a:latin typeface="+mj-lt"/>
              </a:rPr>
              <a:t>GIT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800" dirty="0">
              <a:solidFill>
                <a:srgbClr val="332B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275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E20D903F-4C11-3043-076B-9CDA7B274C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77" b="58691"/>
          <a:stretch>
            <a:fillRect/>
          </a:stretch>
        </p:blipFill>
        <p:spPr>
          <a:xfrm>
            <a:off x="95724" y="411480"/>
            <a:ext cx="1200055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36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2014-CF57-7691-3438-9B44E15C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0B70361-70AF-F0F9-FAB5-6F65F89972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364" y="85424"/>
            <a:ext cx="10494517" cy="810888"/>
          </a:xfrm>
        </p:spPr>
        <p:txBody>
          <a:bodyPr/>
          <a:lstStyle/>
          <a:p>
            <a:r>
              <a:rPr lang="en-US" dirty="0" err="1"/>
              <a:t>Ajakava</a:t>
            </a:r>
            <a:r>
              <a:rPr lang="en-US" dirty="0"/>
              <a:t> seis ja </a:t>
            </a:r>
            <a:r>
              <a:rPr lang="en-US" dirty="0" err="1"/>
              <a:t>järgmine</a:t>
            </a:r>
            <a:r>
              <a:rPr lang="en-US" dirty="0"/>
              <a:t> sprint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F65788E9-9512-6FF9-8547-1EBB92FEA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1D3C9-18EF-44EC-4D65-15740CC49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766"/>
            <a:ext cx="12192000" cy="593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5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Täname</a:t>
            </a:r>
            <a:r>
              <a:rPr lang="en-US" altLang="en-US" dirty="0"/>
              <a:t> </a:t>
            </a:r>
            <a:r>
              <a:rPr lang="en-US" altLang="en-US" dirty="0" err="1"/>
              <a:t>kuulamast</a:t>
            </a:r>
            <a:r>
              <a:rPr lang="en-US" altLang="en-US" dirty="0"/>
              <a:t>!</a:t>
            </a:r>
            <a:endParaRPr lang="en-US" altLang="en-US" sz="1700" cap="non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lTech_lühike_16-9_EST_01-04-2022" id="{79FA4806-F70A-46E4-B35A-946AC88CF679}" vid="{2060E300-A30B-45E3-9705-7EA0D04735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228070ce758823c53dcde07530c2610b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e719e50db2ef3aba6264e6b4f5781d9f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Props1.xml><?xml version="1.0" encoding="utf-8"?>
<ds:datastoreItem xmlns:ds="http://schemas.openxmlformats.org/officeDocument/2006/customXml" ds:itemID="{53EDD1AC-11DE-461A-8ABA-61083889A7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042499-9309-4B6E-B522-45DB2258E7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ba64f2-343f-4c5c-95c4-82115ee1b8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418D04-C82F-4BDA-AFF0-0CC048BD4EDA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08ba64f2-343f-4c5c-95c4-82115ee1b8d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TalTech_lühike_16-9_EST_slaidi numbritega_2024 (1)</Template>
  <TotalTime>647</TotalTime>
  <Words>532</Words>
  <Application>Microsoft Office PowerPoint</Application>
  <PresentationFormat>Laiekraan</PresentationFormat>
  <Paragraphs>136</Paragraphs>
  <Slides>13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Verdana</vt:lpstr>
      <vt:lpstr>Wingdings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Rico Kalda</dc:creator>
  <cp:lastModifiedBy>Kristian Tikerpäe</cp:lastModifiedBy>
  <cp:revision>4</cp:revision>
  <dcterms:created xsi:type="dcterms:W3CDTF">2026-09-21T19:17:34Z</dcterms:created>
  <dcterms:modified xsi:type="dcterms:W3CDTF">2026-09-22T07:16:50Z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0x01010005A166640C2EA842BCCB49D73418B8AA</vt:lpwstr>
  </property>
</Properties>
</file>