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9" r:id="rId3"/>
    <p:sldId id="387" r:id="rId4"/>
    <p:sldId id="265" r:id="rId5"/>
    <p:sldId id="266" r:id="rId6"/>
    <p:sldId id="267" r:id="rId7"/>
    <p:sldId id="385" r:id="rId8"/>
    <p:sldId id="258" r:id="rId9"/>
    <p:sldId id="386" r:id="rId10"/>
    <p:sldId id="297" r:id="rId11"/>
    <p:sldId id="261" r:id="rId12"/>
    <p:sldId id="388" r:id="rId13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S PGothic" panose="020B0600070205080204" pitchFamily="34" charset="-128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1F2"/>
    <a:srgbClr val="FCEDC5"/>
    <a:srgbClr val="2E7AA1"/>
    <a:srgbClr val="2B7AA1"/>
    <a:srgbClr val="3C0078"/>
    <a:srgbClr val="FF4800"/>
    <a:srgbClr val="C4BEC5"/>
    <a:srgbClr val="FFCA9F"/>
    <a:srgbClr val="2E6347"/>
    <a:srgbClr val="575A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958" autoAdjust="0"/>
  </p:normalViewPr>
  <p:slideViewPr>
    <p:cSldViewPr snapToGrid="0" showGuides="1">
      <p:cViewPr varScale="1">
        <p:scale>
          <a:sx n="68" d="100"/>
          <a:sy n="68" d="100"/>
        </p:scale>
        <p:origin x="61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217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9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0A495-8294-4213-80EA-2FB2B3EE0D3F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42D84-F9EC-4261-BCC9-A49D898D55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764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1682A-16F2-4728-8C64-C5419D996E6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8AE5D-E79D-4A76-A586-FF472B6DE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5472113" cy="2808287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257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2 Co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2" cy="2808288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13650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Fu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9446704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994150"/>
            <a:ext cx="9446705" cy="2243138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40624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5"/>
            <a:ext cx="9495473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03515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2 Col_Fu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9446704" cy="643036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1" cy="2808288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939015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2 C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2" cy="2808288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9403100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Full_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9446704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994150"/>
            <a:ext cx="9446705" cy="2243138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DD21069-81C2-4532-ABDF-0DBD9B72F6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567174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5"/>
            <a:ext cx="9495473" cy="3960813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D96BED0-FA01-4014-A0BF-3582DED274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737686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ullet_List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562CE-4E7D-401E-B3D4-ECF75E7BD4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7" y="657225"/>
            <a:ext cx="10944225" cy="5580063"/>
          </a:xfrm>
        </p:spPr>
        <p:txBody>
          <a:bodyPr anchor="t" anchorCtr="0"/>
          <a:lstStyle>
            <a:lvl1pPr marL="720000" indent="-720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1pPr>
            <a:lvl2pPr marL="54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1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7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8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222523144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_Bullet_List_Beige">
    <p:bg>
      <p:bgPr>
        <a:solidFill>
          <a:srgbClr val="FC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562CE-4E7D-401E-B3D4-ECF75E7BD4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7" y="657225"/>
            <a:ext cx="10944225" cy="5580063"/>
          </a:xfrm>
        </p:spPr>
        <p:txBody>
          <a:bodyPr anchor="t" anchorCtr="0"/>
          <a:lstStyle>
            <a:lvl1pPr marL="720000" indent="-720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ino Headline" panose="020B0303040504020204" pitchFamily="34" charset="0"/>
              <a:buChar char="+"/>
              <a:defRPr sz="5000">
                <a:solidFill>
                  <a:schemeClr val="accent1"/>
                </a:solidFill>
                <a:latin typeface="+mj-lt"/>
              </a:defRPr>
            </a:lvl1pPr>
            <a:lvl2pPr marL="54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1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7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8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920841554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_Bullet_List_Gray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562CE-4E7D-401E-B3D4-ECF75E7BD4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7" y="657225"/>
            <a:ext cx="10944225" cy="5580063"/>
          </a:xfrm>
        </p:spPr>
        <p:txBody>
          <a:bodyPr anchor="t" anchorCtr="0"/>
          <a:lstStyle>
            <a:lvl1pPr marL="720000" indent="-720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ino Headline" panose="020B0303040504020204" pitchFamily="34" charset="0"/>
              <a:buChar char="+"/>
              <a:defRPr sz="5000">
                <a:solidFill>
                  <a:schemeClr val="accent1"/>
                </a:solidFill>
                <a:latin typeface="+mj-lt"/>
              </a:defRPr>
            </a:lvl1pPr>
            <a:lvl2pPr marL="54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1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7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8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25123332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7559676" cy="2808288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10706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_Bullet_List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562CE-4E7D-401E-B3D4-ECF75E7BD4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7" y="657225"/>
            <a:ext cx="10944225" cy="5580063"/>
          </a:xfrm>
        </p:spPr>
        <p:txBody>
          <a:bodyPr anchor="t" anchorCtr="0"/>
          <a:lstStyle>
            <a:lvl1pPr marL="720000" indent="-720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ino Headline" panose="020B0303040504020204" pitchFamily="34" charset="0"/>
              <a:buChar char="+"/>
              <a:defRPr sz="5000">
                <a:solidFill>
                  <a:schemeClr val="accent1"/>
                </a:solidFill>
                <a:latin typeface="+mj-lt"/>
              </a:defRPr>
            </a:lvl1pPr>
            <a:lvl2pPr marL="54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1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7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8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61479464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0813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_Head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658800"/>
            <a:ext cx="10944226" cy="5578487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630660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00370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Centr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658800"/>
            <a:ext cx="10944226" cy="5578487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670460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Beige">
    <p:bg>
      <p:bgPr>
        <a:solidFill>
          <a:srgbClr val="FC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96249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Centre_Beige">
    <p:bg>
      <p:bgPr>
        <a:solidFill>
          <a:srgbClr val="FC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658800"/>
            <a:ext cx="10944226" cy="5578487"/>
          </a:xfrm>
        </p:spPr>
        <p:txBody>
          <a:bodyPr anchor="ctr" anchorCtr="0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523039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6" cy="4789498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299"/>
            <a:ext cx="7559676" cy="788989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434143091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6" cy="4789498"/>
          </a:xfrm>
        </p:spPr>
        <p:txBody>
          <a:bodyPr/>
          <a:lstStyle>
            <a:lvl1pPr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299"/>
            <a:ext cx="7559676" cy="788989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812178930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Gray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6" cy="4789498"/>
          </a:xfrm>
        </p:spPr>
        <p:txBody>
          <a:bodyPr/>
          <a:lstStyle>
            <a:lvl1pPr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299"/>
            <a:ext cx="7559676" cy="788989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52966185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Ful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9446704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994150"/>
            <a:ext cx="9446705" cy="2243138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426110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Beige">
    <p:bg>
      <p:bgPr>
        <a:solidFill>
          <a:srgbClr val="FC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6" cy="4789498"/>
          </a:xfrm>
        </p:spPr>
        <p:txBody>
          <a:bodyPr/>
          <a:lstStyle>
            <a:lvl1pPr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299"/>
            <a:ext cx="7559676" cy="788989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578683175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Full_Half-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5111750" cy="974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5111750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3994150"/>
            <a:ext cx="5111750" cy="2243138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154991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Half-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5111750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2276475"/>
            <a:ext cx="5111750" cy="3960813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54488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Full_Half-Image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5111750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5111750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3994150"/>
            <a:ext cx="5111750" cy="2243138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461969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Half-Image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5111750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2276475"/>
            <a:ext cx="5111750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7126940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Full_Half-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5111750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5111750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3994150"/>
            <a:ext cx="5111750" cy="2243138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126455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Half-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5111750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2276475"/>
            <a:ext cx="5111750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034521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Full_Half-Image-le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699" y="658801"/>
            <a:ext cx="5181599" cy="974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743699" y="1633439"/>
            <a:ext cx="5181599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50"/>
            <a:ext cx="5178424" cy="2243138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1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409988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Half-Image-le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700" y="658801"/>
            <a:ext cx="5184774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0" y="2276475"/>
            <a:ext cx="5184774" cy="3960813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6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430266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Full_Half-Image-left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699" y="658801"/>
            <a:ext cx="5181599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743699" y="1633439"/>
            <a:ext cx="5181599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50"/>
            <a:ext cx="5178424" cy="2243138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1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117132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5"/>
            <a:ext cx="9495473" cy="3960813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8613428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Half-Image-left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700" y="658801"/>
            <a:ext cx="5184774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0" y="2276475"/>
            <a:ext cx="5184774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6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8065431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Full_Half-Image-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699" y="658801"/>
            <a:ext cx="5181599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743699" y="1633439"/>
            <a:ext cx="5181599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50"/>
            <a:ext cx="5178424" cy="2243138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1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9486932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Half-Image-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700" y="658801"/>
            <a:ext cx="5184774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0" y="2276475"/>
            <a:ext cx="5184774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6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945021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377036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408741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83563" y="657225"/>
            <a:ext cx="3384550" cy="800100"/>
          </a:xfrm>
        </p:spPr>
        <p:txBody>
          <a:bodyPr wrap="square" bIns="0" anchor="t" anchorCtr="0"/>
          <a:lstStyle>
            <a:lvl1pPr marL="0" indent="0" algn="r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7557188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_Gray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83563" y="657225"/>
            <a:ext cx="3384550" cy="800100"/>
          </a:xfrm>
        </p:spPr>
        <p:txBody>
          <a:bodyPr wrap="square" bIns="0" anchor="t" anchorCtr="0"/>
          <a:lstStyle>
            <a:lvl1pPr marL="0" indent="0" algn="r">
              <a:buClr>
                <a:schemeClr val="bg1"/>
              </a:buClr>
              <a:buNone/>
              <a:defRPr sz="1200">
                <a:solidFill>
                  <a:schemeClr val="accent1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528306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83563" y="657225"/>
            <a:ext cx="3384550" cy="800100"/>
          </a:xfrm>
        </p:spPr>
        <p:txBody>
          <a:bodyPr wrap="square" bIns="0" anchor="t" anchorCtr="0"/>
          <a:lstStyle>
            <a:lvl1pPr marL="0" indent="0" algn="r">
              <a:buClr>
                <a:schemeClr val="bg1"/>
              </a:buClr>
              <a:buNone/>
              <a:defRPr sz="1200">
                <a:solidFill>
                  <a:schemeClr val="accent1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1273133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1010209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_Gray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12054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2 Col_Ful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9446704" cy="643036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1" cy="2808288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4524228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725190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Right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0"/>
            <a:ext cx="5472113" cy="27701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5437188"/>
            <a:ext cx="5472112" cy="800100"/>
          </a:xfrm>
        </p:spPr>
        <p:txBody>
          <a:bodyPr wrap="square" bIns="0" anchor="b" anchorCtr="0"/>
          <a:lstStyle>
            <a:lvl1pPr marL="0" indent="0" algn="l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4301843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Right_Gray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0"/>
            <a:ext cx="5472113" cy="277019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5437188"/>
            <a:ext cx="5472112" cy="800100"/>
          </a:xfrm>
        </p:spPr>
        <p:txBody>
          <a:bodyPr wrap="square" bIns="0" anchor="b" anchorCtr="0"/>
          <a:lstStyle>
            <a:lvl1pPr marL="0" indent="0" algn="l">
              <a:buClr>
                <a:schemeClr val="bg1"/>
              </a:buClr>
              <a:buNone/>
              <a:defRPr sz="1200">
                <a:solidFill>
                  <a:schemeClr val="accent1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280496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Right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0"/>
            <a:ext cx="5472113" cy="277019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5437188"/>
            <a:ext cx="5472112" cy="800100"/>
          </a:xfrm>
        </p:spPr>
        <p:txBody>
          <a:bodyPr wrap="square" bIns="0" anchor="b" anchorCtr="0"/>
          <a:lstStyle>
            <a:lvl1pPr marL="0" indent="0" algn="l">
              <a:buClr>
                <a:schemeClr val="bg1"/>
              </a:buClr>
              <a:buNone/>
              <a:defRPr sz="1200">
                <a:solidFill>
                  <a:schemeClr val="accent1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2878521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7559676" cy="2808288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484022857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8F73E35-744B-44B8-8AF8-6185A19DB4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E762C6A-BA1D-4B63-B365-B1A46B1DB8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7559676" cy="2808288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336825048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7559676" cy="2808288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F7557E13-7323-43CB-8697-929E891FB7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101" y="5410200"/>
            <a:ext cx="1489011" cy="82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08053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_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26E22F4-7000-4904-A79C-A24ACA08C0E4}"/>
              </a:ext>
            </a:extLst>
          </p:cNvPr>
          <p:cNvSpPr txBox="1"/>
          <p:nvPr userDrawn="1"/>
        </p:nvSpPr>
        <p:spPr>
          <a:xfrm>
            <a:off x="623889" y="658801"/>
            <a:ext cx="4243386" cy="8842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chemeClr val="accent1"/>
                </a:solidFill>
                <a:latin typeface="+mj-lt"/>
              </a:rPr>
              <a:t>hello!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D321AF2-2354-45D7-A71C-6ABF961BCF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12" name="Teksti kohatäide 3">
            <a:extLst>
              <a:ext uri="{FF2B5EF4-FFF2-40B4-BE49-F238E27FC236}">
                <a16:creationId xmlns:a16="http://schemas.microsoft.com/office/drawing/2014/main" id="{EDDBAD18-C3DD-4E53-BC6C-0BC0923EC9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2" cy="2808288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6B1F16-A6F5-4DCC-A452-D5018E125DDF}"/>
              </a:ext>
            </a:extLst>
          </p:cNvPr>
          <p:cNvSpPr txBox="1"/>
          <p:nvPr userDrawn="1"/>
        </p:nvSpPr>
        <p:spPr>
          <a:xfrm>
            <a:off x="6096000" y="0"/>
            <a:ext cx="5832475" cy="6572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accent1"/>
                </a:solidFill>
              </a:rPr>
              <a:t>THIS IS AN INSTRUCTION SLIDE – DELETE BEFORE FINALISING YOUR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55D3345-6186-49B0-B6E3-18C1158ABF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9446704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132456566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5"/>
            <a:ext cx="9495473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FBF891-B282-479A-A9F6-C8EB47E32762}"/>
              </a:ext>
            </a:extLst>
          </p:cNvPr>
          <p:cNvSpPr txBox="1"/>
          <p:nvPr userDrawn="1"/>
        </p:nvSpPr>
        <p:spPr>
          <a:xfrm>
            <a:off x="6096000" y="0"/>
            <a:ext cx="5832475" cy="6572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accent1"/>
                </a:solidFill>
              </a:rPr>
              <a:t>THIS IS AN INSTRUCTION SLIDE – DELETE BEFORE FINALISING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58296639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_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5"/>
            <a:ext cx="9495473" cy="3960813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FBF891-B282-479A-A9F6-C8EB47E32762}"/>
              </a:ext>
            </a:extLst>
          </p:cNvPr>
          <p:cNvSpPr txBox="1"/>
          <p:nvPr userDrawn="1"/>
        </p:nvSpPr>
        <p:spPr>
          <a:xfrm>
            <a:off x="6096000" y="0"/>
            <a:ext cx="5832475" cy="6572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accent1"/>
                </a:solidFill>
              </a:rPr>
              <a:t>THIS IS AN INSTRUCTION SLIDE – DELETE BEFORE FINALISING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7041468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2 Co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2" cy="2808288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886801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Visual">
    <p:bg>
      <p:bgPr>
        <a:solidFill>
          <a:srgbClr val="0000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195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8880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Fu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9446704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994150"/>
            <a:ext cx="9446705" cy="2243138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15699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5"/>
            <a:ext cx="9495473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95510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2 Col_Fu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9446704" cy="643036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1" cy="2808288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271742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7" y="657225"/>
            <a:ext cx="7559675" cy="16192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28999"/>
            <a:ext cx="7559674" cy="280828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856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8" r:id="rId3"/>
    <p:sldLayoutId id="2147483686" r:id="rId4"/>
    <p:sldLayoutId id="2147483693" r:id="rId5"/>
    <p:sldLayoutId id="2147483694" r:id="rId6"/>
    <p:sldLayoutId id="2147483689" r:id="rId7"/>
    <p:sldLayoutId id="2147483690" r:id="rId8"/>
    <p:sldLayoutId id="2147483695" r:id="rId9"/>
    <p:sldLayoutId id="2147483696" r:id="rId10"/>
    <p:sldLayoutId id="2147483691" r:id="rId11"/>
    <p:sldLayoutId id="2147483692" r:id="rId12"/>
    <p:sldLayoutId id="2147483697" r:id="rId13"/>
    <p:sldLayoutId id="2147483698" r:id="rId14"/>
    <p:sldLayoutId id="2147483688" r:id="rId15"/>
    <p:sldLayoutId id="2147483687" r:id="rId16"/>
    <p:sldLayoutId id="2147483742" r:id="rId17"/>
    <p:sldLayoutId id="2147483743" r:id="rId18"/>
    <p:sldLayoutId id="2147483744" r:id="rId19"/>
    <p:sldLayoutId id="2147483745" r:id="rId20"/>
    <p:sldLayoutId id="2147483683" r:id="rId21"/>
    <p:sldLayoutId id="2147483725" r:id="rId22"/>
    <p:sldLayoutId id="2147483699" r:id="rId23"/>
    <p:sldLayoutId id="2147483700" r:id="rId24"/>
    <p:sldLayoutId id="2147483703" r:id="rId25"/>
    <p:sldLayoutId id="2147483704" r:id="rId26"/>
    <p:sldLayoutId id="2147483705" r:id="rId27"/>
    <p:sldLayoutId id="2147483709" r:id="rId28"/>
    <p:sldLayoutId id="2147483710" r:id="rId29"/>
    <p:sldLayoutId id="2147483706" r:id="rId30"/>
    <p:sldLayoutId id="2147483711" r:id="rId31"/>
    <p:sldLayoutId id="2147483712" r:id="rId32"/>
    <p:sldLayoutId id="2147483713" r:id="rId33"/>
    <p:sldLayoutId id="2147483714" r:id="rId34"/>
    <p:sldLayoutId id="2147483715" r:id="rId35"/>
    <p:sldLayoutId id="2147483716" r:id="rId36"/>
    <p:sldLayoutId id="2147483719" r:id="rId37"/>
    <p:sldLayoutId id="2147483720" r:id="rId38"/>
    <p:sldLayoutId id="2147483721" r:id="rId39"/>
    <p:sldLayoutId id="2147483722" r:id="rId40"/>
    <p:sldLayoutId id="2147483717" r:id="rId41"/>
    <p:sldLayoutId id="2147483718" r:id="rId42"/>
    <p:sldLayoutId id="2147483726" r:id="rId43"/>
    <p:sldLayoutId id="2147483727" r:id="rId44"/>
    <p:sldLayoutId id="2147483729" r:id="rId45"/>
    <p:sldLayoutId id="2147483730" r:id="rId46"/>
    <p:sldLayoutId id="2147483731" r:id="rId47"/>
    <p:sldLayoutId id="2147483735" r:id="rId48"/>
    <p:sldLayoutId id="2147483736" r:id="rId49"/>
    <p:sldLayoutId id="2147483737" r:id="rId50"/>
    <p:sldLayoutId id="2147483732" r:id="rId51"/>
    <p:sldLayoutId id="2147483733" r:id="rId52"/>
    <p:sldLayoutId id="2147483734" r:id="rId53"/>
    <p:sldLayoutId id="2147483723" r:id="rId54"/>
    <p:sldLayoutId id="2147483724" r:id="rId55"/>
    <p:sldLayoutId id="2147483680" r:id="rId56"/>
    <p:sldLayoutId id="2147483738" r:id="rId57"/>
    <p:sldLayoutId id="2147483739" r:id="rId58"/>
    <p:sldLayoutId id="2147483740" r:id="rId59"/>
    <p:sldLayoutId id="2147483741" r:id="rId60"/>
    <p:sldLayoutId id="2147483746" r:id="rId6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2700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10000" indent="-270000" algn="l" defTabSz="2700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0000" indent="-270000" algn="l" defTabSz="2700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2700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0" indent="-27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Ain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-27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Ain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540000" indent="-27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Ain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810000" indent="-270000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66" userDrawn="1">
          <p15:clr>
            <a:srgbClr val="F26B43"/>
          </p15:clr>
        </p15:guide>
        <p15:guide id="4" pos="7514" userDrawn="1">
          <p15:clr>
            <a:srgbClr val="F26B43"/>
          </p15:clr>
        </p15:guide>
        <p15:guide id="5" orient="horz" pos="3929" userDrawn="1">
          <p15:clr>
            <a:srgbClr val="F26B43"/>
          </p15:clr>
        </p15:guide>
        <p15:guide id="6" pos="393" userDrawn="1">
          <p15:clr>
            <a:srgbClr val="F26B43"/>
          </p15:clr>
        </p15:guide>
        <p15:guide id="7" pos="4248" userDrawn="1">
          <p15:clr>
            <a:srgbClr val="F26B43"/>
          </p15:clr>
        </p15:guide>
        <p15:guide id="8" pos="3432" userDrawn="1">
          <p15:clr>
            <a:srgbClr val="F26B43"/>
          </p15:clr>
        </p15:guide>
        <p15:guide id="9" pos="5155" userDrawn="1">
          <p15:clr>
            <a:srgbClr val="F26B43"/>
          </p15:clr>
        </p15:guide>
        <p15:guide id="10" pos="2525" userDrawn="1">
          <p15:clr>
            <a:srgbClr val="F26B43"/>
          </p15:clr>
        </p15:guide>
        <p15:guide id="11" orient="horz" pos="1026" userDrawn="1">
          <p15:clr>
            <a:srgbClr val="F26B43"/>
          </p15:clr>
        </p15:guide>
        <p15:guide id="12" orient="horz" pos="1434" userDrawn="1">
          <p15:clr>
            <a:srgbClr val="F26B43"/>
          </p15:clr>
        </p15:guide>
        <p15:guide id="13" orient="horz" pos="414" userDrawn="1">
          <p15:clr>
            <a:srgbClr val="F26B43"/>
          </p15:clr>
        </p15:guide>
        <p15:guide id="14" pos="72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svg"/><Relationship Id="rId21" Type="http://schemas.openxmlformats.org/officeDocument/2006/relationships/image" Target="../media/image21.sv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9" Type="http://schemas.openxmlformats.org/officeDocument/2006/relationships/image" Target="../media/image29.sv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svg"/><Relationship Id="rId40" Type="http://schemas.openxmlformats.org/officeDocument/2006/relationships/image" Target="../media/image40.png"/><Relationship Id="rId45" Type="http://schemas.openxmlformats.org/officeDocument/2006/relationships/image" Target="../media/image45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sv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31" Type="http://schemas.openxmlformats.org/officeDocument/2006/relationships/image" Target="../media/image31.svg"/><Relationship Id="rId44" Type="http://schemas.openxmlformats.org/officeDocument/2006/relationships/image" Target="../media/image44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Relationship Id="rId30" Type="http://schemas.openxmlformats.org/officeDocument/2006/relationships/image" Target="../media/image30.png"/><Relationship Id="rId35" Type="http://schemas.openxmlformats.org/officeDocument/2006/relationships/image" Target="../media/image35.svg"/><Relationship Id="rId43" Type="http://schemas.openxmlformats.org/officeDocument/2006/relationships/image" Target="../media/image43.svg"/><Relationship Id="rId48" Type="http://schemas.openxmlformats.org/officeDocument/2006/relationships/image" Target="../media/image48.png"/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33" Type="http://schemas.openxmlformats.org/officeDocument/2006/relationships/image" Target="../media/image33.sv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20" Type="http://schemas.openxmlformats.org/officeDocument/2006/relationships/image" Target="../media/image20.png"/><Relationship Id="rId41" Type="http://schemas.openxmlformats.org/officeDocument/2006/relationships/image" Target="../media/image4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332229846_EUROOPA_ZEITGEIST_JA_EESTI_VALIKUD_POHISEADUSLIKKUSE_MOTESTAMISEL/citations#fullTextFileContent" TargetMode="External"/><Relationship Id="rId2" Type="http://schemas.openxmlformats.org/officeDocument/2006/relationships/hyperlink" Target="https://pohiseadus.ee/sisu/3485" TargetMode="Externa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www.europarl.europa.eu/factsheets/et/sheet/6/euroopa-liidu-oiguse-allikad-ja-kohaldamisal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sti.ee/et/oigusabi/oigussuesteem/oigusharud%23tsiviiloigus2" TargetMode="External"/><Relationship Id="rId2" Type="http://schemas.openxmlformats.org/officeDocument/2006/relationships/hyperlink" Target="https://www.eesti.ee/et/oigusabi/oigussuesteem/oigusharud%23riigioigus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esti.ee/et/oigusabi/oigussuesteem/oigusharud%23protsessioigus5" TargetMode="External"/><Relationship Id="rId5" Type="http://schemas.openxmlformats.org/officeDocument/2006/relationships/hyperlink" Target="https://www.eesti.ee/et/oigusabi/oigussuesteem/oigusharud%23karistusoigus4" TargetMode="External"/><Relationship Id="rId4" Type="http://schemas.openxmlformats.org/officeDocument/2006/relationships/hyperlink" Target="https://www.eesti.ee/et/oigusabi/oigussuesteem/oigusharud%23haldusoigus3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Sissejuhatus</a:t>
            </a:r>
            <a:r>
              <a:rPr lang="en-US" dirty="0"/>
              <a:t> </a:t>
            </a:r>
            <a:r>
              <a:rPr lang="en-US" dirty="0" err="1"/>
              <a:t>õigussüsteemi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t-EE" dirty="0"/>
              <a:t>Prof. Tanel Kerikmäe</a:t>
            </a:r>
          </a:p>
          <a:p>
            <a:endParaRPr lang="en-US" dirty="0"/>
          </a:p>
        </p:txBody>
      </p:sp>
      <p:pic>
        <p:nvPicPr>
          <p:cNvPr id="6" name="estonia_white" hidden="1">
            <a:extLst>
              <a:ext uri="{FF2B5EF4-FFF2-40B4-BE49-F238E27FC236}">
                <a16:creationId xmlns:a16="http://schemas.microsoft.com/office/drawing/2014/main" id="{546D01DA-808E-4DF1-AB8F-E403EE168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7" name="estonia_blue" hidden="1">
            <a:extLst>
              <a:ext uri="{FF2B5EF4-FFF2-40B4-BE49-F238E27FC236}">
                <a16:creationId xmlns:a16="http://schemas.microsoft.com/office/drawing/2014/main" id="{BB097DD0-F949-4CEC-A2BC-3A5B958EC7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8" name="visit_estonia_white" hidden="1">
            <a:extLst>
              <a:ext uri="{FF2B5EF4-FFF2-40B4-BE49-F238E27FC236}">
                <a16:creationId xmlns:a16="http://schemas.microsoft.com/office/drawing/2014/main" id="{18AA744A-E98E-425B-8978-ED341532D9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9" name="visit_estonia_blue" hidden="1">
            <a:extLst>
              <a:ext uri="{FF2B5EF4-FFF2-40B4-BE49-F238E27FC236}">
                <a16:creationId xmlns:a16="http://schemas.microsoft.com/office/drawing/2014/main" id="{21FD799B-FA06-4411-80E3-03E2819515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10" name="education_estonia_white" hidden="1">
            <a:extLst>
              <a:ext uri="{FF2B5EF4-FFF2-40B4-BE49-F238E27FC236}">
                <a16:creationId xmlns:a16="http://schemas.microsoft.com/office/drawing/2014/main" id="{F9457D2E-E2F3-4558-8A5B-C8EED6B4F5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47146" y="0"/>
            <a:ext cx="1620967" cy="1216800"/>
          </a:xfrm>
          <a:prstGeom prst="rect">
            <a:avLst/>
          </a:prstGeom>
        </p:spPr>
      </p:pic>
      <p:pic>
        <p:nvPicPr>
          <p:cNvPr id="11" name="education_estonia_blue" hidden="1">
            <a:extLst>
              <a:ext uri="{FF2B5EF4-FFF2-40B4-BE49-F238E27FC236}">
                <a16:creationId xmlns:a16="http://schemas.microsoft.com/office/drawing/2014/main" id="{D00F43C8-8AC0-4EAF-9C53-5CC5822F9C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947146" y="0"/>
            <a:ext cx="1620967" cy="1216800"/>
          </a:xfrm>
          <a:prstGeom prst="rect">
            <a:avLst/>
          </a:prstGeom>
        </p:spPr>
      </p:pic>
      <p:pic>
        <p:nvPicPr>
          <p:cNvPr id="12" name="puhka_eestis_white" hidden="1">
            <a:extLst>
              <a:ext uri="{FF2B5EF4-FFF2-40B4-BE49-F238E27FC236}">
                <a16:creationId xmlns:a16="http://schemas.microsoft.com/office/drawing/2014/main" id="{54FD43C9-5575-46E7-8474-92DA8810A8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13" name="puhka_eestis_blue" hidden="1">
            <a:extLst>
              <a:ext uri="{FF2B5EF4-FFF2-40B4-BE49-F238E27FC236}">
                <a16:creationId xmlns:a16="http://schemas.microsoft.com/office/drawing/2014/main" id="{993C7CF1-FDFB-45E8-A681-6EAE38FCDCF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14" name="work_estonia_white" hidden="1">
            <a:extLst>
              <a:ext uri="{FF2B5EF4-FFF2-40B4-BE49-F238E27FC236}">
                <a16:creationId xmlns:a16="http://schemas.microsoft.com/office/drawing/2014/main" id="{343652EA-E7DF-4B96-BB7E-7A466CD2370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15" name="work_estonia_blue" hidden="1">
            <a:extLst>
              <a:ext uri="{FF2B5EF4-FFF2-40B4-BE49-F238E27FC236}">
                <a16:creationId xmlns:a16="http://schemas.microsoft.com/office/drawing/2014/main" id="{D5BA6459-EEE3-434F-A2C4-15566C01EAB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16" name="taste_estonia_white" hidden="1">
            <a:extLst>
              <a:ext uri="{FF2B5EF4-FFF2-40B4-BE49-F238E27FC236}">
                <a16:creationId xmlns:a16="http://schemas.microsoft.com/office/drawing/2014/main" id="{B5298942-83C0-4DD1-8905-6EDC39FC126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17" name="taste_estonia_blue" hidden="1">
            <a:extLst>
              <a:ext uri="{FF2B5EF4-FFF2-40B4-BE49-F238E27FC236}">
                <a16:creationId xmlns:a16="http://schemas.microsoft.com/office/drawing/2014/main" id="{E7FAC871-FB4B-4E19-BCF1-BC5BFC56B1D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18" name="research_estonia_white" hidden="1">
            <a:extLst>
              <a:ext uri="{FF2B5EF4-FFF2-40B4-BE49-F238E27FC236}">
                <a16:creationId xmlns:a16="http://schemas.microsoft.com/office/drawing/2014/main" id="{C9D5B99B-1EF4-47F2-ACCB-38D863C8B5E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136331" y="0"/>
            <a:ext cx="1431782" cy="1216800"/>
          </a:xfrm>
          <a:prstGeom prst="rect">
            <a:avLst/>
          </a:prstGeom>
        </p:spPr>
      </p:pic>
      <p:pic>
        <p:nvPicPr>
          <p:cNvPr id="19" name="research_estonia_blue" hidden="1">
            <a:extLst>
              <a:ext uri="{FF2B5EF4-FFF2-40B4-BE49-F238E27FC236}">
                <a16:creationId xmlns:a16="http://schemas.microsoft.com/office/drawing/2014/main" id="{B1EF122F-62E3-4308-AFE0-5C73E2997B4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136331" y="0"/>
            <a:ext cx="1431782" cy="1216800"/>
          </a:xfrm>
          <a:prstGeom prst="rect">
            <a:avLst/>
          </a:prstGeom>
        </p:spPr>
      </p:pic>
      <p:pic>
        <p:nvPicPr>
          <p:cNvPr id="20" name="enter_e-estonia_white" hidden="1">
            <a:extLst>
              <a:ext uri="{FF2B5EF4-FFF2-40B4-BE49-F238E27FC236}">
                <a16:creationId xmlns:a16="http://schemas.microsoft.com/office/drawing/2014/main" id="{E72A3302-35EE-47FC-953C-FAAA64E51744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080435" y="0"/>
            <a:ext cx="1487678" cy="1216800"/>
          </a:xfrm>
          <a:prstGeom prst="rect">
            <a:avLst/>
          </a:prstGeom>
        </p:spPr>
      </p:pic>
      <p:pic>
        <p:nvPicPr>
          <p:cNvPr id="21" name="enter_e-estonia_blue" hidden="1">
            <a:extLst>
              <a:ext uri="{FF2B5EF4-FFF2-40B4-BE49-F238E27FC236}">
                <a16:creationId xmlns:a16="http://schemas.microsoft.com/office/drawing/2014/main" id="{EFC50ADF-FDEC-4E53-A387-4E83E3381E28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0080435" y="0"/>
            <a:ext cx="1487678" cy="1216800"/>
          </a:xfrm>
          <a:prstGeom prst="rect">
            <a:avLst/>
          </a:prstGeom>
        </p:spPr>
      </p:pic>
      <p:pic>
        <p:nvPicPr>
          <p:cNvPr id="22" name="trade_estonia_white" hidden="1">
            <a:extLst>
              <a:ext uri="{FF2B5EF4-FFF2-40B4-BE49-F238E27FC236}">
                <a16:creationId xmlns:a16="http://schemas.microsoft.com/office/drawing/2014/main" id="{E284536D-3B41-48CC-B50E-B2D85E07936C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23" name="trade_estonia_blue" hidden="1">
            <a:extLst>
              <a:ext uri="{FF2B5EF4-FFF2-40B4-BE49-F238E27FC236}">
                <a16:creationId xmlns:a16="http://schemas.microsoft.com/office/drawing/2014/main" id="{48A704B2-9A2E-4E3E-9E38-A2D611C97825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24" name="invest_estonia_white" hidden="1">
            <a:extLst>
              <a:ext uri="{FF2B5EF4-FFF2-40B4-BE49-F238E27FC236}">
                <a16:creationId xmlns:a16="http://schemas.microsoft.com/office/drawing/2014/main" id="{1647D8DB-F9AB-4425-BA78-F4A9C85D0273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25" name="invest_estonia_blue" hidden="1">
            <a:extLst>
              <a:ext uri="{FF2B5EF4-FFF2-40B4-BE49-F238E27FC236}">
                <a16:creationId xmlns:a16="http://schemas.microsoft.com/office/drawing/2014/main" id="{E0D736E9-60B9-4A63-8BF9-6959B6150E4D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26" name="defence_estonia_white" hidden="1">
            <a:extLst>
              <a:ext uri="{FF2B5EF4-FFF2-40B4-BE49-F238E27FC236}">
                <a16:creationId xmlns:a16="http://schemas.microsoft.com/office/drawing/2014/main" id="{48140F8D-B3A6-4A14-BA44-609D5A6735E6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0269620" y="0"/>
            <a:ext cx="1298493" cy="1216800"/>
          </a:xfrm>
          <a:prstGeom prst="rect">
            <a:avLst/>
          </a:prstGeom>
        </p:spPr>
      </p:pic>
      <p:pic>
        <p:nvPicPr>
          <p:cNvPr id="27" name="defence_estonia_blue" hidden="1">
            <a:extLst>
              <a:ext uri="{FF2B5EF4-FFF2-40B4-BE49-F238E27FC236}">
                <a16:creationId xmlns:a16="http://schemas.microsoft.com/office/drawing/2014/main" id="{5AC7BC2C-5E3D-40F2-8840-5460088D482D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0269620" y="0"/>
            <a:ext cx="1298493" cy="1216800"/>
          </a:xfrm>
          <a:prstGeom prst="rect">
            <a:avLst/>
          </a:prstGeom>
        </p:spPr>
      </p:pic>
      <p:pic>
        <p:nvPicPr>
          <p:cNvPr id="28" name="settle_estonia_white" hidden="1">
            <a:extLst>
              <a:ext uri="{FF2B5EF4-FFF2-40B4-BE49-F238E27FC236}">
                <a16:creationId xmlns:a16="http://schemas.microsoft.com/office/drawing/2014/main" id="{31C1B1FC-B7E2-4D47-A46F-9A001543DC0C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29" name="settle_estonia_blue" hidden="1">
            <a:extLst>
              <a:ext uri="{FF2B5EF4-FFF2-40B4-BE49-F238E27FC236}">
                <a16:creationId xmlns:a16="http://schemas.microsoft.com/office/drawing/2014/main" id="{C16A691D-08BB-4E1E-AD73-1783D89D6790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1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t-EE" dirty="0" err="1"/>
              <a:t>esti</a:t>
            </a:r>
            <a:r>
              <a:rPr lang="et-EE" dirty="0"/>
              <a:t> </a:t>
            </a:r>
            <a:r>
              <a:rPr lang="en-US" dirty="0"/>
              <a:t>V</a:t>
            </a:r>
            <a:r>
              <a:rPr lang="et-EE" dirty="0" err="1"/>
              <a:t>abariigi</a:t>
            </a:r>
            <a:r>
              <a:rPr lang="en-US" dirty="0"/>
              <a:t> </a:t>
            </a:r>
            <a:r>
              <a:rPr lang="en-US" dirty="0" err="1"/>
              <a:t>põhiseadus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3887" y="2435087"/>
            <a:ext cx="4964112" cy="2808288"/>
          </a:xfrm>
        </p:spPr>
        <p:txBody>
          <a:bodyPr/>
          <a:lstStyle/>
          <a:p>
            <a:pPr marL="355056" indent="0">
              <a:buNone/>
            </a:pPr>
            <a:r>
              <a:rPr lang="en-US" altLang="et-EE" dirty="0"/>
              <a:t>§ 3. </a:t>
            </a:r>
            <a:r>
              <a:rPr lang="en-US" altLang="et-EE" dirty="0" err="1"/>
              <a:t>Riigivõimu</a:t>
            </a:r>
            <a:r>
              <a:rPr lang="en-US" altLang="et-EE" dirty="0"/>
              <a:t> </a:t>
            </a:r>
            <a:r>
              <a:rPr lang="en-US" altLang="et-EE" dirty="0" err="1"/>
              <a:t>teostatakse</a:t>
            </a:r>
            <a:r>
              <a:rPr lang="en-US" altLang="et-EE" dirty="0"/>
              <a:t> </a:t>
            </a:r>
            <a:r>
              <a:rPr lang="en-US" altLang="et-EE" dirty="0" err="1"/>
              <a:t>üksnes</a:t>
            </a:r>
            <a:r>
              <a:rPr lang="en-US" altLang="et-EE" dirty="0"/>
              <a:t> </a:t>
            </a:r>
            <a:r>
              <a:rPr lang="en-US" altLang="et-EE" dirty="0" err="1"/>
              <a:t>põhiseaduse</a:t>
            </a:r>
            <a:r>
              <a:rPr lang="en-US" altLang="et-EE" dirty="0"/>
              <a:t> ja </a:t>
            </a:r>
            <a:r>
              <a:rPr lang="en-US" altLang="et-EE" dirty="0" err="1"/>
              <a:t>sellega</a:t>
            </a:r>
            <a:r>
              <a:rPr lang="en-US" altLang="et-EE" dirty="0"/>
              <a:t> </a:t>
            </a:r>
            <a:r>
              <a:rPr lang="en-US" altLang="et-EE" dirty="0" err="1"/>
              <a:t>kooskõlas</a:t>
            </a:r>
            <a:r>
              <a:rPr lang="en-US" altLang="et-EE" dirty="0"/>
              <a:t> </a:t>
            </a:r>
            <a:r>
              <a:rPr lang="en-US" altLang="et-EE" dirty="0" err="1"/>
              <a:t>olevate</a:t>
            </a:r>
            <a:r>
              <a:rPr lang="en-US" altLang="et-EE" dirty="0"/>
              <a:t> </a:t>
            </a:r>
            <a:r>
              <a:rPr lang="en-US" altLang="et-EE" dirty="0" err="1"/>
              <a:t>seaduste</a:t>
            </a:r>
            <a:r>
              <a:rPr lang="en-US" altLang="et-EE" dirty="0"/>
              <a:t> </a:t>
            </a:r>
            <a:r>
              <a:rPr lang="en-US" altLang="et-EE" dirty="0" err="1"/>
              <a:t>alusel</a:t>
            </a:r>
            <a:r>
              <a:rPr lang="en-US" altLang="et-EE" dirty="0"/>
              <a:t>. </a:t>
            </a:r>
            <a:r>
              <a:rPr lang="en-US" altLang="et-EE" dirty="0" err="1"/>
              <a:t>Rahvusvahelise</a:t>
            </a:r>
            <a:r>
              <a:rPr lang="en-US" altLang="et-EE" dirty="0"/>
              <a:t> </a:t>
            </a:r>
            <a:r>
              <a:rPr lang="en-US" altLang="et-EE" dirty="0" err="1"/>
              <a:t>õiguse</a:t>
            </a:r>
            <a:r>
              <a:rPr lang="en-US" altLang="et-EE" dirty="0"/>
              <a:t> </a:t>
            </a:r>
            <a:r>
              <a:rPr lang="en-US" altLang="et-EE" dirty="0" err="1"/>
              <a:t>üldtunnustatud</a:t>
            </a:r>
            <a:r>
              <a:rPr lang="en-US" altLang="et-EE" dirty="0"/>
              <a:t> </a:t>
            </a:r>
            <a:r>
              <a:rPr lang="en-US" altLang="et-EE" dirty="0" err="1"/>
              <a:t>põhimõtted</a:t>
            </a:r>
            <a:r>
              <a:rPr lang="en-US" altLang="et-EE" dirty="0"/>
              <a:t> ja </a:t>
            </a:r>
            <a:r>
              <a:rPr lang="en-US" altLang="et-EE" dirty="0" err="1"/>
              <a:t>normid</a:t>
            </a:r>
            <a:r>
              <a:rPr lang="en-US" altLang="et-EE" dirty="0"/>
              <a:t> on Eesti </a:t>
            </a:r>
            <a:r>
              <a:rPr lang="en-US" altLang="et-EE" dirty="0" err="1"/>
              <a:t>õigussüsteemi</a:t>
            </a:r>
            <a:r>
              <a:rPr lang="en-US" altLang="et-EE" dirty="0"/>
              <a:t> </a:t>
            </a:r>
            <a:r>
              <a:rPr lang="en-US" altLang="et-EE" dirty="0" err="1"/>
              <a:t>lahutamatu</a:t>
            </a:r>
            <a:r>
              <a:rPr lang="en-US" altLang="et-EE" dirty="0"/>
              <a:t> </a:t>
            </a:r>
            <a:r>
              <a:rPr lang="en-US" altLang="et-EE" dirty="0" err="1"/>
              <a:t>osa</a:t>
            </a:r>
            <a:r>
              <a:rPr lang="en-US" altLang="et-EE" dirty="0"/>
              <a:t>. /---/</a:t>
            </a:r>
          </a:p>
          <a:p>
            <a:pPr marL="355056" indent="0">
              <a:buNone/>
            </a:pPr>
            <a:endParaRPr lang="et-EE" altLang="et-EE" dirty="0"/>
          </a:p>
          <a:p>
            <a:pPr marL="355056" indent="0">
              <a:buNone/>
            </a:pPr>
            <a:r>
              <a:rPr lang="en-US" altLang="et-EE" dirty="0"/>
              <a:t>§ 123. Eesti </a:t>
            </a:r>
            <a:r>
              <a:rPr lang="en-US" altLang="et-EE" dirty="0" err="1"/>
              <a:t>Vabariik</a:t>
            </a:r>
            <a:r>
              <a:rPr lang="en-US" altLang="et-EE" dirty="0"/>
              <a:t> </a:t>
            </a:r>
            <a:r>
              <a:rPr lang="en-US" altLang="et-EE" dirty="0" err="1"/>
              <a:t>ei</a:t>
            </a:r>
            <a:r>
              <a:rPr lang="en-US" altLang="et-EE" dirty="0"/>
              <a:t> </a:t>
            </a:r>
            <a:r>
              <a:rPr lang="en-US" altLang="et-EE" dirty="0" err="1"/>
              <a:t>sõlmi</a:t>
            </a:r>
            <a:r>
              <a:rPr lang="en-US" altLang="et-EE" dirty="0"/>
              <a:t> </a:t>
            </a:r>
            <a:r>
              <a:rPr lang="en-US" altLang="et-EE" dirty="0" err="1"/>
              <a:t>välislepinguid</a:t>
            </a:r>
            <a:r>
              <a:rPr lang="en-US" altLang="et-EE" dirty="0"/>
              <a:t>, mis on </a:t>
            </a:r>
            <a:r>
              <a:rPr lang="en-US" altLang="et-EE" dirty="0" err="1"/>
              <a:t>vastuolus</a:t>
            </a:r>
            <a:r>
              <a:rPr lang="en-US" altLang="et-EE" dirty="0"/>
              <a:t> </a:t>
            </a:r>
            <a:r>
              <a:rPr lang="en-US" altLang="et-EE" dirty="0" err="1"/>
              <a:t>põhiseadusega</a:t>
            </a:r>
            <a:r>
              <a:rPr lang="en-US" altLang="et-EE" dirty="0"/>
              <a:t>.</a:t>
            </a:r>
            <a:endParaRPr lang="en-US" dirty="0"/>
          </a:p>
        </p:txBody>
      </p:sp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A6D037A4-D275-4BE4-A065-B1B9A72A8C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7036" y="2435087"/>
            <a:ext cx="4964111" cy="2808288"/>
          </a:xfrm>
        </p:spPr>
        <p:txBody>
          <a:bodyPr/>
          <a:lstStyle/>
          <a:p>
            <a:pPr marL="0" indent="0">
              <a:buNone/>
            </a:pPr>
            <a:r>
              <a:rPr lang="en-US" altLang="et-EE" dirty="0" err="1"/>
              <a:t>Kui</a:t>
            </a:r>
            <a:r>
              <a:rPr lang="en-US" altLang="et-EE" dirty="0"/>
              <a:t> Eesti </a:t>
            </a:r>
            <a:r>
              <a:rPr lang="en-US" altLang="et-EE" dirty="0" err="1"/>
              <a:t>seadused</a:t>
            </a:r>
            <a:r>
              <a:rPr lang="en-US" altLang="et-EE" dirty="0"/>
              <a:t> </a:t>
            </a:r>
            <a:r>
              <a:rPr lang="en-US" altLang="et-EE" dirty="0" err="1"/>
              <a:t>või</a:t>
            </a:r>
            <a:r>
              <a:rPr lang="en-US" altLang="et-EE" dirty="0"/>
              <a:t> </a:t>
            </a:r>
            <a:r>
              <a:rPr lang="en-US" altLang="et-EE" dirty="0" err="1"/>
              <a:t>muud</a:t>
            </a:r>
            <a:r>
              <a:rPr lang="en-US" altLang="et-EE" dirty="0"/>
              <a:t> </a:t>
            </a:r>
            <a:r>
              <a:rPr lang="en-US" altLang="et-EE" dirty="0" err="1"/>
              <a:t>aktid</a:t>
            </a:r>
            <a:r>
              <a:rPr lang="en-US" altLang="et-EE" dirty="0"/>
              <a:t> on </a:t>
            </a:r>
            <a:r>
              <a:rPr lang="en-US" altLang="et-EE" dirty="0" err="1"/>
              <a:t>vastuolus</a:t>
            </a:r>
            <a:r>
              <a:rPr lang="en-US" altLang="et-EE" dirty="0"/>
              <a:t> </a:t>
            </a:r>
            <a:r>
              <a:rPr lang="en-US" altLang="et-EE" dirty="0" err="1"/>
              <a:t>Riigikogu</a:t>
            </a:r>
            <a:r>
              <a:rPr lang="en-US" altLang="et-EE" dirty="0"/>
              <a:t> </a:t>
            </a:r>
            <a:r>
              <a:rPr lang="en-US" altLang="et-EE" dirty="0" err="1"/>
              <a:t>poolt</a:t>
            </a:r>
            <a:r>
              <a:rPr lang="en-US" altLang="et-EE" dirty="0"/>
              <a:t> </a:t>
            </a:r>
            <a:r>
              <a:rPr lang="en-US" altLang="et-EE" dirty="0" err="1"/>
              <a:t>ratifitseeritud</a:t>
            </a:r>
            <a:r>
              <a:rPr lang="en-US" altLang="et-EE" dirty="0"/>
              <a:t> </a:t>
            </a:r>
            <a:r>
              <a:rPr lang="en-US" altLang="et-EE" dirty="0" err="1"/>
              <a:t>välislepingutega</a:t>
            </a:r>
            <a:r>
              <a:rPr lang="en-US" altLang="et-EE" dirty="0"/>
              <a:t>, </a:t>
            </a:r>
            <a:r>
              <a:rPr lang="en-US" altLang="et-EE" dirty="0" err="1"/>
              <a:t>kohaldatakse</a:t>
            </a:r>
            <a:r>
              <a:rPr lang="en-US" altLang="et-EE" dirty="0"/>
              <a:t> </a:t>
            </a:r>
            <a:r>
              <a:rPr lang="en-US" altLang="et-EE" dirty="0" err="1"/>
              <a:t>välislepingu</a:t>
            </a:r>
            <a:r>
              <a:rPr lang="en-US" altLang="et-EE" dirty="0"/>
              <a:t> </a:t>
            </a:r>
            <a:r>
              <a:rPr lang="en-US" altLang="et-EE" dirty="0" err="1"/>
              <a:t>sätteid</a:t>
            </a:r>
            <a:r>
              <a:rPr lang="en-US" altLang="et-EE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56284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3341E3E2-3427-4A29-A133-2937FE3D31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ym typeface="Gill Sans" charset="0"/>
              </a:rPr>
              <a:t>E</a:t>
            </a:r>
            <a:r>
              <a:rPr lang="et-EE" dirty="0" err="1">
                <a:sym typeface="Gill Sans" charset="0"/>
              </a:rPr>
              <a:t>uroopa</a:t>
            </a:r>
            <a:r>
              <a:rPr lang="et-EE" dirty="0">
                <a:sym typeface="Gill Sans" charset="0"/>
              </a:rPr>
              <a:t> </a:t>
            </a:r>
            <a:r>
              <a:rPr lang="en-US" dirty="0">
                <a:sym typeface="Gill Sans" charset="0"/>
              </a:rPr>
              <a:t>L</a:t>
            </a:r>
            <a:r>
              <a:rPr lang="et-EE" dirty="0" err="1">
                <a:sym typeface="Gill Sans" charset="0"/>
              </a:rPr>
              <a:t>iidu</a:t>
            </a:r>
            <a:r>
              <a:rPr lang="en-US" dirty="0">
                <a:sym typeface="Gill Sans" charset="0"/>
              </a:rPr>
              <a:t> </a:t>
            </a:r>
            <a:r>
              <a:rPr lang="en-US" dirty="0" err="1">
                <a:sym typeface="Gill Sans" charset="0"/>
              </a:rPr>
              <a:t>õigus</a:t>
            </a:r>
            <a:endParaRPr lang="en-US" dirty="0">
              <a:sym typeface="Gill Sans" charset="0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69020F1A-ACF1-43F7-AB29-0640B3A1DEE4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 marL="355056" indent="0">
              <a:buNone/>
            </a:pPr>
            <a:r>
              <a:rPr lang="en-US" altLang="et-EE" sz="2250" dirty="0" err="1"/>
              <a:t>Allikad</a:t>
            </a:r>
            <a:r>
              <a:rPr lang="en-US" altLang="et-EE" sz="2250" dirty="0"/>
              <a:t>: </a:t>
            </a:r>
            <a:r>
              <a:rPr lang="en-US" altLang="et-EE" sz="2250" dirty="0" err="1"/>
              <a:t>erinevalt</a:t>
            </a:r>
            <a:r>
              <a:rPr lang="en-US" altLang="et-EE" sz="2250" dirty="0"/>
              <a:t> </a:t>
            </a:r>
            <a:r>
              <a:rPr lang="en-US" altLang="et-EE" sz="2250" dirty="0" err="1"/>
              <a:t>rahvusvahelisest</a:t>
            </a:r>
            <a:r>
              <a:rPr lang="en-US" altLang="et-EE" sz="2250" dirty="0"/>
              <a:t> </a:t>
            </a:r>
            <a:r>
              <a:rPr lang="en-US" altLang="et-EE" sz="2250" dirty="0" err="1"/>
              <a:t>õigusest</a:t>
            </a:r>
            <a:r>
              <a:rPr lang="en-US" altLang="et-EE" sz="2250" dirty="0"/>
              <a:t> on </a:t>
            </a:r>
            <a:r>
              <a:rPr lang="en-US" altLang="et-EE" sz="2250" dirty="0" err="1"/>
              <a:t>ühenduse</a:t>
            </a:r>
            <a:r>
              <a:rPr lang="en-US" altLang="et-EE" sz="2250" dirty="0"/>
              <a:t> </a:t>
            </a:r>
            <a:r>
              <a:rPr lang="en-US" altLang="et-EE" sz="2250" dirty="0" err="1"/>
              <a:t>õiguse</a:t>
            </a:r>
            <a:r>
              <a:rPr lang="en-US" altLang="et-EE" sz="2250" dirty="0"/>
              <a:t> </a:t>
            </a:r>
            <a:r>
              <a:rPr lang="en-US" altLang="et-EE" sz="2250" dirty="0" err="1"/>
              <a:t>formaalseteks</a:t>
            </a:r>
            <a:r>
              <a:rPr lang="en-US" altLang="et-EE" sz="2250" dirty="0"/>
              <a:t> </a:t>
            </a:r>
            <a:r>
              <a:rPr lang="en-US" altLang="et-EE" sz="2250" dirty="0" err="1"/>
              <a:t>allikateks</a:t>
            </a:r>
            <a:r>
              <a:rPr lang="en-US" altLang="et-EE" sz="2250" dirty="0"/>
              <a:t> ka </a:t>
            </a:r>
            <a:r>
              <a:rPr lang="en-US" altLang="et-EE" sz="2250" dirty="0" err="1"/>
              <a:t>tema</a:t>
            </a:r>
            <a:r>
              <a:rPr lang="en-US" altLang="et-EE" sz="2250" dirty="0"/>
              <a:t> </a:t>
            </a:r>
            <a:r>
              <a:rPr lang="en-US" altLang="et-EE" sz="2250" dirty="0" err="1"/>
              <a:t>enda</a:t>
            </a:r>
            <a:r>
              <a:rPr lang="en-US" altLang="et-EE" sz="2250" dirty="0"/>
              <a:t> </a:t>
            </a:r>
            <a:r>
              <a:rPr lang="en-US" altLang="et-EE" sz="2250" dirty="0" err="1"/>
              <a:t>institutsioonide</a:t>
            </a:r>
            <a:r>
              <a:rPr lang="en-US" altLang="et-EE" sz="2250" dirty="0"/>
              <a:t> </a:t>
            </a:r>
            <a:r>
              <a:rPr lang="en-US" altLang="et-EE" sz="2250" dirty="0" err="1"/>
              <a:t>õigustloovad</a:t>
            </a:r>
            <a:r>
              <a:rPr lang="en-US" altLang="et-EE" sz="2250" dirty="0"/>
              <a:t> </a:t>
            </a:r>
            <a:r>
              <a:rPr lang="en-US" altLang="et-EE" sz="2250" dirty="0" err="1"/>
              <a:t>aktid</a:t>
            </a:r>
            <a:r>
              <a:rPr lang="en-US" altLang="et-EE" sz="2250" dirty="0"/>
              <a:t> ja </a:t>
            </a:r>
            <a:r>
              <a:rPr lang="en-US" altLang="et-EE" sz="2250" dirty="0" err="1"/>
              <a:t>Euroopa</a:t>
            </a:r>
            <a:r>
              <a:rPr lang="en-US" altLang="et-EE" sz="2250" dirty="0"/>
              <a:t> </a:t>
            </a:r>
            <a:r>
              <a:rPr lang="en-US" altLang="et-EE" sz="2250" dirty="0" err="1"/>
              <a:t>Kohtus</a:t>
            </a:r>
            <a:r>
              <a:rPr lang="en-US" altLang="et-EE" sz="2250" dirty="0"/>
              <a:t> </a:t>
            </a:r>
            <a:r>
              <a:rPr lang="en-US" altLang="et-EE" sz="2250" dirty="0" err="1"/>
              <a:t>tunnustatud</a:t>
            </a:r>
            <a:r>
              <a:rPr lang="en-US" altLang="et-EE" sz="2250" dirty="0"/>
              <a:t> </a:t>
            </a:r>
            <a:r>
              <a:rPr lang="en-US" altLang="et-EE" sz="2250" dirty="0" err="1"/>
              <a:t>või</a:t>
            </a:r>
            <a:r>
              <a:rPr lang="en-US" altLang="et-EE" sz="2250" dirty="0"/>
              <a:t> </a:t>
            </a:r>
            <a:r>
              <a:rPr lang="en-US" altLang="et-EE" sz="2250" dirty="0" err="1"/>
              <a:t>loodud</a:t>
            </a:r>
            <a:r>
              <a:rPr lang="en-US" altLang="et-EE" sz="2250" dirty="0"/>
              <a:t> </a:t>
            </a:r>
            <a:r>
              <a:rPr lang="en-US" altLang="et-EE" sz="2250" dirty="0" err="1"/>
              <a:t>õiguse</a:t>
            </a:r>
            <a:r>
              <a:rPr lang="en-US" altLang="et-EE" sz="2250" dirty="0"/>
              <a:t> </a:t>
            </a:r>
            <a:r>
              <a:rPr lang="en-US" altLang="et-EE" sz="2250" dirty="0" err="1"/>
              <a:t>üldpõhimõtted</a:t>
            </a:r>
            <a:r>
              <a:rPr lang="et-EE" altLang="et-EE" sz="2250" dirty="0"/>
              <a:t>.</a:t>
            </a:r>
            <a:endParaRPr lang="en-US" altLang="et-EE" sz="225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5F75E3-DD5F-40AE-9E76-C9A2F57955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625056"/>
            <a:r>
              <a:rPr lang="en-US" altLang="et-EE" dirty="0" err="1"/>
              <a:t>Esmane</a:t>
            </a:r>
            <a:r>
              <a:rPr lang="en-US" altLang="et-EE" dirty="0"/>
              <a:t> </a:t>
            </a:r>
            <a:r>
              <a:rPr lang="en-US" altLang="et-EE" dirty="0" err="1"/>
              <a:t>õigus</a:t>
            </a:r>
            <a:r>
              <a:rPr lang="en-US" altLang="et-EE" dirty="0"/>
              <a:t> (</a:t>
            </a:r>
            <a:r>
              <a:rPr lang="en-US" altLang="et-EE" dirty="0" err="1"/>
              <a:t>aluslepingud</a:t>
            </a:r>
            <a:r>
              <a:rPr lang="en-US" altLang="et-EE" dirty="0"/>
              <a:t>) + </a:t>
            </a:r>
            <a:r>
              <a:rPr lang="en-US" altLang="et-EE" dirty="0" err="1"/>
              <a:t>teisene</a:t>
            </a:r>
            <a:r>
              <a:rPr lang="en-US" altLang="et-EE" dirty="0"/>
              <a:t> </a:t>
            </a:r>
            <a:r>
              <a:rPr lang="en-US" altLang="et-EE" dirty="0" err="1"/>
              <a:t>õigus</a:t>
            </a:r>
            <a:r>
              <a:rPr lang="en-US" altLang="et-EE" dirty="0"/>
              <a:t> (</a:t>
            </a:r>
            <a:r>
              <a:rPr lang="en-US" altLang="et-EE" dirty="0" err="1"/>
              <a:t>määrused</a:t>
            </a:r>
            <a:r>
              <a:rPr lang="en-US" altLang="et-EE" dirty="0"/>
              <a:t>, </a:t>
            </a:r>
            <a:r>
              <a:rPr lang="en-US" altLang="et-EE" dirty="0" err="1"/>
              <a:t>direktiivid</a:t>
            </a:r>
            <a:r>
              <a:rPr lang="en-US" altLang="et-EE" dirty="0"/>
              <a:t>, </a:t>
            </a:r>
            <a:r>
              <a:rPr lang="en-US" altLang="et-EE" dirty="0" err="1"/>
              <a:t>otsused</a:t>
            </a:r>
            <a:r>
              <a:rPr lang="en-US" altLang="et-EE" dirty="0"/>
              <a:t>)</a:t>
            </a:r>
          </a:p>
          <a:p>
            <a:pPr marL="625056"/>
            <a:r>
              <a:rPr lang="en-US" altLang="et-EE" dirty="0" err="1"/>
              <a:t>Tagasiulatuvus</a:t>
            </a:r>
            <a:r>
              <a:rPr lang="en-US" altLang="et-EE" dirty="0"/>
              <a:t>: </a:t>
            </a:r>
            <a:r>
              <a:rPr lang="en-US" altLang="et-EE" dirty="0" err="1"/>
              <a:t>nn</a:t>
            </a:r>
            <a:r>
              <a:rPr lang="en-US" altLang="et-EE" dirty="0"/>
              <a:t> </a:t>
            </a:r>
            <a:r>
              <a:rPr lang="en-US" altLang="et-EE" dirty="0" err="1"/>
              <a:t>varem</a:t>
            </a:r>
            <a:r>
              <a:rPr lang="en-US" altLang="et-EE" dirty="0"/>
              <a:t> </a:t>
            </a:r>
            <a:r>
              <a:rPr lang="en-US" altLang="et-EE" dirty="0" err="1"/>
              <a:t>vastuvõetud</a:t>
            </a:r>
            <a:r>
              <a:rPr lang="en-US" altLang="et-EE" dirty="0"/>
              <a:t> </a:t>
            </a:r>
            <a:r>
              <a:rPr lang="en-US" altLang="et-EE" dirty="0" err="1"/>
              <a:t>teisese</a:t>
            </a:r>
            <a:r>
              <a:rPr lang="en-US" altLang="et-EE" dirty="0"/>
              <a:t> </a:t>
            </a:r>
            <a:r>
              <a:rPr lang="en-US" altLang="et-EE" dirty="0" err="1"/>
              <a:t>õiguse</a:t>
            </a:r>
            <a:r>
              <a:rPr lang="en-US" altLang="et-EE" dirty="0"/>
              <a:t> </a:t>
            </a:r>
            <a:r>
              <a:rPr lang="en-US" altLang="et-EE" dirty="0" err="1"/>
              <a:t>alusel</a:t>
            </a:r>
            <a:r>
              <a:rPr lang="en-US" altLang="et-EE" dirty="0"/>
              <a:t> </a:t>
            </a:r>
            <a:r>
              <a:rPr lang="en-US" altLang="et-EE" dirty="0" err="1"/>
              <a:t>tekkivad</a:t>
            </a:r>
            <a:r>
              <a:rPr lang="en-US" altLang="et-EE" dirty="0"/>
              <a:t> </a:t>
            </a:r>
            <a:r>
              <a:rPr lang="en-US" altLang="et-EE" dirty="0" err="1"/>
              <a:t>kohustused</a:t>
            </a:r>
            <a:endParaRPr lang="en-US" altLang="et-EE" dirty="0"/>
          </a:p>
          <a:p>
            <a:pPr marL="625056"/>
            <a:r>
              <a:rPr lang="en-US" altLang="et-EE" dirty="0" err="1"/>
              <a:t>Rakendamismeetodid</a:t>
            </a:r>
            <a:r>
              <a:rPr lang="en-US" altLang="et-EE" dirty="0"/>
              <a:t>: </a:t>
            </a:r>
            <a:r>
              <a:rPr lang="en-US" altLang="et-EE" dirty="0" err="1"/>
              <a:t>monistlik</a:t>
            </a:r>
            <a:r>
              <a:rPr lang="en-US" altLang="et-EE" dirty="0"/>
              <a:t> </a:t>
            </a:r>
            <a:r>
              <a:rPr lang="en-US" altLang="et-EE" dirty="0" err="1"/>
              <a:t>liikmesriigi</a:t>
            </a:r>
            <a:r>
              <a:rPr lang="en-US" altLang="et-EE" dirty="0"/>
              <a:t> </a:t>
            </a:r>
            <a:r>
              <a:rPr lang="en-US" altLang="et-EE" dirty="0" err="1"/>
              <a:t>õiguse</a:t>
            </a:r>
            <a:r>
              <a:rPr lang="en-US" altLang="et-EE" dirty="0"/>
              <a:t>, </a:t>
            </a:r>
            <a:r>
              <a:rPr lang="en-US" altLang="et-EE" dirty="0" err="1"/>
              <a:t>dualistlik</a:t>
            </a:r>
            <a:r>
              <a:rPr lang="en-US" altLang="et-EE" dirty="0"/>
              <a:t> </a:t>
            </a:r>
            <a:r>
              <a:rPr lang="en-US" altLang="et-EE" dirty="0" err="1"/>
              <a:t>rahvusvahelise</a:t>
            </a:r>
            <a:r>
              <a:rPr lang="en-US" altLang="et-EE" dirty="0"/>
              <a:t> </a:t>
            </a:r>
            <a:r>
              <a:rPr lang="en-US" altLang="et-EE" dirty="0" err="1"/>
              <a:t>õiguse</a:t>
            </a:r>
            <a:r>
              <a:rPr lang="en-US" altLang="et-EE" dirty="0"/>
              <a:t> </a:t>
            </a:r>
            <a:r>
              <a:rPr lang="en-US" altLang="et-EE" dirty="0" err="1"/>
              <a:t>suhtes</a:t>
            </a:r>
            <a:r>
              <a:rPr lang="en-US" altLang="et-EE" dirty="0"/>
              <a:t>. P</a:t>
            </a:r>
            <a:r>
              <a:rPr lang="et-EE" altLang="et-EE" dirty="0" err="1"/>
              <a:t>õhiseaduse</a:t>
            </a:r>
            <a:r>
              <a:rPr lang="en-US" altLang="et-EE" dirty="0"/>
              <a:t> </a:t>
            </a:r>
            <a:r>
              <a:rPr lang="en-US" altLang="et-EE" dirty="0" err="1"/>
              <a:t>kolmas</a:t>
            </a:r>
            <a:r>
              <a:rPr lang="en-US" altLang="et-EE" dirty="0"/>
              <a:t> </a:t>
            </a:r>
            <a:r>
              <a:rPr lang="en-US" altLang="et-EE" dirty="0" err="1"/>
              <a:t>akt</a:t>
            </a:r>
            <a:r>
              <a:rPr lang="en-US" altLang="et-EE" dirty="0"/>
              <a:t>.</a:t>
            </a:r>
          </a:p>
          <a:p>
            <a:endParaRPr lang="et-EE" dirty="0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606AD-2732-4E39-A88F-6AD0069FF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019079"/>
          </a:xfrm>
        </p:spPr>
        <p:txBody>
          <a:bodyPr/>
          <a:lstStyle/>
          <a:p>
            <a:r>
              <a:rPr lang="et-EE" dirty="0"/>
              <a:t>LISALUGEMIST</a:t>
            </a:r>
            <a:br>
              <a:rPr lang="en-US" dirty="0"/>
            </a:br>
            <a:endParaRPr lang="et-EE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0AA29A-BE17-499B-A35E-6BAFAFBF9FA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7660" y="2567603"/>
            <a:ext cx="11236680" cy="2412769"/>
          </a:xfrm>
        </p:spPr>
        <p:txBody>
          <a:bodyPr/>
          <a:lstStyle/>
          <a:p>
            <a:r>
              <a:rPr lang="et-EE" dirty="0"/>
              <a:t>Eesti Vabariigi põhiseadus ja selle kommenteeritud väljaanne (viimane trükk 2020), eelkõige </a:t>
            </a:r>
            <a:r>
              <a:rPr lang="et-EE" dirty="0">
                <a:hlinkClick r:id="rId2"/>
              </a:rPr>
              <a:t>§ 14</a:t>
            </a:r>
            <a:r>
              <a:rPr lang="et-EE" dirty="0"/>
              <a:t> kommentaarid.</a:t>
            </a:r>
          </a:p>
          <a:p>
            <a:r>
              <a:rPr lang="et-EE" dirty="0"/>
              <a:t>Kerikmäe, Tanel. 2019. </a:t>
            </a:r>
            <a:r>
              <a:rPr lang="fi-FI" dirty="0">
                <a:hlinkClick r:id="rId3"/>
              </a:rPr>
              <a:t>E</a:t>
            </a:r>
            <a:r>
              <a:rPr lang="et-EE" dirty="0" err="1">
                <a:hlinkClick r:id="rId3"/>
              </a:rPr>
              <a:t>uroopa</a:t>
            </a:r>
            <a:r>
              <a:rPr lang="et-EE" dirty="0">
                <a:hlinkClick r:id="rId3"/>
              </a:rPr>
              <a:t> </a:t>
            </a:r>
            <a:r>
              <a:rPr lang="et-EE" dirty="0" err="1">
                <a:hlinkClick r:id="rId3"/>
              </a:rPr>
              <a:t>Zeitgeist</a:t>
            </a:r>
            <a:r>
              <a:rPr lang="et-EE" dirty="0">
                <a:hlinkClick r:id="rId3"/>
              </a:rPr>
              <a:t> ja </a:t>
            </a:r>
            <a:r>
              <a:rPr lang="fi-FI" dirty="0">
                <a:hlinkClick r:id="rId3"/>
              </a:rPr>
              <a:t>E</a:t>
            </a:r>
            <a:r>
              <a:rPr lang="et-EE" dirty="0" err="1">
                <a:hlinkClick r:id="rId3"/>
              </a:rPr>
              <a:t>esti</a:t>
            </a:r>
            <a:r>
              <a:rPr lang="et-EE" dirty="0">
                <a:hlinkClick r:id="rId3"/>
              </a:rPr>
              <a:t> valikud põhiseaduslikkuse mõtestamisel</a:t>
            </a:r>
            <a:r>
              <a:rPr lang="et-EE" dirty="0"/>
              <a:t>. Raamatust „Iganenud või igavene? Tekste kaasaegsest suveräänsusest“ Tartu Ülikooli Kirjastus.</a:t>
            </a:r>
          </a:p>
          <a:p>
            <a:r>
              <a:rPr lang="fi-FI" dirty="0" err="1">
                <a:hlinkClick r:id="rId4"/>
              </a:rPr>
              <a:t>Euroopa</a:t>
            </a:r>
            <a:r>
              <a:rPr lang="fi-FI" dirty="0">
                <a:hlinkClick r:id="rId4"/>
              </a:rPr>
              <a:t> </a:t>
            </a:r>
            <a:r>
              <a:rPr lang="fi-FI" dirty="0" err="1">
                <a:hlinkClick r:id="rId4"/>
              </a:rPr>
              <a:t>Liidu</a:t>
            </a:r>
            <a:r>
              <a:rPr lang="fi-FI" dirty="0">
                <a:hlinkClick r:id="rId4"/>
              </a:rPr>
              <a:t> </a:t>
            </a:r>
            <a:r>
              <a:rPr lang="fi-FI" dirty="0" err="1">
                <a:hlinkClick r:id="rId4"/>
              </a:rPr>
              <a:t>õiguse</a:t>
            </a:r>
            <a:r>
              <a:rPr lang="fi-FI" dirty="0">
                <a:hlinkClick r:id="rId4"/>
              </a:rPr>
              <a:t> </a:t>
            </a:r>
            <a:r>
              <a:rPr lang="fi-FI" dirty="0" err="1">
                <a:hlinkClick r:id="rId4"/>
              </a:rPr>
              <a:t>allikad</a:t>
            </a:r>
            <a:r>
              <a:rPr lang="fi-FI" dirty="0">
                <a:hlinkClick r:id="rId4"/>
              </a:rPr>
              <a:t> ja </a:t>
            </a:r>
            <a:r>
              <a:rPr lang="fi-FI" dirty="0" err="1">
                <a:hlinkClick r:id="rId4"/>
              </a:rPr>
              <a:t>kohaldamisala</a:t>
            </a:r>
            <a:r>
              <a:rPr lang="et-EE" dirty="0"/>
              <a:t>. Euroopa Parlamendi teabeleht.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3270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t-EE" dirty="0" err="1"/>
              <a:t>õhiseadus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dirty="0"/>
              <a:t>R</a:t>
            </a:r>
            <a:r>
              <a:rPr lang="en-US" dirty="0" err="1"/>
              <a:t>iikluse</a:t>
            </a:r>
            <a:r>
              <a:rPr lang="en-US" dirty="0"/>
              <a:t> </a:t>
            </a:r>
            <a:r>
              <a:rPr lang="en-US" dirty="0" err="1"/>
              <a:t>tüvitekst</a:t>
            </a:r>
            <a:r>
              <a:rPr lang="en-US" dirty="0"/>
              <a:t> ja </a:t>
            </a:r>
            <a:r>
              <a:rPr lang="en-US" dirty="0" err="1"/>
              <a:t>ühiskonna</a:t>
            </a:r>
            <a:r>
              <a:rPr lang="en-US" dirty="0"/>
              <a:t> </a:t>
            </a:r>
            <a:r>
              <a:rPr lang="en-US" dirty="0" err="1"/>
              <a:t>peamisi</a:t>
            </a:r>
            <a:r>
              <a:rPr lang="en-US" dirty="0"/>
              <a:t> </a:t>
            </a:r>
            <a:r>
              <a:rPr lang="en-US" dirty="0" err="1"/>
              <a:t>väärtusi</a:t>
            </a:r>
            <a:r>
              <a:rPr lang="en-US" dirty="0"/>
              <a:t> </a:t>
            </a:r>
            <a:r>
              <a:rPr lang="en-US" dirty="0" err="1"/>
              <a:t>koondav</a:t>
            </a:r>
            <a:r>
              <a:rPr lang="en-US" dirty="0"/>
              <a:t> </a:t>
            </a:r>
            <a:r>
              <a:rPr lang="en-US" dirty="0" err="1"/>
              <a:t>alusdokument</a:t>
            </a:r>
            <a:r>
              <a:rPr lang="en-US" dirty="0"/>
              <a:t>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3888" y="3994150"/>
            <a:ext cx="7559676" cy="22431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Põhiseaduse</a:t>
            </a:r>
            <a:r>
              <a:rPr lang="en-US" dirty="0"/>
              <a:t> </a:t>
            </a:r>
            <a:r>
              <a:rPr lang="en-US" dirty="0" err="1"/>
              <a:t>muutmiseks</a:t>
            </a:r>
            <a:r>
              <a:rPr lang="en-US" dirty="0"/>
              <a:t> on </a:t>
            </a:r>
            <a:r>
              <a:rPr lang="en-US" dirty="0" err="1"/>
              <a:t>vaja</a:t>
            </a:r>
            <a:r>
              <a:rPr lang="en-US" dirty="0"/>
              <a:t> </a:t>
            </a:r>
            <a:r>
              <a:rPr lang="en-US" dirty="0" err="1"/>
              <a:t>kahe</a:t>
            </a:r>
            <a:r>
              <a:rPr lang="en-US" dirty="0"/>
              <a:t> </a:t>
            </a:r>
            <a:r>
              <a:rPr lang="en-US" dirty="0" err="1"/>
              <a:t>Riigikogu</a:t>
            </a:r>
            <a:r>
              <a:rPr lang="en-US" dirty="0"/>
              <a:t> </a:t>
            </a:r>
            <a:r>
              <a:rPr lang="en-US" dirty="0" err="1"/>
              <a:t>koosseisu</a:t>
            </a:r>
            <a:r>
              <a:rPr lang="en-US" dirty="0"/>
              <a:t> </a:t>
            </a:r>
            <a:r>
              <a:rPr lang="en-US" dirty="0" err="1"/>
              <a:t>nõusolekut</a:t>
            </a:r>
            <a:r>
              <a:rPr lang="en-US" dirty="0"/>
              <a:t>, et </a:t>
            </a:r>
            <a:r>
              <a:rPr lang="en-US" dirty="0" err="1"/>
              <a:t>tagada</a:t>
            </a:r>
            <a:r>
              <a:rPr lang="en-US" dirty="0"/>
              <a:t> </a:t>
            </a:r>
            <a:r>
              <a:rPr lang="en-US" dirty="0" err="1"/>
              <a:t>õiguskorra</a:t>
            </a:r>
            <a:r>
              <a:rPr lang="en-US" dirty="0"/>
              <a:t> </a:t>
            </a:r>
            <a:r>
              <a:rPr lang="en-US" dirty="0" err="1"/>
              <a:t>jätkusuutlikus</a:t>
            </a:r>
            <a:r>
              <a:rPr lang="en-US" dirty="0"/>
              <a:t> ja </a:t>
            </a:r>
            <a:r>
              <a:rPr lang="en-US" dirty="0" err="1"/>
              <a:t>sõltumatus</a:t>
            </a:r>
            <a:r>
              <a:rPr lang="en-US" dirty="0"/>
              <a:t> </a:t>
            </a:r>
            <a:r>
              <a:rPr lang="en-US" dirty="0" err="1"/>
              <a:t>parteipoliitikast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694089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Gill Sans" charset="0"/>
              </a:rPr>
              <a:t>Õ</a:t>
            </a:r>
            <a:r>
              <a:rPr lang="et-EE" dirty="0" err="1">
                <a:sym typeface="Gill Sans" charset="0"/>
              </a:rPr>
              <a:t>igusriiklus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dirty="0"/>
              <a:t>V</a:t>
            </a:r>
            <a:r>
              <a:rPr lang="en-US" dirty="0" err="1"/>
              <a:t>astutus</a:t>
            </a:r>
            <a:r>
              <a:rPr lang="en-US" dirty="0"/>
              <a:t> </a:t>
            </a:r>
            <a:r>
              <a:rPr lang="en-US" dirty="0" err="1"/>
              <a:t>seaduse</a:t>
            </a:r>
            <a:r>
              <a:rPr lang="en-US" dirty="0"/>
              <a:t> </a:t>
            </a:r>
            <a:r>
              <a:rPr lang="en-US" dirty="0" err="1"/>
              <a:t>alusel</a:t>
            </a:r>
            <a:r>
              <a:rPr lang="en-US" dirty="0"/>
              <a:t>, </a:t>
            </a:r>
            <a:r>
              <a:rPr lang="en-US" dirty="0" err="1"/>
              <a:t>õiglane</a:t>
            </a:r>
            <a:r>
              <a:rPr lang="en-US" dirty="0"/>
              <a:t> </a:t>
            </a:r>
            <a:r>
              <a:rPr lang="en-US" dirty="0" err="1"/>
              <a:t>seadus</a:t>
            </a:r>
            <a:r>
              <a:rPr lang="en-US" dirty="0"/>
              <a:t>, </a:t>
            </a:r>
            <a:r>
              <a:rPr lang="en-US" dirty="0" err="1"/>
              <a:t>avatud</a:t>
            </a:r>
            <a:r>
              <a:rPr lang="en-US" dirty="0"/>
              <a:t> </a:t>
            </a:r>
            <a:r>
              <a:rPr lang="en-US" dirty="0" err="1"/>
              <a:t>valitsemine</a:t>
            </a:r>
            <a:r>
              <a:rPr lang="en-US" dirty="0"/>
              <a:t>, </a:t>
            </a:r>
            <a:r>
              <a:rPr lang="en-US" dirty="0" err="1"/>
              <a:t>sõltumatu</a:t>
            </a:r>
            <a:r>
              <a:rPr lang="en-US" dirty="0"/>
              <a:t> </a:t>
            </a:r>
            <a:r>
              <a:rPr lang="en-US" dirty="0" err="1"/>
              <a:t>kohus</a:t>
            </a:r>
            <a:r>
              <a:rPr lang="et-EE" dirty="0"/>
              <a:t>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3888" y="3994150"/>
            <a:ext cx="7559676" cy="22431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Legaalsuse</a:t>
            </a:r>
            <a:r>
              <a:rPr lang="en-US" b="1" dirty="0"/>
              <a:t> </a:t>
            </a:r>
            <a:r>
              <a:rPr lang="en-US" b="1" dirty="0" err="1"/>
              <a:t>põhimõte</a:t>
            </a:r>
            <a:r>
              <a:rPr lang="en-US" b="1" dirty="0"/>
              <a:t> </a:t>
            </a:r>
            <a:r>
              <a:rPr lang="en-US" b="1" dirty="0" err="1"/>
              <a:t>ehk</a:t>
            </a:r>
            <a:r>
              <a:rPr lang="en-US" b="1" dirty="0"/>
              <a:t> </a:t>
            </a:r>
            <a:r>
              <a:rPr lang="en-US" b="1" dirty="0" err="1"/>
              <a:t>seaduslikkuse</a:t>
            </a:r>
            <a:r>
              <a:rPr lang="en-US" b="1" dirty="0"/>
              <a:t> </a:t>
            </a:r>
            <a:r>
              <a:rPr lang="en-US" b="1" dirty="0" err="1"/>
              <a:t>printsiip</a:t>
            </a:r>
            <a:endParaRPr lang="en-US" b="1" dirty="0"/>
          </a:p>
          <a:p>
            <a:pPr marL="0" indent="0">
              <a:buNone/>
            </a:pPr>
            <a:r>
              <a:rPr lang="en-US" dirty="0" err="1"/>
              <a:t>Riigivõimu</a:t>
            </a:r>
            <a:r>
              <a:rPr lang="en-US" dirty="0"/>
              <a:t> </a:t>
            </a:r>
            <a:r>
              <a:rPr lang="en-US" dirty="0" err="1"/>
              <a:t>teostatakse</a:t>
            </a:r>
            <a:r>
              <a:rPr lang="en-US" dirty="0"/>
              <a:t> </a:t>
            </a:r>
            <a:r>
              <a:rPr lang="en-US" dirty="0" err="1"/>
              <a:t>üksnes</a:t>
            </a:r>
            <a:r>
              <a:rPr lang="en-US" dirty="0"/>
              <a:t> </a:t>
            </a:r>
            <a:r>
              <a:rPr lang="en-US" dirty="0" err="1"/>
              <a:t>põhiseaduse</a:t>
            </a:r>
            <a:r>
              <a:rPr lang="en-US" dirty="0"/>
              <a:t> ja </a:t>
            </a:r>
            <a:r>
              <a:rPr lang="en-US" dirty="0" err="1"/>
              <a:t>sellega</a:t>
            </a:r>
            <a:r>
              <a:rPr lang="en-US" dirty="0"/>
              <a:t> </a:t>
            </a:r>
            <a:r>
              <a:rPr lang="en-US" dirty="0" err="1"/>
              <a:t>kooskõlas</a:t>
            </a:r>
            <a:r>
              <a:rPr lang="en-US" dirty="0"/>
              <a:t> </a:t>
            </a:r>
            <a:r>
              <a:rPr lang="en-US" dirty="0" err="1"/>
              <a:t>olevate</a:t>
            </a:r>
            <a:r>
              <a:rPr lang="en-US" dirty="0"/>
              <a:t> </a:t>
            </a:r>
            <a:r>
              <a:rPr lang="en-US" dirty="0" err="1"/>
              <a:t>seaduste</a:t>
            </a:r>
            <a:r>
              <a:rPr lang="en-US" dirty="0"/>
              <a:t> </a:t>
            </a:r>
            <a:r>
              <a:rPr lang="en-US" dirty="0" err="1"/>
              <a:t>alusel</a:t>
            </a:r>
            <a:r>
              <a:rPr lang="en-US" dirty="0"/>
              <a:t>. </a:t>
            </a:r>
            <a:r>
              <a:rPr lang="en-US" dirty="0" err="1"/>
              <a:t>Igaühel</a:t>
            </a:r>
            <a:r>
              <a:rPr lang="en-US" dirty="0"/>
              <a:t> on </a:t>
            </a:r>
            <a:r>
              <a:rPr lang="en-US" dirty="0" err="1"/>
              <a:t>õigus</a:t>
            </a:r>
            <a:r>
              <a:rPr lang="en-US" dirty="0"/>
              <a:t> </a:t>
            </a:r>
            <a:r>
              <a:rPr lang="en-US" dirty="0" err="1"/>
              <a:t>pöörduda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õiguste</a:t>
            </a:r>
            <a:r>
              <a:rPr lang="en-US" dirty="0"/>
              <a:t> ja </a:t>
            </a:r>
            <a:r>
              <a:rPr lang="en-US" dirty="0" err="1"/>
              <a:t>vabaduste</a:t>
            </a:r>
            <a:r>
              <a:rPr lang="en-US" dirty="0"/>
              <a:t> </a:t>
            </a:r>
            <a:r>
              <a:rPr lang="en-US" dirty="0" err="1"/>
              <a:t>rikkumise</a:t>
            </a:r>
            <a:r>
              <a:rPr lang="en-US" dirty="0"/>
              <a:t> </a:t>
            </a:r>
            <a:r>
              <a:rPr lang="en-US" dirty="0" err="1"/>
              <a:t>korral</a:t>
            </a:r>
            <a:r>
              <a:rPr lang="en-US" dirty="0"/>
              <a:t> </a:t>
            </a:r>
            <a:r>
              <a:rPr lang="en-US" dirty="0" err="1"/>
              <a:t>kohtusse</a:t>
            </a:r>
            <a:r>
              <a:rPr lang="en-US" dirty="0"/>
              <a:t>. </a:t>
            </a:r>
            <a:r>
              <a:rPr lang="en-US" dirty="0" err="1"/>
              <a:t>Võimu</a:t>
            </a:r>
            <a:r>
              <a:rPr lang="en-US" dirty="0"/>
              <a:t> </a:t>
            </a:r>
            <a:r>
              <a:rPr lang="en-US" dirty="0" err="1"/>
              <a:t>teostamine</a:t>
            </a:r>
            <a:r>
              <a:rPr lang="en-US" dirty="0"/>
              <a:t> </a:t>
            </a:r>
            <a:r>
              <a:rPr lang="en-US" dirty="0" err="1"/>
              <a:t>peab</a:t>
            </a:r>
            <a:r>
              <a:rPr lang="en-US" dirty="0"/>
              <a:t> </a:t>
            </a:r>
            <a:r>
              <a:rPr lang="en-US" dirty="0" err="1"/>
              <a:t>olema</a:t>
            </a:r>
            <a:r>
              <a:rPr lang="en-US" dirty="0"/>
              <a:t> </a:t>
            </a:r>
            <a:r>
              <a:rPr lang="en-US" dirty="0" err="1"/>
              <a:t>legaalne</a:t>
            </a:r>
            <a:r>
              <a:rPr lang="en-US" dirty="0"/>
              <a:t> </a:t>
            </a:r>
            <a:r>
              <a:rPr lang="en-US" dirty="0" err="1"/>
              <a:t>nii</a:t>
            </a:r>
            <a:r>
              <a:rPr lang="en-US" dirty="0"/>
              <a:t> </a:t>
            </a:r>
            <a:r>
              <a:rPr lang="en-US" dirty="0" err="1"/>
              <a:t>õigusakti</a:t>
            </a:r>
            <a:r>
              <a:rPr lang="en-US" dirty="0"/>
              <a:t> </a:t>
            </a:r>
            <a:r>
              <a:rPr lang="en-US" dirty="0" err="1"/>
              <a:t>sisu</a:t>
            </a:r>
            <a:r>
              <a:rPr lang="en-US" dirty="0"/>
              <a:t> </a:t>
            </a:r>
            <a:r>
              <a:rPr lang="en-US" dirty="0" err="1"/>
              <a:t>kui</a:t>
            </a:r>
            <a:r>
              <a:rPr lang="en-US" dirty="0"/>
              <a:t> ka </a:t>
            </a:r>
            <a:r>
              <a:rPr lang="en-US" dirty="0" err="1"/>
              <a:t>võimu</a:t>
            </a:r>
            <a:r>
              <a:rPr lang="en-US" dirty="0"/>
              <a:t> </a:t>
            </a:r>
            <a:r>
              <a:rPr lang="en-US" dirty="0" err="1"/>
              <a:t>teostamise</a:t>
            </a:r>
            <a:r>
              <a:rPr lang="en-US" dirty="0"/>
              <a:t> </a:t>
            </a:r>
            <a:r>
              <a:rPr lang="en-US" dirty="0" err="1"/>
              <a:t>viisi</a:t>
            </a:r>
            <a:r>
              <a:rPr lang="en-US" dirty="0"/>
              <a:t> ja </a:t>
            </a:r>
            <a:r>
              <a:rPr lang="en-US" dirty="0" err="1"/>
              <a:t>vormi</a:t>
            </a:r>
            <a:r>
              <a:rPr lang="en-US" dirty="0"/>
              <a:t> </a:t>
            </a:r>
            <a:r>
              <a:rPr lang="en-US" dirty="0" err="1"/>
              <a:t>poolest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Õiguskindluse</a:t>
            </a:r>
            <a:r>
              <a:rPr lang="en-US" b="1" dirty="0"/>
              <a:t> ja </a:t>
            </a:r>
            <a:r>
              <a:rPr lang="en-US" b="1" dirty="0" err="1"/>
              <a:t>õiguspärase</a:t>
            </a:r>
            <a:r>
              <a:rPr lang="en-US" b="1" dirty="0"/>
              <a:t> </a:t>
            </a:r>
            <a:r>
              <a:rPr lang="en-US" b="1" dirty="0" err="1"/>
              <a:t>ootuse</a:t>
            </a:r>
            <a:r>
              <a:rPr lang="en-US" b="1" dirty="0"/>
              <a:t> </a:t>
            </a:r>
            <a:r>
              <a:rPr lang="en-US" b="1" dirty="0" err="1"/>
              <a:t>põhimõte</a:t>
            </a:r>
            <a:endParaRPr lang="en-US" b="1" dirty="0"/>
          </a:p>
          <a:p>
            <a:pPr marL="0" indent="0">
              <a:buNone/>
            </a:pPr>
            <a:r>
              <a:rPr lang="en-US" dirty="0" err="1"/>
              <a:t>Õigus</a:t>
            </a:r>
            <a:r>
              <a:rPr lang="en-US" dirty="0"/>
              <a:t> </a:t>
            </a:r>
            <a:r>
              <a:rPr lang="en-US" dirty="0" err="1"/>
              <a:t>realiseerida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õigusi</a:t>
            </a:r>
            <a:r>
              <a:rPr lang="en-US" dirty="0"/>
              <a:t> </a:t>
            </a:r>
            <a:r>
              <a:rPr lang="en-US" dirty="0" err="1"/>
              <a:t>mõistlikus</a:t>
            </a:r>
            <a:r>
              <a:rPr lang="en-US" dirty="0"/>
              <a:t> </a:t>
            </a:r>
            <a:r>
              <a:rPr lang="en-US" dirty="0" err="1"/>
              <a:t>ootuses</a:t>
            </a:r>
            <a:r>
              <a:rPr lang="en-US" dirty="0"/>
              <a:t>. Õ</a:t>
            </a:r>
            <a:r>
              <a:rPr lang="et-EE" dirty="0"/>
              <a:t>i</a:t>
            </a:r>
            <a:r>
              <a:rPr lang="en-US" dirty="0" err="1"/>
              <a:t>gus</a:t>
            </a:r>
            <a:r>
              <a:rPr lang="en-US" dirty="0"/>
              <a:t> </a:t>
            </a:r>
            <a:r>
              <a:rPr lang="en-US" dirty="0" err="1"/>
              <a:t>vaidlus</a:t>
            </a:r>
            <a:r>
              <a:rPr lang="en-US" dirty="0"/>
              <a:t> </a:t>
            </a:r>
            <a:r>
              <a:rPr lang="en-US" dirty="0" err="1"/>
              <a:t>läbi</a:t>
            </a:r>
            <a:r>
              <a:rPr lang="en-US" dirty="0"/>
              <a:t> </a:t>
            </a:r>
            <a:r>
              <a:rPr lang="en-US" dirty="0" err="1"/>
              <a:t>vaadata</a:t>
            </a:r>
            <a:r>
              <a:rPr lang="en-US" dirty="0"/>
              <a:t> </a:t>
            </a:r>
            <a:r>
              <a:rPr lang="en-US" dirty="0" err="1"/>
              <a:t>selle</a:t>
            </a:r>
            <a:r>
              <a:rPr lang="en-US" dirty="0"/>
              <a:t> </a:t>
            </a:r>
            <a:r>
              <a:rPr lang="en-US" dirty="0" err="1"/>
              <a:t>esemeks</a:t>
            </a:r>
            <a:r>
              <a:rPr lang="en-US" dirty="0"/>
              <a:t> </a:t>
            </a:r>
            <a:r>
              <a:rPr lang="en-US" dirty="0" err="1"/>
              <a:t>olnud</a:t>
            </a:r>
            <a:r>
              <a:rPr lang="en-US" dirty="0"/>
              <a:t> </a:t>
            </a:r>
            <a:r>
              <a:rPr lang="en-US" dirty="0" err="1"/>
              <a:t>sündmuse</a:t>
            </a:r>
            <a:r>
              <a:rPr lang="en-US" dirty="0"/>
              <a:t> </a:t>
            </a:r>
            <a:r>
              <a:rPr lang="en-US" dirty="0" err="1"/>
              <a:t>toimumise</a:t>
            </a:r>
            <a:r>
              <a:rPr lang="en-US" dirty="0"/>
              <a:t> </a:t>
            </a:r>
            <a:r>
              <a:rPr lang="en-US" dirty="0" err="1"/>
              <a:t>ajal</a:t>
            </a:r>
            <a:r>
              <a:rPr lang="en-US" dirty="0"/>
              <a:t> </a:t>
            </a:r>
            <a:r>
              <a:rPr lang="en-US" dirty="0" err="1"/>
              <a:t>kehtinud</a:t>
            </a:r>
            <a:r>
              <a:rPr lang="en-US" dirty="0"/>
              <a:t> </a:t>
            </a:r>
            <a:r>
              <a:rPr lang="en-US" dirty="0" err="1"/>
              <a:t>seaduse</a:t>
            </a:r>
            <a:r>
              <a:rPr lang="en-US" dirty="0"/>
              <a:t> </a:t>
            </a:r>
            <a:r>
              <a:rPr lang="en-US" dirty="0" err="1"/>
              <a:t>alusel</a:t>
            </a:r>
            <a:r>
              <a:rPr lang="en-US" dirty="0"/>
              <a:t>. </a:t>
            </a:r>
            <a:r>
              <a:rPr lang="en-US" dirty="0" err="1"/>
              <a:t>Tagasiulatuvate</a:t>
            </a:r>
            <a:r>
              <a:rPr lang="en-US" dirty="0"/>
              <a:t> </a:t>
            </a:r>
            <a:r>
              <a:rPr lang="en-US" dirty="0" err="1"/>
              <a:t>isiku</a:t>
            </a:r>
            <a:r>
              <a:rPr lang="en-US" dirty="0"/>
              <a:t> </a:t>
            </a:r>
            <a:r>
              <a:rPr lang="en-US" dirty="0" err="1"/>
              <a:t>olukorda</a:t>
            </a:r>
            <a:r>
              <a:rPr lang="en-US" dirty="0"/>
              <a:t> </a:t>
            </a:r>
            <a:r>
              <a:rPr lang="en-US" dirty="0" err="1"/>
              <a:t>halvendavate</a:t>
            </a:r>
            <a:r>
              <a:rPr lang="en-US" dirty="0"/>
              <a:t> </a:t>
            </a:r>
            <a:r>
              <a:rPr lang="en-US" dirty="0" err="1"/>
              <a:t>normide</a:t>
            </a:r>
            <a:r>
              <a:rPr lang="en-US" dirty="0"/>
              <a:t> </a:t>
            </a:r>
            <a:r>
              <a:rPr lang="en-US" dirty="0" err="1"/>
              <a:t>rakendamine</a:t>
            </a:r>
            <a:r>
              <a:rPr lang="en-US" dirty="0"/>
              <a:t> on </a:t>
            </a:r>
            <a:r>
              <a:rPr lang="en-US" dirty="0" err="1"/>
              <a:t>kriminaalõiguses</a:t>
            </a:r>
            <a:r>
              <a:rPr lang="en-US" dirty="0"/>
              <a:t> </a:t>
            </a:r>
            <a:r>
              <a:rPr lang="en-US" dirty="0" err="1"/>
              <a:t>keelatud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664190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9B9CC-DE32-41E8-A54A-1DDEFA2A8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ym typeface="Gill Sans" charset="0"/>
              </a:rPr>
              <a:t>Õ</a:t>
            </a:r>
            <a:r>
              <a:rPr lang="et-EE" dirty="0" err="1">
                <a:sym typeface="Gill Sans" charset="0"/>
              </a:rPr>
              <a:t>igusharud</a:t>
            </a:r>
            <a:br>
              <a:rPr lang="en-US" dirty="0">
                <a:sym typeface="Gill Sans" charset="0"/>
              </a:rPr>
            </a:br>
            <a:endParaRPr lang="en-US" dirty="0">
              <a:sym typeface="Gill Sans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D597D-B702-4A0C-BF6A-92336C5008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sym typeface="Gill Sans" charset="0"/>
              </a:rPr>
              <a:t>Valdkonnad</a:t>
            </a:r>
            <a:r>
              <a:rPr lang="en-US" dirty="0">
                <a:sym typeface="Gill Sans" charset="0"/>
              </a:rPr>
              <a:t>: </a:t>
            </a:r>
            <a:r>
              <a:rPr lang="en-US" dirty="0" err="1">
                <a:sym typeface="Gill Sans" charset="0"/>
              </a:rPr>
              <a:t>avalik</a:t>
            </a:r>
            <a:r>
              <a:rPr lang="en-US" dirty="0">
                <a:sym typeface="Gill Sans" charset="0"/>
              </a:rPr>
              <a:t> ja </a:t>
            </a:r>
            <a:r>
              <a:rPr lang="en-US" dirty="0" err="1">
                <a:sym typeface="Gill Sans" charset="0"/>
              </a:rPr>
              <a:t>eraõigus</a:t>
            </a:r>
            <a:endParaRPr lang="en-US" dirty="0">
              <a:sym typeface="Gill Sans" charset="0"/>
            </a:endParaRPr>
          </a:p>
          <a:p>
            <a:pPr eaLnBrk="1" hangingPunct="1">
              <a:defRPr/>
            </a:pPr>
            <a:endParaRPr lang="en-US" dirty="0">
              <a:sym typeface="Gill Sans" charset="0"/>
            </a:endParaRPr>
          </a:p>
          <a:p>
            <a:pPr eaLnBrk="1" hangingPunct="1">
              <a:buFont typeface="Gill Sans" charset="0"/>
              <a:buChar char="•"/>
              <a:defRPr/>
            </a:pPr>
            <a:endParaRPr lang="en-US" dirty="0">
              <a:sym typeface="Gill Sans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8EECAE-1108-4E8A-BE8F-703DA22D82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886" y="2531219"/>
            <a:ext cx="9446705" cy="2243138"/>
          </a:xfrm>
        </p:spPr>
        <p:txBody>
          <a:bodyPr/>
          <a:lstStyle/>
          <a:p>
            <a:pPr>
              <a:buFont typeface="Aino" panose="02000603040504020204" pitchFamily="50" charset="-70"/>
              <a:buChar char="+"/>
              <a:defRPr/>
            </a:pPr>
            <a:r>
              <a:rPr lang="en-US" dirty="0" err="1">
                <a:sym typeface="Gill Sans" charset="0"/>
                <a:hlinkClick r:id="rId2"/>
              </a:rPr>
              <a:t>Riigiõigus</a:t>
            </a:r>
            <a:endParaRPr lang="en-US" dirty="0">
              <a:sym typeface="Gill Sans" charset="0"/>
            </a:endParaRPr>
          </a:p>
          <a:p>
            <a:pPr>
              <a:buFont typeface="Aino" panose="02000603040504020204" pitchFamily="50" charset="-70"/>
              <a:buChar char="+"/>
              <a:defRPr/>
            </a:pPr>
            <a:r>
              <a:rPr lang="en-US" dirty="0" err="1">
                <a:sym typeface="Gill Sans" charset="0"/>
                <a:hlinkClick r:id="rId3"/>
              </a:rPr>
              <a:t>Tsiviilõigus</a:t>
            </a:r>
            <a:endParaRPr lang="en-US" dirty="0">
              <a:sym typeface="Gill Sans" charset="0"/>
            </a:endParaRPr>
          </a:p>
          <a:p>
            <a:pPr>
              <a:buFont typeface="Aino" panose="02000603040504020204" pitchFamily="50" charset="-70"/>
              <a:buChar char="+"/>
              <a:defRPr/>
            </a:pPr>
            <a:r>
              <a:rPr lang="en-US" dirty="0" err="1">
                <a:sym typeface="Gill Sans" charset="0"/>
                <a:hlinkClick r:id="rId4"/>
              </a:rPr>
              <a:t>Haldusõigus</a:t>
            </a:r>
            <a:endParaRPr lang="en-US" dirty="0">
              <a:sym typeface="Gill Sans" charset="0"/>
            </a:endParaRPr>
          </a:p>
          <a:p>
            <a:pPr>
              <a:buFont typeface="Aino" panose="02000603040504020204" pitchFamily="50" charset="-70"/>
              <a:buChar char="+"/>
              <a:defRPr/>
            </a:pPr>
            <a:r>
              <a:rPr lang="en-US" dirty="0" err="1">
                <a:sym typeface="Gill Sans" charset="0"/>
                <a:hlinkClick r:id="rId5"/>
              </a:rPr>
              <a:t>Karistusõigus</a:t>
            </a:r>
            <a:endParaRPr lang="en-US" dirty="0">
              <a:sym typeface="Gill Sans" charset="0"/>
            </a:endParaRPr>
          </a:p>
          <a:p>
            <a:pPr>
              <a:buFont typeface="Aino" panose="02000603040504020204" pitchFamily="50" charset="-70"/>
              <a:buChar char="+"/>
              <a:defRPr/>
            </a:pPr>
            <a:r>
              <a:rPr lang="en-US" dirty="0" err="1">
                <a:sym typeface="Gill Sans" charset="0"/>
                <a:hlinkClick r:id="rId6"/>
              </a:rPr>
              <a:t>Menetlusõigus</a:t>
            </a:r>
            <a:endParaRPr lang="en-US" dirty="0">
              <a:sym typeface="Gill Sans" charset="0"/>
            </a:endParaRPr>
          </a:p>
          <a:p>
            <a:endParaRPr lang="et-EE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D15B1-CE77-48B0-90A9-3AB4C7147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sym typeface="Gill Sans" charset="0"/>
              </a:rPr>
              <a:t>Õiguse</a:t>
            </a:r>
            <a:r>
              <a:rPr lang="en-US" dirty="0">
                <a:sym typeface="Gill Sans" charset="0"/>
              </a:rPr>
              <a:t> </a:t>
            </a:r>
            <a:r>
              <a:rPr lang="en-US" dirty="0" err="1">
                <a:sym typeface="Gill Sans" charset="0"/>
              </a:rPr>
              <a:t>valdkonnad</a:t>
            </a:r>
            <a:endParaRPr lang="en-US" dirty="0">
              <a:sym typeface="Gill Sans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8716A-9C7A-44D2-81EE-152B54EB63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/>
            <a:r>
              <a:rPr lang="en-US" altLang="et-EE" sz="1687" b="1" dirty="0" err="1"/>
              <a:t>õigus</a:t>
            </a:r>
            <a:r>
              <a:rPr lang="et-EE" altLang="et-EE" sz="1687" b="1" dirty="0"/>
              <a:t>t</a:t>
            </a:r>
            <a:r>
              <a:rPr lang="en-US" altLang="et-EE" sz="1687" b="1" dirty="0" err="1"/>
              <a:t>loovad</a:t>
            </a:r>
            <a:r>
              <a:rPr lang="en-US" altLang="et-EE" sz="1687" b="1" dirty="0"/>
              <a:t> </a:t>
            </a:r>
            <a:r>
              <a:rPr lang="en-US" altLang="et-EE" sz="1687" b="1" dirty="0" err="1"/>
              <a:t>aktid</a:t>
            </a:r>
            <a:r>
              <a:rPr lang="en-US" altLang="et-EE" sz="1687" b="1" dirty="0"/>
              <a:t> </a:t>
            </a:r>
            <a:r>
              <a:rPr lang="en-US" altLang="et-EE" sz="1687" b="1" dirty="0" err="1"/>
              <a:t>ehk</a:t>
            </a:r>
            <a:r>
              <a:rPr lang="en-US" altLang="et-EE" sz="1687" b="1" dirty="0"/>
              <a:t> </a:t>
            </a:r>
            <a:r>
              <a:rPr lang="en-US" altLang="et-EE" sz="1687" b="1" dirty="0" err="1"/>
              <a:t>õiguse</a:t>
            </a:r>
            <a:r>
              <a:rPr lang="en-US" altLang="et-EE" sz="1687" b="1" dirty="0"/>
              <a:t> </a:t>
            </a:r>
            <a:r>
              <a:rPr lang="en-US" altLang="et-EE" sz="1687" b="1" dirty="0" err="1"/>
              <a:t>üldaktid</a:t>
            </a:r>
            <a:r>
              <a:rPr lang="en-US" altLang="et-EE" sz="1687" dirty="0"/>
              <a:t> - </a:t>
            </a:r>
            <a:r>
              <a:rPr lang="en-US" altLang="et-EE" sz="1687" dirty="0" err="1"/>
              <a:t>õigusaktid</a:t>
            </a:r>
            <a:r>
              <a:rPr lang="en-US" altLang="et-EE" sz="1687" dirty="0"/>
              <a:t>, mis </a:t>
            </a:r>
            <a:r>
              <a:rPr lang="en-US" altLang="et-EE" sz="1687" dirty="0" err="1"/>
              <a:t>sisaldavad</a:t>
            </a:r>
            <a:r>
              <a:rPr lang="en-US" altLang="et-EE" sz="1687" dirty="0"/>
              <a:t> </a:t>
            </a:r>
            <a:r>
              <a:rPr lang="en-US" altLang="et-EE" sz="1687" dirty="0" err="1"/>
              <a:t>õigusnorme</a:t>
            </a:r>
            <a:r>
              <a:rPr lang="en-US" altLang="et-EE" sz="1687" dirty="0"/>
              <a:t> (</a:t>
            </a:r>
            <a:r>
              <a:rPr lang="en-US" altLang="et-EE" sz="1687" dirty="0" err="1"/>
              <a:t>pädeva</a:t>
            </a:r>
            <a:r>
              <a:rPr lang="en-US" altLang="et-EE" sz="1687" dirty="0"/>
              <a:t> </a:t>
            </a:r>
            <a:r>
              <a:rPr lang="en-US" altLang="et-EE" sz="1687" dirty="0" err="1"/>
              <a:t>institutsiooni</a:t>
            </a:r>
            <a:r>
              <a:rPr lang="en-US" altLang="et-EE" sz="1687" dirty="0"/>
              <a:t> </a:t>
            </a:r>
            <a:r>
              <a:rPr lang="en-US" altLang="et-EE" sz="1687" dirty="0" err="1"/>
              <a:t>poolt</a:t>
            </a:r>
            <a:r>
              <a:rPr lang="en-US" altLang="et-EE" sz="1687" dirty="0"/>
              <a:t> </a:t>
            </a:r>
            <a:r>
              <a:rPr lang="en-US" altLang="et-EE" sz="1687" dirty="0" err="1"/>
              <a:t>kindlas</a:t>
            </a:r>
            <a:r>
              <a:rPr lang="en-US" altLang="et-EE" sz="1687" dirty="0"/>
              <a:t> </a:t>
            </a:r>
            <a:r>
              <a:rPr lang="en-US" altLang="et-EE" sz="1687" dirty="0" err="1"/>
              <a:t>korras</a:t>
            </a:r>
            <a:r>
              <a:rPr lang="en-US" altLang="et-EE" sz="1687" dirty="0"/>
              <a:t> </a:t>
            </a:r>
            <a:r>
              <a:rPr lang="en-US" altLang="et-EE" sz="1687" dirty="0" err="1"/>
              <a:t>loodud</a:t>
            </a:r>
            <a:r>
              <a:rPr lang="en-US" altLang="et-EE" sz="1687" dirty="0"/>
              <a:t> </a:t>
            </a:r>
            <a:r>
              <a:rPr lang="en-US" altLang="et-EE" sz="1687" dirty="0" err="1"/>
              <a:t>üldise</a:t>
            </a:r>
            <a:r>
              <a:rPr lang="en-US" altLang="et-EE" sz="1687" dirty="0"/>
              <a:t> </a:t>
            </a:r>
            <a:r>
              <a:rPr lang="en-US" altLang="et-EE" sz="1687" dirty="0" err="1"/>
              <a:t>iseloomuga</a:t>
            </a:r>
            <a:r>
              <a:rPr lang="en-US" altLang="et-EE" sz="1687" dirty="0"/>
              <a:t>, </a:t>
            </a:r>
            <a:r>
              <a:rPr lang="en-US" altLang="et-EE" sz="1687" dirty="0" err="1"/>
              <a:t>üldkohustuslik</a:t>
            </a:r>
            <a:r>
              <a:rPr lang="en-US" altLang="et-EE" sz="1687" dirty="0"/>
              <a:t> ja </a:t>
            </a:r>
            <a:r>
              <a:rPr lang="en-US" altLang="et-EE" sz="1687" dirty="0" err="1"/>
              <a:t>formaalselt</a:t>
            </a:r>
            <a:r>
              <a:rPr lang="en-US" altLang="et-EE" sz="1687" dirty="0"/>
              <a:t> </a:t>
            </a:r>
            <a:r>
              <a:rPr lang="en-US" altLang="et-EE" sz="1687" dirty="0" err="1"/>
              <a:t>määratletud</a:t>
            </a:r>
            <a:r>
              <a:rPr lang="en-US" altLang="et-EE" sz="1687" dirty="0"/>
              <a:t> </a:t>
            </a:r>
            <a:r>
              <a:rPr lang="en-US" altLang="et-EE" sz="1687" dirty="0" err="1"/>
              <a:t>käitumisreegel</a:t>
            </a:r>
            <a:r>
              <a:rPr lang="en-US" altLang="et-EE" sz="1687" dirty="0"/>
              <a:t>, mis </a:t>
            </a:r>
            <a:r>
              <a:rPr lang="en-US" altLang="et-EE" sz="1687" dirty="0" err="1"/>
              <a:t>tagatakse</a:t>
            </a:r>
            <a:r>
              <a:rPr lang="en-US" altLang="et-EE" sz="1687" dirty="0"/>
              <a:t> </a:t>
            </a:r>
            <a:r>
              <a:rPr lang="en-US" altLang="et-EE" sz="1687" dirty="0" err="1"/>
              <a:t>riigi</a:t>
            </a:r>
            <a:r>
              <a:rPr lang="en-US" altLang="et-EE" sz="1687" dirty="0"/>
              <a:t> </a:t>
            </a:r>
            <a:r>
              <a:rPr lang="en-US" altLang="et-EE" sz="1687" dirty="0" err="1"/>
              <a:t>sunniga</a:t>
            </a:r>
            <a:r>
              <a:rPr lang="en-US" altLang="et-EE" sz="1687" dirty="0"/>
              <a:t>).</a:t>
            </a:r>
          </a:p>
          <a:p>
            <a:pPr eaLnBrk="1" hangingPunct="1"/>
            <a:endParaRPr lang="et-EE" altLang="et-EE" sz="1687" b="1" dirty="0"/>
          </a:p>
          <a:p>
            <a:pPr eaLnBrk="1" hangingPunct="1"/>
            <a:r>
              <a:rPr lang="en-US" altLang="et-EE" sz="1687" b="1" dirty="0" err="1"/>
              <a:t>õiguse</a:t>
            </a:r>
            <a:r>
              <a:rPr lang="en-US" altLang="et-EE" sz="1687" b="1" dirty="0"/>
              <a:t> </a:t>
            </a:r>
            <a:r>
              <a:rPr lang="en-US" altLang="et-EE" sz="1687" b="1" dirty="0" err="1"/>
              <a:t>üksikaktid</a:t>
            </a:r>
            <a:r>
              <a:rPr lang="en-US" altLang="et-EE" sz="1687" dirty="0"/>
              <a:t> - </a:t>
            </a:r>
            <a:r>
              <a:rPr lang="en-US" altLang="et-EE" sz="1687" dirty="0" err="1"/>
              <a:t>õigusaktid</a:t>
            </a:r>
            <a:r>
              <a:rPr lang="en-US" altLang="et-EE" sz="1687" dirty="0"/>
              <a:t>, mis </a:t>
            </a:r>
            <a:r>
              <a:rPr lang="en-US" altLang="et-EE" sz="1687" dirty="0" err="1"/>
              <a:t>ei</a:t>
            </a:r>
            <a:r>
              <a:rPr lang="en-US" altLang="et-EE" sz="1687" dirty="0"/>
              <a:t> </a:t>
            </a:r>
            <a:r>
              <a:rPr lang="en-US" altLang="et-EE" sz="1687" dirty="0" err="1"/>
              <a:t>sisalda</a:t>
            </a:r>
            <a:r>
              <a:rPr lang="en-US" altLang="et-EE" sz="1687" dirty="0"/>
              <a:t> </a:t>
            </a:r>
            <a:r>
              <a:rPr lang="en-US" altLang="et-EE" sz="1687" dirty="0" err="1"/>
              <a:t>õigusnormi</a:t>
            </a:r>
            <a:r>
              <a:rPr lang="en-US" altLang="et-EE" sz="1687" dirty="0"/>
              <a:t>. </a:t>
            </a:r>
            <a:r>
              <a:rPr lang="en-US" altLang="et-EE" sz="1687" dirty="0" err="1"/>
              <a:t>Õiguse</a:t>
            </a:r>
            <a:r>
              <a:rPr lang="en-US" altLang="et-EE" sz="1687" dirty="0"/>
              <a:t> </a:t>
            </a:r>
            <a:r>
              <a:rPr lang="en-US" altLang="et-EE" sz="1687" dirty="0" err="1"/>
              <a:t>üksikaktideks</a:t>
            </a:r>
            <a:r>
              <a:rPr lang="en-US" altLang="et-EE" sz="1687" dirty="0"/>
              <a:t> on </a:t>
            </a:r>
            <a:r>
              <a:rPr lang="en-US" altLang="et-EE" sz="1687" dirty="0" err="1"/>
              <a:t>näiteks</a:t>
            </a:r>
            <a:r>
              <a:rPr lang="en-US" altLang="et-EE" sz="1687" dirty="0"/>
              <a:t> </a:t>
            </a:r>
            <a:r>
              <a:rPr lang="en-US" altLang="et-EE" sz="1687" dirty="0" err="1"/>
              <a:t>otsused</a:t>
            </a:r>
            <a:r>
              <a:rPr lang="en-US" altLang="et-EE" sz="1687" dirty="0"/>
              <a:t>, </a:t>
            </a:r>
            <a:r>
              <a:rPr lang="en-US" altLang="et-EE" sz="1687" dirty="0" err="1"/>
              <a:t>korraldused</a:t>
            </a:r>
            <a:r>
              <a:rPr lang="en-US" altLang="et-EE" sz="1687" dirty="0"/>
              <a:t> ja </a:t>
            </a:r>
            <a:r>
              <a:rPr lang="en-US" altLang="et-EE" sz="1687" dirty="0" err="1"/>
              <a:t>käskkirjad</a:t>
            </a:r>
            <a:r>
              <a:rPr lang="en-US" altLang="et-EE" sz="1687" dirty="0"/>
              <a:t>. Need </a:t>
            </a:r>
            <a:r>
              <a:rPr lang="en-US" altLang="et-EE" sz="1687" dirty="0" err="1"/>
              <a:t>õigusaktid</a:t>
            </a:r>
            <a:r>
              <a:rPr lang="en-US" altLang="et-EE" sz="1687" dirty="0"/>
              <a:t> </a:t>
            </a:r>
            <a:r>
              <a:rPr lang="en-US" altLang="et-EE" sz="1687" dirty="0" err="1"/>
              <a:t>ei</a:t>
            </a:r>
            <a:r>
              <a:rPr lang="en-US" altLang="et-EE" sz="1687" dirty="0"/>
              <a:t> </a:t>
            </a:r>
            <a:r>
              <a:rPr lang="en-US" altLang="et-EE" sz="1687" dirty="0" err="1"/>
              <a:t>sisalda</a:t>
            </a:r>
            <a:r>
              <a:rPr lang="en-US" altLang="et-EE" sz="1687" dirty="0"/>
              <a:t> </a:t>
            </a:r>
            <a:r>
              <a:rPr lang="en-US" altLang="et-EE" sz="1687" dirty="0" err="1"/>
              <a:t>õigusnorme</a:t>
            </a:r>
            <a:r>
              <a:rPr lang="en-US" altLang="et-EE" sz="1687" dirty="0"/>
              <a:t> </a:t>
            </a:r>
            <a:r>
              <a:rPr lang="en-US" altLang="et-EE" sz="1687" dirty="0" err="1"/>
              <a:t>ning</a:t>
            </a:r>
            <a:r>
              <a:rPr lang="en-US" altLang="et-EE" sz="1687" dirty="0"/>
              <a:t> on </a:t>
            </a:r>
            <a:r>
              <a:rPr lang="en-US" altLang="et-EE" sz="1687" dirty="0" err="1"/>
              <a:t>mõeldud</a:t>
            </a:r>
            <a:r>
              <a:rPr lang="en-US" altLang="et-EE" sz="1687" dirty="0"/>
              <a:t> </a:t>
            </a:r>
            <a:r>
              <a:rPr lang="en-US" altLang="et-EE" sz="1687" dirty="0" err="1"/>
              <a:t>kindlate</a:t>
            </a:r>
            <a:r>
              <a:rPr lang="en-US" altLang="et-EE" sz="1687" dirty="0"/>
              <a:t> </a:t>
            </a:r>
            <a:r>
              <a:rPr lang="en-US" altLang="et-EE" sz="1687" dirty="0" err="1"/>
              <a:t>üksikjuhtude</a:t>
            </a:r>
            <a:r>
              <a:rPr lang="en-US" altLang="et-EE" sz="1687" dirty="0"/>
              <a:t> </a:t>
            </a:r>
            <a:r>
              <a:rPr lang="en-US" altLang="et-EE" sz="1687" dirty="0" err="1"/>
              <a:t>reguleerimiseks</a:t>
            </a:r>
            <a:r>
              <a:rPr lang="en-US" altLang="et-EE" sz="1687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8A80AE-FEC0-4921-9C77-9EE61AE344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t-EE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EE550-6ADB-44A2-9351-F861AA926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12" dirty="0">
                <a:sym typeface="Gill Sans" charset="0"/>
              </a:rPr>
              <a:t>Õ</a:t>
            </a:r>
            <a:r>
              <a:rPr lang="et-EE" sz="2812" dirty="0" err="1">
                <a:sym typeface="Gill Sans" charset="0"/>
              </a:rPr>
              <a:t>igusnormide</a:t>
            </a:r>
            <a:r>
              <a:rPr lang="et-EE" sz="2812" dirty="0">
                <a:sym typeface="Gill Sans" charset="0"/>
              </a:rPr>
              <a:t> hierarhia</a:t>
            </a:r>
            <a:endParaRPr lang="en-US" sz="2812" dirty="0">
              <a:sym typeface="Gill Sans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08354-E667-4CDC-A4D2-EEE8954CE7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/>
            <a:r>
              <a:rPr lang="en-US" altLang="et-EE" sz="1687" b="1" dirty="0" err="1"/>
              <a:t>Põhiseadus</a:t>
            </a:r>
            <a:r>
              <a:rPr lang="en-US" altLang="et-EE" sz="1687" dirty="0"/>
              <a:t> </a:t>
            </a:r>
            <a:r>
              <a:rPr lang="en-US" altLang="et-EE" sz="1687" dirty="0" err="1"/>
              <a:t>ehk</a:t>
            </a:r>
            <a:r>
              <a:rPr lang="en-US" altLang="et-EE" sz="1687" dirty="0"/>
              <a:t> </a:t>
            </a:r>
            <a:r>
              <a:rPr lang="en-US" altLang="et-EE" sz="1687" dirty="0" err="1"/>
              <a:t>konstitutsioon</a:t>
            </a:r>
            <a:r>
              <a:rPr lang="en-US" altLang="et-EE" sz="1687" dirty="0"/>
              <a:t>: </a:t>
            </a:r>
            <a:r>
              <a:rPr lang="en-US" altLang="et-EE" sz="1687" dirty="0" err="1"/>
              <a:t>riigikorralduse</a:t>
            </a:r>
            <a:r>
              <a:rPr lang="en-US" altLang="et-EE" sz="1687" dirty="0"/>
              <a:t> </a:t>
            </a:r>
            <a:r>
              <a:rPr lang="en-US" altLang="et-EE" sz="1687" dirty="0" err="1"/>
              <a:t>põhialused</a:t>
            </a:r>
            <a:r>
              <a:rPr lang="et-EE" altLang="et-EE" sz="1687" dirty="0"/>
              <a:t>.</a:t>
            </a:r>
          </a:p>
          <a:p>
            <a:pPr eaLnBrk="1" hangingPunct="1"/>
            <a:endParaRPr lang="en-US" altLang="et-EE" sz="1687" dirty="0"/>
          </a:p>
          <a:p>
            <a:pPr eaLnBrk="1" hangingPunct="1"/>
            <a:r>
              <a:rPr lang="en-US" altLang="et-EE" sz="1687" b="1" dirty="0" err="1"/>
              <a:t>Põhiseaduslikud</a:t>
            </a:r>
            <a:r>
              <a:rPr lang="en-US" altLang="et-EE" sz="1687" b="1" dirty="0"/>
              <a:t> </a:t>
            </a:r>
            <a:r>
              <a:rPr lang="en-US" altLang="et-EE" sz="1687" b="1" dirty="0" err="1"/>
              <a:t>seadused</a:t>
            </a:r>
            <a:r>
              <a:rPr lang="en-US" altLang="et-EE" sz="1687" dirty="0"/>
              <a:t> </a:t>
            </a:r>
            <a:r>
              <a:rPr lang="en-US" altLang="et-EE" sz="1687" dirty="0" err="1"/>
              <a:t>saab</a:t>
            </a:r>
            <a:r>
              <a:rPr lang="en-US" altLang="et-EE" sz="1687" dirty="0"/>
              <a:t> </a:t>
            </a:r>
            <a:r>
              <a:rPr lang="en-US" altLang="et-EE" sz="1687" dirty="0" err="1"/>
              <a:t>vastu</a:t>
            </a:r>
            <a:r>
              <a:rPr lang="en-US" altLang="et-EE" sz="1687" dirty="0"/>
              <a:t> </a:t>
            </a:r>
            <a:r>
              <a:rPr lang="en-US" altLang="et-EE" sz="1687" dirty="0" err="1"/>
              <a:t>võtta</a:t>
            </a:r>
            <a:r>
              <a:rPr lang="en-US" altLang="et-EE" sz="1687" dirty="0"/>
              <a:t> ja </a:t>
            </a:r>
            <a:r>
              <a:rPr lang="en-US" altLang="et-EE" sz="1687" dirty="0" err="1"/>
              <a:t>muuta</a:t>
            </a:r>
            <a:r>
              <a:rPr lang="en-US" altLang="et-EE" sz="1687" dirty="0"/>
              <a:t> </a:t>
            </a:r>
            <a:r>
              <a:rPr lang="en-US" altLang="et-EE" sz="1687" dirty="0" err="1"/>
              <a:t>ainult</a:t>
            </a:r>
            <a:r>
              <a:rPr lang="en-US" altLang="et-EE" sz="1687" dirty="0"/>
              <a:t> </a:t>
            </a:r>
            <a:r>
              <a:rPr lang="en-US" altLang="et-EE" sz="1687" dirty="0" err="1"/>
              <a:t>riigikogu</a:t>
            </a:r>
            <a:r>
              <a:rPr lang="en-US" altLang="et-EE" sz="1687" dirty="0"/>
              <a:t> </a:t>
            </a:r>
            <a:r>
              <a:rPr lang="en-US" altLang="et-EE" sz="1687" dirty="0" err="1"/>
              <a:t>koosseisu</a:t>
            </a:r>
            <a:r>
              <a:rPr lang="en-US" altLang="et-EE" sz="1687" dirty="0"/>
              <a:t> </a:t>
            </a:r>
            <a:r>
              <a:rPr lang="en-US" altLang="et-EE" sz="1687" dirty="0" err="1"/>
              <a:t>häälteenamusega</a:t>
            </a:r>
            <a:r>
              <a:rPr lang="en-US" altLang="et-EE" sz="1687" dirty="0"/>
              <a:t> (</a:t>
            </a:r>
            <a:r>
              <a:rPr lang="en-US" altLang="et-EE" sz="1687" dirty="0" err="1"/>
              <a:t>kodakondsuse</a:t>
            </a:r>
            <a:r>
              <a:rPr lang="en-US" altLang="et-EE" sz="1687" dirty="0"/>
              <a:t> </a:t>
            </a:r>
            <a:r>
              <a:rPr lang="en-US" altLang="et-EE" sz="1687" dirty="0" err="1"/>
              <a:t>seadus</a:t>
            </a:r>
            <a:r>
              <a:rPr lang="en-US" altLang="et-EE" sz="1687" dirty="0"/>
              <a:t>, </a:t>
            </a:r>
            <a:r>
              <a:rPr lang="en-US" altLang="et-EE" sz="1687" dirty="0" err="1"/>
              <a:t>rahvahääletuse</a:t>
            </a:r>
            <a:r>
              <a:rPr lang="en-US" altLang="et-EE" sz="1687" dirty="0"/>
              <a:t> </a:t>
            </a:r>
            <a:r>
              <a:rPr lang="en-US" altLang="et-EE" sz="1687" dirty="0" err="1"/>
              <a:t>seadus</a:t>
            </a:r>
            <a:r>
              <a:rPr lang="en-US" altLang="et-EE" sz="1687" dirty="0"/>
              <a:t>, </a:t>
            </a:r>
            <a:r>
              <a:rPr lang="en-US" altLang="et-EE" sz="1687" dirty="0" err="1"/>
              <a:t>Vabariigi</a:t>
            </a:r>
            <a:r>
              <a:rPr lang="en-US" altLang="et-EE" sz="1687" dirty="0"/>
              <a:t> </a:t>
            </a:r>
            <a:r>
              <a:rPr lang="en-US" altLang="et-EE" sz="1687" dirty="0" err="1"/>
              <a:t>Presidendi</a:t>
            </a:r>
            <a:r>
              <a:rPr lang="en-US" altLang="et-EE" sz="1687" dirty="0"/>
              <a:t> </a:t>
            </a:r>
            <a:r>
              <a:rPr lang="en-US" altLang="et-EE" sz="1687" dirty="0" err="1"/>
              <a:t>valimise</a:t>
            </a:r>
            <a:r>
              <a:rPr lang="en-US" altLang="et-EE" sz="1687" dirty="0"/>
              <a:t> </a:t>
            </a:r>
            <a:r>
              <a:rPr lang="en-US" altLang="et-EE" sz="1687" dirty="0" err="1"/>
              <a:t>seadus</a:t>
            </a:r>
            <a:r>
              <a:rPr lang="en-US" altLang="et-EE" sz="1687" dirty="0"/>
              <a:t> </a:t>
            </a:r>
            <a:r>
              <a:rPr lang="en-US" altLang="et-EE" sz="1687" dirty="0" err="1"/>
              <a:t>jm</a:t>
            </a:r>
            <a:r>
              <a:rPr lang="en-US" altLang="et-EE" sz="1687" dirty="0"/>
              <a:t>)</a:t>
            </a:r>
            <a:r>
              <a:rPr lang="et-EE" altLang="et-EE" sz="1687" dirty="0"/>
              <a:t>.</a:t>
            </a:r>
          </a:p>
          <a:p>
            <a:pPr eaLnBrk="1" hangingPunct="1"/>
            <a:endParaRPr lang="en-US" altLang="et-EE" sz="1687" dirty="0"/>
          </a:p>
          <a:p>
            <a:pPr eaLnBrk="1" hangingPunct="1"/>
            <a:r>
              <a:rPr lang="en-US" altLang="et-EE" sz="1687" b="1" dirty="0" err="1"/>
              <a:t>Seadused</a:t>
            </a:r>
            <a:r>
              <a:rPr lang="en-US" altLang="et-EE" sz="1687" dirty="0"/>
              <a:t> on </a:t>
            </a:r>
            <a:r>
              <a:rPr lang="en-US" altLang="et-EE" sz="1687" dirty="0" err="1"/>
              <a:t>parlamendi</a:t>
            </a:r>
            <a:r>
              <a:rPr lang="en-US" altLang="et-EE" sz="1687" dirty="0"/>
              <a:t> </a:t>
            </a:r>
            <a:r>
              <a:rPr lang="en-US" altLang="et-EE" sz="1687" dirty="0" err="1"/>
              <a:t>poolt</a:t>
            </a:r>
            <a:r>
              <a:rPr lang="en-US" altLang="et-EE" sz="1687" dirty="0"/>
              <a:t> </a:t>
            </a:r>
            <a:r>
              <a:rPr lang="en-US" altLang="et-EE" sz="1687" dirty="0" err="1"/>
              <a:t>seaduse</a:t>
            </a:r>
            <a:r>
              <a:rPr lang="en-US" altLang="et-EE" sz="1687" dirty="0"/>
              <a:t> </a:t>
            </a:r>
            <a:r>
              <a:rPr lang="en-US" altLang="et-EE" sz="1687" dirty="0" err="1"/>
              <a:t>nime</a:t>
            </a:r>
            <a:r>
              <a:rPr lang="en-US" altLang="et-EE" sz="1687" dirty="0"/>
              <a:t> all </a:t>
            </a:r>
            <a:r>
              <a:rPr lang="en-US" altLang="et-EE" sz="1687" dirty="0" err="1"/>
              <a:t>vastu</a:t>
            </a:r>
            <a:r>
              <a:rPr lang="en-US" altLang="et-EE" sz="1687" dirty="0"/>
              <a:t> </a:t>
            </a:r>
            <a:r>
              <a:rPr lang="en-US" altLang="et-EE" sz="1687" dirty="0" err="1"/>
              <a:t>võetud</a:t>
            </a:r>
            <a:r>
              <a:rPr lang="en-US" altLang="et-EE" sz="1687" dirty="0"/>
              <a:t> </a:t>
            </a:r>
            <a:r>
              <a:rPr lang="en-US" altLang="et-EE" sz="1687" dirty="0" err="1"/>
              <a:t>õigusakt</a:t>
            </a:r>
            <a:r>
              <a:rPr lang="et-EE" altLang="et-EE" sz="1687" dirty="0"/>
              <a:t>id</a:t>
            </a:r>
            <a:r>
              <a:rPr lang="en-US" altLang="et-EE" sz="1687" dirty="0"/>
              <a:t> </a:t>
            </a:r>
            <a:r>
              <a:rPr lang="en-US" altLang="et-EE" sz="1687" dirty="0" err="1"/>
              <a:t>või</a:t>
            </a:r>
            <a:r>
              <a:rPr lang="en-US" altLang="et-EE" sz="1687" dirty="0"/>
              <a:t> </a:t>
            </a:r>
            <a:r>
              <a:rPr lang="en-US" altLang="et-EE" sz="1687" dirty="0" err="1"/>
              <a:t>rahva</a:t>
            </a:r>
            <a:r>
              <a:rPr lang="en-US" altLang="et-EE" sz="1687" dirty="0"/>
              <a:t> </a:t>
            </a:r>
            <a:r>
              <a:rPr lang="en-US" altLang="et-EE" sz="1687" dirty="0" err="1"/>
              <a:t>poolt</a:t>
            </a:r>
            <a:r>
              <a:rPr lang="en-US" altLang="et-EE" sz="1687" dirty="0"/>
              <a:t> </a:t>
            </a:r>
            <a:r>
              <a:rPr lang="en-US" altLang="et-EE" sz="1687" dirty="0" err="1"/>
              <a:t>rahvahääletusel</a:t>
            </a:r>
            <a:r>
              <a:rPr lang="en-US" altLang="et-EE" sz="1687" dirty="0"/>
              <a:t> </a:t>
            </a:r>
            <a:r>
              <a:rPr lang="en-US" altLang="et-EE" sz="1687" dirty="0" err="1"/>
              <a:t>vastu</a:t>
            </a:r>
            <a:r>
              <a:rPr lang="en-US" altLang="et-EE" sz="1687" dirty="0"/>
              <a:t> </a:t>
            </a:r>
            <a:r>
              <a:rPr lang="en-US" altLang="et-EE" sz="1687" dirty="0" err="1"/>
              <a:t>võetud</a:t>
            </a:r>
            <a:r>
              <a:rPr lang="en-US" altLang="et-EE" sz="1687" dirty="0"/>
              <a:t> </a:t>
            </a:r>
            <a:r>
              <a:rPr lang="en-US" altLang="et-EE" sz="1687" dirty="0" err="1"/>
              <a:t>õigusakt</a:t>
            </a:r>
            <a:r>
              <a:rPr lang="et-EE" altLang="et-EE" sz="1687" dirty="0"/>
              <a:t>id</a:t>
            </a:r>
            <a:r>
              <a:rPr lang="en-US" altLang="et-EE" sz="1687" dirty="0"/>
              <a:t>. </a:t>
            </a:r>
            <a:endParaRPr lang="et-EE" altLang="et-EE" sz="1687" dirty="0"/>
          </a:p>
          <a:p>
            <a:pPr eaLnBrk="1" hangingPunct="1"/>
            <a:endParaRPr lang="en-US" altLang="et-EE" sz="1687" dirty="0"/>
          </a:p>
          <a:p>
            <a:pPr eaLnBrk="1" hangingPunct="1"/>
            <a:r>
              <a:rPr lang="en-US" altLang="et-EE" sz="1687" b="1" dirty="0" err="1"/>
              <a:t>Seadluseid</a:t>
            </a:r>
            <a:r>
              <a:rPr lang="en-US" altLang="et-EE" sz="1687" b="1" dirty="0"/>
              <a:t>, </a:t>
            </a:r>
            <a:r>
              <a:rPr lang="en-US" altLang="et-EE" sz="1687" dirty="0" err="1"/>
              <a:t>millel</a:t>
            </a:r>
            <a:r>
              <a:rPr lang="en-US" altLang="et-EE" sz="1687" dirty="0"/>
              <a:t> on </a:t>
            </a:r>
            <a:r>
              <a:rPr lang="en-US" altLang="et-EE" sz="1687" dirty="0" err="1"/>
              <a:t>seaduse</a:t>
            </a:r>
            <a:r>
              <a:rPr lang="en-US" altLang="et-EE" sz="1687" dirty="0"/>
              <a:t> </a:t>
            </a:r>
            <a:r>
              <a:rPr lang="en-US" altLang="et-EE" sz="1687" dirty="0" err="1"/>
              <a:t>jõud</a:t>
            </a:r>
            <a:r>
              <a:rPr lang="et-EE" altLang="et-EE" sz="1687" dirty="0"/>
              <a:t>,</a:t>
            </a:r>
            <a:r>
              <a:rPr lang="en-US" altLang="et-EE" sz="1687" dirty="0"/>
              <a:t> </a:t>
            </a:r>
            <a:r>
              <a:rPr lang="en-US" altLang="et-EE" sz="1687" dirty="0" err="1"/>
              <a:t>võib</a:t>
            </a:r>
            <a:r>
              <a:rPr lang="en-US" altLang="et-EE" sz="1687" dirty="0"/>
              <a:t> </a:t>
            </a:r>
            <a:r>
              <a:rPr lang="en-US" altLang="et-EE" sz="1687" dirty="0" err="1"/>
              <a:t>anda</a:t>
            </a:r>
            <a:r>
              <a:rPr lang="en-US" altLang="et-EE" sz="1687" dirty="0"/>
              <a:t> president </a:t>
            </a:r>
            <a:r>
              <a:rPr lang="en-US" altLang="et-EE" sz="1687" dirty="0" err="1"/>
              <a:t>edasilükkamatu</a:t>
            </a:r>
            <a:r>
              <a:rPr lang="en-US" altLang="et-EE" sz="1687" dirty="0"/>
              <a:t> </a:t>
            </a:r>
            <a:r>
              <a:rPr lang="en-US" altLang="et-EE" sz="1687" dirty="0" err="1"/>
              <a:t>riikliku</a:t>
            </a:r>
            <a:r>
              <a:rPr lang="en-US" altLang="et-EE" sz="1687" dirty="0"/>
              <a:t> </a:t>
            </a:r>
            <a:r>
              <a:rPr lang="en-US" altLang="et-EE" sz="1687" dirty="0" err="1"/>
              <a:t>vajaduse</a:t>
            </a:r>
            <a:r>
              <a:rPr lang="en-US" altLang="et-EE" sz="1687" dirty="0"/>
              <a:t> </a:t>
            </a:r>
            <a:r>
              <a:rPr lang="en-US" altLang="et-EE" sz="1687" dirty="0" err="1"/>
              <a:t>puhul</a:t>
            </a:r>
            <a:r>
              <a:rPr lang="en-US" altLang="et-EE" sz="1687" dirty="0"/>
              <a:t>.</a:t>
            </a:r>
          </a:p>
          <a:p>
            <a:pPr eaLnBrk="1" hangingPunct="1"/>
            <a:endParaRPr lang="et-EE" altLang="et-EE" sz="1687" b="1" dirty="0"/>
          </a:p>
          <a:p>
            <a:pPr eaLnBrk="1" hangingPunct="1"/>
            <a:r>
              <a:rPr lang="en-US" altLang="et-EE" sz="1687" b="1" dirty="0" err="1"/>
              <a:t>Määrused</a:t>
            </a:r>
            <a:r>
              <a:rPr lang="en-US" altLang="et-EE" sz="1687" dirty="0"/>
              <a:t>: </a:t>
            </a:r>
            <a:r>
              <a:rPr lang="en-US" altLang="et-EE" sz="1687" dirty="0" err="1"/>
              <a:t>annab</a:t>
            </a:r>
            <a:r>
              <a:rPr lang="en-US" altLang="et-EE" sz="1687" dirty="0"/>
              <a:t> </a:t>
            </a:r>
            <a:r>
              <a:rPr lang="en-US" altLang="et-EE" sz="1687" dirty="0" err="1"/>
              <a:t>lisaks</a:t>
            </a:r>
            <a:r>
              <a:rPr lang="en-US" altLang="et-EE" sz="1687" dirty="0"/>
              <a:t> </a:t>
            </a:r>
            <a:r>
              <a:rPr lang="en-US" altLang="et-EE" sz="1687" dirty="0" err="1"/>
              <a:t>korraldustele</a:t>
            </a:r>
            <a:r>
              <a:rPr lang="en-US" altLang="et-EE" sz="1687" dirty="0"/>
              <a:t> </a:t>
            </a:r>
            <a:r>
              <a:rPr lang="en-US" altLang="et-EE" sz="1687" dirty="0" err="1"/>
              <a:t>Valitsus</a:t>
            </a:r>
            <a:r>
              <a:rPr lang="en-US" altLang="et-EE" sz="1687" dirty="0"/>
              <a:t>. Minister </a:t>
            </a:r>
            <a:r>
              <a:rPr lang="en-US" altLang="et-EE" sz="1687" dirty="0" err="1"/>
              <a:t>annab</a:t>
            </a:r>
            <a:r>
              <a:rPr lang="en-US" altLang="et-EE" sz="1687" dirty="0"/>
              <a:t> </a:t>
            </a:r>
            <a:r>
              <a:rPr lang="en-US" altLang="et-EE" sz="1687" dirty="0" err="1"/>
              <a:t>seaduse</a:t>
            </a:r>
            <a:r>
              <a:rPr lang="en-US" altLang="et-EE" sz="1687" dirty="0"/>
              <a:t> </a:t>
            </a:r>
            <a:r>
              <a:rPr lang="en-US" altLang="et-EE" sz="1687" dirty="0" err="1"/>
              <a:t>alusel</a:t>
            </a:r>
            <a:r>
              <a:rPr lang="en-US" altLang="et-EE" sz="1687" dirty="0"/>
              <a:t> </a:t>
            </a:r>
            <a:r>
              <a:rPr lang="en-US" altLang="et-EE" sz="1687" dirty="0" err="1"/>
              <a:t>ning</a:t>
            </a:r>
            <a:r>
              <a:rPr lang="en-US" altLang="et-EE" sz="1687" dirty="0"/>
              <a:t> </a:t>
            </a:r>
            <a:r>
              <a:rPr lang="en-US" altLang="et-EE" sz="1687" dirty="0" err="1"/>
              <a:t>täitmiseks</a:t>
            </a:r>
            <a:r>
              <a:rPr lang="en-US" altLang="et-EE" sz="1687" dirty="0"/>
              <a:t> </a:t>
            </a:r>
            <a:r>
              <a:rPr lang="en-US" altLang="et-EE" sz="1687" dirty="0" err="1"/>
              <a:t>määrusi</a:t>
            </a:r>
            <a:r>
              <a:rPr lang="en-US" altLang="et-EE" sz="1687" dirty="0"/>
              <a:t> ja </a:t>
            </a:r>
            <a:r>
              <a:rPr lang="en-US" altLang="et-EE" sz="1687" dirty="0" err="1"/>
              <a:t>käskkirju</a:t>
            </a:r>
            <a:r>
              <a:rPr lang="en-US" altLang="et-EE" sz="1687" dirty="0"/>
              <a:t>.</a:t>
            </a:r>
          </a:p>
          <a:p>
            <a:pPr eaLnBrk="1" hangingPunct="1"/>
            <a:endParaRPr lang="et-EE" altLang="et-EE" sz="1687" b="1" dirty="0"/>
          </a:p>
          <a:p>
            <a:pPr eaLnBrk="1" hangingPunct="1"/>
            <a:r>
              <a:rPr lang="en-US" altLang="et-EE" sz="1687" b="1" dirty="0" err="1"/>
              <a:t>Kohaliku</a:t>
            </a:r>
            <a:r>
              <a:rPr lang="en-US" altLang="et-EE" sz="1687" b="1" dirty="0"/>
              <a:t> </a:t>
            </a:r>
            <a:r>
              <a:rPr lang="en-US" altLang="et-EE" sz="1687" b="1" dirty="0" err="1"/>
              <a:t>omavalitsuse</a:t>
            </a:r>
            <a:r>
              <a:rPr lang="en-US" altLang="et-EE" sz="1687" b="1" dirty="0"/>
              <a:t> </a:t>
            </a:r>
            <a:r>
              <a:rPr lang="en-US" altLang="et-EE" sz="1687" b="1" dirty="0" err="1"/>
              <a:t>õigusaktid</a:t>
            </a:r>
            <a:r>
              <a:rPr lang="en-US" altLang="et-EE" sz="1687" dirty="0"/>
              <a:t>: </a:t>
            </a:r>
            <a:r>
              <a:rPr lang="en-US" altLang="et-EE" sz="1687" dirty="0" err="1"/>
              <a:t>määrused</a:t>
            </a:r>
            <a:r>
              <a:rPr lang="en-US" altLang="et-EE" sz="1687" dirty="0"/>
              <a:t>, </a:t>
            </a:r>
            <a:r>
              <a:rPr lang="en-US" altLang="et-EE" sz="1687" dirty="0" err="1"/>
              <a:t>korraldused</a:t>
            </a:r>
            <a:r>
              <a:rPr lang="et-EE" altLang="et-EE" sz="1687" dirty="0"/>
              <a:t>.</a:t>
            </a:r>
            <a:endParaRPr lang="en-US" altLang="et-EE" sz="1687" dirty="0"/>
          </a:p>
          <a:p>
            <a:pPr eaLnBrk="1" hangingPunct="1"/>
            <a:endParaRPr lang="en-US" altLang="et-EE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637B36A1-287B-40D7-B757-45EFA0B7FF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Rahvusvahelise õiguse põhijooned</a:t>
            </a: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A145B940-C370-471F-BAE8-8DD54AC77D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3887" y="1466850"/>
            <a:ext cx="7559674" cy="2808289"/>
          </a:xfrm>
        </p:spPr>
        <p:txBody>
          <a:bodyPr/>
          <a:lstStyle/>
          <a:p>
            <a:pPr marL="697956" indent="-342900">
              <a:buFont typeface="Aino" panose="02000603040504020204" pitchFamily="50" charset="-70"/>
              <a:buChar char="+"/>
              <a:defRPr/>
            </a:pPr>
            <a:r>
              <a:rPr lang="en-US" sz="2109" dirty="0" err="1">
                <a:sym typeface="Gill Sans" charset="0"/>
              </a:rPr>
              <a:t>Konsensualism</a:t>
            </a:r>
            <a:r>
              <a:rPr lang="en-US" sz="2109" dirty="0">
                <a:sym typeface="Gill Sans" charset="0"/>
              </a:rPr>
              <a:t> v</a:t>
            </a:r>
            <a:r>
              <a:rPr lang="et-EE" sz="2109" dirty="0">
                <a:sym typeface="Gill Sans" charset="0"/>
              </a:rPr>
              <a:t>.</a:t>
            </a:r>
            <a:r>
              <a:rPr lang="en-US" sz="2109" dirty="0">
                <a:sym typeface="Gill Sans" charset="0"/>
              </a:rPr>
              <a:t>a </a:t>
            </a:r>
            <a:r>
              <a:rPr lang="en-US" sz="2109" i="1" dirty="0" err="1">
                <a:sym typeface="Gill Sans" charset="0"/>
              </a:rPr>
              <a:t>ius</a:t>
            </a:r>
            <a:r>
              <a:rPr lang="en-US" sz="2109" i="1" dirty="0">
                <a:sym typeface="Gill Sans" charset="0"/>
              </a:rPr>
              <a:t> cogens</a:t>
            </a:r>
          </a:p>
          <a:p>
            <a:pPr marL="697956" indent="-342900">
              <a:buFont typeface="Aino" panose="02000603040504020204" pitchFamily="50" charset="-70"/>
              <a:buChar char="+"/>
              <a:defRPr/>
            </a:pPr>
            <a:r>
              <a:rPr lang="en-US" sz="2109" dirty="0" err="1">
                <a:sym typeface="Gill Sans" charset="0"/>
              </a:rPr>
              <a:t>Vastastikkus</a:t>
            </a:r>
            <a:r>
              <a:rPr lang="en-US" sz="2109" dirty="0">
                <a:sym typeface="Gill Sans" charset="0"/>
              </a:rPr>
              <a:t> (reciprocity) v</a:t>
            </a:r>
            <a:r>
              <a:rPr lang="et-EE" sz="2109" dirty="0">
                <a:sym typeface="Gill Sans" charset="0"/>
              </a:rPr>
              <a:t>.</a:t>
            </a:r>
            <a:r>
              <a:rPr lang="en-US" sz="2109" dirty="0">
                <a:sym typeface="Gill Sans" charset="0"/>
              </a:rPr>
              <a:t>a </a:t>
            </a:r>
            <a:r>
              <a:rPr lang="en-US" sz="2109" dirty="0" err="1">
                <a:sym typeface="Gill Sans" charset="0"/>
              </a:rPr>
              <a:t>inimõigused</a:t>
            </a:r>
            <a:endParaRPr lang="en-US" sz="2109" dirty="0">
              <a:sym typeface="Gill Sans" charset="0"/>
            </a:endParaRPr>
          </a:p>
          <a:p>
            <a:pPr marL="697956" indent="-342900">
              <a:buFont typeface="Aino" panose="02000603040504020204" pitchFamily="50" charset="-70"/>
              <a:buChar char="+"/>
              <a:defRPr/>
            </a:pPr>
            <a:r>
              <a:rPr lang="en-US" sz="2109" dirty="0" err="1">
                <a:sym typeface="Gill Sans" charset="0"/>
              </a:rPr>
              <a:t>Kohtute</a:t>
            </a:r>
            <a:r>
              <a:rPr lang="en-US" sz="2109" dirty="0">
                <a:sym typeface="Gill Sans" charset="0"/>
              </a:rPr>
              <a:t> </a:t>
            </a:r>
            <a:r>
              <a:rPr lang="en-US" sz="2109" dirty="0" err="1">
                <a:sym typeface="Gill Sans" charset="0"/>
              </a:rPr>
              <a:t>detsentraliseeritus</a:t>
            </a:r>
            <a:r>
              <a:rPr lang="en-US" sz="2109" dirty="0">
                <a:sym typeface="Gill Sans" charset="0"/>
              </a:rPr>
              <a:t> </a:t>
            </a:r>
            <a:r>
              <a:rPr lang="en-US" sz="2109" dirty="0" err="1">
                <a:sym typeface="Gill Sans" charset="0"/>
              </a:rPr>
              <a:t>ja</a:t>
            </a:r>
            <a:r>
              <a:rPr lang="en-US" sz="2109" dirty="0">
                <a:sym typeface="Gill Sans" charset="0"/>
              </a:rPr>
              <a:t> </a:t>
            </a:r>
            <a:r>
              <a:rPr lang="en-US" sz="2109" dirty="0" err="1">
                <a:sym typeface="Gill Sans" charset="0"/>
              </a:rPr>
              <a:t>jurisdiktsiooni</a:t>
            </a:r>
            <a:r>
              <a:rPr lang="en-US" sz="2109" dirty="0">
                <a:sym typeface="Gill Sans" charset="0"/>
              </a:rPr>
              <a:t> </a:t>
            </a:r>
            <a:r>
              <a:rPr lang="en-US" sz="2109" dirty="0" err="1">
                <a:sym typeface="Gill Sans" charset="0"/>
              </a:rPr>
              <a:t>piiratus</a:t>
            </a:r>
            <a:endParaRPr lang="en-US" sz="2109" dirty="0">
              <a:sym typeface="Gill Sans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581B8150-1420-4ADA-83CE-D8DB34ECEA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br>
              <a:rPr lang="en-US" dirty="0">
                <a:sym typeface="Gill Sans" charset="0"/>
              </a:rPr>
            </a:br>
            <a:r>
              <a:rPr lang="en-US" sz="4219" dirty="0">
                <a:sym typeface="Gill Sans" charset="0"/>
              </a:rPr>
              <a:t>R</a:t>
            </a:r>
            <a:r>
              <a:rPr lang="et-EE" sz="4219" dirty="0" err="1">
                <a:sym typeface="Gill Sans" charset="0"/>
              </a:rPr>
              <a:t>ahvusvahelise</a:t>
            </a:r>
            <a:r>
              <a:rPr lang="et-EE" sz="4219" dirty="0">
                <a:sym typeface="Gill Sans" charset="0"/>
              </a:rPr>
              <a:t> õiguse allikad</a:t>
            </a:r>
            <a:endParaRPr lang="en-US" sz="4219" dirty="0">
              <a:sym typeface="Gill Sans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5750E4ED-3270-4304-AF9D-CFE699654849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>
          <a:xfrm>
            <a:off x="623887" y="1004267"/>
            <a:ext cx="9495473" cy="3960813"/>
          </a:xfrm>
        </p:spPr>
        <p:txBody>
          <a:bodyPr/>
          <a:lstStyle/>
          <a:p>
            <a:pPr marL="187517" indent="0">
              <a:buNone/>
            </a:pPr>
            <a:r>
              <a:rPr lang="et-EE" altLang="et-EE" sz="1687" dirty="0"/>
              <a:t>+	</a:t>
            </a:r>
            <a:r>
              <a:rPr lang="en-US" altLang="et-EE" sz="1687" dirty="0" err="1"/>
              <a:t>rahvusvahelised</a:t>
            </a:r>
            <a:r>
              <a:rPr lang="en-US" altLang="et-EE" sz="1687" dirty="0"/>
              <a:t> </a:t>
            </a:r>
            <a:r>
              <a:rPr lang="en-US" altLang="et-EE" sz="1687" dirty="0" err="1"/>
              <a:t>üld</a:t>
            </a:r>
            <a:r>
              <a:rPr lang="en-US" altLang="et-EE" sz="1687" dirty="0"/>
              <a:t>- ja </a:t>
            </a:r>
            <a:r>
              <a:rPr lang="en-US" altLang="et-EE" sz="1687" dirty="0" err="1"/>
              <a:t>erikonventsioonid</a:t>
            </a:r>
            <a:endParaRPr lang="en-US" altLang="et-EE" sz="1687" dirty="0"/>
          </a:p>
          <a:p>
            <a:pPr marL="187517" indent="0">
              <a:buNone/>
            </a:pPr>
            <a:r>
              <a:rPr lang="et-EE" altLang="et-EE" sz="1687" dirty="0"/>
              <a:t>+	</a:t>
            </a:r>
            <a:r>
              <a:rPr lang="en-US" altLang="et-EE" sz="1687" dirty="0" err="1"/>
              <a:t>rahvusvaheline</a:t>
            </a:r>
            <a:r>
              <a:rPr lang="en-US" altLang="et-EE" sz="1687" dirty="0"/>
              <a:t> </a:t>
            </a:r>
            <a:r>
              <a:rPr lang="en-US" altLang="et-EE" sz="1687" dirty="0" err="1"/>
              <a:t>tava</a:t>
            </a:r>
            <a:r>
              <a:rPr lang="en-US" altLang="et-EE" sz="1687" dirty="0"/>
              <a:t> </a:t>
            </a:r>
            <a:r>
              <a:rPr lang="en-US" altLang="et-EE" sz="1687" dirty="0" err="1"/>
              <a:t>kui</a:t>
            </a:r>
            <a:r>
              <a:rPr lang="en-US" altLang="et-EE" sz="1687" dirty="0"/>
              <a:t> </a:t>
            </a:r>
            <a:r>
              <a:rPr lang="en-US" altLang="et-EE" sz="1687" dirty="0" err="1"/>
              <a:t>õigusnormina</a:t>
            </a:r>
            <a:r>
              <a:rPr lang="en-US" altLang="et-EE" sz="1687" dirty="0"/>
              <a:t> </a:t>
            </a:r>
            <a:r>
              <a:rPr lang="en-US" altLang="et-EE" sz="1687" dirty="0" err="1"/>
              <a:t>tunnustatud</a:t>
            </a:r>
            <a:r>
              <a:rPr lang="en-US" altLang="et-EE" sz="1687" dirty="0"/>
              <a:t> </a:t>
            </a:r>
            <a:r>
              <a:rPr lang="en-US" altLang="et-EE" sz="1687" dirty="0" err="1"/>
              <a:t>üldine</a:t>
            </a:r>
            <a:r>
              <a:rPr lang="en-US" altLang="et-EE" sz="1687" dirty="0"/>
              <a:t> </a:t>
            </a:r>
            <a:r>
              <a:rPr lang="en-US" altLang="et-EE" sz="1687" dirty="0" err="1"/>
              <a:t>praktika</a:t>
            </a:r>
            <a:endParaRPr lang="en-US" altLang="et-EE" sz="1687" dirty="0"/>
          </a:p>
          <a:p>
            <a:pPr marL="187517" indent="0">
              <a:buNone/>
            </a:pPr>
            <a:r>
              <a:rPr lang="et-EE" altLang="et-EE" sz="1687" dirty="0"/>
              <a:t>+	</a:t>
            </a:r>
            <a:r>
              <a:rPr lang="en-US" altLang="et-EE" sz="1687" dirty="0" err="1"/>
              <a:t>õiguse</a:t>
            </a:r>
            <a:r>
              <a:rPr lang="en-US" altLang="et-EE" sz="1687" dirty="0"/>
              <a:t> </a:t>
            </a:r>
            <a:r>
              <a:rPr lang="en-US" altLang="et-EE" sz="1687" dirty="0" err="1"/>
              <a:t>üldprintsiibid</a:t>
            </a:r>
            <a:r>
              <a:rPr lang="en-US" altLang="et-EE" sz="1687" dirty="0"/>
              <a:t>, </a:t>
            </a:r>
            <a:r>
              <a:rPr lang="en-US" altLang="et-EE" sz="1687" dirty="0" err="1"/>
              <a:t>mida</a:t>
            </a:r>
            <a:r>
              <a:rPr lang="en-US" altLang="et-EE" sz="1687" dirty="0"/>
              <a:t> </a:t>
            </a:r>
            <a:r>
              <a:rPr lang="en-US" altLang="et-EE" sz="1687" dirty="0" err="1"/>
              <a:t>tunnustavad</a:t>
            </a:r>
            <a:r>
              <a:rPr lang="en-US" altLang="et-EE" sz="1687" dirty="0"/>
              <a:t> </a:t>
            </a:r>
            <a:r>
              <a:rPr lang="en-US" altLang="et-EE" sz="1687" dirty="0" err="1"/>
              <a:t>tsiviliseeritud</a:t>
            </a:r>
            <a:r>
              <a:rPr lang="en-US" altLang="et-EE" sz="1687" dirty="0"/>
              <a:t> </a:t>
            </a:r>
            <a:r>
              <a:rPr lang="en-US" altLang="et-EE" sz="1687" dirty="0" err="1"/>
              <a:t>rahvad</a:t>
            </a:r>
            <a:r>
              <a:rPr lang="en-US" altLang="et-EE" sz="1687" dirty="0"/>
              <a:t>;</a:t>
            </a:r>
          </a:p>
          <a:p>
            <a:pPr marL="187517" indent="0">
              <a:buNone/>
            </a:pPr>
            <a:r>
              <a:rPr lang="et-EE" altLang="et-EE" sz="1687" dirty="0"/>
              <a:t>+	</a:t>
            </a:r>
            <a:r>
              <a:rPr lang="en-US" altLang="et-EE" sz="1687" dirty="0" err="1"/>
              <a:t>kohtuotsused</a:t>
            </a:r>
            <a:r>
              <a:rPr lang="en-US" altLang="et-EE" sz="1687" dirty="0"/>
              <a:t> ja </a:t>
            </a:r>
            <a:r>
              <a:rPr lang="en-US" altLang="et-EE" sz="1687" dirty="0" err="1"/>
              <a:t>erinevate</a:t>
            </a:r>
            <a:r>
              <a:rPr lang="en-US" altLang="et-EE" sz="1687" dirty="0"/>
              <a:t> </a:t>
            </a:r>
            <a:r>
              <a:rPr lang="en-US" altLang="et-EE" sz="1687" dirty="0" err="1"/>
              <a:t>rahvaste</a:t>
            </a:r>
            <a:r>
              <a:rPr lang="en-US" altLang="et-EE" sz="1687" dirty="0"/>
              <a:t> </a:t>
            </a:r>
            <a:r>
              <a:rPr lang="en-US" altLang="et-EE" sz="1687" dirty="0" err="1"/>
              <a:t>kõrge</a:t>
            </a:r>
            <a:r>
              <a:rPr lang="et-EE" altLang="et-EE" sz="1687" dirty="0"/>
              <a:t> </a:t>
            </a:r>
            <a:r>
              <a:rPr lang="en-US" altLang="et-EE" sz="1687" dirty="0" err="1"/>
              <a:t>kvalifikatsiooniga</a:t>
            </a:r>
            <a:r>
              <a:rPr lang="en-US" altLang="et-EE" sz="1687" dirty="0"/>
              <a:t> </a:t>
            </a:r>
            <a:r>
              <a:rPr lang="en-US" altLang="et-EE" sz="1687" dirty="0" err="1"/>
              <a:t>õigusteadlaste</a:t>
            </a:r>
            <a:r>
              <a:rPr lang="en-US" altLang="et-EE" sz="1687" dirty="0"/>
              <a:t> </a:t>
            </a:r>
            <a:r>
              <a:rPr lang="en-US" altLang="et-EE" sz="1687" dirty="0" err="1"/>
              <a:t>õpetused</a:t>
            </a:r>
            <a:r>
              <a:rPr lang="en-US" altLang="et-EE" sz="1687" dirty="0"/>
              <a:t> </a:t>
            </a:r>
            <a:r>
              <a:rPr lang="en-US" altLang="et-EE" sz="1687" dirty="0" err="1"/>
              <a:t>kui</a:t>
            </a:r>
            <a:r>
              <a:rPr lang="en-US" altLang="et-EE" sz="1687" dirty="0"/>
              <a:t> </a:t>
            </a:r>
            <a:r>
              <a:rPr lang="en-US" altLang="et-EE" sz="1687" dirty="0" err="1"/>
              <a:t>abistavad</a:t>
            </a:r>
            <a:r>
              <a:rPr lang="en-US" altLang="et-EE" sz="1687" dirty="0"/>
              <a:t> </a:t>
            </a:r>
            <a:r>
              <a:rPr lang="en-US" altLang="et-EE" sz="1687" dirty="0" err="1"/>
              <a:t>allikaid</a:t>
            </a:r>
            <a:endParaRPr lang="en-US" altLang="et-EE" sz="1687" dirty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368AFD1D-81EE-4535-A6DB-9560D31E08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7" y="657225"/>
            <a:ext cx="11362704" cy="1619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ym typeface="Gill Sans" charset="0"/>
              </a:rPr>
              <a:t>R</a:t>
            </a:r>
            <a:r>
              <a:rPr lang="et-EE" dirty="0" err="1">
                <a:sym typeface="Gill Sans" charset="0"/>
              </a:rPr>
              <a:t>ahvusvahelise</a:t>
            </a:r>
            <a:r>
              <a:rPr lang="et-EE" dirty="0">
                <a:sym typeface="Gill Sans" charset="0"/>
              </a:rPr>
              <a:t> õiguse rakendamine</a:t>
            </a:r>
            <a:endParaRPr lang="en-US" dirty="0">
              <a:sym typeface="Gill Sans" charset="0"/>
            </a:endParaRPr>
          </a:p>
        </p:txBody>
      </p:sp>
      <p:sp>
        <p:nvSpPr>
          <p:cNvPr id="18434" name="Oval 2">
            <a:extLst>
              <a:ext uri="{FF2B5EF4-FFF2-40B4-BE49-F238E27FC236}">
                <a16:creationId xmlns:a16="http://schemas.microsoft.com/office/drawing/2014/main" id="{F8F91454-6384-4DCF-B61D-46697C0B5ED3}"/>
              </a:ext>
            </a:extLst>
          </p:cNvPr>
          <p:cNvSpPr>
            <a:spLocks/>
          </p:cNvSpPr>
          <p:nvPr/>
        </p:nvSpPr>
        <p:spPr bwMode="auto">
          <a:xfrm>
            <a:off x="2506265" y="2393156"/>
            <a:ext cx="3098602" cy="3268266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9pPr>
          </a:lstStyle>
          <a:p>
            <a:pPr eaLnBrk="1" hangingPunct="1"/>
            <a:r>
              <a:rPr lang="en-US" altLang="et-EE" sz="2812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</a:rPr>
              <a:t>RÕ (prevaleerub) + SÕ</a:t>
            </a:r>
          </a:p>
        </p:txBody>
      </p:sp>
      <p:sp>
        <p:nvSpPr>
          <p:cNvPr id="18435" name="Oval 3">
            <a:extLst>
              <a:ext uri="{FF2B5EF4-FFF2-40B4-BE49-F238E27FC236}">
                <a16:creationId xmlns:a16="http://schemas.microsoft.com/office/drawing/2014/main" id="{39DC916D-92D2-407D-B39D-CC3EC0ACD6D6}"/>
              </a:ext>
            </a:extLst>
          </p:cNvPr>
          <p:cNvSpPr>
            <a:spLocks/>
          </p:cNvSpPr>
          <p:nvPr/>
        </p:nvSpPr>
        <p:spPr bwMode="auto">
          <a:xfrm>
            <a:off x="6578203" y="2321719"/>
            <a:ext cx="2482453" cy="1500188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9pPr>
          </a:lstStyle>
          <a:p>
            <a:pPr eaLnBrk="1" hangingPunct="1"/>
            <a:r>
              <a:rPr lang="en-US" altLang="et-EE" sz="2812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</a:rPr>
              <a:t>RÕ</a:t>
            </a:r>
          </a:p>
        </p:txBody>
      </p:sp>
      <p:sp>
        <p:nvSpPr>
          <p:cNvPr id="18436" name="Oval 4">
            <a:extLst>
              <a:ext uri="{FF2B5EF4-FFF2-40B4-BE49-F238E27FC236}">
                <a16:creationId xmlns:a16="http://schemas.microsoft.com/office/drawing/2014/main" id="{B022DA12-01C4-4A82-9A3E-8D01670AA492}"/>
              </a:ext>
            </a:extLst>
          </p:cNvPr>
          <p:cNvSpPr>
            <a:spLocks/>
          </p:cNvSpPr>
          <p:nvPr/>
        </p:nvSpPr>
        <p:spPr bwMode="auto">
          <a:xfrm>
            <a:off x="6649641" y="4214812"/>
            <a:ext cx="2419945" cy="1491258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9pPr>
          </a:lstStyle>
          <a:p>
            <a:pPr eaLnBrk="1" hangingPunct="1"/>
            <a:r>
              <a:rPr lang="en-US" altLang="et-EE" sz="2812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</a:rPr>
              <a:t>SÕ</a:t>
            </a:r>
          </a:p>
        </p:txBody>
      </p:sp>
      <p:sp>
        <p:nvSpPr>
          <p:cNvPr id="18437" name="Line 5">
            <a:extLst>
              <a:ext uri="{FF2B5EF4-FFF2-40B4-BE49-F238E27FC236}">
                <a16:creationId xmlns:a16="http://schemas.microsoft.com/office/drawing/2014/main" id="{30AC83D2-6C0C-4E9A-96F3-BD8EE6D62B43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7890867" y="3830836"/>
            <a:ext cx="8930" cy="39290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t-EE" sz="1266"/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CAFCEB4A-9A00-4A26-8B0A-7909360B8225}"/>
              </a:ext>
            </a:extLst>
          </p:cNvPr>
          <p:cNvSpPr>
            <a:spLocks/>
          </p:cNvSpPr>
          <p:nvPr/>
        </p:nvSpPr>
        <p:spPr bwMode="auto">
          <a:xfrm>
            <a:off x="7989094" y="3795614"/>
            <a:ext cx="2199961" cy="45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9pPr>
          </a:lstStyle>
          <a:p>
            <a:pPr eaLnBrk="1" hangingPunct="1"/>
            <a:r>
              <a:rPr lang="en-US" altLang="et-EE" sz="2953">
                <a:solidFill>
                  <a:schemeClr val="tx1"/>
                </a:solidFill>
                <a:ea typeface="MS PGothic" panose="020B0600070205080204" pitchFamily="34" charset="-128"/>
              </a:rPr>
              <a:t>konstitutsioon</a:t>
            </a:r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18E7FF85-5A73-4334-AED9-FBC880A20015}"/>
              </a:ext>
            </a:extLst>
          </p:cNvPr>
          <p:cNvSpPr>
            <a:spLocks/>
          </p:cNvSpPr>
          <p:nvPr/>
        </p:nvSpPr>
        <p:spPr bwMode="auto">
          <a:xfrm>
            <a:off x="3279800" y="1634630"/>
            <a:ext cx="1259960" cy="45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9pPr>
          </a:lstStyle>
          <a:p>
            <a:pPr eaLnBrk="1" hangingPunct="1"/>
            <a:r>
              <a:rPr lang="en-US" altLang="et-EE" sz="2953">
                <a:solidFill>
                  <a:schemeClr val="tx1"/>
                </a:solidFill>
                <a:ea typeface="MS PGothic" panose="020B0600070205080204" pitchFamily="34" charset="-128"/>
              </a:rPr>
              <a:t>Monism</a:t>
            </a:r>
          </a:p>
        </p:txBody>
      </p:sp>
      <p:sp>
        <p:nvSpPr>
          <p:cNvPr id="16392" name="Rectangle 8">
            <a:extLst>
              <a:ext uri="{FF2B5EF4-FFF2-40B4-BE49-F238E27FC236}">
                <a16:creationId xmlns:a16="http://schemas.microsoft.com/office/drawing/2014/main" id="{6647A5A6-8CB6-4EA5-84A3-A94CD9E82964}"/>
              </a:ext>
            </a:extLst>
          </p:cNvPr>
          <p:cNvSpPr>
            <a:spLocks/>
          </p:cNvSpPr>
          <p:nvPr/>
        </p:nvSpPr>
        <p:spPr bwMode="auto">
          <a:xfrm>
            <a:off x="7170912" y="1634630"/>
            <a:ext cx="1235916" cy="45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9pPr>
          </a:lstStyle>
          <a:p>
            <a:pPr eaLnBrk="1" hangingPunct="1"/>
            <a:r>
              <a:rPr lang="en-US" altLang="et-EE" sz="2953">
                <a:solidFill>
                  <a:schemeClr val="tx1"/>
                </a:solidFill>
                <a:ea typeface="MS PGothic" panose="020B0600070205080204" pitchFamily="34" charset="-128"/>
              </a:rPr>
              <a:t>Dualism</a:t>
            </a:r>
          </a:p>
        </p:txBody>
      </p:sp>
      <p:sp>
        <p:nvSpPr>
          <p:cNvPr id="18441" name="Rectangle 9">
            <a:extLst>
              <a:ext uri="{FF2B5EF4-FFF2-40B4-BE49-F238E27FC236}">
                <a16:creationId xmlns:a16="http://schemas.microsoft.com/office/drawing/2014/main" id="{54ED6683-ECE7-4A65-B8F9-962F2E24EEDA}"/>
              </a:ext>
            </a:extLst>
          </p:cNvPr>
          <p:cNvSpPr>
            <a:spLocks/>
          </p:cNvSpPr>
          <p:nvPr/>
        </p:nvSpPr>
        <p:spPr bwMode="auto">
          <a:xfrm>
            <a:off x="1961555" y="5884664"/>
            <a:ext cx="8268891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6" charset="0"/>
                <a:ea typeface="ヒラギノ角ゴ ProN W3" pitchFamily="6" charset="-128"/>
                <a:sym typeface="Gill Sans" pitchFamily="6" charset="0"/>
              </a:defRPr>
            </a:lvl9pPr>
          </a:lstStyle>
          <a:p>
            <a:pPr eaLnBrk="1" hangingPunct="1"/>
            <a:r>
              <a:rPr lang="en-US" altLang="et-EE" sz="2953">
                <a:solidFill>
                  <a:schemeClr val="tx1"/>
                </a:solidFill>
                <a:ea typeface="MS PGothic" panose="020B0600070205080204" pitchFamily="34" charset="-128"/>
              </a:rPr>
              <a:t>NB! Iserealiseeruvus / otsekohaldatavus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 autoUpdateAnimBg="0"/>
      <p:bldP spid="18435" grpId="0" animBg="1" autoUpdateAnimBg="0"/>
      <p:bldP spid="18436" grpId="0" animBg="1" autoUpdateAnimBg="0"/>
      <p:bldP spid="18438" grpId="0" autoUpdateAnimBg="0"/>
      <p:bldP spid="18441" grpId="0" autoUpdateAnimBg="0"/>
    </p:bldLst>
  </p:timing>
</p:sld>
</file>

<file path=ppt/theme/theme1.xml><?xml version="1.0" encoding="utf-8"?>
<a:theme xmlns:a="http://schemas.openxmlformats.org/drawingml/2006/main" name="Manual_Master">
  <a:themeElements>
    <a:clrScheme name="BrandEstonia">
      <a:dk1>
        <a:srgbClr val="575A5D"/>
      </a:dk1>
      <a:lt1>
        <a:srgbClr val="FFFFFF"/>
      </a:lt1>
      <a:dk2>
        <a:srgbClr val="0000F0"/>
      </a:dk2>
      <a:lt2>
        <a:srgbClr val="BAE6E8"/>
      </a:lt2>
      <a:accent1>
        <a:srgbClr val="000096"/>
      </a:accent1>
      <a:accent2>
        <a:srgbClr val="2E6347"/>
      </a:accent2>
      <a:accent3>
        <a:srgbClr val="FF2DB4"/>
      </a:accent3>
      <a:accent4>
        <a:srgbClr val="964542"/>
      </a:accent4>
      <a:accent5>
        <a:srgbClr val="C1BC76"/>
      </a:accent5>
      <a:accent6>
        <a:srgbClr val="FF4800"/>
      </a:accent6>
      <a:hlink>
        <a:srgbClr val="0000F0"/>
      </a:hlink>
      <a:folHlink>
        <a:srgbClr val="0000F0"/>
      </a:folHlink>
    </a:clrScheme>
    <a:fontScheme name="Aino">
      <a:majorFont>
        <a:latin typeface="Aino Headline"/>
        <a:ea typeface=""/>
        <a:cs typeface=""/>
      </a:majorFont>
      <a:minorFont>
        <a:latin typeface="Ain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_basic_210604.pptx" id="{3FA82F7A-C487-46E7-B756-AE8C66B7C511}" vid="{B3C80452-C055-47A4-8D0A-1689995999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template_basic_210604 (2)</Template>
  <TotalTime>0</TotalTime>
  <Words>592</Words>
  <Application>Microsoft Office PowerPoint</Application>
  <PresentationFormat>Widescreen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MS PGothic</vt:lpstr>
      <vt:lpstr>Aino Headline</vt:lpstr>
      <vt:lpstr>Aino</vt:lpstr>
      <vt:lpstr>Gill Sans</vt:lpstr>
      <vt:lpstr>Calibri</vt:lpstr>
      <vt:lpstr>Manual_Master</vt:lpstr>
      <vt:lpstr>Sissejuhatus õigussüsteemi</vt:lpstr>
      <vt:lpstr>Põhiseadus</vt:lpstr>
      <vt:lpstr>Õigusriiklus</vt:lpstr>
      <vt:lpstr>Õigusharud </vt:lpstr>
      <vt:lpstr>Õiguse valdkonnad</vt:lpstr>
      <vt:lpstr>Õigusnormide hierarhia</vt:lpstr>
      <vt:lpstr>Rahvusvahelise õiguse põhijooned</vt:lpstr>
      <vt:lpstr> Rahvusvahelise õiguse allikad</vt:lpstr>
      <vt:lpstr>Rahvusvahelise õiguse rakendamine</vt:lpstr>
      <vt:lpstr>Eesti Vabariigi põhiseadus</vt:lpstr>
      <vt:lpstr>Euroopa Liidu õigus</vt:lpstr>
      <vt:lpstr>LISALUGEMIST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2021-10-20T15:04:03Z</dcterms:created>
  <dcterms:modified xsi:type="dcterms:W3CDTF">2021-10-27T13:41:07Z</dcterms:modified>
</cp:coreProperties>
</file>