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395" r:id="rId6"/>
    <p:sldId id="397" r:id="rId7"/>
    <p:sldId id="402" r:id="rId8"/>
    <p:sldId id="396" r:id="rId9"/>
    <p:sldId id="398" r:id="rId10"/>
    <p:sldId id="400" r:id="rId11"/>
    <p:sldId id="401" r:id="rId12"/>
    <p:sldId id="404" r:id="rId13"/>
    <p:sldId id="394" r:id="rId14"/>
    <p:sldId id="382" r:id="rId15"/>
  </p:sldIdLst>
  <p:sldSz cx="12192000" cy="6858000"/>
  <p:notesSz cx="6858000" cy="9144000"/>
  <p:embeddedFontLst>
    <p:embeddedFont>
      <p:font typeface="Aino" panose="02000603040504020204" pitchFamily="50" charset="-70"/>
      <p:regular r:id="rId18"/>
      <p:bold r:id="rId19"/>
    </p:embeddedFont>
    <p:embeddedFont>
      <p:font typeface="Aino Headline" panose="020B0303040504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1F2"/>
    <a:srgbClr val="FCEDC5"/>
    <a:srgbClr val="2E7AA1"/>
    <a:srgbClr val="2B7AA1"/>
    <a:srgbClr val="3C0078"/>
    <a:srgbClr val="FF4800"/>
    <a:srgbClr val="C4BEC5"/>
    <a:srgbClr val="FFCA9F"/>
    <a:srgbClr val="2E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5" autoAdjust="0"/>
    <p:restoredTop sz="96958" autoAdjust="0"/>
  </p:normalViewPr>
  <p:slideViewPr>
    <p:cSldViewPr snapToGrid="0" showGuides="1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E7F82-A28E-4C9D-A8CD-8794AA54776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3FA346D-BE9D-40F4-AF9E-CF7776CCE760}">
      <dgm:prSet phldrT="[Text]"/>
      <dgm:spPr/>
      <dgm:t>
        <a:bodyPr/>
        <a:lstStyle/>
        <a:p>
          <a:r>
            <a:rPr lang="et-EE" dirty="0"/>
            <a:t>Planeerimine </a:t>
          </a:r>
          <a:endParaRPr lang="en-US" dirty="0"/>
        </a:p>
      </dgm:t>
    </dgm:pt>
    <dgm:pt modelId="{AF7339D2-6E95-4463-8FE4-6502D97C38A6}" type="parTrans" cxnId="{7F616F49-0052-4AF6-A703-4BAFC79A2A7E}">
      <dgm:prSet/>
      <dgm:spPr/>
      <dgm:t>
        <a:bodyPr/>
        <a:lstStyle/>
        <a:p>
          <a:endParaRPr lang="en-US"/>
        </a:p>
      </dgm:t>
    </dgm:pt>
    <dgm:pt modelId="{98D658C8-1027-499B-90E9-9A0BFA8F075B}" type="sibTrans" cxnId="{7F616F49-0052-4AF6-A703-4BAFC79A2A7E}">
      <dgm:prSet/>
      <dgm:spPr/>
      <dgm:t>
        <a:bodyPr/>
        <a:lstStyle/>
        <a:p>
          <a:endParaRPr lang="en-US"/>
        </a:p>
      </dgm:t>
    </dgm:pt>
    <dgm:pt modelId="{6CEFD260-5A30-4433-A380-68A91DD773CE}">
      <dgm:prSet phldrT="[Text]"/>
      <dgm:spPr/>
      <dgm:t>
        <a:bodyPr/>
        <a:lstStyle/>
        <a:p>
          <a:r>
            <a:rPr lang="et-EE" dirty="0"/>
            <a:t>Juhtimine</a:t>
          </a:r>
          <a:endParaRPr lang="en-US" dirty="0"/>
        </a:p>
      </dgm:t>
    </dgm:pt>
    <dgm:pt modelId="{FD1B761B-6826-49BD-825A-E4B14D7B72E6}" type="parTrans" cxnId="{5F2CBF32-62CE-44B8-9860-BD193814516A}">
      <dgm:prSet/>
      <dgm:spPr/>
      <dgm:t>
        <a:bodyPr/>
        <a:lstStyle/>
        <a:p>
          <a:endParaRPr lang="en-US"/>
        </a:p>
      </dgm:t>
    </dgm:pt>
    <dgm:pt modelId="{2AD974DD-74EE-4937-9157-8584DC1DDB49}" type="sibTrans" cxnId="{5F2CBF32-62CE-44B8-9860-BD193814516A}">
      <dgm:prSet/>
      <dgm:spPr/>
      <dgm:t>
        <a:bodyPr/>
        <a:lstStyle/>
        <a:p>
          <a:endParaRPr lang="en-US"/>
        </a:p>
      </dgm:t>
    </dgm:pt>
    <dgm:pt modelId="{5F8DB607-A946-4144-8D40-98D447C0EB9F}">
      <dgm:prSet phldrT="[Text]"/>
      <dgm:spPr/>
      <dgm:t>
        <a:bodyPr/>
        <a:lstStyle/>
        <a:p>
          <a:r>
            <a:rPr lang="et-EE" dirty="0"/>
            <a:t>Kontroll </a:t>
          </a:r>
          <a:endParaRPr lang="en-US" dirty="0"/>
        </a:p>
      </dgm:t>
    </dgm:pt>
    <dgm:pt modelId="{400A144B-8358-49DA-A321-1C4265864306}" type="parTrans" cxnId="{9E569526-47DF-42D7-B400-0F725BDBAEA7}">
      <dgm:prSet/>
      <dgm:spPr/>
      <dgm:t>
        <a:bodyPr/>
        <a:lstStyle/>
        <a:p>
          <a:endParaRPr lang="en-US"/>
        </a:p>
      </dgm:t>
    </dgm:pt>
    <dgm:pt modelId="{AB68E200-6227-4C88-99A7-4BC96C18EDBE}" type="sibTrans" cxnId="{9E569526-47DF-42D7-B400-0F725BDBAEA7}">
      <dgm:prSet/>
      <dgm:spPr/>
      <dgm:t>
        <a:bodyPr/>
        <a:lstStyle/>
        <a:p>
          <a:endParaRPr lang="en-US"/>
        </a:p>
      </dgm:t>
    </dgm:pt>
    <dgm:pt modelId="{376EE076-8444-4A73-8450-4E7709DF8178}" type="pres">
      <dgm:prSet presAssocID="{EC9E7F82-A28E-4C9D-A8CD-8794AA54776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A6384E-75CF-4E3C-A013-AB6755C67D3A}" type="pres">
      <dgm:prSet presAssocID="{D3FA346D-BE9D-40F4-AF9E-CF7776CCE760}" presName="gear1" presStyleLbl="node1" presStyleIdx="0" presStyleCnt="3">
        <dgm:presLayoutVars>
          <dgm:chMax val="1"/>
          <dgm:bulletEnabled val="1"/>
        </dgm:presLayoutVars>
      </dgm:prSet>
      <dgm:spPr/>
    </dgm:pt>
    <dgm:pt modelId="{9D0C1E03-331D-4F81-B1CF-E0075B8449DA}" type="pres">
      <dgm:prSet presAssocID="{D3FA346D-BE9D-40F4-AF9E-CF7776CCE760}" presName="gear1srcNode" presStyleLbl="node1" presStyleIdx="0" presStyleCnt="3"/>
      <dgm:spPr/>
    </dgm:pt>
    <dgm:pt modelId="{90182764-78B7-4B71-9AF3-4D471101A3F8}" type="pres">
      <dgm:prSet presAssocID="{D3FA346D-BE9D-40F4-AF9E-CF7776CCE760}" presName="gear1dstNode" presStyleLbl="node1" presStyleIdx="0" presStyleCnt="3"/>
      <dgm:spPr/>
    </dgm:pt>
    <dgm:pt modelId="{4E3C8975-D9CA-476B-979F-5C305FB7FB3D}" type="pres">
      <dgm:prSet presAssocID="{6CEFD260-5A30-4433-A380-68A91DD77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E6D762E9-B91B-4E14-8DD5-6807506EE7C0}" type="pres">
      <dgm:prSet presAssocID="{6CEFD260-5A30-4433-A380-68A91DD773CE}" presName="gear2srcNode" presStyleLbl="node1" presStyleIdx="1" presStyleCnt="3"/>
      <dgm:spPr/>
    </dgm:pt>
    <dgm:pt modelId="{F898390A-FC6B-4532-B119-ACD83EA28FF6}" type="pres">
      <dgm:prSet presAssocID="{6CEFD260-5A30-4433-A380-68A91DD773CE}" presName="gear2dstNode" presStyleLbl="node1" presStyleIdx="1" presStyleCnt="3"/>
      <dgm:spPr/>
    </dgm:pt>
    <dgm:pt modelId="{B4D827E7-3984-4820-B26B-6A668A0EFBEB}" type="pres">
      <dgm:prSet presAssocID="{5F8DB607-A946-4144-8D40-98D447C0EB9F}" presName="gear3" presStyleLbl="node1" presStyleIdx="2" presStyleCnt="3"/>
      <dgm:spPr/>
    </dgm:pt>
    <dgm:pt modelId="{E36E58BB-8CEA-4D10-AB5F-96D92EABCD29}" type="pres">
      <dgm:prSet presAssocID="{5F8DB607-A946-4144-8D40-98D447C0EB9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A520243-FD35-49AD-959C-1D01766A12AC}" type="pres">
      <dgm:prSet presAssocID="{5F8DB607-A946-4144-8D40-98D447C0EB9F}" presName="gear3srcNode" presStyleLbl="node1" presStyleIdx="2" presStyleCnt="3"/>
      <dgm:spPr/>
    </dgm:pt>
    <dgm:pt modelId="{C1947D9E-7249-49BA-A399-C91AFC2723DC}" type="pres">
      <dgm:prSet presAssocID="{5F8DB607-A946-4144-8D40-98D447C0EB9F}" presName="gear3dstNode" presStyleLbl="node1" presStyleIdx="2" presStyleCnt="3"/>
      <dgm:spPr/>
    </dgm:pt>
    <dgm:pt modelId="{6B9DD6D1-8728-406B-9F90-E0E6F061F7FE}" type="pres">
      <dgm:prSet presAssocID="{98D658C8-1027-499B-90E9-9A0BFA8F075B}" presName="connector1" presStyleLbl="sibTrans2D1" presStyleIdx="0" presStyleCnt="3"/>
      <dgm:spPr/>
    </dgm:pt>
    <dgm:pt modelId="{A02883F3-7B03-4CBB-84D8-4981C05A3C52}" type="pres">
      <dgm:prSet presAssocID="{2AD974DD-74EE-4937-9157-8584DC1DDB49}" presName="connector2" presStyleLbl="sibTrans2D1" presStyleIdx="1" presStyleCnt="3"/>
      <dgm:spPr/>
    </dgm:pt>
    <dgm:pt modelId="{D8C02382-7198-492E-8F16-4094DA751647}" type="pres">
      <dgm:prSet presAssocID="{AB68E200-6227-4C88-99A7-4BC96C18EDBE}" presName="connector3" presStyleLbl="sibTrans2D1" presStyleIdx="2" presStyleCnt="3"/>
      <dgm:spPr/>
    </dgm:pt>
  </dgm:ptLst>
  <dgm:cxnLst>
    <dgm:cxn modelId="{6B762A08-08BA-4CD6-ABF0-C16D8250AB18}" type="presOf" srcId="{D3FA346D-BE9D-40F4-AF9E-CF7776CCE760}" destId="{7AA6384E-75CF-4E3C-A013-AB6755C67D3A}" srcOrd="0" destOrd="0" presId="urn:microsoft.com/office/officeart/2005/8/layout/gear1"/>
    <dgm:cxn modelId="{1F04960B-A7FE-415C-B000-45FB2BBA1775}" type="presOf" srcId="{2AD974DD-74EE-4937-9157-8584DC1DDB49}" destId="{A02883F3-7B03-4CBB-84D8-4981C05A3C52}" srcOrd="0" destOrd="0" presId="urn:microsoft.com/office/officeart/2005/8/layout/gear1"/>
    <dgm:cxn modelId="{FCB5FA18-5DB9-4109-AE67-6189F0364C6E}" type="presOf" srcId="{5F8DB607-A946-4144-8D40-98D447C0EB9F}" destId="{B4D827E7-3984-4820-B26B-6A668A0EFBEB}" srcOrd="0" destOrd="0" presId="urn:microsoft.com/office/officeart/2005/8/layout/gear1"/>
    <dgm:cxn modelId="{C7C3A71D-75BC-4972-87D5-BB4D3DC9F727}" type="presOf" srcId="{5F8DB607-A946-4144-8D40-98D447C0EB9F}" destId="{E36E58BB-8CEA-4D10-AB5F-96D92EABCD29}" srcOrd="1" destOrd="0" presId="urn:microsoft.com/office/officeart/2005/8/layout/gear1"/>
    <dgm:cxn modelId="{9E569526-47DF-42D7-B400-0F725BDBAEA7}" srcId="{EC9E7F82-A28E-4C9D-A8CD-8794AA54776E}" destId="{5F8DB607-A946-4144-8D40-98D447C0EB9F}" srcOrd="2" destOrd="0" parTransId="{400A144B-8358-49DA-A321-1C4265864306}" sibTransId="{AB68E200-6227-4C88-99A7-4BC96C18EDBE}"/>
    <dgm:cxn modelId="{5F2CBF32-62CE-44B8-9860-BD193814516A}" srcId="{EC9E7F82-A28E-4C9D-A8CD-8794AA54776E}" destId="{6CEFD260-5A30-4433-A380-68A91DD773CE}" srcOrd="1" destOrd="0" parTransId="{FD1B761B-6826-49BD-825A-E4B14D7B72E6}" sibTransId="{2AD974DD-74EE-4937-9157-8584DC1DDB49}"/>
    <dgm:cxn modelId="{AABD4238-A299-4C60-865A-965982DD48DF}" type="presOf" srcId="{6CEFD260-5A30-4433-A380-68A91DD773CE}" destId="{F898390A-FC6B-4532-B119-ACD83EA28FF6}" srcOrd="2" destOrd="0" presId="urn:microsoft.com/office/officeart/2005/8/layout/gear1"/>
    <dgm:cxn modelId="{7F616F49-0052-4AF6-A703-4BAFC79A2A7E}" srcId="{EC9E7F82-A28E-4C9D-A8CD-8794AA54776E}" destId="{D3FA346D-BE9D-40F4-AF9E-CF7776CCE760}" srcOrd="0" destOrd="0" parTransId="{AF7339D2-6E95-4463-8FE4-6502D97C38A6}" sibTransId="{98D658C8-1027-499B-90E9-9A0BFA8F075B}"/>
    <dgm:cxn modelId="{ACFB576E-366F-41C8-93B0-794E9C247B86}" type="presOf" srcId="{AB68E200-6227-4C88-99A7-4BC96C18EDBE}" destId="{D8C02382-7198-492E-8F16-4094DA751647}" srcOrd="0" destOrd="0" presId="urn:microsoft.com/office/officeart/2005/8/layout/gear1"/>
    <dgm:cxn modelId="{FAB49770-8E4B-4D63-A9EF-B152A03563E8}" type="presOf" srcId="{D3FA346D-BE9D-40F4-AF9E-CF7776CCE760}" destId="{9D0C1E03-331D-4F81-B1CF-E0075B8449DA}" srcOrd="1" destOrd="0" presId="urn:microsoft.com/office/officeart/2005/8/layout/gear1"/>
    <dgm:cxn modelId="{91826E55-C0AB-42D0-BB7B-B11DDD0A6B7C}" type="presOf" srcId="{EC9E7F82-A28E-4C9D-A8CD-8794AA54776E}" destId="{376EE076-8444-4A73-8450-4E7709DF8178}" srcOrd="0" destOrd="0" presId="urn:microsoft.com/office/officeart/2005/8/layout/gear1"/>
    <dgm:cxn modelId="{FC69855A-5A20-4BD0-830A-14C84A4C5065}" type="presOf" srcId="{5F8DB607-A946-4144-8D40-98D447C0EB9F}" destId="{C1947D9E-7249-49BA-A399-C91AFC2723DC}" srcOrd="3" destOrd="0" presId="urn:microsoft.com/office/officeart/2005/8/layout/gear1"/>
    <dgm:cxn modelId="{1F229080-D5EB-43D0-B75E-BE30D150B8FF}" type="presOf" srcId="{D3FA346D-BE9D-40F4-AF9E-CF7776CCE760}" destId="{90182764-78B7-4B71-9AF3-4D471101A3F8}" srcOrd="2" destOrd="0" presId="urn:microsoft.com/office/officeart/2005/8/layout/gear1"/>
    <dgm:cxn modelId="{36C05193-2661-4F5D-89EC-F6EDB3E97409}" type="presOf" srcId="{6CEFD260-5A30-4433-A380-68A91DD773CE}" destId="{E6D762E9-B91B-4E14-8DD5-6807506EE7C0}" srcOrd="1" destOrd="0" presId="urn:microsoft.com/office/officeart/2005/8/layout/gear1"/>
    <dgm:cxn modelId="{E71277AE-E0AF-4B4D-9304-595B59583F4B}" type="presOf" srcId="{6CEFD260-5A30-4433-A380-68A91DD773CE}" destId="{4E3C8975-D9CA-476B-979F-5C305FB7FB3D}" srcOrd="0" destOrd="0" presId="urn:microsoft.com/office/officeart/2005/8/layout/gear1"/>
    <dgm:cxn modelId="{7FE60AE4-3599-4A60-9D05-771148DFA1CD}" type="presOf" srcId="{5F8DB607-A946-4144-8D40-98D447C0EB9F}" destId="{EA520243-FD35-49AD-959C-1D01766A12AC}" srcOrd="2" destOrd="0" presId="urn:microsoft.com/office/officeart/2005/8/layout/gear1"/>
    <dgm:cxn modelId="{457C22E8-455F-4EB5-9013-F00D11623039}" type="presOf" srcId="{98D658C8-1027-499B-90E9-9A0BFA8F075B}" destId="{6B9DD6D1-8728-406B-9F90-E0E6F061F7FE}" srcOrd="0" destOrd="0" presId="urn:microsoft.com/office/officeart/2005/8/layout/gear1"/>
    <dgm:cxn modelId="{8BD2E7F6-58F5-4EAE-844C-5335C508A592}" type="presParOf" srcId="{376EE076-8444-4A73-8450-4E7709DF8178}" destId="{7AA6384E-75CF-4E3C-A013-AB6755C67D3A}" srcOrd="0" destOrd="0" presId="urn:microsoft.com/office/officeart/2005/8/layout/gear1"/>
    <dgm:cxn modelId="{06C1B580-598B-411D-8268-34293D668E2A}" type="presParOf" srcId="{376EE076-8444-4A73-8450-4E7709DF8178}" destId="{9D0C1E03-331D-4F81-B1CF-E0075B8449DA}" srcOrd="1" destOrd="0" presId="urn:microsoft.com/office/officeart/2005/8/layout/gear1"/>
    <dgm:cxn modelId="{194BF0CE-B93D-485B-B27D-844321BAEB95}" type="presParOf" srcId="{376EE076-8444-4A73-8450-4E7709DF8178}" destId="{90182764-78B7-4B71-9AF3-4D471101A3F8}" srcOrd="2" destOrd="0" presId="urn:microsoft.com/office/officeart/2005/8/layout/gear1"/>
    <dgm:cxn modelId="{9F51E2D5-3417-4745-9268-729F5CF1EC74}" type="presParOf" srcId="{376EE076-8444-4A73-8450-4E7709DF8178}" destId="{4E3C8975-D9CA-476B-979F-5C305FB7FB3D}" srcOrd="3" destOrd="0" presId="urn:microsoft.com/office/officeart/2005/8/layout/gear1"/>
    <dgm:cxn modelId="{506EE4D6-831A-4B73-BDC2-B489571A6CE2}" type="presParOf" srcId="{376EE076-8444-4A73-8450-4E7709DF8178}" destId="{E6D762E9-B91B-4E14-8DD5-6807506EE7C0}" srcOrd="4" destOrd="0" presId="urn:microsoft.com/office/officeart/2005/8/layout/gear1"/>
    <dgm:cxn modelId="{D0FEDBEA-DCE7-4471-9A4B-6BFA8EF4937F}" type="presParOf" srcId="{376EE076-8444-4A73-8450-4E7709DF8178}" destId="{F898390A-FC6B-4532-B119-ACD83EA28FF6}" srcOrd="5" destOrd="0" presId="urn:microsoft.com/office/officeart/2005/8/layout/gear1"/>
    <dgm:cxn modelId="{9546F608-DD6D-4EE3-9D35-9AF093B72CA9}" type="presParOf" srcId="{376EE076-8444-4A73-8450-4E7709DF8178}" destId="{B4D827E7-3984-4820-B26B-6A668A0EFBEB}" srcOrd="6" destOrd="0" presId="urn:microsoft.com/office/officeart/2005/8/layout/gear1"/>
    <dgm:cxn modelId="{CD91EC7A-EAE6-4F76-BF86-16A48F4B18A4}" type="presParOf" srcId="{376EE076-8444-4A73-8450-4E7709DF8178}" destId="{E36E58BB-8CEA-4D10-AB5F-96D92EABCD29}" srcOrd="7" destOrd="0" presId="urn:microsoft.com/office/officeart/2005/8/layout/gear1"/>
    <dgm:cxn modelId="{E5F79B17-ACA5-4F2F-B76D-448B9C9D9387}" type="presParOf" srcId="{376EE076-8444-4A73-8450-4E7709DF8178}" destId="{EA520243-FD35-49AD-959C-1D01766A12AC}" srcOrd="8" destOrd="0" presId="urn:microsoft.com/office/officeart/2005/8/layout/gear1"/>
    <dgm:cxn modelId="{071D6336-5614-45C0-8A3D-F4F0C8B72738}" type="presParOf" srcId="{376EE076-8444-4A73-8450-4E7709DF8178}" destId="{C1947D9E-7249-49BA-A399-C91AFC2723DC}" srcOrd="9" destOrd="0" presId="urn:microsoft.com/office/officeart/2005/8/layout/gear1"/>
    <dgm:cxn modelId="{FE745297-E896-454B-9BCF-58257AD8568F}" type="presParOf" srcId="{376EE076-8444-4A73-8450-4E7709DF8178}" destId="{6B9DD6D1-8728-406B-9F90-E0E6F061F7FE}" srcOrd="10" destOrd="0" presId="urn:microsoft.com/office/officeart/2005/8/layout/gear1"/>
    <dgm:cxn modelId="{E9F0537A-D379-4B95-947D-C1CC2B4DE131}" type="presParOf" srcId="{376EE076-8444-4A73-8450-4E7709DF8178}" destId="{A02883F3-7B03-4CBB-84D8-4981C05A3C52}" srcOrd="11" destOrd="0" presId="urn:microsoft.com/office/officeart/2005/8/layout/gear1"/>
    <dgm:cxn modelId="{F1984843-A215-4EB9-8930-BD0996816B1B}" type="presParOf" srcId="{376EE076-8444-4A73-8450-4E7709DF8178}" destId="{D8C02382-7198-492E-8F16-4094DA7516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62054-1D6A-4888-8422-DEA47A41CA9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E3466-242C-4C77-A94A-7FC58C5A8091}">
      <dgm:prSet phldrT="[Text]"/>
      <dgm:spPr/>
      <dgm:t>
        <a:bodyPr/>
        <a:lstStyle/>
        <a:p>
          <a:r>
            <a:rPr lang="et-EE" dirty="0"/>
            <a:t>Demokraatlikkus</a:t>
          </a:r>
          <a:endParaRPr lang="en-US" dirty="0"/>
        </a:p>
      </dgm:t>
    </dgm:pt>
    <dgm:pt modelId="{CBE3F0E9-8380-48E4-8B61-34AB9EFB2F27}" type="parTrans" cxnId="{8F0A9605-C93E-460F-89CB-A85C655B9944}">
      <dgm:prSet/>
      <dgm:spPr/>
      <dgm:t>
        <a:bodyPr/>
        <a:lstStyle/>
        <a:p>
          <a:endParaRPr lang="en-US"/>
        </a:p>
      </dgm:t>
    </dgm:pt>
    <dgm:pt modelId="{47CC278E-0DD7-438B-BA9D-1D755617E134}" type="sibTrans" cxnId="{8F0A9605-C93E-460F-89CB-A85C655B9944}">
      <dgm:prSet/>
      <dgm:spPr/>
      <dgm:t>
        <a:bodyPr/>
        <a:lstStyle/>
        <a:p>
          <a:endParaRPr lang="en-US"/>
        </a:p>
      </dgm:t>
    </dgm:pt>
    <dgm:pt modelId="{1BC4FB02-10F2-4EC9-B985-B8F559A4B9A5}">
      <dgm:prSet phldrT="[Text]"/>
      <dgm:spPr/>
      <dgm:t>
        <a:bodyPr/>
        <a:lstStyle/>
        <a:p>
          <a:r>
            <a:rPr lang="et-EE" dirty="0"/>
            <a:t>Läbipaistvus</a:t>
          </a:r>
          <a:endParaRPr lang="en-US" dirty="0"/>
        </a:p>
      </dgm:t>
    </dgm:pt>
    <dgm:pt modelId="{0ECEDD8F-2F9D-4C65-8C07-45238C77FCFC}" type="parTrans" cxnId="{D46C4F1F-2747-4179-BDEF-27E8F7217A4D}">
      <dgm:prSet/>
      <dgm:spPr/>
      <dgm:t>
        <a:bodyPr/>
        <a:lstStyle/>
        <a:p>
          <a:endParaRPr lang="en-US"/>
        </a:p>
      </dgm:t>
    </dgm:pt>
    <dgm:pt modelId="{A8FABFB6-A568-4D68-8BDC-DD80A8B59604}" type="sibTrans" cxnId="{D46C4F1F-2747-4179-BDEF-27E8F7217A4D}">
      <dgm:prSet/>
      <dgm:spPr/>
      <dgm:t>
        <a:bodyPr/>
        <a:lstStyle/>
        <a:p>
          <a:endParaRPr lang="en-US"/>
        </a:p>
      </dgm:t>
    </dgm:pt>
    <dgm:pt modelId="{947D72E3-D2E6-49B4-A8C7-A9C89C24FEE6}">
      <dgm:prSet phldrT="[Text]"/>
      <dgm:spPr/>
      <dgm:t>
        <a:bodyPr/>
        <a:lstStyle/>
        <a:p>
          <a:r>
            <a:rPr lang="et-EE" dirty="0"/>
            <a:t>Efektiivsus</a:t>
          </a:r>
          <a:endParaRPr lang="en-US" dirty="0"/>
        </a:p>
      </dgm:t>
    </dgm:pt>
    <dgm:pt modelId="{4EF63571-9808-4F1A-821A-307E6651424D}" type="parTrans" cxnId="{398031D6-4C73-4F69-9635-E35B6BC24D83}">
      <dgm:prSet/>
      <dgm:spPr/>
      <dgm:t>
        <a:bodyPr/>
        <a:lstStyle/>
        <a:p>
          <a:endParaRPr lang="en-US"/>
        </a:p>
      </dgm:t>
    </dgm:pt>
    <dgm:pt modelId="{1F29C449-6768-4A13-B651-2B48534647F0}" type="sibTrans" cxnId="{398031D6-4C73-4F69-9635-E35B6BC24D83}">
      <dgm:prSet/>
      <dgm:spPr/>
      <dgm:t>
        <a:bodyPr/>
        <a:lstStyle/>
        <a:p>
          <a:endParaRPr lang="en-US"/>
        </a:p>
      </dgm:t>
    </dgm:pt>
    <dgm:pt modelId="{09B8338A-3431-42DD-AFEC-2028350BB2EB}">
      <dgm:prSet phldrT="[Text]"/>
      <dgm:spPr/>
      <dgm:t>
        <a:bodyPr/>
        <a:lstStyle/>
        <a:p>
          <a:r>
            <a:rPr lang="et-EE" dirty="0"/>
            <a:t>Paindlikkus</a:t>
          </a:r>
          <a:endParaRPr lang="en-US" dirty="0"/>
        </a:p>
      </dgm:t>
    </dgm:pt>
    <dgm:pt modelId="{0C954A79-4157-482A-BCB2-F0AD5392C069}" type="parTrans" cxnId="{B7F4DE4E-001D-4BC9-814E-F7C3BCE72371}">
      <dgm:prSet/>
      <dgm:spPr/>
      <dgm:t>
        <a:bodyPr/>
        <a:lstStyle/>
        <a:p>
          <a:endParaRPr lang="en-US"/>
        </a:p>
      </dgm:t>
    </dgm:pt>
    <dgm:pt modelId="{8F87569D-6F59-43FA-A720-4F5CA9A1B705}" type="sibTrans" cxnId="{B7F4DE4E-001D-4BC9-814E-F7C3BCE72371}">
      <dgm:prSet/>
      <dgm:spPr/>
      <dgm:t>
        <a:bodyPr/>
        <a:lstStyle/>
        <a:p>
          <a:endParaRPr lang="en-US"/>
        </a:p>
      </dgm:t>
    </dgm:pt>
    <dgm:pt modelId="{C547E127-0E05-4236-ABC0-7234A84AC6E6}" type="pres">
      <dgm:prSet presAssocID="{25162054-1D6A-4888-8422-DEA47A41CA9F}" presName="matrix" presStyleCnt="0">
        <dgm:presLayoutVars>
          <dgm:chMax val="1"/>
          <dgm:dir/>
          <dgm:resizeHandles val="exact"/>
        </dgm:presLayoutVars>
      </dgm:prSet>
      <dgm:spPr/>
    </dgm:pt>
    <dgm:pt modelId="{404A4395-2609-453B-9170-2887E02FA2EF}" type="pres">
      <dgm:prSet presAssocID="{25162054-1D6A-4888-8422-DEA47A41CA9F}" presName="diamond" presStyleLbl="bgShp" presStyleIdx="0" presStyleCnt="1"/>
      <dgm:spPr/>
    </dgm:pt>
    <dgm:pt modelId="{421A21E0-0EF1-4654-9F4A-E9A716F69E69}" type="pres">
      <dgm:prSet presAssocID="{25162054-1D6A-4888-8422-DEA47A41CA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D863DA-4E20-461A-9832-0D14BE38708F}" type="pres">
      <dgm:prSet presAssocID="{25162054-1D6A-4888-8422-DEA47A41CA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800E1D-02CC-478B-B00A-D9DB7F24ECBC}" type="pres">
      <dgm:prSet presAssocID="{25162054-1D6A-4888-8422-DEA47A41CA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7C7A2B-FBEE-4635-B157-79DEBDF40412}" type="pres">
      <dgm:prSet presAssocID="{25162054-1D6A-4888-8422-DEA47A41CA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0A9605-C93E-460F-89CB-A85C655B9944}" srcId="{25162054-1D6A-4888-8422-DEA47A41CA9F}" destId="{D95E3466-242C-4C77-A94A-7FC58C5A8091}" srcOrd="0" destOrd="0" parTransId="{CBE3F0E9-8380-48E4-8B61-34AB9EFB2F27}" sibTransId="{47CC278E-0DD7-438B-BA9D-1D755617E134}"/>
    <dgm:cxn modelId="{D46C4F1F-2747-4179-BDEF-27E8F7217A4D}" srcId="{25162054-1D6A-4888-8422-DEA47A41CA9F}" destId="{1BC4FB02-10F2-4EC9-B985-B8F559A4B9A5}" srcOrd="1" destOrd="0" parTransId="{0ECEDD8F-2F9D-4C65-8C07-45238C77FCFC}" sibTransId="{A8FABFB6-A568-4D68-8BDC-DD80A8B59604}"/>
    <dgm:cxn modelId="{8667C322-B884-4DD8-BEA1-7641C9B00F56}" type="presOf" srcId="{09B8338A-3431-42DD-AFEC-2028350BB2EB}" destId="{087C7A2B-FBEE-4635-B157-79DEBDF40412}" srcOrd="0" destOrd="0" presId="urn:microsoft.com/office/officeart/2005/8/layout/matrix3"/>
    <dgm:cxn modelId="{B7F4DE4E-001D-4BC9-814E-F7C3BCE72371}" srcId="{25162054-1D6A-4888-8422-DEA47A41CA9F}" destId="{09B8338A-3431-42DD-AFEC-2028350BB2EB}" srcOrd="3" destOrd="0" parTransId="{0C954A79-4157-482A-BCB2-F0AD5392C069}" sibTransId="{8F87569D-6F59-43FA-A720-4F5CA9A1B705}"/>
    <dgm:cxn modelId="{A4896C56-489C-4098-9594-E75EC55BDCD3}" type="presOf" srcId="{25162054-1D6A-4888-8422-DEA47A41CA9F}" destId="{C547E127-0E05-4236-ABC0-7234A84AC6E6}" srcOrd="0" destOrd="0" presId="urn:microsoft.com/office/officeart/2005/8/layout/matrix3"/>
    <dgm:cxn modelId="{428F92AA-1E52-4971-8CF9-3EA8F447F77E}" type="presOf" srcId="{1BC4FB02-10F2-4EC9-B985-B8F559A4B9A5}" destId="{F2D863DA-4E20-461A-9832-0D14BE38708F}" srcOrd="0" destOrd="0" presId="urn:microsoft.com/office/officeart/2005/8/layout/matrix3"/>
    <dgm:cxn modelId="{55F9E8B0-EE68-4A18-BAF5-C6CA1E288014}" type="presOf" srcId="{947D72E3-D2E6-49B4-A8C7-A9C89C24FEE6}" destId="{56800E1D-02CC-478B-B00A-D9DB7F24ECBC}" srcOrd="0" destOrd="0" presId="urn:microsoft.com/office/officeart/2005/8/layout/matrix3"/>
    <dgm:cxn modelId="{398031D6-4C73-4F69-9635-E35B6BC24D83}" srcId="{25162054-1D6A-4888-8422-DEA47A41CA9F}" destId="{947D72E3-D2E6-49B4-A8C7-A9C89C24FEE6}" srcOrd="2" destOrd="0" parTransId="{4EF63571-9808-4F1A-821A-307E6651424D}" sibTransId="{1F29C449-6768-4A13-B651-2B48534647F0}"/>
    <dgm:cxn modelId="{D25DABE7-8B06-45D7-96F4-115D33D10174}" type="presOf" srcId="{D95E3466-242C-4C77-A94A-7FC58C5A8091}" destId="{421A21E0-0EF1-4654-9F4A-E9A716F69E69}" srcOrd="0" destOrd="0" presId="urn:microsoft.com/office/officeart/2005/8/layout/matrix3"/>
    <dgm:cxn modelId="{8D900A52-41F0-4A57-8FDD-0AC8C37FD156}" type="presParOf" srcId="{C547E127-0E05-4236-ABC0-7234A84AC6E6}" destId="{404A4395-2609-453B-9170-2887E02FA2EF}" srcOrd="0" destOrd="0" presId="urn:microsoft.com/office/officeart/2005/8/layout/matrix3"/>
    <dgm:cxn modelId="{8C1A4CBD-8F7E-4657-BDA6-99B87C4926CF}" type="presParOf" srcId="{C547E127-0E05-4236-ABC0-7234A84AC6E6}" destId="{421A21E0-0EF1-4654-9F4A-E9A716F69E69}" srcOrd="1" destOrd="0" presId="urn:microsoft.com/office/officeart/2005/8/layout/matrix3"/>
    <dgm:cxn modelId="{5952BD4D-2761-420F-BB23-1EA75AF44016}" type="presParOf" srcId="{C547E127-0E05-4236-ABC0-7234A84AC6E6}" destId="{F2D863DA-4E20-461A-9832-0D14BE38708F}" srcOrd="2" destOrd="0" presId="urn:microsoft.com/office/officeart/2005/8/layout/matrix3"/>
    <dgm:cxn modelId="{895F8D4D-AA89-4D4F-93C2-1B1B90BE8C7C}" type="presParOf" srcId="{C547E127-0E05-4236-ABC0-7234A84AC6E6}" destId="{56800E1D-02CC-478B-B00A-D9DB7F24ECBC}" srcOrd="3" destOrd="0" presId="urn:microsoft.com/office/officeart/2005/8/layout/matrix3"/>
    <dgm:cxn modelId="{29E1DC93-DFD3-40D6-9C1C-D5C4E63DA84E}" type="presParOf" srcId="{C547E127-0E05-4236-ABC0-7234A84AC6E6}" destId="{087C7A2B-FBEE-4635-B157-79DEBDF4041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384E-75CF-4E3C-A013-AB6755C67D3A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 dirty="0"/>
            <a:t>Planeerimine </a:t>
          </a:r>
          <a:endParaRPr lang="en-US" sz="1700" kern="1200" dirty="0"/>
        </a:p>
      </dsp:txBody>
      <dsp:txXfrm>
        <a:off x="4392232" y="3136513"/>
        <a:ext cx="1781934" cy="1531918"/>
      </dsp:txXfrm>
    </dsp:sp>
    <dsp:sp modelId="{4E3C8975-D9CA-476B-979F-5C305FB7FB3D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 dirty="0"/>
            <a:t>Juhtimine</a:t>
          </a:r>
          <a:endParaRPr lang="en-US" sz="1700" kern="1200" dirty="0"/>
        </a:p>
      </dsp:txBody>
      <dsp:txXfrm>
        <a:off x="2604759" y="2282937"/>
        <a:ext cx="1076134" cy="1069538"/>
      </dsp:txXfrm>
    </dsp:sp>
    <dsp:sp modelId="{B4D827E7-3984-4820-B26B-6A668A0EFBEB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 dirty="0"/>
            <a:t>Kontroll </a:t>
          </a:r>
          <a:endParaRPr lang="en-US" sz="1700" kern="1200" dirty="0"/>
        </a:p>
      </dsp:txBody>
      <dsp:txXfrm rot="-20700000">
        <a:off x="3738879" y="704426"/>
        <a:ext cx="1192106" cy="1192106"/>
      </dsp:txXfrm>
    </dsp:sp>
    <dsp:sp modelId="{6B9DD6D1-8728-406B-9F90-E0E6F061F7FE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883F3-7B03-4CBB-84D8-4981C05A3C52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02382-7198-492E-8F16-4094DA751647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4395-2609-453B-9170-2887E02FA2EF}">
      <dsp:nvSpPr>
        <dsp:cNvPr id="0" name=""/>
        <dsp:cNvSpPr/>
      </dsp:nvSpPr>
      <dsp:spPr>
        <a:xfrm>
          <a:off x="995123" y="0"/>
          <a:ext cx="6137753" cy="613775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A21E0-0EF1-4654-9F4A-E9A716F69E69}">
      <dsp:nvSpPr>
        <dsp:cNvPr id="0" name=""/>
        <dsp:cNvSpPr/>
      </dsp:nvSpPr>
      <dsp:spPr>
        <a:xfrm>
          <a:off x="1578210" y="583086"/>
          <a:ext cx="2393723" cy="2393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Demokraatlikkus</a:t>
          </a:r>
          <a:endParaRPr lang="en-US" sz="2000" kern="1200" dirty="0"/>
        </a:p>
      </dsp:txBody>
      <dsp:txXfrm>
        <a:off x="1695062" y="699938"/>
        <a:ext cx="2160019" cy="2160019"/>
      </dsp:txXfrm>
    </dsp:sp>
    <dsp:sp modelId="{F2D863DA-4E20-461A-9832-0D14BE38708F}">
      <dsp:nvSpPr>
        <dsp:cNvPr id="0" name=""/>
        <dsp:cNvSpPr/>
      </dsp:nvSpPr>
      <dsp:spPr>
        <a:xfrm>
          <a:off x="4156066" y="583086"/>
          <a:ext cx="2393723" cy="2393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Läbipaistvus</a:t>
          </a:r>
          <a:endParaRPr lang="en-US" sz="2000" kern="1200" dirty="0"/>
        </a:p>
      </dsp:txBody>
      <dsp:txXfrm>
        <a:off x="4272918" y="699938"/>
        <a:ext cx="2160019" cy="2160019"/>
      </dsp:txXfrm>
    </dsp:sp>
    <dsp:sp modelId="{56800E1D-02CC-478B-B00A-D9DB7F24ECBC}">
      <dsp:nvSpPr>
        <dsp:cNvPr id="0" name=""/>
        <dsp:cNvSpPr/>
      </dsp:nvSpPr>
      <dsp:spPr>
        <a:xfrm>
          <a:off x="1578210" y="3160942"/>
          <a:ext cx="2393723" cy="2393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Efektiivsus</a:t>
          </a:r>
          <a:endParaRPr lang="en-US" sz="2000" kern="1200" dirty="0"/>
        </a:p>
      </dsp:txBody>
      <dsp:txXfrm>
        <a:off x="1695062" y="3277794"/>
        <a:ext cx="2160019" cy="2160019"/>
      </dsp:txXfrm>
    </dsp:sp>
    <dsp:sp modelId="{087C7A2B-FBEE-4635-B157-79DEBDF40412}">
      <dsp:nvSpPr>
        <dsp:cNvPr id="0" name=""/>
        <dsp:cNvSpPr/>
      </dsp:nvSpPr>
      <dsp:spPr>
        <a:xfrm>
          <a:off x="4156066" y="3160942"/>
          <a:ext cx="2393723" cy="2393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Paindlikkus</a:t>
          </a:r>
          <a:endParaRPr lang="en-US" sz="2000" kern="1200" dirty="0"/>
        </a:p>
      </dsp:txBody>
      <dsp:txXfrm>
        <a:off x="4272918" y="3277794"/>
        <a:ext cx="2160019" cy="216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66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  <p:sldLayoutId id="2147483746" r:id="rId6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handusministeerium.ee/et/sissejuhatus" TargetMode="External"/><Relationship Id="rId7" Type="http://schemas.openxmlformats.org/officeDocument/2006/relationships/hyperlink" Target="https://rito.riigikogu.ee/wordpress/wp-content/uploads/2016/02/Tulemuseelarvestamise-m%C3%B5jud-ja-ohud-Ringa-Raudla.pdf" TargetMode="External"/><Relationship Id="rId2" Type="http://schemas.openxmlformats.org/officeDocument/2006/relationships/hyperlink" Target="https://www.riigiteataja.ee/akt/117042021004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edasi.org/38011/ringa-raudla-vola-valud-ja-volud-majanduspoliitikas/" TargetMode="External"/><Relationship Id="rId5" Type="http://schemas.openxmlformats.org/officeDocument/2006/relationships/hyperlink" Target="https://www.rahandusministeerium.ee/et/riigieelarve-ja-majandus/riigi-eelarvestrateegia" TargetMode="External"/><Relationship Id="rId4" Type="http://schemas.openxmlformats.org/officeDocument/2006/relationships/hyperlink" Target="https://www.rahandusministeerium.ee/et/eesmargidtegevused/riigieelarve-ja-majandus/riigieelarve-ja-majandusulevaat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6" y="658801"/>
            <a:ext cx="9103437" cy="1617674"/>
          </a:xfrm>
        </p:spPr>
        <p:txBody>
          <a:bodyPr/>
          <a:lstStyle/>
          <a:p>
            <a:r>
              <a:rPr lang="et-EE" dirty="0"/>
              <a:t>Teema 4.3.</a:t>
            </a:r>
            <a:br>
              <a:rPr lang="et-EE" dirty="0"/>
            </a:br>
            <a:r>
              <a:rPr lang="et-EE" dirty="0"/>
              <a:t>Riigieelarve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Prof. Dr. Ringa Raudla</a:t>
            </a:r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B570-B079-4212-8B4E-A39178EF9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594CA-07DE-4D23-B48D-A9B384FB6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5E4D8-2F2E-4A95-B940-19B64175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6" y="149087"/>
            <a:ext cx="11861927" cy="6411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957" y="6314497"/>
            <a:ext cx="1405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/>
              <a:t>Allikas: Riigikantselei</a:t>
            </a:r>
          </a:p>
        </p:txBody>
      </p:sp>
    </p:spTree>
    <p:extLst>
      <p:ext uri="{BB962C8B-B14F-4D97-AF65-F5344CB8AC3E}">
        <p14:creationId xmlns:p14="http://schemas.microsoft.com/office/powerpoint/2010/main" val="8203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7660" y="1601444"/>
            <a:ext cx="11236680" cy="4302741"/>
          </a:xfrm>
        </p:spPr>
        <p:txBody>
          <a:bodyPr/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Riigieelarve seadus: </a:t>
            </a:r>
            <a:r>
              <a:rPr lang="et-EE" dirty="0">
                <a:hlinkClick r:id="rId2"/>
              </a:rPr>
              <a:t>https://www.riigiteataja.ee/akt/117042021004</a:t>
            </a:r>
            <a:endParaRPr lang="et-EE" dirty="0"/>
          </a:p>
          <a:p>
            <a:r>
              <a:rPr lang="et-EE" dirty="0"/>
              <a:t>Käsiraamat: Strateegiline planeerimine ja finantsjuhtimine: </a:t>
            </a:r>
            <a:r>
              <a:rPr lang="et-EE" dirty="0">
                <a:hlinkClick r:id="rId3"/>
              </a:rPr>
              <a:t>https://www.rahandusministeerium.ee/et/sissejuhatus</a:t>
            </a:r>
            <a:endParaRPr lang="et-EE" dirty="0"/>
          </a:p>
          <a:p>
            <a:r>
              <a:rPr lang="et-EE" dirty="0"/>
              <a:t>Riigieelarve. </a:t>
            </a:r>
            <a:r>
              <a:rPr lang="et-EE" dirty="0">
                <a:hlinkClick r:id="rId4"/>
              </a:rPr>
              <a:t>https://www.rahandusministeerium.ee/et/eesmargidtegevused/riigieelarve-ja-majandus/riigieelarve-ja-majandusulevaated</a:t>
            </a:r>
            <a:endParaRPr lang="et-EE" dirty="0"/>
          </a:p>
          <a:p>
            <a:r>
              <a:rPr lang="et-EE" dirty="0"/>
              <a:t>Riigi eelarvestrateegia. </a:t>
            </a:r>
            <a:r>
              <a:rPr lang="et-EE" dirty="0">
                <a:hlinkClick r:id="rId5"/>
              </a:rPr>
              <a:t>https://www.rahandusministeerium.ee/et/riigieelarve-ja-majandus/riigi-eelarvestrateegia</a:t>
            </a:r>
            <a:endParaRPr lang="et-EE" dirty="0"/>
          </a:p>
          <a:p>
            <a:r>
              <a:rPr lang="et-EE" dirty="0"/>
              <a:t>Ringa Raudla. Laenu valud ja võlud majanduspoliitikas. </a:t>
            </a:r>
            <a:r>
              <a:rPr lang="et-EE" dirty="0">
                <a:hlinkClick r:id="rId6"/>
              </a:rPr>
              <a:t>https://edasi.org/38011/ringa-raudla-vola-valud-ja-volud-majanduspoliitikas/</a:t>
            </a:r>
            <a:endParaRPr lang="et-EE" dirty="0"/>
          </a:p>
          <a:p>
            <a:r>
              <a:rPr lang="et-EE" dirty="0"/>
              <a:t>Ringa Raudla. Tulemuseelarvestamise mõjud ja ohud. </a:t>
            </a:r>
            <a:r>
              <a:rPr lang="et-EE" dirty="0">
                <a:hlinkClick r:id="rId7"/>
              </a:rPr>
              <a:t>https://rito.riigikogu.ee/wordpress/wp-content/uploads/2016/02/Tulemuseelarvestamise-m%C3%B5jud-ja-ohud-Ringa-Raudla.pdf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0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 b="1278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Riigieelarve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b="1" dirty="0"/>
              <a:t>Üks olulisemaid dokumente Eesti riigis</a:t>
            </a:r>
          </a:p>
          <a:p>
            <a:endParaRPr lang="et-EE" dirty="0"/>
          </a:p>
          <a:p>
            <a:r>
              <a:rPr lang="et-EE" dirty="0"/>
              <a:t>Võetakse vastu seadusena Riigikogu poolt</a:t>
            </a:r>
          </a:p>
          <a:p>
            <a:endParaRPr lang="et-EE" dirty="0"/>
          </a:p>
          <a:p>
            <a:r>
              <a:rPr lang="et-EE" dirty="0"/>
              <a:t>Riigieelarve = riigi aastane rahastamiskava, milles kajastatakse vahendid, mida riik eelarveaastal plaanib koguda, saada toetusena, vahendada ja kasutada.</a:t>
            </a:r>
          </a:p>
          <a:p>
            <a:endParaRPr lang="et-EE" dirty="0"/>
          </a:p>
          <a:p>
            <a:r>
              <a:rPr lang="et-EE" dirty="0"/>
              <a:t>Eelarveaasta: 1. jaanuar–31. detsember</a:t>
            </a:r>
          </a:p>
          <a:p>
            <a:endParaRPr lang="et-EE" dirty="0"/>
          </a:p>
          <a:p>
            <a:r>
              <a:rPr lang="et-EE" dirty="0"/>
              <a:t>Protsessi reguleerivad: Põhiseadus &amp; Riigieelarve seadus.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68728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313070"/>
            <a:ext cx="4934607" cy="1617674"/>
          </a:xfrm>
        </p:spPr>
        <p:txBody>
          <a:bodyPr/>
          <a:lstStyle/>
          <a:p>
            <a:r>
              <a:rPr lang="et-EE" sz="3500" dirty="0"/>
              <a:t>Riigieelarvestrateegia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2607" y="2216499"/>
            <a:ext cx="4964112" cy="2808288"/>
          </a:xfrm>
        </p:spPr>
        <p:txBody>
          <a:bodyPr/>
          <a:lstStyle/>
          <a:p>
            <a:r>
              <a:rPr lang="et-EE" dirty="0"/>
              <a:t>Nelja aasta kohta (1+3)</a:t>
            </a:r>
          </a:p>
          <a:p>
            <a:r>
              <a:rPr lang="et-EE" dirty="0"/>
              <a:t>Vabariigi Valitsus otsustab ja kinnitab</a:t>
            </a:r>
          </a:p>
          <a:p>
            <a:r>
              <a:rPr lang="et-EE" dirty="0"/>
              <a:t>Riigikogule informatiivne</a:t>
            </a:r>
          </a:p>
          <a:p>
            <a:r>
              <a:rPr lang="et-EE" dirty="0"/>
              <a:t>Arutelu valitsuses: märts-mai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83166" y="2216499"/>
            <a:ext cx="4964112" cy="2808288"/>
          </a:xfrm>
        </p:spPr>
        <p:txBody>
          <a:bodyPr/>
          <a:lstStyle/>
          <a:p>
            <a:r>
              <a:rPr lang="et-EE" dirty="0"/>
              <a:t>Ühe aasta kohta</a:t>
            </a:r>
          </a:p>
          <a:p>
            <a:r>
              <a:rPr lang="et-EE" dirty="0"/>
              <a:t>Vabariigi Valitsus koostab ja kiidab heaks</a:t>
            </a:r>
          </a:p>
          <a:p>
            <a:r>
              <a:rPr lang="et-EE" dirty="0"/>
              <a:t>Riigikogu kinnitab</a:t>
            </a:r>
          </a:p>
          <a:p>
            <a:r>
              <a:rPr lang="et-EE" dirty="0"/>
              <a:t>Arutelu Riigikogus: oktoober-detsember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335" y="1313070"/>
            <a:ext cx="4279189" cy="16176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3500" dirty="0"/>
              <a:t>Riigieelarve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01" y="3746473"/>
            <a:ext cx="4014979" cy="2672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2" y="3746473"/>
            <a:ext cx="4109545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36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Riigieelarve kui seaduse olulisus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887" y="2136913"/>
            <a:ext cx="9495473" cy="4195684"/>
          </a:xfrm>
        </p:spPr>
        <p:txBody>
          <a:bodyPr/>
          <a:lstStyle/>
          <a:p>
            <a:r>
              <a:rPr lang="et-EE" dirty="0"/>
              <a:t>Riigieelarve raha saab kasutada sihtotstarbeliselt ja nii, nagu eelarves ette nähtud.</a:t>
            </a:r>
          </a:p>
          <a:p>
            <a:endParaRPr lang="et-EE" dirty="0"/>
          </a:p>
          <a:p>
            <a:r>
              <a:rPr lang="et-EE" dirty="0"/>
              <a:t>Riigieelarve raha saab kasutada ainult sama eelarveaasta jooksul, </a:t>
            </a:r>
            <a:r>
              <a:rPr lang="fi-FI" dirty="0" err="1"/>
              <a:t>kui</a:t>
            </a:r>
            <a:r>
              <a:rPr lang="fi-FI" dirty="0"/>
              <a:t> </a:t>
            </a:r>
            <a:r>
              <a:rPr lang="et-EE" dirty="0"/>
              <a:t>riigieelarve seadusest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riigieelarvest</a:t>
            </a:r>
            <a:r>
              <a:rPr lang="fi-FI" dirty="0"/>
              <a:t> ei </a:t>
            </a:r>
            <a:r>
              <a:rPr lang="fi-FI" dirty="0" err="1"/>
              <a:t>tulene</a:t>
            </a:r>
            <a:r>
              <a:rPr lang="fi-FI" dirty="0"/>
              <a:t> teisiti.</a:t>
            </a:r>
            <a:endParaRPr lang="et-EE" dirty="0"/>
          </a:p>
          <a:p>
            <a:endParaRPr lang="et-EE" dirty="0"/>
          </a:p>
          <a:p>
            <a:r>
              <a:rPr lang="et-EE" dirty="0"/>
              <a:t>Jaotust ministeeriumide valitsemisalade, tulemusvaldkondade ja programmide vahel on võimalik muuta vaid riigieelarve muutmisega või lisaeelarvega, kui riigieelarve seadusest või riigieelarvest ei tulene teisiti.</a:t>
            </a:r>
          </a:p>
          <a:p>
            <a:endParaRPr lang="et-EE" dirty="0"/>
          </a:p>
          <a:p>
            <a:r>
              <a:rPr lang="et-EE" dirty="0"/>
              <a:t>Riigieelarve raha ülekandmine on selle kasutamise tähtaja pikendamine ühe eelarveaasta võrra. Ülekantud raha võib kasutada riigieelarvega määratud otstarbeks. 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65624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365760"/>
            <a:ext cx="10293254" cy="1319917"/>
          </a:xfrm>
        </p:spPr>
        <p:txBody>
          <a:bodyPr/>
          <a:lstStyle/>
          <a:p>
            <a:r>
              <a:rPr lang="et-EE" sz="5000" dirty="0"/>
              <a:t>Tegevuspõhise eelarve mudel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192695"/>
            <a:ext cx="10109223" cy="545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2424" y="6246019"/>
            <a:ext cx="210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/>
              <a:t>Allikas: Rahandusministeerium</a:t>
            </a:r>
          </a:p>
        </p:txBody>
      </p:sp>
    </p:spTree>
    <p:extLst>
      <p:ext uri="{BB962C8B-B14F-4D97-AF65-F5344CB8AC3E}">
        <p14:creationId xmlns:p14="http://schemas.microsoft.com/office/powerpoint/2010/main" val="25452653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90" y="2408774"/>
            <a:ext cx="7559676" cy="1617674"/>
          </a:xfrm>
        </p:spPr>
        <p:txBody>
          <a:bodyPr/>
          <a:lstStyle/>
          <a:p>
            <a:r>
              <a:rPr lang="et-EE" dirty="0"/>
              <a:t>Riigieelarve funktsioonid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6071584"/>
              </p:ext>
            </p:extLst>
          </p:nvPr>
        </p:nvGraphicFramePr>
        <p:xfrm>
          <a:off x="3876566" y="6588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6799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1"/>
            <a:ext cx="11097943" cy="1267276"/>
          </a:xfrm>
        </p:spPr>
        <p:txBody>
          <a:bodyPr/>
          <a:lstStyle/>
          <a:p>
            <a:r>
              <a:rPr lang="et-EE" dirty="0"/>
              <a:t>Eelarve koostamine</a:t>
            </a:r>
            <a:br>
              <a:rPr lang="et-EE" dirty="0"/>
            </a:br>
            <a:br>
              <a:rPr lang="et-EE" dirty="0"/>
            </a:br>
            <a:r>
              <a:rPr lang="et-EE" sz="3000" dirty="0"/>
              <a:t>Järkjärguline	</a:t>
            </a:r>
            <a:r>
              <a:rPr lang="et-EE" dirty="0"/>
              <a:t>			</a:t>
            </a:r>
            <a:r>
              <a:rPr lang="et-EE" sz="3000" dirty="0" err="1"/>
              <a:t>Nullbaasiline</a:t>
            </a:r>
            <a:endParaRPr lang="et-EE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886" y="2903708"/>
            <a:ext cx="4964112" cy="958174"/>
          </a:xfrm>
        </p:spPr>
        <p:txBody>
          <a:bodyPr/>
          <a:lstStyle/>
          <a:p>
            <a:r>
              <a:rPr lang="et-EE" dirty="0"/>
              <a:t>Aluseks eelmise aasta eelarve: </a:t>
            </a:r>
          </a:p>
          <a:p>
            <a:r>
              <a:rPr lang="et-EE" dirty="0"/>
              <a:t>baas + ~ võrdne % kasv kõigile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1" y="2903708"/>
            <a:ext cx="4964112" cy="1035994"/>
          </a:xfrm>
        </p:spPr>
        <p:txBody>
          <a:bodyPr/>
          <a:lstStyle/>
          <a:p>
            <a:r>
              <a:rPr lang="et-EE" dirty="0"/>
              <a:t>Teha igal aastal eelarve n-ö nullist</a:t>
            </a:r>
          </a:p>
          <a:p>
            <a:r>
              <a:rPr lang="et-EE" dirty="0"/>
              <a:t>võtmata arvesse eelmiste aastate summasid</a:t>
            </a:r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3939702"/>
            <a:ext cx="3895682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461" y="3939702"/>
            <a:ext cx="4459811" cy="25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11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77" y="668530"/>
            <a:ext cx="4443142" cy="1617674"/>
          </a:xfrm>
        </p:spPr>
        <p:txBody>
          <a:bodyPr/>
          <a:lstStyle/>
          <a:p>
            <a:r>
              <a:rPr lang="et-EE" dirty="0"/>
              <a:t>Riigieelarve väärtused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717538"/>
              </p:ext>
            </p:extLst>
          </p:nvPr>
        </p:nvGraphicFramePr>
        <p:xfrm>
          <a:off x="4405548" y="488515"/>
          <a:ext cx="8128000" cy="613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90" y="2892287"/>
            <a:ext cx="4887417" cy="329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130" y="3939065"/>
            <a:ext cx="1700133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200" dirty="0"/>
              <a:t>Paindlikkus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818" y="4369950"/>
            <a:ext cx="17001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100" dirty="0"/>
              <a:t>Kontroll</a:t>
            </a:r>
          </a:p>
        </p:txBody>
      </p:sp>
    </p:spTree>
    <p:extLst>
      <p:ext uri="{BB962C8B-B14F-4D97-AF65-F5344CB8AC3E}">
        <p14:creationId xmlns:p14="http://schemas.microsoft.com/office/powerpoint/2010/main" val="10569190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1"/>
            <a:ext cx="7158453" cy="1617674"/>
          </a:xfrm>
        </p:spPr>
        <p:txBody>
          <a:bodyPr/>
          <a:lstStyle/>
          <a:p>
            <a:r>
              <a:rPr lang="et-EE" dirty="0"/>
              <a:t>Mille poolest erineb riigieelarve ettevõtte eelarvest?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Riigieelarve:</a:t>
            </a:r>
          </a:p>
          <a:p>
            <a:pPr lvl="1"/>
            <a:r>
              <a:rPr lang="et-EE" dirty="0">
                <a:solidFill>
                  <a:srgbClr val="FFFFFF"/>
                </a:solidFill>
              </a:rPr>
              <a:t>seadusega ette kirjutatud formaat;</a:t>
            </a:r>
          </a:p>
          <a:p>
            <a:pPr lvl="1"/>
            <a:r>
              <a:rPr lang="et-EE" dirty="0">
                <a:solidFill>
                  <a:srgbClr val="FFFFFF"/>
                </a:solidFill>
              </a:rPr>
              <a:t>rohkem piiranguid raha kasutamisel;</a:t>
            </a:r>
          </a:p>
          <a:p>
            <a:pPr lvl="1"/>
            <a:r>
              <a:rPr lang="et-EE" dirty="0">
                <a:solidFill>
                  <a:srgbClr val="FFFFFF"/>
                </a:solidFill>
              </a:rPr>
              <a:t>vähem paindlikkust;</a:t>
            </a:r>
            <a:endParaRPr lang="et-EE" dirty="0"/>
          </a:p>
          <a:p>
            <a:pPr lvl="1"/>
            <a:r>
              <a:rPr lang="et-EE" dirty="0"/>
              <a:t>peamiseks tuluallikaks maksutulud;</a:t>
            </a:r>
          </a:p>
          <a:p>
            <a:pPr lvl="1"/>
            <a:r>
              <a:rPr lang="et-EE" dirty="0"/>
              <a:t>vajab suuremat läbipaistvust vastutuse ja kontrolli tagamiseks.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0" y="3448878"/>
            <a:ext cx="4964112" cy="2808288"/>
          </a:xfrm>
        </p:spPr>
        <p:txBody>
          <a:bodyPr/>
          <a:lstStyle/>
          <a:p>
            <a:r>
              <a:rPr lang="et-EE" dirty="0"/>
              <a:t>Ettevõtte eelarve:</a:t>
            </a:r>
          </a:p>
          <a:p>
            <a:pPr lvl="1"/>
            <a:r>
              <a:rPr lang="et-EE" dirty="0"/>
              <a:t>formaat ettevõtte otsustada;</a:t>
            </a:r>
          </a:p>
          <a:p>
            <a:pPr lvl="1"/>
            <a:r>
              <a:rPr lang="et-EE" dirty="0"/>
              <a:t>vähem piiranguid raha kasutamisel;</a:t>
            </a:r>
          </a:p>
          <a:p>
            <a:pPr lvl="1"/>
            <a:r>
              <a:rPr lang="et-EE" dirty="0"/>
              <a:t>rohkem paindlikkust;</a:t>
            </a:r>
          </a:p>
          <a:p>
            <a:pPr lvl="1"/>
            <a:r>
              <a:rPr lang="et-EE" dirty="0"/>
              <a:t>peamiseks tuluallikaks turul teenitud tulud;</a:t>
            </a:r>
          </a:p>
          <a:p>
            <a:pPr lvl="1"/>
            <a:r>
              <a:rPr lang="et-EE" dirty="0"/>
              <a:t>ettevõtte enda otsustada, kuidas eelarvet juhtimisel kasutada.</a:t>
            </a:r>
          </a:p>
        </p:txBody>
      </p:sp>
    </p:spTree>
    <p:extLst>
      <p:ext uri="{BB962C8B-B14F-4D97-AF65-F5344CB8AC3E}">
        <p14:creationId xmlns:p14="http://schemas.microsoft.com/office/powerpoint/2010/main" val="25865407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50F89C516914F87F904D735C67FCA" ma:contentTypeVersion="10" ma:contentTypeDescription="Create a new document." ma:contentTypeScope="" ma:versionID="77b62c2efeef96ee6db30c874ce9c71f">
  <xsd:schema xmlns:xsd="http://www.w3.org/2001/XMLSchema" xmlns:xs="http://www.w3.org/2001/XMLSchema" xmlns:p="http://schemas.microsoft.com/office/2006/metadata/properties" xmlns:ns3="77d94100-2359-4f24-a1c7-2429d48dc94f" targetNamespace="http://schemas.microsoft.com/office/2006/metadata/properties" ma:root="true" ma:fieldsID="9151f1e23e9b51cfdf51007c6078693b" ns3:_="">
    <xsd:import namespace="77d94100-2359-4f24-a1c7-2429d48dc9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94100-2359-4f24-a1c7-2429d48dc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0138D2-FB41-4408-9A8B-5836F2729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04CAF0-45F7-4712-B145-E783E359C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94100-2359-4f24-a1c7-2429d48dc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0D900-BB9C-4146-AD9A-03E142434B81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77d94100-2359-4f24-a1c7-2429d48dc9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(1)</Template>
  <TotalTime>0</TotalTime>
  <Words>413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Aino Headline</vt:lpstr>
      <vt:lpstr>Calibri</vt:lpstr>
      <vt:lpstr>Aino</vt:lpstr>
      <vt:lpstr>Manual_Master</vt:lpstr>
      <vt:lpstr>Teema 4.3. Riigieelarve</vt:lpstr>
      <vt:lpstr>Riigieelarve</vt:lpstr>
      <vt:lpstr>Riigieelarvestrateegia</vt:lpstr>
      <vt:lpstr>Riigieelarve kui seaduse olulisus</vt:lpstr>
      <vt:lpstr>Tegevuspõhise eelarve mudel</vt:lpstr>
      <vt:lpstr>Riigieelarve funktsioonid</vt:lpstr>
      <vt:lpstr>Eelarve koostamine  Järkjärguline    Nullbaasiline</vt:lpstr>
      <vt:lpstr>Riigieelarve väärtused</vt:lpstr>
      <vt:lpstr>Mille poolest erineb riigieelarve ettevõtte eelarvest?</vt:lpstr>
      <vt:lpstr>PowerPoint Presentation</vt:lpstr>
      <vt:lpstr>LISALUGEMIST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2021-10-20T06:00:29Z</dcterms:created>
  <dcterms:modified xsi:type="dcterms:W3CDTF">2021-11-01T11:05:15Z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0x0101006A850F89C516914F87F904D735C67FCA</vt:lpwstr>
  </property>
</Properties>
</file>