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86" r:id="rId3"/>
    <p:sldId id="389" r:id="rId4"/>
    <p:sldId id="390" r:id="rId5"/>
    <p:sldId id="386" r:id="rId6"/>
    <p:sldId id="385" r:id="rId7"/>
    <p:sldId id="387" r:id="rId8"/>
    <p:sldId id="391" r:id="rId9"/>
    <p:sldId id="298" r:id="rId10"/>
    <p:sldId id="388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1F2"/>
    <a:srgbClr val="FCEDC5"/>
    <a:srgbClr val="2E7AA1"/>
    <a:srgbClr val="2B7AA1"/>
    <a:srgbClr val="3C0078"/>
    <a:srgbClr val="FF4800"/>
    <a:srgbClr val="C4BEC5"/>
    <a:srgbClr val="FFCA9F"/>
    <a:srgbClr val="2E6347"/>
    <a:srgbClr val="575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958" autoAdjust="0"/>
  </p:normalViewPr>
  <p:slideViewPr>
    <p:cSldViewPr snapToGrid="0" showGuides="1">
      <p:cViewPr varScale="1">
        <p:scale>
          <a:sx n="68" d="100"/>
          <a:sy n="68" d="100"/>
        </p:scale>
        <p:origin x="616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21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9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0A495-8294-4213-80EA-2FB2B3EE0D3F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42D84-F9EC-4261-BCC9-A49D898D5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76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1682A-16F2-4728-8C64-C5419D996E6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8AE5D-E79D-4A76-A586-FF472B6DE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5472113" cy="2808287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5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2 Co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13650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40624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03515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2 Col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3901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2 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40310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D21069-81C2-4532-ABDF-0DBD9B72F6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67174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D96BED0-FA01-4014-A0BF-3582DED274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37686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ullet_Lis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222523144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92084155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25123332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070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61479464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081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Hea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63066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0037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Centr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67046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96249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Centre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52303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3414309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1217893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296618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42611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7868317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Half-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15499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Half-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54488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_Half-Image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46196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Half-Image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126940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_Half-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126455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Half-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3452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Half-Image-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409988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Half-Image-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43026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_Half-Image-left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17132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613428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Half-Image-left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065431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_Half-Image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486932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Half-Image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945021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377036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408741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557188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52830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273133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010209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2054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2 Col_Fu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524228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725190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301843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28049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87852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84022857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F73E35-744B-44B8-8AF8-6185A19DB4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E762C6A-BA1D-4B63-B365-B1A46B1DB8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36825048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F7557E13-7323-43CB-8697-929E891FB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01" y="5410200"/>
            <a:ext cx="1489011" cy="8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08053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26E22F4-7000-4904-A79C-A24ACA08C0E4}"/>
              </a:ext>
            </a:extLst>
          </p:cNvPr>
          <p:cNvSpPr txBox="1"/>
          <p:nvPr userDrawn="1"/>
        </p:nvSpPr>
        <p:spPr>
          <a:xfrm>
            <a:off x="623889" y="658801"/>
            <a:ext cx="4243386" cy="8842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accent1"/>
                </a:solidFill>
                <a:latin typeface="+mj-lt"/>
              </a:rPr>
              <a:t>hello!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D321AF2-2354-45D7-A71C-6ABF961BCF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2" name="Teksti kohatäide 3">
            <a:extLst>
              <a:ext uri="{FF2B5EF4-FFF2-40B4-BE49-F238E27FC236}">
                <a16:creationId xmlns:a16="http://schemas.microsoft.com/office/drawing/2014/main" id="{EDDBAD18-C3DD-4E53-BC6C-0BC0923E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6B1F16-A6F5-4DCC-A452-D5018E125DDF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55D3345-6186-49B0-B6E3-18C1158AB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3245656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BF891-B282-479A-A9F6-C8EB47E32762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5829663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BF891-B282-479A-A9F6-C8EB47E32762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041468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2 Co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886801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Visual">
    <p:bg>
      <p:bgPr>
        <a:solidFill>
          <a:srgbClr val="00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195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15699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95510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2 Col_Fu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7174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7" y="657225"/>
            <a:ext cx="7559675" cy="1619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28999"/>
            <a:ext cx="7559674" cy="280828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56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8" r:id="rId3"/>
    <p:sldLayoutId id="2147483686" r:id="rId4"/>
    <p:sldLayoutId id="2147483693" r:id="rId5"/>
    <p:sldLayoutId id="2147483694" r:id="rId6"/>
    <p:sldLayoutId id="2147483689" r:id="rId7"/>
    <p:sldLayoutId id="2147483690" r:id="rId8"/>
    <p:sldLayoutId id="2147483695" r:id="rId9"/>
    <p:sldLayoutId id="2147483696" r:id="rId10"/>
    <p:sldLayoutId id="2147483691" r:id="rId11"/>
    <p:sldLayoutId id="2147483692" r:id="rId12"/>
    <p:sldLayoutId id="2147483697" r:id="rId13"/>
    <p:sldLayoutId id="2147483698" r:id="rId14"/>
    <p:sldLayoutId id="2147483688" r:id="rId15"/>
    <p:sldLayoutId id="2147483687" r:id="rId16"/>
    <p:sldLayoutId id="2147483742" r:id="rId17"/>
    <p:sldLayoutId id="2147483743" r:id="rId18"/>
    <p:sldLayoutId id="2147483744" r:id="rId19"/>
    <p:sldLayoutId id="2147483745" r:id="rId20"/>
    <p:sldLayoutId id="2147483683" r:id="rId21"/>
    <p:sldLayoutId id="2147483725" r:id="rId22"/>
    <p:sldLayoutId id="2147483699" r:id="rId23"/>
    <p:sldLayoutId id="2147483700" r:id="rId24"/>
    <p:sldLayoutId id="2147483703" r:id="rId25"/>
    <p:sldLayoutId id="2147483704" r:id="rId26"/>
    <p:sldLayoutId id="2147483705" r:id="rId27"/>
    <p:sldLayoutId id="2147483709" r:id="rId28"/>
    <p:sldLayoutId id="2147483710" r:id="rId29"/>
    <p:sldLayoutId id="2147483706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16" r:id="rId36"/>
    <p:sldLayoutId id="2147483719" r:id="rId37"/>
    <p:sldLayoutId id="2147483720" r:id="rId38"/>
    <p:sldLayoutId id="2147483721" r:id="rId39"/>
    <p:sldLayoutId id="2147483722" r:id="rId40"/>
    <p:sldLayoutId id="2147483717" r:id="rId41"/>
    <p:sldLayoutId id="2147483718" r:id="rId42"/>
    <p:sldLayoutId id="2147483726" r:id="rId43"/>
    <p:sldLayoutId id="2147483727" r:id="rId44"/>
    <p:sldLayoutId id="2147483729" r:id="rId45"/>
    <p:sldLayoutId id="2147483730" r:id="rId46"/>
    <p:sldLayoutId id="2147483731" r:id="rId47"/>
    <p:sldLayoutId id="2147483735" r:id="rId48"/>
    <p:sldLayoutId id="2147483736" r:id="rId49"/>
    <p:sldLayoutId id="2147483737" r:id="rId50"/>
    <p:sldLayoutId id="2147483732" r:id="rId51"/>
    <p:sldLayoutId id="2147483733" r:id="rId52"/>
    <p:sldLayoutId id="2147483734" r:id="rId53"/>
    <p:sldLayoutId id="2147483723" r:id="rId54"/>
    <p:sldLayoutId id="2147483724" r:id="rId55"/>
    <p:sldLayoutId id="2147483680" r:id="rId56"/>
    <p:sldLayoutId id="2147483738" r:id="rId57"/>
    <p:sldLayoutId id="2147483739" r:id="rId58"/>
    <p:sldLayoutId id="2147483740" r:id="rId59"/>
    <p:sldLayoutId id="2147483741" r:id="rId60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1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54000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810000" indent="-2700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6" pos="393" userDrawn="1">
          <p15:clr>
            <a:srgbClr val="F26B43"/>
          </p15:clr>
        </p15:guide>
        <p15:guide id="7" pos="4248" userDrawn="1">
          <p15:clr>
            <a:srgbClr val="F26B43"/>
          </p15:clr>
        </p15:guide>
        <p15:guide id="8" pos="3432" userDrawn="1">
          <p15:clr>
            <a:srgbClr val="F26B43"/>
          </p15:clr>
        </p15:guide>
        <p15:guide id="9" pos="5155" userDrawn="1">
          <p15:clr>
            <a:srgbClr val="F26B43"/>
          </p15:clr>
        </p15:guide>
        <p15:guide id="10" pos="2525" userDrawn="1">
          <p15:clr>
            <a:srgbClr val="F26B43"/>
          </p15:clr>
        </p15:guide>
        <p15:guide id="11" orient="horz" pos="1026" userDrawn="1">
          <p15:clr>
            <a:srgbClr val="F26B43"/>
          </p15:clr>
        </p15:guide>
        <p15:guide id="12" orient="horz" pos="1434" userDrawn="1">
          <p15:clr>
            <a:srgbClr val="F26B43"/>
          </p15:clr>
        </p15:guide>
        <p15:guide id="13" orient="horz" pos="414" userDrawn="1">
          <p15:clr>
            <a:srgbClr val="F26B43"/>
          </p15:clr>
        </p15:guide>
        <p15:guide id="14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48" Type="http://schemas.openxmlformats.org/officeDocument/2006/relationships/image" Target="../media/image48.png"/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0" Type="http://schemas.openxmlformats.org/officeDocument/2006/relationships/image" Target="../media/image20.png"/><Relationship Id="rId41" Type="http://schemas.openxmlformats.org/officeDocument/2006/relationships/image" Target="../media/image4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hiseadus.ee/sisu/3472" TargetMode="External"/><Relationship Id="rId7" Type="http://schemas.openxmlformats.org/officeDocument/2006/relationships/hyperlink" Target="https://pohiseadus.ee/sisu/3641" TargetMode="External"/><Relationship Id="rId2" Type="http://schemas.openxmlformats.org/officeDocument/2006/relationships/hyperlink" Target="https://pohiseadus.ee/sisu/3470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pohiseadus.ee/sisu/3528" TargetMode="External"/><Relationship Id="rId5" Type="http://schemas.openxmlformats.org/officeDocument/2006/relationships/hyperlink" Target="https://pohiseadus.ee/sisu/3535/paragrahv_62" TargetMode="External"/><Relationship Id="rId4" Type="http://schemas.openxmlformats.org/officeDocument/2006/relationships/hyperlink" Target="https://pohiseadus.ee/sisu/3481#c3" TargetMode="Externa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8" Type="http://schemas.openxmlformats.org/officeDocument/2006/relationships/image" Target="../media/image66.svg"/><Relationship Id="rId26" Type="http://schemas.openxmlformats.org/officeDocument/2006/relationships/image" Target="../media/image74.svg"/><Relationship Id="rId39" Type="http://schemas.openxmlformats.org/officeDocument/2006/relationships/image" Target="../media/image87.png"/><Relationship Id="rId21" Type="http://schemas.openxmlformats.org/officeDocument/2006/relationships/image" Target="../media/image69.png"/><Relationship Id="rId34" Type="http://schemas.openxmlformats.org/officeDocument/2006/relationships/image" Target="../media/image82.svg"/><Relationship Id="rId42" Type="http://schemas.openxmlformats.org/officeDocument/2006/relationships/image" Target="../media/image90.svg"/><Relationship Id="rId47" Type="http://schemas.openxmlformats.org/officeDocument/2006/relationships/image" Target="../media/image95.pn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6" Type="http://schemas.openxmlformats.org/officeDocument/2006/relationships/image" Target="../media/image64.svg"/><Relationship Id="rId29" Type="http://schemas.openxmlformats.org/officeDocument/2006/relationships/image" Target="../media/image77.png"/><Relationship Id="rId11" Type="http://schemas.openxmlformats.org/officeDocument/2006/relationships/image" Target="../media/image59.png"/><Relationship Id="rId24" Type="http://schemas.openxmlformats.org/officeDocument/2006/relationships/image" Target="../media/image72.svg"/><Relationship Id="rId32" Type="http://schemas.openxmlformats.org/officeDocument/2006/relationships/image" Target="../media/image80.svg"/><Relationship Id="rId37" Type="http://schemas.openxmlformats.org/officeDocument/2006/relationships/image" Target="../media/image85.png"/><Relationship Id="rId40" Type="http://schemas.openxmlformats.org/officeDocument/2006/relationships/image" Target="../media/image88.svg"/><Relationship Id="rId45" Type="http://schemas.openxmlformats.org/officeDocument/2006/relationships/image" Target="../media/image93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svg"/><Relationship Id="rId36" Type="http://schemas.openxmlformats.org/officeDocument/2006/relationships/image" Target="../media/image84.svg"/><Relationship Id="rId49" Type="http://schemas.openxmlformats.org/officeDocument/2006/relationships/image" Target="../media/image97.jpeg"/><Relationship Id="rId10" Type="http://schemas.openxmlformats.org/officeDocument/2006/relationships/image" Target="../media/image58.svg"/><Relationship Id="rId19" Type="http://schemas.openxmlformats.org/officeDocument/2006/relationships/image" Target="../media/image67.png"/><Relationship Id="rId31" Type="http://schemas.openxmlformats.org/officeDocument/2006/relationships/image" Target="../media/image79.png"/><Relationship Id="rId44" Type="http://schemas.openxmlformats.org/officeDocument/2006/relationships/image" Target="../media/image92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Relationship Id="rId14" Type="http://schemas.openxmlformats.org/officeDocument/2006/relationships/image" Target="../media/image62.svg"/><Relationship Id="rId22" Type="http://schemas.openxmlformats.org/officeDocument/2006/relationships/image" Target="../media/image70.svg"/><Relationship Id="rId27" Type="http://schemas.openxmlformats.org/officeDocument/2006/relationships/image" Target="../media/image75.png"/><Relationship Id="rId30" Type="http://schemas.openxmlformats.org/officeDocument/2006/relationships/image" Target="../media/image78.svg"/><Relationship Id="rId35" Type="http://schemas.openxmlformats.org/officeDocument/2006/relationships/image" Target="../media/image83.png"/><Relationship Id="rId43" Type="http://schemas.openxmlformats.org/officeDocument/2006/relationships/image" Target="../media/image91.png"/><Relationship Id="rId48" Type="http://schemas.openxmlformats.org/officeDocument/2006/relationships/image" Target="../media/image96.svg"/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12" Type="http://schemas.openxmlformats.org/officeDocument/2006/relationships/image" Target="../media/image60.sv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33" Type="http://schemas.openxmlformats.org/officeDocument/2006/relationships/image" Target="../media/image81.png"/><Relationship Id="rId38" Type="http://schemas.openxmlformats.org/officeDocument/2006/relationships/image" Target="../media/image86.svg"/><Relationship Id="rId46" Type="http://schemas.openxmlformats.org/officeDocument/2006/relationships/image" Target="../media/image94.svg"/><Relationship Id="rId20" Type="http://schemas.openxmlformats.org/officeDocument/2006/relationships/image" Target="../media/image68.svg"/><Relationship Id="rId41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hvaalgatus.ee/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Teema 1.2.</a:t>
            </a:r>
            <a:br>
              <a:rPr lang="et-EE" dirty="0"/>
            </a:br>
            <a:r>
              <a:rPr lang="et-EE" dirty="0"/>
              <a:t>Demokraatia ja parlamentarism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Dr Külli Taro</a:t>
            </a:r>
            <a:endParaRPr lang="en-US" dirty="0"/>
          </a:p>
        </p:txBody>
      </p:sp>
      <p:pic>
        <p:nvPicPr>
          <p:cNvPr id="6" name="estonia_white" hidden="1">
            <a:extLst>
              <a:ext uri="{FF2B5EF4-FFF2-40B4-BE49-F238E27FC236}">
                <a16:creationId xmlns:a16="http://schemas.microsoft.com/office/drawing/2014/main" id="{546D01DA-808E-4DF1-AB8F-E403EE16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7" name="estonia_blue" hidden="1">
            <a:extLst>
              <a:ext uri="{FF2B5EF4-FFF2-40B4-BE49-F238E27FC236}">
                <a16:creationId xmlns:a16="http://schemas.microsoft.com/office/drawing/2014/main" id="{BB097DD0-F949-4CEC-A2BC-3A5B958EC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8" name="visit_estonia_white" hidden="1">
            <a:extLst>
              <a:ext uri="{FF2B5EF4-FFF2-40B4-BE49-F238E27FC236}">
                <a16:creationId xmlns:a16="http://schemas.microsoft.com/office/drawing/2014/main" id="{18AA744A-E98E-425B-8978-ED341532D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9" name="visit_estonia_blue" hidden="1">
            <a:extLst>
              <a:ext uri="{FF2B5EF4-FFF2-40B4-BE49-F238E27FC236}">
                <a16:creationId xmlns:a16="http://schemas.microsoft.com/office/drawing/2014/main" id="{21FD799B-FA06-4411-80E3-03E2819515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0" name="education_estonia_white" hidden="1">
            <a:extLst>
              <a:ext uri="{FF2B5EF4-FFF2-40B4-BE49-F238E27FC236}">
                <a16:creationId xmlns:a16="http://schemas.microsoft.com/office/drawing/2014/main" id="{F9457D2E-E2F3-4558-8A5B-C8EED6B4F5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47146" y="0"/>
            <a:ext cx="1620967" cy="1216800"/>
          </a:xfrm>
          <a:prstGeom prst="rect">
            <a:avLst/>
          </a:prstGeom>
        </p:spPr>
      </p:pic>
      <p:pic>
        <p:nvPicPr>
          <p:cNvPr id="11" name="education_estonia_blue" hidden="1">
            <a:extLst>
              <a:ext uri="{FF2B5EF4-FFF2-40B4-BE49-F238E27FC236}">
                <a16:creationId xmlns:a16="http://schemas.microsoft.com/office/drawing/2014/main" id="{D00F43C8-8AC0-4EAF-9C53-5CC5822F9C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47146" y="0"/>
            <a:ext cx="1620967" cy="1216800"/>
          </a:xfrm>
          <a:prstGeom prst="rect">
            <a:avLst/>
          </a:prstGeom>
        </p:spPr>
      </p:pic>
      <p:pic>
        <p:nvPicPr>
          <p:cNvPr id="12" name="puhka_eestis_white" hidden="1">
            <a:extLst>
              <a:ext uri="{FF2B5EF4-FFF2-40B4-BE49-F238E27FC236}">
                <a16:creationId xmlns:a16="http://schemas.microsoft.com/office/drawing/2014/main" id="{54FD43C9-5575-46E7-8474-92DA8810A8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3" name="puhka_eestis_blue" hidden="1">
            <a:extLst>
              <a:ext uri="{FF2B5EF4-FFF2-40B4-BE49-F238E27FC236}">
                <a16:creationId xmlns:a16="http://schemas.microsoft.com/office/drawing/2014/main" id="{993C7CF1-FDFB-45E8-A681-6EAE38FCDCF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4" name="work_estonia_white" hidden="1">
            <a:extLst>
              <a:ext uri="{FF2B5EF4-FFF2-40B4-BE49-F238E27FC236}">
                <a16:creationId xmlns:a16="http://schemas.microsoft.com/office/drawing/2014/main" id="{343652EA-E7DF-4B96-BB7E-7A466CD237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5" name="work_estonia_blue" hidden="1">
            <a:extLst>
              <a:ext uri="{FF2B5EF4-FFF2-40B4-BE49-F238E27FC236}">
                <a16:creationId xmlns:a16="http://schemas.microsoft.com/office/drawing/2014/main" id="{D5BA6459-EEE3-434F-A2C4-15566C01EAB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6" name="taste_estonia_white" hidden="1">
            <a:extLst>
              <a:ext uri="{FF2B5EF4-FFF2-40B4-BE49-F238E27FC236}">
                <a16:creationId xmlns:a16="http://schemas.microsoft.com/office/drawing/2014/main" id="{B5298942-83C0-4DD1-8905-6EDC39FC12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7" name="taste_estonia_blue" hidden="1">
            <a:extLst>
              <a:ext uri="{FF2B5EF4-FFF2-40B4-BE49-F238E27FC236}">
                <a16:creationId xmlns:a16="http://schemas.microsoft.com/office/drawing/2014/main" id="{E7FAC871-FB4B-4E19-BCF1-BC5BFC56B1D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8" name="research_estonia_white" hidden="1">
            <a:extLst>
              <a:ext uri="{FF2B5EF4-FFF2-40B4-BE49-F238E27FC236}">
                <a16:creationId xmlns:a16="http://schemas.microsoft.com/office/drawing/2014/main" id="{C9D5B99B-1EF4-47F2-ACCB-38D863C8B5E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136331" y="0"/>
            <a:ext cx="1431782" cy="1216800"/>
          </a:xfrm>
          <a:prstGeom prst="rect">
            <a:avLst/>
          </a:prstGeom>
        </p:spPr>
      </p:pic>
      <p:pic>
        <p:nvPicPr>
          <p:cNvPr id="19" name="research_estonia_blue" hidden="1">
            <a:extLst>
              <a:ext uri="{FF2B5EF4-FFF2-40B4-BE49-F238E27FC236}">
                <a16:creationId xmlns:a16="http://schemas.microsoft.com/office/drawing/2014/main" id="{B1EF122F-62E3-4308-AFE0-5C73E2997B4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136331" y="0"/>
            <a:ext cx="1431782" cy="1216800"/>
          </a:xfrm>
          <a:prstGeom prst="rect">
            <a:avLst/>
          </a:prstGeom>
        </p:spPr>
      </p:pic>
      <p:pic>
        <p:nvPicPr>
          <p:cNvPr id="20" name="enter_e-estonia_white" hidden="1">
            <a:extLst>
              <a:ext uri="{FF2B5EF4-FFF2-40B4-BE49-F238E27FC236}">
                <a16:creationId xmlns:a16="http://schemas.microsoft.com/office/drawing/2014/main" id="{E72A3302-35EE-47FC-953C-FAAA64E5174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080435" y="0"/>
            <a:ext cx="1487678" cy="1216800"/>
          </a:xfrm>
          <a:prstGeom prst="rect">
            <a:avLst/>
          </a:prstGeom>
        </p:spPr>
      </p:pic>
      <p:pic>
        <p:nvPicPr>
          <p:cNvPr id="21" name="enter_e-estonia_blue" hidden="1">
            <a:extLst>
              <a:ext uri="{FF2B5EF4-FFF2-40B4-BE49-F238E27FC236}">
                <a16:creationId xmlns:a16="http://schemas.microsoft.com/office/drawing/2014/main" id="{EFC50ADF-FDEC-4E53-A387-4E83E3381E2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080435" y="0"/>
            <a:ext cx="1487678" cy="1216800"/>
          </a:xfrm>
          <a:prstGeom prst="rect">
            <a:avLst/>
          </a:prstGeom>
        </p:spPr>
      </p:pic>
      <p:pic>
        <p:nvPicPr>
          <p:cNvPr id="22" name="trade_estonia_white" hidden="1">
            <a:extLst>
              <a:ext uri="{FF2B5EF4-FFF2-40B4-BE49-F238E27FC236}">
                <a16:creationId xmlns:a16="http://schemas.microsoft.com/office/drawing/2014/main" id="{E284536D-3B41-48CC-B50E-B2D85E07936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3" name="trade_estonia_blue" hidden="1">
            <a:extLst>
              <a:ext uri="{FF2B5EF4-FFF2-40B4-BE49-F238E27FC236}">
                <a16:creationId xmlns:a16="http://schemas.microsoft.com/office/drawing/2014/main" id="{48A704B2-9A2E-4E3E-9E38-A2D611C9782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4" name="invest_estonia_white" hidden="1">
            <a:extLst>
              <a:ext uri="{FF2B5EF4-FFF2-40B4-BE49-F238E27FC236}">
                <a16:creationId xmlns:a16="http://schemas.microsoft.com/office/drawing/2014/main" id="{1647D8DB-F9AB-4425-BA78-F4A9C85D027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5" name="invest_estonia_blue" hidden="1">
            <a:extLst>
              <a:ext uri="{FF2B5EF4-FFF2-40B4-BE49-F238E27FC236}">
                <a16:creationId xmlns:a16="http://schemas.microsoft.com/office/drawing/2014/main" id="{E0D736E9-60B9-4A63-8BF9-6959B6150E4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6" name="defence_estonia_white" hidden="1">
            <a:extLst>
              <a:ext uri="{FF2B5EF4-FFF2-40B4-BE49-F238E27FC236}">
                <a16:creationId xmlns:a16="http://schemas.microsoft.com/office/drawing/2014/main" id="{48140F8D-B3A6-4A14-BA44-609D5A6735E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269620" y="0"/>
            <a:ext cx="1298493" cy="1216800"/>
          </a:xfrm>
          <a:prstGeom prst="rect">
            <a:avLst/>
          </a:prstGeom>
        </p:spPr>
      </p:pic>
      <p:pic>
        <p:nvPicPr>
          <p:cNvPr id="27" name="defence_estonia_blue" hidden="1">
            <a:extLst>
              <a:ext uri="{FF2B5EF4-FFF2-40B4-BE49-F238E27FC236}">
                <a16:creationId xmlns:a16="http://schemas.microsoft.com/office/drawing/2014/main" id="{5AC7BC2C-5E3D-40F2-8840-5460088D482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269620" y="0"/>
            <a:ext cx="1298493" cy="1216800"/>
          </a:xfrm>
          <a:prstGeom prst="rect">
            <a:avLst/>
          </a:prstGeom>
        </p:spPr>
      </p:pic>
      <p:pic>
        <p:nvPicPr>
          <p:cNvPr id="28" name="settle_estonia_white" hidden="1">
            <a:extLst>
              <a:ext uri="{FF2B5EF4-FFF2-40B4-BE49-F238E27FC236}">
                <a16:creationId xmlns:a16="http://schemas.microsoft.com/office/drawing/2014/main" id="{31C1B1FC-B7E2-4D47-A46F-9A001543DC0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9" name="settle_estonia_blue" hidden="1">
            <a:extLst>
              <a:ext uri="{FF2B5EF4-FFF2-40B4-BE49-F238E27FC236}">
                <a16:creationId xmlns:a16="http://schemas.microsoft.com/office/drawing/2014/main" id="{C16A691D-08BB-4E1E-AD73-1783D89D6790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606AD-2732-4E39-A88F-6AD0069F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019079"/>
          </a:xfrm>
        </p:spPr>
        <p:txBody>
          <a:bodyPr/>
          <a:lstStyle/>
          <a:p>
            <a:r>
              <a:rPr lang="et-EE" dirty="0"/>
              <a:t>LISALUGEMIST</a:t>
            </a:r>
            <a:br>
              <a:rPr lang="en-US" dirty="0"/>
            </a:br>
            <a:endParaRPr lang="et-E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0AA29A-BE17-499B-A35E-6BAFAFBF9FA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6671" y="1677880"/>
            <a:ext cx="11236680" cy="1434916"/>
          </a:xfrm>
        </p:spPr>
        <p:txBody>
          <a:bodyPr/>
          <a:lstStyle/>
          <a:p>
            <a:r>
              <a:rPr lang="et-EE" dirty="0"/>
              <a:t>Eesti Vabariigi põhiseadus. Kommenteeritud väljaanne. 2020. Vähemalt </a:t>
            </a:r>
            <a:r>
              <a:rPr lang="et-EE" dirty="0">
                <a:hlinkClick r:id="rId2"/>
              </a:rPr>
              <a:t>§ 1</a:t>
            </a:r>
            <a:r>
              <a:rPr lang="et-EE" dirty="0"/>
              <a:t>,  </a:t>
            </a:r>
            <a:r>
              <a:rPr lang="et-EE" dirty="0">
                <a:hlinkClick r:id="rId3"/>
              </a:rPr>
              <a:t>§ 3</a:t>
            </a:r>
            <a:r>
              <a:rPr lang="et-EE" dirty="0"/>
              <a:t>, </a:t>
            </a:r>
            <a:r>
              <a:rPr lang="et-EE" dirty="0">
                <a:hlinkClick r:id="rId4"/>
              </a:rPr>
              <a:t>§ 10 </a:t>
            </a:r>
            <a:r>
              <a:rPr lang="et-EE" dirty="0"/>
              <a:t>, </a:t>
            </a:r>
            <a:r>
              <a:rPr lang="et-EE" dirty="0">
                <a:hlinkClick r:id="rId5"/>
              </a:rPr>
              <a:t>§ 62</a:t>
            </a:r>
            <a:r>
              <a:rPr lang="et-EE" dirty="0"/>
              <a:t>, </a:t>
            </a:r>
            <a:r>
              <a:rPr lang="et-EE" dirty="0">
                <a:hlinkClick r:id="rId6"/>
              </a:rPr>
              <a:t>§ 56</a:t>
            </a:r>
            <a:r>
              <a:rPr lang="et-EE" dirty="0"/>
              <a:t>, </a:t>
            </a:r>
            <a:r>
              <a:rPr lang="et-EE" dirty="0">
                <a:hlinkClick r:id="rId7"/>
              </a:rPr>
              <a:t>§ 156 </a:t>
            </a:r>
            <a:r>
              <a:rPr lang="et-EE" dirty="0"/>
              <a:t>kommentaarid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5931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EF289F-7E82-4695-A4CC-150AE0EC6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07" y="0"/>
            <a:ext cx="9952585" cy="6858000"/>
          </a:xfrm>
          <a:prstGeom prst="rect">
            <a:avLst/>
          </a:prstGeom>
        </p:spPr>
      </p:pic>
      <p:sp>
        <p:nvSpPr>
          <p:cNvPr id="4" name="Pealkiri 3">
            <a:extLst>
              <a:ext uri="{FF2B5EF4-FFF2-40B4-BE49-F238E27FC236}">
                <a16:creationId xmlns:a16="http://schemas.microsoft.com/office/drawing/2014/main" id="{B676736C-6DEF-465C-BF17-DC33522A3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</a:t>
            </a:r>
            <a:br>
              <a:rPr lang="en-US" dirty="0"/>
            </a:br>
            <a:r>
              <a:rPr lang="en-US" dirty="0"/>
              <a:t>with picture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AC5F9EE0-9F5A-4E1F-9734-7BA8D6A051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Author</a:t>
            </a:r>
          </a:p>
          <a:p>
            <a:r>
              <a:rPr lang="en-US" dirty="0"/>
              <a:t>date</a:t>
            </a:r>
          </a:p>
        </p:txBody>
      </p:sp>
      <p:sp>
        <p:nvSpPr>
          <p:cNvPr id="7" name="Teksti kohatäide 6">
            <a:extLst>
              <a:ext uri="{FF2B5EF4-FFF2-40B4-BE49-F238E27FC236}">
                <a16:creationId xmlns:a16="http://schemas.microsoft.com/office/drawing/2014/main" id="{D17DDD75-EEF5-4CDB-AFC9-FEC3CFB539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© Magnus </a:t>
            </a:r>
            <a:r>
              <a:rPr lang="en-US" dirty="0" err="1"/>
              <a:t>Heinmets</a:t>
            </a:r>
            <a:endParaRPr lang="en-US" dirty="0"/>
          </a:p>
        </p:txBody>
      </p:sp>
      <p:pic>
        <p:nvPicPr>
          <p:cNvPr id="34" name="estonia_white">
            <a:extLst>
              <a:ext uri="{FF2B5EF4-FFF2-40B4-BE49-F238E27FC236}">
                <a16:creationId xmlns:a16="http://schemas.microsoft.com/office/drawing/2014/main" id="{8CCDAC0F-501E-4374-9EBA-105A2EAF0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1406" y="0"/>
            <a:ext cx="1651639" cy="658800"/>
          </a:xfrm>
          <a:prstGeom prst="rect">
            <a:avLst/>
          </a:prstGeom>
        </p:spPr>
      </p:pic>
      <p:pic>
        <p:nvPicPr>
          <p:cNvPr id="35" name="estonia_blue">
            <a:extLst>
              <a:ext uri="{FF2B5EF4-FFF2-40B4-BE49-F238E27FC236}">
                <a16:creationId xmlns:a16="http://schemas.microsoft.com/office/drawing/2014/main" id="{B789AE82-A644-4477-B164-0E2B03439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1406" y="0"/>
            <a:ext cx="1651639" cy="658800"/>
          </a:xfrm>
          <a:prstGeom prst="rect">
            <a:avLst/>
          </a:prstGeom>
        </p:spPr>
      </p:pic>
      <p:pic>
        <p:nvPicPr>
          <p:cNvPr id="37" name="visit_estonia_blue" hidden="1">
            <a:extLst>
              <a:ext uri="{FF2B5EF4-FFF2-40B4-BE49-F238E27FC236}">
                <a16:creationId xmlns:a16="http://schemas.microsoft.com/office/drawing/2014/main" id="{3300FBFE-7E98-4045-ABF0-B3F5517B26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43327" y="0"/>
            <a:ext cx="2319718" cy="658800"/>
          </a:xfrm>
          <a:prstGeom prst="rect">
            <a:avLst/>
          </a:prstGeom>
        </p:spPr>
      </p:pic>
      <p:pic>
        <p:nvPicPr>
          <p:cNvPr id="38" name="education_estonia_white" hidden="1">
            <a:extLst>
              <a:ext uri="{FF2B5EF4-FFF2-40B4-BE49-F238E27FC236}">
                <a16:creationId xmlns:a16="http://schemas.microsoft.com/office/drawing/2014/main" id="{21BAB02C-8D6A-42AB-BE2D-7E49CADDF9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66473" y="0"/>
            <a:ext cx="3196572" cy="658800"/>
          </a:xfrm>
          <a:prstGeom prst="rect">
            <a:avLst/>
          </a:prstGeom>
        </p:spPr>
      </p:pic>
      <p:pic>
        <p:nvPicPr>
          <p:cNvPr id="39" name="education_estonia_blue" hidden="1">
            <a:extLst>
              <a:ext uri="{FF2B5EF4-FFF2-40B4-BE49-F238E27FC236}">
                <a16:creationId xmlns:a16="http://schemas.microsoft.com/office/drawing/2014/main" id="{A3E32682-629C-4DD7-BF67-9C377FECD5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66473" y="0"/>
            <a:ext cx="3196572" cy="658800"/>
          </a:xfrm>
          <a:prstGeom prst="rect">
            <a:avLst/>
          </a:prstGeom>
        </p:spPr>
      </p:pic>
      <p:pic>
        <p:nvPicPr>
          <p:cNvPr id="40" name="puhka_eestis_white" hidden="1">
            <a:extLst>
              <a:ext uri="{FF2B5EF4-FFF2-40B4-BE49-F238E27FC236}">
                <a16:creationId xmlns:a16="http://schemas.microsoft.com/office/drawing/2014/main" id="{D4CB17CF-F7C3-48C9-A2F0-C09113B4C4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36620" y="0"/>
            <a:ext cx="2426425" cy="658800"/>
          </a:xfrm>
          <a:prstGeom prst="rect">
            <a:avLst/>
          </a:prstGeom>
        </p:spPr>
      </p:pic>
      <p:pic>
        <p:nvPicPr>
          <p:cNvPr id="41" name="puhka_eestis_blue" hidden="1">
            <a:extLst>
              <a:ext uri="{FF2B5EF4-FFF2-40B4-BE49-F238E27FC236}">
                <a16:creationId xmlns:a16="http://schemas.microsoft.com/office/drawing/2014/main" id="{4156217B-A356-4E20-BCCC-82190CAE4E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136620" y="0"/>
            <a:ext cx="2426425" cy="658800"/>
          </a:xfrm>
          <a:prstGeom prst="rect">
            <a:avLst/>
          </a:prstGeom>
        </p:spPr>
      </p:pic>
      <p:pic>
        <p:nvPicPr>
          <p:cNvPr id="42" name="work_estonia_white" hidden="1">
            <a:extLst>
              <a:ext uri="{FF2B5EF4-FFF2-40B4-BE49-F238E27FC236}">
                <a16:creationId xmlns:a16="http://schemas.microsoft.com/office/drawing/2014/main" id="{DEE31212-88C6-4568-B0FC-CEA756802F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104144" y="0"/>
            <a:ext cx="2458901" cy="658800"/>
          </a:xfrm>
          <a:prstGeom prst="rect">
            <a:avLst/>
          </a:prstGeom>
        </p:spPr>
      </p:pic>
      <p:pic>
        <p:nvPicPr>
          <p:cNvPr id="43" name="work_estonia_blue" hidden="1">
            <a:extLst>
              <a:ext uri="{FF2B5EF4-FFF2-40B4-BE49-F238E27FC236}">
                <a16:creationId xmlns:a16="http://schemas.microsoft.com/office/drawing/2014/main" id="{FA925FA5-E1E1-43A5-9D04-E94854327FA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104144" y="0"/>
            <a:ext cx="2458901" cy="658800"/>
          </a:xfrm>
          <a:prstGeom prst="rect">
            <a:avLst/>
          </a:prstGeom>
        </p:spPr>
      </p:pic>
      <p:pic>
        <p:nvPicPr>
          <p:cNvPr id="44" name="taste_estonia_white" hidden="1">
            <a:extLst>
              <a:ext uri="{FF2B5EF4-FFF2-40B4-BE49-F238E27FC236}">
                <a16:creationId xmlns:a16="http://schemas.microsoft.com/office/drawing/2014/main" id="{6C0385C9-8B88-4EBE-83A3-4DD5F34E9D5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104144" y="0"/>
            <a:ext cx="2458901" cy="658800"/>
          </a:xfrm>
          <a:prstGeom prst="rect">
            <a:avLst/>
          </a:prstGeom>
        </p:spPr>
      </p:pic>
      <p:pic>
        <p:nvPicPr>
          <p:cNvPr id="45" name="taste_estonia_blue" hidden="1">
            <a:extLst>
              <a:ext uri="{FF2B5EF4-FFF2-40B4-BE49-F238E27FC236}">
                <a16:creationId xmlns:a16="http://schemas.microsoft.com/office/drawing/2014/main" id="{1EDD7011-372D-4EF3-B99F-9C5FE41D5DA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104144" y="0"/>
            <a:ext cx="2458901" cy="658800"/>
          </a:xfrm>
          <a:prstGeom prst="rect">
            <a:avLst/>
          </a:prstGeom>
        </p:spPr>
      </p:pic>
      <p:pic>
        <p:nvPicPr>
          <p:cNvPr id="46" name="research_estonia_white" hidden="1">
            <a:extLst>
              <a:ext uri="{FF2B5EF4-FFF2-40B4-BE49-F238E27FC236}">
                <a16:creationId xmlns:a16="http://schemas.microsoft.com/office/drawing/2014/main" id="{ACA22AC8-93B9-4C6C-A514-55524EC2E00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542772" y="0"/>
            <a:ext cx="3020273" cy="658800"/>
          </a:xfrm>
          <a:prstGeom prst="rect">
            <a:avLst/>
          </a:prstGeom>
        </p:spPr>
      </p:pic>
      <p:pic>
        <p:nvPicPr>
          <p:cNvPr id="47" name="research_estonia_blue" hidden="1">
            <a:extLst>
              <a:ext uri="{FF2B5EF4-FFF2-40B4-BE49-F238E27FC236}">
                <a16:creationId xmlns:a16="http://schemas.microsoft.com/office/drawing/2014/main" id="{C30C9D33-7DDF-4E8E-B77A-6846ADC3C4F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542772" y="0"/>
            <a:ext cx="3020273" cy="658800"/>
          </a:xfrm>
          <a:prstGeom prst="rect">
            <a:avLst/>
          </a:prstGeom>
        </p:spPr>
      </p:pic>
      <p:pic>
        <p:nvPicPr>
          <p:cNvPr id="48" name="enter_e-estonia_white" hidden="1">
            <a:extLst>
              <a:ext uri="{FF2B5EF4-FFF2-40B4-BE49-F238E27FC236}">
                <a16:creationId xmlns:a16="http://schemas.microsoft.com/office/drawing/2014/main" id="{65E5E0FB-F131-4C5B-8D92-32A37D4C2B6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807220" y="0"/>
            <a:ext cx="2755825" cy="658800"/>
          </a:xfrm>
          <a:prstGeom prst="rect">
            <a:avLst/>
          </a:prstGeom>
        </p:spPr>
      </p:pic>
      <p:pic>
        <p:nvPicPr>
          <p:cNvPr id="49" name="enter_e-estonia_blue" hidden="1">
            <a:extLst>
              <a:ext uri="{FF2B5EF4-FFF2-40B4-BE49-F238E27FC236}">
                <a16:creationId xmlns:a16="http://schemas.microsoft.com/office/drawing/2014/main" id="{C067F4CE-54E9-4F5E-B2C0-9628884DE94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807220" y="0"/>
            <a:ext cx="2755825" cy="658800"/>
          </a:xfrm>
          <a:prstGeom prst="rect">
            <a:avLst/>
          </a:prstGeom>
        </p:spPr>
      </p:pic>
      <p:pic>
        <p:nvPicPr>
          <p:cNvPr id="50" name="trade_estonia_white" hidden="1">
            <a:extLst>
              <a:ext uri="{FF2B5EF4-FFF2-40B4-BE49-F238E27FC236}">
                <a16:creationId xmlns:a16="http://schemas.microsoft.com/office/drawing/2014/main" id="{AE1A80BB-283F-4076-82F9-01F8508D34D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057749" y="0"/>
            <a:ext cx="2505296" cy="658800"/>
          </a:xfrm>
          <a:prstGeom prst="rect">
            <a:avLst/>
          </a:prstGeom>
        </p:spPr>
      </p:pic>
      <p:pic>
        <p:nvPicPr>
          <p:cNvPr id="51" name="trade_estonia_blue" hidden="1">
            <a:extLst>
              <a:ext uri="{FF2B5EF4-FFF2-40B4-BE49-F238E27FC236}">
                <a16:creationId xmlns:a16="http://schemas.microsoft.com/office/drawing/2014/main" id="{481B5132-45F8-4785-BB29-D4DE85C8FC9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9057749" y="0"/>
            <a:ext cx="2505296" cy="658800"/>
          </a:xfrm>
          <a:prstGeom prst="rect">
            <a:avLst/>
          </a:prstGeom>
        </p:spPr>
      </p:pic>
      <p:pic>
        <p:nvPicPr>
          <p:cNvPr id="52" name="invest_estonia_white" hidden="1">
            <a:extLst>
              <a:ext uri="{FF2B5EF4-FFF2-40B4-BE49-F238E27FC236}">
                <a16:creationId xmlns:a16="http://schemas.microsoft.com/office/drawing/2014/main" id="{B8ED5013-3628-4EA3-B47A-F46CBE1C94D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988158" y="0"/>
            <a:ext cx="2574887" cy="658800"/>
          </a:xfrm>
          <a:prstGeom prst="rect">
            <a:avLst/>
          </a:prstGeom>
        </p:spPr>
      </p:pic>
      <p:pic>
        <p:nvPicPr>
          <p:cNvPr id="53" name="invest_estonia_blue" hidden="1">
            <a:extLst>
              <a:ext uri="{FF2B5EF4-FFF2-40B4-BE49-F238E27FC236}">
                <a16:creationId xmlns:a16="http://schemas.microsoft.com/office/drawing/2014/main" id="{2DD71BA2-BB38-4B02-8827-1CEDB8E92DF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8988158" y="0"/>
            <a:ext cx="2574887" cy="658800"/>
          </a:xfrm>
          <a:prstGeom prst="rect">
            <a:avLst/>
          </a:prstGeom>
        </p:spPr>
      </p:pic>
      <p:pic>
        <p:nvPicPr>
          <p:cNvPr id="54" name="defence_estonia_white" hidden="1">
            <a:extLst>
              <a:ext uri="{FF2B5EF4-FFF2-40B4-BE49-F238E27FC236}">
                <a16:creationId xmlns:a16="http://schemas.microsoft.com/office/drawing/2014/main" id="{C069C7E9-A3BA-489A-9D1D-B334863E2476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8672676" y="0"/>
            <a:ext cx="2890369" cy="658800"/>
          </a:xfrm>
          <a:prstGeom prst="rect">
            <a:avLst/>
          </a:prstGeom>
        </p:spPr>
      </p:pic>
      <p:pic>
        <p:nvPicPr>
          <p:cNvPr id="55" name="defence_estonia_blue" hidden="1">
            <a:extLst>
              <a:ext uri="{FF2B5EF4-FFF2-40B4-BE49-F238E27FC236}">
                <a16:creationId xmlns:a16="http://schemas.microsoft.com/office/drawing/2014/main" id="{CBE17472-79C8-476C-B55B-E1D651C5DC4A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8672676" y="0"/>
            <a:ext cx="2890369" cy="658800"/>
          </a:xfrm>
          <a:prstGeom prst="rect">
            <a:avLst/>
          </a:prstGeom>
        </p:spPr>
      </p:pic>
      <p:pic>
        <p:nvPicPr>
          <p:cNvPr id="56" name="settle_estonia_white" hidden="1">
            <a:extLst>
              <a:ext uri="{FF2B5EF4-FFF2-40B4-BE49-F238E27FC236}">
                <a16:creationId xmlns:a16="http://schemas.microsoft.com/office/drawing/2014/main" id="{1FB0EC8C-F27B-4185-908A-85F874FC2DD0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8960321" y="0"/>
            <a:ext cx="2602724" cy="658800"/>
          </a:xfrm>
          <a:prstGeom prst="rect">
            <a:avLst/>
          </a:prstGeom>
        </p:spPr>
      </p:pic>
      <p:pic>
        <p:nvPicPr>
          <p:cNvPr id="57" name="settle_estonia_blue" hidden="1">
            <a:extLst>
              <a:ext uri="{FF2B5EF4-FFF2-40B4-BE49-F238E27FC236}">
                <a16:creationId xmlns:a16="http://schemas.microsoft.com/office/drawing/2014/main" id="{2F6192D2-8C5C-4C99-8E2E-FF33F3D30DD8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8960321" y="0"/>
            <a:ext cx="2602724" cy="658800"/>
          </a:xfrm>
          <a:prstGeom prst="rect">
            <a:avLst/>
          </a:prstGeo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287E8D1-BBC5-4B7A-8F33-4EC6A3C611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4" b="9184"/>
          <a:stretch>
            <a:fillRect/>
          </a:stretch>
        </p:blipFill>
        <p:spPr>
          <a:xfrm>
            <a:off x="-1" y="0"/>
            <a:ext cx="12192000" cy="6858000"/>
          </a:xfrm>
        </p:spPr>
      </p:pic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5EEFF5AB-0E21-47AE-B8C3-0662FD9EF203}"/>
              </a:ext>
            </a:extLst>
          </p:cNvPr>
          <p:cNvSpPr txBox="1">
            <a:spLocks/>
          </p:cNvSpPr>
          <p:nvPr/>
        </p:nvSpPr>
        <p:spPr>
          <a:xfrm>
            <a:off x="623887" y="1633440"/>
            <a:ext cx="9446704" cy="6430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2700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ino" panose="02000603040504020204" pitchFamily="50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Aino" panose="02000603040504020204" pitchFamily="50" charset="0"/>
              <a:buChar char="+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2700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Aino" panose="02000603040504020204" pitchFamily="50" charset="0"/>
              <a:buChar char="+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0000" indent="-270000" algn="l" defTabSz="2700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ino" panose="02000603040504020204" pitchFamily="50" charset="0"/>
              <a:buChar char="+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2700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ino" panose="02000603040504020204" pitchFamily="50" charset="0"/>
              <a:buChar char="+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-27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in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-27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in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540000" indent="-27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in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81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ino" panose="02000603040504020204" pitchFamily="50" charset="0"/>
              <a:buChar char="+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FC8C69C4-418F-4E61-AA5E-CC476F0765B1}"/>
              </a:ext>
            </a:extLst>
          </p:cNvPr>
          <p:cNvSpPr txBox="1">
            <a:spLocks/>
          </p:cNvSpPr>
          <p:nvPr/>
        </p:nvSpPr>
        <p:spPr>
          <a:xfrm>
            <a:off x="490753" y="69903"/>
            <a:ext cx="10119430" cy="170480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ctr" defTabSz="2700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ino" panose="02000603040504020204" pitchFamily="50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Aino" panose="02000603040504020204" pitchFamily="50" charset="0"/>
              <a:buChar char="+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2700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Aino" panose="02000603040504020204" pitchFamily="50" charset="0"/>
              <a:buChar char="+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0000" indent="-270000" algn="l" defTabSz="2700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ino" panose="02000603040504020204" pitchFamily="50" charset="0"/>
              <a:buChar char="+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2700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ino" panose="02000603040504020204" pitchFamily="50" charset="0"/>
              <a:buChar char="+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-27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in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-27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in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540000" indent="-27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in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81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ino" panose="02000603040504020204" pitchFamily="50" charset="0"/>
              <a:buChar char="+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Kõrgeim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riigivõimu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kandja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on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rahvas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(PS § 1). </a:t>
            </a:r>
            <a:endParaRPr lang="et-EE" dirty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algn="l"/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Kõrgeimat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riigivõimu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teostab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rahvas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Riigikogu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või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kohalike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volikogude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valimisega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ning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rahvahääletusega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(PS § 56 ja 156). </a:t>
            </a:r>
          </a:p>
        </p:txBody>
      </p:sp>
    </p:spTree>
    <p:extLst>
      <p:ext uri="{BB962C8B-B14F-4D97-AF65-F5344CB8AC3E}">
        <p14:creationId xmlns:p14="http://schemas.microsoft.com/office/powerpoint/2010/main" val="2518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50A84-57A4-4FB5-82A0-859A43F45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6" y="658801"/>
            <a:ext cx="10883751" cy="1617674"/>
          </a:xfrm>
        </p:spPr>
        <p:txBody>
          <a:bodyPr/>
          <a:lstStyle/>
          <a:p>
            <a:r>
              <a:rPr lang="en-US" dirty="0" err="1"/>
              <a:t>Demokraatia</a:t>
            </a:r>
            <a:r>
              <a:rPr lang="en-US" dirty="0"/>
              <a:t> on Eesti </a:t>
            </a:r>
            <a:r>
              <a:rPr lang="en-US" dirty="0" err="1"/>
              <a:t>riigikorralduse</a:t>
            </a:r>
            <a:r>
              <a:rPr lang="en-US" dirty="0"/>
              <a:t> </a:t>
            </a:r>
            <a:r>
              <a:rPr lang="en-US" dirty="0" err="1"/>
              <a:t>üks</a:t>
            </a:r>
            <a:r>
              <a:rPr lang="en-US" dirty="0"/>
              <a:t> </a:t>
            </a:r>
            <a:r>
              <a:rPr lang="en-US" dirty="0" err="1"/>
              <a:t>olulisemaid</a:t>
            </a:r>
            <a:r>
              <a:rPr lang="en-US" dirty="0"/>
              <a:t> </a:t>
            </a:r>
            <a:r>
              <a:rPr lang="en-US" dirty="0" err="1"/>
              <a:t>aluspõhimõtteid</a:t>
            </a:r>
            <a:r>
              <a:rPr lang="en-US" dirty="0"/>
              <a:t>. </a:t>
            </a:r>
            <a:br>
              <a:rPr lang="en-US" dirty="0"/>
            </a:b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329DD-E6E7-4377-8A8A-F2E99013B0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err="1"/>
              <a:t>Demokraatia</a:t>
            </a:r>
            <a:r>
              <a:rPr lang="fi-FI" dirty="0"/>
              <a:t> on </a:t>
            </a:r>
            <a:r>
              <a:rPr lang="fi-FI" dirty="0" err="1"/>
              <a:t>võim</a:t>
            </a:r>
            <a:r>
              <a:rPr lang="fi-FI" dirty="0"/>
              <a:t> </a:t>
            </a:r>
            <a:r>
              <a:rPr lang="fi-FI" dirty="0" err="1"/>
              <a:t>rahva</a:t>
            </a:r>
            <a:r>
              <a:rPr lang="fi-FI" dirty="0"/>
              <a:t> </a:t>
            </a:r>
            <a:r>
              <a:rPr lang="fi-FI" dirty="0" err="1"/>
              <a:t>poolt</a:t>
            </a:r>
            <a:r>
              <a:rPr lang="fi-FI" dirty="0"/>
              <a:t> ja </a:t>
            </a:r>
            <a:r>
              <a:rPr lang="fi-FI" dirty="0" err="1"/>
              <a:t>rahva</a:t>
            </a:r>
            <a:r>
              <a:rPr lang="fi-FI" dirty="0"/>
              <a:t> </a:t>
            </a:r>
            <a:r>
              <a:rPr lang="fi-FI" dirty="0" err="1"/>
              <a:t>heaks</a:t>
            </a:r>
            <a:r>
              <a:rPr lang="fi-FI" dirty="0"/>
              <a:t>.</a:t>
            </a:r>
          </a:p>
          <a:p>
            <a:r>
              <a:rPr lang="fi-FI" dirty="0" err="1"/>
              <a:t>Demokraatiat</a:t>
            </a:r>
            <a:r>
              <a:rPr lang="fi-FI" dirty="0"/>
              <a:t> </a:t>
            </a:r>
            <a:r>
              <a:rPr lang="fi-FI" dirty="0" err="1"/>
              <a:t>iseloomustab</a:t>
            </a:r>
            <a:r>
              <a:rPr lang="fi-FI" dirty="0"/>
              <a:t> </a:t>
            </a:r>
            <a:r>
              <a:rPr lang="fi-FI" dirty="0" err="1"/>
              <a:t>võimu</a:t>
            </a:r>
            <a:r>
              <a:rPr lang="fi-FI" dirty="0"/>
              <a:t> </a:t>
            </a:r>
            <a:r>
              <a:rPr lang="fi-FI" dirty="0" err="1"/>
              <a:t>tähtaegsus</a:t>
            </a:r>
            <a:r>
              <a:rPr lang="fi-FI" dirty="0"/>
              <a:t> ja </a:t>
            </a:r>
            <a:r>
              <a:rPr lang="fi-FI" dirty="0" err="1"/>
              <a:t>vahetumine</a:t>
            </a:r>
            <a:r>
              <a:rPr lang="fi-FI" dirty="0"/>
              <a:t>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4094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E44704-586A-4C88-BE51-B32274F9D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509169" cy="1617674"/>
          </a:xfrm>
        </p:spPr>
        <p:txBody>
          <a:bodyPr/>
          <a:lstStyle/>
          <a:p>
            <a:r>
              <a:rPr lang="fi-FI" sz="2800" dirty="0" err="1"/>
              <a:t>Hõlmab</a:t>
            </a:r>
            <a:r>
              <a:rPr lang="fi-FI" sz="2800" dirty="0"/>
              <a:t> ka </a:t>
            </a:r>
            <a:r>
              <a:rPr lang="fi-FI" sz="2800" dirty="0" err="1"/>
              <a:t>paljusid</a:t>
            </a:r>
            <a:r>
              <a:rPr lang="fi-FI" sz="2800" dirty="0"/>
              <a:t> </a:t>
            </a:r>
            <a:r>
              <a:rPr lang="fi-FI" sz="2800" dirty="0" err="1"/>
              <a:t>teisi</a:t>
            </a:r>
            <a:r>
              <a:rPr lang="fi-FI" sz="2800" dirty="0"/>
              <a:t> </a:t>
            </a:r>
            <a:r>
              <a:rPr lang="fi-FI" sz="2800" dirty="0" err="1"/>
              <a:t>põhiseaduse</a:t>
            </a:r>
            <a:r>
              <a:rPr lang="fi-FI" sz="2800" dirty="0"/>
              <a:t> </a:t>
            </a:r>
            <a:r>
              <a:rPr lang="fi-FI" sz="2800" dirty="0" err="1"/>
              <a:t>printsiipe</a:t>
            </a:r>
            <a:r>
              <a:rPr lang="et-EE" sz="2800" dirty="0"/>
              <a:t> ja</a:t>
            </a:r>
            <a:r>
              <a:rPr lang="fi-FI" sz="2800" dirty="0"/>
              <a:t> </a:t>
            </a:r>
            <a:r>
              <a:rPr lang="fi-FI" sz="2800" dirty="0" err="1"/>
              <a:t>nõudeid</a:t>
            </a:r>
            <a:r>
              <a:rPr lang="fi-FI" sz="2800" dirty="0"/>
              <a:t> </a:t>
            </a:r>
            <a:r>
              <a:rPr lang="fi-FI" sz="2800" dirty="0" err="1"/>
              <a:t>riigivõimu</a:t>
            </a:r>
            <a:r>
              <a:rPr lang="fi-FI" sz="2800" dirty="0"/>
              <a:t> </a:t>
            </a:r>
            <a:r>
              <a:rPr lang="fi-FI" sz="2800" dirty="0" err="1"/>
              <a:t>tegevusele</a:t>
            </a:r>
            <a:r>
              <a:rPr lang="et-EE" sz="2800" dirty="0"/>
              <a:t> …</a:t>
            </a:r>
            <a:r>
              <a:rPr lang="fi-FI" sz="2800" dirty="0"/>
              <a:t> </a:t>
            </a:r>
            <a:br>
              <a:rPr lang="fi-FI" dirty="0"/>
            </a:b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56F33-6D01-431B-8B8A-0D9C23A28E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7" y="1932495"/>
            <a:ext cx="9495473" cy="4925505"/>
          </a:xfrm>
        </p:spPr>
        <p:txBody>
          <a:bodyPr/>
          <a:lstStyle/>
          <a:p>
            <a:r>
              <a:rPr lang="fi-FI" sz="1400" dirty="0" err="1"/>
              <a:t>riigivõimu</a:t>
            </a:r>
            <a:r>
              <a:rPr lang="fi-FI" sz="1400" dirty="0"/>
              <a:t> </a:t>
            </a:r>
            <a:r>
              <a:rPr lang="fi-FI" sz="1400" dirty="0" err="1"/>
              <a:t>lahusus</a:t>
            </a:r>
            <a:r>
              <a:rPr lang="fi-FI" sz="1400" dirty="0"/>
              <a:t> ja </a:t>
            </a:r>
            <a:r>
              <a:rPr lang="fi-FI" sz="1400" dirty="0" err="1"/>
              <a:t>tasakaalustatus</a:t>
            </a:r>
            <a:endParaRPr lang="fi-FI" sz="1400" dirty="0"/>
          </a:p>
          <a:p>
            <a:r>
              <a:rPr lang="fi-FI" sz="1400" dirty="0" err="1"/>
              <a:t>õigusriigi</a:t>
            </a:r>
            <a:r>
              <a:rPr lang="fi-FI" sz="1400" dirty="0"/>
              <a:t> ja </a:t>
            </a:r>
            <a:r>
              <a:rPr lang="fi-FI" sz="1400" dirty="0" err="1"/>
              <a:t>seaduslikkuse</a:t>
            </a:r>
            <a:r>
              <a:rPr lang="fi-FI" sz="1400" dirty="0"/>
              <a:t> </a:t>
            </a:r>
            <a:r>
              <a:rPr lang="fi-FI" sz="1400" dirty="0" err="1"/>
              <a:t>põhimõte</a:t>
            </a:r>
            <a:endParaRPr lang="et-EE" sz="1400" dirty="0"/>
          </a:p>
          <a:p>
            <a:r>
              <a:rPr lang="et-EE" altLang="et-EE" sz="1400" dirty="0"/>
              <a:t>õiguskindluse põhimõte</a:t>
            </a:r>
          </a:p>
          <a:p>
            <a:pPr marL="811530" lvl="1" indent="-457200" fontAlgn="auto">
              <a:spcAft>
                <a:spcPts val="0"/>
              </a:spcAft>
              <a:defRPr/>
            </a:pPr>
            <a:r>
              <a:rPr lang="et-EE" altLang="et-EE" sz="1400" dirty="0">
                <a:solidFill>
                  <a:schemeClr val="bg1"/>
                </a:solidFill>
              </a:rPr>
              <a:t>tagasiulatuva jõu keeld</a:t>
            </a:r>
          </a:p>
          <a:p>
            <a:pPr marL="811530" lvl="1" indent="-457200" fontAlgn="auto">
              <a:spcAft>
                <a:spcPts val="0"/>
              </a:spcAft>
              <a:defRPr/>
            </a:pPr>
            <a:r>
              <a:rPr lang="et-EE" altLang="et-EE" sz="1400" dirty="0">
                <a:solidFill>
                  <a:schemeClr val="bg1"/>
                </a:solidFill>
              </a:rPr>
              <a:t>õiguspärase ootuse põhimõte</a:t>
            </a:r>
          </a:p>
          <a:p>
            <a:pPr marL="811530" lvl="1" indent="-457200" fontAlgn="auto">
              <a:spcAft>
                <a:spcPts val="0"/>
              </a:spcAft>
              <a:defRPr/>
            </a:pPr>
            <a:r>
              <a:rPr lang="et-EE" altLang="et-EE" sz="1400" dirty="0">
                <a:solidFill>
                  <a:schemeClr val="bg1"/>
                </a:solidFill>
              </a:rPr>
              <a:t>õigusselguse põhimõte</a:t>
            </a:r>
          </a:p>
          <a:p>
            <a:pPr marL="811530" lvl="1" indent="-457200" fontAlgn="auto">
              <a:spcAft>
                <a:spcPts val="0"/>
              </a:spcAft>
              <a:defRPr/>
            </a:pPr>
            <a:r>
              <a:rPr lang="et-EE" altLang="et-EE" sz="1400" dirty="0">
                <a:solidFill>
                  <a:schemeClr val="bg1"/>
                </a:solidFill>
              </a:rPr>
              <a:t>avaldamiskohustuse põhimõte</a:t>
            </a:r>
          </a:p>
          <a:p>
            <a:pPr marL="811530" lvl="1" indent="-457200" fontAlgn="auto">
              <a:spcAft>
                <a:spcPts val="0"/>
              </a:spcAft>
              <a:defRPr/>
            </a:pPr>
            <a:r>
              <a:rPr lang="et-EE" altLang="et-EE" sz="1400" dirty="0">
                <a:solidFill>
                  <a:schemeClr val="bg1"/>
                </a:solidFill>
              </a:rPr>
              <a:t>õigusrahu põhimõte (nt </a:t>
            </a:r>
            <a:r>
              <a:rPr lang="et-EE" altLang="et-EE" sz="1400" i="1" dirty="0" err="1">
                <a:solidFill>
                  <a:schemeClr val="bg1"/>
                </a:solidFill>
              </a:rPr>
              <a:t>vacatio</a:t>
            </a:r>
            <a:r>
              <a:rPr lang="et-EE" altLang="et-EE" sz="1400" i="1" dirty="0">
                <a:solidFill>
                  <a:schemeClr val="bg1"/>
                </a:solidFill>
              </a:rPr>
              <a:t> </a:t>
            </a:r>
            <a:r>
              <a:rPr lang="et-EE" altLang="et-EE" sz="1400" i="1" dirty="0" err="1">
                <a:solidFill>
                  <a:schemeClr val="bg1"/>
                </a:solidFill>
              </a:rPr>
              <a:t>legis</a:t>
            </a:r>
            <a:r>
              <a:rPr lang="et-EE" altLang="et-EE" sz="1400" i="1" dirty="0">
                <a:solidFill>
                  <a:schemeClr val="bg1"/>
                </a:solidFill>
              </a:rPr>
              <a:t>, </a:t>
            </a:r>
            <a:r>
              <a:rPr lang="et-EE" altLang="et-EE" sz="1400" dirty="0">
                <a:solidFill>
                  <a:schemeClr val="bg1"/>
                </a:solidFill>
              </a:rPr>
              <a:t>aegumine)</a:t>
            </a:r>
          </a:p>
          <a:p>
            <a:r>
              <a:rPr lang="fi-FI" sz="1400" dirty="0" err="1"/>
              <a:t>põhiõiguste</a:t>
            </a:r>
            <a:r>
              <a:rPr lang="fi-FI" sz="1400" dirty="0"/>
              <a:t> ja -</a:t>
            </a:r>
            <a:r>
              <a:rPr lang="fi-FI" sz="1400" dirty="0" err="1"/>
              <a:t>vabaduste</a:t>
            </a:r>
            <a:r>
              <a:rPr lang="fi-FI" sz="1400" dirty="0"/>
              <a:t> </a:t>
            </a:r>
            <a:r>
              <a:rPr lang="fi-FI" sz="1400" dirty="0" err="1"/>
              <a:t>tagamine</a:t>
            </a:r>
            <a:endParaRPr lang="fi-FI" sz="1400" dirty="0"/>
          </a:p>
          <a:p>
            <a:r>
              <a:rPr lang="fi-FI" sz="1400" dirty="0"/>
              <a:t>kohtu </a:t>
            </a:r>
            <a:r>
              <a:rPr lang="fi-FI" sz="1400" dirty="0" err="1"/>
              <a:t>sõltumatus</a:t>
            </a:r>
            <a:endParaRPr lang="fi-FI" sz="1400" dirty="0"/>
          </a:p>
          <a:p>
            <a:r>
              <a:rPr lang="fi-FI" sz="1400" dirty="0" err="1"/>
              <a:t>avalikkus</a:t>
            </a:r>
            <a:endParaRPr lang="fi-FI" sz="1400" dirty="0"/>
          </a:p>
          <a:p>
            <a:r>
              <a:rPr lang="fi-FI" sz="1400" dirty="0" err="1"/>
              <a:t>riigivõimu</a:t>
            </a:r>
            <a:r>
              <a:rPr lang="fi-FI" sz="1400" dirty="0"/>
              <a:t> </a:t>
            </a:r>
            <a:r>
              <a:rPr lang="fi-FI" sz="1400" dirty="0" err="1"/>
              <a:t>teostajate</a:t>
            </a:r>
            <a:r>
              <a:rPr lang="fi-FI" sz="1400" dirty="0"/>
              <a:t> </a:t>
            </a:r>
            <a:r>
              <a:rPr lang="fi-FI" sz="1400" dirty="0" err="1"/>
              <a:t>õiguslik</a:t>
            </a:r>
            <a:r>
              <a:rPr lang="fi-FI" sz="1400" dirty="0"/>
              <a:t> ja </a:t>
            </a:r>
            <a:r>
              <a:rPr lang="fi-FI" sz="1400" dirty="0" err="1"/>
              <a:t>poliitiline</a:t>
            </a:r>
            <a:r>
              <a:rPr lang="fi-FI" sz="1400" dirty="0"/>
              <a:t> </a:t>
            </a:r>
            <a:r>
              <a:rPr lang="fi-FI" sz="1400" dirty="0" err="1"/>
              <a:t>vastutus</a:t>
            </a:r>
            <a:endParaRPr lang="fi-FI" sz="1400" dirty="0"/>
          </a:p>
          <a:p>
            <a:r>
              <a:rPr lang="fi-FI" sz="1400" dirty="0" err="1"/>
              <a:t>ausad</a:t>
            </a:r>
            <a:r>
              <a:rPr lang="fi-FI" sz="1400" dirty="0"/>
              <a:t> ja </a:t>
            </a:r>
            <a:r>
              <a:rPr lang="fi-FI" sz="1400" dirty="0" err="1"/>
              <a:t>vabad</a:t>
            </a:r>
            <a:r>
              <a:rPr lang="fi-FI" sz="1400" dirty="0"/>
              <a:t> </a:t>
            </a:r>
            <a:r>
              <a:rPr lang="fi-FI" sz="1400" dirty="0" err="1"/>
              <a:t>valimised</a:t>
            </a:r>
            <a:r>
              <a:rPr lang="fi-FI" sz="1400" dirty="0"/>
              <a:t> </a:t>
            </a:r>
            <a:endParaRPr lang="et-EE" sz="1400" dirty="0"/>
          </a:p>
          <a:p>
            <a:pPr>
              <a:defRPr/>
            </a:pPr>
            <a:r>
              <a:rPr lang="et-EE" altLang="et-EE" sz="1400" dirty="0"/>
              <a:t>proportsionaalsuse ja kaalutlusõiguse põhimõtted</a:t>
            </a:r>
          </a:p>
          <a:p>
            <a:pPr>
              <a:defRPr/>
            </a:pPr>
            <a:r>
              <a:rPr lang="et-EE" altLang="et-EE" sz="1400" dirty="0"/>
              <a:t>hea haldus</a:t>
            </a:r>
          </a:p>
          <a:p>
            <a:endParaRPr lang="fi-FI" sz="1200" dirty="0"/>
          </a:p>
          <a:p>
            <a:endParaRPr lang="et-EE" sz="12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7516277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Parlamentaarne demokraatia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3886" y="1633439"/>
            <a:ext cx="9543843" cy="5840787"/>
          </a:xfrm>
        </p:spPr>
        <p:txBody>
          <a:bodyPr/>
          <a:lstStyle/>
          <a:p>
            <a:pPr marL="342900" indent="-342900">
              <a:buFont typeface="Aino" panose="02000603040504020204" pitchFamily="50" charset="-70"/>
              <a:buChar char="+"/>
            </a:pPr>
            <a:r>
              <a:rPr lang="et-EE" dirty="0"/>
              <a:t>Eesti on parlamentaarne esindusdemokraatia.</a:t>
            </a:r>
          </a:p>
          <a:p>
            <a:pPr marL="342900" indent="-342900">
              <a:buFont typeface="Aino" panose="02000603040504020204" pitchFamily="50" charset="-70"/>
              <a:buChar char="+"/>
            </a:pPr>
            <a:r>
              <a:rPr lang="et-EE" dirty="0"/>
              <a:t>PS § 3 lg 1 nõuab, et kõik olulised otsused peab tegema Riigikogu (parlamendireservatsioon) või rahvas rahvahääletusel. </a:t>
            </a:r>
          </a:p>
          <a:p>
            <a:pPr marL="342900" indent="-342900">
              <a:buFont typeface="Aino" panose="02000603040504020204" pitchFamily="50" charset="-70"/>
              <a:buChar char="+"/>
            </a:pPr>
            <a:r>
              <a:rPr lang="et-EE" dirty="0"/>
              <a:t>Parlament ei saa olulisi küsimusi edasi delegeerida täitevvõimule ega teistele isikutele või organitele. Selle, mis on oluline küsimus, paneb paljuski paika põhiseadus ja kohtupraktika.</a:t>
            </a:r>
          </a:p>
          <a:p>
            <a:endParaRPr lang="et-E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32259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Esindusdemokraatia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3886" y="1633439"/>
            <a:ext cx="9543843" cy="5840787"/>
          </a:xfrm>
        </p:spPr>
        <p:txBody>
          <a:bodyPr/>
          <a:lstStyle/>
          <a:p>
            <a:pPr marL="342900" indent="-342900">
              <a:buFont typeface="Aino" panose="02000603040504020204" pitchFamily="50" charset="-70"/>
              <a:buChar char="+"/>
            </a:pPr>
            <a:r>
              <a:rPr lang="et-EE" dirty="0"/>
              <a:t>Rahvas delegeerib valimiste kaudu riigivõimu teostamise edasi esinduskogudele (Riigikogule ja kohalikele volikogudele). </a:t>
            </a:r>
          </a:p>
          <a:p>
            <a:pPr marL="342900" indent="-342900">
              <a:buFont typeface="Aino" panose="02000603040504020204" pitchFamily="50" charset="-70"/>
              <a:buChar char="+"/>
            </a:pPr>
            <a:r>
              <a:rPr lang="et-EE" dirty="0"/>
              <a:t>Riigikogu liige ei ole seotud mandaadiga (PS § 62). Riigikogu liiget ei saa tagasi kutsuda.</a:t>
            </a:r>
          </a:p>
          <a:p>
            <a:pPr marL="342900" indent="-342900">
              <a:buFont typeface="Aino" panose="02000603040504020204" pitchFamily="50" charset="-70"/>
              <a:buChar char="+"/>
            </a:pPr>
            <a:r>
              <a:rPr lang="et-EE" dirty="0"/>
              <a:t>Esinduskogud valivad või nimetavad omakorda ülejäänud olulised võimukandjad (valitsuse, põhiseaduslike institutsioonide juhid). </a:t>
            </a:r>
          </a:p>
          <a:p>
            <a:pPr marL="342900" indent="-342900">
              <a:buFont typeface="Aino" panose="02000603040504020204" pitchFamily="50" charset="-70"/>
              <a:buChar char="+"/>
            </a:pPr>
            <a:r>
              <a:rPr lang="et-EE" dirty="0"/>
              <a:t>Riigivõimu legitimeerimine otseselt ja kaudselt.</a:t>
            </a:r>
          </a:p>
          <a:p>
            <a:endParaRPr lang="et-EE" dirty="0"/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3888" y="3994150"/>
            <a:ext cx="9186034" cy="22431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Siduva</a:t>
            </a:r>
            <a:r>
              <a:rPr lang="en-US" dirty="0"/>
              <a:t> </a:t>
            </a:r>
            <a:r>
              <a:rPr lang="en-US" dirty="0" err="1"/>
              <a:t>rahvahääletuse</a:t>
            </a:r>
            <a:r>
              <a:rPr lang="en-US" dirty="0"/>
              <a:t> </a:t>
            </a:r>
            <a:r>
              <a:rPr lang="en-US" dirty="0" err="1"/>
              <a:t>võimalus</a:t>
            </a:r>
            <a:r>
              <a:rPr lang="en-US" dirty="0"/>
              <a:t> on </a:t>
            </a:r>
            <a:r>
              <a:rPr lang="en-US" dirty="0" err="1"/>
              <a:t>otsedemokraatia</a:t>
            </a:r>
            <a:r>
              <a:rPr lang="en-US" dirty="0"/>
              <a:t> element </a:t>
            </a:r>
            <a:r>
              <a:rPr lang="en-US" dirty="0" err="1"/>
              <a:t>riigikorralduses</a:t>
            </a:r>
            <a:r>
              <a:rPr lang="en-US" dirty="0"/>
              <a:t>. </a:t>
            </a:r>
            <a:r>
              <a:rPr lang="en-US" dirty="0" err="1"/>
              <a:t>Kuid</a:t>
            </a:r>
            <a:r>
              <a:rPr lang="en-US" dirty="0"/>
              <a:t> </a:t>
            </a:r>
            <a:r>
              <a:rPr lang="en-US" dirty="0" err="1"/>
              <a:t>õigus</a:t>
            </a:r>
            <a:r>
              <a:rPr lang="en-US" dirty="0"/>
              <a:t> </a:t>
            </a:r>
            <a:r>
              <a:rPr lang="en-US" dirty="0" err="1"/>
              <a:t>mõne</a:t>
            </a:r>
            <a:r>
              <a:rPr lang="en-US" dirty="0"/>
              <a:t> </a:t>
            </a:r>
            <a:r>
              <a:rPr lang="en-US" dirty="0" err="1"/>
              <a:t>küsimuse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seaduseelnõu</a:t>
            </a:r>
            <a:r>
              <a:rPr lang="en-US" dirty="0"/>
              <a:t> </a:t>
            </a:r>
            <a:r>
              <a:rPr lang="en-US" dirty="0" err="1"/>
              <a:t>rahvahääletusele</a:t>
            </a:r>
            <a:r>
              <a:rPr lang="en-US" dirty="0"/>
              <a:t> </a:t>
            </a:r>
            <a:r>
              <a:rPr lang="en-US" dirty="0" err="1"/>
              <a:t>panemiseks</a:t>
            </a:r>
            <a:r>
              <a:rPr lang="en-US" dirty="0"/>
              <a:t> </a:t>
            </a:r>
            <a:r>
              <a:rPr lang="et-EE" dirty="0"/>
              <a:t>on ainult Riigikogul. Rahvas ise ei saa rahvahääletust või mõnda seaduseelnõu algatada.</a:t>
            </a:r>
          </a:p>
          <a:p>
            <a:pPr marL="0" indent="0">
              <a:buNone/>
            </a:pPr>
            <a:r>
              <a:rPr lang="et-EE" dirty="0"/>
              <a:t>Vähemalt 1000 allkirjaga saab Riigikogule esitada kollektiivse pöördumise (</a:t>
            </a:r>
            <a:r>
              <a:rPr lang="et-EE" dirty="0">
                <a:hlinkClick r:id="rId2"/>
              </a:rPr>
              <a:t>www.rahvaalgatus.ee</a:t>
            </a:r>
            <a:r>
              <a:rPr lang="et-EE" dirty="0"/>
              <a:t>), mida tuleb vähemalt arutada Riigikogu komisjonis.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650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Kohalik demokraatia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3886" y="1633439"/>
            <a:ext cx="9543843" cy="5840787"/>
          </a:xfrm>
        </p:spPr>
        <p:txBody>
          <a:bodyPr/>
          <a:lstStyle/>
          <a:p>
            <a:r>
              <a:rPr lang="et-EE" dirty="0"/>
              <a:t>Kõiki kohaliku elu küsimusi otsustavad ja korraldavad kohalikud omavalitsused, kes tegutsevad seaduste alusel iseseisvalt. Kohalikule omavalitsusele võib panna kohustusi ainult seaduse alusel või kokkuleppel kohaliku omavalitsusega (PS § 157).</a:t>
            </a:r>
          </a:p>
          <a:p>
            <a:endParaRPr lang="et-EE" dirty="0"/>
          </a:p>
          <a:p>
            <a:endParaRPr lang="et-EE" dirty="0"/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3888" y="3994150"/>
            <a:ext cx="9186034" cy="22431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4219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F07F-337B-4DF3-8560-5CF3FB23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dirty="0"/>
              <a:t>P</a:t>
            </a:r>
            <a:r>
              <a:rPr lang="en-US" sz="3600" dirty="0" err="1"/>
              <a:t>roportsionaalne</a:t>
            </a:r>
            <a:r>
              <a:rPr lang="en-US" sz="3600" dirty="0"/>
              <a:t> </a:t>
            </a:r>
            <a:r>
              <a:rPr lang="en-US" sz="3600" dirty="0" err="1"/>
              <a:t>valimissüsteem</a:t>
            </a:r>
            <a:r>
              <a:rPr lang="et-EE" sz="3600" dirty="0"/>
              <a:t>,</a:t>
            </a:r>
            <a:r>
              <a:rPr lang="en-US" sz="3600" dirty="0"/>
              <a:t> </a:t>
            </a:r>
            <a:r>
              <a:rPr lang="et-EE" sz="3600" dirty="0"/>
              <a:t>m</a:t>
            </a:r>
            <a:r>
              <a:rPr lang="en-US" sz="3600" dirty="0" err="1"/>
              <a:t>itmepartei</a:t>
            </a:r>
            <a:r>
              <a:rPr lang="en-US" sz="3600" dirty="0"/>
              <a:t> </a:t>
            </a:r>
            <a:r>
              <a:rPr lang="en-US" sz="3600" dirty="0" err="1"/>
              <a:t>süsteem</a:t>
            </a:r>
            <a:r>
              <a:rPr lang="en-US" sz="3600" dirty="0"/>
              <a:t> ja </a:t>
            </a:r>
            <a:r>
              <a:rPr lang="en-US" sz="3600" dirty="0" err="1"/>
              <a:t>koalitsioonivalitsused</a:t>
            </a:r>
            <a:endParaRPr lang="et-EE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BB716-3B4D-4964-AE22-69F127F53A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7" y="2658359"/>
            <a:ext cx="9446705" cy="3578929"/>
          </a:xfrm>
        </p:spPr>
        <p:txBody>
          <a:bodyPr/>
          <a:lstStyle/>
          <a:p>
            <a:r>
              <a:rPr lang="et-EE" dirty="0"/>
              <a:t>Rahva esinduskogudes jagatakse kohad valimistel kandideerinud nimekirjade või kandidaatide vahel proportsionaalselt (võrdeliselt) saadud häälte arvule</a:t>
            </a:r>
            <a:r>
              <a:rPr lang="en-US" dirty="0"/>
              <a:t>. </a:t>
            </a:r>
            <a:endParaRPr lang="et-EE" dirty="0"/>
          </a:p>
          <a:p>
            <a:r>
              <a:rPr lang="et-EE" dirty="0"/>
              <a:t>Tagab erinevate</a:t>
            </a:r>
            <a:r>
              <a:rPr lang="en-US" dirty="0"/>
              <a:t> </a:t>
            </a:r>
            <a:r>
              <a:rPr lang="en-US" dirty="0" err="1"/>
              <a:t>maailmavaa</a:t>
            </a:r>
            <a:r>
              <a:rPr lang="et-EE" dirty="0" err="1"/>
              <a:t>dete</a:t>
            </a:r>
            <a:r>
              <a:rPr lang="et-EE" dirty="0"/>
              <a:t> </a:t>
            </a:r>
            <a:r>
              <a:rPr lang="en-US" dirty="0"/>
              <a:t>ja </a:t>
            </a:r>
            <a:r>
              <a:rPr lang="en-US" dirty="0" err="1"/>
              <a:t>huvid</a:t>
            </a:r>
            <a:r>
              <a:rPr lang="et-EE" dirty="0"/>
              <a:t>e</a:t>
            </a:r>
            <a:r>
              <a:rPr lang="en-US" dirty="0"/>
              <a:t> </a:t>
            </a:r>
            <a:r>
              <a:rPr lang="en-US" dirty="0" err="1"/>
              <a:t>proportsionaal</a:t>
            </a:r>
            <a:r>
              <a:rPr lang="et-EE" dirty="0"/>
              <a:t>s</a:t>
            </a:r>
            <a:r>
              <a:rPr lang="en-US" dirty="0"/>
              <a:t>e </a:t>
            </a:r>
            <a:r>
              <a:rPr lang="en-US" dirty="0" err="1"/>
              <a:t>esindatus</a:t>
            </a:r>
            <a:r>
              <a:rPr lang="et-EE" dirty="0"/>
              <a:t>e </a:t>
            </a:r>
            <a:r>
              <a:rPr lang="en-US" dirty="0" err="1"/>
              <a:t>Riigikogus</a:t>
            </a:r>
            <a:r>
              <a:rPr lang="en-US" dirty="0"/>
              <a:t> </a:t>
            </a:r>
            <a:r>
              <a:rPr lang="et-EE" dirty="0"/>
              <a:t>ega</a:t>
            </a:r>
            <a:r>
              <a:rPr lang="en-US" dirty="0"/>
              <a:t> </a:t>
            </a:r>
            <a:r>
              <a:rPr lang="en-US" dirty="0" err="1"/>
              <a:t>luba</a:t>
            </a:r>
            <a:r>
              <a:rPr lang="en-US" dirty="0"/>
              <a:t> </a:t>
            </a:r>
            <a:r>
              <a:rPr lang="en-US" dirty="0" err="1"/>
              <a:t>ühe</a:t>
            </a:r>
            <a:r>
              <a:rPr lang="et-EE" dirty="0"/>
              <a:t>l</a:t>
            </a:r>
            <a:r>
              <a:rPr lang="en-US" dirty="0" err="1"/>
              <a:t>gi</a:t>
            </a:r>
            <a:r>
              <a:rPr lang="en-US" dirty="0"/>
              <a:t> </a:t>
            </a:r>
            <a:r>
              <a:rPr lang="en-US" dirty="0" err="1"/>
              <a:t>valijagrupi</a:t>
            </a:r>
            <a:r>
              <a:rPr lang="et-EE" dirty="0"/>
              <a:t>l domineerida. </a:t>
            </a:r>
          </a:p>
          <a:p>
            <a:r>
              <a:rPr lang="et-EE" dirty="0"/>
              <a:t>Tingib tavaliselt </a:t>
            </a:r>
            <a:r>
              <a:rPr lang="fi-FI" dirty="0" err="1"/>
              <a:t>mitme</a:t>
            </a:r>
            <a:r>
              <a:rPr lang="fi-FI" dirty="0"/>
              <a:t> </a:t>
            </a:r>
            <a:r>
              <a:rPr lang="fi-FI" dirty="0" err="1"/>
              <a:t>partei</a:t>
            </a:r>
            <a:r>
              <a:rPr lang="fi-FI" dirty="0"/>
              <a:t> </a:t>
            </a:r>
            <a:r>
              <a:rPr lang="fi-FI" dirty="0" err="1"/>
              <a:t>koalitsioonivalitsus</a:t>
            </a:r>
            <a:r>
              <a:rPr lang="et-EE" dirty="0"/>
              <a:t>e moodustamise</a:t>
            </a:r>
            <a:r>
              <a:rPr lang="fi-FI" dirty="0"/>
              <a:t>.</a:t>
            </a:r>
            <a:endParaRPr lang="et-EE" dirty="0"/>
          </a:p>
          <a:p>
            <a:r>
              <a:rPr lang="et-EE" dirty="0"/>
              <a:t>Koalitsioonivalitsused on küll ebastabiilsed, tihti lühiajalisemad kui parlamendi mandaat, kuid toetavad stabiilsust poliitikakujundamises.</a:t>
            </a:r>
          </a:p>
          <a:p>
            <a:r>
              <a:rPr lang="et-EE" dirty="0"/>
              <a:t>Koalitsioonide loomine tähendab vajadust kompromissideks ja kokkulepeteks. </a:t>
            </a:r>
            <a:r>
              <a:rPr lang="fi-FI" dirty="0" err="1"/>
              <a:t>Üks</a:t>
            </a:r>
            <a:r>
              <a:rPr lang="fi-FI" dirty="0"/>
              <a:t> </a:t>
            </a:r>
            <a:r>
              <a:rPr lang="fi-FI" dirty="0" err="1"/>
              <a:t>osapool</a:t>
            </a:r>
            <a:r>
              <a:rPr lang="fi-FI" dirty="0"/>
              <a:t> ei saa </a:t>
            </a:r>
            <a:r>
              <a:rPr lang="fi-FI" dirty="0" err="1"/>
              <a:t>teha</a:t>
            </a:r>
            <a:r>
              <a:rPr lang="fi-FI" dirty="0"/>
              <a:t> </a:t>
            </a:r>
            <a:r>
              <a:rPr lang="fi-FI" dirty="0" err="1"/>
              <a:t>mida</a:t>
            </a:r>
            <a:r>
              <a:rPr lang="fi-FI" dirty="0"/>
              <a:t> </a:t>
            </a:r>
            <a:r>
              <a:rPr lang="fi-FI" dirty="0" err="1"/>
              <a:t>iganes</a:t>
            </a:r>
            <a:r>
              <a:rPr lang="fi-FI" dirty="0"/>
              <a:t> </a:t>
            </a:r>
            <a:r>
              <a:rPr lang="fi-FI" dirty="0" err="1"/>
              <a:t>ta</a:t>
            </a:r>
            <a:r>
              <a:rPr lang="fi-FI" dirty="0"/>
              <a:t> </a:t>
            </a:r>
            <a:r>
              <a:rPr lang="fi-FI" dirty="0" err="1"/>
              <a:t>soovib</a:t>
            </a:r>
            <a:r>
              <a:rPr lang="fi-FI" dirty="0"/>
              <a:t>.</a:t>
            </a:r>
            <a:r>
              <a:rPr lang="et-EE" dirty="0"/>
              <a:t> Välditakse järske poliitilisi suunamuutuseid. Samas on keerulisem suuri muutuseid ellu viia.</a:t>
            </a:r>
            <a:endParaRPr lang="en-US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8350292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4161B0F-5A9D-4610-A3D5-D4C8FB84BDC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 b="7535"/>
          <a:stretch>
            <a:fillRect/>
          </a:stretch>
        </p:blipFill>
        <p:spPr/>
      </p:pic>
      <p:sp>
        <p:nvSpPr>
          <p:cNvPr id="5" name="Pealkiri 4">
            <a:extLst>
              <a:ext uri="{FF2B5EF4-FFF2-40B4-BE49-F238E27FC236}">
                <a16:creationId xmlns:a16="http://schemas.microsoft.com/office/drawing/2014/main" id="{58BBC6C8-FDC1-4505-9F71-7AE8471E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 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F6543F-5381-40A4-8FA2-2C0EC66AB4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Foto: </a:t>
            </a:r>
            <a:r>
              <a:rPr lang="et-EE" dirty="0" err="1"/>
              <a:t>Shutterstock</a:t>
            </a:r>
            <a:endParaRPr lang="et-EE" dirty="0"/>
          </a:p>
          <a:p>
            <a:endParaRPr lang="et-E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C1D501-2DC5-45F4-A92F-07A4F101FE72}"/>
              </a:ext>
            </a:extLst>
          </p:cNvPr>
          <p:cNvSpPr/>
          <p:nvPr/>
        </p:nvSpPr>
        <p:spPr>
          <a:xfrm>
            <a:off x="348792" y="591808"/>
            <a:ext cx="82431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800" dirty="0">
                <a:solidFill>
                  <a:schemeClr val="accent1"/>
                </a:solidFill>
                <a:latin typeface="+mj-lt"/>
              </a:rPr>
              <a:t>Demokraatlikud otsused ei pruugi olla alati ratsionaalsed. </a:t>
            </a:r>
          </a:p>
          <a:p>
            <a:r>
              <a:rPr lang="et-EE" sz="2800" dirty="0">
                <a:solidFill>
                  <a:schemeClr val="accent1"/>
                </a:solidFill>
                <a:latin typeface="+mj-lt"/>
              </a:rPr>
              <a:t>Demokraatia olemus on erinevate väärtuste ja huvide tasakaalustamine.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963212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anual_Master">
  <a:themeElements>
    <a:clrScheme name="BrandEstonia">
      <a:dk1>
        <a:srgbClr val="575A5D"/>
      </a:dk1>
      <a:lt1>
        <a:srgbClr val="FFFFFF"/>
      </a:lt1>
      <a:dk2>
        <a:srgbClr val="0000F0"/>
      </a:dk2>
      <a:lt2>
        <a:srgbClr val="BAE6E8"/>
      </a:lt2>
      <a:accent1>
        <a:srgbClr val="000096"/>
      </a:accent1>
      <a:accent2>
        <a:srgbClr val="2E6347"/>
      </a:accent2>
      <a:accent3>
        <a:srgbClr val="FF2DB4"/>
      </a:accent3>
      <a:accent4>
        <a:srgbClr val="964542"/>
      </a:accent4>
      <a:accent5>
        <a:srgbClr val="C1BC76"/>
      </a:accent5>
      <a:accent6>
        <a:srgbClr val="FF4800"/>
      </a:accent6>
      <a:hlink>
        <a:srgbClr val="0000F0"/>
      </a:hlink>
      <a:folHlink>
        <a:srgbClr val="0000F0"/>
      </a:folHlink>
    </a:clrScheme>
    <a:fontScheme name="Aino">
      <a:majorFont>
        <a:latin typeface="Aino Headline"/>
        <a:ea typeface=""/>
        <a:cs typeface=""/>
      </a:majorFont>
      <a:minorFont>
        <a:latin typeface="A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_basic_210604.pptx" id="{3FA82F7A-C487-46E7-B756-AE8C66B7C511}" vid="{B3C80452-C055-47A4-8D0A-1689995999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template_basic_210604 (2)</Template>
  <TotalTime>0</TotalTime>
  <Words>492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Aino Headline</vt:lpstr>
      <vt:lpstr>Aino</vt:lpstr>
      <vt:lpstr>Calibri</vt:lpstr>
      <vt:lpstr>Manual_Master</vt:lpstr>
      <vt:lpstr>Teema 1.2. Demokraatia ja parlamentarism</vt:lpstr>
      <vt:lpstr>title slide with picture</vt:lpstr>
      <vt:lpstr>Demokraatia on Eesti riigikorralduse üks olulisemaid aluspõhimõtteid.  </vt:lpstr>
      <vt:lpstr>Hõlmab ka paljusid teisi põhiseaduse printsiipe ja nõudeid riigivõimu tegevusele …  </vt:lpstr>
      <vt:lpstr>Parlamentaarne demokraatia</vt:lpstr>
      <vt:lpstr>Esindusdemokraatia</vt:lpstr>
      <vt:lpstr>Kohalik demokraatia</vt:lpstr>
      <vt:lpstr>Proportsionaalne valimissüsteem, mitmepartei süsteem ja koalitsioonivalitsused</vt:lpstr>
      <vt:lpstr>  </vt:lpstr>
      <vt:lpstr>LISALUGEMIST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2021-10-20T12:43:21Z</dcterms:created>
  <dcterms:modified xsi:type="dcterms:W3CDTF">2021-10-27T14:09:24Z</dcterms:modified>
</cp:coreProperties>
</file>