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6" r:id="rId2"/>
    <p:sldId id="295" r:id="rId3"/>
    <p:sldId id="384" r:id="rId4"/>
    <p:sldId id="292" r:id="rId5"/>
    <p:sldId id="291" r:id="rId6"/>
    <p:sldId id="385" r:id="rId7"/>
    <p:sldId id="309" r:id="rId8"/>
  </p:sldIdLst>
  <p:sldSz cx="12192000" cy="6858000"/>
  <p:notesSz cx="6858000" cy="9144000"/>
  <p:embeddedFontLst>
    <p:embeddedFont>
      <p:font typeface="Aino" panose="02000603040504020204" pitchFamily="50" charset="-70"/>
      <p:regular r:id="rId11"/>
      <p:bold r:id="rId12"/>
    </p:embeddedFont>
    <p:embeddedFont>
      <p:font typeface="Aino Headline" panose="020B030304050402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F2"/>
    <a:srgbClr val="FCEDC5"/>
    <a:srgbClr val="2E7AA1"/>
    <a:srgbClr val="2B7AA1"/>
    <a:srgbClr val="3C0078"/>
    <a:srgbClr val="FF4800"/>
    <a:srgbClr val="C4BEC5"/>
    <a:srgbClr val="FFCA9F"/>
    <a:srgbClr val="2E6347"/>
    <a:srgbClr val="57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5" autoAdjust="0"/>
    <p:restoredTop sz="96958" autoAdjust="0"/>
  </p:normalViewPr>
  <p:slideViewPr>
    <p:cSldViewPr snapToGrid="0" showGuides="1">
      <p:cViewPr varScale="1">
        <p:scale>
          <a:sx n="64" d="100"/>
          <a:sy n="64" d="100"/>
        </p:scale>
        <p:origin x="63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17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682A-16F2-4728-8C64-C5419D996E6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AE5D-E79D-4A76-A586-FF472B6DE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5472113" cy="2808287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365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06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351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390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0310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D21069-81C2-4532-ABDF-0DBD9B72F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717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96BED0-FA01-4014-A0BF-3582DED27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768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_Lis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2252314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92084155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512333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070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6147946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81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3066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037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7046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624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2303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414309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1217893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29661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2611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7868317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549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5448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6196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2694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2645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3452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40998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302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1713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1342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6543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8693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4502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37703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0874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5718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52830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7313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1020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205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24228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2519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301843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87852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402285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F73E35-744B-44B8-8AF8-6185A19DB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E762C6A-BA1D-4B63-B365-B1A46B1DB8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3682504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7557E13-7323-43CB-8697-929E891FB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01" y="5410200"/>
            <a:ext cx="1489011" cy="8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805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6E22F4-7000-4904-A79C-A24ACA08C0E4}"/>
              </a:ext>
            </a:extLst>
          </p:cNvPr>
          <p:cNvSpPr txBox="1"/>
          <p:nvPr userDrawn="1"/>
        </p:nvSpPr>
        <p:spPr>
          <a:xfrm>
            <a:off x="623889" y="658801"/>
            <a:ext cx="4243386" cy="884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hello!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D321AF2-2354-45D7-A71C-6ABF961BC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2" name="Teksti kohatäide 3">
            <a:extLst>
              <a:ext uri="{FF2B5EF4-FFF2-40B4-BE49-F238E27FC236}">
                <a16:creationId xmlns:a16="http://schemas.microsoft.com/office/drawing/2014/main" id="{EDDBAD18-C3DD-4E53-BC6C-0BC0923E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B1F16-A6F5-4DCC-A452-D5018E125DDF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55D3345-6186-49B0-B6E3-18C1158AB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245656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829663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4146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8680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Visual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19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56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551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174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657225"/>
            <a:ext cx="7559675" cy="1619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7559674" cy="28082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8" r:id="rId3"/>
    <p:sldLayoutId id="2147483686" r:id="rId4"/>
    <p:sldLayoutId id="2147483693" r:id="rId5"/>
    <p:sldLayoutId id="2147483694" r:id="rId6"/>
    <p:sldLayoutId id="2147483689" r:id="rId7"/>
    <p:sldLayoutId id="2147483690" r:id="rId8"/>
    <p:sldLayoutId id="2147483695" r:id="rId9"/>
    <p:sldLayoutId id="2147483696" r:id="rId10"/>
    <p:sldLayoutId id="2147483691" r:id="rId11"/>
    <p:sldLayoutId id="2147483692" r:id="rId12"/>
    <p:sldLayoutId id="2147483697" r:id="rId13"/>
    <p:sldLayoutId id="2147483698" r:id="rId14"/>
    <p:sldLayoutId id="2147483688" r:id="rId15"/>
    <p:sldLayoutId id="2147483687" r:id="rId16"/>
    <p:sldLayoutId id="2147483742" r:id="rId17"/>
    <p:sldLayoutId id="2147483743" r:id="rId18"/>
    <p:sldLayoutId id="2147483744" r:id="rId19"/>
    <p:sldLayoutId id="2147483745" r:id="rId20"/>
    <p:sldLayoutId id="2147483683" r:id="rId21"/>
    <p:sldLayoutId id="2147483725" r:id="rId22"/>
    <p:sldLayoutId id="2147483699" r:id="rId23"/>
    <p:sldLayoutId id="2147483700" r:id="rId24"/>
    <p:sldLayoutId id="2147483703" r:id="rId25"/>
    <p:sldLayoutId id="2147483704" r:id="rId26"/>
    <p:sldLayoutId id="2147483705" r:id="rId27"/>
    <p:sldLayoutId id="2147483709" r:id="rId28"/>
    <p:sldLayoutId id="2147483710" r:id="rId29"/>
    <p:sldLayoutId id="2147483706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9" r:id="rId37"/>
    <p:sldLayoutId id="2147483720" r:id="rId38"/>
    <p:sldLayoutId id="2147483721" r:id="rId39"/>
    <p:sldLayoutId id="2147483722" r:id="rId40"/>
    <p:sldLayoutId id="2147483717" r:id="rId41"/>
    <p:sldLayoutId id="2147483718" r:id="rId42"/>
    <p:sldLayoutId id="2147483726" r:id="rId43"/>
    <p:sldLayoutId id="2147483727" r:id="rId44"/>
    <p:sldLayoutId id="2147483729" r:id="rId45"/>
    <p:sldLayoutId id="2147483730" r:id="rId46"/>
    <p:sldLayoutId id="2147483731" r:id="rId47"/>
    <p:sldLayoutId id="2147483735" r:id="rId48"/>
    <p:sldLayoutId id="2147483736" r:id="rId49"/>
    <p:sldLayoutId id="2147483737" r:id="rId50"/>
    <p:sldLayoutId id="2147483732" r:id="rId51"/>
    <p:sldLayoutId id="2147483733" r:id="rId52"/>
    <p:sldLayoutId id="2147483734" r:id="rId53"/>
    <p:sldLayoutId id="2147483723" r:id="rId54"/>
    <p:sldLayoutId id="2147483724" r:id="rId55"/>
    <p:sldLayoutId id="2147483680" r:id="rId56"/>
    <p:sldLayoutId id="2147483738" r:id="rId57"/>
    <p:sldLayoutId id="2147483739" r:id="rId58"/>
    <p:sldLayoutId id="2147483740" r:id="rId59"/>
    <p:sldLayoutId id="2147483741" r:id="rId6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1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1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pos="4248" userDrawn="1">
          <p15:clr>
            <a:srgbClr val="F26B43"/>
          </p15:clr>
        </p15:guide>
        <p15:guide id="8" pos="3432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orient="horz" pos="1434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4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svg"/><Relationship Id="rId42" Type="http://schemas.openxmlformats.org/officeDocument/2006/relationships/image" Target="../media/image42.sv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6" Type="http://schemas.openxmlformats.org/officeDocument/2006/relationships/image" Target="../media/image16.sv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32" Type="http://schemas.openxmlformats.org/officeDocument/2006/relationships/image" Target="../media/image32.svg"/><Relationship Id="rId37" Type="http://schemas.openxmlformats.org/officeDocument/2006/relationships/image" Target="../media/image37.png"/><Relationship Id="rId40" Type="http://schemas.openxmlformats.org/officeDocument/2006/relationships/image" Target="../media/image40.sv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svg"/><Relationship Id="rId36" Type="http://schemas.openxmlformats.org/officeDocument/2006/relationships/image" Target="../media/image36.sv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sv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svg"/><Relationship Id="rId46" Type="http://schemas.openxmlformats.org/officeDocument/2006/relationships/image" Target="../media/image46.svg"/><Relationship Id="rId20" Type="http://schemas.openxmlformats.org/officeDocument/2006/relationships/image" Target="../media/image20.svg"/><Relationship Id="rId4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di kohatäide 8">
            <a:extLst>
              <a:ext uri="{FF2B5EF4-FFF2-40B4-BE49-F238E27FC236}">
                <a16:creationId xmlns:a16="http://schemas.microsoft.com/office/drawing/2014/main" id="{C17F473A-D785-497F-A296-CB5E2ACBA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00DBB2B6-F301-4324-A857-2EC207A79E67}"/>
              </a:ext>
            </a:extLst>
          </p:cNvPr>
          <p:cNvSpPr/>
          <p:nvPr/>
        </p:nvSpPr>
        <p:spPr>
          <a:xfrm>
            <a:off x="-10681" y="0"/>
            <a:ext cx="12192000" cy="6858000"/>
          </a:xfrm>
          <a:prstGeom prst="rect">
            <a:avLst/>
          </a:prstGeom>
          <a:gradFill>
            <a:gsLst>
              <a:gs pos="86000">
                <a:srgbClr val="000000">
                  <a:alpha val="30000"/>
                </a:srgbClr>
              </a:gs>
              <a:gs pos="3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B676736C-6DEF-465C-BF17-DC33522A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2" y="658801"/>
            <a:ext cx="7948671" cy="1617674"/>
          </a:xfrm>
        </p:spPr>
        <p:txBody>
          <a:bodyPr/>
          <a:lstStyle/>
          <a:p>
            <a:r>
              <a:rPr lang="et-EE" dirty="0">
                <a:cs typeface="Arial" panose="020B0604020202020204" pitchFamily="34" charset="0"/>
              </a:rPr>
              <a:t>e-teenused ja</a:t>
            </a:r>
            <a:br>
              <a:rPr lang="et-EE" dirty="0">
                <a:cs typeface="Arial" panose="020B0604020202020204" pitchFamily="34" charset="0"/>
              </a:rPr>
            </a:br>
            <a:r>
              <a:rPr lang="et-EE" dirty="0">
                <a:cs typeface="Arial" panose="020B0604020202020204" pitchFamily="34" charset="0"/>
              </a:rPr>
              <a:t>e-riik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AC5F9EE0-9F5A-4E1F-9734-7BA8D6A051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3429001"/>
            <a:ext cx="5894359" cy="2808287"/>
          </a:xfrm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Kaasatud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professor 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Katrin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Merike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Nyman Metcalf</a:t>
            </a:r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D17DDD75-EEF5-4CDB-AFC9-FEC3CFB53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© Magnus </a:t>
            </a:r>
            <a:r>
              <a:rPr lang="en-US" dirty="0" err="1"/>
              <a:t>Heinmets</a:t>
            </a:r>
            <a:endParaRPr lang="en-US" dirty="0"/>
          </a:p>
        </p:txBody>
      </p:sp>
      <p:pic>
        <p:nvPicPr>
          <p:cNvPr id="34" name="estonia_white">
            <a:extLst>
              <a:ext uri="{FF2B5EF4-FFF2-40B4-BE49-F238E27FC236}">
                <a16:creationId xmlns:a16="http://schemas.microsoft.com/office/drawing/2014/main" id="{8CCDAC0F-501E-4374-9EBA-105A2EAF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406" y="0"/>
            <a:ext cx="1651639" cy="658800"/>
          </a:xfrm>
          <a:prstGeom prst="rect">
            <a:avLst/>
          </a:prstGeom>
        </p:spPr>
      </p:pic>
      <p:pic>
        <p:nvPicPr>
          <p:cNvPr id="37" name="visit_estonia_blue" hidden="1">
            <a:extLst>
              <a:ext uri="{FF2B5EF4-FFF2-40B4-BE49-F238E27FC236}">
                <a16:creationId xmlns:a16="http://schemas.microsoft.com/office/drawing/2014/main" id="{3300FBFE-7E98-4045-ABF0-B3F5517B2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3327" y="0"/>
            <a:ext cx="2319718" cy="658800"/>
          </a:xfrm>
          <a:prstGeom prst="rect">
            <a:avLst/>
          </a:prstGeom>
        </p:spPr>
      </p:pic>
      <p:pic>
        <p:nvPicPr>
          <p:cNvPr id="38" name="education_estonia_white" hidden="1">
            <a:extLst>
              <a:ext uri="{FF2B5EF4-FFF2-40B4-BE49-F238E27FC236}">
                <a16:creationId xmlns:a16="http://schemas.microsoft.com/office/drawing/2014/main" id="{21BAB02C-8D6A-42AB-BE2D-7E49CADDF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6473" y="0"/>
            <a:ext cx="3196572" cy="658800"/>
          </a:xfrm>
          <a:prstGeom prst="rect">
            <a:avLst/>
          </a:prstGeom>
        </p:spPr>
      </p:pic>
      <p:pic>
        <p:nvPicPr>
          <p:cNvPr id="39" name="education_estonia_blue" hidden="1">
            <a:extLst>
              <a:ext uri="{FF2B5EF4-FFF2-40B4-BE49-F238E27FC236}">
                <a16:creationId xmlns:a16="http://schemas.microsoft.com/office/drawing/2014/main" id="{A3E32682-629C-4DD7-BF67-9C377FECD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6473" y="0"/>
            <a:ext cx="3196572" cy="658800"/>
          </a:xfrm>
          <a:prstGeom prst="rect">
            <a:avLst/>
          </a:prstGeom>
        </p:spPr>
      </p:pic>
      <p:pic>
        <p:nvPicPr>
          <p:cNvPr id="40" name="puhka_eestis_white" hidden="1">
            <a:extLst>
              <a:ext uri="{FF2B5EF4-FFF2-40B4-BE49-F238E27FC236}">
                <a16:creationId xmlns:a16="http://schemas.microsoft.com/office/drawing/2014/main" id="{D4CB17CF-F7C3-48C9-A2F0-C09113B4C4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36620" y="0"/>
            <a:ext cx="2426425" cy="658800"/>
          </a:xfrm>
          <a:prstGeom prst="rect">
            <a:avLst/>
          </a:prstGeom>
        </p:spPr>
      </p:pic>
      <p:pic>
        <p:nvPicPr>
          <p:cNvPr id="41" name="puhka_eestis_blue" hidden="1">
            <a:extLst>
              <a:ext uri="{FF2B5EF4-FFF2-40B4-BE49-F238E27FC236}">
                <a16:creationId xmlns:a16="http://schemas.microsoft.com/office/drawing/2014/main" id="{4156217B-A356-4E20-BCCC-82190CAE4E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36620" y="0"/>
            <a:ext cx="2426425" cy="658800"/>
          </a:xfrm>
          <a:prstGeom prst="rect">
            <a:avLst/>
          </a:prstGeom>
        </p:spPr>
      </p:pic>
      <p:pic>
        <p:nvPicPr>
          <p:cNvPr id="42" name="work_estonia_white" hidden="1">
            <a:extLst>
              <a:ext uri="{FF2B5EF4-FFF2-40B4-BE49-F238E27FC236}">
                <a16:creationId xmlns:a16="http://schemas.microsoft.com/office/drawing/2014/main" id="{DEE31212-88C6-4568-B0FC-CEA756802F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04144" y="0"/>
            <a:ext cx="2458901" cy="658800"/>
          </a:xfrm>
          <a:prstGeom prst="rect">
            <a:avLst/>
          </a:prstGeom>
        </p:spPr>
      </p:pic>
      <p:pic>
        <p:nvPicPr>
          <p:cNvPr id="43" name="work_estonia_blue" hidden="1">
            <a:extLst>
              <a:ext uri="{FF2B5EF4-FFF2-40B4-BE49-F238E27FC236}">
                <a16:creationId xmlns:a16="http://schemas.microsoft.com/office/drawing/2014/main" id="{FA925FA5-E1E1-43A5-9D04-E94854327F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04144" y="0"/>
            <a:ext cx="2458901" cy="658800"/>
          </a:xfrm>
          <a:prstGeom prst="rect">
            <a:avLst/>
          </a:prstGeom>
        </p:spPr>
      </p:pic>
      <p:pic>
        <p:nvPicPr>
          <p:cNvPr id="44" name="taste_estonia_white" hidden="1">
            <a:extLst>
              <a:ext uri="{FF2B5EF4-FFF2-40B4-BE49-F238E27FC236}">
                <a16:creationId xmlns:a16="http://schemas.microsoft.com/office/drawing/2014/main" id="{6C0385C9-8B88-4EBE-83A3-4DD5F34E9D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04144" y="0"/>
            <a:ext cx="2458901" cy="658800"/>
          </a:xfrm>
          <a:prstGeom prst="rect">
            <a:avLst/>
          </a:prstGeom>
        </p:spPr>
      </p:pic>
      <p:pic>
        <p:nvPicPr>
          <p:cNvPr id="45" name="taste_estonia_blue" hidden="1">
            <a:extLst>
              <a:ext uri="{FF2B5EF4-FFF2-40B4-BE49-F238E27FC236}">
                <a16:creationId xmlns:a16="http://schemas.microsoft.com/office/drawing/2014/main" id="{1EDD7011-372D-4EF3-B99F-9C5FE41D5D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04144" y="0"/>
            <a:ext cx="2458901" cy="658800"/>
          </a:xfrm>
          <a:prstGeom prst="rect">
            <a:avLst/>
          </a:prstGeom>
        </p:spPr>
      </p:pic>
      <p:pic>
        <p:nvPicPr>
          <p:cNvPr id="46" name="research_estonia_white" hidden="1">
            <a:extLst>
              <a:ext uri="{FF2B5EF4-FFF2-40B4-BE49-F238E27FC236}">
                <a16:creationId xmlns:a16="http://schemas.microsoft.com/office/drawing/2014/main" id="{ACA22AC8-93B9-4C6C-A514-55524EC2E00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542772" y="0"/>
            <a:ext cx="3020273" cy="658800"/>
          </a:xfrm>
          <a:prstGeom prst="rect">
            <a:avLst/>
          </a:prstGeom>
        </p:spPr>
      </p:pic>
      <p:pic>
        <p:nvPicPr>
          <p:cNvPr id="47" name="research_estonia_blue" hidden="1">
            <a:extLst>
              <a:ext uri="{FF2B5EF4-FFF2-40B4-BE49-F238E27FC236}">
                <a16:creationId xmlns:a16="http://schemas.microsoft.com/office/drawing/2014/main" id="{C30C9D33-7DDF-4E8E-B77A-6846ADC3C4F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42772" y="0"/>
            <a:ext cx="3020273" cy="658800"/>
          </a:xfrm>
          <a:prstGeom prst="rect">
            <a:avLst/>
          </a:prstGeom>
        </p:spPr>
      </p:pic>
      <p:pic>
        <p:nvPicPr>
          <p:cNvPr id="48" name="enter_e-estonia_white" hidden="1">
            <a:extLst>
              <a:ext uri="{FF2B5EF4-FFF2-40B4-BE49-F238E27FC236}">
                <a16:creationId xmlns:a16="http://schemas.microsoft.com/office/drawing/2014/main" id="{65E5E0FB-F131-4C5B-8D92-32A37D4C2B6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807220" y="0"/>
            <a:ext cx="2755825" cy="658800"/>
          </a:xfrm>
          <a:prstGeom prst="rect">
            <a:avLst/>
          </a:prstGeom>
        </p:spPr>
      </p:pic>
      <p:pic>
        <p:nvPicPr>
          <p:cNvPr id="49" name="enter_e-estonia_blue" hidden="1">
            <a:extLst>
              <a:ext uri="{FF2B5EF4-FFF2-40B4-BE49-F238E27FC236}">
                <a16:creationId xmlns:a16="http://schemas.microsoft.com/office/drawing/2014/main" id="{C067F4CE-54E9-4F5E-B2C0-9628884DE94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807220" y="0"/>
            <a:ext cx="2755825" cy="658800"/>
          </a:xfrm>
          <a:prstGeom prst="rect">
            <a:avLst/>
          </a:prstGeom>
        </p:spPr>
      </p:pic>
      <p:pic>
        <p:nvPicPr>
          <p:cNvPr id="50" name="trade_estonia_white" hidden="1">
            <a:extLst>
              <a:ext uri="{FF2B5EF4-FFF2-40B4-BE49-F238E27FC236}">
                <a16:creationId xmlns:a16="http://schemas.microsoft.com/office/drawing/2014/main" id="{AE1A80BB-283F-4076-82F9-01F8508D34D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057749" y="0"/>
            <a:ext cx="2505296" cy="658800"/>
          </a:xfrm>
          <a:prstGeom prst="rect">
            <a:avLst/>
          </a:prstGeom>
        </p:spPr>
      </p:pic>
      <p:pic>
        <p:nvPicPr>
          <p:cNvPr id="51" name="trade_estonia_blue" hidden="1">
            <a:extLst>
              <a:ext uri="{FF2B5EF4-FFF2-40B4-BE49-F238E27FC236}">
                <a16:creationId xmlns:a16="http://schemas.microsoft.com/office/drawing/2014/main" id="{481B5132-45F8-4785-BB29-D4DE85C8FC9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057749" y="0"/>
            <a:ext cx="2505296" cy="658800"/>
          </a:xfrm>
          <a:prstGeom prst="rect">
            <a:avLst/>
          </a:prstGeom>
        </p:spPr>
      </p:pic>
      <p:pic>
        <p:nvPicPr>
          <p:cNvPr id="52" name="invest_estonia_white" hidden="1">
            <a:extLst>
              <a:ext uri="{FF2B5EF4-FFF2-40B4-BE49-F238E27FC236}">
                <a16:creationId xmlns:a16="http://schemas.microsoft.com/office/drawing/2014/main" id="{B8ED5013-3628-4EA3-B47A-F46CBE1C94D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988158" y="0"/>
            <a:ext cx="2574887" cy="658800"/>
          </a:xfrm>
          <a:prstGeom prst="rect">
            <a:avLst/>
          </a:prstGeom>
        </p:spPr>
      </p:pic>
      <p:pic>
        <p:nvPicPr>
          <p:cNvPr id="53" name="invest_estonia_blue" hidden="1">
            <a:extLst>
              <a:ext uri="{FF2B5EF4-FFF2-40B4-BE49-F238E27FC236}">
                <a16:creationId xmlns:a16="http://schemas.microsoft.com/office/drawing/2014/main" id="{2DD71BA2-BB38-4B02-8827-1CEDB8E92DF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988158" y="0"/>
            <a:ext cx="2574887" cy="658800"/>
          </a:xfrm>
          <a:prstGeom prst="rect">
            <a:avLst/>
          </a:prstGeom>
        </p:spPr>
      </p:pic>
      <p:pic>
        <p:nvPicPr>
          <p:cNvPr id="54" name="defence_estonia_white" hidden="1">
            <a:extLst>
              <a:ext uri="{FF2B5EF4-FFF2-40B4-BE49-F238E27FC236}">
                <a16:creationId xmlns:a16="http://schemas.microsoft.com/office/drawing/2014/main" id="{C069C7E9-A3BA-489A-9D1D-B334863E247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672676" y="0"/>
            <a:ext cx="2890369" cy="658800"/>
          </a:xfrm>
          <a:prstGeom prst="rect">
            <a:avLst/>
          </a:prstGeom>
        </p:spPr>
      </p:pic>
      <p:pic>
        <p:nvPicPr>
          <p:cNvPr id="55" name="defence_estonia_blue" hidden="1">
            <a:extLst>
              <a:ext uri="{FF2B5EF4-FFF2-40B4-BE49-F238E27FC236}">
                <a16:creationId xmlns:a16="http://schemas.microsoft.com/office/drawing/2014/main" id="{CBE17472-79C8-476C-B55B-E1D651C5DC4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672676" y="0"/>
            <a:ext cx="2890369" cy="658800"/>
          </a:xfrm>
          <a:prstGeom prst="rect">
            <a:avLst/>
          </a:prstGeom>
        </p:spPr>
      </p:pic>
      <p:pic>
        <p:nvPicPr>
          <p:cNvPr id="56" name="settle_estonia_white" hidden="1">
            <a:extLst>
              <a:ext uri="{FF2B5EF4-FFF2-40B4-BE49-F238E27FC236}">
                <a16:creationId xmlns:a16="http://schemas.microsoft.com/office/drawing/2014/main" id="{1FB0EC8C-F27B-4185-908A-85F874FC2DD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8960321" y="0"/>
            <a:ext cx="2602724" cy="658800"/>
          </a:xfrm>
          <a:prstGeom prst="rect">
            <a:avLst/>
          </a:prstGeom>
        </p:spPr>
      </p:pic>
      <p:pic>
        <p:nvPicPr>
          <p:cNvPr id="57" name="settle_estonia_blue" hidden="1">
            <a:extLst>
              <a:ext uri="{FF2B5EF4-FFF2-40B4-BE49-F238E27FC236}">
                <a16:creationId xmlns:a16="http://schemas.microsoft.com/office/drawing/2014/main" id="{2F6192D2-8C5C-4C99-8E2E-FF33F3D30DD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8960321" y="0"/>
            <a:ext cx="2602724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cs typeface="Arial" panose="020B0604020202020204" pitchFamily="34" charset="0"/>
              </a:rPr>
              <a:t>Eesti on e-riik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9997" y="1826387"/>
            <a:ext cx="4887680" cy="589642"/>
          </a:xfrm>
        </p:spPr>
        <p:txBody>
          <a:bodyPr/>
          <a:lstStyle/>
          <a:p>
            <a:r>
              <a:rPr lang="et-EE" dirty="0">
                <a:cs typeface="Arial" panose="020B0604020202020204" pitchFamily="34" charset="0"/>
              </a:rPr>
              <a:t>Mida see tähendab?</a:t>
            </a:r>
            <a:endParaRPr lang="en-GB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t-EE" i="1" dirty="0">
                <a:cs typeface="Arial" panose="020B0604020202020204" pitchFamily="34" charset="0"/>
              </a:rPr>
              <a:t>Teabe elektroonilisest kättesaadavusest kuni e-teenusteni – e-riigil on mitmed tähendused ja mitmed sammud.</a:t>
            </a:r>
            <a:endParaRPr lang="en-GB" i="1" dirty="0">
              <a:cs typeface="Arial" panose="020B0604020202020204" pitchFamily="34" charset="0"/>
            </a:endParaRPr>
          </a:p>
          <a:p>
            <a:endParaRPr lang="et-EE" i="1" dirty="0">
              <a:cs typeface="Arial" panose="020B0604020202020204" pitchFamily="34" charset="0"/>
            </a:endParaRPr>
          </a:p>
          <a:p>
            <a:endParaRPr lang="fi-FI" dirty="0">
              <a:cs typeface="Arial" panose="020B0604020202020204" pitchFamily="34" charset="0"/>
            </a:endParaRPr>
          </a:p>
          <a:p>
            <a:r>
              <a:rPr lang="et-EE" dirty="0">
                <a:cs typeface="Arial" panose="020B0604020202020204" pitchFamily="34" charset="0"/>
              </a:rPr>
              <a:t>Mis Eestis nii eriline on?</a:t>
            </a:r>
          </a:p>
          <a:p>
            <a:endParaRPr lang="fi-FI" dirty="0"/>
          </a:p>
          <a:p>
            <a:endParaRPr lang="et-E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6F918E-A1D8-4BEA-84BD-156CD8C1F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009" y="109253"/>
            <a:ext cx="6415163" cy="4716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11009" y="6199199"/>
            <a:ext cx="5363624" cy="950925"/>
          </a:xfrm>
        </p:spPr>
        <p:txBody>
          <a:bodyPr/>
          <a:lstStyle/>
          <a:p>
            <a:pPr marL="0" indent="0">
              <a:buNone/>
            </a:pPr>
            <a:r>
              <a:rPr lang="et-EE" sz="2400" dirty="0">
                <a:cs typeface="Arial" panose="020B0604020202020204" pitchFamily="34" charset="0"/>
              </a:rPr>
              <a:t>X-tee: Interoperabiilsus – andmevahetus</a:t>
            </a:r>
          </a:p>
          <a:p>
            <a:pPr marL="0" indent="0">
              <a:buNone/>
            </a:pPr>
            <a:r>
              <a:rPr lang="et-EE" sz="2400" dirty="0" err="1">
                <a:cs typeface="Arial" panose="020B0604020202020204" pitchFamily="34" charset="0"/>
              </a:rPr>
              <a:t>DigiID</a:t>
            </a:r>
            <a:r>
              <a:rPr lang="et-EE" sz="2400" dirty="0">
                <a:cs typeface="Arial" panose="020B0604020202020204" pitchFamily="34" charset="0"/>
              </a:rPr>
              <a:t>, digiallkiri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549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1AAF2-4643-438A-970A-33709E0877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211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di kohatäide 7" descr="Pilt, millel on kujutatud loodus, väljas&#10;&#10;Kirjeldus on genereeritud automaatselt">
            <a:extLst>
              <a:ext uri="{FF2B5EF4-FFF2-40B4-BE49-F238E27FC236}">
                <a16:creationId xmlns:a16="http://schemas.microsoft.com/office/drawing/2014/main" id="{F2F8C25E-7A76-4CB4-8581-5E8EC6B1D9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ealkiri 4">
            <a:extLst>
              <a:ext uri="{FF2B5EF4-FFF2-40B4-BE49-F238E27FC236}">
                <a16:creationId xmlns:a16="http://schemas.microsoft.com/office/drawing/2014/main" id="{58BBC6C8-FDC1-4505-9F71-7AE8471E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77513" cy="1617674"/>
          </a:xfrm>
        </p:spPr>
        <p:txBody>
          <a:bodyPr/>
          <a:lstStyle/>
          <a:p>
            <a:r>
              <a:rPr lang="et-EE" dirty="0">
                <a:cs typeface="Arial" panose="020B0604020202020204" pitchFamily="34" charset="0"/>
              </a:rPr>
              <a:t>Mida see tähendab Eesti elanikele? </a:t>
            </a:r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84766263-EB0B-4B9A-B5FD-5E10AF4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1520687"/>
            <a:ext cx="9495473" cy="4462670"/>
          </a:xfrm>
        </p:spPr>
        <p:txBody>
          <a:bodyPr wrap="square">
            <a:noAutofit/>
          </a:bodyPr>
          <a:lstStyle/>
          <a:p>
            <a:pPr marR="0" lvl="0" algn="l" defTabSz="2700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Tx/>
              <a:buFont typeface="Aino" panose="02000603040504020204" pitchFamily="50" charset="-70"/>
              <a:buChar char="+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Teenused on kättesaadavad ühest kohast, elektrooniliselt</a:t>
            </a:r>
          </a:p>
          <a:p>
            <a:pPr marR="0" lvl="0" algn="l" defTabSz="2700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Tx/>
              <a:buFont typeface="Aino" panose="02000603040504020204" pitchFamily="50" charset="-70"/>
              <a:buChar char="+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Elanikel on võimalik näha, mis infot riik nende kohta omab ja kuidas seda kasutatakse</a:t>
            </a:r>
          </a:p>
          <a:p>
            <a:pPr marR="0" lvl="0" algn="l" defTabSz="2700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Tx/>
              <a:buFont typeface="Aino" panose="02000603040504020204" pitchFamily="50" charset="-70"/>
              <a:buChar char="+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Toimib “</a:t>
            </a:r>
            <a:r>
              <a:rPr lang="et-EE" sz="2400" i="1" dirty="0">
                <a:cs typeface="Arial" panose="020B0604020202020204" pitchFamily="34" charset="0"/>
              </a:rPr>
              <a:t>o</a:t>
            </a:r>
            <a:r>
              <a:rPr kumimoji="0" lang="et-EE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nce</a:t>
            </a:r>
            <a:r>
              <a:rPr kumimoji="0" lang="et-EE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t-EE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only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“ (ainult üks kord) põhimõte</a:t>
            </a:r>
          </a:p>
          <a:p>
            <a:pPr marR="0" lvl="0" algn="l" defTabSz="2700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Tx/>
              <a:buFont typeface="Aino" panose="02000603040504020204" pitchFamily="50" charset="-70"/>
              <a:buChar char="+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Era- ja avalikus sektoris saab kasutada sama digiallkirja, millel on juriidiliselt sama väärtus kui </a:t>
            </a:r>
            <a:r>
              <a:rPr lang="et-EE" sz="2400" dirty="0">
                <a:cs typeface="Arial" panose="020B0604020202020204" pitchFamily="34" charset="0"/>
              </a:rPr>
              <a:t>n-ö 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traditsioonilisel allkirjal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R="0" lvl="0" algn="l" defTabSz="2700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Tx/>
              <a:buFont typeface="Aino" panose="02000603040504020204" pitchFamily="50" charset="-70"/>
              <a:buChar char="+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Inimestel on (vaja) vähem kontakte ametnikega</a:t>
            </a:r>
          </a:p>
          <a:p>
            <a:pPr marR="0" lvl="0" algn="l" defTabSz="2700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Tx/>
              <a:buFont typeface="Aino" panose="02000603040504020204" pitchFamily="50" charset="-70"/>
              <a:buChar char="+"/>
              <a:tabLst/>
              <a:defRPr/>
            </a:pPr>
            <a:r>
              <a:rPr kumimoji="0" lang="et-EE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Küberturvalisust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peetakse oluliseks</a:t>
            </a:r>
          </a:p>
        </p:txBody>
      </p:sp>
      <p:sp>
        <p:nvSpPr>
          <p:cNvPr id="9" name="Teksti kohatäide 8">
            <a:extLst>
              <a:ext uri="{FF2B5EF4-FFF2-40B4-BE49-F238E27FC236}">
                <a16:creationId xmlns:a16="http://schemas.microsoft.com/office/drawing/2014/main" id="{B948A33F-FC4B-4660-9F7C-5106B1C939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© Kristoffer </a:t>
            </a:r>
            <a:r>
              <a:rPr lang="en-US" dirty="0" err="1"/>
              <a:t>Vaikla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304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di kohatäide 3">
            <a:extLst>
              <a:ext uri="{FF2B5EF4-FFF2-40B4-BE49-F238E27FC236}">
                <a16:creationId xmlns:a16="http://schemas.microsoft.com/office/drawing/2014/main" id="{0C0D480F-4AAC-4ED8-8D6F-369FBA84C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57" y="0"/>
            <a:ext cx="12192000" cy="6858000"/>
          </a:xfrm>
        </p:spPr>
      </p:pic>
      <p:sp>
        <p:nvSpPr>
          <p:cNvPr id="5" name="Pealkiri 4">
            <a:extLst>
              <a:ext uri="{FF2B5EF4-FFF2-40B4-BE49-F238E27FC236}">
                <a16:creationId xmlns:a16="http://schemas.microsoft.com/office/drawing/2014/main" id="{58BBC6C8-FDC1-4505-9F71-7AE8471E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Mida see tähendab Eesti </a:t>
            </a:r>
            <a:r>
              <a:rPr kumimoji="0" lang="et-EE" sz="50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ametnikele? </a:t>
            </a:r>
            <a:endParaRPr lang="et-EE" dirty="0">
              <a:cs typeface="Arial" panose="020B0604020202020204" pitchFamily="34" charset="0"/>
            </a:endParaRPr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84766263-EB0B-4B9A-B5FD-5E10AF4AC3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2122415"/>
            <a:ext cx="9446704" cy="1306585"/>
          </a:xfrm>
        </p:spPr>
        <p:txBody>
          <a:bodyPr wrap="square">
            <a:noAutofit/>
          </a:bodyPr>
          <a:lstStyle/>
          <a:p>
            <a:pPr>
              <a:buClr>
                <a:schemeClr val="bg1"/>
              </a:buClr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28FD5C04-C3CD-4029-8277-A3D30D03D8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2659045"/>
            <a:ext cx="9446705" cy="3540154"/>
          </a:xfrm>
        </p:spPr>
        <p:txBody>
          <a:bodyPr/>
          <a:lstStyle/>
          <a:p>
            <a:pPr>
              <a:spcAft>
                <a:spcPts val="600"/>
              </a:spcAft>
              <a:buFont typeface="Symbol" panose="05050102010706020507" pitchFamily="18" charset="2"/>
              <a:buChar char=""/>
            </a:pPr>
            <a:r>
              <a:rPr lang="et-EE" sz="2400" dirty="0">
                <a:cs typeface="Arial" panose="020B0604020202020204" pitchFamily="34" charset="0"/>
              </a:rPr>
              <a:t>Üks asi on õigus saada ligipääs teabele, teine asi on tehniline võimalus ligipääsuks</a:t>
            </a:r>
            <a:endParaRPr lang="en-GB" sz="2400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Symbol" panose="05050102010706020507" pitchFamily="18" charset="2"/>
              <a:buChar char=""/>
            </a:pPr>
            <a:r>
              <a:rPr lang="et-EE" sz="2400" dirty="0">
                <a:cs typeface="Arial" panose="020B0604020202020204" pitchFamily="34" charset="0"/>
              </a:rPr>
              <a:t>Teabele ligipääsuks peab ennast tuvastama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"/>
            </a:pPr>
            <a:r>
              <a:rPr lang="et-EE" sz="2400" dirty="0">
                <a:cs typeface="Arial" panose="020B0604020202020204" pitchFamily="34" charset="0"/>
              </a:rPr>
              <a:t>Andmebaaside kataloogid, nende loomise ja lõpetamise küsimused on olulised ka asutuse väliste osapoolte jaoks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"/>
            </a:pPr>
            <a:r>
              <a:rPr lang="et-EE" sz="2400" dirty="0">
                <a:cs typeface="Arial" panose="020B0604020202020204" pitchFamily="34" charset="0"/>
              </a:rPr>
              <a:t>Era- ja avalikus sektoris saab kasutada sama digiallkirja, millel on juriidiliselt sama väärtus, kui n-ö traditsioonilisel allkirjal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"/>
            </a:pPr>
            <a:r>
              <a:rPr lang="et-EE" sz="2400" dirty="0">
                <a:cs typeface="Arial" panose="020B0604020202020204" pitchFamily="34" charset="0"/>
              </a:rPr>
              <a:t>Inimestel on (vaja) vähem kontakte ametnikega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"/>
            </a:pPr>
            <a:r>
              <a:rPr lang="et-EE" sz="2400" dirty="0">
                <a:cs typeface="Arial" panose="020B0604020202020204" pitchFamily="34" charset="0"/>
              </a:rPr>
              <a:t>Küberturvalisus on oluline</a:t>
            </a:r>
          </a:p>
        </p:txBody>
      </p:sp>
      <p:sp>
        <p:nvSpPr>
          <p:cNvPr id="8" name="Teksti kohatäide 7">
            <a:extLst>
              <a:ext uri="{FF2B5EF4-FFF2-40B4-BE49-F238E27FC236}">
                <a16:creationId xmlns:a16="http://schemas.microsoft.com/office/drawing/2014/main" id="{794DC5F3-EBEE-48EA-9592-837058C6EC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© Sergei </a:t>
            </a:r>
            <a:r>
              <a:rPr lang="en-US" dirty="0" err="1"/>
              <a:t>Zjuganov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44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5F9DAC-B5C5-41C8-B067-6299D25EA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6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C89EA224-B025-45D0-AA22-D745F80F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/>
          <a:p>
            <a:r>
              <a:rPr lang="et-EE" dirty="0">
                <a:latin typeface="+mn-lt"/>
                <a:cs typeface="Arial" panose="020B0604020202020204" pitchFamily="34" charset="0"/>
              </a:rPr>
              <a:t>Hea e-riik tähendab, et riik on tõesti inimeste jaoks olemas – teenused on olemas siis, kui see sobib elanikele seal, kus neile on mugav.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B13DD664-8BBD-4937-9E9E-D9619C936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>
                <a:cs typeface="Arial" panose="020B0604020202020204" pitchFamily="34" charset="0"/>
              </a:rPr>
              <a:t>Aitäh!</a:t>
            </a:r>
          </a:p>
        </p:txBody>
      </p:sp>
    </p:spTree>
    <p:extLst>
      <p:ext uri="{BB962C8B-B14F-4D97-AF65-F5344CB8AC3E}">
        <p14:creationId xmlns:p14="http://schemas.microsoft.com/office/powerpoint/2010/main" val="20068947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nual_Master">
  <a:themeElements>
    <a:clrScheme name="BrandEstonia">
      <a:dk1>
        <a:srgbClr val="575A5D"/>
      </a:dk1>
      <a:lt1>
        <a:srgbClr val="FFFFFF"/>
      </a:lt1>
      <a:dk2>
        <a:srgbClr val="0000F0"/>
      </a:dk2>
      <a:lt2>
        <a:srgbClr val="BAE6E8"/>
      </a:lt2>
      <a:accent1>
        <a:srgbClr val="000096"/>
      </a:accent1>
      <a:accent2>
        <a:srgbClr val="2E6347"/>
      </a:accent2>
      <a:accent3>
        <a:srgbClr val="FF2DB4"/>
      </a:accent3>
      <a:accent4>
        <a:srgbClr val="964542"/>
      </a:accent4>
      <a:accent5>
        <a:srgbClr val="C1BC76"/>
      </a:accent5>
      <a:accent6>
        <a:srgbClr val="FF4800"/>
      </a:accent6>
      <a:hlink>
        <a:srgbClr val="0000F0"/>
      </a:hlink>
      <a:folHlink>
        <a:srgbClr val="0000F0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_basic_210604.pptx" id="{3FA82F7A-C487-46E7-B756-AE8C66B7C511}" vid="{B3C80452-C055-47A4-8D0A-1689995999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template_basic_210604</Template>
  <TotalTime>427</TotalTime>
  <Words>223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Aino Headline</vt:lpstr>
      <vt:lpstr>Aino</vt:lpstr>
      <vt:lpstr>Symbol</vt:lpstr>
      <vt:lpstr>Manual_Master</vt:lpstr>
      <vt:lpstr>e-teenused ja e-riik</vt:lpstr>
      <vt:lpstr>Eesti on e-riik</vt:lpstr>
      <vt:lpstr>PowerPoint Presentation</vt:lpstr>
      <vt:lpstr>Mida see tähendab Eesti elanikele? </vt:lpstr>
      <vt:lpstr>Mida see tähendab Eesti ametnikele? </vt:lpstr>
      <vt:lpstr>PowerPoint Presentation</vt:lpstr>
      <vt:lpstr>Hea e-riik tähendab, et riik on tõesti inimeste jaoks olemas – teenused on olemas siis, kui see sobib elanikele seal, kus neile on mugav.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e-teenused ja e-riik</dc:title>
  <dc:creator>Katrin Nyman Metcalf</dc:creator>
  <cp:lastModifiedBy>Külli Taro</cp:lastModifiedBy>
  <cp:revision>10</cp:revision>
  <dcterms:created xsi:type="dcterms:W3CDTF">2021-11-09T08:48:26Z</dcterms:created>
  <dcterms:modified xsi:type="dcterms:W3CDTF">2021-11-10T15:35:25Z</dcterms:modified>
</cp:coreProperties>
</file>