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96" r:id="rId3"/>
    <p:sldId id="301" r:id="rId4"/>
    <p:sldId id="387" r:id="rId5"/>
    <p:sldId id="384" r:id="rId6"/>
    <p:sldId id="388" r:id="rId7"/>
    <p:sldId id="385" r:id="rId8"/>
    <p:sldId id="309" r:id="rId9"/>
    <p:sldId id="382" r:id="rId10"/>
  </p:sldIdLst>
  <p:sldSz cx="12192000" cy="6858000"/>
  <p:notesSz cx="6797675" cy="992822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1F2"/>
    <a:srgbClr val="FCEDC5"/>
    <a:srgbClr val="2E7AA1"/>
    <a:srgbClr val="2B7AA1"/>
    <a:srgbClr val="3C0078"/>
    <a:srgbClr val="FF4800"/>
    <a:srgbClr val="C4BEC5"/>
    <a:srgbClr val="FFCA9F"/>
    <a:srgbClr val="2E6347"/>
    <a:srgbClr val="575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85" autoAdjust="0"/>
    <p:restoredTop sz="96958" autoAdjust="0"/>
  </p:normalViewPr>
  <p:slideViewPr>
    <p:cSldViewPr snapToGrid="0" showGuides="1">
      <p:cViewPr varScale="1">
        <p:scale>
          <a:sx n="68" d="100"/>
          <a:sy n="68" d="100"/>
        </p:scale>
        <p:origin x="57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217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9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0A495-8294-4213-80EA-2FB2B3EE0D3F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42D84-F9EC-4261-BCC9-A49D898D5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76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1682A-16F2-4728-8C64-C5419D996E6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8AE5D-E79D-4A76-A586-FF472B6DE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5472113" cy="2808287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5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2 Co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13650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40624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03515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2 Col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3901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2 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40310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D21069-81C2-4532-ABDF-0DBD9B72F6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67174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D96BED0-FA01-4014-A0BF-3582DED274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37686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ullet_Lis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222523144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92084155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25123332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070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61479464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081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Hea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63066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0037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Centr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67046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96249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Centre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52303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3414309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1217893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296618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42611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7868317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_Half-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15499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Half-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54488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Full_Half-Image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46196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Half-Image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126940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Full_Half-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126455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Half-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3452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_Half-Image-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409988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Half-Image-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43026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Full_Half-Image-left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17132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613428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Half-Image-left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065431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Full_Half-Image-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486932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Half-Image-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945021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377036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408741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557188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52830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273133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010209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12054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2 Col_Fu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524228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725190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301843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28049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87852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84022857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F73E35-744B-44B8-8AF8-6185A19DB4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E762C6A-BA1D-4B63-B365-B1A46B1DB8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36825048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F7557E13-7323-43CB-8697-929E891FB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01" y="5410200"/>
            <a:ext cx="1489011" cy="8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08053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26E22F4-7000-4904-A79C-A24ACA08C0E4}"/>
              </a:ext>
            </a:extLst>
          </p:cNvPr>
          <p:cNvSpPr txBox="1"/>
          <p:nvPr userDrawn="1"/>
        </p:nvSpPr>
        <p:spPr>
          <a:xfrm>
            <a:off x="623889" y="658801"/>
            <a:ext cx="4243386" cy="8842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accent1"/>
                </a:solidFill>
                <a:latin typeface="+mj-lt"/>
              </a:rPr>
              <a:t>hello!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D321AF2-2354-45D7-A71C-6ABF961BCF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12" name="Teksti kohatäide 3">
            <a:extLst>
              <a:ext uri="{FF2B5EF4-FFF2-40B4-BE49-F238E27FC236}">
                <a16:creationId xmlns:a16="http://schemas.microsoft.com/office/drawing/2014/main" id="{EDDBAD18-C3DD-4E53-BC6C-0BC0923E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6B1F16-A6F5-4DCC-A452-D5018E125DDF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55D3345-6186-49B0-B6E3-18C1158AB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3245656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BF891-B282-479A-A9F6-C8EB47E32762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58296639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BF891-B282-479A-A9F6-C8EB47E32762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041468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2 Co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886801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Visual">
    <p:bg>
      <p:bgPr>
        <a:solidFill>
          <a:srgbClr val="00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195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Fu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15699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95510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2 Col_Fu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7174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7" y="657225"/>
            <a:ext cx="7559675" cy="1619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28999"/>
            <a:ext cx="7559674" cy="280828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56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8" r:id="rId3"/>
    <p:sldLayoutId id="2147483686" r:id="rId4"/>
    <p:sldLayoutId id="2147483693" r:id="rId5"/>
    <p:sldLayoutId id="2147483694" r:id="rId6"/>
    <p:sldLayoutId id="2147483689" r:id="rId7"/>
    <p:sldLayoutId id="2147483690" r:id="rId8"/>
    <p:sldLayoutId id="2147483695" r:id="rId9"/>
    <p:sldLayoutId id="2147483696" r:id="rId10"/>
    <p:sldLayoutId id="2147483691" r:id="rId11"/>
    <p:sldLayoutId id="2147483692" r:id="rId12"/>
    <p:sldLayoutId id="2147483697" r:id="rId13"/>
    <p:sldLayoutId id="2147483698" r:id="rId14"/>
    <p:sldLayoutId id="2147483688" r:id="rId15"/>
    <p:sldLayoutId id="2147483687" r:id="rId16"/>
    <p:sldLayoutId id="2147483742" r:id="rId17"/>
    <p:sldLayoutId id="2147483743" r:id="rId18"/>
    <p:sldLayoutId id="2147483744" r:id="rId19"/>
    <p:sldLayoutId id="2147483745" r:id="rId20"/>
    <p:sldLayoutId id="2147483683" r:id="rId21"/>
    <p:sldLayoutId id="2147483725" r:id="rId22"/>
    <p:sldLayoutId id="2147483699" r:id="rId23"/>
    <p:sldLayoutId id="2147483700" r:id="rId24"/>
    <p:sldLayoutId id="2147483703" r:id="rId25"/>
    <p:sldLayoutId id="2147483704" r:id="rId26"/>
    <p:sldLayoutId id="2147483705" r:id="rId27"/>
    <p:sldLayoutId id="2147483709" r:id="rId28"/>
    <p:sldLayoutId id="2147483710" r:id="rId29"/>
    <p:sldLayoutId id="2147483706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16" r:id="rId36"/>
    <p:sldLayoutId id="2147483719" r:id="rId37"/>
    <p:sldLayoutId id="2147483720" r:id="rId38"/>
    <p:sldLayoutId id="2147483721" r:id="rId39"/>
    <p:sldLayoutId id="2147483722" r:id="rId40"/>
    <p:sldLayoutId id="2147483717" r:id="rId41"/>
    <p:sldLayoutId id="2147483718" r:id="rId42"/>
    <p:sldLayoutId id="2147483726" r:id="rId43"/>
    <p:sldLayoutId id="2147483727" r:id="rId44"/>
    <p:sldLayoutId id="2147483729" r:id="rId45"/>
    <p:sldLayoutId id="2147483730" r:id="rId46"/>
    <p:sldLayoutId id="2147483731" r:id="rId47"/>
    <p:sldLayoutId id="2147483735" r:id="rId48"/>
    <p:sldLayoutId id="2147483736" r:id="rId49"/>
    <p:sldLayoutId id="2147483737" r:id="rId50"/>
    <p:sldLayoutId id="2147483732" r:id="rId51"/>
    <p:sldLayoutId id="2147483733" r:id="rId52"/>
    <p:sldLayoutId id="2147483734" r:id="rId53"/>
    <p:sldLayoutId id="2147483723" r:id="rId54"/>
    <p:sldLayoutId id="2147483724" r:id="rId55"/>
    <p:sldLayoutId id="2147483680" r:id="rId56"/>
    <p:sldLayoutId id="2147483738" r:id="rId57"/>
    <p:sldLayoutId id="2147483739" r:id="rId58"/>
    <p:sldLayoutId id="2147483740" r:id="rId59"/>
    <p:sldLayoutId id="2147483741" r:id="rId60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1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54000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810000" indent="-2700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  <p15:guide id="6" pos="393" userDrawn="1">
          <p15:clr>
            <a:srgbClr val="F26B43"/>
          </p15:clr>
        </p15:guide>
        <p15:guide id="7" pos="4248" userDrawn="1">
          <p15:clr>
            <a:srgbClr val="F26B43"/>
          </p15:clr>
        </p15:guide>
        <p15:guide id="8" pos="3432" userDrawn="1">
          <p15:clr>
            <a:srgbClr val="F26B43"/>
          </p15:clr>
        </p15:guide>
        <p15:guide id="9" pos="5155" userDrawn="1">
          <p15:clr>
            <a:srgbClr val="F26B43"/>
          </p15:clr>
        </p15:guide>
        <p15:guide id="10" pos="2525" userDrawn="1">
          <p15:clr>
            <a:srgbClr val="F26B43"/>
          </p15:clr>
        </p15:guide>
        <p15:guide id="11" orient="horz" pos="1026" userDrawn="1">
          <p15:clr>
            <a:srgbClr val="F26B43"/>
          </p15:clr>
        </p15:guide>
        <p15:guide id="12" orient="horz" pos="1434" userDrawn="1">
          <p15:clr>
            <a:srgbClr val="F26B43"/>
          </p15:clr>
        </p15:guide>
        <p15:guide id="13" orient="horz" pos="414" userDrawn="1">
          <p15:clr>
            <a:srgbClr val="F26B43"/>
          </p15:clr>
        </p15:guide>
        <p15:guide id="14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48" Type="http://schemas.openxmlformats.org/officeDocument/2006/relationships/image" Target="../media/image48.png"/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0" Type="http://schemas.openxmlformats.org/officeDocument/2006/relationships/image" Target="../media/image20.png"/><Relationship Id="rId41" Type="http://schemas.openxmlformats.org/officeDocument/2006/relationships/image" Target="../media/image4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hiseadus.ee/sisu/3477" TargetMode="External"/><Relationship Id="rId2" Type="http://schemas.openxmlformats.org/officeDocument/2006/relationships/hyperlink" Target="https://www.riigiteataja.ee/akt/115052015002" TargetMode="Externa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eur-lex.europa.eu/LexUriServ/LexUriServ.do?uri=OJ:C:2010:083:0389:0403:ET:PDF" TargetMode="External"/><Relationship Id="rId4" Type="http://schemas.openxmlformats.org/officeDocument/2006/relationships/hyperlink" Target="https://www.riigikohus.ee/et/lahendid?asjaNr=3-4-1-3-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Teema 1.3</a:t>
            </a:r>
            <a:br>
              <a:rPr lang="et-EE" dirty="0"/>
            </a:br>
            <a:r>
              <a:rPr lang="et-EE" dirty="0"/>
              <a:t>Põhiõigused ja - vabadused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Tiina Runthal</a:t>
            </a:r>
            <a:endParaRPr lang="en-US" dirty="0"/>
          </a:p>
        </p:txBody>
      </p:sp>
      <p:pic>
        <p:nvPicPr>
          <p:cNvPr id="6" name="estonia_white" hidden="1">
            <a:extLst>
              <a:ext uri="{FF2B5EF4-FFF2-40B4-BE49-F238E27FC236}">
                <a16:creationId xmlns:a16="http://schemas.microsoft.com/office/drawing/2014/main" id="{546D01DA-808E-4DF1-AB8F-E403EE168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7" name="estonia_blue" hidden="1">
            <a:extLst>
              <a:ext uri="{FF2B5EF4-FFF2-40B4-BE49-F238E27FC236}">
                <a16:creationId xmlns:a16="http://schemas.microsoft.com/office/drawing/2014/main" id="{BB097DD0-F949-4CEC-A2BC-3A5B958EC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8" name="visit_estonia_white" hidden="1">
            <a:extLst>
              <a:ext uri="{FF2B5EF4-FFF2-40B4-BE49-F238E27FC236}">
                <a16:creationId xmlns:a16="http://schemas.microsoft.com/office/drawing/2014/main" id="{18AA744A-E98E-425B-8978-ED341532D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9" name="visit_estonia_blue" hidden="1">
            <a:extLst>
              <a:ext uri="{FF2B5EF4-FFF2-40B4-BE49-F238E27FC236}">
                <a16:creationId xmlns:a16="http://schemas.microsoft.com/office/drawing/2014/main" id="{21FD799B-FA06-4411-80E3-03E2819515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0" name="education_estonia_white" hidden="1">
            <a:extLst>
              <a:ext uri="{FF2B5EF4-FFF2-40B4-BE49-F238E27FC236}">
                <a16:creationId xmlns:a16="http://schemas.microsoft.com/office/drawing/2014/main" id="{F9457D2E-E2F3-4558-8A5B-C8EED6B4F5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47146" y="0"/>
            <a:ext cx="1620967" cy="1216800"/>
          </a:xfrm>
          <a:prstGeom prst="rect">
            <a:avLst/>
          </a:prstGeom>
        </p:spPr>
      </p:pic>
      <p:pic>
        <p:nvPicPr>
          <p:cNvPr id="11" name="education_estonia_blue" hidden="1">
            <a:extLst>
              <a:ext uri="{FF2B5EF4-FFF2-40B4-BE49-F238E27FC236}">
                <a16:creationId xmlns:a16="http://schemas.microsoft.com/office/drawing/2014/main" id="{D00F43C8-8AC0-4EAF-9C53-5CC5822F9C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47146" y="0"/>
            <a:ext cx="1620967" cy="1216800"/>
          </a:xfrm>
          <a:prstGeom prst="rect">
            <a:avLst/>
          </a:prstGeom>
        </p:spPr>
      </p:pic>
      <p:pic>
        <p:nvPicPr>
          <p:cNvPr id="12" name="puhka_eestis_white" hidden="1">
            <a:extLst>
              <a:ext uri="{FF2B5EF4-FFF2-40B4-BE49-F238E27FC236}">
                <a16:creationId xmlns:a16="http://schemas.microsoft.com/office/drawing/2014/main" id="{54FD43C9-5575-46E7-8474-92DA8810A8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3" name="puhka_eestis_blue" hidden="1">
            <a:extLst>
              <a:ext uri="{FF2B5EF4-FFF2-40B4-BE49-F238E27FC236}">
                <a16:creationId xmlns:a16="http://schemas.microsoft.com/office/drawing/2014/main" id="{993C7CF1-FDFB-45E8-A681-6EAE38FCDCF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4" name="work_estonia_white" hidden="1">
            <a:extLst>
              <a:ext uri="{FF2B5EF4-FFF2-40B4-BE49-F238E27FC236}">
                <a16:creationId xmlns:a16="http://schemas.microsoft.com/office/drawing/2014/main" id="{343652EA-E7DF-4B96-BB7E-7A466CD237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5" name="work_estonia_blue" hidden="1">
            <a:extLst>
              <a:ext uri="{FF2B5EF4-FFF2-40B4-BE49-F238E27FC236}">
                <a16:creationId xmlns:a16="http://schemas.microsoft.com/office/drawing/2014/main" id="{D5BA6459-EEE3-434F-A2C4-15566C01EAB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6" name="taste_estonia_white" hidden="1">
            <a:extLst>
              <a:ext uri="{FF2B5EF4-FFF2-40B4-BE49-F238E27FC236}">
                <a16:creationId xmlns:a16="http://schemas.microsoft.com/office/drawing/2014/main" id="{B5298942-83C0-4DD1-8905-6EDC39FC12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7" name="taste_estonia_blue" hidden="1">
            <a:extLst>
              <a:ext uri="{FF2B5EF4-FFF2-40B4-BE49-F238E27FC236}">
                <a16:creationId xmlns:a16="http://schemas.microsoft.com/office/drawing/2014/main" id="{E7FAC871-FB4B-4E19-BCF1-BC5BFC56B1D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8" name="research_estonia_white" hidden="1">
            <a:extLst>
              <a:ext uri="{FF2B5EF4-FFF2-40B4-BE49-F238E27FC236}">
                <a16:creationId xmlns:a16="http://schemas.microsoft.com/office/drawing/2014/main" id="{C9D5B99B-1EF4-47F2-ACCB-38D863C8B5E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136331" y="0"/>
            <a:ext cx="1431782" cy="1216800"/>
          </a:xfrm>
          <a:prstGeom prst="rect">
            <a:avLst/>
          </a:prstGeom>
        </p:spPr>
      </p:pic>
      <p:pic>
        <p:nvPicPr>
          <p:cNvPr id="19" name="research_estonia_blue" hidden="1">
            <a:extLst>
              <a:ext uri="{FF2B5EF4-FFF2-40B4-BE49-F238E27FC236}">
                <a16:creationId xmlns:a16="http://schemas.microsoft.com/office/drawing/2014/main" id="{B1EF122F-62E3-4308-AFE0-5C73E2997B4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136331" y="0"/>
            <a:ext cx="1431782" cy="1216800"/>
          </a:xfrm>
          <a:prstGeom prst="rect">
            <a:avLst/>
          </a:prstGeom>
        </p:spPr>
      </p:pic>
      <p:pic>
        <p:nvPicPr>
          <p:cNvPr id="20" name="enter_e-estonia_white" hidden="1">
            <a:extLst>
              <a:ext uri="{FF2B5EF4-FFF2-40B4-BE49-F238E27FC236}">
                <a16:creationId xmlns:a16="http://schemas.microsoft.com/office/drawing/2014/main" id="{E72A3302-35EE-47FC-953C-FAAA64E5174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080435" y="0"/>
            <a:ext cx="1487678" cy="1216800"/>
          </a:xfrm>
          <a:prstGeom prst="rect">
            <a:avLst/>
          </a:prstGeom>
        </p:spPr>
      </p:pic>
      <p:pic>
        <p:nvPicPr>
          <p:cNvPr id="21" name="enter_e-estonia_blue" hidden="1">
            <a:extLst>
              <a:ext uri="{FF2B5EF4-FFF2-40B4-BE49-F238E27FC236}">
                <a16:creationId xmlns:a16="http://schemas.microsoft.com/office/drawing/2014/main" id="{EFC50ADF-FDEC-4E53-A387-4E83E3381E2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080435" y="0"/>
            <a:ext cx="1487678" cy="1216800"/>
          </a:xfrm>
          <a:prstGeom prst="rect">
            <a:avLst/>
          </a:prstGeom>
        </p:spPr>
      </p:pic>
      <p:pic>
        <p:nvPicPr>
          <p:cNvPr id="22" name="trade_estonia_white" hidden="1">
            <a:extLst>
              <a:ext uri="{FF2B5EF4-FFF2-40B4-BE49-F238E27FC236}">
                <a16:creationId xmlns:a16="http://schemas.microsoft.com/office/drawing/2014/main" id="{E284536D-3B41-48CC-B50E-B2D85E07936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3" name="trade_estonia_blue" hidden="1">
            <a:extLst>
              <a:ext uri="{FF2B5EF4-FFF2-40B4-BE49-F238E27FC236}">
                <a16:creationId xmlns:a16="http://schemas.microsoft.com/office/drawing/2014/main" id="{48A704B2-9A2E-4E3E-9E38-A2D611C9782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4" name="invest_estonia_white" hidden="1">
            <a:extLst>
              <a:ext uri="{FF2B5EF4-FFF2-40B4-BE49-F238E27FC236}">
                <a16:creationId xmlns:a16="http://schemas.microsoft.com/office/drawing/2014/main" id="{1647D8DB-F9AB-4425-BA78-F4A9C85D027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5" name="invest_estonia_blue" hidden="1">
            <a:extLst>
              <a:ext uri="{FF2B5EF4-FFF2-40B4-BE49-F238E27FC236}">
                <a16:creationId xmlns:a16="http://schemas.microsoft.com/office/drawing/2014/main" id="{E0D736E9-60B9-4A63-8BF9-6959B6150E4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6" name="defence_estonia_white" hidden="1">
            <a:extLst>
              <a:ext uri="{FF2B5EF4-FFF2-40B4-BE49-F238E27FC236}">
                <a16:creationId xmlns:a16="http://schemas.microsoft.com/office/drawing/2014/main" id="{48140F8D-B3A6-4A14-BA44-609D5A6735E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269620" y="0"/>
            <a:ext cx="1298493" cy="1216800"/>
          </a:xfrm>
          <a:prstGeom prst="rect">
            <a:avLst/>
          </a:prstGeom>
        </p:spPr>
      </p:pic>
      <p:pic>
        <p:nvPicPr>
          <p:cNvPr id="27" name="defence_estonia_blue" hidden="1">
            <a:extLst>
              <a:ext uri="{FF2B5EF4-FFF2-40B4-BE49-F238E27FC236}">
                <a16:creationId xmlns:a16="http://schemas.microsoft.com/office/drawing/2014/main" id="{5AC7BC2C-5E3D-40F2-8840-5460088D482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269620" y="0"/>
            <a:ext cx="1298493" cy="1216800"/>
          </a:xfrm>
          <a:prstGeom prst="rect">
            <a:avLst/>
          </a:prstGeom>
        </p:spPr>
      </p:pic>
      <p:pic>
        <p:nvPicPr>
          <p:cNvPr id="28" name="settle_estonia_white" hidden="1">
            <a:extLst>
              <a:ext uri="{FF2B5EF4-FFF2-40B4-BE49-F238E27FC236}">
                <a16:creationId xmlns:a16="http://schemas.microsoft.com/office/drawing/2014/main" id="{31C1B1FC-B7E2-4D47-A46F-9A001543DC0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9" name="settle_estonia_blue" hidden="1">
            <a:extLst>
              <a:ext uri="{FF2B5EF4-FFF2-40B4-BE49-F238E27FC236}">
                <a16:creationId xmlns:a16="http://schemas.microsoft.com/office/drawing/2014/main" id="{C16A691D-08BB-4E1E-AD73-1783D89D6790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>
            <a:extLst>
              <a:ext uri="{FF2B5EF4-FFF2-40B4-BE49-F238E27FC236}">
                <a16:creationId xmlns:a16="http://schemas.microsoft.com/office/drawing/2014/main" id="{58BBC6C8-FDC1-4505-9F71-7AE8471E0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0"/>
            <a:ext cx="8699017" cy="2770199"/>
          </a:xfrm>
        </p:spPr>
        <p:txBody>
          <a:bodyPr/>
          <a:lstStyle/>
          <a:p>
            <a:r>
              <a:rPr lang="et-EE" b="1" dirty="0"/>
              <a:t>Põhiõigused </a:t>
            </a:r>
            <a:r>
              <a:rPr lang="et-EE" dirty="0"/>
              <a:t>on kõik põhiseaduse II peatükis, aga ka teistes peatükkides sätestatud isikute õigused.</a:t>
            </a:r>
            <a:br>
              <a:rPr lang="et-EE" dirty="0"/>
            </a:br>
            <a:br>
              <a:rPr lang="et-EE" dirty="0"/>
            </a:br>
            <a:br>
              <a:rPr lang="et-EE" dirty="0"/>
            </a:br>
            <a:endParaRPr lang="en-US" dirty="0"/>
          </a:p>
        </p:txBody>
      </p:sp>
      <p:sp>
        <p:nvSpPr>
          <p:cNvPr id="7" name="Teksti kohatäide 6">
            <a:extLst>
              <a:ext uri="{FF2B5EF4-FFF2-40B4-BE49-F238E27FC236}">
                <a16:creationId xmlns:a16="http://schemas.microsoft.com/office/drawing/2014/main" id="{84766263-EB0B-4B9A-B5FD-5E10AF4AC3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square">
            <a:noAutofit/>
          </a:bodyPr>
          <a:lstStyle/>
          <a:p>
            <a:pPr marL="0" indent="0">
              <a:buNone/>
            </a:pPr>
            <a:endParaRPr lang="et-EE" dirty="0"/>
          </a:p>
          <a:p>
            <a:pPr>
              <a:buFontTx/>
              <a:buChar char="-"/>
            </a:pPr>
            <a:r>
              <a:rPr lang="et-EE" sz="2400" dirty="0"/>
              <a:t>PS § 57 –hääleõigus (III peatükk)</a:t>
            </a:r>
          </a:p>
          <a:p>
            <a:pPr>
              <a:buFontTx/>
              <a:buChar char="-"/>
            </a:pPr>
            <a:r>
              <a:rPr lang="et-EE" sz="2400" dirty="0"/>
              <a:t>PS § 124 - riigikaitsekohustus (X peatükk) </a:t>
            </a:r>
          </a:p>
        </p:txBody>
      </p:sp>
    </p:spTree>
    <p:extLst>
      <p:ext uri="{BB962C8B-B14F-4D97-AF65-F5344CB8AC3E}">
        <p14:creationId xmlns:p14="http://schemas.microsoft.com/office/powerpoint/2010/main" val="160552523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Põhiõigused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4617" y="1467638"/>
            <a:ext cx="4964112" cy="2808288"/>
          </a:xfrm>
        </p:spPr>
        <p:txBody>
          <a:bodyPr/>
          <a:lstStyle/>
          <a:p>
            <a:pPr marL="0" indent="0">
              <a:buNone/>
            </a:pPr>
            <a:r>
              <a:rPr lang="et-EE" dirty="0"/>
              <a:t> PS § 9- füüsiline ja juriidiline isik</a:t>
            </a:r>
          </a:p>
          <a:p>
            <a:pPr marL="0" indent="0">
              <a:buNone/>
            </a:pPr>
            <a:r>
              <a:rPr lang="et-EE" sz="1400" dirty="0"/>
              <a:t>Põhiseadus teeb vahet „kõigi“, „igaühe“ õigusel ja  „Eesti kodaniku õigusel“ ning „füüsilisel“ ja „juriidilisel isikul“.</a:t>
            </a:r>
          </a:p>
          <a:p>
            <a:pPr marL="0" indent="0">
              <a:buNone/>
            </a:pPr>
            <a:endParaRPr lang="et-EE" sz="1400" dirty="0"/>
          </a:p>
          <a:p>
            <a:pPr marL="0" indent="0">
              <a:buNone/>
            </a:pPr>
            <a:r>
              <a:rPr lang="et-EE" dirty="0"/>
              <a:t>PS 10 - loetletud õigused, vabadused ja kohustused ei välista muid õigusi, vabadusi ega kohustusi, mis tulenevad põhiseaduse mõttest või on sellega kooskõlas ja vastavad </a:t>
            </a:r>
            <a:r>
              <a:rPr lang="et-EE" dirty="0" err="1"/>
              <a:t>inimväärikuse</a:t>
            </a:r>
            <a:r>
              <a:rPr lang="et-EE" dirty="0"/>
              <a:t> ning sotsiaalse ja demokraatliku õigusriigi põhimõtetele</a:t>
            </a:r>
          </a:p>
          <a:p>
            <a:pPr marL="0" indent="0">
              <a:buNone/>
            </a:pPr>
            <a:endParaRPr lang="et-EE" sz="1400" dirty="0"/>
          </a:p>
          <a:p>
            <a:pPr marL="0" indent="0">
              <a:buNone/>
            </a:pPr>
            <a:r>
              <a:rPr lang="et-EE" dirty="0"/>
              <a:t>PS § 11 – proportsionaalsuse põhimõte</a:t>
            </a:r>
          </a:p>
          <a:p>
            <a:pPr marL="0" indent="0">
              <a:buNone/>
            </a:pPr>
            <a:r>
              <a:rPr lang="et-EE" sz="1400" dirty="0"/>
              <a:t>Kui riik seab isikutele piiranguid, peavad need olema vajalikud ja kaalutletud</a:t>
            </a:r>
          </a:p>
          <a:p>
            <a:pPr marL="0" indent="0">
              <a:buNone/>
            </a:pPr>
            <a:endParaRPr lang="et-EE" sz="1400" dirty="0"/>
          </a:p>
          <a:p>
            <a:pPr marL="0" indent="0">
              <a:buNone/>
            </a:pPr>
            <a:r>
              <a:rPr lang="et-EE" dirty="0"/>
              <a:t>PS § 12 – kõikide võrdne kohtlemine</a:t>
            </a:r>
          </a:p>
          <a:p>
            <a:pPr marL="0" indent="0">
              <a:buNone/>
            </a:pPr>
            <a:r>
              <a:rPr lang="et-EE" sz="1400" dirty="0"/>
              <a:t>Võrdseid isikuid ja gruppe tuleb kohelda võrdselt ja ebavõrdseid ebavõrdselt</a:t>
            </a:r>
          </a:p>
          <a:p>
            <a:pPr marL="0" indent="0">
              <a:buNone/>
            </a:pPr>
            <a:r>
              <a:rPr lang="et-EE" dirty="0"/>
              <a:t> </a:t>
            </a:r>
          </a:p>
          <a:p>
            <a:pPr marL="0" indent="0">
              <a:buNone/>
            </a:pPr>
            <a:r>
              <a:rPr lang="et-EE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61F31A-0E8B-42E8-A0CB-B7732495E7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7551" y="1467638"/>
            <a:ext cx="4964112" cy="2808288"/>
          </a:xfrm>
        </p:spPr>
        <p:txBody>
          <a:bodyPr/>
          <a:lstStyle/>
          <a:p>
            <a:pPr marL="0" indent="0">
              <a:buNone/>
            </a:pPr>
            <a:r>
              <a:rPr lang="et-EE" dirty="0"/>
              <a:t>PS § 15 igaühel on õigus oma õiguste ja vabaduste kaitsmiseks pöörduda kohtusse</a:t>
            </a:r>
          </a:p>
          <a:p>
            <a:pPr marL="0" indent="0">
              <a:buNone/>
            </a:pPr>
            <a:endParaRPr lang="et-EE" sz="1400" dirty="0"/>
          </a:p>
          <a:p>
            <a:pPr marL="0" indent="0">
              <a:buNone/>
            </a:pPr>
            <a:r>
              <a:rPr lang="et-EE" dirty="0"/>
              <a:t>PS § 17 keeld teotada kellegi au ja head nime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PS </a:t>
            </a:r>
            <a:r>
              <a:rPr lang="fi-FI" dirty="0"/>
              <a:t>§ 36    </a:t>
            </a:r>
            <a:r>
              <a:rPr lang="et-EE" dirty="0"/>
              <a:t>ü</a:t>
            </a:r>
            <a:r>
              <a:rPr lang="fi-FI" dirty="0" err="1"/>
              <a:t>htki</a:t>
            </a:r>
            <a:r>
              <a:rPr lang="fi-FI" dirty="0"/>
              <a:t> Eesti </a:t>
            </a:r>
            <a:r>
              <a:rPr lang="fi-FI" dirty="0" err="1"/>
              <a:t>kodanikku</a:t>
            </a:r>
            <a:r>
              <a:rPr lang="fi-FI" dirty="0"/>
              <a:t> ei </a:t>
            </a:r>
            <a:r>
              <a:rPr lang="fi-FI" dirty="0" err="1"/>
              <a:t>tohi</a:t>
            </a:r>
            <a:r>
              <a:rPr lang="fi-FI" dirty="0"/>
              <a:t> </a:t>
            </a:r>
            <a:r>
              <a:rPr lang="fi-FI" dirty="0" err="1"/>
              <a:t>Eestist</a:t>
            </a:r>
            <a:r>
              <a:rPr lang="fi-FI" dirty="0"/>
              <a:t> </a:t>
            </a:r>
            <a:r>
              <a:rPr lang="fi-FI" dirty="0" err="1"/>
              <a:t>välja</a:t>
            </a:r>
            <a:r>
              <a:rPr lang="fi-FI" dirty="0"/>
              <a:t> saata </a:t>
            </a:r>
            <a:r>
              <a:rPr lang="fi-FI" dirty="0" err="1"/>
              <a:t>ega</a:t>
            </a:r>
            <a:r>
              <a:rPr lang="fi-FI" dirty="0"/>
              <a:t> </a:t>
            </a:r>
            <a:r>
              <a:rPr lang="fi-FI" dirty="0" err="1"/>
              <a:t>takistada</a:t>
            </a:r>
            <a:r>
              <a:rPr lang="fi-FI" dirty="0"/>
              <a:t> </a:t>
            </a:r>
            <a:r>
              <a:rPr lang="fi-FI" dirty="0" err="1"/>
              <a:t>Eestisse</a:t>
            </a:r>
            <a:r>
              <a:rPr lang="fi-FI" dirty="0"/>
              <a:t> </a:t>
            </a:r>
            <a:r>
              <a:rPr lang="fi-FI" dirty="0" err="1"/>
              <a:t>asumast</a:t>
            </a:r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PS  § 39    autoril on võõrandamatu õigus oma loomingule </a:t>
            </a:r>
          </a:p>
          <a:p>
            <a:pPr marL="0" indent="0">
              <a:buNone/>
            </a:pPr>
            <a:r>
              <a:rPr lang="et-EE" dirty="0"/>
              <a:t> </a:t>
            </a:r>
            <a:endParaRPr lang="et-EE" sz="1400" dirty="0"/>
          </a:p>
        </p:txBody>
      </p:sp>
    </p:spTree>
    <p:extLst>
      <p:ext uri="{BB962C8B-B14F-4D97-AF65-F5344CB8AC3E}">
        <p14:creationId xmlns:p14="http://schemas.microsoft.com/office/powerpoint/2010/main" val="281557962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F18B490-60FC-4149-A8E3-BB932E06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Kas ma saan oma põhiõigustest loobuda?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8262C74-2F2A-4C8E-B338-7626FF891B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/>
              <a:t>Eristatakse põhiõigusest loobumist ja põhiõiguse kasutamata jätmist</a:t>
            </a:r>
          </a:p>
          <a:p>
            <a:r>
              <a:rPr lang="et-EE" dirty="0"/>
              <a:t>Loobumine on PS-</a:t>
            </a:r>
            <a:r>
              <a:rPr lang="et-EE" dirty="0" err="1"/>
              <a:t>ga</a:t>
            </a:r>
            <a:r>
              <a:rPr lang="et-EE" dirty="0"/>
              <a:t> kooskõlas, kui see on vabatahtlik ega kahjusta riigis kehtivat väärtuskorda</a:t>
            </a:r>
          </a:p>
        </p:txBody>
      </p:sp>
    </p:spTree>
    <p:extLst>
      <p:ext uri="{BB962C8B-B14F-4D97-AF65-F5344CB8AC3E}">
        <p14:creationId xmlns:p14="http://schemas.microsoft.com/office/powerpoint/2010/main" val="63941249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6C8FEA6-E615-435F-A01C-704A2CBF0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6" y="658801"/>
            <a:ext cx="10507939" cy="1617674"/>
          </a:xfrm>
        </p:spPr>
        <p:txBody>
          <a:bodyPr/>
          <a:lstStyle/>
          <a:p>
            <a:r>
              <a:rPr lang="et-EE" b="1" dirty="0"/>
              <a:t>Põhivabadused </a:t>
            </a:r>
            <a:r>
              <a:rPr lang="et-EE" dirty="0"/>
              <a:t>kaitsevad erilist hüve – vabadust valida käitumisvõimaluste vahel. </a:t>
            </a:r>
            <a:br>
              <a:rPr lang="et-EE" dirty="0"/>
            </a:br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D4B010F-FC9C-4836-AD8E-9AB8E6618C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7" y="3429001"/>
            <a:ext cx="10507938" cy="2808288"/>
          </a:xfrm>
        </p:spPr>
        <p:txBody>
          <a:bodyPr/>
          <a:lstStyle/>
          <a:p>
            <a:pPr marL="0" indent="0">
              <a:buNone/>
            </a:pPr>
            <a:r>
              <a:rPr lang="et-EE" dirty="0"/>
              <a:t>PS § 19 – õigus vabale eneseteostusele: </a:t>
            </a:r>
            <a:r>
              <a:rPr lang="et-EE" u="sng" dirty="0"/>
              <a:t>üldine isikuõigus </a:t>
            </a:r>
            <a:r>
              <a:rPr lang="et-EE" dirty="0"/>
              <a:t>võimaldab isikul oma isiksus ise kujundada ja seda teostada tööl ja eraelus; </a:t>
            </a:r>
            <a:r>
              <a:rPr lang="et-EE" u="sng" dirty="0"/>
              <a:t>üldine vabadusõigus </a:t>
            </a:r>
            <a:r>
              <a:rPr lang="et-EE" dirty="0"/>
              <a:t>lubab teha seda, mida isik soovib, jättes tegemata selle, mida ta ei soovi teha. </a:t>
            </a:r>
          </a:p>
        </p:txBody>
      </p:sp>
    </p:spTree>
    <p:extLst>
      <p:ext uri="{BB962C8B-B14F-4D97-AF65-F5344CB8AC3E}">
        <p14:creationId xmlns:p14="http://schemas.microsoft.com/office/powerpoint/2010/main" val="180269908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Põhivabadused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3885" y="1580321"/>
            <a:ext cx="5349530" cy="2808288"/>
          </a:xfrm>
        </p:spPr>
        <p:txBody>
          <a:bodyPr/>
          <a:lstStyle/>
          <a:p>
            <a:pPr marL="0" indent="0">
              <a:buNone/>
            </a:pPr>
            <a:r>
              <a:rPr lang="et-EE" dirty="0"/>
              <a:t> PS § 20 õigus vabadusele ja isikupuutumatusele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PS 26 – perekonnaelu puutumatus ja eraelu puutumatus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PS § 31  – ettevõtlusvabadus</a:t>
            </a:r>
          </a:p>
          <a:p>
            <a:pPr marL="0" indent="0">
              <a:buNone/>
            </a:pPr>
            <a:r>
              <a:rPr lang="et-EE" sz="1400" dirty="0"/>
              <a:t> </a:t>
            </a:r>
          </a:p>
          <a:p>
            <a:pPr marL="0" indent="0">
              <a:buNone/>
            </a:pPr>
            <a:r>
              <a:rPr lang="et-EE" dirty="0"/>
              <a:t>PS § 32  - omandipuutumatus</a:t>
            </a:r>
          </a:p>
          <a:p>
            <a:pPr marL="0" indent="0">
              <a:buNone/>
            </a:pPr>
            <a:endParaRPr lang="et-EE" sz="1400" dirty="0"/>
          </a:p>
          <a:p>
            <a:pPr marL="0" indent="0">
              <a:buNone/>
            </a:pPr>
            <a:r>
              <a:rPr lang="et-EE" dirty="0"/>
              <a:t>PS § 33 – kodu puutumatus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PS §-d 34 ja 35 – liikumisvabadus ja elukohavabadus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PS §-d 40 ja 41 – südametunnistuse -, usu ja mõttevabadus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 </a:t>
            </a:r>
          </a:p>
          <a:p>
            <a:pPr marL="0" indent="0">
              <a:buNone/>
            </a:pPr>
            <a:r>
              <a:rPr lang="et-EE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61F31A-0E8B-42E8-A0CB-B7732495E7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3" y="1580321"/>
            <a:ext cx="4964112" cy="2808288"/>
          </a:xfrm>
        </p:spPr>
        <p:txBody>
          <a:bodyPr/>
          <a:lstStyle/>
          <a:p>
            <a:pPr marL="0" indent="0">
              <a:buNone/>
            </a:pPr>
            <a:r>
              <a:rPr lang="et-EE" dirty="0"/>
              <a:t>PS § 43 – sõnumisaladus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 PS § 44 – informatsioonivabadus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PS § 45 – väljendusvabadus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PS § 47 – kogunemisvabadus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PS § 48 – ühinemisvabadus</a:t>
            </a:r>
          </a:p>
        </p:txBody>
      </p:sp>
    </p:spTree>
    <p:extLst>
      <p:ext uri="{BB962C8B-B14F-4D97-AF65-F5344CB8AC3E}">
        <p14:creationId xmlns:p14="http://schemas.microsoft.com/office/powerpoint/2010/main" val="248964782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F7F2F1E-F893-416C-BF8D-7048CFCD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6" y="658801"/>
            <a:ext cx="10716661" cy="1617674"/>
          </a:xfrm>
        </p:spPr>
        <p:txBody>
          <a:bodyPr/>
          <a:lstStyle/>
          <a:p>
            <a:r>
              <a:rPr lang="et-EE" sz="5400" dirty="0"/>
              <a:t>Põhiõiguste kõrval on isikutel ka</a:t>
            </a:r>
            <a:r>
              <a:rPr lang="et-EE" sz="5400" b="1" dirty="0"/>
              <a:t> põhikohustused</a:t>
            </a:r>
            <a:r>
              <a:rPr lang="et-EE" sz="5400" dirty="0"/>
              <a:t> - põhiseaduses ettenähtud kohustused käituda teataval viisil.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C3B0C3CB-88DF-4768-8BC8-20412E991C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6" y="3667541"/>
            <a:ext cx="7559676" cy="2808288"/>
          </a:xfrm>
        </p:spPr>
        <p:txBody>
          <a:bodyPr/>
          <a:lstStyle/>
          <a:p>
            <a:pPr marL="0" indent="0">
              <a:buNone/>
            </a:pPr>
            <a:r>
              <a:rPr lang="et-EE" dirty="0"/>
              <a:t>- teiste isikute huvides (PS § 17, § 19 lg 2, § 27 lg 3) </a:t>
            </a:r>
            <a:br>
              <a:rPr lang="et-EE" dirty="0"/>
            </a:br>
            <a:r>
              <a:rPr lang="et-EE" dirty="0"/>
              <a:t>- üldistes huvides (PS § 19 lg 2, § 37 lg 1 teine lause, § 53 esimene lause, § 54 lg 1).</a:t>
            </a:r>
            <a:br>
              <a:rPr lang="et-EE" dirty="0"/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8108954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id="{C89EA224-B025-45D0-AA22-D745F80FB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/>
          <a:p>
            <a:r>
              <a:rPr lang="et-EE" dirty="0"/>
              <a:t>Ära unusta vastata õigeaegselt ja arusaadavalt kirjadele, mis on saadetud riigiasutusele, kohalikule omavalitsusele ja nende ametiisikutele. Sinu vastus on temale oluline – PS § 46.</a:t>
            </a:r>
            <a:br>
              <a:rPr lang="et-EE" dirty="0"/>
            </a:br>
            <a:br>
              <a:rPr lang="et-EE" dirty="0"/>
            </a:br>
            <a:r>
              <a:rPr lang="et-EE" dirty="0"/>
              <a:t> </a:t>
            </a:r>
            <a:endParaRPr lang="en-US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B13DD664-8BBD-4937-9E9E-D9619C9366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6910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606AD-2732-4E39-A88F-6AD0069F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019079"/>
          </a:xfrm>
        </p:spPr>
        <p:txBody>
          <a:bodyPr/>
          <a:lstStyle/>
          <a:p>
            <a:r>
              <a:rPr lang="et-EE" dirty="0"/>
              <a:t>LISALUGEMIST</a:t>
            </a:r>
            <a:br>
              <a:rPr lang="en-US" dirty="0"/>
            </a:br>
            <a:endParaRPr lang="et-E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0AA29A-BE17-499B-A35E-6BAFAFBF9FA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7660" y="1601445"/>
            <a:ext cx="11236680" cy="2412769"/>
          </a:xfrm>
        </p:spPr>
        <p:txBody>
          <a:bodyPr/>
          <a:lstStyle/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r>
              <a:rPr lang="et-EE" dirty="0">
                <a:hlinkClick r:id="rId2"/>
              </a:rPr>
              <a:t>Eesti Vabariigi põhiseadus </a:t>
            </a:r>
            <a:endParaRPr lang="et-EE" dirty="0"/>
          </a:p>
          <a:p>
            <a:r>
              <a:rPr lang="et-EE" dirty="0"/>
              <a:t>Eesti Vabariigi põhiseadus. Kommenteeritud väljaanne. 2020.  </a:t>
            </a:r>
            <a:r>
              <a:rPr lang="et-EE" dirty="0">
                <a:hlinkClick r:id="rId3"/>
              </a:rPr>
              <a:t>II peatüki </a:t>
            </a:r>
            <a:r>
              <a:rPr lang="et-EE" dirty="0"/>
              <a:t>kommentaarid</a:t>
            </a:r>
          </a:p>
          <a:p>
            <a:r>
              <a:rPr lang="et-EE" dirty="0"/>
              <a:t>Euroopa Liidu õiguse mõjust Eesti põhiseaduse sätetele, mis pole EL õigusega kooskõlas ja seetõttu on peatunud toimega, vt Riigikohtu 2006.a otsus nr  </a:t>
            </a:r>
            <a:r>
              <a:rPr lang="et-EE" dirty="0">
                <a:hlinkClick r:id="rId4"/>
              </a:rPr>
              <a:t>3-4-1-3-06</a:t>
            </a:r>
            <a:endParaRPr lang="et-EE" dirty="0"/>
          </a:p>
          <a:p>
            <a:r>
              <a:rPr lang="et-EE" dirty="0">
                <a:hlinkClick r:id="rId5"/>
              </a:rPr>
              <a:t>Euroopa Liidu põhiõiguste harta</a:t>
            </a:r>
            <a:r>
              <a:rPr lang="et-EE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100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anual_Master">
  <a:themeElements>
    <a:clrScheme name="BrandEstonia">
      <a:dk1>
        <a:srgbClr val="575A5D"/>
      </a:dk1>
      <a:lt1>
        <a:srgbClr val="FFFFFF"/>
      </a:lt1>
      <a:dk2>
        <a:srgbClr val="0000F0"/>
      </a:dk2>
      <a:lt2>
        <a:srgbClr val="BAE6E8"/>
      </a:lt2>
      <a:accent1>
        <a:srgbClr val="000096"/>
      </a:accent1>
      <a:accent2>
        <a:srgbClr val="2E6347"/>
      </a:accent2>
      <a:accent3>
        <a:srgbClr val="FF2DB4"/>
      </a:accent3>
      <a:accent4>
        <a:srgbClr val="964542"/>
      </a:accent4>
      <a:accent5>
        <a:srgbClr val="C1BC76"/>
      </a:accent5>
      <a:accent6>
        <a:srgbClr val="FF4800"/>
      </a:accent6>
      <a:hlink>
        <a:srgbClr val="0000F0"/>
      </a:hlink>
      <a:folHlink>
        <a:srgbClr val="0000F0"/>
      </a:folHlink>
    </a:clrScheme>
    <a:fontScheme name="Aino">
      <a:majorFont>
        <a:latin typeface="Aino Headline"/>
        <a:ea typeface=""/>
        <a:cs typeface=""/>
      </a:majorFont>
      <a:minorFont>
        <a:latin typeface="A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_basic_210604.pptx" id="{3FA82F7A-C487-46E7-B756-AE8C66B7C511}" vid="{B3C80452-C055-47A4-8D0A-1689995999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template_basic_210604 (1)</Template>
  <TotalTime>0</TotalTime>
  <Words>509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Aino</vt:lpstr>
      <vt:lpstr>Aino Headline</vt:lpstr>
      <vt:lpstr>Calibri</vt:lpstr>
      <vt:lpstr>Manual_Master</vt:lpstr>
      <vt:lpstr>Teema 1.3 Põhiõigused ja - vabadused</vt:lpstr>
      <vt:lpstr>Põhiõigused on kõik põhiseaduse II peatükis, aga ka teistes peatükkides sätestatud isikute õigused.   </vt:lpstr>
      <vt:lpstr>Põhiõigused</vt:lpstr>
      <vt:lpstr>Kas ma saan oma põhiõigustest loobuda?</vt:lpstr>
      <vt:lpstr>Põhivabadused kaitsevad erilist hüve – vabadust valida käitumisvõimaluste vahel.  </vt:lpstr>
      <vt:lpstr>Põhivabadused</vt:lpstr>
      <vt:lpstr>Põhiõiguste kõrval on isikutel ka põhikohustused - põhiseaduses ettenähtud kohustused käituda teataval viisil.</vt:lpstr>
      <vt:lpstr>Ära unusta vastata õigeaegselt ja arusaadavalt kirjadele, mis on saadetud riigiasutusele, kohalikule omavalitsusele ja nende ametiisikutele. Sinu vastus on temale oluline – PS § 46.   </vt:lpstr>
      <vt:lpstr>LISALUGEMIST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2021-10-20T06:00:29Z</dcterms:created>
  <dcterms:modified xsi:type="dcterms:W3CDTF">2021-10-28T08:21:45Z</dcterms:modified>
</cp:coreProperties>
</file>