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42" r:id="rId3"/>
    <p:sldId id="257" r:id="rId4"/>
    <p:sldId id="343" r:id="rId5"/>
    <p:sldId id="344" r:id="rId6"/>
    <p:sldId id="345" r:id="rId7"/>
    <p:sldId id="346" r:id="rId8"/>
    <p:sldId id="347" r:id="rId9"/>
    <p:sldId id="348" r:id="rId10"/>
    <p:sldId id="349" r:id="rId11"/>
    <p:sldId id="350" r:id="rId12"/>
    <p:sldId id="351" r:id="rId13"/>
    <p:sldId id="352" r:id="rId14"/>
    <p:sldId id="353" r:id="rId15"/>
    <p:sldId id="354" r:id="rId16"/>
    <p:sldId id="358" r:id="rId17"/>
    <p:sldId id="361" r:id="rId18"/>
    <p:sldId id="362" r:id="rId19"/>
    <p:sldId id="363" r:id="rId20"/>
    <p:sldId id="364" r:id="rId21"/>
    <p:sldId id="365" r:id="rId22"/>
    <p:sldId id="367" r:id="rId23"/>
    <p:sldId id="368" r:id="rId24"/>
    <p:sldId id="369" r:id="rId25"/>
    <p:sldId id="370" r:id="rId26"/>
    <p:sldId id="371" r:id="rId27"/>
    <p:sldId id="372" r:id="rId28"/>
    <p:sldId id="373" r:id="rId29"/>
    <p:sldId id="374" r:id="rId30"/>
    <p:sldId id="258" r:id="rId31"/>
    <p:sldId id="263" r:id="rId32"/>
    <p:sldId id="259" r:id="rId33"/>
    <p:sldId id="260" r:id="rId34"/>
    <p:sldId id="264" r:id="rId35"/>
    <p:sldId id="265" r:id="rId36"/>
    <p:sldId id="268" r:id="rId37"/>
    <p:sldId id="269" r:id="rId38"/>
    <p:sldId id="266" r:id="rId39"/>
    <p:sldId id="270" r:id="rId40"/>
    <p:sldId id="271" r:id="rId41"/>
    <p:sldId id="272" r:id="rId42"/>
    <p:sldId id="267" r:id="rId43"/>
    <p:sldId id="273" r:id="rId44"/>
    <p:sldId id="274" r:id="rId45"/>
    <p:sldId id="275" r:id="rId46"/>
    <p:sldId id="276" r:id="rId47"/>
    <p:sldId id="277" r:id="rId48"/>
    <p:sldId id="278" r:id="rId49"/>
    <p:sldId id="279" r:id="rId50"/>
    <p:sldId id="292" r:id="rId51"/>
    <p:sldId id="293" r:id="rId52"/>
    <p:sldId id="294" r:id="rId53"/>
    <p:sldId id="295" r:id="rId54"/>
    <p:sldId id="296" r:id="rId55"/>
    <p:sldId id="299" r:id="rId56"/>
    <p:sldId id="300" r:id="rId57"/>
    <p:sldId id="301" r:id="rId58"/>
    <p:sldId id="297" r:id="rId59"/>
    <p:sldId id="302" r:id="rId60"/>
    <p:sldId id="303" r:id="rId61"/>
    <p:sldId id="304" r:id="rId62"/>
    <p:sldId id="305" r:id="rId63"/>
    <p:sldId id="306" r:id="rId64"/>
    <p:sldId id="307" r:id="rId65"/>
    <p:sldId id="308" r:id="rId66"/>
    <p:sldId id="309" r:id="rId67"/>
    <p:sldId id="318" r:id="rId68"/>
    <p:sldId id="310" r:id="rId69"/>
    <p:sldId id="317" r:id="rId70"/>
    <p:sldId id="311" r:id="rId71"/>
    <p:sldId id="312" r:id="rId72"/>
    <p:sldId id="3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9" autoAdjust="0"/>
    <p:restoredTop sz="88249" autoAdjust="0"/>
  </p:normalViewPr>
  <p:slideViewPr>
    <p:cSldViewPr snapToGrid="0">
      <p:cViewPr varScale="1">
        <p:scale>
          <a:sx n="98" d="100"/>
          <a:sy n="98" d="100"/>
        </p:scale>
        <p:origin x="13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1B5E7-9C54-44F0-9DBB-CA2F324C4A0C}" type="datetimeFigureOut">
              <a:rPr lang="en-US" smtClean="0"/>
              <a:t>11/23/2022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5A1E6-CB65-45C7-8A0C-13B2E6C0C94C}" type="slidenum">
              <a:rPr lang="en-US" smtClean="0"/>
              <a:t>‹#›</a:t>
            </a:fld>
            <a:endParaRPr lang="en-US"/>
          </a:p>
        </p:txBody>
      </p:sp>
    </p:spTree>
    <p:extLst>
      <p:ext uri="{BB962C8B-B14F-4D97-AF65-F5344CB8AC3E}">
        <p14:creationId xmlns:p14="http://schemas.microsoft.com/office/powerpoint/2010/main" val="341502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a:t>
            </a:fld>
            <a:endParaRPr lang="en-US" dirty="0"/>
          </a:p>
        </p:txBody>
      </p:sp>
    </p:spTree>
    <p:extLst>
      <p:ext uri="{BB962C8B-B14F-4D97-AF65-F5344CB8AC3E}">
        <p14:creationId xmlns:p14="http://schemas.microsoft.com/office/powerpoint/2010/main" val="25381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11</a:t>
            </a:fld>
            <a:endParaRPr lang="en-US" dirty="0"/>
          </a:p>
        </p:txBody>
      </p:sp>
    </p:spTree>
    <p:extLst>
      <p:ext uri="{BB962C8B-B14F-4D97-AF65-F5344CB8AC3E}">
        <p14:creationId xmlns:p14="http://schemas.microsoft.com/office/powerpoint/2010/main" val="3563955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12</a:t>
            </a:fld>
            <a:endParaRPr lang="en-US" dirty="0"/>
          </a:p>
        </p:txBody>
      </p:sp>
    </p:spTree>
    <p:extLst>
      <p:ext uri="{BB962C8B-B14F-4D97-AF65-F5344CB8AC3E}">
        <p14:creationId xmlns:p14="http://schemas.microsoft.com/office/powerpoint/2010/main" val="341402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13</a:t>
            </a:fld>
            <a:endParaRPr lang="en-US" dirty="0"/>
          </a:p>
        </p:txBody>
      </p:sp>
    </p:spTree>
    <p:extLst>
      <p:ext uri="{BB962C8B-B14F-4D97-AF65-F5344CB8AC3E}">
        <p14:creationId xmlns:p14="http://schemas.microsoft.com/office/powerpoint/2010/main" val="1367761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14</a:t>
            </a:fld>
            <a:endParaRPr lang="en-US" dirty="0"/>
          </a:p>
        </p:txBody>
      </p:sp>
    </p:spTree>
    <p:extLst>
      <p:ext uri="{BB962C8B-B14F-4D97-AF65-F5344CB8AC3E}">
        <p14:creationId xmlns:p14="http://schemas.microsoft.com/office/powerpoint/2010/main" val="451911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15</a:t>
            </a:fld>
            <a:endParaRPr lang="en-US" dirty="0"/>
          </a:p>
        </p:txBody>
      </p:sp>
    </p:spTree>
    <p:extLst>
      <p:ext uri="{BB962C8B-B14F-4D97-AF65-F5344CB8AC3E}">
        <p14:creationId xmlns:p14="http://schemas.microsoft.com/office/powerpoint/2010/main" val="290751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16</a:t>
            </a:fld>
            <a:endParaRPr lang="en-US" dirty="0"/>
          </a:p>
        </p:txBody>
      </p:sp>
    </p:spTree>
    <p:extLst>
      <p:ext uri="{BB962C8B-B14F-4D97-AF65-F5344CB8AC3E}">
        <p14:creationId xmlns:p14="http://schemas.microsoft.com/office/powerpoint/2010/main" val="1077002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17</a:t>
            </a:fld>
            <a:endParaRPr lang="en-US" dirty="0"/>
          </a:p>
        </p:txBody>
      </p:sp>
    </p:spTree>
    <p:extLst>
      <p:ext uri="{BB962C8B-B14F-4D97-AF65-F5344CB8AC3E}">
        <p14:creationId xmlns:p14="http://schemas.microsoft.com/office/powerpoint/2010/main" val="464829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18</a:t>
            </a:fld>
            <a:endParaRPr lang="en-US" dirty="0"/>
          </a:p>
        </p:txBody>
      </p:sp>
    </p:spTree>
    <p:extLst>
      <p:ext uri="{BB962C8B-B14F-4D97-AF65-F5344CB8AC3E}">
        <p14:creationId xmlns:p14="http://schemas.microsoft.com/office/powerpoint/2010/main" val="619075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19</a:t>
            </a:fld>
            <a:endParaRPr lang="en-US" dirty="0"/>
          </a:p>
        </p:txBody>
      </p:sp>
    </p:spTree>
    <p:extLst>
      <p:ext uri="{BB962C8B-B14F-4D97-AF65-F5344CB8AC3E}">
        <p14:creationId xmlns:p14="http://schemas.microsoft.com/office/powerpoint/2010/main" val="2960845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20</a:t>
            </a:fld>
            <a:endParaRPr lang="en-US" dirty="0"/>
          </a:p>
        </p:txBody>
      </p:sp>
    </p:spTree>
    <p:extLst>
      <p:ext uri="{BB962C8B-B14F-4D97-AF65-F5344CB8AC3E}">
        <p14:creationId xmlns:p14="http://schemas.microsoft.com/office/powerpoint/2010/main" val="155926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3</a:t>
            </a:fld>
            <a:endParaRPr lang="en-US" dirty="0"/>
          </a:p>
        </p:txBody>
      </p:sp>
    </p:spTree>
    <p:extLst>
      <p:ext uri="{BB962C8B-B14F-4D97-AF65-F5344CB8AC3E}">
        <p14:creationId xmlns:p14="http://schemas.microsoft.com/office/powerpoint/2010/main" val="212388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21</a:t>
            </a:fld>
            <a:endParaRPr lang="en-US" dirty="0"/>
          </a:p>
        </p:txBody>
      </p:sp>
    </p:spTree>
    <p:extLst>
      <p:ext uri="{BB962C8B-B14F-4D97-AF65-F5344CB8AC3E}">
        <p14:creationId xmlns:p14="http://schemas.microsoft.com/office/powerpoint/2010/main" val="235287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22</a:t>
            </a:fld>
            <a:endParaRPr lang="en-US" dirty="0"/>
          </a:p>
        </p:txBody>
      </p:sp>
    </p:spTree>
    <p:extLst>
      <p:ext uri="{BB962C8B-B14F-4D97-AF65-F5344CB8AC3E}">
        <p14:creationId xmlns:p14="http://schemas.microsoft.com/office/powerpoint/2010/main" val="2242924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23</a:t>
            </a:fld>
            <a:endParaRPr lang="en-US" dirty="0"/>
          </a:p>
        </p:txBody>
      </p:sp>
    </p:spTree>
    <p:extLst>
      <p:ext uri="{BB962C8B-B14F-4D97-AF65-F5344CB8AC3E}">
        <p14:creationId xmlns:p14="http://schemas.microsoft.com/office/powerpoint/2010/main" val="1691983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24</a:t>
            </a:fld>
            <a:endParaRPr lang="en-US" dirty="0"/>
          </a:p>
        </p:txBody>
      </p:sp>
    </p:spTree>
    <p:extLst>
      <p:ext uri="{BB962C8B-B14F-4D97-AF65-F5344CB8AC3E}">
        <p14:creationId xmlns:p14="http://schemas.microsoft.com/office/powerpoint/2010/main" val="253175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25</a:t>
            </a:fld>
            <a:endParaRPr lang="en-US" dirty="0"/>
          </a:p>
        </p:txBody>
      </p:sp>
    </p:spTree>
    <p:extLst>
      <p:ext uri="{BB962C8B-B14F-4D97-AF65-F5344CB8AC3E}">
        <p14:creationId xmlns:p14="http://schemas.microsoft.com/office/powerpoint/2010/main" val="1235427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26</a:t>
            </a:fld>
            <a:endParaRPr lang="en-US" dirty="0"/>
          </a:p>
        </p:txBody>
      </p:sp>
    </p:spTree>
    <p:extLst>
      <p:ext uri="{BB962C8B-B14F-4D97-AF65-F5344CB8AC3E}">
        <p14:creationId xmlns:p14="http://schemas.microsoft.com/office/powerpoint/2010/main" val="2397826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27</a:t>
            </a:fld>
            <a:endParaRPr lang="en-US" dirty="0"/>
          </a:p>
        </p:txBody>
      </p:sp>
    </p:spTree>
    <p:extLst>
      <p:ext uri="{BB962C8B-B14F-4D97-AF65-F5344CB8AC3E}">
        <p14:creationId xmlns:p14="http://schemas.microsoft.com/office/powerpoint/2010/main" val="2538811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28</a:t>
            </a:fld>
            <a:endParaRPr lang="en-US" dirty="0"/>
          </a:p>
        </p:txBody>
      </p:sp>
    </p:spTree>
    <p:extLst>
      <p:ext uri="{BB962C8B-B14F-4D97-AF65-F5344CB8AC3E}">
        <p14:creationId xmlns:p14="http://schemas.microsoft.com/office/powerpoint/2010/main" val="3998223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29</a:t>
            </a:fld>
            <a:endParaRPr lang="en-US" dirty="0"/>
          </a:p>
        </p:txBody>
      </p:sp>
    </p:spTree>
    <p:extLst>
      <p:ext uri="{BB962C8B-B14F-4D97-AF65-F5344CB8AC3E}">
        <p14:creationId xmlns:p14="http://schemas.microsoft.com/office/powerpoint/2010/main" val="4000449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t-EE" sz="1200" kern="1200">
                <a:solidFill>
                  <a:schemeClr val="tx1"/>
                </a:solidFill>
                <a:effectLst/>
                <a:latin typeface="+mn-lt"/>
                <a:ea typeface="+mn-ea"/>
                <a:cs typeface="+mn-cs"/>
              </a:rPr>
              <a:t>Praegu kasutatakse elektri tootmiseks kolmefaasilist generaatorit. Selle tööpõhimõtte mõistmiseks kujutage ette, et selle armatuur koosneb kolmest pöördest või kolmest sümmeetriliselt paigutatud mähisest</a:t>
            </a:r>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30</a:t>
            </a:fld>
            <a:endParaRPr lang="en-US" dirty="0"/>
          </a:p>
        </p:txBody>
      </p:sp>
    </p:spTree>
    <p:extLst>
      <p:ext uri="{BB962C8B-B14F-4D97-AF65-F5344CB8AC3E}">
        <p14:creationId xmlns:p14="http://schemas.microsoft.com/office/powerpoint/2010/main" val="338140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4</a:t>
            </a:fld>
            <a:endParaRPr lang="en-US" dirty="0"/>
          </a:p>
        </p:txBody>
      </p:sp>
    </p:spTree>
    <p:extLst>
      <p:ext uri="{BB962C8B-B14F-4D97-AF65-F5344CB8AC3E}">
        <p14:creationId xmlns:p14="http://schemas.microsoft.com/office/powerpoint/2010/main" val="1012851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Muidugi võib iga mähist pidada iseseisvaks, kuid siis on selge, et kolme omavahel ühendamata pinge saamiseks vajame kuut rõngast ja kuut harja. Praktilisem viis on kolme generaatori mähise ühendamine tähes või kolmnurgas.</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Selle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ühenduse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korral</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vajab</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generaator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ainult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kolme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rõngast</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31</a:t>
            </a:fld>
            <a:endParaRPr lang="en-US"/>
          </a:p>
        </p:txBody>
      </p:sp>
    </p:spTree>
    <p:extLst>
      <p:ext uri="{BB962C8B-B14F-4D97-AF65-F5344CB8AC3E}">
        <p14:creationId xmlns:p14="http://schemas.microsoft.com/office/powerpoint/2010/main" val="1491864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a:solidFill>
                  <a:schemeClr val="tx1"/>
                </a:solidFill>
                <a:effectLst/>
                <a:latin typeface="+mn-lt"/>
                <a:ea typeface="+mn-ea"/>
                <a:cs typeface="+mn-cs"/>
              </a:rPr>
              <a:t>Kui generaatori </a:t>
            </a:r>
            <a:r>
              <a:rPr lang="et-EE" sz="1200" kern="1200">
                <a:solidFill>
                  <a:schemeClr val="tx1"/>
                </a:solidFill>
                <a:effectLst/>
                <a:latin typeface="+mn-lt"/>
                <a:ea typeface="+mn-ea"/>
                <a:cs typeface="+mn-cs"/>
              </a:rPr>
              <a:t>ankur</a:t>
            </a:r>
            <a:r>
              <a:rPr lang="ru-RU" sz="1200" kern="1200">
                <a:solidFill>
                  <a:schemeClr val="tx1"/>
                </a:solidFill>
                <a:effectLst/>
                <a:latin typeface="+mn-lt"/>
                <a:ea typeface="+mn-ea"/>
                <a:cs typeface="+mn-cs"/>
              </a:rPr>
              <a:t> pöörleb magnetväljas, siis selle kolmes poolid indutseerivad kolm EMF-i, mis on omavahel nihutatud 120 ° nurga all</a:t>
            </a:r>
            <a:r>
              <a:rPr lang="et-EE" sz="120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t-EE" sz="1200" kern="1200">
                <a:solidFill>
                  <a:schemeClr val="tx1"/>
                </a:solidFill>
                <a:effectLst/>
                <a:latin typeface="+mn-lt"/>
                <a:ea typeface="+mn-ea"/>
                <a:cs typeface="+mn-cs"/>
              </a:rPr>
              <a:t>Ankur on elektrimasinas seade, kus indutseeritakse elektromotoorjõud. Ankruks võib olla nii rootor kui ka staator.</a:t>
            </a:r>
            <a:endParaRPr lang="en-US" sz="1200" kern="1200">
              <a:solidFill>
                <a:schemeClr val="tx1"/>
              </a:solidFill>
              <a:effectLst/>
              <a:latin typeface="+mn-lt"/>
              <a:ea typeface="+mn-ea"/>
              <a:cs typeface="+mn-cs"/>
            </a:endParaRPr>
          </a:p>
          <a:p>
            <a:endParaRPr lang="en-US"/>
          </a:p>
        </p:txBody>
      </p:sp>
      <p:sp>
        <p:nvSpPr>
          <p:cNvPr id="4" name="Номер слайда 3"/>
          <p:cNvSpPr>
            <a:spLocks noGrp="1"/>
          </p:cNvSpPr>
          <p:nvPr>
            <p:ph type="sldNum" sz="quarter" idx="5"/>
          </p:nvPr>
        </p:nvSpPr>
        <p:spPr/>
        <p:txBody>
          <a:bodyPr/>
          <a:lstStyle/>
          <a:p>
            <a:fld id="{4185A1E6-CB65-45C7-8A0C-13B2E6C0C94C}" type="slidenum">
              <a:rPr lang="en-US" smtClean="0"/>
              <a:t>32</a:t>
            </a:fld>
            <a:endParaRPr lang="en-US"/>
          </a:p>
        </p:txBody>
      </p:sp>
    </p:spTree>
    <p:extLst>
      <p:ext uri="{BB962C8B-B14F-4D97-AF65-F5344CB8AC3E}">
        <p14:creationId xmlns:p14="http://schemas.microsoft.com/office/powerpoint/2010/main" val="206073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Näeme</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kolmefaasilise</a:t>
            </a:r>
            <a:r>
              <a:rPr lang="en-US" sz="1200" kern="1200" dirty="0">
                <a:solidFill>
                  <a:schemeClr val="tx1"/>
                </a:solidFill>
                <a:effectLst/>
                <a:latin typeface="+mn-lt"/>
                <a:ea typeface="+mn-ea"/>
                <a:cs typeface="+mn-cs"/>
              </a:rPr>
              <a:t> generaatori </a:t>
            </a:r>
            <a:r>
              <a:rPr lang="en-US" sz="1200" kern="1200" dirty="0" err="1">
                <a:solidFill>
                  <a:schemeClr val="tx1"/>
                </a:solidFill>
                <a:effectLst/>
                <a:latin typeface="+mn-lt"/>
                <a:ea typeface="+mn-ea"/>
                <a:cs typeface="+mn-cs"/>
              </a:rPr>
              <a:t>abil</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võimalik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tarbijaid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varustada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kolmejuhtmelise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võrgu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Seetõttu</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kolmefaasiline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voolusüsteem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kõige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tõhusam</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ökonoomsem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Nendel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põhjustel</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praegu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tavapärane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tarbijate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varustamine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kolmefaasiliste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võrkudega</a:t>
            </a:r>
            <a:r>
              <a:rPr lang="en-US" sz="1200" kern="1200" dirty="0">
                <a:solidFill>
                  <a:schemeClr val="tx1"/>
                </a:solidFill>
                <a:effectLst/>
                <a:latin typeface="+mn-lt"/>
                <a:ea typeface="+mn-ea"/>
                <a:cs typeface="+mn-cs"/>
              </a:rPr>
              <a:t>.</a:t>
            </a:r>
          </a:p>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34</a:t>
            </a:fld>
            <a:endParaRPr lang="en-US"/>
          </a:p>
        </p:txBody>
      </p:sp>
    </p:spTree>
    <p:extLst>
      <p:ext uri="{BB962C8B-B14F-4D97-AF65-F5344CB8AC3E}">
        <p14:creationId xmlns:p14="http://schemas.microsoft.com/office/powerpoint/2010/main" val="4275755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err="1">
                <a:solidFill>
                  <a:schemeClr val="tx1"/>
                </a:solidFill>
                <a:effectLst/>
                <a:latin typeface="+mn-lt"/>
                <a:ea typeface="+mn-ea"/>
                <a:cs typeface="+mn-cs"/>
              </a:rPr>
              <a:t>Kui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ühendaksime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iga</a:t>
            </a:r>
            <a:r>
              <a:rPr lang="en-US" sz="1200" kern="1200" dirty="0">
                <a:solidFill>
                  <a:schemeClr val="tx1"/>
                </a:solidFill>
                <a:effectLst/>
                <a:latin typeface="+mn-lt"/>
                <a:ea typeface="+mn-ea"/>
                <a:cs typeface="+mn-cs"/>
              </a:rPr>
              <a:t> generaatori </a:t>
            </a:r>
            <a:r>
              <a:rPr lang="en-US" sz="1200" kern="1200" dirty="0" err="1">
                <a:solidFill>
                  <a:schemeClr val="tx1"/>
                </a:solidFill>
                <a:effectLst/>
                <a:latin typeface="+mn-lt"/>
                <a:ea typeface="+mn-ea"/>
                <a:cs typeface="+mn-cs"/>
              </a:rPr>
              <a:t>mähise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rõngaga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saaksime</a:t>
            </a:r>
            <a:r>
              <a:rPr lang="en-US" sz="1200" kern="1200" dirty="0">
                <a:solidFill>
                  <a:schemeClr val="tx1"/>
                </a:solidFill>
                <a:effectLst/>
                <a:latin typeface="+mn-lt"/>
                <a:ea typeface="+mn-ea"/>
                <a:cs typeface="+mn-cs"/>
              </a:rPr>
              <a:t> kolm </a:t>
            </a:r>
            <a:r>
              <a:rPr lang="en-US" sz="1200" kern="1200" dirty="0" err="1">
                <a:solidFill>
                  <a:schemeClr val="tx1"/>
                </a:solidFill>
                <a:effectLst/>
                <a:latin typeface="+mn-lt"/>
                <a:ea typeface="+mn-ea"/>
                <a:cs typeface="+mn-cs"/>
              </a:rPr>
              <a:t>sõltumatut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ühefaasilist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võrku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millest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igaüks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võiks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tarnida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tarbijat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või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tarbijate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rühma</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Juhtmete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arvu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vähendamiseks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ühendatakse</a:t>
            </a:r>
            <a:r>
              <a:rPr lang="en-US" sz="1200" kern="1200" dirty="0">
                <a:solidFill>
                  <a:schemeClr val="tx1"/>
                </a:solidFill>
                <a:effectLst/>
                <a:latin typeface="+mn-lt"/>
                <a:ea typeface="+mn-ea"/>
                <a:cs typeface="+mn-cs"/>
              </a:rPr>
              <a:t> kolm </a:t>
            </a:r>
            <a:r>
              <a:rPr lang="en-US" sz="1200" kern="1200" dirty="0" err="1">
                <a:solidFill>
                  <a:schemeClr val="tx1"/>
                </a:solidFill>
                <a:effectLst/>
                <a:latin typeface="+mn-lt"/>
                <a:ea typeface="+mn-ea"/>
                <a:cs typeface="+mn-cs"/>
              </a:rPr>
              <a:t>juhtmest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ühte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nimetatakse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nulljuhtmeks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Ülejäänud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juhtet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nimetatakse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faasijuhtmeteks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ehk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faasideks</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Vool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voolab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faaside</a:t>
            </a:r>
            <a:r>
              <a:rPr lang="en-US" sz="1200" kern="1200" dirty="0">
                <a:solidFill>
                  <a:schemeClr val="tx1"/>
                </a:solidFill>
                <a:effectLst/>
                <a:latin typeface="+mn-lt"/>
                <a:ea typeface="+mn-ea"/>
                <a:cs typeface="+mn-cs"/>
              </a:rPr>
              <a:t> A, B, C </a:t>
            </a:r>
            <a:r>
              <a:rPr lang="en-US" sz="1200" kern="1200" dirty="0" err="1">
                <a:solidFill>
                  <a:schemeClr val="tx1"/>
                </a:solidFill>
                <a:effectLst/>
                <a:latin typeface="+mn-lt"/>
                <a:ea typeface="+mn-ea"/>
                <a:cs typeface="+mn-cs"/>
              </a:rPr>
              <a:t>kaudu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tarbijatele</a:t>
            </a:r>
            <a:r>
              <a:rPr lang="en-US" sz="1200" kern="1200" dirty="0">
                <a:solidFill>
                  <a:schemeClr val="tx1"/>
                </a:solidFill>
                <a:effectLst/>
                <a:latin typeface="+mn-lt"/>
                <a:ea typeface="+mn-ea"/>
                <a:cs typeface="+mn-cs"/>
              </a:rPr>
              <a:t> R1, R2, R3 ja </a:t>
            </a:r>
            <a:r>
              <a:rPr lang="en-US" sz="1200" kern="1200" dirty="0" err="1">
                <a:solidFill>
                  <a:schemeClr val="tx1"/>
                </a:solidFill>
                <a:effectLst/>
                <a:latin typeface="+mn-lt"/>
                <a:ea typeface="+mn-ea"/>
                <a:cs typeface="+mn-cs"/>
              </a:rPr>
              <a:t>naaseb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neutraaltraadi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generaatorisse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Generaatori </a:t>
            </a:r>
            <a:r>
              <a:rPr lang="en-US" sz="1200" kern="1200" dirty="0" err="1">
                <a:solidFill>
                  <a:schemeClr val="tx1"/>
                </a:solidFill>
                <a:effectLst/>
                <a:latin typeface="+mn-lt"/>
                <a:ea typeface="+mn-ea"/>
                <a:cs typeface="+mn-cs"/>
              </a:rPr>
              <a:t>loodud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kolme</a:t>
            </a:r>
            <a:r>
              <a:rPr lang="en-US" sz="1200" kern="1200" dirty="0">
                <a:solidFill>
                  <a:schemeClr val="tx1"/>
                </a:solidFill>
                <a:effectLst/>
                <a:latin typeface="+mn-lt"/>
                <a:ea typeface="+mn-ea"/>
                <a:cs typeface="+mn-cs"/>
              </a:rPr>
              <a:t> EMF-i </a:t>
            </a:r>
            <a:r>
              <a:rPr lang="en-US" sz="1200" kern="1200" dirty="0" err="1">
                <a:solidFill>
                  <a:schemeClr val="tx1"/>
                </a:solidFill>
                <a:effectLst/>
                <a:latin typeface="+mn-lt"/>
                <a:ea typeface="+mn-ea"/>
                <a:cs typeface="+mn-cs"/>
              </a:rPr>
              <a:t>vektorid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nihkuvad</a:t>
            </a:r>
            <a:r>
              <a:rPr lang="en-US" sz="1200" kern="1200" dirty="0">
                <a:solidFill>
                  <a:schemeClr val="tx1"/>
                </a:solidFill>
                <a:effectLst/>
                <a:latin typeface="+mn-lt"/>
                <a:ea typeface="+mn-ea"/>
                <a:cs typeface="+mn-cs"/>
              </a:rPr>
              <a:t> omavahel, </a:t>
            </a:r>
            <a:r>
              <a:rPr lang="en-US" sz="1200" kern="1200" dirty="0" err="1">
                <a:solidFill>
                  <a:schemeClr val="tx1"/>
                </a:solidFill>
                <a:effectLst/>
                <a:latin typeface="+mn-lt"/>
                <a:ea typeface="+mn-ea"/>
                <a:cs typeface="+mn-cs"/>
              </a:rPr>
              <a:t>nagu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näeme</a:t>
            </a:r>
            <a:r>
              <a:rPr lang="en-US" sz="1200" kern="1200" dirty="0">
                <a:solidFill>
                  <a:schemeClr val="tx1"/>
                </a:solidFill>
                <a:effectLst/>
                <a:latin typeface="+mn-lt"/>
                <a:ea typeface="+mn-ea"/>
                <a:cs typeface="+mn-cs"/>
              </a:rPr>
              <a:t>, 120 ° nurga all. </a:t>
            </a:r>
            <a:r>
              <a:rPr lang="en-US" sz="1200" kern="1200" dirty="0" err="1">
                <a:solidFill>
                  <a:schemeClr val="tx1"/>
                </a:solidFill>
                <a:effectLst/>
                <a:latin typeface="+mn-lt"/>
                <a:ea typeface="+mn-ea"/>
                <a:cs typeface="+mn-cs"/>
              </a:rPr>
              <a:t>Sel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põhjusel</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voolude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vektorid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üksteise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suhtes</a:t>
            </a:r>
            <a:r>
              <a:rPr lang="en-US" sz="1200" kern="1200" dirty="0">
                <a:solidFill>
                  <a:schemeClr val="tx1"/>
                </a:solidFill>
                <a:effectLst/>
                <a:latin typeface="+mn-lt"/>
                <a:ea typeface="+mn-ea"/>
                <a:cs typeface="+mn-cs"/>
              </a:rPr>
              <a:t> nihutatud ka 120 ° nurga all.</a:t>
            </a:r>
          </a:p>
          <a:p>
            <a:r>
              <a:rPr lang="en-US" sz="1200" kern="1200" dirty="0" err="1">
                <a:solidFill>
                  <a:schemeClr val="tx1"/>
                </a:solidFill>
                <a:effectLst/>
                <a:latin typeface="+mn-lt"/>
                <a:ea typeface="+mn-ea"/>
                <a:cs typeface="+mn-cs"/>
              </a:rPr>
              <a:t>Faasivoolude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vektorite</a:t>
            </a:r>
            <a:r>
              <a:rPr lang="en-US" sz="1200" kern="1200" dirty="0">
                <a:solidFill>
                  <a:schemeClr val="tx1"/>
                </a:solidFill>
                <a:effectLst/>
                <a:latin typeface="+mn-lt"/>
                <a:ea typeface="+mn-ea"/>
                <a:cs typeface="+mn-cs"/>
              </a:rPr>
              <a:t> summa </a:t>
            </a:r>
            <a:r>
              <a:rPr lang="en-US" sz="1200" kern="1200" dirty="0" err="1">
                <a:solidFill>
                  <a:schemeClr val="tx1"/>
                </a:solidFill>
                <a:effectLst/>
                <a:latin typeface="+mn-lt"/>
                <a:ea typeface="+mn-ea"/>
                <a:cs typeface="+mn-cs"/>
              </a:rPr>
              <a:t>voolab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läbi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nulljuhtme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tarbijad</a:t>
            </a:r>
            <a:r>
              <a:rPr lang="en-US" sz="1200" kern="1200" dirty="0">
                <a:solidFill>
                  <a:schemeClr val="tx1"/>
                </a:solidFill>
                <a:effectLst/>
                <a:latin typeface="+mn-lt"/>
                <a:ea typeface="+mn-ea"/>
                <a:cs typeface="+mn-cs"/>
              </a:rPr>
              <a:t> R1, R2, R3 on </a:t>
            </a:r>
            <a:r>
              <a:rPr lang="en-US" sz="1200" kern="1200" dirty="0" err="1">
                <a:solidFill>
                  <a:schemeClr val="tx1"/>
                </a:solidFill>
                <a:effectLst/>
                <a:latin typeface="+mn-lt"/>
                <a:ea typeface="+mn-ea"/>
                <a:cs typeface="+mn-cs"/>
              </a:rPr>
              <a:t>identsed</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faaside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voolud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samuti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identsed</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neutraaltraadis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vool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voola</a:t>
            </a:r>
            <a:r>
              <a:rPr lang="en-US" sz="1200" kern="1200" dirty="0">
                <a:solidFill>
                  <a:schemeClr val="tx1"/>
                </a:solidFill>
                <a:effectLst/>
                <a:latin typeface="+mn-lt"/>
                <a:ea typeface="+mn-ea"/>
                <a:cs typeface="+mn-cs"/>
              </a:rPr>
              <a:t>.</a:t>
            </a:r>
          </a:p>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35</a:t>
            </a:fld>
            <a:endParaRPr lang="en-US"/>
          </a:p>
        </p:txBody>
      </p:sp>
    </p:spTree>
    <p:extLst>
      <p:ext uri="{BB962C8B-B14F-4D97-AF65-F5344CB8AC3E}">
        <p14:creationId xmlns:p14="http://schemas.microsoft.com/office/powerpoint/2010/main" val="3535871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Vektordiagrammil näeme, et kogu vool on null. Sellist süsteemi nimetatakse sümmeetriliseks kolmefaasiliseks süsteemiks. Näeme, et voolude I1 ja I3 vektorite summa on suuruselt võrdneja on praeguse I2 suhtes vastupidine, kusjuures summaarne vool on null. Sellest järeldub, et sümmeetrilises kolmefaasilises süsteemis pole neutraalset traati vaja ja sellest saab loobuda</a:t>
            </a:r>
          </a:p>
          <a:p>
            <a:endParaRPr lang="en-US"/>
          </a:p>
        </p:txBody>
      </p:sp>
      <p:sp>
        <p:nvSpPr>
          <p:cNvPr id="4" name="Номер слайда 3"/>
          <p:cNvSpPr>
            <a:spLocks noGrp="1"/>
          </p:cNvSpPr>
          <p:nvPr>
            <p:ph type="sldNum" sz="quarter" idx="5"/>
          </p:nvPr>
        </p:nvSpPr>
        <p:spPr/>
        <p:txBody>
          <a:bodyPr/>
          <a:lstStyle/>
          <a:p>
            <a:fld id="{4185A1E6-CB65-45C7-8A0C-13B2E6C0C94C}" type="slidenum">
              <a:rPr lang="en-US" smtClean="0"/>
              <a:t>36</a:t>
            </a:fld>
            <a:endParaRPr lang="en-US"/>
          </a:p>
        </p:txBody>
      </p:sp>
    </p:spTree>
    <p:extLst>
      <p:ext uri="{BB962C8B-B14F-4D97-AF65-F5344CB8AC3E}">
        <p14:creationId xmlns:p14="http://schemas.microsoft.com/office/powerpoint/2010/main" val="3905134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a:solidFill>
                  <a:schemeClr val="tx1"/>
                </a:solidFill>
                <a:effectLst/>
                <a:latin typeface="+mn-lt"/>
                <a:ea typeface="+mn-ea"/>
                <a:cs typeface="+mn-cs"/>
              </a:rPr>
              <a:t>Näeme, et ka kolmest tarbijast koosnev koormus ühendatud tähega. Muidugi sobib kolmefaasiline kolmejuhtmeline võrk ainult tasakaalustatud kolmefaasiliste koormuste või tasakaalustatud ühefaasiliste koormuste korral.</a:t>
            </a:r>
            <a:endParaRPr lang="en-US" sz="1200" kern="1200">
              <a:solidFill>
                <a:schemeClr val="tx1"/>
              </a:solidFill>
              <a:effectLst/>
              <a:latin typeface="+mn-lt"/>
              <a:ea typeface="+mn-ea"/>
              <a:cs typeface="+mn-cs"/>
            </a:endParaRPr>
          </a:p>
          <a:p>
            <a:endParaRPr lang="en-US"/>
          </a:p>
        </p:txBody>
      </p:sp>
      <p:sp>
        <p:nvSpPr>
          <p:cNvPr id="4" name="Номер слайда 3"/>
          <p:cNvSpPr>
            <a:spLocks noGrp="1"/>
          </p:cNvSpPr>
          <p:nvPr>
            <p:ph type="sldNum" sz="quarter" idx="5"/>
          </p:nvPr>
        </p:nvSpPr>
        <p:spPr/>
        <p:txBody>
          <a:bodyPr/>
          <a:lstStyle/>
          <a:p>
            <a:fld id="{4185A1E6-CB65-45C7-8A0C-13B2E6C0C94C}" type="slidenum">
              <a:rPr lang="en-US" smtClean="0"/>
              <a:t>37</a:t>
            </a:fld>
            <a:endParaRPr lang="en-US"/>
          </a:p>
        </p:txBody>
      </p:sp>
    </p:spTree>
    <p:extLst>
      <p:ext uri="{BB962C8B-B14F-4D97-AF65-F5344CB8AC3E}">
        <p14:creationId xmlns:p14="http://schemas.microsoft.com/office/powerpoint/2010/main" val="62162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a:solidFill>
                  <a:schemeClr val="tx1"/>
                </a:solidFill>
                <a:effectLst/>
                <a:latin typeface="+mn-lt"/>
                <a:ea typeface="+mn-ea"/>
                <a:cs typeface="+mn-cs"/>
              </a:rPr>
              <a:t>Näeme, et ka kolmest tarbijast koosnev koormus ühendatud tähega. Muidugi sobib kolmefaasiline kolmejuhtmeline võrk ainult tasakaalustatud kolmefaasiliste koormuste või tasakaalustatud ühefaasiliste koormuste korral.</a:t>
            </a:r>
            <a:endParaRPr lang="en-US" sz="1200" kern="1200">
              <a:solidFill>
                <a:schemeClr val="tx1"/>
              </a:solidFill>
              <a:effectLst/>
              <a:latin typeface="+mn-lt"/>
              <a:ea typeface="+mn-ea"/>
              <a:cs typeface="+mn-cs"/>
            </a:endParaRPr>
          </a:p>
          <a:p>
            <a:endParaRPr lang="en-US"/>
          </a:p>
        </p:txBody>
      </p:sp>
      <p:sp>
        <p:nvSpPr>
          <p:cNvPr id="4" name="Номер слайда 3"/>
          <p:cNvSpPr>
            <a:spLocks noGrp="1"/>
          </p:cNvSpPr>
          <p:nvPr>
            <p:ph type="sldNum" sz="quarter" idx="5"/>
          </p:nvPr>
        </p:nvSpPr>
        <p:spPr/>
        <p:txBody>
          <a:bodyPr/>
          <a:lstStyle/>
          <a:p>
            <a:fld id="{4185A1E6-CB65-45C7-8A0C-13B2E6C0C94C}" type="slidenum">
              <a:rPr lang="en-US" smtClean="0"/>
              <a:t>38</a:t>
            </a:fld>
            <a:endParaRPr lang="en-US"/>
          </a:p>
        </p:txBody>
      </p:sp>
    </p:spTree>
    <p:extLst>
      <p:ext uri="{BB962C8B-B14F-4D97-AF65-F5344CB8AC3E}">
        <p14:creationId xmlns:p14="http://schemas.microsoft.com/office/powerpoint/2010/main" val="3925176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Seevastu, kui tarbijad on ühefaasilised ega ole koondunud ühte kohta, pole muud võimalust, kui kasutada neljajuhtmelist võrku.</a:t>
            </a:r>
          </a:p>
          <a:p>
            <a:endParaRPr lang="en-US"/>
          </a:p>
        </p:txBody>
      </p:sp>
      <p:sp>
        <p:nvSpPr>
          <p:cNvPr id="4" name="Номер слайда 3"/>
          <p:cNvSpPr>
            <a:spLocks noGrp="1"/>
          </p:cNvSpPr>
          <p:nvPr>
            <p:ph type="sldNum" sz="quarter" idx="5"/>
          </p:nvPr>
        </p:nvSpPr>
        <p:spPr/>
        <p:txBody>
          <a:bodyPr/>
          <a:lstStyle/>
          <a:p>
            <a:fld id="{4185A1E6-CB65-45C7-8A0C-13B2E6C0C94C}" type="slidenum">
              <a:rPr lang="en-US" smtClean="0"/>
              <a:t>39</a:t>
            </a:fld>
            <a:endParaRPr lang="en-US"/>
          </a:p>
        </p:txBody>
      </p:sp>
    </p:spTree>
    <p:extLst>
      <p:ext uri="{BB962C8B-B14F-4D97-AF65-F5344CB8AC3E}">
        <p14:creationId xmlns:p14="http://schemas.microsoft.com/office/powerpoint/2010/main" val="59780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Kui kolmefaasiline koormus pole identne, ei ole kogu vool praeguseks null, sel juhul kasutame neljajuhtmelist võrku. Seda süsteemi nimetatakse asümmeetriliseks kolmefaasiliseks.</a:t>
            </a:r>
          </a:p>
          <a:p>
            <a:endParaRPr lang="en-US"/>
          </a:p>
        </p:txBody>
      </p:sp>
      <p:sp>
        <p:nvSpPr>
          <p:cNvPr id="4" name="Номер слайда 3"/>
          <p:cNvSpPr>
            <a:spLocks noGrp="1"/>
          </p:cNvSpPr>
          <p:nvPr>
            <p:ph type="sldNum" sz="quarter" idx="5"/>
          </p:nvPr>
        </p:nvSpPr>
        <p:spPr/>
        <p:txBody>
          <a:bodyPr/>
          <a:lstStyle/>
          <a:p>
            <a:fld id="{4185A1E6-CB65-45C7-8A0C-13B2E6C0C94C}" type="slidenum">
              <a:rPr lang="en-US" smtClean="0"/>
              <a:t>40</a:t>
            </a:fld>
            <a:endParaRPr lang="en-US"/>
          </a:p>
        </p:txBody>
      </p:sp>
    </p:spTree>
    <p:extLst>
      <p:ext uri="{BB962C8B-B14F-4D97-AF65-F5344CB8AC3E}">
        <p14:creationId xmlns:p14="http://schemas.microsoft.com/office/powerpoint/2010/main" val="626114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Kahe faasiliini vahelist pinget (El) nimetatakse liini pingeks ning faasi ja nulli vahelist pinget (EF) faasipingeks.</a:t>
            </a:r>
          </a:p>
          <a:p>
            <a:endParaRPr lang="en-US"/>
          </a:p>
        </p:txBody>
      </p:sp>
      <p:sp>
        <p:nvSpPr>
          <p:cNvPr id="4" name="Номер слайда 3"/>
          <p:cNvSpPr>
            <a:spLocks noGrp="1"/>
          </p:cNvSpPr>
          <p:nvPr>
            <p:ph type="sldNum" sz="quarter" idx="5"/>
          </p:nvPr>
        </p:nvSpPr>
        <p:spPr/>
        <p:txBody>
          <a:bodyPr/>
          <a:lstStyle/>
          <a:p>
            <a:fld id="{4185A1E6-CB65-45C7-8A0C-13B2E6C0C94C}" type="slidenum">
              <a:rPr lang="en-US" smtClean="0"/>
              <a:t>41</a:t>
            </a:fld>
            <a:endParaRPr lang="en-US"/>
          </a:p>
        </p:txBody>
      </p:sp>
    </p:spTree>
    <p:extLst>
      <p:ext uri="{BB962C8B-B14F-4D97-AF65-F5344CB8AC3E}">
        <p14:creationId xmlns:p14="http://schemas.microsoft.com/office/powerpoint/2010/main" val="362807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5</a:t>
            </a:fld>
            <a:endParaRPr lang="en-US" dirty="0"/>
          </a:p>
        </p:txBody>
      </p:sp>
    </p:spTree>
    <p:extLst>
      <p:ext uri="{BB962C8B-B14F-4D97-AF65-F5344CB8AC3E}">
        <p14:creationId xmlns:p14="http://schemas.microsoft.com/office/powerpoint/2010/main" val="3997124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Liinipinge, mis on kahe faasipinge vektor summa, on faasipingest suurem. Arvestades joonise näeme, et faaside A ja C vaheline pinge (El) võrdub faasipingete A ja B vektori summaga, kuid nagu nähtub samalt jooniselt, on vektorite suunad selles vooluringis vastupidised ja seetõttu on faasi A pingevektor lisamine peaks olema suunatud vastupidiselt</a:t>
            </a:r>
          </a:p>
          <a:p>
            <a:endParaRPr lang="en-US"/>
          </a:p>
        </p:txBody>
      </p:sp>
      <p:sp>
        <p:nvSpPr>
          <p:cNvPr id="4" name="Номер слайда 3"/>
          <p:cNvSpPr>
            <a:spLocks noGrp="1"/>
          </p:cNvSpPr>
          <p:nvPr>
            <p:ph type="sldNum" sz="quarter" idx="5"/>
          </p:nvPr>
        </p:nvSpPr>
        <p:spPr/>
        <p:txBody>
          <a:bodyPr/>
          <a:lstStyle/>
          <a:p>
            <a:fld id="{4185A1E6-CB65-45C7-8A0C-13B2E6C0C94C}" type="slidenum">
              <a:rPr lang="en-US" smtClean="0"/>
              <a:t>42</a:t>
            </a:fld>
            <a:endParaRPr lang="en-US"/>
          </a:p>
        </p:txBody>
      </p:sp>
    </p:spTree>
    <p:extLst>
      <p:ext uri="{BB962C8B-B14F-4D97-AF65-F5344CB8AC3E}">
        <p14:creationId xmlns:p14="http://schemas.microsoft.com/office/powerpoint/2010/main" val="2723551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err="1">
                <a:solidFill>
                  <a:schemeClr val="tx1"/>
                </a:solidFill>
                <a:effectLst/>
                <a:latin typeface="+mn-lt"/>
                <a:ea typeface="+mn-ea"/>
                <a:cs typeface="+mn-cs"/>
              </a:rPr>
              <a:t>Kui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koormused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identsed</a:t>
            </a:r>
            <a:r>
              <a:rPr lang="en-US" sz="1200" b="0" i="0" kern="1200" dirty="0">
                <a:solidFill>
                  <a:schemeClr val="tx1"/>
                </a:solidFill>
                <a:effectLst/>
                <a:latin typeface="+mn-lt"/>
                <a:ea typeface="+mn-ea"/>
                <a:cs typeface="+mn-cs"/>
              </a:rPr>
              <a:t>, siis on </a:t>
            </a:r>
            <a:r>
              <a:rPr lang="en-US" sz="1200" b="0" i="0" kern="1200" dirty="0" err="1">
                <a:solidFill>
                  <a:schemeClr val="tx1"/>
                </a:solidFill>
                <a:effectLst/>
                <a:latin typeface="+mn-lt"/>
                <a:ea typeface="+mn-ea"/>
                <a:cs typeface="+mn-cs"/>
              </a:rPr>
              <a:t>selline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süsteem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sümmeetriline</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seda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saab</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kujutada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kolmest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sõltumatust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vooluringist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koosnevana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igas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sellises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vooluringis</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üks</a:t>
            </a:r>
            <a:r>
              <a:rPr lang="en-US" sz="1200" b="0" i="0" kern="1200" dirty="0">
                <a:solidFill>
                  <a:schemeClr val="tx1"/>
                </a:solidFill>
                <a:effectLst/>
                <a:latin typeface="+mn-lt"/>
                <a:ea typeface="+mn-ea"/>
                <a:cs typeface="+mn-cs"/>
              </a:rPr>
              <a:t> generaatori </a:t>
            </a:r>
            <a:r>
              <a:rPr lang="en-US" sz="1200" b="0" i="0" kern="1200" dirty="0" err="1">
                <a:solidFill>
                  <a:schemeClr val="tx1"/>
                </a:solidFill>
                <a:effectLst/>
                <a:latin typeface="+mn-lt"/>
                <a:ea typeface="+mn-ea"/>
                <a:cs typeface="+mn-cs"/>
              </a:rPr>
              <a:t>faas</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üks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tarbija</a:t>
            </a:r>
            <a:r>
              <a:rPr lang="en-US" sz="1200" b="0" i="0" kern="1200" dirty="0">
                <a:solidFill>
                  <a:schemeClr val="tx1"/>
                </a:solidFill>
                <a:effectLst/>
                <a:latin typeface="+mn-lt"/>
                <a:ea typeface="+mn-ea"/>
                <a:cs typeface="+mn-cs"/>
              </a:rPr>
              <a:t>.</a:t>
            </a:r>
            <a:endParaRPr lang="et-EE"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arvestada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joonist</a:t>
            </a:r>
            <a:r>
              <a:rPr lang="en-US" sz="1200" b="0" i="0" kern="1200" dirty="0">
                <a:solidFill>
                  <a:schemeClr val="tx1"/>
                </a:solidFill>
                <a:effectLst/>
                <a:latin typeface="+mn-lt"/>
                <a:ea typeface="+mn-ea"/>
                <a:cs typeface="+mn-cs"/>
              </a:rPr>
              <a:t>, siis </a:t>
            </a:r>
            <a:r>
              <a:rPr lang="en-US" sz="1200" b="0" i="0" kern="1200" dirty="0" err="1">
                <a:solidFill>
                  <a:schemeClr val="tx1"/>
                </a:solidFill>
                <a:effectLst/>
                <a:latin typeface="+mn-lt"/>
                <a:ea typeface="+mn-ea"/>
                <a:cs typeface="+mn-cs"/>
              </a:rPr>
              <a:t>näeme</a:t>
            </a:r>
            <a:r>
              <a:rPr lang="en-US" sz="1200" b="0" i="0" kern="1200" dirty="0">
                <a:solidFill>
                  <a:schemeClr val="tx1"/>
                </a:solidFill>
                <a:effectLst/>
                <a:latin typeface="+mn-lt"/>
                <a:ea typeface="+mn-ea"/>
                <a:cs typeface="+mn-cs"/>
              </a:rPr>
              <a:t>, et generaatori </a:t>
            </a:r>
            <a:r>
              <a:rPr lang="en-US" sz="1200" b="0" i="0" kern="1200" dirty="0" err="1">
                <a:solidFill>
                  <a:schemeClr val="tx1"/>
                </a:solidFill>
                <a:effectLst/>
                <a:latin typeface="+mn-lt"/>
                <a:ea typeface="+mn-ea"/>
                <a:cs typeface="+mn-cs"/>
              </a:rPr>
              <a:t>toites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võrgus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mille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mähised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ühendatud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kolmnurgaga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faasipinged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võrdsed</a:t>
            </a:r>
            <a:r>
              <a:rPr lang="en-US" sz="1200" b="0" i="0" kern="1200" dirty="0">
                <a:solidFill>
                  <a:schemeClr val="tx1"/>
                </a:solidFill>
                <a:effectLst/>
                <a:latin typeface="+mn-lt"/>
                <a:ea typeface="+mn-ea"/>
                <a:cs typeface="+mn-cs"/>
              </a:rPr>
              <a:t> li</a:t>
            </a:r>
            <a:r>
              <a:rPr lang="et-EE" sz="1200" b="0" i="0" kern="1200" dirty="0">
                <a:solidFill>
                  <a:schemeClr val="tx1"/>
                </a:solidFill>
                <a:effectLst/>
                <a:latin typeface="+mn-lt"/>
                <a:ea typeface="+mn-ea"/>
                <a:cs typeface="+mn-cs"/>
              </a:rPr>
              <a:t>inipingega</a:t>
            </a:r>
            <a:r>
              <a:rPr lang="en-US" sz="1200" b="0" i="0" kern="1200" dirty="0">
                <a:solidFill>
                  <a:schemeClr val="tx1"/>
                </a:solidFill>
                <a:effectLst/>
                <a:latin typeface="+mn-lt"/>
                <a:ea typeface="+mn-ea"/>
                <a:cs typeface="+mn-cs"/>
              </a:rPr>
              <a:t>.</a:t>
            </a:r>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46</a:t>
            </a:fld>
            <a:endParaRPr lang="en-US"/>
          </a:p>
        </p:txBody>
      </p:sp>
    </p:spTree>
    <p:extLst>
      <p:ext uri="{BB962C8B-B14F-4D97-AF65-F5344CB8AC3E}">
        <p14:creationId xmlns:p14="http://schemas.microsoft.com/office/powerpoint/2010/main" val="29383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b="0" i="0" kern="1200" dirty="0" err="1">
                    <a:solidFill>
                      <a:schemeClr val="tx1"/>
                    </a:solidFill>
                    <a:effectLst/>
                    <a:latin typeface="+mn-lt"/>
                    <a:ea typeface="+mn-ea"/>
                    <a:cs typeface="+mn-cs"/>
                  </a:rPr>
                  <a:t>Iga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kolmnurgaga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ühendatud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tarbija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klemmides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faasipinge</a:t>
                </a:r>
                <a:r>
                  <a:rPr lang="en-US" sz="1200" b="0" i="0" kern="1200" dirty="0">
                    <a:solidFill>
                      <a:schemeClr val="tx1"/>
                    </a:solidFill>
                    <a:effectLst/>
                    <a:latin typeface="+mn-lt"/>
                    <a:ea typeface="+mn-ea"/>
                    <a:cs typeface="+mn-cs"/>
                  </a:rPr>
                  <a:t> on 380 V, </a:t>
                </a:r>
                <a:r>
                  <a:rPr lang="en-US" sz="1200" b="0" i="0" kern="1200" dirty="0" err="1">
                    <a:solidFill>
                      <a:schemeClr val="tx1"/>
                    </a:solidFill>
                    <a:effectLst/>
                    <a:latin typeface="+mn-lt"/>
                    <a:ea typeface="+mn-ea"/>
                    <a:cs typeface="+mn-cs"/>
                  </a:rPr>
                  <a:t>samas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tähega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ühendatud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tarbija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klemmides</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faasipinge</a:t>
                </a:r>
                <a:r>
                  <a:rPr lang="en-US" sz="1200" b="0" i="0" kern="1200" dirty="0">
                    <a:solidFill>
                      <a:schemeClr val="tx1"/>
                    </a:solidFill>
                    <a:effectLst/>
                    <a:latin typeface="+mn-lt"/>
                    <a:ea typeface="+mn-ea"/>
                    <a:cs typeface="+mn-cs"/>
                  </a:rPr>
                  <a:t> 220 V, </a:t>
                </a:r>
                <a:r>
                  <a:rPr lang="en-US" sz="1200" b="0" i="0" kern="1200" dirty="0" err="1">
                    <a:solidFill>
                      <a:schemeClr val="tx1"/>
                    </a:solidFill>
                    <a:effectLst/>
                    <a:latin typeface="+mn-lt"/>
                    <a:ea typeface="+mn-ea"/>
                    <a:cs typeface="+mn-cs"/>
                  </a:rPr>
                  <a:t>kuna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mõlemad</a:t>
                </a:r>
                <a:r>
                  <a:rPr lang="en-US" sz="1200" b="0" i="0" kern="1200" dirty="0">
                    <a:solidFill>
                      <a:schemeClr val="tx1"/>
                    </a:solidFill>
                    <a:effectLst/>
                    <a:latin typeface="+mn-lt"/>
                    <a:ea typeface="+mn-ea"/>
                    <a:cs typeface="+mn-cs"/>
                  </a:rPr>
                  <a:t> pinged on </a:t>
                </a:r>
                <a:r>
                  <a:rPr lang="en-US" sz="1200" b="0" i="0" kern="1200" dirty="0" err="1">
                    <a:solidFill>
                      <a:schemeClr val="tx1"/>
                    </a:solidFill>
                    <a:effectLst/>
                    <a:latin typeface="+mn-lt"/>
                    <a:ea typeface="+mn-ea"/>
                    <a:cs typeface="+mn-cs"/>
                  </a:rPr>
                  <a:t>seotud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suhtega</a:t>
                </a:r>
                <a:r>
                  <a:rPr lang="en-US" sz="1200" b="0" i="0" kern="1200" dirty="0">
                    <a:solidFill>
                      <a:schemeClr val="tx1"/>
                    </a:solidFill>
                    <a:effectLst/>
                    <a:latin typeface="+mn-lt"/>
                    <a:ea typeface="+mn-ea"/>
                    <a:cs typeface="+mn-cs"/>
                  </a:rPr>
                  <a:t> </a:t>
                </a:r>
                <a14:m>
                  <m:oMath xmlns:m="http://schemas.openxmlformats.org/officeDocument/2006/math">
                    <m:r>
                      <a:rPr lang="en-US" sz="1200" b="0" i="1" kern="1200" smtClean="0">
                        <a:solidFill>
                          <a:schemeClr val="tx1"/>
                        </a:solidFill>
                        <a:effectLst/>
                        <a:latin typeface="Cambria Math" panose="02040503050406030204" pitchFamily="18" charset="0"/>
                        <a:ea typeface="+mn-ea"/>
                        <a:cs typeface="+mn-cs"/>
                      </a:rPr>
                      <m:t>380</m:t>
                    </m:r>
                    <m:r>
                      <a:rPr lang="en-US" sz="1200" b="0" i="1" kern="1200" smtClean="0">
                        <a:solidFill>
                          <a:schemeClr val="tx1"/>
                        </a:solidFill>
                        <a:effectLst/>
                        <a:latin typeface="Cambria Math" panose="02040503050406030204" pitchFamily="18" charset="0"/>
                        <a:ea typeface="+mn-ea"/>
                        <a:cs typeface="+mn-cs"/>
                      </a:rPr>
                      <m:t>𝑉</m:t>
                    </m:r>
                    <m:r>
                      <a:rPr lang="en-US" sz="1200" b="0" i="1" kern="1200" smtClean="0">
                        <a:solidFill>
                          <a:schemeClr val="tx1"/>
                        </a:solidFill>
                        <a:effectLst/>
                        <a:latin typeface="Cambria Math" panose="02040503050406030204" pitchFamily="18" charset="0"/>
                        <a:ea typeface="+mn-ea"/>
                        <a:cs typeface="+mn-cs"/>
                      </a:rPr>
                      <m:t>=</m:t>
                    </m:r>
                    <m:rad>
                      <m:radPr>
                        <m:degHide m:val="on"/>
                        <m:ctrlPr>
                          <a:rPr lang="en-US" sz="1200" b="0" i="1" kern="1200" smtClean="0">
                            <a:solidFill>
                              <a:schemeClr val="tx1"/>
                            </a:solidFill>
                            <a:effectLst/>
                            <a:latin typeface="Cambria Math" panose="02040503050406030204" pitchFamily="18" charset="0"/>
                            <a:ea typeface="+mn-ea"/>
                            <a:cs typeface="+mn-cs"/>
                          </a:rPr>
                        </m:ctrlPr>
                      </m:radPr>
                      <m:deg/>
                      <m:e>
                        <m:r>
                          <a:rPr lang="en-US" sz="1200" b="0" i="1" kern="1200" smtClean="0">
                            <a:solidFill>
                              <a:schemeClr val="tx1"/>
                            </a:solidFill>
                            <a:effectLst/>
                            <a:latin typeface="Cambria Math" panose="02040503050406030204" pitchFamily="18" charset="0"/>
                            <a:ea typeface="+mn-ea"/>
                            <a:cs typeface="+mn-cs"/>
                          </a:rPr>
                          <m:t>3</m:t>
                        </m:r>
                      </m:e>
                    </m:rad>
                    <m:r>
                      <a:rPr lang="en-US" sz="1200" b="0" i="1" kern="1200" smtClean="0">
                        <a:solidFill>
                          <a:schemeClr val="tx1"/>
                        </a:solidFill>
                        <a:effectLst/>
                        <a:latin typeface="Cambria Math" panose="02040503050406030204" pitchFamily="18" charset="0"/>
                        <a:ea typeface="Cambria Math" panose="02040503050406030204" pitchFamily="18" charset="0"/>
                        <a:cs typeface="+mn-cs"/>
                      </a:rPr>
                      <m:t>∙220</m:t>
                    </m:r>
                    <m:r>
                      <a:rPr lang="en-US" sz="1200" b="0" i="1" kern="1200" smtClean="0">
                        <a:solidFill>
                          <a:schemeClr val="tx1"/>
                        </a:solidFill>
                        <a:effectLst/>
                        <a:latin typeface="Cambria Math" panose="02040503050406030204" pitchFamily="18" charset="0"/>
                        <a:ea typeface="Cambria Math" panose="02040503050406030204" pitchFamily="18" charset="0"/>
                        <a:cs typeface="+mn-cs"/>
                      </a:rPr>
                      <m:t>𝑉</m:t>
                    </m:r>
                  </m:oMath>
                </a14:m>
                <a:endParaRPr lang="en-US" dirty="0"/>
              </a:p>
              <a:p>
                <a:r>
                  <a:rPr lang="en-US" sz="1200" b="0" i="0" kern="1200" dirty="0" err="1">
                    <a:solidFill>
                      <a:schemeClr val="tx1"/>
                    </a:solidFill>
                    <a:effectLst/>
                    <a:latin typeface="+mn-lt"/>
                    <a:ea typeface="+mn-ea"/>
                    <a:cs typeface="+mn-cs"/>
                  </a:rPr>
                  <a:t>Kui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kolmnurgaühendusega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rühma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tarbijatest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laguneb</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muutu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ülejäänud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tarbija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klemmide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pinge</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nad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jätkavad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oma</a:t>
                </a:r>
                <a:r>
                  <a:rPr lang="en-US" sz="1200" b="0" i="0" kern="1200" dirty="0">
                    <a:solidFill>
                      <a:schemeClr val="tx1"/>
                    </a:solidFill>
                    <a:effectLst/>
                    <a:latin typeface="+mn-lt"/>
                    <a:ea typeface="+mn-ea"/>
                    <a:cs typeface="+mn-cs"/>
                  </a:rPr>
                  <a:t> t</a:t>
                </a:r>
                <a:r>
                  <a:rPr lang="et-EE" sz="1200" b="0" i="0" kern="1200" dirty="0">
                    <a:solidFill>
                      <a:schemeClr val="tx1"/>
                    </a:solidFill>
                    <a:effectLst/>
                    <a:latin typeface="+mn-lt"/>
                    <a:ea typeface="+mn-ea"/>
                    <a:cs typeface="+mn-cs"/>
                  </a:rPr>
                  <a:t>ööd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normaalselt</a:t>
                </a:r>
                <a:r>
                  <a:rPr lang="ru-RU"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Kui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tähega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ühendatud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rühma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tarbijatest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laguneb</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ülejäänud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tarbija</a:t>
                </a:r>
                <a:r>
                  <a:rPr lang="et-EE" sz="1200" b="0" i="0" kern="1200" dirty="0">
                    <a:solidFill>
                      <a:schemeClr val="tx1"/>
                    </a:solidFill>
                    <a:effectLst/>
                    <a:latin typeface="+mn-lt"/>
                    <a:ea typeface="+mn-ea"/>
                    <a:cs typeface="+mn-cs"/>
                  </a:rPr>
                  <a:t>tel tekkib jadaühendus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pinge</a:t>
                </a:r>
                <a:r>
                  <a:rPr lang="et-EE" sz="1200" b="0" i="0" kern="1200" dirty="0">
                    <a:solidFill>
                      <a:schemeClr val="tx1"/>
                    </a:solidFill>
                    <a:effectLst/>
                    <a:latin typeface="+mn-lt"/>
                    <a:ea typeface="+mn-ea"/>
                    <a:cs typeface="+mn-cs"/>
                  </a:rPr>
                  <a:t>ga</a:t>
                </a:r>
                <a:r>
                  <a:rPr lang="en-US" sz="1200" b="0" i="0" kern="1200" dirty="0">
                    <a:solidFill>
                      <a:schemeClr val="tx1"/>
                    </a:solidFill>
                    <a:effectLst/>
                    <a:latin typeface="+mn-lt"/>
                    <a:ea typeface="+mn-ea"/>
                    <a:cs typeface="+mn-cs"/>
                  </a:rPr>
                  <a:t> 380 V ja </a:t>
                </a:r>
                <a:r>
                  <a:rPr lang="en-US" sz="1200" b="0" i="0" kern="1200" dirty="0" err="1">
                    <a:solidFill>
                      <a:schemeClr val="tx1"/>
                    </a:solidFill>
                    <a:effectLst/>
                    <a:latin typeface="+mn-lt"/>
                    <a:ea typeface="+mn-ea"/>
                    <a:cs typeface="+mn-cs"/>
                  </a:rPr>
                  <a:t>kummagi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klemmi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pinge</a:t>
                </a:r>
                <a:r>
                  <a:rPr lang="en-US" sz="1200" b="0" i="0" kern="1200" dirty="0">
                    <a:solidFill>
                      <a:schemeClr val="tx1"/>
                    </a:solidFill>
                    <a:effectLst/>
                    <a:latin typeface="+mn-lt"/>
                    <a:ea typeface="+mn-ea"/>
                    <a:cs typeface="+mn-cs"/>
                  </a:rPr>
                  <a:t> </a:t>
                </a:r>
                <a:r>
                  <a:rPr lang="et-EE" sz="1200" b="0" i="0" kern="1200" dirty="0">
                    <a:solidFill>
                      <a:schemeClr val="tx1"/>
                    </a:solidFill>
                    <a:effectLst/>
                    <a:latin typeface="+mn-lt"/>
                    <a:ea typeface="+mn-ea"/>
                    <a:cs typeface="+mn-cs"/>
                  </a:rPr>
                  <a:t>suurus on 190V, mitte 220V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põhjusel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tööta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korralikult</a:t>
                </a:r>
                <a:r>
                  <a:rPr lang="en-US" sz="1200" b="0" i="0" kern="1200" dirty="0">
                    <a:solidFill>
                      <a:schemeClr val="tx1"/>
                    </a:solidFill>
                    <a:effectLst/>
                    <a:latin typeface="+mn-lt"/>
                    <a:ea typeface="+mn-ea"/>
                    <a:cs typeface="+mn-cs"/>
                  </a:rPr>
                  <a:t>.</a:t>
                </a:r>
                <a:endParaRPr lang="et-EE" sz="1200" b="0" i="0" kern="1200" dirty="0">
                  <a:solidFill>
                    <a:schemeClr val="tx1"/>
                  </a:solidFill>
                  <a:effectLst/>
                  <a:latin typeface="+mn-lt"/>
                  <a:ea typeface="+mn-ea"/>
                  <a:cs typeface="+mn-cs"/>
                </a:endParaRPr>
              </a:p>
              <a:p>
                <a:r>
                  <a:rPr lang="et-EE" sz="1200" b="0" i="0" kern="1200" dirty="0">
                    <a:solidFill>
                      <a:schemeClr val="tx1"/>
                    </a:solidFill>
                    <a:effectLst/>
                    <a:latin typeface="+mn-lt"/>
                    <a:ea typeface="+mn-ea"/>
                    <a:cs typeface="+mn-cs"/>
                  </a:rPr>
                  <a:t>K</a:t>
                </a:r>
                <a:r>
                  <a:rPr lang="en-US" sz="1200" b="0" i="0" kern="1200" dirty="0">
                    <a:solidFill>
                      <a:schemeClr val="tx1"/>
                    </a:solidFill>
                    <a:effectLst/>
                    <a:latin typeface="+mn-lt"/>
                    <a:ea typeface="+mn-ea"/>
                    <a:cs typeface="+mn-cs"/>
                  </a:rPr>
                  <a:t>olm </a:t>
                </a:r>
                <a:r>
                  <a:rPr lang="en-US" sz="1200" b="0" i="0" kern="1200" dirty="0" err="1">
                    <a:solidFill>
                      <a:schemeClr val="tx1"/>
                    </a:solidFill>
                    <a:effectLst/>
                    <a:latin typeface="+mn-lt"/>
                    <a:ea typeface="+mn-ea"/>
                    <a:cs typeface="+mn-cs"/>
                  </a:rPr>
                  <a:t>tä</a:t>
                </a:r>
                <a:r>
                  <a:rPr lang="et-EE" sz="1200" b="0" i="0" kern="1200" dirty="0">
                    <a:solidFill>
                      <a:schemeClr val="tx1"/>
                    </a:solidFill>
                    <a:effectLst/>
                    <a:latin typeface="+mn-lt"/>
                    <a:ea typeface="+mn-ea"/>
                    <a:cs typeface="+mn-cs"/>
                  </a:rPr>
                  <a:t>htühendusega tarbijat</a:t>
                </a:r>
                <a:r>
                  <a:rPr lang="en-US" sz="1200" b="0" i="0" kern="1200" dirty="0">
                    <a:solidFill>
                      <a:schemeClr val="tx1"/>
                    </a:solidFill>
                    <a:effectLst/>
                    <a:latin typeface="+mn-lt"/>
                    <a:ea typeface="+mn-ea"/>
                    <a:cs typeface="+mn-cs"/>
                  </a:rPr>
                  <a:t> </a:t>
                </a:r>
                <a:r>
                  <a:rPr lang="et-EE" sz="1200" b="0" i="0" kern="1200" dirty="0">
                    <a:solidFill>
                      <a:schemeClr val="tx1"/>
                    </a:solidFill>
                    <a:effectLst/>
                    <a:latin typeface="+mn-lt"/>
                    <a:ea typeface="+mn-ea"/>
                    <a:cs typeface="+mn-cs"/>
                  </a:rPr>
                  <a:t>ilma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neutraalse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juhtmeta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nendevahelise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suhtluseta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iseseisvalt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töötada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Seevastu</a:t>
                </a:r>
                <a:r>
                  <a:rPr lang="en-US" sz="1200" b="0" i="0" kern="1200" dirty="0">
                    <a:solidFill>
                      <a:schemeClr val="tx1"/>
                    </a:solidFill>
                    <a:effectLst/>
                    <a:latin typeface="+mn-lt"/>
                    <a:ea typeface="+mn-ea"/>
                    <a:cs typeface="+mn-cs"/>
                  </a:rPr>
                  <a:t> kolm </a:t>
                </a:r>
                <a:r>
                  <a:rPr lang="en-US" sz="1200" b="0" i="0" kern="1200" dirty="0" err="1">
                    <a:solidFill>
                      <a:schemeClr val="tx1"/>
                    </a:solidFill>
                    <a:effectLst/>
                    <a:latin typeface="+mn-lt"/>
                    <a:ea typeface="+mn-ea"/>
                    <a:cs typeface="+mn-cs"/>
                  </a:rPr>
                  <a:t>eraldi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tarbijat</a:t>
                </a:r>
                <a:r>
                  <a:rPr lang="en-US" sz="1200" b="0" i="0" kern="1200" dirty="0">
                    <a:solidFill>
                      <a:schemeClr val="tx1"/>
                    </a:solidFill>
                    <a:effectLst/>
                    <a:latin typeface="+mn-lt"/>
                    <a:ea typeface="+mn-ea"/>
                    <a:cs typeface="+mn-cs"/>
                  </a:rPr>
                  <a:t>, mis on </a:t>
                </a:r>
                <a:r>
                  <a:rPr lang="en-US" sz="1200" b="0" i="0" kern="1200" dirty="0" err="1">
                    <a:solidFill>
                      <a:schemeClr val="tx1"/>
                    </a:solidFill>
                    <a:effectLst/>
                    <a:latin typeface="+mn-lt"/>
                    <a:ea typeface="+mn-ea"/>
                    <a:cs typeface="+mn-cs"/>
                  </a:rPr>
                  <a:t>ühendatud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kolmnurgas</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kolme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juhtmega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võrku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kuuluvad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võivad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töötada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iseseisvalt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omavahelise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suhtlemiseta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toiteallikaks</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võrgu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liinipinge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Seetõttu</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valgustuseks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tavaks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kasutada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kolme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vaid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neljajuhtmelist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nulljuhtmega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võrku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Sellises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võrgus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lülitatakse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faasi</a:t>
                </a:r>
                <a:r>
                  <a:rPr lang="en-US" sz="1200" b="0" i="0" kern="1200" dirty="0">
                    <a:solidFill>
                      <a:schemeClr val="tx1"/>
                    </a:solidFill>
                    <a:effectLst/>
                    <a:latin typeface="+mn-lt"/>
                    <a:ea typeface="+mn-ea"/>
                    <a:cs typeface="+mn-cs"/>
                  </a:rPr>
                  <a:t>- ja </a:t>
                </a:r>
                <a:r>
                  <a:rPr lang="en-US" sz="1200" b="0" i="0" kern="1200" dirty="0" err="1">
                    <a:solidFill>
                      <a:schemeClr val="tx1"/>
                    </a:solidFill>
                    <a:effectLst/>
                    <a:latin typeface="+mn-lt"/>
                    <a:ea typeface="+mn-ea"/>
                    <a:cs typeface="+mn-cs"/>
                  </a:rPr>
                  <a:t>nulljuhtmete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vahel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sisse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valgustus</a:t>
                </a:r>
                <a:r>
                  <a:rPr lang="en-US" sz="1200" b="0" i="0" kern="1200" dirty="0">
                    <a:solidFill>
                      <a:schemeClr val="tx1"/>
                    </a:solidFill>
                    <a:effectLst/>
                    <a:latin typeface="+mn-lt"/>
                    <a:ea typeface="+mn-ea"/>
                    <a:cs typeface="+mn-cs"/>
                  </a:rPr>
                  <a:t>.</a:t>
                </a:r>
                <a:endParaRPr lang="ru-RU" sz="1200" b="0" i="0" kern="1200" dirty="0">
                  <a:solidFill>
                    <a:schemeClr val="tx1"/>
                  </a:solidFill>
                  <a:effectLst/>
                  <a:latin typeface="+mn-lt"/>
                  <a:ea typeface="+mn-ea"/>
                  <a:cs typeface="+mn-cs"/>
                </a:endParaRPr>
              </a:p>
            </p:txBody>
          </p:sp>
        </mc:Choice>
        <mc:Fallback xmlns="">
          <p:sp>
            <p:nvSpPr>
              <p:cNvPr id="3" name="Заметки 2"/>
              <p:cNvSpPr>
                <a:spLocks noGrp="1"/>
              </p:cNvSpPr>
              <p:nvPr>
                <p:ph type="body" idx="1"/>
              </p:nvPr>
            </p:nvSpPr>
            <p:spPr/>
            <p:txBody>
              <a:bodyPr/>
              <a:lstStyle/>
              <a:p>
                <a:r>
                  <a:rPr lang="en-US" sz="1200" b="0" i="0" kern="1200">
                    <a:solidFill>
                      <a:schemeClr val="tx1"/>
                    </a:solidFill>
                    <a:effectLst/>
                    <a:latin typeface="+mn-lt"/>
                    <a:ea typeface="+mn-ea"/>
                    <a:cs typeface="+mn-cs"/>
                  </a:rPr>
                  <a:t>Iga kolmnurgaga ühendatud tarbija klemmides faasipinge on 380 V, samas kui iga tähega ühendatud tarbija klemmides on faasipinge 220 V, kuna mõlemad pinged on seotud suhtega </a:t>
                </a:r>
                <a:r>
                  <a:rPr lang="en-US" sz="1200" b="0" i="0" kern="1200">
                    <a:solidFill>
                      <a:schemeClr val="tx1"/>
                    </a:solidFill>
                    <a:effectLst/>
                    <a:latin typeface="Cambria Math" panose="02040503050406030204" pitchFamily="18" charset="0"/>
                    <a:ea typeface="+mn-ea"/>
                    <a:cs typeface="+mn-cs"/>
                  </a:rPr>
                  <a:t>380𝑉=√3</a:t>
                </a:r>
                <a:r>
                  <a:rPr lang="en-US" sz="1200" b="0" i="0" kern="1200">
                    <a:solidFill>
                      <a:schemeClr val="tx1"/>
                    </a:solidFill>
                    <a:effectLst/>
                    <a:latin typeface="Cambria Math" panose="02040503050406030204" pitchFamily="18" charset="0"/>
                    <a:ea typeface="Cambria Math" panose="02040503050406030204" pitchFamily="18" charset="0"/>
                    <a:cs typeface="+mn-cs"/>
                  </a:rPr>
                  <a:t>∙220𝑉</a:t>
                </a:r>
                <a:endParaRPr lang="en-US"/>
              </a:p>
              <a:p>
                <a:r>
                  <a:rPr lang="en-US" sz="1200" b="0" i="0" kern="1200">
                    <a:solidFill>
                      <a:schemeClr val="tx1"/>
                    </a:solidFill>
                    <a:effectLst/>
                    <a:latin typeface="+mn-lt"/>
                    <a:ea typeface="+mn-ea"/>
                    <a:cs typeface="+mn-cs"/>
                  </a:rPr>
                  <a:t>Kui üks kolmnurgaühendusega rühma tarbijatest laguneb, ei muutu kahe ülejäänud tarbija klemmide pinge ja nad jätkavad oma t</a:t>
                </a:r>
                <a:r>
                  <a:rPr lang="et-EE" sz="1200" b="0" i="0" kern="1200">
                    <a:solidFill>
                      <a:schemeClr val="tx1"/>
                    </a:solidFill>
                    <a:effectLst/>
                    <a:latin typeface="+mn-lt"/>
                    <a:ea typeface="+mn-ea"/>
                    <a:cs typeface="+mn-cs"/>
                  </a:rPr>
                  <a:t>ööd</a:t>
                </a:r>
                <a:r>
                  <a:rPr lang="en-US" sz="1200" b="0" i="0" kern="1200">
                    <a:solidFill>
                      <a:schemeClr val="tx1"/>
                    </a:solidFill>
                    <a:effectLst/>
                    <a:latin typeface="+mn-lt"/>
                    <a:ea typeface="+mn-ea"/>
                    <a:cs typeface="+mn-cs"/>
                  </a:rPr>
                  <a:t> normaalselt</a:t>
                </a:r>
                <a:r>
                  <a:rPr lang="ru-RU" sz="1200" b="0" i="0" kern="1200">
                    <a:solidFill>
                      <a:schemeClr val="tx1"/>
                    </a:solidFill>
                    <a:effectLst/>
                    <a:latin typeface="+mn-lt"/>
                    <a:ea typeface="+mn-ea"/>
                    <a:cs typeface="+mn-cs"/>
                  </a:rPr>
                  <a:t>.</a:t>
                </a:r>
              </a:p>
              <a:p>
                <a:r>
                  <a:rPr lang="en-US" sz="1200" b="0" i="0" kern="1200">
                    <a:solidFill>
                      <a:schemeClr val="tx1"/>
                    </a:solidFill>
                    <a:effectLst/>
                    <a:latin typeface="+mn-lt"/>
                    <a:ea typeface="+mn-ea"/>
                    <a:cs typeface="+mn-cs"/>
                  </a:rPr>
                  <a:t>Kui üks tähega ühendatud rühma tarbijatest laguneb, ülejäänud kaks tarbija</a:t>
                </a:r>
                <a:r>
                  <a:rPr lang="et-EE" sz="1200" b="0" i="0" kern="1200">
                    <a:solidFill>
                      <a:schemeClr val="tx1"/>
                    </a:solidFill>
                    <a:effectLst/>
                    <a:latin typeface="+mn-lt"/>
                    <a:ea typeface="+mn-ea"/>
                    <a:cs typeface="+mn-cs"/>
                  </a:rPr>
                  <a:t>tel tekkib jadaühendus</a:t>
                </a:r>
                <a:r>
                  <a:rPr lang="en-US" sz="1200" b="0" i="0" kern="1200">
                    <a:solidFill>
                      <a:schemeClr val="tx1"/>
                    </a:solidFill>
                    <a:effectLst/>
                    <a:latin typeface="+mn-lt"/>
                    <a:ea typeface="+mn-ea"/>
                    <a:cs typeface="+mn-cs"/>
                  </a:rPr>
                  <a:t> pinge</a:t>
                </a:r>
                <a:r>
                  <a:rPr lang="et-EE" sz="1200" b="0" i="0" kern="1200">
                    <a:solidFill>
                      <a:schemeClr val="tx1"/>
                    </a:solidFill>
                    <a:effectLst/>
                    <a:latin typeface="+mn-lt"/>
                    <a:ea typeface="+mn-ea"/>
                    <a:cs typeface="+mn-cs"/>
                  </a:rPr>
                  <a:t>ga</a:t>
                </a:r>
                <a:r>
                  <a:rPr lang="en-US" sz="1200" b="0" i="0" kern="1200">
                    <a:solidFill>
                      <a:schemeClr val="tx1"/>
                    </a:solidFill>
                    <a:effectLst/>
                    <a:latin typeface="+mn-lt"/>
                    <a:ea typeface="+mn-ea"/>
                    <a:cs typeface="+mn-cs"/>
                  </a:rPr>
                  <a:t> 380 V ja kummagi klemmi pinge </a:t>
                </a:r>
                <a:r>
                  <a:rPr lang="et-EE" sz="1200" b="0" i="0" kern="1200">
                    <a:solidFill>
                      <a:schemeClr val="tx1"/>
                    </a:solidFill>
                    <a:effectLst/>
                    <a:latin typeface="+mn-lt"/>
                    <a:ea typeface="+mn-ea"/>
                    <a:cs typeface="+mn-cs"/>
                  </a:rPr>
                  <a:t>suurus on 190V, mitte 220V</a:t>
                </a:r>
                <a:r>
                  <a:rPr lang="en-US" sz="1200" b="0" i="0" kern="1200">
                    <a:solidFill>
                      <a:schemeClr val="tx1"/>
                    </a:solidFill>
                    <a:effectLst/>
                    <a:latin typeface="+mn-lt"/>
                    <a:ea typeface="+mn-ea"/>
                    <a:cs typeface="+mn-cs"/>
                  </a:rPr>
                  <a:t>. Sel põhjusel ei tööta nad korralikult.</a:t>
                </a:r>
                <a:endParaRPr lang="et-EE" sz="1200" b="0" i="0" kern="1200">
                  <a:solidFill>
                    <a:schemeClr val="tx1"/>
                  </a:solidFill>
                  <a:effectLst/>
                  <a:latin typeface="+mn-lt"/>
                  <a:ea typeface="+mn-ea"/>
                  <a:cs typeface="+mn-cs"/>
                </a:endParaRPr>
              </a:p>
              <a:p>
                <a:r>
                  <a:rPr lang="et-EE" sz="1200" b="0" i="0" kern="1200">
                    <a:solidFill>
                      <a:schemeClr val="tx1"/>
                    </a:solidFill>
                    <a:effectLst/>
                    <a:latin typeface="+mn-lt"/>
                    <a:ea typeface="+mn-ea"/>
                    <a:cs typeface="+mn-cs"/>
                  </a:rPr>
                  <a:t>K</a:t>
                </a:r>
                <a:r>
                  <a:rPr lang="en-US" sz="1200" b="0" i="0" kern="1200">
                    <a:solidFill>
                      <a:schemeClr val="tx1"/>
                    </a:solidFill>
                    <a:effectLst/>
                    <a:latin typeface="+mn-lt"/>
                    <a:ea typeface="+mn-ea"/>
                    <a:cs typeface="+mn-cs"/>
                  </a:rPr>
                  <a:t>olm tä</a:t>
                </a:r>
                <a:r>
                  <a:rPr lang="et-EE" sz="1200" b="0" i="0" kern="1200">
                    <a:solidFill>
                      <a:schemeClr val="tx1"/>
                    </a:solidFill>
                    <a:effectLst/>
                    <a:latin typeface="+mn-lt"/>
                    <a:ea typeface="+mn-ea"/>
                    <a:cs typeface="+mn-cs"/>
                  </a:rPr>
                  <a:t>htühendusega tarbijat</a:t>
                </a:r>
                <a:r>
                  <a:rPr lang="en-US" sz="1200" b="0" i="0" kern="1200">
                    <a:solidFill>
                      <a:schemeClr val="tx1"/>
                    </a:solidFill>
                    <a:effectLst/>
                    <a:latin typeface="+mn-lt"/>
                    <a:ea typeface="+mn-ea"/>
                    <a:cs typeface="+mn-cs"/>
                  </a:rPr>
                  <a:t> </a:t>
                </a:r>
                <a:r>
                  <a:rPr lang="et-EE" sz="1200" b="0" i="0" kern="1200">
                    <a:solidFill>
                      <a:schemeClr val="tx1"/>
                    </a:solidFill>
                    <a:effectLst/>
                    <a:latin typeface="+mn-lt"/>
                    <a:ea typeface="+mn-ea"/>
                    <a:cs typeface="+mn-cs"/>
                  </a:rPr>
                  <a:t>ilma</a:t>
                </a:r>
                <a:r>
                  <a:rPr lang="en-US" sz="1200" b="0" i="0" kern="1200">
                    <a:solidFill>
                      <a:schemeClr val="tx1"/>
                    </a:solidFill>
                    <a:effectLst/>
                    <a:latin typeface="+mn-lt"/>
                    <a:ea typeface="+mn-ea"/>
                    <a:cs typeface="+mn-cs"/>
                  </a:rPr>
                  <a:t> neutraalse juhtmeta ei saa ilma nendevahelise suhtluseta iseseisvalt töötada. Seevastu kolm eraldi tarbijat, mis on ühendatud kolmnurgas ja kolme juhtmega võrku kuuluvad, võivad töötada iseseisvalt ilma omavahelise suhtlemiseta, kui nende toiteallikaks on võrgu liinipinge. Seetõttu on valgustuseks tavaks kasutada mitte kolme-, vaid neljajuhtmelist nulljuhtmega võrku. Sellises võrgus lülitatakse faasi- ja nulljuhtmete vahel sisse valgustus.</a:t>
                </a:r>
                <a:endParaRPr lang="ru-RU" sz="1200" b="0" i="0" kern="1200">
                  <a:solidFill>
                    <a:schemeClr val="tx1"/>
                  </a:solidFill>
                  <a:effectLst/>
                  <a:latin typeface="+mn-lt"/>
                  <a:ea typeface="+mn-ea"/>
                  <a:cs typeface="+mn-cs"/>
                </a:endParaRPr>
              </a:p>
            </p:txBody>
          </p:sp>
        </mc:Fallback>
      </mc:AlternateContent>
      <p:sp>
        <p:nvSpPr>
          <p:cNvPr id="4" name="Номер слайда 3"/>
          <p:cNvSpPr>
            <a:spLocks noGrp="1"/>
          </p:cNvSpPr>
          <p:nvPr>
            <p:ph type="sldNum" sz="quarter" idx="5"/>
          </p:nvPr>
        </p:nvSpPr>
        <p:spPr/>
        <p:txBody>
          <a:bodyPr/>
          <a:lstStyle/>
          <a:p>
            <a:fld id="{4185A1E6-CB65-45C7-8A0C-13B2E6C0C94C}" type="slidenum">
              <a:rPr lang="en-US" smtClean="0"/>
              <a:t>49</a:t>
            </a:fld>
            <a:endParaRPr lang="en-US"/>
          </a:p>
        </p:txBody>
      </p:sp>
    </p:spTree>
    <p:extLst>
      <p:ext uri="{BB962C8B-B14F-4D97-AF65-F5344CB8AC3E}">
        <p14:creationId xmlns:p14="http://schemas.microsoft.com/office/powerpoint/2010/main" val="3695959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5"/>
          </p:nvPr>
        </p:nvSpPr>
        <p:spPr/>
        <p:txBody>
          <a:bodyPr/>
          <a:lstStyle/>
          <a:p>
            <a:fld id="{4185A1E6-CB65-45C7-8A0C-13B2E6C0C94C}" type="slidenum">
              <a:rPr lang="en-US" smtClean="0"/>
              <a:t>70</a:t>
            </a:fld>
            <a:endParaRPr lang="en-US"/>
          </a:p>
        </p:txBody>
      </p:sp>
    </p:spTree>
    <p:extLst>
      <p:ext uri="{BB962C8B-B14F-4D97-AF65-F5344CB8AC3E}">
        <p14:creationId xmlns:p14="http://schemas.microsoft.com/office/powerpoint/2010/main" val="66934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6</a:t>
            </a:fld>
            <a:endParaRPr lang="en-US" dirty="0"/>
          </a:p>
        </p:txBody>
      </p:sp>
    </p:spTree>
    <p:extLst>
      <p:ext uri="{BB962C8B-B14F-4D97-AF65-F5344CB8AC3E}">
        <p14:creationId xmlns:p14="http://schemas.microsoft.com/office/powerpoint/2010/main" val="291480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7</a:t>
            </a:fld>
            <a:endParaRPr lang="en-US" dirty="0"/>
          </a:p>
        </p:txBody>
      </p:sp>
    </p:spTree>
    <p:extLst>
      <p:ext uri="{BB962C8B-B14F-4D97-AF65-F5344CB8AC3E}">
        <p14:creationId xmlns:p14="http://schemas.microsoft.com/office/powerpoint/2010/main" val="362377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8</a:t>
            </a:fld>
            <a:endParaRPr lang="en-US" dirty="0"/>
          </a:p>
        </p:txBody>
      </p:sp>
    </p:spTree>
    <p:extLst>
      <p:ext uri="{BB962C8B-B14F-4D97-AF65-F5344CB8AC3E}">
        <p14:creationId xmlns:p14="http://schemas.microsoft.com/office/powerpoint/2010/main" val="291096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9</a:t>
            </a:fld>
            <a:endParaRPr lang="en-US" dirty="0"/>
          </a:p>
        </p:txBody>
      </p:sp>
    </p:spTree>
    <p:extLst>
      <p:ext uri="{BB962C8B-B14F-4D97-AF65-F5344CB8AC3E}">
        <p14:creationId xmlns:p14="http://schemas.microsoft.com/office/powerpoint/2010/main" val="103493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4185A1E6-CB65-45C7-8A0C-13B2E6C0C94C}" type="slidenum">
              <a:rPr lang="en-US" smtClean="0"/>
              <a:t>10</a:t>
            </a:fld>
            <a:endParaRPr lang="en-US" dirty="0"/>
          </a:p>
        </p:txBody>
      </p:sp>
    </p:spTree>
    <p:extLst>
      <p:ext uri="{BB962C8B-B14F-4D97-AF65-F5344CB8AC3E}">
        <p14:creationId xmlns:p14="http://schemas.microsoft.com/office/powerpoint/2010/main" val="231142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3811B3-8387-4370-B333-87CC766709D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B0B552F5-0A42-4223-9397-06CECD8E0A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560663EC-A536-48D0-9ACD-4E9B38D1F3F2}"/>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5" name="Нижний колонтитул 4">
            <a:extLst>
              <a:ext uri="{FF2B5EF4-FFF2-40B4-BE49-F238E27FC236}">
                <a16:creationId xmlns:a16="http://schemas.microsoft.com/office/drawing/2014/main" id="{4D9DDB83-F943-4571-AB3B-22C739F8B61F}"/>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CE4D2F2D-A69F-4440-BA92-964CE785E7C2}"/>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339942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63BA5C-A4A3-42F0-BACD-4979C8283B09}"/>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C5F88C61-38A5-480E-8F6B-8BCA4CBA4FD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9DCB3AA1-C687-44C7-84A7-15DEF8E94F18}"/>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5" name="Нижний колонтитул 4">
            <a:extLst>
              <a:ext uri="{FF2B5EF4-FFF2-40B4-BE49-F238E27FC236}">
                <a16:creationId xmlns:a16="http://schemas.microsoft.com/office/drawing/2014/main" id="{4DD91C49-F06C-47D9-BA63-F1D2461C2FC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D85E281-045A-4877-A507-55328C5CE945}"/>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406579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34C3568-6D36-49B8-B140-19DE0D212948}"/>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2713376B-29FC-4ED7-BF70-15E81AB7AE9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0BE61D81-5162-4991-91B8-65B7DDBBFD15}"/>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5" name="Нижний колонтитул 4">
            <a:extLst>
              <a:ext uri="{FF2B5EF4-FFF2-40B4-BE49-F238E27FC236}">
                <a16:creationId xmlns:a16="http://schemas.microsoft.com/office/drawing/2014/main" id="{479C3367-A1C0-4446-9754-1642AAC7F3DC}"/>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70E591A2-50D4-47B3-9603-B1EC2EE2A41C}"/>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46982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802110-4B2C-44E9-9116-646948BE915C}"/>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8ED0E8E6-F7F9-4CA8-BCE4-DDCE71C0672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B653F3C9-9637-4558-A832-27466C414A7B}"/>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5" name="Нижний колонтитул 4">
            <a:extLst>
              <a:ext uri="{FF2B5EF4-FFF2-40B4-BE49-F238E27FC236}">
                <a16:creationId xmlns:a16="http://schemas.microsoft.com/office/drawing/2014/main" id="{510ADA4A-D30E-4AFE-87EC-67B3BF151142}"/>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9B1533DB-66EE-4D11-9F6E-3DF142A04BF4}"/>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179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D6B460-02CD-4F00-BC9B-DBA01A58A20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C645EFFC-BB8C-4CF9-8406-2707F85EEB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979ADAE-3198-4356-9C2A-894079D6A845}"/>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5" name="Нижний колонтитул 4">
            <a:extLst>
              <a:ext uri="{FF2B5EF4-FFF2-40B4-BE49-F238E27FC236}">
                <a16:creationId xmlns:a16="http://schemas.microsoft.com/office/drawing/2014/main" id="{328FC3F3-BFAA-4F74-80C0-90A8AB8E3691}"/>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349A17D3-73ED-4FC8-B63E-E2303FC6ED78}"/>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79997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9C47F-7CD1-47A4-A266-F0C90650D35C}"/>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0B5CD93A-AE08-40B3-A81D-B3E017FFD40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806E53CE-8D73-4BDF-BBC7-86311772F99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315FC2BD-EDBD-4774-B843-7E2E1B6D4ECA}"/>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6" name="Нижний колонтитул 5">
            <a:extLst>
              <a:ext uri="{FF2B5EF4-FFF2-40B4-BE49-F238E27FC236}">
                <a16:creationId xmlns:a16="http://schemas.microsoft.com/office/drawing/2014/main" id="{08CC5B65-6043-4151-8E24-E6F7106358C4}"/>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6787A098-909D-4F56-AAD0-C3001AD333D9}"/>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350290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83F35B-A08D-498A-9BD4-8F242493C4AE}"/>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C281B049-4545-4C5E-BDD4-3AD8D25CA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792A25C-E68A-484F-B084-BB6B71EBF10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9DA1D10C-2FCD-4D9F-8831-B7CBF1877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31C34E0-3E61-471A-B2A4-85E482111DA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3F53AF6E-E2AA-416F-B1A4-6B112467B510}"/>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8" name="Нижний колонтитул 7">
            <a:extLst>
              <a:ext uri="{FF2B5EF4-FFF2-40B4-BE49-F238E27FC236}">
                <a16:creationId xmlns:a16="http://schemas.microsoft.com/office/drawing/2014/main" id="{E136A58F-085C-4712-9426-8BC2592810BF}"/>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4E8ACA4F-ADE9-4051-8D63-2603181D1C33}"/>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182904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5BED0C-6BEA-49D1-BD70-D4199D8EEB83}"/>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194D5EE8-3F95-4AE5-AFE8-3E7153E2D94C}"/>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4" name="Нижний колонтитул 3">
            <a:extLst>
              <a:ext uri="{FF2B5EF4-FFF2-40B4-BE49-F238E27FC236}">
                <a16:creationId xmlns:a16="http://schemas.microsoft.com/office/drawing/2014/main" id="{FB877901-AB3A-4CF6-B0FE-38DCCDBF954B}"/>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3EB6E84F-B3F5-45CA-A582-440E51A77A26}"/>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323062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DB8DE61-606E-4D7A-B6C1-B7AD393C1D2C}"/>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3" name="Нижний колонтитул 2">
            <a:extLst>
              <a:ext uri="{FF2B5EF4-FFF2-40B4-BE49-F238E27FC236}">
                <a16:creationId xmlns:a16="http://schemas.microsoft.com/office/drawing/2014/main" id="{4B6EEDF1-A50E-4DBB-9E9D-49F45B9F7E2A}"/>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986480C2-080D-498D-A077-283D01FFE4B3}"/>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197235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B30955-00D3-4A01-B367-4339B85B60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A14471FB-19DF-413D-9E89-46C2E659D6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F99BFD46-8CF6-4CFC-8744-02D2871A8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BE590A1-1B34-4634-A0B2-575EA6A1512F}"/>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6" name="Нижний колонтитул 5">
            <a:extLst>
              <a:ext uri="{FF2B5EF4-FFF2-40B4-BE49-F238E27FC236}">
                <a16:creationId xmlns:a16="http://schemas.microsoft.com/office/drawing/2014/main" id="{1525BF63-749C-48EE-A32D-8320058682F5}"/>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5BD35B65-2654-4481-B59C-61C4F59DC574}"/>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326789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8F059B-3C45-403F-99BD-34F0C1E4AC6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C5070BC1-821F-4692-B51C-4203838BE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C22DC06E-9BDB-4E2B-923F-ED75E42CA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0E7E42F-F12B-4A61-AED2-54CF74D61A95}"/>
              </a:ext>
            </a:extLst>
          </p:cNvPr>
          <p:cNvSpPr>
            <a:spLocks noGrp="1"/>
          </p:cNvSpPr>
          <p:nvPr>
            <p:ph type="dt" sz="half" idx="10"/>
          </p:nvPr>
        </p:nvSpPr>
        <p:spPr/>
        <p:txBody>
          <a:bodyPr/>
          <a:lstStyle/>
          <a:p>
            <a:fld id="{3300CE6B-6311-46F6-B64E-585A4F129ED3}" type="datetimeFigureOut">
              <a:rPr lang="en-US" smtClean="0"/>
              <a:t>11/23/2022</a:t>
            </a:fld>
            <a:endParaRPr lang="en-US"/>
          </a:p>
        </p:txBody>
      </p:sp>
      <p:sp>
        <p:nvSpPr>
          <p:cNvPr id="6" name="Нижний колонтитул 5">
            <a:extLst>
              <a:ext uri="{FF2B5EF4-FFF2-40B4-BE49-F238E27FC236}">
                <a16:creationId xmlns:a16="http://schemas.microsoft.com/office/drawing/2014/main" id="{DC1C9F51-D7F3-4A28-A883-56261E73BB4D}"/>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82204370-DF30-429B-BE21-A05D7A427746}"/>
              </a:ext>
            </a:extLst>
          </p:cNvPr>
          <p:cNvSpPr>
            <a:spLocks noGrp="1"/>
          </p:cNvSpPr>
          <p:nvPr>
            <p:ph type="sldNum" sz="quarter" idx="12"/>
          </p:nvPr>
        </p:nvSpPr>
        <p:spPr/>
        <p:txBody>
          <a:bodyPr/>
          <a:lstStyle/>
          <a:p>
            <a:fld id="{D259304B-8ACB-4852-BCF0-677C26F7C43A}" type="slidenum">
              <a:rPr lang="en-US" smtClean="0"/>
              <a:t>‹#›</a:t>
            </a:fld>
            <a:endParaRPr lang="en-US"/>
          </a:p>
        </p:txBody>
      </p:sp>
    </p:spTree>
    <p:extLst>
      <p:ext uri="{BB962C8B-B14F-4D97-AF65-F5344CB8AC3E}">
        <p14:creationId xmlns:p14="http://schemas.microsoft.com/office/powerpoint/2010/main" val="362262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37D3B5-1505-4A3A-A2D2-EACA2524E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BEA5EE12-7281-46FB-B332-F9825D5491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F8810D3A-BD52-4462-961F-4AAFEAB7C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0CE6B-6311-46F6-B64E-585A4F129ED3}" type="datetimeFigureOut">
              <a:rPr lang="en-US" smtClean="0"/>
              <a:t>11/23/2022</a:t>
            </a:fld>
            <a:endParaRPr lang="en-US"/>
          </a:p>
        </p:txBody>
      </p:sp>
      <p:sp>
        <p:nvSpPr>
          <p:cNvPr id="5" name="Нижний колонтитул 4">
            <a:extLst>
              <a:ext uri="{FF2B5EF4-FFF2-40B4-BE49-F238E27FC236}">
                <a16:creationId xmlns:a16="http://schemas.microsoft.com/office/drawing/2014/main" id="{E78720B8-0132-4C46-84FA-2A4035A3DF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B5DFC3E7-F41A-401A-A495-BF28227BA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9304B-8ACB-4852-BCF0-677C26F7C43A}" type="slidenum">
              <a:rPr lang="en-US" smtClean="0"/>
              <a:t>‹#›</a:t>
            </a:fld>
            <a:endParaRPr lang="en-US"/>
          </a:p>
        </p:txBody>
      </p:sp>
    </p:spTree>
    <p:extLst>
      <p:ext uri="{BB962C8B-B14F-4D97-AF65-F5344CB8AC3E}">
        <p14:creationId xmlns:p14="http://schemas.microsoft.com/office/powerpoint/2010/main" val="44390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0.png"/><Relationship Id="rId1" Type="http://schemas.openxmlformats.org/officeDocument/2006/relationships/slideLayout" Target="../slideLayouts/slideLayout2.xml"/><Relationship Id="rId5" Type="http://schemas.openxmlformats.org/officeDocument/2006/relationships/image" Target="../media/image470.png"/><Relationship Id="rId4" Type="http://schemas.openxmlformats.org/officeDocument/2006/relationships/image" Target="../media/image46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50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56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E12F08-DEEA-45B9-87D2-892CBA01D90C}"/>
              </a:ext>
            </a:extLst>
          </p:cNvPr>
          <p:cNvSpPr>
            <a:spLocks noGrp="1"/>
          </p:cNvSpPr>
          <p:nvPr>
            <p:ph type="ctrTitle"/>
          </p:nvPr>
        </p:nvSpPr>
        <p:spPr>
          <a:xfrm>
            <a:off x="4558147" y="2622465"/>
            <a:ext cx="7153955" cy="1613069"/>
          </a:xfrm>
        </p:spPr>
        <p:txBody>
          <a:bodyPr>
            <a:normAutofit fontScale="90000"/>
          </a:bodyPr>
          <a:lstStyle/>
          <a:p>
            <a:r>
              <a:rPr lang="et-EE" dirty="0"/>
              <a:t>Vahelduvvool ja kolmefaasiline süsteem</a:t>
            </a:r>
            <a:endParaRPr lang="en-US" dirty="0"/>
          </a:p>
        </p:txBody>
      </p:sp>
      <p:pic>
        <p:nvPicPr>
          <p:cNvPr id="5" name="Picture 4">
            <a:extLst>
              <a:ext uri="{FF2B5EF4-FFF2-40B4-BE49-F238E27FC236}">
                <a16:creationId xmlns:a16="http://schemas.microsoft.com/office/drawing/2014/main" id="{6B739604-A2A2-719E-4F6D-B19ED03CFB66}"/>
              </a:ext>
            </a:extLst>
          </p:cNvPr>
          <p:cNvPicPr>
            <a:picLocks noChangeAspect="1"/>
          </p:cNvPicPr>
          <p:nvPr/>
        </p:nvPicPr>
        <p:blipFill>
          <a:blip r:embed="rId2"/>
          <a:stretch>
            <a:fillRect/>
          </a:stretch>
        </p:blipFill>
        <p:spPr>
          <a:xfrm>
            <a:off x="1" y="0"/>
            <a:ext cx="4558146" cy="6858000"/>
          </a:xfrm>
          <a:prstGeom prst="rect">
            <a:avLst/>
          </a:prstGeom>
        </p:spPr>
      </p:pic>
      <p:cxnSp>
        <p:nvCxnSpPr>
          <p:cNvPr id="6" name="Straight Connector 5">
            <a:extLst>
              <a:ext uri="{FF2B5EF4-FFF2-40B4-BE49-F238E27FC236}">
                <a16:creationId xmlns:a16="http://schemas.microsoft.com/office/drawing/2014/main" id="{AD372E5F-4DB5-9D5A-186C-27B7E2B7F01F}"/>
              </a:ext>
            </a:extLst>
          </p:cNvPr>
          <p:cNvCxnSpPr>
            <a:cxnSpLocks/>
          </p:cNvCxnSpPr>
          <p:nvPr/>
        </p:nvCxnSpPr>
        <p:spPr>
          <a:xfrm flipH="1">
            <a:off x="5677711" y="4245852"/>
            <a:ext cx="446823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04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1043606" y="4474449"/>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6" name="Заголовок 1">
            <a:extLst>
              <a:ext uri="{FF2B5EF4-FFF2-40B4-BE49-F238E27FC236}">
                <a16:creationId xmlns:a16="http://schemas.microsoft.com/office/drawing/2014/main" id="{E4755A33-CB4B-1A71-FC31-F966A8C2507C}"/>
              </a:ext>
            </a:extLst>
          </p:cNvPr>
          <p:cNvSpPr txBox="1">
            <a:spLocks/>
          </p:cNvSpPr>
          <p:nvPr/>
        </p:nvSpPr>
        <p:spPr>
          <a:xfrm>
            <a:off x="1043606" y="1440104"/>
            <a:ext cx="5953150" cy="23925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000" i="0" strike="noStrike" baseline="0" dirty="0">
                <a:latin typeface="+mn-lt"/>
              </a:rPr>
              <a:t>Ajavahemik, mille jooksul nool teeb ühe pöörde, on (T). Seega võime öelda, et vektori pöörlemiskiirus, mida nimetatakse nurkkiiruseks või nurksageduseks, on: </a:t>
            </a:r>
            <a:endParaRPr lang="en-US" sz="2000" i="0" strike="noStrike" baseline="0" dirty="0">
              <a:latin typeface="+mn-lt"/>
            </a:endParaRPr>
          </a:p>
          <a:p>
            <a:pPr algn="just">
              <a:lnSpc>
                <a:spcPct val="150000"/>
              </a:lnSpc>
              <a:spcBef>
                <a:spcPts val="600"/>
              </a:spcBef>
            </a:pPr>
            <a:r>
              <a:rPr lang="et-EE" sz="2000" dirty="0">
                <a:latin typeface="+mn-lt"/>
              </a:rPr>
              <a:t>ω</a:t>
            </a:r>
            <a:r>
              <a:rPr lang="et-EE" sz="2000" i="0" strike="noStrike" baseline="0" dirty="0">
                <a:latin typeface="+mn-lt"/>
              </a:rPr>
              <a:t>= 2</a:t>
            </a:r>
            <a:r>
              <a:rPr lang="el-GR" sz="2000" i="0" strike="noStrike" baseline="0" dirty="0">
                <a:latin typeface="+mn-lt"/>
              </a:rPr>
              <a:t>π</a:t>
            </a:r>
            <a:r>
              <a:rPr lang="et-EE" sz="2000" i="0" strike="noStrike" baseline="0" dirty="0">
                <a:latin typeface="+mn-lt"/>
              </a:rPr>
              <a:t>/T. Asendades T = 1/f</a:t>
            </a:r>
            <a:r>
              <a:rPr lang="en-US" sz="2000" i="0" strike="noStrike" baseline="0" dirty="0">
                <a:latin typeface="+mn-lt"/>
              </a:rPr>
              <a:t> </a:t>
            </a:r>
            <a:r>
              <a:rPr lang="et-EE" sz="2000" i="0" strike="noStrike" baseline="0" dirty="0">
                <a:latin typeface="+mn-lt"/>
              </a:rPr>
              <a:t>, saame:</a:t>
            </a:r>
            <a:endParaRPr lang="en-US" sz="2000" i="0" strike="noStrike" baseline="0" dirty="0">
              <a:latin typeface="+mn-lt"/>
            </a:endParaRPr>
          </a:p>
          <a:p>
            <a:pPr algn="just">
              <a:lnSpc>
                <a:spcPct val="150000"/>
              </a:lnSpc>
              <a:spcBef>
                <a:spcPts val="600"/>
              </a:spcBef>
            </a:pPr>
            <a:endParaRPr lang="en-US" sz="2000" i="0" strike="noStrike" baseline="0" dirty="0">
              <a:latin typeface="+mn-lt"/>
            </a:endParaRPr>
          </a:p>
        </p:txBody>
      </p:sp>
      <p:pic>
        <p:nvPicPr>
          <p:cNvPr id="4" name="Picture 3">
            <a:extLst>
              <a:ext uri="{FF2B5EF4-FFF2-40B4-BE49-F238E27FC236}">
                <a16:creationId xmlns:a16="http://schemas.microsoft.com/office/drawing/2014/main" id="{2E377257-DDF5-EB46-9B86-64630725BEEA}"/>
              </a:ext>
            </a:extLst>
          </p:cNvPr>
          <p:cNvPicPr>
            <a:picLocks noChangeAspect="1"/>
          </p:cNvPicPr>
          <p:nvPr/>
        </p:nvPicPr>
        <p:blipFill>
          <a:blip r:embed="rId3"/>
          <a:stretch>
            <a:fillRect/>
          </a:stretch>
        </p:blipFill>
        <p:spPr>
          <a:xfrm>
            <a:off x="397651" y="4648810"/>
            <a:ext cx="11396698" cy="1975725"/>
          </a:xfrm>
          <a:prstGeom prst="rect">
            <a:avLst/>
          </a:prstGeom>
        </p:spPr>
      </p:pic>
      <p:pic>
        <p:nvPicPr>
          <p:cNvPr id="7" name="Picture 6">
            <a:extLst>
              <a:ext uri="{FF2B5EF4-FFF2-40B4-BE49-F238E27FC236}">
                <a16:creationId xmlns:a16="http://schemas.microsoft.com/office/drawing/2014/main" id="{FE2BEF1E-9C43-7A00-CD86-FDF7E59AC66D}"/>
              </a:ext>
            </a:extLst>
          </p:cNvPr>
          <p:cNvPicPr>
            <a:picLocks noChangeAspect="1"/>
          </p:cNvPicPr>
          <p:nvPr/>
        </p:nvPicPr>
        <p:blipFill>
          <a:blip r:embed="rId4"/>
          <a:stretch>
            <a:fillRect/>
          </a:stretch>
        </p:blipFill>
        <p:spPr>
          <a:xfrm>
            <a:off x="1043606" y="3467675"/>
            <a:ext cx="1923330" cy="948492"/>
          </a:xfrm>
          <a:prstGeom prst="rect">
            <a:avLst/>
          </a:prstGeom>
        </p:spPr>
      </p:pic>
      <p:sp>
        <p:nvSpPr>
          <p:cNvPr id="8" name="Заголовок 1">
            <a:extLst>
              <a:ext uri="{FF2B5EF4-FFF2-40B4-BE49-F238E27FC236}">
                <a16:creationId xmlns:a16="http://schemas.microsoft.com/office/drawing/2014/main" id="{153D0874-4520-2B82-28BC-4AD623641CBA}"/>
              </a:ext>
            </a:extLst>
          </p:cNvPr>
          <p:cNvSpPr txBox="1">
            <a:spLocks/>
          </p:cNvSpPr>
          <p:nvPr/>
        </p:nvSpPr>
        <p:spPr>
          <a:xfrm>
            <a:off x="3352711" y="3550638"/>
            <a:ext cx="5486578" cy="80748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l-GR" sz="2200" noProof="1">
                <a:latin typeface="+mn-lt"/>
              </a:rPr>
              <a:t>ω</a:t>
            </a:r>
            <a:r>
              <a:rPr lang="en-US" sz="2200" noProof="1">
                <a:latin typeface="+mn-lt"/>
              </a:rPr>
              <a:t> – nurkkiirus [rad/s]</a:t>
            </a:r>
          </a:p>
          <a:p>
            <a:pPr algn="just">
              <a:lnSpc>
                <a:spcPct val="150000"/>
              </a:lnSpc>
              <a:spcBef>
                <a:spcPts val="600"/>
              </a:spcBef>
            </a:pPr>
            <a:r>
              <a:rPr lang="fi-FI" sz="2200" noProof="1">
                <a:latin typeface="+mn-lt"/>
              </a:rPr>
              <a:t>f – sagedus [1/s]</a:t>
            </a:r>
          </a:p>
        </p:txBody>
      </p:sp>
      <p:pic>
        <p:nvPicPr>
          <p:cNvPr id="10" name="Picture 9">
            <a:extLst>
              <a:ext uri="{FF2B5EF4-FFF2-40B4-BE49-F238E27FC236}">
                <a16:creationId xmlns:a16="http://schemas.microsoft.com/office/drawing/2014/main" id="{12AB431F-03E3-9B0B-727D-5F90CCA0398E}"/>
              </a:ext>
            </a:extLst>
          </p:cNvPr>
          <p:cNvPicPr>
            <a:picLocks noChangeAspect="1"/>
          </p:cNvPicPr>
          <p:nvPr/>
        </p:nvPicPr>
        <p:blipFill>
          <a:blip r:embed="rId5"/>
          <a:stretch>
            <a:fillRect/>
          </a:stretch>
        </p:blipFill>
        <p:spPr>
          <a:xfrm>
            <a:off x="9013849" y="1650453"/>
            <a:ext cx="2780500" cy="2130513"/>
          </a:xfrm>
          <a:prstGeom prst="rect">
            <a:avLst/>
          </a:prstGeom>
        </p:spPr>
      </p:pic>
      <p:sp>
        <p:nvSpPr>
          <p:cNvPr id="12" name="Rectangle 11">
            <a:extLst>
              <a:ext uri="{FF2B5EF4-FFF2-40B4-BE49-F238E27FC236}">
                <a16:creationId xmlns:a16="http://schemas.microsoft.com/office/drawing/2014/main" id="{DE3AC720-09B5-253C-EF09-41B0F263488D}"/>
              </a:ext>
            </a:extLst>
          </p:cNvPr>
          <p:cNvSpPr/>
          <p:nvPr/>
        </p:nvSpPr>
        <p:spPr>
          <a:xfrm>
            <a:off x="9013849" y="1721796"/>
            <a:ext cx="2688525" cy="2059170"/>
          </a:xfrm>
          <a:prstGeom prst="rect">
            <a:avLst/>
          </a:prstGeom>
          <a:no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28816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1043606" y="4114526"/>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6" name="Заголовок 1">
            <a:extLst>
              <a:ext uri="{FF2B5EF4-FFF2-40B4-BE49-F238E27FC236}">
                <a16:creationId xmlns:a16="http://schemas.microsoft.com/office/drawing/2014/main" id="{E4755A33-CB4B-1A71-FC31-F966A8C2507C}"/>
              </a:ext>
            </a:extLst>
          </p:cNvPr>
          <p:cNvSpPr txBox="1">
            <a:spLocks/>
          </p:cNvSpPr>
          <p:nvPr/>
        </p:nvSpPr>
        <p:spPr>
          <a:xfrm>
            <a:off x="3193286" y="1531590"/>
            <a:ext cx="5953150" cy="2740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n-US" sz="1600" b="1" i="0" u="none" strike="noStrike" baseline="0" dirty="0">
                <a:solidFill>
                  <a:srgbClr val="FF0000"/>
                </a:solidFill>
                <a:latin typeface="+mn-lt"/>
              </a:rPr>
              <a:t>H5: </a:t>
            </a:r>
            <a:r>
              <a:rPr lang="fi-FI" sz="1600" b="0" i="0" u="none" strike="noStrike" baseline="0" dirty="0">
                <a:latin typeface="+mn-lt"/>
              </a:rPr>
              <a:t>Vektor pöörleb sagedusega 50 Hz. Määrake nurkkiirust</a:t>
            </a:r>
          </a:p>
          <a:p>
            <a:pPr algn="just">
              <a:lnSpc>
                <a:spcPct val="150000"/>
              </a:lnSpc>
              <a:spcBef>
                <a:spcPts val="600"/>
              </a:spcBef>
            </a:pPr>
            <a:endParaRPr lang="fi-FI" sz="1600" b="0" i="0" u="none" strike="noStrike" baseline="0" dirty="0">
              <a:latin typeface="+mn-lt"/>
            </a:endParaRPr>
          </a:p>
          <a:p>
            <a:pPr algn="just">
              <a:lnSpc>
                <a:spcPct val="150000"/>
              </a:lnSpc>
              <a:spcBef>
                <a:spcPts val="600"/>
              </a:spcBef>
            </a:pPr>
            <a:r>
              <a:rPr lang="fi-FI" sz="1600" b="1" dirty="0">
                <a:solidFill>
                  <a:srgbClr val="FF0000"/>
                </a:solidFill>
                <a:latin typeface="+mn-lt"/>
              </a:rPr>
              <a:t>H6: </a:t>
            </a:r>
            <a:r>
              <a:rPr lang="en-US" sz="1600" b="1" i="0" u="none" strike="noStrike" baseline="0" dirty="0">
                <a:solidFill>
                  <a:srgbClr val="FF0000"/>
                </a:solidFill>
                <a:latin typeface="+mn-lt"/>
              </a:rPr>
              <a:t> </a:t>
            </a:r>
            <a:r>
              <a:rPr lang="fi-FI" sz="1600" i="0" u="none" strike="noStrike" baseline="0" dirty="0">
                <a:latin typeface="+mn-lt"/>
              </a:rPr>
              <a:t>Sinusoidse elektromagnetvälja perioodi kestus on 0,01s. Määrake nurkkiirust.</a:t>
            </a:r>
            <a:endParaRPr lang="et-EE" sz="1600" i="1" u="none" strike="noStrike" baseline="0" noProof="1">
              <a:latin typeface="+mn-lt"/>
            </a:endParaRPr>
          </a:p>
        </p:txBody>
      </p:sp>
      <p:pic>
        <p:nvPicPr>
          <p:cNvPr id="4" name="Picture 3">
            <a:extLst>
              <a:ext uri="{FF2B5EF4-FFF2-40B4-BE49-F238E27FC236}">
                <a16:creationId xmlns:a16="http://schemas.microsoft.com/office/drawing/2014/main" id="{2E377257-DDF5-EB46-9B86-64630725BEEA}"/>
              </a:ext>
            </a:extLst>
          </p:cNvPr>
          <p:cNvPicPr>
            <a:picLocks noChangeAspect="1"/>
          </p:cNvPicPr>
          <p:nvPr/>
        </p:nvPicPr>
        <p:blipFill>
          <a:blip r:embed="rId3"/>
          <a:stretch>
            <a:fillRect/>
          </a:stretch>
        </p:blipFill>
        <p:spPr>
          <a:xfrm>
            <a:off x="397651" y="4648810"/>
            <a:ext cx="11396698" cy="1975725"/>
          </a:xfrm>
          <a:prstGeom prst="rect">
            <a:avLst/>
          </a:prstGeom>
        </p:spPr>
      </p:pic>
      <p:pic>
        <p:nvPicPr>
          <p:cNvPr id="5" name="Picture 4">
            <a:extLst>
              <a:ext uri="{FF2B5EF4-FFF2-40B4-BE49-F238E27FC236}">
                <a16:creationId xmlns:a16="http://schemas.microsoft.com/office/drawing/2014/main" id="{D730F365-2B61-2FCB-AC9A-ED37385919E2}"/>
              </a:ext>
            </a:extLst>
          </p:cNvPr>
          <p:cNvPicPr>
            <a:picLocks noChangeAspect="1"/>
          </p:cNvPicPr>
          <p:nvPr/>
        </p:nvPicPr>
        <p:blipFill>
          <a:blip r:embed="rId4"/>
          <a:stretch>
            <a:fillRect/>
          </a:stretch>
        </p:blipFill>
        <p:spPr>
          <a:xfrm>
            <a:off x="195116" y="2038694"/>
            <a:ext cx="2687944" cy="1325562"/>
          </a:xfrm>
          <a:prstGeom prst="rect">
            <a:avLst/>
          </a:prstGeom>
        </p:spPr>
      </p:pic>
    </p:spTree>
    <p:extLst>
      <p:ext uri="{BB962C8B-B14F-4D97-AF65-F5344CB8AC3E}">
        <p14:creationId xmlns:p14="http://schemas.microsoft.com/office/powerpoint/2010/main" val="333808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1043606" y="4114526"/>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6" name="Заголовок 1">
            <a:extLst>
              <a:ext uri="{FF2B5EF4-FFF2-40B4-BE49-F238E27FC236}">
                <a16:creationId xmlns:a16="http://schemas.microsoft.com/office/drawing/2014/main" id="{E4755A33-CB4B-1A71-FC31-F966A8C2507C}"/>
              </a:ext>
            </a:extLst>
          </p:cNvPr>
          <p:cNvSpPr txBox="1">
            <a:spLocks/>
          </p:cNvSpPr>
          <p:nvPr/>
        </p:nvSpPr>
        <p:spPr>
          <a:xfrm>
            <a:off x="1043606" y="1531590"/>
            <a:ext cx="5953150" cy="2740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000" i="0" u="none" strike="noStrike" baseline="0" noProof="1">
                <a:latin typeface="+mn-lt"/>
              </a:rPr>
              <a:t>Nurkkiirust (</a:t>
            </a:r>
            <a:r>
              <a:rPr lang="el-GR" sz="2000" i="0" u="none" strike="noStrike" baseline="0" noProof="1">
                <a:latin typeface="+mn-lt"/>
              </a:rPr>
              <a:t>ω</a:t>
            </a:r>
            <a:r>
              <a:rPr lang="et-EE" sz="2000" i="0" u="none" strike="noStrike" baseline="0" noProof="1">
                <a:latin typeface="+mn-lt"/>
              </a:rPr>
              <a:t>) saab esitada </a:t>
            </a:r>
            <a:r>
              <a:rPr lang="en-US" sz="2000" i="0" u="none" strike="noStrike" baseline="0" noProof="1">
                <a:latin typeface="+mn-lt"/>
              </a:rPr>
              <a:t>kui </a:t>
            </a:r>
            <a:r>
              <a:rPr lang="et-EE" sz="2000" i="0" u="none" strike="noStrike" baseline="0" noProof="1">
                <a:latin typeface="+mn-lt"/>
              </a:rPr>
              <a:t>nurk radiaanides, mille vektor läbib ringjoonel ühe raadiuse ajaühik</a:t>
            </a:r>
            <a:r>
              <a:rPr lang="en-US" sz="2000" i="0" u="none" strike="noStrike" baseline="0" noProof="1">
                <a:latin typeface="+mn-lt"/>
              </a:rPr>
              <a:t>u </a:t>
            </a:r>
            <a:r>
              <a:rPr lang="et-EE" sz="2000" i="0" u="none" strike="noStrike" baseline="0" noProof="1">
                <a:latin typeface="+mn-lt"/>
              </a:rPr>
              <a:t>kohta</a:t>
            </a:r>
            <a:r>
              <a:rPr lang="en-US" sz="2000" i="0" u="none" strike="noStrike" baseline="0" noProof="1">
                <a:latin typeface="+mn-lt"/>
              </a:rPr>
              <a:t> </a:t>
            </a:r>
            <a:r>
              <a:rPr lang="et-EE" sz="2000" i="0" u="none" strike="noStrike" baseline="0" noProof="1">
                <a:latin typeface="+mn-lt"/>
              </a:rPr>
              <a:t>. On selge, et ajavahemikul (t) see läbib nurga, mis on võrdne t radi</a:t>
            </a:r>
            <a:r>
              <a:rPr lang="en-US" sz="2000" i="0" u="none" strike="noStrike" baseline="0" noProof="1">
                <a:latin typeface="+mn-lt"/>
              </a:rPr>
              <a:t>aanidega</a:t>
            </a:r>
            <a:r>
              <a:rPr lang="et-EE" sz="2000" i="0" u="none" strike="noStrike" baseline="0" noProof="1">
                <a:latin typeface="+mn-lt"/>
              </a:rPr>
              <a:t>.</a:t>
            </a:r>
            <a:endParaRPr lang="en-US" sz="2000" i="0" u="none" strike="noStrike" baseline="0" noProof="1">
              <a:latin typeface="+mn-lt"/>
            </a:endParaRPr>
          </a:p>
          <a:p>
            <a:pPr algn="just">
              <a:lnSpc>
                <a:spcPct val="150000"/>
              </a:lnSpc>
              <a:spcBef>
                <a:spcPts val="600"/>
              </a:spcBef>
            </a:pPr>
            <a:r>
              <a:rPr lang="el-GR" sz="2000" b="1" i="0" u="sng" strike="noStrike" baseline="0" dirty="0">
                <a:latin typeface="+mn-lt"/>
              </a:rPr>
              <a:t>α</a:t>
            </a:r>
            <a:r>
              <a:rPr lang="ru-RU" sz="2000" b="1" i="0" u="sng" strike="noStrike" baseline="0" dirty="0">
                <a:latin typeface="+mn-lt"/>
              </a:rPr>
              <a:t>[</a:t>
            </a:r>
            <a:r>
              <a:rPr lang="en-US" sz="2000" b="1" i="0" u="sng" strike="noStrike" baseline="0" dirty="0">
                <a:latin typeface="+mn-lt"/>
              </a:rPr>
              <a:t>rad</a:t>
            </a:r>
            <a:r>
              <a:rPr lang="ru-RU" sz="2000" b="1" i="0" u="sng" strike="noStrike" baseline="0" dirty="0">
                <a:latin typeface="+mn-lt"/>
              </a:rPr>
              <a:t>] = </a:t>
            </a:r>
            <a:r>
              <a:rPr lang="el-GR" sz="2000" b="1" i="0" u="sng" strike="noStrike" baseline="0" dirty="0">
                <a:latin typeface="+mn-lt"/>
              </a:rPr>
              <a:t>ω</a:t>
            </a:r>
            <a:r>
              <a:rPr lang="en-US" sz="2000" b="1" i="0" u="sng" strike="noStrike" baseline="0" dirty="0">
                <a:latin typeface="+mn-lt"/>
              </a:rPr>
              <a:t>t</a:t>
            </a:r>
            <a:endParaRPr lang="en-US" sz="2000" b="1" i="0" u="sng" strike="noStrike" baseline="0" dirty="0">
              <a:solidFill>
                <a:srgbClr val="FF0000"/>
              </a:solidFill>
              <a:latin typeface="+mn-lt"/>
            </a:endParaRPr>
          </a:p>
          <a:p>
            <a:pPr algn="just">
              <a:lnSpc>
                <a:spcPct val="150000"/>
              </a:lnSpc>
              <a:spcBef>
                <a:spcPts val="600"/>
              </a:spcBef>
            </a:pPr>
            <a:endParaRPr lang="et-EE" sz="2000" i="1" u="none" strike="noStrike" baseline="0" noProof="1">
              <a:latin typeface="+mn-lt"/>
            </a:endParaRPr>
          </a:p>
        </p:txBody>
      </p:sp>
      <p:pic>
        <p:nvPicPr>
          <p:cNvPr id="4" name="Picture 3">
            <a:extLst>
              <a:ext uri="{FF2B5EF4-FFF2-40B4-BE49-F238E27FC236}">
                <a16:creationId xmlns:a16="http://schemas.microsoft.com/office/drawing/2014/main" id="{2E377257-DDF5-EB46-9B86-64630725BEEA}"/>
              </a:ext>
            </a:extLst>
          </p:cNvPr>
          <p:cNvPicPr>
            <a:picLocks noChangeAspect="1"/>
          </p:cNvPicPr>
          <p:nvPr/>
        </p:nvPicPr>
        <p:blipFill>
          <a:blip r:embed="rId3"/>
          <a:stretch>
            <a:fillRect/>
          </a:stretch>
        </p:blipFill>
        <p:spPr>
          <a:xfrm>
            <a:off x="397651" y="4648810"/>
            <a:ext cx="11396698" cy="1975725"/>
          </a:xfrm>
          <a:prstGeom prst="rect">
            <a:avLst/>
          </a:prstGeom>
        </p:spPr>
      </p:pic>
      <p:sp>
        <p:nvSpPr>
          <p:cNvPr id="7" name="Заголовок 1">
            <a:extLst>
              <a:ext uri="{FF2B5EF4-FFF2-40B4-BE49-F238E27FC236}">
                <a16:creationId xmlns:a16="http://schemas.microsoft.com/office/drawing/2014/main" id="{9F0A825E-E355-48E9-199B-AF089ED54D95}"/>
              </a:ext>
            </a:extLst>
          </p:cNvPr>
          <p:cNvSpPr txBox="1">
            <a:spLocks/>
          </p:cNvSpPr>
          <p:nvPr/>
        </p:nvSpPr>
        <p:spPr>
          <a:xfrm>
            <a:off x="6705422" y="3246837"/>
            <a:ext cx="5486578" cy="1013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000" noProof="1">
                <a:latin typeface="+mn-lt"/>
              </a:rPr>
              <a:t> </a:t>
            </a:r>
            <a:r>
              <a:rPr lang="el-GR" sz="2000" noProof="1">
                <a:latin typeface="+mn-lt"/>
              </a:rPr>
              <a:t>α</a:t>
            </a:r>
            <a:r>
              <a:rPr lang="et-EE" sz="2000" noProof="1">
                <a:latin typeface="+mn-lt"/>
              </a:rPr>
              <a:t>- noole</a:t>
            </a:r>
            <a:r>
              <a:rPr lang="en-US" sz="2000" noProof="1">
                <a:latin typeface="+mn-lt"/>
              </a:rPr>
              <a:t> p</a:t>
            </a:r>
            <a:r>
              <a:rPr lang="et-EE" sz="2000" noProof="1">
                <a:latin typeface="+mn-lt"/>
              </a:rPr>
              <a:t>öörlemis nurk [rad];</a:t>
            </a:r>
          </a:p>
          <a:p>
            <a:pPr algn="just">
              <a:lnSpc>
                <a:spcPct val="150000"/>
              </a:lnSpc>
              <a:spcBef>
                <a:spcPts val="600"/>
              </a:spcBef>
            </a:pPr>
            <a:r>
              <a:rPr lang="el-GR" sz="2000" noProof="1">
                <a:latin typeface="+mn-lt"/>
              </a:rPr>
              <a:t>ω</a:t>
            </a:r>
            <a:r>
              <a:rPr lang="et-EE" sz="2000" noProof="1">
                <a:latin typeface="+mn-lt"/>
              </a:rPr>
              <a:t> - nurkkiirus [rad/s];</a:t>
            </a:r>
          </a:p>
          <a:p>
            <a:pPr algn="just">
              <a:lnSpc>
                <a:spcPct val="150000"/>
              </a:lnSpc>
              <a:spcBef>
                <a:spcPts val="600"/>
              </a:spcBef>
            </a:pPr>
            <a:r>
              <a:rPr lang="et-EE" sz="2000" noProof="1">
                <a:latin typeface="+mn-lt"/>
              </a:rPr>
              <a:t>t - noole liikumise aeg ringis [s].</a:t>
            </a:r>
            <a:endParaRPr lang="fi-FI" sz="2000" noProof="1">
              <a:latin typeface="+mn-lt"/>
            </a:endParaRPr>
          </a:p>
        </p:txBody>
      </p:sp>
    </p:spTree>
    <p:extLst>
      <p:ext uri="{BB962C8B-B14F-4D97-AF65-F5344CB8AC3E}">
        <p14:creationId xmlns:p14="http://schemas.microsoft.com/office/powerpoint/2010/main" val="259926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1043606" y="4114526"/>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6" name="Заголовок 1">
            <a:extLst>
              <a:ext uri="{FF2B5EF4-FFF2-40B4-BE49-F238E27FC236}">
                <a16:creationId xmlns:a16="http://schemas.microsoft.com/office/drawing/2014/main" id="{E4755A33-CB4B-1A71-FC31-F966A8C2507C}"/>
              </a:ext>
            </a:extLst>
          </p:cNvPr>
          <p:cNvSpPr txBox="1">
            <a:spLocks/>
          </p:cNvSpPr>
          <p:nvPr/>
        </p:nvSpPr>
        <p:spPr>
          <a:xfrm>
            <a:off x="1043606" y="1531590"/>
            <a:ext cx="5953150" cy="2740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000" b="1" i="0" u="none" strike="noStrike" baseline="0" noProof="1">
                <a:solidFill>
                  <a:srgbClr val="FF0000"/>
                </a:solidFill>
                <a:latin typeface="+mn-lt"/>
              </a:rPr>
              <a:t>H7</a:t>
            </a:r>
            <a:r>
              <a:rPr lang="en-US" sz="2000" b="1" i="0" u="none" strike="noStrike" baseline="0" noProof="1">
                <a:solidFill>
                  <a:srgbClr val="FF0000"/>
                </a:solidFill>
                <a:latin typeface="+mn-lt"/>
              </a:rPr>
              <a:t>: </a:t>
            </a:r>
            <a:r>
              <a:rPr lang="en-US" sz="2000" i="0" u="none" strike="noStrike" baseline="0" noProof="1">
                <a:latin typeface="+mn-lt"/>
              </a:rPr>
              <a:t>Antud E.m.j sagedusega 50 Hz. Millise nurga läbib E.m.j-vektor 0,005 s jooksul alates toimingust? Määrake nurga väärtus radiaanides ja kraadides.</a:t>
            </a:r>
            <a:endParaRPr lang="en-US" sz="2000" b="1" i="0" u="sng" strike="noStrike" baseline="0" dirty="0">
              <a:solidFill>
                <a:srgbClr val="FF0000"/>
              </a:solidFill>
              <a:latin typeface="+mn-lt"/>
            </a:endParaRPr>
          </a:p>
          <a:p>
            <a:pPr algn="just">
              <a:lnSpc>
                <a:spcPct val="150000"/>
              </a:lnSpc>
              <a:spcBef>
                <a:spcPts val="600"/>
              </a:spcBef>
            </a:pPr>
            <a:endParaRPr lang="et-EE" sz="2000" i="1" u="none" strike="noStrike" baseline="0" noProof="1">
              <a:latin typeface="+mn-lt"/>
            </a:endParaRPr>
          </a:p>
        </p:txBody>
      </p:sp>
      <p:pic>
        <p:nvPicPr>
          <p:cNvPr id="4" name="Picture 3">
            <a:extLst>
              <a:ext uri="{FF2B5EF4-FFF2-40B4-BE49-F238E27FC236}">
                <a16:creationId xmlns:a16="http://schemas.microsoft.com/office/drawing/2014/main" id="{2E377257-DDF5-EB46-9B86-64630725BEEA}"/>
              </a:ext>
            </a:extLst>
          </p:cNvPr>
          <p:cNvPicPr>
            <a:picLocks noChangeAspect="1"/>
          </p:cNvPicPr>
          <p:nvPr/>
        </p:nvPicPr>
        <p:blipFill>
          <a:blip r:embed="rId3"/>
          <a:stretch>
            <a:fillRect/>
          </a:stretch>
        </p:blipFill>
        <p:spPr>
          <a:xfrm>
            <a:off x="397651" y="4648810"/>
            <a:ext cx="11396698" cy="1975725"/>
          </a:xfrm>
          <a:prstGeom prst="rect">
            <a:avLst/>
          </a:prstGeom>
        </p:spPr>
      </p:pic>
    </p:spTree>
    <p:extLst>
      <p:ext uri="{BB962C8B-B14F-4D97-AF65-F5344CB8AC3E}">
        <p14:creationId xmlns:p14="http://schemas.microsoft.com/office/powerpoint/2010/main" val="218357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1043606" y="4114526"/>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6" name="Заголовок 1">
            <a:extLst>
              <a:ext uri="{FF2B5EF4-FFF2-40B4-BE49-F238E27FC236}">
                <a16:creationId xmlns:a16="http://schemas.microsoft.com/office/drawing/2014/main" id="{E4755A33-CB4B-1A71-FC31-F966A8C2507C}"/>
              </a:ext>
            </a:extLst>
          </p:cNvPr>
          <p:cNvSpPr txBox="1">
            <a:spLocks/>
          </p:cNvSpPr>
          <p:nvPr/>
        </p:nvSpPr>
        <p:spPr>
          <a:xfrm>
            <a:off x="1043606" y="1531590"/>
            <a:ext cx="5953150" cy="1975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n-US" sz="2000" b="1" i="0" u="sng" strike="noStrike" baseline="0" noProof="1">
                <a:latin typeface="+mn-lt"/>
              </a:rPr>
              <a:t>e = Em sin</a:t>
            </a:r>
            <a:r>
              <a:rPr lang="el-GR" sz="2000" b="1" i="0" u="sng" strike="noStrike" baseline="0" noProof="1">
                <a:latin typeface="+mn-lt"/>
              </a:rPr>
              <a:t>ω</a:t>
            </a:r>
            <a:r>
              <a:rPr lang="en-US" sz="2000" b="1" i="0" u="sng" strike="noStrike" baseline="0" noProof="1">
                <a:latin typeface="+mn-lt"/>
              </a:rPr>
              <a:t>t,</a:t>
            </a:r>
          </a:p>
          <a:p>
            <a:pPr algn="just">
              <a:lnSpc>
                <a:spcPct val="150000"/>
              </a:lnSpc>
              <a:spcBef>
                <a:spcPts val="600"/>
              </a:spcBef>
            </a:pPr>
            <a:r>
              <a:rPr lang="et-EE" sz="2000" b="1" i="0" u="none" strike="noStrike" baseline="0" noProof="1">
                <a:solidFill>
                  <a:srgbClr val="FF0000"/>
                </a:solidFill>
                <a:latin typeface="+mn-lt"/>
              </a:rPr>
              <a:t>H</a:t>
            </a:r>
            <a:r>
              <a:rPr lang="en-US" sz="2000" b="1" i="0" u="none" strike="noStrike" baseline="0" noProof="1">
                <a:solidFill>
                  <a:srgbClr val="FF0000"/>
                </a:solidFill>
                <a:latin typeface="+mn-lt"/>
              </a:rPr>
              <a:t>8: </a:t>
            </a:r>
            <a:r>
              <a:rPr lang="en-US" sz="2000" i="0" u="none" strike="noStrike" baseline="0" noProof="1">
                <a:latin typeface="+mn-lt"/>
              </a:rPr>
              <a:t>E.m.j. max väärtus on 100 V ja sagedus 50 Hz. Määrake E.m.j. hetkväärtus 0,001s pärast perioodi algust.</a:t>
            </a:r>
            <a:endParaRPr lang="et-EE" sz="2000" i="1" u="none" strike="noStrike" baseline="0" noProof="1">
              <a:latin typeface="+mn-lt"/>
            </a:endParaRPr>
          </a:p>
        </p:txBody>
      </p:sp>
      <p:pic>
        <p:nvPicPr>
          <p:cNvPr id="4" name="Picture 3">
            <a:extLst>
              <a:ext uri="{FF2B5EF4-FFF2-40B4-BE49-F238E27FC236}">
                <a16:creationId xmlns:a16="http://schemas.microsoft.com/office/drawing/2014/main" id="{2E377257-DDF5-EB46-9B86-64630725BEEA}"/>
              </a:ext>
            </a:extLst>
          </p:cNvPr>
          <p:cNvPicPr>
            <a:picLocks noChangeAspect="1"/>
          </p:cNvPicPr>
          <p:nvPr/>
        </p:nvPicPr>
        <p:blipFill>
          <a:blip r:embed="rId3"/>
          <a:stretch>
            <a:fillRect/>
          </a:stretch>
        </p:blipFill>
        <p:spPr>
          <a:xfrm>
            <a:off x="397651" y="4648810"/>
            <a:ext cx="11396698" cy="1975725"/>
          </a:xfrm>
          <a:prstGeom prst="rect">
            <a:avLst/>
          </a:prstGeom>
        </p:spPr>
      </p:pic>
    </p:spTree>
    <p:extLst>
      <p:ext uri="{BB962C8B-B14F-4D97-AF65-F5344CB8AC3E}">
        <p14:creationId xmlns:p14="http://schemas.microsoft.com/office/powerpoint/2010/main" val="410275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1043606" y="4114526"/>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6" name="Заголовок 1">
            <a:extLst>
              <a:ext uri="{FF2B5EF4-FFF2-40B4-BE49-F238E27FC236}">
                <a16:creationId xmlns:a16="http://schemas.microsoft.com/office/drawing/2014/main" id="{E4755A33-CB4B-1A71-FC31-F966A8C2507C}"/>
              </a:ext>
            </a:extLst>
          </p:cNvPr>
          <p:cNvSpPr txBox="1">
            <a:spLocks/>
          </p:cNvSpPr>
          <p:nvPr/>
        </p:nvSpPr>
        <p:spPr>
          <a:xfrm>
            <a:off x="1043606" y="1531590"/>
            <a:ext cx="5953150" cy="2456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000" b="1" u="sng" noProof="1">
                <a:latin typeface="+mn-lt"/>
              </a:rPr>
              <a:t>I</a:t>
            </a:r>
            <a:r>
              <a:rPr lang="en-US" sz="2000" b="1" i="0" u="sng" strike="noStrike" baseline="0" noProof="1">
                <a:latin typeface="+mn-lt"/>
              </a:rPr>
              <a:t> = </a:t>
            </a:r>
            <a:r>
              <a:rPr lang="et-EE" sz="2000" b="1" i="0" u="sng" strike="noStrike" baseline="0" noProof="1">
                <a:latin typeface="+mn-lt"/>
              </a:rPr>
              <a:t>I</a:t>
            </a:r>
            <a:r>
              <a:rPr lang="en-US" sz="2000" b="1" i="0" u="sng" strike="noStrike" baseline="0" noProof="1">
                <a:latin typeface="+mn-lt"/>
              </a:rPr>
              <a:t>m sin</a:t>
            </a:r>
            <a:r>
              <a:rPr lang="el-GR" sz="2000" b="1" i="0" u="sng" strike="noStrike" baseline="0" noProof="1">
                <a:latin typeface="+mn-lt"/>
              </a:rPr>
              <a:t>ω</a:t>
            </a:r>
            <a:r>
              <a:rPr lang="en-US" sz="2000" b="1" i="0" u="sng" strike="noStrike" baseline="0" noProof="1">
                <a:latin typeface="+mn-lt"/>
              </a:rPr>
              <a:t>t,</a:t>
            </a:r>
          </a:p>
          <a:p>
            <a:pPr algn="just">
              <a:lnSpc>
                <a:spcPct val="150000"/>
              </a:lnSpc>
              <a:spcBef>
                <a:spcPts val="600"/>
              </a:spcBef>
            </a:pPr>
            <a:r>
              <a:rPr lang="et-EE" sz="2000" b="1" i="0" u="none" strike="noStrike" baseline="0" noProof="1">
                <a:solidFill>
                  <a:srgbClr val="FF0000"/>
                </a:solidFill>
                <a:latin typeface="+mn-lt"/>
              </a:rPr>
              <a:t>H</a:t>
            </a:r>
            <a:r>
              <a:rPr lang="en-US" sz="2000" b="1" noProof="1">
                <a:solidFill>
                  <a:srgbClr val="FF0000"/>
                </a:solidFill>
                <a:latin typeface="+mn-lt"/>
              </a:rPr>
              <a:t>9</a:t>
            </a:r>
            <a:r>
              <a:rPr lang="en-US" sz="2000" b="1" i="0" u="none" strike="noStrike" baseline="0" noProof="1">
                <a:solidFill>
                  <a:srgbClr val="FF0000"/>
                </a:solidFill>
                <a:latin typeface="+mn-lt"/>
              </a:rPr>
              <a:t>: </a:t>
            </a:r>
            <a:r>
              <a:rPr lang="en-US" sz="2000" i="0" u="none" strike="noStrike" baseline="0" noProof="1">
                <a:latin typeface="+mn-lt"/>
              </a:rPr>
              <a:t>Vahelduvvoolu maksimaalne väärtus on 10 A ja selle sagedus on 314 radiaani sekundis. Määrata hetkv</a:t>
            </a:r>
            <a:r>
              <a:rPr lang="et-EE" sz="2000" noProof="1">
                <a:latin typeface="+mn-lt"/>
              </a:rPr>
              <a:t>äärtust</a:t>
            </a:r>
            <a:r>
              <a:rPr lang="en-US" sz="2000" i="0" u="none" strike="noStrike" baseline="0" noProof="1">
                <a:latin typeface="+mn-lt"/>
              </a:rPr>
              <a:t> 0,002 s pärast perioodi algust.</a:t>
            </a:r>
            <a:endParaRPr lang="et-EE" sz="2000" i="1" u="none" strike="noStrike" baseline="0" noProof="1">
              <a:latin typeface="+mn-lt"/>
            </a:endParaRPr>
          </a:p>
        </p:txBody>
      </p:sp>
      <p:pic>
        <p:nvPicPr>
          <p:cNvPr id="4" name="Picture 3">
            <a:extLst>
              <a:ext uri="{FF2B5EF4-FFF2-40B4-BE49-F238E27FC236}">
                <a16:creationId xmlns:a16="http://schemas.microsoft.com/office/drawing/2014/main" id="{2E377257-DDF5-EB46-9B86-64630725BEEA}"/>
              </a:ext>
            </a:extLst>
          </p:cNvPr>
          <p:cNvPicPr>
            <a:picLocks noChangeAspect="1"/>
          </p:cNvPicPr>
          <p:nvPr/>
        </p:nvPicPr>
        <p:blipFill>
          <a:blip r:embed="rId3"/>
          <a:stretch>
            <a:fillRect/>
          </a:stretch>
        </p:blipFill>
        <p:spPr>
          <a:xfrm>
            <a:off x="397651" y="4648810"/>
            <a:ext cx="11396698" cy="1975725"/>
          </a:xfrm>
          <a:prstGeom prst="rect">
            <a:avLst/>
          </a:prstGeom>
        </p:spPr>
      </p:pic>
    </p:spTree>
    <p:extLst>
      <p:ext uri="{BB962C8B-B14F-4D97-AF65-F5344CB8AC3E}">
        <p14:creationId xmlns:p14="http://schemas.microsoft.com/office/powerpoint/2010/main" val="351785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3049551" y="376617"/>
            <a:ext cx="6378598" cy="572328"/>
          </a:xfrm>
        </p:spPr>
        <p:txBody>
          <a:bodyPr>
            <a:normAutofit fontScale="90000"/>
          </a:bodyPr>
          <a:lstStyle/>
          <a:p>
            <a:r>
              <a:rPr lang="et-EE" b="1" dirty="0">
                <a:solidFill>
                  <a:schemeClr val="bg1"/>
                </a:solidFill>
                <a:latin typeface="Abadi" panose="020B0604020104020204" pitchFamily="34" charset="0"/>
              </a:rPr>
              <a:t>VAHELDUVVOOLU ALGFAAS</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6373505" y="5515313"/>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6238850" y="1702180"/>
            <a:ext cx="5486578" cy="3599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200" noProof="1">
                <a:latin typeface="Calibri" panose="020F0502020204030204" pitchFamily="34" charset="0"/>
                <a:cs typeface="Calibri" panose="020F0502020204030204" pitchFamily="34" charset="0"/>
              </a:rPr>
              <a:t>Komponentide sisselülitamisel, kui </a:t>
            </a:r>
            <a:r>
              <a:rPr lang="et-EE" sz="2200" u="sng" noProof="1">
                <a:latin typeface="Calibri" panose="020F0502020204030204" pitchFamily="34" charset="0"/>
                <a:cs typeface="Calibri" panose="020F0502020204030204" pitchFamily="34" charset="0"/>
              </a:rPr>
              <a:t>t</a:t>
            </a:r>
            <a:r>
              <a:rPr lang="en-US" sz="2200" u="sng" noProof="1">
                <a:latin typeface="Calibri" panose="020F0502020204030204" pitchFamily="34" charset="0"/>
                <a:cs typeface="Calibri" panose="020F0502020204030204" pitchFamily="34" charset="0"/>
              </a:rPr>
              <a:t>=0</a:t>
            </a:r>
            <a:r>
              <a:rPr lang="en-US" sz="2200" noProof="1">
                <a:latin typeface="Calibri" panose="020F0502020204030204" pitchFamily="34" charset="0"/>
                <a:cs typeface="Calibri" panose="020F0502020204030204" pitchFamily="34" charset="0"/>
              </a:rPr>
              <a:t>, </a:t>
            </a:r>
            <a:r>
              <a:rPr lang="en-US" sz="2200" b="1" noProof="1">
                <a:solidFill>
                  <a:srgbClr val="FF0000"/>
                </a:solidFill>
                <a:latin typeface="Calibri" panose="020F0502020204030204" pitchFamily="34" charset="0"/>
                <a:cs typeface="Calibri" panose="020F0502020204030204" pitchFamily="34" charset="0"/>
              </a:rPr>
              <a:t>ei pea olema </a:t>
            </a:r>
            <a:r>
              <a:rPr lang="en-US" sz="2200" b="1" u="sng" noProof="1">
                <a:solidFill>
                  <a:srgbClr val="FF0000"/>
                </a:solidFill>
                <a:latin typeface="Calibri" panose="020F0502020204030204" pitchFamily="34" charset="0"/>
                <a:cs typeface="Calibri" panose="020F0502020204030204" pitchFamily="34" charset="0"/>
              </a:rPr>
              <a:t>e=0</a:t>
            </a:r>
            <a:r>
              <a:rPr lang="en-US" sz="2200" b="1" noProof="1">
                <a:latin typeface="Calibri" panose="020F0502020204030204" pitchFamily="34" charset="0"/>
                <a:cs typeface="Calibri" panose="020F0502020204030204" pitchFamily="34" charset="0"/>
              </a:rPr>
              <a:t>.</a:t>
            </a:r>
            <a:r>
              <a:rPr lang="en-US" sz="2200" noProof="1">
                <a:latin typeface="Calibri" panose="020F0502020204030204" pitchFamily="34" charset="0"/>
                <a:cs typeface="Calibri" panose="020F0502020204030204" pitchFamily="34" charset="0"/>
              </a:rPr>
              <a:t> </a:t>
            </a:r>
          </a:p>
          <a:p>
            <a:pPr algn="just">
              <a:lnSpc>
                <a:spcPct val="150000"/>
              </a:lnSpc>
              <a:spcBef>
                <a:spcPts val="600"/>
              </a:spcBef>
            </a:pPr>
            <a:r>
              <a:rPr lang="fi-FI" sz="2200" b="1" i="1" noProof="1">
                <a:solidFill>
                  <a:srgbClr val="FF0000"/>
                </a:solidFill>
                <a:latin typeface="Calibri" panose="020F0502020204030204" pitchFamily="34" charset="0"/>
                <a:cs typeface="Calibri" panose="020F0502020204030204" pitchFamily="34" charset="0"/>
              </a:rPr>
              <a:t>Algfaasinurgaks ehk algfaasiks </a:t>
            </a:r>
            <a:r>
              <a:rPr lang="fi-FI" sz="2200" noProof="1">
                <a:latin typeface="Calibri" panose="020F0502020204030204" pitchFamily="34" charset="0"/>
                <a:cs typeface="Calibri" panose="020F0502020204030204" pitchFamily="34" charset="0"/>
              </a:rPr>
              <a:t>nimetatakse </a:t>
            </a:r>
          </a:p>
          <a:p>
            <a:pPr algn="just">
              <a:lnSpc>
                <a:spcPct val="150000"/>
              </a:lnSpc>
              <a:spcBef>
                <a:spcPts val="600"/>
              </a:spcBef>
            </a:pPr>
            <a:r>
              <a:rPr lang="fi-FI" sz="2200" noProof="1">
                <a:latin typeface="Calibri" panose="020F0502020204030204" pitchFamily="34" charset="0"/>
                <a:cs typeface="Calibri" panose="020F0502020204030204" pitchFamily="34" charset="0"/>
              </a:rPr>
              <a:t>elektrilist nurka </a:t>
            </a:r>
            <a:r>
              <a:rPr lang="el-GR" sz="2200" noProof="1">
                <a:latin typeface="Calibri" panose="020F0502020204030204" pitchFamily="34" charset="0"/>
                <a:cs typeface="Calibri" panose="020F0502020204030204" pitchFamily="34" charset="0"/>
              </a:rPr>
              <a:t>ψ, </a:t>
            </a:r>
            <a:r>
              <a:rPr lang="fi-FI" sz="2200" noProof="1">
                <a:latin typeface="Calibri" panose="020F0502020204030204" pitchFamily="34" charset="0"/>
                <a:cs typeface="Calibri" panose="020F0502020204030204" pitchFamily="34" charset="0"/>
              </a:rPr>
              <a:t>mis on möödunud perioodi </a:t>
            </a:r>
          </a:p>
          <a:p>
            <a:pPr algn="just">
              <a:lnSpc>
                <a:spcPct val="150000"/>
              </a:lnSpc>
              <a:spcBef>
                <a:spcPts val="600"/>
              </a:spcBef>
            </a:pPr>
            <a:r>
              <a:rPr lang="fi-FI" sz="2200" noProof="1">
                <a:latin typeface="Calibri" panose="020F0502020204030204" pitchFamily="34" charset="0"/>
                <a:cs typeface="Calibri" panose="020F0502020204030204" pitchFamily="34" charset="0"/>
              </a:rPr>
              <a:t>algusest vaatluse alghetkeni, mida tähistab teljestiku nullpunkt. </a:t>
            </a:r>
          </a:p>
          <a:p>
            <a:pPr algn="just">
              <a:lnSpc>
                <a:spcPct val="150000"/>
              </a:lnSpc>
              <a:spcBef>
                <a:spcPts val="600"/>
              </a:spcBef>
            </a:pPr>
            <a:endParaRPr lang="fi-FI" sz="2200" noProof="1">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FFBE251-7225-EBE4-97C6-58F04C3309D7}"/>
              </a:ext>
            </a:extLst>
          </p:cNvPr>
          <p:cNvPicPr>
            <a:picLocks noChangeAspect="1"/>
          </p:cNvPicPr>
          <p:nvPr/>
        </p:nvPicPr>
        <p:blipFill>
          <a:blip r:embed="rId3"/>
          <a:stretch>
            <a:fillRect/>
          </a:stretch>
        </p:blipFill>
        <p:spPr>
          <a:xfrm>
            <a:off x="310930" y="2444704"/>
            <a:ext cx="5226802" cy="3070605"/>
          </a:xfrm>
          <a:prstGeom prst="rect">
            <a:avLst/>
          </a:prstGeom>
        </p:spPr>
      </p:pic>
      <p:pic>
        <p:nvPicPr>
          <p:cNvPr id="8" name="Picture 7">
            <a:extLst>
              <a:ext uri="{FF2B5EF4-FFF2-40B4-BE49-F238E27FC236}">
                <a16:creationId xmlns:a16="http://schemas.microsoft.com/office/drawing/2014/main" id="{4C3A6873-8EEC-F0AB-2CEE-1FFE4AF85658}"/>
              </a:ext>
            </a:extLst>
          </p:cNvPr>
          <p:cNvPicPr>
            <a:picLocks noChangeAspect="1"/>
          </p:cNvPicPr>
          <p:nvPr/>
        </p:nvPicPr>
        <p:blipFill>
          <a:blip r:embed="rId4"/>
          <a:stretch>
            <a:fillRect/>
          </a:stretch>
        </p:blipFill>
        <p:spPr>
          <a:xfrm>
            <a:off x="6373505" y="5729055"/>
            <a:ext cx="3772444" cy="888700"/>
          </a:xfrm>
          <a:prstGeom prst="rect">
            <a:avLst/>
          </a:prstGeom>
        </p:spPr>
      </p:pic>
      <p:sp>
        <p:nvSpPr>
          <p:cNvPr id="10" name="Rectangle: Rounded Corners 9">
            <a:extLst>
              <a:ext uri="{FF2B5EF4-FFF2-40B4-BE49-F238E27FC236}">
                <a16:creationId xmlns:a16="http://schemas.microsoft.com/office/drawing/2014/main" id="{3FD1B8FB-AE0A-D8EB-A5F9-2E7B217BC736}"/>
              </a:ext>
            </a:extLst>
          </p:cNvPr>
          <p:cNvSpPr/>
          <p:nvPr/>
        </p:nvSpPr>
        <p:spPr>
          <a:xfrm>
            <a:off x="6238850" y="2811294"/>
            <a:ext cx="5486578" cy="2120629"/>
          </a:xfrm>
          <a:prstGeom prst="roundRect">
            <a:avLst/>
          </a:prstGeom>
          <a:no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695851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3049551" y="376617"/>
            <a:ext cx="6378598" cy="572328"/>
          </a:xfrm>
        </p:spPr>
        <p:txBody>
          <a:bodyPr>
            <a:normAutofit fontScale="90000"/>
          </a:bodyPr>
          <a:lstStyle/>
          <a:p>
            <a:r>
              <a:rPr lang="et-EE" b="1" dirty="0">
                <a:solidFill>
                  <a:schemeClr val="bg1"/>
                </a:solidFill>
                <a:latin typeface="Abadi" panose="020B0604020104020204" pitchFamily="34" charset="0"/>
              </a:rPr>
              <a:t>VAHELDUVVOOLU ALGFAAS</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126460" y="5009475"/>
            <a:ext cx="11799651"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5907902" y="1423566"/>
            <a:ext cx="5735899" cy="14994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200" noProof="1">
                <a:latin typeface="Calibri" panose="020F0502020204030204" pitchFamily="34" charset="0"/>
                <a:cs typeface="Calibri" panose="020F0502020204030204" pitchFamily="34" charset="0"/>
              </a:rPr>
              <a:t>Ajahetkel t = 0, kui joonisel algab vaatlus, on </a:t>
            </a:r>
          </a:p>
          <a:p>
            <a:pPr algn="just">
              <a:lnSpc>
                <a:spcPct val="150000"/>
              </a:lnSpc>
              <a:spcBef>
                <a:spcPts val="600"/>
              </a:spcBef>
            </a:pPr>
            <a:r>
              <a:rPr lang="et-EE" sz="2200" noProof="1">
                <a:latin typeface="Calibri" panose="020F0502020204030204" pitchFamily="34" charset="0"/>
                <a:cs typeface="Calibri" panose="020F0502020204030204" pitchFamily="34" charset="0"/>
              </a:rPr>
              <a:t>elektromotoorjõu perioodi algusest on möödunud 60° ehk </a:t>
            </a:r>
            <a:r>
              <a:rPr lang="el-GR" sz="2200" noProof="1">
                <a:latin typeface="Calibri" panose="020F0502020204030204" pitchFamily="34" charset="0"/>
                <a:cs typeface="Calibri" panose="020F0502020204030204" pitchFamily="34" charset="0"/>
              </a:rPr>
              <a:t>π/3</a:t>
            </a:r>
            <a:r>
              <a:rPr lang="en-US" sz="2200" noProof="1">
                <a:latin typeface="Calibri" panose="020F0502020204030204" pitchFamily="34" charset="0"/>
                <a:cs typeface="Calibri" panose="020F0502020204030204" pitchFamily="34" charset="0"/>
              </a:rPr>
              <a:t>. </a:t>
            </a:r>
            <a:r>
              <a:rPr lang="fi-FI" sz="2200" noProof="1">
                <a:latin typeface="Calibri" panose="020F0502020204030204" pitchFamily="34" charset="0"/>
                <a:cs typeface="Calibri" panose="020F0502020204030204" pitchFamily="34" charset="0"/>
              </a:rPr>
              <a:t>Selle emj. algfaas on 60°</a:t>
            </a:r>
          </a:p>
        </p:txBody>
      </p:sp>
      <p:pic>
        <p:nvPicPr>
          <p:cNvPr id="6" name="Picture 5">
            <a:extLst>
              <a:ext uri="{FF2B5EF4-FFF2-40B4-BE49-F238E27FC236}">
                <a16:creationId xmlns:a16="http://schemas.microsoft.com/office/drawing/2014/main" id="{FFFBE251-7225-EBE4-97C6-58F04C3309D7}"/>
              </a:ext>
            </a:extLst>
          </p:cNvPr>
          <p:cNvPicPr>
            <a:picLocks noChangeAspect="1"/>
          </p:cNvPicPr>
          <p:nvPr/>
        </p:nvPicPr>
        <p:blipFill>
          <a:blip r:embed="rId3"/>
          <a:stretch>
            <a:fillRect/>
          </a:stretch>
        </p:blipFill>
        <p:spPr>
          <a:xfrm>
            <a:off x="310930" y="1695409"/>
            <a:ext cx="5226802" cy="3070605"/>
          </a:xfrm>
          <a:prstGeom prst="rect">
            <a:avLst/>
          </a:prstGeom>
        </p:spPr>
      </p:pic>
      <p:pic>
        <p:nvPicPr>
          <p:cNvPr id="8" name="Picture 7">
            <a:extLst>
              <a:ext uri="{FF2B5EF4-FFF2-40B4-BE49-F238E27FC236}">
                <a16:creationId xmlns:a16="http://schemas.microsoft.com/office/drawing/2014/main" id="{4C3A6873-8EEC-F0AB-2CEE-1FFE4AF85658}"/>
              </a:ext>
            </a:extLst>
          </p:cNvPr>
          <p:cNvPicPr>
            <a:picLocks noChangeAspect="1"/>
          </p:cNvPicPr>
          <p:nvPr/>
        </p:nvPicPr>
        <p:blipFill>
          <a:blip r:embed="rId4"/>
          <a:stretch>
            <a:fillRect/>
          </a:stretch>
        </p:blipFill>
        <p:spPr>
          <a:xfrm>
            <a:off x="310930" y="5745209"/>
            <a:ext cx="3772444" cy="888700"/>
          </a:xfrm>
          <a:prstGeom prst="rect">
            <a:avLst/>
          </a:prstGeom>
        </p:spPr>
      </p:pic>
      <p:pic>
        <p:nvPicPr>
          <p:cNvPr id="5" name="Picture 4">
            <a:extLst>
              <a:ext uri="{FF2B5EF4-FFF2-40B4-BE49-F238E27FC236}">
                <a16:creationId xmlns:a16="http://schemas.microsoft.com/office/drawing/2014/main" id="{ABE68260-4117-093F-CD7C-E94875A9B10C}"/>
              </a:ext>
            </a:extLst>
          </p:cNvPr>
          <p:cNvPicPr>
            <a:picLocks noChangeAspect="1"/>
          </p:cNvPicPr>
          <p:nvPr/>
        </p:nvPicPr>
        <p:blipFill>
          <a:blip r:embed="rId5"/>
          <a:stretch>
            <a:fillRect/>
          </a:stretch>
        </p:blipFill>
        <p:spPr>
          <a:xfrm>
            <a:off x="8615703" y="5678188"/>
            <a:ext cx="2975070" cy="955721"/>
          </a:xfrm>
          <a:prstGeom prst="rect">
            <a:avLst/>
          </a:prstGeom>
        </p:spPr>
      </p:pic>
      <p:cxnSp>
        <p:nvCxnSpPr>
          <p:cNvPr id="12" name="Straight Arrow Connector 11">
            <a:extLst>
              <a:ext uri="{FF2B5EF4-FFF2-40B4-BE49-F238E27FC236}">
                <a16:creationId xmlns:a16="http://schemas.microsoft.com/office/drawing/2014/main" id="{A9F695E6-FE7F-6C04-F640-DE105CA5F184}"/>
              </a:ext>
            </a:extLst>
          </p:cNvPr>
          <p:cNvCxnSpPr>
            <a:cxnSpLocks/>
          </p:cNvCxnSpPr>
          <p:nvPr/>
        </p:nvCxnSpPr>
        <p:spPr>
          <a:xfrm>
            <a:off x="4083374" y="6264613"/>
            <a:ext cx="1454358" cy="0"/>
          </a:xfrm>
          <a:prstGeom prst="straightConnector1">
            <a:avLst/>
          </a:prstGeom>
          <a:ln w="38100" cap="flat" cmpd="sng" algn="ctr">
            <a:solidFill>
              <a:srgbClr val="E64AD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5" name="Picture 14">
            <a:extLst>
              <a:ext uri="{FF2B5EF4-FFF2-40B4-BE49-F238E27FC236}">
                <a16:creationId xmlns:a16="http://schemas.microsoft.com/office/drawing/2014/main" id="{86818C88-4994-1E7F-1713-38CFA6357275}"/>
              </a:ext>
            </a:extLst>
          </p:cNvPr>
          <p:cNvPicPr>
            <a:picLocks noChangeAspect="1"/>
          </p:cNvPicPr>
          <p:nvPr/>
        </p:nvPicPr>
        <p:blipFill>
          <a:blip r:embed="rId6"/>
          <a:stretch>
            <a:fillRect/>
          </a:stretch>
        </p:blipFill>
        <p:spPr>
          <a:xfrm>
            <a:off x="5560171" y="6001475"/>
            <a:ext cx="1626668" cy="526275"/>
          </a:xfrm>
          <a:prstGeom prst="rect">
            <a:avLst/>
          </a:prstGeom>
        </p:spPr>
      </p:pic>
      <p:cxnSp>
        <p:nvCxnSpPr>
          <p:cNvPr id="17" name="Straight Arrow Connector 16">
            <a:extLst>
              <a:ext uri="{FF2B5EF4-FFF2-40B4-BE49-F238E27FC236}">
                <a16:creationId xmlns:a16="http://schemas.microsoft.com/office/drawing/2014/main" id="{73E4439B-05D9-D9A4-109A-38C7D4B6EFC5}"/>
              </a:ext>
            </a:extLst>
          </p:cNvPr>
          <p:cNvCxnSpPr>
            <a:cxnSpLocks/>
          </p:cNvCxnSpPr>
          <p:nvPr/>
        </p:nvCxnSpPr>
        <p:spPr>
          <a:xfrm>
            <a:off x="7186839" y="6264612"/>
            <a:ext cx="1454358" cy="0"/>
          </a:xfrm>
          <a:prstGeom prst="straightConnector1">
            <a:avLst/>
          </a:prstGeom>
          <a:ln w="38100" cap="flat" cmpd="sng" algn="ctr">
            <a:solidFill>
              <a:srgbClr val="E64AD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BC059A21-D1D5-8BAD-C0E0-889CEF1708FC}"/>
              </a:ext>
            </a:extLst>
          </p:cNvPr>
          <p:cNvSpPr txBox="1"/>
          <p:nvPr/>
        </p:nvSpPr>
        <p:spPr>
          <a:xfrm>
            <a:off x="8775852" y="5312902"/>
            <a:ext cx="2949576" cy="523220"/>
          </a:xfrm>
          <a:prstGeom prst="rect">
            <a:avLst/>
          </a:prstGeom>
          <a:noFill/>
        </p:spPr>
        <p:txBody>
          <a:bodyPr wrap="square" rtlCol="0">
            <a:spAutoFit/>
          </a:bodyPr>
          <a:lstStyle/>
          <a:p>
            <a:r>
              <a:rPr lang="et-EE" sz="2800" b="1" u="sng" dirty="0"/>
              <a:t>Alghetkväärtus</a:t>
            </a:r>
            <a:r>
              <a:rPr lang="en-US" sz="2800" b="1" u="sng" dirty="0"/>
              <a:t>:</a:t>
            </a:r>
            <a:endParaRPr lang="et-EE" sz="2800" b="1" u="sng" dirty="0"/>
          </a:p>
        </p:txBody>
      </p:sp>
      <p:sp>
        <p:nvSpPr>
          <p:cNvPr id="20" name="Заголовок 1">
            <a:extLst>
              <a:ext uri="{FF2B5EF4-FFF2-40B4-BE49-F238E27FC236}">
                <a16:creationId xmlns:a16="http://schemas.microsoft.com/office/drawing/2014/main" id="{E76F2B9A-F665-3DBA-C2A7-71A9A0CA6E4F}"/>
              </a:ext>
            </a:extLst>
          </p:cNvPr>
          <p:cNvSpPr txBox="1">
            <a:spLocks/>
          </p:cNvSpPr>
          <p:nvPr/>
        </p:nvSpPr>
        <p:spPr>
          <a:xfrm>
            <a:off x="5907902" y="3754338"/>
            <a:ext cx="5735899" cy="11235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200" noProof="1">
                <a:solidFill>
                  <a:srgbClr val="FF0000"/>
                </a:solidFill>
                <a:latin typeface="Calibri" panose="020F0502020204030204" pitchFamily="34" charset="0"/>
                <a:cs typeface="Calibri" panose="020F0502020204030204" pitchFamily="34" charset="0"/>
              </a:rPr>
              <a:t>Positiivne</a:t>
            </a:r>
            <a:r>
              <a:rPr lang="et-EE" sz="2200" noProof="1">
                <a:latin typeface="Calibri" panose="020F0502020204030204" pitchFamily="34" charset="0"/>
                <a:cs typeface="Calibri" panose="020F0502020204030204" pitchFamily="34" charset="0"/>
              </a:rPr>
              <a:t> algfaas jääb koordinaatide algpunktist </a:t>
            </a:r>
          </a:p>
          <a:p>
            <a:pPr algn="just">
              <a:lnSpc>
                <a:spcPct val="150000"/>
              </a:lnSpc>
              <a:spcBef>
                <a:spcPts val="600"/>
              </a:spcBef>
            </a:pPr>
            <a:r>
              <a:rPr lang="et-EE" sz="2200" noProof="1">
                <a:solidFill>
                  <a:srgbClr val="FF0000"/>
                </a:solidFill>
                <a:latin typeface="Calibri" panose="020F0502020204030204" pitchFamily="34" charset="0"/>
                <a:cs typeface="Calibri" panose="020F0502020204030204" pitchFamily="34" charset="0"/>
              </a:rPr>
              <a:t>vasakule</a:t>
            </a:r>
            <a:r>
              <a:rPr lang="et-EE" sz="2200" noProof="1">
                <a:latin typeface="Calibri" panose="020F0502020204030204" pitchFamily="34" charset="0"/>
                <a:cs typeface="Calibri" panose="020F0502020204030204" pitchFamily="34" charset="0"/>
              </a:rPr>
              <a:t>, </a:t>
            </a:r>
            <a:r>
              <a:rPr lang="et-EE" sz="2200" noProof="1">
                <a:solidFill>
                  <a:srgbClr val="0070C0"/>
                </a:solidFill>
                <a:latin typeface="Calibri" panose="020F0502020204030204" pitchFamily="34" charset="0"/>
                <a:cs typeface="Calibri" panose="020F0502020204030204" pitchFamily="34" charset="0"/>
              </a:rPr>
              <a:t>negatiivne – paremale</a:t>
            </a:r>
            <a:r>
              <a:rPr lang="et-EE" sz="2200" noProof="1">
                <a:latin typeface="Calibri" panose="020F0502020204030204" pitchFamily="34" charset="0"/>
                <a:cs typeface="Calibri" panose="020F0502020204030204" pitchFamily="34" charset="0"/>
              </a:rPr>
              <a:t>. </a:t>
            </a:r>
            <a:endParaRPr lang="fi-FI" sz="2200" noProof="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849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3024723" y="376617"/>
            <a:ext cx="6697564" cy="572328"/>
          </a:xfrm>
        </p:spPr>
        <p:txBody>
          <a:bodyPr>
            <a:normAutofit fontScale="90000"/>
          </a:bodyPr>
          <a:lstStyle/>
          <a:p>
            <a:r>
              <a:rPr lang="et-EE" b="1" dirty="0">
                <a:solidFill>
                  <a:schemeClr val="bg1"/>
                </a:solidFill>
                <a:latin typeface="Abadi" panose="020B0604020104020204" pitchFamily="34" charset="0"/>
              </a:rPr>
              <a:t>VAHELDUVVOOLU </a:t>
            </a:r>
            <a:r>
              <a:rPr lang="en-US" b="1" dirty="0">
                <a:solidFill>
                  <a:schemeClr val="bg1"/>
                </a:solidFill>
                <a:latin typeface="Abadi" panose="020B0604020104020204" pitchFamily="34" charset="0"/>
              </a:rPr>
              <a:t>FAASINIHE</a:t>
            </a:r>
          </a:p>
        </p:txBody>
      </p: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6391072" y="1945531"/>
            <a:ext cx="5334355" cy="317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fi-FI" sz="2200" noProof="1">
                <a:latin typeface="Calibri" panose="020F0502020204030204" pitchFamily="34" charset="0"/>
                <a:cs typeface="Calibri" panose="020F0502020204030204" pitchFamily="34" charset="0"/>
              </a:rPr>
              <a:t>Siin on n</a:t>
            </a:r>
            <a:r>
              <a:rPr lang="et-EE" sz="2200" noProof="1">
                <a:latin typeface="Calibri" panose="020F0502020204030204" pitchFamily="34" charset="0"/>
                <a:cs typeface="Calibri" panose="020F0502020204030204" pitchFamily="34" charset="0"/>
              </a:rPr>
              <a:t>ähtav, et</a:t>
            </a:r>
            <a:r>
              <a:rPr lang="fi-FI" sz="2200" noProof="1">
                <a:latin typeface="Calibri" panose="020F0502020204030204" pitchFamily="34" charset="0"/>
                <a:cs typeface="Calibri" panose="020F0502020204030204" pitchFamily="34" charset="0"/>
              </a:rPr>
              <a:t> kaks sama sagedusega siinuskõverat on </a:t>
            </a:r>
            <a:r>
              <a:rPr lang="fi-FI" sz="2200" b="1" u="sng" noProof="1">
                <a:latin typeface="Calibri" panose="020F0502020204030204" pitchFamily="34" charset="0"/>
                <a:cs typeface="Calibri" panose="020F0502020204030204" pitchFamily="34" charset="0"/>
              </a:rPr>
              <a:t>teineteise suhtes ajaliselt nihutatud</a:t>
            </a:r>
            <a:r>
              <a:rPr lang="et-EE" sz="2200" noProof="1">
                <a:latin typeface="Calibri" panose="020F0502020204030204" pitchFamily="34" charset="0"/>
                <a:cs typeface="Calibri" panose="020F0502020204030204" pitchFamily="34" charset="0"/>
              </a:rPr>
              <a:t>. Tegu on faasinihkenurkaga.</a:t>
            </a:r>
          </a:p>
          <a:p>
            <a:pPr algn="just">
              <a:lnSpc>
                <a:spcPct val="150000"/>
              </a:lnSpc>
              <a:spcBef>
                <a:spcPts val="600"/>
              </a:spcBef>
            </a:pPr>
            <a:endParaRPr lang="et-EE" sz="2200" noProof="1">
              <a:latin typeface="Calibri" panose="020F0502020204030204" pitchFamily="34" charset="0"/>
              <a:cs typeface="Calibri" panose="020F0502020204030204" pitchFamily="34" charset="0"/>
            </a:endParaRPr>
          </a:p>
          <a:p>
            <a:pPr algn="just">
              <a:lnSpc>
                <a:spcPct val="150000"/>
              </a:lnSpc>
              <a:spcBef>
                <a:spcPts val="600"/>
              </a:spcBef>
            </a:pPr>
            <a:r>
              <a:rPr lang="et-EE" sz="2200" noProof="1">
                <a:latin typeface="Calibri" panose="020F0502020204030204" pitchFamily="34" charset="0"/>
                <a:cs typeface="Calibri" panose="020F0502020204030204" pitchFamily="34" charset="0"/>
              </a:rPr>
              <a:t>Joonisel on kaks elektromotoorjõu sinusoidi algfaasiga </a:t>
            </a:r>
            <a:r>
              <a:rPr lang="el-GR" sz="2200" noProof="1">
                <a:latin typeface="Calibri" panose="020F0502020204030204" pitchFamily="34" charset="0"/>
                <a:cs typeface="Calibri" panose="020F0502020204030204" pitchFamily="34" charset="0"/>
              </a:rPr>
              <a:t>ψ</a:t>
            </a:r>
            <a:r>
              <a:rPr lang="el-GR" sz="1400" noProof="1">
                <a:latin typeface="Calibri" panose="020F0502020204030204" pitchFamily="34" charset="0"/>
                <a:cs typeface="Calibri" panose="020F0502020204030204" pitchFamily="34" charset="0"/>
              </a:rPr>
              <a:t>1</a:t>
            </a:r>
            <a:r>
              <a:rPr lang="et-EE" sz="2200" noProof="1">
                <a:latin typeface="Calibri" panose="020F0502020204030204" pitchFamily="34" charset="0"/>
                <a:cs typeface="Calibri" panose="020F0502020204030204" pitchFamily="34" charset="0"/>
              </a:rPr>
              <a:t>=60° ja </a:t>
            </a:r>
            <a:r>
              <a:rPr lang="el-GR" sz="2200" noProof="1">
                <a:latin typeface="Calibri" panose="020F0502020204030204" pitchFamily="34" charset="0"/>
                <a:cs typeface="Calibri" panose="020F0502020204030204" pitchFamily="34" charset="0"/>
              </a:rPr>
              <a:t>ψ</a:t>
            </a:r>
            <a:r>
              <a:rPr lang="et-EE" sz="1400" noProof="1">
                <a:latin typeface="Calibri" panose="020F0502020204030204" pitchFamily="34" charset="0"/>
                <a:cs typeface="Calibri" panose="020F0502020204030204" pitchFamily="34" charset="0"/>
              </a:rPr>
              <a:t>2</a:t>
            </a:r>
            <a:r>
              <a:rPr lang="et-EE" sz="2200" noProof="1">
                <a:latin typeface="Calibri" panose="020F0502020204030204" pitchFamily="34" charset="0"/>
                <a:cs typeface="Calibri" panose="020F0502020204030204" pitchFamily="34" charset="0"/>
              </a:rPr>
              <a:t> </a:t>
            </a:r>
            <a:r>
              <a:rPr lang="el-GR" sz="2200" noProof="1">
                <a:latin typeface="Calibri" panose="020F0502020204030204" pitchFamily="34" charset="0"/>
                <a:cs typeface="Calibri" panose="020F0502020204030204" pitchFamily="34" charset="0"/>
              </a:rPr>
              <a:t>=</a:t>
            </a:r>
            <a:r>
              <a:rPr lang="et-EE" sz="2200" noProof="1">
                <a:latin typeface="Calibri" panose="020F0502020204030204" pitchFamily="34" charset="0"/>
                <a:cs typeface="Calibri" panose="020F0502020204030204" pitchFamily="34" charset="0"/>
              </a:rPr>
              <a:t> 30</a:t>
            </a:r>
            <a:r>
              <a:rPr lang="el-GR" sz="2200" noProof="1">
                <a:latin typeface="Calibri" panose="020F0502020204030204" pitchFamily="34" charset="0"/>
                <a:cs typeface="Calibri" panose="020F0502020204030204" pitchFamily="34" charset="0"/>
              </a:rPr>
              <a:t>°</a:t>
            </a:r>
            <a:r>
              <a:rPr lang="et-EE" sz="2200" noProof="1">
                <a:latin typeface="Calibri" panose="020F0502020204030204" pitchFamily="34" charset="0"/>
                <a:cs typeface="Calibri" panose="020F0502020204030204" pitchFamily="34" charset="0"/>
              </a:rPr>
              <a:t>.</a:t>
            </a:r>
          </a:p>
          <a:p>
            <a:pPr algn="just">
              <a:lnSpc>
                <a:spcPct val="150000"/>
              </a:lnSpc>
              <a:spcBef>
                <a:spcPts val="600"/>
              </a:spcBef>
            </a:pPr>
            <a:r>
              <a:rPr lang="et-EE" sz="2200" noProof="1">
                <a:latin typeface="Calibri" panose="020F0502020204030204" pitchFamily="34" charset="0"/>
                <a:cs typeface="Calibri" panose="020F0502020204030204" pitchFamily="34" charset="0"/>
              </a:rPr>
              <a:t>Nende hetkväärtused on </a:t>
            </a:r>
          </a:p>
          <a:p>
            <a:pPr algn="just">
              <a:lnSpc>
                <a:spcPct val="150000"/>
              </a:lnSpc>
              <a:spcBef>
                <a:spcPts val="600"/>
              </a:spcBef>
            </a:pPr>
            <a:endParaRPr lang="fi-FI" sz="2200" noProof="1">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476A4BC-9ECA-E925-643E-9366D709F697}"/>
              </a:ext>
            </a:extLst>
          </p:cNvPr>
          <p:cNvPicPr>
            <a:picLocks noChangeAspect="1"/>
          </p:cNvPicPr>
          <p:nvPr/>
        </p:nvPicPr>
        <p:blipFill>
          <a:blip r:embed="rId3"/>
          <a:stretch>
            <a:fillRect/>
          </a:stretch>
        </p:blipFill>
        <p:spPr>
          <a:xfrm>
            <a:off x="456266" y="1641366"/>
            <a:ext cx="4877481" cy="3000794"/>
          </a:xfrm>
          <a:prstGeom prst="rect">
            <a:avLst/>
          </a:prstGeom>
        </p:spPr>
      </p:pic>
      <p:pic>
        <p:nvPicPr>
          <p:cNvPr id="12" name="Picture 11">
            <a:extLst>
              <a:ext uri="{FF2B5EF4-FFF2-40B4-BE49-F238E27FC236}">
                <a16:creationId xmlns:a16="http://schemas.microsoft.com/office/drawing/2014/main" id="{E6E631AF-6FDF-9EFC-AD49-ADEBFFEB558F}"/>
              </a:ext>
            </a:extLst>
          </p:cNvPr>
          <p:cNvPicPr>
            <a:picLocks noChangeAspect="1"/>
          </p:cNvPicPr>
          <p:nvPr/>
        </p:nvPicPr>
        <p:blipFill>
          <a:blip r:embed="rId4"/>
          <a:stretch>
            <a:fillRect/>
          </a:stretch>
        </p:blipFill>
        <p:spPr>
          <a:xfrm>
            <a:off x="6391072" y="5204398"/>
            <a:ext cx="4166325" cy="1531737"/>
          </a:xfrm>
          <a:prstGeom prst="rect">
            <a:avLst/>
          </a:prstGeom>
        </p:spPr>
      </p:pic>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6391072" y="3355771"/>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9130990-45B5-EFA8-C865-7D65EB60C2C7}"/>
              </a:ext>
            </a:extLst>
          </p:cNvPr>
          <p:cNvPicPr>
            <a:picLocks noChangeAspect="1"/>
          </p:cNvPicPr>
          <p:nvPr/>
        </p:nvPicPr>
        <p:blipFill>
          <a:blip r:embed="rId5"/>
          <a:stretch>
            <a:fillRect/>
          </a:stretch>
        </p:blipFill>
        <p:spPr>
          <a:xfrm>
            <a:off x="456266" y="5252975"/>
            <a:ext cx="4919168" cy="1276985"/>
          </a:xfrm>
          <a:prstGeom prst="rect">
            <a:avLst/>
          </a:prstGeom>
        </p:spPr>
      </p:pic>
    </p:spTree>
    <p:extLst>
      <p:ext uri="{BB962C8B-B14F-4D97-AF65-F5344CB8AC3E}">
        <p14:creationId xmlns:p14="http://schemas.microsoft.com/office/powerpoint/2010/main" val="68376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6238850" y="4652313"/>
            <a:ext cx="5346793"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6238850" y="1430237"/>
            <a:ext cx="5486578" cy="31417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200" b="1" noProof="1">
                <a:latin typeface="Calibri" panose="020F0502020204030204" pitchFamily="34" charset="0"/>
                <a:cs typeface="Calibri" panose="020F0502020204030204" pitchFamily="34" charset="0"/>
              </a:rPr>
              <a:t>Faasilt eesolev </a:t>
            </a:r>
            <a:r>
              <a:rPr lang="et-EE" sz="2200" noProof="1">
                <a:latin typeface="Calibri" panose="020F0502020204030204" pitchFamily="34" charset="0"/>
                <a:cs typeface="Calibri" panose="020F0502020204030204" pitchFamily="34" charset="0"/>
              </a:rPr>
              <a:t>on see siinus, mille periood algab </a:t>
            </a:r>
            <a:r>
              <a:rPr lang="et-EE" sz="2200" i="1" u="sng" noProof="1">
                <a:latin typeface="Calibri" panose="020F0502020204030204" pitchFamily="34" charset="0"/>
                <a:cs typeface="Calibri" panose="020F0502020204030204" pitchFamily="34" charset="0"/>
              </a:rPr>
              <a:t>varem</a:t>
            </a:r>
            <a:r>
              <a:rPr lang="et-EE" sz="2200" noProof="1">
                <a:latin typeface="Calibri" panose="020F0502020204030204" pitchFamily="34" charset="0"/>
                <a:cs typeface="Calibri" panose="020F0502020204030204" pitchFamily="34" charset="0"/>
              </a:rPr>
              <a:t> ja faasilt </a:t>
            </a:r>
            <a:r>
              <a:rPr lang="et-EE" sz="2200" b="1" noProof="1">
                <a:latin typeface="Calibri" panose="020F0502020204030204" pitchFamily="34" charset="0"/>
                <a:cs typeface="Calibri" panose="020F0502020204030204" pitchFamily="34" charset="0"/>
              </a:rPr>
              <a:t>mahajääv</a:t>
            </a:r>
            <a:r>
              <a:rPr lang="et-EE" sz="2200" noProof="1">
                <a:latin typeface="Calibri" panose="020F0502020204030204" pitchFamily="34" charset="0"/>
                <a:cs typeface="Calibri" panose="020F0502020204030204" pitchFamily="34" charset="0"/>
              </a:rPr>
              <a:t> on see, mille periood algab </a:t>
            </a:r>
            <a:r>
              <a:rPr lang="et-EE" sz="2200" u="sng" noProof="1">
                <a:latin typeface="Calibri" panose="020F0502020204030204" pitchFamily="34" charset="0"/>
                <a:cs typeface="Calibri" panose="020F0502020204030204" pitchFamily="34" charset="0"/>
              </a:rPr>
              <a:t>hiljem</a:t>
            </a:r>
            <a:r>
              <a:rPr lang="et-EE" sz="2200" noProof="1">
                <a:latin typeface="Calibri" panose="020F0502020204030204" pitchFamily="34" charset="0"/>
                <a:cs typeface="Calibri" panose="020F0502020204030204" pitchFamily="34" charset="0"/>
              </a:rPr>
              <a:t>. </a:t>
            </a:r>
          </a:p>
          <a:p>
            <a:pPr algn="just">
              <a:lnSpc>
                <a:spcPct val="150000"/>
              </a:lnSpc>
              <a:spcBef>
                <a:spcPts val="600"/>
              </a:spcBef>
            </a:pPr>
            <a:r>
              <a:rPr lang="et-EE" sz="2200" noProof="1">
                <a:latin typeface="Calibri" panose="020F0502020204030204" pitchFamily="34" charset="0"/>
                <a:cs typeface="Calibri" panose="020F0502020204030204" pitchFamily="34" charset="0"/>
              </a:rPr>
              <a:t>Võime öelda, et e</a:t>
            </a:r>
            <a:r>
              <a:rPr lang="et-EE" sz="1600" noProof="1">
                <a:latin typeface="Calibri" panose="020F0502020204030204" pitchFamily="34" charset="0"/>
                <a:cs typeface="Calibri" panose="020F0502020204030204" pitchFamily="34" charset="0"/>
              </a:rPr>
              <a:t>1</a:t>
            </a:r>
            <a:r>
              <a:rPr lang="et-EE" sz="2200" noProof="1">
                <a:latin typeface="Calibri" panose="020F0502020204030204" pitchFamily="34" charset="0"/>
                <a:cs typeface="Calibri" panose="020F0502020204030204" pitchFamily="34" charset="0"/>
              </a:rPr>
              <a:t> faasilt ees e</a:t>
            </a:r>
            <a:r>
              <a:rPr lang="et-EE" sz="1400" noProof="1">
                <a:latin typeface="Calibri" panose="020F0502020204030204" pitchFamily="34" charset="0"/>
                <a:cs typeface="Calibri" panose="020F0502020204030204" pitchFamily="34" charset="0"/>
              </a:rPr>
              <a:t>2</a:t>
            </a:r>
            <a:r>
              <a:rPr lang="et-EE" sz="2200" noProof="1">
                <a:latin typeface="Calibri" panose="020F0502020204030204" pitchFamily="34" charset="0"/>
                <a:cs typeface="Calibri" panose="020F0502020204030204" pitchFamily="34" charset="0"/>
              </a:rPr>
              <a:t>st või </a:t>
            </a:r>
          </a:p>
          <a:p>
            <a:pPr algn="just">
              <a:lnSpc>
                <a:spcPct val="150000"/>
              </a:lnSpc>
              <a:spcBef>
                <a:spcPts val="600"/>
              </a:spcBef>
            </a:pPr>
            <a:r>
              <a:rPr lang="et-EE" sz="2200" noProof="1">
                <a:latin typeface="Calibri" panose="020F0502020204030204" pitchFamily="34" charset="0"/>
                <a:cs typeface="Calibri" panose="020F0502020204030204" pitchFamily="34" charset="0"/>
              </a:rPr>
              <a:t>e</a:t>
            </a:r>
            <a:r>
              <a:rPr lang="et-EE" sz="1400" noProof="1">
                <a:latin typeface="Calibri" panose="020F0502020204030204" pitchFamily="34" charset="0"/>
                <a:cs typeface="Calibri" panose="020F0502020204030204" pitchFamily="34" charset="0"/>
              </a:rPr>
              <a:t>2</a:t>
            </a:r>
            <a:r>
              <a:rPr lang="et-EE" sz="2200" noProof="1">
                <a:latin typeface="Calibri" panose="020F0502020204030204" pitchFamily="34" charset="0"/>
                <a:cs typeface="Calibri" panose="020F0502020204030204" pitchFamily="34" charset="0"/>
              </a:rPr>
              <a:t> jääb e</a:t>
            </a:r>
            <a:r>
              <a:rPr lang="et-EE" sz="1400" noProof="1">
                <a:latin typeface="Calibri" panose="020F0502020204030204" pitchFamily="34" charset="0"/>
                <a:cs typeface="Calibri" panose="020F0502020204030204" pitchFamily="34" charset="0"/>
              </a:rPr>
              <a:t>1</a:t>
            </a:r>
            <a:r>
              <a:rPr lang="et-EE" sz="2200" noProof="1">
                <a:latin typeface="Calibri" panose="020F0502020204030204" pitchFamily="34" charset="0"/>
                <a:cs typeface="Calibri" panose="020F0502020204030204" pitchFamily="34" charset="0"/>
              </a:rPr>
              <a:t>st faasilt maha. </a:t>
            </a:r>
            <a:endParaRPr lang="fi-FI" sz="2200" noProof="1">
              <a:latin typeface="Calibri" panose="020F0502020204030204" pitchFamily="34" charset="0"/>
              <a:cs typeface="Calibri" panose="020F0502020204030204" pitchFamily="34" charset="0"/>
            </a:endParaRPr>
          </a:p>
        </p:txBody>
      </p:sp>
      <p:sp>
        <p:nvSpPr>
          <p:cNvPr id="7" name="Заголовок 1">
            <a:extLst>
              <a:ext uri="{FF2B5EF4-FFF2-40B4-BE49-F238E27FC236}">
                <a16:creationId xmlns:a16="http://schemas.microsoft.com/office/drawing/2014/main" id="{6F335345-F2DB-D49C-AFA7-FB084EEB690D}"/>
              </a:ext>
            </a:extLst>
          </p:cNvPr>
          <p:cNvSpPr>
            <a:spLocks noGrp="1"/>
          </p:cNvSpPr>
          <p:nvPr>
            <p:ph type="title"/>
          </p:nvPr>
        </p:nvSpPr>
        <p:spPr>
          <a:xfrm>
            <a:off x="3024723" y="376617"/>
            <a:ext cx="6697564" cy="572328"/>
          </a:xfrm>
        </p:spPr>
        <p:txBody>
          <a:bodyPr>
            <a:normAutofit fontScale="90000"/>
          </a:bodyPr>
          <a:lstStyle/>
          <a:p>
            <a:r>
              <a:rPr lang="et-EE" b="1" dirty="0">
                <a:solidFill>
                  <a:schemeClr val="bg1"/>
                </a:solidFill>
                <a:latin typeface="Abadi" panose="020B0604020104020204" pitchFamily="34" charset="0"/>
              </a:rPr>
              <a:t>VAHELDUVVOOLU </a:t>
            </a:r>
            <a:r>
              <a:rPr lang="en-US" b="1" dirty="0">
                <a:solidFill>
                  <a:schemeClr val="bg1"/>
                </a:solidFill>
                <a:latin typeface="Abadi" panose="020B0604020104020204" pitchFamily="34" charset="0"/>
              </a:rPr>
              <a:t>FAASINIHE</a:t>
            </a:r>
          </a:p>
        </p:txBody>
      </p:sp>
      <p:pic>
        <p:nvPicPr>
          <p:cNvPr id="12" name="Picture 11">
            <a:extLst>
              <a:ext uri="{FF2B5EF4-FFF2-40B4-BE49-F238E27FC236}">
                <a16:creationId xmlns:a16="http://schemas.microsoft.com/office/drawing/2014/main" id="{9801C7C0-3893-59A7-333A-D3411D14CD7C}"/>
              </a:ext>
            </a:extLst>
          </p:cNvPr>
          <p:cNvPicPr>
            <a:picLocks noChangeAspect="1"/>
          </p:cNvPicPr>
          <p:nvPr/>
        </p:nvPicPr>
        <p:blipFill>
          <a:blip r:embed="rId3"/>
          <a:stretch>
            <a:fillRect/>
          </a:stretch>
        </p:blipFill>
        <p:spPr>
          <a:xfrm>
            <a:off x="466572" y="2300777"/>
            <a:ext cx="4877481" cy="3000794"/>
          </a:xfrm>
          <a:prstGeom prst="rect">
            <a:avLst/>
          </a:prstGeom>
        </p:spPr>
      </p:pic>
      <p:pic>
        <p:nvPicPr>
          <p:cNvPr id="17" name="Picture 16">
            <a:extLst>
              <a:ext uri="{FF2B5EF4-FFF2-40B4-BE49-F238E27FC236}">
                <a16:creationId xmlns:a16="http://schemas.microsoft.com/office/drawing/2014/main" id="{4E5B169B-A997-ED62-4741-4D2D0085D5B1}"/>
              </a:ext>
            </a:extLst>
          </p:cNvPr>
          <p:cNvPicPr>
            <a:picLocks noChangeAspect="1"/>
          </p:cNvPicPr>
          <p:nvPr/>
        </p:nvPicPr>
        <p:blipFill>
          <a:blip r:embed="rId4"/>
          <a:stretch>
            <a:fillRect/>
          </a:stretch>
        </p:blipFill>
        <p:spPr>
          <a:xfrm>
            <a:off x="6238850" y="5034184"/>
            <a:ext cx="2983732" cy="970783"/>
          </a:xfrm>
          <a:prstGeom prst="rect">
            <a:avLst/>
          </a:prstGeom>
        </p:spPr>
      </p:pic>
    </p:spTree>
    <p:extLst>
      <p:ext uri="{BB962C8B-B14F-4D97-AF65-F5344CB8AC3E}">
        <p14:creationId xmlns:p14="http://schemas.microsoft.com/office/powerpoint/2010/main" val="46261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594706" y="376617"/>
            <a:ext cx="8646269" cy="572328"/>
          </a:xfrm>
        </p:spPr>
        <p:txBody>
          <a:bodyPr>
            <a:normAutofit fontScale="90000"/>
          </a:bodyPr>
          <a:lstStyle/>
          <a:p>
            <a:r>
              <a:rPr lang="et-EE" b="1" dirty="0">
                <a:solidFill>
                  <a:schemeClr val="bg1"/>
                </a:solidFill>
                <a:latin typeface="Abadi" panose="020B0604020104020204" pitchFamily="34" charset="0"/>
              </a:rPr>
              <a:t>ÜHEFAASILISE VOOLU VALEM</a:t>
            </a:r>
            <a:endParaRPr lang="en-US" b="1" dirty="0">
              <a:solidFill>
                <a:schemeClr val="bg1"/>
              </a:solidFill>
              <a:latin typeface="Abadi" panose="020B0604020104020204" pitchFamily="34" charset="0"/>
            </a:endParaRPr>
          </a:p>
        </p:txBody>
      </p:sp>
      <p:sp>
        <p:nvSpPr>
          <p:cNvPr id="8" name="Заголовок 1">
            <a:extLst>
              <a:ext uri="{FF2B5EF4-FFF2-40B4-BE49-F238E27FC236}">
                <a16:creationId xmlns:a16="http://schemas.microsoft.com/office/drawing/2014/main" id="{BB2AFC05-81BA-D63B-0D63-DF7ABF6949C5}"/>
              </a:ext>
            </a:extLst>
          </p:cNvPr>
          <p:cNvSpPr txBox="1">
            <a:spLocks/>
          </p:cNvSpPr>
          <p:nvPr/>
        </p:nvSpPr>
        <p:spPr>
          <a:xfrm>
            <a:off x="6447728" y="1432913"/>
            <a:ext cx="5486578" cy="194477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400" noProof="1">
                <a:latin typeface="+mn-lt"/>
              </a:rPr>
              <a:t>E.m.j. võib saada, kui homogeenses magnetväljas konstantse nurkkiirusega pöörata juhtmekeerdu ümber telje, mis on risti magnetjõujoonte suunaga</a:t>
            </a:r>
            <a:endParaRPr lang="en-US" sz="2400" dirty="0">
              <a:latin typeface="+mn-lt"/>
            </a:endParaRPr>
          </a:p>
        </p:txBody>
      </p:sp>
      <p:pic>
        <p:nvPicPr>
          <p:cNvPr id="9" name="Picture 2" descr="Elektrimootor ja generaator | Digiõppevaramu">
            <a:extLst>
              <a:ext uri="{FF2B5EF4-FFF2-40B4-BE49-F238E27FC236}">
                <a16:creationId xmlns:a16="http://schemas.microsoft.com/office/drawing/2014/main" id="{5241B043-FA45-70F8-58B9-3ACA3CA34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16" y="1401313"/>
            <a:ext cx="4625591" cy="285065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87633332-6625-929D-60C5-0BA22EBE47AE}"/>
              </a:ext>
            </a:extLst>
          </p:cNvPr>
          <p:cNvCxnSpPr>
            <a:cxnSpLocks/>
          </p:cNvCxnSpPr>
          <p:nvPr/>
        </p:nvCxnSpPr>
        <p:spPr>
          <a:xfrm flipH="1">
            <a:off x="6582383" y="3472503"/>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739F162-1582-CB49-22B3-40E68A4E9C25}"/>
              </a:ext>
            </a:extLst>
          </p:cNvPr>
          <p:cNvPicPr>
            <a:picLocks noChangeAspect="1"/>
          </p:cNvPicPr>
          <p:nvPr/>
        </p:nvPicPr>
        <p:blipFill>
          <a:blip r:embed="rId4"/>
          <a:stretch>
            <a:fillRect/>
          </a:stretch>
        </p:blipFill>
        <p:spPr>
          <a:xfrm>
            <a:off x="6447728" y="3567319"/>
            <a:ext cx="3236760" cy="779658"/>
          </a:xfrm>
          <a:prstGeom prst="rect">
            <a:avLst/>
          </a:prstGeom>
        </p:spPr>
      </p:pic>
      <p:sp>
        <p:nvSpPr>
          <p:cNvPr id="14" name="Заголовок 1">
            <a:extLst>
              <a:ext uri="{FF2B5EF4-FFF2-40B4-BE49-F238E27FC236}">
                <a16:creationId xmlns:a16="http://schemas.microsoft.com/office/drawing/2014/main" id="{39F22AC0-303B-F16A-15C7-32E1775D00E5}"/>
              </a:ext>
            </a:extLst>
          </p:cNvPr>
          <p:cNvSpPr txBox="1">
            <a:spLocks/>
          </p:cNvSpPr>
          <p:nvPr/>
        </p:nvSpPr>
        <p:spPr>
          <a:xfrm>
            <a:off x="6447728" y="4346977"/>
            <a:ext cx="5486578" cy="213440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t-EE" sz="2400" noProof="1">
                <a:latin typeface="+mn-lt"/>
              </a:rPr>
              <a:t>e – Magnetväljas indutseeritud E.m.j hetkväärtus[V</a:t>
            </a:r>
            <a:r>
              <a:rPr lang="en-US" sz="2400" noProof="1">
                <a:latin typeface="+mn-lt"/>
              </a:rPr>
              <a:t>]</a:t>
            </a:r>
          </a:p>
          <a:p>
            <a:pPr algn="just"/>
            <a:r>
              <a:rPr lang="et-EE" sz="2400" noProof="1">
                <a:latin typeface="+mn-lt"/>
              </a:rPr>
              <a:t>B -  magnetvoo tihedus [Wb/m2];</a:t>
            </a:r>
            <a:endParaRPr lang="en-US" sz="2400" noProof="1">
              <a:latin typeface="+mn-lt"/>
            </a:endParaRPr>
          </a:p>
          <a:p>
            <a:pPr algn="just"/>
            <a:r>
              <a:rPr lang="et-EE" sz="2400" noProof="1">
                <a:latin typeface="+mn-lt"/>
              </a:rPr>
              <a:t>v -  mähise pöörlemiskiirus [m/s]; </a:t>
            </a:r>
            <a:endParaRPr lang="en-US" sz="2400" noProof="1">
              <a:latin typeface="+mn-lt"/>
            </a:endParaRPr>
          </a:p>
          <a:p>
            <a:pPr algn="just"/>
            <a:r>
              <a:rPr lang="et-EE" sz="2400" noProof="1">
                <a:latin typeface="+mn-lt"/>
              </a:rPr>
              <a:t>l - mähise pikkus [m]; </a:t>
            </a:r>
            <a:endParaRPr lang="en-US" sz="2400" noProof="1">
              <a:latin typeface="+mn-lt"/>
            </a:endParaRPr>
          </a:p>
          <a:p>
            <a:pPr algn="just"/>
            <a:r>
              <a:rPr lang="el-GR" sz="2400" noProof="1">
                <a:latin typeface="+mn-lt"/>
              </a:rPr>
              <a:t>α</a:t>
            </a:r>
            <a:r>
              <a:rPr lang="et-EE" sz="2400" noProof="1">
                <a:latin typeface="+mn-lt"/>
              </a:rPr>
              <a:t> - nurk traadi suuna ja magnetvälja suuna vahel [°]; </a:t>
            </a:r>
            <a:endParaRPr lang="en-US" sz="2400" noProof="1">
              <a:latin typeface="+mn-lt"/>
            </a:endParaRPr>
          </a:p>
        </p:txBody>
      </p:sp>
      <p:pic>
        <p:nvPicPr>
          <p:cNvPr id="18" name="Picture 17">
            <a:extLst>
              <a:ext uri="{FF2B5EF4-FFF2-40B4-BE49-F238E27FC236}">
                <a16:creationId xmlns:a16="http://schemas.microsoft.com/office/drawing/2014/main" id="{A7E642E8-CE26-107B-9376-3CDE2B0253B3}"/>
              </a:ext>
            </a:extLst>
          </p:cNvPr>
          <p:cNvPicPr>
            <a:picLocks noChangeAspect="1"/>
          </p:cNvPicPr>
          <p:nvPr/>
        </p:nvPicPr>
        <p:blipFill>
          <a:blip r:embed="rId5"/>
          <a:stretch>
            <a:fillRect/>
          </a:stretch>
        </p:blipFill>
        <p:spPr>
          <a:xfrm>
            <a:off x="867116" y="4251968"/>
            <a:ext cx="4492824" cy="2597746"/>
          </a:xfrm>
          <a:prstGeom prst="rect">
            <a:avLst/>
          </a:prstGeom>
        </p:spPr>
      </p:pic>
    </p:spTree>
    <p:extLst>
      <p:ext uri="{BB962C8B-B14F-4D97-AF65-F5344CB8AC3E}">
        <p14:creationId xmlns:p14="http://schemas.microsoft.com/office/powerpoint/2010/main" val="188187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6238850" y="4652313"/>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6238850" y="1430236"/>
            <a:ext cx="5486578" cy="322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200" b="1" noProof="1">
                <a:latin typeface="Calibri" panose="020F0502020204030204" pitchFamily="34" charset="0"/>
                <a:cs typeface="Calibri" panose="020F0502020204030204" pitchFamily="34" charset="0"/>
              </a:rPr>
              <a:t>Faasinihkenurka</a:t>
            </a:r>
            <a:r>
              <a:rPr lang="et-EE" sz="2200" noProof="1">
                <a:latin typeface="Calibri" panose="020F0502020204030204" pitchFamily="34" charset="0"/>
                <a:cs typeface="Calibri" panose="020F0502020204030204" pitchFamily="34" charset="0"/>
              </a:rPr>
              <a:t> pinge ja voolu vahel tähistatakse </a:t>
            </a:r>
            <a:r>
              <a:rPr lang="el-GR" sz="2200" noProof="1">
                <a:latin typeface="Calibri" panose="020F0502020204030204" pitchFamily="34" charset="0"/>
                <a:cs typeface="Calibri" panose="020F0502020204030204" pitchFamily="34" charset="0"/>
              </a:rPr>
              <a:t>ϕ (</a:t>
            </a:r>
            <a:r>
              <a:rPr lang="et-EE" sz="2200" noProof="1">
                <a:latin typeface="Calibri" panose="020F0502020204030204" pitchFamily="34" charset="0"/>
                <a:cs typeface="Calibri" panose="020F0502020204030204" pitchFamily="34" charset="0"/>
              </a:rPr>
              <a:t>kreeka väiketäht fii). See võib olla mõõdetud nii </a:t>
            </a:r>
            <a:r>
              <a:rPr lang="et-EE" sz="2200" u="sng" noProof="1">
                <a:latin typeface="Calibri" panose="020F0502020204030204" pitchFamily="34" charset="0"/>
                <a:cs typeface="Calibri" panose="020F0502020204030204" pitchFamily="34" charset="0"/>
              </a:rPr>
              <a:t>amplituudi-</a:t>
            </a:r>
            <a:r>
              <a:rPr lang="et-EE" sz="2200" noProof="1">
                <a:latin typeface="Calibri" panose="020F0502020204030204" pitchFamily="34" charset="0"/>
                <a:cs typeface="Calibri" panose="020F0502020204030204" pitchFamily="34" charset="0"/>
              </a:rPr>
              <a:t> kui </a:t>
            </a:r>
            <a:r>
              <a:rPr lang="et-EE" sz="2200" u="sng" noProof="1">
                <a:latin typeface="Calibri" panose="020F0502020204030204" pitchFamily="34" charset="0"/>
                <a:cs typeface="Calibri" panose="020F0502020204030204" pitchFamily="34" charset="0"/>
              </a:rPr>
              <a:t>nullväärtuste vahel</a:t>
            </a:r>
            <a:r>
              <a:rPr lang="et-EE" sz="2200" noProof="1">
                <a:latin typeface="Calibri" panose="020F0502020204030204" pitchFamily="34" charset="0"/>
                <a:cs typeface="Calibri" panose="020F0502020204030204" pitchFamily="34" charset="0"/>
              </a:rPr>
              <a:t>.</a:t>
            </a:r>
            <a:endParaRPr lang="fi-FI" sz="2200" noProof="1">
              <a:latin typeface="Calibri" panose="020F0502020204030204" pitchFamily="34" charset="0"/>
              <a:cs typeface="Calibri" panose="020F0502020204030204" pitchFamily="34" charset="0"/>
            </a:endParaRPr>
          </a:p>
        </p:txBody>
      </p:sp>
      <p:sp>
        <p:nvSpPr>
          <p:cNvPr id="7" name="Заголовок 1">
            <a:extLst>
              <a:ext uri="{FF2B5EF4-FFF2-40B4-BE49-F238E27FC236}">
                <a16:creationId xmlns:a16="http://schemas.microsoft.com/office/drawing/2014/main" id="{6F335345-F2DB-D49C-AFA7-FB084EEB690D}"/>
              </a:ext>
            </a:extLst>
          </p:cNvPr>
          <p:cNvSpPr>
            <a:spLocks noGrp="1"/>
          </p:cNvSpPr>
          <p:nvPr>
            <p:ph type="title"/>
          </p:nvPr>
        </p:nvSpPr>
        <p:spPr>
          <a:xfrm>
            <a:off x="3024723" y="376617"/>
            <a:ext cx="6697564" cy="572328"/>
          </a:xfrm>
        </p:spPr>
        <p:txBody>
          <a:bodyPr>
            <a:normAutofit fontScale="90000"/>
          </a:bodyPr>
          <a:lstStyle/>
          <a:p>
            <a:r>
              <a:rPr lang="et-EE" b="1" dirty="0">
                <a:solidFill>
                  <a:schemeClr val="bg1"/>
                </a:solidFill>
                <a:latin typeface="Abadi" panose="020B0604020104020204" pitchFamily="34" charset="0"/>
              </a:rPr>
              <a:t>VAHELDUVVOOLU </a:t>
            </a:r>
            <a:r>
              <a:rPr lang="en-US" b="1" dirty="0">
                <a:solidFill>
                  <a:schemeClr val="bg1"/>
                </a:solidFill>
                <a:latin typeface="Abadi" panose="020B0604020104020204" pitchFamily="34" charset="0"/>
              </a:rPr>
              <a:t>FAASINIHE</a:t>
            </a:r>
          </a:p>
        </p:txBody>
      </p:sp>
      <p:pic>
        <p:nvPicPr>
          <p:cNvPr id="12" name="Picture 11">
            <a:extLst>
              <a:ext uri="{FF2B5EF4-FFF2-40B4-BE49-F238E27FC236}">
                <a16:creationId xmlns:a16="http://schemas.microsoft.com/office/drawing/2014/main" id="{9801C7C0-3893-59A7-333A-D3411D14CD7C}"/>
              </a:ext>
            </a:extLst>
          </p:cNvPr>
          <p:cNvPicPr>
            <a:picLocks noChangeAspect="1"/>
          </p:cNvPicPr>
          <p:nvPr/>
        </p:nvPicPr>
        <p:blipFill>
          <a:blip r:embed="rId3"/>
          <a:stretch>
            <a:fillRect/>
          </a:stretch>
        </p:blipFill>
        <p:spPr>
          <a:xfrm>
            <a:off x="466572" y="2300777"/>
            <a:ext cx="4877481" cy="3000794"/>
          </a:xfrm>
          <a:prstGeom prst="rect">
            <a:avLst/>
          </a:prstGeom>
        </p:spPr>
      </p:pic>
      <p:pic>
        <p:nvPicPr>
          <p:cNvPr id="2" name="Picture 1">
            <a:extLst>
              <a:ext uri="{FF2B5EF4-FFF2-40B4-BE49-F238E27FC236}">
                <a16:creationId xmlns:a16="http://schemas.microsoft.com/office/drawing/2014/main" id="{4C615C65-FB60-54C3-6EC2-F496A043E3A7}"/>
              </a:ext>
            </a:extLst>
          </p:cNvPr>
          <p:cNvPicPr>
            <a:picLocks noChangeAspect="1"/>
          </p:cNvPicPr>
          <p:nvPr/>
        </p:nvPicPr>
        <p:blipFill>
          <a:blip r:embed="rId4"/>
          <a:stretch>
            <a:fillRect/>
          </a:stretch>
        </p:blipFill>
        <p:spPr>
          <a:xfrm>
            <a:off x="5961208" y="4756987"/>
            <a:ext cx="6042724" cy="1878412"/>
          </a:xfrm>
          <a:prstGeom prst="rect">
            <a:avLst/>
          </a:prstGeom>
        </p:spPr>
      </p:pic>
    </p:spTree>
    <p:extLst>
      <p:ext uri="{BB962C8B-B14F-4D97-AF65-F5344CB8AC3E}">
        <p14:creationId xmlns:p14="http://schemas.microsoft.com/office/powerpoint/2010/main" val="386788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6096000" y="2762924"/>
            <a:ext cx="5486578" cy="322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lnSpc>
                <a:spcPct val="150000"/>
              </a:lnSpc>
              <a:spcBef>
                <a:spcPts val="600"/>
              </a:spcBef>
              <a:buAutoNum type="arabicPeriod"/>
            </a:pPr>
            <a:r>
              <a:rPr lang="et-EE" sz="2200" noProof="1">
                <a:latin typeface="Calibri" panose="020F0502020204030204" pitchFamily="34" charset="0"/>
                <a:cs typeface="Calibri" panose="020F0502020204030204" pitchFamily="34" charset="0"/>
              </a:rPr>
              <a:t>Pinge ja elektrivool on faasis</a:t>
            </a:r>
          </a:p>
          <a:p>
            <a:pPr marL="457200" indent="-457200" algn="just">
              <a:lnSpc>
                <a:spcPct val="150000"/>
              </a:lnSpc>
              <a:spcBef>
                <a:spcPts val="600"/>
              </a:spcBef>
              <a:buAutoNum type="arabicPeriod"/>
            </a:pPr>
            <a:endParaRPr lang="et-EE" sz="2200" noProof="1">
              <a:latin typeface="Calibri" panose="020F0502020204030204" pitchFamily="34" charset="0"/>
              <a:cs typeface="Calibri" panose="020F0502020204030204" pitchFamily="34" charset="0"/>
            </a:endParaRPr>
          </a:p>
          <a:p>
            <a:pPr marL="457200" indent="-457200" algn="just">
              <a:lnSpc>
                <a:spcPct val="150000"/>
              </a:lnSpc>
              <a:spcBef>
                <a:spcPts val="600"/>
              </a:spcBef>
              <a:buAutoNum type="arabicPeriod"/>
            </a:pPr>
            <a:endParaRPr lang="et-EE" sz="2200" noProof="1">
              <a:latin typeface="Calibri" panose="020F0502020204030204" pitchFamily="34" charset="0"/>
              <a:cs typeface="Calibri" panose="020F0502020204030204" pitchFamily="34" charset="0"/>
            </a:endParaRPr>
          </a:p>
          <a:p>
            <a:pPr marL="457200" indent="-457200" algn="just">
              <a:lnSpc>
                <a:spcPct val="150000"/>
              </a:lnSpc>
              <a:spcBef>
                <a:spcPts val="600"/>
              </a:spcBef>
              <a:buAutoNum type="arabicPeriod"/>
            </a:pPr>
            <a:r>
              <a:rPr lang="et-EE" sz="2200" noProof="1">
                <a:latin typeface="Calibri" panose="020F0502020204030204" pitchFamily="34" charset="0"/>
                <a:cs typeface="Calibri" panose="020F0502020204030204" pitchFamily="34" charset="0"/>
              </a:rPr>
              <a:t>Elektrivool jääb pingest maha</a:t>
            </a:r>
          </a:p>
          <a:p>
            <a:pPr marL="457200" indent="-457200" algn="just">
              <a:lnSpc>
                <a:spcPct val="150000"/>
              </a:lnSpc>
              <a:spcBef>
                <a:spcPts val="600"/>
              </a:spcBef>
              <a:buAutoNum type="arabicPeriod"/>
            </a:pPr>
            <a:endParaRPr lang="et-EE" sz="2200" noProof="1">
              <a:latin typeface="Calibri" panose="020F0502020204030204" pitchFamily="34" charset="0"/>
              <a:cs typeface="Calibri" panose="020F0502020204030204" pitchFamily="34" charset="0"/>
            </a:endParaRPr>
          </a:p>
          <a:p>
            <a:pPr marL="457200" indent="-457200" algn="just">
              <a:lnSpc>
                <a:spcPct val="150000"/>
              </a:lnSpc>
              <a:spcBef>
                <a:spcPts val="600"/>
              </a:spcBef>
              <a:buAutoNum type="arabicPeriod"/>
            </a:pPr>
            <a:endParaRPr lang="et-EE" sz="2200" noProof="1">
              <a:latin typeface="Calibri" panose="020F0502020204030204" pitchFamily="34" charset="0"/>
              <a:cs typeface="Calibri" panose="020F0502020204030204" pitchFamily="34" charset="0"/>
            </a:endParaRPr>
          </a:p>
          <a:p>
            <a:pPr marL="457200" indent="-457200" algn="just">
              <a:lnSpc>
                <a:spcPct val="150000"/>
              </a:lnSpc>
              <a:spcBef>
                <a:spcPts val="600"/>
              </a:spcBef>
              <a:buAutoNum type="arabicPeriod"/>
            </a:pPr>
            <a:r>
              <a:rPr lang="et-EE" sz="2200" noProof="1">
                <a:latin typeface="Calibri" panose="020F0502020204030204" pitchFamily="34" charset="0"/>
                <a:cs typeface="Calibri" panose="020F0502020204030204" pitchFamily="34" charset="0"/>
              </a:rPr>
              <a:t>Pinge jääb elektrivoolust maha </a:t>
            </a:r>
          </a:p>
          <a:p>
            <a:pPr marL="457200" indent="-457200" algn="just">
              <a:lnSpc>
                <a:spcPct val="150000"/>
              </a:lnSpc>
              <a:spcBef>
                <a:spcPts val="600"/>
              </a:spcBef>
              <a:buAutoNum type="arabicPeriod"/>
            </a:pPr>
            <a:endParaRPr lang="fi-FI" sz="2200" noProof="1">
              <a:latin typeface="Calibri" panose="020F0502020204030204" pitchFamily="34" charset="0"/>
              <a:cs typeface="Calibri" panose="020F0502020204030204" pitchFamily="34" charset="0"/>
            </a:endParaRPr>
          </a:p>
        </p:txBody>
      </p:sp>
      <p:sp>
        <p:nvSpPr>
          <p:cNvPr id="7" name="Заголовок 1">
            <a:extLst>
              <a:ext uri="{FF2B5EF4-FFF2-40B4-BE49-F238E27FC236}">
                <a16:creationId xmlns:a16="http://schemas.microsoft.com/office/drawing/2014/main" id="{6F335345-F2DB-D49C-AFA7-FB084EEB690D}"/>
              </a:ext>
            </a:extLst>
          </p:cNvPr>
          <p:cNvSpPr>
            <a:spLocks noGrp="1"/>
          </p:cNvSpPr>
          <p:nvPr>
            <p:ph type="title"/>
          </p:nvPr>
        </p:nvSpPr>
        <p:spPr>
          <a:xfrm>
            <a:off x="3024723" y="376617"/>
            <a:ext cx="6697564" cy="572328"/>
          </a:xfrm>
        </p:spPr>
        <p:txBody>
          <a:bodyPr>
            <a:normAutofit fontScale="90000"/>
          </a:bodyPr>
          <a:lstStyle/>
          <a:p>
            <a:r>
              <a:rPr lang="et-EE" b="1" dirty="0">
                <a:solidFill>
                  <a:schemeClr val="bg1"/>
                </a:solidFill>
                <a:latin typeface="Abadi" panose="020B0604020104020204" pitchFamily="34" charset="0"/>
              </a:rPr>
              <a:t>VAHELDUVVOOLU </a:t>
            </a:r>
            <a:r>
              <a:rPr lang="en-US" b="1" dirty="0">
                <a:solidFill>
                  <a:schemeClr val="bg1"/>
                </a:solidFill>
                <a:latin typeface="Abadi" panose="020B0604020104020204" pitchFamily="34" charset="0"/>
              </a:rPr>
              <a:t>FAASINIHE</a:t>
            </a:r>
          </a:p>
        </p:txBody>
      </p:sp>
      <p:pic>
        <p:nvPicPr>
          <p:cNvPr id="5" name="Picture 4">
            <a:extLst>
              <a:ext uri="{FF2B5EF4-FFF2-40B4-BE49-F238E27FC236}">
                <a16:creationId xmlns:a16="http://schemas.microsoft.com/office/drawing/2014/main" id="{CAF8E6E3-A780-1101-C78C-808B03D6A66D}"/>
              </a:ext>
            </a:extLst>
          </p:cNvPr>
          <p:cNvPicPr>
            <a:picLocks noChangeAspect="1"/>
          </p:cNvPicPr>
          <p:nvPr/>
        </p:nvPicPr>
        <p:blipFill>
          <a:blip r:embed="rId3"/>
          <a:stretch>
            <a:fillRect/>
          </a:stretch>
        </p:blipFill>
        <p:spPr>
          <a:xfrm>
            <a:off x="466572" y="1325562"/>
            <a:ext cx="4772025" cy="5419725"/>
          </a:xfrm>
          <a:prstGeom prst="rect">
            <a:avLst/>
          </a:prstGeom>
        </p:spPr>
      </p:pic>
    </p:spTree>
    <p:extLst>
      <p:ext uri="{BB962C8B-B14F-4D97-AF65-F5344CB8AC3E}">
        <p14:creationId xmlns:p14="http://schemas.microsoft.com/office/powerpoint/2010/main" val="47756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4001488" y="4183345"/>
            <a:ext cx="7754926"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6238850" y="1430237"/>
            <a:ext cx="5486578" cy="19987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200" noProof="1">
                <a:latin typeface="+mn-lt"/>
                <a:cs typeface="Calibri" panose="020F0502020204030204" pitchFamily="34" charset="0"/>
              </a:rPr>
              <a:t>Vahelduvvooluahelas, mis sisaldab ainult puhast oomilist takistust, on </a:t>
            </a:r>
            <a:r>
              <a:rPr lang="et-EE" sz="2200" b="1" u="sng" noProof="1">
                <a:latin typeface="+mn-lt"/>
                <a:cs typeface="Calibri" panose="020F0502020204030204" pitchFamily="34" charset="0"/>
              </a:rPr>
              <a:t>vool ja pinge faasis.</a:t>
            </a:r>
            <a:endParaRPr lang="fi-FI" sz="2200" b="1" u="sng" noProof="1">
              <a:latin typeface="+mn-lt"/>
              <a:cs typeface="Calibri" panose="020F0502020204030204" pitchFamily="34" charset="0"/>
            </a:endParaRPr>
          </a:p>
        </p:txBody>
      </p:sp>
      <p:sp>
        <p:nvSpPr>
          <p:cNvPr id="7" name="Заголовок 1">
            <a:extLst>
              <a:ext uri="{FF2B5EF4-FFF2-40B4-BE49-F238E27FC236}">
                <a16:creationId xmlns:a16="http://schemas.microsoft.com/office/drawing/2014/main" id="{6F335345-F2DB-D49C-AFA7-FB084EEB690D}"/>
              </a:ext>
            </a:extLst>
          </p:cNvPr>
          <p:cNvSpPr>
            <a:spLocks noGrp="1"/>
          </p:cNvSpPr>
          <p:nvPr>
            <p:ph type="title"/>
          </p:nvPr>
        </p:nvSpPr>
        <p:spPr>
          <a:xfrm>
            <a:off x="1027890" y="383832"/>
            <a:ext cx="10136220" cy="572328"/>
          </a:xfrm>
        </p:spPr>
        <p:txBody>
          <a:bodyPr>
            <a:normAutofit fontScale="90000"/>
          </a:bodyPr>
          <a:lstStyle/>
          <a:p>
            <a:r>
              <a:rPr lang="et-EE" b="1" dirty="0">
                <a:solidFill>
                  <a:schemeClr val="bg1"/>
                </a:solidFill>
                <a:latin typeface="Abadi" panose="020B0604020104020204" pitchFamily="34" charset="0"/>
              </a:rPr>
              <a:t>VAHELDUVVOOLU SKEEMID</a:t>
            </a:r>
            <a:r>
              <a:rPr lang="en-US" b="1" dirty="0">
                <a:solidFill>
                  <a:schemeClr val="bg1"/>
                </a:solidFill>
                <a:latin typeface="Abadi" panose="020B0604020104020204" pitchFamily="34" charset="0"/>
              </a:rPr>
              <a:t> - AKTIIVTAKISTUS</a:t>
            </a:r>
          </a:p>
        </p:txBody>
      </p:sp>
      <p:pic>
        <p:nvPicPr>
          <p:cNvPr id="5" name="Picture 4">
            <a:extLst>
              <a:ext uri="{FF2B5EF4-FFF2-40B4-BE49-F238E27FC236}">
                <a16:creationId xmlns:a16="http://schemas.microsoft.com/office/drawing/2014/main" id="{FB05E421-707C-A0D6-70D4-8DBDBF656ED5}"/>
              </a:ext>
            </a:extLst>
          </p:cNvPr>
          <p:cNvPicPr>
            <a:picLocks noChangeAspect="1"/>
          </p:cNvPicPr>
          <p:nvPr/>
        </p:nvPicPr>
        <p:blipFill>
          <a:blip r:embed="rId3"/>
          <a:stretch>
            <a:fillRect/>
          </a:stretch>
        </p:blipFill>
        <p:spPr>
          <a:xfrm>
            <a:off x="176898" y="1430236"/>
            <a:ext cx="3238952" cy="2753109"/>
          </a:xfrm>
          <a:prstGeom prst="rect">
            <a:avLst/>
          </a:prstGeom>
        </p:spPr>
      </p:pic>
      <p:pic>
        <p:nvPicPr>
          <p:cNvPr id="8" name="Picture 7">
            <a:extLst>
              <a:ext uri="{FF2B5EF4-FFF2-40B4-BE49-F238E27FC236}">
                <a16:creationId xmlns:a16="http://schemas.microsoft.com/office/drawing/2014/main" id="{2ECAC218-AABE-DC02-3876-BC93C3C56478}"/>
              </a:ext>
            </a:extLst>
          </p:cNvPr>
          <p:cNvPicPr>
            <a:picLocks noChangeAspect="1"/>
          </p:cNvPicPr>
          <p:nvPr/>
        </p:nvPicPr>
        <p:blipFill>
          <a:blip r:embed="rId4"/>
          <a:stretch>
            <a:fillRect/>
          </a:stretch>
        </p:blipFill>
        <p:spPr>
          <a:xfrm>
            <a:off x="176898" y="4373128"/>
            <a:ext cx="5734850" cy="2353003"/>
          </a:xfrm>
          <a:prstGeom prst="rect">
            <a:avLst/>
          </a:prstGeom>
        </p:spPr>
      </p:pic>
      <p:pic>
        <p:nvPicPr>
          <p:cNvPr id="13" name="Picture 12">
            <a:extLst>
              <a:ext uri="{FF2B5EF4-FFF2-40B4-BE49-F238E27FC236}">
                <a16:creationId xmlns:a16="http://schemas.microsoft.com/office/drawing/2014/main" id="{71E4779A-7599-7A35-78E7-1E45C424A093}"/>
              </a:ext>
            </a:extLst>
          </p:cNvPr>
          <p:cNvPicPr>
            <a:picLocks noChangeAspect="1"/>
          </p:cNvPicPr>
          <p:nvPr/>
        </p:nvPicPr>
        <p:blipFill>
          <a:blip r:embed="rId5"/>
          <a:stretch>
            <a:fillRect/>
          </a:stretch>
        </p:blipFill>
        <p:spPr>
          <a:xfrm>
            <a:off x="6199911" y="3429000"/>
            <a:ext cx="5556503" cy="510492"/>
          </a:xfrm>
          <a:prstGeom prst="rect">
            <a:avLst/>
          </a:prstGeom>
        </p:spPr>
      </p:pic>
      <p:sp>
        <p:nvSpPr>
          <p:cNvPr id="14" name="TextBox 13">
            <a:extLst>
              <a:ext uri="{FF2B5EF4-FFF2-40B4-BE49-F238E27FC236}">
                <a16:creationId xmlns:a16="http://schemas.microsoft.com/office/drawing/2014/main" id="{9B7DAFDB-A28A-1864-09F2-22201B90DB3A}"/>
              </a:ext>
            </a:extLst>
          </p:cNvPr>
          <p:cNvSpPr txBox="1"/>
          <p:nvPr/>
        </p:nvSpPr>
        <p:spPr>
          <a:xfrm>
            <a:off x="4436416" y="3458277"/>
            <a:ext cx="1867859" cy="461665"/>
          </a:xfrm>
          <a:prstGeom prst="rect">
            <a:avLst/>
          </a:prstGeom>
          <a:noFill/>
        </p:spPr>
        <p:txBody>
          <a:bodyPr wrap="square" rtlCol="0">
            <a:spAutoFit/>
          </a:bodyPr>
          <a:lstStyle/>
          <a:p>
            <a:r>
              <a:rPr lang="et-EE" sz="2400" dirty="0"/>
              <a:t>Hetkväärtus</a:t>
            </a:r>
            <a:r>
              <a:rPr lang="en-US" sz="2400" dirty="0"/>
              <a:t>:</a:t>
            </a:r>
            <a:endParaRPr lang="et-EE" sz="2400" dirty="0"/>
          </a:p>
        </p:txBody>
      </p:sp>
      <p:pic>
        <p:nvPicPr>
          <p:cNvPr id="18" name="Picture 17">
            <a:extLst>
              <a:ext uri="{FF2B5EF4-FFF2-40B4-BE49-F238E27FC236}">
                <a16:creationId xmlns:a16="http://schemas.microsoft.com/office/drawing/2014/main" id="{F97EBC7E-555F-46BC-E793-CC79A8B34398}"/>
              </a:ext>
            </a:extLst>
          </p:cNvPr>
          <p:cNvPicPr>
            <a:picLocks noChangeAspect="1"/>
          </p:cNvPicPr>
          <p:nvPr/>
        </p:nvPicPr>
        <p:blipFill>
          <a:blip r:embed="rId6"/>
          <a:stretch>
            <a:fillRect/>
          </a:stretch>
        </p:blipFill>
        <p:spPr>
          <a:xfrm>
            <a:off x="3688843" y="1856088"/>
            <a:ext cx="1867859" cy="1128113"/>
          </a:xfrm>
          <a:prstGeom prst="rect">
            <a:avLst/>
          </a:prstGeom>
        </p:spPr>
      </p:pic>
      <p:sp>
        <p:nvSpPr>
          <p:cNvPr id="19" name="Заголовок 1">
            <a:extLst>
              <a:ext uri="{FF2B5EF4-FFF2-40B4-BE49-F238E27FC236}">
                <a16:creationId xmlns:a16="http://schemas.microsoft.com/office/drawing/2014/main" id="{71218FC8-38A1-AD2B-2F53-AF5FEC1046DC}"/>
              </a:ext>
            </a:extLst>
          </p:cNvPr>
          <p:cNvSpPr txBox="1">
            <a:spLocks/>
          </p:cNvSpPr>
          <p:nvPr/>
        </p:nvSpPr>
        <p:spPr>
          <a:xfrm>
            <a:off x="6104195" y="4373128"/>
            <a:ext cx="5486578" cy="19987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n-US" sz="2200" noProof="1">
                <a:solidFill>
                  <a:srgbClr val="FF0000"/>
                </a:solidFill>
                <a:latin typeface="+mn-lt"/>
                <a:cs typeface="Calibri" panose="020F0502020204030204" pitchFamily="34" charset="0"/>
              </a:rPr>
              <a:t>H10: </a:t>
            </a:r>
            <a:r>
              <a:rPr lang="en-US" sz="2200" noProof="1">
                <a:latin typeface="+mn-lt"/>
                <a:cs typeface="Calibri" panose="020F0502020204030204" pitchFamily="34" charset="0"/>
              </a:rPr>
              <a:t>75 V vooluga lamp lülitatakse 225 V vahelduvvooluahelasse. Määrake lambis olev voolutugevus.</a:t>
            </a:r>
            <a:endParaRPr lang="fi-FI" sz="2200" b="1" u="sng" noProof="1">
              <a:latin typeface="+mn-lt"/>
              <a:cs typeface="Calibri" panose="020F0502020204030204" pitchFamily="34" charset="0"/>
            </a:endParaRPr>
          </a:p>
        </p:txBody>
      </p:sp>
    </p:spTree>
    <p:extLst>
      <p:ext uri="{BB962C8B-B14F-4D97-AF65-F5344CB8AC3E}">
        <p14:creationId xmlns:p14="http://schemas.microsoft.com/office/powerpoint/2010/main" val="58843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6F335345-F2DB-D49C-AFA7-FB084EEB690D}"/>
              </a:ext>
            </a:extLst>
          </p:cNvPr>
          <p:cNvSpPr>
            <a:spLocks noGrp="1"/>
          </p:cNvSpPr>
          <p:nvPr>
            <p:ph type="title"/>
          </p:nvPr>
        </p:nvSpPr>
        <p:spPr>
          <a:xfrm>
            <a:off x="1027890" y="383832"/>
            <a:ext cx="10136220" cy="572328"/>
          </a:xfrm>
        </p:spPr>
        <p:txBody>
          <a:bodyPr>
            <a:normAutofit fontScale="90000"/>
          </a:bodyPr>
          <a:lstStyle/>
          <a:p>
            <a:r>
              <a:rPr lang="et-EE" b="1" dirty="0">
                <a:solidFill>
                  <a:schemeClr val="bg1"/>
                </a:solidFill>
                <a:latin typeface="Abadi" panose="020B0604020104020204" pitchFamily="34" charset="0"/>
              </a:rPr>
              <a:t>VAHELDUVVOOLU SKEEMID</a:t>
            </a:r>
            <a:r>
              <a:rPr lang="en-US" b="1" dirty="0">
                <a:solidFill>
                  <a:schemeClr val="bg1"/>
                </a:solidFill>
                <a:latin typeface="Abadi" panose="020B0604020104020204" pitchFamily="34" charset="0"/>
              </a:rPr>
              <a:t> - AKTIIVTAKISTUS</a:t>
            </a:r>
          </a:p>
        </p:txBody>
      </p:sp>
      <p:pic>
        <p:nvPicPr>
          <p:cNvPr id="8" name="Picture 7">
            <a:extLst>
              <a:ext uri="{FF2B5EF4-FFF2-40B4-BE49-F238E27FC236}">
                <a16:creationId xmlns:a16="http://schemas.microsoft.com/office/drawing/2014/main" id="{2ECAC218-AABE-DC02-3876-BC93C3C56478}"/>
              </a:ext>
            </a:extLst>
          </p:cNvPr>
          <p:cNvPicPr>
            <a:picLocks noChangeAspect="1"/>
          </p:cNvPicPr>
          <p:nvPr/>
        </p:nvPicPr>
        <p:blipFill>
          <a:blip r:embed="rId3"/>
          <a:stretch>
            <a:fillRect/>
          </a:stretch>
        </p:blipFill>
        <p:spPr>
          <a:xfrm>
            <a:off x="254718" y="1556994"/>
            <a:ext cx="5807249" cy="2382708"/>
          </a:xfrm>
          <a:prstGeom prst="rect">
            <a:avLst/>
          </a:prstGeom>
        </p:spPr>
      </p:pic>
      <p:pic>
        <p:nvPicPr>
          <p:cNvPr id="4" name="Picture 3">
            <a:extLst>
              <a:ext uri="{FF2B5EF4-FFF2-40B4-BE49-F238E27FC236}">
                <a16:creationId xmlns:a16="http://schemas.microsoft.com/office/drawing/2014/main" id="{CFB8699B-9FF1-F6B1-4E2F-A03F113A9EFC}"/>
              </a:ext>
            </a:extLst>
          </p:cNvPr>
          <p:cNvPicPr>
            <a:picLocks noChangeAspect="1"/>
          </p:cNvPicPr>
          <p:nvPr/>
        </p:nvPicPr>
        <p:blipFill>
          <a:blip r:embed="rId4"/>
          <a:stretch>
            <a:fillRect/>
          </a:stretch>
        </p:blipFill>
        <p:spPr>
          <a:xfrm>
            <a:off x="6325349" y="1325563"/>
            <a:ext cx="4926310" cy="3562778"/>
          </a:xfrm>
          <a:prstGeom prst="rect">
            <a:avLst/>
          </a:prstGeom>
        </p:spPr>
      </p:pic>
      <p:sp>
        <p:nvSpPr>
          <p:cNvPr id="10" name="Заголовок 1">
            <a:extLst>
              <a:ext uri="{FF2B5EF4-FFF2-40B4-BE49-F238E27FC236}">
                <a16:creationId xmlns:a16="http://schemas.microsoft.com/office/drawing/2014/main" id="{9996C288-FF1F-1CB4-6DB5-44554A3D2ECE}"/>
              </a:ext>
            </a:extLst>
          </p:cNvPr>
          <p:cNvSpPr txBox="1">
            <a:spLocks/>
          </p:cNvSpPr>
          <p:nvPr/>
        </p:nvSpPr>
        <p:spPr>
          <a:xfrm>
            <a:off x="139067" y="4706836"/>
            <a:ext cx="11845799" cy="19987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fi-FI" sz="2200" noProof="1">
                <a:latin typeface="+mn-lt"/>
                <a:cs typeface="Calibri" panose="020F0502020204030204" pitchFamily="34" charset="0"/>
              </a:rPr>
              <a:t>Soojendamine ei sõltu voolu suunast.</a:t>
            </a:r>
            <a:endParaRPr lang="ru-RU" sz="2200" noProof="1">
              <a:latin typeface="+mn-lt"/>
              <a:cs typeface="Calibri" panose="020F0502020204030204" pitchFamily="34" charset="0"/>
            </a:endParaRPr>
          </a:p>
          <a:p>
            <a:pPr algn="just">
              <a:lnSpc>
                <a:spcPct val="150000"/>
              </a:lnSpc>
              <a:spcBef>
                <a:spcPts val="600"/>
              </a:spcBef>
            </a:pPr>
            <a:r>
              <a:rPr lang="fi-FI" sz="2200" noProof="1">
                <a:latin typeface="+mn-lt"/>
                <a:cs typeface="Calibri" panose="020F0502020204030204" pitchFamily="34" charset="0"/>
              </a:rPr>
              <a:t>Kuna võimsus on võrdne pinge ja voolu korrutisega, siis igal juhul </a:t>
            </a:r>
            <a:r>
              <a:rPr lang="et-EE" sz="2200" noProof="1">
                <a:latin typeface="+mn-lt"/>
                <a:cs typeface="Calibri" panose="020F0502020204030204" pitchFamily="34" charset="0"/>
              </a:rPr>
              <a:t>tulemuseks on</a:t>
            </a:r>
            <a:r>
              <a:rPr lang="fi-FI" sz="2200" noProof="1">
                <a:latin typeface="+mn-lt"/>
                <a:cs typeface="Calibri" panose="020F0502020204030204" pitchFamily="34" charset="0"/>
              </a:rPr>
              <a:t> positiivne väärtus.</a:t>
            </a:r>
            <a:r>
              <a:rPr lang="et-EE" sz="2200" noProof="1">
                <a:latin typeface="+mn-lt"/>
                <a:cs typeface="Calibri" panose="020F0502020204030204" pitchFamily="34" charset="0"/>
              </a:rPr>
              <a:t> </a:t>
            </a:r>
            <a:r>
              <a:rPr lang="fi-FI" sz="2200" noProof="1">
                <a:latin typeface="+mn-lt"/>
                <a:cs typeface="Calibri" panose="020F0502020204030204" pitchFamily="34" charset="0"/>
              </a:rPr>
              <a:t>Seetõttu on võimsus ka negatiivses pooltsüklis positiivne.</a:t>
            </a:r>
          </a:p>
        </p:txBody>
      </p:sp>
      <p:sp>
        <p:nvSpPr>
          <p:cNvPr id="12" name="Rectangle 1">
            <a:extLst>
              <a:ext uri="{FF2B5EF4-FFF2-40B4-BE49-F238E27FC236}">
                <a16:creationId xmlns:a16="http://schemas.microsoft.com/office/drawing/2014/main" id="{C298D627-8522-D36C-968F-738C5CFC50AD}"/>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p:txBody>
      </p:sp>
      <p:sp>
        <p:nvSpPr>
          <p:cNvPr id="15" name="Rectangle 2">
            <a:extLst>
              <a:ext uri="{FF2B5EF4-FFF2-40B4-BE49-F238E27FC236}">
                <a16:creationId xmlns:a16="http://schemas.microsoft.com/office/drawing/2014/main" id="{4F0D8B27-74B0-0AED-8E2C-813B6D8DB5AB}"/>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p:txBody>
      </p:sp>
      <p:sp>
        <p:nvSpPr>
          <p:cNvPr id="16" name="Rectangle: Rounded Corners 15">
            <a:extLst>
              <a:ext uri="{FF2B5EF4-FFF2-40B4-BE49-F238E27FC236}">
                <a16:creationId xmlns:a16="http://schemas.microsoft.com/office/drawing/2014/main" id="{CAC1D41E-4BAD-F10B-7EA1-0574337E804E}"/>
              </a:ext>
            </a:extLst>
          </p:cNvPr>
          <p:cNvSpPr/>
          <p:nvPr/>
        </p:nvSpPr>
        <p:spPr>
          <a:xfrm>
            <a:off x="152400" y="5048655"/>
            <a:ext cx="11715345" cy="1425513"/>
          </a:xfrm>
          <a:prstGeom prst="roundRect">
            <a:avLst/>
          </a:prstGeom>
          <a:no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20" name="Picture 19">
            <a:extLst>
              <a:ext uri="{FF2B5EF4-FFF2-40B4-BE49-F238E27FC236}">
                <a16:creationId xmlns:a16="http://schemas.microsoft.com/office/drawing/2014/main" id="{BF8D0F3D-FB8E-E426-158A-22A7A6D3242C}"/>
              </a:ext>
            </a:extLst>
          </p:cNvPr>
          <p:cNvPicPr>
            <a:picLocks noChangeAspect="1"/>
          </p:cNvPicPr>
          <p:nvPr/>
        </p:nvPicPr>
        <p:blipFill>
          <a:blip r:embed="rId5"/>
          <a:stretch>
            <a:fillRect/>
          </a:stretch>
        </p:blipFill>
        <p:spPr>
          <a:xfrm>
            <a:off x="3812769" y="4025728"/>
            <a:ext cx="2197303" cy="852017"/>
          </a:xfrm>
          <a:prstGeom prst="rect">
            <a:avLst/>
          </a:prstGeom>
        </p:spPr>
      </p:pic>
      <p:sp>
        <p:nvSpPr>
          <p:cNvPr id="21" name="Rectangle 20">
            <a:extLst>
              <a:ext uri="{FF2B5EF4-FFF2-40B4-BE49-F238E27FC236}">
                <a16:creationId xmlns:a16="http://schemas.microsoft.com/office/drawing/2014/main" id="{2DDEAB64-1B4B-3885-497D-1AE21D42C998}"/>
              </a:ext>
            </a:extLst>
          </p:cNvPr>
          <p:cNvSpPr/>
          <p:nvPr/>
        </p:nvSpPr>
        <p:spPr>
          <a:xfrm>
            <a:off x="4085617" y="4025728"/>
            <a:ext cx="1663430" cy="7914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13929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6F335345-F2DB-D49C-AFA7-FB084EEB690D}"/>
              </a:ext>
            </a:extLst>
          </p:cNvPr>
          <p:cNvSpPr>
            <a:spLocks noGrp="1"/>
          </p:cNvSpPr>
          <p:nvPr>
            <p:ph type="title"/>
          </p:nvPr>
        </p:nvSpPr>
        <p:spPr>
          <a:xfrm>
            <a:off x="1027890" y="383832"/>
            <a:ext cx="10136220" cy="572328"/>
          </a:xfrm>
        </p:spPr>
        <p:txBody>
          <a:bodyPr>
            <a:normAutofit fontScale="90000"/>
          </a:bodyPr>
          <a:lstStyle/>
          <a:p>
            <a:r>
              <a:rPr lang="et-EE" b="1" dirty="0">
                <a:solidFill>
                  <a:schemeClr val="bg1"/>
                </a:solidFill>
                <a:latin typeface="Abadi" panose="020B0604020104020204" pitchFamily="34" charset="0"/>
              </a:rPr>
              <a:t>VAHELDUVVOOLU SKEEMID</a:t>
            </a:r>
            <a:r>
              <a:rPr lang="en-US" b="1" dirty="0">
                <a:solidFill>
                  <a:schemeClr val="bg1"/>
                </a:solidFill>
                <a:latin typeface="Abadi" panose="020B0604020104020204" pitchFamily="34" charset="0"/>
              </a:rPr>
              <a:t> - AKTIIVTAKISTUS</a:t>
            </a:r>
          </a:p>
        </p:txBody>
      </p:sp>
      <p:pic>
        <p:nvPicPr>
          <p:cNvPr id="4" name="Picture 3">
            <a:extLst>
              <a:ext uri="{FF2B5EF4-FFF2-40B4-BE49-F238E27FC236}">
                <a16:creationId xmlns:a16="http://schemas.microsoft.com/office/drawing/2014/main" id="{CFB8699B-9FF1-F6B1-4E2F-A03F113A9EFC}"/>
              </a:ext>
            </a:extLst>
          </p:cNvPr>
          <p:cNvPicPr>
            <a:picLocks noChangeAspect="1"/>
          </p:cNvPicPr>
          <p:nvPr/>
        </p:nvPicPr>
        <p:blipFill>
          <a:blip r:embed="rId3"/>
          <a:stretch>
            <a:fillRect/>
          </a:stretch>
        </p:blipFill>
        <p:spPr>
          <a:xfrm>
            <a:off x="152400" y="1477962"/>
            <a:ext cx="4926310" cy="3562778"/>
          </a:xfrm>
          <a:prstGeom prst="rect">
            <a:avLst/>
          </a:prstGeom>
        </p:spPr>
      </p:pic>
      <p:sp>
        <p:nvSpPr>
          <p:cNvPr id="12" name="Rectangle 1">
            <a:extLst>
              <a:ext uri="{FF2B5EF4-FFF2-40B4-BE49-F238E27FC236}">
                <a16:creationId xmlns:a16="http://schemas.microsoft.com/office/drawing/2014/main" id="{C298D627-8522-D36C-968F-738C5CFC50AD}"/>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p:txBody>
      </p:sp>
      <p:sp>
        <p:nvSpPr>
          <p:cNvPr id="15" name="Rectangle 2">
            <a:extLst>
              <a:ext uri="{FF2B5EF4-FFF2-40B4-BE49-F238E27FC236}">
                <a16:creationId xmlns:a16="http://schemas.microsoft.com/office/drawing/2014/main" id="{4F0D8B27-74B0-0AED-8E2C-813B6D8DB5AB}"/>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p:txBody>
      </p:sp>
      <p:pic>
        <p:nvPicPr>
          <p:cNvPr id="20" name="Picture 19">
            <a:extLst>
              <a:ext uri="{FF2B5EF4-FFF2-40B4-BE49-F238E27FC236}">
                <a16:creationId xmlns:a16="http://schemas.microsoft.com/office/drawing/2014/main" id="{BF8D0F3D-FB8E-E426-158A-22A7A6D3242C}"/>
              </a:ext>
            </a:extLst>
          </p:cNvPr>
          <p:cNvPicPr>
            <a:picLocks noChangeAspect="1"/>
          </p:cNvPicPr>
          <p:nvPr/>
        </p:nvPicPr>
        <p:blipFill>
          <a:blip r:embed="rId4"/>
          <a:stretch>
            <a:fillRect/>
          </a:stretch>
        </p:blipFill>
        <p:spPr>
          <a:xfrm>
            <a:off x="1799143" y="5380038"/>
            <a:ext cx="2821699" cy="1094130"/>
          </a:xfrm>
          <a:prstGeom prst="rect">
            <a:avLst/>
          </a:prstGeom>
        </p:spPr>
      </p:pic>
      <p:sp>
        <p:nvSpPr>
          <p:cNvPr id="2" name="Заголовок 1">
            <a:extLst>
              <a:ext uri="{FF2B5EF4-FFF2-40B4-BE49-F238E27FC236}">
                <a16:creationId xmlns:a16="http://schemas.microsoft.com/office/drawing/2014/main" id="{28C0BEFF-572A-8443-1099-50E4980549AB}"/>
              </a:ext>
            </a:extLst>
          </p:cNvPr>
          <p:cNvSpPr txBox="1">
            <a:spLocks/>
          </p:cNvSpPr>
          <p:nvPr/>
        </p:nvSpPr>
        <p:spPr>
          <a:xfrm>
            <a:off x="5210960" y="1998518"/>
            <a:ext cx="5953150" cy="19757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000" b="1" i="0" u="none" strike="noStrike" baseline="0" noProof="1">
                <a:solidFill>
                  <a:srgbClr val="FF0000"/>
                </a:solidFill>
                <a:latin typeface="+mn-lt"/>
              </a:rPr>
              <a:t>H</a:t>
            </a:r>
            <a:r>
              <a:rPr lang="et-EE" sz="2000" b="1" noProof="1">
                <a:solidFill>
                  <a:srgbClr val="FF0000"/>
                </a:solidFill>
                <a:latin typeface="+mn-lt"/>
              </a:rPr>
              <a:t>11</a:t>
            </a:r>
            <a:r>
              <a:rPr lang="en-US" sz="2000" b="1" i="0" u="none" strike="noStrike" baseline="0" noProof="1">
                <a:solidFill>
                  <a:srgbClr val="FF0000"/>
                </a:solidFill>
                <a:latin typeface="+mn-lt"/>
              </a:rPr>
              <a:t>: </a:t>
            </a:r>
            <a:r>
              <a:rPr lang="en-US" sz="2000" i="0" u="none" strike="noStrike" baseline="0" noProof="1">
                <a:latin typeface="+mn-lt"/>
              </a:rPr>
              <a:t>Vahelduvvooluahelas, mille efektiivne e</a:t>
            </a:r>
            <a:r>
              <a:rPr lang="et-EE" sz="2000" i="0" u="none" strike="noStrike" baseline="0" noProof="1">
                <a:latin typeface="+mn-lt"/>
              </a:rPr>
              <a:t>.</a:t>
            </a:r>
            <a:r>
              <a:rPr lang="en-US" sz="2000" i="0" u="none" strike="noStrike" baseline="0" noProof="1">
                <a:latin typeface="+mn-lt"/>
              </a:rPr>
              <a:t>m</a:t>
            </a:r>
            <a:r>
              <a:rPr lang="et-EE" sz="2000" noProof="1">
                <a:latin typeface="+mn-lt"/>
              </a:rPr>
              <a:t>.j.</a:t>
            </a:r>
            <a:r>
              <a:rPr lang="en-US" sz="2000" i="0" u="none" strike="noStrike" baseline="0" noProof="1">
                <a:latin typeface="+mn-lt"/>
              </a:rPr>
              <a:t> on 120V</a:t>
            </a:r>
            <a:r>
              <a:rPr lang="ru-RU" sz="2000" i="0" u="none" strike="noStrike" baseline="0" noProof="1">
                <a:latin typeface="+mn-lt"/>
              </a:rPr>
              <a:t> </a:t>
            </a:r>
            <a:r>
              <a:rPr lang="en-US" sz="2000" i="0" u="none" strike="noStrike" baseline="0" noProof="1">
                <a:latin typeface="+mn-lt"/>
              </a:rPr>
              <a:t>voolab vool, mille tegelik väärtus on 2 A. Määrake võimsus</a:t>
            </a:r>
            <a:r>
              <a:rPr lang="et-EE" sz="2000" noProof="1">
                <a:latin typeface="+mn-lt"/>
              </a:rPr>
              <a:t>t </a:t>
            </a:r>
            <a:r>
              <a:rPr lang="en-US" sz="2000" i="0" u="none" strike="noStrike" baseline="0" noProof="1">
                <a:latin typeface="+mn-lt"/>
              </a:rPr>
              <a:t>vooluahelas.</a:t>
            </a:r>
            <a:endParaRPr lang="et-EE" sz="2000" i="1" u="none" strike="noStrike" baseline="0" noProof="1">
              <a:latin typeface="+mn-lt"/>
            </a:endParaRPr>
          </a:p>
        </p:txBody>
      </p:sp>
    </p:spTree>
    <p:extLst>
      <p:ext uri="{BB962C8B-B14F-4D97-AF65-F5344CB8AC3E}">
        <p14:creationId xmlns:p14="http://schemas.microsoft.com/office/powerpoint/2010/main" val="403080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5914417" y="1536970"/>
            <a:ext cx="5811011" cy="4839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000" noProof="1">
                <a:latin typeface="+mn-lt"/>
                <a:cs typeface="Calibri" panose="020F0502020204030204" pitchFamily="34" charset="0"/>
              </a:rPr>
              <a:t>P</a:t>
            </a:r>
            <a:r>
              <a:rPr lang="fi-FI" sz="2000" noProof="1">
                <a:latin typeface="+mn-lt"/>
                <a:cs typeface="Calibri" panose="020F0502020204030204" pitchFamily="34" charset="0"/>
              </a:rPr>
              <a:t>oolil on</a:t>
            </a:r>
            <a:r>
              <a:rPr lang="et-EE" sz="2000" noProof="1">
                <a:latin typeface="+mn-lt"/>
                <a:cs typeface="Calibri" panose="020F0502020204030204" pitchFamily="34" charset="0"/>
              </a:rPr>
              <a:t> </a:t>
            </a:r>
            <a:r>
              <a:rPr lang="fi-FI" sz="2000" noProof="1">
                <a:latin typeface="+mn-lt"/>
                <a:cs typeface="Calibri" panose="020F0502020204030204" pitchFamily="34" charset="0"/>
              </a:rPr>
              <a:t>induktiivsus L, tema aktiivtakistus on aga nii väike, et</a:t>
            </a:r>
            <a:r>
              <a:rPr lang="et-EE" sz="2000" noProof="1">
                <a:latin typeface="+mn-lt"/>
                <a:cs typeface="Calibri" panose="020F0502020204030204" pitchFamily="34" charset="0"/>
              </a:rPr>
              <a:t> </a:t>
            </a:r>
            <a:r>
              <a:rPr lang="fi-FI" sz="2000" noProof="1">
                <a:latin typeface="+mn-lt"/>
                <a:cs typeface="Calibri" panose="020F0502020204030204" pitchFamily="34" charset="0"/>
              </a:rPr>
              <a:t>seda ei pruugi arvestada (r = 0).</a:t>
            </a:r>
            <a:endParaRPr lang="et-EE" sz="2000" noProof="1">
              <a:latin typeface="+mn-lt"/>
              <a:cs typeface="Calibri" panose="020F0502020204030204" pitchFamily="34" charset="0"/>
            </a:endParaRPr>
          </a:p>
          <a:p>
            <a:pPr algn="just">
              <a:lnSpc>
                <a:spcPct val="150000"/>
              </a:lnSpc>
              <a:spcBef>
                <a:spcPts val="600"/>
              </a:spcBef>
            </a:pPr>
            <a:r>
              <a:rPr lang="et-EE" sz="2000" noProof="1">
                <a:latin typeface="+mn-lt"/>
                <a:cs typeface="Calibri" panose="020F0502020204030204" pitchFamily="34" charset="0"/>
              </a:rPr>
              <a:t>Induktiivsusega vooluringis on selleks põhjuseks voolu takistav endainduktsiooni elektromotoorjõud.</a:t>
            </a:r>
          </a:p>
          <a:p>
            <a:pPr algn="just">
              <a:lnSpc>
                <a:spcPct val="150000"/>
              </a:lnSpc>
              <a:spcBef>
                <a:spcPts val="600"/>
              </a:spcBef>
            </a:pPr>
            <a:r>
              <a:rPr lang="et-EE" sz="2000" noProof="1">
                <a:latin typeface="+mn-lt"/>
                <a:cs typeface="Calibri" panose="020F0502020204030204" pitchFamily="34" charset="0"/>
              </a:rPr>
              <a:t>Lenzi seaduse kohaselt tekib voolu kasvamisel elektromotoorjõud, mis on võrdeline voolu muutumise kiirusega, mis takistab voolu kasvamist; voolu vähenemisel tekib aga elektromotoorjõud eL, mis takistab voolu vähenemist.</a:t>
            </a:r>
            <a:endParaRPr lang="fi-FI" sz="2000" b="1" u="sng" noProof="1">
              <a:latin typeface="+mn-lt"/>
              <a:cs typeface="Calibri" panose="020F0502020204030204" pitchFamily="34" charset="0"/>
            </a:endParaRPr>
          </a:p>
        </p:txBody>
      </p:sp>
      <p:sp>
        <p:nvSpPr>
          <p:cNvPr id="7" name="Заголовок 1">
            <a:extLst>
              <a:ext uri="{FF2B5EF4-FFF2-40B4-BE49-F238E27FC236}">
                <a16:creationId xmlns:a16="http://schemas.microsoft.com/office/drawing/2014/main" id="{6F335345-F2DB-D49C-AFA7-FB084EEB690D}"/>
              </a:ext>
            </a:extLst>
          </p:cNvPr>
          <p:cNvSpPr>
            <a:spLocks noGrp="1"/>
          </p:cNvSpPr>
          <p:nvPr>
            <p:ph type="title"/>
          </p:nvPr>
        </p:nvSpPr>
        <p:spPr>
          <a:xfrm>
            <a:off x="450715" y="453659"/>
            <a:ext cx="10927404" cy="572328"/>
          </a:xfrm>
        </p:spPr>
        <p:txBody>
          <a:bodyPr>
            <a:normAutofit fontScale="90000"/>
          </a:bodyPr>
          <a:lstStyle/>
          <a:p>
            <a:r>
              <a:rPr lang="et-EE" b="1" dirty="0">
                <a:solidFill>
                  <a:schemeClr val="bg1"/>
                </a:solidFill>
                <a:latin typeface="Abadi" panose="020B0604020104020204" pitchFamily="34" charset="0"/>
              </a:rPr>
              <a:t>VAHELDUVVOOLU SKEEMID</a:t>
            </a:r>
            <a:r>
              <a:rPr lang="en-US" b="1" dirty="0">
                <a:solidFill>
                  <a:schemeClr val="bg1"/>
                </a:solidFill>
                <a:latin typeface="Abadi" panose="020B0604020104020204" pitchFamily="34" charset="0"/>
              </a:rPr>
              <a:t> - </a:t>
            </a:r>
            <a:r>
              <a:rPr lang="et-EE" b="1" dirty="0">
                <a:solidFill>
                  <a:schemeClr val="bg1"/>
                </a:solidFill>
                <a:latin typeface="Abadi" panose="020B0604020104020204" pitchFamily="34" charset="0"/>
              </a:rPr>
              <a:t>INDUKTIIVTAKISTUS</a:t>
            </a:r>
            <a:endParaRPr lang="en-US" b="1" dirty="0">
              <a:solidFill>
                <a:schemeClr val="bg1"/>
              </a:solidFill>
              <a:latin typeface="Abadi" panose="020B0604020104020204" pitchFamily="34" charset="0"/>
            </a:endParaRPr>
          </a:p>
        </p:txBody>
      </p:sp>
      <p:pic>
        <p:nvPicPr>
          <p:cNvPr id="4" name="Picture 3">
            <a:extLst>
              <a:ext uri="{FF2B5EF4-FFF2-40B4-BE49-F238E27FC236}">
                <a16:creationId xmlns:a16="http://schemas.microsoft.com/office/drawing/2014/main" id="{C77D6E78-6544-6D2E-A48A-037B6661DAA6}"/>
              </a:ext>
            </a:extLst>
          </p:cNvPr>
          <p:cNvPicPr>
            <a:picLocks noChangeAspect="1"/>
          </p:cNvPicPr>
          <p:nvPr/>
        </p:nvPicPr>
        <p:blipFill>
          <a:blip r:embed="rId3"/>
          <a:stretch>
            <a:fillRect/>
          </a:stretch>
        </p:blipFill>
        <p:spPr>
          <a:xfrm>
            <a:off x="218701" y="4253247"/>
            <a:ext cx="5353797" cy="2524477"/>
          </a:xfrm>
          <a:prstGeom prst="rect">
            <a:avLst/>
          </a:prstGeom>
        </p:spPr>
      </p:pic>
      <p:pic>
        <p:nvPicPr>
          <p:cNvPr id="10" name="Picture 9">
            <a:extLst>
              <a:ext uri="{FF2B5EF4-FFF2-40B4-BE49-F238E27FC236}">
                <a16:creationId xmlns:a16="http://schemas.microsoft.com/office/drawing/2014/main" id="{D1E9371C-CD4B-586E-63AB-4C1AC249548C}"/>
              </a:ext>
            </a:extLst>
          </p:cNvPr>
          <p:cNvPicPr>
            <a:picLocks noChangeAspect="1"/>
          </p:cNvPicPr>
          <p:nvPr/>
        </p:nvPicPr>
        <p:blipFill>
          <a:blip r:embed="rId4"/>
          <a:stretch>
            <a:fillRect/>
          </a:stretch>
        </p:blipFill>
        <p:spPr>
          <a:xfrm>
            <a:off x="218701" y="1430237"/>
            <a:ext cx="3166525" cy="2537711"/>
          </a:xfrm>
          <a:prstGeom prst="rect">
            <a:avLst/>
          </a:prstGeom>
        </p:spPr>
      </p:pic>
      <p:pic>
        <p:nvPicPr>
          <p:cNvPr id="15" name="Picture 14">
            <a:extLst>
              <a:ext uri="{FF2B5EF4-FFF2-40B4-BE49-F238E27FC236}">
                <a16:creationId xmlns:a16="http://schemas.microsoft.com/office/drawing/2014/main" id="{28C57C05-4538-B01B-1C8D-A9E8FD7977FE}"/>
              </a:ext>
            </a:extLst>
          </p:cNvPr>
          <p:cNvPicPr>
            <a:picLocks noChangeAspect="1"/>
          </p:cNvPicPr>
          <p:nvPr/>
        </p:nvPicPr>
        <p:blipFill>
          <a:blip r:embed="rId5"/>
          <a:stretch>
            <a:fillRect/>
          </a:stretch>
        </p:blipFill>
        <p:spPr>
          <a:xfrm>
            <a:off x="9256679" y="5720182"/>
            <a:ext cx="2280326" cy="1057542"/>
          </a:xfrm>
          <a:prstGeom prst="rect">
            <a:avLst/>
          </a:prstGeom>
        </p:spPr>
      </p:pic>
      <p:cxnSp>
        <p:nvCxnSpPr>
          <p:cNvPr id="16" name="Straight Connector 15">
            <a:extLst>
              <a:ext uri="{FF2B5EF4-FFF2-40B4-BE49-F238E27FC236}">
                <a16:creationId xmlns:a16="http://schemas.microsoft.com/office/drawing/2014/main" id="{DFC99E4C-B27E-6C76-D8A0-E37B447AC652}"/>
              </a:ext>
            </a:extLst>
          </p:cNvPr>
          <p:cNvCxnSpPr>
            <a:cxnSpLocks/>
          </p:cNvCxnSpPr>
          <p:nvPr/>
        </p:nvCxnSpPr>
        <p:spPr>
          <a:xfrm flipH="1">
            <a:off x="5914417" y="2835731"/>
            <a:ext cx="5811011"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D23291E-217E-C89E-B9B0-075FC9583DF9}"/>
              </a:ext>
            </a:extLst>
          </p:cNvPr>
          <p:cNvPicPr>
            <a:picLocks noChangeAspect="1"/>
          </p:cNvPicPr>
          <p:nvPr/>
        </p:nvPicPr>
        <p:blipFill>
          <a:blip r:embed="rId6"/>
          <a:stretch>
            <a:fillRect/>
          </a:stretch>
        </p:blipFill>
        <p:spPr>
          <a:xfrm>
            <a:off x="3485857" y="1803734"/>
            <a:ext cx="2327929" cy="895358"/>
          </a:xfrm>
          <a:prstGeom prst="rect">
            <a:avLst/>
          </a:prstGeom>
        </p:spPr>
      </p:pic>
    </p:spTree>
    <p:extLst>
      <p:ext uri="{BB962C8B-B14F-4D97-AF65-F5344CB8AC3E}">
        <p14:creationId xmlns:p14="http://schemas.microsoft.com/office/powerpoint/2010/main" val="3437590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4" name="Picture 3">
            <a:extLst>
              <a:ext uri="{FF2B5EF4-FFF2-40B4-BE49-F238E27FC236}">
                <a16:creationId xmlns:a16="http://schemas.microsoft.com/office/drawing/2014/main" id="{C77D6E78-6544-6D2E-A48A-037B6661DAA6}"/>
              </a:ext>
            </a:extLst>
          </p:cNvPr>
          <p:cNvPicPr>
            <a:picLocks noChangeAspect="1"/>
          </p:cNvPicPr>
          <p:nvPr/>
        </p:nvPicPr>
        <p:blipFill>
          <a:blip r:embed="rId3"/>
          <a:stretch>
            <a:fillRect/>
          </a:stretch>
        </p:blipFill>
        <p:spPr>
          <a:xfrm>
            <a:off x="150607" y="1339992"/>
            <a:ext cx="5734627" cy="2704050"/>
          </a:xfrm>
          <a:prstGeom prst="rect">
            <a:avLst/>
          </a:prstGeom>
        </p:spPr>
      </p:pic>
      <p:pic>
        <p:nvPicPr>
          <p:cNvPr id="5" name="Picture 4">
            <a:extLst>
              <a:ext uri="{FF2B5EF4-FFF2-40B4-BE49-F238E27FC236}">
                <a16:creationId xmlns:a16="http://schemas.microsoft.com/office/drawing/2014/main" id="{FC06B17C-724E-AE96-78F7-F819ECF108EE}"/>
              </a:ext>
            </a:extLst>
          </p:cNvPr>
          <p:cNvPicPr>
            <a:picLocks noChangeAspect="1"/>
          </p:cNvPicPr>
          <p:nvPr/>
        </p:nvPicPr>
        <p:blipFill>
          <a:blip r:embed="rId4"/>
          <a:stretch>
            <a:fillRect/>
          </a:stretch>
        </p:blipFill>
        <p:spPr>
          <a:xfrm>
            <a:off x="150607" y="4384379"/>
            <a:ext cx="5491436" cy="962953"/>
          </a:xfrm>
          <a:prstGeom prst="rect">
            <a:avLst/>
          </a:prstGeom>
        </p:spPr>
      </p:pic>
      <p:pic>
        <p:nvPicPr>
          <p:cNvPr id="8" name="Picture 7">
            <a:extLst>
              <a:ext uri="{FF2B5EF4-FFF2-40B4-BE49-F238E27FC236}">
                <a16:creationId xmlns:a16="http://schemas.microsoft.com/office/drawing/2014/main" id="{6530E79A-36A4-2C99-C711-867870AFEDD6}"/>
              </a:ext>
            </a:extLst>
          </p:cNvPr>
          <p:cNvPicPr>
            <a:picLocks noChangeAspect="1"/>
          </p:cNvPicPr>
          <p:nvPr/>
        </p:nvPicPr>
        <p:blipFill>
          <a:blip r:embed="rId5"/>
          <a:stretch>
            <a:fillRect/>
          </a:stretch>
        </p:blipFill>
        <p:spPr>
          <a:xfrm>
            <a:off x="251634" y="5606038"/>
            <a:ext cx="5188503" cy="1035145"/>
          </a:xfrm>
          <a:prstGeom prst="rect">
            <a:avLst/>
          </a:prstGeom>
        </p:spPr>
      </p:pic>
      <p:pic>
        <p:nvPicPr>
          <p:cNvPr id="12" name="Picture 11">
            <a:extLst>
              <a:ext uri="{FF2B5EF4-FFF2-40B4-BE49-F238E27FC236}">
                <a16:creationId xmlns:a16="http://schemas.microsoft.com/office/drawing/2014/main" id="{E0BC9ED5-8D28-53F1-FD91-03B455474AB2}"/>
              </a:ext>
            </a:extLst>
          </p:cNvPr>
          <p:cNvPicPr>
            <a:picLocks noChangeAspect="1"/>
          </p:cNvPicPr>
          <p:nvPr/>
        </p:nvPicPr>
        <p:blipFill>
          <a:blip r:embed="rId6"/>
          <a:stretch>
            <a:fillRect/>
          </a:stretch>
        </p:blipFill>
        <p:spPr>
          <a:xfrm>
            <a:off x="6474219" y="4232865"/>
            <a:ext cx="5188503" cy="2287942"/>
          </a:xfrm>
          <a:prstGeom prst="rect">
            <a:avLst/>
          </a:prstGeom>
        </p:spPr>
      </p:pic>
      <p:pic>
        <p:nvPicPr>
          <p:cNvPr id="14" name="Picture 13">
            <a:extLst>
              <a:ext uri="{FF2B5EF4-FFF2-40B4-BE49-F238E27FC236}">
                <a16:creationId xmlns:a16="http://schemas.microsoft.com/office/drawing/2014/main" id="{D13200D8-815C-6335-2CA3-2E4FDE5E1630}"/>
              </a:ext>
            </a:extLst>
          </p:cNvPr>
          <p:cNvPicPr>
            <a:picLocks noChangeAspect="1"/>
          </p:cNvPicPr>
          <p:nvPr/>
        </p:nvPicPr>
        <p:blipFill>
          <a:blip r:embed="rId7"/>
          <a:stretch>
            <a:fillRect/>
          </a:stretch>
        </p:blipFill>
        <p:spPr>
          <a:xfrm>
            <a:off x="6687598" y="1709395"/>
            <a:ext cx="4883561" cy="1936989"/>
          </a:xfrm>
          <a:prstGeom prst="rect">
            <a:avLst/>
          </a:prstGeom>
        </p:spPr>
      </p:pic>
      <p:sp>
        <p:nvSpPr>
          <p:cNvPr id="19" name="Заголовок 1">
            <a:extLst>
              <a:ext uri="{FF2B5EF4-FFF2-40B4-BE49-F238E27FC236}">
                <a16:creationId xmlns:a16="http://schemas.microsoft.com/office/drawing/2014/main" id="{C006999B-77CE-DEBF-A67C-70B2FC0FCDE2}"/>
              </a:ext>
            </a:extLst>
          </p:cNvPr>
          <p:cNvSpPr>
            <a:spLocks noGrp="1"/>
          </p:cNvSpPr>
          <p:nvPr>
            <p:ph type="title"/>
          </p:nvPr>
        </p:nvSpPr>
        <p:spPr>
          <a:xfrm>
            <a:off x="450715" y="453659"/>
            <a:ext cx="10927404" cy="572328"/>
          </a:xfrm>
        </p:spPr>
        <p:txBody>
          <a:bodyPr>
            <a:normAutofit fontScale="90000"/>
          </a:bodyPr>
          <a:lstStyle/>
          <a:p>
            <a:r>
              <a:rPr lang="et-EE" b="1" dirty="0">
                <a:solidFill>
                  <a:schemeClr val="bg1"/>
                </a:solidFill>
                <a:latin typeface="Abadi" panose="020B0604020104020204" pitchFamily="34" charset="0"/>
              </a:rPr>
              <a:t>VAHELDUVVOOLU SKEEMID</a:t>
            </a:r>
            <a:r>
              <a:rPr lang="en-US" b="1" dirty="0">
                <a:solidFill>
                  <a:schemeClr val="bg1"/>
                </a:solidFill>
                <a:latin typeface="Abadi" panose="020B0604020104020204" pitchFamily="34" charset="0"/>
              </a:rPr>
              <a:t> - </a:t>
            </a:r>
            <a:r>
              <a:rPr lang="et-EE" b="1" dirty="0">
                <a:solidFill>
                  <a:schemeClr val="bg1"/>
                </a:solidFill>
                <a:latin typeface="Abadi" panose="020B0604020104020204" pitchFamily="34" charset="0"/>
              </a:rPr>
              <a:t>INDUKTIIVTAKISTUS</a:t>
            </a:r>
            <a:endParaRPr lang="en-US" b="1" dirty="0">
              <a:solidFill>
                <a:schemeClr val="bg1"/>
              </a:solidFill>
              <a:latin typeface="Abadi" panose="020B0604020104020204" pitchFamily="34" charset="0"/>
            </a:endParaRPr>
          </a:p>
        </p:txBody>
      </p:sp>
    </p:spTree>
    <p:extLst>
      <p:ext uri="{BB962C8B-B14F-4D97-AF65-F5344CB8AC3E}">
        <p14:creationId xmlns:p14="http://schemas.microsoft.com/office/powerpoint/2010/main" val="193816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0" name="Picture 9">
            <a:extLst>
              <a:ext uri="{FF2B5EF4-FFF2-40B4-BE49-F238E27FC236}">
                <a16:creationId xmlns:a16="http://schemas.microsoft.com/office/drawing/2014/main" id="{0F4A9DB9-6356-EFF5-F22A-C513C051CBE2}"/>
              </a:ext>
            </a:extLst>
          </p:cNvPr>
          <p:cNvPicPr>
            <a:picLocks noChangeAspect="1"/>
          </p:cNvPicPr>
          <p:nvPr/>
        </p:nvPicPr>
        <p:blipFill>
          <a:blip r:embed="rId3"/>
          <a:stretch>
            <a:fillRect/>
          </a:stretch>
        </p:blipFill>
        <p:spPr>
          <a:xfrm>
            <a:off x="103939" y="1492504"/>
            <a:ext cx="5992061" cy="5068007"/>
          </a:xfrm>
          <a:prstGeom prst="rect">
            <a:avLst/>
          </a:prstGeom>
        </p:spPr>
      </p:pic>
      <p:sp>
        <p:nvSpPr>
          <p:cNvPr id="15" name="Заголовок 1">
            <a:extLst>
              <a:ext uri="{FF2B5EF4-FFF2-40B4-BE49-F238E27FC236}">
                <a16:creationId xmlns:a16="http://schemas.microsoft.com/office/drawing/2014/main" id="{F707E629-68C6-4D8B-D2B1-75609A374274}"/>
              </a:ext>
            </a:extLst>
          </p:cNvPr>
          <p:cNvSpPr>
            <a:spLocks noGrp="1"/>
          </p:cNvSpPr>
          <p:nvPr>
            <p:ph type="title"/>
          </p:nvPr>
        </p:nvSpPr>
        <p:spPr>
          <a:xfrm>
            <a:off x="450715" y="453659"/>
            <a:ext cx="10927404" cy="572328"/>
          </a:xfrm>
        </p:spPr>
        <p:txBody>
          <a:bodyPr>
            <a:normAutofit fontScale="90000"/>
          </a:bodyPr>
          <a:lstStyle/>
          <a:p>
            <a:r>
              <a:rPr lang="et-EE" b="1" dirty="0">
                <a:solidFill>
                  <a:schemeClr val="bg1"/>
                </a:solidFill>
                <a:latin typeface="Abadi" panose="020B0604020104020204" pitchFamily="34" charset="0"/>
              </a:rPr>
              <a:t>VAHELDUVVOOLU SKEEMID</a:t>
            </a:r>
            <a:r>
              <a:rPr lang="en-US" b="1" dirty="0">
                <a:solidFill>
                  <a:schemeClr val="bg1"/>
                </a:solidFill>
                <a:latin typeface="Abadi" panose="020B0604020104020204" pitchFamily="34" charset="0"/>
              </a:rPr>
              <a:t> - </a:t>
            </a:r>
            <a:r>
              <a:rPr lang="et-EE" b="1" dirty="0">
                <a:solidFill>
                  <a:schemeClr val="bg1"/>
                </a:solidFill>
                <a:latin typeface="Abadi" panose="020B0604020104020204" pitchFamily="34" charset="0"/>
              </a:rPr>
              <a:t>INDUKTIIVTAKISTUS</a:t>
            </a:r>
            <a:endParaRPr lang="en-US" b="1" dirty="0">
              <a:solidFill>
                <a:schemeClr val="bg1"/>
              </a:solidFill>
              <a:latin typeface="Abadi" panose="020B0604020104020204" pitchFamily="34" charset="0"/>
            </a:endParaRPr>
          </a:p>
        </p:txBody>
      </p:sp>
      <p:pic>
        <p:nvPicPr>
          <p:cNvPr id="16" name="Picture 15">
            <a:extLst>
              <a:ext uri="{FF2B5EF4-FFF2-40B4-BE49-F238E27FC236}">
                <a16:creationId xmlns:a16="http://schemas.microsoft.com/office/drawing/2014/main" id="{A0996572-016F-7274-803A-EB932A9445C5}"/>
              </a:ext>
            </a:extLst>
          </p:cNvPr>
          <p:cNvPicPr>
            <a:picLocks noChangeAspect="1"/>
          </p:cNvPicPr>
          <p:nvPr/>
        </p:nvPicPr>
        <p:blipFill>
          <a:blip r:embed="rId4"/>
          <a:stretch>
            <a:fillRect/>
          </a:stretch>
        </p:blipFill>
        <p:spPr>
          <a:xfrm>
            <a:off x="5988996" y="4110122"/>
            <a:ext cx="4734586" cy="2705478"/>
          </a:xfrm>
          <a:prstGeom prst="rect">
            <a:avLst/>
          </a:prstGeom>
        </p:spPr>
      </p:pic>
      <p:pic>
        <p:nvPicPr>
          <p:cNvPr id="17" name="Picture 16">
            <a:extLst>
              <a:ext uri="{FF2B5EF4-FFF2-40B4-BE49-F238E27FC236}">
                <a16:creationId xmlns:a16="http://schemas.microsoft.com/office/drawing/2014/main" id="{B1AE6EE1-84E7-DF62-E0C2-24E941A8620E}"/>
              </a:ext>
            </a:extLst>
          </p:cNvPr>
          <p:cNvPicPr>
            <a:picLocks noChangeAspect="1"/>
          </p:cNvPicPr>
          <p:nvPr/>
        </p:nvPicPr>
        <p:blipFill>
          <a:blip r:embed="rId5"/>
          <a:stretch>
            <a:fillRect/>
          </a:stretch>
        </p:blipFill>
        <p:spPr>
          <a:xfrm>
            <a:off x="5988996" y="1568076"/>
            <a:ext cx="3514928" cy="2542046"/>
          </a:xfrm>
          <a:prstGeom prst="rect">
            <a:avLst/>
          </a:prstGeom>
        </p:spPr>
      </p:pic>
    </p:spTree>
    <p:extLst>
      <p:ext uri="{BB962C8B-B14F-4D97-AF65-F5344CB8AC3E}">
        <p14:creationId xmlns:p14="http://schemas.microsoft.com/office/powerpoint/2010/main" val="1612279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3" name="Заголовок 1">
            <a:extLst>
              <a:ext uri="{FF2B5EF4-FFF2-40B4-BE49-F238E27FC236}">
                <a16:creationId xmlns:a16="http://schemas.microsoft.com/office/drawing/2014/main" id="{8E689851-2F36-1624-AAD4-5EA3112273C7}"/>
              </a:ext>
            </a:extLst>
          </p:cNvPr>
          <p:cNvSpPr>
            <a:spLocks noGrp="1"/>
          </p:cNvSpPr>
          <p:nvPr>
            <p:ph type="title"/>
          </p:nvPr>
        </p:nvSpPr>
        <p:spPr>
          <a:xfrm>
            <a:off x="377757" y="376617"/>
            <a:ext cx="11436485" cy="572328"/>
          </a:xfrm>
        </p:spPr>
        <p:txBody>
          <a:bodyPr>
            <a:normAutofit fontScale="90000"/>
          </a:bodyPr>
          <a:lstStyle/>
          <a:p>
            <a:r>
              <a:rPr lang="et-EE" b="1" dirty="0">
                <a:solidFill>
                  <a:schemeClr val="bg1"/>
                </a:solidFill>
                <a:latin typeface="Abadi" panose="020B0604020104020204" pitchFamily="34" charset="0"/>
              </a:rPr>
              <a:t>VAHELDUVVOOLU SKEEMID</a:t>
            </a:r>
            <a:r>
              <a:rPr lang="en-US" b="1" dirty="0">
                <a:solidFill>
                  <a:schemeClr val="bg1"/>
                </a:solidFill>
                <a:latin typeface="Abadi" panose="020B0604020104020204" pitchFamily="34" charset="0"/>
              </a:rPr>
              <a:t> - </a:t>
            </a:r>
            <a:r>
              <a:rPr lang="et-EE" b="1" dirty="0">
                <a:solidFill>
                  <a:schemeClr val="bg1"/>
                </a:solidFill>
                <a:latin typeface="Abadi" panose="020B0604020104020204" pitchFamily="34" charset="0"/>
              </a:rPr>
              <a:t>MAHTUVUSTAKISTUS</a:t>
            </a:r>
            <a:endParaRPr lang="en-US" b="1" dirty="0">
              <a:solidFill>
                <a:schemeClr val="bg1"/>
              </a:solidFill>
              <a:latin typeface="Abadi" panose="020B0604020104020204" pitchFamily="34" charset="0"/>
            </a:endParaRPr>
          </a:p>
        </p:txBody>
      </p:sp>
      <p:pic>
        <p:nvPicPr>
          <p:cNvPr id="18" name="Picture 17">
            <a:extLst>
              <a:ext uri="{FF2B5EF4-FFF2-40B4-BE49-F238E27FC236}">
                <a16:creationId xmlns:a16="http://schemas.microsoft.com/office/drawing/2014/main" id="{2FDCEB40-49BE-2AC0-3879-DEAF5C07FBF4}"/>
              </a:ext>
            </a:extLst>
          </p:cNvPr>
          <p:cNvPicPr>
            <a:picLocks noChangeAspect="1"/>
          </p:cNvPicPr>
          <p:nvPr/>
        </p:nvPicPr>
        <p:blipFill>
          <a:blip r:embed="rId3"/>
          <a:stretch>
            <a:fillRect/>
          </a:stretch>
        </p:blipFill>
        <p:spPr>
          <a:xfrm>
            <a:off x="94991" y="1568140"/>
            <a:ext cx="5998837" cy="2361834"/>
          </a:xfrm>
          <a:prstGeom prst="rect">
            <a:avLst/>
          </a:prstGeom>
        </p:spPr>
      </p:pic>
      <p:pic>
        <p:nvPicPr>
          <p:cNvPr id="20" name="Picture 19">
            <a:extLst>
              <a:ext uri="{FF2B5EF4-FFF2-40B4-BE49-F238E27FC236}">
                <a16:creationId xmlns:a16="http://schemas.microsoft.com/office/drawing/2014/main" id="{2FF289C5-5D45-A909-6DEB-D9A08E01CFE4}"/>
              </a:ext>
            </a:extLst>
          </p:cNvPr>
          <p:cNvPicPr>
            <a:picLocks noChangeAspect="1"/>
          </p:cNvPicPr>
          <p:nvPr/>
        </p:nvPicPr>
        <p:blipFill>
          <a:blip r:embed="rId4"/>
          <a:stretch>
            <a:fillRect/>
          </a:stretch>
        </p:blipFill>
        <p:spPr>
          <a:xfrm>
            <a:off x="377757" y="4172551"/>
            <a:ext cx="3417303" cy="774086"/>
          </a:xfrm>
          <a:prstGeom prst="rect">
            <a:avLst/>
          </a:prstGeom>
        </p:spPr>
      </p:pic>
      <p:pic>
        <p:nvPicPr>
          <p:cNvPr id="22" name="Picture 21">
            <a:extLst>
              <a:ext uri="{FF2B5EF4-FFF2-40B4-BE49-F238E27FC236}">
                <a16:creationId xmlns:a16="http://schemas.microsoft.com/office/drawing/2014/main" id="{21A371F0-4B50-543C-B84D-C72A5E20C143}"/>
              </a:ext>
            </a:extLst>
          </p:cNvPr>
          <p:cNvPicPr>
            <a:picLocks noChangeAspect="1"/>
          </p:cNvPicPr>
          <p:nvPr/>
        </p:nvPicPr>
        <p:blipFill>
          <a:blip r:embed="rId5"/>
          <a:stretch>
            <a:fillRect/>
          </a:stretch>
        </p:blipFill>
        <p:spPr>
          <a:xfrm>
            <a:off x="248552" y="4787785"/>
            <a:ext cx="3288098" cy="1004150"/>
          </a:xfrm>
          <a:prstGeom prst="rect">
            <a:avLst/>
          </a:prstGeom>
        </p:spPr>
      </p:pic>
      <p:pic>
        <p:nvPicPr>
          <p:cNvPr id="24" name="Picture 23">
            <a:extLst>
              <a:ext uri="{FF2B5EF4-FFF2-40B4-BE49-F238E27FC236}">
                <a16:creationId xmlns:a16="http://schemas.microsoft.com/office/drawing/2014/main" id="{901DE540-0BD4-B58A-D958-A5AF6B162779}"/>
              </a:ext>
            </a:extLst>
          </p:cNvPr>
          <p:cNvPicPr>
            <a:picLocks noChangeAspect="1"/>
          </p:cNvPicPr>
          <p:nvPr/>
        </p:nvPicPr>
        <p:blipFill>
          <a:blip r:embed="rId6"/>
          <a:stretch>
            <a:fillRect/>
          </a:stretch>
        </p:blipFill>
        <p:spPr>
          <a:xfrm>
            <a:off x="5891987" y="3202016"/>
            <a:ext cx="5760270" cy="1585769"/>
          </a:xfrm>
          <a:prstGeom prst="rect">
            <a:avLst/>
          </a:prstGeom>
        </p:spPr>
      </p:pic>
    </p:spTree>
    <p:extLst>
      <p:ext uri="{BB962C8B-B14F-4D97-AF65-F5344CB8AC3E}">
        <p14:creationId xmlns:p14="http://schemas.microsoft.com/office/powerpoint/2010/main" val="2263730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Заголовок 1">
            <a:extLst>
              <a:ext uri="{FF2B5EF4-FFF2-40B4-BE49-F238E27FC236}">
                <a16:creationId xmlns:a16="http://schemas.microsoft.com/office/drawing/2014/main" id="{F707E629-68C6-4D8B-D2B1-75609A374274}"/>
              </a:ext>
            </a:extLst>
          </p:cNvPr>
          <p:cNvSpPr>
            <a:spLocks noGrp="1"/>
          </p:cNvSpPr>
          <p:nvPr>
            <p:ph type="title"/>
          </p:nvPr>
        </p:nvSpPr>
        <p:spPr>
          <a:xfrm>
            <a:off x="377757" y="376617"/>
            <a:ext cx="11436485" cy="572328"/>
          </a:xfrm>
        </p:spPr>
        <p:txBody>
          <a:bodyPr>
            <a:normAutofit fontScale="90000"/>
          </a:bodyPr>
          <a:lstStyle/>
          <a:p>
            <a:r>
              <a:rPr lang="et-EE" b="1" dirty="0">
                <a:solidFill>
                  <a:schemeClr val="bg1"/>
                </a:solidFill>
                <a:latin typeface="Abadi" panose="020B0604020104020204" pitchFamily="34" charset="0"/>
              </a:rPr>
              <a:t>VAHELDUVVOOLU SKEEMID</a:t>
            </a:r>
            <a:r>
              <a:rPr lang="en-US" b="1" dirty="0">
                <a:solidFill>
                  <a:schemeClr val="bg1"/>
                </a:solidFill>
                <a:latin typeface="Abadi" panose="020B0604020104020204" pitchFamily="34" charset="0"/>
              </a:rPr>
              <a:t> - </a:t>
            </a:r>
            <a:r>
              <a:rPr lang="et-EE" b="1" dirty="0">
                <a:solidFill>
                  <a:schemeClr val="bg1"/>
                </a:solidFill>
                <a:latin typeface="Abadi" panose="020B0604020104020204" pitchFamily="34" charset="0"/>
              </a:rPr>
              <a:t>MAHTUVUSTAKISTUS</a:t>
            </a:r>
            <a:endParaRPr lang="en-US" b="1" dirty="0">
              <a:solidFill>
                <a:schemeClr val="bg1"/>
              </a:solidFill>
              <a:latin typeface="Abadi" panose="020B0604020104020204" pitchFamily="34" charset="0"/>
            </a:endParaRPr>
          </a:p>
        </p:txBody>
      </p:sp>
      <p:pic>
        <p:nvPicPr>
          <p:cNvPr id="17" name="Picture 16">
            <a:extLst>
              <a:ext uri="{FF2B5EF4-FFF2-40B4-BE49-F238E27FC236}">
                <a16:creationId xmlns:a16="http://schemas.microsoft.com/office/drawing/2014/main" id="{B1AE6EE1-84E7-DF62-E0C2-24E941A8620E}"/>
              </a:ext>
            </a:extLst>
          </p:cNvPr>
          <p:cNvPicPr>
            <a:picLocks noChangeAspect="1"/>
          </p:cNvPicPr>
          <p:nvPr/>
        </p:nvPicPr>
        <p:blipFill>
          <a:blip r:embed="rId3"/>
          <a:stretch>
            <a:fillRect/>
          </a:stretch>
        </p:blipFill>
        <p:spPr>
          <a:xfrm>
            <a:off x="7496783" y="1499602"/>
            <a:ext cx="3514928" cy="2542046"/>
          </a:xfrm>
          <a:prstGeom prst="rect">
            <a:avLst/>
          </a:prstGeom>
        </p:spPr>
      </p:pic>
      <p:pic>
        <p:nvPicPr>
          <p:cNvPr id="4" name="Picture 3">
            <a:extLst>
              <a:ext uri="{FF2B5EF4-FFF2-40B4-BE49-F238E27FC236}">
                <a16:creationId xmlns:a16="http://schemas.microsoft.com/office/drawing/2014/main" id="{18056D84-4645-62DA-A712-5967933C3042}"/>
              </a:ext>
            </a:extLst>
          </p:cNvPr>
          <p:cNvPicPr>
            <a:picLocks noChangeAspect="1"/>
          </p:cNvPicPr>
          <p:nvPr/>
        </p:nvPicPr>
        <p:blipFill>
          <a:blip r:embed="rId4"/>
          <a:stretch>
            <a:fillRect/>
          </a:stretch>
        </p:blipFill>
        <p:spPr>
          <a:xfrm>
            <a:off x="227780" y="2129970"/>
            <a:ext cx="6690875" cy="3823357"/>
          </a:xfrm>
          <a:prstGeom prst="rect">
            <a:avLst/>
          </a:prstGeom>
        </p:spPr>
      </p:pic>
      <p:pic>
        <p:nvPicPr>
          <p:cNvPr id="6" name="Picture 5">
            <a:extLst>
              <a:ext uri="{FF2B5EF4-FFF2-40B4-BE49-F238E27FC236}">
                <a16:creationId xmlns:a16="http://schemas.microsoft.com/office/drawing/2014/main" id="{F2DCC9AF-BA45-BD85-A9C7-CAF5129E5EDB}"/>
              </a:ext>
            </a:extLst>
          </p:cNvPr>
          <p:cNvPicPr>
            <a:picLocks noChangeAspect="1"/>
          </p:cNvPicPr>
          <p:nvPr/>
        </p:nvPicPr>
        <p:blipFill>
          <a:blip r:embed="rId5"/>
          <a:stretch>
            <a:fillRect/>
          </a:stretch>
        </p:blipFill>
        <p:spPr>
          <a:xfrm>
            <a:off x="7191653" y="4129130"/>
            <a:ext cx="3820058" cy="2276793"/>
          </a:xfrm>
          <a:prstGeom prst="rect">
            <a:avLst/>
          </a:prstGeom>
        </p:spPr>
      </p:pic>
    </p:spTree>
    <p:extLst>
      <p:ext uri="{BB962C8B-B14F-4D97-AF65-F5344CB8AC3E}">
        <p14:creationId xmlns:p14="http://schemas.microsoft.com/office/powerpoint/2010/main" val="49243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594706" y="376617"/>
            <a:ext cx="8646269" cy="572328"/>
          </a:xfrm>
        </p:spPr>
        <p:txBody>
          <a:bodyPr>
            <a:normAutofit fontScale="90000"/>
          </a:bodyPr>
          <a:lstStyle/>
          <a:p>
            <a:r>
              <a:rPr lang="et-EE" b="1" dirty="0">
                <a:solidFill>
                  <a:schemeClr val="bg1"/>
                </a:solidFill>
                <a:latin typeface="Abadi" panose="020B0604020104020204" pitchFamily="34" charset="0"/>
              </a:rPr>
              <a:t>ÜHEFAASILISE VOOLU GENEREERIMINE</a:t>
            </a:r>
            <a:endParaRPr lang="en-US" b="1" dirty="0">
              <a:solidFill>
                <a:schemeClr val="bg1"/>
              </a:solidFill>
              <a:latin typeface="Abadi" panose="020B0604020104020204" pitchFamily="34" charset="0"/>
            </a:endParaRPr>
          </a:p>
        </p:txBody>
      </p:sp>
      <p:pic>
        <p:nvPicPr>
          <p:cNvPr id="4" name="Picture 3">
            <a:extLst>
              <a:ext uri="{FF2B5EF4-FFF2-40B4-BE49-F238E27FC236}">
                <a16:creationId xmlns:a16="http://schemas.microsoft.com/office/drawing/2014/main" id="{4436C86F-BCEB-884B-BFFB-8B09077839B2}"/>
              </a:ext>
            </a:extLst>
          </p:cNvPr>
          <p:cNvPicPr>
            <a:picLocks noChangeAspect="1"/>
          </p:cNvPicPr>
          <p:nvPr/>
        </p:nvPicPr>
        <p:blipFill>
          <a:blip r:embed="rId3"/>
          <a:stretch>
            <a:fillRect/>
          </a:stretch>
        </p:blipFill>
        <p:spPr>
          <a:xfrm>
            <a:off x="257694" y="1528927"/>
            <a:ext cx="5801106" cy="4431901"/>
          </a:xfrm>
          <a:prstGeom prst="rect">
            <a:avLst/>
          </a:prstGeom>
        </p:spPr>
      </p:pic>
      <p:sp>
        <p:nvSpPr>
          <p:cNvPr id="6" name="Заголовок 1">
            <a:extLst>
              <a:ext uri="{FF2B5EF4-FFF2-40B4-BE49-F238E27FC236}">
                <a16:creationId xmlns:a16="http://schemas.microsoft.com/office/drawing/2014/main" id="{F03C8072-4A1E-833F-C2E1-773F3C2C8AD3}"/>
              </a:ext>
            </a:extLst>
          </p:cNvPr>
          <p:cNvSpPr txBox="1">
            <a:spLocks/>
          </p:cNvSpPr>
          <p:nvPr/>
        </p:nvSpPr>
        <p:spPr>
          <a:xfrm>
            <a:off x="6447728" y="1774492"/>
            <a:ext cx="5486578" cy="1442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t-EE" sz="2400" noProof="1"/>
              <a:t>Seda valemit arvestades näeme, et kui magnetvoo </a:t>
            </a:r>
            <a:r>
              <a:rPr lang="et-EE" sz="2400" u="sng" noProof="1"/>
              <a:t>tihedus (B) ja mähise pöörlemiskiirus (v) on konstantsed</a:t>
            </a:r>
            <a:r>
              <a:rPr lang="et-EE" sz="2400" noProof="1"/>
              <a:t>, siis  </a:t>
            </a:r>
            <a:r>
              <a:rPr lang="et-EE" sz="2400" b="1" noProof="1">
                <a:solidFill>
                  <a:srgbClr val="E64ADB"/>
                </a:solidFill>
              </a:rPr>
              <a:t>väärtus E.m.j (e) sõltub ainult nurgast (</a:t>
            </a:r>
            <a:r>
              <a:rPr lang="el-GR" sz="2400" b="1" noProof="1">
                <a:solidFill>
                  <a:srgbClr val="E64ADB"/>
                </a:solidFill>
              </a:rPr>
              <a:t>α</a:t>
            </a:r>
            <a:r>
              <a:rPr lang="et-EE" sz="2400" b="1" noProof="1">
                <a:solidFill>
                  <a:srgbClr val="E64ADB"/>
                </a:solidFill>
              </a:rPr>
              <a:t>).</a:t>
            </a:r>
            <a:endParaRPr lang="en-US" sz="2400" b="1" dirty="0">
              <a:solidFill>
                <a:srgbClr val="E64ADB"/>
              </a:solidFill>
            </a:endParaRPr>
          </a:p>
        </p:txBody>
      </p:sp>
      <p:sp>
        <p:nvSpPr>
          <p:cNvPr id="7" name="Rectangle: Rounded Corners 6">
            <a:extLst>
              <a:ext uri="{FF2B5EF4-FFF2-40B4-BE49-F238E27FC236}">
                <a16:creationId xmlns:a16="http://schemas.microsoft.com/office/drawing/2014/main" id="{B1FC414E-D789-538A-F2DB-34EE62157327}"/>
              </a:ext>
            </a:extLst>
          </p:cNvPr>
          <p:cNvSpPr/>
          <p:nvPr/>
        </p:nvSpPr>
        <p:spPr>
          <a:xfrm>
            <a:off x="6447728" y="1774492"/>
            <a:ext cx="5486578" cy="1442198"/>
          </a:xfrm>
          <a:prstGeom prst="roundRect">
            <a:avLst/>
          </a:prstGeom>
          <a:no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Заголовок 1">
            <a:extLst>
              <a:ext uri="{FF2B5EF4-FFF2-40B4-BE49-F238E27FC236}">
                <a16:creationId xmlns:a16="http://schemas.microsoft.com/office/drawing/2014/main" id="{C1E23AC8-8CB5-7E71-8E96-E6F29E140085}"/>
              </a:ext>
            </a:extLst>
          </p:cNvPr>
          <p:cNvSpPr txBox="1">
            <a:spLocks/>
          </p:cNvSpPr>
          <p:nvPr/>
        </p:nvSpPr>
        <p:spPr>
          <a:xfrm>
            <a:off x="6274163" y="4053668"/>
            <a:ext cx="5486578" cy="25575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t-EE" sz="2400" noProof="1">
                <a:latin typeface="+mn-lt"/>
              </a:rPr>
              <a:t>Asendis = 0 saame e = 0 ja E.m.j muudab suunda;</a:t>
            </a:r>
          </a:p>
          <a:p>
            <a:pPr algn="just"/>
            <a:r>
              <a:rPr lang="et-EE" sz="2400" noProof="1">
                <a:latin typeface="+mn-lt"/>
              </a:rPr>
              <a:t>asendis = 90° saame e = Em. </a:t>
            </a:r>
          </a:p>
          <a:p>
            <a:pPr algn="just"/>
            <a:r>
              <a:rPr lang="et-EE" sz="2400" noProof="1">
                <a:latin typeface="+mn-lt"/>
              </a:rPr>
              <a:t>Asendis = 180° on meil e = 0 ja E.m.j muudab  suunda; </a:t>
            </a:r>
          </a:p>
          <a:p>
            <a:pPr algn="just"/>
            <a:r>
              <a:rPr lang="et-EE" sz="2400" noProof="1">
                <a:latin typeface="+mn-lt"/>
              </a:rPr>
              <a:t>Asendis = 360°, tuleme tagasi eelmise väärtuse e = 0 juurde.</a:t>
            </a:r>
            <a:endParaRPr lang="en-US" sz="2400" dirty="0">
              <a:latin typeface="+mn-lt"/>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6543473" y="3744878"/>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51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726191-D2B5-4102-B765-251F169CE456}"/>
              </a:ext>
            </a:extLst>
          </p:cNvPr>
          <p:cNvSpPr>
            <a:spLocks noGrp="1"/>
          </p:cNvSpPr>
          <p:nvPr>
            <p:ph type="title"/>
          </p:nvPr>
        </p:nvSpPr>
        <p:spPr>
          <a:xfrm>
            <a:off x="1507787" y="1327533"/>
            <a:ext cx="9846014" cy="1325563"/>
          </a:xfrm>
        </p:spPr>
        <p:txBody>
          <a:bodyPr/>
          <a:lstStyle/>
          <a:p>
            <a:r>
              <a:rPr lang="et-EE" dirty="0"/>
              <a:t>Ühefaasiline  				Kolmefaasiline</a:t>
            </a:r>
            <a:endParaRPr lang="en-US" dirty="0"/>
          </a:p>
        </p:txBody>
      </p:sp>
      <p:pic>
        <p:nvPicPr>
          <p:cNvPr id="4" name="Рисунок 3">
            <a:extLst>
              <a:ext uri="{FF2B5EF4-FFF2-40B4-BE49-F238E27FC236}">
                <a16:creationId xmlns:a16="http://schemas.microsoft.com/office/drawing/2014/main" id="{D2C32E7F-C129-4328-86BB-CB1B4A84FF53}"/>
              </a:ext>
            </a:extLst>
          </p:cNvPr>
          <p:cNvPicPr>
            <a:picLocks noChangeAspect="1"/>
          </p:cNvPicPr>
          <p:nvPr/>
        </p:nvPicPr>
        <p:blipFill>
          <a:blip r:embed="rId3"/>
          <a:stretch>
            <a:fillRect/>
          </a:stretch>
        </p:blipFill>
        <p:spPr>
          <a:xfrm>
            <a:off x="6785262" y="2769044"/>
            <a:ext cx="4718306" cy="2492690"/>
          </a:xfrm>
          <a:prstGeom prst="rect">
            <a:avLst/>
          </a:prstGeom>
        </p:spPr>
      </p:pic>
      <p:pic>
        <p:nvPicPr>
          <p:cNvPr id="5" name="Рисунок 4">
            <a:extLst>
              <a:ext uri="{FF2B5EF4-FFF2-40B4-BE49-F238E27FC236}">
                <a16:creationId xmlns:a16="http://schemas.microsoft.com/office/drawing/2014/main" id="{3C571BA4-FB25-46D4-A225-576866A25FAF}"/>
              </a:ext>
            </a:extLst>
          </p:cNvPr>
          <p:cNvPicPr>
            <a:picLocks noChangeAspect="1"/>
          </p:cNvPicPr>
          <p:nvPr/>
        </p:nvPicPr>
        <p:blipFill>
          <a:blip r:embed="rId4"/>
          <a:stretch>
            <a:fillRect/>
          </a:stretch>
        </p:blipFill>
        <p:spPr>
          <a:xfrm>
            <a:off x="838199" y="2500312"/>
            <a:ext cx="4568541" cy="3030155"/>
          </a:xfrm>
          <a:prstGeom prst="rect">
            <a:avLst/>
          </a:prstGeom>
        </p:spPr>
      </p:pic>
      <p:sp>
        <p:nvSpPr>
          <p:cNvPr id="8" name="Rectangle 7">
            <a:extLst>
              <a:ext uri="{FF2B5EF4-FFF2-40B4-BE49-F238E27FC236}">
                <a16:creationId xmlns:a16="http://schemas.microsoft.com/office/drawing/2014/main" id="{D3D39767-90F6-86B4-9981-24D85A889EA7}"/>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Заголовок 1">
            <a:extLst>
              <a:ext uri="{FF2B5EF4-FFF2-40B4-BE49-F238E27FC236}">
                <a16:creationId xmlns:a16="http://schemas.microsoft.com/office/drawing/2014/main" id="{4B43C1DE-3107-6E71-DB39-8D0BB6561DEC}"/>
              </a:ext>
            </a:extLst>
          </p:cNvPr>
          <p:cNvSpPr txBox="1">
            <a:spLocks/>
          </p:cNvSpPr>
          <p:nvPr/>
        </p:nvSpPr>
        <p:spPr>
          <a:xfrm>
            <a:off x="2683212" y="468056"/>
            <a:ext cx="6149503" cy="57232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b="1" dirty="0">
                <a:solidFill>
                  <a:schemeClr val="bg1"/>
                </a:solidFill>
                <a:latin typeface="Abadi" panose="020B0604020104020204" pitchFamily="34" charset="0"/>
              </a:rPr>
              <a:t>KOLMEFAASILINE SÜSTEEM</a:t>
            </a:r>
            <a:endParaRPr lang="en-US"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178818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966614C-9E64-4B3A-B25D-60E7B7C5C79A}"/>
              </a:ext>
            </a:extLst>
          </p:cNvPr>
          <p:cNvPicPr>
            <a:picLocks noChangeAspect="1"/>
          </p:cNvPicPr>
          <p:nvPr/>
        </p:nvPicPr>
        <p:blipFill>
          <a:blip r:embed="rId3"/>
          <a:stretch>
            <a:fillRect/>
          </a:stretch>
        </p:blipFill>
        <p:spPr>
          <a:xfrm>
            <a:off x="159561" y="2842907"/>
            <a:ext cx="3798918" cy="2006976"/>
          </a:xfrm>
          <a:prstGeom prst="rect">
            <a:avLst/>
          </a:prstGeom>
        </p:spPr>
      </p:pic>
      <p:pic>
        <p:nvPicPr>
          <p:cNvPr id="5" name="Рисунок 4">
            <a:extLst>
              <a:ext uri="{FF2B5EF4-FFF2-40B4-BE49-F238E27FC236}">
                <a16:creationId xmlns:a16="http://schemas.microsoft.com/office/drawing/2014/main" id="{9E07DE31-B769-4D2D-872D-16AC6812BCB7}"/>
              </a:ext>
            </a:extLst>
          </p:cNvPr>
          <p:cNvPicPr>
            <a:picLocks noChangeAspect="1"/>
          </p:cNvPicPr>
          <p:nvPr/>
        </p:nvPicPr>
        <p:blipFill>
          <a:blip r:embed="rId4"/>
          <a:stretch>
            <a:fillRect/>
          </a:stretch>
        </p:blipFill>
        <p:spPr>
          <a:xfrm>
            <a:off x="4196540" y="2231606"/>
            <a:ext cx="6970775" cy="3229579"/>
          </a:xfrm>
          <a:prstGeom prst="rect">
            <a:avLst/>
          </a:prstGeom>
        </p:spPr>
      </p:pic>
      <p:sp>
        <p:nvSpPr>
          <p:cNvPr id="6" name="TextBox 5">
            <a:extLst>
              <a:ext uri="{FF2B5EF4-FFF2-40B4-BE49-F238E27FC236}">
                <a16:creationId xmlns:a16="http://schemas.microsoft.com/office/drawing/2014/main" id="{B9053625-78F0-460B-90B4-49552680C0C0}"/>
              </a:ext>
            </a:extLst>
          </p:cNvPr>
          <p:cNvSpPr txBox="1"/>
          <p:nvPr/>
        </p:nvSpPr>
        <p:spPr>
          <a:xfrm>
            <a:off x="4635313" y="5531676"/>
            <a:ext cx="3360145" cy="584775"/>
          </a:xfrm>
          <a:prstGeom prst="rect">
            <a:avLst/>
          </a:prstGeom>
          <a:noFill/>
        </p:spPr>
        <p:txBody>
          <a:bodyPr wrap="square" rtlCol="0">
            <a:spAutoFit/>
          </a:bodyPr>
          <a:lstStyle/>
          <a:p>
            <a:r>
              <a:rPr lang="et-EE" sz="3200" dirty="0">
                <a:solidFill>
                  <a:srgbClr val="FF0000"/>
                </a:solidFill>
              </a:rPr>
              <a:t>Tähtühendus</a:t>
            </a:r>
            <a:endParaRPr lang="en-US" sz="3200" dirty="0">
              <a:solidFill>
                <a:srgbClr val="FF0000"/>
              </a:solidFill>
            </a:endParaRPr>
          </a:p>
        </p:txBody>
      </p:sp>
      <p:sp>
        <p:nvSpPr>
          <p:cNvPr id="7" name="TextBox 6">
            <a:extLst>
              <a:ext uri="{FF2B5EF4-FFF2-40B4-BE49-F238E27FC236}">
                <a16:creationId xmlns:a16="http://schemas.microsoft.com/office/drawing/2014/main" id="{093187FF-40B9-4475-A1FF-B44C8983D077}"/>
              </a:ext>
            </a:extLst>
          </p:cNvPr>
          <p:cNvSpPr txBox="1"/>
          <p:nvPr/>
        </p:nvSpPr>
        <p:spPr>
          <a:xfrm>
            <a:off x="8260020" y="5409844"/>
            <a:ext cx="3360145" cy="584775"/>
          </a:xfrm>
          <a:prstGeom prst="rect">
            <a:avLst/>
          </a:prstGeom>
          <a:noFill/>
        </p:spPr>
        <p:txBody>
          <a:bodyPr wrap="square" rtlCol="0">
            <a:spAutoFit/>
          </a:bodyPr>
          <a:lstStyle/>
          <a:p>
            <a:r>
              <a:rPr lang="et-EE" sz="3200" dirty="0">
                <a:solidFill>
                  <a:srgbClr val="FF0000"/>
                </a:solidFill>
              </a:rPr>
              <a:t>Kolmnurkühendus</a:t>
            </a:r>
            <a:endParaRPr lang="en-US" sz="3200" dirty="0">
              <a:solidFill>
                <a:srgbClr val="FF0000"/>
              </a:solidFill>
            </a:endParaRPr>
          </a:p>
        </p:txBody>
      </p:sp>
      <p:sp>
        <p:nvSpPr>
          <p:cNvPr id="9" name="Rectangle 8">
            <a:extLst>
              <a:ext uri="{FF2B5EF4-FFF2-40B4-BE49-F238E27FC236}">
                <a16:creationId xmlns:a16="http://schemas.microsoft.com/office/drawing/2014/main" id="{461D681D-0F4A-C748-743F-893F5202AFF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Заголовок 1">
            <a:extLst>
              <a:ext uri="{FF2B5EF4-FFF2-40B4-BE49-F238E27FC236}">
                <a16:creationId xmlns:a16="http://schemas.microsoft.com/office/drawing/2014/main" id="{38922A01-4879-3492-0831-B1C93CA24C8E}"/>
              </a:ext>
            </a:extLst>
          </p:cNvPr>
          <p:cNvSpPr>
            <a:spLocks noGrp="1"/>
          </p:cNvSpPr>
          <p:nvPr>
            <p:ph type="title"/>
          </p:nvPr>
        </p:nvSpPr>
        <p:spPr>
          <a:xfrm>
            <a:off x="4196540" y="376617"/>
            <a:ext cx="3649494" cy="572328"/>
          </a:xfrm>
        </p:spPr>
        <p:txBody>
          <a:bodyPr>
            <a:normAutofit fontScale="90000"/>
          </a:bodyPr>
          <a:lstStyle/>
          <a:p>
            <a:r>
              <a:rPr lang="et-EE" b="1" dirty="0">
                <a:solidFill>
                  <a:schemeClr val="bg1"/>
                </a:solidFill>
                <a:latin typeface="Abadi" panose="020B0604020104020204" pitchFamily="34" charset="0"/>
              </a:rPr>
              <a:t>ÜHENDUSVIISID</a:t>
            </a:r>
            <a:endParaRPr lang="en-US" b="1" dirty="0">
              <a:solidFill>
                <a:schemeClr val="bg1"/>
              </a:solidFill>
              <a:latin typeface="Abadi" panose="020B0604020104020204" pitchFamily="34" charset="0"/>
            </a:endParaRPr>
          </a:p>
        </p:txBody>
      </p:sp>
    </p:spTree>
    <p:extLst>
      <p:ext uri="{BB962C8B-B14F-4D97-AF65-F5344CB8AC3E}">
        <p14:creationId xmlns:p14="http://schemas.microsoft.com/office/powerpoint/2010/main" val="45426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D704A-0C64-46A2-B31B-70118983F80D}"/>
              </a:ext>
            </a:extLst>
          </p:cNvPr>
          <p:cNvSpPr>
            <a:spLocks noGrp="1"/>
          </p:cNvSpPr>
          <p:nvPr>
            <p:ph type="title"/>
          </p:nvPr>
        </p:nvSpPr>
        <p:spPr>
          <a:xfrm>
            <a:off x="8505704" y="1419466"/>
            <a:ext cx="3591499" cy="3789802"/>
          </a:xfrm>
        </p:spPr>
        <p:txBody>
          <a:bodyPr>
            <a:normAutofit/>
          </a:bodyPr>
          <a:lstStyle/>
          <a:p>
            <a:r>
              <a:rPr lang="en-US" sz="3200" dirty="0" err="1"/>
              <a:t>Kui</a:t>
            </a:r>
            <a:r>
              <a:rPr lang="en-US" sz="3200" dirty="0"/>
              <a:t> generaatori armatuur pöörleb magnetväljas, siis selle kolmes</a:t>
            </a:r>
            <a:br>
              <a:rPr lang="en-US" sz="3200" dirty="0"/>
            </a:br>
            <a:r>
              <a:rPr lang="en-US" sz="3200" dirty="0"/>
              <a:t>poolid indutseerivad kolm EMF-i, mis on omavahel nihutatud 120 ° nurga all</a:t>
            </a:r>
          </a:p>
        </p:txBody>
      </p:sp>
      <p:sp>
        <p:nvSpPr>
          <p:cNvPr id="3" name="Объект 2">
            <a:extLst>
              <a:ext uri="{FF2B5EF4-FFF2-40B4-BE49-F238E27FC236}">
                <a16:creationId xmlns:a16="http://schemas.microsoft.com/office/drawing/2014/main" id="{579295B0-727A-46D9-8CAA-CBCD9A9916B1}"/>
              </a:ext>
            </a:extLst>
          </p:cNvPr>
          <p:cNvSpPr>
            <a:spLocks noGrp="1"/>
          </p:cNvSpPr>
          <p:nvPr>
            <p:ph idx="1"/>
          </p:nvPr>
        </p:nvSpPr>
        <p:spPr>
          <a:xfrm>
            <a:off x="1002534" y="5772839"/>
            <a:ext cx="10939750" cy="969484"/>
          </a:xfrm>
        </p:spPr>
        <p:txBody>
          <a:bodyPr>
            <a:normAutofit/>
          </a:bodyPr>
          <a:lstStyle/>
          <a:p>
            <a:pPr marL="0" indent="0">
              <a:buNone/>
            </a:pPr>
            <a:r>
              <a:rPr lang="ru-RU" b="1"/>
              <a:t>Joonisel on näidatud kolmefaasilise generaatori tööpõhimõte, mille mähised on ühendatud </a:t>
            </a:r>
            <a:r>
              <a:rPr lang="ru-RU" b="1">
                <a:solidFill>
                  <a:srgbClr val="FF0000"/>
                </a:solidFill>
              </a:rPr>
              <a:t>tähega</a:t>
            </a:r>
            <a:endParaRPr lang="en-US" b="1">
              <a:solidFill>
                <a:srgbClr val="FF0000"/>
              </a:solidFill>
            </a:endParaRPr>
          </a:p>
        </p:txBody>
      </p:sp>
      <p:pic>
        <p:nvPicPr>
          <p:cNvPr id="4" name="Рисунок 3">
            <a:extLst>
              <a:ext uri="{FF2B5EF4-FFF2-40B4-BE49-F238E27FC236}">
                <a16:creationId xmlns:a16="http://schemas.microsoft.com/office/drawing/2014/main" id="{3BA0A2D0-D3CD-4E93-BA73-469B4E524BD7}"/>
              </a:ext>
            </a:extLst>
          </p:cNvPr>
          <p:cNvPicPr>
            <a:picLocks noChangeAspect="1"/>
          </p:cNvPicPr>
          <p:nvPr/>
        </p:nvPicPr>
        <p:blipFill>
          <a:blip r:embed="rId3"/>
          <a:stretch>
            <a:fillRect/>
          </a:stretch>
        </p:blipFill>
        <p:spPr>
          <a:xfrm>
            <a:off x="838200" y="2019299"/>
            <a:ext cx="6790246" cy="3654387"/>
          </a:xfrm>
          <a:prstGeom prst="rect">
            <a:avLst/>
          </a:prstGeom>
        </p:spPr>
      </p:pic>
      <p:pic>
        <p:nvPicPr>
          <p:cNvPr id="5" name="Рисунок 4">
            <a:extLst>
              <a:ext uri="{FF2B5EF4-FFF2-40B4-BE49-F238E27FC236}">
                <a16:creationId xmlns:a16="http://schemas.microsoft.com/office/drawing/2014/main" id="{0B5F845E-374B-441C-B8C8-72A13536B1EE}"/>
              </a:ext>
            </a:extLst>
          </p:cNvPr>
          <p:cNvPicPr>
            <a:picLocks noChangeAspect="1"/>
          </p:cNvPicPr>
          <p:nvPr/>
        </p:nvPicPr>
        <p:blipFill>
          <a:blip r:embed="rId4"/>
          <a:stretch>
            <a:fillRect/>
          </a:stretch>
        </p:blipFill>
        <p:spPr>
          <a:xfrm>
            <a:off x="94797" y="1787773"/>
            <a:ext cx="8096377" cy="463051"/>
          </a:xfrm>
          <a:prstGeom prst="rect">
            <a:avLst/>
          </a:prstGeom>
        </p:spPr>
      </p:pic>
      <p:sp>
        <p:nvSpPr>
          <p:cNvPr id="6" name="Rectangle 5">
            <a:extLst>
              <a:ext uri="{FF2B5EF4-FFF2-40B4-BE49-F238E27FC236}">
                <a16:creationId xmlns:a16="http://schemas.microsoft.com/office/drawing/2014/main" id="{F8FB4973-23CE-41FA-68ED-55D24A45DD0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4E7BF8E3-F3EC-C3A7-8448-31151834851C}"/>
              </a:ext>
            </a:extLst>
          </p:cNvPr>
          <p:cNvSpPr txBox="1">
            <a:spLocks/>
          </p:cNvSpPr>
          <p:nvPr/>
        </p:nvSpPr>
        <p:spPr>
          <a:xfrm>
            <a:off x="2216286" y="457938"/>
            <a:ext cx="7250688" cy="57232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b="1" dirty="0">
                <a:solidFill>
                  <a:schemeClr val="bg1"/>
                </a:solidFill>
                <a:latin typeface="Abadi" panose="020B0604020104020204" pitchFamily="34" charset="0"/>
              </a:rPr>
              <a:t>KOLMEFAASILINE GENERAATOR</a:t>
            </a:r>
            <a:endParaRPr lang="en-US" b="1" dirty="0">
              <a:solidFill>
                <a:schemeClr val="bg1"/>
              </a:solidFill>
              <a:latin typeface="Abadi" panose="020B0604020104020204" pitchFamily="34" charset="0"/>
            </a:endParaRPr>
          </a:p>
        </p:txBody>
      </p:sp>
    </p:spTree>
    <p:extLst>
      <p:ext uri="{BB962C8B-B14F-4D97-AF65-F5344CB8AC3E}">
        <p14:creationId xmlns:p14="http://schemas.microsoft.com/office/powerpoint/2010/main" val="1048538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D982588-AFCE-473F-9140-A4895A5B7412}"/>
              </a:ext>
            </a:extLst>
          </p:cNvPr>
          <p:cNvPicPr>
            <a:picLocks noGrp="1" noChangeAspect="1"/>
          </p:cNvPicPr>
          <p:nvPr>
            <p:ph idx="1"/>
          </p:nvPr>
        </p:nvPicPr>
        <p:blipFill>
          <a:blip r:embed="rId2"/>
          <a:stretch>
            <a:fillRect/>
          </a:stretch>
        </p:blipFill>
        <p:spPr>
          <a:xfrm>
            <a:off x="6303444" y="3884550"/>
            <a:ext cx="5515792" cy="2767998"/>
          </a:xfrm>
          <a:prstGeom prst="rect">
            <a:avLst/>
          </a:prstGeom>
        </p:spPr>
      </p:pic>
      <p:pic>
        <p:nvPicPr>
          <p:cNvPr id="4" name="Рисунок 3">
            <a:extLst>
              <a:ext uri="{FF2B5EF4-FFF2-40B4-BE49-F238E27FC236}">
                <a16:creationId xmlns:a16="http://schemas.microsoft.com/office/drawing/2014/main" id="{8A6BBEDC-396E-4CBD-A968-97646773A098}"/>
              </a:ext>
            </a:extLst>
          </p:cNvPr>
          <p:cNvPicPr>
            <a:picLocks noChangeAspect="1"/>
          </p:cNvPicPr>
          <p:nvPr/>
        </p:nvPicPr>
        <p:blipFill>
          <a:blip r:embed="rId3"/>
          <a:stretch>
            <a:fillRect/>
          </a:stretch>
        </p:blipFill>
        <p:spPr>
          <a:xfrm>
            <a:off x="0" y="3153618"/>
            <a:ext cx="6372233" cy="3429420"/>
          </a:xfrm>
          <a:prstGeom prst="rect">
            <a:avLst/>
          </a:prstGeom>
        </p:spPr>
      </p:pic>
      <p:pic>
        <p:nvPicPr>
          <p:cNvPr id="6" name="Рисунок 5">
            <a:extLst>
              <a:ext uri="{FF2B5EF4-FFF2-40B4-BE49-F238E27FC236}">
                <a16:creationId xmlns:a16="http://schemas.microsoft.com/office/drawing/2014/main" id="{385FB97A-242B-46D7-B236-2C75FD4DD7BF}"/>
              </a:ext>
            </a:extLst>
          </p:cNvPr>
          <p:cNvPicPr>
            <a:picLocks noChangeAspect="1"/>
          </p:cNvPicPr>
          <p:nvPr/>
        </p:nvPicPr>
        <p:blipFill>
          <a:blip r:embed="rId4"/>
          <a:stretch>
            <a:fillRect/>
          </a:stretch>
        </p:blipFill>
        <p:spPr>
          <a:xfrm>
            <a:off x="4810653" y="1505466"/>
            <a:ext cx="2131654" cy="1923534"/>
          </a:xfrm>
          <a:prstGeom prst="rect">
            <a:avLst/>
          </a:prstGeom>
        </p:spPr>
      </p:pic>
      <p:sp>
        <p:nvSpPr>
          <p:cNvPr id="12" name="Rectangle 11">
            <a:extLst>
              <a:ext uri="{FF2B5EF4-FFF2-40B4-BE49-F238E27FC236}">
                <a16:creationId xmlns:a16="http://schemas.microsoft.com/office/drawing/2014/main" id="{133F060B-37B1-E03F-688C-8E91889D03FC}"/>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3" name="Заголовок 1">
            <a:extLst>
              <a:ext uri="{FF2B5EF4-FFF2-40B4-BE49-F238E27FC236}">
                <a16:creationId xmlns:a16="http://schemas.microsoft.com/office/drawing/2014/main" id="{84853902-6581-BADD-16AC-483307AC31D0}"/>
              </a:ext>
            </a:extLst>
          </p:cNvPr>
          <p:cNvSpPr txBox="1">
            <a:spLocks/>
          </p:cNvSpPr>
          <p:nvPr/>
        </p:nvSpPr>
        <p:spPr>
          <a:xfrm>
            <a:off x="4329619" y="477588"/>
            <a:ext cx="3532761" cy="57232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b="1" dirty="0">
                <a:solidFill>
                  <a:schemeClr val="bg1"/>
                </a:solidFill>
                <a:latin typeface="Abadi" panose="020B0604020104020204" pitchFamily="34" charset="0"/>
              </a:rPr>
              <a:t>TÄHTÜHENDUS</a:t>
            </a:r>
            <a:endParaRPr lang="en-US"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955826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E82C21F-8160-46CA-94E8-F3A0994C7D67}"/>
              </a:ext>
            </a:extLst>
          </p:cNvPr>
          <p:cNvPicPr>
            <a:picLocks noChangeAspect="1"/>
          </p:cNvPicPr>
          <p:nvPr/>
        </p:nvPicPr>
        <p:blipFill>
          <a:blip r:embed="rId3"/>
          <a:stretch>
            <a:fillRect/>
          </a:stretch>
        </p:blipFill>
        <p:spPr>
          <a:xfrm>
            <a:off x="3481433" y="2469433"/>
            <a:ext cx="4541424" cy="3916979"/>
          </a:xfrm>
          <a:prstGeom prst="rect">
            <a:avLst/>
          </a:prstGeom>
        </p:spPr>
      </p:pic>
      <p:sp>
        <p:nvSpPr>
          <p:cNvPr id="6" name="Rectangle 5">
            <a:extLst>
              <a:ext uri="{FF2B5EF4-FFF2-40B4-BE49-F238E27FC236}">
                <a16:creationId xmlns:a16="http://schemas.microsoft.com/office/drawing/2014/main" id="{C5622CD4-0B75-C12A-1B28-51AA51B72AAD}"/>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BA2F9007-0866-CEF9-4963-1177A5BBD50A}"/>
              </a:ext>
            </a:extLst>
          </p:cNvPr>
          <p:cNvSpPr txBox="1">
            <a:spLocks/>
          </p:cNvSpPr>
          <p:nvPr/>
        </p:nvSpPr>
        <p:spPr>
          <a:xfrm>
            <a:off x="4329619" y="477588"/>
            <a:ext cx="3870798" cy="57232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b="1" dirty="0">
                <a:solidFill>
                  <a:schemeClr val="bg1"/>
                </a:solidFill>
                <a:latin typeface="Abadi" panose="020B0604020104020204" pitchFamily="34" charset="0"/>
              </a:rPr>
              <a:t>VEKTORDIAGRAM</a:t>
            </a:r>
            <a:endParaRPr lang="en-US"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890462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3187812-082C-4C89-84B2-F4BCF5883AA1}"/>
              </a:ext>
            </a:extLst>
          </p:cNvPr>
          <p:cNvPicPr>
            <a:picLocks noChangeAspect="1"/>
          </p:cNvPicPr>
          <p:nvPr/>
        </p:nvPicPr>
        <p:blipFill>
          <a:blip r:embed="rId3"/>
          <a:stretch>
            <a:fillRect/>
          </a:stretch>
        </p:blipFill>
        <p:spPr>
          <a:xfrm>
            <a:off x="838200" y="2039144"/>
            <a:ext cx="5448300" cy="3924300"/>
          </a:xfrm>
          <a:prstGeom prst="rect">
            <a:avLst/>
          </a:prstGeom>
        </p:spPr>
      </p:pic>
      <p:pic>
        <p:nvPicPr>
          <p:cNvPr id="7" name="Рисунок 6">
            <a:extLst>
              <a:ext uri="{FF2B5EF4-FFF2-40B4-BE49-F238E27FC236}">
                <a16:creationId xmlns:a16="http://schemas.microsoft.com/office/drawing/2014/main" id="{9DF0B687-A1C3-411E-9C89-0CB454FD4100}"/>
              </a:ext>
            </a:extLst>
          </p:cNvPr>
          <p:cNvPicPr>
            <a:picLocks noChangeAspect="1"/>
          </p:cNvPicPr>
          <p:nvPr/>
        </p:nvPicPr>
        <p:blipFill>
          <a:blip r:embed="rId4"/>
          <a:stretch>
            <a:fillRect/>
          </a:stretch>
        </p:blipFill>
        <p:spPr>
          <a:xfrm>
            <a:off x="6392824" y="2105819"/>
            <a:ext cx="5267325" cy="3790950"/>
          </a:xfrm>
          <a:prstGeom prst="rect">
            <a:avLst/>
          </a:prstGeom>
        </p:spPr>
      </p:pic>
      <p:sp>
        <p:nvSpPr>
          <p:cNvPr id="3" name="Rectangle 2">
            <a:extLst>
              <a:ext uri="{FF2B5EF4-FFF2-40B4-BE49-F238E27FC236}">
                <a16:creationId xmlns:a16="http://schemas.microsoft.com/office/drawing/2014/main" id="{8B4854BA-1C99-F44A-2FA5-E12B6093C271}"/>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Заголовок 1">
            <a:extLst>
              <a:ext uri="{FF2B5EF4-FFF2-40B4-BE49-F238E27FC236}">
                <a16:creationId xmlns:a16="http://schemas.microsoft.com/office/drawing/2014/main" id="{25ABC80D-8033-7439-FF83-4B12FF382298}"/>
              </a:ext>
            </a:extLst>
          </p:cNvPr>
          <p:cNvSpPr txBox="1">
            <a:spLocks/>
          </p:cNvSpPr>
          <p:nvPr/>
        </p:nvSpPr>
        <p:spPr>
          <a:xfrm>
            <a:off x="1208661" y="388903"/>
            <a:ext cx="9774677"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KOLMEFAASILINE VÕRK TÄHEÜHENDUSEGA</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294159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749C78C-5F7A-47A2-8D04-6D9EBA6B58D6}"/>
              </a:ext>
            </a:extLst>
          </p:cNvPr>
          <p:cNvPicPr>
            <a:picLocks noChangeAspect="1"/>
          </p:cNvPicPr>
          <p:nvPr/>
        </p:nvPicPr>
        <p:blipFill>
          <a:blip r:embed="rId3"/>
          <a:stretch>
            <a:fillRect/>
          </a:stretch>
        </p:blipFill>
        <p:spPr>
          <a:xfrm>
            <a:off x="1234808" y="2402135"/>
            <a:ext cx="3546513" cy="3369867"/>
          </a:xfrm>
          <a:prstGeom prst="rect">
            <a:avLst/>
          </a:prstGeom>
        </p:spPr>
      </p:pic>
      <p:pic>
        <p:nvPicPr>
          <p:cNvPr id="5" name="Рисунок 4">
            <a:extLst>
              <a:ext uri="{FF2B5EF4-FFF2-40B4-BE49-F238E27FC236}">
                <a16:creationId xmlns:a16="http://schemas.microsoft.com/office/drawing/2014/main" id="{28DE7AEF-FDC7-4BA7-B9AB-31B1D2891A4A}"/>
              </a:ext>
            </a:extLst>
          </p:cNvPr>
          <p:cNvPicPr>
            <a:picLocks noChangeAspect="1"/>
          </p:cNvPicPr>
          <p:nvPr/>
        </p:nvPicPr>
        <p:blipFill>
          <a:blip r:embed="rId4"/>
          <a:stretch>
            <a:fillRect/>
          </a:stretch>
        </p:blipFill>
        <p:spPr>
          <a:xfrm>
            <a:off x="6096000" y="2115964"/>
            <a:ext cx="4383222" cy="3770660"/>
          </a:xfrm>
          <a:prstGeom prst="rect">
            <a:avLst/>
          </a:prstGeom>
        </p:spPr>
      </p:pic>
      <p:sp>
        <p:nvSpPr>
          <p:cNvPr id="6" name="Rectangle 5">
            <a:extLst>
              <a:ext uri="{FF2B5EF4-FFF2-40B4-BE49-F238E27FC236}">
                <a16:creationId xmlns:a16="http://schemas.microsoft.com/office/drawing/2014/main" id="{0E78C19B-D836-13B8-1818-9C597528AF44}"/>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5E7E4059-EDF6-6E41-1B10-110CB99B17AC}"/>
              </a:ext>
            </a:extLst>
          </p:cNvPr>
          <p:cNvSpPr txBox="1">
            <a:spLocks/>
          </p:cNvSpPr>
          <p:nvPr/>
        </p:nvSpPr>
        <p:spPr>
          <a:xfrm>
            <a:off x="2687671" y="352379"/>
            <a:ext cx="6816658"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VOOLUDE VEKTRODIAGRAMM</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649567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6235546" y="3128789"/>
            <a:ext cx="5118253" cy="3048173"/>
          </a:xfrm>
        </p:spPr>
        <p:txBody>
          <a:bodyPr/>
          <a:lstStyle/>
          <a:p>
            <a:pPr marL="0" indent="0">
              <a:buNone/>
            </a:pPr>
            <a:r>
              <a:rPr lang="et-EE">
                <a:solidFill>
                  <a:srgbClr val="FF0000"/>
                </a:solidFill>
              </a:rPr>
              <a:t>S</a:t>
            </a:r>
            <a:r>
              <a:rPr lang="en-US">
                <a:solidFill>
                  <a:srgbClr val="FF0000"/>
                </a:solidFill>
              </a:rPr>
              <a:t>ümmeetrilises kolmefaasilises süsteemis pole neutraalset traati vaja ja sellest saab loobuda</a:t>
            </a:r>
          </a:p>
        </p:txBody>
      </p:sp>
      <p:pic>
        <p:nvPicPr>
          <p:cNvPr id="4" name="Рисунок 3">
            <a:extLst>
              <a:ext uri="{FF2B5EF4-FFF2-40B4-BE49-F238E27FC236}">
                <a16:creationId xmlns:a16="http://schemas.microsoft.com/office/drawing/2014/main" id="{1ABABBDA-D792-4A2B-AAF1-4D4A5D12BEE0}"/>
              </a:ext>
            </a:extLst>
          </p:cNvPr>
          <p:cNvPicPr>
            <a:picLocks noChangeAspect="1"/>
          </p:cNvPicPr>
          <p:nvPr/>
        </p:nvPicPr>
        <p:blipFill>
          <a:blip r:embed="rId3"/>
          <a:stretch>
            <a:fillRect/>
          </a:stretch>
        </p:blipFill>
        <p:spPr>
          <a:xfrm>
            <a:off x="704850" y="1907811"/>
            <a:ext cx="5391150" cy="3857625"/>
          </a:xfrm>
          <a:prstGeom prst="rect">
            <a:avLst/>
          </a:prstGeom>
        </p:spPr>
      </p:pic>
      <p:sp>
        <p:nvSpPr>
          <p:cNvPr id="5" name="Прямоугольник 4">
            <a:extLst>
              <a:ext uri="{FF2B5EF4-FFF2-40B4-BE49-F238E27FC236}">
                <a16:creationId xmlns:a16="http://schemas.microsoft.com/office/drawing/2014/main" id="{FD76E9DB-B6F5-47B6-9232-955AB84C026C}"/>
              </a:ext>
            </a:extLst>
          </p:cNvPr>
          <p:cNvSpPr/>
          <p:nvPr/>
        </p:nvSpPr>
        <p:spPr>
          <a:xfrm>
            <a:off x="6235546" y="2820318"/>
            <a:ext cx="5118253" cy="17957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698EB4-6CCC-C925-AF8D-C3EB3FA23E83}"/>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3B028F7A-E268-8226-1BF5-7523DDD5397C}"/>
              </a:ext>
            </a:extLst>
          </p:cNvPr>
          <p:cNvSpPr txBox="1">
            <a:spLocks/>
          </p:cNvSpPr>
          <p:nvPr/>
        </p:nvSpPr>
        <p:spPr>
          <a:xfrm>
            <a:off x="2832370" y="369458"/>
            <a:ext cx="5931035"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SÜMMEETRILINE SÜSTEEM</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28025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9C4837D-7149-4D45-96EB-1101A7DF0AA8}"/>
              </a:ext>
            </a:extLst>
          </p:cNvPr>
          <p:cNvPicPr>
            <a:picLocks noChangeAspect="1"/>
          </p:cNvPicPr>
          <p:nvPr/>
        </p:nvPicPr>
        <p:blipFill>
          <a:blip r:embed="rId3"/>
          <a:stretch>
            <a:fillRect/>
          </a:stretch>
        </p:blipFill>
        <p:spPr>
          <a:xfrm>
            <a:off x="857656" y="2456234"/>
            <a:ext cx="10073754" cy="2857214"/>
          </a:xfrm>
          <a:prstGeom prst="rect">
            <a:avLst/>
          </a:prstGeom>
        </p:spPr>
      </p:pic>
      <p:sp>
        <p:nvSpPr>
          <p:cNvPr id="5" name="Rectangle 4">
            <a:extLst>
              <a:ext uri="{FF2B5EF4-FFF2-40B4-BE49-F238E27FC236}">
                <a16:creationId xmlns:a16="http://schemas.microsoft.com/office/drawing/2014/main" id="{B1A46670-58B2-6250-6F35-ED0E20BE5EF7}"/>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Заголовок 1">
            <a:extLst>
              <a:ext uri="{FF2B5EF4-FFF2-40B4-BE49-F238E27FC236}">
                <a16:creationId xmlns:a16="http://schemas.microsoft.com/office/drawing/2014/main" id="{65425F63-DA52-6C18-2804-3B462B49E809}"/>
              </a:ext>
            </a:extLst>
          </p:cNvPr>
          <p:cNvSpPr txBox="1">
            <a:spLocks/>
          </p:cNvSpPr>
          <p:nvPr/>
        </p:nvSpPr>
        <p:spPr>
          <a:xfrm>
            <a:off x="2687671" y="352379"/>
            <a:ext cx="6816658"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TARBIJATE ÜHENDUSVIISID</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1806402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9EAF313-3255-4E7C-AD10-9CA3A9258AB3}"/>
              </a:ext>
            </a:extLst>
          </p:cNvPr>
          <p:cNvPicPr>
            <a:picLocks noChangeAspect="1"/>
          </p:cNvPicPr>
          <p:nvPr/>
        </p:nvPicPr>
        <p:blipFill>
          <a:blip r:embed="rId3"/>
          <a:stretch>
            <a:fillRect/>
          </a:stretch>
        </p:blipFill>
        <p:spPr>
          <a:xfrm>
            <a:off x="689349" y="2793699"/>
            <a:ext cx="10246988" cy="3197188"/>
          </a:xfrm>
          <a:prstGeom prst="rect">
            <a:avLst/>
          </a:prstGeom>
        </p:spPr>
      </p:pic>
      <p:sp>
        <p:nvSpPr>
          <p:cNvPr id="5" name="Rectangle 4">
            <a:extLst>
              <a:ext uri="{FF2B5EF4-FFF2-40B4-BE49-F238E27FC236}">
                <a16:creationId xmlns:a16="http://schemas.microsoft.com/office/drawing/2014/main" id="{1754F698-3F54-BCB5-2494-3A60AF1AEF82}"/>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Заголовок 1">
            <a:extLst>
              <a:ext uri="{FF2B5EF4-FFF2-40B4-BE49-F238E27FC236}">
                <a16:creationId xmlns:a16="http://schemas.microsoft.com/office/drawing/2014/main" id="{66412F63-A21B-320D-D4DE-53C2A7EDF144}"/>
              </a:ext>
            </a:extLst>
          </p:cNvPr>
          <p:cNvSpPr txBox="1">
            <a:spLocks/>
          </p:cNvSpPr>
          <p:nvPr/>
        </p:nvSpPr>
        <p:spPr>
          <a:xfrm>
            <a:off x="2687671" y="352379"/>
            <a:ext cx="6816658"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TARBIJATE ÜHENDUSVIISID</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42228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594706" y="376617"/>
            <a:ext cx="8646269" cy="572328"/>
          </a:xfrm>
        </p:spPr>
        <p:txBody>
          <a:bodyPr>
            <a:normAutofit fontScale="90000"/>
          </a:bodyPr>
          <a:lstStyle/>
          <a:p>
            <a:r>
              <a:rPr lang="et-EE" b="1" dirty="0">
                <a:solidFill>
                  <a:schemeClr val="bg1"/>
                </a:solidFill>
                <a:latin typeface="Abadi" panose="020B0604020104020204" pitchFamily="34" charset="0"/>
              </a:rPr>
              <a:t>ÜHEFAASILISE VOOLU VALEM</a:t>
            </a:r>
            <a:endParaRPr lang="en-US" b="1" dirty="0">
              <a:solidFill>
                <a:schemeClr val="bg1"/>
              </a:solidFill>
              <a:latin typeface="Abadi" panose="020B0604020104020204" pitchFamily="34" charset="0"/>
            </a:endParaRPr>
          </a:p>
        </p:txBody>
      </p:sp>
      <p:pic>
        <p:nvPicPr>
          <p:cNvPr id="8" name="Picture 7">
            <a:extLst>
              <a:ext uri="{FF2B5EF4-FFF2-40B4-BE49-F238E27FC236}">
                <a16:creationId xmlns:a16="http://schemas.microsoft.com/office/drawing/2014/main" id="{8842C460-D72D-7389-956D-4F50D4332760}"/>
              </a:ext>
            </a:extLst>
          </p:cNvPr>
          <p:cNvPicPr>
            <a:picLocks noChangeAspect="1"/>
          </p:cNvPicPr>
          <p:nvPr/>
        </p:nvPicPr>
        <p:blipFill>
          <a:blip r:embed="rId3"/>
          <a:stretch>
            <a:fillRect/>
          </a:stretch>
        </p:blipFill>
        <p:spPr>
          <a:xfrm>
            <a:off x="100520" y="1325562"/>
            <a:ext cx="5696745" cy="1781424"/>
          </a:xfrm>
          <a:prstGeom prst="rect">
            <a:avLst/>
          </a:prstGeom>
        </p:spPr>
      </p:pic>
      <p:pic>
        <p:nvPicPr>
          <p:cNvPr id="13" name="Picture 12">
            <a:extLst>
              <a:ext uri="{FF2B5EF4-FFF2-40B4-BE49-F238E27FC236}">
                <a16:creationId xmlns:a16="http://schemas.microsoft.com/office/drawing/2014/main" id="{E0AD84BE-4B51-ECE2-0F42-056513E59B34}"/>
              </a:ext>
            </a:extLst>
          </p:cNvPr>
          <p:cNvPicPr>
            <a:picLocks noChangeAspect="1"/>
          </p:cNvPicPr>
          <p:nvPr/>
        </p:nvPicPr>
        <p:blipFill>
          <a:blip r:embed="rId4"/>
          <a:stretch>
            <a:fillRect/>
          </a:stretch>
        </p:blipFill>
        <p:spPr>
          <a:xfrm>
            <a:off x="5559387" y="1413110"/>
            <a:ext cx="6532093" cy="2316345"/>
          </a:xfrm>
          <a:prstGeom prst="rect">
            <a:avLst/>
          </a:prstGeom>
        </p:spPr>
      </p:pic>
      <p:pic>
        <p:nvPicPr>
          <p:cNvPr id="15" name="Picture 14">
            <a:extLst>
              <a:ext uri="{FF2B5EF4-FFF2-40B4-BE49-F238E27FC236}">
                <a16:creationId xmlns:a16="http://schemas.microsoft.com/office/drawing/2014/main" id="{20C10673-A43B-BF7D-CBD7-918FDD3EB6D4}"/>
              </a:ext>
            </a:extLst>
          </p:cNvPr>
          <p:cNvPicPr>
            <a:picLocks noChangeAspect="1"/>
          </p:cNvPicPr>
          <p:nvPr/>
        </p:nvPicPr>
        <p:blipFill>
          <a:blip r:embed="rId5"/>
          <a:stretch>
            <a:fillRect/>
          </a:stretch>
        </p:blipFill>
        <p:spPr>
          <a:xfrm>
            <a:off x="219491" y="4249976"/>
            <a:ext cx="11396698" cy="1975725"/>
          </a:xfrm>
          <a:prstGeom prst="rect">
            <a:avLst/>
          </a:prstGeom>
        </p:spPr>
      </p:pic>
    </p:spTree>
    <p:extLst>
      <p:ext uri="{BB962C8B-B14F-4D97-AF65-F5344CB8AC3E}">
        <p14:creationId xmlns:p14="http://schemas.microsoft.com/office/powerpoint/2010/main" val="1588900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976D5A3-5A79-405D-849C-AF51BD48DC8C}"/>
              </a:ext>
            </a:extLst>
          </p:cNvPr>
          <p:cNvPicPr>
            <a:picLocks noChangeAspect="1"/>
          </p:cNvPicPr>
          <p:nvPr/>
        </p:nvPicPr>
        <p:blipFill>
          <a:blip r:embed="rId3"/>
          <a:stretch>
            <a:fillRect/>
          </a:stretch>
        </p:blipFill>
        <p:spPr>
          <a:xfrm>
            <a:off x="1153092" y="2230773"/>
            <a:ext cx="9885816" cy="3254337"/>
          </a:xfrm>
          <a:prstGeom prst="rect">
            <a:avLst/>
          </a:prstGeom>
        </p:spPr>
      </p:pic>
      <p:sp>
        <p:nvSpPr>
          <p:cNvPr id="4" name="Rectangle 3">
            <a:extLst>
              <a:ext uri="{FF2B5EF4-FFF2-40B4-BE49-F238E27FC236}">
                <a16:creationId xmlns:a16="http://schemas.microsoft.com/office/drawing/2014/main" id="{1A17EC16-8079-57FD-7E10-58580911E83F}"/>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Заголовок 1">
            <a:extLst>
              <a:ext uri="{FF2B5EF4-FFF2-40B4-BE49-F238E27FC236}">
                <a16:creationId xmlns:a16="http://schemas.microsoft.com/office/drawing/2014/main" id="{307C2CF5-67D8-6E87-B62D-59B9B442B4CF}"/>
              </a:ext>
            </a:extLst>
          </p:cNvPr>
          <p:cNvSpPr txBox="1">
            <a:spLocks/>
          </p:cNvSpPr>
          <p:nvPr/>
        </p:nvSpPr>
        <p:spPr>
          <a:xfrm>
            <a:off x="2687671" y="352379"/>
            <a:ext cx="6816658"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ASÜMMEETRILISED VOOLUD</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03834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868C241-D692-4898-BFE2-7F5C62660F45}"/>
              </a:ext>
            </a:extLst>
          </p:cNvPr>
          <p:cNvPicPr>
            <a:picLocks noChangeAspect="1"/>
          </p:cNvPicPr>
          <p:nvPr/>
        </p:nvPicPr>
        <p:blipFill>
          <a:blip r:embed="rId3"/>
          <a:stretch>
            <a:fillRect/>
          </a:stretch>
        </p:blipFill>
        <p:spPr>
          <a:xfrm>
            <a:off x="760392" y="1878979"/>
            <a:ext cx="7486369" cy="3584383"/>
          </a:xfrm>
          <a:prstGeom prst="rect">
            <a:avLst/>
          </a:prstGeom>
        </p:spPr>
      </p:pic>
      <p:sp>
        <p:nvSpPr>
          <p:cNvPr id="5" name="TextBox 4">
            <a:extLst>
              <a:ext uri="{FF2B5EF4-FFF2-40B4-BE49-F238E27FC236}">
                <a16:creationId xmlns:a16="http://schemas.microsoft.com/office/drawing/2014/main" id="{983994EF-D249-489C-A47A-1E342CD6D65A}"/>
              </a:ext>
            </a:extLst>
          </p:cNvPr>
          <p:cNvSpPr txBox="1"/>
          <p:nvPr/>
        </p:nvSpPr>
        <p:spPr>
          <a:xfrm>
            <a:off x="1123720" y="5463362"/>
            <a:ext cx="10443991" cy="1077218"/>
          </a:xfrm>
          <a:prstGeom prst="rect">
            <a:avLst/>
          </a:prstGeom>
          <a:noFill/>
        </p:spPr>
        <p:txBody>
          <a:bodyPr wrap="square" rtlCol="0">
            <a:spAutoFit/>
          </a:bodyPr>
          <a:lstStyle/>
          <a:p>
            <a:r>
              <a:rPr lang="et-EE" sz="3200"/>
              <a:t>U</a:t>
            </a:r>
            <a:r>
              <a:rPr lang="et-EE" sz="2000"/>
              <a:t>f</a:t>
            </a:r>
            <a:r>
              <a:rPr lang="et-EE" sz="3200"/>
              <a:t> – faasipinge</a:t>
            </a:r>
          </a:p>
          <a:p>
            <a:r>
              <a:rPr lang="et-EE" sz="3200"/>
              <a:t>U</a:t>
            </a:r>
            <a:r>
              <a:rPr lang="et-EE" sz="2000"/>
              <a:t>L</a:t>
            </a:r>
            <a:r>
              <a:rPr lang="et-EE" sz="3200"/>
              <a:t> - liinipinge</a:t>
            </a:r>
            <a:endParaRPr lang="en-US" sz="3200"/>
          </a:p>
        </p:txBody>
      </p:sp>
      <p:sp>
        <p:nvSpPr>
          <p:cNvPr id="6" name="TextBox 5">
            <a:extLst>
              <a:ext uri="{FF2B5EF4-FFF2-40B4-BE49-F238E27FC236}">
                <a16:creationId xmlns:a16="http://schemas.microsoft.com/office/drawing/2014/main" id="{F186C424-725C-4366-9012-C6867F20DB8E}"/>
              </a:ext>
            </a:extLst>
          </p:cNvPr>
          <p:cNvSpPr txBox="1"/>
          <p:nvPr/>
        </p:nvSpPr>
        <p:spPr>
          <a:xfrm>
            <a:off x="8383835" y="1878979"/>
            <a:ext cx="3536415" cy="2246769"/>
          </a:xfrm>
          <a:prstGeom prst="rect">
            <a:avLst/>
          </a:prstGeom>
          <a:noFill/>
        </p:spPr>
        <p:txBody>
          <a:bodyPr wrap="square" rtlCol="0">
            <a:spAutoFit/>
          </a:bodyPr>
          <a:lstStyle/>
          <a:p>
            <a:r>
              <a:rPr lang="en-US" sz="2800" dirty="0" err="1"/>
              <a:t>Kahe</a:t>
            </a:r>
            <a:r>
              <a:rPr lang="en-US" sz="2800" dirty="0"/>
              <a:t> </a:t>
            </a:r>
            <a:r>
              <a:rPr lang="en-US" sz="2800" dirty="0" err="1"/>
              <a:t>faasiliini</a:t>
            </a:r>
            <a:r>
              <a:rPr lang="en-US" sz="2800" dirty="0"/>
              <a:t> </a:t>
            </a:r>
            <a:r>
              <a:rPr lang="en-US" sz="2800" dirty="0" err="1"/>
              <a:t>vahelist</a:t>
            </a:r>
            <a:r>
              <a:rPr lang="en-US" sz="2800" dirty="0"/>
              <a:t> </a:t>
            </a:r>
            <a:r>
              <a:rPr lang="en-US" sz="2800" dirty="0" err="1"/>
              <a:t>pinget</a:t>
            </a:r>
            <a:r>
              <a:rPr lang="en-US" sz="2800" dirty="0"/>
              <a:t> (El) </a:t>
            </a:r>
            <a:r>
              <a:rPr lang="en-US" sz="2800" dirty="0" err="1"/>
              <a:t>nimetatakse</a:t>
            </a:r>
            <a:r>
              <a:rPr lang="en-US" sz="2800" dirty="0"/>
              <a:t> </a:t>
            </a:r>
            <a:r>
              <a:rPr lang="en-US" sz="2800" dirty="0" err="1"/>
              <a:t>liini</a:t>
            </a:r>
            <a:r>
              <a:rPr lang="en-US" sz="2800" dirty="0"/>
              <a:t> </a:t>
            </a:r>
            <a:r>
              <a:rPr lang="en-US" sz="2800" dirty="0" err="1"/>
              <a:t>pingeks</a:t>
            </a:r>
            <a:r>
              <a:rPr lang="en-US" sz="2800" dirty="0"/>
              <a:t> </a:t>
            </a:r>
            <a:r>
              <a:rPr lang="en-US" sz="2800" dirty="0" err="1"/>
              <a:t>ning</a:t>
            </a:r>
            <a:r>
              <a:rPr lang="en-US" sz="2800" dirty="0"/>
              <a:t> </a:t>
            </a:r>
            <a:r>
              <a:rPr lang="en-US" sz="2800" dirty="0" err="1"/>
              <a:t>faasi</a:t>
            </a:r>
            <a:r>
              <a:rPr lang="en-US" sz="2800" dirty="0"/>
              <a:t> ja nulli </a:t>
            </a:r>
            <a:r>
              <a:rPr lang="en-US" sz="2800" dirty="0" err="1"/>
              <a:t>vahelist</a:t>
            </a:r>
            <a:r>
              <a:rPr lang="en-US" sz="2800" dirty="0"/>
              <a:t> </a:t>
            </a:r>
            <a:r>
              <a:rPr lang="en-US" sz="2800" dirty="0" err="1"/>
              <a:t>pinget</a:t>
            </a:r>
            <a:r>
              <a:rPr lang="en-US" sz="2800" dirty="0"/>
              <a:t> (EF) </a:t>
            </a:r>
            <a:r>
              <a:rPr lang="en-US" sz="2800" dirty="0" err="1"/>
              <a:t>faasipingeks</a:t>
            </a:r>
            <a:endParaRPr lang="en-US" sz="2800" dirty="0"/>
          </a:p>
        </p:txBody>
      </p:sp>
      <p:sp>
        <p:nvSpPr>
          <p:cNvPr id="3" name="Rectangle 2">
            <a:extLst>
              <a:ext uri="{FF2B5EF4-FFF2-40B4-BE49-F238E27FC236}">
                <a16:creationId xmlns:a16="http://schemas.microsoft.com/office/drawing/2014/main" id="{63FE30FA-8474-C179-C557-A164034989A3}"/>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228F195B-72E1-6FBC-F32F-C490461F2185}"/>
              </a:ext>
            </a:extLst>
          </p:cNvPr>
          <p:cNvSpPr txBox="1">
            <a:spLocks/>
          </p:cNvSpPr>
          <p:nvPr/>
        </p:nvSpPr>
        <p:spPr>
          <a:xfrm>
            <a:off x="1490265" y="317420"/>
            <a:ext cx="9710900" cy="7857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KOLMEFAASILINE PINGE, VOOL JA VÕIMSUS (TÄHEÜHENDUS)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296247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13B039-27B7-4433-A9AB-93F2E1F7ECB0}"/>
              </a:ext>
            </a:extLst>
          </p:cNvPr>
          <p:cNvSpPr>
            <a:spLocks noGrp="1"/>
          </p:cNvSpPr>
          <p:nvPr>
            <p:ph type="title"/>
          </p:nvPr>
        </p:nvSpPr>
        <p:spPr>
          <a:xfrm>
            <a:off x="838200" y="1451477"/>
            <a:ext cx="10515600" cy="1325563"/>
          </a:xfrm>
        </p:spPr>
        <p:txBody>
          <a:bodyPr>
            <a:normAutofit/>
          </a:bodyPr>
          <a:lstStyle/>
          <a:p>
            <a:r>
              <a:rPr lang="en-US" sz="2400" dirty="0"/>
              <a:t>On </a:t>
            </a:r>
            <a:r>
              <a:rPr lang="en-US" sz="2400" dirty="0" err="1"/>
              <a:t>selge</a:t>
            </a:r>
            <a:r>
              <a:rPr lang="en-US" sz="2400" dirty="0"/>
              <a:t>, et </a:t>
            </a:r>
            <a:r>
              <a:rPr lang="en-US" sz="2400" dirty="0" err="1"/>
              <a:t>saate</a:t>
            </a:r>
            <a:r>
              <a:rPr lang="en-US" sz="2400" dirty="0"/>
              <a:t> </a:t>
            </a:r>
            <a:r>
              <a:rPr lang="en-US" sz="2400" dirty="0" err="1"/>
              <a:t>faasipinge</a:t>
            </a:r>
            <a:r>
              <a:rPr lang="en-US" sz="2400" dirty="0"/>
              <a:t> </a:t>
            </a:r>
            <a:r>
              <a:rPr lang="en-US" sz="2400" dirty="0" err="1"/>
              <a:t>andmiseks</a:t>
            </a:r>
            <a:r>
              <a:rPr lang="en-US" sz="2400" dirty="0"/>
              <a:t> </a:t>
            </a:r>
            <a:r>
              <a:rPr lang="en-US" sz="2400" dirty="0" err="1"/>
              <a:t>ühendada</a:t>
            </a:r>
            <a:r>
              <a:rPr lang="en-US" sz="2400" dirty="0"/>
              <a:t> </a:t>
            </a:r>
            <a:r>
              <a:rPr lang="en-US" sz="2400" dirty="0" err="1"/>
              <a:t>ühefaasilise</a:t>
            </a:r>
            <a:r>
              <a:rPr lang="en-US" sz="2400" dirty="0"/>
              <a:t> </a:t>
            </a:r>
            <a:r>
              <a:rPr lang="en-US" sz="2400" dirty="0" err="1"/>
              <a:t>koormuse</a:t>
            </a:r>
            <a:r>
              <a:rPr lang="en-US" sz="2400" dirty="0"/>
              <a:t> </a:t>
            </a:r>
            <a:r>
              <a:rPr lang="en-US" sz="2400" dirty="0" err="1"/>
              <a:t>faasi</a:t>
            </a:r>
            <a:r>
              <a:rPr lang="en-US" sz="2400" dirty="0"/>
              <a:t>- ja </a:t>
            </a:r>
            <a:r>
              <a:rPr lang="en-US" sz="2400" dirty="0" err="1"/>
              <a:t>nulljuhtmete</a:t>
            </a:r>
            <a:r>
              <a:rPr lang="en-US" sz="2400" dirty="0"/>
              <a:t> </a:t>
            </a:r>
            <a:r>
              <a:rPr lang="en-US" sz="2400" dirty="0" err="1"/>
              <a:t>vahel</a:t>
            </a:r>
            <a:r>
              <a:rPr lang="en-US" sz="2400" dirty="0"/>
              <a:t> </a:t>
            </a:r>
            <a:r>
              <a:rPr lang="en-US" sz="2400" dirty="0" err="1"/>
              <a:t>või</a:t>
            </a:r>
            <a:r>
              <a:rPr lang="en-US" sz="2400" dirty="0"/>
              <a:t> </a:t>
            </a:r>
            <a:r>
              <a:rPr lang="en-US" sz="2400" dirty="0" err="1"/>
              <a:t>ühendada</a:t>
            </a:r>
            <a:r>
              <a:rPr lang="en-US" sz="2400" dirty="0"/>
              <a:t> </a:t>
            </a:r>
            <a:r>
              <a:rPr lang="en-US" sz="2400" dirty="0" err="1"/>
              <a:t>kahe</a:t>
            </a:r>
            <a:r>
              <a:rPr lang="en-US" sz="2400" dirty="0"/>
              <a:t> </a:t>
            </a:r>
            <a:r>
              <a:rPr lang="en-US" sz="2400" dirty="0" err="1"/>
              <a:t>faasijuhtme</a:t>
            </a:r>
            <a:r>
              <a:rPr lang="en-US" sz="2400" dirty="0"/>
              <a:t> </a:t>
            </a:r>
            <a:r>
              <a:rPr lang="en-US" sz="2400" dirty="0" err="1"/>
              <a:t>vahel</a:t>
            </a:r>
            <a:r>
              <a:rPr lang="en-US" sz="2400" dirty="0"/>
              <a:t>, et </a:t>
            </a:r>
            <a:r>
              <a:rPr lang="en-US" sz="2400" dirty="0" err="1"/>
              <a:t>varustada</a:t>
            </a:r>
            <a:r>
              <a:rPr lang="en-US" sz="2400" dirty="0"/>
              <a:t> </a:t>
            </a:r>
            <a:r>
              <a:rPr lang="en-US" sz="2400" dirty="0" err="1"/>
              <a:t>seda</a:t>
            </a:r>
            <a:r>
              <a:rPr lang="en-US" sz="2400" dirty="0"/>
              <a:t> </a:t>
            </a:r>
            <a:r>
              <a:rPr lang="en-US" sz="2400" dirty="0" err="1"/>
              <a:t>võrgupingega</a:t>
            </a:r>
            <a:r>
              <a:rPr lang="en-US" sz="2400" dirty="0"/>
              <a:t>.</a:t>
            </a:r>
          </a:p>
        </p:txBody>
      </p:sp>
      <p:pic>
        <p:nvPicPr>
          <p:cNvPr id="5" name="Объект 4">
            <a:extLst>
              <a:ext uri="{FF2B5EF4-FFF2-40B4-BE49-F238E27FC236}">
                <a16:creationId xmlns:a16="http://schemas.microsoft.com/office/drawing/2014/main" id="{2A352080-83D3-45C9-88B0-CE5AE19EE3AD}"/>
              </a:ext>
            </a:extLst>
          </p:cNvPr>
          <p:cNvPicPr>
            <a:picLocks noGrp="1" noChangeAspect="1"/>
          </p:cNvPicPr>
          <p:nvPr>
            <p:ph idx="1"/>
          </p:nvPr>
        </p:nvPicPr>
        <p:blipFill>
          <a:blip r:embed="rId3"/>
          <a:stretch>
            <a:fillRect/>
          </a:stretch>
        </p:blipFill>
        <p:spPr>
          <a:xfrm>
            <a:off x="5634139" y="3225555"/>
            <a:ext cx="6334125" cy="3486150"/>
          </a:xfrm>
          <a:prstGeom prst="rect">
            <a:avLst/>
          </a:prstGeom>
        </p:spPr>
      </p:pic>
      <p:pic>
        <p:nvPicPr>
          <p:cNvPr id="4" name="Рисунок 3">
            <a:extLst>
              <a:ext uri="{FF2B5EF4-FFF2-40B4-BE49-F238E27FC236}">
                <a16:creationId xmlns:a16="http://schemas.microsoft.com/office/drawing/2014/main" id="{E4511DFB-4899-420D-998A-68F07C930E8D}"/>
              </a:ext>
            </a:extLst>
          </p:cNvPr>
          <p:cNvPicPr>
            <a:picLocks noChangeAspect="1"/>
          </p:cNvPicPr>
          <p:nvPr/>
        </p:nvPicPr>
        <p:blipFill>
          <a:blip r:embed="rId4"/>
          <a:stretch>
            <a:fillRect/>
          </a:stretch>
        </p:blipFill>
        <p:spPr>
          <a:xfrm>
            <a:off x="144511" y="2611836"/>
            <a:ext cx="5723091" cy="4246164"/>
          </a:xfrm>
          <a:prstGeom prst="rect">
            <a:avLst/>
          </a:prstGeom>
        </p:spPr>
      </p:pic>
      <p:sp>
        <p:nvSpPr>
          <p:cNvPr id="3" name="Rectangle 2">
            <a:extLst>
              <a:ext uri="{FF2B5EF4-FFF2-40B4-BE49-F238E27FC236}">
                <a16:creationId xmlns:a16="http://schemas.microsoft.com/office/drawing/2014/main" id="{8B4E81EC-E9B2-6109-52D7-C6B128BEAC8B}"/>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Заголовок 1">
            <a:extLst>
              <a:ext uri="{FF2B5EF4-FFF2-40B4-BE49-F238E27FC236}">
                <a16:creationId xmlns:a16="http://schemas.microsoft.com/office/drawing/2014/main" id="{74B0BA8A-4323-299F-6C9F-C5A56145BDA9}"/>
              </a:ext>
            </a:extLst>
          </p:cNvPr>
          <p:cNvSpPr txBox="1">
            <a:spLocks/>
          </p:cNvSpPr>
          <p:nvPr/>
        </p:nvSpPr>
        <p:spPr>
          <a:xfrm>
            <a:off x="2687671" y="352379"/>
            <a:ext cx="6816658"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LIINIPINGE JA FAASIPINGE</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98823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p:txBody>
          <a:bodyPr/>
          <a:lstStyle/>
          <a:p>
            <a:pPr marL="0" indent="0">
              <a:buNone/>
            </a:pPr>
            <a:r>
              <a:rPr lang="en-US"/>
              <a:t>Elektriettevõte tarnib elektrit</a:t>
            </a:r>
            <a:r>
              <a:rPr lang="et-EE"/>
              <a:t> </a:t>
            </a:r>
            <a:r>
              <a:rPr lang="en-US"/>
              <a:t>tarbijad kolmefaasilises võrgus. Ühefaasilised tarbijad on ühendatud faasi- ja nulljuhtmetega. Kolmefaasilised tarbijad on ühendatud kolmefaasiliste juhtmetega. Me teame, et faasipinge on meie riigis 220 V, seega on liinipinge järgmine:</a:t>
            </a:r>
          </a:p>
        </p:txBody>
      </p:sp>
      <p:pic>
        <p:nvPicPr>
          <p:cNvPr id="4" name="Рисунок 3">
            <a:extLst>
              <a:ext uri="{FF2B5EF4-FFF2-40B4-BE49-F238E27FC236}">
                <a16:creationId xmlns:a16="http://schemas.microsoft.com/office/drawing/2014/main" id="{AD2C0E3B-B8F8-4E92-9651-40967E48937A}"/>
              </a:ext>
            </a:extLst>
          </p:cNvPr>
          <p:cNvPicPr>
            <a:picLocks noChangeAspect="1"/>
          </p:cNvPicPr>
          <p:nvPr/>
        </p:nvPicPr>
        <p:blipFill>
          <a:blip r:embed="rId2"/>
          <a:stretch>
            <a:fillRect/>
          </a:stretch>
        </p:blipFill>
        <p:spPr>
          <a:xfrm>
            <a:off x="838200" y="3746824"/>
            <a:ext cx="7130421" cy="1265850"/>
          </a:xfrm>
          <a:prstGeom prst="rect">
            <a:avLst/>
          </a:prstGeom>
        </p:spPr>
      </p:pic>
      <p:sp>
        <p:nvSpPr>
          <p:cNvPr id="7" name="Rectangle 6">
            <a:extLst>
              <a:ext uri="{FF2B5EF4-FFF2-40B4-BE49-F238E27FC236}">
                <a16:creationId xmlns:a16="http://schemas.microsoft.com/office/drawing/2014/main" id="{719BF5A3-A574-ECA2-E82F-E3509991F9B0}"/>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Заголовок 1">
            <a:extLst>
              <a:ext uri="{FF2B5EF4-FFF2-40B4-BE49-F238E27FC236}">
                <a16:creationId xmlns:a16="http://schemas.microsoft.com/office/drawing/2014/main" id="{0FB88668-A1F7-7304-5B16-A3A7E5C06BC7}"/>
              </a:ext>
            </a:extLst>
          </p:cNvPr>
          <p:cNvSpPr txBox="1">
            <a:spLocks/>
          </p:cNvSpPr>
          <p:nvPr/>
        </p:nvSpPr>
        <p:spPr>
          <a:xfrm>
            <a:off x="4842550" y="394873"/>
            <a:ext cx="2506899"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HARJUTUS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911456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p:txBody>
          <a:bodyPr/>
          <a:lstStyle/>
          <a:p>
            <a:pPr marL="0" indent="0">
              <a:buNone/>
            </a:pPr>
            <a:r>
              <a:rPr lang="fi-FI"/>
              <a:t>Faasipinge USA võrgus on 110 V. Määrake liini pinge</a:t>
            </a:r>
            <a:endParaRPr lang="en-US"/>
          </a:p>
        </p:txBody>
      </p:sp>
      <p:sp>
        <p:nvSpPr>
          <p:cNvPr id="6" name="Rectangle 5">
            <a:extLst>
              <a:ext uri="{FF2B5EF4-FFF2-40B4-BE49-F238E27FC236}">
                <a16:creationId xmlns:a16="http://schemas.microsoft.com/office/drawing/2014/main" id="{88CF8E95-348B-3421-A68D-C1ECACA1BFF1}"/>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278DF62F-1D1E-8844-9F64-E21072DC9ACB}"/>
              </a:ext>
            </a:extLst>
          </p:cNvPr>
          <p:cNvSpPr txBox="1">
            <a:spLocks/>
          </p:cNvSpPr>
          <p:nvPr/>
        </p:nvSpPr>
        <p:spPr>
          <a:xfrm>
            <a:off x="4842550" y="394873"/>
            <a:ext cx="2506899"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HARJUTUS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638412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4963527" y="1994053"/>
            <a:ext cx="6390272" cy="4182910"/>
          </a:xfrm>
        </p:spPr>
        <p:txBody>
          <a:bodyPr>
            <a:normAutofit/>
          </a:bodyPr>
          <a:lstStyle/>
          <a:p>
            <a:pPr marL="0" indent="0">
              <a:lnSpc>
                <a:spcPct val="150000"/>
              </a:lnSpc>
              <a:buNone/>
            </a:pPr>
            <a:r>
              <a:rPr lang="en-US" dirty="0" err="1"/>
              <a:t>Kolmnurkühenduseks</a:t>
            </a:r>
            <a:r>
              <a:rPr lang="en-US" dirty="0"/>
              <a:t> </a:t>
            </a:r>
            <a:r>
              <a:rPr lang="en-US" dirty="0" err="1"/>
              <a:t>ühendatakse</a:t>
            </a:r>
            <a:r>
              <a:rPr lang="en-US" dirty="0"/>
              <a:t> </a:t>
            </a:r>
            <a:r>
              <a:rPr lang="en-US" dirty="0" err="1"/>
              <a:t>esimese</a:t>
            </a:r>
            <a:r>
              <a:rPr lang="et-EE" dirty="0"/>
              <a:t> </a:t>
            </a:r>
            <a:r>
              <a:rPr lang="en-US" dirty="0" err="1"/>
              <a:t>faasimähise</a:t>
            </a:r>
            <a:r>
              <a:rPr lang="en-US" dirty="0"/>
              <a:t> </a:t>
            </a:r>
            <a:r>
              <a:rPr lang="en-US" dirty="0" err="1"/>
              <a:t>lõpp</a:t>
            </a:r>
            <a:r>
              <a:rPr lang="en-US" dirty="0"/>
              <a:t> U2 </a:t>
            </a:r>
            <a:r>
              <a:rPr lang="en-US" dirty="0" err="1"/>
              <a:t>teise</a:t>
            </a:r>
            <a:r>
              <a:rPr lang="en-US" dirty="0"/>
              <a:t> </a:t>
            </a:r>
            <a:r>
              <a:rPr lang="en-US" dirty="0" err="1"/>
              <a:t>faasimähise</a:t>
            </a:r>
            <a:r>
              <a:rPr lang="en-US" dirty="0"/>
              <a:t> </a:t>
            </a:r>
            <a:r>
              <a:rPr lang="en-US" dirty="0" err="1"/>
              <a:t>algusega</a:t>
            </a:r>
            <a:r>
              <a:rPr lang="en-US" dirty="0"/>
              <a:t> V1,</a:t>
            </a:r>
            <a:r>
              <a:rPr lang="et-EE" dirty="0"/>
              <a:t> </a:t>
            </a:r>
            <a:r>
              <a:rPr lang="en-US" dirty="0"/>
              <a:t>selle </a:t>
            </a:r>
            <a:r>
              <a:rPr lang="en-US" dirty="0" err="1"/>
              <a:t>lõpp</a:t>
            </a:r>
            <a:r>
              <a:rPr lang="en-US" dirty="0"/>
              <a:t> V2 </a:t>
            </a:r>
            <a:r>
              <a:rPr lang="en-US" dirty="0" err="1"/>
              <a:t>kolmanda</a:t>
            </a:r>
            <a:r>
              <a:rPr lang="en-US" dirty="0"/>
              <a:t> </a:t>
            </a:r>
            <a:r>
              <a:rPr lang="en-US" dirty="0" err="1"/>
              <a:t>mähise</a:t>
            </a:r>
            <a:r>
              <a:rPr lang="en-US" dirty="0"/>
              <a:t> </a:t>
            </a:r>
            <a:r>
              <a:rPr lang="en-US" dirty="0" err="1"/>
              <a:t>algusega</a:t>
            </a:r>
            <a:r>
              <a:rPr lang="en-US" dirty="0"/>
              <a:t> W1 ja</a:t>
            </a:r>
            <a:r>
              <a:rPr lang="et-EE" dirty="0"/>
              <a:t> </a:t>
            </a:r>
            <a:r>
              <a:rPr lang="en-US" dirty="0" err="1"/>
              <a:t>kolmanda</a:t>
            </a:r>
            <a:r>
              <a:rPr lang="en-US" dirty="0"/>
              <a:t> </a:t>
            </a:r>
            <a:r>
              <a:rPr lang="en-US" dirty="0" err="1"/>
              <a:t>lõpp</a:t>
            </a:r>
            <a:r>
              <a:rPr lang="en-US" dirty="0"/>
              <a:t> W2 </a:t>
            </a:r>
            <a:r>
              <a:rPr lang="en-US" dirty="0" err="1"/>
              <a:t>esimese</a:t>
            </a:r>
            <a:r>
              <a:rPr lang="en-US" dirty="0"/>
              <a:t> </a:t>
            </a:r>
            <a:r>
              <a:rPr lang="en-US" dirty="0" err="1"/>
              <a:t>mähise</a:t>
            </a:r>
            <a:r>
              <a:rPr lang="en-US" dirty="0"/>
              <a:t> </a:t>
            </a:r>
            <a:r>
              <a:rPr lang="en-US" dirty="0" err="1"/>
              <a:t>algusega</a:t>
            </a:r>
            <a:r>
              <a:rPr lang="en-US" dirty="0"/>
              <a:t> U1</a:t>
            </a:r>
          </a:p>
        </p:txBody>
      </p:sp>
      <p:pic>
        <p:nvPicPr>
          <p:cNvPr id="4" name="Рисунок 3">
            <a:extLst>
              <a:ext uri="{FF2B5EF4-FFF2-40B4-BE49-F238E27FC236}">
                <a16:creationId xmlns:a16="http://schemas.microsoft.com/office/drawing/2014/main" id="{1E74FE26-595C-4FEE-8BEB-ADCC766F26C7}"/>
              </a:ext>
            </a:extLst>
          </p:cNvPr>
          <p:cNvPicPr>
            <a:picLocks noChangeAspect="1"/>
          </p:cNvPicPr>
          <p:nvPr/>
        </p:nvPicPr>
        <p:blipFill>
          <a:blip r:embed="rId2"/>
          <a:stretch>
            <a:fillRect/>
          </a:stretch>
        </p:blipFill>
        <p:spPr>
          <a:xfrm>
            <a:off x="838200" y="1999141"/>
            <a:ext cx="3838889" cy="3028089"/>
          </a:xfrm>
          <a:prstGeom prst="rect">
            <a:avLst/>
          </a:prstGeom>
        </p:spPr>
      </p:pic>
      <p:sp>
        <p:nvSpPr>
          <p:cNvPr id="5" name="Rectangle 4">
            <a:extLst>
              <a:ext uri="{FF2B5EF4-FFF2-40B4-BE49-F238E27FC236}">
                <a16:creationId xmlns:a16="http://schemas.microsoft.com/office/drawing/2014/main" id="{7A96A883-9A7D-833D-C567-E8D0659785CC}"/>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Заголовок 1">
            <a:extLst>
              <a:ext uri="{FF2B5EF4-FFF2-40B4-BE49-F238E27FC236}">
                <a16:creationId xmlns:a16="http://schemas.microsoft.com/office/drawing/2014/main" id="{A1C896E9-2FFA-D17D-BDC4-ED23001026B0}"/>
              </a:ext>
            </a:extLst>
          </p:cNvPr>
          <p:cNvSpPr txBox="1">
            <a:spLocks/>
          </p:cNvSpPr>
          <p:nvPr/>
        </p:nvSpPr>
        <p:spPr>
          <a:xfrm>
            <a:off x="758756" y="352379"/>
            <a:ext cx="10828507"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KOLMEFAASILINE VÕRK - KOLMNURKÜHENDUS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294137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6874524" y="1825625"/>
            <a:ext cx="4479275" cy="4351338"/>
          </a:xfrm>
        </p:spPr>
        <p:txBody>
          <a:bodyPr/>
          <a:lstStyle/>
          <a:p>
            <a:pPr marL="0" indent="0">
              <a:buNone/>
            </a:pPr>
            <a:r>
              <a:rPr lang="en-US" dirty="0" err="1"/>
              <a:t>Nagu</a:t>
            </a:r>
            <a:r>
              <a:rPr lang="en-US" dirty="0"/>
              <a:t> </a:t>
            </a:r>
            <a:r>
              <a:rPr lang="en-US" dirty="0" err="1"/>
              <a:t>teate</a:t>
            </a:r>
            <a:r>
              <a:rPr lang="en-US" dirty="0"/>
              <a:t>, </a:t>
            </a:r>
            <a:r>
              <a:rPr lang="en-US" dirty="0" err="1"/>
              <a:t>saab</a:t>
            </a:r>
            <a:r>
              <a:rPr lang="en-US" dirty="0"/>
              <a:t> </a:t>
            </a:r>
            <a:r>
              <a:rPr lang="en-US" dirty="0" err="1"/>
              <a:t>kolmnurgas</a:t>
            </a:r>
            <a:r>
              <a:rPr lang="en-US" dirty="0"/>
              <a:t> </a:t>
            </a:r>
            <a:r>
              <a:rPr lang="en-US" dirty="0" err="1"/>
              <a:t>ühendada</a:t>
            </a:r>
            <a:r>
              <a:rPr lang="en-US" dirty="0"/>
              <a:t> kolm generaatori </a:t>
            </a:r>
            <a:r>
              <a:rPr lang="en-US" dirty="0" err="1"/>
              <a:t>mähist</a:t>
            </a:r>
            <a:r>
              <a:rPr lang="en-US" dirty="0"/>
              <a:t>. </a:t>
            </a:r>
            <a:r>
              <a:rPr lang="en-US" dirty="0" err="1"/>
              <a:t>Sellisel</a:t>
            </a:r>
            <a:r>
              <a:rPr lang="en-US" dirty="0"/>
              <a:t> </a:t>
            </a:r>
            <a:r>
              <a:rPr lang="en-US" dirty="0" err="1"/>
              <a:t>juhul</a:t>
            </a:r>
            <a:r>
              <a:rPr lang="en-US" dirty="0"/>
              <a:t> </a:t>
            </a:r>
            <a:r>
              <a:rPr lang="en-US" dirty="0" err="1"/>
              <a:t>nullpunkti</a:t>
            </a:r>
            <a:r>
              <a:rPr lang="en-US" dirty="0"/>
              <a:t> pole ja </a:t>
            </a:r>
            <a:r>
              <a:rPr lang="en-US" dirty="0" err="1"/>
              <a:t>seetõttu</a:t>
            </a:r>
            <a:r>
              <a:rPr lang="en-US" dirty="0"/>
              <a:t> </a:t>
            </a:r>
            <a:r>
              <a:rPr lang="en-US" dirty="0" err="1"/>
              <a:t>saab</a:t>
            </a:r>
            <a:r>
              <a:rPr lang="en-US" dirty="0"/>
              <a:t> </a:t>
            </a:r>
            <a:r>
              <a:rPr lang="en-US" dirty="0" err="1"/>
              <a:t>ühefaasilisi</a:t>
            </a:r>
            <a:r>
              <a:rPr lang="en-US" dirty="0"/>
              <a:t> </a:t>
            </a:r>
            <a:r>
              <a:rPr lang="en-US" dirty="0" err="1"/>
              <a:t>tarbijaid</a:t>
            </a:r>
            <a:r>
              <a:rPr lang="en-US" dirty="0"/>
              <a:t> </a:t>
            </a:r>
            <a:r>
              <a:rPr lang="en-US" dirty="0" err="1"/>
              <a:t>ühendada</a:t>
            </a:r>
            <a:r>
              <a:rPr lang="en-US" dirty="0"/>
              <a:t> </a:t>
            </a:r>
            <a:r>
              <a:rPr lang="en-US" dirty="0" err="1"/>
              <a:t>ainult</a:t>
            </a:r>
            <a:r>
              <a:rPr lang="en-US" dirty="0"/>
              <a:t> </a:t>
            </a:r>
            <a:r>
              <a:rPr lang="en-US" dirty="0" err="1"/>
              <a:t>kahe</a:t>
            </a:r>
            <a:r>
              <a:rPr lang="en-US" dirty="0"/>
              <a:t> </a:t>
            </a:r>
            <a:r>
              <a:rPr lang="en-US" dirty="0" err="1"/>
              <a:t>faasi</a:t>
            </a:r>
            <a:r>
              <a:rPr lang="en-US" dirty="0"/>
              <a:t> </a:t>
            </a:r>
            <a:r>
              <a:rPr lang="en-US" dirty="0" err="1"/>
              <a:t>vahel</a:t>
            </a:r>
            <a:r>
              <a:rPr lang="en-US" dirty="0"/>
              <a:t>.</a:t>
            </a:r>
          </a:p>
          <a:p>
            <a:pPr marL="0" indent="0">
              <a:buNone/>
            </a:pPr>
            <a:endParaRPr lang="en-US" dirty="0"/>
          </a:p>
        </p:txBody>
      </p:sp>
      <p:pic>
        <p:nvPicPr>
          <p:cNvPr id="4" name="Рисунок 3">
            <a:extLst>
              <a:ext uri="{FF2B5EF4-FFF2-40B4-BE49-F238E27FC236}">
                <a16:creationId xmlns:a16="http://schemas.microsoft.com/office/drawing/2014/main" id="{1369FD84-FB2A-40AD-A198-5A4AA97ABDA3}"/>
              </a:ext>
            </a:extLst>
          </p:cNvPr>
          <p:cNvPicPr>
            <a:picLocks noChangeAspect="1"/>
          </p:cNvPicPr>
          <p:nvPr/>
        </p:nvPicPr>
        <p:blipFill>
          <a:blip r:embed="rId3"/>
          <a:stretch>
            <a:fillRect/>
          </a:stretch>
        </p:blipFill>
        <p:spPr>
          <a:xfrm>
            <a:off x="457257" y="1331549"/>
            <a:ext cx="6143625" cy="5010150"/>
          </a:xfrm>
          <a:prstGeom prst="rect">
            <a:avLst/>
          </a:prstGeom>
        </p:spPr>
      </p:pic>
      <p:pic>
        <p:nvPicPr>
          <p:cNvPr id="6" name="Рисунок 5">
            <a:extLst>
              <a:ext uri="{FF2B5EF4-FFF2-40B4-BE49-F238E27FC236}">
                <a16:creationId xmlns:a16="http://schemas.microsoft.com/office/drawing/2014/main" id="{67E756A0-B395-49FC-9ECF-8DB9BFC3B92E}"/>
              </a:ext>
            </a:extLst>
          </p:cNvPr>
          <p:cNvPicPr>
            <a:picLocks noChangeAspect="1"/>
          </p:cNvPicPr>
          <p:nvPr/>
        </p:nvPicPr>
        <p:blipFill>
          <a:blip r:embed="rId4"/>
          <a:stretch>
            <a:fillRect/>
          </a:stretch>
        </p:blipFill>
        <p:spPr>
          <a:xfrm>
            <a:off x="6480750" y="5322160"/>
            <a:ext cx="4993183" cy="989740"/>
          </a:xfrm>
          <a:prstGeom prst="rect">
            <a:avLst/>
          </a:prstGeom>
        </p:spPr>
      </p:pic>
      <p:sp>
        <p:nvSpPr>
          <p:cNvPr id="7" name="Прямоугольник 6">
            <a:extLst>
              <a:ext uri="{FF2B5EF4-FFF2-40B4-BE49-F238E27FC236}">
                <a16:creationId xmlns:a16="http://schemas.microsoft.com/office/drawing/2014/main" id="{BF6A5C9C-3B09-4A49-81C1-876ECA1C1BF4}"/>
              </a:ext>
            </a:extLst>
          </p:cNvPr>
          <p:cNvSpPr/>
          <p:nvPr/>
        </p:nvSpPr>
        <p:spPr>
          <a:xfrm>
            <a:off x="6345716" y="5155894"/>
            <a:ext cx="5389027" cy="13207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8B12B5-F61B-7049-7DC2-31B566EE3855}"/>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Заголовок 1">
            <a:extLst>
              <a:ext uri="{FF2B5EF4-FFF2-40B4-BE49-F238E27FC236}">
                <a16:creationId xmlns:a16="http://schemas.microsoft.com/office/drawing/2014/main" id="{8B61C762-F724-D035-E4F3-29937C34F995}"/>
              </a:ext>
            </a:extLst>
          </p:cNvPr>
          <p:cNvSpPr txBox="1">
            <a:spLocks/>
          </p:cNvSpPr>
          <p:nvPr/>
        </p:nvSpPr>
        <p:spPr>
          <a:xfrm>
            <a:off x="758756" y="352379"/>
            <a:ext cx="10828507"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KOLMEFAASILINE VÕRK - KOLMNURKÜHENDUS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973971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6301648" y="1825625"/>
            <a:ext cx="5052152" cy="4351338"/>
          </a:xfrm>
        </p:spPr>
        <p:txBody>
          <a:bodyPr/>
          <a:lstStyle/>
          <a:p>
            <a:pPr marL="0" indent="0">
              <a:buNone/>
            </a:pPr>
            <a:r>
              <a:rPr lang="en-US"/>
              <a:t>Samal ajal on </a:t>
            </a:r>
            <a:r>
              <a:rPr lang="et-EE"/>
              <a:t>liini </a:t>
            </a:r>
            <a:r>
              <a:rPr lang="en-US"/>
              <a:t>vool suurem faasi voolust, sest see on võrdne kahe faasivoolu vektorite summaga. Eelmises osas nägime, et kahe sellise koguse suhe on võrdne, kusjuures:</a:t>
            </a:r>
          </a:p>
        </p:txBody>
      </p:sp>
      <p:pic>
        <p:nvPicPr>
          <p:cNvPr id="4" name="Рисунок 3">
            <a:extLst>
              <a:ext uri="{FF2B5EF4-FFF2-40B4-BE49-F238E27FC236}">
                <a16:creationId xmlns:a16="http://schemas.microsoft.com/office/drawing/2014/main" id="{70CBE89B-0B36-465B-8AEF-6CB96EEAC3B9}"/>
              </a:ext>
            </a:extLst>
          </p:cNvPr>
          <p:cNvPicPr>
            <a:picLocks noChangeAspect="1"/>
          </p:cNvPicPr>
          <p:nvPr/>
        </p:nvPicPr>
        <p:blipFill>
          <a:blip r:embed="rId2"/>
          <a:stretch>
            <a:fillRect/>
          </a:stretch>
        </p:blipFill>
        <p:spPr>
          <a:xfrm>
            <a:off x="6607997" y="4505726"/>
            <a:ext cx="4137363" cy="1325563"/>
          </a:xfrm>
          <a:prstGeom prst="rect">
            <a:avLst/>
          </a:prstGeom>
        </p:spPr>
      </p:pic>
      <p:pic>
        <p:nvPicPr>
          <p:cNvPr id="5" name="Рисунок 4">
            <a:extLst>
              <a:ext uri="{FF2B5EF4-FFF2-40B4-BE49-F238E27FC236}">
                <a16:creationId xmlns:a16="http://schemas.microsoft.com/office/drawing/2014/main" id="{11BC2F43-DC80-45AE-B468-F38EB554E648}"/>
              </a:ext>
            </a:extLst>
          </p:cNvPr>
          <p:cNvPicPr>
            <a:picLocks noChangeAspect="1"/>
          </p:cNvPicPr>
          <p:nvPr/>
        </p:nvPicPr>
        <p:blipFill>
          <a:blip r:embed="rId3"/>
          <a:stretch>
            <a:fillRect/>
          </a:stretch>
        </p:blipFill>
        <p:spPr>
          <a:xfrm>
            <a:off x="508583" y="2248694"/>
            <a:ext cx="5490974" cy="2830082"/>
          </a:xfrm>
          <a:prstGeom prst="rect">
            <a:avLst/>
          </a:prstGeom>
        </p:spPr>
      </p:pic>
      <p:sp>
        <p:nvSpPr>
          <p:cNvPr id="6" name="Rectangle 5">
            <a:extLst>
              <a:ext uri="{FF2B5EF4-FFF2-40B4-BE49-F238E27FC236}">
                <a16:creationId xmlns:a16="http://schemas.microsoft.com/office/drawing/2014/main" id="{52E3DE95-B056-8E62-04BA-0F88B64D7607}"/>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4F1BFE5C-DE06-4F73-18B5-1D9CAF88A06D}"/>
              </a:ext>
            </a:extLst>
          </p:cNvPr>
          <p:cNvSpPr txBox="1">
            <a:spLocks/>
          </p:cNvSpPr>
          <p:nvPr/>
        </p:nvSpPr>
        <p:spPr>
          <a:xfrm>
            <a:off x="758756" y="352379"/>
            <a:ext cx="10828507"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KOLMEFAASILINE VÕRK - KOLMNURKÜHENDUS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1734032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p:txBody>
          <a:bodyPr/>
          <a:lstStyle/>
          <a:p>
            <a:pPr marL="0" indent="0">
              <a:buNone/>
            </a:pPr>
            <a:r>
              <a:rPr lang="et-EE" dirty="0"/>
              <a:t>Generaator on kolmnurkühenduses. Sümmeetrilise kolmefaasilise süsteemi ampermeeter näitab </a:t>
            </a:r>
            <a:r>
              <a:rPr lang="en-US" dirty="0"/>
              <a:t>34,6 A</a:t>
            </a:r>
            <a:r>
              <a:rPr lang="et-EE" dirty="0"/>
              <a:t> liinivoolu</a:t>
            </a:r>
            <a:r>
              <a:rPr lang="en-US" dirty="0"/>
              <a:t>. </a:t>
            </a:r>
            <a:r>
              <a:rPr lang="en-US" dirty="0" err="1"/>
              <a:t>Määrake</a:t>
            </a:r>
            <a:r>
              <a:rPr lang="en-US" dirty="0"/>
              <a:t> generaatori </a:t>
            </a:r>
            <a:r>
              <a:rPr lang="en-US" dirty="0" err="1"/>
              <a:t>faasivool</a:t>
            </a:r>
            <a:r>
              <a:rPr lang="en-US" dirty="0"/>
              <a:t>.</a:t>
            </a:r>
          </a:p>
        </p:txBody>
      </p:sp>
      <p:sp>
        <p:nvSpPr>
          <p:cNvPr id="4" name="TextBox 3">
            <a:extLst>
              <a:ext uri="{FF2B5EF4-FFF2-40B4-BE49-F238E27FC236}">
                <a16:creationId xmlns:a16="http://schemas.microsoft.com/office/drawing/2014/main" id="{1B947C8D-A00A-4B3D-B114-967D77BEF22E}"/>
              </a:ext>
            </a:extLst>
          </p:cNvPr>
          <p:cNvSpPr txBox="1"/>
          <p:nvPr/>
        </p:nvSpPr>
        <p:spPr>
          <a:xfrm>
            <a:off x="1057619" y="3566695"/>
            <a:ext cx="4032174" cy="707886"/>
          </a:xfrm>
          <a:prstGeom prst="rect">
            <a:avLst/>
          </a:prstGeom>
          <a:noFill/>
        </p:spPr>
        <p:txBody>
          <a:bodyPr wrap="square" rtlCol="0">
            <a:spAutoFit/>
          </a:bodyPr>
          <a:lstStyle/>
          <a:p>
            <a:r>
              <a:rPr lang="et-EE" sz="4000"/>
              <a:t>If</a:t>
            </a:r>
            <a:r>
              <a:rPr lang="en-US" sz="4000"/>
              <a:t> = ?</a:t>
            </a:r>
          </a:p>
        </p:txBody>
      </p:sp>
      <p:sp>
        <p:nvSpPr>
          <p:cNvPr id="7" name="Rectangle 6">
            <a:extLst>
              <a:ext uri="{FF2B5EF4-FFF2-40B4-BE49-F238E27FC236}">
                <a16:creationId xmlns:a16="http://schemas.microsoft.com/office/drawing/2014/main" id="{55CF8E6A-0C3A-248C-39D1-B3839083D0EB}"/>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Заголовок 1">
            <a:extLst>
              <a:ext uri="{FF2B5EF4-FFF2-40B4-BE49-F238E27FC236}">
                <a16:creationId xmlns:a16="http://schemas.microsoft.com/office/drawing/2014/main" id="{A4DCDC93-843B-06C9-72D9-69AE5C14D840}"/>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HARJUTUS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465425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6830458" y="1825625"/>
            <a:ext cx="4924540" cy="4351338"/>
          </a:xfrm>
        </p:spPr>
        <p:txBody>
          <a:bodyPr/>
          <a:lstStyle/>
          <a:p>
            <a:pPr marL="0" indent="0">
              <a:buNone/>
            </a:pPr>
            <a:r>
              <a:rPr lang="en-US" dirty="0" err="1"/>
              <a:t>Kolmefaasilises</a:t>
            </a:r>
            <a:r>
              <a:rPr lang="en-US" dirty="0"/>
              <a:t> </a:t>
            </a:r>
            <a:r>
              <a:rPr lang="en-US" dirty="0" err="1"/>
              <a:t>võrgus</a:t>
            </a:r>
            <a:r>
              <a:rPr lang="en-US" dirty="0"/>
              <a:t> </a:t>
            </a:r>
            <a:r>
              <a:rPr lang="en-US" dirty="0" err="1"/>
              <a:t>saate</a:t>
            </a:r>
            <a:r>
              <a:rPr lang="en-US" dirty="0"/>
              <a:t> </a:t>
            </a:r>
            <a:r>
              <a:rPr lang="en-US" dirty="0" err="1"/>
              <a:t>kaasata</a:t>
            </a:r>
            <a:r>
              <a:rPr lang="en-US" dirty="0"/>
              <a:t> </a:t>
            </a:r>
            <a:r>
              <a:rPr lang="en-US" dirty="0" err="1"/>
              <a:t>nii</a:t>
            </a:r>
            <a:r>
              <a:rPr lang="en-US" dirty="0"/>
              <a:t> </a:t>
            </a:r>
            <a:r>
              <a:rPr lang="en-US" dirty="0" err="1"/>
              <a:t>tähte</a:t>
            </a:r>
            <a:r>
              <a:rPr lang="en-US" dirty="0"/>
              <a:t> </a:t>
            </a:r>
            <a:r>
              <a:rPr lang="en-US" dirty="0" err="1"/>
              <a:t>kui</a:t>
            </a:r>
            <a:r>
              <a:rPr lang="en-US" dirty="0"/>
              <a:t> ka </a:t>
            </a:r>
            <a:r>
              <a:rPr lang="en-US" dirty="0" err="1"/>
              <a:t>kolmnurka</a:t>
            </a:r>
            <a:r>
              <a:rPr lang="en-US" dirty="0"/>
              <a:t> </a:t>
            </a:r>
            <a:r>
              <a:rPr lang="en-US" dirty="0" err="1"/>
              <a:t>ühendatud</a:t>
            </a:r>
            <a:r>
              <a:rPr lang="en-US" dirty="0"/>
              <a:t> </a:t>
            </a:r>
            <a:r>
              <a:rPr lang="en-US" dirty="0" err="1"/>
              <a:t>tarbijaid</a:t>
            </a:r>
            <a:r>
              <a:rPr lang="en-US" dirty="0"/>
              <a:t>, </a:t>
            </a:r>
            <a:r>
              <a:rPr lang="en-US" dirty="0" err="1"/>
              <a:t>kuid</a:t>
            </a:r>
            <a:r>
              <a:rPr lang="en-US" dirty="0"/>
              <a:t> </a:t>
            </a:r>
            <a:r>
              <a:rPr lang="en-US" dirty="0" err="1"/>
              <a:t>ühendamismeetodit</a:t>
            </a:r>
            <a:r>
              <a:rPr lang="en-US" dirty="0"/>
              <a:t> </a:t>
            </a:r>
            <a:r>
              <a:rPr lang="en-US" dirty="0" err="1"/>
              <a:t>mitte</a:t>
            </a:r>
            <a:r>
              <a:rPr lang="en-US" dirty="0"/>
              <a:t> </a:t>
            </a:r>
            <a:r>
              <a:rPr lang="en-US" dirty="0" err="1"/>
              <a:t>muuta</a:t>
            </a:r>
            <a:r>
              <a:rPr lang="en-US" dirty="0"/>
              <a:t>, </a:t>
            </a:r>
            <a:r>
              <a:rPr lang="en-US" dirty="0" err="1"/>
              <a:t>sest</a:t>
            </a:r>
            <a:r>
              <a:rPr lang="en-US" dirty="0"/>
              <a:t> </a:t>
            </a:r>
            <a:r>
              <a:rPr lang="en-US" dirty="0" err="1"/>
              <a:t>uuesti</a:t>
            </a:r>
            <a:r>
              <a:rPr lang="en-US" dirty="0"/>
              <a:t> </a:t>
            </a:r>
            <a:r>
              <a:rPr lang="en-US" dirty="0" err="1"/>
              <a:t>ühendamine</a:t>
            </a:r>
            <a:r>
              <a:rPr lang="en-US" dirty="0"/>
              <a:t> </a:t>
            </a:r>
            <a:r>
              <a:rPr lang="en-US" dirty="0" err="1"/>
              <a:t>toob</a:t>
            </a:r>
            <a:r>
              <a:rPr lang="en-US" dirty="0"/>
              <a:t> </a:t>
            </a:r>
            <a:r>
              <a:rPr lang="en-US" dirty="0" err="1"/>
              <a:t>kaasa</a:t>
            </a:r>
            <a:r>
              <a:rPr lang="en-US" dirty="0"/>
              <a:t> </a:t>
            </a:r>
            <a:r>
              <a:rPr lang="en-US" dirty="0" err="1"/>
              <a:t>tarbijate</a:t>
            </a:r>
            <a:r>
              <a:rPr lang="en-US" dirty="0"/>
              <a:t> </a:t>
            </a:r>
            <a:r>
              <a:rPr lang="en-US" dirty="0" err="1"/>
              <a:t>klemmide</a:t>
            </a:r>
            <a:r>
              <a:rPr lang="en-US" dirty="0"/>
              <a:t> </a:t>
            </a:r>
            <a:r>
              <a:rPr lang="en-US" dirty="0" err="1"/>
              <a:t>pinge</a:t>
            </a:r>
            <a:r>
              <a:rPr lang="en-US" dirty="0"/>
              <a:t> </a:t>
            </a:r>
            <a:r>
              <a:rPr lang="en-US" dirty="0" err="1"/>
              <a:t>muutuse</a:t>
            </a:r>
            <a:endParaRPr lang="en-US" dirty="0"/>
          </a:p>
        </p:txBody>
      </p:sp>
      <p:pic>
        <p:nvPicPr>
          <p:cNvPr id="4" name="Рисунок 3">
            <a:extLst>
              <a:ext uri="{FF2B5EF4-FFF2-40B4-BE49-F238E27FC236}">
                <a16:creationId xmlns:a16="http://schemas.microsoft.com/office/drawing/2014/main" id="{D5DD975B-F31E-4331-9691-EB6569B53BEC}"/>
              </a:ext>
            </a:extLst>
          </p:cNvPr>
          <p:cNvPicPr>
            <a:picLocks noChangeAspect="1"/>
          </p:cNvPicPr>
          <p:nvPr/>
        </p:nvPicPr>
        <p:blipFill>
          <a:blip r:embed="rId3"/>
          <a:stretch>
            <a:fillRect/>
          </a:stretch>
        </p:blipFill>
        <p:spPr>
          <a:xfrm>
            <a:off x="343933" y="1909762"/>
            <a:ext cx="6486525" cy="3038475"/>
          </a:xfrm>
          <a:prstGeom prst="rect">
            <a:avLst/>
          </a:prstGeom>
        </p:spPr>
      </p:pic>
      <p:sp>
        <p:nvSpPr>
          <p:cNvPr id="5" name="Rectangle 4">
            <a:extLst>
              <a:ext uri="{FF2B5EF4-FFF2-40B4-BE49-F238E27FC236}">
                <a16:creationId xmlns:a16="http://schemas.microsoft.com/office/drawing/2014/main" id="{FD40CF54-4D40-6A72-ACA3-2BECDC563647}"/>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Заголовок 1">
            <a:extLst>
              <a:ext uri="{FF2B5EF4-FFF2-40B4-BE49-F238E27FC236}">
                <a16:creationId xmlns:a16="http://schemas.microsoft.com/office/drawing/2014/main" id="{8205F0BB-1C07-2872-5D21-20591A241DB9}"/>
              </a:ext>
            </a:extLst>
          </p:cNvPr>
          <p:cNvSpPr txBox="1">
            <a:spLocks/>
          </p:cNvSpPr>
          <p:nvPr/>
        </p:nvSpPr>
        <p:spPr>
          <a:xfrm>
            <a:off x="758756" y="352379"/>
            <a:ext cx="10828507"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KOLMEFAASILINE VÕRK –TARBIJATE ÜHENDUS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34195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594706" y="376617"/>
            <a:ext cx="8646269" cy="572328"/>
          </a:xfrm>
        </p:spPr>
        <p:txBody>
          <a:bodyPr>
            <a:normAutofit fontScale="90000"/>
          </a:bodyPr>
          <a:lstStyle/>
          <a:p>
            <a:r>
              <a:rPr lang="et-EE" b="1" dirty="0">
                <a:solidFill>
                  <a:schemeClr val="bg1"/>
                </a:solidFill>
                <a:latin typeface="Abadi" panose="020B0604020104020204" pitchFamily="34" charset="0"/>
              </a:rPr>
              <a:t>ÜHEFAASILISE VOOLU GENEREERIMINE</a:t>
            </a:r>
            <a:endParaRPr lang="en-US" b="1" dirty="0">
              <a:solidFill>
                <a:schemeClr val="bg1"/>
              </a:solidFill>
              <a:latin typeface="Abadi" panose="020B0604020104020204" pitchFamily="34" charset="0"/>
            </a:endParaRPr>
          </a:p>
        </p:txBody>
      </p:sp>
      <p:pic>
        <p:nvPicPr>
          <p:cNvPr id="8" name="Picture 7">
            <a:extLst>
              <a:ext uri="{FF2B5EF4-FFF2-40B4-BE49-F238E27FC236}">
                <a16:creationId xmlns:a16="http://schemas.microsoft.com/office/drawing/2014/main" id="{54D9C30A-AFAC-924A-59DE-92EC634CA008}"/>
              </a:ext>
            </a:extLst>
          </p:cNvPr>
          <p:cNvPicPr>
            <a:picLocks noChangeAspect="1"/>
          </p:cNvPicPr>
          <p:nvPr/>
        </p:nvPicPr>
        <p:blipFill>
          <a:blip r:embed="rId3"/>
          <a:stretch>
            <a:fillRect/>
          </a:stretch>
        </p:blipFill>
        <p:spPr>
          <a:xfrm>
            <a:off x="2161428" y="1422838"/>
            <a:ext cx="7869144" cy="5352124"/>
          </a:xfrm>
          <a:prstGeom prst="rect">
            <a:avLst/>
          </a:prstGeom>
        </p:spPr>
      </p:pic>
    </p:spTree>
    <p:extLst>
      <p:ext uri="{BB962C8B-B14F-4D97-AF65-F5344CB8AC3E}">
        <p14:creationId xmlns:p14="http://schemas.microsoft.com/office/powerpoint/2010/main" val="2038670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838200" y="2160479"/>
            <a:ext cx="10515600" cy="2922224"/>
          </a:xfrm>
        </p:spPr>
        <p:txBody>
          <a:bodyPr/>
          <a:lstStyle/>
          <a:p>
            <a:pPr marL="0" indent="0">
              <a:buNone/>
            </a:pPr>
            <a:r>
              <a:rPr lang="en-US" u="sng" dirty="0"/>
              <a:t>MIKS ON LIINIPINGE FAASIPINGEST KÕRGEM? </a:t>
            </a:r>
            <a:endParaRPr lang="et-EE" u="sng" dirty="0"/>
          </a:p>
          <a:p>
            <a:pPr marL="0" indent="0">
              <a:buNone/>
            </a:pPr>
            <a:r>
              <a:rPr lang="en-US" sz="4000" dirty="0">
                <a:highlight>
                  <a:srgbClr val="FF0000"/>
                </a:highlight>
              </a:rPr>
              <a:t>Selle </a:t>
            </a:r>
            <a:r>
              <a:rPr lang="en-US" sz="4000" dirty="0" err="1">
                <a:highlight>
                  <a:srgbClr val="FF0000"/>
                </a:highlight>
              </a:rPr>
              <a:t>põhjuseks</a:t>
            </a:r>
            <a:r>
              <a:rPr lang="en-US" sz="4000" dirty="0">
                <a:highlight>
                  <a:srgbClr val="FF0000"/>
                </a:highlight>
              </a:rPr>
              <a:t> on </a:t>
            </a:r>
            <a:r>
              <a:rPr lang="en-US" sz="4000" dirty="0" err="1">
                <a:highlight>
                  <a:srgbClr val="FF0000"/>
                </a:highlight>
              </a:rPr>
              <a:t>faasinihe</a:t>
            </a:r>
            <a:r>
              <a:rPr lang="en-US" sz="4000" dirty="0">
                <a:highlight>
                  <a:srgbClr val="FF0000"/>
                </a:highlight>
              </a:rPr>
              <a:t> 120 °. </a:t>
            </a:r>
            <a:endParaRPr lang="et-EE" sz="4000" dirty="0">
              <a:highlight>
                <a:srgbClr val="FF0000"/>
              </a:highlight>
            </a:endParaRPr>
          </a:p>
          <a:p>
            <a:pPr marL="0" indent="0">
              <a:buNone/>
            </a:pPr>
            <a:r>
              <a:rPr lang="en-US" dirty="0" err="1"/>
              <a:t>Kui</a:t>
            </a:r>
            <a:r>
              <a:rPr lang="en-US" dirty="0"/>
              <a:t> </a:t>
            </a:r>
            <a:r>
              <a:rPr lang="en-US" dirty="0" err="1"/>
              <a:t>ühel</a:t>
            </a:r>
            <a:r>
              <a:rPr lang="en-US" dirty="0"/>
              <a:t> </a:t>
            </a:r>
            <a:r>
              <a:rPr lang="en-US" dirty="0" err="1"/>
              <a:t>faasitraadil</a:t>
            </a:r>
            <a:r>
              <a:rPr lang="en-US" dirty="0"/>
              <a:t> on </a:t>
            </a:r>
            <a:r>
              <a:rPr lang="en-US" dirty="0" err="1"/>
              <a:t>teatud</a:t>
            </a:r>
            <a:r>
              <a:rPr lang="en-US" dirty="0"/>
              <a:t> </a:t>
            </a:r>
            <a:r>
              <a:rPr lang="en-US" dirty="0" err="1"/>
              <a:t>aja</a:t>
            </a:r>
            <a:r>
              <a:rPr lang="en-US" dirty="0"/>
              <a:t> </a:t>
            </a:r>
            <a:r>
              <a:rPr lang="en-US" dirty="0" err="1"/>
              <a:t>jooksul</a:t>
            </a:r>
            <a:r>
              <a:rPr lang="en-US" dirty="0"/>
              <a:t> </a:t>
            </a:r>
            <a:r>
              <a:rPr lang="en-US" dirty="0" err="1"/>
              <a:t>potentsiaal</a:t>
            </a:r>
            <a:r>
              <a:rPr lang="en-US" dirty="0"/>
              <a:t> </a:t>
            </a:r>
            <a:r>
              <a:rPr lang="en-US" dirty="0" err="1"/>
              <a:t>nullvõrgu</a:t>
            </a:r>
            <a:r>
              <a:rPr lang="en-US" dirty="0"/>
              <a:t> </a:t>
            </a:r>
            <a:r>
              <a:rPr lang="en-US" dirty="0" err="1"/>
              <a:t>suhtes</a:t>
            </a:r>
            <a:r>
              <a:rPr lang="en-US" dirty="0"/>
              <a:t> 230 V, </a:t>
            </a:r>
            <a:r>
              <a:rPr lang="fi-FI" dirty="0"/>
              <a:t>siis teisel faasitraadil sinusoidaalse nihkega 120 ° on potentsiaal 170 V</a:t>
            </a:r>
            <a:r>
              <a:rPr lang="en-US" dirty="0"/>
              <a:t>. </a:t>
            </a:r>
            <a:r>
              <a:rPr lang="en-US" dirty="0" err="1"/>
              <a:t>Pinge</a:t>
            </a:r>
            <a:r>
              <a:rPr lang="en-US" dirty="0"/>
              <a:t> on </a:t>
            </a:r>
            <a:r>
              <a:rPr lang="en-US" dirty="0" err="1"/>
              <a:t>potentsiaalide</a:t>
            </a:r>
            <a:r>
              <a:rPr lang="en-US" dirty="0"/>
              <a:t> </a:t>
            </a:r>
            <a:r>
              <a:rPr lang="en-US" dirty="0" err="1"/>
              <a:t>erinevus</a:t>
            </a:r>
            <a:r>
              <a:rPr lang="en-US" dirty="0"/>
              <a:t>, </a:t>
            </a:r>
            <a:r>
              <a:rPr lang="en-US" dirty="0" err="1"/>
              <a:t>seetõttu</a:t>
            </a:r>
            <a:r>
              <a:rPr lang="en-US" dirty="0"/>
              <a:t> on </a:t>
            </a:r>
            <a:r>
              <a:rPr lang="en-US" dirty="0" err="1"/>
              <a:t>faaside</a:t>
            </a:r>
            <a:r>
              <a:rPr lang="en-US" dirty="0"/>
              <a:t> </a:t>
            </a:r>
            <a:r>
              <a:rPr lang="en-US" dirty="0" err="1"/>
              <a:t>vaheline</a:t>
            </a:r>
            <a:r>
              <a:rPr lang="en-US" dirty="0"/>
              <a:t> </a:t>
            </a:r>
            <a:r>
              <a:rPr lang="en-US" dirty="0" err="1"/>
              <a:t>pinge</a:t>
            </a:r>
            <a:r>
              <a:rPr lang="en-US" dirty="0"/>
              <a:t> + 230- (-170) = +400 V.</a:t>
            </a:r>
          </a:p>
        </p:txBody>
      </p:sp>
      <p:sp>
        <p:nvSpPr>
          <p:cNvPr id="2" name="Rectangle 1">
            <a:extLst>
              <a:ext uri="{FF2B5EF4-FFF2-40B4-BE49-F238E27FC236}">
                <a16:creationId xmlns:a16="http://schemas.microsoft.com/office/drawing/2014/main" id="{93082433-3A5F-AA74-9CB6-05AF44426AE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Заголовок 1">
            <a:extLst>
              <a:ext uri="{FF2B5EF4-FFF2-40B4-BE49-F238E27FC236}">
                <a16:creationId xmlns:a16="http://schemas.microsoft.com/office/drawing/2014/main" id="{A6A961BC-662F-E804-1885-576A0BA89AD9}"/>
              </a:ext>
            </a:extLst>
          </p:cNvPr>
          <p:cNvSpPr txBox="1">
            <a:spLocks/>
          </p:cNvSpPr>
          <p:nvPr/>
        </p:nvSpPr>
        <p:spPr>
          <a:xfrm>
            <a:off x="2977372" y="376617"/>
            <a:ext cx="6237255"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LIINIPINGE JA FAASIPINGE</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4275315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7006728" y="1442608"/>
            <a:ext cx="4347072" cy="1986391"/>
          </a:xfrm>
        </p:spPr>
        <p:txBody>
          <a:bodyPr>
            <a:normAutofit lnSpcReduction="10000"/>
          </a:bodyPr>
          <a:lstStyle/>
          <a:p>
            <a:pPr marL="0" indent="0">
              <a:buNone/>
            </a:pPr>
            <a:r>
              <a:rPr lang="et-EE" dirty="0">
                <a:highlight>
                  <a:srgbClr val="FF0000"/>
                </a:highlight>
              </a:rPr>
              <a:t>Ühendus</a:t>
            </a:r>
            <a:r>
              <a:rPr lang="en-US" dirty="0" err="1">
                <a:highlight>
                  <a:srgbClr val="FF0000"/>
                </a:highlight>
              </a:rPr>
              <a:t>viis</a:t>
            </a:r>
            <a:r>
              <a:rPr lang="en-US" dirty="0">
                <a:highlight>
                  <a:srgbClr val="FF0000"/>
                </a:highlight>
              </a:rPr>
              <a:t>?</a:t>
            </a:r>
          </a:p>
          <a:p>
            <a:pPr marL="0" indent="0">
              <a:buNone/>
            </a:pPr>
            <a:r>
              <a:rPr lang="ru-RU" dirty="0"/>
              <a:t>U</a:t>
            </a:r>
            <a:r>
              <a:rPr lang="en-US" baseline="-25000" dirty="0"/>
              <a:t>L </a:t>
            </a:r>
            <a:r>
              <a:rPr lang="en-US" dirty="0"/>
              <a:t>= 400V</a:t>
            </a:r>
          </a:p>
          <a:p>
            <a:pPr marL="0" indent="0">
              <a:buNone/>
            </a:pPr>
            <a:r>
              <a:rPr lang="en-US" dirty="0" err="1"/>
              <a:t>Lahendus</a:t>
            </a:r>
            <a:r>
              <a:rPr lang="en-US" dirty="0"/>
              <a:t>:</a:t>
            </a:r>
          </a:p>
          <a:p>
            <a:pPr marL="0" indent="0">
              <a:buNone/>
            </a:pPr>
            <a:r>
              <a:rPr lang="en-US" sz="3600" dirty="0" err="1">
                <a:highlight>
                  <a:srgbClr val="FF0000"/>
                </a:highlight>
              </a:rPr>
              <a:t>Pinge</a:t>
            </a:r>
            <a:r>
              <a:rPr lang="en-US" sz="3600" dirty="0">
                <a:highlight>
                  <a:srgbClr val="FF0000"/>
                </a:highlight>
              </a:rPr>
              <a:t>???</a:t>
            </a:r>
          </a:p>
          <a:p>
            <a:pPr marL="0" indent="0">
              <a:buNone/>
            </a:pPr>
            <a:endParaRPr lang="en-US" dirty="0"/>
          </a:p>
        </p:txBody>
      </p:sp>
      <p:pic>
        <p:nvPicPr>
          <p:cNvPr id="4" name="Picture 14">
            <a:extLst>
              <a:ext uri="{FF2B5EF4-FFF2-40B4-BE49-F238E27FC236}">
                <a16:creationId xmlns:a16="http://schemas.microsoft.com/office/drawing/2014/main" id="{7931CB2E-1E33-4CBE-82FE-56B2B560B6B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80" y="1825624"/>
            <a:ext cx="5621919" cy="3936197"/>
          </a:xfrm>
          <a:prstGeom prst="rect">
            <a:avLst/>
          </a:prstGeom>
          <a:noFill/>
          <a:ln>
            <a:noFill/>
          </a:ln>
        </p:spPr>
      </p:pic>
      <p:sp>
        <p:nvSpPr>
          <p:cNvPr id="5" name="TextBox 4">
            <a:extLst>
              <a:ext uri="{FF2B5EF4-FFF2-40B4-BE49-F238E27FC236}">
                <a16:creationId xmlns:a16="http://schemas.microsoft.com/office/drawing/2014/main" id="{CF33E972-FA10-4987-9FD4-4C54BAB18D38}"/>
              </a:ext>
            </a:extLst>
          </p:cNvPr>
          <p:cNvSpPr txBox="1"/>
          <p:nvPr/>
        </p:nvSpPr>
        <p:spPr>
          <a:xfrm>
            <a:off x="7006728" y="3922223"/>
            <a:ext cx="4347072" cy="800219"/>
          </a:xfrm>
          <a:prstGeom prst="rect">
            <a:avLst/>
          </a:prstGeom>
          <a:noFill/>
        </p:spPr>
        <p:txBody>
          <a:bodyPr wrap="square" rtlCol="0">
            <a:spAutoFit/>
          </a:bodyPr>
          <a:lstStyle/>
          <a:p>
            <a:r>
              <a:rPr lang="ru-RU" sz="2800" dirty="0"/>
              <a:t>400/√3 = 230</a:t>
            </a:r>
            <a:r>
              <a:rPr lang="en-US" sz="2800" dirty="0"/>
              <a:t>V</a:t>
            </a:r>
            <a:r>
              <a:rPr lang="ru-RU" sz="2800" dirty="0"/>
              <a:t>. </a:t>
            </a:r>
            <a:endParaRPr lang="en-US" sz="2800" dirty="0"/>
          </a:p>
          <a:p>
            <a:endParaRPr lang="en-US" dirty="0"/>
          </a:p>
        </p:txBody>
      </p:sp>
      <p:sp>
        <p:nvSpPr>
          <p:cNvPr id="6" name="TextBox 5">
            <a:extLst>
              <a:ext uri="{FF2B5EF4-FFF2-40B4-BE49-F238E27FC236}">
                <a16:creationId xmlns:a16="http://schemas.microsoft.com/office/drawing/2014/main" id="{81D82EFA-58E1-4BC4-A4C8-366D7F07899B}"/>
              </a:ext>
            </a:extLst>
          </p:cNvPr>
          <p:cNvSpPr txBox="1"/>
          <p:nvPr/>
        </p:nvSpPr>
        <p:spPr>
          <a:xfrm>
            <a:off x="7127913" y="5045608"/>
            <a:ext cx="4516916" cy="2092881"/>
          </a:xfrm>
          <a:prstGeom prst="rect">
            <a:avLst/>
          </a:prstGeom>
          <a:noFill/>
        </p:spPr>
        <p:txBody>
          <a:bodyPr wrap="square" rtlCol="0">
            <a:spAutoFit/>
          </a:bodyPr>
          <a:lstStyle/>
          <a:p>
            <a:r>
              <a:rPr lang="en-US" sz="2800" dirty="0" err="1"/>
              <a:t>Vool</a:t>
            </a:r>
            <a:r>
              <a:rPr lang="en-US" sz="2800" dirty="0"/>
              <a:t>:</a:t>
            </a:r>
          </a:p>
          <a:p>
            <a:r>
              <a:rPr lang="en-US" sz="2800" dirty="0"/>
              <a:t>I1 = U1/R1 = 230/100 = 2,3</a:t>
            </a:r>
            <a:r>
              <a:rPr lang="ru-RU" sz="2800" dirty="0"/>
              <a:t>А; </a:t>
            </a:r>
          </a:p>
          <a:p>
            <a:r>
              <a:rPr lang="en-US" sz="2800" dirty="0"/>
              <a:t>I2 = U2/R2 = 230/230 = 1</a:t>
            </a:r>
            <a:r>
              <a:rPr lang="ru-RU" sz="2800" dirty="0"/>
              <a:t>А; </a:t>
            </a:r>
          </a:p>
          <a:p>
            <a:r>
              <a:rPr lang="en-US" sz="2800" dirty="0"/>
              <a:t>I3 = I3/R3 = 230/57,3 = 4</a:t>
            </a:r>
            <a:r>
              <a:rPr lang="ru-RU" sz="2800" dirty="0"/>
              <a:t>А. </a:t>
            </a:r>
          </a:p>
          <a:p>
            <a:endParaRPr lang="en-US" dirty="0"/>
          </a:p>
        </p:txBody>
      </p:sp>
      <p:sp>
        <p:nvSpPr>
          <p:cNvPr id="8" name="TextBox 7">
            <a:extLst>
              <a:ext uri="{FF2B5EF4-FFF2-40B4-BE49-F238E27FC236}">
                <a16:creationId xmlns:a16="http://schemas.microsoft.com/office/drawing/2014/main" id="{F1E9D6A7-F0E1-4A4D-9538-7E3FB70C2F4B}"/>
              </a:ext>
            </a:extLst>
          </p:cNvPr>
          <p:cNvSpPr txBox="1"/>
          <p:nvPr/>
        </p:nvSpPr>
        <p:spPr>
          <a:xfrm>
            <a:off x="7067320" y="4399277"/>
            <a:ext cx="4021157" cy="646331"/>
          </a:xfrm>
          <a:prstGeom prst="rect">
            <a:avLst/>
          </a:prstGeom>
          <a:noFill/>
        </p:spPr>
        <p:txBody>
          <a:bodyPr wrap="square" rtlCol="0">
            <a:spAutoFit/>
          </a:bodyPr>
          <a:lstStyle/>
          <a:p>
            <a:r>
              <a:rPr lang="en-US" sz="3600" dirty="0" err="1">
                <a:highlight>
                  <a:srgbClr val="FF0000"/>
                </a:highlight>
              </a:rPr>
              <a:t>Vool</a:t>
            </a:r>
            <a:r>
              <a:rPr lang="en-US" sz="3600" dirty="0">
                <a:highlight>
                  <a:srgbClr val="FF0000"/>
                </a:highlight>
              </a:rPr>
              <a:t>???</a:t>
            </a:r>
          </a:p>
        </p:txBody>
      </p:sp>
      <p:sp>
        <p:nvSpPr>
          <p:cNvPr id="9" name="TextBox 8">
            <a:extLst>
              <a:ext uri="{FF2B5EF4-FFF2-40B4-BE49-F238E27FC236}">
                <a16:creationId xmlns:a16="http://schemas.microsoft.com/office/drawing/2014/main" id="{B33AE502-7E0C-472C-B82D-14F112FA7F5E}"/>
              </a:ext>
            </a:extLst>
          </p:cNvPr>
          <p:cNvSpPr txBox="1"/>
          <p:nvPr/>
        </p:nvSpPr>
        <p:spPr>
          <a:xfrm>
            <a:off x="7006728" y="3437084"/>
            <a:ext cx="4142342" cy="800219"/>
          </a:xfrm>
          <a:prstGeom prst="rect">
            <a:avLst/>
          </a:prstGeom>
          <a:noFill/>
        </p:spPr>
        <p:txBody>
          <a:bodyPr wrap="square" rtlCol="0">
            <a:spAutoFit/>
          </a:bodyPr>
          <a:lstStyle/>
          <a:p>
            <a:r>
              <a:rPr lang="ru-RU" sz="2800" dirty="0"/>
              <a:t>U1 = U2 = U3 =U</a:t>
            </a:r>
            <a:r>
              <a:rPr lang="en-US" sz="2800" baseline="-25000" dirty="0"/>
              <a:t>L</a:t>
            </a:r>
            <a:r>
              <a:rPr lang="ru-RU" sz="2800" dirty="0"/>
              <a:t>/√3 =</a:t>
            </a:r>
            <a:endParaRPr lang="en-US" sz="2800" dirty="0"/>
          </a:p>
          <a:p>
            <a:endParaRPr lang="en-US" dirty="0"/>
          </a:p>
        </p:txBody>
      </p:sp>
      <p:sp>
        <p:nvSpPr>
          <p:cNvPr id="11" name="Rectangle 10">
            <a:extLst>
              <a:ext uri="{FF2B5EF4-FFF2-40B4-BE49-F238E27FC236}">
                <a16:creationId xmlns:a16="http://schemas.microsoft.com/office/drawing/2014/main" id="{AFE2BA06-D5DF-B3A6-9E6F-9A2A434E7B9E}"/>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2" name="Заголовок 1">
            <a:extLst>
              <a:ext uri="{FF2B5EF4-FFF2-40B4-BE49-F238E27FC236}">
                <a16:creationId xmlns:a16="http://schemas.microsoft.com/office/drawing/2014/main" id="{75BF6EA4-3ADE-B237-24CD-E3A1B45648E1}"/>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NÄIDE</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135282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5155894" y="1825625"/>
            <a:ext cx="6197906" cy="4351338"/>
          </a:xfrm>
        </p:spPr>
        <p:txBody>
          <a:bodyPr/>
          <a:lstStyle/>
          <a:p>
            <a:pPr marL="0" indent="0">
              <a:buNone/>
            </a:pPr>
            <a:r>
              <a:rPr lang="ru-RU"/>
              <a:t>I</a:t>
            </a:r>
            <a:r>
              <a:rPr lang="ru-RU" baseline="-25000"/>
              <a:t>1</a:t>
            </a:r>
            <a:r>
              <a:rPr lang="ru-RU"/>
              <a:t> + I</a:t>
            </a:r>
            <a:r>
              <a:rPr lang="ru-RU" baseline="-25000"/>
              <a:t>2</a:t>
            </a:r>
            <a:r>
              <a:rPr lang="ru-RU"/>
              <a:t> + I</a:t>
            </a:r>
            <a:r>
              <a:rPr lang="ru-RU" baseline="-25000"/>
              <a:t>3</a:t>
            </a:r>
            <a:r>
              <a:rPr lang="ru-RU"/>
              <a:t> = I</a:t>
            </a:r>
            <a:r>
              <a:rPr lang="ru-RU" baseline="-25000"/>
              <a:t>N</a:t>
            </a:r>
            <a:r>
              <a:rPr lang="ru-RU"/>
              <a:t>  </a:t>
            </a:r>
            <a:endParaRPr lang="en-US"/>
          </a:p>
          <a:p>
            <a:pPr marL="0" indent="0">
              <a:buNone/>
            </a:pPr>
            <a:r>
              <a:rPr lang="it-IT"/>
              <a:t>Vektordiagrammi põhjal määrame, et </a:t>
            </a:r>
            <a:endParaRPr lang="ru-RU"/>
          </a:p>
          <a:p>
            <a:pPr marL="0" indent="0">
              <a:buNone/>
            </a:pPr>
            <a:r>
              <a:rPr lang="it-IT"/>
              <a:t>I</a:t>
            </a:r>
            <a:r>
              <a:rPr lang="it-IT" sz="1800"/>
              <a:t>N</a:t>
            </a:r>
            <a:r>
              <a:rPr lang="it-IT"/>
              <a:t> = 2,5A.</a:t>
            </a:r>
            <a:endParaRPr lang="en-US"/>
          </a:p>
        </p:txBody>
      </p:sp>
      <p:pic>
        <p:nvPicPr>
          <p:cNvPr id="5" name="Рисунок 4">
            <a:extLst>
              <a:ext uri="{FF2B5EF4-FFF2-40B4-BE49-F238E27FC236}">
                <a16:creationId xmlns:a16="http://schemas.microsoft.com/office/drawing/2014/main" id="{F6B286CF-4379-45D3-9DAD-94F6626B9AF2}"/>
              </a:ext>
            </a:extLst>
          </p:cNvPr>
          <p:cNvPicPr>
            <a:picLocks noChangeAspect="1"/>
          </p:cNvPicPr>
          <p:nvPr/>
        </p:nvPicPr>
        <p:blipFill>
          <a:blip r:embed="rId2"/>
          <a:stretch>
            <a:fillRect/>
          </a:stretch>
        </p:blipFill>
        <p:spPr>
          <a:xfrm>
            <a:off x="1295572" y="2139156"/>
            <a:ext cx="3507782" cy="3907529"/>
          </a:xfrm>
          <a:prstGeom prst="rect">
            <a:avLst/>
          </a:prstGeom>
        </p:spPr>
      </p:pic>
      <p:sp>
        <p:nvSpPr>
          <p:cNvPr id="8" name="Rectangle 7">
            <a:extLst>
              <a:ext uri="{FF2B5EF4-FFF2-40B4-BE49-F238E27FC236}">
                <a16:creationId xmlns:a16="http://schemas.microsoft.com/office/drawing/2014/main" id="{5B5F8FE6-0C02-2FDC-D946-5805287D2EDC}"/>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Заголовок 1">
            <a:extLst>
              <a:ext uri="{FF2B5EF4-FFF2-40B4-BE49-F238E27FC236}">
                <a16:creationId xmlns:a16="http://schemas.microsoft.com/office/drawing/2014/main" id="{1B3F7372-511A-1B0C-4A06-74AFE34CCFD6}"/>
              </a:ext>
            </a:extLst>
          </p:cNvPr>
          <p:cNvSpPr txBox="1">
            <a:spLocks/>
          </p:cNvSpPr>
          <p:nvPr/>
        </p:nvSpPr>
        <p:spPr>
          <a:xfrm>
            <a:off x="948446" y="394873"/>
            <a:ext cx="10753927"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VOOLU MÄÄRAMINE NULLJUHTMES VEKTORGRAAFIKU ABIL</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1700912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749145" y="4682331"/>
            <a:ext cx="4732663" cy="4351338"/>
          </a:xfrm>
        </p:spPr>
        <p:txBody>
          <a:bodyPr/>
          <a:lstStyle/>
          <a:p>
            <a:pPr marL="0" indent="0">
              <a:buNone/>
            </a:pPr>
            <a:r>
              <a:rPr lang="et-EE" dirty="0"/>
              <a:t>A</a:t>
            </a:r>
            <a:r>
              <a:rPr lang="en-US" dirty="0" err="1"/>
              <a:t>sümmeetria</a:t>
            </a:r>
            <a:r>
              <a:rPr lang="en-US" dirty="0"/>
              <a:t> </a:t>
            </a:r>
            <a:r>
              <a:rPr lang="en-US" dirty="0" err="1"/>
              <a:t>tuleneb</a:t>
            </a:r>
            <a:r>
              <a:rPr lang="en-US" dirty="0"/>
              <a:t> </a:t>
            </a:r>
            <a:r>
              <a:rPr lang="en-US" dirty="0" err="1"/>
              <a:t>ühe</a:t>
            </a:r>
            <a:r>
              <a:rPr lang="en-US" dirty="0"/>
              <a:t> </a:t>
            </a:r>
            <a:r>
              <a:rPr lang="en-US" dirty="0" err="1"/>
              <a:t>faasi</a:t>
            </a:r>
            <a:r>
              <a:rPr lang="en-US" dirty="0"/>
              <a:t> </a:t>
            </a:r>
            <a:r>
              <a:rPr lang="en-US" dirty="0" err="1"/>
              <a:t>kahjustumisest</a:t>
            </a:r>
            <a:r>
              <a:rPr lang="en-US" dirty="0"/>
              <a:t> (</a:t>
            </a:r>
            <a:r>
              <a:rPr lang="en-US" dirty="0" err="1"/>
              <a:t>näiteks</a:t>
            </a:r>
            <a:r>
              <a:rPr lang="en-US" dirty="0"/>
              <a:t> </a:t>
            </a:r>
            <a:r>
              <a:rPr lang="en-US" dirty="0" err="1"/>
              <a:t>põlenud</a:t>
            </a:r>
            <a:r>
              <a:rPr lang="en-US" dirty="0"/>
              <a:t> </a:t>
            </a:r>
            <a:r>
              <a:rPr lang="en-US" dirty="0" err="1"/>
              <a:t>kaitsmest</a:t>
            </a:r>
            <a:r>
              <a:rPr lang="en-US" dirty="0"/>
              <a:t>).</a:t>
            </a:r>
          </a:p>
        </p:txBody>
      </p:sp>
      <p:pic>
        <p:nvPicPr>
          <p:cNvPr id="4" name="Рисунок 3">
            <a:extLst>
              <a:ext uri="{FF2B5EF4-FFF2-40B4-BE49-F238E27FC236}">
                <a16:creationId xmlns:a16="http://schemas.microsoft.com/office/drawing/2014/main" id="{487D4BCD-846D-4FF5-AFA7-A060F1538424}"/>
              </a:ext>
            </a:extLst>
          </p:cNvPr>
          <p:cNvPicPr/>
          <p:nvPr/>
        </p:nvPicPr>
        <p:blipFill>
          <a:blip r:embed="rId2" cstate="print"/>
          <a:srcRect/>
          <a:stretch>
            <a:fillRect/>
          </a:stretch>
        </p:blipFill>
        <p:spPr bwMode="auto">
          <a:xfrm>
            <a:off x="556926" y="1580403"/>
            <a:ext cx="5657850" cy="2771775"/>
          </a:xfrm>
          <a:prstGeom prst="rect">
            <a:avLst/>
          </a:prstGeom>
          <a:noFill/>
          <a:ln w="9525">
            <a:noFill/>
            <a:miter lim="800000"/>
            <a:headEnd/>
            <a:tailEnd/>
          </a:ln>
        </p:spPr>
      </p:pic>
      <p:sp>
        <p:nvSpPr>
          <p:cNvPr id="5" name="TextBox 4">
            <a:extLst>
              <a:ext uri="{FF2B5EF4-FFF2-40B4-BE49-F238E27FC236}">
                <a16:creationId xmlns:a16="http://schemas.microsoft.com/office/drawing/2014/main" id="{09D0097A-24EB-429C-B5F6-0B0603499658}"/>
              </a:ext>
            </a:extLst>
          </p:cNvPr>
          <p:cNvSpPr txBox="1"/>
          <p:nvPr/>
        </p:nvSpPr>
        <p:spPr>
          <a:xfrm>
            <a:off x="6444867" y="1949986"/>
            <a:ext cx="5431316" cy="923330"/>
          </a:xfrm>
          <a:prstGeom prst="rect">
            <a:avLst/>
          </a:prstGeom>
          <a:noFill/>
        </p:spPr>
        <p:txBody>
          <a:bodyPr wrap="square" rtlCol="0">
            <a:spAutoFit/>
          </a:bodyPr>
          <a:lstStyle/>
          <a:p>
            <a:r>
              <a:rPr lang="en-US"/>
              <a:t>Kui nulljuht on terve, jääb kahjustatud faas vooluta. Ülejäänud faasides jätkub normaalne töö. </a:t>
            </a:r>
            <a:endParaRPr lang="et-EE"/>
          </a:p>
          <a:p>
            <a:r>
              <a:rPr lang="en-US"/>
              <a:t>I2 = U2 / R2 ja I3 = U3 / R3.</a:t>
            </a:r>
          </a:p>
        </p:txBody>
      </p:sp>
      <p:sp>
        <p:nvSpPr>
          <p:cNvPr id="6" name="TextBox 5">
            <a:extLst>
              <a:ext uri="{FF2B5EF4-FFF2-40B4-BE49-F238E27FC236}">
                <a16:creationId xmlns:a16="http://schemas.microsoft.com/office/drawing/2014/main" id="{F6E6301B-E5A7-4DBA-A6B6-04855666434F}"/>
              </a:ext>
            </a:extLst>
          </p:cNvPr>
          <p:cNvSpPr txBox="1"/>
          <p:nvPr/>
        </p:nvSpPr>
        <p:spPr>
          <a:xfrm>
            <a:off x="7034269" y="4770304"/>
            <a:ext cx="4252511" cy="1354217"/>
          </a:xfrm>
          <a:prstGeom prst="rect">
            <a:avLst/>
          </a:prstGeom>
          <a:noFill/>
        </p:spPr>
        <p:txBody>
          <a:bodyPr wrap="square" rtlCol="0">
            <a:spAutoFit/>
          </a:bodyPr>
          <a:lstStyle/>
          <a:p>
            <a:r>
              <a:rPr lang="en-US" sz="2800" dirty="0" err="1">
                <a:solidFill>
                  <a:srgbClr val="FF0000"/>
                </a:solidFill>
              </a:rPr>
              <a:t>Ärge</a:t>
            </a:r>
            <a:r>
              <a:rPr lang="en-US" dirty="0">
                <a:solidFill>
                  <a:srgbClr val="FF0000"/>
                </a:solidFill>
              </a:rPr>
              <a:t> </a:t>
            </a:r>
            <a:r>
              <a:rPr lang="en-US" dirty="0" err="1">
                <a:solidFill>
                  <a:srgbClr val="FF0000"/>
                </a:solidFill>
              </a:rPr>
              <a:t>pange</a:t>
            </a:r>
            <a:r>
              <a:rPr lang="en-US" dirty="0">
                <a:solidFill>
                  <a:srgbClr val="FF0000"/>
                </a:solidFill>
              </a:rPr>
              <a:t> </a:t>
            </a:r>
            <a:r>
              <a:rPr lang="en-US" dirty="0" err="1">
                <a:solidFill>
                  <a:srgbClr val="FF0000"/>
                </a:solidFill>
              </a:rPr>
              <a:t>kaitsmeid</a:t>
            </a:r>
            <a:r>
              <a:rPr lang="en-US" dirty="0">
                <a:solidFill>
                  <a:srgbClr val="FF0000"/>
                </a:solidFill>
              </a:rPr>
              <a:t>, </a:t>
            </a:r>
            <a:r>
              <a:rPr lang="en-US" dirty="0" err="1">
                <a:solidFill>
                  <a:srgbClr val="FF0000"/>
                </a:solidFill>
              </a:rPr>
              <a:t>lüliteid</a:t>
            </a:r>
            <a:r>
              <a:rPr lang="en-US" dirty="0">
                <a:solidFill>
                  <a:srgbClr val="FF0000"/>
                </a:solidFill>
              </a:rPr>
              <a:t> </a:t>
            </a:r>
            <a:r>
              <a:rPr lang="en-US" dirty="0" err="1">
                <a:solidFill>
                  <a:srgbClr val="FF0000"/>
                </a:solidFill>
              </a:rPr>
              <a:t>ega</a:t>
            </a:r>
            <a:r>
              <a:rPr lang="en-US" dirty="0">
                <a:solidFill>
                  <a:srgbClr val="FF0000"/>
                </a:solidFill>
              </a:rPr>
              <a:t> </a:t>
            </a:r>
            <a:r>
              <a:rPr lang="en-US" dirty="0" err="1">
                <a:solidFill>
                  <a:srgbClr val="FF0000"/>
                </a:solidFill>
              </a:rPr>
              <a:t>muid</a:t>
            </a:r>
            <a:r>
              <a:rPr lang="en-US" dirty="0">
                <a:solidFill>
                  <a:srgbClr val="FF0000"/>
                </a:solidFill>
              </a:rPr>
              <a:t> </a:t>
            </a:r>
            <a:r>
              <a:rPr lang="en-US" dirty="0" err="1">
                <a:solidFill>
                  <a:srgbClr val="FF0000"/>
                </a:solidFill>
              </a:rPr>
              <a:t>seadmeid</a:t>
            </a:r>
            <a:r>
              <a:rPr lang="en-US" dirty="0">
                <a:solidFill>
                  <a:srgbClr val="FF0000"/>
                </a:solidFill>
              </a:rPr>
              <a:t> </a:t>
            </a:r>
            <a:r>
              <a:rPr lang="en-US" dirty="0" err="1">
                <a:solidFill>
                  <a:srgbClr val="FF0000"/>
                </a:solidFill>
              </a:rPr>
              <a:t>neutraaltraadi</a:t>
            </a:r>
            <a:r>
              <a:rPr lang="en-US" dirty="0">
                <a:solidFill>
                  <a:srgbClr val="FF0000"/>
                </a:solidFill>
              </a:rPr>
              <a:t> </a:t>
            </a:r>
            <a:r>
              <a:rPr lang="en-US" dirty="0" err="1">
                <a:solidFill>
                  <a:srgbClr val="FF0000"/>
                </a:solidFill>
              </a:rPr>
              <a:t>sisse</a:t>
            </a:r>
            <a:r>
              <a:rPr lang="en-US" dirty="0">
                <a:solidFill>
                  <a:srgbClr val="FF0000"/>
                </a:solidFill>
              </a:rPr>
              <a:t>, mis </a:t>
            </a:r>
            <a:r>
              <a:rPr lang="en-US" dirty="0" err="1">
                <a:solidFill>
                  <a:srgbClr val="FF0000"/>
                </a:solidFill>
              </a:rPr>
              <a:t>võib</a:t>
            </a:r>
            <a:r>
              <a:rPr lang="en-US" dirty="0">
                <a:solidFill>
                  <a:srgbClr val="FF0000"/>
                </a:solidFill>
              </a:rPr>
              <a:t> selle </a:t>
            </a:r>
            <a:r>
              <a:rPr lang="en-US" dirty="0" err="1">
                <a:solidFill>
                  <a:srgbClr val="FF0000"/>
                </a:solidFill>
              </a:rPr>
              <a:t>avada</a:t>
            </a:r>
            <a:r>
              <a:rPr lang="en-US" dirty="0">
                <a:solidFill>
                  <a:srgbClr val="FF0000"/>
                </a:solidFill>
              </a:rPr>
              <a:t>. </a:t>
            </a:r>
            <a:r>
              <a:rPr lang="en-US" dirty="0" err="1">
                <a:solidFill>
                  <a:srgbClr val="FF0000"/>
                </a:solidFill>
              </a:rPr>
              <a:t>Neutraali</a:t>
            </a:r>
            <a:r>
              <a:rPr lang="en-US" dirty="0">
                <a:solidFill>
                  <a:srgbClr val="FF0000"/>
                </a:solidFill>
              </a:rPr>
              <a:t> </a:t>
            </a:r>
            <a:r>
              <a:rPr lang="en-US" dirty="0" err="1">
                <a:solidFill>
                  <a:srgbClr val="FF0000"/>
                </a:solidFill>
              </a:rPr>
              <a:t>purunemise</a:t>
            </a:r>
            <a:r>
              <a:rPr lang="en-US" dirty="0">
                <a:solidFill>
                  <a:srgbClr val="FF0000"/>
                </a:solidFill>
              </a:rPr>
              <a:t> </a:t>
            </a:r>
            <a:r>
              <a:rPr lang="en-US" dirty="0" err="1">
                <a:solidFill>
                  <a:srgbClr val="FF0000"/>
                </a:solidFill>
              </a:rPr>
              <a:t>korral</a:t>
            </a:r>
            <a:r>
              <a:rPr lang="en-US" dirty="0">
                <a:solidFill>
                  <a:srgbClr val="FF0000"/>
                </a:solidFill>
              </a:rPr>
              <a:t> </a:t>
            </a:r>
            <a:r>
              <a:rPr lang="en-US" dirty="0" err="1">
                <a:solidFill>
                  <a:srgbClr val="FF0000"/>
                </a:solidFill>
              </a:rPr>
              <a:t>võib</a:t>
            </a:r>
            <a:r>
              <a:rPr lang="en-US" dirty="0">
                <a:solidFill>
                  <a:srgbClr val="FF0000"/>
                </a:solidFill>
              </a:rPr>
              <a:t> </a:t>
            </a:r>
            <a:r>
              <a:rPr lang="en-US" dirty="0" err="1">
                <a:solidFill>
                  <a:srgbClr val="FF0000"/>
                </a:solidFill>
              </a:rPr>
              <a:t>faasipinge</a:t>
            </a:r>
            <a:r>
              <a:rPr lang="en-US" dirty="0">
                <a:solidFill>
                  <a:srgbClr val="FF0000"/>
                </a:solidFill>
              </a:rPr>
              <a:t> </a:t>
            </a:r>
            <a:r>
              <a:rPr lang="en-US" dirty="0" err="1">
                <a:solidFill>
                  <a:srgbClr val="FF0000"/>
                </a:solidFill>
              </a:rPr>
              <a:t>ületada</a:t>
            </a:r>
            <a:r>
              <a:rPr lang="en-US" dirty="0">
                <a:solidFill>
                  <a:srgbClr val="FF0000"/>
                </a:solidFill>
              </a:rPr>
              <a:t> </a:t>
            </a:r>
            <a:r>
              <a:rPr lang="en-US" dirty="0" err="1">
                <a:solidFill>
                  <a:srgbClr val="FF0000"/>
                </a:solidFill>
              </a:rPr>
              <a:t>määratud</a:t>
            </a:r>
            <a:r>
              <a:rPr lang="en-US" dirty="0">
                <a:solidFill>
                  <a:srgbClr val="FF0000"/>
                </a:solidFill>
              </a:rPr>
              <a:t> </a:t>
            </a:r>
            <a:r>
              <a:rPr lang="en-US" dirty="0" err="1">
                <a:solidFill>
                  <a:srgbClr val="FF0000"/>
                </a:solidFill>
              </a:rPr>
              <a:t>väärtust</a:t>
            </a:r>
            <a:r>
              <a:rPr lang="en-US" dirty="0">
                <a:solidFill>
                  <a:srgbClr val="FF0000"/>
                </a:solidFill>
              </a:rPr>
              <a:t>.</a:t>
            </a:r>
          </a:p>
        </p:txBody>
      </p:sp>
      <p:sp>
        <p:nvSpPr>
          <p:cNvPr id="7" name="TextBox 6">
            <a:extLst>
              <a:ext uri="{FF2B5EF4-FFF2-40B4-BE49-F238E27FC236}">
                <a16:creationId xmlns:a16="http://schemas.microsoft.com/office/drawing/2014/main" id="{1FBF811F-B2F3-46AE-9610-E39F22B9E110}"/>
              </a:ext>
            </a:extLst>
          </p:cNvPr>
          <p:cNvSpPr txBox="1"/>
          <p:nvPr/>
        </p:nvSpPr>
        <p:spPr>
          <a:xfrm>
            <a:off x="6444867" y="3216925"/>
            <a:ext cx="4748270" cy="646331"/>
          </a:xfrm>
          <a:prstGeom prst="rect">
            <a:avLst/>
          </a:prstGeom>
          <a:noFill/>
        </p:spPr>
        <p:txBody>
          <a:bodyPr wrap="square" rtlCol="0">
            <a:spAutoFit/>
          </a:bodyPr>
          <a:lstStyle/>
          <a:p>
            <a:r>
              <a:rPr lang="en-US"/>
              <a:t>Nulljuhtmes olev vool võrdub voolude I2 + I3 geomeetrilise summaga.</a:t>
            </a:r>
          </a:p>
        </p:txBody>
      </p:sp>
      <p:sp>
        <p:nvSpPr>
          <p:cNvPr id="10" name="Rectangle 9">
            <a:extLst>
              <a:ext uri="{FF2B5EF4-FFF2-40B4-BE49-F238E27FC236}">
                <a16:creationId xmlns:a16="http://schemas.microsoft.com/office/drawing/2014/main" id="{801763E8-B1F2-25BC-742B-A4DF017A354D}"/>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Заголовок 1">
            <a:extLst>
              <a:ext uri="{FF2B5EF4-FFF2-40B4-BE49-F238E27FC236}">
                <a16:creationId xmlns:a16="http://schemas.microsoft.com/office/drawing/2014/main" id="{51A7D34E-273E-954F-08EB-267DCE26BC87}"/>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NÄIDE</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572630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6775372" y="1825625"/>
            <a:ext cx="4578427" cy="4351338"/>
          </a:xfrm>
        </p:spPr>
        <p:txBody>
          <a:bodyPr/>
          <a:lstStyle/>
          <a:p>
            <a:pPr marL="0" indent="0">
              <a:buNone/>
            </a:pPr>
            <a:r>
              <a:rPr lang="en-US" dirty="0" err="1"/>
              <a:t>Kui</a:t>
            </a:r>
            <a:r>
              <a:rPr lang="en-US" dirty="0"/>
              <a:t> </a:t>
            </a:r>
            <a:r>
              <a:rPr lang="en-US" dirty="0" err="1"/>
              <a:t>süsteemil</a:t>
            </a:r>
            <a:r>
              <a:rPr lang="en-US" dirty="0"/>
              <a:t> pole </a:t>
            </a:r>
            <a:r>
              <a:rPr lang="en-US" dirty="0" err="1"/>
              <a:t>neutraalset</a:t>
            </a:r>
            <a:r>
              <a:rPr lang="en-US" dirty="0"/>
              <a:t> </a:t>
            </a:r>
            <a:r>
              <a:rPr lang="en-US" dirty="0" err="1"/>
              <a:t>traati</a:t>
            </a:r>
            <a:r>
              <a:rPr lang="en-US" dirty="0"/>
              <a:t>, siis </a:t>
            </a:r>
            <a:r>
              <a:rPr lang="en-US" dirty="0" err="1"/>
              <a:t>faasirike</a:t>
            </a:r>
            <a:r>
              <a:rPr lang="en-US" dirty="0"/>
              <a:t> </a:t>
            </a:r>
            <a:r>
              <a:rPr lang="en-US" dirty="0" err="1"/>
              <a:t>viib</a:t>
            </a:r>
            <a:r>
              <a:rPr lang="en-US" dirty="0"/>
              <a:t> </a:t>
            </a:r>
            <a:r>
              <a:rPr lang="en-US" dirty="0" err="1"/>
              <a:t>positsiooni</a:t>
            </a:r>
            <a:r>
              <a:rPr lang="en-US" dirty="0"/>
              <a:t> </a:t>
            </a:r>
            <a:r>
              <a:rPr lang="en-US" dirty="0" err="1"/>
              <a:t>nagu</a:t>
            </a:r>
            <a:r>
              <a:rPr lang="en-US" dirty="0"/>
              <a:t> </a:t>
            </a:r>
            <a:r>
              <a:rPr lang="en-US" dirty="0" err="1"/>
              <a:t>ühefaasilises</a:t>
            </a:r>
            <a:r>
              <a:rPr lang="en-US" dirty="0"/>
              <a:t> </a:t>
            </a:r>
            <a:r>
              <a:rPr lang="en-US" dirty="0" err="1"/>
              <a:t>võrgus</a:t>
            </a:r>
            <a:r>
              <a:rPr lang="en-US" dirty="0"/>
              <a:t>.</a:t>
            </a:r>
          </a:p>
        </p:txBody>
      </p:sp>
      <p:pic>
        <p:nvPicPr>
          <p:cNvPr id="4" name="Рисунок 3">
            <a:extLst>
              <a:ext uri="{FF2B5EF4-FFF2-40B4-BE49-F238E27FC236}">
                <a16:creationId xmlns:a16="http://schemas.microsoft.com/office/drawing/2014/main" id="{4D242AEF-5286-4F0C-98C0-9A0A0D4F99D6}"/>
              </a:ext>
            </a:extLst>
          </p:cNvPr>
          <p:cNvPicPr/>
          <p:nvPr/>
        </p:nvPicPr>
        <p:blipFill>
          <a:blip r:embed="rId2" cstate="print"/>
          <a:srcRect/>
          <a:stretch>
            <a:fillRect/>
          </a:stretch>
        </p:blipFill>
        <p:spPr bwMode="auto">
          <a:xfrm>
            <a:off x="723900" y="2318189"/>
            <a:ext cx="5372100" cy="2486025"/>
          </a:xfrm>
          <a:prstGeom prst="rect">
            <a:avLst/>
          </a:prstGeom>
          <a:noFill/>
          <a:ln w="9525">
            <a:noFill/>
            <a:miter lim="800000"/>
            <a:headEnd/>
            <a:tailEnd/>
          </a:ln>
        </p:spPr>
      </p:pic>
      <p:sp>
        <p:nvSpPr>
          <p:cNvPr id="5" name="TextBox 4">
            <a:extLst>
              <a:ext uri="{FF2B5EF4-FFF2-40B4-BE49-F238E27FC236}">
                <a16:creationId xmlns:a16="http://schemas.microsoft.com/office/drawing/2014/main" id="{84F424C7-E1F2-48F4-A089-0B5DCC7EFD92}"/>
              </a:ext>
            </a:extLst>
          </p:cNvPr>
          <p:cNvSpPr txBox="1"/>
          <p:nvPr/>
        </p:nvSpPr>
        <p:spPr>
          <a:xfrm>
            <a:off x="6334698" y="4252511"/>
            <a:ext cx="5552501" cy="923330"/>
          </a:xfrm>
          <a:prstGeom prst="rect">
            <a:avLst/>
          </a:prstGeom>
          <a:noFill/>
        </p:spPr>
        <p:txBody>
          <a:bodyPr wrap="square" rtlCol="0">
            <a:spAutoFit/>
          </a:bodyPr>
          <a:lstStyle/>
          <a:p>
            <a:r>
              <a:rPr lang="fi-FI"/>
              <a:t>Teises ja kolmandas </a:t>
            </a:r>
            <a:r>
              <a:rPr lang="et-EE"/>
              <a:t>traadis</a:t>
            </a:r>
            <a:r>
              <a:rPr lang="fi-FI"/>
              <a:t> olevad tarbijad ühendatakse järjestikku ja</a:t>
            </a:r>
          </a:p>
          <a:p>
            <a:r>
              <a:rPr lang="fi-FI"/>
              <a:t>I2 = I3 = U23 / 2R.</a:t>
            </a:r>
            <a:endParaRPr lang="en-US"/>
          </a:p>
        </p:txBody>
      </p:sp>
      <p:sp>
        <p:nvSpPr>
          <p:cNvPr id="8" name="Rectangle 7">
            <a:extLst>
              <a:ext uri="{FF2B5EF4-FFF2-40B4-BE49-F238E27FC236}">
                <a16:creationId xmlns:a16="http://schemas.microsoft.com/office/drawing/2014/main" id="{D5D51DD2-336A-2A1C-DBF6-AFCC6E463CB9}"/>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Заголовок 1">
            <a:extLst>
              <a:ext uri="{FF2B5EF4-FFF2-40B4-BE49-F238E27FC236}">
                <a16:creationId xmlns:a16="http://schemas.microsoft.com/office/drawing/2014/main" id="{2E529A4A-B2CA-CD74-21B2-2852EA33080D}"/>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NÄIDE</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420238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DB27562B-25B0-4B37-84E3-BBD57F9083F8}"/>
              </a:ext>
            </a:extLst>
          </p:cNvPr>
          <p:cNvPicPr>
            <a:picLocks noGrp="1"/>
          </p:cNvPicPr>
          <p:nvPr>
            <p:ph idx="1"/>
          </p:nvPr>
        </p:nvPicPr>
        <p:blipFill>
          <a:blip r:embed="rId2" cstate="print"/>
          <a:srcRect/>
          <a:stretch>
            <a:fillRect/>
          </a:stretch>
        </p:blipFill>
        <p:spPr bwMode="auto">
          <a:xfrm>
            <a:off x="6777438" y="1576017"/>
            <a:ext cx="4170281" cy="4519826"/>
          </a:xfrm>
          <a:prstGeom prst="rect">
            <a:avLst/>
          </a:prstGeom>
          <a:noFill/>
          <a:ln w="9525">
            <a:noFill/>
            <a:miter lim="800000"/>
            <a:headEnd/>
            <a:tailEnd/>
          </a:ln>
        </p:spPr>
      </p:pic>
      <p:sp>
        <p:nvSpPr>
          <p:cNvPr id="5" name="TextBox 4">
            <a:extLst>
              <a:ext uri="{FF2B5EF4-FFF2-40B4-BE49-F238E27FC236}">
                <a16:creationId xmlns:a16="http://schemas.microsoft.com/office/drawing/2014/main" id="{CE259F4F-044C-45E3-8673-85487F6613A6}"/>
              </a:ext>
            </a:extLst>
          </p:cNvPr>
          <p:cNvSpPr txBox="1"/>
          <p:nvPr/>
        </p:nvSpPr>
        <p:spPr>
          <a:xfrm>
            <a:off x="666521" y="2556413"/>
            <a:ext cx="5429479" cy="2677656"/>
          </a:xfrm>
          <a:prstGeom prst="rect">
            <a:avLst/>
          </a:prstGeom>
          <a:noFill/>
        </p:spPr>
        <p:txBody>
          <a:bodyPr wrap="square" rtlCol="0">
            <a:spAutoFit/>
          </a:bodyPr>
          <a:lstStyle/>
          <a:p>
            <a:pPr algn="just"/>
            <a:r>
              <a:rPr lang="et-EE" sz="2800" noProof="1"/>
              <a:t>Tarbijad on ühendatud kolmnurgaga, kui nende tööpinge on võrdne liinipingega. Diagrammidel on kahte tüüpi pilte: tarbijad asuvad 120˚ nurga all või on üksteisega paralleelsed.</a:t>
            </a:r>
          </a:p>
        </p:txBody>
      </p:sp>
      <p:sp>
        <p:nvSpPr>
          <p:cNvPr id="7" name="Rectangle 6">
            <a:extLst>
              <a:ext uri="{FF2B5EF4-FFF2-40B4-BE49-F238E27FC236}">
                <a16:creationId xmlns:a16="http://schemas.microsoft.com/office/drawing/2014/main" id="{7AD64187-8727-DB6C-6053-1BE51EDE2C36}"/>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Заголовок 1">
            <a:extLst>
              <a:ext uri="{FF2B5EF4-FFF2-40B4-BE49-F238E27FC236}">
                <a16:creationId xmlns:a16="http://schemas.microsoft.com/office/drawing/2014/main" id="{5AD9218E-43EE-4B40-9E8D-A0FC30C4A0EE}"/>
              </a:ext>
            </a:extLst>
          </p:cNvPr>
          <p:cNvSpPr txBox="1">
            <a:spLocks/>
          </p:cNvSpPr>
          <p:nvPr/>
        </p:nvSpPr>
        <p:spPr>
          <a:xfrm>
            <a:off x="3664085" y="376145"/>
            <a:ext cx="4863830"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KOLMNURKÜHENDUS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292803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974648" y="4789162"/>
            <a:ext cx="4435207" cy="4351338"/>
          </a:xfrm>
        </p:spPr>
        <p:txBody>
          <a:bodyPr/>
          <a:lstStyle/>
          <a:p>
            <a:pPr marL="0" indent="0">
              <a:buNone/>
            </a:pPr>
            <a:r>
              <a:rPr lang="en-US"/>
              <a:t>Kolmefaasilises võrgus, mille pinge on 400 V, on erineva koormustakistusega tarbijad ühendatud kolmnurgas.</a:t>
            </a:r>
          </a:p>
        </p:txBody>
      </p:sp>
      <p:pic>
        <p:nvPicPr>
          <p:cNvPr id="4" name="Рисунок 3">
            <a:extLst>
              <a:ext uri="{FF2B5EF4-FFF2-40B4-BE49-F238E27FC236}">
                <a16:creationId xmlns:a16="http://schemas.microsoft.com/office/drawing/2014/main" id="{677AD5F6-0F2A-4030-A883-59BD83BF330F}"/>
              </a:ext>
            </a:extLst>
          </p:cNvPr>
          <p:cNvPicPr/>
          <p:nvPr/>
        </p:nvPicPr>
        <p:blipFill>
          <a:blip r:embed="rId2" cstate="print"/>
          <a:srcRect/>
          <a:stretch>
            <a:fillRect/>
          </a:stretch>
        </p:blipFill>
        <p:spPr bwMode="auto">
          <a:xfrm>
            <a:off x="974648" y="1469547"/>
            <a:ext cx="4798190" cy="3047369"/>
          </a:xfrm>
          <a:prstGeom prst="rect">
            <a:avLst/>
          </a:prstGeom>
          <a:noFill/>
          <a:ln w="9525">
            <a:noFill/>
            <a:miter lim="800000"/>
            <a:headEnd/>
            <a:tailEnd/>
          </a:ln>
        </p:spPr>
      </p:pic>
      <p:sp>
        <p:nvSpPr>
          <p:cNvPr id="6" name="TextBox 5">
            <a:extLst>
              <a:ext uri="{FF2B5EF4-FFF2-40B4-BE49-F238E27FC236}">
                <a16:creationId xmlns:a16="http://schemas.microsoft.com/office/drawing/2014/main" id="{1F526AE2-25EC-4B2D-80EB-80C1D3D5AB8A}"/>
              </a:ext>
            </a:extLst>
          </p:cNvPr>
          <p:cNvSpPr txBox="1"/>
          <p:nvPr/>
        </p:nvSpPr>
        <p:spPr>
          <a:xfrm>
            <a:off x="6419164" y="1854680"/>
            <a:ext cx="4798190" cy="954107"/>
          </a:xfrm>
          <a:prstGeom prst="rect">
            <a:avLst/>
          </a:prstGeom>
          <a:noFill/>
        </p:spPr>
        <p:txBody>
          <a:bodyPr wrap="square" rtlCol="0">
            <a:spAutoFit/>
          </a:bodyPr>
          <a:lstStyle/>
          <a:p>
            <a:r>
              <a:rPr lang="fi-FI" sz="2800" dirty="0">
                <a:solidFill>
                  <a:srgbClr val="FF0000"/>
                </a:solidFill>
              </a:rPr>
              <a:t>Leiame selles vooluringis faasi- ja liinivoolud</a:t>
            </a:r>
            <a:r>
              <a:rPr lang="fi-FI" dirty="0"/>
              <a:t>.</a:t>
            </a:r>
            <a:endParaRPr lang="en-US" dirty="0"/>
          </a:p>
        </p:txBody>
      </p:sp>
      <p:sp>
        <p:nvSpPr>
          <p:cNvPr id="7" name="TextBox 6">
            <a:extLst>
              <a:ext uri="{FF2B5EF4-FFF2-40B4-BE49-F238E27FC236}">
                <a16:creationId xmlns:a16="http://schemas.microsoft.com/office/drawing/2014/main" id="{CA30C986-59E9-4ED0-9385-1B94454EFEC5}"/>
              </a:ext>
            </a:extLst>
          </p:cNvPr>
          <p:cNvSpPr txBox="1"/>
          <p:nvPr/>
        </p:nvSpPr>
        <p:spPr>
          <a:xfrm>
            <a:off x="6496282" y="3316587"/>
            <a:ext cx="4721072" cy="1200329"/>
          </a:xfrm>
          <a:prstGeom prst="rect">
            <a:avLst/>
          </a:prstGeom>
          <a:noFill/>
        </p:spPr>
        <p:txBody>
          <a:bodyPr wrap="square" rtlCol="0">
            <a:spAutoFit/>
          </a:bodyPr>
          <a:lstStyle/>
          <a:p>
            <a:r>
              <a:rPr lang="en-US" dirty="0"/>
              <a:t>I12 = U12/R12 = 4A; </a:t>
            </a:r>
          </a:p>
          <a:p>
            <a:r>
              <a:rPr lang="en-US" dirty="0"/>
              <a:t>I23 = U23/R23 = 8A; </a:t>
            </a:r>
          </a:p>
          <a:p>
            <a:r>
              <a:rPr lang="ru-RU" dirty="0"/>
              <a:t>I31 = U31/R31 = 2A. </a:t>
            </a:r>
            <a:endParaRPr lang="en-US" dirty="0"/>
          </a:p>
          <a:p>
            <a:endParaRPr lang="en-US" dirty="0"/>
          </a:p>
        </p:txBody>
      </p:sp>
      <p:sp>
        <p:nvSpPr>
          <p:cNvPr id="9" name="Rectangle 8">
            <a:extLst>
              <a:ext uri="{FF2B5EF4-FFF2-40B4-BE49-F238E27FC236}">
                <a16:creationId xmlns:a16="http://schemas.microsoft.com/office/drawing/2014/main" id="{5079821D-3E74-18D7-A1FE-A79F806BAF2F}"/>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Заголовок 1">
            <a:extLst>
              <a:ext uri="{FF2B5EF4-FFF2-40B4-BE49-F238E27FC236}">
                <a16:creationId xmlns:a16="http://schemas.microsoft.com/office/drawing/2014/main" id="{FD3BC0C1-D11C-E262-DEF5-6CD58B0C8DCB}"/>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NÄIDE</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7052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6566052" y="1825625"/>
            <a:ext cx="4787747" cy="4351338"/>
          </a:xfrm>
        </p:spPr>
        <p:txBody>
          <a:bodyPr/>
          <a:lstStyle/>
          <a:p>
            <a:pPr marL="0" indent="0">
              <a:buNone/>
            </a:pPr>
            <a:r>
              <a:rPr lang="en-US"/>
              <a:t>Lineaarsed voolud leiate vektordiagrammilt. Siin joonistatakse arvutatud faasivoolud skaalale (sinine) ja lineaarsed voolud määratakse geomeetrilise liitmise (punane) abil.</a:t>
            </a:r>
          </a:p>
        </p:txBody>
      </p:sp>
      <p:pic>
        <p:nvPicPr>
          <p:cNvPr id="4" name="Рисунок 3">
            <a:extLst>
              <a:ext uri="{FF2B5EF4-FFF2-40B4-BE49-F238E27FC236}">
                <a16:creationId xmlns:a16="http://schemas.microsoft.com/office/drawing/2014/main" id="{7AFF93B8-2E74-4C6D-910E-264CAB645C69}"/>
              </a:ext>
            </a:extLst>
          </p:cNvPr>
          <p:cNvPicPr/>
          <p:nvPr/>
        </p:nvPicPr>
        <p:blipFill>
          <a:blip r:embed="rId2" cstate="print"/>
          <a:srcRect/>
          <a:stretch>
            <a:fillRect/>
          </a:stretch>
        </p:blipFill>
        <p:spPr bwMode="auto">
          <a:xfrm>
            <a:off x="838200" y="2192357"/>
            <a:ext cx="5172075" cy="3200400"/>
          </a:xfrm>
          <a:prstGeom prst="rect">
            <a:avLst/>
          </a:prstGeom>
          <a:noFill/>
          <a:ln w="9525">
            <a:noFill/>
            <a:miter lim="800000"/>
            <a:headEnd/>
            <a:tailEnd/>
          </a:ln>
        </p:spPr>
      </p:pic>
      <p:sp>
        <p:nvSpPr>
          <p:cNvPr id="5" name="Rectangle 4">
            <a:extLst>
              <a:ext uri="{FF2B5EF4-FFF2-40B4-BE49-F238E27FC236}">
                <a16:creationId xmlns:a16="http://schemas.microsoft.com/office/drawing/2014/main" id="{FF0ABDA3-803D-F0FF-5010-42DFE7C8A89C}"/>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Заголовок 1">
            <a:extLst>
              <a:ext uri="{FF2B5EF4-FFF2-40B4-BE49-F238E27FC236}">
                <a16:creationId xmlns:a16="http://schemas.microsoft.com/office/drawing/2014/main" id="{E35BFFCB-4F7C-6131-65E0-5981C1287360}"/>
              </a:ext>
            </a:extLst>
          </p:cNvPr>
          <p:cNvSpPr txBox="1">
            <a:spLocks/>
          </p:cNvSpPr>
          <p:nvPr/>
        </p:nvSpPr>
        <p:spPr>
          <a:xfrm>
            <a:off x="948447" y="394873"/>
            <a:ext cx="10295106"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VOOLU MÄÄRAMINE VEKTORGRAAFIKU ABIL</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329585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22BD25A-C998-4E8E-8928-E2455550143A}"/>
              </a:ext>
            </a:extLst>
          </p:cNvPr>
          <p:cNvPicPr/>
          <p:nvPr/>
        </p:nvPicPr>
        <p:blipFill>
          <a:blip r:embed="rId2" cstate="print"/>
          <a:srcRect/>
          <a:stretch>
            <a:fillRect/>
          </a:stretch>
        </p:blipFill>
        <p:spPr bwMode="auto">
          <a:xfrm>
            <a:off x="1068750" y="1690688"/>
            <a:ext cx="4395615" cy="3443172"/>
          </a:xfrm>
          <a:prstGeom prst="rect">
            <a:avLst/>
          </a:prstGeom>
          <a:noFill/>
          <a:ln w="9525">
            <a:noFill/>
            <a:miter lim="800000"/>
            <a:headEnd/>
            <a:tailEnd/>
          </a:ln>
        </p:spPr>
      </p:pic>
      <p:sp>
        <p:nvSpPr>
          <p:cNvPr id="7" name="Объект 6">
            <a:extLst>
              <a:ext uri="{FF2B5EF4-FFF2-40B4-BE49-F238E27FC236}">
                <a16:creationId xmlns:a16="http://schemas.microsoft.com/office/drawing/2014/main" id="{BCA2C9A4-54C6-4C73-A72D-82F327E6D9DD}"/>
              </a:ext>
            </a:extLst>
          </p:cNvPr>
          <p:cNvSpPr>
            <a:spLocks noGrp="1"/>
          </p:cNvSpPr>
          <p:nvPr>
            <p:ph idx="1"/>
          </p:nvPr>
        </p:nvSpPr>
        <p:spPr>
          <a:xfrm>
            <a:off x="5694914" y="1825625"/>
            <a:ext cx="5658885" cy="4351338"/>
          </a:xfrm>
        </p:spPr>
        <p:txBody>
          <a:bodyPr/>
          <a:lstStyle/>
          <a:p>
            <a:pPr marL="0" indent="0">
              <a:buNone/>
            </a:pPr>
            <a:r>
              <a:rPr lang="en-US" dirty="0" err="1"/>
              <a:t>Tasakaalustamata</a:t>
            </a:r>
            <a:r>
              <a:rPr lang="en-US" dirty="0"/>
              <a:t> </a:t>
            </a:r>
            <a:r>
              <a:rPr lang="en-US" dirty="0" err="1"/>
              <a:t>koormuse</a:t>
            </a:r>
            <a:r>
              <a:rPr lang="en-US" dirty="0"/>
              <a:t> </a:t>
            </a:r>
            <a:r>
              <a:rPr lang="en-US" dirty="0" err="1"/>
              <a:t>erijuhtum</a:t>
            </a:r>
            <a:r>
              <a:rPr lang="en-US" dirty="0"/>
              <a:t> </a:t>
            </a:r>
            <a:r>
              <a:rPr lang="en-US" dirty="0" err="1"/>
              <a:t>tekib</a:t>
            </a:r>
            <a:r>
              <a:rPr lang="en-US" dirty="0"/>
              <a:t> siis, </a:t>
            </a:r>
            <a:r>
              <a:rPr lang="en-US" dirty="0" err="1"/>
              <a:t>kui</a:t>
            </a:r>
            <a:r>
              <a:rPr lang="en-US" dirty="0"/>
              <a:t> </a:t>
            </a:r>
            <a:r>
              <a:rPr lang="en-US" dirty="0" err="1"/>
              <a:t>üks</a:t>
            </a:r>
            <a:r>
              <a:rPr lang="en-US" dirty="0"/>
              <a:t> </a:t>
            </a:r>
            <a:r>
              <a:rPr lang="en-US" dirty="0" err="1"/>
              <a:t>juhtmetest</a:t>
            </a:r>
            <a:r>
              <a:rPr lang="en-US" dirty="0"/>
              <a:t> </a:t>
            </a:r>
            <a:r>
              <a:rPr lang="en-US" dirty="0" err="1"/>
              <a:t>puruneb</a:t>
            </a:r>
            <a:r>
              <a:rPr lang="en-US" dirty="0"/>
              <a:t>. </a:t>
            </a:r>
            <a:r>
              <a:rPr lang="en-US" dirty="0" err="1"/>
              <a:t>Vaatame</a:t>
            </a:r>
            <a:r>
              <a:rPr lang="en-US" dirty="0"/>
              <a:t>, mis </a:t>
            </a:r>
            <a:r>
              <a:rPr lang="en-US" dirty="0" err="1"/>
              <a:t>juhtub</a:t>
            </a:r>
            <a:r>
              <a:rPr lang="en-US" dirty="0"/>
              <a:t>, </a:t>
            </a:r>
            <a:r>
              <a:rPr lang="en-US" dirty="0" err="1"/>
              <a:t>kui</a:t>
            </a:r>
            <a:r>
              <a:rPr lang="en-US" dirty="0"/>
              <a:t> L1 </a:t>
            </a:r>
            <a:r>
              <a:rPr lang="en-US" dirty="0" err="1"/>
              <a:t>ära</a:t>
            </a:r>
            <a:r>
              <a:rPr lang="en-US" dirty="0"/>
              <a:t> </a:t>
            </a:r>
            <a:r>
              <a:rPr lang="en-US" dirty="0" err="1"/>
              <a:t>lõigatakse</a:t>
            </a:r>
            <a:r>
              <a:rPr lang="en-US" dirty="0"/>
              <a:t>.</a:t>
            </a:r>
          </a:p>
        </p:txBody>
      </p:sp>
      <p:sp>
        <p:nvSpPr>
          <p:cNvPr id="8" name="TextBox 7">
            <a:extLst>
              <a:ext uri="{FF2B5EF4-FFF2-40B4-BE49-F238E27FC236}">
                <a16:creationId xmlns:a16="http://schemas.microsoft.com/office/drawing/2014/main" id="{8E10D5EE-40CF-4CE1-9CB7-FDF6DABF4453}"/>
              </a:ext>
            </a:extLst>
          </p:cNvPr>
          <p:cNvSpPr txBox="1"/>
          <p:nvPr/>
        </p:nvSpPr>
        <p:spPr>
          <a:xfrm>
            <a:off x="1068750" y="4851400"/>
            <a:ext cx="4175279" cy="584775"/>
          </a:xfrm>
          <a:prstGeom prst="rect">
            <a:avLst/>
          </a:prstGeom>
          <a:noFill/>
        </p:spPr>
        <p:txBody>
          <a:bodyPr wrap="square" rtlCol="0">
            <a:spAutoFit/>
          </a:bodyPr>
          <a:lstStyle/>
          <a:p>
            <a:r>
              <a:rPr lang="en-US" sz="3200"/>
              <a:t>Faasi L1 kaotus</a:t>
            </a:r>
            <a:r>
              <a:rPr lang="en-US"/>
              <a:t>.</a:t>
            </a:r>
          </a:p>
        </p:txBody>
      </p:sp>
      <p:sp>
        <p:nvSpPr>
          <p:cNvPr id="6" name="Rectangle 5">
            <a:extLst>
              <a:ext uri="{FF2B5EF4-FFF2-40B4-BE49-F238E27FC236}">
                <a16:creationId xmlns:a16="http://schemas.microsoft.com/office/drawing/2014/main" id="{7211CE6E-C8E7-666D-6F49-79D819BD2501}"/>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Заголовок 1">
            <a:extLst>
              <a:ext uri="{FF2B5EF4-FFF2-40B4-BE49-F238E27FC236}">
                <a16:creationId xmlns:a16="http://schemas.microsoft.com/office/drawing/2014/main" id="{2199E135-E2A5-ABBD-372F-FB0643FD680B}"/>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NÄIDE</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4119195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5860972" y="1825625"/>
            <a:ext cx="5492827" cy="4351338"/>
          </a:xfrm>
        </p:spPr>
        <p:txBody>
          <a:bodyPr/>
          <a:lstStyle/>
          <a:p>
            <a:pPr marL="0" indent="0">
              <a:buNone/>
            </a:pPr>
            <a:r>
              <a:rPr lang="en-US"/>
              <a:t>R23 töötab normaalselt:</a:t>
            </a:r>
          </a:p>
          <a:p>
            <a:pPr marL="0" indent="0">
              <a:buNone/>
            </a:pPr>
            <a:r>
              <a:rPr lang="en-US"/>
              <a:t>I23 = U23 / R23.</a:t>
            </a:r>
          </a:p>
          <a:p>
            <a:pPr marL="0" indent="0">
              <a:buNone/>
            </a:pPr>
            <a:r>
              <a:rPr lang="en-US"/>
              <a:t>Tarbijad R12 ja R31 on valesti ühendatud ja nende praegune:</a:t>
            </a:r>
          </a:p>
          <a:p>
            <a:pPr marL="0" indent="0">
              <a:buNone/>
            </a:pPr>
            <a:r>
              <a:rPr lang="en-US"/>
              <a:t>I12 = I31 = U23 / (R12 + R31).</a:t>
            </a:r>
          </a:p>
          <a:p>
            <a:pPr marL="0" indent="0">
              <a:buNone/>
            </a:pPr>
            <a:r>
              <a:rPr lang="en-US"/>
              <a:t>Lineaarvool I2 võrdub voolude I23 ja I12 geomeetrilise summaga.</a:t>
            </a:r>
          </a:p>
        </p:txBody>
      </p:sp>
      <p:pic>
        <p:nvPicPr>
          <p:cNvPr id="4" name="Рисунок 3">
            <a:extLst>
              <a:ext uri="{FF2B5EF4-FFF2-40B4-BE49-F238E27FC236}">
                <a16:creationId xmlns:a16="http://schemas.microsoft.com/office/drawing/2014/main" id="{6B4C71D0-5CC6-4EF8-AB32-0352DC2B737E}"/>
              </a:ext>
            </a:extLst>
          </p:cNvPr>
          <p:cNvPicPr/>
          <p:nvPr/>
        </p:nvPicPr>
        <p:blipFill>
          <a:blip r:embed="rId2" cstate="print"/>
          <a:srcRect/>
          <a:stretch>
            <a:fillRect/>
          </a:stretch>
        </p:blipFill>
        <p:spPr bwMode="auto">
          <a:xfrm>
            <a:off x="1211190" y="2904092"/>
            <a:ext cx="4187075" cy="3953908"/>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id="{5F19F5A0-4E3C-40DF-81A7-1A283147DC82}"/>
              </a:ext>
            </a:extLst>
          </p:cNvPr>
          <p:cNvPicPr/>
          <p:nvPr/>
        </p:nvPicPr>
        <p:blipFill>
          <a:blip r:embed="rId3" cstate="print"/>
          <a:srcRect/>
          <a:stretch>
            <a:fillRect/>
          </a:stretch>
        </p:blipFill>
        <p:spPr bwMode="auto">
          <a:xfrm>
            <a:off x="2010749" y="1219717"/>
            <a:ext cx="2831221" cy="2209283"/>
          </a:xfrm>
          <a:prstGeom prst="rect">
            <a:avLst/>
          </a:prstGeom>
          <a:noFill/>
          <a:ln w="9525">
            <a:noFill/>
            <a:miter lim="800000"/>
            <a:headEnd/>
            <a:tailEnd/>
          </a:ln>
        </p:spPr>
      </p:pic>
      <p:sp>
        <p:nvSpPr>
          <p:cNvPr id="6" name="Rectangle 5">
            <a:extLst>
              <a:ext uri="{FF2B5EF4-FFF2-40B4-BE49-F238E27FC236}">
                <a16:creationId xmlns:a16="http://schemas.microsoft.com/office/drawing/2014/main" id="{9DE564C7-8617-8057-4529-EF030D517FDE}"/>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Заголовок 1">
            <a:extLst>
              <a:ext uri="{FF2B5EF4-FFF2-40B4-BE49-F238E27FC236}">
                <a16:creationId xmlns:a16="http://schemas.microsoft.com/office/drawing/2014/main" id="{847C4F56-87C8-4ADE-3112-3ED20F8FE0AD}"/>
              </a:ext>
            </a:extLst>
          </p:cNvPr>
          <p:cNvSpPr txBox="1">
            <a:spLocks/>
          </p:cNvSpPr>
          <p:nvPr/>
        </p:nvSpPr>
        <p:spPr>
          <a:xfrm>
            <a:off x="2723744" y="394873"/>
            <a:ext cx="7461115"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4000" b="1" dirty="0">
                <a:solidFill>
                  <a:schemeClr val="bg1"/>
                </a:solidFill>
                <a:latin typeface="Abadi" panose="020B0604020104020204" pitchFamily="34" charset="0"/>
              </a:rPr>
              <a:t>PINGETE JAOTUS VOOLUAHELAS JA KOORMUS VOOLUDES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28800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6204222" y="3248767"/>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AB68E5D-BB5A-9071-2039-574E26E1545A}"/>
              </a:ext>
            </a:extLst>
          </p:cNvPr>
          <p:cNvPicPr>
            <a:picLocks noChangeAspect="1"/>
          </p:cNvPicPr>
          <p:nvPr/>
        </p:nvPicPr>
        <p:blipFill>
          <a:blip r:embed="rId3"/>
          <a:stretch>
            <a:fillRect/>
          </a:stretch>
        </p:blipFill>
        <p:spPr>
          <a:xfrm>
            <a:off x="6204222" y="1477671"/>
            <a:ext cx="3085694" cy="1410019"/>
          </a:xfrm>
          <a:prstGeom prst="rect">
            <a:avLst/>
          </a:prstGeom>
        </p:spPr>
      </p:pic>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6096000" y="3425544"/>
            <a:ext cx="5486578" cy="141001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2200" b="1" noProof="1">
                <a:solidFill>
                  <a:srgbClr val="FF0000"/>
                </a:solidFill>
                <a:latin typeface="+mn-lt"/>
              </a:rPr>
              <a:t>H1</a:t>
            </a:r>
            <a:r>
              <a:rPr lang="en-US" sz="2200" b="1" noProof="1">
                <a:solidFill>
                  <a:srgbClr val="FF0000"/>
                </a:solidFill>
                <a:latin typeface="+mn-lt"/>
              </a:rPr>
              <a:t>: </a:t>
            </a:r>
            <a:r>
              <a:rPr lang="fi-FI" sz="2200" noProof="1">
                <a:latin typeface="+mn-lt"/>
              </a:rPr>
              <a:t>E</a:t>
            </a:r>
            <a:r>
              <a:rPr lang="et-EE" sz="2200" noProof="1">
                <a:latin typeface="+mn-lt"/>
              </a:rPr>
              <a:t>.m.j</a:t>
            </a:r>
            <a:r>
              <a:rPr lang="fi-FI" sz="2200" noProof="1">
                <a:latin typeface="+mn-lt"/>
              </a:rPr>
              <a:t> periood on 0,1 s. Kui suur on sagedus?</a:t>
            </a:r>
          </a:p>
          <a:p>
            <a:pPr algn="just">
              <a:lnSpc>
                <a:spcPct val="150000"/>
              </a:lnSpc>
              <a:spcBef>
                <a:spcPts val="600"/>
              </a:spcBef>
            </a:pPr>
            <a:r>
              <a:rPr lang="fi-FI" sz="2200" b="1" noProof="1">
                <a:solidFill>
                  <a:srgbClr val="FF0000"/>
                </a:solidFill>
                <a:latin typeface="+mn-lt"/>
              </a:rPr>
              <a:t>H2: </a:t>
            </a:r>
            <a:r>
              <a:rPr lang="fi-FI" sz="2200" noProof="1">
                <a:latin typeface="+mn-lt"/>
              </a:rPr>
              <a:t>E.m.j sagedus on 100 perioodi sekundis. Määrake perioodi kestus.</a:t>
            </a:r>
          </a:p>
        </p:txBody>
      </p:sp>
      <p:pic>
        <p:nvPicPr>
          <p:cNvPr id="13" name="Picture 12">
            <a:extLst>
              <a:ext uri="{FF2B5EF4-FFF2-40B4-BE49-F238E27FC236}">
                <a16:creationId xmlns:a16="http://schemas.microsoft.com/office/drawing/2014/main" id="{770BCE12-24F1-D47B-7EE8-895A550B3F31}"/>
              </a:ext>
            </a:extLst>
          </p:cNvPr>
          <p:cNvPicPr>
            <a:picLocks noChangeAspect="1"/>
          </p:cNvPicPr>
          <p:nvPr/>
        </p:nvPicPr>
        <p:blipFill>
          <a:blip r:embed="rId4"/>
          <a:stretch>
            <a:fillRect/>
          </a:stretch>
        </p:blipFill>
        <p:spPr>
          <a:xfrm>
            <a:off x="-7191" y="2547226"/>
            <a:ext cx="5479387" cy="1926695"/>
          </a:xfrm>
          <a:prstGeom prst="rect">
            <a:avLst/>
          </a:prstGeom>
        </p:spPr>
      </p:pic>
    </p:spTree>
    <p:extLst>
      <p:ext uri="{BB962C8B-B14F-4D97-AF65-F5344CB8AC3E}">
        <p14:creationId xmlns:p14="http://schemas.microsoft.com/office/powerpoint/2010/main" val="2091254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6913827" y="1724012"/>
            <a:ext cx="5140287" cy="4667652"/>
          </a:xfrm>
        </p:spPr>
        <p:txBody>
          <a:bodyPr>
            <a:normAutofit fontScale="85000" lnSpcReduction="10000"/>
          </a:bodyPr>
          <a:lstStyle/>
          <a:p>
            <a:pPr marL="0" indent="0">
              <a:buNone/>
            </a:pPr>
            <a:r>
              <a:rPr lang="en-US" dirty="0" err="1"/>
              <a:t>Sõltumata</a:t>
            </a:r>
            <a:r>
              <a:rPr lang="en-US" dirty="0"/>
              <a:t> </a:t>
            </a:r>
            <a:r>
              <a:rPr lang="en-US" dirty="0" err="1"/>
              <a:t>ühendusest</a:t>
            </a:r>
            <a:r>
              <a:rPr lang="en-US" dirty="0"/>
              <a:t> </a:t>
            </a:r>
            <a:r>
              <a:rPr lang="en-US" dirty="0" err="1"/>
              <a:t>või</a:t>
            </a:r>
            <a:r>
              <a:rPr lang="en-US" dirty="0"/>
              <a:t> </a:t>
            </a:r>
            <a:r>
              <a:rPr lang="en-US" dirty="0" err="1"/>
              <a:t>koormusest</a:t>
            </a:r>
            <a:r>
              <a:rPr lang="en-US" dirty="0"/>
              <a:t> (</a:t>
            </a:r>
            <a:r>
              <a:rPr lang="en-US" dirty="0" err="1"/>
              <a:t>olgu</a:t>
            </a:r>
            <a:r>
              <a:rPr lang="en-US" dirty="0"/>
              <a:t> </a:t>
            </a:r>
            <a:r>
              <a:rPr lang="en-US" dirty="0" err="1"/>
              <a:t>selleks</a:t>
            </a:r>
            <a:r>
              <a:rPr lang="en-US" dirty="0"/>
              <a:t> </a:t>
            </a:r>
            <a:r>
              <a:rPr lang="en-US" dirty="0" err="1"/>
              <a:t>üksikud</a:t>
            </a:r>
            <a:r>
              <a:rPr lang="en-US" dirty="0"/>
              <a:t> </a:t>
            </a:r>
            <a:r>
              <a:rPr lang="en-US" dirty="0" err="1"/>
              <a:t>tarbijad</a:t>
            </a:r>
            <a:r>
              <a:rPr lang="en-US" dirty="0"/>
              <a:t>, </a:t>
            </a:r>
            <a:r>
              <a:rPr lang="en-US" dirty="0" err="1"/>
              <a:t>töökoda</a:t>
            </a:r>
            <a:r>
              <a:rPr lang="en-US" dirty="0"/>
              <a:t> </a:t>
            </a:r>
            <a:r>
              <a:rPr lang="en-US" dirty="0" err="1"/>
              <a:t>või</a:t>
            </a:r>
            <a:r>
              <a:rPr lang="en-US" dirty="0"/>
              <a:t> </a:t>
            </a:r>
            <a:r>
              <a:rPr lang="en-US" dirty="0" err="1"/>
              <a:t>mikrorajoon</a:t>
            </a:r>
            <a:r>
              <a:rPr lang="en-US" dirty="0"/>
              <a:t>), </a:t>
            </a:r>
            <a:r>
              <a:rPr lang="en-US" dirty="0" err="1"/>
              <a:t>võrdub</a:t>
            </a:r>
            <a:r>
              <a:rPr lang="en-US" dirty="0"/>
              <a:t> </a:t>
            </a:r>
            <a:r>
              <a:rPr lang="en-US" dirty="0" err="1"/>
              <a:t>koguvõimsus</a:t>
            </a:r>
            <a:r>
              <a:rPr lang="en-US" dirty="0"/>
              <a:t> </a:t>
            </a:r>
            <a:r>
              <a:rPr lang="en-US" dirty="0" err="1"/>
              <a:t>kolme</a:t>
            </a:r>
            <a:r>
              <a:rPr lang="en-US" dirty="0"/>
              <a:t> </a:t>
            </a:r>
            <a:r>
              <a:rPr lang="en-US" dirty="0" err="1"/>
              <a:t>faasi</a:t>
            </a:r>
            <a:r>
              <a:rPr lang="en-US" dirty="0"/>
              <a:t> </a:t>
            </a:r>
            <a:r>
              <a:rPr lang="en-US" dirty="0" err="1"/>
              <a:t>võimsuste</a:t>
            </a:r>
            <a:r>
              <a:rPr lang="en-US" dirty="0"/>
              <a:t> </a:t>
            </a:r>
            <a:r>
              <a:rPr lang="en-US" dirty="0" err="1"/>
              <a:t>summaga</a:t>
            </a:r>
            <a:r>
              <a:rPr lang="en-US" dirty="0"/>
              <a:t>.</a:t>
            </a:r>
          </a:p>
          <a:p>
            <a:pPr marL="0" indent="0">
              <a:buNone/>
            </a:pPr>
            <a:r>
              <a:rPr lang="ru-RU" dirty="0"/>
              <a:t>Р = Р1 + Р2 + Р3 - </a:t>
            </a:r>
            <a:r>
              <a:rPr lang="en-US" dirty="0" err="1"/>
              <a:t>aktiivvõimsus</a:t>
            </a:r>
            <a:r>
              <a:rPr lang="en-US" dirty="0"/>
              <a:t>,</a:t>
            </a:r>
          </a:p>
          <a:p>
            <a:pPr marL="0" indent="0">
              <a:buNone/>
            </a:pPr>
            <a:r>
              <a:rPr lang="en-US" dirty="0" err="1"/>
              <a:t>kus</a:t>
            </a:r>
            <a:r>
              <a:rPr lang="en-US" dirty="0"/>
              <a:t> </a:t>
            </a:r>
            <a:r>
              <a:rPr lang="ru-RU" dirty="0"/>
              <a:t>Р1, Р2, Р3 - </a:t>
            </a:r>
            <a:r>
              <a:rPr lang="en-US" dirty="0" err="1"/>
              <a:t>faasivõimsused</a:t>
            </a:r>
            <a:r>
              <a:rPr lang="en-US" dirty="0"/>
              <a:t>, </a:t>
            </a:r>
            <a:r>
              <a:rPr lang="en-US" dirty="0" err="1"/>
              <a:t>määratakse</a:t>
            </a:r>
            <a:r>
              <a:rPr lang="en-US" dirty="0"/>
              <a:t> </a:t>
            </a:r>
            <a:r>
              <a:rPr lang="en-US" dirty="0" err="1"/>
              <a:t>valemiga</a:t>
            </a:r>
            <a:r>
              <a:rPr lang="en-US" dirty="0"/>
              <a:t> </a:t>
            </a:r>
            <a:r>
              <a:rPr lang="ru-RU" dirty="0"/>
              <a:t>Р</a:t>
            </a:r>
            <a:r>
              <a:rPr lang="et-EE" dirty="0"/>
              <a:t>f</a:t>
            </a:r>
            <a:r>
              <a:rPr lang="ru-RU" dirty="0"/>
              <a:t> = </a:t>
            </a:r>
            <a:r>
              <a:rPr lang="en-US" dirty="0"/>
              <a:t>U</a:t>
            </a:r>
            <a:r>
              <a:rPr lang="et-EE" dirty="0"/>
              <a:t>f</a:t>
            </a:r>
            <a:r>
              <a:rPr lang="en-US" dirty="0"/>
              <a:t> · I</a:t>
            </a:r>
            <a:r>
              <a:rPr lang="et-EE" dirty="0"/>
              <a:t>f</a:t>
            </a:r>
            <a:r>
              <a:rPr lang="en-US" dirty="0"/>
              <a:t> · cos</a:t>
            </a:r>
            <a:r>
              <a:rPr lang="el-GR" dirty="0"/>
              <a:t>φ</a:t>
            </a:r>
            <a:r>
              <a:rPr lang="et-EE" dirty="0"/>
              <a:t>f</a:t>
            </a:r>
            <a:r>
              <a:rPr lang="en-US" dirty="0"/>
              <a:t>.</a:t>
            </a:r>
          </a:p>
          <a:p>
            <a:pPr marL="0" indent="0">
              <a:buNone/>
            </a:pPr>
            <a:r>
              <a:rPr lang="en-US" dirty="0" err="1"/>
              <a:t>Samamoodi</a:t>
            </a:r>
            <a:r>
              <a:rPr lang="en-US" dirty="0"/>
              <a:t> on </a:t>
            </a:r>
            <a:r>
              <a:rPr lang="en-US" dirty="0" err="1"/>
              <a:t>reaktiivvõimsus</a:t>
            </a:r>
            <a:r>
              <a:rPr lang="en-US" dirty="0"/>
              <a:t>:</a:t>
            </a:r>
          </a:p>
          <a:p>
            <a:pPr marL="0" indent="0">
              <a:buNone/>
            </a:pPr>
            <a:r>
              <a:rPr lang="en-US" dirty="0"/>
              <a:t>Q = Q1 + Q2 + Q3;</a:t>
            </a:r>
          </a:p>
          <a:p>
            <a:pPr marL="0" indent="0">
              <a:buNone/>
            </a:pPr>
            <a:r>
              <a:rPr lang="en-US" dirty="0"/>
              <a:t>Q</a:t>
            </a:r>
            <a:r>
              <a:rPr lang="et-EE" dirty="0"/>
              <a:t>f</a:t>
            </a:r>
            <a:r>
              <a:rPr lang="en-US" dirty="0"/>
              <a:t> = U</a:t>
            </a:r>
            <a:r>
              <a:rPr lang="et-EE" dirty="0"/>
              <a:t>f</a:t>
            </a:r>
            <a:r>
              <a:rPr lang="en-US" dirty="0"/>
              <a:t> · I</a:t>
            </a:r>
            <a:r>
              <a:rPr lang="et-EE" dirty="0"/>
              <a:t>f</a:t>
            </a:r>
            <a:r>
              <a:rPr lang="en-US" dirty="0"/>
              <a:t> · sin</a:t>
            </a:r>
            <a:r>
              <a:rPr lang="et-EE" dirty="0"/>
              <a:t>f</a:t>
            </a:r>
            <a:r>
              <a:rPr lang="en-US" dirty="0"/>
              <a:t>.</a:t>
            </a:r>
          </a:p>
          <a:p>
            <a:pPr marL="0" indent="0">
              <a:buNone/>
            </a:pPr>
            <a:r>
              <a:rPr lang="en-US" dirty="0" err="1"/>
              <a:t>Näivvõimsus</a:t>
            </a:r>
            <a:r>
              <a:rPr lang="en-US" dirty="0"/>
              <a:t> S =, </a:t>
            </a:r>
            <a:r>
              <a:rPr lang="en-US" dirty="0" err="1"/>
              <a:t>seega</a:t>
            </a:r>
            <a:r>
              <a:rPr lang="en-US" dirty="0"/>
              <a:t> ka S ≠ S1 + S2 + S3.</a:t>
            </a:r>
          </a:p>
        </p:txBody>
      </p:sp>
      <p:pic>
        <p:nvPicPr>
          <p:cNvPr id="4" name="Рисунок 3">
            <a:extLst>
              <a:ext uri="{FF2B5EF4-FFF2-40B4-BE49-F238E27FC236}">
                <a16:creationId xmlns:a16="http://schemas.microsoft.com/office/drawing/2014/main" id="{DBD6434E-2FC3-4BB8-A88B-AE847BAFEA83}"/>
              </a:ext>
            </a:extLst>
          </p:cNvPr>
          <p:cNvPicPr/>
          <p:nvPr/>
        </p:nvPicPr>
        <p:blipFill>
          <a:blip r:embed="rId2" cstate="print"/>
          <a:srcRect/>
          <a:stretch>
            <a:fillRect/>
          </a:stretch>
        </p:blipFill>
        <p:spPr bwMode="auto">
          <a:xfrm>
            <a:off x="962197" y="1151033"/>
            <a:ext cx="4414034" cy="3178596"/>
          </a:xfrm>
          <a:prstGeom prst="rect">
            <a:avLst/>
          </a:prstGeom>
          <a:noFill/>
          <a:ln w="9525">
            <a:noFill/>
            <a:miter lim="800000"/>
            <a:headEnd/>
            <a:tailEnd/>
          </a:ln>
        </p:spPr>
      </p:pic>
      <p:sp>
        <p:nvSpPr>
          <p:cNvPr id="5" name="TextBox 4">
            <a:extLst>
              <a:ext uri="{FF2B5EF4-FFF2-40B4-BE49-F238E27FC236}">
                <a16:creationId xmlns:a16="http://schemas.microsoft.com/office/drawing/2014/main" id="{48F1D875-8E9E-431D-A141-2B9375B8BC55}"/>
              </a:ext>
            </a:extLst>
          </p:cNvPr>
          <p:cNvSpPr txBox="1"/>
          <p:nvPr/>
        </p:nvSpPr>
        <p:spPr>
          <a:xfrm>
            <a:off x="962197" y="4210977"/>
            <a:ext cx="4414034" cy="1200329"/>
          </a:xfrm>
          <a:prstGeom prst="rect">
            <a:avLst/>
          </a:prstGeom>
          <a:noFill/>
        </p:spPr>
        <p:txBody>
          <a:bodyPr wrap="square" rtlCol="0">
            <a:spAutoFit/>
          </a:bodyPr>
          <a:lstStyle/>
          <a:p>
            <a:r>
              <a:rPr lang="en-US" sz="3600"/>
              <a:t>Segakoormus kolmefaasilises ahelas</a:t>
            </a:r>
            <a:endParaRPr lang="en-US"/>
          </a:p>
        </p:txBody>
      </p:sp>
      <p:sp>
        <p:nvSpPr>
          <p:cNvPr id="6" name="TextBox 5">
            <a:extLst>
              <a:ext uri="{FF2B5EF4-FFF2-40B4-BE49-F238E27FC236}">
                <a16:creationId xmlns:a16="http://schemas.microsoft.com/office/drawing/2014/main" id="{795BE781-1E9C-473C-8F2C-CEB014C845E2}"/>
              </a:ext>
            </a:extLst>
          </p:cNvPr>
          <p:cNvSpPr txBox="1"/>
          <p:nvPr/>
        </p:nvSpPr>
        <p:spPr>
          <a:xfrm>
            <a:off x="2155907" y="5740399"/>
            <a:ext cx="5140287" cy="923330"/>
          </a:xfrm>
          <a:prstGeom prst="rect">
            <a:avLst/>
          </a:prstGeom>
          <a:noFill/>
        </p:spPr>
        <p:txBody>
          <a:bodyPr wrap="square" rtlCol="0">
            <a:spAutoFit/>
          </a:bodyPr>
          <a:lstStyle/>
          <a:p>
            <a:r>
              <a:rPr lang="en-US" u="sng" dirty="0" err="1">
                <a:solidFill>
                  <a:srgbClr val="FF0000"/>
                </a:solidFill>
              </a:rPr>
              <a:t>Sümmeetrilise</a:t>
            </a:r>
            <a:r>
              <a:rPr lang="en-US" u="sng" dirty="0">
                <a:solidFill>
                  <a:srgbClr val="FF0000"/>
                </a:solidFill>
              </a:rPr>
              <a:t> </a:t>
            </a:r>
            <a:r>
              <a:rPr lang="en-US" u="sng" dirty="0" err="1">
                <a:solidFill>
                  <a:srgbClr val="FF0000"/>
                </a:solidFill>
              </a:rPr>
              <a:t>koormuse</a:t>
            </a:r>
            <a:r>
              <a:rPr lang="en-US" u="sng" dirty="0">
                <a:solidFill>
                  <a:srgbClr val="FF0000"/>
                </a:solidFill>
              </a:rPr>
              <a:t> </a:t>
            </a:r>
            <a:r>
              <a:rPr lang="en-US" u="sng" dirty="0" err="1">
                <a:solidFill>
                  <a:srgbClr val="FF0000"/>
                </a:solidFill>
              </a:rPr>
              <a:t>korral</a:t>
            </a:r>
            <a:r>
              <a:rPr lang="en-US" u="sng" dirty="0">
                <a:solidFill>
                  <a:srgbClr val="FF0000"/>
                </a:solidFill>
              </a:rPr>
              <a:t> </a:t>
            </a:r>
            <a:r>
              <a:rPr lang="en-US" dirty="0"/>
              <a:t>on </a:t>
            </a:r>
            <a:r>
              <a:rPr lang="en-US" dirty="0" err="1"/>
              <a:t>näiteks</a:t>
            </a:r>
            <a:r>
              <a:rPr lang="en-US" dirty="0"/>
              <a:t> </a:t>
            </a:r>
            <a:r>
              <a:rPr lang="en-US" dirty="0" err="1"/>
              <a:t>kolmefaasilise</a:t>
            </a:r>
            <a:r>
              <a:rPr lang="en-US" dirty="0"/>
              <a:t> </a:t>
            </a:r>
            <a:r>
              <a:rPr lang="en-US" dirty="0" err="1"/>
              <a:t>mootori</a:t>
            </a:r>
            <a:r>
              <a:rPr lang="en-US" dirty="0"/>
              <a:t> </a:t>
            </a:r>
            <a:r>
              <a:rPr lang="en-US" dirty="0" err="1"/>
              <a:t>korral</a:t>
            </a:r>
            <a:r>
              <a:rPr lang="en-US" dirty="0"/>
              <a:t> </a:t>
            </a:r>
            <a:r>
              <a:rPr lang="en-US" dirty="0" err="1"/>
              <a:t>faasivõimsused</a:t>
            </a:r>
            <a:r>
              <a:rPr lang="en-US" dirty="0"/>
              <a:t> </a:t>
            </a:r>
            <a:r>
              <a:rPr lang="en-US" dirty="0" err="1"/>
              <a:t>võrdsed</a:t>
            </a:r>
            <a:r>
              <a:rPr lang="en-US" dirty="0"/>
              <a:t>, siis P = 3</a:t>
            </a:r>
            <a:r>
              <a:rPr lang="et-EE" dirty="0"/>
              <a:t>P</a:t>
            </a:r>
            <a:r>
              <a:rPr lang="en-US" dirty="0"/>
              <a:t>f = 3U</a:t>
            </a:r>
            <a:r>
              <a:rPr lang="et-EE" dirty="0"/>
              <a:t>f</a:t>
            </a:r>
            <a:r>
              <a:rPr lang="en-US" dirty="0"/>
              <a:t> · I</a:t>
            </a:r>
            <a:r>
              <a:rPr lang="et-EE" dirty="0"/>
              <a:t>f</a:t>
            </a:r>
            <a:r>
              <a:rPr lang="en-US" dirty="0"/>
              <a:t> · cos</a:t>
            </a:r>
            <a:r>
              <a:rPr lang="el-GR" dirty="0"/>
              <a:t>φ</a:t>
            </a:r>
            <a:r>
              <a:rPr lang="et-EE" dirty="0"/>
              <a:t>f</a:t>
            </a:r>
            <a:r>
              <a:rPr lang="en-US" dirty="0"/>
              <a:t>.</a:t>
            </a:r>
          </a:p>
        </p:txBody>
      </p:sp>
      <p:sp>
        <p:nvSpPr>
          <p:cNvPr id="7" name="Rectangle 6">
            <a:extLst>
              <a:ext uri="{FF2B5EF4-FFF2-40B4-BE49-F238E27FC236}">
                <a16:creationId xmlns:a16="http://schemas.microsoft.com/office/drawing/2014/main" id="{66EDDCD0-7CE2-4592-9698-867C6E93B5D0}"/>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Заголовок 1">
            <a:extLst>
              <a:ext uri="{FF2B5EF4-FFF2-40B4-BE49-F238E27FC236}">
                <a16:creationId xmlns:a16="http://schemas.microsoft.com/office/drawing/2014/main" id="{8BEA57A0-7BAC-AD7A-2493-6CEDFF24CA70}"/>
              </a:ext>
            </a:extLst>
          </p:cNvPr>
          <p:cNvSpPr txBox="1">
            <a:spLocks/>
          </p:cNvSpPr>
          <p:nvPr/>
        </p:nvSpPr>
        <p:spPr>
          <a:xfrm>
            <a:off x="2155907" y="414159"/>
            <a:ext cx="8253208"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KOLMEFAASILINE TARBIJA VÕIMSUS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146571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13B039-27B7-4433-A9AB-93F2E1F7ECB0}"/>
              </a:ext>
            </a:extLst>
          </p:cNvPr>
          <p:cNvSpPr>
            <a:spLocks noGrp="1"/>
          </p:cNvSpPr>
          <p:nvPr>
            <p:ph type="title"/>
          </p:nvPr>
        </p:nvSpPr>
        <p:spPr>
          <a:xfrm>
            <a:off x="838200" y="1366031"/>
            <a:ext cx="10515600" cy="1325563"/>
          </a:xfrm>
        </p:spPr>
        <p:txBody>
          <a:bodyPr/>
          <a:lstStyle/>
          <a:p>
            <a:r>
              <a:rPr lang="en-US" dirty="0" err="1"/>
              <a:t>Sümmeetriline</a:t>
            </a:r>
            <a:r>
              <a:rPr lang="en-US" dirty="0"/>
              <a:t> </a:t>
            </a:r>
            <a:r>
              <a:rPr lang="en-US" dirty="0" err="1"/>
              <a:t>koormuseühendus</a:t>
            </a:r>
            <a:r>
              <a:rPr lang="en-US" dirty="0"/>
              <a:t> </a:t>
            </a:r>
            <a:r>
              <a:rPr lang="en-US" dirty="0" err="1"/>
              <a:t>tähe</a:t>
            </a:r>
            <a:r>
              <a:rPr lang="en-US" dirty="0"/>
              <a:t> (a) ja </a:t>
            </a:r>
            <a:r>
              <a:rPr lang="en-US" dirty="0" err="1"/>
              <a:t>kolmnurgaga</a:t>
            </a:r>
            <a:r>
              <a:rPr lang="en-US" dirty="0"/>
              <a:t> (b).</a:t>
            </a:r>
          </a:p>
        </p:txBody>
      </p:sp>
      <p:pic>
        <p:nvPicPr>
          <p:cNvPr id="4" name="Рисунок 3">
            <a:extLst>
              <a:ext uri="{FF2B5EF4-FFF2-40B4-BE49-F238E27FC236}">
                <a16:creationId xmlns:a16="http://schemas.microsoft.com/office/drawing/2014/main" id="{D421FE8D-9AB8-4DF2-83FE-644121EEB1B1}"/>
              </a:ext>
            </a:extLst>
          </p:cNvPr>
          <p:cNvPicPr/>
          <p:nvPr/>
        </p:nvPicPr>
        <p:blipFill>
          <a:blip r:embed="rId2" cstate="print"/>
          <a:srcRect/>
          <a:stretch>
            <a:fillRect/>
          </a:stretch>
        </p:blipFill>
        <p:spPr bwMode="auto">
          <a:xfrm>
            <a:off x="1333381" y="2691594"/>
            <a:ext cx="9223357" cy="4020181"/>
          </a:xfrm>
          <a:prstGeom prst="rect">
            <a:avLst/>
          </a:prstGeom>
          <a:noFill/>
          <a:ln w="9525">
            <a:noFill/>
            <a:miter lim="800000"/>
            <a:headEnd/>
            <a:tailEnd/>
          </a:ln>
        </p:spPr>
      </p:pic>
      <p:sp>
        <p:nvSpPr>
          <p:cNvPr id="5" name="Rectangle 4">
            <a:extLst>
              <a:ext uri="{FF2B5EF4-FFF2-40B4-BE49-F238E27FC236}">
                <a16:creationId xmlns:a16="http://schemas.microsoft.com/office/drawing/2014/main" id="{A2EEC83B-9708-4060-0FF9-B2D4AFD358EC}"/>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Заголовок 1">
            <a:extLst>
              <a:ext uri="{FF2B5EF4-FFF2-40B4-BE49-F238E27FC236}">
                <a16:creationId xmlns:a16="http://schemas.microsoft.com/office/drawing/2014/main" id="{05A5E5F6-8888-06DC-41E2-5077D9C69492}"/>
              </a:ext>
            </a:extLst>
          </p:cNvPr>
          <p:cNvSpPr txBox="1">
            <a:spLocks/>
          </p:cNvSpPr>
          <p:nvPr/>
        </p:nvSpPr>
        <p:spPr>
          <a:xfrm>
            <a:off x="2897931" y="475186"/>
            <a:ext cx="6396137"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SÜMMEETRILINE KOORMUS</a:t>
            </a:r>
            <a:endParaRPr lang="en-US" sz="4000" b="1" dirty="0">
              <a:solidFill>
                <a:schemeClr val="bg1"/>
              </a:solidFill>
              <a:latin typeface="Abadi" panose="020B0604020104020204" pitchFamily="34" charset="0"/>
            </a:endParaRPr>
          </a:p>
        </p:txBody>
      </p:sp>
      <p:sp>
        <p:nvSpPr>
          <p:cNvPr id="7" name="Rectangle 6">
            <a:extLst>
              <a:ext uri="{FF2B5EF4-FFF2-40B4-BE49-F238E27FC236}">
                <a16:creationId xmlns:a16="http://schemas.microsoft.com/office/drawing/2014/main" id="{455DF62A-4DF4-5AF7-11DF-5DA2346ED16B}"/>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Заголовок 1">
            <a:extLst>
              <a:ext uri="{FF2B5EF4-FFF2-40B4-BE49-F238E27FC236}">
                <a16:creationId xmlns:a16="http://schemas.microsoft.com/office/drawing/2014/main" id="{318542B1-D6FB-7EB0-4A39-44272580D6E3}"/>
              </a:ext>
            </a:extLst>
          </p:cNvPr>
          <p:cNvSpPr txBox="1">
            <a:spLocks/>
          </p:cNvSpPr>
          <p:nvPr/>
        </p:nvSpPr>
        <p:spPr>
          <a:xfrm>
            <a:off x="2897931" y="499424"/>
            <a:ext cx="6396137"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SÜMMEETRILINE KOORMUS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657015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749146" y="1541559"/>
            <a:ext cx="10968209" cy="4351338"/>
          </a:xfrm>
        </p:spPr>
        <p:txBody>
          <a:bodyPr/>
          <a:lstStyle/>
          <a:p>
            <a:pPr marL="0" indent="0">
              <a:buNone/>
            </a:pPr>
            <a:r>
              <a:rPr lang="en-US" u="sng" dirty="0" err="1">
                <a:solidFill>
                  <a:srgbClr val="FF0000"/>
                </a:solidFill>
              </a:rPr>
              <a:t>Faasipinge</a:t>
            </a:r>
            <a:r>
              <a:rPr lang="en-US" dirty="0"/>
              <a:t> on </a:t>
            </a:r>
            <a:r>
              <a:rPr lang="en-US" dirty="0" err="1"/>
              <a:t>potentsiaalne</a:t>
            </a:r>
            <a:r>
              <a:rPr lang="en-US" dirty="0"/>
              <a:t> </a:t>
            </a:r>
            <a:r>
              <a:rPr lang="en-US" dirty="0" err="1"/>
              <a:t>erinevus</a:t>
            </a:r>
            <a:r>
              <a:rPr lang="en-US" dirty="0"/>
              <a:t> </a:t>
            </a:r>
            <a:r>
              <a:rPr lang="en-US" dirty="0" err="1"/>
              <a:t>ühe</a:t>
            </a:r>
            <a:r>
              <a:rPr lang="en-US" dirty="0"/>
              <a:t> </a:t>
            </a:r>
            <a:r>
              <a:rPr lang="en-US" dirty="0" err="1"/>
              <a:t>faasi</a:t>
            </a:r>
            <a:r>
              <a:rPr lang="en-US" dirty="0"/>
              <a:t> </a:t>
            </a:r>
            <a:r>
              <a:rPr lang="en-US" dirty="0" err="1"/>
              <a:t>alguse</a:t>
            </a:r>
            <a:r>
              <a:rPr lang="en-US" dirty="0"/>
              <a:t> ja </a:t>
            </a:r>
            <a:r>
              <a:rPr lang="en-US" dirty="0" err="1"/>
              <a:t>lõpu</a:t>
            </a:r>
            <a:r>
              <a:rPr lang="en-US" dirty="0"/>
              <a:t> </a:t>
            </a:r>
            <a:r>
              <a:rPr lang="en-US" dirty="0" err="1"/>
              <a:t>vahel</a:t>
            </a:r>
            <a:r>
              <a:rPr lang="en-US" dirty="0"/>
              <a:t>. Teine </a:t>
            </a:r>
            <a:r>
              <a:rPr lang="en-US" dirty="0" err="1"/>
              <a:t>määratlus</a:t>
            </a:r>
            <a:r>
              <a:rPr lang="en-US" dirty="0"/>
              <a:t>: </a:t>
            </a:r>
            <a:r>
              <a:rPr lang="en-US" dirty="0" err="1"/>
              <a:t>faasipinge</a:t>
            </a:r>
            <a:r>
              <a:rPr lang="en-US" dirty="0"/>
              <a:t> on </a:t>
            </a:r>
            <a:r>
              <a:rPr lang="en-US" dirty="0" err="1"/>
              <a:t>potentsiaalne</a:t>
            </a:r>
            <a:r>
              <a:rPr lang="en-US" dirty="0"/>
              <a:t> </a:t>
            </a:r>
            <a:r>
              <a:rPr lang="en-US" dirty="0" err="1"/>
              <a:t>erinevus</a:t>
            </a:r>
            <a:r>
              <a:rPr lang="en-US" dirty="0"/>
              <a:t> </a:t>
            </a:r>
            <a:r>
              <a:rPr lang="en-US" dirty="0" err="1"/>
              <a:t>liinijuhtme</a:t>
            </a:r>
            <a:r>
              <a:rPr lang="en-US" dirty="0"/>
              <a:t> ja </a:t>
            </a:r>
            <a:r>
              <a:rPr lang="en-US" dirty="0" err="1"/>
              <a:t>nullpunkti</a:t>
            </a:r>
            <a:r>
              <a:rPr lang="en-US" dirty="0"/>
              <a:t> </a:t>
            </a:r>
            <a:r>
              <a:rPr lang="en-US" dirty="0" err="1"/>
              <a:t>vahel</a:t>
            </a:r>
            <a:r>
              <a:rPr lang="en-US" dirty="0"/>
              <a:t>.</a:t>
            </a:r>
          </a:p>
          <a:p>
            <a:pPr marL="0" indent="0">
              <a:buNone/>
            </a:pPr>
            <a:r>
              <a:rPr lang="en-US" u="sng" dirty="0" err="1">
                <a:solidFill>
                  <a:srgbClr val="FF0000"/>
                </a:solidFill>
              </a:rPr>
              <a:t>Liinipinge</a:t>
            </a:r>
            <a:r>
              <a:rPr lang="en-US" dirty="0"/>
              <a:t> on </a:t>
            </a:r>
            <a:r>
              <a:rPr lang="en-US" dirty="0" err="1"/>
              <a:t>kahe</a:t>
            </a:r>
            <a:r>
              <a:rPr lang="en-US" dirty="0"/>
              <a:t> </a:t>
            </a:r>
            <a:r>
              <a:rPr lang="en-US" dirty="0" err="1"/>
              <a:t>liini</a:t>
            </a:r>
            <a:r>
              <a:rPr lang="en-US" dirty="0"/>
              <a:t> </a:t>
            </a:r>
            <a:r>
              <a:rPr lang="en-US" dirty="0" err="1"/>
              <a:t>juhtme</a:t>
            </a:r>
            <a:r>
              <a:rPr lang="en-US" dirty="0"/>
              <a:t> (</a:t>
            </a:r>
            <a:r>
              <a:rPr lang="en-US" dirty="0" err="1"/>
              <a:t>faaside</a:t>
            </a:r>
            <a:r>
              <a:rPr lang="en-US" dirty="0"/>
              <a:t> </a:t>
            </a:r>
            <a:r>
              <a:rPr lang="en-US" dirty="0" err="1"/>
              <a:t>vahel</a:t>
            </a:r>
            <a:r>
              <a:rPr lang="en-US" dirty="0"/>
              <a:t>) </a:t>
            </a:r>
            <a:r>
              <a:rPr lang="en-US" dirty="0" err="1"/>
              <a:t>potentsiaalne</a:t>
            </a:r>
            <a:r>
              <a:rPr lang="en-US" dirty="0"/>
              <a:t> </a:t>
            </a:r>
            <a:r>
              <a:rPr lang="en-US" dirty="0" err="1"/>
              <a:t>erinevus</a:t>
            </a:r>
            <a:r>
              <a:rPr lang="en-US" dirty="0"/>
              <a:t>.</a:t>
            </a:r>
          </a:p>
        </p:txBody>
      </p:sp>
      <p:pic>
        <p:nvPicPr>
          <p:cNvPr id="4" name="Рисунок 3">
            <a:extLst>
              <a:ext uri="{FF2B5EF4-FFF2-40B4-BE49-F238E27FC236}">
                <a16:creationId xmlns:a16="http://schemas.microsoft.com/office/drawing/2014/main" id="{7CA82BBD-531D-45E8-9CC5-99DB053216A6}"/>
              </a:ext>
            </a:extLst>
          </p:cNvPr>
          <p:cNvPicPr>
            <a:picLocks noChangeAspect="1"/>
          </p:cNvPicPr>
          <p:nvPr/>
        </p:nvPicPr>
        <p:blipFill>
          <a:blip r:embed="rId2"/>
          <a:stretch>
            <a:fillRect/>
          </a:stretch>
        </p:blipFill>
        <p:spPr>
          <a:xfrm>
            <a:off x="2001053" y="3429000"/>
            <a:ext cx="7583621" cy="3232363"/>
          </a:xfrm>
          <a:prstGeom prst="rect">
            <a:avLst/>
          </a:prstGeom>
        </p:spPr>
      </p:pic>
      <p:sp>
        <p:nvSpPr>
          <p:cNvPr id="7" name="Rectangle 6">
            <a:extLst>
              <a:ext uri="{FF2B5EF4-FFF2-40B4-BE49-F238E27FC236}">
                <a16:creationId xmlns:a16="http://schemas.microsoft.com/office/drawing/2014/main" id="{4CC5944A-AED9-E542-BCC5-CB59657CBDE6}"/>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Заголовок 1">
            <a:extLst>
              <a:ext uri="{FF2B5EF4-FFF2-40B4-BE49-F238E27FC236}">
                <a16:creationId xmlns:a16="http://schemas.microsoft.com/office/drawing/2014/main" id="{3E1D9B5E-6E9E-B045-26A2-2861E14C4DD9}"/>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VALEMID</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930692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238503" y="1887752"/>
            <a:ext cx="10230080" cy="4260027"/>
          </a:xfrm>
        </p:spPr>
        <p:txBody>
          <a:bodyPr/>
          <a:lstStyle/>
          <a:p>
            <a:pPr marL="0" indent="0">
              <a:buNone/>
            </a:pPr>
            <a:r>
              <a:rPr lang="en-US" dirty="0" err="1"/>
              <a:t>Tähega</a:t>
            </a:r>
            <a:r>
              <a:rPr lang="en-US" dirty="0"/>
              <a:t> </a:t>
            </a:r>
            <a:r>
              <a:rPr lang="en-US" dirty="0" err="1"/>
              <a:t>ühendatuna</a:t>
            </a:r>
            <a:endParaRPr lang="en-US" dirty="0"/>
          </a:p>
          <a:p>
            <a:pPr marL="0" indent="0">
              <a:buNone/>
            </a:pPr>
            <a:r>
              <a:rPr lang="en-US" dirty="0"/>
              <a:t> </a:t>
            </a:r>
          </a:p>
          <a:p>
            <a:pPr marL="0" indent="0">
              <a:buNone/>
            </a:pPr>
            <a:r>
              <a:rPr lang="en-US" dirty="0"/>
              <a:t>PY = 3 ∙ U</a:t>
            </a:r>
            <a:r>
              <a:rPr lang="et-EE" dirty="0"/>
              <a:t>f</a:t>
            </a:r>
            <a:r>
              <a:rPr lang="en-US" dirty="0"/>
              <a:t> ∙ I</a:t>
            </a:r>
            <a:r>
              <a:rPr lang="et-EE" dirty="0"/>
              <a:t>f</a:t>
            </a:r>
            <a:r>
              <a:rPr lang="en-US" dirty="0"/>
              <a:t> ∙ cos</a:t>
            </a:r>
            <a:r>
              <a:rPr lang="el-GR" dirty="0"/>
              <a:t>φ = 3 ∙ </a:t>
            </a:r>
            <a:r>
              <a:rPr lang="en-US" dirty="0"/>
              <a:t>U</a:t>
            </a:r>
            <a:r>
              <a:rPr lang="et-EE" dirty="0"/>
              <a:t>f</a:t>
            </a:r>
            <a:r>
              <a:rPr lang="en-US" dirty="0"/>
              <a:t> ∙ I ∙ cos</a:t>
            </a:r>
            <a:r>
              <a:rPr lang="el-GR" dirty="0"/>
              <a:t>φ.</a:t>
            </a:r>
          </a:p>
          <a:p>
            <a:pPr marL="0" indent="0">
              <a:buNone/>
            </a:pPr>
            <a:endParaRPr lang="el-GR" dirty="0"/>
          </a:p>
          <a:p>
            <a:pPr marL="0" indent="0">
              <a:buNone/>
            </a:pPr>
            <a:r>
              <a:rPr lang="en-US" dirty="0" err="1"/>
              <a:t>Kolmnurgas</a:t>
            </a:r>
            <a:r>
              <a:rPr lang="en-US" dirty="0"/>
              <a:t> </a:t>
            </a:r>
            <a:r>
              <a:rPr lang="en-US" dirty="0" err="1"/>
              <a:t>ühendatuna</a:t>
            </a:r>
            <a:endParaRPr lang="en-US" dirty="0"/>
          </a:p>
          <a:p>
            <a:pPr marL="0" indent="0">
              <a:buNone/>
            </a:pPr>
            <a:endParaRPr lang="en-US" dirty="0"/>
          </a:p>
          <a:p>
            <a:pPr marL="0" indent="0">
              <a:buNone/>
            </a:pPr>
            <a:r>
              <a:rPr lang="en-US" dirty="0"/>
              <a:t>  P∆ = 3 ∙ U</a:t>
            </a:r>
            <a:r>
              <a:rPr lang="et-EE" dirty="0"/>
              <a:t>f</a:t>
            </a:r>
            <a:r>
              <a:rPr lang="en-US" dirty="0"/>
              <a:t> ∙ I</a:t>
            </a:r>
            <a:r>
              <a:rPr lang="et-EE" dirty="0"/>
              <a:t>f</a:t>
            </a:r>
            <a:r>
              <a:rPr lang="en-US" dirty="0"/>
              <a:t> ∙ cos</a:t>
            </a:r>
            <a:r>
              <a:rPr lang="el-GR" dirty="0"/>
              <a:t>φ = 3 ∙ </a:t>
            </a:r>
            <a:r>
              <a:rPr lang="en-US" dirty="0"/>
              <a:t>U ∙ </a:t>
            </a:r>
            <a:r>
              <a:rPr lang="et-EE" dirty="0"/>
              <a:t>If</a:t>
            </a:r>
            <a:r>
              <a:rPr lang="en-US" dirty="0"/>
              <a:t> ∙ cos</a:t>
            </a:r>
            <a:r>
              <a:rPr lang="el-GR" dirty="0"/>
              <a:t>φ.</a:t>
            </a:r>
            <a:endParaRPr lang="en-US" dirty="0"/>
          </a:p>
        </p:txBody>
      </p:sp>
      <p:sp>
        <p:nvSpPr>
          <p:cNvPr id="4" name="TextBox 3">
            <a:extLst>
              <a:ext uri="{FF2B5EF4-FFF2-40B4-BE49-F238E27FC236}">
                <a16:creationId xmlns:a16="http://schemas.microsoft.com/office/drawing/2014/main" id="{3808F3B4-93D4-4F27-B656-5294DD4DBBCC}"/>
              </a:ext>
            </a:extLst>
          </p:cNvPr>
          <p:cNvSpPr txBox="1"/>
          <p:nvPr/>
        </p:nvSpPr>
        <p:spPr>
          <a:xfrm>
            <a:off x="3941577" y="1887752"/>
            <a:ext cx="8328752" cy="646331"/>
          </a:xfrm>
          <a:prstGeom prst="rect">
            <a:avLst/>
          </a:prstGeom>
          <a:noFill/>
        </p:spPr>
        <p:txBody>
          <a:bodyPr wrap="square" rtlCol="0">
            <a:spAutoFit/>
          </a:bodyPr>
          <a:lstStyle/>
          <a:p>
            <a:r>
              <a:rPr lang="en-US" u="sng" dirty="0" err="1">
                <a:solidFill>
                  <a:srgbClr val="FF0000"/>
                </a:solidFill>
              </a:rPr>
              <a:t>Kolmefaasilise</a:t>
            </a:r>
            <a:r>
              <a:rPr lang="en-US" u="sng" dirty="0">
                <a:solidFill>
                  <a:srgbClr val="FF0000"/>
                </a:solidFill>
              </a:rPr>
              <a:t> </a:t>
            </a:r>
            <a:r>
              <a:rPr lang="en-US" u="sng" dirty="0" err="1">
                <a:solidFill>
                  <a:srgbClr val="FF0000"/>
                </a:solidFill>
              </a:rPr>
              <a:t>voolu</a:t>
            </a:r>
            <a:r>
              <a:rPr lang="en-US" u="sng" dirty="0">
                <a:solidFill>
                  <a:srgbClr val="FF0000"/>
                </a:solidFill>
              </a:rPr>
              <a:t> </a:t>
            </a:r>
            <a:r>
              <a:rPr lang="en-US" u="sng" dirty="0" err="1">
                <a:solidFill>
                  <a:srgbClr val="FF0000"/>
                </a:solidFill>
              </a:rPr>
              <a:t>võimsus</a:t>
            </a:r>
            <a:r>
              <a:rPr lang="en-US" u="sng" dirty="0">
                <a:solidFill>
                  <a:srgbClr val="FF0000"/>
                </a:solidFill>
              </a:rPr>
              <a:t> </a:t>
            </a:r>
            <a:r>
              <a:rPr lang="en-US" u="sng" dirty="0" err="1">
                <a:solidFill>
                  <a:srgbClr val="FF0000"/>
                </a:solidFill>
              </a:rPr>
              <a:t>võrdub</a:t>
            </a:r>
            <a:r>
              <a:rPr lang="en-US" u="sng" dirty="0">
                <a:solidFill>
                  <a:srgbClr val="FF0000"/>
                </a:solidFill>
              </a:rPr>
              <a:t> </a:t>
            </a:r>
            <a:r>
              <a:rPr lang="en-US" u="sng" dirty="0" err="1">
                <a:solidFill>
                  <a:srgbClr val="FF0000"/>
                </a:solidFill>
              </a:rPr>
              <a:t>ühe</a:t>
            </a:r>
            <a:r>
              <a:rPr lang="en-US" u="sng" dirty="0">
                <a:solidFill>
                  <a:srgbClr val="FF0000"/>
                </a:solidFill>
              </a:rPr>
              <a:t> </a:t>
            </a:r>
            <a:r>
              <a:rPr lang="en-US" u="sng" dirty="0" err="1">
                <a:solidFill>
                  <a:srgbClr val="FF0000"/>
                </a:solidFill>
              </a:rPr>
              <a:t>faasi</a:t>
            </a:r>
            <a:r>
              <a:rPr lang="en-US" u="sng" dirty="0">
                <a:solidFill>
                  <a:srgbClr val="FF0000"/>
                </a:solidFill>
              </a:rPr>
              <a:t> </a:t>
            </a:r>
            <a:r>
              <a:rPr lang="en-US" u="sng" dirty="0" err="1">
                <a:solidFill>
                  <a:srgbClr val="FF0000"/>
                </a:solidFill>
              </a:rPr>
              <a:t>võimsuse</a:t>
            </a:r>
            <a:r>
              <a:rPr lang="en-US" u="sng" dirty="0">
                <a:solidFill>
                  <a:srgbClr val="FF0000"/>
                </a:solidFill>
              </a:rPr>
              <a:t> </a:t>
            </a:r>
            <a:r>
              <a:rPr lang="en-US" u="sng" dirty="0" err="1">
                <a:solidFill>
                  <a:srgbClr val="FF0000"/>
                </a:solidFill>
              </a:rPr>
              <a:t>kolmekordse</a:t>
            </a:r>
            <a:r>
              <a:rPr lang="en-US" u="sng" dirty="0">
                <a:solidFill>
                  <a:srgbClr val="FF0000"/>
                </a:solidFill>
              </a:rPr>
              <a:t> </a:t>
            </a:r>
            <a:r>
              <a:rPr lang="en-US" u="sng" dirty="0" err="1">
                <a:solidFill>
                  <a:srgbClr val="FF0000"/>
                </a:solidFill>
              </a:rPr>
              <a:t>võimsusega</a:t>
            </a:r>
            <a:r>
              <a:rPr lang="en-US" u="sng" dirty="0">
                <a:solidFill>
                  <a:srgbClr val="FF0000"/>
                </a:solidFill>
              </a:rPr>
              <a:t>.</a:t>
            </a:r>
            <a:r>
              <a:rPr lang="ru-RU" dirty="0">
                <a:solidFill>
                  <a:srgbClr val="FF0000"/>
                </a:solidFill>
              </a:rPr>
              <a:t> </a:t>
            </a:r>
            <a:endParaRPr lang="en-US" dirty="0">
              <a:solidFill>
                <a:srgbClr val="FF0000"/>
              </a:solidFill>
            </a:endParaRPr>
          </a:p>
          <a:p>
            <a:endParaRPr lang="en-US" dirty="0"/>
          </a:p>
        </p:txBody>
      </p:sp>
      <p:sp>
        <p:nvSpPr>
          <p:cNvPr id="7" name="Rectangle 6">
            <a:extLst>
              <a:ext uri="{FF2B5EF4-FFF2-40B4-BE49-F238E27FC236}">
                <a16:creationId xmlns:a16="http://schemas.microsoft.com/office/drawing/2014/main" id="{49A9AB7E-03CA-4857-3143-1EDCB303E20D}"/>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Заголовок 1">
            <a:extLst>
              <a:ext uri="{FF2B5EF4-FFF2-40B4-BE49-F238E27FC236}">
                <a16:creationId xmlns:a16="http://schemas.microsoft.com/office/drawing/2014/main" id="{C207DE71-2454-7D91-5FFD-87DD2DDA46C0}"/>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NÄIDE</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717256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838200" y="1825625"/>
            <a:ext cx="10515600" cy="1325563"/>
          </a:xfrm>
        </p:spPr>
        <p:txBody>
          <a:bodyPr/>
          <a:lstStyle/>
          <a:p>
            <a:pPr marL="0" indent="0">
              <a:buNone/>
            </a:pPr>
            <a:r>
              <a:rPr lang="et-EE" dirty="0"/>
              <a:t>Kolm elektriahju on ühendatud 3 x 230 V kolmefaasilise võrguga, millest igaühe takistus on 53 Ω. Arvutage kolmnurkühenduses ja tähtühenduses võimsus.</a:t>
            </a:r>
            <a:endParaRPr lang="en-US" dirty="0"/>
          </a:p>
          <a:p>
            <a:pPr marL="0" indent="0">
              <a:buNone/>
            </a:pPr>
            <a:endParaRPr lang="en-US" dirty="0"/>
          </a:p>
        </p:txBody>
      </p:sp>
      <p:sp>
        <p:nvSpPr>
          <p:cNvPr id="4" name="TextBox 3">
            <a:extLst>
              <a:ext uri="{FF2B5EF4-FFF2-40B4-BE49-F238E27FC236}">
                <a16:creationId xmlns:a16="http://schemas.microsoft.com/office/drawing/2014/main" id="{EC900DDA-2AB7-4662-A32D-AE85676E695D}"/>
              </a:ext>
            </a:extLst>
          </p:cNvPr>
          <p:cNvSpPr txBox="1"/>
          <p:nvPr/>
        </p:nvSpPr>
        <p:spPr>
          <a:xfrm>
            <a:off x="936434" y="3429000"/>
            <a:ext cx="4142342" cy="1477328"/>
          </a:xfrm>
          <a:prstGeom prst="rect">
            <a:avLst/>
          </a:prstGeom>
          <a:noFill/>
        </p:spPr>
        <p:txBody>
          <a:bodyPr wrap="square" rtlCol="0">
            <a:spAutoFit/>
          </a:bodyPr>
          <a:lstStyle/>
          <a:p>
            <a:r>
              <a:rPr lang="en-US" dirty="0" err="1"/>
              <a:t>Kui</a:t>
            </a:r>
            <a:r>
              <a:rPr lang="en-US" dirty="0"/>
              <a:t> </a:t>
            </a:r>
            <a:r>
              <a:rPr lang="en-US" dirty="0" err="1"/>
              <a:t>ahjud</a:t>
            </a:r>
            <a:r>
              <a:rPr lang="en-US" dirty="0"/>
              <a:t> on </a:t>
            </a:r>
            <a:r>
              <a:rPr lang="en-US" dirty="0" err="1"/>
              <a:t>ühendatud</a:t>
            </a:r>
            <a:r>
              <a:rPr lang="en-US" dirty="0"/>
              <a:t> </a:t>
            </a:r>
            <a:r>
              <a:rPr lang="en-US" dirty="0" err="1"/>
              <a:t>kolmnurgas</a:t>
            </a:r>
            <a:r>
              <a:rPr lang="en-US" dirty="0"/>
              <a:t>, siis</a:t>
            </a:r>
          </a:p>
          <a:p>
            <a:r>
              <a:rPr lang="en-US" dirty="0"/>
              <a:t>U</a:t>
            </a:r>
            <a:r>
              <a:rPr lang="et-EE" dirty="0"/>
              <a:t>f</a:t>
            </a:r>
            <a:r>
              <a:rPr lang="en-US" dirty="0"/>
              <a:t> = U</a:t>
            </a:r>
            <a:r>
              <a:rPr lang="et-EE" dirty="0"/>
              <a:t>L</a:t>
            </a:r>
            <a:r>
              <a:rPr lang="en-US" dirty="0"/>
              <a:t> = 230 V</a:t>
            </a:r>
          </a:p>
          <a:p>
            <a:r>
              <a:rPr lang="et-EE" dirty="0"/>
              <a:t>If</a:t>
            </a:r>
            <a:r>
              <a:rPr lang="en-US" dirty="0"/>
              <a:t> = </a:t>
            </a:r>
            <a:r>
              <a:rPr lang="en-US" dirty="0" err="1"/>
              <a:t>Uf</a:t>
            </a:r>
            <a:r>
              <a:rPr lang="en-US" dirty="0"/>
              <a:t> / Rf = 230/53 = 4,3A;</a:t>
            </a:r>
          </a:p>
          <a:p>
            <a:r>
              <a:rPr lang="en-US" dirty="0"/>
              <a:t>I</a:t>
            </a:r>
            <a:r>
              <a:rPr lang="et-EE" dirty="0"/>
              <a:t>L</a:t>
            </a:r>
            <a:r>
              <a:rPr lang="en-US" dirty="0"/>
              <a:t> = √3 ∙ </a:t>
            </a:r>
            <a:r>
              <a:rPr lang="et-EE" dirty="0"/>
              <a:t>If</a:t>
            </a:r>
            <a:r>
              <a:rPr lang="en-US" dirty="0"/>
              <a:t> = √3 ∙ 4,3 = 7,5A;</a:t>
            </a:r>
            <a:endParaRPr lang="et-EE" dirty="0"/>
          </a:p>
          <a:p>
            <a:r>
              <a:rPr lang="ru-RU" dirty="0"/>
              <a:t>P = √3 ∙ U ∙ I = √3∙230∙7,5 = 3000W = 3kW </a:t>
            </a:r>
            <a:endParaRPr lang="en-US" dirty="0"/>
          </a:p>
        </p:txBody>
      </p:sp>
      <p:sp>
        <p:nvSpPr>
          <p:cNvPr id="5" name="TextBox 4">
            <a:extLst>
              <a:ext uri="{FF2B5EF4-FFF2-40B4-BE49-F238E27FC236}">
                <a16:creationId xmlns:a16="http://schemas.microsoft.com/office/drawing/2014/main" id="{4D28642A-E0DD-4889-B4E8-FF871BF9A331}"/>
              </a:ext>
            </a:extLst>
          </p:cNvPr>
          <p:cNvSpPr txBox="1"/>
          <p:nvPr/>
        </p:nvSpPr>
        <p:spPr>
          <a:xfrm>
            <a:off x="6510969" y="3297506"/>
            <a:ext cx="4219460" cy="1754326"/>
          </a:xfrm>
          <a:prstGeom prst="rect">
            <a:avLst/>
          </a:prstGeom>
          <a:noFill/>
        </p:spPr>
        <p:txBody>
          <a:bodyPr wrap="square" rtlCol="0">
            <a:spAutoFit/>
          </a:bodyPr>
          <a:lstStyle/>
          <a:p>
            <a:r>
              <a:rPr lang="en-US" dirty="0" err="1"/>
              <a:t>Kui</a:t>
            </a:r>
            <a:r>
              <a:rPr lang="en-US" dirty="0"/>
              <a:t> </a:t>
            </a:r>
            <a:r>
              <a:rPr lang="en-US" dirty="0" err="1"/>
              <a:t>ahjud</a:t>
            </a:r>
            <a:r>
              <a:rPr lang="en-US" dirty="0"/>
              <a:t> on </a:t>
            </a:r>
            <a:r>
              <a:rPr lang="en-US" dirty="0" err="1"/>
              <a:t>ühendatud</a:t>
            </a:r>
            <a:r>
              <a:rPr lang="en-US" dirty="0"/>
              <a:t> </a:t>
            </a:r>
            <a:r>
              <a:rPr lang="en-US" dirty="0" err="1"/>
              <a:t>tähega</a:t>
            </a:r>
            <a:r>
              <a:rPr lang="en-US" dirty="0"/>
              <a:t>, siis</a:t>
            </a:r>
            <a:endParaRPr lang="et-EE" dirty="0"/>
          </a:p>
          <a:p>
            <a:r>
              <a:rPr lang="ru-RU" dirty="0"/>
              <a:t>U</a:t>
            </a:r>
            <a:r>
              <a:rPr lang="et-EE" baseline="-25000" dirty="0"/>
              <a:t>f</a:t>
            </a:r>
            <a:r>
              <a:rPr lang="ru-RU" dirty="0"/>
              <a:t> = U</a:t>
            </a:r>
            <a:r>
              <a:rPr lang="et-EE" baseline="-25000" dirty="0"/>
              <a:t>L</a:t>
            </a:r>
            <a:r>
              <a:rPr lang="ru-RU" dirty="0"/>
              <a:t> / √3 = 230 / √3 = 133В; </a:t>
            </a:r>
            <a:endParaRPr lang="en-US" dirty="0"/>
          </a:p>
          <a:p>
            <a:r>
              <a:rPr lang="ru-RU" dirty="0"/>
              <a:t>I</a:t>
            </a:r>
            <a:r>
              <a:rPr lang="et-EE" baseline="-25000" dirty="0"/>
              <a:t>f</a:t>
            </a:r>
            <a:r>
              <a:rPr lang="ru-RU" dirty="0"/>
              <a:t> = U</a:t>
            </a:r>
            <a:r>
              <a:rPr lang="et-EE" baseline="-25000" dirty="0"/>
              <a:t>f</a:t>
            </a:r>
            <a:r>
              <a:rPr lang="ru-RU" dirty="0"/>
              <a:t> / R</a:t>
            </a:r>
            <a:r>
              <a:rPr lang="et-EE" baseline="-25000" dirty="0"/>
              <a:t>f</a:t>
            </a:r>
            <a:r>
              <a:rPr lang="ru-RU" dirty="0"/>
              <a:t> =133 / 53 = 2,5А; </a:t>
            </a:r>
            <a:endParaRPr lang="en-US" dirty="0"/>
          </a:p>
          <a:p>
            <a:r>
              <a:rPr lang="ru-RU" dirty="0"/>
              <a:t>I</a:t>
            </a:r>
            <a:r>
              <a:rPr lang="et-EE" baseline="-25000" dirty="0"/>
              <a:t>L</a:t>
            </a:r>
            <a:r>
              <a:rPr lang="ru-RU" dirty="0"/>
              <a:t> = I</a:t>
            </a:r>
            <a:r>
              <a:rPr lang="et-EE" baseline="-25000" dirty="0"/>
              <a:t>f</a:t>
            </a:r>
            <a:r>
              <a:rPr lang="ru-RU" dirty="0"/>
              <a:t> = 2,5А </a:t>
            </a:r>
            <a:endParaRPr lang="en-US" dirty="0"/>
          </a:p>
          <a:p>
            <a:r>
              <a:rPr lang="ru-RU" dirty="0"/>
              <a:t>P = √3 ∙ U ∙ I = √3∙230∙2,5 = 996W = 1KW </a:t>
            </a:r>
            <a:endParaRPr lang="en-US" dirty="0"/>
          </a:p>
          <a:p>
            <a:endParaRPr lang="en-US" dirty="0"/>
          </a:p>
        </p:txBody>
      </p:sp>
      <p:sp>
        <p:nvSpPr>
          <p:cNvPr id="6" name="TextBox 5">
            <a:extLst>
              <a:ext uri="{FF2B5EF4-FFF2-40B4-BE49-F238E27FC236}">
                <a16:creationId xmlns:a16="http://schemas.microsoft.com/office/drawing/2014/main" id="{F8C52B37-3746-415F-BFCE-0D5D83CED75D}"/>
              </a:ext>
            </a:extLst>
          </p:cNvPr>
          <p:cNvSpPr txBox="1"/>
          <p:nvPr/>
        </p:nvSpPr>
        <p:spPr>
          <a:xfrm>
            <a:off x="3811836" y="5332164"/>
            <a:ext cx="5387248" cy="646331"/>
          </a:xfrm>
          <a:prstGeom prst="rect">
            <a:avLst/>
          </a:prstGeom>
          <a:noFill/>
        </p:spPr>
        <p:txBody>
          <a:bodyPr wrap="square" rtlCol="0">
            <a:spAutoFit/>
          </a:bodyPr>
          <a:lstStyle/>
          <a:p>
            <a:r>
              <a:rPr lang="en-US"/>
              <a:t>Sellest järeldub, et kui see on </a:t>
            </a:r>
            <a:r>
              <a:rPr lang="en-US" u="sng">
                <a:solidFill>
                  <a:srgbClr val="FF0000"/>
                </a:solidFill>
              </a:rPr>
              <a:t>ühendatud tähega</a:t>
            </a:r>
            <a:r>
              <a:rPr lang="en-US"/>
              <a:t>, on </a:t>
            </a:r>
            <a:r>
              <a:rPr lang="en-US" u="sng">
                <a:solidFill>
                  <a:srgbClr val="FF0000"/>
                </a:solidFill>
              </a:rPr>
              <a:t>võimsus 3 korda väiksem</a:t>
            </a:r>
            <a:r>
              <a:rPr lang="en-US"/>
              <a:t>.</a:t>
            </a:r>
          </a:p>
        </p:txBody>
      </p:sp>
      <p:sp>
        <p:nvSpPr>
          <p:cNvPr id="9" name="Rectangle 8">
            <a:extLst>
              <a:ext uri="{FF2B5EF4-FFF2-40B4-BE49-F238E27FC236}">
                <a16:creationId xmlns:a16="http://schemas.microsoft.com/office/drawing/2014/main" id="{42B43E98-6400-34BF-C2CC-ACE08D84DB96}"/>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Заголовок 1">
            <a:extLst>
              <a:ext uri="{FF2B5EF4-FFF2-40B4-BE49-F238E27FC236}">
                <a16:creationId xmlns:a16="http://schemas.microsoft.com/office/drawing/2014/main" id="{5F1EC973-70D5-33C9-972E-0DEAAEB48B3C}"/>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NÄIDE</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1642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760379" y="3800340"/>
            <a:ext cx="10515600" cy="3057660"/>
          </a:xfrm>
        </p:spPr>
        <p:txBody>
          <a:bodyPr>
            <a:normAutofit/>
          </a:bodyPr>
          <a:lstStyle/>
          <a:p>
            <a:pPr marL="0" indent="0" algn="just">
              <a:buNone/>
            </a:pPr>
            <a:r>
              <a:rPr lang="en-US" dirty="0"/>
              <a:t>Seda </a:t>
            </a:r>
            <a:r>
              <a:rPr lang="en-US" dirty="0" err="1"/>
              <a:t>kasutatakse</a:t>
            </a:r>
            <a:r>
              <a:rPr lang="en-US" dirty="0"/>
              <a:t> </a:t>
            </a:r>
            <a:r>
              <a:rPr lang="en-US" dirty="0" err="1"/>
              <a:t>praktikas</a:t>
            </a:r>
            <a:r>
              <a:rPr lang="en-US" dirty="0"/>
              <a:t> </a:t>
            </a:r>
            <a:r>
              <a:rPr lang="en-US" dirty="0" err="1"/>
              <a:t>võimsuse</a:t>
            </a:r>
            <a:r>
              <a:rPr lang="en-US" dirty="0"/>
              <a:t> </a:t>
            </a:r>
            <a:r>
              <a:rPr lang="en-US" dirty="0" err="1"/>
              <a:t>reguleerimiseks</a:t>
            </a:r>
            <a:r>
              <a:rPr lang="en-US" dirty="0"/>
              <a:t>. </a:t>
            </a:r>
            <a:r>
              <a:rPr lang="en-US" dirty="0" err="1"/>
              <a:t>Näiteks</a:t>
            </a:r>
            <a:r>
              <a:rPr lang="en-US" dirty="0"/>
              <a:t> </a:t>
            </a:r>
            <a:r>
              <a:rPr lang="en-US" dirty="0" err="1"/>
              <a:t>kasutatakse</a:t>
            </a:r>
            <a:r>
              <a:rPr lang="en-US" dirty="0"/>
              <a:t> </a:t>
            </a:r>
            <a:r>
              <a:rPr lang="en-US" dirty="0" err="1"/>
              <a:t>asünkroonmootorite</a:t>
            </a:r>
            <a:r>
              <a:rPr lang="en-US" dirty="0"/>
              <a:t> </a:t>
            </a:r>
            <a:r>
              <a:rPr lang="en-US" dirty="0" err="1"/>
              <a:t>käivitamisel</a:t>
            </a:r>
            <a:r>
              <a:rPr lang="en-US" dirty="0"/>
              <a:t> </a:t>
            </a:r>
            <a:r>
              <a:rPr lang="en-US" dirty="0" err="1"/>
              <a:t>tähe</a:t>
            </a:r>
            <a:r>
              <a:rPr lang="en-US" dirty="0"/>
              <a:t>-delta </a:t>
            </a:r>
            <a:r>
              <a:rPr lang="en-US" dirty="0" err="1"/>
              <a:t>lülitit</a:t>
            </a:r>
            <a:r>
              <a:rPr lang="en-US" dirty="0"/>
              <a:t>. </a:t>
            </a:r>
            <a:r>
              <a:rPr lang="en-US" dirty="0" err="1"/>
              <a:t>Mootor</a:t>
            </a:r>
            <a:r>
              <a:rPr lang="en-US" dirty="0"/>
              <a:t> </a:t>
            </a:r>
            <a:r>
              <a:rPr lang="en-US" dirty="0" err="1"/>
              <a:t>lülitatakse</a:t>
            </a:r>
            <a:r>
              <a:rPr lang="en-US" dirty="0"/>
              <a:t> </a:t>
            </a:r>
            <a:r>
              <a:rPr lang="en-US" dirty="0" err="1"/>
              <a:t>esmalt</a:t>
            </a:r>
            <a:r>
              <a:rPr lang="en-US" dirty="0"/>
              <a:t> </a:t>
            </a:r>
            <a:r>
              <a:rPr lang="en-US" dirty="0" err="1"/>
              <a:t>sisse</a:t>
            </a:r>
            <a:r>
              <a:rPr lang="en-US" dirty="0"/>
              <a:t> </a:t>
            </a:r>
            <a:r>
              <a:rPr lang="en-US" dirty="0" err="1"/>
              <a:t>tähega</a:t>
            </a:r>
            <a:r>
              <a:rPr lang="en-US" dirty="0"/>
              <a:t>, </a:t>
            </a:r>
            <a:r>
              <a:rPr lang="en-US" dirty="0" err="1"/>
              <a:t>seejärel</a:t>
            </a:r>
            <a:r>
              <a:rPr lang="en-US" dirty="0"/>
              <a:t> </a:t>
            </a:r>
            <a:r>
              <a:rPr lang="en-US" dirty="0" err="1"/>
              <a:t>kolmnurgaga</a:t>
            </a:r>
            <a:r>
              <a:rPr lang="en-US" dirty="0"/>
              <a:t>. </a:t>
            </a:r>
            <a:r>
              <a:rPr lang="en-US" dirty="0" err="1"/>
              <a:t>Seega</a:t>
            </a:r>
            <a:r>
              <a:rPr lang="en-US" dirty="0"/>
              <a:t> on </a:t>
            </a:r>
            <a:r>
              <a:rPr lang="en-US" dirty="0" err="1"/>
              <a:t>sisselülitamisel</a:t>
            </a:r>
            <a:r>
              <a:rPr lang="en-US" dirty="0"/>
              <a:t> </a:t>
            </a:r>
            <a:r>
              <a:rPr lang="en-US" dirty="0" err="1"/>
              <a:t>vool</a:t>
            </a:r>
            <a:r>
              <a:rPr lang="en-US" dirty="0"/>
              <a:t> (aga ka </a:t>
            </a:r>
            <a:r>
              <a:rPr lang="en-US" dirty="0" err="1"/>
              <a:t>pöördemoment</a:t>
            </a:r>
            <a:r>
              <a:rPr lang="en-US" dirty="0"/>
              <a:t>) kolm </a:t>
            </a:r>
            <a:r>
              <a:rPr lang="en-US" dirty="0" err="1"/>
              <a:t>korda</a:t>
            </a:r>
            <a:r>
              <a:rPr lang="en-US" dirty="0"/>
              <a:t> </a:t>
            </a:r>
            <a:r>
              <a:rPr lang="en-US" dirty="0" err="1"/>
              <a:t>väiksem</a:t>
            </a:r>
            <a:r>
              <a:rPr lang="en-US" dirty="0"/>
              <a:t>. </a:t>
            </a:r>
            <a:r>
              <a:rPr lang="en-US" dirty="0" err="1"/>
              <a:t>Deltaühendusega</a:t>
            </a:r>
            <a:r>
              <a:rPr lang="en-US" dirty="0"/>
              <a:t> </a:t>
            </a:r>
            <a:r>
              <a:rPr lang="en-US" dirty="0" err="1"/>
              <a:t>pealülititel</a:t>
            </a:r>
            <a:r>
              <a:rPr lang="en-US" dirty="0"/>
              <a:t> </a:t>
            </a:r>
            <a:r>
              <a:rPr lang="en-US" dirty="0" err="1"/>
              <a:t>võib</a:t>
            </a:r>
            <a:r>
              <a:rPr lang="en-US" dirty="0"/>
              <a:t> olla </a:t>
            </a:r>
            <a:r>
              <a:rPr lang="en-US" dirty="0" err="1"/>
              <a:t>väiksem</a:t>
            </a:r>
            <a:r>
              <a:rPr lang="en-US" dirty="0"/>
              <a:t> </a:t>
            </a:r>
            <a:r>
              <a:rPr lang="en-US" dirty="0" err="1"/>
              <a:t>nimivool</a:t>
            </a:r>
            <a:r>
              <a:rPr lang="en-US" dirty="0"/>
              <a:t>, </a:t>
            </a:r>
            <a:r>
              <a:rPr lang="en-US" dirty="0" err="1"/>
              <a:t>kui</a:t>
            </a:r>
            <a:r>
              <a:rPr lang="en-US" dirty="0"/>
              <a:t> </a:t>
            </a:r>
            <a:r>
              <a:rPr lang="en-US" dirty="0" err="1"/>
              <a:t>mootoril</a:t>
            </a:r>
            <a:r>
              <a:rPr lang="en-US" dirty="0"/>
              <a:t> on </a:t>
            </a:r>
            <a:r>
              <a:rPr lang="en-US" dirty="0" err="1"/>
              <a:t>näidatud</a:t>
            </a:r>
            <a:r>
              <a:rPr lang="en-US" dirty="0"/>
              <a:t>.</a:t>
            </a:r>
          </a:p>
        </p:txBody>
      </p:sp>
      <p:sp>
        <p:nvSpPr>
          <p:cNvPr id="4" name="TextBox 3">
            <a:extLst>
              <a:ext uri="{FF2B5EF4-FFF2-40B4-BE49-F238E27FC236}">
                <a16:creationId xmlns:a16="http://schemas.microsoft.com/office/drawing/2014/main" id="{40FB08EA-B188-432F-B64B-26CE3B61CB5C}"/>
              </a:ext>
            </a:extLst>
          </p:cNvPr>
          <p:cNvSpPr txBox="1"/>
          <p:nvPr/>
        </p:nvSpPr>
        <p:spPr>
          <a:xfrm>
            <a:off x="939402" y="2426407"/>
            <a:ext cx="9536935" cy="1200329"/>
          </a:xfrm>
          <a:prstGeom prst="rect">
            <a:avLst/>
          </a:prstGeom>
          <a:noFill/>
        </p:spPr>
        <p:txBody>
          <a:bodyPr wrap="square" rtlCol="0">
            <a:spAutoFit/>
          </a:bodyPr>
          <a:lstStyle/>
          <a:p>
            <a:r>
              <a:rPr lang="en-US" sz="3600" dirty="0" err="1"/>
              <a:t>Sellest</a:t>
            </a:r>
            <a:r>
              <a:rPr lang="en-US" sz="3600" dirty="0"/>
              <a:t> </a:t>
            </a:r>
            <a:r>
              <a:rPr lang="en-US" sz="3600" dirty="0" err="1"/>
              <a:t>järeldub</a:t>
            </a:r>
            <a:r>
              <a:rPr lang="en-US" sz="3600" dirty="0"/>
              <a:t>, et </a:t>
            </a:r>
            <a:r>
              <a:rPr lang="en-US" sz="3600" dirty="0" err="1"/>
              <a:t>kui</a:t>
            </a:r>
            <a:r>
              <a:rPr lang="en-US" sz="3600" dirty="0"/>
              <a:t> see on </a:t>
            </a:r>
            <a:r>
              <a:rPr lang="en-US" sz="3600" u="sng" dirty="0" err="1">
                <a:solidFill>
                  <a:srgbClr val="FF0000"/>
                </a:solidFill>
              </a:rPr>
              <a:t>ühendatud</a:t>
            </a:r>
            <a:r>
              <a:rPr lang="en-US" sz="3600" u="sng" dirty="0">
                <a:solidFill>
                  <a:srgbClr val="FF0000"/>
                </a:solidFill>
              </a:rPr>
              <a:t> </a:t>
            </a:r>
            <a:r>
              <a:rPr lang="en-US" sz="3600" u="sng" dirty="0" err="1">
                <a:solidFill>
                  <a:srgbClr val="FF0000"/>
                </a:solidFill>
              </a:rPr>
              <a:t>tähega</a:t>
            </a:r>
            <a:r>
              <a:rPr lang="en-US" sz="3600" dirty="0"/>
              <a:t>, on </a:t>
            </a:r>
            <a:r>
              <a:rPr lang="en-US" sz="3600" u="sng" dirty="0" err="1">
                <a:solidFill>
                  <a:srgbClr val="FF0000"/>
                </a:solidFill>
              </a:rPr>
              <a:t>võimsus</a:t>
            </a:r>
            <a:r>
              <a:rPr lang="en-US" sz="3600" u="sng" dirty="0">
                <a:solidFill>
                  <a:srgbClr val="FF0000"/>
                </a:solidFill>
              </a:rPr>
              <a:t> 3 </a:t>
            </a:r>
            <a:r>
              <a:rPr lang="en-US" sz="3600" u="sng" dirty="0" err="1">
                <a:solidFill>
                  <a:srgbClr val="FF0000"/>
                </a:solidFill>
              </a:rPr>
              <a:t>korda</a:t>
            </a:r>
            <a:r>
              <a:rPr lang="en-US" sz="3600" u="sng" dirty="0">
                <a:solidFill>
                  <a:srgbClr val="FF0000"/>
                </a:solidFill>
              </a:rPr>
              <a:t> </a:t>
            </a:r>
            <a:r>
              <a:rPr lang="en-US" sz="3600" u="sng" dirty="0" err="1">
                <a:solidFill>
                  <a:srgbClr val="FF0000"/>
                </a:solidFill>
              </a:rPr>
              <a:t>väiksem</a:t>
            </a:r>
            <a:r>
              <a:rPr lang="en-US" sz="3600" dirty="0"/>
              <a:t>.</a:t>
            </a:r>
          </a:p>
        </p:txBody>
      </p:sp>
      <p:sp>
        <p:nvSpPr>
          <p:cNvPr id="2" name="Rectangle 1">
            <a:extLst>
              <a:ext uri="{FF2B5EF4-FFF2-40B4-BE49-F238E27FC236}">
                <a16:creationId xmlns:a16="http://schemas.microsoft.com/office/drawing/2014/main" id="{83DA01F5-57C9-D1B4-B234-82707BEDBB4E}"/>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Заголовок 1">
            <a:extLst>
              <a:ext uri="{FF2B5EF4-FFF2-40B4-BE49-F238E27FC236}">
                <a16:creationId xmlns:a16="http://schemas.microsoft.com/office/drawing/2014/main" id="{FA9EBF43-23DC-D210-88D9-CBFE1B8C2B49}"/>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VÕIMSUS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866683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838200" y="1825625"/>
            <a:ext cx="10515600" cy="1603375"/>
          </a:xfrm>
        </p:spPr>
        <p:txBody>
          <a:bodyPr>
            <a:normAutofit lnSpcReduction="10000"/>
          </a:bodyPr>
          <a:lstStyle/>
          <a:p>
            <a:pPr marL="0" indent="0" algn="just">
              <a:buNone/>
            </a:pPr>
            <a:r>
              <a:rPr lang="en-US" dirty="0" err="1"/>
              <a:t>Kolmefaasilise</a:t>
            </a:r>
            <a:r>
              <a:rPr lang="en-US" dirty="0"/>
              <a:t> </a:t>
            </a:r>
            <a:r>
              <a:rPr lang="en-US" dirty="0" err="1"/>
              <a:t>võrgu</a:t>
            </a:r>
            <a:r>
              <a:rPr lang="en-US" dirty="0"/>
              <a:t> </a:t>
            </a:r>
            <a:r>
              <a:rPr lang="en-US" dirty="0" err="1"/>
              <a:t>allikaga</a:t>
            </a:r>
            <a:r>
              <a:rPr lang="en-US" dirty="0"/>
              <a:t> on </a:t>
            </a:r>
            <a:r>
              <a:rPr lang="en-US" dirty="0" err="1"/>
              <a:t>ühendatud</a:t>
            </a:r>
            <a:r>
              <a:rPr lang="en-US" dirty="0"/>
              <a:t> </a:t>
            </a:r>
            <a:r>
              <a:rPr lang="en-US" dirty="0" err="1"/>
              <a:t>ühtlane</a:t>
            </a:r>
            <a:r>
              <a:rPr lang="en-US" dirty="0"/>
              <a:t> </a:t>
            </a:r>
            <a:r>
              <a:rPr lang="en-US" dirty="0" err="1"/>
              <a:t>koormus.Liinipinge</a:t>
            </a:r>
            <a:r>
              <a:rPr lang="en-US" dirty="0"/>
              <a:t> UL=380V ja </a:t>
            </a:r>
            <a:r>
              <a:rPr lang="en-US" dirty="0" err="1"/>
              <a:t>sagedus</a:t>
            </a:r>
            <a:r>
              <a:rPr lang="en-US" dirty="0"/>
              <a:t> f=50Hz. </a:t>
            </a:r>
            <a:r>
              <a:rPr lang="en-US" dirty="0" err="1"/>
              <a:t>Süsteem</a:t>
            </a:r>
            <a:r>
              <a:rPr lang="en-US" dirty="0"/>
              <a:t> on </a:t>
            </a:r>
            <a:r>
              <a:rPr lang="en-US" dirty="0" err="1"/>
              <a:t>ühendatud</a:t>
            </a:r>
            <a:r>
              <a:rPr lang="en-US" dirty="0"/>
              <a:t> </a:t>
            </a:r>
            <a:r>
              <a:rPr lang="en-US" dirty="0" err="1"/>
              <a:t>tähega</a:t>
            </a:r>
            <a:r>
              <a:rPr lang="en-US" dirty="0"/>
              <a:t>. </a:t>
            </a:r>
            <a:r>
              <a:rPr lang="et-EE" dirty="0"/>
              <a:t>Faasi takistus</a:t>
            </a:r>
            <a:r>
              <a:rPr lang="en-US" dirty="0" err="1"/>
              <a:t>ega</a:t>
            </a:r>
            <a:r>
              <a:rPr lang="en-US" dirty="0"/>
              <a:t> Z=90Ohm ja </a:t>
            </a:r>
            <a:r>
              <a:rPr lang="en-US" dirty="0" err="1"/>
              <a:t>induktiivsusega</a:t>
            </a:r>
            <a:r>
              <a:rPr lang="en-US" dirty="0"/>
              <a:t> L=180mH. Leida: </a:t>
            </a:r>
            <a:r>
              <a:rPr lang="en-US" dirty="0" err="1"/>
              <a:t>aktiiv</a:t>
            </a:r>
            <a:r>
              <a:rPr lang="en-US" dirty="0"/>
              <a:t>-,</a:t>
            </a:r>
            <a:r>
              <a:rPr lang="en-US" dirty="0" err="1"/>
              <a:t>reaktiiv</a:t>
            </a:r>
            <a:r>
              <a:rPr lang="en-US" dirty="0"/>
              <a:t>- ja </a:t>
            </a:r>
            <a:r>
              <a:rPr lang="et-EE" dirty="0"/>
              <a:t>näivvõimsuse, </a:t>
            </a:r>
            <a:r>
              <a:rPr lang="et-EE" i="1" dirty="0"/>
              <a:t>cos φ, voolud IL ja If.</a:t>
            </a:r>
            <a:endParaRPr lang="en-US" dirty="0"/>
          </a:p>
        </p:txBody>
      </p:sp>
      <p:sp>
        <p:nvSpPr>
          <p:cNvPr id="4" name="TextBox 3">
            <a:extLst>
              <a:ext uri="{FF2B5EF4-FFF2-40B4-BE49-F238E27FC236}">
                <a16:creationId xmlns:a16="http://schemas.microsoft.com/office/drawing/2014/main" id="{B646E2CF-4EEE-455F-8303-D4EE0219AB8F}"/>
              </a:ext>
            </a:extLst>
          </p:cNvPr>
          <p:cNvSpPr txBox="1"/>
          <p:nvPr/>
        </p:nvSpPr>
        <p:spPr>
          <a:xfrm>
            <a:off x="838200" y="3646583"/>
            <a:ext cx="2654147" cy="923330"/>
          </a:xfrm>
          <a:prstGeom prst="rect">
            <a:avLst/>
          </a:prstGeom>
          <a:noFill/>
        </p:spPr>
        <p:txBody>
          <a:bodyPr wrap="square" rtlCol="0">
            <a:spAutoFit/>
          </a:bodyPr>
          <a:lstStyle/>
          <a:p>
            <a:r>
              <a:rPr lang="et-EE"/>
              <a:t>Faasipinge</a:t>
            </a:r>
            <a:r>
              <a:rPr lang="en-US"/>
              <a:t>:</a:t>
            </a:r>
          </a:p>
          <a:p>
            <a:r>
              <a:rPr lang="en-US"/>
              <a:t>Uf=UL/√‎</a:t>
            </a:r>
            <a:r>
              <a:rPr lang="ru-RU"/>
              <a:t>3 </a:t>
            </a:r>
          </a:p>
          <a:p>
            <a:endParaRPr lang="en-US"/>
          </a:p>
        </p:txBody>
      </p:sp>
      <p:sp>
        <p:nvSpPr>
          <p:cNvPr id="5" name="TextBox 4">
            <a:extLst>
              <a:ext uri="{FF2B5EF4-FFF2-40B4-BE49-F238E27FC236}">
                <a16:creationId xmlns:a16="http://schemas.microsoft.com/office/drawing/2014/main" id="{33F88E7B-F1E5-4A16-A5E5-D6C5CFE2F42C}"/>
              </a:ext>
            </a:extLst>
          </p:cNvPr>
          <p:cNvSpPr txBox="1"/>
          <p:nvPr/>
        </p:nvSpPr>
        <p:spPr>
          <a:xfrm>
            <a:off x="838200" y="4569913"/>
            <a:ext cx="2158388" cy="646331"/>
          </a:xfrm>
          <a:prstGeom prst="rect">
            <a:avLst/>
          </a:prstGeom>
          <a:noFill/>
        </p:spPr>
        <p:txBody>
          <a:bodyPr wrap="square" rtlCol="0">
            <a:spAutoFit/>
          </a:bodyPr>
          <a:lstStyle/>
          <a:p>
            <a:r>
              <a:rPr lang="et-EE"/>
              <a:t>Faasivool</a:t>
            </a:r>
            <a:r>
              <a:rPr lang="en-US"/>
              <a:t>:</a:t>
            </a:r>
          </a:p>
          <a:p>
            <a:r>
              <a:rPr lang="en-US"/>
              <a:t>If=Uf/Z</a:t>
            </a:r>
          </a:p>
        </p:txBody>
      </p:sp>
      <p:sp>
        <p:nvSpPr>
          <p:cNvPr id="6" name="TextBox 5">
            <a:extLst>
              <a:ext uri="{FF2B5EF4-FFF2-40B4-BE49-F238E27FC236}">
                <a16:creationId xmlns:a16="http://schemas.microsoft.com/office/drawing/2014/main" id="{2D1A2513-5316-4B80-98C4-8707AD2827FE}"/>
              </a:ext>
            </a:extLst>
          </p:cNvPr>
          <p:cNvSpPr txBox="1"/>
          <p:nvPr/>
        </p:nvSpPr>
        <p:spPr>
          <a:xfrm>
            <a:off x="716096" y="5409282"/>
            <a:ext cx="3371162" cy="646331"/>
          </a:xfrm>
          <a:prstGeom prst="rect">
            <a:avLst/>
          </a:prstGeom>
          <a:noFill/>
        </p:spPr>
        <p:txBody>
          <a:bodyPr wrap="square" rtlCol="0">
            <a:spAutoFit/>
          </a:bodyPr>
          <a:lstStyle/>
          <a:p>
            <a:r>
              <a:rPr lang="en-US"/>
              <a:t>Reaktiivtakistus faasis:</a:t>
            </a:r>
          </a:p>
          <a:p>
            <a:r>
              <a:rPr lang="en-US"/>
              <a:t>XL=</a:t>
            </a:r>
            <a:r>
              <a:rPr lang="el-GR"/>
              <a:t>ω</a:t>
            </a:r>
            <a:r>
              <a:rPr lang="et-EE"/>
              <a:t>L</a:t>
            </a: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69AE1A-04F7-408E-BE44-555DD557E6D0}"/>
                  </a:ext>
                </a:extLst>
              </p:cNvPr>
              <p:cNvSpPr txBox="1"/>
              <p:nvPr/>
            </p:nvSpPr>
            <p:spPr>
              <a:xfrm>
                <a:off x="4649118" y="3646583"/>
                <a:ext cx="3679634" cy="933012"/>
              </a:xfrm>
              <a:prstGeom prst="rect">
                <a:avLst/>
              </a:prstGeom>
              <a:noFill/>
            </p:spPr>
            <p:txBody>
              <a:bodyPr wrap="square" rtlCol="0">
                <a:spAutoFit/>
              </a:bodyPr>
              <a:lstStyle/>
              <a:p>
                <a:r>
                  <a:rPr lang="et-EE"/>
                  <a:t>Aktiivtakistus faasis</a:t>
                </a:r>
                <a:r>
                  <a:rPr lang="en-US"/>
                  <a:t>:</a:t>
                </a: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𝐿</m:t>
                              </m:r>
                            </m:sub>
                            <m:sup>
                              <m:r>
                                <a:rPr lang="en-US" b="0" i="1" smtClean="0">
                                  <a:latin typeface="Cambria Math" panose="02040503050406030204" pitchFamily="18" charset="0"/>
                                </a:rPr>
                                <m:t>2</m:t>
                              </m:r>
                            </m:sup>
                          </m:sSubSup>
                        </m:e>
                      </m:rad>
                    </m:oMath>
                  </m:oMathPara>
                </a14:m>
                <a:endParaRPr lang="en-US"/>
              </a:p>
            </p:txBody>
          </p:sp>
        </mc:Choice>
        <mc:Fallback xmlns="">
          <p:sp>
            <p:nvSpPr>
              <p:cNvPr id="7" name="TextBox 6">
                <a:extLst>
                  <a:ext uri="{FF2B5EF4-FFF2-40B4-BE49-F238E27FC236}">
                    <a16:creationId xmlns:a16="http://schemas.microsoft.com/office/drawing/2014/main" id="{A969AE1A-04F7-408E-BE44-555DD557E6D0}"/>
                  </a:ext>
                </a:extLst>
              </p:cNvPr>
              <p:cNvSpPr txBox="1">
                <a:spLocks noRot="1" noChangeAspect="1" noMove="1" noResize="1" noEditPoints="1" noAdjustHandles="1" noChangeArrowheads="1" noChangeShapeType="1" noTextEdit="1"/>
              </p:cNvSpPr>
              <p:nvPr/>
            </p:nvSpPr>
            <p:spPr>
              <a:xfrm>
                <a:off x="4649118" y="3646583"/>
                <a:ext cx="3679634" cy="933012"/>
              </a:xfrm>
              <a:prstGeom prst="rect">
                <a:avLst/>
              </a:prstGeom>
              <a:blipFill>
                <a:blip r:embed="rId2"/>
                <a:stretch>
                  <a:fillRect l="-1493" t="-326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6A06CCE-2C44-4AA5-8D0B-D35ED1F6FBE0}"/>
              </a:ext>
            </a:extLst>
          </p:cNvPr>
          <p:cNvSpPr txBox="1"/>
          <p:nvPr/>
        </p:nvSpPr>
        <p:spPr>
          <a:xfrm>
            <a:off x="4324119" y="4893078"/>
            <a:ext cx="3543761" cy="646331"/>
          </a:xfrm>
          <a:prstGeom prst="rect">
            <a:avLst/>
          </a:prstGeom>
          <a:noFill/>
        </p:spPr>
        <p:txBody>
          <a:bodyPr wrap="square" rtlCol="0">
            <a:spAutoFit/>
          </a:bodyPr>
          <a:lstStyle/>
          <a:p>
            <a:r>
              <a:rPr lang="en-US"/>
              <a:t>Induktiivpooli võimsustegur</a:t>
            </a:r>
            <a:r>
              <a:rPr lang="ru-RU"/>
              <a:t> </a:t>
            </a:r>
            <a:r>
              <a:rPr lang="et-EE" i="1"/>
              <a:t>cos φ</a:t>
            </a:r>
            <a:r>
              <a:rPr lang="en-US" i="1"/>
              <a:t>:</a:t>
            </a:r>
          </a:p>
          <a:p>
            <a:r>
              <a:rPr lang="et-EE" i="1"/>
              <a:t>cos φ</a:t>
            </a:r>
            <a:r>
              <a:rPr lang="en-US" i="1"/>
              <a:t>=</a:t>
            </a:r>
            <a:r>
              <a:rPr lang="ru-RU"/>
              <a:t> </a:t>
            </a:r>
            <a:r>
              <a:rPr lang="en-US"/>
              <a:t>R/Z</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82B9DAC-0226-4C7A-8BF7-DB4A9DE31293}"/>
                  </a:ext>
                </a:extLst>
              </p:cNvPr>
              <p:cNvSpPr txBox="1"/>
              <p:nvPr/>
            </p:nvSpPr>
            <p:spPr>
              <a:xfrm>
                <a:off x="8101263" y="3429000"/>
                <a:ext cx="3679634" cy="955967"/>
              </a:xfrm>
              <a:prstGeom prst="rect">
                <a:avLst/>
              </a:prstGeom>
              <a:noFill/>
            </p:spPr>
            <p:txBody>
              <a:bodyPr wrap="square" rtlCol="0">
                <a:spAutoFit/>
              </a:bodyPr>
              <a:lstStyle/>
              <a:p>
                <a:r>
                  <a:rPr lang="et-EE"/>
                  <a:t>Aktiivvõimsus</a:t>
                </a:r>
                <a:r>
                  <a:rPr lang="en-US"/>
                  <a:t>:</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𝑈𝑓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𝑐𝑜𝑠</m:t>
                      </m:r>
                      <m:r>
                        <a:rPr lang="en-US" i="1">
                          <a:latin typeface="Cambria Math" panose="02040503050406030204" pitchFamily="18" charset="0"/>
                          <a:ea typeface="Cambria Math" panose="02040503050406030204" pitchFamily="18" charset="0"/>
                        </a:rPr>
                        <m:t>𝜑</m:t>
                      </m:r>
                    </m:oMath>
                  </m:oMathPara>
                </a14:m>
                <a:endParaRPr lang="en-US" i="1"/>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𝜑</m:t>
                      </m:r>
                    </m:oMath>
                  </m:oMathPara>
                </a14:m>
                <a:endParaRPr lang="en-US"/>
              </a:p>
            </p:txBody>
          </p:sp>
        </mc:Choice>
        <mc:Fallback xmlns="">
          <p:sp>
            <p:nvSpPr>
              <p:cNvPr id="9" name="TextBox 8">
                <a:extLst>
                  <a:ext uri="{FF2B5EF4-FFF2-40B4-BE49-F238E27FC236}">
                    <a16:creationId xmlns:a16="http://schemas.microsoft.com/office/drawing/2014/main" id="{A82B9DAC-0226-4C7A-8BF7-DB4A9DE31293}"/>
                  </a:ext>
                </a:extLst>
              </p:cNvPr>
              <p:cNvSpPr txBox="1">
                <a:spLocks noRot="1" noChangeAspect="1" noMove="1" noResize="1" noEditPoints="1" noAdjustHandles="1" noChangeArrowheads="1" noChangeShapeType="1" noTextEdit="1"/>
              </p:cNvSpPr>
              <p:nvPr/>
            </p:nvSpPr>
            <p:spPr>
              <a:xfrm>
                <a:off x="8101263" y="3429000"/>
                <a:ext cx="3679634" cy="955967"/>
              </a:xfrm>
              <a:prstGeom prst="rect">
                <a:avLst/>
              </a:prstGeom>
              <a:blipFill>
                <a:blip r:embed="rId3"/>
                <a:stretch>
                  <a:fillRect l="-1490" t="-3846"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6E2192-690D-4D5C-9717-1524F04489BC}"/>
                  </a:ext>
                </a:extLst>
              </p:cNvPr>
              <p:cNvSpPr txBox="1"/>
              <p:nvPr/>
            </p:nvSpPr>
            <p:spPr>
              <a:xfrm>
                <a:off x="8101263" y="4893078"/>
                <a:ext cx="3371162" cy="1232966"/>
              </a:xfrm>
              <a:prstGeom prst="rect">
                <a:avLst/>
              </a:prstGeom>
              <a:noFill/>
            </p:spPr>
            <p:txBody>
              <a:bodyPr wrap="square" rtlCol="0">
                <a:spAutoFit/>
              </a:bodyPr>
              <a:lstStyle/>
              <a:p>
                <a:r>
                  <a:rPr lang="et-EE"/>
                  <a:t>Reaktiivvõimsus</a:t>
                </a:r>
                <a:r>
                  <a:rPr lang="en-US"/>
                  <a:t>:</a:t>
                </a:r>
              </a:p>
              <a:p>
                <a:r>
                  <a:rPr lang="en-US"/>
                  <a:t>Q</a:t>
                </a:r>
                <a14:m>
                  <m:oMath xmlns:m="http://schemas.openxmlformats.org/officeDocument/2006/math">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𝑈𝑓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𝐼𝑓</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𝜑</m:t>
                    </m:r>
                  </m:oMath>
                </a14:m>
                <a:endParaRPr lang="en-US" i="1">
                  <a:latin typeface="Cambria Math" panose="02040503050406030204" pitchFamily="18" charset="0"/>
                </a:endParaRPr>
              </a:p>
              <a:p>
                <a:r>
                  <a:rPr lang="en-US"/>
                  <a:t>Q</a:t>
                </a:r>
                <a14:m>
                  <m:oMath xmlns:m="http://schemas.openxmlformats.org/officeDocument/2006/math">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𝑈𝐿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𝐼𝐿</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𝜑</m:t>
                    </m:r>
                  </m:oMath>
                </a14:m>
                <a:endParaRPr lang="en-US"/>
              </a:p>
              <a:p>
                <a:endParaRPr lang="en-US"/>
              </a:p>
            </p:txBody>
          </p:sp>
        </mc:Choice>
        <mc:Fallback xmlns="">
          <p:sp>
            <p:nvSpPr>
              <p:cNvPr id="10" name="TextBox 9">
                <a:extLst>
                  <a:ext uri="{FF2B5EF4-FFF2-40B4-BE49-F238E27FC236}">
                    <a16:creationId xmlns:a16="http://schemas.microsoft.com/office/drawing/2014/main" id="{CC6E2192-690D-4D5C-9717-1524F04489BC}"/>
                  </a:ext>
                </a:extLst>
              </p:cNvPr>
              <p:cNvSpPr txBox="1">
                <a:spLocks noRot="1" noChangeAspect="1" noMove="1" noResize="1" noEditPoints="1" noAdjustHandles="1" noChangeArrowheads="1" noChangeShapeType="1" noTextEdit="1"/>
              </p:cNvSpPr>
              <p:nvPr/>
            </p:nvSpPr>
            <p:spPr>
              <a:xfrm>
                <a:off x="8101263" y="4893078"/>
                <a:ext cx="3371162" cy="1232966"/>
              </a:xfrm>
              <a:prstGeom prst="rect">
                <a:avLst/>
              </a:prstGeom>
              <a:blipFill>
                <a:blip r:embed="rId4"/>
                <a:stretch>
                  <a:fillRect l="-1627" t="-2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5EE545-B99B-48D1-A9AD-2269992FAB7C}"/>
                  </a:ext>
                </a:extLst>
              </p:cNvPr>
              <p:cNvSpPr txBox="1"/>
              <p:nvPr/>
            </p:nvSpPr>
            <p:spPr>
              <a:xfrm>
                <a:off x="4320641" y="5846544"/>
                <a:ext cx="3866921" cy="1226426"/>
              </a:xfrm>
              <a:prstGeom prst="rect">
                <a:avLst/>
              </a:prstGeom>
              <a:noFill/>
            </p:spPr>
            <p:txBody>
              <a:bodyPr wrap="square" rtlCol="0">
                <a:spAutoFit/>
              </a:bodyPr>
              <a:lstStyle/>
              <a:p>
                <a:r>
                  <a:rPr lang="et-EE"/>
                  <a:t>Näivvõimsus</a:t>
                </a:r>
                <a:r>
                  <a:rPr lang="en-US"/>
                  <a:t>:</a:t>
                </a:r>
              </a:p>
              <a:p>
                <a:r>
                  <a:rPr lang="en-US"/>
                  <a:t>S</a:t>
                </a:r>
                <a14:m>
                  <m:oMath xmlns:m="http://schemas.openxmlformats.org/officeDocument/2006/math">
                    <m:r>
                      <a:rPr lang="en-US" i="1">
                        <a:latin typeface="Cambria Math" panose="02040503050406030204" pitchFamily="18" charset="0"/>
                      </a:rPr>
                      <m:t>=3∙</m:t>
                    </m:r>
                    <m:r>
                      <a:rPr lang="en-US" i="1">
                        <a:latin typeface="Cambria Math" panose="02040503050406030204" pitchFamily="18" charset="0"/>
                        <a:ea typeface="Cambria Math" panose="02040503050406030204" pitchFamily="18" charset="0"/>
                      </a:rPr>
                      <m:t>𝑈𝑓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𝐼𝑓</m:t>
                    </m:r>
                  </m:oMath>
                </a14:m>
                <a:endParaRPr lang="en-US">
                  <a:ea typeface="Cambria Math" panose="02040503050406030204" pitchFamily="18" charset="0"/>
                </a:endParaRPr>
              </a:p>
              <a:p>
                <a:r>
                  <a:rPr lang="en-US"/>
                  <a:t>S</a:t>
                </a:r>
                <a14:m>
                  <m:oMath xmlns:m="http://schemas.openxmlformats.org/officeDocument/2006/math">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𝑈𝐿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𝐼𝐿</m:t>
                    </m:r>
                  </m:oMath>
                </a14:m>
                <a:endParaRPr lang="en-US"/>
              </a:p>
              <a:p>
                <a:endParaRPr lang="en-US"/>
              </a:p>
            </p:txBody>
          </p:sp>
        </mc:Choice>
        <mc:Fallback xmlns="">
          <p:sp>
            <p:nvSpPr>
              <p:cNvPr id="11" name="TextBox 10">
                <a:extLst>
                  <a:ext uri="{FF2B5EF4-FFF2-40B4-BE49-F238E27FC236}">
                    <a16:creationId xmlns:a16="http://schemas.microsoft.com/office/drawing/2014/main" id="{675EE545-B99B-48D1-A9AD-2269992FAB7C}"/>
                  </a:ext>
                </a:extLst>
              </p:cNvPr>
              <p:cNvSpPr txBox="1">
                <a:spLocks noRot="1" noChangeAspect="1" noMove="1" noResize="1" noEditPoints="1" noAdjustHandles="1" noChangeArrowheads="1" noChangeShapeType="1" noTextEdit="1"/>
              </p:cNvSpPr>
              <p:nvPr/>
            </p:nvSpPr>
            <p:spPr>
              <a:xfrm>
                <a:off x="4320641" y="5846544"/>
                <a:ext cx="3866921" cy="1226426"/>
              </a:xfrm>
              <a:prstGeom prst="rect">
                <a:avLst/>
              </a:prstGeom>
              <a:blipFill>
                <a:blip r:embed="rId5"/>
                <a:stretch>
                  <a:fillRect l="-1420" t="-2488"/>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50DAC989-9217-3C63-5E28-C0F496987D07}"/>
              </a:ext>
            </a:extLst>
          </p:cNvPr>
          <p:cNvSpPr/>
          <p:nvPr/>
        </p:nvSpPr>
        <p:spPr>
          <a:xfrm>
            <a:off x="0" y="-24238"/>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7" name="Заголовок 1">
            <a:extLst>
              <a:ext uri="{FF2B5EF4-FFF2-40B4-BE49-F238E27FC236}">
                <a16:creationId xmlns:a16="http://schemas.microsoft.com/office/drawing/2014/main" id="{F9C5BCC6-DC13-E8D3-096A-075AD0198323}"/>
              </a:ext>
            </a:extLst>
          </p:cNvPr>
          <p:cNvSpPr txBox="1">
            <a:spLocks/>
          </p:cNvSpPr>
          <p:nvPr/>
        </p:nvSpPr>
        <p:spPr>
          <a:xfrm>
            <a:off x="4871732" y="490400"/>
            <a:ext cx="2448533"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HARJUTUS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88444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820868-0286-D289-7348-25289F80F296}"/>
              </a:ext>
            </a:extLst>
          </p:cNvPr>
          <p:cNvSpPr/>
          <p:nvPr/>
        </p:nvSpPr>
        <p:spPr>
          <a:xfrm>
            <a:off x="0" y="2621685"/>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Заголовок 1">
            <a:extLst>
              <a:ext uri="{FF2B5EF4-FFF2-40B4-BE49-F238E27FC236}">
                <a16:creationId xmlns:a16="http://schemas.microsoft.com/office/drawing/2014/main" id="{802314D2-05B3-4203-B9A4-9B0F0D5E6EB5}"/>
              </a:ext>
            </a:extLst>
          </p:cNvPr>
          <p:cNvSpPr txBox="1">
            <a:spLocks/>
          </p:cNvSpPr>
          <p:nvPr/>
        </p:nvSpPr>
        <p:spPr>
          <a:xfrm>
            <a:off x="4224844" y="2998302"/>
            <a:ext cx="3742312"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ÜHENDUSVIISID</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30074320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33880C-577C-4BDA-B1AA-7B1C93C4F9CE}"/>
              </a:ext>
            </a:extLst>
          </p:cNvPr>
          <p:cNvSpPr>
            <a:spLocks noGrp="1"/>
          </p:cNvSpPr>
          <p:nvPr>
            <p:ph idx="1"/>
          </p:nvPr>
        </p:nvSpPr>
        <p:spPr>
          <a:xfrm>
            <a:off x="378705" y="344487"/>
            <a:ext cx="3282108" cy="4351338"/>
          </a:xfrm>
        </p:spPr>
        <p:txBody>
          <a:bodyPr>
            <a:normAutofit/>
          </a:bodyPr>
          <a:lstStyle/>
          <a:p>
            <a:pPr marL="0" indent="0">
              <a:buNone/>
            </a:pPr>
            <a:r>
              <a:rPr lang="et-EE" u="sng" dirty="0"/>
              <a:t>Tähtühendus</a:t>
            </a:r>
            <a:r>
              <a:rPr lang="en-US" u="sng" dirty="0"/>
              <a:t>:</a:t>
            </a:r>
          </a:p>
          <a:p>
            <a:pPr marL="0" indent="0">
              <a:buNone/>
            </a:pPr>
            <a:r>
              <a:rPr lang="en-US" sz="1900" dirty="0"/>
              <a:t>Generaatori </a:t>
            </a:r>
            <a:r>
              <a:rPr lang="en-US" sz="1900" dirty="0" err="1"/>
              <a:t>mähiste</a:t>
            </a:r>
            <a:r>
              <a:rPr lang="en-US" sz="1900" dirty="0"/>
              <a:t> </a:t>
            </a:r>
            <a:r>
              <a:rPr lang="en-US" sz="1900" dirty="0" err="1"/>
              <a:t>tähtühendusel</a:t>
            </a:r>
            <a:r>
              <a:rPr lang="en-US" sz="1900" dirty="0"/>
              <a:t> </a:t>
            </a:r>
            <a:r>
              <a:rPr lang="en-US" sz="1900" dirty="0" err="1"/>
              <a:t>ühendatakse</a:t>
            </a:r>
            <a:r>
              <a:rPr lang="en-US" sz="1900" dirty="0"/>
              <a:t> </a:t>
            </a:r>
            <a:r>
              <a:rPr lang="en-US" sz="1900" dirty="0" err="1"/>
              <a:t>faasimähiste</a:t>
            </a:r>
            <a:r>
              <a:rPr lang="en-US" sz="1900" dirty="0"/>
              <a:t> </a:t>
            </a:r>
            <a:r>
              <a:rPr lang="en-US" sz="1900" dirty="0" err="1">
                <a:solidFill>
                  <a:srgbClr val="FF0000"/>
                </a:solidFill>
              </a:rPr>
              <a:t>algused</a:t>
            </a:r>
            <a:r>
              <a:rPr lang="en-US" sz="1900" dirty="0"/>
              <a:t> U1, V1 ja W1 </a:t>
            </a:r>
            <a:r>
              <a:rPr lang="en-US" sz="1900" dirty="0" err="1">
                <a:solidFill>
                  <a:srgbClr val="FF0000"/>
                </a:solidFill>
              </a:rPr>
              <a:t>liinijuhtmetega</a:t>
            </a:r>
            <a:r>
              <a:rPr lang="en-US" sz="1900" dirty="0">
                <a:solidFill>
                  <a:srgbClr val="FF0000"/>
                </a:solidFill>
              </a:rPr>
              <a:t> </a:t>
            </a:r>
            <a:r>
              <a:rPr lang="en-US" sz="1900" dirty="0"/>
              <a:t>L1, L2 ja L3.</a:t>
            </a:r>
          </a:p>
          <a:p>
            <a:pPr marL="0" indent="0">
              <a:buNone/>
            </a:pPr>
            <a:r>
              <a:rPr lang="en-US" sz="1900" dirty="0" err="1"/>
              <a:t>Faasimähiste</a:t>
            </a:r>
            <a:r>
              <a:rPr lang="en-US" sz="1900" dirty="0"/>
              <a:t> </a:t>
            </a:r>
            <a:r>
              <a:rPr lang="en-US" sz="1900" dirty="0" err="1">
                <a:solidFill>
                  <a:srgbClr val="FF0000"/>
                </a:solidFill>
              </a:rPr>
              <a:t>lõpud</a:t>
            </a:r>
            <a:r>
              <a:rPr lang="en-US" sz="1900" dirty="0"/>
              <a:t> U2, V2 ja W3 </a:t>
            </a:r>
            <a:r>
              <a:rPr lang="en-US" sz="1900" dirty="0" err="1">
                <a:solidFill>
                  <a:srgbClr val="FF0000"/>
                </a:solidFill>
              </a:rPr>
              <a:t>ühendatakse</a:t>
            </a:r>
            <a:r>
              <a:rPr lang="en-US" sz="1900" dirty="0">
                <a:solidFill>
                  <a:srgbClr val="FF0000"/>
                </a:solidFill>
              </a:rPr>
              <a:t> </a:t>
            </a:r>
            <a:r>
              <a:rPr lang="en-US" sz="1900" dirty="0" err="1">
                <a:solidFill>
                  <a:srgbClr val="FF0000"/>
                </a:solidFill>
              </a:rPr>
              <a:t>kokku</a:t>
            </a:r>
            <a:r>
              <a:rPr lang="en-US" sz="1900" dirty="0">
                <a:solidFill>
                  <a:srgbClr val="FF0000"/>
                </a:solidFill>
              </a:rPr>
              <a:t>.</a:t>
            </a:r>
          </a:p>
          <a:p>
            <a:pPr marL="0" indent="0">
              <a:buNone/>
            </a:pPr>
            <a:r>
              <a:rPr lang="en-US" sz="1900" dirty="0" err="1">
                <a:solidFill>
                  <a:srgbClr val="FF0000"/>
                </a:solidFill>
              </a:rPr>
              <a:t>Neutraalpunktiga</a:t>
            </a:r>
            <a:r>
              <a:rPr lang="en-US" sz="1900" dirty="0">
                <a:solidFill>
                  <a:srgbClr val="FF0000"/>
                </a:solidFill>
              </a:rPr>
              <a:t> </a:t>
            </a:r>
            <a:r>
              <a:rPr lang="en-US" sz="1900" dirty="0" err="1"/>
              <a:t>ühendatakse</a:t>
            </a:r>
            <a:r>
              <a:rPr lang="en-US" sz="1900" dirty="0"/>
              <a:t> </a:t>
            </a:r>
            <a:r>
              <a:rPr lang="en-US" sz="1900" dirty="0" err="1"/>
              <a:t>neutraaljuhe</a:t>
            </a:r>
            <a:r>
              <a:rPr lang="en-US" sz="1900" dirty="0"/>
              <a:t> N.</a:t>
            </a:r>
          </a:p>
        </p:txBody>
      </p:sp>
      <p:pic>
        <p:nvPicPr>
          <p:cNvPr id="4" name="Рисунок 3">
            <a:extLst>
              <a:ext uri="{FF2B5EF4-FFF2-40B4-BE49-F238E27FC236}">
                <a16:creationId xmlns:a16="http://schemas.microsoft.com/office/drawing/2014/main" id="{3CB5B701-B22F-4D01-9EC0-B4CA19F26469}"/>
              </a:ext>
            </a:extLst>
          </p:cNvPr>
          <p:cNvPicPr>
            <a:picLocks noChangeAspect="1"/>
          </p:cNvPicPr>
          <p:nvPr/>
        </p:nvPicPr>
        <p:blipFill>
          <a:blip r:embed="rId2"/>
          <a:stretch>
            <a:fillRect/>
          </a:stretch>
        </p:blipFill>
        <p:spPr>
          <a:xfrm>
            <a:off x="-1" y="3614737"/>
            <a:ext cx="3548989" cy="2598776"/>
          </a:xfrm>
          <a:prstGeom prst="rect">
            <a:avLst/>
          </a:prstGeom>
        </p:spPr>
      </p:pic>
      <p:sp>
        <p:nvSpPr>
          <p:cNvPr id="5" name="Объект 2">
            <a:extLst>
              <a:ext uri="{FF2B5EF4-FFF2-40B4-BE49-F238E27FC236}">
                <a16:creationId xmlns:a16="http://schemas.microsoft.com/office/drawing/2014/main" id="{1097C3EE-1471-4FD0-895A-CBFC1FA2528D}"/>
              </a:ext>
            </a:extLst>
          </p:cNvPr>
          <p:cNvSpPr txBox="1">
            <a:spLocks/>
          </p:cNvSpPr>
          <p:nvPr/>
        </p:nvSpPr>
        <p:spPr>
          <a:xfrm>
            <a:off x="4293573" y="380502"/>
            <a:ext cx="32821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err="1"/>
              <a:t>Kolmnurk</a:t>
            </a:r>
            <a:r>
              <a:rPr lang="et-EE" u="sng" dirty="0"/>
              <a:t>ühendus</a:t>
            </a:r>
            <a:r>
              <a:rPr lang="en-US" u="sng" dirty="0"/>
              <a:t>:</a:t>
            </a:r>
            <a:endParaRPr lang="et-EE" u="sng" dirty="0"/>
          </a:p>
          <a:p>
            <a:pPr marL="0" indent="0">
              <a:buNone/>
            </a:pPr>
            <a:r>
              <a:rPr lang="en-US" sz="1900" dirty="0" err="1"/>
              <a:t>Kolmnurkühenduseks</a:t>
            </a:r>
            <a:r>
              <a:rPr lang="et-EE" sz="1900" dirty="0"/>
              <a:t> </a:t>
            </a:r>
            <a:r>
              <a:rPr lang="en-US" sz="1900" dirty="0" err="1"/>
              <a:t>ühendatakse</a:t>
            </a:r>
            <a:r>
              <a:rPr lang="en-US" sz="1900" dirty="0"/>
              <a:t>: </a:t>
            </a:r>
          </a:p>
          <a:p>
            <a:r>
              <a:rPr lang="en-US" sz="1900" dirty="0" err="1">
                <a:solidFill>
                  <a:srgbClr val="FF0000"/>
                </a:solidFill>
              </a:rPr>
              <a:t>esimese</a:t>
            </a:r>
            <a:r>
              <a:rPr lang="et-EE" sz="1900" dirty="0">
                <a:solidFill>
                  <a:srgbClr val="FF0000"/>
                </a:solidFill>
              </a:rPr>
              <a:t> </a:t>
            </a:r>
            <a:r>
              <a:rPr lang="en-US" sz="1900" dirty="0" err="1"/>
              <a:t>faasimähise</a:t>
            </a:r>
            <a:r>
              <a:rPr lang="en-US" sz="1900" dirty="0"/>
              <a:t> </a:t>
            </a:r>
            <a:r>
              <a:rPr lang="en-US" sz="1900" dirty="0" err="1">
                <a:solidFill>
                  <a:srgbClr val="FF0000"/>
                </a:solidFill>
              </a:rPr>
              <a:t>lõpp</a:t>
            </a:r>
            <a:r>
              <a:rPr lang="en-US" sz="1900" dirty="0"/>
              <a:t> U2 </a:t>
            </a:r>
            <a:r>
              <a:rPr lang="en-US" sz="1900" dirty="0" err="1">
                <a:solidFill>
                  <a:srgbClr val="FF0000"/>
                </a:solidFill>
              </a:rPr>
              <a:t>teise</a:t>
            </a:r>
            <a:r>
              <a:rPr lang="et-EE" sz="1900" dirty="0"/>
              <a:t> </a:t>
            </a:r>
            <a:r>
              <a:rPr lang="en-US" sz="1900" dirty="0" err="1"/>
              <a:t>faasimähise</a:t>
            </a:r>
            <a:r>
              <a:rPr lang="en-US" sz="1900" dirty="0"/>
              <a:t> </a:t>
            </a:r>
            <a:r>
              <a:rPr lang="en-US" sz="1900" dirty="0" err="1">
                <a:solidFill>
                  <a:srgbClr val="FF0000"/>
                </a:solidFill>
              </a:rPr>
              <a:t>algusega</a:t>
            </a:r>
            <a:r>
              <a:rPr lang="en-US" sz="1900" dirty="0"/>
              <a:t> V1,</a:t>
            </a:r>
          </a:p>
          <a:p>
            <a:r>
              <a:rPr lang="en-US" sz="1900" dirty="0"/>
              <a:t>selle </a:t>
            </a:r>
            <a:r>
              <a:rPr lang="en-US" sz="1900" dirty="0" err="1">
                <a:solidFill>
                  <a:srgbClr val="FF0000"/>
                </a:solidFill>
              </a:rPr>
              <a:t>lõpp</a:t>
            </a:r>
            <a:r>
              <a:rPr lang="en-US" sz="1900" dirty="0"/>
              <a:t> V2 </a:t>
            </a:r>
            <a:r>
              <a:rPr lang="en-US" sz="1900" dirty="0" err="1">
                <a:solidFill>
                  <a:srgbClr val="FF0000"/>
                </a:solidFill>
              </a:rPr>
              <a:t>kolmanda</a:t>
            </a:r>
            <a:r>
              <a:rPr lang="en-US" sz="1900" dirty="0"/>
              <a:t> </a:t>
            </a:r>
            <a:r>
              <a:rPr lang="en-US" sz="1900" dirty="0" err="1"/>
              <a:t>mähise</a:t>
            </a:r>
            <a:r>
              <a:rPr lang="en-US" sz="1900" dirty="0"/>
              <a:t> </a:t>
            </a:r>
            <a:r>
              <a:rPr lang="en-US" sz="1900" dirty="0" err="1">
                <a:solidFill>
                  <a:srgbClr val="FF0000"/>
                </a:solidFill>
              </a:rPr>
              <a:t>algusega</a:t>
            </a:r>
            <a:r>
              <a:rPr lang="en-US" sz="1900" dirty="0"/>
              <a:t> W1 ja</a:t>
            </a:r>
            <a:r>
              <a:rPr lang="et-EE" sz="1900" dirty="0"/>
              <a:t> </a:t>
            </a:r>
            <a:endParaRPr lang="en-US" sz="1900" dirty="0"/>
          </a:p>
          <a:p>
            <a:r>
              <a:rPr lang="en-US" sz="1900" dirty="0" err="1">
                <a:solidFill>
                  <a:srgbClr val="FF0000"/>
                </a:solidFill>
              </a:rPr>
              <a:t>kolmanda</a:t>
            </a:r>
            <a:r>
              <a:rPr lang="en-US" sz="1900" dirty="0">
                <a:solidFill>
                  <a:srgbClr val="FF0000"/>
                </a:solidFill>
              </a:rPr>
              <a:t> </a:t>
            </a:r>
            <a:r>
              <a:rPr lang="en-US" sz="1900" dirty="0" err="1">
                <a:solidFill>
                  <a:srgbClr val="FF0000"/>
                </a:solidFill>
              </a:rPr>
              <a:t>lõpp</a:t>
            </a:r>
            <a:r>
              <a:rPr lang="en-US" sz="1900" dirty="0">
                <a:solidFill>
                  <a:srgbClr val="FF0000"/>
                </a:solidFill>
              </a:rPr>
              <a:t> </a:t>
            </a:r>
            <a:r>
              <a:rPr lang="en-US" sz="1900" dirty="0"/>
              <a:t>W2 </a:t>
            </a:r>
            <a:r>
              <a:rPr lang="en-US" sz="1900" dirty="0" err="1">
                <a:solidFill>
                  <a:srgbClr val="FF0000"/>
                </a:solidFill>
              </a:rPr>
              <a:t>esimese</a:t>
            </a:r>
            <a:r>
              <a:rPr lang="en-US" sz="1900" dirty="0"/>
              <a:t> </a:t>
            </a:r>
            <a:r>
              <a:rPr lang="en-US" sz="1900" dirty="0" err="1"/>
              <a:t>mähise</a:t>
            </a:r>
            <a:r>
              <a:rPr lang="en-US" sz="1900" dirty="0"/>
              <a:t> </a:t>
            </a:r>
            <a:r>
              <a:rPr lang="en-US" sz="1900" dirty="0" err="1">
                <a:solidFill>
                  <a:srgbClr val="FF0000"/>
                </a:solidFill>
              </a:rPr>
              <a:t>algusega</a:t>
            </a:r>
            <a:r>
              <a:rPr lang="en-US" sz="1900" dirty="0"/>
              <a:t> U1.</a:t>
            </a:r>
          </a:p>
        </p:txBody>
      </p:sp>
      <p:pic>
        <p:nvPicPr>
          <p:cNvPr id="6" name="Рисунок 5">
            <a:extLst>
              <a:ext uri="{FF2B5EF4-FFF2-40B4-BE49-F238E27FC236}">
                <a16:creationId xmlns:a16="http://schemas.microsoft.com/office/drawing/2014/main" id="{C3AD9DED-5D52-42B5-A90A-D54F8D4740C6}"/>
              </a:ext>
            </a:extLst>
          </p:cNvPr>
          <p:cNvPicPr>
            <a:picLocks noChangeAspect="1"/>
          </p:cNvPicPr>
          <p:nvPr/>
        </p:nvPicPr>
        <p:blipFill>
          <a:blip r:embed="rId3"/>
          <a:stretch>
            <a:fillRect/>
          </a:stretch>
        </p:blipFill>
        <p:spPr>
          <a:xfrm>
            <a:off x="3844123" y="3715093"/>
            <a:ext cx="3790217" cy="249842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F962A4-13C9-4CD0-AC5E-432F7B3F0C2E}"/>
                  </a:ext>
                </a:extLst>
              </p:cNvPr>
              <p:cNvSpPr txBox="1"/>
              <p:nvPr/>
            </p:nvSpPr>
            <p:spPr>
              <a:xfrm>
                <a:off x="8362677" y="380502"/>
                <a:ext cx="3604854" cy="5623463"/>
              </a:xfrm>
              <a:prstGeom prst="rect">
                <a:avLst/>
              </a:prstGeom>
              <a:noFill/>
            </p:spPr>
            <p:txBody>
              <a:bodyPr wrap="square" rtlCol="0">
                <a:spAutoFit/>
              </a:bodyPr>
              <a:lstStyle/>
              <a:p>
                <a:pPr algn="ctr"/>
                <a:r>
                  <a:rPr lang="et-EE" sz="2800" u="sng"/>
                  <a:t>Pinge</a:t>
                </a:r>
                <a:r>
                  <a:rPr lang="en-US" sz="2800" u="sng"/>
                  <a:t>:</a:t>
                </a:r>
              </a:p>
              <a:p>
                <a:r>
                  <a:rPr lang="et-EE" sz="2800" i="1"/>
                  <a:t>Tähtühendus</a:t>
                </a:r>
                <a:r>
                  <a:rPr lang="en-US" sz="2800"/>
                  <a:t>:</a:t>
                </a:r>
              </a:p>
              <a:p>
                <a:r>
                  <a:rPr lang="en-US"/>
                  <a:t>Faasimähise alguse ja lõpu vahelist pinget nimetatakse </a:t>
                </a:r>
                <a:r>
                  <a:rPr lang="en-US" u="sng">
                    <a:solidFill>
                      <a:srgbClr val="FF0000"/>
                    </a:solidFill>
                  </a:rPr>
                  <a:t>faasipingeks</a:t>
                </a:r>
              </a:p>
              <a:p>
                <a:r>
                  <a:rPr lang="en-US">
                    <a:solidFill>
                      <a:srgbClr val="FF0000"/>
                    </a:solidFill>
                  </a:rPr>
                  <a:t>T</a:t>
                </a:r>
                <a:r>
                  <a:rPr lang="et-EE">
                    <a:solidFill>
                      <a:srgbClr val="FF0000"/>
                    </a:solidFill>
                  </a:rPr>
                  <a:t>ähistatakse</a:t>
                </a:r>
                <a:r>
                  <a:rPr lang="en-US"/>
                  <a:t> </a:t>
                </a:r>
                <a14:m>
                  <m:oMath xmlns:m="http://schemas.openxmlformats.org/officeDocument/2006/math">
                    <m:sSub>
                      <m:sSubPr>
                        <m:ctrlPr>
                          <a:rPr lang="en-US" i="1" smtClean="0">
                            <a:solidFill>
                              <a:srgbClr val="FF0000"/>
                            </a:solidFill>
                            <a:latin typeface="Cambria Math" panose="02040503050406030204" pitchFamily="18" charset="0"/>
                          </a:rPr>
                        </m:ctrlPr>
                      </m:sSubPr>
                      <m:e>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𝑈</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𝑈</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𝑈</m:t>
                            </m:r>
                          </m:e>
                          <m:sub>
                            <m:r>
                              <a:rPr lang="en-US" b="0" i="1" smtClean="0">
                                <a:solidFill>
                                  <a:srgbClr val="FF0000"/>
                                </a:solidFill>
                                <a:latin typeface="Cambria Math" panose="02040503050406030204" pitchFamily="18" charset="0"/>
                              </a:rPr>
                              <m:t>3</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𝑈</m:t>
                        </m:r>
                      </m:e>
                      <m:sub>
                        <m:r>
                          <a:rPr lang="en-US" b="0" i="1" smtClean="0">
                            <a:solidFill>
                              <a:srgbClr val="FF0000"/>
                            </a:solidFill>
                            <a:latin typeface="Cambria Math" panose="02040503050406030204" pitchFamily="18" charset="0"/>
                          </a:rPr>
                          <m:t>𝑓</m:t>
                        </m:r>
                      </m:sub>
                    </m:sSub>
                  </m:oMath>
                </a14:m>
                <a:endParaRPr lang="en-US"/>
              </a:p>
              <a:p>
                <a:r>
                  <a:rPr lang="en-US"/>
                  <a:t>Faasimähiste alguste, seega ka liinijuhtmete vahelist</a:t>
                </a:r>
              </a:p>
              <a:p>
                <a:r>
                  <a:rPr lang="en-US"/>
                  <a:t>pinget nimetatakse </a:t>
                </a:r>
                <a:r>
                  <a:rPr lang="en-US" u="sng">
                    <a:solidFill>
                      <a:srgbClr val="FF0000"/>
                    </a:solidFill>
                  </a:rPr>
                  <a:t>liinipingeks</a:t>
                </a:r>
              </a:p>
              <a:p>
                <a:r>
                  <a:rPr lang="en-US">
                    <a:solidFill>
                      <a:srgbClr val="FF0000"/>
                    </a:solidFill>
                  </a:rPr>
                  <a:t>T</a:t>
                </a:r>
                <a:r>
                  <a:rPr lang="et-EE">
                    <a:solidFill>
                      <a:srgbClr val="FF0000"/>
                    </a:solidFill>
                  </a:rPr>
                  <a:t>ähistatakse</a:t>
                </a:r>
                <a:r>
                  <a:rPr lang="en-US"/>
                  <a:t> </a:t>
                </a:r>
                <a14:m>
                  <m:oMath xmlns:m="http://schemas.openxmlformats.org/officeDocument/2006/math">
                    <m:sSub>
                      <m:sSubPr>
                        <m:ctrlPr>
                          <a:rPr lang="en-US" i="1">
                            <a:solidFill>
                              <a:srgbClr val="FF0000"/>
                            </a:solidFill>
                            <a:latin typeface="Cambria Math" panose="02040503050406030204" pitchFamily="18" charset="0"/>
                          </a:rPr>
                        </m:ctrlPr>
                      </m:sSub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i="1">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3</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i="1">
                                <a:solidFill>
                                  <a:srgbClr val="FF0000"/>
                                </a:solidFill>
                                <a:latin typeface="Cambria Math" panose="02040503050406030204" pitchFamily="18" charset="0"/>
                              </a:rPr>
                              <m:t>3</m:t>
                            </m:r>
                            <m:r>
                              <a:rPr lang="en-US" b="0" i="1" smtClean="0">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𝑈</m:t>
                        </m:r>
                      </m:e>
                      <m:sub>
                        <m:r>
                          <a:rPr lang="en-US" b="0" i="1" smtClean="0">
                            <a:solidFill>
                              <a:srgbClr val="FF0000"/>
                            </a:solidFill>
                            <a:latin typeface="Cambria Math" panose="02040503050406030204" pitchFamily="18" charset="0"/>
                          </a:rPr>
                          <m:t>𝑙</m:t>
                        </m:r>
                      </m:sub>
                    </m:sSub>
                  </m:oMath>
                </a14:m>
                <a:endParaRPr lang="en-US"/>
              </a:p>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𝑙</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𝑣𝑒𝑘𝑡𝑜𝑟𝑑𝑖𝑎𝑔𝑟𝑎𝑚𝑚</m:t>
                      </m:r>
                    </m:oMath>
                  </m:oMathPara>
                </a14:m>
                <a:endParaRPr lang="en-US"/>
              </a:p>
              <a:p>
                <a:endParaRPr lang="en-US"/>
              </a:p>
              <a:p>
                <a:endParaRPr lang="en-US"/>
              </a:p>
              <a:p>
                <a:r>
                  <a:rPr lang="en-US" sz="2800" i="1"/>
                  <a:t>Kolmnurk</a:t>
                </a:r>
                <a:r>
                  <a:rPr lang="et-EE" sz="2800" i="1"/>
                  <a:t>ühendus</a:t>
                </a:r>
                <a:r>
                  <a:rPr lang="en-US" sz="2800"/>
                  <a:t>:</a:t>
                </a:r>
              </a:p>
              <a:p>
                <a:r>
                  <a:rPr lang="nn-NO"/>
                  <a:t>Liinipinged on kolmnurkühenduse korral võrdsed</a:t>
                </a:r>
                <a:r>
                  <a:rPr lang="et-EE"/>
                  <a:t> </a:t>
                </a:r>
                <a:r>
                  <a:rPr lang="nn-NO"/>
                  <a:t>faasipingetega:</a:t>
                </a:r>
                <a:endParaRPr lang="et-EE"/>
              </a:p>
              <a:p>
                <a:pPr/>
                <a14:m>
                  <m:oMathPara xmlns:m="http://schemas.openxmlformats.org/officeDocument/2006/math">
                    <m:oMathParaPr>
                      <m:jc m:val="left"/>
                    </m:oMathParaPr>
                    <m:oMath xmlns:m="http://schemas.openxmlformats.org/officeDocument/2006/math">
                      <m:sSub>
                        <m:sSubPr>
                          <m:ctrlPr>
                            <a:rPr lang="en-US" i="1" smtClean="0">
                              <a:solidFill>
                                <a:srgbClr val="FF0000"/>
                              </a:solidFill>
                              <a:latin typeface="Cambria Math" panose="02040503050406030204" pitchFamily="18" charset="0"/>
                            </a:rPr>
                          </m:ctrlPr>
                        </m:sSub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i="1">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i="1">
                                  <a:solidFill>
                                    <a:srgbClr val="FF0000"/>
                                  </a:solidFill>
                                  <a:latin typeface="Cambria Math" panose="02040503050406030204" pitchFamily="18" charset="0"/>
                                </a:rPr>
                                <m:t>12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i="1">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i="1">
                                  <a:solidFill>
                                    <a:srgbClr val="FF0000"/>
                                  </a:solidFill>
                                  <a:latin typeface="Cambria Math" panose="02040503050406030204" pitchFamily="18" charset="0"/>
                                </a:rPr>
                                <m:t>23</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b="0" i="1" smtClean="0">
                                  <a:solidFill>
                                    <a:srgbClr val="FF0000"/>
                                  </a:solidFill>
                                  <a:latin typeface="Cambria Math" panose="02040503050406030204" pitchFamily="18" charset="0"/>
                                </a:rPr>
                                <m:t>3</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i="1">
                                  <a:solidFill>
                                    <a:srgbClr val="FF0000"/>
                                  </a:solidFill>
                                  <a:latin typeface="Cambria Math" panose="02040503050406030204" pitchFamily="18" charset="0"/>
                                </a:rPr>
                                <m:t>31</m:t>
                              </m:r>
                            </m:sub>
                          </m:sSub>
                          <m:r>
                            <a:rPr lang="en-US" i="1" smtClean="0">
                              <a:solidFill>
                                <a:srgbClr val="FF0000"/>
                              </a:solidFill>
                              <a:latin typeface="Cambria Math" panose="02040503050406030204" pitchFamily="18" charset="0"/>
                            </a:rPr>
                            <m:t>;</m:t>
                          </m:r>
                        </m:e>
                        <m:sub/>
                      </m:sSub>
                    </m:oMath>
                  </m:oMathPara>
                </a14:m>
                <a:endParaRPr lang="en-US"/>
              </a:p>
              <a:p>
                <a:pPr/>
                <a14:m>
                  <m:oMathPara xmlns:m="http://schemas.openxmlformats.org/officeDocument/2006/math">
                    <m:oMathParaPr>
                      <m:jc m:val="left"/>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b="0" i="1" smtClean="0">
                              <a:solidFill>
                                <a:srgbClr val="FF0000"/>
                              </a:solidFill>
                              <a:latin typeface="Cambria Math" panose="02040503050406030204" pitchFamily="18" charset="0"/>
                            </a:rPr>
                            <m:t>𝑓</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𝑈</m:t>
                          </m:r>
                        </m:e>
                        <m:sub>
                          <m:r>
                            <a:rPr lang="en-US" b="0" i="1" smtClean="0">
                              <a:solidFill>
                                <a:srgbClr val="FF0000"/>
                              </a:solidFill>
                              <a:latin typeface="Cambria Math" panose="02040503050406030204" pitchFamily="18" charset="0"/>
                            </a:rPr>
                            <m:t>𝑙</m:t>
                          </m:r>
                        </m:sub>
                      </m:sSub>
                    </m:oMath>
                  </m:oMathPara>
                </a14:m>
                <a:endParaRPr lang="en-US"/>
              </a:p>
              <a:p>
                <a:endParaRPr lang="en-US"/>
              </a:p>
            </p:txBody>
          </p:sp>
        </mc:Choice>
        <mc:Fallback xmlns="">
          <p:sp>
            <p:nvSpPr>
              <p:cNvPr id="7" name="TextBox 6">
                <a:extLst>
                  <a:ext uri="{FF2B5EF4-FFF2-40B4-BE49-F238E27FC236}">
                    <a16:creationId xmlns:a16="http://schemas.microsoft.com/office/drawing/2014/main" id="{3FF962A4-13C9-4CD0-AC5E-432F7B3F0C2E}"/>
                  </a:ext>
                </a:extLst>
              </p:cNvPr>
              <p:cNvSpPr txBox="1">
                <a:spLocks noRot="1" noChangeAspect="1" noMove="1" noResize="1" noEditPoints="1" noAdjustHandles="1" noChangeArrowheads="1" noChangeShapeType="1" noTextEdit="1"/>
              </p:cNvSpPr>
              <p:nvPr/>
            </p:nvSpPr>
            <p:spPr>
              <a:xfrm>
                <a:off x="8362677" y="380502"/>
                <a:ext cx="3604854" cy="5623463"/>
              </a:xfrm>
              <a:prstGeom prst="rect">
                <a:avLst/>
              </a:prstGeom>
              <a:blipFill>
                <a:blip r:embed="rId4"/>
                <a:stretch>
                  <a:fillRect l="-3553" t="-975"/>
                </a:stretch>
              </a:blipFill>
            </p:spPr>
            <p:txBody>
              <a:bodyPr/>
              <a:lstStyle/>
              <a:p>
                <a:r>
                  <a:rPr lang="en-US">
                    <a:noFill/>
                  </a:rPr>
                  <a:t> </a:t>
                </a:r>
              </a:p>
            </p:txBody>
          </p:sp>
        </mc:Fallback>
      </mc:AlternateContent>
      <p:cxnSp>
        <p:nvCxnSpPr>
          <p:cNvPr id="8" name="Прямая соединительная линия 7">
            <a:extLst>
              <a:ext uri="{FF2B5EF4-FFF2-40B4-BE49-F238E27FC236}">
                <a16:creationId xmlns:a16="http://schemas.microsoft.com/office/drawing/2014/main" id="{5E7EDB63-7472-4E34-B7AE-D9BAF2908720}"/>
              </a:ext>
            </a:extLst>
          </p:cNvPr>
          <p:cNvCxnSpPr/>
          <p:nvPr/>
        </p:nvCxnSpPr>
        <p:spPr>
          <a:xfrm flipH="1">
            <a:off x="4010541" y="0"/>
            <a:ext cx="34227" cy="68580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Прямая соединительная линия 8">
            <a:extLst>
              <a:ext uri="{FF2B5EF4-FFF2-40B4-BE49-F238E27FC236}">
                <a16:creationId xmlns:a16="http://schemas.microsoft.com/office/drawing/2014/main" id="{E6D1273C-2AA6-4258-BF43-B72D37D7A118}"/>
              </a:ext>
            </a:extLst>
          </p:cNvPr>
          <p:cNvCxnSpPr/>
          <p:nvPr/>
        </p:nvCxnSpPr>
        <p:spPr>
          <a:xfrm flipH="1">
            <a:off x="8130120" y="-63347"/>
            <a:ext cx="34227" cy="68580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56680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39BF24-38A0-8A22-E63A-0706EC9E4381}"/>
              </a:ext>
            </a:extLst>
          </p:cNvPr>
          <p:cNvSpPr/>
          <p:nvPr/>
        </p:nvSpPr>
        <p:spPr>
          <a:xfrm>
            <a:off x="0" y="2621685"/>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Заголовок 1">
            <a:extLst>
              <a:ext uri="{FF2B5EF4-FFF2-40B4-BE49-F238E27FC236}">
                <a16:creationId xmlns:a16="http://schemas.microsoft.com/office/drawing/2014/main" id="{82A816E3-8C55-3417-0DB4-50AD80366425}"/>
              </a:ext>
            </a:extLst>
          </p:cNvPr>
          <p:cNvSpPr txBox="1">
            <a:spLocks/>
          </p:cNvSpPr>
          <p:nvPr/>
        </p:nvSpPr>
        <p:spPr>
          <a:xfrm>
            <a:off x="3626694" y="2998302"/>
            <a:ext cx="4938611" cy="572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dirty="0">
                <a:solidFill>
                  <a:schemeClr val="bg1"/>
                </a:solidFill>
                <a:latin typeface="Abadi" panose="020B0604020104020204" pitchFamily="34" charset="0"/>
              </a:rPr>
              <a:t>TARBIJATE ÜHENDUS</a:t>
            </a:r>
            <a:endParaRPr lang="en-US" sz="4000" b="1" dirty="0">
              <a:solidFill>
                <a:schemeClr val="bg1"/>
              </a:solidFill>
              <a:latin typeface="Abadi" panose="020B0604020104020204" pitchFamily="34" charset="0"/>
            </a:endParaRPr>
          </a:p>
        </p:txBody>
      </p:sp>
    </p:spTree>
    <p:extLst>
      <p:ext uri="{BB962C8B-B14F-4D97-AF65-F5344CB8AC3E}">
        <p14:creationId xmlns:p14="http://schemas.microsoft.com/office/powerpoint/2010/main" val="245905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6373505" y="4036705"/>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6238850" y="1325562"/>
            <a:ext cx="5486578" cy="2548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fi-FI" sz="2200" noProof="1">
                <a:latin typeface="+mn-lt"/>
              </a:rPr>
              <a:t>Pöördenurka on mugav väljendada kraadide [°] asemel radiaanides [rad]. Raadiusepikkusele kaarele toetuv kesknurk on ühe radiaani suurune. Täisringis on 2</a:t>
            </a:r>
            <a:r>
              <a:rPr lang="el-GR" sz="2200" noProof="1">
                <a:latin typeface="+mn-lt"/>
              </a:rPr>
              <a:t>π</a:t>
            </a:r>
            <a:r>
              <a:rPr lang="en-US" sz="2200" noProof="1">
                <a:latin typeface="+mn-lt"/>
              </a:rPr>
              <a:t> </a:t>
            </a:r>
            <a:r>
              <a:rPr lang="fi-FI" sz="2200" noProof="1">
                <a:latin typeface="+mn-lt"/>
              </a:rPr>
              <a:t>radiaani ehk 360 kraadi.</a:t>
            </a:r>
          </a:p>
        </p:txBody>
      </p:sp>
      <p:pic>
        <p:nvPicPr>
          <p:cNvPr id="5" name="Picture 4">
            <a:extLst>
              <a:ext uri="{FF2B5EF4-FFF2-40B4-BE49-F238E27FC236}">
                <a16:creationId xmlns:a16="http://schemas.microsoft.com/office/drawing/2014/main" id="{28C9EA7C-1AD7-727A-7C7D-7B59872F4BE9}"/>
              </a:ext>
            </a:extLst>
          </p:cNvPr>
          <p:cNvPicPr>
            <a:picLocks noChangeAspect="1"/>
          </p:cNvPicPr>
          <p:nvPr/>
        </p:nvPicPr>
        <p:blipFill>
          <a:blip r:embed="rId3"/>
          <a:stretch>
            <a:fillRect/>
          </a:stretch>
        </p:blipFill>
        <p:spPr>
          <a:xfrm>
            <a:off x="0" y="2693874"/>
            <a:ext cx="6257498" cy="2666747"/>
          </a:xfrm>
          <a:prstGeom prst="rect">
            <a:avLst/>
          </a:prstGeom>
        </p:spPr>
      </p:pic>
      <p:sp>
        <p:nvSpPr>
          <p:cNvPr id="6" name="Заголовок 1">
            <a:extLst>
              <a:ext uri="{FF2B5EF4-FFF2-40B4-BE49-F238E27FC236}">
                <a16:creationId xmlns:a16="http://schemas.microsoft.com/office/drawing/2014/main" id="{E4755A33-CB4B-1A71-FC31-F966A8C2507C}"/>
              </a:ext>
            </a:extLst>
          </p:cNvPr>
          <p:cNvSpPr txBox="1">
            <a:spLocks/>
          </p:cNvSpPr>
          <p:nvPr/>
        </p:nvSpPr>
        <p:spPr>
          <a:xfrm>
            <a:off x="6257498" y="3874207"/>
            <a:ext cx="5953150" cy="2740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t-EE" sz="1600" b="0" i="0" u="none" strike="noStrike" baseline="0" dirty="0">
                <a:latin typeface="+mn-lt"/>
              </a:rPr>
              <a:t>Seega radi</a:t>
            </a:r>
            <a:r>
              <a:rPr lang="et-EE" sz="1600" dirty="0">
                <a:latin typeface="+mn-lt"/>
              </a:rPr>
              <a:t>aanite</a:t>
            </a:r>
            <a:r>
              <a:rPr lang="et-EE" sz="1600" b="0" i="0" u="none" strike="noStrike" baseline="0" dirty="0">
                <a:latin typeface="+mn-lt"/>
              </a:rPr>
              <a:t>arv ringis:</a:t>
            </a:r>
            <a:endParaRPr lang="ru-RU" sz="1600" dirty="0">
              <a:latin typeface="+mn-lt"/>
            </a:endParaRPr>
          </a:p>
          <a:p>
            <a:pPr algn="just">
              <a:lnSpc>
                <a:spcPct val="150000"/>
              </a:lnSpc>
              <a:spcBef>
                <a:spcPts val="600"/>
              </a:spcBef>
            </a:pPr>
            <a:r>
              <a:rPr lang="el-GR" sz="1600" b="0" i="0" u="none" strike="noStrike" baseline="0" dirty="0">
                <a:latin typeface="+mn-lt"/>
              </a:rPr>
              <a:t>α</a:t>
            </a:r>
            <a:r>
              <a:rPr lang="ru-RU" sz="1600" b="0" i="0" u="none" strike="noStrike" baseline="0" dirty="0">
                <a:latin typeface="+mn-lt"/>
              </a:rPr>
              <a:t>[</a:t>
            </a:r>
            <a:r>
              <a:rPr lang="en-US" sz="1600" b="0" i="0" u="none" strike="noStrike" baseline="0" dirty="0">
                <a:latin typeface="+mn-lt"/>
              </a:rPr>
              <a:t>rad</a:t>
            </a:r>
            <a:r>
              <a:rPr lang="ru-RU" sz="1600" b="0" i="0" u="none" strike="noStrike" baseline="0" dirty="0">
                <a:latin typeface="+mn-lt"/>
              </a:rPr>
              <a:t>] = 2</a:t>
            </a:r>
            <a:r>
              <a:rPr lang="el-GR" sz="1600" b="0" i="0" u="none" strike="noStrike" baseline="0" dirty="0">
                <a:latin typeface="+mn-lt"/>
              </a:rPr>
              <a:t>π</a:t>
            </a:r>
            <a:r>
              <a:rPr lang="et-EE" sz="1600" b="0" i="1" u="none" strike="noStrike" baseline="0" dirty="0">
                <a:latin typeface="+mn-lt"/>
              </a:rPr>
              <a:t>R·</a:t>
            </a:r>
            <a:r>
              <a:rPr lang="el-GR" sz="1600" b="0" i="1" u="none" strike="noStrike" baseline="0" dirty="0">
                <a:latin typeface="+mn-lt"/>
              </a:rPr>
              <a:t>α</a:t>
            </a:r>
            <a:r>
              <a:rPr lang="et-EE" sz="1600" b="0" i="0" u="none" strike="noStrike" baseline="0" dirty="0">
                <a:latin typeface="+mn-lt"/>
              </a:rPr>
              <a:t>[°]/360</a:t>
            </a:r>
            <a:r>
              <a:rPr lang="en-US" sz="1600" b="0" i="0" u="none" strike="noStrike" baseline="0" dirty="0">
                <a:latin typeface="+mn-lt"/>
              </a:rPr>
              <a:t> · </a:t>
            </a:r>
            <a:r>
              <a:rPr lang="et-EE" sz="1600" b="0" i="1" u="none" strike="noStrike" baseline="0" dirty="0">
                <a:latin typeface="+mn-lt"/>
              </a:rPr>
              <a:t>R</a:t>
            </a:r>
          </a:p>
          <a:p>
            <a:pPr algn="just">
              <a:lnSpc>
                <a:spcPct val="150000"/>
              </a:lnSpc>
              <a:spcBef>
                <a:spcPts val="600"/>
              </a:spcBef>
            </a:pPr>
            <a:r>
              <a:rPr lang="el-GR" sz="1600" b="0" i="0" u="none" strike="noStrike" baseline="0" dirty="0">
                <a:latin typeface="+mn-lt"/>
              </a:rPr>
              <a:t>α</a:t>
            </a:r>
            <a:r>
              <a:rPr lang="ru-RU" sz="1600" b="0" i="0" u="none" strike="noStrike" baseline="0" dirty="0">
                <a:latin typeface="+mn-lt"/>
              </a:rPr>
              <a:t>[</a:t>
            </a:r>
            <a:r>
              <a:rPr lang="en-US" sz="1600" b="0" i="0" u="none" strike="noStrike" baseline="0" dirty="0">
                <a:latin typeface="+mn-lt"/>
              </a:rPr>
              <a:t>rad</a:t>
            </a:r>
            <a:r>
              <a:rPr lang="ru-RU" sz="1600" b="0" i="0" u="none" strike="noStrike" baseline="0" dirty="0">
                <a:latin typeface="+mn-lt"/>
              </a:rPr>
              <a:t>] = 2</a:t>
            </a:r>
            <a:r>
              <a:rPr lang="el-GR" sz="1600" b="0" i="0" u="none" strike="noStrike" baseline="0" dirty="0">
                <a:latin typeface="+mn-lt"/>
              </a:rPr>
              <a:t>π</a:t>
            </a:r>
            <a:r>
              <a:rPr lang="et-EE" sz="1600" b="0" i="1" u="none" strike="noStrike" baseline="0" dirty="0">
                <a:latin typeface="+mn-lt"/>
              </a:rPr>
              <a:t>·</a:t>
            </a:r>
            <a:r>
              <a:rPr lang="el-GR" sz="1600" b="0" i="1" u="none" strike="noStrike" baseline="0" dirty="0">
                <a:latin typeface="+mn-lt"/>
              </a:rPr>
              <a:t>α</a:t>
            </a:r>
            <a:r>
              <a:rPr lang="et-EE" sz="1600" b="0" i="0" u="none" strike="noStrike" baseline="0" dirty="0">
                <a:latin typeface="+mn-lt"/>
              </a:rPr>
              <a:t>[°]/360 </a:t>
            </a:r>
            <a:r>
              <a:rPr lang="en-US" sz="1600" b="0" i="0" u="none" strike="noStrike" baseline="0" dirty="0">
                <a:latin typeface="+mn-lt"/>
              </a:rPr>
              <a:t>= </a:t>
            </a:r>
            <a:r>
              <a:rPr lang="el-GR" sz="1600" b="0" i="0" u="none" strike="noStrike" baseline="0" dirty="0">
                <a:latin typeface="+mn-lt"/>
              </a:rPr>
              <a:t>2π·</a:t>
            </a:r>
            <a:r>
              <a:rPr lang="en-US" sz="1600" b="0" i="0" u="none" strike="noStrike" baseline="0" dirty="0">
                <a:latin typeface="+mn-lt"/>
              </a:rPr>
              <a:t> 360/360 = 2</a:t>
            </a:r>
            <a:r>
              <a:rPr lang="el-GR" sz="1600" b="0" i="0" u="none" strike="noStrike" baseline="0" dirty="0">
                <a:latin typeface="+mn-lt"/>
              </a:rPr>
              <a:t>π</a:t>
            </a:r>
            <a:endParaRPr lang="en-US" sz="1600" b="0" i="0" u="none" strike="noStrike" baseline="0" dirty="0">
              <a:latin typeface="+mn-lt"/>
            </a:endParaRPr>
          </a:p>
          <a:p>
            <a:pPr algn="just">
              <a:lnSpc>
                <a:spcPct val="150000"/>
              </a:lnSpc>
              <a:spcBef>
                <a:spcPts val="600"/>
              </a:spcBef>
            </a:pPr>
            <a:r>
              <a:rPr lang="en-US" sz="1600" b="0" i="0" u="none" strike="noStrike" baseline="0" dirty="0">
                <a:latin typeface="+mn-lt"/>
              </a:rPr>
              <a:t> </a:t>
            </a:r>
            <a:r>
              <a:rPr lang="et-EE" sz="1600" b="0" i="0" u="none" strike="noStrike" baseline="0" noProof="1">
                <a:latin typeface="+mn-lt"/>
              </a:rPr>
              <a:t>Selleks, et teisendada kraadid radiaanideks, kasu</a:t>
            </a:r>
            <a:r>
              <a:rPr lang="en-US" sz="1600" b="0" i="0" u="none" strike="noStrike" baseline="0" noProof="1">
                <a:latin typeface="+mn-lt"/>
              </a:rPr>
              <a:t>tame</a:t>
            </a:r>
            <a:r>
              <a:rPr lang="et-EE" sz="1600" b="0" i="0" u="none" strike="noStrike" baseline="0" noProof="1">
                <a:latin typeface="+mn-lt"/>
              </a:rPr>
              <a:t> valemit</a:t>
            </a:r>
            <a:r>
              <a:rPr lang="en-US" sz="1600" b="0" i="0" u="none" strike="noStrike" baseline="0" noProof="1">
                <a:latin typeface="+mn-lt"/>
              </a:rPr>
              <a:t>:</a:t>
            </a:r>
          </a:p>
          <a:p>
            <a:pPr algn="just">
              <a:lnSpc>
                <a:spcPct val="150000"/>
              </a:lnSpc>
              <a:spcBef>
                <a:spcPts val="600"/>
              </a:spcBef>
            </a:pPr>
            <a:r>
              <a:rPr lang="el-GR" sz="1600" b="0" i="0" u="none" strike="noStrike" baseline="0" dirty="0">
                <a:latin typeface="+mn-lt"/>
              </a:rPr>
              <a:t>α</a:t>
            </a:r>
            <a:r>
              <a:rPr lang="ru-RU" sz="1600" b="0" i="0" u="none" strike="noStrike" baseline="0" dirty="0">
                <a:latin typeface="+mn-lt"/>
              </a:rPr>
              <a:t>[</a:t>
            </a:r>
            <a:r>
              <a:rPr lang="en-US" sz="1600" b="0" i="0" u="none" strike="noStrike" baseline="0" dirty="0">
                <a:latin typeface="+mn-lt"/>
              </a:rPr>
              <a:t>rad</a:t>
            </a:r>
            <a:r>
              <a:rPr lang="ru-RU" sz="1600" b="0" i="0" u="none" strike="noStrike" baseline="0" dirty="0">
                <a:latin typeface="+mn-lt"/>
              </a:rPr>
              <a:t>] = 2</a:t>
            </a:r>
            <a:r>
              <a:rPr lang="el-GR" sz="1600" b="0" i="0" u="none" strike="noStrike" baseline="0" dirty="0">
                <a:latin typeface="+mn-lt"/>
              </a:rPr>
              <a:t>π</a:t>
            </a:r>
            <a:r>
              <a:rPr lang="et-EE" sz="1600" b="0" i="1" u="none" strike="noStrike" baseline="0" dirty="0">
                <a:latin typeface="+mn-lt"/>
              </a:rPr>
              <a:t>·</a:t>
            </a:r>
            <a:r>
              <a:rPr lang="el-GR" sz="1600" b="0" i="1" u="none" strike="noStrike" baseline="0" dirty="0">
                <a:latin typeface="+mn-lt"/>
              </a:rPr>
              <a:t>α</a:t>
            </a:r>
            <a:r>
              <a:rPr lang="et-EE" sz="1600" b="0" i="0" u="none" strike="noStrike" baseline="0" dirty="0">
                <a:latin typeface="+mn-lt"/>
              </a:rPr>
              <a:t>[°]/360</a:t>
            </a:r>
            <a:endParaRPr lang="et-EE" sz="1600" b="0" i="1" u="none" strike="noStrike" baseline="0" noProof="1">
              <a:latin typeface="+mn-lt"/>
            </a:endParaRPr>
          </a:p>
        </p:txBody>
      </p:sp>
    </p:spTree>
    <p:extLst>
      <p:ext uri="{BB962C8B-B14F-4D97-AF65-F5344CB8AC3E}">
        <p14:creationId xmlns:p14="http://schemas.microsoft.com/office/powerpoint/2010/main" val="1832246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Объект 2">
                <a:extLst>
                  <a:ext uri="{FF2B5EF4-FFF2-40B4-BE49-F238E27FC236}">
                    <a16:creationId xmlns:a16="http://schemas.microsoft.com/office/drawing/2014/main" id="{43BBAE95-C192-4C46-AD0A-FE8180F0491D}"/>
                  </a:ext>
                </a:extLst>
              </p:cNvPr>
              <p:cNvSpPr>
                <a:spLocks noGrp="1"/>
              </p:cNvSpPr>
              <p:nvPr>
                <p:ph idx="1"/>
              </p:nvPr>
            </p:nvSpPr>
            <p:spPr>
              <a:xfrm>
                <a:off x="365304" y="130022"/>
                <a:ext cx="3444148" cy="3621585"/>
              </a:xfrm>
            </p:spPr>
            <p:txBody>
              <a:bodyPr>
                <a:normAutofit/>
              </a:bodyPr>
              <a:lstStyle/>
              <a:p>
                <a:pPr marL="0" indent="0">
                  <a:buNone/>
                </a:pPr>
                <a:r>
                  <a:rPr lang="et-EE" sz="4400" u="sng" dirty="0">
                    <a:solidFill>
                      <a:srgbClr val="FF0000"/>
                    </a:solidFill>
                  </a:rPr>
                  <a:t>Tähtühendus</a:t>
                </a:r>
                <a:endParaRPr lang="en-US" sz="4400" u="sng" dirty="0">
                  <a:solidFill>
                    <a:srgbClr val="FF0000"/>
                  </a:solidFill>
                </a:endParaRPr>
              </a:p>
              <a:p>
                <a:pPr marL="0" indent="0">
                  <a:buNone/>
                </a:pPr>
                <a:r>
                  <a:rPr lang="en-US" sz="1900" dirty="0" err="1"/>
                  <a:t>Kui</a:t>
                </a:r>
                <a:r>
                  <a:rPr lang="en-US" sz="1900" dirty="0"/>
                  <a:t> </a:t>
                </a:r>
                <a:r>
                  <a:rPr lang="en-US" sz="1900" dirty="0" err="1"/>
                  <a:t>koormus</a:t>
                </a:r>
                <a:r>
                  <a:rPr lang="en-US" sz="1900" dirty="0"/>
                  <a:t> on s</a:t>
                </a:r>
                <a:r>
                  <a:rPr lang="et-EE" sz="1900" dirty="0"/>
                  <a:t>ümmeetriline</a:t>
                </a:r>
                <a:r>
                  <a:rPr lang="en-US" sz="1900" dirty="0"/>
                  <a:t>:</a:t>
                </a:r>
                <a:r>
                  <a:rPr lang="et-EE" sz="1900" dirty="0"/>
                  <a:t> </a:t>
                </a:r>
                <a14:m>
                  <m:oMath xmlns:m="http://schemas.openxmlformats.org/officeDocument/2006/math">
                    <m:sSub>
                      <m:sSubPr>
                        <m:ctrlPr>
                          <a:rPr lang="et-EE" sz="1900" i="1" smtClean="0">
                            <a:latin typeface="Cambria Math" panose="02040503050406030204" pitchFamily="18" charset="0"/>
                          </a:rPr>
                        </m:ctrlPr>
                      </m:sSubPr>
                      <m:e>
                        <m:r>
                          <a:rPr lang="et-EE" sz="1900" b="0" i="1" smtClean="0">
                            <a:latin typeface="Cambria Math" panose="02040503050406030204" pitchFamily="18" charset="0"/>
                          </a:rPr>
                          <m:t>𝑅</m:t>
                        </m:r>
                      </m:e>
                      <m:sub>
                        <m:r>
                          <a:rPr lang="et-EE" sz="1900" b="0" i="1" smtClean="0">
                            <a:latin typeface="Cambria Math" panose="02040503050406030204" pitchFamily="18" charset="0"/>
                          </a:rPr>
                          <m:t>1</m:t>
                        </m:r>
                      </m:sub>
                    </m:sSub>
                    <m:r>
                      <a:rPr lang="en-US" sz="1900" b="0" i="1" smtClean="0">
                        <a:latin typeface="Cambria Math" panose="02040503050406030204" pitchFamily="18" charset="0"/>
                      </a:rPr>
                      <m:t>=</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𝑅</m:t>
                        </m:r>
                      </m:e>
                      <m:sub>
                        <m:r>
                          <a:rPr lang="en-US" sz="1900" b="0" i="1" smtClean="0">
                            <a:latin typeface="Cambria Math" panose="02040503050406030204" pitchFamily="18" charset="0"/>
                          </a:rPr>
                          <m:t>2</m:t>
                        </m:r>
                      </m:sub>
                    </m:sSub>
                    <m:r>
                      <a:rPr lang="en-US" sz="1900" b="0" i="1" smtClean="0">
                        <a:latin typeface="Cambria Math" panose="02040503050406030204" pitchFamily="18" charset="0"/>
                      </a:rPr>
                      <m:t>=</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𝑅</m:t>
                        </m:r>
                      </m:e>
                      <m:sub>
                        <m:r>
                          <a:rPr lang="en-US" sz="1900" b="0" i="1" smtClean="0">
                            <a:latin typeface="Cambria Math" panose="02040503050406030204" pitchFamily="18" charset="0"/>
                          </a:rPr>
                          <m:t>3</m:t>
                        </m:r>
                      </m:sub>
                    </m:sSub>
                  </m:oMath>
                </a14:m>
                <a:r>
                  <a:rPr lang="en-US" sz="1900" dirty="0"/>
                  <a:t> , siis </a:t>
                </a:r>
              </a:p>
              <a:p>
                <a:pPr marL="0" indent="0">
                  <a:buNone/>
                </a:pPr>
                <a:r>
                  <a:rPr lang="sv-SE" sz="1900" dirty="0"/>
                  <a:t>voolud </a:t>
                </a:r>
                <a14:m>
                  <m:oMath xmlns:m="http://schemas.openxmlformats.org/officeDocument/2006/math">
                    <m:sSub>
                      <m:sSubPr>
                        <m:ctrlPr>
                          <a:rPr lang="et-EE" sz="1900" i="1">
                            <a:latin typeface="Cambria Math" panose="02040503050406030204" pitchFamily="18" charset="0"/>
                          </a:rPr>
                        </m:ctrlPr>
                      </m:sSubPr>
                      <m:e>
                        <m:r>
                          <a:rPr lang="en-US" sz="1900" b="0" i="1" smtClean="0">
                            <a:latin typeface="Cambria Math" panose="02040503050406030204" pitchFamily="18" charset="0"/>
                          </a:rPr>
                          <m:t>𝐼</m:t>
                        </m:r>
                      </m:e>
                      <m:sub>
                        <m:r>
                          <a:rPr lang="et-EE" sz="1900" i="1">
                            <a:latin typeface="Cambria Math" panose="02040503050406030204" pitchFamily="18" charset="0"/>
                          </a:rPr>
                          <m:t>1</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b="0" i="1" smtClean="0">
                            <a:latin typeface="Cambria Math" panose="02040503050406030204" pitchFamily="18" charset="0"/>
                          </a:rPr>
                          <m:t>𝐼</m:t>
                        </m:r>
                      </m:e>
                      <m:sub>
                        <m:r>
                          <a:rPr lang="en-US" sz="1900" i="1">
                            <a:latin typeface="Cambria Math" panose="02040503050406030204" pitchFamily="18" charset="0"/>
                          </a:rPr>
                          <m:t>2</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b="0" i="1" smtClean="0">
                            <a:latin typeface="Cambria Math" panose="02040503050406030204" pitchFamily="18" charset="0"/>
                          </a:rPr>
                          <m:t>𝐼</m:t>
                        </m:r>
                      </m:e>
                      <m:sub>
                        <m:r>
                          <a:rPr lang="en-US" sz="1900" i="1">
                            <a:latin typeface="Cambria Math" panose="02040503050406030204" pitchFamily="18" charset="0"/>
                          </a:rPr>
                          <m:t>3</m:t>
                        </m:r>
                      </m:sub>
                    </m:sSub>
                  </m:oMath>
                </a14:m>
                <a:r>
                  <a:rPr lang="en-US" sz="1900" dirty="0"/>
                  <a:t> </a:t>
                </a:r>
                <a:r>
                  <a:rPr lang="sv-SE" sz="1900" dirty="0"/>
                  <a:t>võrdsed ja vool nulljuhtmes võrdne nulliga</a:t>
                </a:r>
              </a:p>
              <a:p>
                <a:pPr marL="0" indent="0">
                  <a:buNone/>
                </a:pPr>
                <a:r>
                  <a:rPr lang="en-US" sz="1900" dirty="0" err="1"/>
                  <a:t>Kui</a:t>
                </a:r>
                <a:r>
                  <a:rPr lang="en-US" sz="1900" dirty="0"/>
                  <a:t> </a:t>
                </a:r>
                <a:r>
                  <a:rPr lang="en-US" sz="1900" dirty="0" err="1"/>
                  <a:t>koormus</a:t>
                </a:r>
                <a:r>
                  <a:rPr lang="en-US" sz="1900" dirty="0"/>
                  <a:t> on as</a:t>
                </a:r>
                <a:r>
                  <a:rPr lang="et-EE" sz="1900" dirty="0"/>
                  <a:t>ümmeetriline</a:t>
                </a:r>
                <a:r>
                  <a:rPr lang="en-US" sz="1900" dirty="0"/>
                  <a:t>:</a:t>
                </a:r>
              </a:p>
              <a:p>
                <a:pPr marL="0" indent="0">
                  <a:buNone/>
                </a:pPr>
                <a14:m>
                  <m:oMath xmlns:m="http://schemas.openxmlformats.org/officeDocument/2006/math">
                    <m:sSub>
                      <m:sSubPr>
                        <m:ctrlPr>
                          <a:rPr lang="et-EE" sz="1900" i="1">
                            <a:latin typeface="Cambria Math" panose="02040503050406030204" pitchFamily="18" charset="0"/>
                          </a:rPr>
                        </m:ctrlPr>
                      </m:sSubPr>
                      <m:e>
                        <m:r>
                          <a:rPr lang="et-EE" sz="1900" i="1">
                            <a:latin typeface="Cambria Math" panose="02040503050406030204" pitchFamily="18" charset="0"/>
                          </a:rPr>
                          <m:t>𝑅</m:t>
                        </m:r>
                      </m:e>
                      <m:sub>
                        <m:r>
                          <a:rPr lang="et-EE" sz="1900" i="1">
                            <a:latin typeface="Cambria Math" panose="02040503050406030204" pitchFamily="18" charset="0"/>
                          </a:rPr>
                          <m:t>1</m:t>
                        </m:r>
                      </m:sub>
                    </m:sSub>
                    <m:r>
                      <a:rPr lang="en-US" sz="1900" i="1" smtClean="0">
                        <a:latin typeface="Cambria Math" panose="02040503050406030204" pitchFamily="18" charset="0"/>
                        <a:ea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𝑅</m:t>
                        </m:r>
                      </m:e>
                      <m:sub>
                        <m:r>
                          <a:rPr lang="en-US" sz="1900" i="1">
                            <a:latin typeface="Cambria Math" panose="02040503050406030204" pitchFamily="18" charset="0"/>
                          </a:rPr>
                          <m:t>2</m:t>
                        </m:r>
                      </m:sub>
                    </m:sSub>
                    <m:r>
                      <a:rPr lang="en-US" sz="1900" i="1" smtClean="0">
                        <a:latin typeface="Cambria Math" panose="02040503050406030204" pitchFamily="18" charset="0"/>
                        <a:ea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𝑅</m:t>
                        </m:r>
                      </m:e>
                      <m:sub>
                        <m:r>
                          <a:rPr lang="en-US" sz="1900" i="1">
                            <a:latin typeface="Cambria Math" panose="02040503050406030204" pitchFamily="18" charset="0"/>
                          </a:rPr>
                          <m:t>3</m:t>
                        </m:r>
                      </m:sub>
                    </m:sSub>
                  </m:oMath>
                </a14:m>
                <a:r>
                  <a:rPr lang="en-US" sz="1900" dirty="0"/>
                  <a:t> , siis</a:t>
                </a:r>
              </a:p>
              <a:p>
                <a:pPr marL="0" indent="0">
                  <a:buNone/>
                </a:pPr>
                <a:r>
                  <a:rPr lang="en-US" sz="1900" dirty="0"/>
                  <a:t>t</a:t>
                </a:r>
                <a:r>
                  <a:rPr lang="et-EE" sz="1900" dirty="0"/>
                  <a:t>ekib</a:t>
                </a:r>
                <a:r>
                  <a:rPr lang="en-US" sz="1900" dirty="0"/>
                  <a:t> </a:t>
                </a:r>
                <a:r>
                  <a:rPr lang="et-EE" sz="1900" dirty="0"/>
                  <a:t>neutraaljuhtmes vool. </a:t>
                </a:r>
              </a:p>
            </p:txBody>
          </p:sp>
        </mc:Choice>
        <mc:Fallback xmlns="">
          <p:sp>
            <p:nvSpPr>
              <p:cNvPr id="4" name="Объект 2">
                <a:extLst>
                  <a:ext uri="{FF2B5EF4-FFF2-40B4-BE49-F238E27FC236}">
                    <a16:creationId xmlns:a16="http://schemas.microsoft.com/office/drawing/2014/main" id="{43BBAE95-C192-4C46-AD0A-FE8180F0491D}"/>
                  </a:ext>
                </a:extLst>
              </p:cNvPr>
              <p:cNvSpPr>
                <a:spLocks noGrp="1" noRot="1" noChangeAspect="1" noMove="1" noResize="1" noEditPoints="1" noAdjustHandles="1" noChangeArrowheads="1" noChangeShapeType="1" noTextEdit="1"/>
              </p:cNvSpPr>
              <p:nvPr>
                <p:ph idx="1"/>
              </p:nvPr>
            </p:nvSpPr>
            <p:spPr>
              <a:xfrm>
                <a:off x="365304" y="130022"/>
                <a:ext cx="3444148" cy="3621585"/>
              </a:xfrm>
              <a:blipFill>
                <a:blip r:embed="rId3"/>
                <a:stretch>
                  <a:fillRect l="-7257" t="-5219"/>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C253A69B-118A-4CDB-A933-469141B6C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16" y="3365653"/>
            <a:ext cx="381952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6CF328AB-2221-47AC-9CDA-06493BF32D6E}"/>
              </a:ext>
            </a:extLst>
          </p:cNvPr>
          <p:cNvPicPr>
            <a:picLocks noChangeAspect="1"/>
          </p:cNvPicPr>
          <p:nvPr/>
        </p:nvPicPr>
        <p:blipFill>
          <a:blip r:embed="rId5"/>
          <a:stretch>
            <a:fillRect/>
          </a:stretch>
        </p:blipFill>
        <p:spPr>
          <a:xfrm>
            <a:off x="8133833" y="358564"/>
            <a:ext cx="4035737" cy="5039701"/>
          </a:xfrm>
          <a:prstGeom prst="rect">
            <a:avLst/>
          </a:prstGeom>
        </p:spPr>
      </p:pic>
      <p:pic>
        <p:nvPicPr>
          <p:cNvPr id="6" name="Рисунок 5">
            <a:extLst>
              <a:ext uri="{FF2B5EF4-FFF2-40B4-BE49-F238E27FC236}">
                <a16:creationId xmlns:a16="http://schemas.microsoft.com/office/drawing/2014/main" id="{094A3428-6706-4B5E-87B1-C41F383B2D1C}"/>
              </a:ext>
            </a:extLst>
          </p:cNvPr>
          <p:cNvPicPr>
            <a:picLocks noChangeAspect="1"/>
          </p:cNvPicPr>
          <p:nvPr/>
        </p:nvPicPr>
        <p:blipFill>
          <a:blip r:embed="rId6"/>
          <a:stretch>
            <a:fillRect/>
          </a:stretch>
        </p:blipFill>
        <p:spPr>
          <a:xfrm>
            <a:off x="4044768" y="3429000"/>
            <a:ext cx="3867150" cy="3362325"/>
          </a:xfrm>
          <a:prstGeom prst="rect">
            <a:avLst/>
          </a:prstGeom>
        </p:spPr>
      </p:pic>
      <p:pic>
        <p:nvPicPr>
          <p:cNvPr id="7" name="Рисунок 6">
            <a:extLst>
              <a:ext uri="{FF2B5EF4-FFF2-40B4-BE49-F238E27FC236}">
                <a16:creationId xmlns:a16="http://schemas.microsoft.com/office/drawing/2014/main" id="{9308AFD1-798A-4605-A274-01F7151A5844}"/>
              </a:ext>
            </a:extLst>
          </p:cNvPr>
          <p:cNvPicPr>
            <a:picLocks noChangeAspect="1"/>
          </p:cNvPicPr>
          <p:nvPr/>
        </p:nvPicPr>
        <p:blipFill>
          <a:blip r:embed="rId7"/>
          <a:stretch>
            <a:fillRect/>
          </a:stretch>
        </p:blipFill>
        <p:spPr>
          <a:xfrm>
            <a:off x="4109983" y="0"/>
            <a:ext cx="3874793" cy="3002092"/>
          </a:xfrm>
          <a:prstGeom prst="rect">
            <a:avLst/>
          </a:prstGeom>
        </p:spPr>
      </p:pic>
      <p:cxnSp>
        <p:nvCxnSpPr>
          <p:cNvPr id="9" name="Прямая соединительная линия 8">
            <a:extLst>
              <a:ext uri="{FF2B5EF4-FFF2-40B4-BE49-F238E27FC236}">
                <a16:creationId xmlns:a16="http://schemas.microsoft.com/office/drawing/2014/main" id="{2921FB2F-7B50-4AE0-A247-20C613752358}"/>
              </a:ext>
            </a:extLst>
          </p:cNvPr>
          <p:cNvCxnSpPr/>
          <p:nvPr/>
        </p:nvCxnSpPr>
        <p:spPr>
          <a:xfrm flipH="1">
            <a:off x="4010541" y="0"/>
            <a:ext cx="34227" cy="68580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4B647DCF-C83D-40E4-9A27-F0476A34397A}"/>
              </a:ext>
            </a:extLst>
          </p:cNvPr>
          <p:cNvCxnSpPr/>
          <p:nvPr/>
        </p:nvCxnSpPr>
        <p:spPr>
          <a:xfrm flipH="1">
            <a:off x="8130120" y="-63347"/>
            <a:ext cx="34227" cy="68580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9C0107A6-D7E8-4FB6-AE43-28433DA67A99}"/>
              </a:ext>
            </a:extLst>
          </p:cNvPr>
          <p:cNvCxnSpPr/>
          <p:nvPr/>
        </p:nvCxnSpPr>
        <p:spPr>
          <a:xfrm>
            <a:off x="4027654" y="3183875"/>
            <a:ext cx="411958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55777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Объект 2">
                <a:extLst>
                  <a:ext uri="{FF2B5EF4-FFF2-40B4-BE49-F238E27FC236}">
                    <a16:creationId xmlns:a16="http://schemas.microsoft.com/office/drawing/2014/main" id="{29482193-C570-46AE-A3D2-9E7DF302C166}"/>
                  </a:ext>
                </a:extLst>
              </p:cNvPr>
              <p:cNvSpPr>
                <a:spLocks noGrp="1"/>
              </p:cNvSpPr>
              <p:nvPr>
                <p:ph idx="1"/>
              </p:nvPr>
            </p:nvSpPr>
            <p:spPr>
              <a:xfrm>
                <a:off x="35007" y="174089"/>
                <a:ext cx="4460084" cy="3621585"/>
              </a:xfrm>
            </p:spPr>
            <p:txBody>
              <a:bodyPr>
                <a:normAutofit/>
              </a:bodyPr>
              <a:lstStyle/>
              <a:p>
                <a:pPr marL="0" indent="0">
                  <a:buNone/>
                </a:pPr>
                <a:r>
                  <a:rPr lang="en-US" sz="4400" u="sng" dirty="0" err="1">
                    <a:solidFill>
                      <a:srgbClr val="FF0000"/>
                    </a:solidFill>
                  </a:rPr>
                  <a:t>Kolmnur</a:t>
                </a:r>
                <a:r>
                  <a:rPr lang="et-EE" sz="4400" u="sng" dirty="0">
                    <a:solidFill>
                      <a:srgbClr val="FF0000"/>
                    </a:solidFill>
                  </a:rPr>
                  <a:t>kühendus</a:t>
                </a:r>
              </a:p>
              <a:p>
                <a:pPr marL="0" indent="0">
                  <a:buNone/>
                </a:pPr>
                <a:r>
                  <a:rPr lang="en-US" sz="1900" dirty="0" err="1"/>
                  <a:t>Kui</a:t>
                </a:r>
                <a:r>
                  <a:rPr lang="en-US" sz="1900" dirty="0"/>
                  <a:t> </a:t>
                </a:r>
                <a:r>
                  <a:rPr lang="en-US" sz="1900" dirty="0" err="1"/>
                  <a:t>koormus</a:t>
                </a:r>
                <a:r>
                  <a:rPr lang="en-US" sz="1900" dirty="0"/>
                  <a:t> on s</a:t>
                </a:r>
                <a:r>
                  <a:rPr lang="et-EE" sz="1900" dirty="0"/>
                  <a:t>ümmeetriline</a:t>
                </a:r>
                <a:r>
                  <a:rPr lang="en-US" sz="1900" dirty="0"/>
                  <a:t>:</a:t>
                </a:r>
                <a:endParaRPr lang="et-EE" sz="1900" dirty="0"/>
              </a:p>
              <a:p>
                <a:pPr marL="0" indent="0">
                  <a:buNone/>
                </a:pPr>
                <a14:m>
                  <m:oMath xmlns:m="http://schemas.openxmlformats.org/officeDocument/2006/math">
                    <m:sSub>
                      <m:sSubPr>
                        <m:ctrlPr>
                          <a:rPr lang="et-EE" sz="1900" i="1" smtClean="0">
                            <a:latin typeface="Cambria Math" panose="02040503050406030204" pitchFamily="18" charset="0"/>
                          </a:rPr>
                        </m:ctrlPr>
                      </m:sSubPr>
                      <m:e>
                        <m:r>
                          <a:rPr lang="et-EE" sz="1900" b="0" i="1" smtClean="0">
                            <a:latin typeface="Cambria Math" panose="02040503050406030204" pitchFamily="18" charset="0"/>
                          </a:rPr>
                          <m:t>𝑅</m:t>
                        </m:r>
                      </m:e>
                      <m:sub>
                        <m:r>
                          <a:rPr lang="et-EE" sz="1900" b="0" i="1" smtClean="0">
                            <a:latin typeface="Cambria Math" panose="02040503050406030204" pitchFamily="18" charset="0"/>
                          </a:rPr>
                          <m:t>1</m:t>
                        </m:r>
                      </m:sub>
                    </m:sSub>
                    <m:r>
                      <a:rPr lang="en-US" sz="1900" b="0" i="1" smtClean="0">
                        <a:latin typeface="Cambria Math" panose="02040503050406030204" pitchFamily="18" charset="0"/>
                      </a:rPr>
                      <m:t>=</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𝑅</m:t>
                        </m:r>
                      </m:e>
                      <m:sub>
                        <m:r>
                          <a:rPr lang="en-US" sz="1900" b="0" i="1" smtClean="0">
                            <a:latin typeface="Cambria Math" panose="02040503050406030204" pitchFamily="18" charset="0"/>
                          </a:rPr>
                          <m:t>2</m:t>
                        </m:r>
                      </m:sub>
                    </m:sSub>
                    <m:r>
                      <a:rPr lang="en-US" sz="1900" b="0" i="1" smtClean="0">
                        <a:latin typeface="Cambria Math" panose="02040503050406030204" pitchFamily="18" charset="0"/>
                      </a:rPr>
                      <m:t>=</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𝑅</m:t>
                        </m:r>
                      </m:e>
                      <m:sub>
                        <m:r>
                          <a:rPr lang="en-US" sz="1900" b="0" i="1" smtClean="0">
                            <a:latin typeface="Cambria Math" panose="02040503050406030204" pitchFamily="18" charset="0"/>
                          </a:rPr>
                          <m:t>3</m:t>
                        </m:r>
                      </m:sub>
                    </m:sSub>
                  </m:oMath>
                </a14:m>
                <a:r>
                  <a:rPr lang="en-US" sz="1900" dirty="0"/>
                  <a:t> , siis </a:t>
                </a:r>
              </a:p>
              <a:p>
                <a:pPr marL="0" indent="0">
                  <a:buNone/>
                </a:pPr>
                <a:r>
                  <a:rPr lang="sv-SE" sz="1900" dirty="0"/>
                  <a:t>voolud </a:t>
                </a:r>
                <a14:m>
                  <m:oMath xmlns:m="http://schemas.openxmlformats.org/officeDocument/2006/math">
                    <m:sSub>
                      <m:sSubPr>
                        <m:ctrlPr>
                          <a:rPr lang="et-EE" sz="1900" i="1">
                            <a:latin typeface="Cambria Math" panose="02040503050406030204" pitchFamily="18" charset="0"/>
                          </a:rPr>
                        </m:ctrlPr>
                      </m:sSubPr>
                      <m:e>
                        <m:r>
                          <a:rPr lang="en-US" sz="1900" b="0" i="1" smtClean="0">
                            <a:latin typeface="Cambria Math" panose="02040503050406030204" pitchFamily="18" charset="0"/>
                          </a:rPr>
                          <m:t>𝐼</m:t>
                        </m:r>
                      </m:e>
                      <m:sub>
                        <m:r>
                          <a:rPr lang="et-EE" sz="1900" i="1">
                            <a:latin typeface="Cambria Math" panose="02040503050406030204" pitchFamily="18" charset="0"/>
                          </a:rPr>
                          <m:t>1</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b="0" i="1" smtClean="0">
                            <a:latin typeface="Cambria Math" panose="02040503050406030204" pitchFamily="18" charset="0"/>
                          </a:rPr>
                          <m:t>𝐼</m:t>
                        </m:r>
                      </m:e>
                      <m:sub>
                        <m:r>
                          <a:rPr lang="en-US" sz="1900" i="1">
                            <a:latin typeface="Cambria Math" panose="02040503050406030204" pitchFamily="18" charset="0"/>
                          </a:rPr>
                          <m:t>2</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b="0" i="1" smtClean="0">
                            <a:latin typeface="Cambria Math" panose="02040503050406030204" pitchFamily="18" charset="0"/>
                          </a:rPr>
                          <m:t>𝐼</m:t>
                        </m:r>
                      </m:e>
                      <m:sub>
                        <m:r>
                          <a:rPr lang="en-US" sz="1900" i="1">
                            <a:latin typeface="Cambria Math" panose="02040503050406030204" pitchFamily="18" charset="0"/>
                          </a:rPr>
                          <m:t>3</m:t>
                        </m:r>
                      </m:sub>
                    </m:sSub>
                  </m:oMath>
                </a14:m>
                <a:r>
                  <a:rPr lang="en-US" sz="1900" dirty="0"/>
                  <a:t> </a:t>
                </a:r>
                <a:r>
                  <a:rPr lang="sv-SE" sz="1900" dirty="0"/>
                  <a:t>võrdsed</a:t>
                </a:r>
                <a:endParaRPr lang="et-EE" sz="1900" dirty="0"/>
              </a:p>
              <a:p>
                <a:pPr marL="0" indent="0">
                  <a:buNone/>
                </a:pPr>
                <a:r>
                  <a:rPr lang="en-US" sz="1900" dirty="0" err="1"/>
                  <a:t>Kui</a:t>
                </a:r>
                <a:r>
                  <a:rPr lang="en-US" sz="1900" dirty="0"/>
                  <a:t> </a:t>
                </a:r>
                <a:r>
                  <a:rPr lang="en-US" sz="1900" dirty="0" err="1"/>
                  <a:t>koormus</a:t>
                </a:r>
                <a:r>
                  <a:rPr lang="en-US" sz="1900" dirty="0"/>
                  <a:t> on as</a:t>
                </a:r>
                <a:r>
                  <a:rPr lang="et-EE" sz="1900" dirty="0"/>
                  <a:t>ümmeetriline</a:t>
                </a:r>
                <a:r>
                  <a:rPr lang="en-US" sz="1900" dirty="0"/>
                  <a:t>:</a:t>
                </a:r>
              </a:p>
              <a:p>
                <a:pPr marL="0" indent="0">
                  <a:buNone/>
                </a:pPr>
                <a14:m>
                  <m:oMath xmlns:m="http://schemas.openxmlformats.org/officeDocument/2006/math">
                    <m:sSub>
                      <m:sSubPr>
                        <m:ctrlPr>
                          <a:rPr lang="et-EE" sz="1900" i="1">
                            <a:latin typeface="Cambria Math" panose="02040503050406030204" pitchFamily="18" charset="0"/>
                          </a:rPr>
                        </m:ctrlPr>
                      </m:sSubPr>
                      <m:e>
                        <m:r>
                          <a:rPr lang="et-EE" sz="1900" i="1">
                            <a:latin typeface="Cambria Math" panose="02040503050406030204" pitchFamily="18" charset="0"/>
                          </a:rPr>
                          <m:t>𝑅</m:t>
                        </m:r>
                      </m:e>
                      <m:sub>
                        <m:r>
                          <a:rPr lang="et-EE" sz="1900" i="1">
                            <a:latin typeface="Cambria Math" panose="02040503050406030204" pitchFamily="18" charset="0"/>
                          </a:rPr>
                          <m:t>1</m:t>
                        </m:r>
                      </m:sub>
                    </m:sSub>
                    <m:r>
                      <a:rPr lang="en-US" sz="1900" i="1" smtClean="0">
                        <a:latin typeface="Cambria Math" panose="02040503050406030204" pitchFamily="18" charset="0"/>
                        <a:ea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𝑅</m:t>
                        </m:r>
                      </m:e>
                      <m:sub>
                        <m:r>
                          <a:rPr lang="en-US" sz="1900" i="1">
                            <a:latin typeface="Cambria Math" panose="02040503050406030204" pitchFamily="18" charset="0"/>
                          </a:rPr>
                          <m:t>2</m:t>
                        </m:r>
                      </m:sub>
                    </m:sSub>
                    <m:r>
                      <a:rPr lang="en-US" sz="1900" i="1" smtClean="0">
                        <a:latin typeface="Cambria Math" panose="02040503050406030204" pitchFamily="18" charset="0"/>
                        <a:ea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𝑅</m:t>
                        </m:r>
                      </m:e>
                      <m:sub>
                        <m:r>
                          <a:rPr lang="en-US" sz="1900" i="1">
                            <a:latin typeface="Cambria Math" panose="02040503050406030204" pitchFamily="18" charset="0"/>
                          </a:rPr>
                          <m:t>3</m:t>
                        </m:r>
                      </m:sub>
                    </m:sSub>
                  </m:oMath>
                </a14:m>
                <a:r>
                  <a:rPr lang="en-US" sz="1900" dirty="0"/>
                  <a:t> , siis</a:t>
                </a:r>
              </a:p>
              <a:p>
                <a:pPr marL="0" indent="0">
                  <a:buNone/>
                </a:pPr>
                <a:r>
                  <a:rPr lang="sv-SE" sz="1900" dirty="0"/>
                  <a:t>voolud </a:t>
                </a:r>
                <a14:m>
                  <m:oMath xmlns:m="http://schemas.openxmlformats.org/officeDocument/2006/math">
                    <m:sSub>
                      <m:sSubPr>
                        <m:ctrlPr>
                          <a:rPr lang="et-EE" sz="1900" i="1">
                            <a:latin typeface="Cambria Math" panose="02040503050406030204" pitchFamily="18" charset="0"/>
                          </a:rPr>
                        </m:ctrlPr>
                      </m:sSubPr>
                      <m:e>
                        <m:r>
                          <a:rPr lang="en-US" sz="1900" i="1">
                            <a:latin typeface="Cambria Math" panose="02040503050406030204" pitchFamily="18" charset="0"/>
                          </a:rPr>
                          <m:t>𝐼</m:t>
                        </m:r>
                      </m:e>
                      <m:sub>
                        <m:r>
                          <a:rPr lang="et-EE" sz="1900" i="1">
                            <a:latin typeface="Cambria Math" panose="02040503050406030204" pitchFamily="18" charset="0"/>
                          </a:rPr>
                          <m:t>1</m:t>
                        </m:r>
                        <m:r>
                          <a:rPr lang="et-EE" sz="1900" b="0" i="1" smtClean="0">
                            <a:latin typeface="Cambria Math" panose="02040503050406030204" pitchFamily="18" charset="0"/>
                          </a:rPr>
                          <m:t>2</m:t>
                        </m:r>
                      </m:sub>
                    </m:sSub>
                    <m:r>
                      <a:rPr lang="en-US" sz="1900" i="1">
                        <a:latin typeface="Cambria Math" panose="02040503050406030204" pitchFamily="18" charset="0"/>
                        <a:ea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𝐼</m:t>
                        </m:r>
                      </m:e>
                      <m:sub>
                        <m:r>
                          <a:rPr lang="en-US" sz="1900" i="1">
                            <a:latin typeface="Cambria Math" panose="02040503050406030204" pitchFamily="18" charset="0"/>
                          </a:rPr>
                          <m:t>2</m:t>
                        </m:r>
                        <m:r>
                          <a:rPr lang="et-EE" sz="1900" b="0" i="1" smtClean="0">
                            <a:latin typeface="Cambria Math" panose="02040503050406030204" pitchFamily="18" charset="0"/>
                          </a:rPr>
                          <m:t>3</m:t>
                        </m:r>
                      </m:sub>
                    </m:sSub>
                    <m:r>
                      <a:rPr lang="en-US" sz="1900" i="1">
                        <a:latin typeface="Cambria Math" panose="02040503050406030204" pitchFamily="18" charset="0"/>
                        <a:ea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𝐼</m:t>
                        </m:r>
                      </m:e>
                      <m:sub>
                        <m:r>
                          <a:rPr lang="en-US" sz="1900" i="1">
                            <a:latin typeface="Cambria Math" panose="02040503050406030204" pitchFamily="18" charset="0"/>
                          </a:rPr>
                          <m:t>3</m:t>
                        </m:r>
                        <m:r>
                          <a:rPr lang="et-EE" sz="1900" b="0" i="1" smtClean="0">
                            <a:latin typeface="Cambria Math" panose="02040503050406030204" pitchFamily="18" charset="0"/>
                          </a:rPr>
                          <m:t>1</m:t>
                        </m:r>
                      </m:sub>
                    </m:sSub>
                  </m:oMath>
                </a14:m>
                <a:endParaRPr lang="et-EE" sz="1900" dirty="0"/>
              </a:p>
            </p:txBody>
          </p:sp>
        </mc:Choice>
        <mc:Fallback xmlns="">
          <p:sp>
            <p:nvSpPr>
              <p:cNvPr id="4" name="Объект 2">
                <a:extLst>
                  <a:ext uri="{FF2B5EF4-FFF2-40B4-BE49-F238E27FC236}">
                    <a16:creationId xmlns:a16="http://schemas.microsoft.com/office/drawing/2014/main" id="{29482193-C570-46AE-A3D2-9E7DF302C166}"/>
                  </a:ext>
                </a:extLst>
              </p:cNvPr>
              <p:cNvSpPr>
                <a:spLocks noGrp="1" noRot="1" noChangeAspect="1" noMove="1" noResize="1" noEditPoints="1" noAdjustHandles="1" noChangeArrowheads="1" noChangeShapeType="1" noTextEdit="1"/>
              </p:cNvSpPr>
              <p:nvPr>
                <p:ph idx="1"/>
              </p:nvPr>
            </p:nvSpPr>
            <p:spPr>
              <a:xfrm>
                <a:off x="35007" y="174089"/>
                <a:ext cx="4460084" cy="3621585"/>
              </a:xfrm>
              <a:blipFill>
                <a:blip r:embed="rId2"/>
                <a:stretch>
                  <a:fillRect l="-5609" t="-5387" r="-2873"/>
                </a:stretch>
              </a:blipFill>
            </p:spPr>
            <p:txBody>
              <a:bodyPr/>
              <a:lstStyle/>
              <a:p>
                <a:r>
                  <a:rPr lang="en-US">
                    <a:noFill/>
                  </a:rPr>
                  <a:t> </a:t>
                </a:r>
              </a:p>
            </p:txBody>
          </p:sp>
        </mc:Fallback>
      </mc:AlternateContent>
      <p:cxnSp>
        <p:nvCxnSpPr>
          <p:cNvPr id="7" name="Прямая соединительная линия 6">
            <a:extLst>
              <a:ext uri="{FF2B5EF4-FFF2-40B4-BE49-F238E27FC236}">
                <a16:creationId xmlns:a16="http://schemas.microsoft.com/office/drawing/2014/main" id="{EDA7B9F2-5D37-4F64-8583-89B96287622E}"/>
              </a:ext>
            </a:extLst>
          </p:cNvPr>
          <p:cNvCxnSpPr/>
          <p:nvPr/>
        </p:nvCxnSpPr>
        <p:spPr>
          <a:xfrm flipH="1">
            <a:off x="4272604" y="0"/>
            <a:ext cx="34227" cy="68580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8" name="Рисунок 7">
            <a:extLst>
              <a:ext uri="{FF2B5EF4-FFF2-40B4-BE49-F238E27FC236}">
                <a16:creationId xmlns:a16="http://schemas.microsoft.com/office/drawing/2014/main" id="{AFC2F4D1-71B3-4A20-A1DD-8DC16E921879}"/>
              </a:ext>
            </a:extLst>
          </p:cNvPr>
          <p:cNvPicPr>
            <a:picLocks noChangeAspect="1"/>
          </p:cNvPicPr>
          <p:nvPr/>
        </p:nvPicPr>
        <p:blipFill>
          <a:blip r:embed="rId3"/>
          <a:stretch>
            <a:fillRect/>
          </a:stretch>
        </p:blipFill>
        <p:spPr>
          <a:xfrm>
            <a:off x="35007" y="3429000"/>
            <a:ext cx="4148027" cy="3254911"/>
          </a:xfrm>
          <a:prstGeom prst="rect">
            <a:avLst/>
          </a:prstGeom>
        </p:spPr>
      </p:pic>
      <p:pic>
        <p:nvPicPr>
          <p:cNvPr id="9" name="Рисунок 8">
            <a:extLst>
              <a:ext uri="{FF2B5EF4-FFF2-40B4-BE49-F238E27FC236}">
                <a16:creationId xmlns:a16="http://schemas.microsoft.com/office/drawing/2014/main" id="{D6FB6F33-9B53-4B06-89E7-39C9113F08CA}"/>
              </a:ext>
            </a:extLst>
          </p:cNvPr>
          <p:cNvPicPr>
            <a:picLocks noChangeAspect="1"/>
          </p:cNvPicPr>
          <p:nvPr/>
        </p:nvPicPr>
        <p:blipFill>
          <a:blip r:embed="rId4"/>
          <a:stretch>
            <a:fillRect/>
          </a:stretch>
        </p:blipFill>
        <p:spPr>
          <a:xfrm>
            <a:off x="8434796" y="174089"/>
            <a:ext cx="3722197" cy="5642741"/>
          </a:xfrm>
          <a:prstGeom prst="rect">
            <a:avLst/>
          </a:prstGeom>
        </p:spPr>
      </p:pic>
      <p:pic>
        <p:nvPicPr>
          <p:cNvPr id="6" name="Рисунок 5">
            <a:extLst>
              <a:ext uri="{FF2B5EF4-FFF2-40B4-BE49-F238E27FC236}">
                <a16:creationId xmlns:a16="http://schemas.microsoft.com/office/drawing/2014/main" id="{A688242C-D7D8-44AD-92DD-00213064A039}"/>
              </a:ext>
            </a:extLst>
          </p:cNvPr>
          <p:cNvPicPr>
            <a:picLocks noChangeAspect="1"/>
          </p:cNvPicPr>
          <p:nvPr/>
        </p:nvPicPr>
        <p:blipFill>
          <a:blip r:embed="rId5"/>
          <a:stretch>
            <a:fillRect/>
          </a:stretch>
        </p:blipFill>
        <p:spPr>
          <a:xfrm>
            <a:off x="4332793" y="2283895"/>
            <a:ext cx="4086915" cy="1864032"/>
          </a:xfrm>
          <a:prstGeom prst="rect">
            <a:avLst/>
          </a:prstGeom>
        </p:spPr>
      </p:pic>
      <p:cxnSp>
        <p:nvCxnSpPr>
          <p:cNvPr id="10" name="Прямая соединительная линия 9">
            <a:extLst>
              <a:ext uri="{FF2B5EF4-FFF2-40B4-BE49-F238E27FC236}">
                <a16:creationId xmlns:a16="http://schemas.microsoft.com/office/drawing/2014/main" id="{59B44696-2068-4B76-AE7B-DC84FD0A9A1F}"/>
              </a:ext>
            </a:extLst>
          </p:cNvPr>
          <p:cNvCxnSpPr/>
          <p:nvPr/>
        </p:nvCxnSpPr>
        <p:spPr>
          <a:xfrm flipH="1">
            <a:off x="8370394" y="0"/>
            <a:ext cx="34227" cy="68580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76787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72777FA-3534-4713-84F9-FE2DFBC48E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78943" y="2995930"/>
            <a:ext cx="6164580" cy="3862070"/>
          </a:xfrm>
          <a:prstGeom prst="rect">
            <a:avLst/>
          </a:prstGeom>
          <a:noFill/>
          <a:ln>
            <a:noFill/>
          </a:ln>
        </p:spPr>
      </p:pic>
      <p:pic>
        <p:nvPicPr>
          <p:cNvPr id="6" name="Рисунок 5">
            <a:extLst>
              <a:ext uri="{FF2B5EF4-FFF2-40B4-BE49-F238E27FC236}">
                <a16:creationId xmlns:a16="http://schemas.microsoft.com/office/drawing/2014/main" id="{ABC56A43-F591-4C24-8CAF-179A16EF0373}"/>
              </a:ext>
            </a:extLst>
          </p:cNvPr>
          <p:cNvPicPr>
            <a:picLocks noChangeAspect="1"/>
          </p:cNvPicPr>
          <p:nvPr/>
        </p:nvPicPr>
        <p:blipFill>
          <a:blip r:embed="rId3"/>
          <a:stretch>
            <a:fillRect/>
          </a:stretch>
        </p:blipFill>
        <p:spPr>
          <a:xfrm>
            <a:off x="135874" y="97546"/>
            <a:ext cx="5838825" cy="2476500"/>
          </a:xfrm>
          <a:prstGeom prst="rect">
            <a:avLst/>
          </a:prstGeom>
        </p:spPr>
      </p:pic>
      <p:sp>
        <p:nvSpPr>
          <p:cNvPr id="7" name="TextBox 6">
            <a:extLst>
              <a:ext uri="{FF2B5EF4-FFF2-40B4-BE49-F238E27FC236}">
                <a16:creationId xmlns:a16="http://schemas.microsoft.com/office/drawing/2014/main" id="{843D6982-19F6-40A2-9C71-E2F3326E1C28}"/>
              </a:ext>
            </a:extLst>
          </p:cNvPr>
          <p:cNvSpPr txBox="1"/>
          <p:nvPr/>
        </p:nvSpPr>
        <p:spPr>
          <a:xfrm>
            <a:off x="7083846" y="1170420"/>
            <a:ext cx="4285562" cy="1569660"/>
          </a:xfrm>
          <a:prstGeom prst="rect">
            <a:avLst/>
          </a:prstGeom>
          <a:noFill/>
        </p:spPr>
        <p:txBody>
          <a:bodyPr wrap="square" rtlCol="0">
            <a:spAutoFit/>
          </a:bodyPr>
          <a:lstStyle/>
          <a:p>
            <a:r>
              <a:rPr lang="en-US" sz="2400"/>
              <a:t>Mistahes ühendusel ja mistahes koormusel on kolmefaasilise voolu võimsus võrdne kolme faasi võimsuste summaga.</a:t>
            </a:r>
          </a:p>
        </p:txBody>
      </p:sp>
      <p:sp>
        <p:nvSpPr>
          <p:cNvPr id="9" name="Прямоугольник 8">
            <a:extLst>
              <a:ext uri="{FF2B5EF4-FFF2-40B4-BE49-F238E27FC236}">
                <a16:creationId xmlns:a16="http://schemas.microsoft.com/office/drawing/2014/main" id="{2C634D7C-9A02-486F-A6B8-BA490A393AFA}"/>
              </a:ext>
            </a:extLst>
          </p:cNvPr>
          <p:cNvSpPr/>
          <p:nvPr/>
        </p:nvSpPr>
        <p:spPr>
          <a:xfrm>
            <a:off x="6990202" y="1064443"/>
            <a:ext cx="4472849" cy="1781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Прямоугольник 9">
            <a:extLst>
              <a:ext uri="{FF2B5EF4-FFF2-40B4-BE49-F238E27FC236}">
                <a16:creationId xmlns:a16="http://schemas.microsoft.com/office/drawing/2014/main" id="{51AE8FF9-B1CD-48A2-8B6B-BD6AE83B44CC}"/>
              </a:ext>
            </a:extLst>
          </p:cNvPr>
          <p:cNvSpPr/>
          <p:nvPr/>
        </p:nvSpPr>
        <p:spPr>
          <a:xfrm>
            <a:off x="631633" y="3915975"/>
            <a:ext cx="4472849" cy="1781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7A6A07-1DF8-4C7C-86E2-D006CE04412B}"/>
              </a:ext>
            </a:extLst>
          </p:cNvPr>
          <p:cNvSpPr txBox="1"/>
          <p:nvPr/>
        </p:nvSpPr>
        <p:spPr>
          <a:xfrm>
            <a:off x="701406" y="4021951"/>
            <a:ext cx="4333301" cy="1569660"/>
          </a:xfrm>
          <a:prstGeom prst="rect">
            <a:avLst/>
          </a:prstGeom>
          <a:noFill/>
        </p:spPr>
        <p:txBody>
          <a:bodyPr wrap="square" rtlCol="0">
            <a:spAutoFit/>
          </a:bodyPr>
          <a:lstStyle/>
          <a:p>
            <a:r>
              <a:rPr lang="en-US" sz="2400"/>
              <a:t>Ühesugustele valemitele vaatamata </a:t>
            </a:r>
            <a:r>
              <a:rPr lang="en-US" sz="2400" u="sng">
                <a:solidFill>
                  <a:srgbClr val="FF0000"/>
                </a:solidFill>
              </a:rPr>
              <a:t>pole</a:t>
            </a:r>
            <a:r>
              <a:rPr lang="en-US" sz="2400"/>
              <a:t> tarviti </a:t>
            </a:r>
            <a:r>
              <a:rPr lang="en-US" sz="2400" i="1"/>
              <a:t>võimsus </a:t>
            </a:r>
            <a:r>
              <a:rPr lang="en-US" sz="2400"/>
              <a:t>tähtühendusel </a:t>
            </a:r>
            <a:r>
              <a:rPr lang="en-US" sz="2400" u="sng">
                <a:solidFill>
                  <a:srgbClr val="FF0000"/>
                </a:solidFill>
              </a:rPr>
              <a:t>võrdne</a:t>
            </a:r>
            <a:r>
              <a:rPr lang="en-US" sz="2400"/>
              <a:t> võimsusega kolmnurkühenduses.</a:t>
            </a:r>
          </a:p>
        </p:txBody>
      </p:sp>
    </p:spTree>
    <p:extLst>
      <p:ext uri="{BB962C8B-B14F-4D97-AF65-F5344CB8AC3E}">
        <p14:creationId xmlns:p14="http://schemas.microsoft.com/office/powerpoint/2010/main" val="379781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6373505" y="5515313"/>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E7735FBB-1123-A7F6-48F4-8395D8B75F0A}"/>
              </a:ext>
            </a:extLst>
          </p:cNvPr>
          <p:cNvSpPr txBox="1">
            <a:spLocks/>
          </p:cNvSpPr>
          <p:nvPr/>
        </p:nvSpPr>
        <p:spPr>
          <a:xfrm>
            <a:off x="6238850" y="2752926"/>
            <a:ext cx="5486578" cy="2548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fi-FI" sz="2200" noProof="1">
                <a:latin typeface="+mn-lt"/>
              </a:rPr>
              <a:t>Pöördenurka on mugav väljendada kraadide [°] asemel radiaanides [rad]. Raadiusepikkusele kaarele toetuv kesknurk on ühe radiaani suurune. Täisringis on 2</a:t>
            </a:r>
            <a:r>
              <a:rPr lang="el-GR" sz="2200" noProof="1">
                <a:latin typeface="+mn-lt"/>
              </a:rPr>
              <a:t>π</a:t>
            </a:r>
            <a:r>
              <a:rPr lang="en-US" sz="2200" noProof="1">
                <a:latin typeface="+mn-lt"/>
              </a:rPr>
              <a:t> </a:t>
            </a:r>
            <a:r>
              <a:rPr lang="fi-FI" sz="2200" noProof="1">
                <a:latin typeface="+mn-lt"/>
              </a:rPr>
              <a:t>radiaani ehk 360 kraadi.</a:t>
            </a:r>
          </a:p>
        </p:txBody>
      </p:sp>
      <p:pic>
        <p:nvPicPr>
          <p:cNvPr id="5" name="Picture 4">
            <a:extLst>
              <a:ext uri="{FF2B5EF4-FFF2-40B4-BE49-F238E27FC236}">
                <a16:creationId xmlns:a16="http://schemas.microsoft.com/office/drawing/2014/main" id="{28C9EA7C-1AD7-727A-7C7D-7B59872F4BE9}"/>
              </a:ext>
            </a:extLst>
          </p:cNvPr>
          <p:cNvPicPr>
            <a:picLocks noChangeAspect="1"/>
          </p:cNvPicPr>
          <p:nvPr/>
        </p:nvPicPr>
        <p:blipFill>
          <a:blip r:embed="rId3"/>
          <a:stretch>
            <a:fillRect/>
          </a:stretch>
        </p:blipFill>
        <p:spPr>
          <a:xfrm>
            <a:off x="0" y="2693874"/>
            <a:ext cx="6257498" cy="2666747"/>
          </a:xfrm>
          <a:prstGeom prst="rect">
            <a:avLst/>
          </a:prstGeom>
        </p:spPr>
      </p:pic>
    </p:spTree>
    <p:extLst>
      <p:ext uri="{BB962C8B-B14F-4D97-AF65-F5344CB8AC3E}">
        <p14:creationId xmlns:p14="http://schemas.microsoft.com/office/powerpoint/2010/main" val="296768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CB973F-5164-9177-3DFB-5F574697B7B4}"/>
              </a:ext>
            </a:extLst>
          </p:cNvPr>
          <p:cNvSpPr/>
          <p:nvPr/>
        </p:nvSpPr>
        <p:spPr>
          <a:xfrm>
            <a:off x="0" y="0"/>
            <a:ext cx="12192000" cy="1325563"/>
          </a:xfrm>
          <a:prstGeom prst="rect">
            <a:avLst/>
          </a:prstGeom>
          <a:solidFill>
            <a:srgbClr val="E64ADB"/>
          </a:solidFill>
          <a:ln>
            <a:solidFill>
              <a:srgbClr val="E64A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Заголовок 1">
            <a:extLst>
              <a:ext uri="{FF2B5EF4-FFF2-40B4-BE49-F238E27FC236}">
                <a16:creationId xmlns:a16="http://schemas.microsoft.com/office/drawing/2014/main" id="{F1255026-0CB3-4EBE-BA37-BCCD9BCDCCA4}"/>
              </a:ext>
            </a:extLst>
          </p:cNvPr>
          <p:cNvSpPr>
            <a:spLocks noGrp="1"/>
          </p:cNvSpPr>
          <p:nvPr>
            <p:ph type="title"/>
          </p:nvPr>
        </p:nvSpPr>
        <p:spPr>
          <a:xfrm>
            <a:off x="1043606" y="376617"/>
            <a:ext cx="9851869" cy="572328"/>
          </a:xfrm>
        </p:spPr>
        <p:txBody>
          <a:bodyPr>
            <a:normAutofit fontScale="90000"/>
          </a:bodyPr>
          <a:lstStyle/>
          <a:p>
            <a:r>
              <a:rPr lang="et-EE" b="1" dirty="0">
                <a:solidFill>
                  <a:schemeClr val="bg1"/>
                </a:solidFill>
                <a:latin typeface="Abadi" panose="020B0604020104020204" pitchFamily="34" charset="0"/>
              </a:rPr>
              <a:t>OLULISED VAHELDUVVOOLU PARAMEETRID</a:t>
            </a:r>
            <a:endParaRPr lang="en-US" b="1" dirty="0">
              <a:solidFill>
                <a:schemeClr val="bg1"/>
              </a:solidFill>
              <a:latin typeface="Abadi" panose="020B0604020104020204" pitchFamily="34" charset="0"/>
            </a:endParaRPr>
          </a:p>
        </p:txBody>
      </p:sp>
      <p:cxnSp>
        <p:nvCxnSpPr>
          <p:cNvPr id="11" name="Straight Connector 10">
            <a:extLst>
              <a:ext uri="{FF2B5EF4-FFF2-40B4-BE49-F238E27FC236}">
                <a16:creationId xmlns:a16="http://schemas.microsoft.com/office/drawing/2014/main" id="{893B0316-DBA8-7DD5-E78F-17D8AA19E257}"/>
              </a:ext>
            </a:extLst>
          </p:cNvPr>
          <p:cNvCxnSpPr>
            <a:cxnSpLocks/>
          </p:cNvCxnSpPr>
          <p:nvPr/>
        </p:nvCxnSpPr>
        <p:spPr>
          <a:xfrm flipH="1">
            <a:off x="1043606" y="4114526"/>
            <a:ext cx="5217268" cy="0"/>
          </a:xfrm>
          <a:prstGeom prst="line">
            <a:avLst/>
          </a:prstGeom>
          <a:ln w="28575">
            <a:solidFill>
              <a:srgbClr val="E64ADB"/>
            </a:solidFill>
          </a:ln>
        </p:spPr>
        <p:style>
          <a:lnRef idx="1">
            <a:schemeClr val="accent1"/>
          </a:lnRef>
          <a:fillRef idx="0">
            <a:schemeClr val="accent1"/>
          </a:fillRef>
          <a:effectRef idx="0">
            <a:schemeClr val="accent1"/>
          </a:effectRef>
          <a:fontRef idx="minor">
            <a:schemeClr val="tx1"/>
          </a:fontRef>
        </p:style>
      </p:cxnSp>
      <p:sp>
        <p:nvSpPr>
          <p:cNvPr id="6" name="Заголовок 1">
            <a:extLst>
              <a:ext uri="{FF2B5EF4-FFF2-40B4-BE49-F238E27FC236}">
                <a16:creationId xmlns:a16="http://schemas.microsoft.com/office/drawing/2014/main" id="{E4755A33-CB4B-1A71-FC31-F966A8C2507C}"/>
              </a:ext>
            </a:extLst>
          </p:cNvPr>
          <p:cNvSpPr txBox="1">
            <a:spLocks/>
          </p:cNvSpPr>
          <p:nvPr/>
        </p:nvSpPr>
        <p:spPr>
          <a:xfrm>
            <a:off x="1160205" y="1529841"/>
            <a:ext cx="5953150" cy="2740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600"/>
              </a:spcBef>
            </a:pPr>
            <a:r>
              <a:rPr lang="el-GR" sz="1600" b="1" i="0" u="sng" strike="noStrike" baseline="0" dirty="0">
                <a:latin typeface="+mn-lt"/>
              </a:rPr>
              <a:t>α</a:t>
            </a:r>
            <a:r>
              <a:rPr lang="ru-RU" sz="1600" b="1" i="0" u="sng" strike="noStrike" baseline="0" dirty="0">
                <a:latin typeface="+mn-lt"/>
              </a:rPr>
              <a:t>[</a:t>
            </a:r>
            <a:r>
              <a:rPr lang="en-US" sz="1600" b="1" i="0" u="sng" strike="noStrike" baseline="0" dirty="0">
                <a:latin typeface="+mn-lt"/>
              </a:rPr>
              <a:t>rad</a:t>
            </a:r>
            <a:r>
              <a:rPr lang="ru-RU" sz="1600" b="1" i="0" u="sng" strike="noStrike" baseline="0" dirty="0">
                <a:latin typeface="+mn-lt"/>
              </a:rPr>
              <a:t>] = 2</a:t>
            </a:r>
            <a:r>
              <a:rPr lang="el-GR" sz="1600" b="1" i="0" u="sng" strike="noStrike" baseline="0" dirty="0">
                <a:latin typeface="+mn-lt"/>
              </a:rPr>
              <a:t>π</a:t>
            </a:r>
            <a:r>
              <a:rPr lang="et-EE" sz="1600" b="1" i="1" u="sng" strike="noStrike" baseline="0" dirty="0">
                <a:latin typeface="+mn-lt"/>
              </a:rPr>
              <a:t>·</a:t>
            </a:r>
            <a:r>
              <a:rPr lang="el-GR" sz="1600" b="1" i="1" u="sng" strike="noStrike" baseline="0" dirty="0">
                <a:latin typeface="+mn-lt"/>
              </a:rPr>
              <a:t>α</a:t>
            </a:r>
            <a:r>
              <a:rPr lang="et-EE" sz="1600" b="1" i="0" u="sng" strike="noStrike" baseline="0" dirty="0">
                <a:latin typeface="+mn-lt"/>
              </a:rPr>
              <a:t>[°]/360</a:t>
            </a:r>
            <a:endParaRPr lang="en-US" sz="1600" b="1" i="0" u="sng" strike="noStrike" baseline="0" dirty="0">
              <a:solidFill>
                <a:srgbClr val="FF0000"/>
              </a:solidFill>
              <a:latin typeface="+mn-lt"/>
            </a:endParaRPr>
          </a:p>
          <a:p>
            <a:pPr algn="just">
              <a:lnSpc>
                <a:spcPct val="150000"/>
              </a:lnSpc>
              <a:spcBef>
                <a:spcPts val="600"/>
              </a:spcBef>
            </a:pPr>
            <a:r>
              <a:rPr lang="en-US" sz="1600" b="1" i="0" u="none" strike="noStrike" baseline="0" dirty="0">
                <a:solidFill>
                  <a:srgbClr val="FF0000"/>
                </a:solidFill>
                <a:latin typeface="+mn-lt"/>
              </a:rPr>
              <a:t>H3: </a:t>
            </a:r>
            <a:r>
              <a:rPr lang="fi-FI" sz="1600" b="0" i="0" u="none" strike="noStrike" baseline="0" dirty="0">
                <a:latin typeface="+mn-lt"/>
              </a:rPr>
              <a:t>Mitu radiaani on 60° nurgal? </a:t>
            </a:r>
            <a:endParaRPr lang="et-EE" sz="1600" b="0" i="0" u="none" strike="noStrike" baseline="0" dirty="0">
              <a:latin typeface="+mn-lt"/>
            </a:endParaRPr>
          </a:p>
          <a:p>
            <a:pPr algn="just">
              <a:lnSpc>
                <a:spcPct val="150000"/>
              </a:lnSpc>
              <a:spcBef>
                <a:spcPts val="600"/>
              </a:spcBef>
            </a:pPr>
            <a:r>
              <a:rPr lang="fi-FI" sz="1600" b="0" i="0" u="none" strike="noStrike" baseline="0" dirty="0">
                <a:latin typeface="+mn-lt"/>
              </a:rPr>
              <a:t>Sama valemiga saame teisendada radiaane kraadideks:</a:t>
            </a:r>
          </a:p>
          <a:p>
            <a:pPr algn="just">
              <a:lnSpc>
                <a:spcPct val="150000"/>
              </a:lnSpc>
              <a:spcBef>
                <a:spcPts val="600"/>
              </a:spcBef>
            </a:pPr>
            <a:r>
              <a:rPr lang="el-GR" sz="1600" b="1" i="0" u="sng" strike="noStrike" baseline="0" dirty="0">
                <a:latin typeface="+mn-lt"/>
              </a:rPr>
              <a:t>α</a:t>
            </a:r>
            <a:r>
              <a:rPr lang="ru-RU" sz="1600" b="1" i="0" u="sng" strike="noStrike" baseline="0" dirty="0">
                <a:latin typeface="+mn-lt"/>
              </a:rPr>
              <a:t>[°] = 360</a:t>
            </a:r>
            <a:r>
              <a:rPr lang="et-EE" sz="1600" b="1" i="1" u="sng" strike="noStrike" baseline="0" dirty="0">
                <a:latin typeface="+mn-lt"/>
              </a:rPr>
              <a:t> ·</a:t>
            </a:r>
            <a:r>
              <a:rPr lang="el-GR" sz="1600" b="1" i="1" u="sng" strike="noStrike" baseline="0" dirty="0">
                <a:latin typeface="+mn-lt"/>
              </a:rPr>
              <a:t>α</a:t>
            </a:r>
            <a:r>
              <a:rPr lang="ru-RU" sz="1600" b="1" i="0" u="sng" strike="noStrike" baseline="0" dirty="0">
                <a:latin typeface="+mn-lt"/>
              </a:rPr>
              <a:t>[</a:t>
            </a:r>
            <a:r>
              <a:rPr lang="en-US" sz="1600" b="1" i="0" u="sng" strike="noStrike" baseline="0" dirty="0">
                <a:latin typeface="+mn-lt"/>
              </a:rPr>
              <a:t>rad</a:t>
            </a:r>
            <a:r>
              <a:rPr lang="ru-RU" sz="1600" b="1" i="0" u="sng" strike="noStrike" baseline="0" dirty="0">
                <a:latin typeface="+mn-lt"/>
              </a:rPr>
              <a:t>]/2</a:t>
            </a:r>
            <a:r>
              <a:rPr lang="el-GR" sz="1600" b="1" i="0" u="sng" strike="noStrike" baseline="0" dirty="0">
                <a:latin typeface="+mn-lt"/>
              </a:rPr>
              <a:t> π</a:t>
            </a:r>
            <a:endParaRPr lang="fi-FI" sz="1600" b="1" i="0" u="sng" strike="noStrike" baseline="0" dirty="0">
              <a:latin typeface="+mn-lt"/>
            </a:endParaRPr>
          </a:p>
          <a:p>
            <a:pPr algn="just">
              <a:lnSpc>
                <a:spcPct val="150000"/>
              </a:lnSpc>
              <a:spcBef>
                <a:spcPts val="600"/>
              </a:spcBef>
            </a:pPr>
            <a:r>
              <a:rPr lang="fi-FI" sz="1600" b="1" dirty="0">
                <a:solidFill>
                  <a:srgbClr val="FF0000"/>
                </a:solidFill>
                <a:latin typeface="+mn-lt"/>
              </a:rPr>
              <a:t>H4: </a:t>
            </a:r>
            <a:r>
              <a:rPr lang="en-US" sz="1600" b="1" i="0" u="none" strike="noStrike" baseline="0" dirty="0">
                <a:solidFill>
                  <a:srgbClr val="FF0000"/>
                </a:solidFill>
                <a:latin typeface="+mn-lt"/>
              </a:rPr>
              <a:t> </a:t>
            </a:r>
            <a:r>
              <a:rPr lang="fi-FI" sz="1600" i="0" u="none" strike="noStrike" baseline="0" dirty="0">
                <a:latin typeface="+mn-lt"/>
              </a:rPr>
              <a:t>Mitu kraadi on </a:t>
            </a:r>
            <a:r>
              <a:rPr lang="el-GR" sz="1600" i="0" u="none" strike="noStrike" baseline="0" dirty="0">
                <a:latin typeface="+mn-lt"/>
              </a:rPr>
              <a:t>π</a:t>
            </a:r>
            <a:r>
              <a:rPr lang="fi-FI" sz="1600" i="0" u="none" strike="noStrike" baseline="0" dirty="0">
                <a:latin typeface="+mn-lt"/>
              </a:rPr>
              <a:t>/6 radiaani nurgal?</a:t>
            </a:r>
            <a:endParaRPr lang="et-EE" sz="1600" i="1" u="none" strike="noStrike" baseline="0" noProof="1">
              <a:latin typeface="+mn-lt"/>
            </a:endParaRPr>
          </a:p>
        </p:txBody>
      </p:sp>
      <p:pic>
        <p:nvPicPr>
          <p:cNvPr id="4" name="Picture 3">
            <a:extLst>
              <a:ext uri="{FF2B5EF4-FFF2-40B4-BE49-F238E27FC236}">
                <a16:creationId xmlns:a16="http://schemas.microsoft.com/office/drawing/2014/main" id="{2E377257-DDF5-EB46-9B86-64630725BEEA}"/>
              </a:ext>
            </a:extLst>
          </p:cNvPr>
          <p:cNvPicPr>
            <a:picLocks noChangeAspect="1"/>
          </p:cNvPicPr>
          <p:nvPr/>
        </p:nvPicPr>
        <p:blipFill>
          <a:blip r:embed="rId3"/>
          <a:stretch>
            <a:fillRect/>
          </a:stretch>
        </p:blipFill>
        <p:spPr>
          <a:xfrm>
            <a:off x="397651" y="4648810"/>
            <a:ext cx="11396698" cy="1975725"/>
          </a:xfrm>
          <a:prstGeom prst="rect">
            <a:avLst/>
          </a:prstGeom>
        </p:spPr>
      </p:pic>
    </p:spTree>
    <p:extLst>
      <p:ext uri="{BB962C8B-B14F-4D97-AF65-F5344CB8AC3E}">
        <p14:creationId xmlns:p14="http://schemas.microsoft.com/office/powerpoint/2010/main" val="5101545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3435</Words>
  <Application>Microsoft Office PowerPoint</Application>
  <PresentationFormat>Widescreen</PresentationFormat>
  <Paragraphs>359</Paragraphs>
  <Slides>72</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Abadi</vt:lpstr>
      <vt:lpstr>Arial</vt:lpstr>
      <vt:lpstr>Calibri</vt:lpstr>
      <vt:lpstr>Calibri Light</vt:lpstr>
      <vt:lpstr>Cambria Math</vt:lpstr>
      <vt:lpstr>Тема Office</vt:lpstr>
      <vt:lpstr>Vahelduvvool ja kolmefaasiline süsteem</vt:lpstr>
      <vt:lpstr>ÜHEFAASILISE VOOLU VALEM</vt:lpstr>
      <vt:lpstr>ÜHEFAASILISE VOOLU GENEREERIMINE</vt:lpstr>
      <vt:lpstr>ÜHEFAASILISE VOOLU VALEM</vt:lpstr>
      <vt:lpstr>ÜHEFAASILISE VOOLU GENEREERIMINE</vt:lpstr>
      <vt:lpstr>OLULISED VAHELDUVVOOLU PARAMEETRID</vt:lpstr>
      <vt:lpstr>OLULISED VAHELDUVVOOLU PARAMEETRID</vt:lpstr>
      <vt:lpstr>OLULISED VAHELDUVVOOLU PARAMEETRID</vt:lpstr>
      <vt:lpstr>OLULISED VAHELDUVVOOLU PARAMEETRID</vt:lpstr>
      <vt:lpstr>OLULISED VAHELDUVVOOLU PARAMEETRID</vt:lpstr>
      <vt:lpstr>OLULISED VAHELDUVVOOLU PARAMEETRID</vt:lpstr>
      <vt:lpstr>OLULISED VAHELDUVVOOLU PARAMEETRID</vt:lpstr>
      <vt:lpstr>OLULISED VAHELDUVVOOLU PARAMEETRID</vt:lpstr>
      <vt:lpstr>OLULISED VAHELDUVVOOLU PARAMEETRID</vt:lpstr>
      <vt:lpstr>OLULISED VAHELDUVVOOLU PARAMEETRID</vt:lpstr>
      <vt:lpstr>VAHELDUVVOOLU ALGFAAS</vt:lpstr>
      <vt:lpstr>VAHELDUVVOOLU ALGFAAS</vt:lpstr>
      <vt:lpstr>VAHELDUVVOOLU FAASINIHE</vt:lpstr>
      <vt:lpstr>VAHELDUVVOOLU FAASINIHE</vt:lpstr>
      <vt:lpstr>VAHELDUVVOOLU FAASINIHE</vt:lpstr>
      <vt:lpstr>VAHELDUVVOOLU FAASINIHE</vt:lpstr>
      <vt:lpstr>VAHELDUVVOOLU SKEEMID - AKTIIVTAKISTUS</vt:lpstr>
      <vt:lpstr>VAHELDUVVOOLU SKEEMID - AKTIIVTAKISTUS</vt:lpstr>
      <vt:lpstr>VAHELDUVVOOLU SKEEMID - AKTIIVTAKISTUS</vt:lpstr>
      <vt:lpstr>VAHELDUVVOOLU SKEEMID - INDUKTIIVTAKISTUS</vt:lpstr>
      <vt:lpstr>VAHELDUVVOOLU SKEEMID - INDUKTIIVTAKISTUS</vt:lpstr>
      <vt:lpstr>VAHELDUVVOOLU SKEEMID - INDUKTIIVTAKISTUS</vt:lpstr>
      <vt:lpstr>VAHELDUVVOOLU SKEEMID - MAHTUVUSTAKISTUS</vt:lpstr>
      <vt:lpstr>VAHELDUVVOOLU SKEEMID - MAHTUVUSTAKISTUS</vt:lpstr>
      <vt:lpstr>Ühefaasiline      Kolmefaasiline</vt:lpstr>
      <vt:lpstr>ÜHENDUSVIISID</vt:lpstr>
      <vt:lpstr>Kui generaatori armatuur pöörleb magnetväljas, siis selle kolmes poolid indutseerivad kolm EMF-i, mis on omavahel nihutatud 120 ° nurga 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selge, et saate faasipinge andmiseks ühendada ühefaasilise koormuse faasi- ja nulljuhtmete vahel või ühendada kahe faasijuhtme vahel, et varustada seda võrgupingega.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Sümmeetriline koormuseühendus tähe (a) ja kolmnurgaga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Kolmefaasiline süsteem</dc:title>
  <dc:creator>Aleksei Hõbesaar</dc:creator>
  <cp:lastModifiedBy>Aleksei Hõbesaar</cp:lastModifiedBy>
  <cp:revision>47</cp:revision>
  <dcterms:created xsi:type="dcterms:W3CDTF">2021-01-11T12:27:36Z</dcterms:created>
  <dcterms:modified xsi:type="dcterms:W3CDTF">2022-11-23T10:08:35Z</dcterms:modified>
</cp:coreProperties>
</file>