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69" r:id="rId5"/>
    <p:sldId id="272" r:id="rId6"/>
    <p:sldId id="274" r:id="rId7"/>
    <p:sldId id="276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7" r:id="rId19"/>
    <p:sldId id="286" r:id="rId20"/>
    <p:sldId id="302" r:id="rId21"/>
    <p:sldId id="288" r:id="rId22"/>
    <p:sldId id="289" r:id="rId23"/>
    <p:sldId id="291" r:id="rId24"/>
    <p:sldId id="299" r:id="rId25"/>
    <p:sldId id="293" r:id="rId26"/>
    <p:sldId id="294" r:id="rId27"/>
    <p:sldId id="295" r:id="rId28"/>
    <p:sldId id="296" r:id="rId29"/>
    <p:sldId id="297" r:id="rId30"/>
    <p:sldId id="298" r:id="rId31"/>
    <p:sldId id="259" r:id="rId32"/>
    <p:sldId id="260" r:id="rId33"/>
    <p:sldId id="261" r:id="rId34"/>
    <p:sldId id="262" r:id="rId35"/>
    <p:sldId id="263" r:id="rId36"/>
    <p:sldId id="303" r:id="rId37"/>
    <p:sldId id="300" r:id="rId38"/>
    <p:sldId id="265" r:id="rId39"/>
    <p:sldId id="266" r:id="rId40"/>
    <p:sldId id="268" r:id="rId41"/>
    <p:sldId id="30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1A23"/>
    <a:srgbClr val="E64ADB"/>
    <a:srgbClr val="0063B1"/>
    <a:srgbClr val="FFFFFF"/>
    <a:srgbClr val="F6A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18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E8DC-A5FE-4E54-8085-9F5B62451D1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1AD4-65F0-40DA-80E6-315AC228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2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E8DC-A5FE-4E54-8085-9F5B62451D1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1AD4-65F0-40DA-80E6-315AC228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9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E8DC-A5FE-4E54-8085-9F5B62451D1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1AD4-65F0-40DA-80E6-315AC228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9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628776"/>
            <a:ext cx="8802242" cy="414020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lang="en-US" altLang="en-US" sz="1800" smtClean="0">
                <a:solidFill>
                  <a:srgbClr val="332B60"/>
                </a:solidFill>
              </a:defRPr>
            </a:lvl1pPr>
            <a:lvl2pPr marL="742950" indent="-28575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>
              <a:defRPr sz="1800">
                <a:solidFill>
                  <a:srgbClr val="332B60"/>
                </a:solidFill>
              </a:defRPr>
            </a:lvl4pPr>
            <a:lvl5pPr marL="1771650" marR="0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>
              <a:defRPr sz="1800">
                <a:solidFill>
                  <a:srgbClr val="332B60"/>
                </a:solidFill>
              </a:defRPr>
            </a:lvl7pPr>
          </a:lstStyle>
          <a:p>
            <a:pPr>
              <a:buClr>
                <a:srgbClr val="E4067E"/>
              </a:buClr>
            </a:pP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Vivamus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lacus.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</a:rPr>
              <a:t> vitae </a:t>
            </a:r>
            <a:r>
              <a:rPr lang="en-US" altLang="en-US" sz="1800" dirty="0" err="1">
                <a:solidFill>
                  <a:srgbClr val="332B60"/>
                </a:solidFill>
              </a:rPr>
              <a:t>nunc</a:t>
            </a:r>
            <a:r>
              <a:rPr lang="en-US" altLang="en-US" sz="1800" dirty="0">
                <a:solidFill>
                  <a:srgbClr val="332B60"/>
                </a:solidFill>
              </a:rPr>
              <a:t> non </a:t>
            </a:r>
            <a:r>
              <a:rPr lang="en-US" altLang="en-US" sz="1800" dirty="0" err="1">
                <a:solidFill>
                  <a:srgbClr val="332B60"/>
                </a:solidFill>
              </a:rPr>
              <a:t>pede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tristique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sagittis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</a:rPr>
              <a:t>Aliquam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imperdiet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elit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vel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justo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Quisque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porttitor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imperiandiet</a:t>
            </a:r>
            <a:r>
              <a:rPr lang="en-US" altLang="en-US" sz="1800" dirty="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  <a:endParaRPr lang="en-US" altLang="en-US" dirty="0">
              <a:solidFill>
                <a:srgbClr val="332B60"/>
              </a:solidFill>
            </a:endParaRPr>
          </a:p>
          <a:p>
            <a:pPr>
              <a:buClr>
                <a:srgbClr val="E4067E"/>
              </a:buClr>
            </a:pPr>
            <a:r>
              <a:rPr lang="et-EE" altLang="en-US" sz="1800" dirty="0">
                <a:solidFill>
                  <a:srgbClr val="332B60"/>
                </a:solidFill>
                <a:latin typeface="+mn-lt"/>
              </a:rPr>
              <a:t>B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ibendum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rutrum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turpis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Sed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velit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Sed</a:t>
            </a:r>
            <a:r>
              <a:rPr lang="en-US" altLang="en-US" sz="1800" dirty="0">
                <a:solidFill>
                  <a:srgbClr val="332B60"/>
                </a:solidFill>
              </a:rPr>
              <a:t> semper </a:t>
            </a:r>
            <a:r>
              <a:rPr lang="en-US" altLang="en-US" sz="1800" dirty="0" err="1">
                <a:solidFill>
                  <a:srgbClr val="332B60"/>
                </a:solidFill>
              </a:rPr>
              <a:t>augue</a:t>
            </a:r>
            <a:r>
              <a:rPr lang="en-US" altLang="en-US" sz="1800" dirty="0">
                <a:solidFill>
                  <a:srgbClr val="332B60"/>
                </a:solidFill>
              </a:rPr>
              <a:t>.</a:t>
            </a:r>
          </a:p>
          <a:p>
            <a:pPr marL="2514600" marR="0" lvl="5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lvl="2"/>
            <a:endParaRPr lang="et-EE" dirty="0"/>
          </a:p>
          <a:p>
            <a:pPr lvl="0"/>
            <a:endParaRPr lang="et-EE" dirty="0"/>
          </a:p>
        </p:txBody>
      </p:sp>
      <p:sp>
        <p:nvSpPr>
          <p:cNvPr id="4" name="Text Placeholder 1"/>
          <p:cNvSpPr txBox="1">
            <a:spLocks/>
          </p:cNvSpPr>
          <p:nvPr userDrawn="1"/>
        </p:nvSpPr>
        <p:spPr>
          <a:xfrm>
            <a:off x="1836653" y="5972632"/>
            <a:ext cx="2761100" cy="17513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kern="1200" cap="all" baseline="0">
                <a:solidFill>
                  <a:schemeClr val="accent2"/>
                </a:solidFill>
                <a:latin typeface="Verdana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altLang="en-US" sz="1200" b="0" dirty="0"/>
              <a:t>TALLINNA TEHNIKAÜLIKOOL</a:t>
            </a:r>
            <a:endParaRPr lang="en-US" altLang="en-US" sz="1200" b="0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698624" y="5775158"/>
            <a:ext cx="0" cy="57008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616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>
          <p15:clr>
            <a:srgbClr val="FBAE40"/>
          </p15:clr>
        </p15:guide>
        <p15:guide id="3" pos="13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E8DC-A5FE-4E54-8085-9F5B62451D1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1AD4-65F0-40DA-80E6-315AC228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7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E8DC-A5FE-4E54-8085-9F5B62451D1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1AD4-65F0-40DA-80E6-315AC228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2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E8DC-A5FE-4E54-8085-9F5B62451D1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1AD4-65F0-40DA-80E6-315AC228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0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E8DC-A5FE-4E54-8085-9F5B62451D1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1AD4-65F0-40DA-80E6-315AC228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6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E8DC-A5FE-4E54-8085-9F5B62451D1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1AD4-65F0-40DA-80E6-315AC228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0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E8DC-A5FE-4E54-8085-9F5B62451D1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1AD4-65F0-40DA-80E6-315AC228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8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E8DC-A5FE-4E54-8085-9F5B62451D1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1AD4-65F0-40DA-80E6-315AC228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6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E8DC-A5FE-4E54-8085-9F5B62451D1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1AD4-65F0-40DA-80E6-315AC228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CE8DC-A5FE-4E54-8085-9F5B62451D1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51AD4-65F0-40DA-80E6-315AC228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3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12F08-DEEA-45B9-87D2-892CBA01D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5416" y="1390333"/>
            <a:ext cx="4506686" cy="808790"/>
          </a:xfrm>
        </p:spPr>
        <p:txBody>
          <a:bodyPr>
            <a:noAutofit/>
          </a:bodyPr>
          <a:lstStyle/>
          <a:p>
            <a:pPr algn="l"/>
            <a:r>
              <a:rPr lang="et-EE" sz="5400" b="1" dirty="0"/>
              <a:t>ELEKTROONIKA</a:t>
            </a:r>
            <a:endParaRPr lang="en-US" sz="5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5F9A8E-3D3A-727B-0359-76FEBB869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67475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B736418-9228-E6F6-F222-659965D18D7A}"/>
              </a:ext>
            </a:extLst>
          </p:cNvPr>
          <p:cNvSpPr txBox="1"/>
          <p:nvPr/>
        </p:nvSpPr>
        <p:spPr>
          <a:xfrm>
            <a:off x="7215231" y="2106083"/>
            <a:ext cx="43249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5400" dirty="0">
                <a:latin typeface="+mj-lt"/>
              </a:rPr>
              <a:t>Pooljuht</a:t>
            </a:r>
            <a:br>
              <a:rPr lang="et-EE" sz="5400" dirty="0">
                <a:latin typeface="+mj-lt"/>
              </a:rPr>
            </a:br>
            <a:r>
              <a:rPr lang="et-EE" sz="5400" dirty="0">
                <a:latin typeface="+mj-lt"/>
              </a:rPr>
              <a:t>Diood</a:t>
            </a:r>
            <a:br>
              <a:rPr lang="et-EE" sz="5400" dirty="0">
                <a:latin typeface="+mj-lt"/>
              </a:rPr>
            </a:br>
            <a:r>
              <a:rPr lang="et-EE" sz="5400" dirty="0">
                <a:latin typeface="+mj-lt"/>
              </a:rPr>
              <a:t>Transistor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CEB8A3-23E9-9A89-0595-00C181ABFCCF}"/>
              </a:ext>
            </a:extLst>
          </p:cNvPr>
          <p:cNvCxnSpPr>
            <a:cxnSpLocks/>
          </p:cNvCxnSpPr>
          <p:nvPr/>
        </p:nvCxnSpPr>
        <p:spPr>
          <a:xfrm>
            <a:off x="11537027" y="1521167"/>
            <a:ext cx="0" cy="3170239"/>
          </a:xfrm>
          <a:prstGeom prst="line">
            <a:avLst/>
          </a:prstGeom>
          <a:ln w="28575">
            <a:solidFill>
              <a:srgbClr val="E64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C0B0B7-FEDB-953D-1D61-8F31A622001D}"/>
              </a:ext>
            </a:extLst>
          </p:cNvPr>
          <p:cNvCxnSpPr>
            <a:cxnSpLocks/>
          </p:cNvCxnSpPr>
          <p:nvPr/>
        </p:nvCxnSpPr>
        <p:spPr>
          <a:xfrm>
            <a:off x="7128712" y="1521167"/>
            <a:ext cx="0" cy="3170239"/>
          </a:xfrm>
          <a:prstGeom prst="line">
            <a:avLst/>
          </a:prstGeom>
          <a:ln w="28575">
            <a:solidFill>
              <a:srgbClr val="E64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04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oljuhtide elektrijuhtivus">
            <a:extLst>
              <a:ext uri="{FF2B5EF4-FFF2-40B4-BE49-F238E27FC236}">
                <a16:creationId xmlns:a16="http://schemas.microsoft.com/office/drawing/2014/main" id="{64DEE1DE-6168-E4A0-BA83-3E49CB224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9132"/>
            <a:ext cx="3772029" cy="377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POOLJUHT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3EC3C98-135D-6FA5-E169-E044A14A4DEF}"/>
              </a:ext>
            </a:extLst>
          </p:cNvPr>
          <p:cNvSpPr txBox="1">
            <a:spLocks/>
          </p:cNvSpPr>
          <p:nvPr/>
        </p:nvSpPr>
        <p:spPr>
          <a:xfrm>
            <a:off x="5951233" y="1676400"/>
            <a:ext cx="6012167" cy="4505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fi-FI" sz="2000" b="1" noProof="1">
                <a:latin typeface="+mn-lt"/>
                <a:cs typeface="Calibri" panose="020F0502020204030204" pitchFamily="34" charset="0"/>
              </a:rPr>
              <a:t>Pooljuht</a:t>
            </a:r>
            <a:r>
              <a:rPr lang="fi-FI" sz="2000" noProof="1">
                <a:latin typeface="+mn-lt"/>
                <a:cs typeface="Calibri" panose="020F0502020204030204" pitchFamily="34" charset="0"/>
              </a:rPr>
              <a:t> on aine, mille elektrijuhtivus on halvem kui elektrijuhil ja parem kui dielektrikul.</a:t>
            </a:r>
            <a:endParaRPr lang="et-EE" sz="2000" noProof="1">
              <a:latin typeface="+mn-lt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noProof="1">
                <a:latin typeface="+mn-lt"/>
                <a:cs typeface="Calibri" panose="020F0502020204030204" pitchFamily="34" charset="0"/>
              </a:rPr>
              <a:t>Pooljuhtide hulka kuuluvad mõned lihtained (räni, germaanium, seleen, telluur, arseen, fosfor ja teised).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noProof="1">
                <a:latin typeface="+mn-lt"/>
                <a:cs typeface="Calibri" panose="020F0502020204030204" pitchFamily="34" charset="0"/>
              </a:rPr>
              <a:t>Kõige olulisem pooljuhi omadus on eritakistus, mis sõltub tugevalt lisanditest ning on kergesti mõjutatav väliste energiaallikatega.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noProof="1">
                <a:latin typeface="+mn-lt"/>
                <a:cs typeface="Calibri" panose="020F0502020204030204" pitchFamily="34" charset="0"/>
              </a:rPr>
              <a:t>Kõrgem temperatuur, valgustatus ja lisandid parandavad oluliselt pooljuhi juhtivusomadusi.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C4023-BA1F-5C49-6783-319F9C23D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4" y="4355411"/>
            <a:ext cx="2686051" cy="248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8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ISOLAATOR - DIELEKTRIK 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3EC3C98-135D-6FA5-E169-E044A14A4DEF}"/>
              </a:ext>
            </a:extLst>
          </p:cNvPr>
          <p:cNvSpPr txBox="1">
            <a:spLocks/>
          </p:cNvSpPr>
          <p:nvPr/>
        </p:nvSpPr>
        <p:spPr>
          <a:xfrm>
            <a:off x="5951233" y="3829050"/>
            <a:ext cx="6012167" cy="2362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fi-FI" sz="2000" b="1" noProof="1">
                <a:latin typeface="+mn-lt"/>
                <a:cs typeface="Calibri" panose="020F0502020204030204" pitchFamily="34" charset="0"/>
              </a:rPr>
              <a:t>Dielektrikud</a:t>
            </a:r>
            <a:r>
              <a:rPr lang="fi-FI" sz="2000" noProof="1">
                <a:latin typeface="+mn-lt"/>
                <a:cs typeface="Calibri" panose="020F0502020204030204" pitchFamily="34" charset="0"/>
              </a:rPr>
              <a:t> sisaldavad väga vähe vabu laengukandjaid ning seetõttu on neis tekkiv elektrivool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 </a:t>
            </a:r>
            <a:r>
              <a:rPr lang="fi-FI" sz="2000" noProof="1">
                <a:latin typeface="+mn-lt"/>
                <a:cs typeface="Calibri" panose="020F0502020204030204" pitchFamily="34" charset="0"/>
              </a:rPr>
              <a:t>väga nõrk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noProof="1">
                <a:latin typeface="+mn-lt"/>
                <a:cs typeface="Calibri" panose="020F0502020204030204" pitchFamily="34" charset="0"/>
              </a:rPr>
              <a:t>Dielektrikud võivad olla nii tahked, vedelad kui ka gaasilised (nt. klaas, paber, kumm, õhk).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DB7AAD-65C1-A547-D795-733078179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027" y="1017535"/>
            <a:ext cx="3124708" cy="2715102"/>
          </a:xfrm>
          <a:prstGeom prst="rect">
            <a:avLst/>
          </a:prstGeom>
        </p:spPr>
      </p:pic>
      <p:pic>
        <p:nvPicPr>
          <p:cNvPr id="8194" name="Picture 2" descr="Перчатки электрика: гид покупателя по лучшим перчаткам - Блог компании  VSROSTOV">
            <a:extLst>
              <a:ext uri="{FF2B5EF4-FFF2-40B4-BE49-F238E27FC236}">
                <a16:creationId xmlns:a16="http://schemas.microsoft.com/office/drawing/2014/main" id="{58E1C017-F253-05F3-BA2E-CCCC1AC40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9808"/>
            <a:ext cx="5898534" cy="385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56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800" b="1" dirty="0">
                <a:solidFill>
                  <a:schemeClr val="bg1"/>
                </a:solidFill>
                <a:latin typeface="Abadi" panose="020B0604020104020204" pitchFamily="34" charset="0"/>
              </a:rPr>
              <a:t>ENERGIATSOONID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66C4D82-42E5-8D23-303F-A7BB2DF6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17535"/>
            <a:ext cx="10017046" cy="342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ABDEE3E-5CBE-981B-E42D-95DF20B1D2EE}"/>
              </a:ext>
            </a:extLst>
          </p:cNvPr>
          <p:cNvSpPr txBox="1">
            <a:spLocks/>
          </p:cNvSpPr>
          <p:nvPr/>
        </p:nvSpPr>
        <p:spPr>
          <a:xfrm>
            <a:off x="971550" y="4009149"/>
            <a:ext cx="10753725" cy="2848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b="1" noProof="1">
                <a:latin typeface="+mn-lt"/>
                <a:cs typeface="Calibri" panose="020F0502020204030204" pitchFamily="34" charset="0"/>
              </a:rPr>
              <a:t>Valentsitsoon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 - Valentselektronidega täidetud tahke aine lahendatud elektronide energiapiirkond.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b="1" noProof="1">
                <a:latin typeface="+mn-lt"/>
                <a:cs typeface="Calibri" panose="020F0502020204030204" pitchFamily="34" charset="0"/>
              </a:rPr>
              <a:t>Keelutsooni laius 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on madalaima (juhtivustsoon) ja kõrgeima (valentsitsoon) energiataseme elektronide  energiavahe.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noProof="1">
                <a:latin typeface="+mn-lt"/>
                <a:cs typeface="Calibri" panose="020F0502020204030204" pitchFamily="34" charset="0"/>
              </a:rPr>
              <a:t>Mida kitsam on see vahe, seda kergem elektroonidel liikuda ühelt energiatasandilt teisele. </a:t>
            </a:r>
          </a:p>
        </p:txBody>
      </p:sp>
    </p:spTree>
    <p:extLst>
      <p:ext uri="{BB962C8B-B14F-4D97-AF65-F5344CB8AC3E}">
        <p14:creationId xmlns:p14="http://schemas.microsoft.com/office/powerpoint/2010/main" val="3495929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ooljuhtide elektrijuhtivus">
            <a:extLst>
              <a:ext uri="{FF2B5EF4-FFF2-40B4-BE49-F238E27FC236}">
                <a16:creationId xmlns:a16="http://schemas.microsoft.com/office/drawing/2014/main" id="{2F149A08-AD79-BB69-AEE0-5565BD1C9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4" y="869131"/>
            <a:ext cx="3096057" cy="30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RÄNI - POOLJUHT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1FC43E-1208-E5BA-A726-DACA537A3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4" y="1164536"/>
            <a:ext cx="2686051" cy="2480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9E3E0C-D346-9D94-1A31-E64CAA45A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271" y="1111280"/>
            <a:ext cx="3096057" cy="253400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D594C4D-514E-7692-2370-9CD5720F5762}"/>
              </a:ext>
            </a:extLst>
          </p:cNvPr>
          <p:cNvSpPr txBox="1">
            <a:spLocks/>
          </p:cNvSpPr>
          <p:nvPr/>
        </p:nvSpPr>
        <p:spPr>
          <a:xfrm>
            <a:off x="971550" y="4009149"/>
            <a:ext cx="10753725" cy="2848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b="1" noProof="1">
                <a:latin typeface="+mn-lt"/>
                <a:cs typeface="Calibri" panose="020F0502020204030204" pitchFamily="34" charset="0"/>
              </a:rPr>
              <a:t>Räni (Si) 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on pooljuht, mille kasutatakse elektroonikas. Aatomil on 14 prootoni, 14 elektrooni, kuid valentsi orbiidil on 4 valentsielektroni.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b="1" noProof="1">
                <a:latin typeface="+mn-lt"/>
                <a:cs typeface="Calibri" panose="020F0502020204030204" pitchFamily="34" charset="0"/>
              </a:rPr>
              <a:t>Kovalentsisideme tsoon 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on tsoon, mis hoiab kristalli koos.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noProof="1">
                <a:latin typeface="+mn-lt"/>
                <a:cs typeface="Calibri" panose="020F0502020204030204" pitchFamily="34" charset="0"/>
              </a:rPr>
              <a:t>Valentselektron tiirleb ühtlasi ümber naaberaatomi. Niivisi iga aatomipaari ümber tiirlevad kaks valentselektroni moodustavad kovalentsideme.</a:t>
            </a:r>
          </a:p>
        </p:txBody>
      </p:sp>
    </p:spTree>
    <p:extLst>
      <p:ext uri="{BB962C8B-B14F-4D97-AF65-F5344CB8AC3E}">
        <p14:creationId xmlns:p14="http://schemas.microsoft.com/office/powerpoint/2010/main" val="88799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REKOMBINATSIOON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D594C4D-514E-7692-2370-9CD5720F5762}"/>
              </a:ext>
            </a:extLst>
          </p:cNvPr>
          <p:cNvSpPr txBox="1">
            <a:spLocks/>
          </p:cNvSpPr>
          <p:nvPr/>
        </p:nvSpPr>
        <p:spPr>
          <a:xfrm>
            <a:off x="4732746" y="869132"/>
            <a:ext cx="7124700" cy="1981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noProof="1">
                <a:latin typeface="+mn-lt"/>
                <a:cs typeface="Calibri" panose="020F0502020204030204" pitchFamily="34" charset="0"/>
              </a:rPr>
              <a:t>Vaba elektroni ja augu ühinemist nimetatakse </a:t>
            </a:r>
            <a:r>
              <a:rPr lang="et-EE" sz="2000" b="1" noProof="1">
                <a:latin typeface="+mn-lt"/>
                <a:cs typeface="Calibri" panose="020F0502020204030204" pitchFamily="34" charset="0"/>
              </a:rPr>
              <a:t>rekombinatsiooniks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t-EE" sz="2000" noProof="1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1266" name="Picture 2" descr="Pooljuhtide elektrijuhtivus">
            <a:extLst>
              <a:ext uri="{FF2B5EF4-FFF2-40B4-BE49-F238E27FC236}">
                <a16:creationId xmlns:a16="http://schemas.microsoft.com/office/drawing/2014/main" id="{E4A29161-F216-5BB5-6FDE-2EB662C65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9132"/>
            <a:ext cx="4398193" cy="439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976B51-4FAF-96C3-D499-B4D045771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459" y="2257425"/>
            <a:ext cx="7209962" cy="460057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B23D86-2D9C-771E-E3C6-F0B4E52DE1E3}"/>
              </a:ext>
            </a:extLst>
          </p:cNvPr>
          <p:cNvSpPr/>
          <p:nvPr/>
        </p:nvSpPr>
        <p:spPr>
          <a:xfrm>
            <a:off x="4732746" y="1280216"/>
            <a:ext cx="7124700" cy="73333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575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REKOMBINATSIOON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D594C4D-514E-7692-2370-9CD5720F5762}"/>
              </a:ext>
            </a:extLst>
          </p:cNvPr>
          <p:cNvSpPr txBox="1">
            <a:spLocks/>
          </p:cNvSpPr>
          <p:nvPr/>
        </p:nvSpPr>
        <p:spPr>
          <a:xfrm>
            <a:off x="275045" y="5685860"/>
            <a:ext cx="11774079" cy="86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noProof="1">
                <a:latin typeface="+mn-lt"/>
                <a:cs typeface="Calibri" panose="020F0502020204030204" pitchFamily="34" charset="0"/>
              </a:rPr>
              <a:t>Pooljuhtmaterjalis on elektronide ja aukude hulk määratud kahe paralleelselt kulgeva protsessi dünaamikaga</a:t>
            </a:r>
            <a:r>
              <a:rPr lang="en-US" sz="2000" noProof="1">
                <a:latin typeface="+mn-lt"/>
                <a:cs typeface="Calibri" panose="020F0502020204030204" pitchFamily="34" charset="0"/>
              </a:rPr>
              <a:t>: 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uute elektron-paaride moodustumisega ja nende rekombineerumisega.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76B51-4FAF-96C3-D499-B4D045771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977209"/>
            <a:ext cx="7209962" cy="460057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B23D86-2D9C-771E-E3C6-F0B4E52DE1E3}"/>
              </a:ext>
            </a:extLst>
          </p:cNvPr>
          <p:cNvSpPr/>
          <p:nvPr/>
        </p:nvSpPr>
        <p:spPr>
          <a:xfrm>
            <a:off x="275045" y="5685860"/>
            <a:ext cx="11774079" cy="86913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7096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>
            <a:extLst>
              <a:ext uri="{FF2B5EF4-FFF2-40B4-BE49-F238E27FC236}">
                <a16:creationId xmlns:a16="http://schemas.microsoft.com/office/drawing/2014/main" id="{A8DE254D-728A-1BD8-492F-FAC0DD807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321" y="1402661"/>
            <a:ext cx="336232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EFF0D7BF-10D9-9654-549F-3629C3DD4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8" y="1402661"/>
            <a:ext cx="28765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DOPING – LEGEERIMINE 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D594C4D-514E-7692-2370-9CD5720F5762}"/>
              </a:ext>
            </a:extLst>
          </p:cNvPr>
          <p:cNvSpPr txBox="1">
            <a:spLocks/>
          </p:cNvSpPr>
          <p:nvPr/>
        </p:nvSpPr>
        <p:spPr>
          <a:xfrm>
            <a:off x="1780723" y="1017535"/>
            <a:ext cx="8630553" cy="448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b="1" noProof="1">
                <a:solidFill>
                  <a:srgbClr val="E64ADB"/>
                </a:solidFill>
                <a:latin typeface="+mn-lt"/>
                <a:cs typeface="Calibri" panose="020F0502020204030204" pitchFamily="34" charset="0"/>
              </a:rPr>
              <a:t>LEGEERIMINE</a:t>
            </a:r>
            <a:r>
              <a:rPr lang="et-EE" sz="2000" noProof="1">
                <a:solidFill>
                  <a:srgbClr val="E64ADB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– lisandainete aatomite lisamine puhtalt tetravalentsesse kristalli.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9D07790-DE3F-EC63-7DBE-A70C5A6DEEE9}"/>
              </a:ext>
            </a:extLst>
          </p:cNvPr>
          <p:cNvSpPr txBox="1">
            <a:spLocks/>
          </p:cNvSpPr>
          <p:nvPr/>
        </p:nvSpPr>
        <p:spPr>
          <a:xfrm>
            <a:off x="105922" y="4304553"/>
            <a:ext cx="4872477" cy="24807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b="1" noProof="1">
                <a:solidFill>
                  <a:srgbClr val="BB1A23"/>
                </a:solidFill>
                <a:latin typeface="+mn-lt"/>
                <a:cs typeface="Calibri" panose="020F0502020204030204" pitchFamily="34" charset="0"/>
              </a:rPr>
              <a:t>P-tüüpi pooljuhid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noProof="1">
                <a:latin typeface="+mn-lt"/>
                <a:cs typeface="Calibri" panose="020F0502020204030204" pitchFamily="34" charset="0"/>
              </a:rPr>
              <a:t>Pooljuht, kus enamuslaengukandjateks on </a:t>
            </a:r>
            <a:r>
              <a:rPr lang="et-EE" sz="2000" u="sng" noProof="1">
                <a:latin typeface="+mn-lt"/>
                <a:cs typeface="Calibri" panose="020F0502020204030204" pitchFamily="34" charset="0"/>
              </a:rPr>
              <a:t>augud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, nimetatakse </a:t>
            </a:r>
            <a:r>
              <a:rPr lang="et-EE" sz="2000" b="1" noProof="1">
                <a:latin typeface="+mn-lt"/>
                <a:cs typeface="Calibri" panose="020F0502020204030204" pitchFamily="34" charset="0"/>
              </a:rPr>
              <a:t>p-tüüpi pooljuhiks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. Sel juhul on tegemist </a:t>
            </a:r>
            <a:r>
              <a:rPr lang="et-EE" sz="2000" b="1" noProof="1">
                <a:latin typeface="+mn-lt"/>
                <a:cs typeface="Calibri" panose="020F0502020204030204" pitchFamily="34" charset="0"/>
              </a:rPr>
              <a:t>aukjuhtivusega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noProof="1">
                <a:latin typeface="+mn-lt"/>
                <a:cs typeface="Calibri" panose="020F0502020204030204" pitchFamily="34" charset="0"/>
              </a:rPr>
              <a:t>Hõivab elektrone – </a:t>
            </a:r>
            <a:r>
              <a:rPr lang="et-EE" sz="2000" b="1" noProof="1">
                <a:solidFill>
                  <a:srgbClr val="BB1A23"/>
                </a:solidFill>
                <a:latin typeface="+mn-lt"/>
                <a:cs typeface="Calibri" panose="020F0502020204030204" pitchFamily="34" charset="0"/>
              </a:rPr>
              <a:t>aktseptor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2E06BB1-AE43-0484-6E34-03C4CC940E8E}"/>
              </a:ext>
            </a:extLst>
          </p:cNvPr>
          <p:cNvSpPr txBox="1">
            <a:spLocks/>
          </p:cNvSpPr>
          <p:nvPr/>
        </p:nvSpPr>
        <p:spPr>
          <a:xfrm>
            <a:off x="6890898" y="4269686"/>
            <a:ext cx="4872477" cy="24807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b="1" noProof="1">
                <a:solidFill>
                  <a:srgbClr val="BB1A23"/>
                </a:solidFill>
                <a:latin typeface="+mn-lt"/>
                <a:cs typeface="Calibri" panose="020F0502020204030204" pitchFamily="34" charset="0"/>
              </a:rPr>
              <a:t>N-tüüpi pooljuhid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noProof="1">
                <a:latin typeface="+mn-lt"/>
                <a:cs typeface="Calibri" panose="020F0502020204030204" pitchFamily="34" charset="0"/>
              </a:rPr>
              <a:t>Pooljuht, kus enamuslaengukandjateks on </a:t>
            </a:r>
            <a:r>
              <a:rPr lang="et-EE" sz="2000" u="sng" noProof="1">
                <a:latin typeface="+mn-lt"/>
                <a:cs typeface="Calibri" panose="020F0502020204030204" pitchFamily="34" charset="0"/>
              </a:rPr>
              <a:t>elektronid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, nimetatakse </a:t>
            </a:r>
            <a:r>
              <a:rPr lang="et-EE" sz="2000" b="1" noProof="1">
                <a:latin typeface="+mn-lt"/>
                <a:cs typeface="Calibri" panose="020F0502020204030204" pitchFamily="34" charset="0"/>
              </a:rPr>
              <a:t>n-tüüpi pooljuhiks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. Sel juhul on tegemist </a:t>
            </a:r>
            <a:r>
              <a:rPr lang="et-EE" sz="2000" b="1" noProof="1">
                <a:latin typeface="+mn-lt"/>
                <a:cs typeface="Calibri" panose="020F0502020204030204" pitchFamily="34" charset="0"/>
              </a:rPr>
              <a:t>elektronjuhtivusega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noProof="1">
                <a:latin typeface="+mn-lt"/>
                <a:cs typeface="Calibri" panose="020F0502020204030204" pitchFamily="34" charset="0"/>
              </a:rPr>
              <a:t>Annab elektrone – </a:t>
            </a:r>
            <a:r>
              <a:rPr lang="et-EE" sz="2000" b="1" noProof="1">
                <a:solidFill>
                  <a:srgbClr val="BB1A23"/>
                </a:solidFill>
                <a:latin typeface="+mn-lt"/>
                <a:cs typeface="Calibri" panose="020F0502020204030204" pitchFamily="34" charset="0"/>
              </a:rPr>
              <a:t>doonor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B9FC18-BD49-2800-5A41-B704297DB306}"/>
              </a:ext>
            </a:extLst>
          </p:cNvPr>
          <p:cNvCxnSpPr>
            <a:cxnSpLocks/>
          </p:cNvCxnSpPr>
          <p:nvPr/>
        </p:nvCxnSpPr>
        <p:spPr>
          <a:xfrm>
            <a:off x="6087312" y="1638300"/>
            <a:ext cx="0" cy="5112134"/>
          </a:xfrm>
          <a:prstGeom prst="line">
            <a:avLst/>
          </a:prstGeom>
          <a:ln w="28575">
            <a:solidFill>
              <a:srgbClr val="E64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20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PN-SIIRE 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3EC3C98-135D-6FA5-E169-E044A14A4DEF}"/>
              </a:ext>
            </a:extLst>
          </p:cNvPr>
          <p:cNvSpPr txBox="1">
            <a:spLocks/>
          </p:cNvSpPr>
          <p:nvPr/>
        </p:nvSpPr>
        <p:spPr>
          <a:xfrm>
            <a:off x="4076701" y="1714500"/>
            <a:ext cx="7538652" cy="4019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400" b="1" noProof="1">
                <a:latin typeface="+mn-lt"/>
                <a:cs typeface="Calibri" panose="020F0502020204030204" pitchFamily="34" charset="0"/>
              </a:rPr>
              <a:t>PN-siire</a:t>
            </a:r>
            <a:r>
              <a:rPr lang="et-EE" sz="2400" noProof="1">
                <a:latin typeface="+mn-lt"/>
                <a:cs typeface="Calibri" panose="020F0502020204030204" pitchFamily="34" charset="0"/>
              </a:rPr>
              <a:t> on monokristallilise pooljuhi ala, milles toimub üleminek aukjuhtivuselt (</a:t>
            </a:r>
            <a:r>
              <a:rPr lang="et-EE" sz="2400" noProof="1">
                <a:solidFill>
                  <a:srgbClr val="BB1A23"/>
                </a:solidFill>
                <a:latin typeface="+mn-lt"/>
                <a:cs typeface="Calibri" panose="020F0502020204030204" pitchFamily="34" charset="0"/>
              </a:rPr>
              <a:t>p-juhtivuselt</a:t>
            </a:r>
            <a:r>
              <a:rPr lang="et-EE" sz="2400" noProof="1">
                <a:latin typeface="+mn-lt"/>
                <a:cs typeface="Calibri" panose="020F0502020204030204" pitchFamily="34" charset="0"/>
              </a:rPr>
              <a:t>) elektronjuhtivusele (</a:t>
            </a:r>
            <a:r>
              <a:rPr lang="et-EE" sz="2400" noProof="1">
                <a:solidFill>
                  <a:srgbClr val="0063B1"/>
                </a:solidFill>
                <a:latin typeface="+mn-lt"/>
                <a:cs typeface="Calibri" panose="020F0502020204030204" pitchFamily="34" charset="0"/>
              </a:rPr>
              <a:t>n-juhtivusele</a:t>
            </a:r>
            <a:r>
              <a:rPr lang="et-EE" sz="2400" noProof="1">
                <a:latin typeface="+mn-lt"/>
                <a:cs typeface="Calibri" panose="020F0502020204030204" pitchFamily="34" charset="0"/>
              </a:rPr>
              <a:t>).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t-EE" sz="2400" noProof="1">
              <a:latin typeface="+mn-lt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400" noProof="1">
                <a:latin typeface="+mn-lt"/>
                <a:cs typeface="Calibri" panose="020F0502020204030204" pitchFamily="34" charset="0"/>
              </a:rPr>
              <a:t>Vastasmärgiliste laengutega piirkonnad moodustavad kristalli sees elektrivälja n.n. </a:t>
            </a:r>
            <a:r>
              <a:rPr lang="et-EE" sz="2400" b="1" noProof="1">
                <a:solidFill>
                  <a:srgbClr val="E64ADB"/>
                </a:solidFill>
                <a:latin typeface="+mn-lt"/>
                <a:cs typeface="Calibri" panose="020F0502020204030204" pitchFamily="34" charset="0"/>
              </a:rPr>
              <a:t>potentsiaalibärjääri</a:t>
            </a:r>
            <a:r>
              <a:rPr lang="et-EE" sz="2400" noProof="1">
                <a:latin typeface="+mn-lt"/>
                <a:cs typeface="Calibri" panose="020F0502020204030204" pitchFamily="34" charset="0"/>
              </a:rPr>
              <a:t>, mis lõpetab laengukandjate edasise difusiooni.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400" noProof="1">
                <a:latin typeface="+mn-lt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40F1A1-FB2F-E450-DB70-9E5C04947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47" y="1081035"/>
            <a:ext cx="2357053" cy="571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3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PN-SIIRE 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3EC3C98-135D-6FA5-E169-E044A14A4DEF}"/>
              </a:ext>
            </a:extLst>
          </p:cNvPr>
          <p:cNvSpPr txBox="1">
            <a:spLocks/>
          </p:cNvSpPr>
          <p:nvPr/>
        </p:nvSpPr>
        <p:spPr>
          <a:xfrm>
            <a:off x="4076701" y="1128100"/>
            <a:ext cx="7538652" cy="543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400" noProof="1">
                <a:latin typeface="+mn-lt"/>
                <a:cs typeface="Calibri" panose="020F0502020204030204" pitchFamily="34" charset="0"/>
              </a:rPr>
              <a:t>Kui rakendada siirdele </a:t>
            </a:r>
            <a:r>
              <a:rPr lang="et-EE" sz="2400" b="1" noProof="1">
                <a:solidFill>
                  <a:srgbClr val="BB1A23"/>
                </a:solidFill>
                <a:latin typeface="+mn-lt"/>
                <a:cs typeface="Calibri" panose="020F0502020204030204" pitchFamily="34" charset="0"/>
              </a:rPr>
              <a:t>päripinge</a:t>
            </a:r>
            <a:r>
              <a:rPr lang="et-EE" sz="2400" noProof="1">
                <a:latin typeface="+mn-lt"/>
                <a:cs typeface="Calibri" panose="020F0502020204030204" pitchFamily="34" charset="0"/>
              </a:rPr>
              <a:t>, siis mõjub väline elektriväli sisemisele vastu alandades potentsiaalibarjääri. Seetõttu elektronid on suutelised difundeeruma läbi tõkkekihi p-piirkonda ja samal põhjusel tugevneb ka aukude difusioon vastassuunas.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400" b="1" noProof="1">
                <a:solidFill>
                  <a:srgbClr val="BB1A23"/>
                </a:solidFill>
                <a:latin typeface="+mn-lt"/>
                <a:cs typeface="Calibri" panose="020F0502020204030204" pitchFamily="34" charset="0"/>
              </a:rPr>
              <a:t>Potentsiaalibarjääripinge</a:t>
            </a:r>
            <a:r>
              <a:rPr lang="et-EE" sz="2400" noProof="1">
                <a:latin typeface="+mn-lt"/>
                <a:cs typeface="Calibri" panose="020F0502020204030204" pitchFamily="34" charset="0"/>
              </a:rPr>
              <a:t> sõltub pooljuhi materjalist.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400" noProof="1">
                <a:latin typeface="+mn-lt"/>
                <a:cs typeface="Calibri" panose="020F0502020204030204" pitchFamily="34" charset="0"/>
              </a:rPr>
              <a:t>Räni – 0,7V </a:t>
            </a:r>
            <a:r>
              <a:rPr lang="en-US" sz="2400" noProof="1">
                <a:latin typeface="+mn-lt"/>
                <a:cs typeface="Calibri" panose="020F0502020204030204" pitchFamily="34" charset="0"/>
              </a:rPr>
              <a:t>; </a:t>
            </a:r>
            <a:r>
              <a:rPr lang="et-EE" sz="2400" noProof="1">
                <a:latin typeface="+mn-lt"/>
                <a:cs typeface="Calibri" panose="020F0502020204030204" pitchFamily="34" charset="0"/>
              </a:rPr>
              <a:t>Germaanium – 0,3V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400" noProof="1">
                <a:latin typeface="+mn-lt"/>
                <a:cs typeface="Calibri" panose="020F0502020204030204" pitchFamily="34" charset="0"/>
              </a:rPr>
              <a:t>Siirde </a:t>
            </a:r>
            <a:r>
              <a:rPr lang="et-EE" sz="2400" b="1" noProof="1">
                <a:solidFill>
                  <a:srgbClr val="BB1A23"/>
                </a:solidFill>
                <a:latin typeface="+mn-lt"/>
                <a:cs typeface="Calibri" panose="020F0502020204030204" pitchFamily="34" charset="0"/>
              </a:rPr>
              <a:t>vastupingestamisel</a:t>
            </a:r>
            <a:r>
              <a:rPr lang="et-EE" sz="2400" noProof="1">
                <a:latin typeface="+mn-lt"/>
                <a:cs typeface="Calibri" panose="020F0502020204030204" pitchFamily="34" charset="0"/>
              </a:rPr>
              <a:t> ta takistus kasvab järsult ning siiret läbib vaid nõrk </a:t>
            </a:r>
            <a:r>
              <a:rPr lang="et-EE" sz="2400" b="1" noProof="1">
                <a:solidFill>
                  <a:srgbClr val="BB1A23"/>
                </a:solidFill>
                <a:latin typeface="+mn-lt"/>
                <a:cs typeface="Calibri" panose="020F0502020204030204" pitchFamily="34" charset="0"/>
              </a:rPr>
              <a:t>lekkevool</a:t>
            </a:r>
            <a:r>
              <a:rPr lang="et-EE" sz="2400" noProof="1">
                <a:latin typeface="+mn-lt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BE41DF-CB48-E3FA-1171-0772858EE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47" y="1128099"/>
            <a:ext cx="2191953" cy="55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8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PN-SIIRE 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A2C11-809B-047A-7E1D-9A019B823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53" y="1045393"/>
            <a:ext cx="2366734" cy="5664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CE2538-30FD-B26B-85EE-FE60D1A57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957" y="1180840"/>
            <a:ext cx="5616343" cy="55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6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есплатная Зеленая материнская плата Стоковое фото">
            <a:extLst>
              <a:ext uri="{FF2B5EF4-FFF2-40B4-BE49-F238E27FC236}">
                <a16:creationId xmlns:a16="http://schemas.microsoft.com/office/drawing/2014/main" id="{A77DFC27-C3B1-89C2-A6D4-F51C9F2C0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2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PN-SIIRE 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0242FB9F-0D02-774A-DD9A-A2A0BEED2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542" y="869132"/>
            <a:ext cx="4925315" cy="36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5FC2B9-1A5F-3759-96DE-9B9CEBAE3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12023"/>
            <a:ext cx="12192000" cy="2545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8CDD70-6F45-3622-FC0C-B00AED843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59" y="1931529"/>
            <a:ext cx="6144482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8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DIOOD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3EC3C98-135D-6FA5-E169-E044A14A4DEF}"/>
              </a:ext>
            </a:extLst>
          </p:cNvPr>
          <p:cNvSpPr txBox="1">
            <a:spLocks/>
          </p:cNvSpPr>
          <p:nvPr/>
        </p:nvSpPr>
        <p:spPr>
          <a:xfrm>
            <a:off x="4762499" y="2064648"/>
            <a:ext cx="6934201" cy="2728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t-EE" sz="2400" noProof="1">
              <a:latin typeface="+mn-lt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400" b="1" noProof="1">
                <a:solidFill>
                  <a:srgbClr val="BB1A23"/>
                </a:solidFill>
                <a:latin typeface="+mn-lt"/>
                <a:cs typeface="Calibri" panose="020F0502020204030204" pitchFamily="34" charset="0"/>
              </a:rPr>
              <a:t>Diood</a:t>
            </a:r>
            <a:r>
              <a:rPr lang="et-EE" sz="2400" noProof="1">
                <a:latin typeface="+mn-lt"/>
                <a:cs typeface="Calibri" panose="020F0502020204030204" pitchFamily="34" charset="0"/>
              </a:rPr>
              <a:t> – kahe elektroodiga (katood, anood) elektronseadis, millel on ühesuunaline elektrijuhtivus. </a:t>
            </a:r>
            <a:r>
              <a:rPr lang="fi-FI" sz="2400" noProof="1">
                <a:latin typeface="+mn-lt"/>
                <a:cs typeface="Calibri" panose="020F0502020204030204" pitchFamily="34" charset="0"/>
              </a:rPr>
              <a:t>Seadise põhiosaks on enamasti pooljuhtkristalli sisse tekitatud pn-siire</a:t>
            </a:r>
            <a:r>
              <a:rPr lang="et-EE" sz="2400" noProof="1">
                <a:latin typeface="+mn-lt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400" noProof="1">
                <a:latin typeface="+mn-lt"/>
                <a:cs typeface="Calibri" panose="020F0502020204030204" pitchFamily="34" charset="0"/>
              </a:rPr>
              <a:t>Pooljuhtdioode valmistatakse </a:t>
            </a:r>
            <a:r>
              <a:rPr lang="et-EE" sz="2400" b="1" noProof="1">
                <a:solidFill>
                  <a:srgbClr val="BB1A23"/>
                </a:solidFill>
                <a:latin typeface="+mn-lt"/>
                <a:cs typeface="Calibri" panose="020F0502020204030204" pitchFamily="34" charset="0"/>
              </a:rPr>
              <a:t>ränist </a:t>
            </a:r>
            <a:r>
              <a:rPr lang="et-EE" sz="2400" noProof="1">
                <a:latin typeface="+mn-lt"/>
                <a:cs typeface="Calibri" panose="020F0502020204030204" pitchFamily="34" charset="0"/>
              </a:rPr>
              <a:t>ja</a:t>
            </a:r>
            <a:r>
              <a:rPr lang="et-EE" sz="2400" b="1" noProof="1">
                <a:solidFill>
                  <a:srgbClr val="BB1A23"/>
                </a:solidFill>
                <a:latin typeface="+mn-lt"/>
                <a:cs typeface="Calibri" panose="020F0502020204030204" pitchFamily="34" charset="0"/>
              </a:rPr>
              <a:t> germaaniumist</a:t>
            </a:r>
            <a:endParaRPr lang="et-EE" sz="2400" b="1" noProof="1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3314" name="Picture 2" descr="Diode - Wikipedia">
            <a:extLst>
              <a:ext uri="{FF2B5EF4-FFF2-40B4-BE49-F238E27FC236}">
                <a16:creationId xmlns:a16="http://schemas.microsoft.com/office/drawing/2014/main" id="{BD72A7BE-E104-7F92-A304-86FBCB5EB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979697"/>
            <a:ext cx="408148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iodes - National Instruments">
            <a:extLst>
              <a:ext uri="{FF2B5EF4-FFF2-40B4-BE49-F238E27FC236}">
                <a16:creationId xmlns:a16="http://schemas.microsoft.com/office/drawing/2014/main" id="{9C3E7CA0-2E89-FD03-9031-1D214C931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4096164"/>
            <a:ext cx="4304023" cy="272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7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3C269D-8E39-65FF-57E2-0AF8F08E4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23" y="905889"/>
            <a:ext cx="4008877" cy="59521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DIOOD – MÕISTED JA SÜMBOLID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18AD74-7F74-1CDE-6988-BA7093E21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240" y="959901"/>
            <a:ext cx="3632260" cy="589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9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What is Diode - Definition, Diode Symbol, Types of Diode, Characteristics,  Applications and FAQs">
            <a:extLst>
              <a:ext uri="{FF2B5EF4-FFF2-40B4-BE49-F238E27FC236}">
                <a16:creationId xmlns:a16="http://schemas.microsoft.com/office/drawing/2014/main" id="{6265B69C-D9ED-6A85-0C02-7783D1A0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969"/>
            <a:ext cx="9266677" cy="405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DIOOD – MÕISTED JA SÜMBOLID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1A3BE0-032D-7019-7F38-C691805BB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832" y="2593593"/>
            <a:ext cx="3578668" cy="4116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C1ADA-A15D-8FA8-3D44-64C18A82E3EF}"/>
              </a:ext>
            </a:extLst>
          </p:cNvPr>
          <p:cNvSpPr txBox="1"/>
          <p:nvPr/>
        </p:nvSpPr>
        <p:spPr>
          <a:xfrm>
            <a:off x="901700" y="5689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noProof="1">
                <a:solidFill>
                  <a:srgbClr val="BB1A23"/>
                </a:solidFill>
                <a:latin typeface="+mn-lt"/>
                <a:cs typeface="Calibri" panose="020F0502020204030204" pitchFamily="34" charset="0"/>
              </a:rPr>
              <a:t>D</a:t>
            </a:r>
            <a:r>
              <a:rPr lang="fi-FI" sz="2400" b="1" noProof="1">
                <a:solidFill>
                  <a:srgbClr val="BB1A23"/>
                </a:solidFill>
                <a:latin typeface="+mn-lt"/>
                <a:cs typeface="Calibri" panose="020F0502020204030204" pitchFamily="34" charset="0"/>
              </a:rPr>
              <a:t>oodi kest </a:t>
            </a:r>
            <a:r>
              <a:rPr lang="fi-FI" sz="2400" noProof="1">
                <a:latin typeface="+mn-lt"/>
                <a:cs typeface="Calibri" panose="020F0502020204030204" pitchFamily="34" charset="0"/>
              </a:rPr>
              <a:t>võib olla kas klaasist, plastist või metallist</a:t>
            </a:r>
            <a:endParaRPr lang="et-EE" sz="2400" noProof="1">
              <a:latin typeface="+mn-lt"/>
              <a:cs typeface="Calibri" panose="020F0502020204030204" pitchFamily="34" charset="0"/>
            </a:endParaRPr>
          </a:p>
          <a:p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282114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DIOOD </a:t>
            </a:r>
            <a:r>
              <a:rPr lang="ru-RU" sz="4800" b="1" dirty="0">
                <a:solidFill>
                  <a:schemeClr val="bg1"/>
                </a:solidFill>
                <a:latin typeface="Abadi" panose="020B0604020104020204" pitchFamily="34" charset="0"/>
              </a:rPr>
              <a:t>- </a:t>
            </a:r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PARAMEETRID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53D0E9-8EA0-5FB4-ED9F-4368A735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3085"/>
            <a:ext cx="12192000" cy="582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DIOOD – MUDELID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6EBCB5-3D37-A3B9-A26C-B62E0AC7A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1" y="1512586"/>
            <a:ext cx="11526079" cy="448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0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DIOOD – IDEAALNE MUDEL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A00121-C491-AB47-2B35-F1455B5AD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054615"/>
            <a:ext cx="10026204" cy="580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3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DIOOD – PRAKTIKALINE MUDEL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5F71AE-FC86-471E-645F-9925E7A15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140875"/>
            <a:ext cx="10210800" cy="571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6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DIOOD – TÄIUSTATUD MUDEL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89C9D-5AAF-0E1C-DDAA-0CBDC2CF9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90730"/>
            <a:ext cx="10642600" cy="571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8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DIOOD (ALALDI) – POOLPERIOOD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3C8A73-E53D-6A4C-D795-1F95F3C23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3" y="1723850"/>
            <a:ext cx="4905549" cy="31656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1FF67-D675-1E24-FB2A-B47E01147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564" y="1126743"/>
            <a:ext cx="5163271" cy="54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2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206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4" descr="бесплатная Черный транзистор рядом с конденсатором Стоковое фото">
            <a:extLst>
              <a:ext uri="{FF2B5EF4-FFF2-40B4-BE49-F238E27FC236}">
                <a16:creationId xmlns:a16="http://schemas.microsoft.com/office/drawing/2014/main" id="{ED38C981-7D09-5CC3-65A2-2E439A7AB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5" b="1060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6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DIOOD </a:t>
            </a:r>
            <a:r>
              <a:rPr lang="ru-RU" sz="4800" b="1" dirty="0">
                <a:solidFill>
                  <a:schemeClr val="bg1"/>
                </a:solidFill>
                <a:latin typeface="Abadi" panose="020B0604020104020204" pitchFamily="34" charset="0"/>
              </a:rPr>
              <a:t>- </a:t>
            </a:r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TINGMÄRGID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3115C-0879-F030-6D7B-90A87F5C7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1" y="-16932"/>
            <a:ext cx="4495800" cy="6900332"/>
          </a:xfrm>
          <a:prstGeom prst="rect">
            <a:avLst/>
          </a:prstGeom>
        </p:spPr>
      </p:pic>
      <p:pic>
        <p:nvPicPr>
          <p:cNvPr id="15362" name="Picture 2" descr="Types of Diodes - Instructables">
            <a:extLst>
              <a:ext uri="{FF2B5EF4-FFF2-40B4-BE49-F238E27FC236}">
                <a16:creationId xmlns:a16="http://schemas.microsoft.com/office/drawing/2014/main" id="{19308973-7D91-E89F-8B57-A81C4F9A9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535"/>
            <a:ext cx="7609515" cy="565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3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C1336A-BC22-8FBE-BBB2-7F1F0ECF758D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DD842FC-A281-006C-0607-DD05A5D5E113}"/>
              </a:ext>
            </a:extLst>
          </p:cNvPr>
          <p:cNvSpPr txBox="1">
            <a:spLocks/>
          </p:cNvSpPr>
          <p:nvPr/>
        </p:nvSpPr>
        <p:spPr>
          <a:xfrm>
            <a:off x="73018" y="148402"/>
            <a:ext cx="6151868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SAGEDUS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CE64E-1176-7831-A2C4-FB26BD4DB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732"/>
            <a:ext cx="12198737" cy="39656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33D8A4-B9EA-6D3F-76A3-1D28EF8DE6EB}"/>
              </a:ext>
            </a:extLst>
          </p:cNvPr>
          <p:cNvSpPr txBox="1"/>
          <p:nvPr/>
        </p:nvSpPr>
        <p:spPr>
          <a:xfrm>
            <a:off x="279400" y="5551785"/>
            <a:ext cx="822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2400" b="1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Sagedus</a:t>
            </a:r>
            <a:r>
              <a:rPr lang="et-EE" sz="240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 võrdsete ajavahemike tagant </a:t>
            </a:r>
            <a:r>
              <a:rPr lang="et-EE" sz="2400" i="0" dirty="0">
                <a:ln>
                  <a:solidFill>
                    <a:sysClr val="windowText" lastClr="000000"/>
                  </a:solidFill>
                </a:ln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korduvate</a:t>
            </a:r>
            <a:r>
              <a:rPr lang="et-EE" sz="240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sündmuste arv ajaühikus.</a:t>
            </a:r>
            <a:r>
              <a:rPr lang="de-DE" sz="240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2400" i="0" noProof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Sageduse ühik SI-süsteemis on herts (Hz): 1 sündmus sekundis on 1 herts.</a:t>
            </a:r>
            <a:endParaRPr lang="et-EE" sz="24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01DDC0-D654-CD18-6A97-FE6902F79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424" y="5370796"/>
            <a:ext cx="1886075" cy="1454686"/>
          </a:xfrm>
          <a:prstGeom prst="rect">
            <a:avLst/>
          </a:prstGeom>
          <a:ln w="19050">
            <a:solidFill>
              <a:srgbClr val="BB1A23"/>
            </a:solidFill>
          </a:ln>
        </p:spPr>
      </p:pic>
    </p:spTree>
    <p:extLst>
      <p:ext uri="{BB962C8B-B14F-4D97-AF65-F5344CB8AC3E}">
        <p14:creationId xmlns:p14="http://schemas.microsoft.com/office/powerpoint/2010/main" val="103222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286AC7-C111-B394-D000-40E3676E66E0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846" y="995100"/>
            <a:ext cx="7387254" cy="58629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5790C5E-D140-7FF0-A7AF-313DCB1384E4}"/>
              </a:ext>
            </a:extLst>
          </p:cNvPr>
          <p:cNvSpPr txBox="1">
            <a:spLocks/>
          </p:cNvSpPr>
          <p:nvPr/>
        </p:nvSpPr>
        <p:spPr>
          <a:xfrm>
            <a:off x="81480" y="148402"/>
            <a:ext cx="11920019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NIMIVÕIMSUS JA LÜLITUSSAGEDUS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3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231" y="1318690"/>
            <a:ext cx="8795686" cy="54377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83E5AD-FBA0-D3DC-8397-C33EAFE922C1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ECB693-E665-780A-ED4C-9819C34C2105}"/>
              </a:ext>
            </a:extLst>
          </p:cNvPr>
          <p:cNvSpPr txBox="1">
            <a:spLocks/>
          </p:cNvSpPr>
          <p:nvPr/>
        </p:nvSpPr>
        <p:spPr>
          <a:xfrm>
            <a:off x="81480" y="148402"/>
            <a:ext cx="11920019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TRANSISTOR - STRUKTUUR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2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87" y="869132"/>
            <a:ext cx="11377226" cy="59888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72DF49-0123-9B86-C9F9-64270E947826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8AF33C0-93B4-BC4A-D576-4A0B88A37CB9}"/>
              </a:ext>
            </a:extLst>
          </p:cNvPr>
          <p:cNvSpPr txBox="1">
            <a:spLocks/>
          </p:cNvSpPr>
          <p:nvPr/>
        </p:nvSpPr>
        <p:spPr>
          <a:xfrm>
            <a:off x="81480" y="148402"/>
            <a:ext cx="11920019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TRANSISTOR - STRUKTUUR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0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48345"/>
            <a:ext cx="9805086" cy="59096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503AD5-E629-BCEA-4BC0-C0967D803C70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CD151F4-1C3B-FDAD-FA83-AD12844E0CE8}"/>
              </a:ext>
            </a:extLst>
          </p:cNvPr>
          <p:cNvSpPr txBox="1">
            <a:spLocks/>
          </p:cNvSpPr>
          <p:nvPr/>
        </p:nvSpPr>
        <p:spPr>
          <a:xfrm>
            <a:off x="81480" y="148402"/>
            <a:ext cx="11920019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TRANSISTOR - TINGMÄRK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76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503AD5-E629-BCEA-4BC0-C0967D803C70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CD151F4-1C3B-FDAD-FA83-AD12844E0CE8}"/>
              </a:ext>
            </a:extLst>
          </p:cNvPr>
          <p:cNvSpPr txBox="1">
            <a:spLocks/>
          </p:cNvSpPr>
          <p:nvPr/>
        </p:nvSpPr>
        <p:spPr>
          <a:xfrm>
            <a:off x="81480" y="148402"/>
            <a:ext cx="11920019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TRANSISTOR - STRUKTUUR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18434" name="Picture 2" descr="Transistors - SparkFun Learn">
            <a:extLst>
              <a:ext uri="{FF2B5EF4-FFF2-40B4-BE49-F238E27FC236}">
                <a16:creationId xmlns:a16="http://schemas.microsoft.com/office/drawing/2014/main" id="{B8D705C3-1DE0-0EC1-B742-ED873FAB5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2" y="1017535"/>
            <a:ext cx="8283575" cy="582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51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503AD5-E629-BCEA-4BC0-C0967D803C70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CD151F4-1C3B-FDAD-FA83-AD12844E0CE8}"/>
              </a:ext>
            </a:extLst>
          </p:cNvPr>
          <p:cNvSpPr txBox="1">
            <a:spLocks/>
          </p:cNvSpPr>
          <p:nvPr/>
        </p:nvSpPr>
        <p:spPr>
          <a:xfrm>
            <a:off x="81480" y="148402"/>
            <a:ext cx="11920019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TRANSISTOR – VOOLU SUND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A879E0-D155-43FA-5F75-83E219846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40" y="1017535"/>
            <a:ext cx="9840698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6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343"/>
            <a:ext cx="12189447" cy="59956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2F6630-40D1-EBD5-741F-DB4635358E1F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E9A2228-E10C-DDE3-3E71-1AF88CCFB31D}"/>
              </a:ext>
            </a:extLst>
          </p:cNvPr>
          <p:cNvSpPr txBox="1">
            <a:spLocks/>
          </p:cNvSpPr>
          <p:nvPr/>
        </p:nvSpPr>
        <p:spPr>
          <a:xfrm>
            <a:off x="81480" y="148402"/>
            <a:ext cx="11920019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TRANSISTOR – TÖÖPÕHIMÕTTE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2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312" y="869132"/>
            <a:ext cx="9742488" cy="60050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29F924-7E57-C71D-8AB9-2B3B7B10A933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B4EBA3E-4AE7-2DEE-7980-15AA9DA81B38}"/>
              </a:ext>
            </a:extLst>
          </p:cNvPr>
          <p:cNvSpPr txBox="1">
            <a:spLocks/>
          </p:cNvSpPr>
          <p:nvPr/>
        </p:nvSpPr>
        <p:spPr>
          <a:xfrm>
            <a:off x="81480" y="148402"/>
            <a:ext cx="11920019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TRANSISTOR – TÖÖPÕHIMÕTTE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4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AKTIIVSED JA PASSIIVSED KOMPONENDID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6" name="Picture 5" descr="Interior of a laptop computer motherboard">
            <a:extLst>
              <a:ext uri="{FF2B5EF4-FFF2-40B4-BE49-F238E27FC236}">
                <a16:creationId xmlns:a16="http://schemas.microsoft.com/office/drawing/2014/main" id="{244F17D9-CEAE-F5C4-F8C7-A1139E372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" y="1988729"/>
            <a:ext cx="5593798" cy="381454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2B57E48-0232-06F6-0622-C9B9AC018845}"/>
              </a:ext>
            </a:extLst>
          </p:cNvPr>
          <p:cNvSpPr txBox="1">
            <a:spLocks/>
          </p:cNvSpPr>
          <p:nvPr/>
        </p:nvSpPr>
        <p:spPr>
          <a:xfrm>
            <a:off x="6365727" y="1988729"/>
            <a:ext cx="5811011" cy="3814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b="1" noProof="1">
                <a:latin typeface="+mn-lt"/>
                <a:cs typeface="Calibri" panose="020F0502020204030204" pitchFamily="34" charset="0"/>
              </a:rPr>
              <a:t>Aktiivne komponent –</a:t>
            </a:r>
            <a:r>
              <a:rPr lang="en-US" sz="2000" b="1" noProof="1">
                <a:latin typeface="+mn-lt"/>
                <a:cs typeface="Calibri" panose="020F0502020204030204" pitchFamily="34" charset="0"/>
              </a:rPr>
              <a:t> </a:t>
            </a:r>
            <a:r>
              <a:rPr lang="en-US" sz="2000" noProof="1">
                <a:latin typeface="+mn-lt"/>
                <a:cs typeface="Calibri" panose="020F0502020204030204" pitchFamily="34" charset="0"/>
              </a:rPr>
              <a:t>need, mis suudavad kontrollida elektrivoolu.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 (</a:t>
            </a:r>
            <a:r>
              <a:rPr lang="et-EE" sz="2000" u="sng" noProof="1">
                <a:latin typeface="+mn-lt"/>
                <a:cs typeface="Calibri" panose="020F0502020204030204" pitchFamily="34" charset="0"/>
              </a:rPr>
              <a:t>Võimsusvõimendus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t-EE" sz="2000" noProof="1">
              <a:latin typeface="+mn-lt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t-EE" sz="2000" b="1" noProof="1">
              <a:latin typeface="+mn-lt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b="1" noProof="1">
                <a:latin typeface="+mn-lt"/>
                <a:cs typeface="Calibri" panose="020F0502020204030204" pitchFamily="34" charset="0"/>
              </a:rPr>
              <a:t>Passiivne komponent –</a:t>
            </a:r>
            <a:r>
              <a:rPr lang="en-US" sz="2000" b="1" noProof="1">
                <a:latin typeface="+mn-lt"/>
                <a:cs typeface="Calibri" panose="020F0502020204030204" pitchFamily="34" charset="0"/>
              </a:rPr>
              <a:t>  </a:t>
            </a:r>
            <a:r>
              <a:rPr lang="en-US" sz="2000" noProof="1">
                <a:latin typeface="+mn-lt"/>
                <a:cs typeface="Calibri" panose="020F0502020204030204" pitchFamily="34" charset="0"/>
              </a:rPr>
              <a:t>need, millel puudub võime juhtida voolu muu elektrisignaali abil.</a:t>
            </a:r>
            <a:endParaRPr lang="et-EE" sz="2000" noProof="1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7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151BA6-4B84-650D-7032-31A546B9C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66" y="965200"/>
            <a:ext cx="9330267" cy="5892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659E0A-8789-2F1F-06CD-B359ACC0EAFE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87A016E-BB3D-09C9-4F4C-140CACACD79E}"/>
              </a:ext>
            </a:extLst>
          </p:cNvPr>
          <p:cNvSpPr txBox="1">
            <a:spLocks/>
          </p:cNvSpPr>
          <p:nvPr/>
        </p:nvSpPr>
        <p:spPr>
          <a:xfrm>
            <a:off x="81480" y="148402"/>
            <a:ext cx="11920019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TRANSISTOR – TUNNUSJOONED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3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03CC8BE2-D6C0-BC1A-AC51-AAF2E25D9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" b="1407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07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FB69A7-92F7-B4C6-E716-DD4BB068C252}"/>
              </a:ext>
            </a:extLst>
          </p:cNvPr>
          <p:cNvSpPr/>
          <p:nvPr/>
        </p:nvSpPr>
        <p:spPr>
          <a:xfrm>
            <a:off x="6219731" y="4680641"/>
            <a:ext cx="5743669" cy="73333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AINE EHITUSE MUDEL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2B57E48-0232-06F6-0622-C9B9AC018845}"/>
              </a:ext>
            </a:extLst>
          </p:cNvPr>
          <p:cNvSpPr txBox="1">
            <a:spLocks/>
          </p:cNvSpPr>
          <p:nvPr/>
        </p:nvSpPr>
        <p:spPr>
          <a:xfrm>
            <a:off x="6365727" y="1122630"/>
            <a:ext cx="5811011" cy="4680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b="1" noProof="1">
                <a:latin typeface="+mn-lt"/>
                <a:cs typeface="Calibri" panose="020F0502020204030204" pitchFamily="34" charset="0"/>
              </a:rPr>
              <a:t>Positiivselt laetud 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tuum koosneb prootonitest ja neutronitest. </a:t>
            </a:r>
            <a:endParaRPr lang="en-US" sz="2000" noProof="1">
              <a:latin typeface="+mn-lt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000" b="1" noProof="1">
                <a:latin typeface="+mn-lt"/>
                <a:cs typeface="Calibri" panose="020F0502020204030204" pitchFamily="34" charset="0"/>
              </a:rPr>
              <a:t>Negatiivselt laetud </a:t>
            </a:r>
            <a:r>
              <a:rPr lang="en-US" sz="2000" noProof="1">
                <a:latin typeface="+mn-lt"/>
                <a:cs typeface="Calibri" panose="020F0502020204030204" pitchFamily="34" charset="0"/>
              </a:rPr>
              <a:t>elektronid on jaotatud tuuma orbiitides.</a:t>
            </a:r>
            <a:endParaRPr lang="et-EE" sz="2000" noProof="1">
              <a:latin typeface="+mn-lt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noProof="1">
                <a:latin typeface="+mn-lt"/>
                <a:cs typeface="Calibri" panose="020F0502020204030204" pitchFamily="34" charset="0"/>
              </a:rPr>
              <a:t>Elektronide arv </a:t>
            </a:r>
            <a:r>
              <a:rPr lang="et-EE" sz="2000" noProof="1">
                <a:highlight>
                  <a:srgbClr val="FFFF00"/>
                </a:highlight>
                <a:latin typeface="+mn-lt"/>
                <a:cs typeface="Calibri" panose="020F0502020204030204" pitchFamily="34" charset="0"/>
              </a:rPr>
              <a:t>on võrdne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 prootonite arvuga.</a:t>
            </a:r>
            <a:endParaRPr lang="en-US" sz="2000" noProof="1">
              <a:latin typeface="+mn-lt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sz="2000" noProof="1">
              <a:latin typeface="+mn-lt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sz="2000" noProof="1">
              <a:latin typeface="+mn-lt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b="1" noProof="1">
                <a:latin typeface="+mn-lt"/>
                <a:cs typeface="Calibri" panose="020F0502020204030204" pitchFamily="34" charset="0"/>
              </a:rPr>
              <a:t>Aatom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 </a:t>
            </a:r>
            <a:r>
              <a:rPr lang="en-US" sz="2000" noProof="1">
                <a:latin typeface="+mn-lt"/>
                <a:cs typeface="Calibri" panose="020F0502020204030204" pitchFamily="34" charset="0"/>
              </a:rPr>
              <a:t>= Tuum (</a:t>
            </a:r>
            <a:r>
              <a:rPr lang="en-US" sz="2000" noProof="1">
                <a:solidFill>
                  <a:srgbClr val="BB1A23"/>
                </a:solidFill>
                <a:latin typeface="+mn-lt"/>
                <a:cs typeface="Calibri" panose="020F0502020204030204" pitchFamily="34" charset="0"/>
              </a:rPr>
              <a:t>prootonid</a:t>
            </a:r>
            <a:r>
              <a:rPr lang="en-US" sz="2000" noProof="1">
                <a:latin typeface="+mn-lt"/>
                <a:cs typeface="Calibri" panose="020F0502020204030204" pitchFamily="34" charset="0"/>
              </a:rPr>
              <a:t> + </a:t>
            </a:r>
            <a:r>
              <a:rPr lang="en-US" sz="2000" noProof="1">
                <a:solidFill>
                  <a:srgbClr val="F6A649"/>
                </a:solidFill>
                <a:latin typeface="+mn-lt"/>
                <a:cs typeface="Calibri" panose="020F0502020204030204" pitchFamily="34" charset="0"/>
              </a:rPr>
              <a:t>neutronid</a:t>
            </a:r>
            <a:r>
              <a:rPr lang="en-US" sz="2000" noProof="1">
                <a:latin typeface="+mn-lt"/>
                <a:cs typeface="Calibri" panose="020F0502020204030204" pitchFamily="34" charset="0"/>
              </a:rPr>
              <a:t>) +</a:t>
            </a:r>
            <a:r>
              <a:rPr lang="en-US" sz="2000" noProof="1">
                <a:solidFill>
                  <a:srgbClr val="0063B1"/>
                </a:solidFill>
                <a:latin typeface="+mn-lt"/>
                <a:cs typeface="Calibri" panose="020F0502020204030204" pitchFamily="34" charset="0"/>
              </a:rPr>
              <a:t> elektronid</a:t>
            </a:r>
            <a:endParaRPr lang="et-EE" sz="2000" noProof="1">
              <a:solidFill>
                <a:srgbClr val="0063B1"/>
              </a:solidFill>
              <a:latin typeface="+mn-lt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t-EE" sz="2000" noProof="1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3074" name="Picture 2" descr="Atomic Structure and Ions - Shalom Education">
            <a:extLst>
              <a:ext uri="{FF2B5EF4-FFF2-40B4-BE49-F238E27FC236}">
                <a16:creationId xmlns:a16="http://schemas.microsoft.com/office/drawing/2014/main" id="{981454CF-5BFC-F4C7-59DD-8D8BF3E73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5" y="1818002"/>
            <a:ext cx="51149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8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AINE EHITUSE MUDEL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2B57E48-0232-06F6-0622-C9B9AC018845}"/>
              </a:ext>
            </a:extLst>
          </p:cNvPr>
          <p:cNvSpPr txBox="1">
            <a:spLocks/>
          </p:cNvSpPr>
          <p:nvPr/>
        </p:nvSpPr>
        <p:spPr>
          <a:xfrm>
            <a:off x="6365727" y="1122630"/>
            <a:ext cx="5811011" cy="4834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000" noProof="1">
                <a:latin typeface="+mn-lt"/>
                <a:cs typeface="Calibri" panose="020F0502020204030204" pitchFamily="34" charset="0"/>
              </a:rPr>
              <a:t>Aatomi v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äline orbiit nimetatakse </a:t>
            </a:r>
            <a:r>
              <a:rPr lang="et-EE" sz="2000" b="1" noProof="1">
                <a:latin typeface="+mn-lt"/>
                <a:cs typeface="Calibri" panose="020F0502020204030204" pitchFamily="34" charset="0"/>
              </a:rPr>
              <a:t>valentsitsooniks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. Välisorbiitidel paigutatud elektronid on </a:t>
            </a:r>
            <a:r>
              <a:rPr lang="et-EE" sz="2000" b="1" noProof="1">
                <a:latin typeface="+mn-lt"/>
                <a:cs typeface="Calibri" panose="020F0502020204030204" pitchFamily="34" charset="0"/>
              </a:rPr>
              <a:t>valentsielektronid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b="1" noProof="1">
                <a:latin typeface="+mn-lt"/>
                <a:cs typeface="Calibri" panose="020F0502020204030204" pitchFamily="34" charset="0"/>
              </a:rPr>
              <a:t>Vabad elektronid 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– elektronid, mis sai vabastatud oma aatomi tuuma seost.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b="1" noProof="1">
                <a:latin typeface="+mn-lt"/>
                <a:cs typeface="Calibri" panose="020F0502020204030204" pitchFamily="34" charset="0"/>
              </a:rPr>
              <a:t>Materjalide elektrijuhtivus 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suurel määral sõltub nende aatomi struktuurist ja takistusest.</a:t>
            </a:r>
          </a:p>
        </p:txBody>
      </p:sp>
      <p:pic>
        <p:nvPicPr>
          <p:cNvPr id="4098" name="Picture 2" descr="Semiconductor Basics - Last Minute Engineers">
            <a:extLst>
              <a:ext uri="{FF2B5EF4-FFF2-40B4-BE49-F238E27FC236}">
                <a16:creationId xmlns:a16="http://schemas.microsoft.com/office/drawing/2014/main" id="{953C1FD3-2E0E-2915-59B1-0245D50DE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13" y="1690687"/>
            <a:ext cx="3769542" cy="411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01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Abadi" panose="020B0604020104020204" pitchFamily="34" charset="0"/>
              </a:rPr>
              <a:t>JUHT – POOLJUHT - ISOLAATOR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BE0BCB-BDBF-A894-B766-ABBC019EF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02" y="2357897"/>
            <a:ext cx="3124708" cy="2715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66F807-1326-B932-00A4-4E10A8306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070" y="2419008"/>
            <a:ext cx="2991267" cy="2762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EA61BB-8028-E806-6BCC-6383B5507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600" y="2086673"/>
            <a:ext cx="33718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5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Abadi" panose="020B0604020104020204" pitchFamily="34" charset="0"/>
              </a:rPr>
              <a:t>JUHT – POOLJUHT - ISOLAATOR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BE0BCB-BDBF-A894-B766-ABBC019EF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02" y="2357897"/>
            <a:ext cx="3124708" cy="2715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66F807-1326-B932-00A4-4E10A8306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070" y="2419008"/>
            <a:ext cx="2991267" cy="2762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EA61BB-8028-E806-6BCC-6383B5507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600" y="2086673"/>
            <a:ext cx="3371850" cy="325755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C02D45F-D41D-2671-814A-9A985463850E}"/>
              </a:ext>
            </a:extLst>
          </p:cNvPr>
          <p:cNvSpPr txBox="1">
            <a:spLocks/>
          </p:cNvSpPr>
          <p:nvPr/>
        </p:nvSpPr>
        <p:spPr>
          <a:xfrm>
            <a:off x="1032984" y="5181644"/>
            <a:ext cx="1850231" cy="553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3200" b="1" noProof="1">
                <a:latin typeface="+mn-lt"/>
                <a:cs typeface="Calibri" panose="020F0502020204030204" pitchFamily="34" charset="0"/>
              </a:rPr>
              <a:t>Isolaator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9E6368A-7F37-A87A-B24F-ECB3E12FF625}"/>
              </a:ext>
            </a:extLst>
          </p:cNvPr>
          <p:cNvSpPr txBox="1">
            <a:spLocks/>
          </p:cNvSpPr>
          <p:nvPr/>
        </p:nvSpPr>
        <p:spPr>
          <a:xfrm>
            <a:off x="4992285" y="5181644"/>
            <a:ext cx="1650835" cy="553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3200" b="1" noProof="1">
                <a:latin typeface="+mn-lt"/>
                <a:cs typeface="Calibri" panose="020F0502020204030204" pitchFamily="34" charset="0"/>
              </a:rPr>
              <a:t>Pooljuht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0540043-1002-CD85-8351-A71B992CCE6B}"/>
              </a:ext>
            </a:extLst>
          </p:cNvPr>
          <p:cNvSpPr txBox="1">
            <a:spLocks/>
          </p:cNvSpPr>
          <p:nvPr/>
        </p:nvSpPr>
        <p:spPr>
          <a:xfrm>
            <a:off x="9542079" y="5181644"/>
            <a:ext cx="1074891" cy="553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3200" b="1" noProof="1">
                <a:latin typeface="+mn-lt"/>
                <a:cs typeface="Calibri" panose="020F0502020204030204" pitchFamily="34" charset="0"/>
              </a:rPr>
              <a:t>Juht</a:t>
            </a:r>
          </a:p>
        </p:txBody>
      </p:sp>
    </p:spTree>
    <p:extLst>
      <p:ext uri="{BB962C8B-B14F-4D97-AF65-F5344CB8AC3E}">
        <p14:creationId xmlns:p14="http://schemas.microsoft.com/office/powerpoint/2010/main" val="421537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9D22B35-81EA-3BA1-BD01-9C37FAB42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69132"/>
            <a:ext cx="6285441" cy="34755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E9A461-DCA5-0CD4-0EB6-F9B8CEEA2DD2}"/>
              </a:ext>
            </a:extLst>
          </p:cNvPr>
          <p:cNvSpPr/>
          <p:nvPr/>
        </p:nvSpPr>
        <p:spPr>
          <a:xfrm>
            <a:off x="0" y="0"/>
            <a:ext cx="12192000" cy="869133"/>
          </a:xfrm>
          <a:prstGeom prst="rect">
            <a:avLst/>
          </a:prstGeom>
          <a:solidFill>
            <a:srgbClr val="E64ADB"/>
          </a:solidFill>
          <a:ln>
            <a:solidFill>
              <a:srgbClr val="E64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37DF3B-FDB7-8947-77F8-2AEBA30CA10A}"/>
              </a:ext>
            </a:extLst>
          </p:cNvPr>
          <p:cNvSpPr txBox="1">
            <a:spLocks/>
          </p:cNvSpPr>
          <p:nvPr/>
        </p:nvSpPr>
        <p:spPr>
          <a:xfrm>
            <a:off x="105923" y="148402"/>
            <a:ext cx="11857477" cy="5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b="1" dirty="0">
                <a:solidFill>
                  <a:schemeClr val="bg1"/>
                </a:solidFill>
                <a:latin typeface="Abadi" panose="020B0604020104020204" pitchFamily="34" charset="0"/>
              </a:rPr>
              <a:t>ELEKTRIJUHT</a:t>
            </a:r>
            <a:endParaRPr lang="en-US" sz="4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3EC3C98-135D-6FA5-E169-E044A14A4DEF}"/>
              </a:ext>
            </a:extLst>
          </p:cNvPr>
          <p:cNvSpPr txBox="1">
            <a:spLocks/>
          </p:cNvSpPr>
          <p:nvPr/>
        </p:nvSpPr>
        <p:spPr>
          <a:xfrm>
            <a:off x="6365726" y="4344726"/>
            <a:ext cx="5811011" cy="2513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fi-FI" sz="2000" b="1" noProof="1">
                <a:latin typeface="+mn-lt"/>
                <a:cs typeface="Calibri" panose="020F0502020204030204" pitchFamily="34" charset="0"/>
              </a:rPr>
              <a:t>Juhid</a:t>
            </a:r>
            <a:r>
              <a:rPr lang="fi-FI" sz="2000" noProof="1">
                <a:latin typeface="+mn-lt"/>
                <a:cs typeface="Calibri" panose="020F0502020204030204" pitchFamily="34" charset="0"/>
              </a:rPr>
              <a:t> on ained, milles vabade laengukandjate arv on väga suur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t-EE" sz="2000" noProof="1">
                <a:latin typeface="+mn-lt"/>
                <a:cs typeface="Calibri" panose="020F0502020204030204" pitchFamily="34" charset="0"/>
              </a:rPr>
              <a:t>Tüüpilised juhid on </a:t>
            </a:r>
            <a:r>
              <a:rPr lang="et-EE" sz="2000" b="1" noProof="1">
                <a:latin typeface="+mn-lt"/>
                <a:cs typeface="Calibri" panose="020F0502020204030204" pitchFamily="34" charset="0"/>
              </a:rPr>
              <a:t>metallid</a:t>
            </a:r>
            <a:r>
              <a:rPr lang="et-EE" sz="2000" noProof="1">
                <a:latin typeface="+mn-lt"/>
                <a:cs typeface="Calibri" panose="020F0502020204030204" pitchFamily="34" charset="0"/>
              </a:rPr>
              <a:t>, kuna valentselektronid pole neis seotud ühegi kindla aatomiga ja on järelikult vabadeks laengukandjateks.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t-EE" sz="2000" noProof="1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0C4DFB-8B60-E318-AAED-0BFC0A1EA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730" y="1207656"/>
            <a:ext cx="2901379" cy="280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1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676</Words>
  <Application>Microsoft Office PowerPoint</Application>
  <PresentationFormat>Widescreen</PresentationFormat>
  <Paragraphs>91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Abadi</vt:lpstr>
      <vt:lpstr>Arial</vt:lpstr>
      <vt:lpstr>Calibri</vt:lpstr>
      <vt:lpstr>Calibri Light</vt:lpstr>
      <vt:lpstr>Verdana</vt:lpstr>
      <vt:lpstr>Wingdings</vt:lpstr>
      <vt:lpstr>Office Theme</vt:lpstr>
      <vt:lpstr>ELEKTROONIKA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Aleksei</dc:creator>
  <cp:lastModifiedBy>Aleksei Hõbesaar</cp:lastModifiedBy>
  <cp:revision>3</cp:revision>
  <dcterms:created xsi:type="dcterms:W3CDTF">2021-12-03T10:03:50Z</dcterms:created>
  <dcterms:modified xsi:type="dcterms:W3CDTF">2022-11-27T01:14:52Z</dcterms:modified>
</cp:coreProperties>
</file>