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31" r:id="rId2"/>
    <p:sldId id="339" r:id="rId3"/>
    <p:sldId id="340" r:id="rId4"/>
    <p:sldId id="342" r:id="rId5"/>
    <p:sldId id="341" r:id="rId6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9" y="-23247"/>
            <a:ext cx="12207498" cy="4940618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-1" y="1965075"/>
            <a:ext cx="12192000" cy="4892925"/>
            <a:chOff x="-1" y="1965075"/>
            <a:chExt cx="12192000" cy="4892925"/>
          </a:xfrm>
        </p:grpSpPr>
        <p:sp>
          <p:nvSpPr>
            <p:cNvPr id="10" name="Freeform 9"/>
            <p:cNvSpPr/>
            <p:nvPr userDrawn="1"/>
          </p:nvSpPr>
          <p:spPr>
            <a:xfrm>
              <a:off x="-1" y="3312687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3" name="Picture 3" descr="C:\Users\ipihu\Desktop\logo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800" y="1965075"/>
              <a:ext cx="2449513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7" name="Picture 3" descr="C:\Users\ipihu\Desktop\logo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0" y="1966097"/>
            <a:ext cx="244951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942276" y="447212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r>
              <a:rPr lang="et-EE" sz="3600" dirty="0"/>
              <a:t>Presentatsiooni Pealkiri</a:t>
            </a:r>
            <a:endParaRPr lang="et-EE" sz="3600" dirty="0">
              <a:solidFill>
                <a:schemeClr val="accent1"/>
              </a:solidFill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964578" y="5791200"/>
            <a:ext cx="4738535" cy="7827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/>
              <a:t>Nimi </a:t>
            </a:r>
            <a:r>
              <a:rPr lang="et-EE" sz="1800" dirty="0" err="1"/>
              <a:t>Nimeste</a:t>
            </a:r>
            <a:br>
              <a:rPr lang="et-EE" sz="1800" dirty="0"/>
            </a:br>
            <a:r>
              <a:rPr lang="et-EE" sz="1800" dirty="0"/>
              <a:t>Teaduskond / instituut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 err="1"/>
              <a:t>Tallinna</a:t>
            </a:r>
            <a:r>
              <a:rPr lang="en-US" sz="1800" dirty="0"/>
              <a:t> </a:t>
            </a:r>
            <a:r>
              <a:rPr lang="en-US" sz="1800" dirty="0" err="1"/>
              <a:t>Tehnikaülikool</a:t>
            </a:r>
            <a:endParaRPr lang="et-EE" sz="1800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656883" y="6257244"/>
            <a:ext cx="2674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 err="1">
                <a:solidFill>
                  <a:srgbClr val="332B60"/>
                </a:solidFill>
                <a:latin typeface="+mn-lt"/>
              </a:rPr>
              <a:t>pp.kk.aaaa</a:t>
            </a:r>
            <a:endParaRPr lang="et-EE" dirty="0">
              <a:solidFill>
                <a:srgbClr val="332B60"/>
              </a:solidFill>
              <a:latin typeface="+mn-lt"/>
            </a:endParaRP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942276" y="4961733"/>
            <a:ext cx="8892396" cy="4814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r>
              <a:rPr lang="et-EE" sz="3600" dirty="0">
                <a:solidFill>
                  <a:schemeClr val="accent1"/>
                </a:solidFill>
              </a:rPr>
              <a:t>vajadusel kahel real</a:t>
            </a:r>
          </a:p>
        </p:txBody>
      </p:sp>
    </p:spTree>
    <p:extLst>
      <p:ext uri="{BB962C8B-B14F-4D97-AF65-F5344CB8AC3E}">
        <p14:creationId xmlns:p14="http://schemas.microsoft.com/office/powerpoint/2010/main" val="123018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656886" cy="84441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628775"/>
            <a:ext cx="8964612" cy="627315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171700" y="2491176"/>
            <a:ext cx="8964611" cy="3277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5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6" name="Straight Connector 8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3060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he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9" y="-23247"/>
            <a:ext cx="12207498" cy="4940618"/>
          </a:xfrm>
          <a:prstGeom prst="rect">
            <a:avLst/>
          </a:prstGeom>
        </p:spPr>
      </p:pic>
      <p:grpSp>
        <p:nvGrpSpPr>
          <p:cNvPr id="2" name="Group 1"/>
          <p:cNvGrpSpPr/>
          <p:nvPr userDrawn="1"/>
        </p:nvGrpSpPr>
        <p:grpSpPr>
          <a:xfrm>
            <a:off x="-1" y="1965075"/>
            <a:ext cx="12192000" cy="4892925"/>
            <a:chOff x="-1" y="1965075"/>
            <a:chExt cx="12192000" cy="4892925"/>
          </a:xfrm>
        </p:grpSpPr>
        <p:sp>
          <p:nvSpPr>
            <p:cNvPr id="7" name="Freeform 6"/>
            <p:cNvSpPr/>
            <p:nvPr userDrawn="1"/>
          </p:nvSpPr>
          <p:spPr>
            <a:xfrm>
              <a:off x="-1" y="3312687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8" name="Picture 3" descr="C:\Users\ipihu\Desktop\logo.pn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6800" y="1965075"/>
              <a:ext cx="2449513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97922"/>
            <a:ext cx="10159444" cy="1996129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chemeClr val="accent3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t-EE" altLang="en-US" sz="2900" dirty="0" err="1">
                <a:solidFill>
                  <a:schemeClr val="tx2"/>
                </a:solidFill>
              </a:rPr>
              <a:t>VaheSLAIDI</a:t>
            </a:r>
            <a:r>
              <a:rPr lang="et-EE" altLang="en-US" sz="2900" dirty="0">
                <a:solidFill>
                  <a:schemeClr val="tx2"/>
                </a:solidFill>
              </a:rPr>
              <a:t> pealkiri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altLang="en-US" sz="2900" dirty="0">
                <a:solidFill>
                  <a:schemeClr val="accent1"/>
                </a:solidFill>
              </a:rPr>
              <a:t>Vajadusel ka KAHEL või kolmel REAL</a:t>
            </a:r>
            <a:endParaRPr lang="en-US" altLang="en-US" sz="29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34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imane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9" y="-23247"/>
            <a:ext cx="12207498" cy="4940618"/>
          </a:xfrm>
          <a:prstGeom prst="rect">
            <a:avLst/>
          </a:prstGeom>
        </p:spPr>
      </p:pic>
      <p:sp>
        <p:nvSpPr>
          <p:cNvPr id="15" name="Freeform 14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93884" y="1958640"/>
            <a:ext cx="2447645" cy="1370681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8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982403" y="4797922"/>
            <a:ext cx="10159444" cy="163897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cap="all" baseline="0">
                <a:solidFill>
                  <a:srgbClr val="332B60"/>
                </a:solidFill>
                <a:latin typeface="Verdana" charset="0"/>
              </a:defRPr>
            </a:lvl1pPr>
            <a:lvl2pPr marL="0" indent="0">
              <a:spcBef>
                <a:spcPts val="1000"/>
              </a:spcBef>
              <a:buFontTx/>
              <a:buNone/>
              <a:defRPr sz="1600" b="0">
                <a:solidFill>
                  <a:schemeClr val="accent2"/>
                </a:solidFill>
              </a:defRPr>
            </a:lvl2pPr>
          </a:lstStyle>
          <a:p>
            <a:r>
              <a:rPr lang="en-US" altLang="en-US" dirty="0"/>
              <a:t>TALLINN</a:t>
            </a:r>
            <a:r>
              <a:rPr lang="et-EE" altLang="en-US" dirty="0"/>
              <a:t>A</a:t>
            </a:r>
            <a:r>
              <a:rPr lang="en-US" altLang="en-US" dirty="0"/>
              <a:t> </a:t>
            </a:r>
            <a:r>
              <a:rPr lang="et-EE" altLang="en-US" dirty="0"/>
              <a:t>TEHNIKAÜLIKOOL</a:t>
            </a:r>
            <a:endParaRPr lang="en-US" altLang="en-US" dirty="0"/>
          </a:p>
          <a:p>
            <a:r>
              <a:rPr lang="en-US" altLang="en-US" sz="1700" b="0" cap="none" dirty="0" err="1">
                <a:solidFill>
                  <a:schemeClr val="accent2"/>
                </a:solidFill>
              </a:rPr>
              <a:t>Ehitajate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tee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5, 19086 Tallinn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, </a:t>
            </a:r>
          </a:p>
          <a:p>
            <a:r>
              <a:rPr lang="et-EE" altLang="en-US" sz="1700" b="0" cap="none" dirty="0">
                <a:solidFill>
                  <a:schemeClr val="accent2"/>
                </a:solidFill>
              </a:rPr>
              <a:t>Tel 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620 2002 (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E-R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 8.30–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17</a:t>
            </a:r>
            <a:r>
              <a:rPr lang="en-US" altLang="en-US" sz="1700" b="0" cap="none" dirty="0">
                <a:solidFill>
                  <a:schemeClr val="accent2"/>
                </a:solidFill>
              </a:rPr>
              <a:t>.00</a:t>
            </a:r>
            <a:r>
              <a:rPr lang="et-EE" altLang="en-US" sz="1700" b="0" cap="none" dirty="0">
                <a:solidFill>
                  <a:schemeClr val="accent2"/>
                </a:solidFill>
              </a:rPr>
              <a:t>)</a:t>
            </a:r>
            <a:endParaRPr lang="en-US" altLang="en-US" sz="1700" cap="none" dirty="0">
              <a:solidFill>
                <a:schemeClr val="accent2"/>
              </a:solidFill>
            </a:endParaRPr>
          </a:p>
          <a:p>
            <a:r>
              <a:rPr lang="en-US" altLang="en-US" sz="1700" cap="none" dirty="0">
                <a:solidFill>
                  <a:schemeClr val="accent2"/>
                </a:solidFill>
                <a:latin typeface="Verdana" panose="020B0604030504040204" pitchFamily="34" charset="0"/>
              </a:rPr>
              <a:t>t</a:t>
            </a:r>
            <a:r>
              <a:rPr lang="et-EE" altLang="en-US" sz="1700" cap="none" dirty="0" err="1">
                <a:solidFill>
                  <a:schemeClr val="accent2"/>
                </a:solidFill>
                <a:latin typeface="Verdana" panose="020B0604030504040204" pitchFamily="34" charset="0"/>
              </a:rPr>
              <a:t>altech</a:t>
            </a:r>
            <a:r>
              <a:rPr lang="en-US" altLang="en-US" sz="1700" cap="none" dirty="0">
                <a:solidFill>
                  <a:schemeClr val="accent2"/>
                </a:solidFill>
                <a:latin typeface="Verdana" panose="020B0604030504040204" pitchFamily="34" charset="0"/>
              </a:rPr>
              <a:t>.</a:t>
            </a:r>
            <a:r>
              <a:rPr lang="en-US" altLang="en-US" sz="1700" cap="none" dirty="0" err="1">
                <a:solidFill>
                  <a:schemeClr val="accent2"/>
                </a:solidFill>
                <a:latin typeface="Verdana" panose="020B0604030504040204" pitchFamily="34" charset="0"/>
              </a:rPr>
              <a:t>ee</a:t>
            </a:r>
            <a:endParaRPr lang="en-US" altLang="en-US" sz="1700" cap="none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881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494517" cy="81088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21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171700" y="1628776"/>
            <a:ext cx="8802242" cy="4140200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lang="en-US" altLang="en-US" sz="1800" smtClean="0">
                <a:solidFill>
                  <a:srgbClr val="332B60"/>
                </a:solidFill>
              </a:defRPr>
            </a:lvl1pPr>
            <a:lvl2pPr marL="742950" indent="-28575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20015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3pPr>
            <a:lvl4pPr>
              <a:defRPr sz="1800">
                <a:solidFill>
                  <a:srgbClr val="332B60"/>
                </a:solidFill>
              </a:defRPr>
            </a:lvl4pPr>
            <a:lvl5pPr marL="1771650" marR="0" indent="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>
              <a:defRPr sz="1800">
                <a:solidFill>
                  <a:srgbClr val="332B60"/>
                </a:solidFill>
              </a:defRPr>
            </a:lvl7pPr>
          </a:lstStyle>
          <a:p>
            <a:pPr>
              <a:buClr>
                <a:srgbClr val="E4067E"/>
              </a:buClr>
            </a:pP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Vivamus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Proin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dapibus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Praesent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ultrice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ces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nulla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sit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amet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lacus.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dirty="0" err="1">
                <a:solidFill>
                  <a:srgbClr val="332B60"/>
                </a:solidFill>
              </a:rPr>
              <a:t>Ut</a:t>
            </a:r>
            <a:r>
              <a:rPr lang="en-US" altLang="en-US" sz="1800" dirty="0">
                <a:solidFill>
                  <a:srgbClr val="332B60"/>
                </a:solidFill>
              </a:rPr>
              <a:t> vitae </a:t>
            </a:r>
            <a:r>
              <a:rPr lang="en-US" altLang="en-US" sz="1800" dirty="0" err="1">
                <a:solidFill>
                  <a:srgbClr val="332B60"/>
                </a:solidFill>
              </a:rPr>
              <a:t>nunc</a:t>
            </a:r>
            <a:r>
              <a:rPr lang="en-US" altLang="en-US" sz="1800" dirty="0">
                <a:solidFill>
                  <a:srgbClr val="332B60"/>
                </a:solidFill>
              </a:rPr>
              <a:t> non </a:t>
            </a:r>
            <a:r>
              <a:rPr lang="en-US" altLang="en-US" sz="1800" dirty="0" err="1">
                <a:solidFill>
                  <a:srgbClr val="332B60"/>
                </a:solidFill>
              </a:rPr>
              <a:t>pede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tristique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sagittis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</a:rPr>
              <a:t>Aliquam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imperdiet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elit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vel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justo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</a:p>
          <a:p>
            <a:pPr lvl="2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dirty="0" err="1">
                <a:solidFill>
                  <a:srgbClr val="332B60"/>
                </a:solidFill>
              </a:rPr>
              <a:t>Quisque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porttitor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imperiandiet</a:t>
            </a:r>
            <a:r>
              <a:rPr lang="en-US" altLang="en-US" sz="1800" dirty="0">
                <a:solidFill>
                  <a:srgbClr val="332B60"/>
                </a:solidFill>
              </a:rPr>
              <a:t> qua.</a:t>
            </a:r>
          </a:p>
          <a:p>
            <a:pPr lvl="3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</a:p>
          <a:p>
            <a:pPr lvl="4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</a:p>
          <a:p>
            <a:pPr lvl="5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dirty="0" err="1">
                <a:solidFill>
                  <a:srgbClr val="332B60"/>
                </a:solidFill>
              </a:rPr>
              <a:t>Phasellus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vel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lectus</a:t>
            </a:r>
            <a:r>
              <a:rPr lang="en-US" altLang="en-US" dirty="0">
                <a:solidFill>
                  <a:srgbClr val="332B60"/>
                </a:solidFill>
              </a:rPr>
              <a:t> at </a:t>
            </a:r>
            <a:r>
              <a:rPr lang="en-US" altLang="en-US" dirty="0" err="1">
                <a:solidFill>
                  <a:srgbClr val="332B60"/>
                </a:solidFill>
              </a:rPr>
              <a:t>orci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ornare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ultrices</a:t>
            </a:r>
            <a:r>
              <a:rPr lang="en-US" altLang="en-US" dirty="0">
                <a:solidFill>
                  <a:srgbClr val="332B60"/>
                </a:solidFill>
              </a:rPr>
              <a:t>. Viva </a:t>
            </a:r>
            <a:r>
              <a:rPr lang="en-US" altLang="en-US" dirty="0" err="1">
                <a:solidFill>
                  <a:srgbClr val="332B60"/>
                </a:solidFill>
              </a:rPr>
              <a:t>etmus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justo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est</a:t>
            </a:r>
            <a:r>
              <a:rPr lang="en-US" altLang="en-US" dirty="0">
                <a:solidFill>
                  <a:srgbClr val="332B60"/>
                </a:solidFill>
              </a:rPr>
              <a:t>, </a:t>
            </a:r>
            <a:r>
              <a:rPr lang="en-US" altLang="en-US" dirty="0" err="1">
                <a:solidFill>
                  <a:srgbClr val="332B60"/>
                </a:solidFill>
              </a:rPr>
              <a:t>vulputate</a:t>
            </a:r>
            <a:r>
              <a:rPr lang="en-US" altLang="en-US" dirty="0">
                <a:solidFill>
                  <a:srgbClr val="332B60"/>
                </a:solidFill>
              </a:rPr>
              <a:t> </a:t>
            </a:r>
            <a:r>
              <a:rPr lang="en-US" altLang="en-US" dirty="0" err="1">
                <a:solidFill>
                  <a:srgbClr val="332B60"/>
                </a:solidFill>
              </a:rPr>
              <a:t>eu</a:t>
            </a:r>
            <a:r>
              <a:rPr lang="et-EE" altLang="en-US" dirty="0">
                <a:solidFill>
                  <a:srgbClr val="332B60"/>
                </a:solidFill>
              </a:rPr>
              <a:t>.</a:t>
            </a:r>
            <a:endParaRPr lang="en-US" altLang="en-US" dirty="0">
              <a:solidFill>
                <a:srgbClr val="332B60"/>
              </a:solidFill>
            </a:endParaRPr>
          </a:p>
          <a:p>
            <a:pPr>
              <a:buClr>
                <a:srgbClr val="E4067E"/>
              </a:buClr>
            </a:pPr>
            <a:r>
              <a:rPr lang="et-EE" altLang="en-US" sz="1800" dirty="0">
                <a:solidFill>
                  <a:srgbClr val="332B60"/>
                </a:solidFill>
                <a:latin typeface="+mn-lt"/>
              </a:rPr>
              <a:t>B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ibendum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hendrerit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,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rutrum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ut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,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turpis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Sed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  <a:latin typeface="+mn-lt"/>
              </a:rPr>
              <a:t>velit</a:t>
            </a:r>
            <a:r>
              <a:rPr lang="en-US" altLang="en-US" sz="1800" dirty="0">
                <a:solidFill>
                  <a:srgbClr val="332B60"/>
                </a:solidFill>
                <a:latin typeface="+mn-lt"/>
              </a:rPr>
              <a:t>. </a:t>
            </a:r>
          </a:p>
          <a:p>
            <a:pPr lvl="1">
              <a:buClr>
                <a:srgbClr val="E4067E"/>
              </a:buClr>
              <a:buFont typeface="Wingdings" panose="05000000000000000000" pitchFamily="2" charset="2"/>
              <a:buChar char="§"/>
            </a:pPr>
            <a:r>
              <a:rPr lang="en-US" altLang="en-US" sz="1800" dirty="0" err="1">
                <a:solidFill>
                  <a:srgbClr val="332B60"/>
                </a:solidFill>
              </a:rPr>
              <a:t>Sed</a:t>
            </a:r>
            <a:r>
              <a:rPr lang="en-US" altLang="en-US" sz="1800" dirty="0">
                <a:solidFill>
                  <a:srgbClr val="332B60"/>
                </a:solidFill>
              </a:rPr>
              <a:t> semper </a:t>
            </a:r>
            <a:r>
              <a:rPr lang="en-US" altLang="en-US" sz="1800" dirty="0" err="1">
                <a:solidFill>
                  <a:srgbClr val="332B60"/>
                </a:solidFill>
              </a:rPr>
              <a:t>augue</a:t>
            </a:r>
            <a:r>
              <a:rPr lang="en-US" altLang="en-US" sz="1800" dirty="0">
                <a:solidFill>
                  <a:srgbClr val="332B60"/>
                </a:solidFill>
              </a:rPr>
              <a:t>.</a:t>
            </a:r>
          </a:p>
          <a:p>
            <a:pPr marL="2514600" marR="0" lvl="5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et-EE" dirty="0"/>
          </a:p>
          <a:p>
            <a:pPr marL="2057400" marR="0" lvl="4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endParaRPr lang="et-EE" dirty="0"/>
          </a:p>
          <a:p>
            <a:pPr lvl="2"/>
            <a:endParaRPr lang="et-EE" dirty="0"/>
          </a:p>
          <a:p>
            <a:pPr lvl="0"/>
            <a:endParaRPr lang="et-EE" dirty="0"/>
          </a:p>
        </p:txBody>
      </p:sp>
      <p:sp>
        <p:nvSpPr>
          <p:cNvPr id="4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555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>
          <p15:clr>
            <a:srgbClr val="FBAE40"/>
          </p15:clr>
        </p15:guide>
        <p15:guide id="3" pos="136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10494517" cy="80277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4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2183498" y="3244275"/>
            <a:ext cx="8790444" cy="253088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Diagrammi lisamiseks klõpsake ikooni</a:t>
            </a:r>
            <a:endParaRPr lang="en-US" noProof="0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2171700" y="2144993"/>
            <a:ext cx="8790444" cy="901807"/>
          </a:xfrm>
          <a:prstGeom prst="rect">
            <a:avLst/>
          </a:prstGeom>
        </p:spPr>
        <p:txBody>
          <a:bodyPr lIns="0" tIns="0" rIns="0" bIns="0"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742950" indent="-28575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3pPr>
            <a:lvl4pPr marL="1371600" indent="0">
              <a:buFont typeface="Verdana" panose="020B0604030504040204" pitchFamily="34" charset="0"/>
              <a:buNone/>
              <a:defRPr/>
            </a:lvl4pPr>
          </a:lstStyle>
          <a:p>
            <a:pPr lvl="0"/>
            <a:r>
              <a:rPr lang="et-EE" dirty="0"/>
              <a:t>Redigeeri juhtslaidi tekstilaade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  <a:p>
            <a:pPr lvl="2"/>
            <a:endParaRPr lang="et-EE" dirty="0"/>
          </a:p>
        </p:txBody>
      </p:sp>
      <p:sp>
        <p:nvSpPr>
          <p:cNvPr id="7" name="Text Placeholder 11"/>
          <p:cNvSpPr>
            <a:spLocks noGrp="1"/>
          </p:cNvSpPr>
          <p:nvPr>
            <p:ph type="body" sz="quarter" idx="18"/>
          </p:nvPr>
        </p:nvSpPr>
        <p:spPr>
          <a:xfrm>
            <a:off x="2171700" y="1628776"/>
            <a:ext cx="8790444" cy="413669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6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693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1026">
          <p15:clr>
            <a:srgbClr val="FBAE40"/>
          </p15:clr>
        </p15:guide>
        <p15:guide id="3" orient="horz" pos="399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549275"/>
            <a:ext cx="10656887" cy="810887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2171700" y="1628776"/>
            <a:ext cx="8964612" cy="388032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2171700" y="2196270"/>
            <a:ext cx="8964613" cy="3572706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5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369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97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graafi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7" y="549275"/>
            <a:ext cx="6109380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12" name="Chart Placeholder 13"/>
          <p:cNvSpPr>
            <a:spLocks noGrp="1"/>
          </p:cNvSpPr>
          <p:nvPr>
            <p:ph type="chart" sz="quarter" idx="15"/>
          </p:nvPr>
        </p:nvSpPr>
        <p:spPr>
          <a:xfrm>
            <a:off x="6888163" y="549276"/>
            <a:ext cx="4248151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  <a:latin typeface="+mn-lt"/>
              </a:defRPr>
            </a:lvl1pPr>
          </a:lstStyle>
          <a:p>
            <a:pPr lvl="0"/>
            <a:r>
              <a:rPr lang="et-EE" noProof="0" dirty="0"/>
              <a:t>Diagrammi lisamiseks klõpsake ikooni</a:t>
            </a:r>
            <a:endParaRPr lang="en-US" noProof="0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628776"/>
            <a:ext cx="4351731" cy="4140199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3pPr>
            <a:lvl4pPr marL="16002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juhtslaidi tekstilaade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  <a:p>
            <a:pPr marL="1600200" marR="0" lvl="3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057400" marR="0" lvl="4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514600" marR="0" lvl="5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971800" marR="0" lvl="6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 </a:t>
            </a:r>
          </a:p>
        </p:txBody>
      </p:sp>
      <p:sp>
        <p:nvSpPr>
          <p:cNvPr id="5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08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j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49275"/>
            <a:ext cx="6044006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200" b="1" i="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20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6888163" y="549276"/>
            <a:ext cx="4248151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5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1"/>
          <p:cNvSpPr>
            <a:spLocks noGrp="1"/>
          </p:cNvSpPr>
          <p:nvPr>
            <p:ph type="body" sz="quarter" idx="16" hasCustomPrompt="1"/>
          </p:nvPr>
        </p:nvSpPr>
        <p:spPr>
          <a:xfrm>
            <a:off x="2171700" y="1628776"/>
            <a:ext cx="4351731" cy="4140199"/>
          </a:xfrm>
          <a:prstGeom prst="rect">
            <a:avLst/>
          </a:prstGeom>
        </p:spPr>
        <p:txBody>
          <a:bodyPr lIns="0" tIns="0" rIns="0" bIns="0"/>
          <a:lstStyle>
            <a:lvl1pPr marL="285750" marR="0" indent="-2857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3pPr>
            <a:lvl4pPr marL="16002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4pPr>
            <a:lvl5pPr marL="20574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5pPr>
            <a:lvl6pPr marL="25146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6pPr>
            <a:lvl7pPr marL="2971800" marR="0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 sz="1800">
                <a:solidFill>
                  <a:srgbClr val="332B60"/>
                </a:solidFill>
              </a:defRPr>
            </a:lvl7pPr>
          </a:lstStyle>
          <a:p>
            <a:pPr lvl="0"/>
            <a:r>
              <a:rPr lang="et-EE" dirty="0"/>
              <a:t>Redigeeri juhtslaidi tekstilaade</a:t>
            </a:r>
          </a:p>
          <a:p>
            <a:pPr lvl="1"/>
            <a:r>
              <a:rPr lang="et-EE" dirty="0"/>
              <a:t>Redigeeri teksti</a:t>
            </a:r>
          </a:p>
          <a:p>
            <a:pPr lvl="2"/>
            <a:r>
              <a:rPr lang="et-EE" dirty="0"/>
              <a:t>Redigeeri teksti</a:t>
            </a:r>
          </a:p>
          <a:p>
            <a:pPr marL="1600200" marR="0" lvl="3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057400" marR="0" lvl="4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514600" marR="0" lvl="5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</a:t>
            </a:r>
          </a:p>
          <a:p>
            <a:pPr marL="2971800" marR="0" lvl="6" indent="-285750" algn="l" defTabSz="914400" rtl="0" eaLnBrk="1" fontAlgn="base" latinLnBrk="0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E4067E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t-EE" dirty="0"/>
              <a:t>Redigeeri teksti </a:t>
            </a:r>
          </a:p>
        </p:txBody>
      </p:sp>
    </p:spTree>
    <p:extLst>
      <p:ext uri="{BB962C8B-B14F-4D97-AF65-F5344CB8AC3E}">
        <p14:creationId xmlns:p14="http://schemas.microsoft.com/office/powerpoint/2010/main" val="7279957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3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graafik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1"/>
          <p:cNvSpPr>
            <a:spLocks noGrp="1"/>
          </p:cNvSpPr>
          <p:nvPr>
            <p:ph type="body" sz="quarter" idx="17" hasCustomPrompt="1"/>
          </p:nvPr>
        </p:nvSpPr>
        <p:spPr>
          <a:xfrm>
            <a:off x="2171700" y="5204389"/>
            <a:ext cx="4351731" cy="570769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8471"/>
            <a:ext cx="10656888" cy="75522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20" name="Text Placeholder 11"/>
          <p:cNvSpPr>
            <a:spLocks noGrp="1"/>
          </p:cNvSpPr>
          <p:nvPr>
            <p:ph type="body" sz="quarter" idx="21"/>
          </p:nvPr>
        </p:nvSpPr>
        <p:spPr>
          <a:xfrm>
            <a:off x="6888164" y="5204389"/>
            <a:ext cx="4248542" cy="570769"/>
          </a:xfrm>
          <a:prstGeom prst="rect">
            <a:avLst/>
          </a:prstGeom>
        </p:spPr>
        <p:txBody>
          <a:bodyPr lIns="0" tIns="0" rIns="0" bIns="0"/>
          <a:lstStyle>
            <a:lvl1pPr marL="228600" marR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>
                <a:solidFill>
                  <a:srgbClr val="332B60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Redigeeri juhtslaidi tekstilaade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2"/>
          </p:nvPr>
        </p:nvSpPr>
        <p:spPr>
          <a:xfrm>
            <a:off x="2171701" y="1628776"/>
            <a:ext cx="4351338" cy="333633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Diagrammi lisamiseks klõpsake ikooni</a:t>
            </a:r>
            <a:endParaRPr lang="en-US" noProof="0" dirty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23" hasCustomPrompt="1"/>
          </p:nvPr>
        </p:nvSpPr>
        <p:spPr>
          <a:xfrm>
            <a:off x="6888163" y="1628775"/>
            <a:ext cx="4248150" cy="333633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Diagrammi lisamiseks klõpsake ikooni</a:t>
            </a:r>
            <a:endParaRPr lang="en-US" noProof="0" dirty="0"/>
          </a:p>
        </p:txBody>
      </p:sp>
      <p:sp>
        <p:nvSpPr>
          <p:cNvPr id="7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24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 pi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9"/>
          <p:cNvSpPr>
            <a:spLocks noGrp="1"/>
          </p:cNvSpPr>
          <p:nvPr>
            <p:ph type="pic" sz="quarter" idx="17"/>
          </p:nvPr>
        </p:nvSpPr>
        <p:spPr>
          <a:xfrm>
            <a:off x="2171700" y="549276"/>
            <a:ext cx="5109317" cy="52197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10" name="Picture Placeholder 19"/>
          <p:cNvSpPr>
            <a:spLocks noGrp="1"/>
          </p:cNvSpPr>
          <p:nvPr>
            <p:ph type="pic" sz="quarter" idx="19"/>
          </p:nvPr>
        </p:nvSpPr>
        <p:spPr>
          <a:xfrm>
            <a:off x="7511753" y="3459344"/>
            <a:ext cx="3624561" cy="2309631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11" name="Picture Placeholder 19"/>
          <p:cNvSpPr>
            <a:spLocks noGrp="1"/>
          </p:cNvSpPr>
          <p:nvPr>
            <p:ph type="pic" sz="quarter" idx="20"/>
          </p:nvPr>
        </p:nvSpPr>
        <p:spPr>
          <a:xfrm>
            <a:off x="7511753" y="549275"/>
            <a:ext cx="3624561" cy="270956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 sz="1800">
                <a:solidFill>
                  <a:srgbClr val="332B60"/>
                </a:solidFill>
              </a:defRPr>
            </a:lvl1pPr>
          </a:lstStyle>
          <a:p>
            <a:pPr lvl="0"/>
            <a:r>
              <a:rPr lang="et-EE" noProof="0" dirty="0"/>
              <a:t>Pildi lisamiseks klõpsake ikooni</a:t>
            </a:r>
            <a:endParaRPr lang="en-US" noProof="0" dirty="0"/>
          </a:p>
        </p:txBody>
      </p:sp>
      <p:sp>
        <p:nvSpPr>
          <p:cNvPr id="5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6" name="Straight Connector 8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9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551545"/>
            <a:ext cx="10656888" cy="83666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cap="all" baseline="0">
                <a:solidFill>
                  <a:srgbClr val="332B60"/>
                </a:solidFill>
                <a:latin typeface="Verdana" charset="0"/>
              </a:defRPr>
            </a:lvl1pPr>
            <a:lvl2pPr>
              <a:defRPr sz="2500" b="1" i="0"/>
            </a:lvl2pPr>
          </a:lstStyle>
          <a:p>
            <a:pPr lvl="0"/>
            <a:r>
              <a:rPr lang="et-EE" dirty="0"/>
              <a:t>Redigeeri juhtslaidi</a:t>
            </a:r>
          </a:p>
          <a:p>
            <a:pPr lvl="0"/>
            <a:r>
              <a:rPr lang="et-EE" dirty="0"/>
              <a:t>Vajadusel kahel real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23"/>
          </p:nvPr>
        </p:nvSpPr>
        <p:spPr>
          <a:xfrm>
            <a:off x="2171700" y="1628776"/>
            <a:ext cx="8964613" cy="4140200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bg1"/>
                </a:solidFill>
                <a:latin typeface="Verdana" charset="0"/>
              </a:defRPr>
            </a:lvl1pPr>
          </a:lstStyle>
          <a:p>
            <a:pPr lvl="0"/>
            <a:r>
              <a:rPr lang="et-EE" noProof="0" dirty="0"/>
              <a:t>Tabeli lisamiseks klõpsake ikooni</a:t>
            </a:r>
            <a:endParaRPr lang="en-US" noProof="0" dirty="0"/>
          </a:p>
        </p:txBody>
      </p:sp>
      <p:sp>
        <p:nvSpPr>
          <p:cNvPr id="4" name="Text Placeholder 1"/>
          <p:cNvSpPr txBox="1">
            <a:spLocks/>
          </p:cNvSpPr>
          <p:nvPr userDrawn="1"/>
        </p:nvSpPr>
        <p:spPr>
          <a:xfrm>
            <a:off x="1836653" y="5972632"/>
            <a:ext cx="2761100" cy="175132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200" b="1" i="0" kern="1200" cap="all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t-EE" altLang="en-US" sz="1200" b="0" dirty="0"/>
              <a:t>TALLINNA TEHNIKAÜLIKOOL</a:t>
            </a:r>
            <a:endParaRPr lang="en-US" altLang="en-US" sz="1200" b="0" dirty="0"/>
          </a:p>
        </p:txBody>
      </p:sp>
      <p:cxnSp>
        <p:nvCxnSpPr>
          <p:cNvPr id="5" name="Straight Connector 8"/>
          <p:cNvCxnSpPr/>
          <p:nvPr userDrawn="1"/>
        </p:nvCxnSpPr>
        <p:spPr>
          <a:xfrm>
            <a:off x="1698624" y="5775158"/>
            <a:ext cx="0" cy="57008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316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t 3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462334" y="5732251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54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Verdana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634">
          <p15:clr>
            <a:srgbClr val="F26B43"/>
          </p15:clr>
        </p15:guide>
        <p15:guide id="2" pos="302">
          <p15:clr>
            <a:srgbClr val="F26B43"/>
          </p15:clr>
        </p15:guide>
        <p15:guide id="3" pos="1368">
          <p15:clr>
            <a:srgbClr val="F26B43"/>
          </p15:clr>
        </p15:guide>
        <p15:guide id="4" orient="horz" pos="3997">
          <p15:clr>
            <a:srgbClr val="F26B43"/>
          </p15:clr>
        </p15:guide>
        <p15:guide id="5" orient="horz" pos="1026">
          <p15:clr>
            <a:srgbClr val="F26B43"/>
          </p15:clr>
        </p15:guide>
        <p15:guide id="6" orient="horz" pos="3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429" r="-1" b="21616"/>
          <a:stretch/>
        </p:blipFill>
        <p:spPr>
          <a:xfrm>
            <a:off x="-19606" y="-34834"/>
            <a:ext cx="12211606" cy="4911083"/>
          </a:xfrm>
          <a:prstGeom prst="rect">
            <a:avLst/>
          </a:prstGeom>
        </p:spPr>
      </p:pic>
      <p:sp>
        <p:nvSpPr>
          <p:cNvPr id="4" name="Freeform 3"/>
          <p:cNvSpPr/>
          <p:nvPr/>
        </p:nvSpPr>
        <p:spPr>
          <a:xfrm>
            <a:off x="-151003" y="3103592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8" name="Teksti kohatäide 4"/>
          <p:cNvSpPr txBox="1">
            <a:spLocks/>
          </p:cNvSpPr>
          <p:nvPr/>
        </p:nvSpPr>
        <p:spPr>
          <a:xfrm>
            <a:off x="953640" y="4814930"/>
            <a:ext cx="6927167" cy="34882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kern="1200" cap="all" baseline="0">
                <a:solidFill>
                  <a:schemeClr val="accent3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t-EE" altLang="en-US" sz="2900" b="1" i="0" u="none" strike="noStrike" kern="1200" cap="all" spc="0" normalizeH="0" baseline="0" noProof="0" dirty="0">
                <a:ln>
                  <a:noFill/>
                </a:ln>
                <a:solidFill>
                  <a:srgbClr val="332B60"/>
                </a:solidFill>
                <a:effectLst/>
                <a:uLnTx/>
                <a:uFillTx/>
                <a:latin typeface="Verdana" charset="0"/>
                <a:ea typeface="+mn-ea"/>
                <a:cs typeface="+mn-cs"/>
              </a:rPr>
              <a:t>Õpiväljundid ja konstruktiivne sidusus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241A8-BDCE-14EC-3F0F-7B70EA76802A}"/>
              </a:ext>
            </a:extLst>
          </p:cNvPr>
          <p:cNvSpPr txBox="1">
            <a:spLocks/>
          </p:cNvSpPr>
          <p:nvPr/>
        </p:nvSpPr>
        <p:spPr>
          <a:xfrm>
            <a:off x="8019655" y="6358855"/>
            <a:ext cx="3763444" cy="290050"/>
          </a:xfrm>
          <a:prstGeom prst="rect">
            <a:avLst/>
          </a:prstGeom>
        </p:spPr>
        <p:txBody>
          <a:bodyPr/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i-FI" altLang="en-US" sz="1800" dirty="0">
                <a:solidFill>
                  <a:srgbClr val="332B60"/>
                </a:solidFill>
              </a:rPr>
              <a:t>Margit </a:t>
            </a:r>
            <a:r>
              <a:rPr lang="fi-FI" altLang="en-US" sz="1800" dirty="0" err="1">
                <a:solidFill>
                  <a:srgbClr val="332B60"/>
                </a:solidFill>
              </a:rPr>
              <a:t>Ojaots</a:t>
            </a:r>
            <a:r>
              <a:rPr lang="et-EE" altLang="en-US" sz="1800" dirty="0">
                <a:solidFill>
                  <a:srgbClr val="332B60"/>
                </a:solidFill>
              </a:rPr>
              <a:t>,</a:t>
            </a:r>
            <a:r>
              <a:rPr lang="fi-FI" altLang="en-US" sz="1800" dirty="0">
                <a:solidFill>
                  <a:srgbClr val="332B60"/>
                </a:solidFill>
              </a:rPr>
              <a:t> Taavi Vaikjärv</a:t>
            </a:r>
          </a:p>
          <a:p>
            <a:endParaRPr lang="en-US" altLang="en-US" sz="1800" dirty="0">
              <a:solidFill>
                <a:srgbClr val="332B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77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t-EE" altLang="en-US" dirty="0">
                <a:solidFill>
                  <a:srgbClr val="332B60"/>
                </a:solidFill>
              </a:rPr>
              <a:t>HAKA e-kursuse kvaliteedimärk</a:t>
            </a:r>
          </a:p>
          <a:p>
            <a:endParaRPr lang="en-US" altLang="en-US" dirty="0">
              <a:solidFill>
                <a:srgbClr val="332B60"/>
              </a:solidFill>
            </a:endParaRP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pic>
        <p:nvPicPr>
          <p:cNvPr id="2050" name="Picture 2" descr="E-kursuse kvaliteedimärk">
            <a:extLst>
              <a:ext uri="{FF2B5EF4-FFF2-40B4-BE49-F238E27FC236}">
                <a16:creationId xmlns:a16="http://schemas.microsoft.com/office/drawing/2014/main" id="{783905E3-99A9-009D-6001-3FCB072657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1776" y="650740"/>
            <a:ext cx="15240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FC53392-017D-C95C-C526-9605B0B43C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50155" y="2459285"/>
            <a:ext cx="9115425" cy="1559042"/>
          </a:xfrm>
        </p:spPr>
        <p:txBody>
          <a:bodyPr/>
          <a:lstStyle/>
          <a:p>
            <a:r>
              <a:rPr lang="en-US" altLang="en-US" sz="1800" dirty="0">
                <a:solidFill>
                  <a:srgbClr val="332B60"/>
                </a:solidFill>
              </a:rPr>
              <a:t>2. </a:t>
            </a:r>
            <a:r>
              <a:rPr lang="en-US" altLang="en-US" sz="1800" dirty="0" err="1">
                <a:solidFill>
                  <a:srgbClr val="332B60"/>
                </a:solidFill>
              </a:rPr>
              <a:t>Kursusel</a:t>
            </a:r>
            <a:r>
              <a:rPr lang="en-US" altLang="en-US" sz="1800" dirty="0">
                <a:solidFill>
                  <a:srgbClr val="332B60"/>
                </a:solidFill>
              </a:rPr>
              <a:t> on </a:t>
            </a:r>
            <a:r>
              <a:rPr lang="en-US" altLang="en-US" sz="1800" dirty="0" err="1">
                <a:solidFill>
                  <a:srgbClr val="332B60"/>
                </a:solidFill>
              </a:rPr>
              <a:t>sõnastatud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eesmärgid</a:t>
            </a:r>
            <a:r>
              <a:rPr lang="en-US" altLang="en-US" sz="1800" dirty="0">
                <a:solidFill>
                  <a:srgbClr val="332B60"/>
                </a:solidFill>
              </a:rPr>
              <a:t> ja </a:t>
            </a:r>
            <a:r>
              <a:rPr lang="en-US" altLang="en-US" sz="1800" dirty="0" err="1">
                <a:solidFill>
                  <a:srgbClr val="332B60"/>
                </a:solidFill>
              </a:rPr>
              <a:t>õppijakesksed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õpiväljundid</a:t>
            </a:r>
            <a:r>
              <a:rPr lang="en-US" altLang="en-US" sz="1800" dirty="0">
                <a:solidFill>
                  <a:srgbClr val="332B60"/>
                </a:solidFill>
              </a:rPr>
              <a:t>.</a:t>
            </a:r>
            <a:endParaRPr lang="et-EE" altLang="en-US" sz="1800" dirty="0">
              <a:solidFill>
                <a:srgbClr val="332B60"/>
              </a:solidFill>
            </a:endParaRPr>
          </a:p>
          <a:p>
            <a:r>
              <a:rPr lang="en-US" altLang="en-US" sz="1800" dirty="0">
                <a:solidFill>
                  <a:srgbClr val="332B60"/>
                </a:solidFill>
              </a:rPr>
              <a:t>3. </a:t>
            </a:r>
            <a:r>
              <a:rPr lang="en-US" altLang="en-US" sz="1800" dirty="0" err="1">
                <a:solidFill>
                  <a:srgbClr val="332B60"/>
                </a:solidFill>
              </a:rPr>
              <a:t>Kursuse</a:t>
            </a:r>
            <a:r>
              <a:rPr lang="en-US" altLang="en-US" sz="1800" dirty="0">
                <a:solidFill>
                  <a:srgbClr val="332B60"/>
                </a:solidFill>
              </a:rPr>
              <a:t> sisu </a:t>
            </a:r>
            <a:r>
              <a:rPr lang="en-US" altLang="en-US" sz="1800" dirty="0" err="1">
                <a:solidFill>
                  <a:srgbClr val="332B60"/>
                </a:solidFill>
              </a:rPr>
              <a:t>toetab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kursuse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õpiväljundite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saavutamist</a:t>
            </a:r>
            <a:r>
              <a:rPr lang="en-US" altLang="en-US" sz="1800" dirty="0">
                <a:solidFill>
                  <a:srgbClr val="332B60"/>
                </a:solidFill>
              </a:rPr>
              <a:t>. </a:t>
            </a:r>
            <a:endParaRPr lang="et-EE" altLang="en-US" sz="1800" dirty="0">
              <a:solidFill>
                <a:srgbClr val="332B60"/>
              </a:solidFill>
            </a:endParaRPr>
          </a:p>
          <a:p>
            <a:r>
              <a:rPr lang="en-US" altLang="en-US" sz="1800" dirty="0">
                <a:solidFill>
                  <a:srgbClr val="332B60"/>
                </a:solidFill>
              </a:rPr>
              <a:t>6. </a:t>
            </a:r>
            <a:r>
              <a:rPr lang="en-US" altLang="en-US" sz="1800" dirty="0" err="1">
                <a:solidFill>
                  <a:srgbClr val="332B60"/>
                </a:solidFill>
              </a:rPr>
              <a:t>Kursuse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õppetegevused</a:t>
            </a:r>
            <a:r>
              <a:rPr lang="en-US" altLang="en-US" sz="1800" dirty="0">
                <a:solidFill>
                  <a:srgbClr val="332B60"/>
                </a:solidFill>
              </a:rPr>
              <a:t> ja </a:t>
            </a:r>
            <a:r>
              <a:rPr lang="en-US" altLang="en-US" sz="1800" dirty="0" err="1">
                <a:solidFill>
                  <a:srgbClr val="332B60"/>
                </a:solidFill>
              </a:rPr>
              <a:t>hindamise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põhimõtted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toetavad</a:t>
            </a:r>
            <a:r>
              <a:rPr lang="en-US" altLang="en-US" sz="1800" dirty="0">
                <a:solidFill>
                  <a:srgbClr val="332B60"/>
                </a:solidFill>
              </a:rPr>
              <a:t>  </a:t>
            </a:r>
            <a:r>
              <a:rPr lang="en-US" altLang="en-US" sz="1800" dirty="0" err="1">
                <a:solidFill>
                  <a:srgbClr val="332B60"/>
                </a:solidFill>
              </a:rPr>
              <a:t>õpiväljundite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n-US" altLang="en-US" sz="1800" dirty="0" err="1">
                <a:solidFill>
                  <a:srgbClr val="332B60"/>
                </a:solidFill>
              </a:rPr>
              <a:t>saavutamist</a:t>
            </a:r>
            <a:r>
              <a:rPr lang="en-US" altLang="en-US" sz="1800" dirty="0">
                <a:solidFill>
                  <a:srgbClr val="332B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789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04591" y="440218"/>
            <a:ext cx="10656886" cy="844415"/>
          </a:xfrm>
        </p:spPr>
        <p:txBody>
          <a:bodyPr/>
          <a:lstStyle/>
          <a:p>
            <a:r>
              <a:rPr lang="et-EE" altLang="en-US" dirty="0">
                <a:solidFill>
                  <a:srgbClr val="332B60"/>
                </a:solidFill>
              </a:rPr>
              <a:t>Mis on õpiväljundid</a:t>
            </a:r>
            <a:r>
              <a:rPr lang="et-EE" altLang="en-US" dirty="0"/>
              <a:t>?</a:t>
            </a:r>
          </a:p>
          <a:p>
            <a:r>
              <a:rPr lang="et-EE" altLang="en-US" dirty="0">
                <a:solidFill>
                  <a:srgbClr val="332B60"/>
                </a:solidFill>
              </a:rPr>
              <a:t>Mis on konstruktiivne sidusus?</a:t>
            </a:r>
            <a:endParaRPr lang="en-US" altLang="en-US" dirty="0">
              <a:solidFill>
                <a:srgbClr val="332B60"/>
              </a:solidFill>
            </a:endParaRPr>
          </a:p>
          <a:p>
            <a:endParaRPr lang="en-US" altLang="en-US" dirty="0">
              <a:solidFill>
                <a:srgbClr val="332B60"/>
              </a:solidFill>
            </a:endParaRP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BFC53392-017D-C95C-C526-9605B0B43C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5322" y="2830617"/>
            <a:ext cx="9115425" cy="2431497"/>
          </a:xfrm>
        </p:spPr>
        <p:txBody>
          <a:bodyPr/>
          <a:lstStyle/>
          <a:p>
            <a:r>
              <a:rPr lang="et-EE" altLang="en-US" sz="1800" dirty="0">
                <a:solidFill>
                  <a:srgbClr val="332B60"/>
                </a:solidFill>
              </a:rPr>
              <a:t>Õpiväljundid on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t-EE" altLang="en-US" sz="1800" dirty="0">
                <a:solidFill>
                  <a:schemeClr val="accent4">
                    <a:lumMod val="75000"/>
                  </a:schemeClr>
                </a:solidFill>
              </a:rPr>
              <a:t>mõõdetavad</a:t>
            </a:r>
            <a:r>
              <a:rPr lang="en-US" altLang="en-US" sz="1800" dirty="0">
                <a:solidFill>
                  <a:srgbClr val="332B60"/>
                </a:solidFill>
              </a:rPr>
              <a:t> </a:t>
            </a:r>
            <a:r>
              <a:rPr lang="et-EE" altLang="en-US" sz="1800" dirty="0">
                <a:solidFill>
                  <a:srgbClr val="FF0000"/>
                </a:solidFill>
              </a:rPr>
              <a:t>väited</a:t>
            </a:r>
            <a:r>
              <a:rPr lang="et-EE" altLang="en-US" dirty="0"/>
              <a:t>, mis väljendavad millised </a:t>
            </a:r>
            <a:r>
              <a:rPr lang="et-EE" altLang="en-US" dirty="0">
                <a:solidFill>
                  <a:srgbClr val="00B050"/>
                </a:solidFill>
              </a:rPr>
              <a:t>teadmised, oskused ja hoiakud </a:t>
            </a:r>
            <a:r>
              <a:rPr lang="et-EE" altLang="en-US" dirty="0"/>
              <a:t>on tudeng kursuse või õppekava lõpuks omandanud</a:t>
            </a:r>
            <a:endParaRPr lang="et-EE" altLang="en-US" sz="1800" dirty="0">
              <a:solidFill>
                <a:srgbClr val="332B60"/>
              </a:solidFill>
            </a:endParaRPr>
          </a:p>
          <a:p>
            <a:endParaRPr lang="et-EE" altLang="en-US" dirty="0"/>
          </a:p>
          <a:p>
            <a:r>
              <a:rPr lang="et-EE" altLang="en-US" sz="1800" dirty="0">
                <a:solidFill>
                  <a:srgbClr val="332B60"/>
                </a:solidFill>
              </a:rPr>
              <a:t>Konstruktiivne sidusus on õppekava koostamise viis, kus pööratakse tähelepanu õpetamise ja hindamise kokkusobimisest püstitatud õpiväljunditega.</a:t>
            </a:r>
            <a:endParaRPr lang="en-US" altLang="en-US" sz="1800" dirty="0">
              <a:solidFill>
                <a:srgbClr val="332B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24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472B183-47C4-A809-ECB1-540B8B4E3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C7D8-D2B9-6455-3345-BA17201130A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10" name="Picture 9" descr="A diagram of a diagram&#10;&#10;Description automatically generated">
            <a:extLst>
              <a:ext uri="{FF2B5EF4-FFF2-40B4-BE49-F238E27FC236}">
                <a16:creationId xmlns:a16="http://schemas.microsoft.com/office/drawing/2014/main" id="{30D5A433-6121-6420-E780-5FE78A2EC4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412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04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01DD3BE-C7E9-12FF-A526-D85B6884A8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2ED2D-763D-062B-BF37-4D76EC10967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t-EE" dirty="0"/>
          </a:p>
        </p:txBody>
      </p:sp>
      <p:pic>
        <p:nvPicPr>
          <p:cNvPr id="6" name="Picture 5" descr="A blue and white text with blue arrows&#10;&#10;Description automatically generated with medium confidence">
            <a:extLst>
              <a:ext uri="{FF2B5EF4-FFF2-40B4-BE49-F238E27FC236}">
                <a16:creationId xmlns:a16="http://schemas.microsoft.com/office/drawing/2014/main" id="{1734EB98-13A1-8D9B-EC59-F9BC0BFFC1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68942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325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TalTech">
      <a:dk1>
        <a:srgbClr val="000000"/>
      </a:dk1>
      <a:lt1>
        <a:srgbClr val="FFFFFF"/>
      </a:lt1>
      <a:dk2>
        <a:srgbClr val="332B60"/>
      </a:dk2>
      <a:lt2>
        <a:srgbClr val="DADAE4"/>
      </a:lt2>
      <a:accent1>
        <a:srgbClr val="E4067E"/>
      </a:accent1>
      <a:accent2>
        <a:srgbClr val="9396B0"/>
      </a:accent2>
      <a:accent3>
        <a:srgbClr val="AB1352"/>
      </a:accent3>
      <a:accent4>
        <a:srgbClr val="4FBFD3"/>
      </a:accent4>
      <a:accent5>
        <a:srgbClr val="332B60"/>
      </a:accent5>
      <a:accent6>
        <a:srgbClr val="DADAE4"/>
      </a:accent6>
      <a:hlink>
        <a:srgbClr val="AB1352"/>
      </a:hlink>
      <a:folHlink>
        <a:srgbClr val="AB1352"/>
      </a:folHlink>
    </a:clrScheme>
    <a:fontScheme name="TTÜ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EWNEW" id="{65034802-83F1-DE41-A876-6851A238EDFE}" vid="{814C7433-F944-B249-91D8-8F253693ECE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88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Wingdings</vt:lpstr>
      <vt:lpstr>Office'i kujundus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Taavi Vaikjärv</dc:creator>
  <cp:lastModifiedBy>Margit Ojaots</cp:lastModifiedBy>
  <cp:revision>6</cp:revision>
  <dcterms:created xsi:type="dcterms:W3CDTF">2023-10-10T13:46:49Z</dcterms:created>
  <dcterms:modified xsi:type="dcterms:W3CDTF">2023-10-11T12:26:40Z</dcterms:modified>
</cp:coreProperties>
</file>