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32" r:id="rId3"/>
    <p:sldId id="336" r:id="rId4"/>
    <p:sldId id="284" r:id="rId5"/>
    <p:sldId id="333" r:id="rId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6A353-58B2-91DF-F4B0-A03434F48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D6430D-8F75-BD3B-8134-CF1B465F4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60B90-729D-BAAB-F674-2FEF9318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94966-BD4A-5CBE-399B-CEB7E73D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E89EF-BD4A-CAF2-D052-B97C8A9C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443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D18D-5DC0-3B9D-24F4-D9948BE1C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86225-6D73-B9D1-693E-3AE4A1943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546C9-B03C-3255-19FC-3B3FEEC8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C77ED-7BF8-EA20-A855-FD70C3A3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AAB3C-7916-E68B-DF6B-91EDC3D9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1918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D42ACF-FBA2-56A8-557A-C7DDC8828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BF5895-7761-15C2-7A2C-3E2410AE9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DD8C6-33CA-C31B-B1A0-A126EC56E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A6D81-A624-6416-966A-68052B66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0942E-8488-447F-9852-BA1BBB70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237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sp>
        <p:nvSpPr>
          <p:cNvPr id="15" name="Freeform 14"/>
          <p:cNvSpPr/>
          <p:nvPr userDrawn="1"/>
        </p:nvSpPr>
        <p:spPr>
          <a:xfrm>
            <a:off x="-1" y="3312687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3884" y="1958640"/>
            <a:ext cx="2447645" cy="1370681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638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rgbClr val="332B60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n-US" altLang="en-US" dirty="0"/>
              <a:t>TALLINN</a:t>
            </a:r>
            <a:r>
              <a:rPr lang="et-EE" altLang="en-US" dirty="0"/>
              <a:t>A</a:t>
            </a:r>
            <a:r>
              <a:rPr lang="en-US" altLang="en-US" dirty="0"/>
              <a:t> </a:t>
            </a:r>
            <a:r>
              <a:rPr lang="et-EE" altLang="en-US" dirty="0"/>
              <a:t>TEHNIKAÜLIKOOL</a:t>
            </a:r>
            <a:endParaRPr lang="en-US" altLang="en-US" dirty="0"/>
          </a:p>
          <a:p>
            <a:r>
              <a:rPr lang="en-US" altLang="en-US" sz="1700" b="0" cap="none" dirty="0" err="1">
                <a:solidFill>
                  <a:schemeClr val="accent2"/>
                </a:solidFill>
              </a:rPr>
              <a:t>Ehitajate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tee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5, 19086 Tallinn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, </a:t>
            </a:r>
          </a:p>
          <a:p>
            <a:r>
              <a:rPr lang="et-EE" altLang="en-US" sz="1700" b="0" cap="none" dirty="0">
                <a:solidFill>
                  <a:schemeClr val="accent2"/>
                </a:solidFill>
              </a:rPr>
              <a:t>Tel 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620 2002 (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E-R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8.30–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17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.00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)</a:t>
            </a:r>
            <a:endParaRPr lang="en-US" altLang="en-US" sz="1700" cap="none" dirty="0">
              <a:solidFill>
                <a:schemeClr val="accent2"/>
              </a:solidFill>
            </a:endParaRPr>
          </a:p>
          <a:p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t</a:t>
            </a:r>
            <a:r>
              <a:rPr lang="et-EE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altech</a:t>
            </a:r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ee</a:t>
            </a:r>
            <a:endParaRPr lang="en-US" altLang="en-US" sz="1700" cap="non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0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656886" cy="84441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5"/>
            <a:ext cx="8964612" cy="62731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491176"/>
            <a:ext cx="8964611" cy="3277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66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A571C-AF0B-FAFF-5604-A1208B01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46554-3A8E-9723-BDCF-80FD1A6E4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4C67E-9D9B-0FD9-62D8-20D43FAF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C337F-4A22-6314-1916-D6A48294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10956-3430-81CE-DA4B-9AA2FDA1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9795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066AD-EBD5-C7D5-4A94-7CE4D9A22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209FC-34E8-BDAF-F2FA-4DF186F92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B0532-C870-A4E2-CBBE-E47B60A32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3012E-1497-8B57-146E-8D00F4A1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A580A3-DBFD-BFDF-2C36-8B14025C7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018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D48F7-0FB2-1291-A0A4-542F779D1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5B5A7-CA51-D99E-C6FB-6B3D93D85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29D24C-C595-AFF3-B16E-42FEE9F1F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1FAB1-87D6-95EE-DC67-A0E93B52E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32FAA-A12D-1AB4-7437-7F0C9D6C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A09DE-427C-1F5A-EE3F-D8A6E36C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350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E858-9448-39E7-7CAB-491F2EBE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26D87-90DB-63B0-49AB-13EFEC8F1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207AD-D1F4-447F-A2D7-0325B37D9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8F26B2-58CB-FEA4-10BA-A0FD3AFC7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6EAED-6F09-CDDB-4203-9DC8464DA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54CB74-35D3-C048-189D-585A94389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B598FE-B07F-A9C3-4DB4-8C8685F5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E4C9BD-98FF-5C94-B97E-EEA9040D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554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5D7D-2E3D-7228-30DD-DB276B5BA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A6C3A-4BC5-8B15-6A10-C8B17228E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A0E98-6565-DAB4-710D-78B191AA3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9CD0DB-0F74-A67E-1954-6737AADF8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3934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31DE74-B73C-18CB-CD8A-A89551F48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E72847-99AB-F64E-C39C-4A249A0C8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CF6223-56AF-4FCE-AF5A-0DC93BAA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9131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11C07-43B9-8E32-9F55-44DCA285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7746A-6680-5CD0-CD72-8CEE1FEEC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BA587A-16DC-B1E3-83A9-AA333FDE3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AF2B5-DA02-87FD-2B33-4729D2EE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A4572-1126-5C72-631C-CA435EC95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AB9CA-C343-9618-3F4C-8049E8E39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1047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B2E0-077E-5EE5-CA59-816E4AADC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818CB4-FCD4-7F26-673A-687E5142A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95D3E-65AF-B17C-BE19-9CCE6E5C5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DBC3F-75DD-DA6F-9B71-85573321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1CC67-640B-0E80-9805-7680078C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5100B-E965-0C04-C014-F6AFE89C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8514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40181D-3FCC-499B-3DE8-ED054D694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00E69-D6C9-17AF-9A82-75F1B915F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DE48D-ED74-65CD-0D3D-654F864C5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B45B-EA11-4FBB-912E-601B6789C9BE}" type="datetimeFigureOut">
              <a:rPr lang="et-EE" smtClean="0"/>
              <a:t>11.10.2023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993BA-0187-E6F1-DDC9-987372D53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F399F-4F86-08AF-479A-C348BB43C0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C78F7-3217-4D89-A662-936CC3AB3866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344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429" r="-1" b="21616"/>
          <a:stretch/>
        </p:blipFill>
        <p:spPr>
          <a:xfrm>
            <a:off x="-19606" y="-34834"/>
            <a:ext cx="12211606" cy="4911083"/>
          </a:xfrm>
          <a:prstGeom prst="rect">
            <a:avLst/>
          </a:prstGeom>
        </p:spPr>
      </p:pic>
      <p:sp>
        <p:nvSpPr>
          <p:cNvPr id="4" name="Freeform 3"/>
          <p:cNvSpPr/>
          <p:nvPr/>
        </p:nvSpPr>
        <p:spPr>
          <a:xfrm>
            <a:off x="-151003" y="3103592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7555" y="1958640"/>
            <a:ext cx="2447645" cy="1370681"/>
          </a:xfrm>
          <a:prstGeom prst="rect">
            <a:avLst/>
          </a:prstGeom>
        </p:spPr>
      </p:pic>
      <p:sp>
        <p:nvSpPr>
          <p:cNvPr id="8" name="Teksti kohatäide 4"/>
          <p:cNvSpPr txBox="1">
            <a:spLocks/>
          </p:cNvSpPr>
          <p:nvPr/>
        </p:nvSpPr>
        <p:spPr>
          <a:xfrm>
            <a:off x="953640" y="4814930"/>
            <a:ext cx="6927167" cy="3488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kern="1200" cap="all" baseline="0">
                <a:solidFill>
                  <a:schemeClr val="accent3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t-EE" altLang="en-US" sz="2900" b="1" i="0" u="none" strike="noStrike" kern="1200" cap="all" spc="0" normalizeH="0" baseline="0" noProof="0" dirty="0" err="1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Learning</a:t>
            </a:r>
            <a:r>
              <a:rPr kumimoji="0" lang="et-EE" altLang="en-US" sz="2900" b="1" i="0" u="none" strike="noStrike" kern="1200" cap="all" spc="0" normalizeH="0" baseline="0" noProof="0" dirty="0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 </a:t>
            </a:r>
            <a:r>
              <a:rPr kumimoji="0" lang="et-EE" altLang="en-US" sz="2900" b="1" i="0" u="none" strike="noStrike" kern="1200" cap="all" spc="0" normalizeH="0" baseline="0" noProof="0" dirty="0" err="1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outcomes</a:t>
            </a:r>
            <a:r>
              <a:rPr kumimoji="0" lang="et-EE" altLang="en-US" sz="2900" b="1" i="0" u="none" strike="noStrike" kern="1200" cap="all" spc="0" normalizeH="0" baseline="0" noProof="0" dirty="0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 and </a:t>
            </a:r>
            <a:r>
              <a:rPr kumimoji="0" lang="et-EE" altLang="en-US" sz="2900" b="1" i="0" u="none" strike="noStrike" kern="1200" cap="all" spc="0" normalizeH="0" baseline="0" noProof="0" dirty="0" err="1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constructive</a:t>
            </a:r>
            <a:r>
              <a:rPr kumimoji="0" lang="et-EE" altLang="en-US" sz="2900" b="1" i="0" u="none" strike="noStrike" kern="1200" cap="all" spc="0" normalizeH="0" baseline="0" noProof="0" dirty="0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 </a:t>
            </a:r>
            <a:r>
              <a:rPr kumimoji="0" lang="et-EE" altLang="en-US" sz="2900" b="1" i="0" u="none" strike="noStrike" kern="1200" cap="all" spc="0" normalizeH="0" baseline="0" noProof="0" dirty="0" err="1">
                <a:ln>
                  <a:noFill/>
                </a:ln>
                <a:solidFill>
                  <a:srgbClr val="332B60"/>
                </a:solidFill>
                <a:effectLst/>
                <a:uLnTx/>
                <a:uFillTx/>
                <a:latin typeface="Verdana" charset="0"/>
                <a:ea typeface="+mn-ea"/>
                <a:cs typeface="+mn-cs"/>
              </a:rPr>
              <a:t>alignment</a:t>
            </a:r>
            <a:endParaRPr kumimoji="0" lang="et-EE" altLang="en-US" sz="2900" b="1" i="0" u="none" strike="noStrike" kern="1200" cap="all" spc="0" normalizeH="0" baseline="0" noProof="0" dirty="0">
              <a:ln>
                <a:noFill/>
              </a:ln>
              <a:solidFill>
                <a:srgbClr val="332B60"/>
              </a:solidFill>
              <a:effectLst/>
              <a:uLnTx/>
              <a:uFillTx/>
              <a:latin typeface="Verdana" charset="0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241A8-BDCE-14EC-3F0F-7B70EA76802A}"/>
              </a:ext>
            </a:extLst>
          </p:cNvPr>
          <p:cNvSpPr txBox="1">
            <a:spLocks/>
          </p:cNvSpPr>
          <p:nvPr/>
        </p:nvSpPr>
        <p:spPr>
          <a:xfrm>
            <a:off x="8019655" y="6358855"/>
            <a:ext cx="3763444" cy="290050"/>
          </a:xfrm>
          <a:prstGeom prst="rect">
            <a:avLst/>
          </a:prstGeom>
        </p:spPr>
        <p:txBody>
          <a:bodyPr/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altLang="en-US" sz="1800" dirty="0">
                <a:solidFill>
                  <a:srgbClr val="332B60"/>
                </a:solidFill>
              </a:rPr>
              <a:t>Margit </a:t>
            </a:r>
            <a:r>
              <a:rPr lang="fi-FI" altLang="en-US" sz="1800" dirty="0" err="1">
                <a:solidFill>
                  <a:srgbClr val="332B60"/>
                </a:solidFill>
              </a:rPr>
              <a:t>Ojaots</a:t>
            </a:r>
            <a:r>
              <a:rPr lang="et-EE" altLang="en-US" sz="1800" dirty="0">
                <a:solidFill>
                  <a:srgbClr val="332B60"/>
                </a:solidFill>
              </a:rPr>
              <a:t>,</a:t>
            </a:r>
            <a:r>
              <a:rPr lang="fi-FI" altLang="en-US" sz="1800" dirty="0">
                <a:solidFill>
                  <a:srgbClr val="332B60"/>
                </a:solidFill>
              </a:rPr>
              <a:t> Taavi Vaikjärv</a:t>
            </a:r>
          </a:p>
          <a:p>
            <a:endParaRPr lang="en-US" altLang="en-US" sz="1800" dirty="0">
              <a:solidFill>
                <a:srgbClr val="332B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4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>
                <a:solidFill>
                  <a:srgbClr val="332B60"/>
                </a:solidFill>
              </a:rPr>
              <a:t>HAKA E-</a:t>
            </a:r>
            <a:r>
              <a:rPr lang="et-EE" altLang="en-US" dirty="0" err="1">
                <a:solidFill>
                  <a:srgbClr val="332B60"/>
                </a:solidFill>
              </a:rPr>
              <a:t>course</a:t>
            </a:r>
            <a:r>
              <a:rPr lang="et-EE" altLang="en-US" dirty="0">
                <a:solidFill>
                  <a:srgbClr val="332B60"/>
                </a:solidFill>
              </a:rPr>
              <a:t> </a:t>
            </a:r>
            <a:r>
              <a:rPr lang="et-EE" altLang="en-US" dirty="0" err="1">
                <a:solidFill>
                  <a:srgbClr val="332B60"/>
                </a:solidFill>
              </a:rPr>
              <a:t>quality</a:t>
            </a:r>
            <a:r>
              <a:rPr lang="et-EE" altLang="en-US" dirty="0">
                <a:solidFill>
                  <a:srgbClr val="332B60"/>
                </a:solidFill>
              </a:rPr>
              <a:t> </a:t>
            </a:r>
            <a:r>
              <a:rPr lang="et-EE" altLang="en-US" dirty="0" err="1">
                <a:solidFill>
                  <a:srgbClr val="332B60"/>
                </a:solidFill>
              </a:rPr>
              <a:t>label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pic>
        <p:nvPicPr>
          <p:cNvPr id="2050" name="Picture 2" descr="E-kursuse kvaliteedimärk">
            <a:extLst>
              <a:ext uri="{FF2B5EF4-FFF2-40B4-BE49-F238E27FC236}">
                <a16:creationId xmlns:a16="http://schemas.microsoft.com/office/drawing/2014/main" id="{783905E3-99A9-009D-6001-3FCB07265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776" y="650740"/>
            <a:ext cx="15240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FC53392-017D-C95C-C526-9605B0B43C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50155" y="2459285"/>
            <a:ext cx="9115425" cy="1559042"/>
          </a:xfrm>
        </p:spPr>
        <p:txBody>
          <a:bodyPr>
            <a:normAutofit fontScale="92500"/>
          </a:bodyPr>
          <a:lstStyle/>
          <a:p>
            <a:r>
              <a:rPr lang="en-US" altLang="en-US" sz="1800" dirty="0">
                <a:solidFill>
                  <a:srgbClr val="332B60"/>
                </a:solidFill>
              </a:rPr>
              <a:t>2. The course objectives and learner-cent</a:t>
            </a:r>
            <a:r>
              <a:rPr lang="et-EE" altLang="en-US" sz="1800" dirty="0">
                <a:solidFill>
                  <a:srgbClr val="332B60"/>
                </a:solidFill>
              </a:rPr>
              <a:t>e</a:t>
            </a:r>
            <a:r>
              <a:rPr lang="en-US" altLang="en-US" sz="1800" dirty="0">
                <a:solidFill>
                  <a:srgbClr val="332B60"/>
                </a:solidFill>
              </a:rPr>
              <a:t>r</a:t>
            </a:r>
            <a:r>
              <a:rPr lang="et-EE" altLang="en-US" sz="1800" dirty="0">
                <a:solidFill>
                  <a:srgbClr val="332B60"/>
                </a:solidFill>
              </a:rPr>
              <a:t>e</a:t>
            </a:r>
            <a:r>
              <a:rPr lang="en-US" altLang="en-US" sz="1800" dirty="0">
                <a:solidFill>
                  <a:srgbClr val="332B60"/>
                </a:solidFill>
              </a:rPr>
              <a:t>d learning outcomes are formulated.</a:t>
            </a:r>
            <a:endParaRPr lang="et-EE" altLang="en-US" sz="1800" dirty="0">
              <a:solidFill>
                <a:srgbClr val="332B60"/>
              </a:solidFill>
            </a:endParaRPr>
          </a:p>
          <a:p>
            <a:r>
              <a:rPr lang="en-US" altLang="en-US" sz="1800" dirty="0">
                <a:solidFill>
                  <a:srgbClr val="332B60"/>
                </a:solidFill>
              </a:rPr>
              <a:t>3. The content of the course supports the achievement of the course learning outcome</a:t>
            </a:r>
            <a:endParaRPr lang="et-EE" altLang="en-US" sz="1800" dirty="0">
              <a:solidFill>
                <a:srgbClr val="332B60"/>
              </a:solidFill>
            </a:endParaRPr>
          </a:p>
          <a:p>
            <a:r>
              <a:rPr lang="en-US" altLang="en-US" sz="1800" dirty="0">
                <a:solidFill>
                  <a:srgbClr val="332B60"/>
                </a:solidFill>
              </a:rPr>
              <a:t>6. The learning activities and assessment principles of the course support the achievement of the learning outcomes.</a:t>
            </a:r>
          </a:p>
          <a:p>
            <a:endParaRPr lang="en-US" altLang="en-US" sz="1800" dirty="0">
              <a:solidFill>
                <a:srgbClr val="332B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504591" y="440218"/>
            <a:ext cx="10656886" cy="844415"/>
          </a:xfrm>
        </p:spPr>
        <p:txBody>
          <a:bodyPr/>
          <a:lstStyle/>
          <a:p>
            <a:r>
              <a:rPr lang="et-EE" altLang="en-US" dirty="0" err="1">
                <a:solidFill>
                  <a:srgbClr val="332B60"/>
                </a:solidFill>
              </a:rPr>
              <a:t>What</a:t>
            </a:r>
            <a:r>
              <a:rPr lang="et-EE" altLang="en-US" dirty="0">
                <a:solidFill>
                  <a:srgbClr val="332B60"/>
                </a:solidFill>
              </a:rPr>
              <a:t> are </a:t>
            </a:r>
            <a:r>
              <a:rPr lang="et-EE" altLang="en-US" dirty="0" err="1">
                <a:solidFill>
                  <a:srgbClr val="332B60"/>
                </a:solidFill>
              </a:rPr>
              <a:t>learning</a:t>
            </a:r>
            <a:r>
              <a:rPr lang="et-EE" altLang="en-US" dirty="0">
                <a:solidFill>
                  <a:srgbClr val="332B60"/>
                </a:solidFill>
              </a:rPr>
              <a:t> </a:t>
            </a:r>
            <a:r>
              <a:rPr lang="et-EE" altLang="en-US" dirty="0" err="1">
                <a:solidFill>
                  <a:srgbClr val="332B60"/>
                </a:solidFill>
              </a:rPr>
              <a:t>outcomes</a:t>
            </a:r>
            <a:r>
              <a:rPr lang="et-EE" altLang="en-US" dirty="0"/>
              <a:t>?</a:t>
            </a:r>
          </a:p>
          <a:p>
            <a:r>
              <a:rPr lang="et-EE" altLang="en-US" dirty="0" err="1">
                <a:solidFill>
                  <a:srgbClr val="332B60"/>
                </a:solidFill>
              </a:rPr>
              <a:t>What</a:t>
            </a:r>
            <a:r>
              <a:rPr lang="et-EE" altLang="en-US" dirty="0">
                <a:solidFill>
                  <a:srgbClr val="332B60"/>
                </a:solidFill>
              </a:rPr>
              <a:t> </a:t>
            </a:r>
            <a:r>
              <a:rPr lang="et-EE" altLang="en-US" dirty="0" err="1">
                <a:solidFill>
                  <a:srgbClr val="332B60"/>
                </a:solidFill>
              </a:rPr>
              <a:t>is</a:t>
            </a:r>
            <a:r>
              <a:rPr lang="et-EE" altLang="en-US" dirty="0">
                <a:solidFill>
                  <a:srgbClr val="332B60"/>
                </a:solidFill>
              </a:rPr>
              <a:t> </a:t>
            </a:r>
            <a:r>
              <a:rPr lang="et-EE" altLang="en-US" dirty="0" err="1">
                <a:solidFill>
                  <a:srgbClr val="332B60"/>
                </a:solidFill>
              </a:rPr>
              <a:t>constructive</a:t>
            </a:r>
            <a:r>
              <a:rPr lang="et-EE" altLang="en-US" dirty="0">
                <a:solidFill>
                  <a:srgbClr val="332B60"/>
                </a:solidFill>
              </a:rPr>
              <a:t> </a:t>
            </a:r>
            <a:r>
              <a:rPr lang="et-EE" altLang="en-US" dirty="0" err="1">
                <a:solidFill>
                  <a:srgbClr val="332B60"/>
                </a:solidFill>
              </a:rPr>
              <a:t>alignment</a:t>
            </a:r>
            <a:r>
              <a:rPr lang="et-EE" altLang="en-US" dirty="0">
                <a:solidFill>
                  <a:srgbClr val="332B60"/>
                </a:solidFill>
              </a:rPr>
              <a:t>?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FC53392-017D-C95C-C526-9605B0B43C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5322" y="2830617"/>
            <a:ext cx="9115425" cy="2431497"/>
          </a:xfrm>
        </p:spPr>
        <p:txBody>
          <a:bodyPr/>
          <a:lstStyle/>
          <a:p>
            <a:r>
              <a:rPr lang="en-US" altLang="en-US" sz="1800" dirty="0">
                <a:solidFill>
                  <a:srgbClr val="332B60"/>
                </a:solidFill>
              </a:rPr>
              <a:t>Learning outcomes are </a:t>
            </a:r>
            <a:r>
              <a:rPr lang="en-US" altLang="en-US" sz="1800" dirty="0">
                <a:solidFill>
                  <a:schemeClr val="accent4">
                    <a:lumMod val="75000"/>
                  </a:schemeClr>
                </a:solidFill>
              </a:rPr>
              <a:t>measurable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statements</a:t>
            </a:r>
            <a:r>
              <a:rPr lang="en-US" altLang="en-US" sz="1800" dirty="0">
                <a:solidFill>
                  <a:srgbClr val="332B60"/>
                </a:solidFill>
              </a:rPr>
              <a:t> that articulate at the beginning</a:t>
            </a:r>
            <a:r>
              <a:rPr lang="et-EE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>
                <a:solidFill>
                  <a:srgbClr val="332B60"/>
                </a:solidFill>
              </a:rPr>
              <a:t>what students should </a:t>
            </a:r>
            <a:r>
              <a:rPr lang="en-US" altLang="en-US" sz="1800" dirty="0">
                <a:solidFill>
                  <a:srgbClr val="00B050"/>
                </a:solidFill>
              </a:rPr>
              <a:t>know, be able to do, or value </a:t>
            </a:r>
            <a:r>
              <a:rPr lang="en-US" altLang="en-US" sz="1800" dirty="0">
                <a:solidFill>
                  <a:srgbClr val="332B60"/>
                </a:solidFill>
              </a:rPr>
              <a:t>as a result of taking a course or completing a program</a:t>
            </a:r>
            <a:endParaRPr lang="et-EE" altLang="en-US" sz="1800" dirty="0">
              <a:solidFill>
                <a:srgbClr val="332B60"/>
              </a:solidFill>
            </a:endParaRPr>
          </a:p>
          <a:p>
            <a:endParaRPr lang="et-EE" altLang="en-US" dirty="0"/>
          </a:p>
          <a:p>
            <a:r>
              <a:rPr lang="et-EE" altLang="en-US" sz="1800" dirty="0" err="1">
                <a:solidFill>
                  <a:srgbClr val="332B60"/>
                </a:solidFill>
              </a:rPr>
              <a:t>Constructive</a:t>
            </a:r>
            <a:r>
              <a:rPr lang="et-EE" altLang="en-US" sz="1800" dirty="0">
                <a:solidFill>
                  <a:srgbClr val="332B60"/>
                </a:solidFill>
              </a:rPr>
              <a:t> </a:t>
            </a:r>
            <a:r>
              <a:rPr lang="et-EE" altLang="en-US" sz="1800" dirty="0" err="1">
                <a:solidFill>
                  <a:srgbClr val="332B60"/>
                </a:solidFill>
              </a:rPr>
              <a:t>alignment</a:t>
            </a:r>
            <a:r>
              <a:rPr lang="et-EE" altLang="en-US" sz="1800" dirty="0">
                <a:solidFill>
                  <a:srgbClr val="332B60"/>
                </a:solidFill>
              </a:rPr>
              <a:t> </a:t>
            </a:r>
            <a:r>
              <a:rPr lang="et-EE" altLang="en-US" sz="1800" dirty="0" err="1">
                <a:solidFill>
                  <a:srgbClr val="332B60"/>
                </a:solidFill>
              </a:rPr>
              <a:t>is</a:t>
            </a:r>
            <a:r>
              <a:rPr lang="et-EE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>
                <a:solidFill>
                  <a:srgbClr val="332B60"/>
                </a:solidFill>
              </a:rPr>
              <a:t>an approach to curriculum design which is focused on closely aligning </a:t>
            </a:r>
            <a:r>
              <a:rPr lang="en-US" altLang="en-US" sz="1800" dirty="0">
                <a:solidFill>
                  <a:srgbClr val="00B050"/>
                </a:solidFill>
              </a:rPr>
              <a:t>teaching</a:t>
            </a:r>
            <a:r>
              <a:rPr lang="en-US" altLang="en-US" sz="1800" dirty="0">
                <a:solidFill>
                  <a:srgbClr val="332B60"/>
                </a:solidFill>
              </a:rPr>
              <a:t> and </a:t>
            </a:r>
            <a:r>
              <a:rPr lang="en-US" altLang="en-US" sz="1800" dirty="0">
                <a:solidFill>
                  <a:srgbClr val="00B050"/>
                </a:solidFill>
              </a:rPr>
              <a:t>assessment</a:t>
            </a:r>
            <a:r>
              <a:rPr lang="en-US" altLang="en-US" sz="1800" dirty="0">
                <a:solidFill>
                  <a:srgbClr val="332B60"/>
                </a:solidFill>
              </a:rPr>
              <a:t> to intended </a:t>
            </a:r>
            <a:r>
              <a:rPr lang="en-US" altLang="en-US" sz="1800" dirty="0">
                <a:solidFill>
                  <a:srgbClr val="00B050"/>
                </a:solidFill>
              </a:rPr>
              <a:t>learning outcomes</a:t>
            </a:r>
            <a:r>
              <a:rPr lang="en-US" altLang="en-US" sz="1800" dirty="0">
                <a:solidFill>
                  <a:srgbClr val="332B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46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5942" y="6490018"/>
            <a:ext cx="8230649" cy="221379"/>
          </a:xfrm>
        </p:spPr>
        <p:txBody>
          <a:bodyPr/>
          <a:lstStyle/>
          <a:p>
            <a:r>
              <a:rPr lang="en-US" altLang="en-US" sz="1000" dirty="0">
                <a:solidFill>
                  <a:srgbClr val="332B60"/>
                </a:solidFill>
              </a:rPr>
              <a:t>Radboud University</a:t>
            </a:r>
            <a:r>
              <a:rPr lang="et-EE" altLang="en-US" sz="1000" dirty="0">
                <a:solidFill>
                  <a:srgbClr val="332B60"/>
                </a:solidFill>
              </a:rPr>
              <a:t> https://www.ru.nl/en/staff/lecturers/designing-education/designing-courses/integrating-learning-objectives</a:t>
            </a:r>
            <a:endParaRPr lang="en-US" altLang="en-US" sz="1000" dirty="0">
              <a:solidFill>
                <a:srgbClr val="332B60"/>
              </a:solidFill>
            </a:endParaRPr>
          </a:p>
        </p:txBody>
      </p:sp>
      <p:pic>
        <p:nvPicPr>
          <p:cNvPr id="1026" name="Picture 2" descr="An infographic about constructive alignment, the triangular relationship between learning objectives, learning activities and assessment.">
            <a:extLst>
              <a:ext uri="{FF2B5EF4-FFF2-40B4-BE49-F238E27FC236}">
                <a16:creationId xmlns:a16="http://schemas.microsoft.com/office/drawing/2014/main" id="{5061DD7E-B31F-1969-8CF9-DF879A031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513" y="758668"/>
            <a:ext cx="8249754" cy="487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loom's Taxonomy">
            <a:extLst>
              <a:ext uri="{FF2B5EF4-FFF2-40B4-BE49-F238E27FC236}">
                <a16:creationId xmlns:a16="http://schemas.microsoft.com/office/drawing/2014/main" id="{CFF5CFC5-2202-ECF5-0AD4-F0BC64D5C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1" y="444616"/>
            <a:ext cx="9445638" cy="5318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DB4C84-071A-2174-2968-08B16B7B57DF}"/>
              </a:ext>
            </a:extLst>
          </p:cNvPr>
          <p:cNvSpPr txBox="1"/>
          <p:nvPr/>
        </p:nvSpPr>
        <p:spPr>
          <a:xfrm>
            <a:off x="7264866" y="6291743"/>
            <a:ext cx="43188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000" dirty="0"/>
              <a:t>https://cft.vanderbilt.edu/guides-sub-pages/blooms-taxonomy/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162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Margit Ojaots</dc:creator>
  <cp:lastModifiedBy>Margit Ojaots</cp:lastModifiedBy>
  <cp:revision>1</cp:revision>
  <dcterms:created xsi:type="dcterms:W3CDTF">2023-10-11T12:25:51Z</dcterms:created>
  <dcterms:modified xsi:type="dcterms:W3CDTF">2023-10-11T12:28:35Z</dcterms:modified>
</cp:coreProperties>
</file>