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sldIdLst>
    <p:sldId id="256" r:id="rId2"/>
    <p:sldId id="282" r:id="rId3"/>
    <p:sldId id="271" r:id="rId4"/>
    <p:sldId id="283" r:id="rId5"/>
    <p:sldId id="273" r:id="rId6"/>
    <p:sldId id="272" r:id="rId7"/>
    <p:sldId id="274" r:id="rId8"/>
    <p:sldId id="275" r:id="rId9"/>
    <p:sldId id="281" r:id="rId10"/>
    <p:sldId id="276" r:id="rId11"/>
    <p:sldId id="280" r:id="rId12"/>
    <p:sldId id="279" r:id="rId13"/>
    <p:sldId id="27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7749B8-2B66-2B09-20C5-326934D4CF35}" v="1783" dt="2024-11-09T21:28:41.0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9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53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3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4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8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5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25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0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58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72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5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04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73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stdtypes.html#string-method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python/python_strings.asp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8">
            <a:extLst>
              <a:ext uri="{FF2B5EF4-FFF2-40B4-BE49-F238E27FC236}">
                <a16:creationId xmlns:a16="http://schemas.microsoft.com/office/drawing/2014/main" id="{6FB6BA45-21D7-4ECD-971E-90FC03AE1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3" descr="Абстрактный белый фон с сетью">
            <a:extLst>
              <a:ext uri="{FF2B5EF4-FFF2-40B4-BE49-F238E27FC236}">
                <a16:creationId xmlns:a16="http://schemas.microsoft.com/office/drawing/2014/main" id="{DEDDBF3E-EAF4-69C5-AD82-B16460FC2E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605" r="-2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30" name="Freeform: Shape 10">
            <a:extLst>
              <a:ext uri="{FF2B5EF4-FFF2-40B4-BE49-F238E27FC236}">
                <a16:creationId xmlns:a16="http://schemas.microsoft.com/office/drawing/2014/main" id="{EED8D03E-F375-4E67-B932-FF9B007B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997530" y="1025355"/>
            <a:ext cx="3850317" cy="6538623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38402" y="2368853"/>
            <a:ext cx="4290095" cy="1764314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r"/>
            <a:r>
              <a:rPr lang="ru-RU" sz="3200">
                <a:ea typeface="+mj-lt"/>
                <a:cs typeface="+mj-lt"/>
              </a:rPr>
              <a:t>VAY1030 </a:t>
            </a:r>
            <a:r>
              <a:rPr lang="ru-RU" sz="2800" err="1">
                <a:ea typeface="+mj-lt"/>
                <a:cs typeface="+mj-lt"/>
              </a:rPr>
              <a:t>Mathematical</a:t>
            </a:r>
            <a:r>
              <a:rPr lang="ru-RU" sz="2800" dirty="0">
                <a:ea typeface="+mj-lt"/>
                <a:cs typeface="+mj-lt"/>
              </a:rPr>
              <a:t> </a:t>
            </a:r>
            <a:r>
              <a:rPr lang="ru-RU" sz="2800" err="1">
                <a:ea typeface="+mj-lt"/>
                <a:cs typeface="+mj-lt"/>
              </a:rPr>
              <a:t>Methods</a:t>
            </a:r>
            <a:r>
              <a:rPr lang="ru-RU" sz="2800" dirty="0">
                <a:ea typeface="+mj-lt"/>
                <a:cs typeface="+mj-lt"/>
              </a:rPr>
              <a:t> </a:t>
            </a:r>
            <a:r>
              <a:rPr lang="ru-RU" sz="2800" err="1">
                <a:ea typeface="+mj-lt"/>
                <a:cs typeface="+mj-lt"/>
              </a:rPr>
              <a:t>of</a:t>
            </a:r>
            <a:r>
              <a:rPr lang="ru-RU" sz="2800" dirty="0">
                <a:ea typeface="+mj-lt"/>
                <a:cs typeface="+mj-lt"/>
              </a:rPr>
              <a:t> Data Analysis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3819" y="4722917"/>
            <a:ext cx="3665550" cy="12032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ru-RU" dirty="0" err="1"/>
              <a:t>Practice</a:t>
            </a:r>
            <a:r>
              <a:rPr lang="ru-RU" dirty="0"/>
              <a:t>: </a:t>
            </a:r>
            <a:r>
              <a:rPr lang="ru-RU" dirty="0" err="1"/>
              <a:t>python</a:t>
            </a:r>
            <a:endParaRPr lang="ru-RU"/>
          </a:p>
          <a:p>
            <a:pPr algn="r"/>
            <a:r>
              <a:rPr lang="ru-RU" dirty="0" err="1"/>
              <a:t>Lesson</a:t>
            </a:r>
            <a:r>
              <a:rPr lang="ru-RU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607E0D-8A1A-5DF1-424B-00D9DF25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096" y="-1498"/>
            <a:ext cx="8366185" cy="1214139"/>
          </a:xfrm>
        </p:spPr>
        <p:txBody>
          <a:bodyPr/>
          <a:lstStyle/>
          <a:p>
            <a:r>
              <a:rPr lang="ru-RU" dirty="0" err="1"/>
              <a:t>Working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</a:t>
            </a:r>
            <a:r>
              <a:rPr lang="ru-RU" dirty="0" err="1"/>
              <a:t>string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3C59F-A7EC-95AD-0689-32ACBFA3F5EA}"/>
              </a:ext>
            </a:extLst>
          </p:cNvPr>
          <p:cNvSpPr txBox="1"/>
          <p:nvPr/>
        </p:nvSpPr>
        <p:spPr>
          <a:xfrm>
            <a:off x="7657380" y="1025824"/>
            <a:ext cx="763150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Official docs: </a:t>
            </a:r>
            <a:r>
              <a:rPr lang="en-US" dirty="0">
                <a:ea typeface="+mn-lt"/>
                <a:cs typeface="+mn-lt"/>
                <a:hlinkClick r:id="rId2"/>
              </a:rPr>
              <a:t>https://docs.python.org</a:t>
            </a:r>
            <a:r>
              <a:rPr lang="en-US" dirty="0">
                <a:ea typeface="+mn-lt"/>
                <a:cs typeface="+mn-lt"/>
              </a:rPr>
              <a:t> </a:t>
            </a:r>
            <a:endParaRPr lang="ru-RU" dirty="0">
              <a:ea typeface="+mn-lt"/>
              <a:cs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72CE5B-0EC1-D5DA-5142-B254755580C4}"/>
              </a:ext>
            </a:extLst>
          </p:cNvPr>
          <p:cNvSpPr txBox="1"/>
          <p:nvPr/>
        </p:nvSpPr>
        <p:spPr>
          <a:xfrm>
            <a:off x="1438" y="1859712"/>
            <a:ext cx="5744474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.upper</a:t>
            </a:r>
            <a:r>
              <a:rPr lang="en-US" sz="1400" b="1" dirty="0"/>
              <a:t>()</a:t>
            </a:r>
            <a:br>
              <a:rPr lang="en-US" sz="1400" b="1" dirty="0"/>
            </a:br>
            <a:r>
              <a:rPr lang="en-US" sz="1400" dirty="0"/>
              <a:t>'HELLO WORLD!'</a:t>
            </a:r>
            <a:endParaRPr lang="ru-RU" dirty="0"/>
          </a:p>
          <a:p>
            <a:br>
              <a:rPr lang="en-US" sz="1400" dirty="0"/>
            </a:br>
            <a:r>
              <a:rPr lang="en-US" sz="1400" dirty="0"/>
              <a:t>&gt;&gt;&gt; </a:t>
            </a:r>
            <a:r>
              <a:rPr lang="en-US" sz="1400" err="1"/>
              <a:t>our_string</a:t>
            </a:r>
            <a:r>
              <a:rPr lang="en-US" sz="1400" b="1" err="1"/>
              <a:t>.lower</a:t>
            </a:r>
            <a:r>
              <a:rPr lang="en-US" sz="1400" b="1" dirty="0"/>
              <a:t>()</a:t>
            </a:r>
            <a:br>
              <a:rPr lang="en-US" sz="1400" b="1" dirty="0"/>
            </a:br>
            <a:r>
              <a:rPr lang="en-US" sz="1400" dirty="0"/>
              <a:t>'hello world!'</a:t>
            </a:r>
            <a:endParaRPr lang="en-US" dirty="0"/>
          </a:p>
          <a:p>
            <a:endParaRPr lang="en-US" sz="1400" dirty="0"/>
          </a:p>
          <a:p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.startswith</a:t>
            </a:r>
            <a:r>
              <a:rPr lang="en-US" sz="1400" b="1" dirty="0"/>
              <a:t>('Hello')</a:t>
            </a:r>
            <a:br>
              <a:rPr lang="en-US" sz="1400" dirty="0"/>
            </a:br>
            <a:r>
              <a:rPr lang="en-US" sz="1400" dirty="0"/>
              <a:t>True</a:t>
            </a:r>
            <a:endParaRPr lang="en-US" dirty="0"/>
          </a:p>
          <a:p>
            <a:br>
              <a:rPr lang="en-US" sz="1400" dirty="0"/>
            </a:br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.endswith</a:t>
            </a:r>
            <a:r>
              <a:rPr lang="en-US" sz="1400" b="1" dirty="0"/>
              <a:t>('World!')</a:t>
            </a:r>
            <a:br>
              <a:rPr lang="en-US" sz="1400" b="1" dirty="0"/>
            </a:br>
            <a:r>
              <a:rPr lang="en-US" sz="1400" dirty="0"/>
              <a:t>True</a:t>
            </a:r>
            <a:endParaRPr lang="en-US" dirty="0"/>
          </a:p>
          <a:p>
            <a:br>
              <a:rPr lang="en-US" sz="1400" dirty="0"/>
            </a:br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.endswith</a:t>
            </a:r>
            <a:r>
              <a:rPr lang="en-US" sz="1400" b="1" dirty="0"/>
              <a:t>('world!')</a:t>
            </a:r>
            <a:r>
              <a:rPr lang="en-US" sz="1400" dirty="0"/>
              <a:t>  # Python is case-sensitive!!!</a:t>
            </a:r>
            <a:br>
              <a:rPr lang="en-US" sz="1400" dirty="0"/>
            </a:br>
            <a:r>
              <a:rPr lang="en-US" sz="1400" dirty="0"/>
              <a:t>False</a:t>
            </a:r>
            <a:endParaRPr lang="en-US" dirty="0"/>
          </a:p>
          <a:p>
            <a:br>
              <a:rPr lang="en-US" sz="1400" dirty="0"/>
            </a:br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.replace</a:t>
            </a:r>
            <a:r>
              <a:rPr lang="en-US" sz="1400" b="1" dirty="0"/>
              <a:t>('World', 'there')</a:t>
            </a:r>
            <a:br>
              <a:rPr lang="en-US" sz="1400" b="1" dirty="0"/>
            </a:br>
            <a:r>
              <a:rPr lang="en-US" sz="1400" dirty="0"/>
              <a:t>'Hello there!'</a:t>
            </a:r>
            <a:endParaRPr lang="en-US" dirty="0"/>
          </a:p>
          <a:p>
            <a:br>
              <a:rPr lang="en-US" sz="1400" dirty="0"/>
            </a:br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.replace</a:t>
            </a:r>
            <a:r>
              <a:rPr lang="en-US" sz="1400" b="1" dirty="0"/>
              <a:t>('o', '@', 1)</a:t>
            </a:r>
            <a:r>
              <a:rPr lang="en-US" sz="1400" dirty="0"/>
              <a:t>   # only replace one </a:t>
            </a:r>
            <a:r>
              <a:rPr lang="en-US" sz="1400" b="1" dirty="0"/>
              <a:t>o by @</a:t>
            </a:r>
            <a:br>
              <a:rPr lang="en-US" sz="1400" dirty="0"/>
            </a:br>
            <a:r>
              <a:rPr lang="en-US" sz="1400" dirty="0"/>
              <a:t>'Hell@ World!'</a:t>
            </a:r>
            <a:endParaRPr lang="en-US" dirty="0"/>
          </a:p>
          <a:p>
            <a:br>
              <a:rPr lang="en-US" sz="1400" dirty="0"/>
            </a:br>
            <a:endParaRPr 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D05117-7D47-F9E2-7008-BE07D600CE2E}"/>
              </a:ext>
            </a:extLst>
          </p:cNvPr>
          <p:cNvSpPr txBox="1"/>
          <p:nvPr/>
        </p:nvSpPr>
        <p:spPr>
          <a:xfrm>
            <a:off x="6453277" y="1644052"/>
            <a:ext cx="5266427" cy="50475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&gt;&gt;&gt; '  hello 123  '</a:t>
            </a:r>
            <a:r>
              <a:rPr lang="en-US" sz="1400" b="1" dirty="0"/>
              <a:t>.strip()</a:t>
            </a:r>
            <a:r>
              <a:rPr lang="en-US" sz="1400" dirty="0"/>
              <a:t>     # strip from both sides​</a:t>
            </a:r>
            <a:br>
              <a:rPr lang="en-US" sz="1400" dirty="0"/>
            </a:br>
            <a:r>
              <a:rPr lang="en-US" sz="1400" dirty="0"/>
              <a:t>'hello 123'​</a:t>
            </a:r>
            <a:endParaRPr lang="en-US" dirty="0"/>
          </a:p>
          <a:p>
            <a:br>
              <a:rPr lang="en-US" sz="1400" dirty="0"/>
            </a:br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.ljust</a:t>
            </a:r>
            <a:r>
              <a:rPr lang="en-US" sz="1400" b="1" dirty="0"/>
              <a:t>(30, '-')​</a:t>
            </a:r>
            <a:br>
              <a:rPr lang="en-US" sz="1400" b="1" dirty="0"/>
            </a:br>
            <a:r>
              <a:rPr lang="en-US" sz="1400" dirty="0"/>
              <a:t>'Hello World!------------------'​</a:t>
            </a:r>
            <a:br>
              <a:rPr lang="en-US" sz="1400" dirty="0"/>
            </a:br>
            <a:endParaRPr lang="en-US" sz="1400" dirty="0"/>
          </a:p>
          <a:p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.rjust</a:t>
            </a:r>
            <a:r>
              <a:rPr lang="en-US" sz="1400" b="1" dirty="0"/>
              <a:t>(30, '-')​</a:t>
            </a:r>
            <a:br>
              <a:rPr lang="en-US" sz="1400" b="1" dirty="0"/>
            </a:br>
            <a:r>
              <a:rPr lang="en-US" sz="1400" dirty="0"/>
              <a:t>'------------------Hello World!'​</a:t>
            </a:r>
            <a:endParaRPr lang="en-US" dirty="0"/>
          </a:p>
          <a:p>
            <a:br>
              <a:rPr lang="en-US" sz="1400" dirty="0"/>
            </a:br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.center</a:t>
            </a:r>
            <a:r>
              <a:rPr lang="en-US" sz="1400" b="1" dirty="0"/>
              <a:t>(30, '-')​</a:t>
            </a:r>
            <a:br>
              <a:rPr lang="en-US" sz="1400" dirty="0"/>
            </a:br>
            <a:r>
              <a:rPr lang="en-US" sz="1400" dirty="0"/>
              <a:t>'---------Hello World!---------'​</a:t>
            </a:r>
            <a:endParaRPr lang="en-US" dirty="0"/>
          </a:p>
          <a:p>
            <a:br>
              <a:rPr lang="en-US" sz="1400" dirty="0"/>
            </a:br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.count</a:t>
            </a:r>
            <a:r>
              <a:rPr lang="en-US" sz="1400" b="1" dirty="0"/>
              <a:t>('o')</a:t>
            </a:r>
            <a:r>
              <a:rPr lang="en-US" sz="1400" dirty="0"/>
              <a:t>   # it contains two o's​</a:t>
            </a:r>
            <a:br>
              <a:rPr lang="en-US" sz="1400" dirty="0"/>
            </a:br>
            <a:r>
              <a:rPr lang="en-US" sz="1400" dirty="0"/>
              <a:t>2​</a:t>
            </a:r>
            <a:endParaRPr lang="en-US" dirty="0"/>
          </a:p>
          <a:p>
            <a:br>
              <a:rPr lang="en-US" sz="1400" dirty="0"/>
            </a:br>
            <a:r>
              <a:rPr lang="en-US" sz="1400" dirty="0"/>
              <a:t>&gt;&gt;&gt; </a:t>
            </a:r>
            <a:r>
              <a:rPr lang="en-US" sz="1400" dirty="0" err="1"/>
              <a:t>our_string</a:t>
            </a:r>
            <a:r>
              <a:rPr lang="en-US" sz="1400" b="1" dirty="0" err="1"/>
              <a:t>.index</a:t>
            </a:r>
            <a:r>
              <a:rPr lang="en-US" sz="1400" b="1" dirty="0"/>
              <a:t>('o')</a:t>
            </a:r>
            <a:r>
              <a:rPr lang="en-US" sz="1400" dirty="0"/>
              <a:t>   # the first o is </a:t>
            </a:r>
            <a:r>
              <a:rPr lang="en-US" sz="1400" dirty="0" err="1"/>
              <a:t>our_string</a:t>
            </a:r>
            <a:r>
              <a:rPr lang="en-US" sz="1400" dirty="0"/>
              <a:t>[4]​</a:t>
            </a:r>
            <a:br>
              <a:rPr lang="en-US" sz="1400" dirty="0"/>
            </a:br>
            <a:r>
              <a:rPr lang="en-US" sz="1400" dirty="0"/>
              <a:t>4​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&gt;&gt;&gt; '-'</a:t>
            </a:r>
            <a:r>
              <a:rPr lang="en-US" sz="1400" b="1" dirty="0"/>
              <a:t>.join(['hello', 'world', 'test'])​</a:t>
            </a:r>
            <a:br>
              <a:rPr lang="en-US" sz="1400" dirty="0"/>
            </a:br>
            <a:r>
              <a:rPr lang="en-US" sz="1400" dirty="0"/>
              <a:t>'hello-world-test'​</a:t>
            </a:r>
            <a:endParaRPr lang="en-US"/>
          </a:p>
          <a:p>
            <a:br>
              <a:rPr lang="en-US" sz="1400" dirty="0"/>
            </a:br>
            <a:r>
              <a:rPr lang="en-US" sz="1400" dirty="0"/>
              <a:t>&gt;&gt;&gt; 'hello-world-</a:t>
            </a:r>
            <a:r>
              <a:rPr lang="en-US" sz="1400" dirty="0" err="1"/>
              <a:t>test'</a:t>
            </a:r>
            <a:r>
              <a:rPr lang="en-US" sz="1400" b="1" dirty="0" err="1"/>
              <a:t>.split</a:t>
            </a:r>
            <a:r>
              <a:rPr lang="en-US" sz="1400" b="1" dirty="0"/>
              <a:t>('-')​</a:t>
            </a:r>
            <a:br>
              <a:rPr lang="en-US" sz="1400" dirty="0"/>
            </a:br>
            <a:r>
              <a:rPr lang="en-US" sz="1400" dirty="0"/>
              <a:t>['hello', 'world', 'test']​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802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2AF86-30CE-14F8-A3EF-6E55F414D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String</a:t>
            </a:r>
            <a:r>
              <a:rPr lang="ru-RU" dirty="0"/>
              <a:t> </a:t>
            </a:r>
            <a:r>
              <a:rPr lang="ru-RU" dirty="0" err="1"/>
              <a:t>formatting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414F24-1084-998B-A76A-9F3630FC2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209" y="1925416"/>
            <a:ext cx="6195203" cy="348119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1000" dirty="0">
                <a:solidFill>
                  <a:srgbClr val="080808"/>
                </a:solidFill>
                <a:latin typeface="Consolas"/>
              </a:rPr>
              <a:t>&gt;&gt;&gt;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f"My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name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is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>
                <a:solidFill>
                  <a:srgbClr val="0037A6"/>
                </a:solidFill>
                <a:latin typeface="Consolas"/>
              </a:rPr>
              <a:t>{</a:t>
            </a:r>
            <a:r>
              <a:rPr lang="ru-RU" sz="1000" err="1">
                <a:solidFill>
                  <a:srgbClr val="080808"/>
                </a:solidFill>
                <a:latin typeface="Consolas"/>
              </a:rPr>
              <a:t>name</a:t>
            </a:r>
            <a:r>
              <a:rPr lang="ru-RU" sz="1000" dirty="0">
                <a:solidFill>
                  <a:srgbClr val="0037A6"/>
                </a:solidFill>
                <a:latin typeface="Consolas"/>
              </a:rPr>
              <a:t>}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and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I'm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on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the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>
                <a:solidFill>
                  <a:srgbClr val="0037A6"/>
                </a:solidFill>
                <a:latin typeface="Consolas"/>
              </a:rPr>
              <a:t>{</a:t>
            </a:r>
            <a:r>
              <a:rPr lang="ru-RU" sz="1000" err="1">
                <a:solidFill>
                  <a:srgbClr val="080808"/>
                </a:solidFill>
                <a:latin typeface="Consolas"/>
              </a:rPr>
              <a:t>channel</a:t>
            </a:r>
            <a:r>
              <a:rPr lang="ru-RU" sz="1000" dirty="0">
                <a:solidFill>
                  <a:srgbClr val="0037A6"/>
                </a:solidFill>
                <a:latin typeface="Consolas"/>
              </a:rPr>
              <a:t>}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channel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on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>
                <a:solidFill>
                  <a:srgbClr val="0037A6"/>
                </a:solidFill>
                <a:latin typeface="Consolas"/>
              </a:rPr>
              <a:t>{</a:t>
            </a:r>
            <a:r>
              <a:rPr lang="ru-RU" sz="1000" err="1">
                <a:solidFill>
                  <a:srgbClr val="080808"/>
                </a:solidFill>
                <a:latin typeface="Consolas"/>
              </a:rPr>
              <a:t>network</a:t>
            </a:r>
            <a:r>
              <a:rPr lang="ru-RU" sz="1000" dirty="0">
                <a:solidFill>
                  <a:srgbClr val="0037A6"/>
                </a:solidFill>
                <a:latin typeface="Consolas"/>
              </a:rPr>
              <a:t>}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."</a:t>
            </a:r>
            <a:r>
              <a:rPr lang="ru-RU" sz="1000" dirty="0">
                <a:solidFill>
                  <a:srgbClr val="080808"/>
                </a:solidFill>
                <a:latin typeface="Consolas"/>
              </a:rPr>
              <a:t>
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"My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name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is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Akuli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and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I'm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on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the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##learnpython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channel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on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freenode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."</a:t>
            </a:r>
          </a:p>
          <a:p>
            <a:pPr marL="0" indent="0">
              <a:buNone/>
            </a:pPr>
            <a:r>
              <a:rPr lang="ru-RU" sz="1000" dirty="0">
                <a:solidFill>
                  <a:srgbClr val="080808"/>
                </a:solidFill>
                <a:latin typeface="Consolas"/>
              </a:rPr>
              <a:t>&gt;&gt;&gt; 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'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Three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zeros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and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number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one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: {:04d}'</a:t>
            </a:r>
            <a:r>
              <a:rPr lang="ru-RU" sz="1000" dirty="0">
                <a:solidFill>
                  <a:srgbClr val="080808"/>
                </a:solidFill>
                <a:latin typeface="Consolas"/>
              </a:rPr>
              <a:t>.</a:t>
            </a:r>
            <a:r>
              <a:rPr lang="ru-RU" sz="1000" dirty="0" err="1">
                <a:solidFill>
                  <a:srgbClr val="080808"/>
                </a:solidFill>
                <a:latin typeface="Consolas"/>
              </a:rPr>
              <a:t>format</a:t>
            </a:r>
            <a:r>
              <a:rPr lang="ru-RU" sz="1000" dirty="0">
                <a:solidFill>
                  <a:srgbClr val="080808"/>
                </a:solidFill>
                <a:latin typeface="Consolas"/>
              </a:rPr>
              <a:t>(</a:t>
            </a:r>
            <a:r>
              <a:rPr lang="ru-RU" sz="1000" dirty="0">
                <a:solidFill>
                  <a:srgbClr val="1750EB"/>
                </a:solidFill>
                <a:latin typeface="Consolas"/>
              </a:rPr>
              <a:t>1</a:t>
            </a:r>
            <a:r>
              <a:rPr lang="ru-RU" sz="1000" dirty="0">
                <a:solidFill>
                  <a:srgbClr val="080808"/>
                </a:solidFill>
                <a:latin typeface="Consolas"/>
              </a:rPr>
              <a:t>)
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'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Three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zeros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and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number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one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: 0001'</a:t>
            </a:r>
            <a:endParaRPr lang="ru-RU" sz="1000" dirty="0">
              <a:solidFill>
                <a:srgbClr val="080808"/>
              </a:solidFill>
              <a:latin typeface="Consolas"/>
            </a:endParaRPr>
          </a:p>
          <a:p>
            <a:pPr marL="0" indent="0">
              <a:buNone/>
            </a:pPr>
            <a:r>
              <a:rPr lang="ru-RU" sz="1000" dirty="0">
                <a:solidFill>
                  <a:srgbClr val="080808"/>
                </a:solidFill>
                <a:latin typeface="Consolas"/>
              </a:rPr>
              <a:t>&gt;&gt;&gt; 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'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Three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zeros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and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number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one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: %04d'</a:t>
            </a:r>
            <a:r>
              <a:rPr lang="ru-RU" sz="1000" dirty="0">
                <a:solidFill>
                  <a:srgbClr val="080808"/>
                </a:solidFill>
                <a:latin typeface="Consolas"/>
              </a:rPr>
              <a:t> % </a:t>
            </a:r>
            <a:r>
              <a:rPr lang="ru-RU" sz="1000" dirty="0">
                <a:solidFill>
                  <a:srgbClr val="1750EB"/>
                </a:solidFill>
                <a:latin typeface="Consolas"/>
              </a:rPr>
              <a:t>1</a:t>
            </a:r>
            <a:r>
              <a:rPr lang="ru-RU" sz="1000" dirty="0">
                <a:solidFill>
                  <a:srgbClr val="080808"/>
                </a:solidFill>
                <a:latin typeface="Consolas"/>
              </a:rPr>
              <a:t>
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'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Three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zeros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and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number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err="1">
                <a:solidFill>
                  <a:srgbClr val="067D17"/>
                </a:solidFill>
                <a:latin typeface="Consolas"/>
              </a:rPr>
              <a:t>one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: 0001'</a:t>
            </a:r>
          </a:p>
          <a:p>
            <a:pPr marL="0" indent="0">
              <a:buNone/>
            </a:pPr>
            <a:r>
              <a:rPr lang="ru-RU" sz="1000" dirty="0">
                <a:solidFill>
                  <a:srgbClr val="080808"/>
                </a:solidFill>
                <a:latin typeface="Consolas"/>
              </a:rPr>
              <a:t>&gt;&gt;&gt; 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'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Rounded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Pi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: %.2f'</a:t>
            </a:r>
            <a:r>
              <a:rPr lang="ru-RU" sz="1000" dirty="0">
                <a:solidFill>
                  <a:srgbClr val="080808"/>
                </a:solidFill>
                <a:latin typeface="Consolas"/>
              </a:rPr>
              <a:t> % 3.1415</a:t>
            </a:r>
            <a:br>
              <a:rPr lang="ru-RU" sz="1000" dirty="0">
                <a:latin typeface="Consolas"/>
              </a:rPr>
            </a:br>
            <a:r>
              <a:rPr lang="ru-RU" sz="1000" dirty="0">
                <a:solidFill>
                  <a:srgbClr val="1750EB"/>
                </a:solidFill>
                <a:latin typeface="Consolas"/>
              </a:rPr>
              <a:t>'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Rounded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000" dirty="0" err="1">
                <a:solidFill>
                  <a:srgbClr val="067D17"/>
                </a:solidFill>
                <a:latin typeface="Consolas"/>
              </a:rPr>
              <a:t>Pi</a:t>
            </a:r>
            <a:r>
              <a:rPr lang="ru-RU" sz="1000" dirty="0">
                <a:solidFill>
                  <a:srgbClr val="067D17"/>
                </a:solidFill>
                <a:latin typeface="Consolas"/>
              </a:rPr>
              <a:t>: 3.14'</a:t>
            </a:r>
            <a:endParaRPr lang="ru-RU" sz="1000" dirty="0"/>
          </a:p>
          <a:p>
            <a:pPr marL="0" indent="0">
              <a:buNone/>
            </a:pPr>
            <a:endParaRPr lang="ru-RU" sz="1000" dirty="0">
              <a:solidFill>
                <a:srgbClr val="067D17"/>
              </a:solidFill>
              <a:latin typeface="Consolas"/>
            </a:endParaRPr>
          </a:p>
          <a:p>
            <a:pPr marL="0" indent="0">
              <a:buNone/>
            </a:pPr>
            <a:endParaRPr lang="ru-RU" sz="1000" dirty="0">
              <a:solidFill>
                <a:srgbClr val="067D17"/>
              </a:solidFill>
              <a:latin typeface="Consolas"/>
            </a:endParaRPr>
          </a:p>
          <a:p>
            <a:pPr>
              <a:buNone/>
            </a:pPr>
            <a:r>
              <a:rPr lang="ru-RU" sz="1600" dirty="0" err="1">
                <a:solidFill>
                  <a:srgbClr val="080808"/>
                </a:solidFill>
                <a:latin typeface="Consolas"/>
              </a:rPr>
              <a:t>pi</a:t>
            </a:r>
            <a:r>
              <a:rPr lang="ru-RU" sz="16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ru-RU" sz="1600" dirty="0" err="1">
                <a:solidFill>
                  <a:srgbClr val="000080"/>
                </a:solidFill>
                <a:latin typeface="Consolas"/>
              </a:rPr>
              <a:t>float</a:t>
            </a:r>
            <a:r>
              <a:rPr lang="ru-RU" sz="1600" dirty="0">
                <a:solidFill>
                  <a:srgbClr val="000080"/>
                </a:solidFill>
                <a:latin typeface="Consolas"/>
              </a:rPr>
              <a:t> </a:t>
            </a:r>
            <a:r>
              <a:rPr lang="ru-RU" sz="1600" dirty="0">
                <a:solidFill>
                  <a:srgbClr val="080808"/>
                </a:solidFill>
                <a:latin typeface="Consolas"/>
              </a:rPr>
              <a:t>= </a:t>
            </a:r>
            <a:r>
              <a:rPr lang="ru-RU" sz="1600" dirty="0">
                <a:solidFill>
                  <a:srgbClr val="1750EB"/>
                </a:solidFill>
                <a:latin typeface="Consolas"/>
              </a:rPr>
              <a:t>3.141592653589793</a:t>
            </a:r>
            <a:endParaRPr lang="ru-RU" dirty="0">
              <a:solidFill>
                <a:srgbClr val="000000"/>
              </a:solidFill>
              <a:latin typeface="Century Gothic"/>
            </a:endParaRPr>
          </a:p>
          <a:p>
            <a:pPr>
              <a:buNone/>
            </a:pPr>
            <a:r>
              <a:rPr lang="ru-RU" sz="1600" dirty="0" err="1">
                <a:solidFill>
                  <a:srgbClr val="1750EB"/>
                </a:solidFill>
                <a:latin typeface="Consolas"/>
              </a:rPr>
              <a:t>print</a:t>
            </a:r>
            <a:r>
              <a:rPr lang="ru-RU" sz="16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ru-RU" sz="1600" dirty="0" err="1">
                <a:solidFill>
                  <a:srgbClr val="067D17"/>
                </a:solidFill>
                <a:latin typeface="Consolas"/>
              </a:rPr>
              <a:t>f"This</a:t>
            </a:r>
            <a:r>
              <a:rPr lang="ru-RU" sz="16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600" dirty="0" err="1">
                <a:solidFill>
                  <a:srgbClr val="067D17"/>
                </a:solidFill>
                <a:latin typeface="Consolas"/>
              </a:rPr>
              <a:t>is</a:t>
            </a:r>
            <a:r>
              <a:rPr lang="ru-RU" sz="16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600" dirty="0" err="1">
                <a:solidFill>
                  <a:srgbClr val="067D17"/>
                </a:solidFill>
                <a:latin typeface="Consolas"/>
              </a:rPr>
              <a:t>pi</a:t>
            </a:r>
            <a:r>
              <a:rPr lang="ru-RU" sz="16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600" dirty="0">
                <a:solidFill>
                  <a:srgbClr val="3F9101"/>
                </a:solidFill>
                <a:latin typeface="Consolas"/>
              </a:rPr>
              <a:t>{</a:t>
            </a:r>
            <a:r>
              <a:rPr lang="ru-RU" sz="1600" dirty="0">
                <a:solidFill>
                  <a:srgbClr val="080808"/>
                </a:solidFill>
                <a:latin typeface="Consolas"/>
              </a:rPr>
              <a:t>pi</a:t>
            </a:r>
            <a:r>
              <a:rPr lang="ru-RU" sz="16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ru-RU" sz="1600" dirty="0">
                <a:solidFill>
                  <a:srgbClr val="067D17"/>
                </a:solidFill>
                <a:latin typeface="Consolas"/>
              </a:rPr>
              <a:t>0.2f</a:t>
            </a:r>
            <a:r>
              <a:rPr lang="ru-RU" sz="1600" dirty="0">
                <a:solidFill>
                  <a:srgbClr val="3F9101"/>
                </a:solidFill>
                <a:latin typeface="Consolas"/>
              </a:rPr>
              <a:t>}</a:t>
            </a:r>
            <a:r>
              <a:rPr lang="ru-RU" sz="1600" dirty="0">
                <a:solidFill>
                  <a:srgbClr val="067D17"/>
                </a:solidFill>
                <a:latin typeface="Consolas"/>
              </a:rPr>
              <a:t>"</a:t>
            </a:r>
            <a:r>
              <a:rPr lang="ru-RU" sz="1600" dirty="0">
                <a:solidFill>
                  <a:srgbClr val="3F9101"/>
                </a:solidFill>
                <a:latin typeface="Consolas"/>
              </a:rPr>
              <a:t>)</a:t>
            </a:r>
            <a:endParaRPr lang="ru-RU" dirty="0"/>
          </a:p>
          <a:p>
            <a:pPr marL="0" indent="0">
              <a:buNone/>
            </a:pPr>
            <a:endParaRPr lang="ru-RU" sz="1000" dirty="0">
              <a:solidFill>
                <a:srgbClr val="067D17"/>
              </a:solidFill>
              <a:latin typeface="Consolas"/>
            </a:endParaRPr>
          </a:p>
          <a:p>
            <a:pPr marL="0" indent="0">
              <a:buNone/>
            </a:pPr>
            <a:endParaRPr lang="ru-RU" sz="1000" dirty="0">
              <a:solidFill>
                <a:srgbClr val="080808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435683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42619EB-CCEF-44A9-D653-A8AB17150F86}"/>
              </a:ext>
            </a:extLst>
          </p:cNvPr>
          <p:cNvSpPr txBox="1"/>
          <p:nvPr/>
        </p:nvSpPr>
        <p:spPr>
          <a:xfrm>
            <a:off x="4490767" y="177561"/>
            <a:ext cx="7566804" cy="49859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dirty="0">
                <a:solidFill>
                  <a:srgbClr val="0033B3"/>
                </a:solidFill>
                <a:latin typeface="Consolas"/>
              </a:rPr>
              <a:t>if 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__name__ ==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'__main__'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animals = 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{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r>
              <a:rPr lang="en-US" sz="1000" dirty="0">
                <a:solidFill>
                  <a:srgbClr val="3F9101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'Lion'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'Leo'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'King of the Jungle'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'Tiger'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'Tara'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'Female'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'The Striped Hunter'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'Elephant'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'Ella'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'Female'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'Mighty Trunk'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'Penguin'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'Penny'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'Female'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'The Waddler'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'Kangaroo'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'Kenny'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'Jumping Jack'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'Dolphin'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'Danny'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'The Flipper'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'Zebra'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'Zara'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'Female'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'The Striped Wonder'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'Giraffe'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'Gigi'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'Female'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'Tall and Graceful'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'Bear'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'Benny'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'The Grizzly'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'Monkey'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'Milo'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'The Playful Primate'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}</a:t>
            </a:r>
            <a:br>
              <a:rPr lang="en-US" sz="1000" dirty="0">
                <a:solidFill>
                  <a:srgbClr val="0E4A8E"/>
                </a:solidFill>
                <a:latin typeface="Consolas"/>
              </a:rPr>
            </a:br>
            <a:r>
              <a:rPr lang="en-US" sz="1000" dirty="0">
                <a:solidFill>
                  <a:srgbClr val="0E4A8E"/>
                </a:solidFill>
                <a:latin typeface="Consolas"/>
              </a:rPr>
              <a:t>    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r>
              <a:rPr lang="en-US" sz="10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en-US" sz="1000" i="1" dirty="0">
                <a:solidFill>
                  <a:srgbClr val="8C8C8C"/>
                </a:solidFill>
                <a:latin typeface="Consolas"/>
              </a:rPr>
              <a:t># Sort the animals dictionary by the animal name (key)</a:t>
            </a:r>
            <a:br>
              <a:rPr lang="en-US" sz="1000" i="1" dirty="0">
                <a:solidFill>
                  <a:srgbClr val="8C8C8C"/>
                </a:solidFill>
                <a:latin typeface="Consolas"/>
              </a:rPr>
            </a:br>
            <a:r>
              <a:rPr lang="en-US" sz="10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en-US" sz="1000" dirty="0" err="1">
                <a:solidFill>
                  <a:srgbClr val="080808"/>
                </a:solidFill>
                <a:latin typeface="Consolas"/>
              </a:rPr>
              <a:t>sorted_animals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 = </a:t>
            </a:r>
            <a:r>
              <a:rPr lang="en-US" sz="1000" dirty="0">
                <a:solidFill>
                  <a:srgbClr val="000080"/>
                </a:solidFill>
                <a:latin typeface="Consolas"/>
              </a:rPr>
              <a:t>sorted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en-US" sz="1000" dirty="0" err="1">
                <a:solidFill>
                  <a:srgbClr val="080808"/>
                </a:solidFill>
                <a:latin typeface="Consolas"/>
              </a:rPr>
              <a:t>animals.items</a:t>
            </a:r>
            <a:r>
              <a:rPr lang="en-US" sz="1000" dirty="0">
                <a:solidFill>
                  <a:srgbClr val="0E4A8E"/>
                </a:solidFill>
                <a:latin typeface="Consolas"/>
              </a:rPr>
              <a:t>()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r>
              <a:rPr lang="en-US" sz="10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en-US" sz="1000" i="1" dirty="0">
                <a:solidFill>
                  <a:srgbClr val="8C8C8C"/>
                </a:solidFill>
                <a:latin typeface="Consolas"/>
              </a:rPr>
              <a:t># Print the header</a:t>
            </a:r>
            <a:br>
              <a:rPr lang="en-US" sz="1000" i="1" dirty="0">
                <a:solidFill>
                  <a:srgbClr val="8C8C8C"/>
                </a:solidFill>
                <a:latin typeface="Consolas"/>
              </a:rPr>
            </a:br>
            <a:r>
              <a:rPr lang="en-US" sz="10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en-US" sz="1000" dirty="0">
                <a:solidFill>
                  <a:srgbClr val="000080"/>
                </a:solidFill>
                <a:latin typeface="Consolas"/>
              </a:rPr>
              <a:t>print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f"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'Animal'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&lt;12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 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&lt;10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 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&lt;6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 {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&lt;20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r>
              <a:rPr lang="en-US" sz="10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en-US" sz="1000" dirty="0">
                <a:solidFill>
                  <a:srgbClr val="000080"/>
                </a:solidFill>
                <a:latin typeface="Consolas"/>
              </a:rPr>
              <a:t>print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"-" 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*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50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r>
              <a:rPr lang="en-US" sz="10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en-US" sz="1000" i="1" dirty="0">
                <a:solidFill>
                  <a:srgbClr val="8C8C8C"/>
                </a:solidFill>
                <a:latin typeface="Consolas"/>
              </a:rPr>
              <a:t># Print the sorted rows</a:t>
            </a:r>
            <a:br>
              <a:rPr lang="en-US" sz="1000" i="1" dirty="0">
                <a:solidFill>
                  <a:srgbClr val="8C8C8C"/>
                </a:solidFill>
                <a:latin typeface="Consolas"/>
              </a:rPr>
            </a:br>
            <a:r>
              <a:rPr lang="en-US" sz="10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en-US" sz="1000" dirty="0">
                <a:solidFill>
                  <a:srgbClr val="0033B3"/>
                </a:solidFill>
                <a:latin typeface="Consolas"/>
              </a:rPr>
              <a:t>for 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animal, details </a:t>
            </a:r>
            <a:r>
              <a:rPr lang="en-US" sz="1000" dirty="0">
                <a:solidFill>
                  <a:srgbClr val="0033B3"/>
                </a:solidFill>
                <a:latin typeface="Consolas"/>
              </a:rPr>
              <a:t>in </a:t>
            </a:r>
            <a:r>
              <a:rPr lang="en-US" sz="1000" dirty="0" err="1">
                <a:solidFill>
                  <a:srgbClr val="080808"/>
                </a:solidFill>
                <a:latin typeface="Consolas"/>
              </a:rPr>
              <a:t>sorted_animals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00080"/>
                </a:solidFill>
                <a:latin typeface="Consolas"/>
              </a:rPr>
              <a:t>print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f"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animal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&lt;12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 {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details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&lt;10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 {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details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&lt;6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 {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details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&lt;20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r>
              <a:rPr lang="en-US" sz="10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en-US" sz="1000" i="1" dirty="0">
                <a:solidFill>
                  <a:srgbClr val="8C8C8C"/>
                </a:solidFill>
                <a:latin typeface="Consolas"/>
              </a:rPr>
              <a:t># Print the sorted rows</a:t>
            </a:r>
            <a:br>
              <a:rPr lang="en-US" sz="1000" i="1" dirty="0">
                <a:solidFill>
                  <a:srgbClr val="8C8C8C"/>
                </a:solidFill>
                <a:latin typeface="Consolas"/>
              </a:rPr>
            </a:br>
            <a:r>
              <a:rPr lang="en-US" sz="10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en-US" sz="1000" dirty="0">
                <a:solidFill>
                  <a:srgbClr val="0033B3"/>
                </a:solidFill>
                <a:latin typeface="Consolas"/>
              </a:rPr>
              <a:t>for 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animal, details </a:t>
            </a:r>
            <a:r>
              <a:rPr lang="en-US" sz="1000" dirty="0">
                <a:solidFill>
                  <a:srgbClr val="0033B3"/>
                </a:solidFill>
                <a:latin typeface="Consolas"/>
              </a:rPr>
              <a:t>in </a:t>
            </a:r>
            <a:r>
              <a:rPr lang="en-US" sz="1000" dirty="0" err="1">
                <a:solidFill>
                  <a:srgbClr val="080808"/>
                </a:solidFill>
                <a:latin typeface="Consolas"/>
              </a:rPr>
              <a:t>sorted_animals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033B3"/>
                </a:solidFill>
                <a:latin typeface="Consolas"/>
              </a:rPr>
              <a:t>if 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details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 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==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'Male'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 </a:t>
            </a:r>
            <a:r>
              <a:rPr lang="en-US" sz="1000" i="1" dirty="0">
                <a:solidFill>
                  <a:srgbClr val="8C8C8C"/>
                </a:solidFill>
                <a:latin typeface="Consolas"/>
              </a:rPr>
              <a:t># Check if the animal is male</a:t>
            </a:r>
            <a:br>
              <a:rPr lang="en-US" sz="1000" i="1" dirty="0">
                <a:solidFill>
                  <a:srgbClr val="8C8C8C"/>
                </a:solidFill>
                <a:latin typeface="Consolas"/>
              </a:rPr>
            </a:br>
            <a:r>
              <a:rPr lang="en-US" sz="1000" i="1" dirty="0">
                <a:solidFill>
                  <a:srgbClr val="8C8C8C"/>
                </a:solidFill>
                <a:latin typeface="Consolas"/>
              </a:rPr>
              <a:t>            </a:t>
            </a:r>
            <a:r>
              <a:rPr lang="en-US" sz="1000" dirty="0">
                <a:solidFill>
                  <a:srgbClr val="000080"/>
                </a:solidFill>
                <a:latin typeface="Consolas"/>
              </a:rPr>
              <a:t>print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f"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{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animal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&lt;12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 {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details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'name'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&lt;10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 {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details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'sex'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&lt;6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 {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details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'alias'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</a:t>
            </a:r>
            <a:r>
              <a:rPr lang="en-US" sz="1000" dirty="0">
                <a:solidFill>
                  <a:srgbClr val="0037A6"/>
                </a:solidFill>
                <a:latin typeface="Consolas"/>
              </a:rPr>
              <a:t>: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&lt;20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endParaRPr lang="en-US" sz="1000" dirty="0">
              <a:solidFill>
                <a:srgbClr val="3F9101"/>
              </a:solidFill>
              <a:latin typeface="Consolas"/>
            </a:endParaRPr>
          </a:p>
          <a:p>
            <a:endParaRPr lang="en-US" dirty="0">
              <a:solidFill>
                <a:srgbClr val="3F910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645D36-A7B1-4FA8-E300-EB8D5C41C372}"/>
              </a:ext>
            </a:extLst>
          </p:cNvPr>
          <p:cNvSpPr txBox="1"/>
          <p:nvPr/>
        </p:nvSpPr>
        <p:spPr>
          <a:xfrm>
            <a:off x="559052" y="5916578"/>
            <a:ext cx="704468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 err="1"/>
              <a:t>Please</a:t>
            </a:r>
            <a:r>
              <a:rPr lang="ru-RU" dirty="0"/>
              <a:t> </a:t>
            </a:r>
            <a:r>
              <a:rPr lang="ru-RU" dirty="0" err="1"/>
              <a:t>print</a:t>
            </a:r>
            <a:r>
              <a:rPr lang="ru-RU" dirty="0"/>
              <a:t> </a:t>
            </a:r>
            <a:r>
              <a:rPr lang="ru-RU" dirty="0" err="1"/>
              <a:t>out</a:t>
            </a:r>
            <a:r>
              <a:rPr lang="ru-RU" dirty="0"/>
              <a:t> </a:t>
            </a:r>
            <a:r>
              <a:rPr lang="ru-RU" dirty="0" err="1"/>
              <a:t>animals</a:t>
            </a:r>
            <a:r>
              <a:rPr lang="ru-RU" dirty="0"/>
              <a:t> </a:t>
            </a:r>
            <a:r>
              <a:rPr lang="ru-RU" dirty="0" err="1"/>
              <a:t>whos</a:t>
            </a:r>
            <a:r>
              <a:rPr lang="ru-RU" dirty="0"/>
              <a:t> </a:t>
            </a:r>
            <a:r>
              <a:rPr lang="ru-RU" dirty="0" err="1"/>
              <a:t>names</a:t>
            </a:r>
            <a:r>
              <a:rPr lang="ru-RU" dirty="0"/>
              <a:t> </a:t>
            </a:r>
            <a:r>
              <a:rPr lang="ru-RU" dirty="0" err="1"/>
              <a:t>are</a:t>
            </a:r>
            <a:r>
              <a:rPr lang="ru-RU" dirty="0"/>
              <a:t> </a:t>
            </a:r>
            <a:r>
              <a:rPr lang="ru-RU" dirty="0" err="1"/>
              <a:t>ending</a:t>
            </a:r>
            <a:r>
              <a:rPr lang="ru-RU" dirty="0"/>
              <a:t> </a:t>
            </a:r>
            <a:r>
              <a:rPr lang="ru-RU" dirty="0" err="1"/>
              <a:t>with</a:t>
            </a:r>
            <a:r>
              <a:rPr lang="ru-RU" dirty="0"/>
              <a:t> "</a:t>
            </a:r>
            <a:r>
              <a:rPr lang="ru-RU" dirty="0" err="1"/>
              <a:t>nny</a:t>
            </a:r>
            <a:r>
              <a:rPr lang="ru-RU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034101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607E0D-8A1A-5DF1-424B-00D9DF25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" y="2096"/>
            <a:ext cx="6281468" cy="1472931"/>
          </a:xfrm>
        </p:spPr>
        <p:txBody>
          <a:bodyPr>
            <a:normAutofit/>
          </a:bodyPr>
          <a:lstStyle/>
          <a:p>
            <a:r>
              <a:rPr lang="ru-RU" dirty="0" err="1"/>
              <a:t>String</a:t>
            </a:r>
            <a:r>
              <a:rPr lang="ru-RU" dirty="0"/>
              <a:t>: </a:t>
            </a:r>
            <a:r>
              <a:rPr lang="ru-RU" dirty="0" err="1"/>
              <a:t>individual</a:t>
            </a:r>
            <a:r>
              <a:rPr lang="ru-RU" dirty="0"/>
              <a:t> </a:t>
            </a:r>
            <a:r>
              <a:rPr lang="ru-RU" dirty="0" err="1"/>
              <a:t>work</a:t>
            </a:r>
            <a:r>
              <a:rPr lang="ru-RU" dirty="0"/>
              <a:t> 1 (</a:t>
            </a:r>
            <a:r>
              <a:rPr lang="ru-RU" dirty="0" err="1"/>
              <a:t>grading</a:t>
            </a:r>
            <a:r>
              <a:rPr lang="ru-RU" dirty="0"/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D3A827-D56C-CD72-9B3E-34F7467564BD}"/>
              </a:ext>
            </a:extLst>
          </p:cNvPr>
          <p:cNvSpPr txBox="1"/>
          <p:nvPr/>
        </p:nvSpPr>
        <p:spPr>
          <a:xfrm>
            <a:off x="112862" y="4638137"/>
            <a:ext cx="6819181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dirty="0">
                <a:solidFill>
                  <a:srgbClr val="0033B3"/>
                </a:solidFill>
                <a:latin typeface="Consolas"/>
              </a:rPr>
              <a:t>if 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__name__ ==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'__main__'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names: </a:t>
            </a:r>
            <a:r>
              <a:rPr lang="en-US" sz="1000" dirty="0">
                <a:solidFill>
                  <a:srgbClr val="000080"/>
                </a:solidFill>
                <a:latin typeface="Consolas"/>
              </a:rPr>
              <a:t>list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en-US" sz="1000" dirty="0">
                <a:solidFill>
                  <a:srgbClr val="000080"/>
                </a:solidFill>
                <a:latin typeface="Consolas"/>
              </a:rPr>
              <a:t>str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 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= 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r>
              <a:rPr lang="en-US" sz="1000" dirty="0">
                <a:solidFill>
                  <a:srgbClr val="3F9101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"Alice"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"Bob"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"Charlie"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"David"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"Eva"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"Frank"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"Grace"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"Hannah"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"Ivy"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"Jack"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"Katherine"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"Liam"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"Megan"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"Nathan"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"Olivia"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"Georg"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"Mike"</a:t>
            </a:r>
            <a:br>
              <a:rPr lang="en-US" sz="1000" dirty="0">
                <a:solidFill>
                  <a:srgbClr val="067D17"/>
                </a:solidFill>
                <a:latin typeface="Consolas"/>
              </a:rPr>
            </a:br>
            <a:r>
              <a:rPr lang="en-US" sz="1000" dirty="0">
                <a:solidFill>
                  <a:srgbClr val="067D17"/>
                </a:solidFill>
                <a:latin typeface="Consolas"/>
              </a:rPr>
              <a:t>    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r>
              <a:rPr lang="en-US" sz="10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en-US" sz="1000" dirty="0" err="1">
                <a:solidFill>
                  <a:srgbClr val="080808"/>
                </a:solidFill>
                <a:latin typeface="Consolas"/>
              </a:rPr>
              <a:t>exam_results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 err="1">
                <a:solidFill>
                  <a:srgbClr val="000080"/>
                </a:solidFill>
                <a:latin typeface="Consolas"/>
              </a:rPr>
              <a:t>dict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en-US" sz="1000" dirty="0">
                <a:solidFill>
                  <a:srgbClr val="000080"/>
                </a:solidFill>
                <a:latin typeface="Consolas"/>
              </a:rPr>
              <a:t>str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00080"/>
                </a:solidFill>
                <a:latin typeface="Consolas"/>
              </a:rPr>
              <a:t>float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] 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= 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{</a:t>
            </a:r>
            <a:br>
              <a:rPr lang="en-US" sz="1000" dirty="0">
                <a:solidFill>
                  <a:srgbClr val="3F9101"/>
                </a:solidFill>
                <a:latin typeface="Consolas"/>
              </a:rPr>
            </a:br>
            <a:r>
              <a:rPr lang="en-US" sz="1000" dirty="0">
                <a:solidFill>
                  <a:srgbClr val="3F9101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"Alice"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85.5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"Bob"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92.3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"Charlie"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68.9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"David"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88.4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"Eva"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91.2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"Frank"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14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"Grace"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95.1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"Hannah"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43.8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"Ivy"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89.6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"Jack"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80.2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"Katherine"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90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"Liam"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86.7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"Megan"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57.3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"Nathan"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93.5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"Olivia"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91.8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</a:t>
            </a:r>
            <a:br>
              <a:rPr lang="en-US" sz="1000" dirty="0">
                <a:solidFill>
                  <a:srgbClr val="080808"/>
                </a:solidFill>
                <a:latin typeface="Consolas"/>
              </a:rPr>
            </a:br>
            <a:r>
              <a:rPr lang="en-US" sz="1000" dirty="0">
                <a:solidFill>
                  <a:srgbClr val="080808"/>
                </a:solidFill>
                <a:latin typeface="Consolas"/>
              </a:rPr>
              <a:t>       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"Vera"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92.7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"Walter"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76.5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"Xander"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85.3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"Yvonne"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77.9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en-US" sz="1000" dirty="0">
                <a:solidFill>
                  <a:srgbClr val="067D17"/>
                </a:solidFill>
                <a:latin typeface="Consolas"/>
              </a:rPr>
              <a:t>"Zane"</a:t>
            </a:r>
            <a:r>
              <a:rPr lang="en-US" sz="1000" dirty="0">
                <a:solidFill>
                  <a:srgbClr val="080808"/>
                </a:solidFill>
                <a:latin typeface="Consolas"/>
              </a:rPr>
              <a:t>: </a:t>
            </a:r>
            <a:r>
              <a:rPr lang="en-US" sz="1000" dirty="0">
                <a:solidFill>
                  <a:srgbClr val="1750EB"/>
                </a:solidFill>
                <a:latin typeface="Consolas"/>
              </a:rPr>
              <a:t>89.0</a:t>
            </a:r>
            <a:br>
              <a:rPr lang="en-US" sz="1000" dirty="0">
                <a:solidFill>
                  <a:srgbClr val="1750EB"/>
                </a:solidFill>
                <a:latin typeface="Consolas"/>
              </a:rPr>
            </a:br>
            <a:r>
              <a:rPr lang="en-US" sz="1000" dirty="0">
                <a:solidFill>
                  <a:srgbClr val="1750EB"/>
                </a:solidFill>
                <a:latin typeface="Consolas"/>
              </a:rPr>
              <a:t>    </a:t>
            </a:r>
            <a:r>
              <a:rPr lang="en-US" sz="1000" dirty="0">
                <a:solidFill>
                  <a:srgbClr val="3F9101"/>
                </a:solidFill>
                <a:latin typeface="Consolas"/>
              </a:rPr>
              <a:t>}</a:t>
            </a:r>
            <a:endParaRPr lang="en-US" sz="1000" dirty="0">
              <a:latin typeface="Consola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9CF77D-D2EA-7FE8-F3AE-BED0E00DA470}"/>
              </a:ext>
            </a:extLst>
          </p:cNvPr>
          <p:cNvSpPr txBox="1"/>
          <p:nvPr/>
        </p:nvSpPr>
        <p:spPr>
          <a:xfrm>
            <a:off x="112155" y="4044503"/>
            <a:ext cx="514597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/>
              <a:t>We </a:t>
            </a:r>
            <a:r>
              <a:rPr lang="ru-RU" dirty="0" err="1"/>
              <a:t>have</a:t>
            </a:r>
            <a:r>
              <a:rPr lang="ru-RU" dirty="0"/>
              <a:t> </a:t>
            </a:r>
            <a:r>
              <a:rPr lang="ru-RU" dirty="0" err="1"/>
              <a:t>list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students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exam</a:t>
            </a:r>
            <a:r>
              <a:rPr lang="ru-RU" dirty="0"/>
              <a:t> </a:t>
            </a:r>
            <a:r>
              <a:rPr lang="ru-RU" dirty="0" err="1"/>
              <a:t>grades</a:t>
            </a:r>
            <a:r>
              <a:rPr lang="ru-RU" dirty="0"/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0C806F-5279-B866-6874-1F6B2FA88EDD}"/>
              </a:ext>
            </a:extLst>
          </p:cNvPr>
          <p:cNvSpPr txBox="1"/>
          <p:nvPr/>
        </p:nvSpPr>
        <p:spPr>
          <a:xfrm>
            <a:off x="6670596" y="166257"/>
            <a:ext cx="5357090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ru-RU" dirty="0"/>
              <a:t>Print </a:t>
            </a:r>
            <a:r>
              <a:rPr lang="ru-RU" dirty="0" err="1"/>
              <a:t>out</a:t>
            </a:r>
            <a:r>
              <a:rPr lang="ru-RU" dirty="0"/>
              <a:t> </a:t>
            </a:r>
            <a:r>
              <a:rPr lang="ru-RU" dirty="0" err="1"/>
              <a:t>students</a:t>
            </a:r>
            <a:r>
              <a:rPr lang="ru-RU" dirty="0"/>
              <a:t> </a:t>
            </a:r>
            <a:r>
              <a:rPr lang="ru-RU" dirty="0" err="1"/>
              <a:t>names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names</a:t>
            </a:r>
            <a:r>
              <a:rPr lang="ru-RU" dirty="0"/>
              <a:t> </a:t>
            </a:r>
            <a:r>
              <a:rPr lang="ru-RU" dirty="0" err="1"/>
              <a:t>in</a:t>
            </a:r>
            <a:r>
              <a:rPr lang="ru-RU" dirty="0"/>
              <a:t> </a:t>
            </a:r>
            <a:r>
              <a:rPr lang="ru-RU" dirty="0" err="1"/>
              <a:t>capitals</a:t>
            </a:r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r>
              <a:rPr lang="ru-RU" dirty="0"/>
              <a:t>Show </a:t>
            </a:r>
            <a:r>
              <a:rPr lang="ru-RU" dirty="0" err="1"/>
              <a:t>each</a:t>
            </a:r>
            <a:r>
              <a:rPr lang="ru-RU" dirty="0"/>
              <a:t> </a:t>
            </a:r>
            <a:r>
              <a:rPr lang="ru-RU" dirty="0" err="1"/>
              <a:t>student</a:t>
            </a:r>
            <a:r>
              <a:rPr lang="ru-RU" dirty="0"/>
              <a:t> </a:t>
            </a:r>
            <a:r>
              <a:rPr lang="ru-RU" dirty="0" err="1"/>
              <a:t>grade</a:t>
            </a:r>
            <a:r>
              <a:rPr lang="ru-RU" dirty="0"/>
              <a:t> </a:t>
            </a:r>
            <a:r>
              <a:rPr lang="ru-RU" dirty="0" err="1"/>
              <a:t>next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student</a:t>
            </a:r>
            <a:r>
              <a:rPr lang="ru-RU" dirty="0"/>
              <a:t> </a:t>
            </a:r>
            <a:r>
              <a:rPr lang="ru-RU" dirty="0" err="1"/>
              <a:t>name</a:t>
            </a:r>
            <a:r>
              <a:rPr lang="ru-RU" dirty="0"/>
              <a:t>, </a:t>
            </a:r>
            <a:r>
              <a:rPr lang="ru-RU" dirty="0" err="1"/>
              <a:t>use</a:t>
            </a:r>
            <a:r>
              <a:rPr lang="ru-RU" dirty="0"/>
              <a:t> </a:t>
            </a:r>
            <a:r>
              <a:rPr lang="ru-RU" dirty="0" err="1"/>
              <a:t>formatting</a:t>
            </a:r>
            <a:r>
              <a:rPr lang="ru-RU" dirty="0"/>
              <a:t> (.</a:t>
            </a:r>
            <a:r>
              <a:rPr lang="ru-RU" dirty="0" err="1"/>
              <a:t>ljust</a:t>
            </a:r>
            <a:r>
              <a:rPr lang="ru-RU" dirty="0"/>
              <a:t>() .</a:t>
            </a:r>
            <a:r>
              <a:rPr lang="ru-RU" dirty="0" err="1"/>
              <a:t>rjust</a:t>
            </a:r>
            <a:r>
              <a:rPr lang="ru-RU" dirty="0"/>
              <a:t>())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aligh</a:t>
            </a:r>
            <a:r>
              <a:rPr lang="ru-RU" dirty="0"/>
              <a:t> </a:t>
            </a:r>
            <a:r>
              <a:rPr lang="ru-RU" dirty="0" err="1"/>
              <a:t>columns</a:t>
            </a:r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r>
              <a:rPr lang="ru-RU" dirty="0" err="1"/>
              <a:t>Some</a:t>
            </a:r>
            <a:r>
              <a:rPr lang="ru-RU" dirty="0"/>
              <a:t> </a:t>
            </a:r>
            <a:r>
              <a:rPr lang="ru-RU" dirty="0" err="1"/>
              <a:t>students</a:t>
            </a:r>
            <a:r>
              <a:rPr lang="ru-RU" dirty="0"/>
              <a:t> </a:t>
            </a:r>
            <a:r>
              <a:rPr lang="ru-RU" dirty="0" err="1"/>
              <a:t>missed</a:t>
            </a:r>
            <a:r>
              <a:rPr lang="ru-RU" dirty="0"/>
              <a:t> </a:t>
            </a:r>
            <a:r>
              <a:rPr lang="ru-RU" dirty="0" err="1"/>
              <a:t>exam</a:t>
            </a:r>
            <a:r>
              <a:rPr lang="ru-RU" dirty="0"/>
              <a:t>, </a:t>
            </a:r>
            <a:r>
              <a:rPr lang="ru-RU" dirty="0" err="1"/>
              <a:t>please</a:t>
            </a:r>
            <a:r>
              <a:rPr lang="ru-RU" dirty="0"/>
              <a:t> </a:t>
            </a:r>
            <a:r>
              <a:rPr lang="ru-RU" dirty="0" err="1"/>
              <a:t>print</a:t>
            </a:r>
            <a:r>
              <a:rPr lang="ru-RU" dirty="0"/>
              <a:t> "--.--" </a:t>
            </a:r>
            <a:r>
              <a:rPr lang="ru-RU" dirty="0" err="1"/>
              <a:t>instead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score</a:t>
            </a:r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r>
              <a:rPr lang="ru-RU" dirty="0" err="1"/>
              <a:t>Add</a:t>
            </a:r>
            <a:r>
              <a:rPr lang="ru-RU" dirty="0"/>
              <a:t> </a:t>
            </a:r>
            <a:r>
              <a:rPr lang="ru-RU" dirty="0" err="1"/>
              <a:t>pass</a:t>
            </a:r>
            <a:r>
              <a:rPr lang="ru-RU" dirty="0"/>
              <a:t>/</a:t>
            </a:r>
            <a:r>
              <a:rPr lang="ru-RU" dirty="0" err="1"/>
              <a:t>failed</a:t>
            </a:r>
            <a:r>
              <a:rPr lang="ru-RU" dirty="0"/>
              <a:t> </a:t>
            </a:r>
            <a:r>
              <a:rPr lang="ru-RU" dirty="0" err="1"/>
              <a:t>column</a:t>
            </a:r>
            <a:r>
              <a:rPr lang="ru-RU" dirty="0"/>
              <a:t> </a:t>
            </a:r>
            <a:r>
              <a:rPr lang="ru-RU" dirty="0" err="1"/>
              <a:t>next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score</a:t>
            </a:r>
            <a:r>
              <a:rPr lang="ru-RU" dirty="0"/>
              <a:t>,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pass</a:t>
            </a:r>
            <a:r>
              <a:rPr lang="ru-RU" dirty="0"/>
              <a:t> </a:t>
            </a:r>
            <a:r>
              <a:rPr lang="ru-RU" dirty="0" err="1"/>
              <a:t>exam</a:t>
            </a:r>
            <a:r>
              <a:rPr lang="ru-RU" dirty="0"/>
              <a:t> </a:t>
            </a:r>
            <a:r>
              <a:rPr lang="ru-RU" dirty="0" err="1"/>
              <a:t>score</a:t>
            </a:r>
            <a:r>
              <a:rPr lang="ru-RU" dirty="0"/>
              <a:t> </a:t>
            </a:r>
            <a:r>
              <a:rPr lang="ru-RU" dirty="0" err="1"/>
              <a:t>should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more</a:t>
            </a:r>
            <a:r>
              <a:rPr lang="ru-RU" dirty="0"/>
              <a:t> </a:t>
            </a:r>
            <a:r>
              <a:rPr lang="ru-RU" dirty="0" err="1"/>
              <a:t>than</a:t>
            </a:r>
            <a:r>
              <a:rPr lang="ru-RU" dirty="0"/>
              <a:t> 50</a:t>
            </a:r>
          </a:p>
        </p:txBody>
      </p:sp>
    </p:spTree>
    <p:extLst>
      <p:ext uri="{BB962C8B-B14F-4D97-AF65-F5344CB8AC3E}">
        <p14:creationId xmlns:p14="http://schemas.microsoft.com/office/powerpoint/2010/main" val="3129190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0CE1B-A63B-F8BC-0279-3197264CF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597" y="66795"/>
            <a:ext cx="8276327" cy="829545"/>
          </a:xfrm>
        </p:spPr>
        <p:txBody>
          <a:bodyPr/>
          <a:lstStyle/>
          <a:p>
            <a:r>
              <a:rPr lang="ru-RU" dirty="0" err="1"/>
              <a:t>Methods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functions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2E00259-3A42-9E83-1918-2547F3C93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485" y="4872774"/>
            <a:ext cx="8381137" cy="1802634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ru-RU" sz="1400" dirty="0">
                <a:solidFill>
                  <a:srgbClr val="080808"/>
                </a:solidFill>
                <a:latin typeface="Consolas"/>
              </a:rPr>
              <a:t>&gt;&gt;&gt; </a:t>
            </a:r>
            <a:r>
              <a:rPr lang="ru-RU" sz="1400" err="1">
                <a:solidFill>
                  <a:srgbClr val="0033B3"/>
                </a:solidFill>
                <a:latin typeface="Consolas"/>
              </a:rPr>
              <a:t>def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080808"/>
                </a:solidFill>
                <a:latin typeface="Consolas"/>
              </a:rPr>
              <a:t>say_hi():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
...     </a:t>
            </a:r>
            <a:r>
              <a:rPr lang="ru-RU" sz="1400" err="1">
                <a:solidFill>
                  <a:srgbClr val="080808"/>
                </a:solidFill>
                <a:latin typeface="Consolas"/>
              </a:rPr>
              <a:t>print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(</a:t>
            </a:r>
            <a:r>
              <a:rPr lang="ru-RU" sz="1400" dirty="0">
                <a:solidFill>
                  <a:srgbClr val="067D17"/>
                </a:solidFill>
                <a:latin typeface="Consolas"/>
              </a:rPr>
              <a:t>"</a:t>
            </a:r>
            <a:r>
              <a:rPr lang="ru-RU" sz="1400" err="1">
                <a:solidFill>
                  <a:srgbClr val="067D17"/>
                </a:solidFill>
                <a:latin typeface="Consolas"/>
              </a:rPr>
              <a:t>howdy</a:t>
            </a:r>
            <a:r>
              <a:rPr lang="ru-RU" sz="14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067D17"/>
                </a:solidFill>
                <a:latin typeface="Consolas"/>
              </a:rPr>
              <a:t>hi</a:t>
            </a:r>
            <a:r>
              <a:rPr lang="ru-RU" sz="1400" dirty="0">
                <a:solidFill>
                  <a:srgbClr val="067D17"/>
                </a:solidFill>
                <a:latin typeface="Consolas"/>
              </a:rPr>
              <a:t>"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)
...
&gt;&gt;&gt; </a:t>
            </a:r>
            <a:r>
              <a:rPr lang="ru-RU" sz="1400" err="1">
                <a:solidFill>
                  <a:srgbClr val="080808"/>
                </a:solidFill>
                <a:latin typeface="Consolas"/>
              </a:rPr>
              <a:t>say_hi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     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#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just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checking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what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it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is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,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doesn't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run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anything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
&lt;</a:t>
            </a:r>
            <a:r>
              <a:rPr lang="ru-RU" sz="1400" err="1">
                <a:solidFill>
                  <a:srgbClr val="080808"/>
                </a:solidFill>
                <a:latin typeface="Consolas"/>
              </a:rPr>
              <a:t>function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080808"/>
                </a:solidFill>
                <a:latin typeface="Consolas"/>
              </a:rPr>
              <a:t>say_hi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080808"/>
                </a:solidFill>
                <a:latin typeface="Consolas"/>
              </a:rPr>
              <a:t>at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 </a:t>
            </a:r>
            <a:r>
              <a:rPr lang="ru-RU" sz="1400" dirty="0">
                <a:solidFill>
                  <a:srgbClr val="1750EB"/>
                </a:solidFill>
                <a:latin typeface="Consolas"/>
              </a:rPr>
              <a:t>0x7f997d2a8510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&gt;
&gt;&gt;&gt; </a:t>
            </a:r>
            <a:r>
              <a:rPr lang="ru-RU" sz="1400" err="1">
                <a:solidFill>
                  <a:srgbClr val="080808"/>
                </a:solidFill>
                <a:latin typeface="Consolas"/>
              </a:rPr>
              <a:t>say_hi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()   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#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this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runs</a:t>
            </a:r>
            <a:r>
              <a:rPr lang="ru-RU" sz="1400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8C8C8C"/>
                </a:solidFill>
                <a:latin typeface="Consolas"/>
              </a:rPr>
              <a:t>it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
</a:t>
            </a:r>
            <a:r>
              <a:rPr lang="ru-RU" sz="1400" err="1">
                <a:solidFill>
                  <a:srgbClr val="080808"/>
                </a:solidFill>
                <a:latin typeface="Consolas"/>
              </a:rPr>
              <a:t>howdy</a:t>
            </a:r>
            <a:r>
              <a:rPr lang="ru-RU" sz="1400" dirty="0">
                <a:solidFill>
                  <a:srgbClr val="080808"/>
                </a:solidFill>
                <a:latin typeface="Consolas"/>
              </a:rPr>
              <a:t> </a:t>
            </a:r>
            <a:r>
              <a:rPr lang="ru-RU" sz="1400" err="1">
                <a:solidFill>
                  <a:srgbClr val="080808"/>
                </a:solidFill>
                <a:latin typeface="Consolas"/>
              </a:rPr>
              <a:t>hi</a:t>
            </a:r>
            <a:endParaRPr lang="ru-RU" sz="1400"/>
          </a:p>
        </p:txBody>
      </p:sp>
      <p:pic>
        <p:nvPicPr>
          <p:cNvPr id="7" name="Рисунок 6" descr="Python Functions">
            <a:extLst>
              <a:ext uri="{FF2B5EF4-FFF2-40B4-BE49-F238E27FC236}">
                <a16:creationId xmlns:a16="http://schemas.microsoft.com/office/drawing/2014/main" id="{4110441E-4F3E-6E41-E0E2-08355AEFA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6381" y="766080"/>
            <a:ext cx="8095170" cy="366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144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0CE1B-A63B-F8BC-0279-3197264CF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597" y="66795"/>
            <a:ext cx="8276327" cy="829545"/>
          </a:xfrm>
        </p:spPr>
        <p:txBody>
          <a:bodyPr/>
          <a:lstStyle/>
          <a:p>
            <a:r>
              <a:rPr lang="ru-RU" dirty="0" err="1"/>
              <a:t>Methods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functions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E0ABC4D-F608-81D2-FE81-00E9FD08D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617" y="965727"/>
            <a:ext cx="8230173" cy="566654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ru-RU" sz="1800" err="1">
                <a:solidFill>
                  <a:srgbClr val="0000CD"/>
                </a:solidFill>
                <a:ea typeface="+mn-lt"/>
                <a:cs typeface="+mn-lt"/>
              </a:rPr>
              <a:t>def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err="1">
                <a:ea typeface="+mn-lt"/>
                <a:cs typeface="+mn-lt"/>
              </a:rPr>
              <a:t>my_function</a:t>
            </a:r>
            <a:r>
              <a:rPr lang="ru-RU" sz="1800" dirty="0">
                <a:ea typeface="+mn-lt"/>
                <a:cs typeface="+mn-lt"/>
              </a:rPr>
              <a:t>(</a:t>
            </a:r>
            <a:r>
              <a:rPr lang="ru-RU" sz="1800" b="1" err="1">
                <a:ea typeface="+mn-lt"/>
                <a:cs typeface="+mn-lt"/>
              </a:rPr>
              <a:t>fname</a:t>
            </a:r>
            <a:r>
              <a:rPr lang="ru-RU" sz="1800" dirty="0">
                <a:ea typeface="+mn-lt"/>
                <a:cs typeface="+mn-lt"/>
              </a:rPr>
              <a:t>):</a:t>
            </a:r>
            <a:br>
              <a:rPr lang="ru-RU" sz="1800" dirty="0">
                <a:ea typeface="+mn-lt"/>
                <a:cs typeface="+mn-lt"/>
              </a:rPr>
            </a:br>
            <a:r>
              <a:rPr lang="ru-RU" sz="1800" dirty="0">
                <a:ea typeface="+mn-lt"/>
                <a:cs typeface="+mn-lt"/>
              </a:rPr>
              <a:t>  </a:t>
            </a:r>
            <a:r>
              <a:rPr lang="ru-RU" sz="1800" dirty="0">
                <a:solidFill>
                  <a:srgbClr val="000000"/>
                </a:solidFill>
                <a:ea typeface="+mn-lt"/>
                <a:cs typeface="+mn-lt"/>
              </a:rPr>
              <a:t>  </a:t>
            </a:r>
            <a:r>
              <a:rPr lang="ru-RU" sz="1800" err="1">
                <a:solidFill>
                  <a:srgbClr val="0000CD"/>
                </a:solidFill>
                <a:ea typeface="+mn-lt"/>
                <a:cs typeface="+mn-lt"/>
              </a:rPr>
              <a:t>print</a:t>
            </a:r>
            <a:r>
              <a:rPr lang="ru-RU" sz="1800" dirty="0">
                <a:ea typeface="+mn-lt"/>
                <a:cs typeface="+mn-lt"/>
              </a:rPr>
              <a:t>(</a:t>
            </a:r>
            <a:r>
              <a:rPr lang="ru-RU" sz="1800" err="1">
                <a:ea typeface="+mn-lt"/>
                <a:cs typeface="+mn-lt"/>
              </a:rPr>
              <a:t>fname</a:t>
            </a:r>
            <a:r>
              <a:rPr lang="ru-RU" sz="1800" dirty="0">
                <a:ea typeface="+mn-lt"/>
                <a:cs typeface="+mn-lt"/>
              </a:rPr>
              <a:t> + </a:t>
            </a:r>
            <a:r>
              <a:rPr lang="ru-RU" sz="1800" dirty="0">
                <a:solidFill>
                  <a:srgbClr val="A52A2A"/>
                </a:solidFill>
                <a:ea typeface="+mn-lt"/>
                <a:cs typeface="+mn-lt"/>
              </a:rPr>
              <a:t>" </a:t>
            </a:r>
            <a:r>
              <a:rPr lang="ru-RU" sz="1800" err="1">
                <a:solidFill>
                  <a:srgbClr val="A52A2A"/>
                </a:solidFill>
                <a:ea typeface="+mn-lt"/>
                <a:cs typeface="+mn-lt"/>
              </a:rPr>
              <a:t>Refsnes</a:t>
            </a:r>
            <a:r>
              <a:rPr lang="ru-RU" sz="1800" dirty="0">
                <a:solidFill>
                  <a:srgbClr val="A52A2A"/>
                </a:solidFill>
                <a:ea typeface="+mn-lt"/>
                <a:cs typeface="+mn-lt"/>
              </a:rPr>
              <a:t>"</a:t>
            </a:r>
            <a:r>
              <a:rPr lang="ru-RU" sz="1800" dirty="0">
                <a:ea typeface="+mn-lt"/>
                <a:cs typeface="+mn-lt"/>
              </a:rPr>
              <a:t>)</a:t>
            </a:r>
            <a:br>
              <a:rPr lang="ru-RU" sz="1800" dirty="0">
                <a:ea typeface="+mn-lt"/>
                <a:cs typeface="+mn-lt"/>
              </a:rPr>
            </a:br>
            <a:br>
              <a:rPr lang="ru-RU" sz="1800" dirty="0">
                <a:ea typeface="+mn-lt"/>
                <a:cs typeface="+mn-lt"/>
              </a:rPr>
            </a:br>
            <a:r>
              <a:rPr lang="ru-RU" sz="1800" err="1">
                <a:ea typeface="+mn-lt"/>
                <a:cs typeface="+mn-lt"/>
              </a:rPr>
              <a:t>my_function</a:t>
            </a:r>
            <a:r>
              <a:rPr lang="ru-RU" sz="1800" dirty="0">
                <a:ea typeface="+mn-lt"/>
                <a:cs typeface="+mn-lt"/>
              </a:rPr>
              <a:t>(</a:t>
            </a:r>
            <a:r>
              <a:rPr lang="ru-RU" sz="1800" b="1" dirty="0">
                <a:solidFill>
                  <a:srgbClr val="A52A2A"/>
                </a:solidFill>
                <a:ea typeface="+mn-lt"/>
                <a:cs typeface="+mn-lt"/>
              </a:rPr>
              <a:t>"</a:t>
            </a:r>
            <a:r>
              <a:rPr lang="ru-RU" sz="1800" b="1" err="1">
                <a:solidFill>
                  <a:srgbClr val="A52A2A"/>
                </a:solidFill>
                <a:ea typeface="+mn-lt"/>
                <a:cs typeface="+mn-lt"/>
              </a:rPr>
              <a:t>Linus</a:t>
            </a:r>
            <a:r>
              <a:rPr lang="ru-RU" sz="1800" b="1" dirty="0">
                <a:solidFill>
                  <a:srgbClr val="A52A2A"/>
                </a:solidFill>
                <a:ea typeface="+mn-lt"/>
                <a:cs typeface="+mn-lt"/>
              </a:rPr>
              <a:t>"</a:t>
            </a:r>
            <a:r>
              <a:rPr lang="ru-RU" sz="1800" dirty="0">
                <a:ea typeface="+mn-lt"/>
                <a:cs typeface="+mn-lt"/>
              </a:rPr>
              <a:t>) 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 err="1">
                <a:solidFill>
                  <a:srgbClr val="0000CD"/>
                </a:solidFill>
                <a:ea typeface="+mn-lt"/>
                <a:cs typeface="+mn-lt"/>
              </a:rPr>
              <a:t>def</a:t>
            </a:r>
            <a:r>
              <a:rPr lang="ru-RU" sz="18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ru-RU" sz="1800" dirty="0" err="1">
                <a:solidFill>
                  <a:srgbClr val="000000"/>
                </a:solidFill>
                <a:ea typeface="+mn-lt"/>
                <a:cs typeface="+mn-lt"/>
              </a:rPr>
              <a:t>my_function</a:t>
            </a:r>
            <a:r>
              <a:rPr lang="ru-RU" sz="1800" dirty="0">
                <a:solidFill>
                  <a:srgbClr val="000000"/>
                </a:solidFill>
                <a:ea typeface="+mn-lt"/>
                <a:cs typeface="+mn-lt"/>
              </a:rPr>
              <a:t>(x):</a:t>
            </a:r>
            <a:br>
              <a:rPr lang="ru-RU" sz="1800" dirty="0">
                <a:solidFill>
                  <a:srgbClr val="000000"/>
                </a:solidFill>
                <a:ea typeface="+mn-lt"/>
                <a:cs typeface="+mn-lt"/>
              </a:rPr>
            </a:br>
            <a:r>
              <a:rPr lang="ru-RU" sz="1800" dirty="0">
                <a:solidFill>
                  <a:srgbClr val="000000"/>
                </a:solidFill>
                <a:ea typeface="+mn-lt"/>
                <a:cs typeface="+mn-lt"/>
              </a:rPr>
              <a:t>  </a:t>
            </a:r>
            <a:r>
              <a:rPr lang="ru-RU" sz="1800" b="1" dirty="0" err="1">
                <a:solidFill>
                  <a:srgbClr val="0000CD"/>
                </a:solidFill>
                <a:ea typeface="+mn-lt"/>
                <a:cs typeface="+mn-lt"/>
              </a:rPr>
              <a:t>return</a:t>
            </a:r>
            <a:r>
              <a:rPr lang="ru-RU" sz="1800" b="1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ru-RU" sz="1800" b="1" dirty="0">
                <a:solidFill>
                  <a:srgbClr val="FF0000"/>
                </a:solidFill>
                <a:ea typeface="+mn-lt"/>
                <a:cs typeface="+mn-lt"/>
              </a:rPr>
              <a:t>5</a:t>
            </a:r>
            <a:r>
              <a:rPr lang="ru-RU" sz="1800" b="1" dirty="0">
                <a:solidFill>
                  <a:srgbClr val="000000"/>
                </a:solidFill>
                <a:ea typeface="+mn-lt"/>
                <a:cs typeface="+mn-lt"/>
              </a:rPr>
              <a:t> * x</a:t>
            </a:r>
            <a:br>
              <a:rPr lang="ru-RU" sz="1800" b="1" dirty="0">
                <a:solidFill>
                  <a:srgbClr val="000000"/>
                </a:solidFill>
                <a:ea typeface="+mn-lt"/>
                <a:cs typeface="+mn-lt"/>
              </a:rPr>
            </a:br>
            <a:br>
              <a:rPr lang="ru-RU" sz="1800" b="1" dirty="0">
                <a:solidFill>
                  <a:srgbClr val="000000"/>
                </a:solidFill>
                <a:ea typeface="+mn-lt"/>
                <a:cs typeface="+mn-lt"/>
              </a:rPr>
            </a:br>
            <a:r>
              <a:rPr lang="ru-RU" sz="1800" b="1" dirty="0" err="1">
                <a:solidFill>
                  <a:srgbClr val="000000"/>
                </a:solidFill>
                <a:ea typeface="+mn-lt"/>
                <a:cs typeface="+mn-lt"/>
              </a:rPr>
              <a:t>print</a:t>
            </a:r>
            <a:r>
              <a:rPr lang="ru-RU" sz="1800" dirty="0">
                <a:solidFill>
                  <a:srgbClr val="000000"/>
                </a:solidFill>
                <a:ea typeface="+mn-lt"/>
                <a:cs typeface="+mn-lt"/>
              </a:rPr>
              <a:t>(</a:t>
            </a:r>
            <a:r>
              <a:rPr lang="ru-RU" sz="1800" dirty="0" err="1">
                <a:solidFill>
                  <a:srgbClr val="000000"/>
                </a:solidFill>
                <a:ea typeface="+mn-lt"/>
                <a:cs typeface="+mn-lt"/>
              </a:rPr>
              <a:t>my_function</a:t>
            </a:r>
            <a:r>
              <a:rPr lang="ru-RU" sz="1800" dirty="0">
                <a:solidFill>
                  <a:srgbClr val="000000"/>
                </a:solidFill>
                <a:ea typeface="+mn-lt"/>
                <a:cs typeface="+mn-lt"/>
              </a:rPr>
              <a:t>(</a:t>
            </a:r>
            <a:r>
              <a:rPr lang="ru-RU" sz="1800" dirty="0">
                <a:solidFill>
                  <a:srgbClr val="FF0000"/>
                </a:solidFill>
                <a:ea typeface="+mn-lt"/>
                <a:cs typeface="+mn-lt"/>
              </a:rPr>
              <a:t>3</a:t>
            </a:r>
            <a:r>
              <a:rPr lang="ru-RU" sz="1800" dirty="0">
                <a:solidFill>
                  <a:srgbClr val="000000"/>
                </a:solidFill>
                <a:ea typeface="+mn-lt"/>
                <a:cs typeface="+mn-lt"/>
              </a:rPr>
              <a:t>))</a:t>
            </a:r>
            <a:endParaRPr lang="ru-RU" dirty="0"/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sz="1800" dirty="0">
                <a:solidFill>
                  <a:schemeClr val="bg1">
                    <a:lumMod val="49000"/>
                  </a:schemeClr>
                </a:solidFill>
                <a:ea typeface="+mn-lt"/>
                <a:cs typeface="+mn-lt"/>
              </a:rPr>
              <a:t>#default </a:t>
            </a:r>
            <a:r>
              <a:rPr lang="ru-RU" sz="1800" err="1">
                <a:solidFill>
                  <a:schemeClr val="bg1">
                    <a:lumMod val="49000"/>
                  </a:schemeClr>
                </a:solidFill>
                <a:ea typeface="+mn-lt"/>
                <a:cs typeface="+mn-lt"/>
              </a:rPr>
              <a:t>parameter</a:t>
            </a:r>
            <a:r>
              <a:rPr lang="ru-RU" sz="1800" dirty="0">
                <a:solidFill>
                  <a:schemeClr val="bg1">
                    <a:lumMod val="49000"/>
                  </a:schemeClr>
                </a:solidFill>
                <a:ea typeface="+mn-lt"/>
                <a:cs typeface="+mn-lt"/>
              </a:rPr>
              <a:t> </a:t>
            </a:r>
            <a:r>
              <a:rPr lang="ru-RU" sz="1800" err="1">
                <a:solidFill>
                  <a:schemeClr val="bg1">
                    <a:lumMod val="49000"/>
                  </a:schemeClr>
                </a:solidFill>
                <a:ea typeface="+mn-lt"/>
                <a:cs typeface="+mn-lt"/>
              </a:rPr>
              <a:t>value</a:t>
            </a:r>
            <a:endParaRPr lang="ru-RU" sz="1800">
              <a:solidFill>
                <a:schemeClr val="bg1">
                  <a:lumMod val="49000"/>
                </a:schemeClr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sz="1800" err="1">
                <a:solidFill>
                  <a:srgbClr val="0000CD"/>
                </a:solidFill>
                <a:ea typeface="+mn-lt"/>
                <a:cs typeface="+mn-lt"/>
              </a:rPr>
              <a:t>def</a:t>
            </a:r>
            <a:r>
              <a:rPr lang="ru-RU" sz="1800" dirty="0">
                <a:ea typeface="+mn-lt"/>
                <a:cs typeface="+mn-lt"/>
              </a:rPr>
              <a:t> </a:t>
            </a:r>
            <a:r>
              <a:rPr lang="ru-RU" sz="1800" err="1">
                <a:ea typeface="+mn-lt"/>
                <a:cs typeface="+mn-lt"/>
              </a:rPr>
              <a:t>my_function</a:t>
            </a:r>
            <a:r>
              <a:rPr lang="ru-RU" sz="1800" dirty="0">
                <a:ea typeface="+mn-lt"/>
                <a:cs typeface="+mn-lt"/>
              </a:rPr>
              <a:t>(</a:t>
            </a:r>
            <a:r>
              <a:rPr lang="ru-RU" sz="1800" b="1" err="1">
                <a:ea typeface="+mn-lt"/>
                <a:cs typeface="+mn-lt"/>
              </a:rPr>
              <a:t>country</a:t>
            </a:r>
            <a:r>
              <a:rPr lang="ru-RU" sz="1800" b="1" dirty="0">
                <a:ea typeface="+mn-lt"/>
                <a:cs typeface="+mn-lt"/>
              </a:rPr>
              <a:t> = </a:t>
            </a:r>
            <a:r>
              <a:rPr lang="ru-RU" sz="1800" b="1" dirty="0">
                <a:solidFill>
                  <a:srgbClr val="A52A2A"/>
                </a:solidFill>
                <a:ea typeface="+mn-lt"/>
                <a:cs typeface="+mn-lt"/>
              </a:rPr>
              <a:t>"</a:t>
            </a:r>
            <a:r>
              <a:rPr lang="ru-RU" sz="1800" b="1" err="1">
                <a:solidFill>
                  <a:srgbClr val="A52A2A"/>
                </a:solidFill>
                <a:ea typeface="+mn-lt"/>
                <a:cs typeface="+mn-lt"/>
              </a:rPr>
              <a:t>Norway</a:t>
            </a:r>
            <a:r>
              <a:rPr lang="ru-RU" sz="1800" b="1" dirty="0">
                <a:solidFill>
                  <a:srgbClr val="A52A2A"/>
                </a:solidFill>
                <a:ea typeface="+mn-lt"/>
                <a:cs typeface="+mn-lt"/>
              </a:rPr>
              <a:t>"</a:t>
            </a:r>
            <a:r>
              <a:rPr lang="ru-RU" sz="1800" dirty="0">
                <a:ea typeface="+mn-lt"/>
                <a:cs typeface="+mn-lt"/>
              </a:rPr>
              <a:t>):     </a:t>
            </a:r>
            <a:r>
              <a:rPr lang="ru-RU" sz="1800" dirty="0">
                <a:solidFill>
                  <a:srgbClr val="000000"/>
                </a:solidFill>
                <a:ea typeface="+mn-lt"/>
                <a:cs typeface="+mn-lt"/>
              </a:rPr>
              <a:t>  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00CD"/>
                </a:solidFill>
                <a:ea typeface="+mn-lt"/>
                <a:cs typeface="+mn-lt"/>
              </a:rPr>
              <a:t>        </a:t>
            </a:r>
            <a:r>
              <a:rPr lang="ru-RU" sz="1800" dirty="0" err="1">
                <a:solidFill>
                  <a:srgbClr val="0000CD"/>
                </a:solidFill>
                <a:ea typeface="+mn-lt"/>
                <a:cs typeface="+mn-lt"/>
              </a:rPr>
              <a:t>print</a:t>
            </a:r>
            <a:r>
              <a:rPr lang="ru-RU" sz="1800" dirty="0">
                <a:ea typeface="+mn-lt"/>
                <a:cs typeface="+mn-lt"/>
              </a:rPr>
              <a:t>(</a:t>
            </a:r>
            <a:r>
              <a:rPr lang="ru-RU" sz="1800" dirty="0">
                <a:solidFill>
                  <a:srgbClr val="A52A2A"/>
                </a:solidFill>
                <a:ea typeface="+mn-lt"/>
                <a:cs typeface="+mn-lt"/>
              </a:rPr>
              <a:t>"I </a:t>
            </a:r>
            <a:r>
              <a:rPr lang="ru-RU" sz="1800" dirty="0" err="1">
                <a:solidFill>
                  <a:srgbClr val="A52A2A"/>
                </a:solidFill>
                <a:ea typeface="+mn-lt"/>
                <a:cs typeface="+mn-lt"/>
              </a:rPr>
              <a:t>am</a:t>
            </a:r>
            <a:r>
              <a:rPr lang="ru-RU" sz="1800" dirty="0">
                <a:solidFill>
                  <a:srgbClr val="A52A2A"/>
                </a:solidFill>
                <a:ea typeface="+mn-lt"/>
                <a:cs typeface="+mn-lt"/>
              </a:rPr>
              <a:t> </a:t>
            </a:r>
            <a:r>
              <a:rPr lang="ru-RU" sz="1800" dirty="0" err="1">
                <a:solidFill>
                  <a:srgbClr val="A52A2A"/>
                </a:solidFill>
                <a:ea typeface="+mn-lt"/>
                <a:cs typeface="+mn-lt"/>
              </a:rPr>
              <a:t>from</a:t>
            </a:r>
            <a:r>
              <a:rPr lang="ru-RU" sz="1800" dirty="0">
                <a:solidFill>
                  <a:srgbClr val="A52A2A"/>
                </a:solidFill>
                <a:ea typeface="+mn-lt"/>
                <a:cs typeface="+mn-lt"/>
              </a:rPr>
              <a:t> "</a:t>
            </a:r>
            <a:r>
              <a:rPr lang="ru-RU" sz="1800" dirty="0">
                <a:ea typeface="+mn-lt"/>
                <a:cs typeface="+mn-lt"/>
              </a:rPr>
              <a:t> + </a:t>
            </a:r>
            <a:r>
              <a:rPr lang="ru-RU" sz="1800" dirty="0" err="1">
                <a:ea typeface="+mn-lt"/>
                <a:cs typeface="+mn-lt"/>
              </a:rPr>
              <a:t>country</a:t>
            </a:r>
            <a:r>
              <a:rPr lang="ru-RU" sz="1800" dirty="0">
                <a:ea typeface="+mn-lt"/>
                <a:cs typeface="+mn-lt"/>
              </a:rPr>
              <a:t>)</a:t>
            </a:r>
            <a:br>
              <a:rPr lang="ru-RU" sz="1800" dirty="0">
                <a:ea typeface="+mn-lt"/>
                <a:cs typeface="+mn-lt"/>
              </a:rPr>
            </a:br>
            <a:br>
              <a:rPr lang="ru-RU" sz="1800" dirty="0">
                <a:ea typeface="+mn-lt"/>
                <a:cs typeface="+mn-lt"/>
              </a:rPr>
            </a:br>
            <a:r>
              <a:rPr lang="ru-RU" sz="1800" dirty="0" err="1">
                <a:ea typeface="+mn-lt"/>
                <a:cs typeface="+mn-lt"/>
              </a:rPr>
              <a:t>my_function</a:t>
            </a:r>
            <a:r>
              <a:rPr lang="ru-RU" sz="1800" dirty="0">
                <a:ea typeface="+mn-lt"/>
                <a:cs typeface="+mn-lt"/>
              </a:rPr>
              <a:t>(</a:t>
            </a:r>
            <a:r>
              <a:rPr lang="ru-RU" sz="1800" dirty="0">
                <a:solidFill>
                  <a:srgbClr val="A52A2A"/>
                </a:solidFill>
                <a:ea typeface="+mn-lt"/>
                <a:cs typeface="+mn-lt"/>
              </a:rPr>
              <a:t>"</a:t>
            </a:r>
            <a:r>
              <a:rPr lang="ru-RU" sz="1800" dirty="0" err="1">
                <a:solidFill>
                  <a:srgbClr val="A52A2A"/>
                </a:solidFill>
                <a:ea typeface="+mn-lt"/>
                <a:cs typeface="+mn-lt"/>
              </a:rPr>
              <a:t>Sweden</a:t>
            </a:r>
            <a:r>
              <a:rPr lang="ru-RU" sz="1800" dirty="0">
                <a:solidFill>
                  <a:srgbClr val="A52A2A"/>
                </a:solidFill>
                <a:ea typeface="+mn-lt"/>
                <a:cs typeface="+mn-lt"/>
              </a:rPr>
              <a:t>"</a:t>
            </a:r>
            <a:r>
              <a:rPr lang="ru-RU" sz="1800" dirty="0">
                <a:ea typeface="+mn-lt"/>
                <a:cs typeface="+mn-lt"/>
              </a:rPr>
              <a:t>)</a:t>
            </a:r>
            <a:br>
              <a:rPr lang="ru-RU" sz="1800" dirty="0">
                <a:ea typeface="+mn-lt"/>
                <a:cs typeface="+mn-lt"/>
              </a:rPr>
            </a:br>
            <a:r>
              <a:rPr lang="ru-RU" sz="1800" dirty="0" err="1">
                <a:ea typeface="+mn-lt"/>
                <a:cs typeface="+mn-lt"/>
              </a:rPr>
              <a:t>my_function</a:t>
            </a:r>
            <a:r>
              <a:rPr lang="ru-RU" sz="1800" dirty="0">
                <a:ea typeface="+mn-lt"/>
                <a:cs typeface="+mn-lt"/>
              </a:rPr>
              <a:t>()</a:t>
            </a:r>
            <a:endParaRPr lang="ru-RU" sz="1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B7A0DB-5580-6563-7814-C01166D58183}"/>
              </a:ext>
            </a:extLst>
          </p:cNvPr>
          <p:cNvSpPr txBox="1"/>
          <p:nvPr/>
        </p:nvSpPr>
        <p:spPr>
          <a:xfrm>
            <a:off x="5975230" y="968317"/>
            <a:ext cx="6118285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err="1">
                <a:solidFill>
                  <a:srgbClr val="0000CD"/>
                </a:solidFill>
              </a:rPr>
              <a:t>def</a:t>
            </a:r>
            <a:r>
              <a:rPr lang="ru-RU" dirty="0"/>
              <a:t> </a:t>
            </a:r>
            <a:r>
              <a:rPr lang="ru-RU" err="1"/>
              <a:t>my_function</a:t>
            </a:r>
            <a:r>
              <a:rPr lang="ru-RU" dirty="0"/>
              <a:t>(*</a:t>
            </a:r>
            <a:r>
              <a:rPr lang="ru-RU" err="1"/>
              <a:t>kids</a:t>
            </a:r>
            <a:r>
              <a:rPr lang="ru-RU" dirty="0"/>
              <a:t>):</a:t>
            </a:r>
            <a:r>
              <a:rPr lang="en-US" dirty="0"/>
              <a:t>​</a:t>
            </a:r>
            <a:br>
              <a:rPr lang="en-US" dirty="0"/>
            </a:br>
            <a:r>
              <a:rPr lang="ru-RU" dirty="0"/>
              <a:t>  </a:t>
            </a:r>
            <a:r>
              <a:rPr lang="ru-RU" err="1">
                <a:solidFill>
                  <a:srgbClr val="0000CD"/>
                </a:solidFill>
              </a:rPr>
              <a:t>print</a:t>
            </a:r>
            <a:r>
              <a:rPr lang="ru-RU" dirty="0"/>
              <a:t>(</a:t>
            </a:r>
            <a:r>
              <a:rPr lang="ru-RU" dirty="0">
                <a:solidFill>
                  <a:srgbClr val="A52A2A"/>
                </a:solidFill>
              </a:rPr>
              <a:t>"The </a:t>
            </a:r>
            <a:r>
              <a:rPr lang="ru-RU" err="1">
                <a:solidFill>
                  <a:srgbClr val="A52A2A"/>
                </a:solidFill>
              </a:rPr>
              <a:t>youngest</a:t>
            </a:r>
            <a:r>
              <a:rPr lang="ru-RU" dirty="0">
                <a:solidFill>
                  <a:srgbClr val="A52A2A"/>
                </a:solidFill>
              </a:rPr>
              <a:t> </a:t>
            </a:r>
            <a:r>
              <a:rPr lang="ru-RU" err="1">
                <a:solidFill>
                  <a:srgbClr val="A52A2A"/>
                </a:solidFill>
              </a:rPr>
              <a:t>child</a:t>
            </a:r>
            <a:r>
              <a:rPr lang="ru-RU" dirty="0">
                <a:solidFill>
                  <a:srgbClr val="A52A2A"/>
                </a:solidFill>
              </a:rPr>
              <a:t> </a:t>
            </a:r>
            <a:r>
              <a:rPr lang="ru-RU" err="1">
                <a:solidFill>
                  <a:srgbClr val="A52A2A"/>
                </a:solidFill>
              </a:rPr>
              <a:t>is</a:t>
            </a:r>
            <a:r>
              <a:rPr lang="ru-RU" dirty="0">
                <a:solidFill>
                  <a:srgbClr val="A52A2A"/>
                </a:solidFill>
              </a:rPr>
              <a:t> "</a:t>
            </a:r>
            <a:r>
              <a:rPr lang="ru-RU" dirty="0"/>
              <a:t> + </a:t>
            </a:r>
            <a:r>
              <a:rPr lang="ru-RU" err="1"/>
              <a:t>kids</a:t>
            </a:r>
            <a:r>
              <a:rPr lang="ru-RU" dirty="0"/>
              <a:t>[</a:t>
            </a:r>
            <a:r>
              <a:rPr lang="ru-RU" dirty="0">
                <a:solidFill>
                  <a:srgbClr val="FF0000"/>
                </a:solidFill>
              </a:rPr>
              <a:t>2</a:t>
            </a:r>
            <a:r>
              <a:rPr lang="ru-RU" dirty="0"/>
              <a:t>])</a:t>
            </a:r>
            <a:r>
              <a:rPr lang="en-US" dirty="0"/>
              <a:t>​</a:t>
            </a:r>
            <a:br>
              <a:rPr lang="en-US" dirty="0"/>
            </a:br>
            <a:r>
              <a:rPr lang="en-US" dirty="0"/>
              <a:t>​</a:t>
            </a:r>
            <a:br>
              <a:rPr lang="en-US" dirty="0"/>
            </a:br>
            <a:r>
              <a:rPr lang="ru-RU" err="1"/>
              <a:t>my_function</a:t>
            </a:r>
            <a:r>
              <a:rPr lang="ru-RU" dirty="0"/>
              <a:t>(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err="1">
                <a:solidFill>
                  <a:srgbClr val="A52A2A"/>
                </a:solidFill>
              </a:rPr>
              <a:t>Emil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dirty="0"/>
              <a:t>, 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err="1">
                <a:solidFill>
                  <a:srgbClr val="A52A2A"/>
                </a:solidFill>
              </a:rPr>
              <a:t>Tobias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dirty="0"/>
              <a:t>, 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err="1">
                <a:solidFill>
                  <a:srgbClr val="A52A2A"/>
                </a:solidFill>
              </a:rPr>
              <a:t>Linus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dirty="0"/>
              <a:t>) </a:t>
            </a:r>
            <a:r>
              <a:rPr lang="en-US" dirty="0"/>
              <a:t>​</a:t>
            </a:r>
          </a:p>
          <a:p>
            <a:r>
              <a:rPr lang="ru-RU" dirty="0"/>
              <a:t>​</a:t>
            </a:r>
          </a:p>
          <a:p>
            <a:r>
              <a:rPr lang="ru-RU" err="1">
                <a:solidFill>
                  <a:srgbClr val="0000CD"/>
                </a:solidFill>
              </a:rPr>
              <a:t>def</a:t>
            </a:r>
            <a:r>
              <a:rPr lang="ru-RU" dirty="0"/>
              <a:t> </a:t>
            </a:r>
            <a:r>
              <a:rPr lang="ru-RU" err="1"/>
              <a:t>my_function</a:t>
            </a:r>
            <a:r>
              <a:rPr lang="ru-RU" dirty="0"/>
              <a:t>(**</a:t>
            </a:r>
            <a:r>
              <a:rPr lang="ru-RU" err="1"/>
              <a:t>kid</a:t>
            </a:r>
            <a:r>
              <a:rPr lang="ru-RU" dirty="0"/>
              <a:t>):</a:t>
            </a:r>
            <a:r>
              <a:rPr lang="en-US" dirty="0"/>
              <a:t>​</a:t>
            </a:r>
            <a:br>
              <a:rPr lang="en-US" dirty="0"/>
            </a:br>
            <a:r>
              <a:rPr lang="ru-RU" dirty="0"/>
              <a:t>  </a:t>
            </a:r>
            <a:r>
              <a:rPr lang="ru-RU" err="1">
                <a:solidFill>
                  <a:srgbClr val="0000CD"/>
                </a:solidFill>
              </a:rPr>
              <a:t>print</a:t>
            </a:r>
            <a:r>
              <a:rPr lang="ru-RU" dirty="0"/>
              <a:t>(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err="1">
                <a:solidFill>
                  <a:srgbClr val="A52A2A"/>
                </a:solidFill>
              </a:rPr>
              <a:t>His</a:t>
            </a:r>
            <a:r>
              <a:rPr lang="ru-RU" dirty="0">
                <a:solidFill>
                  <a:srgbClr val="A52A2A"/>
                </a:solidFill>
              </a:rPr>
              <a:t> </a:t>
            </a:r>
            <a:r>
              <a:rPr lang="ru-RU" err="1">
                <a:solidFill>
                  <a:srgbClr val="A52A2A"/>
                </a:solidFill>
              </a:rPr>
              <a:t>last</a:t>
            </a:r>
            <a:r>
              <a:rPr lang="ru-RU" dirty="0">
                <a:solidFill>
                  <a:srgbClr val="A52A2A"/>
                </a:solidFill>
              </a:rPr>
              <a:t> </a:t>
            </a:r>
            <a:r>
              <a:rPr lang="ru-RU" err="1">
                <a:solidFill>
                  <a:srgbClr val="A52A2A"/>
                </a:solidFill>
              </a:rPr>
              <a:t>name</a:t>
            </a:r>
            <a:r>
              <a:rPr lang="ru-RU" dirty="0">
                <a:solidFill>
                  <a:srgbClr val="A52A2A"/>
                </a:solidFill>
              </a:rPr>
              <a:t> </a:t>
            </a:r>
            <a:r>
              <a:rPr lang="ru-RU" err="1">
                <a:solidFill>
                  <a:srgbClr val="A52A2A"/>
                </a:solidFill>
              </a:rPr>
              <a:t>is</a:t>
            </a:r>
            <a:r>
              <a:rPr lang="ru-RU" dirty="0">
                <a:solidFill>
                  <a:srgbClr val="A52A2A"/>
                </a:solidFill>
              </a:rPr>
              <a:t> "</a:t>
            </a:r>
            <a:r>
              <a:rPr lang="ru-RU" dirty="0"/>
              <a:t> + </a:t>
            </a:r>
            <a:r>
              <a:rPr lang="ru-RU" err="1"/>
              <a:t>kid</a:t>
            </a:r>
            <a:r>
              <a:rPr lang="ru-RU" dirty="0"/>
              <a:t>[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err="1">
                <a:solidFill>
                  <a:srgbClr val="A52A2A"/>
                </a:solidFill>
              </a:rPr>
              <a:t>lname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dirty="0"/>
              <a:t>])</a:t>
            </a:r>
            <a:r>
              <a:rPr lang="en-US" dirty="0"/>
              <a:t>​</a:t>
            </a:r>
            <a:br>
              <a:rPr lang="en-US" dirty="0"/>
            </a:br>
            <a:r>
              <a:rPr lang="en-US" dirty="0"/>
              <a:t>​</a:t>
            </a:r>
            <a:br>
              <a:rPr lang="en-US" dirty="0"/>
            </a:br>
            <a:r>
              <a:rPr lang="ru-RU" err="1"/>
              <a:t>my_function</a:t>
            </a:r>
            <a:r>
              <a:rPr lang="ru-RU" dirty="0"/>
              <a:t>(</a:t>
            </a:r>
            <a:r>
              <a:rPr lang="ru-RU" err="1"/>
              <a:t>fname</a:t>
            </a:r>
            <a:r>
              <a:rPr lang="ru-RU" dirty="0"/>
              <a:t> = 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err="1">
                <a:solidFill>
                  <a:srgbClr val="A52A2A"/>
                </a:solidFill>
              </a:rPr>
              <a:t>Tobias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dirty="0"/>
              <a:t>, </a:t>
            </a:r>
            <a:r>
              <a:rPr lang="ru-RU" err="1"/>
              <a:t>lname</a:t>
            </a:r>
            <a:r>
              <a:rPr lang="ru-RU" dirty="0"/>
              <a:t> = 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err="1">
                <a:solidFill>
                  <a:srgbClr val="A52A2A"/>
                </a:solidFill>
              </a:rPr>
              <a:t>Refsnes</a:t>
            </a:r>
            <a:r>
              <a:rPr lang="ru-RU" dirty="0">
                <a:solidFill>
                  <a:srgbClr val="A52A2A"/>
                </a:solidFill>
              </a:rPr>
              <a:t>"</a:t>
            </a:r>
            <a:r>
              <a:rPr lang="ru-RU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936724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50F6ED-C9A2-746F-23D3-9C01A02D5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1605" y="365125"/>
            <a:ext cx="7852195" cy="1109903"/>
          </a:xfrm>
        </p:spPr>
        <p:txBody>
          <a:bodyPr/>
          <a:lstStyle/>
          <a:p>
            <a:r>
              <a:rPr lang="ru-RU" dirty="0" err="1"/>
              <a:t>Methods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functions</a:t>
            </a:r>
            <a:endParaRPr lang="en-US" dirty="0" err="1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01E2B9-0FEB-EC15-835D-835E05780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3909" y="1975737"/>
            <a:ext cx="6141863" cy="444806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ru-RU" sz="1100" dirty="0">
              <a:latin typeface="Consolas"/>
              <a:ea typeface="+mn-lt"/>
              <a:cs typeface="+mn-lt"/>
            </a:endParaRPr>
          </a:p>
          <a:p>
            <a:pPr>
              <a:buNone/>
            </a:pPr>
            <a:endParaRPr lang="ru-RU" sz="1100" dirty="0">
              <a:latin typeface="Consolas"/>
              <a:ea typeface="+mn-lt"/>
              <a:cs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020331-5AAB-24A8-7EF3-84CD9E391A2F}"/>
              </a:ext>
            </a:extLst>
          </p:cNvPr>
          <p:cNvSpPr txBox="1"/>
          <p:nvPr/>
        </p:nvSpPr>
        <p:spPr>
          <a:xfrm>
            <a:off x="562232" y="1974154"/>
            <a:ext cx="5466217" cy="26622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af-ZA" sz="1100" i="1" dirty="0">
                <a:solidFill>
                  <a:srgbClr val="8C8C8C"/>
                </a:solidFill>
                <a:latin typeface="Consolas"/>
              </a:rPr>
              <a:t>#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Ask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the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user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to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enter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their</a:t>
            </a:r>
            <a:br>
              <a:rPr lang="af-ZA" sz="1100" i="1" dirty="0">
                <a:latin typeface="Consolas"/>
              </a:rPr>
            </a:br>
            <a:r>
              <a:rPr lang="af-ZA" sz="1100" i="1" err="1">
                <a:solidFill>
                  <a:srgbClr val="8C8C8C"/>
                </a:solidFill>
                <a:latin typeface="Consolas"/>
              </a:rPr>
              <a:t>def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err="1">
                <a:solidFill>
                  <a:srgbClr val="00627A"/>
                </a:solidFill>
                <a:latin typeface="Consolas"/>
              </a:rPr>
              <a:t>greet_user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()</a:t>
            </a:r>
            <a:r>
              <a:rPr lang="af-ZA" sz="1100" dirty="0">
                <a:solidFill>
                  <a:srgbClr val="080808"/>
                </a:solidFill>
                <a:latin typeface="Consolas"/>
              </a:rPr>
              <a:t>:</a:t>
            </a:r>
            <a:br>
              <a:rPr lang="af-ZA" sz="1100" dirty="0">
                <a:latin typeface="Consolas"/>
              </a:rPr>
            </a:br>
            <a:r>
              <a:rPr lang="af-ZA" sz="1100" dirty="0">
                <a:solidFill>
                  <a:srgbClr val="080808"/>
                </a:solidFill>
                <a:latin typeface="Consolas"/>
              </a:rPr>
              <a:t>    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#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function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input()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asks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input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from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console</a:t>
            </a:r>
            <a:br>
              <a:rPr lang="af-ZA" sz="1100" i="1" dirty="0">
                <a:latin typeface="Consolas"/>
              </a:rPr>
            </a:br>
            <a:r>
              <a:rPr lang="af-ZA" sz="11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af-ZA" sz="1100" dirty="0">
                <a:solidFill>
                  <a:srgbClr val="000000"/>
                </a:solidFill>
                <a:latin typeface="Consolas"/>
              </a:rPr>
              <a:t>name </a:t>
            </a:r>
            <a:r>
              <a:rPr lang="af-ZA" sz="1100" dirty="0">
                <a:solidFill>
                  <a:srgbClr val="080808"/>
                </a:solidFill>
                <a:latin typeface="Consolas"/>
              </a:rPr>
              <a:t>= </a:t>
            </a:r>
            <a:r>
              <a:rPr lang="af-ZA" sz="1100" dirty="0">
                <a:solidFill>
                  <a:srgbClr val="000080"/>
                </a:solidFill>
                <a:latin typeface="Consolas"/>
              </a:rPr>
              <a:t>input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af-ZA" sz="1100" dirty="0">
                <a:solidFill>
                  <a:srgbClr val="067D17"/>
                </a:solidFill>
                <a:latin typeface="Consolas"/>
              </a:rPr>
              <a:t>"</a:t>
            </a:r>
            <a:r>
              <a:rPr lang="af-ZA" sz="1100" err="1">
                <a:solidFill>
                  <a:srgbClr val="067D17"/>
                </a:solidFill>
                <a:latin typeface="Consolas"/>
              </a:rPr>
              <a:t>Please</a:t>
            </a:r>
            <a:r>
              <a:rPr lang="af-ZA" sz="1100" dirty="0">
                <a:solidFill>
                  <a:srgbClr val="067D17"/>
                </a:solidFill>
                <a:latin typeface="Consolas"/>
              </a:rPr>
              <a:t> enter </a:t>
            </a:r>
            <a:r>
              <a:rPr lang="af-ZA" sz="1100" err="1">
                <a:solidFill>
                  <a:srgbClr val="067D17"/>
                </a:solidFill>
                <a:latin typeface="Consolas"/>
              </a:rPr>
              <a:t>your</a:t>
            </a:r>
            <a:r>
              <a:rPr lang="af-ZA" sz="1100" dirty="0">
                <a:solidFill>
                  <a:srgbClr val="067D17"/>
                </a:solidFill>
                <a:latin typeface="Consolas"/>
              </a:rPr>
              <a:t> name: "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af-ZA" sz="1100" dirty="0">
                <a:latin typeface="Consolas"/>
              </a:rPr>
            </a:br>
            <a:r>
              <a:rPr lang="af-ZA" sz="11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af-ZA" sz="1100" dirty="0">
                <a:solidFill>
                  <a:srgbClr val="000000"/>
                </a:solidFill>
                <a:latin typeface="Consolas"/>
              </a:rPr>
              <a:t>name </a:t>
            </a:r>
            <a:r>
              <a:rPr lang="af-ZA" sz="1100" dirty="0">
                <a:solidFill>
                  <a:srgbClr val="080808"/>
                </a:solidFill>
                <a:latin typeface="Consolas"/>
              </a:rPr>
              <a:t>= </a:t>
            </a:r>
            <a:r>
              <a:rPr lang="af-ZA" sz="1100" err="1">
                <a:solidFill>
                  <a:srgbClr val="000000"/>
                </a:solidFill>
                <a:latin typeface="Consolas"/>
              </a:rPr>
              <a:t>name</a:t>
            </a:r>
            <a:r>
              <a:rPr lang="af-ZA" sz="1100" err="1">
                <a:solidFill>
                  <a:srgbClr val="080808"/>
                </a:solidFill>
                <a:latin typeface="Consolas"/>
              </a:rPr>
              <a:t>.capitalize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()</a:t>
            </a:r>
            <a:br>
              <a:rPr lang="af-ZA" sz="1100" dirty="0">
                <a:latin typeface="Consolas"/>
              </a:rPr>
            </a:br>
            <a:br>
              <a:rPr lang="af-ZA" sz="1100" dirty="0">
                <a:latin typeface="Consolas"/>
              </a:rPr>
            </a:br>
            <a:r>
              <a:rPr lang="af-ZA" sz="11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#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Print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the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greeting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message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with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af-ZA" sz="1100" i="1" err="1">
                <a:solidFill>
                  <a:srgbClr val="8C8C8C"/>
                </a:solidFill>
                <a:latin typeface="Consolas"/>
              </a:rPr>
              <a:t>custom</a:t>
            </a:r>
            <a:r>
              <a:rPr lang="af-ZA" sz="1100" i="1" dirty="0">
                <a:solidFill>
                  <a:srgbClr val="8C8C8C"/>
                </a:solidFill>
                <a:latin typeface="Consolas"/>
              </a:rPr>
              <a:t> name</a:t>
            </a:r>
            <a:br>
              <a:rPr lang="af-ZA" sz="1100" i="1" dirty="0">
                <a:latin typeface="Consolas"/>
              </a:rPr>
            </a:br>
            <a:r>
              <a:rPr lang="af-ZA" sz="11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af-ZA" sz="110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af-ZA" sz="1100" err="1">
                <a:solidFill>
                  <a:srgbClr val="067D17"/>
                </a:solidFill>
                <a:latin typeface="Consolas"/>
              </a:rPr>
              <a:t>f"Hello</a:t>
            </a:r>
            <a:r>
              <a:rPr lang="af-ZA" sz="1100" dirty="0">
                <a:solidFill>
                  <a:srgbClr val="067D17"/>
                </a:solidFill>
                <a:latin typeface="Consolas"/>
              </a:rPr>
              <a:t>, 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{</a:t>
            </a:r>
            <a:r>
              <a:rPr lang="af-ZA" sz="1100" dirty="0">
                <a:solidFill>
                  <a:srgbClr val="000000"/>
                </a:solidFill>
                <a:latin typeface="Consolas"/>
              </a:rPr>
              <a:t>name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}</a:t>
            </a:r>
            <a:r>
              <a:rPr lang="af-ZA" sz="1100" dirty="0">
                <a:solidFill>
                  <a:srgbClr val="067D17"/>
                </a:solidFill>
                <a:latin typeface="Consolas"/>
              </a:rPr>
              <a:t>!"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af-ZA" sz="1100" dirty="0">
                <a:latin typeface="Consolas"/>
              </a:rPr>
            </a:br>
            <a:br>
              <a:rPr lang="af-ZA" sz="1100" dirty="0">
                <a:latin typeface="Consolas"/>
              </a:rPr>
            </a:br>
            <a:br>
              <a:rPr lang="af-ZA" sz="1100" dirty="0">
                <a:latin typeface="Consolas"/>
              </a:rPr>
            </a:br>
            <a:r>
              <a:rPr lang="af-ZA" sz="1100" err="1">
                <a:solidFill>
                  <a:srgbClr val="3F9101"/>
                </a:solidFill>
                <a:latin typeface="Consolas"/>
              </a:rPr>
              <a:t>if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 </a:t>
            </a:r>
            <a:r>
              <a:rPr lang="af-ZA" sz="1100" dirty="0">
                <a:solidFill>
                  <a:srgbClr val="080808"/>
                </a:solidFill>
                <a:latin typeface="Consolas"/>
              </a:rPr>
              <a:t>__name__ == </a:t>
            </a:r>
            <a:r>
              <a:rPr lang="af-ZA" sz="1100" dirty="0">
                <a:solidFill>
                  <a:srgbClr val="067D17"/>
                </a:solidFill>
                <a:latin typeface="Consolas"/>
              </a:rPr>
              <a:t>'__</a:t>
            </a:r>
            <a:r>
              <a:rPr lang="af-ZA" sz="1100" err="1">
                <a:solidFill>
                  <a:srgbClr val="067D17"/>
                </a:solidFill>
                <a:latin typeface="Consolas"/>
              </a:rPr>
              <a:t>main</a:t>
            </a:r>
            <a:r>
              <a:rPr lang="af-ZA" sz="1100" dirty="0">
                <a:solidFill>
                  <a:srgbClr val="067D17"/>
                </a:solidFill>
                <a:latin typeface="Consolas"/>
              </a:rPr>
              <a:t>__'</a:t>
            </a:r>
            <a:r>
              <a:rPr lang="af-ZA" sz="1100" dirty="0">
                <a:solidFill>
                  <a:srgbClr val="080808"/>
                </a:solidFill>
                <a:latin typeface="Consolas"/>
              </a:rPr>
              <a:t>:</a:t>
            </a:r>
            <a:br>
              <a:rPr lang="af-ZA" sz="1100" dirty="0">
                <a:latin typeface="Consolas"/>
              </a:rPr>
            </a:br>
            <a:r>
              <a:rPr lang="af-ZA" sz="1100" dirty="0">
                <a:solidFill>
                  <a:srgbClr val="080808"/>
                </a:solidFill>
                <a:latin typeface="Consolas"/>
              </a:rPr>
              <a:t>    </a:t>
            </a:r>
            <a:r>
              <a:rPr lang="af-ZA" sz="1100" err="1">
                <a:solidFill>
                  <a:srgbClr val="080808"/>
                </a:solidFill>
                <a:latin typeface="Consolas"/>
              </a:rPr>
              <a:t>greet_user</a:t>
            </a:r>
            <a:r>
              <a:rPr lang="af-ZA" sz="1100" dirty="0">
                <a:solidFill>
                  <a:srgbClr val="3F9101"/>
                </a:solidFill>
                <a:latin typeface="Consolas"/>
              </a:rPr>
              <a:t>()</a:t>
            </a:r>
            <a:br>
              <a:rPr lang="af-ZA" sz="1100" dirty="0">
                <a:latin typeface="Consolas"/>
              </a:rPr>
            </a:br>
            <a:endParaRPr lang="af-ZA" sz="1100" dirty="0">
              <a:solidFill>
                <a:srgbClr val="3F9101"/>
              </a:solidFill>
              <a:latin typeface="Consolas"/>
            </a:endParaRPr>
          </a:p>
          <a:p>
            <a:pPr algn="l"/>
            <a:endParaRPr lang="af-ZA" sz="2400" dirty="0">
              <a:solidFill>
                <a:srgbClr val="3F910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063C69-F2A7-7D31-BBCA-7A9F4A855457}"/>
              </a:ext>
            </a:extLst>
          </p:cNvPr>
          <p:cNvSpPr txBox="1"/>
          <p:nvPr/>
        </p:nvSpPr>
        <p:spPr>
          <a:xfrm>
            <a:off x="6033144" y="1706034"/>
            <a:ext cx="5124191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ru-RU" dirty="0" err="1"/>
              <a:t>Ask</a:t>
            </a:r>
            <a:r>
              <a:rPr lang="ru-RU" dirty="0"/>
              <a:t> </a:t>
            </a:r>
            <a:r>
              <a:rPr lang="ru-RU" dirty="0" err="1"/>
              <a:t>firstname</a:t>
            </a:r>
            <a:endParaRPr lang="ru-RU" dirty="0"/>
          </a:p>
          <a:p>
            <a:pPr marL="342900" indent="-342900">
              <a:buAutoNum type="arabicPeriod"/>
            </a:pPr>
            <a:r>
              <a:rPr lang="ru-RU" dirty="0" err="1"/>
              <a:t>Ask</a:t>
            </a:r>
            <a:r>
              <a:rPr lang="ru-RU" dirty="0"/>
              <a:t> </a:t>
            </a:r>
            <a:r>
              <a:rPr lang="ru-RU" dirty="0" err="1"/>
              <a:t>lastname</a:t>
            </a:r>
            <a:endParaRPr lang="ru-RU" dirty="0"/>
          </a:p>
          <a:p>
            <a:pPr marL="342900" indent="-342900">
              <a:buAutoNum type="arabicPeriod"/>
            </a:pPr>
            <a:r>
              <a:rPr lang="ru-RU" dirty="0" err="1"/>
              <a:t>Ask</a:t>
            </a:r>
            <a:r>
              <a:rPr lang="ru-RU" dirty="0"/>
              <a:t> </a:t>
            </a:r>
            <a:r>
              <a:rPr lang="ru-RU" dirty="0" err="1"/>
              <a:t>users</a:t>
            </a:r>
            <a:r>
              <a:rPr lang="ru-RU" dirty="0"/>
              <a:t> </a:t>
            </a:r>
            <a:r>
              <a:rPr lang="ru-RU" dirty="0" err="1"/>
              <a:t>age</a:t>
            </a:r>
            <a:r>
              <a:rPr lang="ru-RU" dirty="0"/>
              <a:t>  ( </a:t>
            </a:r>
            <a:r>
              <a:rPr lang="ru-RU" dirty="0" err="1"/>
              <a:t>int</a:t>
            </a:r>
            <a:r>
              <a:rPr lang="ru-RU" dirty="0"/>
              <a:t>(</a:t>
            </a:r>
            <a:r>
              <a:rPr lang="ru-RU" dirty="0" err="1"/>
              <a:t>input</a:t>
            </a:r>
            <a:r>
              <a:rPr lang="ru-RU" dirty="0"/>
              <a:t>("</a:t>
            </a:r>
            <a:r>
              <a:rPr lang="ru-RU" dirty="0" err="1"/>
              <a:t>Age</a:t>
            </a:r>
            <a:r>
              <a:rPr lang="ru-RU" dirty="0"/>
              <a:t>?"))</a:t>
            </a:r>
          </a:p>
          <a:p>
            <a:pPr marL="342900" indent="-342900">
              <a:buAutoNum type="arabicPeriod"/>
            </a:pPr>
            <a:r>
              <a:rPr lang="ru-RU" err="1"/>
              <a:t>Printout</a:t>
            </a:r>
            <a:r>
              <a:rPr lang="ru-RU" dirty="0"/>
              <a:t>  </a:t>
            </a:r>
            <a:r>
              <a:rPr lang="ru-RU" err="1"/>
              <a:t>results</a:t>
            </a:r>
            <a:endParaRPr lang="ru-RU" dirty="0" err="1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r>
              <a:rPr lang="ru-RU" dirty="0" err="1"/>
              <a:t>Create</a:t>
            </a:r>
            <a:r>
              <a:rPr lang="ru-RU" dirty="0"/>
              <a:t> </a:t>
            </a:r>
            <a:r>
              <a:rPr lang="ru-RU" dirty="0" err="1"/>
              <a:t>function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gettting</a:t>
            </a:r>
            <a:r>
              <a:rPr lang="ru-RU" dirty="0"/>
              <a:t> </a:t>
            </a:r>
            <a:r>
              <a:rPr lang="ru-RU" dirty="0" err="1"/>
              <a:t>user</a:t>
            </a:r>
            <a:r>
              <a:rPr lang="ru-RU" dirty="0"/>
              <a:t> </a:t>
            </a:r>
            <a:r>
              <a:rPr lang="ru-RU" dirty="0" err="1"/>
              <a:t>data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dict</a:t>
            </a:r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r>
              <a:rPr lang="ru-RU" dirty="0" err="1"/>
              <a:t>Ask</a:t>
            </a:r>
            <a:r>
              <a:rPr lang="ru-RU" dirty="0"/>
              <a:t> </a:t>
            </a:r>
            <a:r>
              <a:rPr lang="ru-RU" dirty="0" err="1"/>
              <a:t>users</a:t>
            </a:r>
            <a:r>
              <a:rPr lang="ru-RU" dirty="0"/>
              <a:t> </a:t>
            </a:r>
            <a:r>
              <a:rPr lang="ru-RU" dirty="0" err="1"/>
              <a:t>data</a:t>
            </a:r>
            <a:r>
              <a:rPr lang="ru-RU" dirty="0"/>
              <a:t> 5 </a:t>
            </a:r>
            <a:r>
              <a:rPr lang="ru-RU" dirty="0" err="1"/>
              <a:t>times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store</a:t>
            </a:r>
            <a:r>
              <a:rPr lang="ru-RU" dirty="0"/>
              <a:t> </a:t>
            </a:r>
            <a:r>
              <a:rPr lang="ru-RU" dirty="0" err="1"/>
              <a:t>as</a:t>
            </a:r>
            <a:r>
              <a:rPr lang="ru-RU" dirty="0"/>
              <a:t> </a:t>
            </a:r>
            <a:r>
              <a:rPr lang="ru-RU" dirty="0" err="1"/>
              <a:t>list</a:t>
            </a:r>
          </a:p>
          <a:p>
            <a:pPr marL="342900" indent="-342900">
              <a:buAutoNum type="arabicPeriod"/>
            </a:pPr>
            <a:r>
              <a:rPr lang="ru-RU" dirty="0"/>
              <a:t>Display </a:t>
            </a:r>
            <a:r>
              <a:rPr lang="ru-RU" dirty="0" err="1"/>
              <a:t>all</a:t>
            </a:r>
            <a:r>
              <a:rPr lang="ru-RU" dirty="0"/>
              <a:t> </a:t>
            </a:r>
            <a:r>
              <a:rPr lang="ru-RU" dirty="0" err="1"/>
              <a:t>entered</a:t>
            </a:r>
            <a:r>
              <a:rPr lang="ru-RU" dirty="0"/>
              <a:t> </a:t>
            </a:r>
            <a:r>
              <a:rPr lang="ru-RU" dirty="0" err="1"/>
              <a:t>users</a:t>
            </a:r>
            <a:r>
              <a:rPr lang="ru-RU" dirty="0"/>
              <a:t> </a:t>
            </a:r>
            <a:r>
              <a:rPr lang="ru-RU" dirty="0" err="1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2086172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0198DC-3722-FE17-754C-2A21D6F47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1501" y="127899"/>
            <a:ext cx="7532299" cy="829545"/>
          </a:xfrm>
        </p:spPr>
        <p:txBody>
          <a:bodyPr/>
          <a:lstStyle/>
          <a:p>
            <a:r>
              <a:rPr lang="ru-RU" dirty="0"/>
              <a:t>List -&gt; </a:t>
            </a:r>
            <a:r>
              <a:rPr lang="ru-RU" dirty="0" err="1"/>
              <a:t>Array</a:t>
            </a:r>
            <a:r>
              <a:rPr lang="ru-RU" dirty="0"/>
              <a:t> -&gt; </a:t>
            </a:r>
            <a:r>
              <a:rPr lang="ru-RU" dirty="0" err="1"/>
              <a:t>String</a:t>
            </a:r>
            <a:r>
              <a:rPr lang="ru-RU" dirty="0"/>
              <a:t> -&gt; </a:t>
            </a:r>
            <a:r>
              <a:rPr lang="ru-RU" dirty="0" err="1"/>
              <a:t>chars</a:t>
            </a:r>
            <a:endParaRPr lang="en-US" dirty="0" err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534AD6-3120-9D1F-581B-7A45E6EB2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380" y="2097944"/>
            <a:ext cx="11137420" cy="1432416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buNone/>
            </a:pPr>
            <a:r>
              <a:rPr lang="ru-RU" sz="2100" dirty="0" err="1">
                <a:solidFill>
                  <a:srgbClr val="0033B3"/>
                </a:solidFill>
                <a:latin typeface="Consolas"/>
              </a:rPr>
              <a:t>if</a:t>
            </a:r>
            <a:r>
              <a:rPr lang="ru-RU" sz="2100" dirty="0">
                <a:solidFill>
                  <a:srgbClr val="0033B3"/>
                </a:solidFill>
                <a:latin typeface="Consolas"/>
              </a:rPr>
              <a:t> 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__</a:t>
            </a:r>
            <a:r>
              <a:rPr lang="ru-RU" sz="2100" dirty="0" err="1">
                <a:solidFill>
                  <a:srgbClr val="080808"/>
                </a:solidFill>
                <a:latin typeface="Consolas"/>
              </a:rPr>
              <a:t>name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__ ==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'__</a:t>
            </a:r>
            <a:r>
              <a:rPr lang="ru-RU" sz="2100" dirty="0" err="1">
                <a:solidFill>
                  <a:srgbClr val="067D17"/>
                </a:solidFill>
                <a:latin typeface="Consolas"/>
              </a:rPr>
              <a:t>main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__'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:</a:t>
            </a:r>
            <a:br>
              <a:rPr lang="ru-RU" sz="2100" dirty="0">
                <a:solidFill>
                  <a:srgbClr val="080808"/>
                </a:solidFill>
                <a:latin typeface="Consolas"/>
              </a:rPr>
            </a:br>
            <a:r>
              <a:rPr lang="ru-RU" sz="2100" dirty="0">
                <a:solidFill>
                  <a:srgbClr val="080808"/>
                </a:solidFill>
                <a:latin typeface="Consolas"/>
              </a:rPr>
              <a:t>    </a:t>
            </a:r>
            <a:r>
              <a:rPr lang="ru-RU" sz="2100" dirty="0" err="1">
                <a:solidFill>
                  <a:srgbClr val="080808"/>
                </a:solidFill>
                <a:latin typeface="Consolas"/>
              </a:rPr>
              <a:t>array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: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 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= 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'H'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'e'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'l'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'l'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'o'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 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's'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't'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'u'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'd'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'e'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'n'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, </a:t>
            </a:r>
            <a:r>
              <a:rPr lang="ru-RU" sz="2100" dirty="0">
                <a:solidFill>
                  <a:srgbClr val="067D17"/>
                </a:solidFill>
                <a:latin typeface="Consolas"/>
              </a:rPr>
              <a:t>'t'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]</a:t>
            </a:r>
            <a:br>
              <a:rPr lang="ru-RU" sz="2100" dirty="0">
                <a:solidFill>
                  <a:srgbClr val="3F9101"/>
                </a:solidFill>
                <a:latin typeface="Consolas"/>
              </a:rPr>
            </a:br>
            <a:br>
              <a:rPr lang="ru-RU" sz="2100" dirty="0">
                <a:solidFill>
                  <a:srgbClr val="3F9101"/>
                </a:solidFill>
                <a:latin typeface="Consolas"/>
              </a:rPr>
            </a:br>
            <a:r>
              <a:rPr lang="ru-RU" sz="21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ru-RU" sz="21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ru-RU" sz="2100" dirty="0" err="1">
                <a:solidFill>
                  <a:srgbClr val="080808"/>
                </a:solidFill>
                <a:latin typeface="Consolas"/>
              </a:rPr>
              <a:t>array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ru-RU" sz="2100" dirty="0">
                <a:solidFill>
                  <a:srgbClr val="1750EB"/>
                </a:solidFill>
                <a:latin typeface="Consolas"/>
              </a:rPr>
              <a:t>0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] 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+ </a:t>
            </a:r>
            <a:r>
              <a:rPr lang="ru-RU" sz="2100" dirty="0" err="1">
                <a:solidFill>
                  <a:srgbClr val="080808"/>
                </a:solidFill>
                <a:latin typeface="Consolas"/>
              </a:rPr>
              <a:t>array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ru-RU" sz="2100" dirty="0">
                <a:solidFill>
                  <a:srgbClr val="1750EB"/>
                </a:solidFill>
                <a:latin typeface="Consolas"/>
              </a:rPr>
              <a:t>1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] 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+ </a:t>
            </a:r>
            <a:r>
              <a:rPr lang="ru-RU" sz="2100" dirty="0" err="1">
                <a:solidFill>
                  <a:srgbClr val="080808"/>
                </a:solidFill>
                <a:latin typeface="Consolas"/>
              </a:rPr>
              <a:t>array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ru-RU" sz="2100" dirty="0">
                <a:solidFill>
                  <a:srgbClr val="1750EB"/>
                </a:solidFill>
                <a:latin typeface="Consolas"/>
              </a:rPr>
              <a:t>2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] 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+ </a:t>
            </a:r>
            <a:r>
              <a:rPr lang="ru-RU" sz="2100" dirty="0" err="1">
                <a:solidFill>
                  <a:srgbClr val="080808"/>
                </a:solidFill>
                <a:latin typeface="Consolas"/>
              </a:rPr>
              <a:t>array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ru-RU" sz="2100" dirty="0">
                <a:solidFill>
                  <a:srgbClr val="1750EB"/>
                </a:solidFill>
                <a:latin typeface="Consolas"/>
              </a:rPr>
              <a:t>3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] 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+ </a:t>
            </a:r>
            <a:r>
              <a:rPr lang="ru-RU" sz="2100" dirty="0" err="1">
                <a:solidFill>
                  <a:srgbClr val="080808"/>
                </a:solidFill>
                <a:latin typeface="Consolas"/>
              </a:rPr>
              <a:t>array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ru-RU" sz="2100" dirty="0">
                <a:solidFill>
                  <a:srgbClr val="1750EB"/>
                </a:solidFill>
                <a:latin typeface="Consolas"/>
              </a:rPr>
              <a:t>4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])  </a:t>
            </a:r>
            <a:r>
              <a:rPr lang="ru-RU" sz="2100" i="1" dirty="0">
                <a:solidFill>
                  <a:srgbClr val="8C8C8C"/>
                </a:solidFill>
                <a:latin typeface="Consolas"/>
              </a:rPr>
              <a:t>#output 1: Hello</a:t>
            </a:r>
            <a:br>
              <a:rPr lang="ru-RU" sz="2100" i="1" dirty="0">
                <a:solidFill>
                  <a:srgbClr val="8C8C8C"/>
                </a:solidFill>
                <a:latin typeface="Consolas"/>
              </a:rPr>
            </a:br>
            <a:r>
              <a:rPr lang="ru-RU" sz="21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ru-RU" sz="21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ru-RU" sz="2100" dirty="0" err="1">
                <a:solidFill>
                  <a:srgbClr val="080808"/>
                </a:solidFill>
                <a:latin typeface="Consolas"/>
              </a:rPr>
              <a:t>array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ru-RU" sz="2100" dirty="0">
                <a:solidFill>
                  <a:srgbClr val="1750EB"/>
                </a:solidFill>
                <a:latin typeface="Consolas"/>
              </a:rPr>
              <a:t>0</a:t>
            </a:r>
            <a:r>
              <a:rPr lang="ru-RU" sz="2100" dirty="0">
                <a:solidFill>
                  <a:srgbClr val="080808"/>
                </a:solidFill>
                <a:latin typeface="Consolas"/>
              </a:rPr>
              <a:t>:</a:t>
            </a:r>
            <a:r>
              <a:rPr lang="ru-RU" sz="2100" dirty="0">
                <a:solidFill>
                  <a:srgbClr val="1750EB"/>
                </a:solidFill>
                <a:latin typeface="Consolas"/>
              </a:rPr>
              <a:t>5</a:t>
            </a:r>
            <a:r>
              <a:rPr lang="ru-RU" sz="2100" dirty="0">
                <a:solidFill>
                  <a:srgbClr val="3F9101"/>
                </a:solidFill>
                <a:latin typeface="Consolas"/>
              </a:rPr>
              <a:t>])   </a:t>
            </a:r>
            <a:r>
              <a:rPr lang="ru-RU" sz="2100" i="1" dirty="0">
                <a:solidFill>
                  <a:srgbClr val="8C8C8C"/>
                </a:solidFill>
                <a:latin typeface="Consolas"/>
              </a:rPr>
              <a:t>#output 2: ['H', 'e', 'l', 'l', 'o']</a:t>
            </a:r>
            <a:br>
              <a:rPr lang="ru-RU" sz="2100" i="1" dirty="0">
                <a:solidFill>
                  <a:srgbClr val="8C8C8C"/>
                </a:solidFill>
                <a:latin typeface="Consolas"/>
              </a:rPr>
            </a:br>
            <a:endParaRPr lang="ru-RU" sz="2100" i="1" dirty="0">
              <a:solidFill>
                <a:srgbClr val="8C8C8C"/>
              </a:solidFill>
              <a:latin typeface="Consolas"/>
            </a:endParaRPr>
          </a:p>
          <a:p>
            <a:pPr>
              <a:buNone/>
            </a:pPr>
            <a:endParaRPr lang="ru-RU" sz="1600" dirty="0">
              <a:latin typeface="Consola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8C3DC-BE8C-DAAE-E2D5-4AD176FDA96B}"/>
              </a:ext>
            </a:extLst>
          </p:cNvPr>
          <p:cNvSpPr txBox="1"/>
          <p:nvPr/>
        </p:nvSpPr>
        <p:spPr>
          <a:xfrm>
            <a:off x="295934" y="4089238"/>
            <a:ext cx="7481765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/>
              <a:t>What </a:t>
            </a:r>
            <a:r>
              <a:rPr lang="ru-RU" dirty="0" err="1"/>
              <a:t>data</a:t>
            </a:r>
            <a:r>
              <a:rPr lang="ru-RU" dirty="0"/>
              <a:t> </a:t>
            </a:r>
            <a:r>
              <a:rPr lang="ru-RU" dirty="0" err="1"/>
              <a:t>type</a:t>
            </a:r>
            <a:r>
              <a:rPr lang="ru-RU" dirty="0"/>
              <a:t>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used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variable</a:t>
            </a:r>
            <a:r>
              <a:rPr lang="ru-RU" dirty="0"/>
              <a:t> </a:t>
            </a:r>
            <a:r>
              <a:rPr lang="ru-RU" b="1" dirty="0" err="1"/>
              <a:t>array</a:t>
            </a:r>
            <a:r>
              <a:rPr lang="ru-RU" b="1" dirty="0"/>
              <a:t> </a:t>
            </a:r>
            <a:r>
              <a:rPr lang="ru-RU" dirty="0"/>
              <a:t>?</a:t>
            </a:r>
          </a:p>
          <a:p>
            <a:r>
              <a:rPr lang="ru-RU" dirty="0" err="1"/>
              <a:t>Please</a:t>
            </a:r>
            <a:r>
              <a:rPr lang="ru-RU" dirty="0"/>
              <a:t> </a:t>
            </a:r>
            <a:r>
              <a:rPr lang="ru-RU" dirty="0" err="1"/>
              <a:t>compare</a:t>
            </a:r>
            <a:r>
              <a:rPr lang="ru-RU" dirty="0"/>
              <a:t> </a:t>
            </a:r>
            <a:r>
              <a:rPr lang="ru-RU" b="1" dirty="0"/>
              <a:t>output1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b="1" dirty="0"/>
              <a:t>output2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What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difference</a:t>
            </a:r>
            <a:r>
              <a:rPr lang="ru-RU" dirty="0"/>
              <a:t>? </a:t>
            </a:r>
            <a:r>
              <a:rPr lang="ru-RU" dirty="0" err="1"/>
              <a:t>Why</a:t>
            </a:r>
            <a:r>
              <a:rPr lang="ru-RU" dirty="0"/>
              <a:t> ?</a:t>
            </a:r>
          </a:p>
          <a:p>
            <a:r>
              <a:rPr lang="ru-RU" dirty="0"/>
              <a:t>What </a:t>
            </a:r>
            <a:r>
              <a:rPr lang="ru-RU" dirty="0" err="1"/>
              <a:t>data</a:t>
            </a:r>
            <a:r>
              <a:rPr lang="ru-RU" dirty="0"/>
              <a:t> </a:t>
            </a:r>
            <a:r>
              <a:rPr lang="ru-RU" dirty="0" err="1"/>
              <a:t>type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structure</a:t>
            </a:r>
            <a:r>
              <a:rPr lang="ru-RU" dirty="0"/>
              <a:t> </a:t>
            </a:r>
            <a:r>
              <a:rPr lang="ru-RU" dirty="0" err="1"/>
              <a:t>used</a:t>
            </a:r>
            <a:r>
              <a:rPr lang="ru-R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74504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607E0D-8A1A-5DF1-424B-00D9DF25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096" y="-1498"/>
            <a:ext cx="8366185" cy="1214139"/>
          </a:xfrm>
        </p:spPr>
        <p:txBody>
          <a:bodyPr/>
          <a:lstStyle/>
          <a:p>
            <a:r>
              <a:rPr lang="ru-RU" dirty="0"/>
              <a:t>List -&gt; </a:t>
            </a:r>
            <a:r>
              <a:rPr lang="ru-RU" dirty="0" err="1"/>
              <a:t>Array</a:t>
            </a:r>
            <a:r>
              <a:rPr lang="ru-RU" dirty="0"/>
              <a:t> -&gt; </a:t>
            </a:r>
            <a:r>
              <a:rPr lang="ru-RU" dirty="0" err="1"/>
              <a:t>String</a:t>
            </a:r>
            <a:r>
              <a:rPr lang="ru-RU" dirty="0"/>
              <a:t> -&gt; </a:t>
            </a:r>
            <a:r>
              <a:rPr lang="ru-RU" dirty="0" err="1"/>
              <a:t>chars</a:t>
            </a:r>
          </a:p>
        </p:txBody>
      </p:sp>
      <p:pic>
        <p:nvPicPr>
          <p:cNvPr id="4" name="Рисунок 3" descr="Изображение выглядит как текст, Шрифт, снимок экрана, число&#10;&#10;Автоматически созданное описание">
            <a:extLst>
              <a:ext uri="{FF2B5EF4-FFF2-40B4-BE49-F238E27FC236}">
                <a16:creationId xmlns:a16="http://schemas.microsoft.com/office/drawing/2014/main" id="{8DB64E66-3E6A-0A56-1B8A-1E7B545AF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933" y="1869056"/>
            <a:ext cx="8047727" cy="40256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11890A6-335E-86EF-3B18-2672A0F596EE}"/>
              </a:ext>
            </a:extLst>
          </p:cNvPr>
          <p:cNvSpPr txBox="1"/>
          <p:nvPr/>
        </p:nvSpPr>
        <p:spPr>
          <a:xfrm>
            <a:off x="3049438" y="1054579"/>
            <a:ext cx="783637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Quick tutorial  with examples: </a:t>
            </a:r>
            <a:r>
              <a:rPr lang="ru-RU" dirty="0">
                <a:hlinkClick r:id="rId3"/>
              </a:rPr>
              <a:t>w3school.com/python/strings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536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607E0D-8A1A-5DF1-424B-00D9DF25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096" y="-1498"/>
            <a:ext cx="8366185" cy="1214139"/>
          </a:xfrm>
        </p:spPr>
        <p:txBody>
          <a:bodyPr/>
          <a:lstStyle/>
          <a:p>
            <a:r>
              <a:rPr lang="ru-RU" dirty="0" err="1"/>
              <a:t>Strings</a:t>
            </a:r>
            <a:r>
              <a:rPr lang="ru-RU" dirty="0"/>
              <a:t>: </a:t>
            </a:r>
            <a:r>
              <a:rPr lang="ru-RU" dirty="0" err="1"/>
              <a:t>slicing</a:t>
            </a:r>
          </a:p>
        </p:txBody>
      </p:sp>
      <p:pic>
        <p:nvPicPr>
          <p:cNvPr id="3" name="Рисунок 2" descr="https://media.licdn.com/dms/image/v2/C4E12AQHvbHSOqIs_qA/article-inline_image-shrink_1000_1488/article-inline_image-shrink_1000_1488/0/1605001407375?e=1736380800&amp;v=beta&amp;t=tHEeZR39OR7UpJpPVs_cmmGtdjMUcVvilxIqKt4yA94">
            <a:extLst>
              <a:ext uri="{FF2B5EF4-FFF2-40B4-BE49-F238E27FC236}">
                <a16:creationId xmlns:a16="http://schemas.microsoft.com/office/drawing/2014/main" id="{D6A8D0C2-25BE-5197-1BDD-87169003B2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598" y="2528080"/>
            <a:ext cx="7408651" cy="416691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90A02C-FEFE-6C57-9DC4-62FE615FB781}"/>
              </a:ext>
            </a:extLst>
          </p:cNvPr>
          <p:cNvSpPr txBox="1"/>
          <p:nvPr/>
        </p:nvSpPr>
        <p:spPr>
          <a:xfrm>
            <a:off x="53650" y="4548721"/>
            <a:ext cx="4703948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 err="1"/>
              <a:t>How</a:t>
            </a:r>
            <a:r>
              <a:rPr lang="ru-RU" dirty="0"/>
              <a:t>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get</a:t>
            </a:r>
            <a:r>
              <a:rPr lang="ru-RU" dirty="0"/>
              <a:t>  </a:t>
            </a:r>
            <a:r>
              <a:rPr lang="ru-RU" dirty="0" err="1"/>
              <a:t>substring</a:t>
            </a:r>
            <a:r>
              <a:rPr lang="ru-RU" dirty="0"/>
              <a:t> "</a:t>
            </a:r>
            <a:r>
              <a:rPr lang="ru-RU" dirty="0" err="1"/>
              <a:t>ing</a:t>
            </a:r>
            <a:r>
              <a:rPr lang="ru-RU" dirty="0"/>
              <a:t>"?</a:t>
            </a:r>
          </a:p>
          <a:p>
            <a:r>
              <a:rPr lang="ru-RU" err="1"/>
              <a:t>How</a:t>
            </a:r>
            <a:r>
              <a:rPr lang="ru-RU" dirty="0"/>
              <a:t> </a:t>
            </a:r>
            <a:r>
              <a:rPr lang="ru-RU" err="1"/>
              <a:t>to</a:t>
            </a:r>
            <a:r>
              <a:rPr lang="ru-RU" dirty="0"/>
              <a:t> </a:t>
            </a:r>
            <a:r>
              <a:rPr lang="ru-RU" err="1"/>
              <a:t>get</a:t>
            </a:r>
            <a:r>
              <a:rPr lang="ru-RU" dirty="0"/>
              <a:t> </a:t>
            </a:r>
            <a:r>
              <a:rPr lang="ru-RU" err="1"/>
              <a:t>substring</a:t>
            </a:r>
            <a:r>
              <a:rPr lang="ru-RU" dirty="0"/>
              <a:t> "</a:t>
            </a:r>
            <a:r>
              <a:rPr lang="ru-RU" err="1"/>
              <a:t>mazi</a:t>
            </a:r>
            <a:r>
              <a:rPr lang="ru-RU" dirty="0"/>
              <a:t>"?</a:t>
            </a:r>
            <a:endParaRPr lang="en-US" dirty="0"/>
          </a:p>
          <a:p>
            <a:endParaRPr lang="ru-RU" dirty="0"/>
          </a:p>
          <a:p>
            <a:r>
              <a:rPr lang="ru-RU" dirty="0"/>
              <a:t>What </a:t>
            </a:r>
            <a:r>
              <a:rPr lang="ru-RU" dirty="0" err="1"/>
              <a:t>will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result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[-100:-1]?</a:t>
            </a:r>
          </a:p>
          <a:p>
            <a:r>
              <a:rPr lang="ru-RU" dirty="0"/>
              <a:t>What </a:t>
            </a:r>
            <a:r>
              <a:rPr lang="ru-RU" dirty="0" err="1"/>
              <a:t>will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result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[0:10]?</a:t>
            </a:r>
          </a:p>
          <a:p>
            <a:r>
              <a:rPr lang="ru-RU" dirty="0"/>
              <a:t>What </a:t>
            </a:r>
            <a:r>
              <a:rPr lang="ru-RU" dirty="0" err="1"/>
              <a:t>will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</a:t>
            </a:r>
            <a:r>
              <a:rPr lang="ru-RU" dirty="0" err="1"/>
              <a:t>result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[-10:0]?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ECBCF5-2491-1EE9-5971-07720D3BE813}"/>
              </a:ext>
            </a:extLst>
          </p:cNvPr>
          <p:cNvSpPr txBox="1"/>
          <p:nvPr/>
        </p:nvSpPr>
        <p:spPr>
          <a:xfrm>
            <a:off x="178129" y="1827480"/>
            <a:ext cx="4242129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af-ZA" sz="1600" dirty="0" err="1">
                <a:solidFill>
                  <a:srgbClr val="0033B3"/>
                </a:solidFill>
                <a:latin typeface="Consolas"/>
              </a:rPr>
              <a:t>if</a:t>
            </a:r>
            <a:r>
              <a:rPr lang="af-ZA" sz="1600" dirty="0">
                <a:solidFill>
                  <a:srgbClr val="0033B3"/>
                </a:solidFill>
                <a:latin typeface="Consolas"/>
              </a:rPr>
              <a:t> 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__name__ == </a:t>
            </a:r>
            <a:r>
              <a:rPr lang="af-ZA" sz="1600" dirty="0">
                <a:solidFill>
                  <a:srgbClr val="067D17"/>
                </a:solidFill>
                <a:latin typeface="Consolas"/>
              </a:rPr>
              <a:t>'__</a:t>
            </a:r>
            <a:r>
              <a:rPr lang="af-ZA" sz="1600" dirty="0" err="1">
                <a:solidFill>
                  <a:srgbClr val="067D17"/>
                </a:solidFill>
                <a:latin typeface="Consolas"/>
              </a:rPr>
              <a:t>main</a:t>
            </a:r>
            <a:r>
              <a:rPr lang="af-ZA" sz="1600" dirty="0">
                <a:solidFill>
                  <a:srgbClr val="067D17"/>
                </a:solidFill>
                <a:latin typeface="Consolas"/>
              </a:rPr>
              <a:t>__'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:</a:t>
            </a:r>
            <a:br>
              <a:rPr lang="af-ZA" sz="1600" dirty="0">
                <a:solidFill>
                  <a:srgbClr val="080808"/>
                </a:solidFill>
                <a:latin typeface="Consolas"/>
              </a:rPr>
            </a:br>
            <a:r>
              <a:rPr lang="af-ZA" sz="1600" dirty="0">
                <a:solidFill>
                  <a:srgbClr val="080808"/>
                </a:solidFill>
                <a:latin typeface="Consolas"/>
              </a:rPr>
              <a:t>    word = </a:t>
            </a:r>
            <a:r>
              <a:rPr lang="af-ZA" sz="1600" dirty="0">
                <a:solidFill>
                  <a:srgbClr val="067D17"/>
                </a:solidFill>
                <a:latin typeface="Consolas"/>
              </a:rPr>
              <a:t>"</a:t>
            </a:r>
            <a:r>
              <a:rPr lang="af-ZA" sz="1600" dirty="0" err="1">
                <a:solidFill>
                  <a:srgbClr val="067D17"/>
                </a:solidFill>
                <a:latin typeface="Consolas"/>
              </a:rPr>
              <a:t>amazing</a:t>
            </a:r>
            <a:r>
              <a:rPr lang="af-ZA" sz="1600" dirty="0">
                <a:solidFill>
                  <a:srgbClr val="067D17"/>
                </a:solidFill>
                <a:latin typeface="Consolas"/>
              </a:rPr>
              <a:t>"</a:t>
            </a:r>
            <a:br>
              <a:rPr lang="af-ZA" sz="1600" dirty="0">
                <a:solidFill>
                  <a:srgbClr val="067D17"/>
                </a:solidFill>
                <a:latin typeface="Consolas"/>
              </a:rPr>
            </a:br>
            <a:br>
              <a:rPr lang="af-ZA" sz="1600" dirty="0">
                <a:solidFill>
                  <a:srgbClr val="067D17"/>
                </a:solidFill>
                <a:latin typeface="Consolas"/>
              </a:rPr>
            </a:br>
            <a:r>
              <a:rPr lang="af-ZA" sz="1600" dirty="0">
                <a:solidFill>
                  <a:srgbClr val="067D17"/>
                </a:solidFill>
                <a:latin typeface="Consolas"/>
              </a:rPr>
              <a:t>    </a:t>
            </a:r>
            <a:r>
              <a:rPr lang="af-ZA" sz="16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word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-</a:t>
            </a:r>
            <a:r>
              <a:rPr lang="af-ZA" sz="1600" dirty="0">
                <a:solidFill>
                  <a:srgbClr val="1750EB"/>
                </a:solidFill>
                <a:latin typeface="Consolas"/>
              </a:rPr>
              <a:t>7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:-</a:t>
            </a:r>
            <a:r>
              <a:rPr lang="af-ZA" sz="1600" dirty="0">
                <a:solidFill>
                  <a:srgbClr val="1750EB"/>
                </a:solidFill>
                <a:latin typeface="Consolas"/>
              </a:rPr>
              <a:t>1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])</a:t>
            </a:r>
            <a:br>
              <a:rPr lang="af-ZA" sz="1600" dirty="0">
                <a:solidFill>
                  <a:srgbClr val="3F9101"/>
                </a:solidFill>
                <a:latin typeface="Consolas"/>
              </a:rPr>
            </a:br>
            <a:r>
              <a:rPr lang="af-ZA" sz="16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af-ZA" sz="16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word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: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])</a:t>
            </a:r>
            <a:br>
              <a:rPr lang="af-ZA" sz="1600" dirty="0">
                <a:solidFill>
                  <a:srgbClr val="3F9101"/>
                </a:solidFill>
                <a:latin typeface="Consolas"/>
              </a:rPr>
            </a:br>
            <a:r>
              <a:rPr lang="af-ZA" sz="16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af-ZA" sz="16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word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-</a:t>
            </a:r>
            <a:r>
              <a:rPr lang="af-ZA" sz="1600" dirty="0">
                <a:solidFill>
                  <a:srgbClr val="1750EB"/>
                </a:solidFill>
                <a:latin typeface="Consolas"/>
              </a:rPr>
              <a:t>100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:-</a:t>
            </a:r>
            <a:r>
              <a:rPr lang="af-ZA" sz="1600" dirty="0">
                <a:solidFill>
                  <a:srgbClr val="1750EB"/>
                </a:solidFill>
                <a:latin typeface="Consolas"/>
              </a:rPr>
              <a:t>1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])</a:t>
            </a:r>
            <a:br>
              <a:rPr lang="af-ZA" sz="1600" dirty="0">
                <a:solidFill>
                  <a:srgbClr val="3F9101"/>
                </a:solidFill>
                <a:latin typeface="Consolas"/>
              </a:rPr>
            </a:br>
            <a:r>
              <a:rPr lang="af-ZA" sz="16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af-ZA" sz="16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word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-</a:t>
            </a:r>
            <a:r>
              <a:rPr lang="af-ZA" sz="1600" dirty="0">
                <a:solidFill>
                  <a:srgbClr val="1750EB"/>
                </a:solidFill>
                <a:latin typeface="Consolas"/>
              </a:rPr>
              <a:t>100</a:t>
            </a:r>
            <a:r>
              <a:rPr lang="af-ZA" sz="1600" dirty="0">
                <a:solidFill>
                  <a:srgbClr val="080808"/>
                </a:solidFill>
                <a:latin typeface="Consolas"/>
              </a:rPr>
              <a:t>:</a:t>
            </a:r>
            <a:r>
              <a:rPr lang="af-ZA" sz="1600" dirty="0">
                <a:solidFill>
                  <a:srgbClr val="1750EB"/>
                </a:solidFill>
                <a:latin typeface="Consolas"/>
              </a:rPr>
              <a:t>0</a:t>
            </a:r>
            <a:r>
              <a:rPr lang="af-ZA" sz="1600" dirty="0">
                <a:solidFill>
                  <a:srgbClr val="3F9101"/>
                </a:solidFill>
                <a:latin typeface="Consolas"/>
              </a:rPr>
              <a:t>])  </a:t>
            </a:r>
            <a:r>
              <a:rPr lang="af-ZA" sz="1600" i="1" dirty="0">
                <a:solidFill>
                  <a:srgbClr val="8C8C8C"/>
                </a:solidFill>
                <a:latin typeface="Consolas"/>
              </a:rPr>
              <a:t># ???</a:t>
            </a:r>
            <a:endParaRPr lang="af-ZA" sz="1600" i="1" dirty="0"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579124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607E0D-8A1A-5DF1-424B-00D9DF252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096" y="-1498"/>
            <a:ext cx="8366185" cy="1214139"/>
          </a:xfrm>
        </p:spPr>
        <p:txBody>
          <a:bodyPr/>
          <a:lstStyle/>
          <a:p>
            <a:r>
              <a:rPr lang="ru-RU" dirty="0" err="1"/>
              <a:t>String</a:t>
            </a:r>
            <a:r>
              <a:rPr lang="ru-RU" dirty="0"/>
              <a:t> </a:t>
            </a:r>
            <a:r>
              <a:rPr lang="ru-RU" dirty="0" err="1"/>
              <a:t>slicing</a:t>
            </a:r>
            <a:r>
              <a:rPr lang="ru-RU" dirty="0"/>
              <a:t> : </a:t>
            </a:r>
            <a:r>
              <a:rPr lang="ru-RU" dirty="0" err="1"/>
              <a:t>bonus</a:t>
            </a:r>
          </a:p>
        </p:txBody>
      </p:sp>
      <p:pic>
        <p:nvPicPr>
          <p:cNvPr id="4" name="Рисунок 3" descr="No alt text provided for this image">
            <a:extLst>
              <a:ext uri="{FF2B5EF4-FFF2-40B4-BE49-F238E27FC236}">
                <a16:creationId xmlns:a16="http://schemas.microsoft.com/office/drawing/2014/main" id="{83F02B26-ECE5-FA5A-6A79-30F1676E3E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3232" y="1311509"/>
            <a:ext cx="6815583" cy="1823179"/>
          </a:xfrm>
          <a:prstGeom prst="rect">
            <a:avLst/>
          </a:prstGeom>
        </p:spPr>
      </p:pic>
      <p:pic>
        <p:nvPicPr>
          <p:cNvPr id="6" name="Рисунок 5" descr="No alt text provided for this image">
            <a:extLst>
              <a:ext uri="{FF2B5EF4-FFF2-40B4-BE49-F238E27FC236}">
                <a16:creationId xmlns:a16="http://schemas.microsoft.com/office/drawing/2014/main" id="{3A81B290-FDE2-4E82-9629-BF42ED60EE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353" y="3494957"/>
            <a:ext cx="5219700" cy="2934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831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600D34-DE13-3850-ECCF-9351F30F6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67"/>
            <a:ext cx="10515600" cy="4160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z="1300" dirty="0" err="1">
                <a:solidFill>
                  <a:srgbClr val="0033B3"/>
                </a:solidFill>
                <a:latin typeface="Consolas"/>
              </a:rPr>
              <a:t>if</a:t>
            </a:r>
            <a:r>
              <a:rPr lang="ru-RU" sz="1300" dirty="0">
                <a:solidFill>
                  <a:srgbClr val="0033B3"/>
                </a:solidFill>
                <a:latin typeface="Consolas"/>
              </a:rPr>
              <a:t> </a:t>
            </a:r>
            <a:r>
              <a:rPr lang="ru-RU" sz="1300" dirty="0">
                <a:solidFill>
                  <a:srgbClr val="080808"/>
                </a:solidFill>
                <a:latin typeface="Consolas"/>
              </a:rPr>
              <a:t>__</a:t>
            </a:r>
            <a:r>
              <a:rPr lang="ru-RU" sz="1300" dirty="0" err="1">
                <a:solidFill>
                  <a:srgbClr val="080808"/>
                </a:solidFill>
                <a:latin typeface="Consolas"/>
              </a:rPr>
              <a:t>name</a:t>
            </a:r>
            <a:r>
              <a:rPr lang="ru-RU" sz="1300" dirty="0">
                <a:solidFill>
                  <a:srgbClr val="080808"/>
                </a:solidFill>
                <a:latin typeface="Consolas"/>
              </a:rPr>
              <a:t>__ == 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'__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main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__'</a:t>
            </a:r>
            <a:r>
              <a:rPr lang="ru-RU" sz="1300" dirty="0">
                <a:solidFill>
                  <a:srgbClr val="080808"/>
                </a:solidFill>
                <a:latin typeface="Consolas"/>
              </a:rPr>
              <a:t>:</a:t>
            </a:r>
            <a:br>
              <a:rPr lang="ru-RU" sz="1300" dirty="0">
                <a:solidFill>
                  <a:srgbClr val="080808"/>
                </a:solidFill>
                <a:latin typeface="Consolas"/>
              </a:rPr>
            </a:br>
            <a:r>
              <a:rPr lang="ru-RU" sz="1300" dirty="0">
                <a:solidFill>
                  <a:srgbClr val="080808"/>
                </a:solidFill>
                <a:latin typeface="Consolas"/>
              </a:rPr>
              <a:t>    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#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Maritime-related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string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(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Length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between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100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and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200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characters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)</a:t>
            </a:r>
            <a:br>
              <a:rPr lang="ru-RU" sz="1300" i="1" dirty="0">
                <a:solidFill>
                  <a:srgbClr val="8C8C8C"/>
                </a:solidFill>
                <a:latin typeface="Consolas"/>
              </a:rPr>
            </a:br>
            <a:r>
              <a:rPr lang="ru-RU" sz="13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ru-RU" sz="1300" dirty="0" err="1">
                <a:solidFill>
                  <a:srgbClr val="080808"/>
                </a:solidFill>
                <a:latin typeface="Consolas"/>
              </a:rPr>
              <a:t>maritime_text</a:t>
            </a:r>
            <a:r>
              <a:rPr lang="ru-RU" sz="1300" dirty="0">
                <a:solidFill>
                  <a:srgbClr val="080808"/>
                </a:solidFill>
                <a:latin typeface="Consolas"/>
              </a:rPr>
              <a:t> = 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"""</a:t>
            </a:r>
            <a:br>
              <a:rPr lang="ru-RU" sz="1300" dirty="0">
                <a:solidFill>
                  <a:srgbClr val="067D17"/>
                </a:solidFill>
                <a:latin typeface="Consolas"/>
              </a:rPr>
            </a:br>
            <a:r>
              <a:rPr lang="ru-RU" sz="1300" dirty="0">
                <a:solidFill>
                  <a:srgbClr val="067D17"/>
                </a:solidFill>
                <a:latin typeface="Consolas"/>
              </a:rPr>
              <a:t>    The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vast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ocean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is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the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lifeblood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of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global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trade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,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with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ships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navigating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the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seas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,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transporting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goods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across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continents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.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Mariners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brave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the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unpredictable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waters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,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relying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on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advanced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navigational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instruments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,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weather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forecasting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,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and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their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own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skill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to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ensure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the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safety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of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both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vessel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and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crew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.</a:t>
            </a:r>
            <a:br>
              <a:rPr lang="ru-RU" sz="1300" dirty="0">
                <a:solidFill>
                  <a:srgbClr val="067D17"/>
                </a:solidFill>
                <a:latin typeface="Consolas"/>
              </a:rPr>
            </a:br>
            <a:r>
              <a:rPr lang="ru-RU" sz="1300" dirty="0">
                <a:solidFill>
                  <a:srgbClr val="067D17"/>
                </a:solidFill>
                <a:latin typeface="Consolas"/>
              </a:rPr>
              <a:t>    """</a:t>
            </a:r>
            <a:br>
              <a:rPr lang="ru-RU" sz="1300" dirty="0">
                <a:solidFill>
                  <a:srgbClr val="067D17"/>
                </a:solidFill>
                <a:latin typeface="Consolas"/>
              </a:rPr>
            </a:br>
            <a:r>
              <a:rPr lang="ru-RU" sz="1300" dirty="0">
                <a:solidFill>
                  <a:srgbClr val="067D17"/>
                </a:solidFill>
                <a:latin typeface="Consolas"/>
              </a:rPr>
              <a:t>    </a:t>
            </a:r>
            <a:br>
              <a:rPr lang="ru-RU" sz="1300" dirty="0">
                <a:solidFill>
                  <a:srgbClr val="067D17"/>
                </a:solidFill>
                <a:latin typeface="Consolas"/>
              </a:rPr>
            </a:br>
            <a:r>
              <a:rPr lang="ru-RU" sz="1300" dirty="0">
                <a:solidFill>
                  <a:srgbClr val="067D17"/>
                </a:solidFill>
                <a:latin typeface="Consolas"/>
              </a:rPr>
              <a:t>   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#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Example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: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Getting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a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substring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by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index</a:t>
            </a:r>
            <a:br>
              <a:rPr lang="ru-RU" sz="1300" i="1" dirty="0">
                <a:solidFill>
                  <a:srgbClr val="8C8C8C"/>
                </a:solidFill>
                <a:latin typeface="Consolas"/>
              </a:rPr>
            </a:br>
            <a:r>
              <a:rPr lang="ru-RU" sz="13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ru-RU" sz="1300" dirty="0" err="1">
                <a:solidFill>
                  <a:srgbClr val="080808"/>
                </a:solidFill>
                <a:latin typeface="Consolas"/>
              </a:rPr>
              <a:t>start_index</a:t>
            </a:r>
            <a:r>
              <a:rPr lang="ru-RU" sz="1300" dirty="0">
                <a:solidFill>
                  <a:srgbClr val="080808"/>
                </a:solidFill>
                <a:latin typeface="Consolas"/>
              </a:rPr>
              <a:t> = </a:t>
            </a:r>
            <a:r>
              <a:rPr lang="ru-RU" sz="1300" dirty="0">
                <a:solidFill>
                  <a:srgbClr val="1750EB"/>
                </a:solidFill>
                <a:latin typeface="Consolas"/>
              </a:rPr>
              <a:t>10  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#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Starting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index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for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the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substring</a:t>
            </a:r>
            <a:br>
              <a:rPr lang="ru-RU" sz="1300" i="1" dirty="0">
                <a:solidFill>
                  <a:srgbClr val="8C8C8C"/>
                </a:solidFill>
                <a:latin typeface="Consolas"/>
              </a:rPr>
            </a:br>
            <a:r>
              <a:rPr lang="ru-RU" sz="13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ru-RU" sz="1300" dirty="0" err="1">
                <a:solidFill>
                  <a:srgbClr val="080808"/>
                </a:solidFill>
                <a:latin typeface="Consolas"/>
              </a:rPr>
              <a:t>end_index</a:t>
            </a:r>
            <a:r>
              <a:rPr lang="ru-RU" sz="1300" dirty="0">
                <a:solidFill>
                  <a:srgbClr val="080808"/>
                </a:solidFill>
                <a:latin typeface="Consolas"/>
              </a:rPr>
              <a:t> = </a:t>
            </a:r>
            <a:r>
              <a:rPr lang="ru-RU" sz="1300" dirty="0">
                <a:solidFill>
                  <a:srgbClr val="1750EB"/>
                </a:solidFill>
                <a:latin typeface="Consolas"/>
              </a:rPr>
              <a:t>80  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#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Ending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index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for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the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substring</a:t>
            </a:r>
            <a:br>
              <a:rPr lang="ru-RU" sz="1300" i="1" dirty="0">
                <a:solidFill>
                  <a:srgbClr val="8C8C8C"/>
                </a:solidFill>
                <a:latin typeface="Consolas"/>
              </a:rPr>
            </a:br>
            <a:br>
              <a:rPr lang="ru-RU" sz="1300" i="1" dirty="0">
                <a:solidFill>
                  <a:srgbClr val="8C8C8C"/>
                </a:solidFill>
                <a:latin typeface="Consolas"/>
              </a:rPr>
            </a:br>
            <a:r>
              <a:rPr lang="ru-RU" sz="1300" i="1" dirty="0">
                <a:solidFill>
                  <a:srgbClr val="8C8C8C"/>
                </a:solidFill>
                <a:latin typeface="Consolas"/>
              </a:rPr>
              <a:t>    #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Extract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the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substring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using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Python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slicing</a:t>
            </a:r>
            <a:br>
              <a:rPr lang="ru-RU" sz="1300" i="1" dirty="0">
                <a:solidFill>
                  <a:srgbClr val="8C8C8C"/>
                </a:solidFill>
                <a:latin typeface="Consolas"/>
              </a:rPr>
            </a:br>
            <a:r>
              <a:rPr lang="ru-RU" sz="13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ru-RU" sz="1300" dirty="0" err="1">
                <a:solidFill>
                  <a:srgbClr val="080808"/>
                </a:solidFill>
                <a:latin typeface="Consolas"/>
              </a:rPr>
              <a:t>substring</a:t>
            </a:r>
            <a:r>
              <a:rPr lang="ru-RU" sz="1300" dirty="0">
                <a:solidFill>
                  <a:srgbClr val="080808"/>
                </a:solidFill>
                <a:latin typeface="Consolas"/>
              </a:rPr>
              <a:t> = </a:t>
            </a:r>
            <a:r>
              <a:rPr lang="ru-RU" sz="1300" dirty="0" err="1">
                <a:solidFill>
                  <a:srgbClr val="080808"/>
                </a:solidFill>
                <a:latin typeface="Consolas"/>
              </a:rPr>
              <a:t>maritime_text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[</a:t>
            </a:r>
            <a:r>
              <a:rPr lang="ru-RU" sz="1300" dirty="0" err="1">
                <a:solidFill>
                  <a:srgbClr val="080808"/>
                </a:solidFill>
                <a:latin typeface="Consolas"/>
              </a:rPr>
              <a:t>start_index:end_index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]</a:t>
            </a:r>
            <a:br>
              <a:rPr lang="ru-RU" sz="1300" dirty="0">
                <a:solidFill>
                  <a:srgbClr val="3F9101"/>
                </a:solidFill>
                <a:latin typeface="Consolas"/>
              </a:rPr>
            </a:br>
            <a:br>
              <a:rPr lang="ru-RU" sz="1300" dirty="0">
                <a:solidFill>
                  <a:srgbClr val="3F9101"/>
                </a:solidFill>
                <a:latin typeface="Consolas"/>
              </a:rPr>
            </a:br>
            <a:r>
              <a:rPr lang="ru-RU" sz="13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# Print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the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full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text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and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the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extracted</a:t>
            </a:r>
            <a:r>
              <a:rPr lang="ru-RU" sz="1300" i="1" dirty="0">
                <a:solidFill>
                  <a:srgbClr val="8C8C8C"/>
                </a:solidFill>
                <a:latin typeface="Consolas"/>
              </a:rPr>
              <a:t> </a:t>
            </a:r>
            <a:r>
              <a:rPr lang="ru-RU" sz="1300" i="1" dirty="0" err="1">
                <a:solidFill>
                  <a:srgbClr val="8C8C8C"/>
                </a:solidFill>
                <a:latin typeface="Consolas"/>
              </a:rPr>
              <a:t>substring</a:t>
            </a:r>
            <a:br>
              <a:rPr lang="ru-RU" sz="1300" i="1" dirty="0">
                <a:solidFill>
                  <a:srgbClr val="8C8C8C"/>
                </a:solidFill>
                <a:latin typeface="Consolas"/>
              </a:rPr>
            </a:br>
            <a:r>
              <a:rPr lang="ru-RU" sz="1300" i="1" dirty="0">
                <a:solidFill>
                  <a:srgbClr val="8C8C8C"/>
                </a:solidFill>
                <a:latin typeface="Consolas"/>
              </a:rPr>
              <a:t>    </a:t>
            </a:r>
            <a:r>
              <a:rPr lang="ru-RU" sz="13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"Full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Maritime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Text:"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ru-RU" sz="1300" dirty="0">
                <a:solidFill>
                  <a:srgbClr val="3F9101"/>
                </a:solidFill>
                <a:latin typeface="Consolas"/>
              </a:rPr>
            </a:br>
            <a:r>
              <a:rPr lang="ru-RU" sz="13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ru-RU" sz="13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ru-RU" sz="1300" dirty="0" err="1">
                <a:solidFill>
                  <a:srgbClr val="080808"/>
                </a:solidFill>
                <a:latin typeface="Consolas"/>
              </a:rPr>
              <a:t>maritime_text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ru-RU" sz="1300" dirty="0">
                <a:solidFill>
                  <a:srgbClr val="3F9101"/>
                </a:solidFill>
                <a:latin typeface="Consolas"/>
              </a:rPr>
            </a:br>
            <a:r>
              <a:rPr lang="ru-RU" sz="13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ru-RU" sz="13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"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Extracted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Substring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(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from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index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10 </a:t>
            </a:r>
            <a:r>
              <a:rPr lang="ru-RU" sz="1300" dirty="0" err="1">
                <a:solidFill>
                  <a:srgbClr val="067D17"/>
                </a:solidFill>
                <a:latin typeface="Consolas"/>
              </a:rPr>
              <a:t>to</a:t>
            </a:r>
            <a:r>
              <a:rPr lang="ru-RU" sz="1300" dirty="0">
                <a:solidFill>
                  <a:srgbClr val="067D17"/>
                </a:solidFill>
                <a:latin typeface="Consolas"/>
              </a:rPr>
              <a:t> 80):"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)</a:t>
            </a:r>
            <a:br>
              <a:rPr lang="ru-RU" sz="1300" dirty="0">
                <a:solidFill>
                  <a:srgbClr val="3F9101"/>
                </a:solidFill>
                <a:latin typeface="Consolas"/>
              </a:rPr>
            </a:br>
            <a:r>
              <a:rPr lang="ru-RU" sz="1300" dirty="0">
                <a:solidFill>
                  <a:srgbClr val="3F9101"/>
                </a:solidFill>
                <a:latin typeface="Consolas"/>
              </a:rPr>
              <a:t>    </a:t>
            </a:r>
            <a:r>
              <a:rPr lang="ru-RU" sz="1300" dirty="0" err="1">
                <a:solidFill>
                  <a:srgbClr val="000080"/>
                </a:solidFill>
                <a:latin typeface="Consolas"/>
              </a:rPr>
              <a:t>print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(</a:t>
            </a:r>
            <a:r>
              <a:rPr lang="ru-RU" sz="1300" dirty="0" err="1">
                <a:solidFill>
                  <a:srgbClr val="080808"/>
                </a:solidFill>
                <a:latin typeface="Consolas"/>
              </a:rPr>
              <a:t>substring</a:t>
            </a:r>
            <a:r>
              <a:rPr lang="ru-RU" sz="1300" dirty="0">
                <a:solidFill>
                  <a:srgbClr val="3F9101"/>
                </a:solidFill>
                <a:latin typeface="Consolas"/>
              </a:rPr>
              <a:t>)</a:t>
            </a:r>
            <a:endParaRPr lang="ru-RU" dirty="0"/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CBC5F4-BC03-A71F-AA1A-CE776777EA9B}"/>
              </a:ext>
            </a:extLst>
          </p:cNvPr>
          <p:cNvSpPr txBox="1"/>
          <p:nvPr/>
        </p:nvSpPr>
        <p:spPr>
          <a:xfrm>
            <a:off x="836593" y="5282916"/>
            <a:ext cx="774606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ru-RU" dirty="0"/>
              <a:t>Test </a:t>
            </a:r>
            <a:r>
              <a:rPr lang="ru-RU" dirty="0" err="1"/>
              <a:t>is</a:t>
            </a:r>
            <a:r>
              <a:rPr lang="ru-RU" dirty="0"/>
              <a:t> </a:t>
            </a:r>
            <a:r>
              <a:rPr lang="ru-RU" dirty="0" err="1"/>
              <a:t>text</a:t>
            </a:r>
            <a:r>
              <a:rPr lang="ru-RU" dirty="0"/>
              <a:t> </a:t>
            </a:r>
            <a:r>
              <a:rPr lang="ru-RU" dirty="0" err="1"/>
              <a:t>contains</a:t>
            </a:r>
            <a:r>
              <a:rPr lang="ru-RU" dirty="0"/>
              <a:t> </a:t>
            </a:r>
            <a:r>
              <a:rPr lang="ru-RU" dirty="0" err="1"/>
              <a:t>some</a:t>
            </a:r>
            <a:r>
              <a:rPr lang="ru-RU" dirty="0"/>
              <a:t> </a:t>
            </a:r>
            <a:r>
              <a:rPr lang="ru-RU" dirty="0" err="1"/>
              <a:t>phrase</a:t>
            </a:r>
            <a:r>
              <a:rPr lang="ru-RU" dirty="0"/>
              <a:t> </a:t>
            </a:r>
            <a:r>
              <a:rPr lang="ru-RU" dirty="0" err="1"/>
              <a:t>from</a:t>
            </a:r>
            <a:r>
              <a:rPr lang="ru-RU" dirty="0"/>
              <a:t> </a:t>
            </a:r>
            <a:r>
              <a:rPr lang="ru-RU" dirty="0" err="1"/>
              <a:t>variable</a:t>
            </a:r>
            <a:r>
              <a:rPr lang="ru-RU" dirty="0"/>
              <a:t> </a:t>
            </a:r>
            <a:r>
              <a:rPr lang="ru-RU" b="1" dirty="0" err="1"/>
              <a:t>word</a:t>
            </a:r>
            <a:endParaRPr lang="ru-RU" dirty="0" err="1"/>
          </a:p>
          <a:p>
            <a:pPr marL="342900" indent="-342900">
              <a:buAutoNum type="arabicPeriod"/>
            </a:pPr>
            <a:r>
              <a:rPr lang="ru-RU" dirty="0"/>
              <a:t>Show </a:t>
            </a:r>
            <a:r>
              <a:rPr lang="ru-RU" dirty="0" err="1"/>
              <a:t>surounding</a:t>
            </a:r>
            <a:r>
              <a:rPr lang="ru-RU" dirty="0"/>
              <a:t>  </a:t>
            </a:r>
            <a:r>
              <a:rPr lang="ru-RU" dirty="0" err="1"/>
              <a:t>text</a:t>
            </a:r>
            <a:r>
              <a:rPr lang="ru-RU" dirty="0"/>
              <a:t> +/- 10 </a:t>
            </a:r>
            <a:r>
              <a:rPr lang="ru-RU" dirty="0" err="1"/>
              <a:t>symbols</a:t>
            </a:r>
            <a:r>
              <a:rPr lang="ru-RU" dirty="0"/>
              <a:t> </a:t>
            </a:r>
            <a:r>
              <a:rPr lang="ru-RU" dirty="0" err="1"/>
              <a:t>before</a:t>
            </a:r>
            <a:r>
              <a:rPr lang="ru-RU" dirty="0"/>
              <a:t>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after</a:t>
            </a:r>
            <a:r>
              <a:rPr lang="ru-RU" dirty="0"/>
              <a:t> </a:t>
            </a:r>
            <a:r>
              <a:rPr lang="ru-RU" dirty="0" err="1"/>
              <a:t>phrase</a:t>
            </a:r>
            <a:endParaRPr lang="ru-RU" b="1" dirty="0" err="1"/>
          </a:p>
        </p:txBody>
      </p:sp>
    </p:spTree>
    <p:extLst>
      <p:ext uri="{BB962C8B-B14F-4D97-AF65-F5344CB8AC3E}">
        <p14:creationId xmlns:p14="http://schemas.microsoft.com/office/powerpoint/2010/main" val="4107920230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BrushVTI</vt:lpstr>
      <vt:lpstr>VAY1030 Mathematical Methods of Data Analysis</vt:lpstr>
      <vt:lpstr>Methods and functions</vt:lpstr>
      <vt:lpstr>Methods and functions</vt:lpstr>
      <vt:lpstr>Methods and functions</vt:lpstr>
      <vt:lpstr>List -&gt; Array -&gt; String -&gt; chars</vt:lpstr>
      <vt:lpstr>List -&gt; Array -&gt; String -&gt; chars</vt:lpstr>
      <vt:lpstr>Strings: slicing</vt:lpstr>
      <vt:lpstr>String slicing : bonus</vt:lpstr>
      <vt:lpstr>Презентация PowerPoint</vt:lpstr>
      <vt:lpstr>Working with string</vt:lpstr>
      <vt:lpstr>String formatting</vt:lpstr>
      <vt:lpstr>Презентация PowerPoint</vt:lpstr>
      <vt:lpstr>String: individual work 1 (grading)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874</cp:revision>
  <dcterms:created xsi:type="dcterms:W3CDTF">2024-10-26T14:17:28Z</dcterms:created>
  <dcterms:modified xsi:type="dcterms:W3CDTF">2024-11-09T21:30:16Z</dcterms:modified>
</cp:coreProperties>
</file>